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848" r:id="rId2"/>
    <p:sldId id="843" r:id="rId3"/>
    <p:sldId id="955" r:id="rId4"/>
    <p:sldId id="954" r:id="rId5"/>
    <p:sldId id="849" r:id="rId6"/>
    <p:sldId id="276" r:id="rId7"/>
    <p:sldId id="942" r:id="rId8"/>
    <p:sldId id="280" r:id="rId9"/>
    <p:sldId id="944" r:id="rId10"/>
    <p:sldId id="947" r:id="rId11"/>
    <p:sldId id="278" r:id="rId12"/>
    <p:sldId id="851" r:id="rId13"/>
    <p:sldId id="957" r:id="rId14"/>
    <p:sldId id="958" r:id="rId15"/>
    <p:sldId id="961" r:id="rId16"/>
    <p:sldId id="965" r:id="rId17"/>
    <p:sldId id="960" r:id="rId18"/>
    <p:sldId id="985" r:id="rId19"/>
    <p:sldId id="986" r:id="rId20"/>
    <p:sldId id="959" r:id="rId21"/>
    <p:sldId id="966" r:id="rId22"/>
    <p:sldId id="967" r:id="rId23"/>
    <p:sldId id="968" r:id="rId24"/>
    <p:sldId id="970" r:id="rId25"/>
    <p:sldId id="265" r:id="rId26"/>
    <p:sldId id="952" r:id="rId27"/>
    <p:sldId id="953" r:id="rId28"/>
    <p:sldId id="929" r:id="rId29"/>
    <p:sldId id="972" r:id="rId30"/>
    <p:sldId id="973" r:id="rId31"/>
    <p:sldId id="928" r:id="rId32"/>
    <p:sldId id="974" r:id="rId33"/>
    <p:sldId id="270" r:id="rId34"/>
    <p:sldId id="975" r:id="rId35"/>
    <p:sldId id="924" r:id="rId36"/>
    <p:sldId id="976" r:id="rId37"/>
    <p:sldId id="977" r:id="rId38"/>
    <p:sldId id="927" r:id="rId39"/>
    <p:sldId id="978" r:id="rId40"/>
    <p:sldId id="979" r:id="rId41"/>
    <p:sldId id="279" r:id="rId42"/>
    <p:sldId id="980" r:id="rId43"/>
    <p:sldId id="981" r:id="rId44"/>
    <p:sldId id="305" r:id="rId45"/>
    <p:sldId id="269" r:id="rId46"/>
    <p:sldId id="984" r:id="rId47"/>
    <p:sldId id="313" r:id="rId48"/>
    <p:sldId id="271" r:id="rId49"/>
    <p:sldId id="311" r:id="rId50"/>
    <p:sldId id="317" r:id="rId51"/>
    <p:sldId id="315" r:id="rId52"/>
    <p:sldId id="306" r:id="rId53"/>
    <p:sldId id="983" r:id="rId54"/>
    <p:sldId id="943" r:id="rId55"/>
    <p:sldId id="937" r:id="rId56"/>
    <p:sldId id="277" r:id="rId57"/>
    <p:sldId id="945" r:id="rId58"/>
    <p:sldId id="264" r:id="rId59"/>
    <p:sldId id="939" r:id="rId60"/>
    <p:sldId id="840" r:id="rId61"/>
    <p:sldId id="936" r:id="rId62"/>
    <p:sldId id="916" r:id="rId63"/>
    <p:sldId id="926" r:id="rId64"/>
    <p:sldId id="920" r:id="rId65"/>
    <p:sldId id="846" r:id="rId66"/>
    <p:sldId id="915" r:id="rId67"/>
    <p:sldId id="931" r:id="rId68"/>
    <p:sldId id="845" r:id="rId69"/>
    <p:sldId id="293" r:id="rId70"/>
    <p:sldId id="850"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C"/>
    <a:srgbClr val="0603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95" autoAdjust="0"/>
    <p:restoredTop sz="78087"/>
  </p:normalViewPr>
  <p:slideViewPr>
    <p:cSldViewPr snapToGrid="0" snapToObjects="1" showGuides="1">
      <p:cViewPr varScale="1">
        <p:scale>
          <a:sx n="84" d="100"/>
          <a:sy n="84" d="100"/>
        </p:scale>
        <p:origin x="1296" y="176"/>
      </p:cViewPr>
      <p:guideLst>
        <p:guide orient="horz" pos="2160"/>
        <p:guide pos="3840"/>
      </p:guideLst>
    </p:cSldViewPr>
  </p:slideViewPr>
  <p:notesTextViewPr>
    <p:cViewPr>
      <p:scale>
        <a:sx n="1" d="1"/>
        <a:sy n="1" d="1"/>
      </p:scale>
      <p:origin x="0" y="0"/>
    </p:cViewPr>
  </p:notesTextViewPr>
  <p:sorterViewPr>
    <p:cViewPr>
      <p:scale>
        <a:sx n="130" d="100"/>
        <a:sy n="130" d="100"/>
      </p:scale>
      <p:origin x="0" y="748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33082-D75D-5E45-B652-9F1C5DEB8C0B}" type="datetimeFigureOut">
              <a:rPr lang="en-US" smtClean="0"/>
              <a:pPr/>
              <a:t>6/16/25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60238-A250-EA4E-809A-4BFAA6262E5A}" type="slidenum">
              <a:rPr lang="en-US" smtClean="0"/>
              <a:pPr/>
              <a:t>‹#›</a:t>
            </a:fld>
            <a:endParaRPr lang="en-US"/>
          </a:p>
        </p:txBody>
      </p:sp>
    </p:spTree>
    <p:extLst>
      <p:ext uri="{BB962C8B-B14F-4D97-AF65-F5344CB8AC3E}">
        <p14:creationId xmlns:p14="http://schemas.microsoft.com/office/powerpoint/2010/main" val="3671816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Why God’s Children Don’t Take Vaccinations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Eternal Father Strong To Save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Vaccinated With Complications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Freedom of </a:t>
            </a:r>
            <a:r>
              <a:rPr lang="en-US" sz="1200" b="1" u="sng" dirty="0">
                <a:solidFill>
                  <a:schemeClr val="bg1"/>
                </a:solidFill>
              </a:rPr>
              <a:t>informed</a:t>
            </a:r>
            <a:r>
              <a:rPr lang="en-US" sz="1200" b="1" dirty="0">
                <a:solidFill>
                  <a:schemeClr val="bg1"/>
                </a:solidFill>
              </a:rPr>
              <a:t> </a:t>
            </a:r>
            <a:r>
              <a:rPr lang="en-US" sz="1200" b="0" dirty="0">
                <a:solidFill>
                  <a:schemeClr val="bg1"/>
                </a:solidFill>
              </a:rPr>
              <a:t>conscience!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TP: Plea for help!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Our physicians should be wise educators, warning all against self-indulgence, and showing that abstinence from the things that God has prohibited is the only way to prevent ruin of body and mind.--Testimonies, vol. 9, p. 161. (1909)  {</a:t>
            </a:r>
            <a:r>
              <a:rPr lang="en-US" sz="1200" b="1" dirty="0" err="1">
                <a:solidFill>
                  <a:srgbClr val="FF0000"/>
                </a:solidFill>
              </a:rPr>
              <a:t>Ev</a:t>
            </a:r>
            <a:r>
              <a:rPr lang="en-US" sz="1200" b="1" dirty="0">
                <a:solidFill>
                  <a:srgbClr val="FF0000"/>
                </a:solidFill>
              </a:rPr>
              <a:t> 526.5}</a:t>
            </a:r>
          </a:p>
        </p:txBody>
      </p:sp>
      <p:sp>
        <p:nvSpPr>
          <p:cNvPr id="4" name="Slide Number Placeholder 3"/>
          <p:cNvSpPr>
            <a:spLocks noGrp="1"/>
          </p:cNvSpPr>
          <p:nvPr>
            <p:ph type="sldNum" sz="quarter" idx="5"/>
          </p:nvPr>
        </p:nvSpPr>
        <p:spPr/>
        <p:txBody>
          <a:bodyPr/>
          <a:lstStyle/>
          <a:p>
            <a:fld id="{D1060238-A250-EA4E-809A-4BFAA6262E5A}" type="slidenum">
              <a:rPr lang="en-US" smtClean="0"/>
              <a:pPr/>
              <a:t>1</a:t>
            </a:fld>
            <a:endParaRPr lang="en-US"/>
          </a:p>
        </p:txBody>
      </p:sp>
    </p:spTree>
    <p:extLst>
      <p:ext uri="{BB962C8B-B14F-4D97-AF65-F5344CB8AC3E}">
        <p14:creationId xmlns:p14="http://schemas.microsoft.com/office/powerpoint/2010/main" val="1417914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What disputes topics arise to the level of matters of conscience? </a:t>
            </a:r>
          </a:p>
        </p:txBody>
      </p:sp>
      <p:sp>
        <p:nvSpPr>
          <p:cNvPr id="4" name="Slide Number Placeholder 3"/>
          <p:cNvSpPr>
            <a:spLocks noGrp="1"/>
          </p:cNvSpPr>
          <p:nvPr>
            <p:ph type="sldNum" sz="quarter" idx="5"/>
          </p:nvPr>
        </p:nvSpPr>
        <p:spPr/>
        <p:txBody>
          <a:bodyPr/>
          <a:lstStyle/>
          <a:p>
            <a:fld id="{D1060238-A250-EA4E-809A-4BFAA6262E5A}" type="slidenum">
              <a:rPr lang="en-US" smtClean="0"/>
              <a:pPr/>
              <a:t>12</a:t>
            </a:fld>
            <a:endParaRPr lang="en-US"/>
          </a:p>
        </p:txBody>
      </p:sp>
    </p:spTree>
    <p:extLst>
      <p:ext uri="{BB962C8B-B14F-4D97-AF65-F5344CB8AC3E}">
        <p14:creationId xmlns:p14="http://schemas.microsoft.com/office/powerpoint/2010/main" val="2895093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What would be a real issue? Preference vs conviction....</a:t>
            </a:r>
          </a:p>
        </p:txBody>
      </p:sp>
      <p:sp>
        <p:nvSpPr>
          <p:cNvPr id="4" name="Slide Number Placeholder 3"/>
          <p:cNvSpPr>
            <a:spLocks noGrp="1"/>
          </p:cNvSpPr>
          <p:nvPr>
            <p:ph type="sldNum" sz="quarter" idx="5"/>
          </p:nvPr>
        </p:nvSpPr>
        <p:spPr/>
        <p:txBody>
          <a:bodyPr/>
          <a:lstStyle/>
          <a:p>
            <a:fld id="{D1060238-A250-EA4E-809A-4BFAA6262E5A}" type="slidenum">
              <a:rPr lang="en-US" smtClean="0"/>
              <a:pPr/>
              <a:t>13</a:t>
            </a:fld>
            <a:endParaRPr lang="en-US"/>
          </a:p>
        </p:txBody>
      </p:sp>
    </p:spTree>
    <p:extLst>
      <p:ext uri="{BB962C8B-B14F-4D97-AF65-F5344CB8AC3E}">
        <p14:creationId xmlns:p14="http://schemas.microsoft.com/office/powerpoint/2010/main" val="40122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Whose conscience do we go by? </a:t>
            </a:r>
          </a:p>
        </p:txBody>
      </p:sp>
      <p:sp>
        <p:nvSpPr>
          <p:cNvPr id="4" name="Slide Number Placeholder 3"/>
          <p:cNvSpPr>
            <a:spLocks noGrp="1"/>
          </p:cNvSpPr>
          <p:nvPr>
            <p:ph type="sldNum" sz="quarter" idx="5"/>
          </p:nvPr>
        </p:nvSpPr>
        <p:spPr/>
        <p:txBody>
          <a:bodyPr/>
          <a:lstStyle/>
          <a:p>
            <a:fld id="{D1060238-A250-EA4E-809A-4BFAA6262E5A}" type="slidenum">
              <a:rPr lang="en-US" smtClean="0"/>
              <a:pPr/>
              <a:t>14</a:t>
            </a:fld>
            <a:endParaRPr lang="en-US"/>
          </a:p>
        </p:txBody>
      </p:sp>
    </p:spTree>
    <p:extLst>
      <p:ext uri="{BB962C8B-B14F-4D97-AF65-F5344CB8AC3E}">
        <p14:creationId xmlns:p14="http://schemas.microsoft.com/office/powerpoint/2010/main" val="779253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conscience can be </a:t>
            </a:r>
            <a:r>
              <a:rPr lang="en-US" sz="1200" kern="1200" dirty="0" err="1">
                <a:solidFill>
                  <a:schemeClr val="tx1"/>
                </a:solidFill>
                <a:effectLst/>
                <a:latin typeface="+mn-lt"/>
                <a:ea typeface="+mn-ea"/>
                <a:cs typeface="+mn-cs"/>
              </a:rPr>
              <a:t>overscrupulous</a:t>
            </a:r>
            <a:r>
              <a:rPr lang="en-US" sz="1200" kern="1200" dirty="0">
                <a:solidFill>
                  <a:schemeClr val="tx1"/>
                </a:solidFill>
                <a:effectLst/>
                <a:latin typeface="+mn-lt"/>
                <a:ea typeface="+mn-ea"/>
                <a:cs typeface="+mn-cs"/>
              </a:rPr>
              <a:t> (1 Cor. 10:25) or “seared” by abuse (1 Tim. 4:2). It can be enlightened by further knowledge of truth (1 Cor. 8:7), and it acts according to the light it has.</a:t>
            </a:r>
          </a:p>
          <a:p>
            <a:endParaRPr lang="en-US" dirty="0"/>
          </a:p>
          <a:p>
            <a:endParaRPr lang="en-US" dirty="0"/>
          </a:p>
          <a:p>
            <a:r>
              <a:rPr lang="en-US" dirty="0"/>
              <a:t>TP: Can a </a:t>
            </a:r>
            <a:r>
              <a:rPr lang="en-US"/>
              <a:t>conscience go </a:t>
            </a:r>
            <a:r>
              <a:rPr lang="en-US" dirty="0"/>
              <a:t>hay wire?</a:t>
            </a:r>
          </a:p>
        </p:txBody>
      </p:sp>
      <p:sp>
        <p:nvSpPr>
          <p:cNvPr id="4" name="Slide Number Placeholder 3"/>
          <p:cNvSpPr>
            <a:spLocks noGrp="1"/>
          </p:cNvSpPr>
          <p:nvPr>
            <p:ph type="sldNum" sz="quarter" idx="5"/>
          </p:nvPr>
        </p:nvSpPr>
        <p:spPr/>
        <p:txBody>
          <a:bodyPr/>
          <a:lstStyle/>
          <a:p>
            <a:fld id="{D1060238-A250-EA4E-809A-4BFAA6262E5A}" type="slidenum">
              <a:rPr lang="en-US" smtClean="0"/>
              <a:pPr/>
              <a:t>15</a:t>
            </a:fld>
            <a:endParaRPr lang="en-US"/>
          </a:p>
        </p:txBody>
      </p:sp>
    </p:spTree>
    <p:extLst>
      <p:ext uri="{BB962C8B-B14F-4D97-AF65-F5344CB8AC3E}">
        <p14:creationId xmlns:p14="http://schemas.microsoft.com/office/powerpoint/2010/main" val="1837088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What makes a conscience dependable?</a:t>
            </a:r>
          </a:p>
        </p:txBody>
      </p:sp>
      <p:sp>
        <p:nvSpPr>
          <p:cNvPr id="4" name="Slide Number Placeholder 3"/>
          <p:cNvSpPr>
            <a:spLocks noGrp="1"/>
          </p:cNvSpPr>
          <p:nvPr>
            <p:ph type="sldNum" sz="quarter" idx="5"/>
          </p:nvPr>
        </p:nvSpPr>
        <p:spPr/>
        <p:txBody>
          <a:bodyPr/>
          <a:lstStyle/>
          <a:p>
            <a:fld id="{D1060238-A250-EA4E-809A-4BFAA6262E5A}" type="slidenum">
              <a:rPr lang="en-US" smtClean="0"/>
              <a:pPr/>
              <a:t>16</a:t>
            </a:fld>
            <a:endParaRPr lang="en-US"/>
          </a:p>
        </p:txBody>
      </p:sp>
    </p:spTree>
    <p:extLst>
      <p:ext uri="{BB962C8B-B14F-4D97-AF65-F5344CB8AC3E}">
        <p14:creationId xmlns:p14="http://schemas.microsoft.com/office/powerpoint/2010/main" val="327876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Educated in what?</a:t>
            </a:r>
          </a:p>
        </p:txBody>
      </p:sp>
      <p:sp>
        <p:nvSpPr>
          <p:cNvPr id="4" name="Slide Number Placeholder 3"/>
          <p:cNvSpPr>
            <a:spLocks noGrp="1"/>
          </p:cNvSpPr>
          <p:nvPr>
            <p:ph type="sldNum" sz="quarter" idx="5"/>
          </p:nvPr>
        </p:nvSpPr>
        <p:spPr/>
        <p:txBody>
          <a:bodyPr/>
          <a:lstStyle/>
          <a:p>
            <a:fld id="{D1060238-A250-EA4E-809A-4BFAA6262E5A}" type="slidenum">
              <a:rPr lang="en-US" smtClean="0"/>
              <a:pPr/>
              <a:t>17</a:t>
            </a:fld>
            <a:endParaRPr lang="en-US"/>
          </a:p>
        </p:txBody>
      </p:sp>
    </p:spTree>
    <p:extLst>
      <p:ext uri="{BB962C8B-B14F-4D97-AF65-F5344CB8AC3E}">
        <p14:creationId xmlns:p14="http://schemas.microsoft.com/office/powerpoint/2010/main" val="1715554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What are the predicted challenges in the last days?</a:t>
            </a:r>
          </a:p>
        </p:txBody>
      </p:sp>
      <p:sp>
        <p:nvSpPr>
          <p:cNvPr id="4" name="Slide Number Placeholder 3"/>
          <p:cNvSpPr>
            <a:spLocks noGrp="1"/>
          </p:cNvSpPr>
          <p:nvPr>
            <p:ph type="sldNum" sz="quarter" idx="5"/>
          </p:nvPr>
        </p:nvSpPr>
        <p:spPr/>
        <p:txBody>
          <a:bodyPr/>
          <a:lstStyle/>
          <a:p>
            <a:fld id="{D1060238-A250-EA4E-809A-4BFAA6262E5A}" type="slidenum">
              <a:rPr lang="en-US" smtClean="0"/>
              <a:pPr/>
              <a:t>20</a:t>
            </a:fld>
            <a:endParaRPr lang="en-US"/>
          </a:p>
        </p:txBody>
      </p:sp>
    </p:spTree>
    <p:extLst>
      <p:ext uri="{BB962C8B-B14F-4D97-AF65-F5344CB8AC3E}">
        <p14:creationId xmlns:p14="http://schemas.microsoft.com/office/powerpoint/2010/main" val="2409449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Thus, Moses health laws are in force at the time of the destruction of the wicked. </a:t>
            </a:r>
          </a:p>
          <a:p>
            <a:endParaRPr lang="en-US" dirty="0"/>
          </a:p>
          <a:p>
            <a:endParaRPr lang="en-US" dirty="0"/>
          </a:p>
          <a:p>
            <a:r>
              <a:rPr lang="en-US" dirty="0"/>
              <a:t>TP: What happens to this earth when Jesus returns?</a:t>
            </a:r>
          </a:p>
        </p:txBody>
      </p:sp>
      <p:sp>
        <p:nvSpPr>
          <p:cNvPr id="4" name="Slide Number Placeholder 3"/>
          <p:cNvSpPr>
            <a:spLocks noGrp="1"/>
          </p:cNvSpPr>
          <p:nvPr>
            <p:ph type="sldNum" sz="quarter" idx="5"/>
          </p:nvPr>
        </p:nvSpPr>
        <p:spPr/>
        <p:txBody>
          <a:bodyPr/>
          <a:lstStyle/>
          <a:p>
            <a:fld id="{D1060238-A250-EA4E-809A-4BFAA6262E5A}" type="slidenum">
              <a:rPr lang="en-US" smtClean="0"/>
              <a:pPr/>
              <a:t>25</a:t>
            </a:fld>
            <a:endParaRPr lang="en-US"/>
          </a:p>
        </p:txBody>
      </p:sp>
    </p:spTree>
    <p:extLst>
      <p:ext uri="{BB962C8B-B14F-4D97-AF65-F5344CB8AC3E}">
        <p14:creationId xmlns:p14="http://schemas.microsoft.com/office/powerpoint/2010/main" val="2176278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to the wicked?</a:t>
            </a:r>
          </a:p>
        </p:txBody>
      </p:sp>
      <p:sp>
        <p:nvSpPr>
          <p:cNvPr id="4" name="Slide Number Placeholder 3"/>
          <p:cNvSpPr>
            <a:spLocks noGrp="1"/>
          </p:cNvSpPr>
          <p:nvPr>
            <p:ph type="sldNum" sz="quarter" idx="5"/>
          </p:nvPr>
        </p:nvSpPr>
        <p:spPr/>
        <p:txBody>
          <a:bodyPr/>
          <a:lstStyle/>
          <a:p>
            <a:fld id="{D1060238-A250-EA4E-809A-4BFAA6262E5A}" type="slidenum">
              <a:rPr lang="en-US" smtClean="0"/>
              <a:pPr/>
              <a:t>26</a:t>
            </a:fld>
            <a:endParaRPr lang="en-US"/>
          </a:p>
        </p:txBody>
      </p:sp>
    </p:spTree>
    <p:extLst>
      <p:ext uri="{BB962C8B-B14F-4D97-AF65-F5344CB8AC3E}">
        <p14:creationId xmlns:p14="http://schemas.microsoft.com/office/powerpoint/2010/main" val="2323346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Give me a text.</a:t>
            </a:r>
          </a:p>
        </p:txBody>
      </p:sp>
      <p:sp>
        <p:nvSpPr>
          <p:cNvPr id="4" name="Slide Number Placeholder 3"/>
          <p:cNvSpPr>
            <a:spLocks noGrp="1"/>
          </p:cNvSpPr>
          <p:nvPr>
            <p:ph type="sldNum" sz="quarter" idx="5"/>
          </p:nvPr>
        </p:nvSpPr>
        <p:spPr/>
        <p:txBody>
          <a:bodyPr/>
          <a:lstStyle/>
          <a:p>
            <a:fld id="{D1060238-A250-EA4E-809A-4BFAA6262E5A}" type="slidenum">
              <a:rPr lang="en-US" smtClean="0"/>
              <a:pPr/>
              <a:t>27</a:t>
            </a:fld>
            <a:endParaRPr lang="en-US"/>
          </a:p>
        </p:txBody>
      </p:sp>
    </p:spTree>
    <p:extLst>
      <p:ext uri="{BB962C8B-B14F-4D97-AF65-F5344CB8AC3E}">
        <p14:creationId xmlns:p14="http://schemas.microsoft.com/office/powerpoint/2010/main" val="2968290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would you do if you were give a 24hr vaccine mandate?</a:t>
            </a:r>
          </a:p>
          <a:p>
            <a:endParaRPr lang="en-US" dirty="0"/>
          </a:p>
          <a:p>
            <a:r>
              <a:rPr lang="en-US" dirty="0"/>
              <a:t>TP: Bill Gates bunkers, The Vaccine is the World’s bunker against fearful disease. </a:t>
            </a:r>
          </a:p>
        </p:txBody>
      </p:sp>
      <p:sp>
        <p:nvSpPr>
          <p:cNvPr id="4" name="Slide Number Placeholder 3"/>
          <p:cNvSpPr>
            <a:spLocks noGrp="1"/>
          </p:cNvSpPr>
          <p:nvPr>
            <p:ph type="sldNum" sz="quarter" idx="5"/>
          </p:nvPr>
        </p:nvSpPr>
        <p:spPr/>
        <p:txBody>
          <a:bodyPr/>
          <a:lstStyle/>
          <a:p>
            <a:fld id="{D1060238-A250-EA4E-809A-4BFAA6262E5A}" type="slidenum">
              <a:rPr lang="en-US" smtClean="0"/>
              <a:pPr/>
              <a:t>2</a:t>
            </a:fld>
            <a:endParaRPr lang="en-US"/>
          </a:p>
        </p:txBody>
      </p:sp>
    </p:spTree>
    <p:extLst>
      <p:ext uri="{BB962C8B-B14F-4D97-AF65-F5344CB8AC3E}">
        <p14:creationId xmlns:p14="http://schemas.microsoft.com/office/powerpoint/2010/main" val="474871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2 Peter 3:10-12.</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John 5:46  For had ye believed Moses, ye would have believed me: for he wrote of me.</a:t>
            </a:r>
          </a:p>
          <a:p>
            <a:r>
              <a:rPr lang="en-US" sz="1200" kern="1200" dirty="0">
                <a:solidFill>
                  <a:schemeClr val="tx1"/>
                </a:solidFill>
                <a:latin typeface="+mn-lt"/>
                <a:ea typeface="+mn-ea"/>
                <a:cs typeface="+mn-cs"/>
              </a:rPr>
              <a:t>Luke 16:31  And he said unto him, If they hear not Moses and the prophets, neither will they be persuaded, though one rose from the dead.</a:t>
            </a:r>
          </a:p>
          <a:p>
            <a:r>
              <a:rPr lang="en-US" sz="1200" kern="1200" dirty="0">
                <a:solidFill>
                  <a:schemeClr val="tx1"/>
                </a:solidFill>
                <a:latin typeface="+mn-lt"/>
                <a:ea typeface="+mn-ea"/>
                <a:cs typeface="+mn-cs"/>
              </a:rPr>
              <a:t>Acts 15:20  But that we write unto them, that they abstain from pollutions of idols, and from fornication, and </a:t>
            </a:r>
            <a:r>
              <a:rPr lang="en-US" sz="1200" b="1" u="sng" kern="1200" dirty="0">
                <a:solidFill>
                  <a:schemeClr val="tx1"/>
                </a:solidFill>
                <a:latin typeface="+mn-lt"/>
                <a:ea typeface="+mn-ea"/>
                <a:cs typeface="+mn-cs"/>
              </a:rPr>
              <a:t>from things strangled, and from blood</a:t>
            </a:r>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Acts 15:29  That ye abstain from meats offered to idols, </a:t>
            </a:r>
            <a:r>
              <a:rPr lang="en-US" sz="1200" b="1" u="sng" kern="1200" dirty="0">
                <a:solidFill>
                  <a:schemeClr val="tx1"/>
                </a:solidFill>
                <a:latin typeface="+mn-lt"/>
                <a:ea typeface="+mn-ea"/>
                <a:cs typeface="+mn-cs"/>
              </a:rPr>
              <a:t>and from blood, and from things strangled</a:t>
            </a:r>
            <a:r>
              <a:rPr lang="en-US" sz="1200" kern="1200" dirty="0">
                <a:solidFill>
                  <a:schemeClr val="tx1"/>
                </a:solidFill>
                <a:latin typeface="+mn-lt"/>
                <a:ea typeface="+mn-ea"/>
                <a:cs typeface="+mn-cs"/>
              </a:rPr>
              <a:t>, and from fornication: from which if ye keep yourselves, ye shall do well. Fare ye well. </a:t>
            </a:r>
          </a:p>
          <a:p>
            <a:endParaRPr lang="en-US" sz="1200" kern="1200" dirty="0">
              <a:solidFill>
                <a:schemeClr val="tx1"/>
              </a:solidFill>
              <a:latin typeface="+mn-lt"/>
              <a:ea typeface="+mn-ea"/>
              <a:cs typeface="+mn-cs"/>
            </a:endParaRPr>
          </a:p>
          <a:p>
            <a:r>
              <a:rPr lang="en-US" dirty="0"/>
              <a:t>TP: Even your own church members, “you’re wasting time on the health message when we need to be preaching the love of Jesus? Or the three angel’s message.”</a:t>
            </a:r>
          </a:p>
        </p:txBody>
      </p:sp>
      <p:sp>
        <p:nvSpPr>
          <p:cNvPr id="4" name="Slide Number Placeholder 3"/>
          <p:cNvSpPr>
            <a:spLocks noGrp="1"/>
          </p:cNvSpPr>
          <p:nvPr>
            <p:ph type="sldNum" sz="quarter" idx="10"/>
          </p:nvPr>
        </p:nvSpPr>
        <p:spPr/>
        <p:txBody>
          <a:bodyPr/>
          <a:lstStyle/>
          <a:p>
            <a:fld id="{D1060238-A250-EA4E-809A-4BFAA6262E5A}" type="slidenum">
              <a:rPr lang="en-US" smtClean="0"/>
              <a:pPr/>
              <a:t>28</a:t>
            </a:fld>
            <a:endParaRPr lang="en-US"/>
          </a:p>
        </p:txBody>
      </p:sp>
    </p:spTree>
    <p:extLst>
      <p:ext uri="{BB962C8B-B14F-4D97-AF65-F5344CB8AC3E}">
        <p14:creationId xmlns:p14="http://schemas.microsoft.com/office/powerpoint/2010/main" val="1844764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060238-A250-EA4E-809A-4BFAA6262E5A}" type="slidenum">
              <a:rPr lang="en-US" smtClean="0"/>
              <a:pPr/>
              <a:t>31</a:t>
            </a:fld>
            <a:endParaRPr lang="en-US"/>
          </a:p>
        </p:txBody>
      </p:sp>
    </p:spTree>
    <p:extLst>
      <p:ext uri="{BB962C8B-B14F-4D97-AF65-F5344CB8AC3E}">
        <p14:creationId xmlns:p14="http://schemas.microsoft.com/office/powerpoint/2010/main" val="3621349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TP: It’s unclean, but is it really a sin?</a:t>
            </a:r>
          </a:p>
          <a:p>
            <a:endParaRPr lang="en-US" dirty="0"/>
          </a:p>
        </p:txBody>
      </p:sp>
      <p:sp>
        <p:nvSpPr>
          <p:cNvPr id="4" name="Slide Number Placeholder 3"/>
          <p:cNvSpPr>
            <a:spLocks noGrp="1"/>
          </p:cNvSpPr>
          <p:nvPr>
            <p:ph type="sldNum" sz="quarter" idx="5"/>
          </p:nvPr>
        </p:nvSpPr>
        <p:spPr/>
        <p:txBody>
          <a:bodyPr/>
          <a:lstStyle/>
          <a:p>
            <a:fld id="{D1060238-A250-EA4E-809A-4BFAA6262E5A}" type="slidenum">
              <a:rPr lang="en-US" smtClean="0"/>
              <a:pPr/>
              <a:t>32</a:t>
            </a:fld>
            <a:endParaRPr lang="en-US"/>
          </a:p>
        </p:txBody>
      </p:sp>
    </p:spTree>
    <p:extLst>
      <p:ext uri="{BB962C8B-B14F-4D97-AF65-F5344CB8AC3E}">
        <p14:creationId xmlns:p14="http://schemas.microsoft.com/office/powerpoint/2010/main" val="1621203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if defilement is a sin, what does that make vaccination?</a:t>
            </a:r>
          </a:p>
        </p:txBody>
      </p:sp>
      <p:sp>
        <p:nvSpPr>
          <p:cNvPr id="4" name="Slide Number Placeholder 3"/>
          <p:cNvSpPr>
            <a:spLocks noGrp="1"/>
          </p:cNvSpPr>
          <p:nvPr>
            <p:ph type="sldNum" sz="quarter" idx="5"/>
          </p:nvPr>
        </p:nvSpPr>
        <p:spPr/>
        <p:txBody>
          <a:bodyPr/>
          <a:lstStyle/>
          <a:p>
            <a:fld id="{D1060238-A250-EA4E-809A-4BFAA6262E5A}" type="slidenum">
              <a:rPr lang="en-US" smtClean="0"/>
              <a:pPr/>
              <a:t>33</a:t>
            </a:fld>
            <a:endParaRPr lang="en-US"/>
          </a:p>
        </p:txBody>
      </p:sp>
    </p:spTree>
    <p:extLst>
      <p:ext uri="{BB962C8B-B14F-4D97-AF65-F5344CB8AC3E}">
        <p14:creationId xmlns:p14="http://schemas.microsoft.com/office/powerpoint/2010/main" val="2147592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1060238-A250-EA4E-809A-4BFAA6262E5A}" type="slidenum">
              <a:rPr lang="en-US" smtClean="0"/>
              <a:pPr/>
              <a:t>35</a:t>
            </a:fld>
            <a:endParaRPr lang="en-US"/>
          </a:p>
        </p:txBody>
      </p:sp>
    </p:spTree>
    <p:extLst>
      <p:ext uri="{BB962C8B-B14F-4D97-AF65-F5344CB8AC3E}">
        <p14:creationId xmlns:p14="http://schemas.microsoft.com/office/powerpoint/2010/main" val="3613866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060238-A250-EA4E-809A-4BFAA6262E5A}" type="slidenum">
              <a:rPr lang="en-US" smtClean="0"/>
              <a:pPr/>
              <a:t>36</a:t>
            </a:fld>
            <a:endParaRPr lang="en-US"/>
          </a:p>
        </p:txBody>
      </p:sp>
    </p:spTree>
    <p:extLst>
      <p:ext uri="{BB962C8B-B14F-4D97-AF65-F5344CB8AC3E}">
        <p14:creationId xmlns:p14="http://schemas.microsoft.com/office/powerpoint/2010/main" val="33935572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060238-A250-EA4E-809A-4BFAA6262E5A}" type="slidenum">
              <a:rPr lang="en-US" smtClean="0"/>
              <a:pPr/>
              <a:t>38</a:t>
            </a:fld>
            <a:endParaRPr lang="en-US"/>
          </a:p>
        </p:txBody>
      </p:sp>
    </p:spTree>
    <p:extLst>
      <p:ext uri="{BB962C8B-B14F-4D97-AF65-F5344CB8AC3E}">
        <p14:creationId xmlns:p14="http://schemas.microsoft.com/office/powerpoint/2010/main" val="3379693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060238-A250-EA4E-809A-4BFAA6262E5A}" type="slidenum">
              <a:rPr lang="en-US" smtClean="0"/>
              <a:pPr/>
              <a:t>40</a:t>
            </a:fld>
            <a:endParaRPr lang="en-US"/>
          </a:p>
        </p:txBody>
      </p:sp>
    </p:spTree>
    <p:extLst>
      <p:ext uri="{BB962C8B-B14F-4D97-AF65-F5344CB8AC3E}">
        <p14:creationId xmlns:p14="http://schemas.microsoft.com/office/powerpoint/2010/main" val="2944067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060238-A250-EA4E-809A-4BFAA6262E5A}" type="slidenum">
              <a:rPr lang="en-US" smtClean="0"/>
              <a:pPr/>
              <a:t>41</a:t>
            </a:fld>
            <a:endParaRPr lang="en-US"/>
          </a:p>
        </p:txBody>
      </p:sp>
    </p:spTree>
    <p:extLst>
      <p:ext uri="{BB962C8B-B14F-4D97-AF65-F5344CB8AC3E}">
        <p14:creationId xmlns:p14="http://schemas.microsoft.com/office/powerpoint/2010/main" val="1378336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Did Jesus, our example, do this? </a:t>
            </a:r>
          </a:p>
          <a:p>
            <a:endParaRPr lang="en-US" dirty="0"/>
          </a:p>
        </p:txBody>
      </p:sp>
      <p:sp>
        <p:nvSpPr>
          <p:cNvPr id="4" name="Slide Number Placeholder 3"/>
          <p:cNvSpPr>
            <a:spLocks noGrp="1"/>
          </p:cNvSpPr>
          <p:nvPr>
            <p:ph type="sldNum" sz="quarter" idx="5"/>
          </p:nvPr>
        </p:nvSpPr>
        <p:spPr/>
        <p:txBody>
          <a:bodyPr/>
          <a:lstStyle/>
          <a:p>
            <a:fld id="{46CC767D-DC89-5B4D-A523-23946BDB2491}" type="slidenum">
              <a:rPr lang="en-US" smtClean="0"/>
              <a:t>45</a:t>
            </a:fld>
            <a:endParaRPr lang="en-US" dirty="0"/>
          </a:p>
        </p:txBody>
      </p:sp>
    </p:spTree>
    <p:extLst>
      <p:ext uri="{BB962C8B-B14F-4D97-AF65-F5344CB8AC3E}">
        <p14:creationId xmlns:p14="http://schemas.microsoft.com/office/powerpoint/2010/main" val="39420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TP: FEMA, Adventist administrator, Obey the higher powers, ROMANS 13.</a:t>
            </a:r>
          </a:p>
          <a:p>
            <a:endParaRPr lang="en-US" dirty="0"/>
          </a:p>
        </p:txBody>
      </p:sp>
      <p:sp>
        <p:nvSpPr>
          <p:cNvPr id="4" name="Slide Number Placeholder 3"/>
          <p:cNvSpPr>
            <a:spLocks noGrp="1"/>
          </p:cNvSpPr>
          <p:nvPr>
            <p:ph type="sldNum" sz="quarter" idx="5"/>
          </p:nvPr>
        </p:nvSpPr>
        <p:spPr/>
        <p:txBody>
          <a:bodyPr/>
          <a:lstStyle/>
          <a:p>
            <a:fld id="{D1060238-A250-EA4E-809A-4BFAA6262E5A}" type="slidenum">
              <a:rPr lang="en-US" smtClean="0"/>
              <a:pPr/>
              <a:t>5</a:t>
            </a:fld>
            <a:endParaRPr lang="en-US"/>
          </a:p>
        </p:txBody>
      </p:sp>
    </p:spTree>
    <p:extLst>
      <p:ext uri="{BB962C8B-B14F-4D97-AF65-F5344CB8AC3E}">
        <p14:creationId xmlns:p14="http://schemas.microsoft.com/office/powerpoint/2010/main" val="426958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if we don’t? Read on.</a:t>
            </a:r>
          </a:p>
        </p:txBody>
      </p:sp>
      <p:sp>
        <p:nvSpPr>
          <p:cNvPr id="4" name="Slide Number Placeholder 3"/>
          <p:cNvSpPr>
            <a:spLocks noGrp="1"/>
          </p:cNvSpPr>
          <p:nvPr>
            <p:ph type="sldNum" sz="quarter" idx="5"/>
          </p:nvPr>
        </p:nvSpPr>
        <p:spPr/>
        <p:txBody>
          <a:bodyPr/>
          <a:lstStyle/>
          <a:p>
            <a:fld id="{46CC767D-DC89-5B4D-A523-23946BDB2491}" type="slidenum">
              <a:rPr lang="en-US" smtClean="0"/>
              <a:t>46</a:t>
            </a:fld>
            <a:endParaRPr lang="en-US" dirty="0"/>
          </a:p>
        </p:txBody>
      </p:sp>
    </p:spTree>
    <p:extLst>
      <p:ext uri="{BB962C8B-B14F-4D97-AF65-F5344CB8AC3E}">
        <p14:creationId xmlns:p14="http://schemas.microsoft.com/office/powerpoint/2010/main" val="3407754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I just watch TV, HOPE, 3ABN, AD…</a:t>
            </a:r>
          </a:p>
        </p:txBody>
      </p:sp>
      <p:sp>
        <p:nvSpPr>
          <p:cNvPr id="4" name="Slide Number Placeholder 3"/>
          <p:cNvSpPr>
            <a:spLocks noGrp="1"/>
          </p:cNvSpPr>
          <p:nvPr>
            <p:ph type="sldNum" sz="quarter" idx="5"/>
          </p:nvPr>
        </p:nvSpPr>
        <p:spPr/>
        <p:txBody>
          <a:bodyPr/>
          <a:lstStyle/>
          <a:p>
            <a:fld id="{46CC767D-DC89-5B4D-A523-23946BDB2491}" type="slidenum">
              <a:rPr lang="en-US" smtClean="0"/>
              <a:t>48</a:t>
            </a:fld>
            <a:endParaRPr lang="en-US" dirty="0"/>
          </a:p>
        </p:txBody>
      </p:sp>
    </p:spTree>
    <p:extLst>
      <p:ext uri="{BB962C8B-B14F-4D97-AF65-F5344CB8AC3E}">
        <p14:creationId xmlns:p14="http://schemas.microsoft.com/office/powerpoint/2010/main" val="3989982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2 Chronicles 6:28-31  If there be dearth in the land, if there be pestilence, if there be blasting, or mildew, locusts, or </a:t>
            </a:r>
            <a:r>
              <a:rPr lang="en-AU" sz="1200" kern="1200" dirty="0" err="1">
                <a:solidFill>
                  <a:schemeClr val="tx1"/>
                </a:solidFill>
                <a:effectLst/>
                <a:latin typeface="+mn-lt"/>
                <a:ea typeface="+mn-ea"/>
                <a:cs typeface="+mn-cs"/>
              </a:rPr>
              <a:t>caterpillers</a:t>
            </a:r>
            <a:r>
              <a:rPr lang="en-AU" sz="1200" kern="1200" dirty="0">
                <a:solidFill>
                  <a:schemeClr val="tx1"/>
                </a:solidFill>
                <a:effectLst/>
                <a:latin typeface="+mn-lt"/>
                <a:ea typeface="+mn-ea"/>
                <a:cs typeface="+mn-cs"/>
              </a:rPr>
              <a:t>; if their enemies besiege them in the cities of their land; whatsoever sore or whatsoever sickness </a:t>
            </a:r>
            <a:r>
              <a:rPr lang="en-AU" sz="1200" i="1" kern="1200" dirty="0">
                <a:solidFill>
                  <a:schemeClr val="tx1"/>
                </a:solidFill>
                <a:effectLst/>
                <a:latin typeface="+mn-lt"/>
                <a:ea typeface="+mn-ea"/>
                <a:cs typeface="+mn-cs"/>
              </a:rPr>
              <a:t>there be:</a:t>
            </a:r>
            <a:r>
              <a:rPr lang="en-AU" sz="1200" kern="1200" dirty="0">
                <a:solidFill>
                  <a:schemeClr val="tx1"/>
                </a:solidFill>
                <a:effectLst/>
                <a:latin typeface="+mn-lt"/>
                <a:ea typeface="+mn-ea"/>
                <a:cs typeface="+mn-cs"/>
              </a:rPr>
              <a:t>  29.  </a:t>
            </a:r>
            <a:r>
              <a:rPr lang="en-AU" sz="1200" i="1" kern="1200" dirty="0">
                <a:solidFill>
                  <a:schemeClr val="tx1"/>
                </a:solidFill>
                <a:effectLst/>
                <a:latin typeface="+mn-lt"/>
                <a:ea typeface="+mn-ea"/>
                <a:cs typeface="+mn-cs"/>
              </a:rPr>
              <a:t>Then</a:t>
            </a:r>
            <a:r>
              <a:rPr lang="en-AU" sz="1200" kern="1200" dirty="0">
                <a:solidFill>
                  <a:schemeClr val="tx1"/>
                </a:solidFill>
                <a:effectLst/>
                <a:latin typeface="+mn-lt"/>
                <a:ea typeface="+mn-ea"/>
                <a:cs typeface="+mn-cs"/>
              </a:rPr>
              <a:t> what prayer </a:t>
            </a:r>
            <a:r>
              <a:rPr lang="en-AU" sz="1200" i="1" kern="1200" dirty="0">
                <a:solidFill>
                  <a:schemeClr val="tx1"/>
                </a:solidFill>
                <a:effectLst/>
                <a:latin typeface="+mn-lt"/>
                <a:ea typeface="+mn-ea"/>
                <a:cs typeface="+mn-cs"/>
              </a:rPr>
              <a:t>or</a:t>
            </a:r>
            <a:r>
              <a:rPr lang="en-AU" sz="1200" kern="1200" dirty="0">
                <a:solidFill>
                  <a:schemeClr val="tx1"/>
                </a:solidFill>
                <a:effectLst/>
                <a:latin typeface="+mn-lt"/>
                <a:ea typeface="+mn-ea"/>
                <a:cs typeface="+mn-cs"/>
              </a:rPr>
              <a:t> what supplication soever shall be made of any man, or of all thy people Israel, when every one shall know his own sore and his own grief, and shall spread forth his hands in this house:  30.  Then hear thou from heaven thy dwelling place, and forgive, and render unto every man according unto all his ways, whose heart thou </a:t>
            </a:r>
            <a:r>
              <a:rPr lang="en-AU" sz="1200" kern="1200" dirty="0" err="1">
                <a:solidFill>
                  <a:schemeClr val="tx1"/>
                </a:solidFill>
                <a:effectLst/>
                <a:latin typeface="+mn-lt"/>
                <a:ea typeface="+mn-ea"/>
                <a:cs typeface="+mn-cs"/>
              </a:rPr>
              <a:t>knowest</a:t>
            </a:r>
            <a:r>
              <a:rPr lang="en-AU" sz="1200" kern="1200" dirty="0">
                <a:solidFill>
                  <a:schemeClr val="tx1"/>
                </a:solidFill>
                <a:effectLst/>
                <a:latin typeface="+mn-lt"/>
                <a:ea typeface="+mn-ea"/>
                <a:cs typeface="+mn-cs"/>
              </a:rPr>
              <a:t>; (for thou only </a:t>
            </a:r>
            <a:r>
              <a:rPr lang="en-AU" sz="1200" kern="1200" dirty="0" err="1">
                <a:solidFill>
                  <a:schemeClr val="tx1"/>
                </a:solidFill>
                <a:effectLst/>
                <a:latin typeface="+mn-lt"/>
                <a:ea typeface="+mn-ea"/>
                <a:cs typeface="+mn-cs"/>
              </a:rPr>
              <a:t>knowest</a:t>
            </a:r>
            <a:r>
              <a:rPr lang="en-AU" sz="1200" kern="1200" dirty="0">
                <a:solidFill>
                  <a:schemeClr val="tx1"/>
                </a:solidFill>
                <a:effectLst/>
                <a:latin typeface="+mn-lt"/>
                <a:ea typeface="+mn-ea"/>
                <a:cs typeface="+mn-cs"/>
              </a:rPr>
              <a:t> the hearts of the children of men:)  31.  That they may fear thee, to walk in thy ways, so long as they live in the land which thou </a:t>
            </a:r>
            <a:r>
              <a:rPr lang="en-AU" sz="1200" kern="1200" dirty="0" err="1">
                <a:solidFill>
                  <a:schemeClr val="tx1"/>
                </a:solidFill>
                <a:effectLst/>
                <a:latin typeface="+mn-lt"/>
                <a:ea typeface="+mn-ea"/>
                <a:cs typeface="+mn-cs"/>
              </a:rPr>
              <a:t>gavest</a:t>
            </a:r>
            <a:r>
              <a:rPr lang="en-AU" sz="1200" kern="1200" dirty="0">
                <a:solidFill>
                  <a:schemeClr val="tx1"/>
                </a:solidFill>
                <a:effectLst/>
                <a:latin typeface="+mn-lt"/>
                <a:ea typeface="+mn-ea"/>
                <a:cs typeface="+mn-cs"/>
              </a:rPr>
              <a:t> unto our fathers.</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6CC767D-DC89-5B4D-A523-23946BDB2491}" type="slidenum">
              <a:rPr lang="en-US" smtClean="0"/>
              <a:t>49</a:t>
            </a:fld>
            <a:endParaRPr lang="en-US" dirty="0"/>
          </a:p>
        </p:txBody>
      </p:sp>
    </p:spTree>
    <p:extLst>
      <p:ext uri="{BB962C8B-B14F-4D97-AF65-F5344CB8AC3E}">
        <p14:creationId xmlns:p14="http://schemas.microsoft.com/office/powerpoint/2010/main" val="31860294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2 Chronicles 6:28-31  If there be dearth in the land, if there be pestilence, if there be blasting, or mildew, locusts, or </a:t>
            </a:r>
            <a:r>
              <a:rPr lang="en-AU" sz="1200" kern="1200" dirty="0" err="1">
                <a:solidFill>
                  <a:schemeClr val="tx1"/>
                </a:solidFill>
                <a:effectLst/>
                <a:latin typeface="+mn-lt"/>
                <a:ea typeface="+mn-ea"/>
                <a:cs typeface="+mn-cs"/>
              </a:rPr>
              <a:t>caterpillers</a:t>
            </a:r>
            <a:r>
              <a:rPr lang="en-AU" sz="1200" kern="1200" dirty="0">
                <a:solidFill>
                  <a:schemeClr val="tx1"/>
                </a:solidFill>
                <a:effectLst/>
                <a:latin typeface="+mn-lt"/>
                <a:ea typeface="+mn-ea"/>
                <a:cs typeface="+mn-cs"/>
              </a:rPr>
              <a:t>; if their enemies besiege them in the cities of their land; whatsoever sore or whatsoever sickness </a:t>
            </a:r>
            <a:r>
              <a:rPr lang="en-AU" sz="1200" i="1" kern="1200" dirty="0">
                <a:solidFill>
                  <a:schemeClr val="tx1"/>
                </a:solidFill>
                <a:effectLst/>
                <a:latin typeface="+mn-lt"/>
                <a:ea typeface="+mn-ea"/>
                <a:cs typeface="+mn-cs"/>
              </a:rPr>
              <a:t>there be:</a:t>
            </a:r>
            <a:r>
              <a:rPr lang="en-AU" sz="1200" kern="1200" dirty="0">
                <a:solidFill>
                  <a:schemeClr val="tx1"/>
                </a:solidFill>
                <a:effectLst/>
                <a:latin typeface="+mn-lt"/>
                <a:ea typeface="+mn-ea"/>
                <a:cs typeface="+mn-cs"/>
              </a:rPr>
              <a:t>  29.  </a:t>
            </a:r>
            <a:r>
              <a:rPr lang="en-AU" sz="1200" i="1" kern="1200" dirty="0">
                <a:solidFill>
                  <a:schemeClr val="tx1"/>
                </a:solidFill>
                <a:effectLst/>
                <a:latin typeface="+mn-lt"/>
                <a:ea typeface="+mn-ea"/>
                <a:cs typeface="+mn-cs"/>
              </a:rPr>
              <a:t>Then</a:t>
            </a:r>
            <a:r>
              <a:rPr lang="en-AU" sz="1200" kern="1200" dirty="0">
                <a:solidFill>
                  <a:schemeClr val="tx1"/>
                </a:solidFill>
                <a:effectLst/>
                <a:latin typeface="+mn-lt"/>
                <a:ea typeface="+mn-ea"/>
                <a:cs typeface="+mn-cs"/>
              </a:rPr>
              <a:t> what prayer </a:t>
            </a:r>
            <a:r>
              <a:rPr lang="en-AU" sz="1200" i="1" kern="1200" dirty="0">
                <a:solidFill>
                  <a:schemeClr val="tx1"/>
                </a:solidFill>
                <a:effectLst/>
                <a:latin typeface="+mn-lt"/>
                <a:ea typeface="+mn-ea"/>
                <a:cs typeface="+mn-cs"/>
              </a:rPr>
              <a:t>or</a:t>
            </a:r>
            <a:r>
              <a:rPr lang="en-AU" sz="1200" kern="1200" dirty="0">
                <a:solidFill>
                  <a:schemeClr val="tx1"/>
                </a:solidFill>
                <a:effectLst/>
                <a:latin typeface="+mn-lt"/>
                <a:ea typeface="+mn-ea"/>
                <a:cs typeface="+mn-cs"/>
              </a:rPr>
              <a:t> what supplication soever shall be made of any man, or of all thy people Israel, when every one shall know his own sore and his own grief, and shall spread forth his hands in this house:  30.  Then hear thou from heaven thy dwelling place, and forgive, and render unto every man according unto all his ways, whose heart thou </a:t>
            </a:r>
            <a:r>
              <a:rPr lang="en-AU" sz="1200" kern="1200" dirty="0" err="1">
                <a:solidFill>
                  <a:schemeClr val="tx1"/>
                </a:solidFill>
                <a:effectLst/>
                <a:latin typeface="+mn-lt"/>
                <a:ea typeface="+mn-ea"/>
                <a:cs typeface="+mn-cs"/>
              </a:rPr>
              <a:t>knowest</a:t>
            </a:r>
            <a:r>
              <a:rPr lang="en-AU" sz="1200" kern="1200" dirty="0">
                <a:solidFill>
                  <a:schemeClr val="tx1"/>
                </a:solidFill>
                <a:effectLst/>
                <a:latin typeface="+mn-lt"/>
                <a:ea typeface="+mn-ea"/>
                <a:cs typeface="+mn-cs"/>
              </a:rPr>
              <a:t>; (for thou only </a:t>
            </a:r>
            <a:r>
              <a:rPr lang="en-AU" sz="1200" kern="1200" dirty="0" err="1">
                <a:solidFill>
                  <a:schemeClr val="tx1"/>
                </a:solidFill>
                <a:effectLst/>
                <a:latin typeface="+mn-lt"/>
                <a:ea typeface="+mn-ea"/>
                <a:cs typeface="+mn-cs"/>
              </a:rPr>
              <a:t>knowest</a:t>
            </a:r>
            <a:r>
              <a:rPr lang="en-AU" sz="1200" kern="1200" dirty="0">
                <a:solidFill>
                  <a:schemeClr val="tx1"/>
                </a:solidFill>
                <a:effectLst/>
                <a:latin typeface="+mn-lt"/>
                <a:ea typeface="+mn-ea"/>
                <a:cs typeface="+mn-cs"/>
              </a:rPr>
              <a:t> the hearts of the children of men:)  31.  That they may fear thee, to walk in thy ways, so long as they live in the land which thou </a:t>
            </a:r>
            <a:r>
              <a:rPr lang="en-AU" sz="1200" kern="1200" dirty="0" err="1">
                <a:solidFill>
                  <a:schemeClr val="tx1"/>
                </a:solidFill>
                <a:effectLst/>
                <a:latin typeface="+mn-lt"/>
                <a:ea typeface="+mn-ea"/>
                <a:cs typeface="+mn-cs"/>
              </a:rPr>
              <a:t>gavest</a:t>
            </a:r>
            <a:r>
              <a:rPr lang="en-AU" sz="1200" kern="1200" dirty="0">
                <a:solidFill>
                  <a:schemeClr val="tx1"/>
                </a:solidFill>
                <a:effectLst/>
                <a:latin typeface="+mn-lt"/>
                <a:ea typeface="+mn-ea"/>
                <a:cs typeface="+mn-cs"/>
              </a:rPr>
              <a:t> unto our fathers.</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6CC767D-DC89-5B4D-A523-23946BDB2491}" type="slidenum">
              <a:rPr lang="en-US" smtClean="0"/>
              <a:t>50</a:t>
            </a:fld>
            <a:endParaRPr lang="en-US" dirty="0"/>
          </a:p>
        </p:txBody>
      </p:sp>
    </p:spTree>
    <p:extLst>
      <p:ext uri="{BB962C8B-B14F-4D97-AF65-F5344CB8AC3E}">
        <p14:creationId xmlns:p14="http://schemas.microsoft.com/office/powerpoint/2010/main" val="1490048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Who is the big guy who wants you vaccinated?</a:t>
            </a:r>
          </a:p>
        </p:txBody>
      </p:sp>
      <p:sp>
        <p:nvSpPr>
          <p:cNvPr id="4" name="Slide Number Placeholder 3"/>
          <p:cNvSpPr>
            <a:spLocks noGrp="1"/>
          </p:cNvSpPr>
          <p:nvPr>
            <p:ph type="sldNum" sz="quarter" idx="5"/>
          </p:nvPr>
        </p:nvSpPr>
        <p:spPr/>
        <p:txBody>
          <a:bodyPr/>
          <a:lstStyle/>
          <a:p>
            <a:fld id="{D1060238-A250-EA4E-809A-4BFAA6262E5A}" type="slidenum">
              <a:rPr lang="en-US" smtClean="0"/>
              <a:pPr/>
              <a:t>54</a:t>
            </a:fld>
            <a:endParaRPr lang="en-US"/>
          </a:p>
        </p:txBody>
      </p:sp>
    </p:spTree>
    <p:extLst>
      <p:ext uri="{BB962C8B-B14F-4D97-AF65-F5344CB8AC3E}">
        <p14:creationId xmlns:p14="http://schemas.microsoft.com/office/powerpoint/2010/main" val="3128854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TP: What is the Bibles name for a government that enforces such mandates?</a:t>
            </a:r>
          </a:p>
          <a:p>
            <a:endParaRPr lang="en-US" dirty="0"/>
          </a:p>
          <a:p>
            <a:endParaRPr lang="en-US" dirty="0"/>
          </a:p>
          <a:p>
            <a:r>
              <a:rPr lang="en-US" dirty="0"/>
              <a:t>https://</a:t>
            </a:r>
            <a:r>
              <a:rPr lang="en-US" dirty="0" err="1"/>
              <a:t>www.ncronline.org</a:t>
            </a:r>
            <a:r>
              <a:rPr lang="en-US" dirty="0"/>
              <a:t>/news/</a:t>
            </a:r>
            <a:r>
              <a:rPr lang="en-US" dirty="0" err="1"/>
              <a:t>vatican</a:t>
            </a:r>
            <a:r>
              <a:rPr lang="en-US" dirty="0"/>
              <a:t>/pope-francis-suggests-people-have-moral-obligation-take-coronavirus-vaccine</a:t>
            </a:r>
          </a:p>
        </p:txBody>
      </p:sp>
      <p:sp>
        <p:nvSpPr>
          <p:cNvPr id="4" name="Slide Number Placeholder 3"/>
          <p:cNvSpPr>
            <a:spLocks noGrp="1"/>
          </p:cNvSpPr>
          <p:nvPr>
            <p:ph type="sldNum" sz="quarter" idx="10"/>
          </p:nvPr>
        </p:nvSpPr>
        <p:spPr/>
        <p:txBody>
          <a:bodyPr/>
          <a:lstStyle/>
          <a:p>
            <a:fld id="{D1060238-A250-EA4E-809A-4BFAA6262E5A}" type="slidenum">
              <a:rPr lang="en-US" smtClean="0"/>
              <a:pPr/>
              <a:t>55</a:t>
            </a:fld>
            <a:endParaRPr lang="en-US"/>
          </a:p>
        </p:txBody>
      </p:sp>
    </p:spTree>
    <p:extLst>
      <p:ext uri="{BB962C8B-B14F-4D97-AF65-F5344CB8AC3E}">
        <p14:creationId xmlns:p14="http://schemas.microsoft.com/office/powerpoint/2010/main" val="18188228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How do you spell fire?</a:t>
            </a:r>
          </a:p>
        </p:txBody>
      </p:sp>
      <p:sp>
        <p:nvSpPr>
          <p:cNvPr id="4" name="Slide Number Placeholder 3"/>
          <p:cNvSpPr>
            <a:spLocks noGrp="1"/>
          </p:cNvSpPr>
          <p:nvPr>
            <p:ph type="sldNum" sz="quarter" idx="5"/>
          </p:nvPr>
        </p:nvSpPr>
        <p:spPr/>
        <p:txBody>
          <a:bodyPr/>
          <a:lstStyle/>
          <a:p>
            <a:fld id="{D1060238-A250-EA4E-809A-4BFAA6262E5A}" type="slidenum">
              <a:rPr lang="en-US" smtClean="0"/>
              <a:pPr/>
              <a:t>56</a:t>
            </a:fld>
            <a:endParaRPr lang="en-US"/>
          </a:p>
        </p:txBody>
      </p:sp>
    </p:spTree>
    <p:extLst>
      <p:ext uri="{BB962C8B-B14F-4D97-AF65-F5344CB8AC3E}">
        <p14:creationId xmlns:p14="http://schemas.microsoft.com/office/powerpoint/2010/main" val="6096839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So your church just threw you under the bus on vaccination mandates! You asked for a religious exemption and they said follow the government mandates:</a:t>
            </a:r>
          </a:p>
          <a:p>
            <a:endParaRPr lang="en-US" dirty="0"/>
          </a:p>
        </p:txBody>
      </p:sp>
      <p:sp>
        <p:nvSpPr>
          <p:cNvPr id="4" name="Slide Number Placeholder 3"/>
          <p:cNvSpPr>
            <a:spLocks noGrp="1"/>
          </p:cNvSpPr>
          <p:nvPr>
            <p:ph type="sldNum" sz="quarter" idx="5"/>
          </p:nvPr>
        </p:nvSpPr>
        <p:spPr/>
        <p:txBody>
          <a:bodyPr/>
          <a:lstStyle/>
          <a:p>
            <a:fld id="{D1060238-A250-EA4E-809A-4BFAA6262E5A}" type="slidenum">
              <a:rPr lang="en-US" smtClean="0"/>
              <a:pPr/>
              <a:t>57</a:t>
            </a:fld>
            <a:endParaRPr lang="en-US"/>
          </a:p>
        </p:txBody>
      </p:sp>
    </p:spTree>
    <p:extLst>
      <p:ext uri="{BB962C8B-B14F-4D97-AF65-F5344CB8AC3E}">
        <p14:creationId xmlns:p14="http://schemas.microsoft.com/office/powerpoint/2010/main" val="29129291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Satan’s agents know why they are injecting you! Are you aware of that?</a:t>
            </a:r>
          </a:p>
        </p:txBody>
      </p:sp>
      <p:sp>
        <p:nvSpPr>
          <p:cNvPr id="4" name="Slide Number Placeholder 3"/>
          <p:cNvSpPr>
            <a:spLocks noGrp="1"/>
          </p:cNvSpPr>
          <p:nvPr>
            <p:ph type="sldNum" sz="quarter" idx="5"/>
          </p:nvPr>
        </p:nvSpPr>
        <p:spPr/>
        <p:txBody>
          <a:bodyPr/>
          <a:lstStyle/>
          <a:p>
            <a:fld id="{D1060238-A250-EA4E-809A-4BFAA6262E5A}" type="slidenum">
              <a:rPr lang="en-US" smtClean="0"/>
              <a:pPr/>
              <a:t>58</a:t>
            </a:fld>
            <a:endParaRPr lang="en-US"/>
          </a:p>
        </p:txBody>
      </p:sp>
    </p:spTree>
    <p:extLst>
      <p:ext uri="{BB962C8B-B14F-4D97-AF65-F5344CB8AC3E}">
        <p14:creationId xmlns:p14="http://schemas.microsoft.com/office/powerpoint/2010/main" val="36179903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They will butter you up, spin a positive motive for your choice:</a:t>
            </a:r>
          </a:p>
        </p:txBody>
      </p:sp>
      <p:sp>
        <p:nvSpPr>
          <p:cNvPr id="4" name="Slide Number Placeholder 3"/>
          <p:cNvSpPr>
            <a:spLocks noGrp="1"/>
          </p:cNvSpPr>
          <p:nvPr>
            <p:ph type="sldNum" sz="quarter" idx="5"/>
          </p:nvPr>
        </p:nvSpPr>
        <p:spPr/>
        <p:txBody>
          <a:bodyPr/>
          <a:lstStyle/>
          <a:p>
            <a:fld id="{D1060238-A250-EA4E-809A-4BFAA6262E5A}" type="slidenum">
              <a:rPr lang="en-US" smtClean="0"/>
              <a:pPr/>
              <a:t>59</a:t>
            </a:fld>
            <a:endParaRPr lang="en-US"/>
          </a:p>
        </p:txBody>
      </p:sp>
    </p:spTree>
    <p:extLst>
      <p:ext uri="{BB962C8B-B14F-4D97-AF65-F5344CB8AC3E}">
        <p14:creationId xmlns:p14="http://schemas.microsoft.com/office/powerpoint/2010/main" val="802467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What if the laws of the government clash with the law of God?</a:t>
            </a:r>
          </a:p>
        </p:txBody>
      </p:sp>
      <p:sp>
        <p:nvSpPr>
          <p:cNvPr id="4" name="Slide Number Placeholder 3"/>
          <p:cNvSpPr>
            <a:spLocks noGrp="1"/>
          </p:cNvSpPr>
          <p:nvPr>
            <p:ph type="sldNum" sz="quarter" idx="5"/>
          </p:nvPr>
        </p:nvSpPr>
        <p:spPr/>
        <p:txBody>
          <a:bodyPr/>
          <a:lstStyle/>
          <a:p>
            <a:fld id="{D1060238-A250-EA4E-809A-4BFAA6262E5A}" type="slidenum">
              <a:rPr lang="en-US" smtClean="0"/>
              <a:pPr/>
              <a:t>6</a:t>
            </a:fld>
            <a:endParaRPr lang="en-US"/>
          </a:p>
        </p:txBody>
      </p:sp>
    </p:spTree>
    <p:extLst>
      <p:ext uri="{BB962C8B-B14F-4D97-AF65-F5344CB8AC3E}">
        <p14:creationId xmlns:p14="http://schemas.microsoft.com/office/powerpoint/2010/main" val="32890219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what is the worlds reaction going to be when you say no to their vaccine </a:t>
            </a:r>
            <a:r>
              <a:rPr lang="en-US" dirty="0" err="1"/>
              <a:t>saviour</a:t>
            </a:r>
            <a:r>
              <a:rPr lang="en-US" dirty="0"/>
              <a:t>?</a:t>
            </a:r>
          </a:p>
        </p:txBody>
      </p:sp>
      <p:sp>
        <p:nvSpPr>
          <p:cNvPr id="4" name="Slide Number Placeholder 3"/>
          <p:cNvSpPr>
            <a:spLocks noGrp="1"/>
          </p:cNvSpPr>
          <p:nvPr>
            <p:ph type="sldNum" sz="quarter" idx="5"/>
          </p:nvPr>
        </p:nvSpPr>
        <p:spPr/>
        <p:txBody>
          <a:bodyPr/>
          <a:lstStyle/>
          <a:p>
            <a:fld id="{D1060238-A250-EA4E-809A-4BFAA6262E5A}" type="slidenum">
              <a:rPr lang="en-US" smtClean="0"/>
              <a:pPr/>
              <a:t>60</a:t>
            </a:fld>
            <a:endParaRPr lang="en-US"/>
          </a:p>
        </p:txBody>
      </p:sp>
    </p:spTree>
    <p:extLst>
      <p:ext uri="{BB962C8B-B14F-4D97-AF65-F5344CB8AC3E}">
        <p14:creationId xmlns:p14="http://schemas.microsoft.com/office/powerpoint/2010/main" val="29486447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TP: For the better good: So you can see your…, minister to…, save the planet….</a:t>
            </a:r>
          </a:p>
          <a:p>
            <a:endParaRPr lang="en-US" dirty="0"/>
          </a:p>
          <a:p>
            <a:endParaRPr lang="en-US" dirty="0"/>
          </a:p>
          <a:p>
            <a:r>
              <a:rPr lang="en-US" dirty="0"/>
              <a:t>https://</a:t>
            </a:r>
            <a:r>
              <a:rPr lang="en-US" dirty="0" err="1"/>
              <a:t>www.ktvn.com</a:t>
            </a:r>
            <a:r>
              <a:rPr lang="en-US" dirty="0"/>
              <a:t>/story/44289362/vice-president-harris-says-getting-covid-vaccine-is-loving-thy-neighbor</a:t>
            </a:r>
          </a:p>
        </p:txBody>
      </p:sp>
      <p:sp>
        <p:nvSpPr>
          <p:cNvPr id="4" name="Slide Number Placeholder 3"/>
          <p:cNvSpPr>
            <a:spLocks noGrp="1"/>
          </p:cNvSpPr>
          <p:nvPr>
            <p:ph type="sldNum" sz="quarter" idx="10"/>
          </p:nvPr>
        </p:nvSpPr>
        <p:spPr/>
        <p:txBody>
          <a:bodyPr/>
          <a:lstStyle/>
          <a:p>
            <a:fld id="{D1060238-A250-EA4E-809A-4BFAA6262E5A}" type="slidenum">
              <a:rPr lang="en-US" smtClean="0"/>
              <a:pPr/>
              <a:t>61</a:t>
            </a:fld>
            <a:endParaRPr lang="en-US"/>
          </a:p>
        </p:txBody>
      </p:sp>
    </p:spTree>
    <p:extLst>
      <p:ext uri="{BB962C8B-B14F-4D97-AF65-F5344CB8AC3E}">
        <p14:creationId xmlns:p14="http://schemas.microsoft.com/office/powerpoint/2010/main" val="31766202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Satan says, “We have results on our side”! What if you refuse the vaccine, get sick, and die!</a:t>
            </a:r>
          </a:p>
        </p:txBody>
      </p:sp>
      <p:sp>
        <p:nvSpPr>
          <p:cNvPr id="4" name="Slide Number Placeholder 3"/>
          <p:cNvSpPr>
            <a:spLocks noGrp="1"/>
          </p:cNvSpPr>
          <p:nvPr>
            <p:ph type="sldNum" sz="quarter" idx="5"/>
          </p:nvPr>
        </p:nvSpPr>
        <p:spPr/>
        <p:txBody>
          <a:bodyPr/>
          <a:lstStyle/>
          <a:p>
            <a:fld id="{D1060238-A250-EA4E-809A-4BFAA6262E5A}" type="slidenum">
              <a:rPr lang="en-US" smtClean="0"/>
              <a:pPr/>
              <a:t>62</a:t>
            </a:fld>
            <a:endParaRPr lang="en-US"/>
          </a:p>
        </p:txBody>
      </p:sp>
    </p:spTree>
    <p:extLst>
      <p:ext uri="{BB962C8B-B14F-4D97-AF65-F5344CB8AC3E}">
        <p14:creationId xmlns:p14="http://schemas.microsoft.com/office/powerpoint/2010/main" val="26626411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Does God need our help running the universe? Fighting disease down here on earth? </a:t>
            </a:r>
          </a:p>
        </p:txBody>
      </p:sp>
      <p:sp>
        <p:nvSpPr>
          <p:cNvPr id="4" name="Slide Number Placeholder 3"/>
          <p:cNvSpPr>
            <a:spLocks noGrp="1"/>
          </p:cNvSpPr>
          <p:nvPr>
            <p:ph type="sldNum" sz="quarter" idx="5"/>
          </p:nvPr>
        </p:nvSpPr>
        <p:spPr/>
        <p:txBody>
          <a:bodyPr/>
          <a:lstStyle/>
          <a:p>
            <a:fld id="{D1060238-A250-EA4E-809A-4BFAA6262E5A}" type="slidenum">
              <a:rPr lang="en-US" smtClean="0"/>
              <a:pPr/>
              <a:t>63</a:t>
            </a:fld>
            <a:endParaRPr lang="en-US"/>
          </a:p>
        </p:txBody>
      </p:sp>
    </p:spTree>
    <p:extLst>
      <p:ext uri="{BB962C8B-B14F-4D97-AF65-F5344CB8AC3E}">
        <p14:creationId xmlns:p14="http://schemas.microsoft.com/office/powerpoint/2010/main" val="11610959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What letter did God lead me to write?</a:t>
            </a:r>
          </a:p>
        </p:txBody>
      </p:sp>
      <p:sp>
        <p:nvSpPr>
          <p:cNvPr id="4" name="Slide Number Placeholder 3"/>
          <p:cNvSpPr>
            <a:spLocks noGrp="1"/>
          </p:cNvSpPr>
          <p:nvPr>
            <p:ph type="sldNum" sz="quarter" idx="5"/>
          </p:nvPr>
        </p:nvSpPr>
        <p:spPr/>
        <p:txBody>
          <a:bodyPr/>
          <a:lstStyle/>
          <a:p>
            <a:fld id="{D1060238-A250-EA4E-809A-4BFAA6262E5A}" type="slidenum">
              <a:rPr lang="en-US" smtClean="0"/>
              <a:pPr/>
              <a:t>64</a:t>
            </a:fld>
            <a:endParaRPr lang="en-US"/>
          </a:p>
        </p:txBody>
      </p:sp>
    </p:spTree>
    <p:extLst>
      <p:ext uri="{BB962C8B-B14F-4D97-AF65-F5344CB8AC3E}">
        <p14:creationId xmlns:p14="http://schemas.microsoft.com/office/powerpoint/2010/main" val="10115399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Ok, Ok, but the </a:t>
            </a:r>
            <a:r>
              <a:rPr lang="en-US" dirty="0" err="1"/>
              <a:t>chruchies</a:t>
            </a:r>
            <a:r>
              <a:rPr lang="en-US" dirty="0"/>
              <a:t> say </a:t>
            </a:r>
            <a:r>
              <a:rPr lang="en-US" dirty="0" err="1"/>
              <a:t>EGW</a:t>
            </a:r>
            <a:r>
              <a:rPr lang="en-US" dirty="0"/>
              <a:t> was pro vaccine! Was She? </a:t>
            </a:r>
          </a:p>
          <a:p>
            <a:endParaRPr lang="en-US" dirty="0"/>
          </a:p>
          <a:p>
            <a:r>
              <a:rPr lang="en-US" dirty="0"/>
              <a:t>Can you endure a little sound doctrine as I go though this?</a:t>
            </a:r>
          </a:p>
        </p:txBody>
      </p:sp>
      <p:sp>
        <p:nvSpPr>
          <p:cNvPr id="4" name="Slide Number Placeholder 3"/>
          <p:cNvSpPr>
            <a:spLocks noGrp="1"/>
          </p:cNvSpPr>
          <p:nvPr>
            <p:ph type="sldNum" sz="quarter" idx="5"/>
          </p:nvPr>
        </p:nvSpPr>
        <p:spPr/>
        <p:txBody>
          <a:bodyPr/>
          <a:lstStyle/>
          <a:p>
            <a:fld id="{D1060238-A250-EA4E-809A-4BFAA6262E5A}" type="slidenum">
              <a:rPr lang="en-US" smtClean="0"/>
              <a:pPr/>
              <a:t>65</a:t>
            </a:fld>
            <a:endParaRPr lang="en-US"/>
          </a:p>
        </p:txBody>
      </p:sp>
    </p:spTree>
    <p:extLst>
      <p:ext uri="{BB962C8B-B14F-4D97-AF65-F5344CB8AC3E}">
        <p14:creationId xmlns:p14="http://schemas.microsoft.com/office/powerpoint/2010/main" val="26982929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www.penncapital-star.com</a:t>
            </a:r>
            <a:r>
              <a:rPr lang="en-US" dirty="0"/>
              <a:t>/commentary/some-evangelical-christians-have-forgotten-their-moral-duty-to-get-vaccinated-dick-polman/</a:t>
            </a:r>
          </a:p>
          <a:p>
            <a:endParaRPr lang="en-US" dirty="0"/>
          </a:p>
          <a:p>
            <a:r>
              <a:rPr lang="en-US" dirty="0"/>
              <a:t>TP: How would you expect these lords many and gods many to treat Godly purity?</a:t>
            </a:r>
          </a:p>
          <a:p>
            <a:endParaRPr lang="en-US" dirty="0"/>
          </a:p>
        </p:txBody>
      </p:sp>
      <p:sp>
        <p:nvSpPr>
          <p:cNvPr id="4" name="Slide Number Placeholder 3"/>
          <p:cNvSpPr>
            <a:spLocks noGrp="1"/>
          </p:cNvSpPr>
          <p:nvPr>
            <p:ph type="sldNum" sz="quarter" idx="5"/>
          </p:nvPr>
        </p:nvSpPr>
        <p:spPr/>
        <p:txBody>
          <a:bodyPr/>
          <a:lstStyle/>
          <a:p>
            <a:fld id="{D1060238-A250-EA4E-809A-4BFAA6262E5A}" type="slidenum">
              <a:rPr lang="en-US" smtClean="0"/>
              <a:pPr/>
              <a:t>66</a:t>
            </a:fld>
            <a:endParaRPr lang="en-US"/>
          </a:p>
        </p:txBody>
      </p:sp>
    </p:spTree>
    <p:extLst>
      <p:ext uri="{BB962C8B-B14F-4D97-AF65-F5344CB8AC3E}">
        <p14:creationId xmlns:p14="http://schemas.microsoft.com/office/powerpoint/2010/main" val="6420057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Is the vaccine a passport to heaven?</a:t>
            </a:r>
          </a:p>
        </p:txBody>
      </p:sp>
      <p:sp>
        <p:nvSpPr>
          <p:cNvPr id="4" name="Slide Number Placeholder 3"/>
          <p:cNvSpPr>
            <a:spLocks noGrp="1"/>
          </p:cNvSpPr>
          <p:nvPr>
            <p:ph type="sldNum" sz="quarter" idx="5"/>
          </p:nvPr>
        </p:nvSpPr>
        <p:spPr/>
        <p:txBody>
          <a:bodyPr/>
          <a:lstStyle/>
          <a:p>
            <a:fld id="{D1060238-A250-EA4E-809A-4BFAA6262E5A}" type="slidenum">
              <a:rPr lang="en-US" smtClean="0"/>
              <a:pPr/>
              <a:t>67</a:t>
            </a:fld>
            <a:endParaRPr lang="en-US"/>
          </a:p>
        </p:txBody>
      </p:sp>
    </p:spTree>
    <p:extLst>
      <p:ext uri="{BB962C8B-B14F-4D97-AF65-F5344CB8AC3E}">
        <p14:creationId xmlns:p14="http://schemas.microsoft.com/office/powerpoint/2010/main" val="18558630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Hesikiah</a:t>
            </a:r>
            <a:endParaRPr lang="en-US" dirty="0"/>
          </a:p>
        </p:txBody>
      </p:sp>
      <p:sp>
        <p:nvSpPr>
          <p:cNvPr id="4" name="Slide Number Placeholder 3"/>
          <p:cNvSpPr>
            <a:spLocks noGrp="1"/>
          </p:cNvSpPr>
          <p:nvPr>
            <p:ph type="sldNum" sz="quarter" idx="5"/>
          </p:nvPr>
        </p:nvSpPr>
        <p:spPr/>
        <p:txBody>
          <a:bodyPr/>
          <a:lstStyle/>
          <a:p>
            <a:fld id="{D1060238-A250-EA4E-809A-4BFAA6262E5A}" type="slidenum">
              <a:rPr lang="en-US" smtClean="0"/>
              <a:pPr/>
              <a:t>69</a:t>
            </a:fld>
            <a:endParaRPr lang="en-US"/>
          </a:p>
        </p:txBody>
      </p:sp>
    </p:spTree>
    <p:extLst>
      <p:ext uri="{BB962C8B-B14F-4D97-AF65-F5344CB8AC3E}">
        <p14:creationId xmlns:p14="http://schemas.microsoft.com/office/powerpoint/2010/main" val="3743534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A case of massive identity theft. </a:t>
            </a:r>
          </a:p>
        </p:txBody>
      </p:sp>
      <p:sp>
        <p:nvSpPr>
          <p:cNvPr id="4" name="Slide Number Placeholder 3"/>
          <p:cNvSpPr>
            <a:spLocks noGrp="1"/>
          </p:cNvSpPr>
          <p:nvPr>
            <p:ph type="sldNum" sz="quarter" idx="5"/>
          </p:nvPr>
        </p:nvSpPr>
        <p:spPr/>
        <p:txBody>
          <a:bodyPr/>
          <a:lstStyle/>
          <a:p>
            <a:fld id="{D1060238-A250-EA4E-809A-4BFAA6262E5A}" type="slidenum">
              <a:rPr lang="en-US" smtClean="0"/>
              <a:pPr/>
              <a:t>7</a:t>
            </a:fld>
            <a:endParaRPr lang="en-US"/>
          </a:p>
        </p:txBody>
      </p:sp>
    </p:spTree>
    <p:extLst>
      <p:ext uri="{BB962C8B-B14F-4D97-AF65-F5344CB8AC3E}">
        <p14:creationId xmlns:p14="http://schemas.microsoft.com/office/powerpoint/2010/main" val="2997751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Romans 6:16,19  Know ye not, that to whom ye yield yourselves servants to obey, his servants ye are to whom ye obey; whether of sin unto death, or of obedience unto righteousness?  19,  I speak after the manner of men because of the infirmity of your flesh: for as ye have yielded your members servants to uncleanness and to iniquity unto iniquity; even so now yield your members servants to righteousness unto holiness.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TP: if the pandemic had you spinning, look what’s coming next!</a:t>
            </a:r>
          </a:p>
          <a:p>
            <a:endParaRPr lang="en-US" dirty="0"/>
          </a:p>
        </p:txBody>
      </p:sp>
      <p:sp>
        <p:nvSpPr>
          <p:cNvPr id="4" name="Slide Number Placeholder 3"/>
          <p:cNvSpPr>
            <a:spLocks noGrp="1"/>
          </p:cNvSpPr>
          <p:nvPr>
            <p:ph type="sldNum" sz="quarter" idx="5"/>
          </p:nvPr>
        </p:nvSpPr>
        <p:spPr/>
        <p:txBody>
          <a:bodyPr/>
          <a:lstStyle/>
          <a:p>
            <a:fld id="{D1060238-A250-EA4E-809A-4BFAA6262E5A}" type="slidenum">
              <a:rPr lang="en-US" smtClean="0"/>
              <a:pPr/>
              <a:t>8</a:t>
            </a:fld>
            <a:endParaRPr lang="en-US"/>
          </a:p>
        </p:txBody>
      </p:sp>
    </p:spTree>
    <p:extLst>
      <p:ext uri="{BB962C8B-B14F-4D97-AF65-F5344CB8AC3E}">
        <p14:creationId xmlns:p14="http://schemas.microsoft.com/office/powerpoint/2010/main" val="3880221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they are following a script, Have we seen this script before?</a:t>
            </a:r>
          </a:p>
          <a:p>
            <a:endParaRPr lang="en-US" dirty="0"/>
          </a:p>
        </p:txBody>
      </p:sp>
      <p:sp>
        <p:nvSpPr>
          <p:cNvPr id="4" name="Slide Number Placeholder 3"/>
          <p:cNvSpPr>
            <a:spLocks noGrp="1"/>
          </p:cNvSpPr>
          <p:nvPr>
            <p:ph type="sldNum" sz="quarter" idx="5"/>
          </p:nvPr>
        </p:nvSpPr>
        <p:spPr/>
        <p:txBody>
          <a:bodyPr/>
          <a:lstStyle/>
          <a:p>
            <a:fld id="{D1060238-A250-EA4E-809A-4BFAA6262E5A}" type="slidenum">
              <a:rPr lang="en-US" smtClean="0"/>
              <a:pPr/>
              <a:t>9</a:t>
            </a:fld>
            <a:endParaRPr lang="en-US"/>
          </a:p>
        </p:txBody>
      </p:sp>
    </p:spTree>
    <p:extLst>
      <p:ext uri="{BB962C8B-B14F-4D97-AF65-F5344CB8AC3E}">
        <p14:creationId xmlns:p14="http://schemas.microsoft.com/office/powerpoint/2010/main" val="3043686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TP: The authorities tell you that you have 18 days to come into compliance on vaccination, What’s you next move going to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Rev 2:6 But this you have, that you hate the deeds of the Nicolaitans, which I also hate.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Nicolaitans were a group who taught a radical dualism between the body and the soul. They believed that what is done with the body cannot in any way defile the soul. </a:t>
            </a:r>
          </a:p>
          <a:p>
            <a:r>
              <a:rPr lang="en-US" dirty="0"/>
              <a:t>6 (Jude 4). The Sin of the Nicolaitans—Is it [our sin] the sin of the Nicolaitans, turning the grace of God into lasciviousness (The Review and Herald, June 7, 1887)? 7BC 957.5</a:t>
            </a:r>
          </a:p>
          <a:p>
            <a:r>
              <a:rPr lang="en-US" dirty="0"/>
              <a:t>(Romans 3:31.) Doctrine of the Nicolaitans—The doctrine is now largely taught that the gospel of Christ has made the law of God of no effect; that by “believing” we are released from the necessity of being doers of the Word. But this is the doctrine of the Nicolaitans, which Christ so unsparingly condemned (The Signs of the Times, January 2, 1912). 7BC 957.6</a:t>
            </a:r>
          </a:p>
          <a:p>
            <a:endParaRPr lang="en-US" dirty="0"/>
          </a:p>
          <a:p>
            <a:r>
              <a:rPr lang="en-US" dirty="0"/>
              <a:t>The city of Smyrna was the center of emperor worship in the Roman Empire. Once a year Roman citizens were required to burn incense in honor of the godhood the emperor and they were issued a certificate indicating that they had complied. To refuse to do so entailed certain death. Ignatius, bishop of Antioch, was thrown to the lions in the amphitheater in Smyrna (AD 107) and Polycarp, who was born in Smyrna in AD 69, was burned at the stake (AD 156).</a:t>
            </a:r>
          </a:p>
        </p:txBody>
      </p:sp>
      <p:sp>
        <p:nvSpPr>
          <p:cNvPr id="4" name="Slide Number Placeholder 3"/>
          <p:cNvSpPr>
            <a:spLocks noGrp="1"/>
          </p:cNvSpPr>
          <p:nvPr>
            <p:ph type="sldNum" sz="quarter" idx="5"/>
          </p:nvPr>
        </p:nvSpPr>
        <p:spPr/>
        <p:txBody>
          <a:bodyPr/>
          <a:lstStyle/>
          <a:p>
            <a:fld id="{D1060238-A250-EA4E-809A-4BFAA6262E5A}" type="slidenum">
              <a:rPr lang="en-US" smtClean="0"/>
              <a:pPr/>
              <a:t>10</a:t>
            </a:fld>
            <a:endParaRPr lang="en-US"/>
          </a:p>
        </p:txBody>
      </p:sp>
    </p:spTree>
    <p:extLst>
      <p:ext uri="{BB962C8B-B14F-4D97-AF65-F5344CB8AC3E}">
        <p14:creationId xmlns:p14="http://schemas.microsoft.com/office/powerpoint/2010/main" val="3325226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What liberties does God offer you?</a:t>
            </a:r>
          </a:p>
        </p:txBody>
      </p:sp>
      <p:sp>
        <p:nvSpPr>
          <p:cNvPr id="4" name="Slide Number Placeholder 3"/>
          <p:cNvSpPr>
            <a:spLocks noGrp="1"/>
          </p:cNvSpPr>
          <p:nvPr>
            <p:ph type="sldNum" sz="quarter" idx="5"/>
          </p:nvPr>
        </p:nvSpPr>
        <p:spPr/>
        <p:txBody>
          <a:bodyPr/>
          <a:lstStyle/>
          <a:p>
            <a:fld id="{D1060238-A250-EA4E-809A-4BFAA6262E5A}" type="slidenum">
              <a:rPr lang="en-US" smtClean="0"/>
              <a:pPr/>
              <a:t>11</a:t>
            </a:fld>
            <a:endParaRPr lang="en-US"/>
          </a:p>
        </p:txBody>
      </p:sp>
    </p:spTree>
    <p:extLst>
      <p:ext uri="{BB962C8B-B14F-4D97-AF65-F5344CB8AC3E}">
        <p14:creationId xmlns:p14="http://schemas.microsoft.com/office/powerpoint/2010/main" val="4249882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7E002-5FF5-F34A-B44B-143329AA4B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68127A-A455-C74A-B5AC-1F6B15DB28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97A154-6C6F-A647-94C4-24AA01A6CFFA}"/>
              </a:ext>
            </a:extLst>
          </p:cNvPr>
          <p:cNvSpPr>
            <a:spLocks noGrp="1"/>
          </p:cNvSpPr>
          <p:nvPr>
            <p:ph type="dt" sz="half" idx="10"/>
          </p:nvPr>
        </p:nvSpPr>
        <p:spPr/>
        <p:txBody>
          <a:bodyPr/>
          <a:lstStyle/>
          <a:p>
            <a:fld id="{D43C30F7-A344-7E40-B192-909D73C89A05}" type="datetimeFigureOut">
              <a:rPr lang="en-US" smtClean="0"/>
              <a:pPr/>
              <a:t>6/16/25</a:t>
            </a:fld>
            <a:endParaRPr lang="en-US"/>
          </a:p>
        </p:txBody>
      </p:sp>
      <p:sp>
        <p:nvSpPr>
          <p:cNvPr id="5" name="Footer Placeholder 4">
            <a:extLst>
              <a:ext uri="{FF2B5EF4-FFF2-40B4-BE49-F238E27FC236}">
                <a16:creationId xmlns:a16="http://schemas.microsoft.com/office/drawing/2014/main" id="{65860AF5-C769-0B4D-A9A0-F06C8BE84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6CC8C-073E-154A-87CD-869EA71A9F59}"/>
              </a:ext>
            </a:extLst>
          </p:cNvPr>
          <p:cNvSpPr>
            <a:spLocks noGrp="1"/>
          </p:cNvSpPr>
          <p:nvPr>
            <p:ph type="sldNum" sz="quarter" idx="12"/>
          </p:nvPr>
        </p:nvSpPr>
        <p:spPr/>
        <p:txBody>
          <a:bodyPr/>
          <a:lstStyle/>
          <a:p>
            <a:fld id="{4DAB4F95-0E32-D245-9EB4-060147FDFC04}" type="slidenum">
              <a:rPr lang="en-US" smtClean="0"/>
              <a:pPr/>
              <a:t>‹#›</a:t>
            </a:fld>
            <a:endParaRPr lang="en-US"/>
          </a:p>
        </p:txBody>
      </p:sp>
    </p:spTree>
    <p:extLst>
      <p:ext uri="{BB962C8B-B14F-4D97-AF65-F5344CB8AC3E}">
        <p14:creationId xmlns:p14="http://schemas.microsoft.com/office/powerpoint/2010/main" val="1088628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79625-EC67-444D-B496-4DF85AA669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3DAFD0-14A7-4141-990F-1EA350C300E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531523-ADA7-A94F-A799-6429CE9D95D3}"/>
              </a:ext>
            </a:extLst>
          </p:cNvPr>
          <p:cNvSpPr>
            <a:spLocks noGrp="1"/>
          </p:cNvSpPr>
          <p:nvPr>
            <p:ph type="dt" sz="half" idx="10"/>
          </p:nvPr>
        </p:nvSpPr>
        <p:spPr/>
        <p:txBody>
          <a:bodyPr/>
          <a:lstStyle/>
          <a:p>
            <a:fld id="{D43C30F7-A344-7E40-B192-909D73C89A05}" type="datetimeFigureOut">
              <a:rPr lang="en-US" smtClean="0"/>
              <a:pPr/>
              <a:t>6/16/25</a:t>
            </a:fld>
            <a:endParaRPr lang="en-US"/>
          </a:p>
        </p:txBody>
      </p:sp>
      <p:sp>
        <p:nvSpPr>
          <p:cNvPr id="5" name="Footer Placeholder 4">
            <a:extLst>
              <a:ext uri="{FF2B5EF4-FFF2-40B4-BE49-F238E27FC236}">
                <a16:creationId xmlns:a16="http://schemas.microsoft.com/office/drawing/2014/main" id="{F30F7A23-180C-2E4C-915D-988D91C457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C7799C-95F9-9440-A7D6-B9780F195AC1}"/>
              </a:ext>
            </a:extLst>
          </p:cNvPr>
          <p:cNvSpPr>
            <a:spLocks noGrp="1"/>
          </p:cNvSpPr>
          <p:nvPr>
            <p:ph type="sldNum" sz="quarter" idx="12"/>
          </p:nvPr>
        </p:nvSpPr>
        <p:spPr/>
        <p:txBody>
          <a:bodyPr/>
          <a:lstStyle/>
          <a:p>
            <a:fld id="{4DAB4F95-0E32-D245-9EB4-060147FDFC04}" type="slidenum">
              <a:rPr lang="en-US" smtClean="0"/>
              <a:pPr/>
              <a:t>‹#›</a:t>
            </a:fld>
            <a:endParaRPr lang="en-US"/>
          </a:p>
        </p:txBody>
      </p:sp>
    </p:spTree>
    <p:extLst>
      <p:ext uri="{BB962C8B-B14F-4D97-AF65-F5344CB8AC3E}">
        <p14:creationId xmlns:p14="http://schemas.microsoft.com/office/powerpoint/2010/main" val="1762367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6C55F8-808E-7647-812A-17EBAB04A1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A609CA-744C-2A4F-BA40-8D5C42CCA8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B9A1FF-0695-084D-92D4-5D332FD240CF}"/>
              </a:ext>
            </a:extLst>
          </p:cNvPr>
          <p:cNvSpPr>
            <a:spLocks noGrp="1"/>
          </p:cNvSpPr>
          <p:nvPr>
            <p:ph type="dt" sz="half" idx="10"/>
          </p:nvPr>
        </p:nvSpPr>
        <p:spPr/>
        <p:txBody>
          <a:bodyPr/>
          <a:lstStyle/>
          <a:p>
            <a:fld id="{D43C30F7-A344-7E40-B192-909D73C89A05}" type="datetimeFigureOut">
              <a:rPr lang="en-US" smtClean="0"/>
              <a:pPr/>
              <a:t>6/16/25</a:t>
            </a:fld>
            <a:endParaRPr lang="en-US"/>
          </a:p>
        </p:txBody>
      </p:sp>
      <p:sp>
        <p:nvSpPr>
          <p:cNvPr id="5" name="Footer Placeholder 4">
            <a:extLst>
              <a:ext uri="{FF2B5EF4-FFF2-40B4-BE49-F238E27FC236}">
                <a16:creationId xmlns:a16="http://schemas.microsoft.com/office/drawing/2014/main" id="{E9095381-8A46-DC4A-953C-6F62938A79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58499-9405-7946-9471-C7C5E0B25AB0}"/>
              </a:ext>
            </a:extLst>
          </p:cNvPr>
          <p:cNvSpPr>
            <a:spLocks noGrp="1"/>
          </p:cNvSpPr>
          <p:nvPr>
            <p:ph type="sldNum" sz="quarter" idx="12"/>
          </p:nvPr>
        </p:nvSpPr>
        <p:spPr/>
        <p:txBody>
          <a:bodyPr/>
          <a:lstStyle/>
          <a:p>
            <a:fld id="{4DAB4F95-0E32-D245-9EB4-060147FDFC04}" type="slidenum">
              <a:rPr lang="en-US" smtClean="0"/>
              <a:pPr/>
              <a:t>‹#›</a:t>
            </a:fld>
            <a:endParaRPr lang="en-US"/>
          </a:p>
        </p:txBody>
      </p:sp>
    </p:spTree>
    <p:extLst>
      <p:ext uri="{BB962C8B-B14F-4D97-AF65-F5344CB8AC3E}">
        <p14:creationId xmlns:p14="http://schemas.microsoft.com/office/powerpoint/2010/main" val="1291418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CB05B-E3E1-FD4B-90A4-FA16BDAB63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95DCC3-00DA-434E-9239-EC59E91730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B0EB3-6F5C-C246-A419-6431C764712D}"/>
              </a:ext>
            </a:extLst>
          </p:cNvPr>
          <p:cNvSpPr>
            <a:spLocks noGrp="1"/>
          </p:cNvSpPr>
          <p:nvPr>
            <p:ph type="dt" sz="half" idx="10"/>
          </p:nvPr>
        </p:nvSpPr>
        <p:spPr/>
        <p:txBody>
          <a:bodyPr/>
          <a:lstStyle/>
          <a:p>
            <a:fld id="{D43C30F7-A344-7E40-B192-909D73C89A05}" type="datetimeFigureOut">
              <a:rPr lang="en-US" smtClean="0"/>
              <a:pPr/>
              <a:t>6/16/25</a:t>
            </a:fld>
            <a:endParaRPr lang="en-US"/>
          </a:p>
        </p:txBody>
      </p:sp>
      <p:sp>
        <p:nvSpPr>
          <p:cNvPr id="5" name="Footer Placeholder 4">
            <a:extLst>
              <a:ext uri="{FF2B5EF4-FFF2-40B4-BE49-F238E27FC236}">
                <a16:creationId xmlns:a16="http://schemas.microsoft.com/office/drawing/2014/main" id="{ADC7F17F-1C30-4145-BB2B-947782133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85F7A1-246D-BF47-8980-6164CECB95CA}"/>
              </a:ext>
            </a:extLst>
          </p:cNvPr>
          <p:cNvSpPr>
            <a:spLocks noGrp="1"/>
          </p:cNvSpPr>
          <p:nvPr>
            <p:ph type="sldNum" sz="quarter" idx="12"/>
          </p:nvPr>
        </p:nvSpPr>
        <p:spPr/>
        <p:txBody>
          <a:bodyPr/>
          <a:lstStyle/>
          <a:p>
            <a:fld id="{4DAB4F95-0E32-D245-9EB4-060147FDFC04}" type="slidenum">
              <a:rPr lang="en-US" smtClean="0"/>
              <a:pPr/>
              <a:t>‹#›</a:t>
            </a:fld>
            <a:endParaRPr lang="en-US"/>
          </a:p>
        </p:txBody>
      </p:sp>
    </p:spTree>
    <p:extLst>
      <p:ext uri="{BB962C8B-B14F-4D97-AF65-F5344CB8AC3E}">
        <p14:creationId xmlns:p14="http://schemas.microsoft.com/office/powerpoint/2010/main" val="2254644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3F3C-1FD5-6045-9EE9-63396FD635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8ECA14-B3A5-C740-ACC9-CB6C1C5C66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EC82548-CFD8-8347-AEA4-CBD3644D8163}"/>
              </a:ext>
            </a:extLst>
          </p:cNvPr>
          <p:cNvSpPr>
            <a:spLocks noGrp="1"/>
          </p:cNvSpPr>
          <p:nvPr>
            <p:ph type="dt" sz="half" idx="10"/>
          </p:nvPr>
        </p:nvSpPr>
        <p:spPr/>
        <p:txBody>
          <a:bodyPr/>
          <a:lstStyle/>
          <a:p>
            <a:fld id="{D43C30F7-A344-7E40-B192-909D73C89A05}" type="datetimeFigureOut">
              <a:rPr lang="en-US" smtClean="0"/>
              <a:pPr/>
              <a:t>6/16/25</a:t>
            </a:fld>
            <a:endParaRPr lang="en-US"/>
          </a:p>
        </p:txBody>
      </p:sp>
      <p:sp>
        <p:nvSpPr>
          <p:cNvPr id="5" name="Footer Placeholder 4">
            <a:extLst>
              <a:ext uri="{FF2B5EF4-FFF2-40B4-BE49-F238E27FC236}">
                <a16:creationId xmlns:a16="http://schemas.microsoft.com/office/drawing/2014/main" id="{3DD70650-CED0-4444-AB1F-CEF3B7597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501DB3-7B49-2544-8432-8FC4B81D9B35}"/>
              </a:ext>
            </a:extLst>
          </p:cNvPr>
          <p:cNvSpPr>
            <a:spLocks noGrp="1"/>
          </p:cNvSpPr>
          <p:nvPr>
            <p:ph type="sldNum" sz="quarter" idx="12"/>
          </p:nvPr>
        </p:nvSpPr>
        <p:spPr/>
        <p:txBody>
          <a:bodyPr/>
          <a:lstStyle/>
          <a:p>
            <a:fld id="{4DAB4F95-0E32-D245-9EB4-060147FDFC04}" type="slidenum">
              <a:rPr lang="en-US" smtClean="0"/>
              <a:pPr/>
              <a:t>‹#›</a:t>
            </a:fld>
            <a:endParaRPr lang="en-US"/>
          </a:p>
        </p:txBody>
      </p:sp>
    </p:spTree>
    <p:extLst>
      <p:ext uri="{BB962C8B-B14F-4D97-AF65-F5344CB8AC3E}">
        <p14:creationId xmlns:p14="http://schemas.microsoft.com/office/powerpoint/2010/main" val="296001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B0F7C-81C9-F246-AA38-8817F466E6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53B603-A788-C143-8D13-172779EC023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B21D1F-C3D4-ED49-B604-F1C82FC513B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0DD4DC-5C9C-834A-A2D8-42F744EADE27}"/>
              </a:ext>
            </a:extLst>
          </p:cNvPr>
          <p:cNvSpPr>
            <a:spLocks noGrp="1"/>
          </p:cNvSpPr>
          <p:nvPr>
            <p:ph type="dt" sz="half" idx="10"/>
          </p:nvPr>
        </p:nvSpPr>
        <p:spPr/>
        <p:txBody>
          <a:bodyPr/>
          <a:lstStyle/>
          <a:p>
            <a:fld id="{D43C30F7-A344-7E40-B192-909D73C89A05}" type="datetimeFigureOut">
              <a:rPr lang="en-US" smtClean="0"/>
              <a:pPr/>
              <a:t>6/16/25</a:t>
            </a:fld>
            <a:endParaRPr lang="en-US"/>
          </a:p>
        </p:txBody>
      </p:sp>
      <p:sp>
        <p:nvSpPr>
          <p:cNvPr id="6" name="Footer Placeholder 5">
            <a:extLst>
              <a:ext uri="{FF2B5EF4-FFF2-40B4-BE49-F238E27FC236}">
                <a16:creationId xmlns:a16="http://schemas.microsoft.com/office/drawing/2014/main" id="{028C3B0A-47F8-9942-B97F-98B454DD55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065DE7-3B6F-5949-BA72-446C4777DD17}"/>
              </a:ext>
            </a:extLst>
          </p:cNvPr>
          <p:cNvSpPr>
            <a:spLocks noGrp="1"/>
          </p:cNvSpPr>
          <p:nvPr>
            <p:ph type="sldNum" sz="quarter" idx="12"/>
          </p:nvPr>
        </p:nvSpPr>
        <p:spPr/>
        <p:txBody>
          <a:bodyPr/>
          <a:lstStyle/>
          <a:p>
            <a:fld id="{4DAB4F95-0E32-D245-9EB4-060147FDFC04}" type="slidenum">
              <a:rPr lang="en-US" smtClean="0"/>
              <a:pPr/>
              <a:t>‹#›</a:t>
            </a:fld>
            <a:endParaRPr lang="en-US"/>
          </a:p>
        </p:txBody>
      </p:sp>
    </p:spTree>
    <p:extLst>
      <p:ext uri="{BB962C8B-B14F-4D97-AF65-F5344CB8AC3E}">
        <p14:creationId xmlns:p14="http://schemas.microsoft.com/office/powerpoint/2010/main" val="3811538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DB03-6B40-7546-AE15-8DB6E9FDB1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464886-17AB-7A48-B782-D641B9872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1908472-C7FD-A24A-BBD3-BD3E8F0FBE3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94C4DF-57D4-7D4B-AB40-5D6465BEF5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CF4630-6BE8-D242-8274-658D45886A3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42228A-9748-374B-86E5-4D71D96FBBCF}"/>
              </a:ext>
            </a:extLst>
          </p:cNvPr>
          <p:cNvSpPr>
            <a:spLocks noGrp="1"/>
          </p:cNvSpPr>
          <p:nvPr>
            <p:ph type="dt" sz="half" idx="10"/>
          </p:nvPr>
        </p:nvSpPr>
        <p:spPr/>
        <p:txBody>
          <a:bodyPr/>
          <a:lstStyle/>
          <a:p>
            <a:fld id="{D43C30F7-A344-7E40-B192-909D73C89A05}" type="datetimeFigureOut">
              <a:rPr lang="en-US" smtClean="0"/>
              <a:pPr/>
              <a:t>6/16/25</a:t>
            </a:fld>
            <a:endParaRPr lang="en-US"/>
          </a:p>
        </p:txBody>
      </p:sp>
      <p:sp>
        <p:nvSpPr>
          <p:cNvPr id="8" name="Footer Placeholder 7">
            <a:extLst>
              <a:ext uri="{FF2B5EF4-FFF2-40B4-BE49-F238E27FC236}">
                <a16:creationId xmlns:a16="http://schemas.microsoft.com/office/drawing/2014/main" id="{9558873B-5484-254E-B7E2-76579F1691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986DBA-B089-1941-9A39-7E1A9F621BF1}"/>
              </a:ext>
            </a:extLst>
          </p:cNvPr>
          <p:cNvSpPr>
            <a:spLocks noGrp="1"/>
          </p:cNvSpPr>
          <p:nvPr>
            <p:ph type="sldNum" sz="quarter" idx="12"/>
          </p:nvPr>
        </p:nvSpPr>
        <p:spPr/>
        <p:txBody>
          <a:bodyPr/>
          <a:lstStyle/>
          <a:p>
            <a:fld id="{4DAB4F95-0E32-D245-9EB4-060147FDFC04}" type="slidenum">
              <a:rPr lang="en-US" smtClean="0"/>
              <a:pPr/>
              <a:t>‹#›</a:t>
            </a:fld>
            <a:endParaRPr lang="en-US"/>
          </a:p>
        </p:txBody>
      </p:sp>
    </p:spTree>
    <p:extLst>
      <p:ext uri="{BB962C8B-B14F-4D97-AF65-F5344CB8AC3E}">
        <p14:creationId xmlns:p14="http://schemas.microsoft.com/office/powerpoint/2010/main" val="307521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100C-6134-CE42-ABDC-1BCB07216D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90E5A0-31CA-B84C-A0E8-A6FF01B2BF9E}"/>
              </a:ext>
            </a:extLst>
          </p:cNvPr>
          <p:cNvSpPr>
            <a:spLocks noGrp="1"/>
          </p:cNvSpPr>
          <p:nvPr>
            <p:ph type="dt" sz="half" idx="10"/>
          </p:nvPr>
        </p:nvSpPr>
        <p:spPr/>
        <p:txBody>
          <a:bodyPr/>
          <a:lstStyle/>
          <a:p>
            <a:fld id="{D43C30F7-A344-7E40-B192-909D73C89A05}" type="datetimeFigureOut">
              <a:rPr lang="en-US" smtClean="0"/>
              <a:pPr/>
              <a:t>6/16/25</a:t>
            </a:fld>
            <a:endParaRPr lang="en-US"/>
          </a:p>
        </p:txBody>
      </p:sp>
      <p:sp>
        <p:nvSpPr>
          <p:cNvPr id="4" name="Footer Placeholder 3">
            <a:extLst>
              <a:ext uri="{FF2B5EF4-FFF2-40B4-BE49-F238E27FC236}">
                <a16:creationId xmlns:a16="http://schemas.microsoft.com/office/drawing/2014/main" id="{D40D330C-F666-984F-9B6C-C6C553DB71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6FC2CE-A8E2-2D42-BFAC-CA30FAC21266}"/>
              </a:ext>
            </a:extLst>
          </p:cNvPr>
          <p:cNvSpPr>
            <a:spLocks noGrp="1"/>
          </p:cNvSpPr>
          <p:nvPr>
            <p:ph type="sldNum" sz="quarter" idx="12"/>
          </p:nvPr>
        </p:nvSpPr>
        <p:spPr/>
        <p:txBody>
          <a:bodyPr/>
          <a:lstStyle/>
          <a:p>
            <a:fld id="{4DAB4F95-0E32-D245-9EB4-060147FDFC04}" type="slidenum">
              <a:rPr lang="en-US" smtClean="0"/>
              <a:pPr/>
              <a:t>‹#›</a:t>
            </a:fld>
            <a:endParaRPr lang="en-US"/>
          </a:p>
        </p:txBody>
      </p:sp>
    </p:spTree>
    <p:extLst>
      <p:ext uri="{BB962C8B-B14F-4D97-AF65-F5344CB8AC3E}">
        <p14:creationId xmlns:p14="http://schemas.microsoft.com/office/powerpoint/2010/main" val="870037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43D81A-9B45-3040-8357-C2BED5769258}"/>
              </a:ext>
            </a:extLst>
          </p:cNvPr>
          <p:cNvSpPr>
            <a:spLocks noGrp="1"/>
          </p:cNvSpPr>
          <p:nvPr>
            <p:ph type="dt" sz="half" idx="10"/>
          </p:nvPr>
        </p:nvSpPr>
        <p:spPr/>
        <p:txBody>
          <a:bodyPr/>
          <a:lstStyle/>
          <a:p>
            <a:fld id="{D43C30F7-A344-7E40-B192-909D73C89A05}" type="datetimeFigureOut">
              <a:rPr lang="en-US" smtClean="0"/>
              <a:pPr/>
              <a:t>6/16/25</a:t>
            </a:fld>
            <a:endParaRPr lang="en-US"/>
          </a:p>
        </p:txBody>
      </p:sp>
      <p:sp>
        <p:nvSpPr>
          <p:cNvPr id="3" name="Footer Placeholder 2">
            <a:extLst>
              <a:ext uri="{FF2B5EF4-FFF2-40B4-BE49-F238E27FC236}">
                <a16:creationId xmlns:a16="http://schemas.microsoft.com/office/drawing/2014/main" id="{28CAB818-5993-1446-8350-241F8AC2A5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880CDC-4503-3943-8558-85C8212BB39A}"/>
              </a:ext>
            </a:extLst>
          </p:cNvPr>
          <p:cNvSpPr>
            <a:spLocks noGrp="1"/>
          </p:cNvSpPr>
          <p:nvPr>
            <p:ph type="sldNum" sz="quarter" idx="12"/>
          </p:nvPr>
        </p:nvSpPr>
        <p:spPr/>
        <p:txBody>
          <a:bodyPr/>
          <a:lstStyle/>
          <a:p>
            <a:fld id="{4DAB4F95-0E32-D245-9EB4-060147FDFC04}" type="slidenum">
              <a:rPr lang="en-US" smtClean="0"/>
              <a:pPr/>
              <a:t>‹#›</a:t>
            </a:fld>
            <a:endParaRPr lang="en-US"/>
          </a:p>
        </p:txBody>
      </p:sp>
    </p:spTree>
    <p:extLst>
      <p:ext uri="{BB962C8B-B14F-4D97-AF65-F5344CB8AC3E}">
        <p14:creationId xmlns:p14="http://schemas.microsoft.com/office/powerpoint/2010/main" val="106927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8D6FD-102B-8D4C-A51E-D81CA745B8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271308-E338-5B45-8A9A-764DAD6614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EBAE3B-BC04-9545-BCF5-C4D0216D50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4D8089-A41D-7B41-873E-ACC51B5A8E2A}"/>
              </a:ext>
            </a:extLst>
          </p:cNvPr>
          <p:cNvSpPr>
            <a:spLocks noGrp="1"/>
          </p:cNvSpPr>
          <p:nvPr>
            <p:ph type="dt" sz="half" idx="10"/>
          </p:nvPr>
        </p:nvSpPr>
        <p:spPr/>
        <p:txBody>
          <a:bodyPr/>
          <a:lstStyle/>
          <a:p>
            <a:fld id="{D43C30F7-A344-7E40-B192-909D73C89A05}" type="datetimeFigureOut">
              <a:rPr lang="en-US" smtClean="0"/>
              <a:pPr/>
              <a:t>6/16/25</a:t>
            </a:fld>
            <a:endParaRPr lang="en-US"/>
          </a:p>
        </p:txBody>
      </p:sp>
      <p:sp>
        <p:nvSpPr>
          <p:cNvPr id="6" name="Footer Placeholder 5">
            <a:extLst>
              <a:ext uri="{FF2B5EF4-FFF2-40B4-BE49-F238E27FC236}">
                <a16:creationId xmlns:a16="http://schemas.microsoft.com/office/drawing/2014/main" id="{50C0A5F4-98F3-084E-9AC8-12280DC233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77D85E-C6FB-924B-877B-337F6D8619EA}"/>
              </a:ext>
            </a:extLst>
          </p:cNvPr>
          <p:cNvSpPr>
            <a:spLocks noGrp="1"/>
          </p:cNvSpPr>
          <p:nvPr>
            <p:ph type="sldNum" sz="quarter" idx="12"/>
          </p:nvPr>
        </p:nvSpPr>
        <p:spPr/>
        <p:txBody>
          <a:bodyPr/>
          <a:lstStyle/>
          <a:p>
            <a:fld id="{4DAB4F95-0E32-D245-9EB4-060147FDFC04}" type="slidenum">
              <a:rPr lang="en-US" smtClean="0"/>
              <a:pPr/>
              <a:t>‹#›</a:t>
            </a:fld>
            <a:endParaRPr lang="en-US"/>
          </a:p>
        </p:txBody>
      </p:sp>
    </p:spTree>
    <p:extLst>
      <p:ext uri="{BB962C8B-B14F-4D97-AF65-F5344CB8AC3E}">
        <p14:creationId xmlns:p14="http://schemas.microsoft.com/office/powerpoint/2010/main" val="3559835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61F00-2F2A-7C4D-8740-88D2F1F67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CC7101-9B7D-7847-8F80-C0C6BB4B06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248796-E3CE-174E-B952-D36FAF511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DF58DC-DDEE-D147-AF1C-E74A398B4E4B}"/>
              </a:ext>
            </a:extLst>
          </p:cNvPr>
          <p:cNvSpPr>
            <a:spLocks noGrp="1"/>
          </p:cNvSpPr>
          <p:nvPr>
            <p:ph type="dt" sz="half" idx="10"/>
          </p:nvPr>
        </p:nvSpPr>
        <p:spPr/>
        <p:txBody>
          <a:bodyPr/>
          <a:lstStyle/>
          <a:p>
            <a:fld id="{D43C30F7-A344-7E40-B192-909D73C89A05}" type="datetimeFigureOut">
              <a:rPr lang="en-US" smtClean="0"/>
              <a:pPr/>
              <a:t>6/16/25</a:t>
            </a:fld>
            <a:endParaRPr lang="en-US"/>
          </a:p>
        </p:txBody>
      </p:sp>
      <p:sp>
        <p:nvSpPr>
          <p:cNvPr id="6" name="Footer Placeholder 5">
            <a:extLst>
              <a:ext uri="{FF2B5EF4-FFF2-40B4-BE49-F238E27FC236}">
                <a16:creationId xmlns:a16="http://schemas.microsoft.com/office/drawing/2014/main" id="{8697FF65-062C-6C40-ACAC-0A75BD986F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3277EA-CDC1-BC47-A9E5-7322E8226F3E}"/>
              </a:ext>
            </a:extLst>
          </p:cNvPr>
          <p:cNvSpPr>
            <a:spLocks noGrp="1"/>
          </p:cNvSpPr>
          <p:nvPr>
            <p:ph type="sldNum" sz="quarter" idx="12"/>
          </p:nvPr>
        </p:nvSpPr>
        <p:spPr/>
        <p:txBody>
          <a:bodyPr/>
          <a:lstStyle/>
          <a:p>
            <a:fld id="{4DAB4F95-0E32-D245-9EB4-060147FDFC04}" type="slidenum">
              <a:rPr lang="en-US" smtClean="0"/>
              <a:pPr/>
              <a:t>‹#›</a:t>
            </a:fld>
            <a:endParaRPr lang="en-US"/>
          </a:p>
        </p:txBody>
      </p:sp>
    </p:spTree>
    <p:extLst>
      <p:ext uri="{BB962C8B-B14F-4D97-AF65-F5344CB8AC3E}">
        <p14:creationId xmlns:p14="http://schemas.microsoft.com/office/powerpoint/2010/main" val="827451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539ACF-E850-1A46-966A-7FB72F37C6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E4457D-97F3-934E-B173-C23240EA8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E2B76-0040-4D43-9947-57C7997391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C30F7-A344-7E40-B192-909D73C89A05}" type="datetimeFigureOut">
              <a:rPr lang="en-US" smtClean="0"/>
              <a:pPr/>
              <a:t>6/16/25</a:t>
            </a:fld>
            <a:endParaRPr lang="en-US"/>
          </a:p>
        </p:txBody>
      </p:sp>
      <p:sp>
        <p:nvSpPr>
          <p:cNvPr id="5" name="Footer Placeholder 4">
            <a:extLst>
              <a:ext uri="{FF2B5EF4-FFF2-40B4-BE49-F238E27FC236}">
                <a16:creationId xmlns:a16="http://schemas.microsoft.com/office/drawing/2014/main" id="{74B95EB4-ABB2-EA41-8B9E-01CAB29C1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A87F07-FF9E-A940-9BA9-A32ACCC771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B4F95-0E32-D245-9EB4-060147FDFC04}" type="slidenum">
              <a:rPr lang="en-US" smtClean="0"/>
              <a:pPr/>
              <a:t>‹#›</a:t>
            </a:fld>
            <a:endParaRPr lang="en-US"/>
          </a:p>
        </p:txBody>
      </p:sp>
      <p:sp>
        <p:nvSpPr>
          <p:cNvPr id="9" name="Freeform 8">
            <a:extLst>
              <a:ext uri="{FF2B5EF4-FFF2-40B4-BE49-F238E27FC236}">
                <a16:creationId xmlns:a16="http://schemas.microsoft.com/office/drawing/2014/main" id="{356D467E-0013-AF40-BC36-5AC86A7C776F}"/>
              </a:ext>
            </a:extLst>
          </p:cNvPr>
          <p:cNvSpPr/>
          <p:nvPr userDrawn="1"/>
        </p:nvSpPr>
        <p:spPr>
          <a:xfrm flipH="1">
            <a:off x="-162438" y="6077415"/>
            <a:ext cx="12789335" cy="820421"/>
          </a:xfrm>
          <a:custGeom>
            <a:avLst/>
            <a:gdLst>
              <a:gd name="connsiteX0" fmla="*/ 0 w 12333249"/>
              <a:gd name="connsiteY0" fmla="*/ 1438926 h 1438926"/>
              <a:gd name="connsiteX1" fmla="*/ 4594302 w 12333249"/>
              <a:gd name="connsiteY1" fmla="*/ 418 h 1438926"/>
              <a:gd name="connsiteX2" fmla="*/ 9712712 w 12333249"/>
              <a:gd name="connsiteY2" fmla="*/ 1282808 h 1438926"/>
              <a:gd name="connsiteX3" fmla="*/ 12333249 w 12333249"/>
              <a:gd name="connsiteY3" fmla="*/ 680643 h 1438926"/>
              <a:gd name="connsiteX0" fmla="*/ 0 w 12434075"/>
              <a:gd name="connsiteY0" fmla="*/ 1559334 h 1559334"/>
              <a:gd name="connsiteX1" fmla="*/ 4594302 w 12434075"/>
              <a:gd name="connsiteY1" fmla="*/ 120826 h 1559334"/>
              <a:gd name="connsiteX2" fmla="*/ 9712712 w 12434075"/>
              <a:gd name="connsiteY2" fmla="*/ 1403216 h 1559334"/>
              <a:gd name="connsiteX3" fmla="*/ 12434075 w 12434075"/>
              <a:gd name="connsiteY3" fmla="*/ 0 h 1559334"/>
              <a:gd name="connsiteX0" fmla="*/ 0 w 12434075"/>
              <a:gd name="connsiteY0" fmla="*/ 1559334 h 1559334"/>
              <a:gd name="connsiteX1" fmla="*/ 4594302 w 12434075"/>
              <a:gd name="connsiteY1" fmla="*/ 120826 h 1559334"/>
              <a:gd name="connsiteX2" fmla="*/ 9107757 w 12434075"/>
              <a:gd name="connsiteY2" fmla="*/ 1432885 h 1559334"/>
              <a:gd name="connsiteX3" fmla="*/ 12434075 w 12434075"/>
              <a:gd name="connsiteY3" fmla="*/ 0 h 1559334"/>
              <a:gd name="connsiteX0" fmla="*/ 0 w 12434075"/>
              <a:gd name="connsiteY0" fmla="*/ 1559334 h 1559334"/>
              <a:gd name="connsiteX1" fmla="*/ 3698072 w 12434075"/>
              <a:gd name="connsiteY1" fmla="*/ 300946 h 1559334"/>
              <a:gd name="connsiteX2" fmla="*/ 9107757 w 12434075"/>
              <a:gd name="connsiteY2" fmla="*/ 1432885 h 1559334"/>
              <a:gd name="connsiteX3" fmla="*/ 12434075 w 12434075"/>
              <a:gd name="connsiteY3" fmla="*/ 0 h 1559334"/>
              <a:gd name="connsiteX0" fmla="*/ 0 w 12434075"/>
              <a:gd name="connsiteY0" fmla="*/ 1559334 h 1559334"/>
              <a:gd name="connsiteX1" fmla="*/ 3698072 w 12434075"/>
              <a:gd name="connsiteY1" fmla="*/ 300946 h 1559334"/>
              <a:gd name="connsiteX2" fmla="*/ 8827685 w 12434075"/>
              <a:gd name="connsiteY2" fmla="*/ 1360837 h 1559334"/>
              <a:gd name="connsiteX3" fmla="*/ 12434075 w 12434075"/>
              <a:gd name="connsiteY3" fmla="*/ 0 h 1559334"/>
              <a:gd name="connsiteX0" fmla="*/ 0 w 12434075"/>
              <a:gd name="connsiteY0" fmla="*/ 1559334 h 1559334"/>
              <a:gd name="connsiteX1" fmla="*/ 3854912 w 12434075"/>
              <a:gd name="connsiteY1" fmla="*/ 336969 h 1559334"/>
              <a:gd name="connsiteX2" fmla="*/ 8827685 w 12434075"/>
              <a:gd name="connsiteY2" fmla="*/ 1360837 h 1559334"/>
              <a:gd name="connsiteX3" fmla="*/ 12434075 w 12434075"/>
              <a:gd name="connsiteY3" fmla="*/ 0 h 1559334"/>
              <a:gd name="connsiteX0" fmla="*/ 0 w 12411670"/>
              <a:gd name="connsiteY0" fmla="*/ 1397227 h 1397227"/>
              <a:gd name="connsiteX1" fmla="*/ 3854912 w 12411670"/>
              <a:gd name="connsiteY1" fmla="*/ 174862 h 1397227"/>
              <a:gd name="connsiteX2" fmla="*/ 8827685 w 12411670"/>
              <a:gd name="connsiteY2" fmla="*/ 1198730 h 1397227"/>
              <a:gd name="connsiteX3" fmla="*/ 12411670 w 12411670"/>
              <a:gd name="connsiteY3" fmla="*/ 0 h 1397227"/>
              <a:gd name="connsiteX0" fmla="*/ 0 w 12568510"/>
              <a:gd name="connsiteY0" fmla="*/ 1379214 h 1379214"/>
              <a:gd name="connsiteX1" fmla="*/ 4011752 w 12568510"/>
              <a:gd name="connsiteY1" fmla="*/ 174862 h 1379214"/>
              <a:gd name="connsiteX2" fmla="*/ 8984525 w 12568510"/>
              <a:gd name="connsiteY2" fmla="*/ 1198730 h 1379214"/>
              <a:gd name="connsiteX3" fmla="*/ 12568510 w 12568510"/>
              <a:gd name="connsiteY3" fmla="*/ 0 h 1379214"/>
              <a:gd name="connsiteX0" fmla="*/ 0 w 12680539"/>
              <a:gd name="connsiteY0" fmla="*/ 1181083 h 1199324"/>
              <a:gd name="connsiteX1" fmla="*/ 4123781 w 12680539"/>
              <a:gd name="connsiteY1" fmla="*/ 174862 h 1199324"/>
              <a:gd name="connsiteX2" fmla="*/ 9096554 w 12680539"/>
              <a:gd name="connsiteY2" fmla="*/ 1198730 h 1199324"/>
              <a:gd name="connsiteX3" fmla="*/ 12680539 w 12680539"/>
              <a:gd name="connsiteY3" fmla="*/ 0 h 1199324"/>
              <a:gd name="connsiteX0" fmla="*/ 0 w 12848582"/>
              <a:gd name="connsiteY0" fmla="*/ 1325179 h 1325179"/>
              <a:gd name="connsiteX1" fmla="*/ 4291824 w 12848582"/>
              <a:gd name="connsiteY1" fmla="*/ 174862 h 1325179"/>
              <a:gd name="connsiteX2" fmla="*/ 9264597 w 12848582"/>
              <a:gd name="connsiteY2" fmla="*/ 1198730 h 1325179"/>
              <a:gd name="connsiteX3" fmla="*/ 12848582 w 12848582"/>
              <a:gd name="connsiteY3" fmla="*/ 0 h 1325179"/>
              <a:gd name="connsiteX0" fmla="*/ 0 w 12848582"/>
              <a:gd name="connsiteY0" fmla="*/ 1325179 h 1325179"/>
              <a:gd name="connsiteX1" fmla="*/ 4291824 w 12848582"/>
              <a:gd name="connsiteY1" fmla="*/ 174862 h 1325179"/>
              <a:gd name="connsiteX2" fmla="*/ 9298205 w 12848582"/>
              <a:gd name="connsiteY2" fmla="*/ 1108670 h 1325179"/>
              <a:gd name="connsiteX3" fmla="*/ 12848582 w 12848582"/>
              <a:gd name="connsiteY3" fmla="*/ 0 h 1325179"/>
            </a:gdLst>
            <a:ahLst/>
            <a:cxnLst>
              <a:cxn ang="0">
                <a:pos x="connsiteX0" y="connsiteY0"/>
              </a:cxn>
              <a:cxn ang="0">
                <a:pos x="connsiteX1" y="connsiteY1"/>
              </a:cxn>
              <a:cxn ang="0">
                <a:pos x="connsiteX2" y="connsiteY2"/>
              </a:cxn>
              <a:cxn ang="0">
                <a:pos x="connsiteX3" y="connsiteY3"/>
              </a:cxn>
            </a:cxnLst>
            <a:rect l="l" t="t" r="r" b="b"/>
            <a:pathLst>
              <a:path w="12848582" h="1325179">
                <a:moveTo>
                  <a:pt x="0" y="1325179"/>
                </a:moveTo>
                <a:cubicBezTo>
                  <a:pt x="1487758" y="618935"/>
                  <a:pt x="2742123" y="210947"/>
                  <a:pt x="4291824" y="174862"/>
                </a:cubicBezTo>
                <a:cubicBezTo>
                  <a:pt x="5841525" y="138777"/>
                  <a:pt x="7872079" y="1137814"/>
                  <a:pt x="9298205" y="1108670"/>
                </a:cubicBezTo>
                <a:cubicBezTo>
                  <a:pt x="10724331" y="1079526"/>
                  <a:pt x="12183225" y="357768"/>
                  <a:pt x="12848582" y="0"/>
                </a:cubicBezTo>
              </a:path>
            </a:pathLst>
          </a:custGeom>
          <a:ln w="120650" cmpd="thickThi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76027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7.tif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E9A267-C90F-7D40-8400-A17AF1523146}"/>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9CCF951A-CEC6-524C-AAD4-CF5AB4AC0279}"/>
              </a:ext>
            </a:extLst>
          </p:cNvPr>
          <p:cNvSpPr txBox="1">
            <a:spLocks/>
          </p:cNvSpPr>
          <p:nvPr/>
        </p:nvSpPr>
        <p:spPr>
          <a:xfrm>
            <a:off x="515815" y="0"/>
            <a:ext cx="11160369" cy="2387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solidFill>
                <a:schemeClr val="bg1"/>
              </a:solidFill>
            </a:endParaRPr>
          </a:p>
        </p:txBody>
      </p:sp>
      <p:sp>
        <p:nvSpPr>
          <p:cNvPr id="4" name="Subtitle 2">
            <a:extLst>
              <a:ext uri="{FF2B5EF4-FFF2-40B4-BE49-F238E27FC236}">
                <a16:creationId xmlns:a16="http://schemas.microsoft.com/office/drawing/2014/main" id="{43830C99-6BB8-E946-BEA0-014A21A36477}"/>
              </a:ext>
            </a:extLst>
          </p:cNvPr>
          <p:cNvSpPr txBox="1">
            <a:spLocks/>
          </p:cNvSpPr>
          <p:nvPr/>
        </p:nvSpPr>
        <p:spPr>
          <a:xfrm>
            <a:off x="1524000" y="6106331"/>
            <a:ext cx="9144000" cy="12239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600" dirty="0">
              <a:solidFill>
                <a:schemeClr val="bg1"/>
              </a:solidFill>
            </a:endParaRPr>
          </a:p>
        </p:txBody>
      </p:sp>
      <p:pic>
        <p:nvPicPr>
          <p:cNvPr id="7" name="Picture 6">
            <a:extLst>
              <a:ext uri="{FF2B5EF4-FFF2-40B4-BE49-F238E27FC236}">
                <a16:creationId xmlns:a16="http://schemas.microsoft.com/office/drawing/2014/main" id="{CF6EF3B8-8D20-9E45-A20A-0A38FB7B5B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0" y="0"/>
            <a:ext cx="4572000" cy="6858000"/>
          </a:xfrm>
          <a:prstGeom prst="rect">
            <a:avLst/>
          </a:prstGeom>
        </p:spPr>
      </p:pic>
      <p:sp>
        <p:nvSpPr>
          <p:cNvPr id="8" name="TextBox 7">
            <a:extLst>
              <a:ext uri="{FF2B5EF4-FFF2-40B4-BE49-F238E27FC236}">
                <a16:creationId xmlns:a16="http://schemas.microsoft.com/office/drawing/2014/main" id="{B6FC3A54-7E8C-BB42-BE4F-2A4EF3716B87}"/>
              </a:ext>
            </a:extLst>
          </p:cNvPr>
          <p:cNvSpPr txBox="1"/>
          <p:nvPr/>
        </p:nvSpPr>
        <p:spPr>
          <a:xfrm>
            <a:off x="2337989" y="345527"/>
            <a:ext cx="2771913" cy="1107996"/>
          </a:xfrm>
          <a:prstGeom prst="rect">
            <a:avLst/>
          </a:prstGeom>
          <a:noFill/>
        </p:spPr>
        <p:txBody>
          <a:bodyPr wrap="none" rtlCol="0">
            <a:spAutoFit/>
          </a:bodyPr>
          <a:lstStyle/>
          <a:p>
            <a:r>
              <a:rPr lang="en-US" sz="6600" dirty="0">
                <a:solidFill>
                  <a:schemeClr val="bg1"/>
                </a:solidFill>
              </a:rPr>
              <a:t>The Jab</a:t>
            </a:r>
          </a:p>
        </p:txBody>
      </p:sp>
      <p:sp>
        <p:nvSpPr>
          <p:cNvPr id="5" name="TextBox 4">
            <a:extLst>
              <a:ext uri="{FF2B5EF4-FFF2-40B4-BE49-F238E27FC236}">
                <a16:creationId xmlns:a16="http://schemas.microsoft.com/office/drawing/2014/main" id="{75798DFB-DE92-7143-8123-C0783C0849A1}"/>
              </a:ext>
            </a:extLst>
          </p:cNvPr>
          <p:cNvSpPr txBox="1"/>
          <p:nvPr/>
        </p:nvSpPr>
        <p:spPr>
          <a:xfrm>
            <a:off x="131380" y="1790700"/>
            <a:ext cx="7262648" cy="1938992"/>
          </a:xfrm>
          <a:prstGeom prst="rect">
            <a:avLst/>
          </a:prstGeom>
          <a:noFill/>
        </p:spPr>
        <p:txBody>
          <a:bodyPr wrap="square" rtlCol="0">
            <a:spAutoFit/>
          </a:bodyPr>
          <a:lstStyle/>
          <a:p>
            <a:pPr algn="ctr"/>
            <a:r>
              <a:rPr lang="en-US" sz="6000" dirty="0">
                <a:solidFill>
                  <a:schemeClr val="bg1"/>
                </a:solidFill>
              </a:rPr>
              <a:t>Is vaccination an issue of conscience? </a:t>
            </a:r>
          </a:p>
        </p:txBody>
      </p:sp>
    </p:spTree>
    <p:extLst>
      <p:ext uri="{BB962C8B-B14F-4D97-AF65-F5344CB8AC3E}">
        <p14:creationId xmlns:p14="http://schemas.microsoft.com/office/powerpoint/2010/main" val="2121309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C1AF0E-C60C-FF48-BD14-9533FDEE79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28990">
            <a:off x="6938573" y="536448"/>
            <a:ext cx="4374037" cy="58338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itle 5">
            <a:extLst>
              <a:ext uri="{FF2B5EF4-FFF2-40B4-BE49-F238E27FC236}">
                <a16:creationId xmlns:a16="http://schemas.microsoft.com/office/drawing/2014/main" id="{B8E149D2-2EAD-804A-9543-9485D2042BC0}"/>
              </a:ext>
            </a:extLst>
          </p:cNvPr>
          <p:cNvSpPr>
            <a:spLocks noGrp="1"/>
          </p:cNvSpPr>
          <p:nvPr>
            <p:ph type="title"/>
          </p:nvPr>
        </p:nvSpPr>
        <p:spPr>
          <a:xfrm>
            <a:off x="301487" y="146464"/>
            <a:ext cx="10515600" cy="1325563"/>
          </a:xfrm>
        </p:spPr>
        <p:txBody>
          <a:bodyPr>
            <a:normAutofit/>
          </a:bodyPr>
          <a:lstStyle/>
          <a:p>
            <a:r>
              <a:rPr lang="en-US" sz="6600" dirty="0"/>
              <a:t>Déjà vu </a:t>
            </a:r>
          </a:p>
        </p:txBody>
      </p:sp>
      <p:sp>
        <p:nvSpPr>
          <p:cNvPr id="7" name="Content Placeholder 6">
            <a:extLst>
              <a:ext uri="{FF2B5EF4-FFF2-40B4-BE49-F238E27FC236}">
                <a16:creationId xmlns:a16="http://schemas.microsoft.com/office/drawing/2014/main" id="{981A3C18-900E-C34B-8B4D-21BC122322BB}"/>
              </a:ext>
            </a:extLst>
          </p:cNvPr>
          <p:cNvSpPr>
            <a:spLocks noGrp="1"/>
          </p:cNvSpPr>
          <p:nvPr>
            <p:ph sz="half" idx="1"/>
          </p:nvPr>
        </p:nvSpPr>
        <p:spPr>
          <a:xfrm>
            <a:off x="301487" y="1472027"/>
            <a:ext cx="6158948" cy="5037395"/>
          </a:xfrm>
        </p:spPr>
        <p:txBody>
          <a:bodyPr>
            <a:normAutofit fontScale="92500" lnSpcReduction="20000"/>
          </a:bodyPr>
          <a:lstStyle/>
          <a:p>
            <a:pPr marL="0" indent="0">
              <a:buNone/>
            </a:pPr>
            <a:r>
              <a:rPr lang="en-US" dirty="0"/>
              <a:t>“So hast thou also them that hold the </a:t>
            </a:r>
            <a:r>
              <a:rPr lang="en-US" sz="4300" b="1" i="1" dirty="0"/>
              <a:t>doctrine of the Nicolaitans</a:t>
            </a:r>
            <a:r>
              <a:rPr lang="en-US" dirty="0"/>
              <a:t>, which thing I hate.”  Revelation 2:15.</a:t>
            </a:r>
          </a:p>
          <a:p>
            <a:pPr marL="0" indent="0">
              <a:buNone/>
            </a:pPr>
            <a:r>
              <a:rPr lang="en-US" dirty="0"/>
              <a:t>The Nicolaitans were a group who taught a radical dualism between the body and the soul. </a:t>
            </a:r>
            <a:r>
              <a:rPr lang="en-US" b="1" dirty="0"/>
              <a:t>They believed that what is done with the body cannot in any way defile the soul</a:t>
            </a:r>
            <a:r>
              <a:rPr lang="en-US" dirty="0"/>
              <a:t>. </a:t>
            </a:r>
          </a:p>
          <a:p>
            <a:pPr marL="0" indent="0">
              <a:buNone/>
            </a:pPr>
            <a:r>
              <a:rPr lang="en-US" dirty="0"/>
              <a:t>The city of Smyrna was the center of emperor worship in the Roman Empire. Once a year Roman citizens </a:t>
            </a:r>
            <a:r>
              <a:rPr lang="en-US" b="1" dirty="0"/>
              <a:t>were required to burn incense in honor of the godhood the emperor </a:t>
            </a:r>
            <a:r>
              <a:rPr lang="en-US" dirty="0"/>
              <a:t>and they were issued a </a:t>
            </a:r>
            <a:r>
              <a:rPr lang="en-US" b="1" dirty="0"/>
              <a:t>certificate</a:t>
            </a:r>
            <a:r>
              <a:rPr lang="en-US" dirty="0"/>
              <a:t> indicating that they had complied. To refuse to do so entailed certain </a:t>
            </a:r>
            <a:r>
              <a:rPr lang="en-US" b="1" i="1" dirty="0"/>
              <a:t>death</a:t>
            </a:r>
            <a:r>
              <a:rPr lang="en-US" dirty="0"/>
              <a:t>. </a:t>
            </a:r>
          </a:p>
        </p:txBody>
      </p:sp>
    </p:spTree>
    <p:extLst>
      <p:ext uri="{BB962C8B-B14F-4D97-AF65-F5344CB8AC3E}">
        <p14:creationId xmlns:p14="http://schemas.microsoft.com/office/powerpoint/2010/main" val="145732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F079C-CD38-C24D-8EF1-ED206101A9B2}"/>
              </a:ext>
            </a:extLst>
          </p:cNvPr>
          <p:cNvSpPr>
            <a:spLocks noGrp="1"/>
          </p:cNvSpPr>
          <p:nvPr>
            <p:ph type="title"/>
          </p:nvPr>
        </p:nvSpPr>
        <p:spPr>
          <a:xfrm>
            <a:off x="420756" y="265733"/>
            <a:ext cx="10515600" cy="1325563"/>
          </a:xfrm>
        </p:spPr>
        <p:txBody>
          <a:bodyPr>
            <a:noAutofit/>
          </a:bodyPr>
          <a:lstStyle/>
          <a:p>
            <a:r>
              <a:rPr lang="en-US" sz="3600" dirty="0"/>
              <a:t>Is the government supposed to make anti-Biblical laws that are a terror to good people who do good works?</a:t>
            </a:r>
          </a:p>
        </p:txBody>
      </p:sp>
      <p:sp>
        <p:nvSpPr>
          <p:cNvPr id="3" name="Content Placeholder 2">
            <a:extLst>
              <a:ext uri="{FF2B5EF4-FFF2-40B4-BE49-F238E27FC236}">
                <a16:creationId xmlns:a16="http://schemas.microsoft.com/office/drawing/2014/main" id="{41A800AF-49BD-CD43-946B-65BBE5696A28}"/>
              </a:ext>
            </a:extLst>
          </p:cNvPr>
          <p:cNvSpPr>
            <a:spLocks noGrp="1"/>
          </p:cNvSpPr>
          <p:nvPr>
            <p:ph sz="half" idx="1"/>
          </p:nvPr>
        </p:nvSpPr>
        <p:spPr>
          <a:xfrm>
            <a:off x="420756" y="1820690"/>
            <a:ext cx="5383696" cy="4560232"/>
          </a:xfrm>
        </p:spPr>
        <p:txBody>
          <a:bodyPr>
            <a:normAutofit lnSpcReduction="10000"/>
          </a:bodyPr>
          <a:lstStyle/>
          <a:p>
            <a:pPr marL="0" indent="0">
              <a:lnSpc>
                <a:spcPct val="100000"/>
              </a:lnSpc>
              <a:buNone/>
            </a:pPr>
            <a:r>
              <a:rPr lang="en-US" sz="3600" dirty="0"/>
              <a:t>“For rulers are </a:t>
            </a:r>
            <a:r>
              <a:rPr lang="en-US" sz="4000" b="1" i="1" dirty="0"/>
              <a:t>not a terror to good works, but to the evil</a:t>
            </a:r>
            <a:r>
              <a:rPr lang="en-US" sz="3600" dirty="0"/>
              <a:t>. Wilt thou then not be afraid of the power? do that which is good, and thou shalt have praise of the same:”  Romans 13:3.</a:t>
            </a:r>
          </a:p>
        </p:txBody>
      </p:sp>
      <p:pic>
        <p:nvPicPr>
          <p:cNvPr id="6" name="Content Placeholder 5">
            <a:extLst>
              <a:ext uri="{FF2B5EF4-FFF2-40B4-BE49-F238E27FC236}">
                <a16:creationId xmlns:a16="http://schemas.microsoft.com/office/drawing/2014/main" id="{7E9204F7-84C2-1046-8D88-A7707149C48D}"/>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058194"/>
            <a:ext cx="5181600" cy="3886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3711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E4F4DA-E2D4-9344-866B-B38AC4E89574}"/>
              </a:ext>
            </a:extLst>
          </p:cNvPr>
          <p:cNvPicPr>
            <a:picLocks noChangeAspect="1"/>
          </p:cNvPicPr>
          <p:nvPr/>
        </p:nvPicPr>
        <p:blipFill>
          <a:blip r:embed="rId3"/>
          <a:stretch>
            <a:fillRect/>
          </a:stretch>
        </p:blipFill>
        <p:spPr>
          <a:xfrm>
            <a:off x="0" y="-2300308"/>
            <a:ext cx="12192000" cy="9158309"/>
          </a:xfrm>
          <a:prstGeom prst="rect">
            <a:avLst/>
          </a:prstGeom>
        </p:spPr>
      </p:pic>
      <p:sp>
        <p:nvSpPr>
          <p:cNvPr id="2" name="Title 1">
            <a:extLst>
              <a:ext uri="{FF2B5EF4-FFF2-40B4-BE49-F238E27FC236}">
                <a16:creationId xmlns:a16="http://schemas.microsoft.com/office/drawing/2014/main" id="{E8D3F85D-5E81-9445-B8C4-1C9B05400B13}"/>
              </a:ext>
            </a:extLst>
          </p:cNvPr>
          <p:cNvSpPr>
            <a:spLocks noGrp="1"/>
          </p:cNvSpPr>
          <p:nvPr>
            <p:ph type="title"/>
          </p:nvPr>
        </p:nvSpPr>
        <p:spPr>
          <a:xfrm>
            <a:off x="4890778" y="-159026"/>
            <a:ext cx="6184726" cy="1325563"/>
          </a:xfrm>
        </p:spPr>
        <p:txBody>
          <a:bodyPr/>
          <a:lstStyle/>
          <a:p>
            <a:r>
              <a:rPr lang="en-US" dirty="0"/>
              <a:t>Liberty Of Conscience</a:t>
            </a:r>
          </a:p>
        </p:txBody>
      </p:sp>
      <p:sp>
        <p:nvSpPr>
          <p:cNvPr id="3" name="Content Placeholder 2">
            <a:extLst>
              <a:ext uri="{FF2B5EF4-FFF2-40B4-BE49-F238E27FC236}">
                <a16:creationId xmlns:a16="http://schemas.microsoft.com/office/drawing/2014/main" id="{7B3C5F42-3045-454C-8C30-383718074DC6}"/>
              </a:ext>
            </a:extLst>
          </p:cNvPr>
          <p:cNvSpPr>
            <a:spLocks noGrp="1"/>
          </p:cNvSpPr>
          <p:nvPr>
            <p:ph idx="1"/>
          </p:nvPr>
        </p:nvSpPr>
        <p:spPr>
          <a:xfrm>
            <a:off x="4890778" y="1076050"/>
            <a:ext cx="7301222" cy="5106089"/>
          </a:xfrm>
        </p:spPr>
        <p:txBody>
          <a:bodyPr>
            <a:normAutofit lnSpcReduction="10000"/>
          </a:bodyPr>
          <a:lstStyle/>
          <a:p>
            <a:pPr marL="0" indent="0">
              <a:lnSpc>
                <a:spcPct val="100000"/>
              </a:lnSpc>
              <a:buNone/>
            </a:pPr>
            <a:r>
              <a:rPr lang="en-US" b="1" dirty="0">
                <a:effectLst>
                  <a:glow rad="292100">
                    <a:schemeClr val="bg1">
                      <a:alpha val="83000"/>
                    </a:schemeClr>
                  </a:glow>
                </a:effectLst>
              </a:rPr>
              <a:t>“Let every man be fully persuaded in his own mind.”  Romans 14:5.</a:t>
            </a:r>
          </a:p>
          <a:p>
            <a:pPr marL="0" indent="0">
              <a:lnSpc>
                <a:spcPct val="100000"/>
              </a:lnSpc>
              <a:buNone/>
            </a:pPr>
            <a:r>
              <a:rPr lang="en-US" b="1" dirty="0">
                <a:effectLst>
                  <a:glow rad="292100">
                    <a:schemeClr val="bg1">
                      <a:alpha val="83000"/>
                    </a:schemeClr>
                  </a:glow>
                </a:effectLst>
              </a:rPr>
              <a:t>“Choose you this day whom ye will serve;” Joshua 24:15.</a:t>
            </a:r>
          </a:p>
          <a:p>
            <a:pPr marL="0" indent="0">
              <a:lnSpc>
                <a:spcPct val="100000"/>
              </a:lnSpc>
              <a:buNone/>
            </a:pPr>
            <a:r>
              <a:rPr lang="en-US" b="1" dirty="0">
                <a:effectLst>
                  <a:glow rad="292100">
                    <a:schemeClr val="bg1">
                      <a:alpha val="83000"/>
                    </a:schemeClr>
                  </a:glow>
                </a:effectLst>
              </a:rPr>
              <a:t>“Be not deceived; God is not mocked: for whatsoever a man soweth, that shall he also reap. For he that soweth to his flesh shall of the flesh reap corruption; but he that soweth to the Spirit shall of the Spirit reap life everlasting.” Galatians 6:7-8. </a:t>
            </a:r>
          </a:p>
          <a:p>
            <a:pPr marL="0" indent="0">
              <a:lnSpc>
                <a:spcPct val="100000"/>
              </a:lnSpc>
              <a:buNone/>
            </a:pPr>
            <a:r>
              <a:rPr lang="en-US" b="1" dirty="0">
                <a:effectLst>
                  <a:glow rad="292100">
                    <a:schemeClr val="bg1">
                      <a:alpha val="83000"/>
                    </a:schemeClr>
                  </a:glow>
                </a:effectLst>
              </a:rPr>
              <a:t>“See, I have set before thee this day life and good, and death and evil;” Deuteronomy 30:15 </a:t>
            </a:r>
          </a:p>
          <a:p>
            <a:pPr marL="0" indent="0">
              <a:lnSpc>
                <a:spcPct val="100000"/>
              </a:lnSpc>
              <a:buNone/>
            </a:pPr>
            <a:endParaRPr lang="en-US" b="1" dirty="0">
              <a:effectLst>
                <a:glow rad="292100">
                  <a:schemeClr val="bg1">
                    <a:alpha val="83000"/>
                  </a:schemeClr>
                </a:glow>
              </a:effectLst>
            </a:endParaRPr>
          </a:p>
          <a:p>
            <a:pPr marL="0" indent="0">
              <a:lnSpc>
                <a:spcPct val="100000"/>
              </a:lnSpc>
              <a:buNone/>
            </a:pPr>
            <a:endParaRPr lang="en-US" b="1" dirty="0">
              <a:effectLst>
                <a:glow rad="292100">
                  <a:schemeClr val="bg1">
                    <a:alpha val="83000"/>
                  </a:schemeClr>
                </a:glow>
              </a:effectLst>
            </a:endParaRPr>
          </a:p>
          <a:p>
            <a:pPr marL="0" indent="0">
              <a:lnSpc>
                <a:spcPct val="100000"/>
              </a:lnSpc>
              <a:buNone/>
            </a:pPr>
            <a:endParaRPr lang="en-US" b="1" dirty="0">
              <a:effectLst>
                <a:glow rad="292100">
                  <a:schemeClr val="bg1">
                    <a:alpha val="83000"/>
                  </a:schemeClr>
                </a:glow>
              </a:effectLst>
            </a:endParaRPr>
          </a:p>
          <a:p>
            <a:pPr marL="0" indent="0">
              <a:lnSpc>
                <a:spcPct val="100000"/>
              </a:lnSpc>
              <a:buNone/>
            </a:pPr>
            <a:endParaRPr lang="en-US" b="1" dirty="0">
              <a:effectLst>
                <a:glow rad="292100">
                  <a:schemeClr val="bg1">
                    <a:alpha val="83000"/>
                  </a:schemeClr>
                </a:glow>
              </a:effectLst>
            </a:endParaRPr>
          </a:p>
        </p:txBody>
      </p:sp>
      <p:pic>
        <p:nvPicPr>
          <p:cNvPr id="5" name="Picture 4">
            <a:extLst>
              <a:ext uri="{FF2B5EF4-FFF2-40B4-BE49-F238E27FC236}">
                <a16:creationId xmlns:a16="http://schemas.microsoft.com/office/drawing/2014/main" id="{01166C27-3129-9848-8571-734B8725543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82652" y="1600200"/>
            <a:ext cx="3397244" cy="3620022"/>
          </a:xfrm>
          <a:prstGeom prst="rect">
            <a:avLst/>
          </a:prstGeom>
        </p:spPr>
      </p:pic>
    </p:spTree>
    <p:extLst>
      <p:ext uri="{BB962C8B-B14F-4D97-AF65-F5344CB8AC3E}">
        <p14:creationId xmlns:p14="http://schemas.microsoft.com/office/powerpoint/2010/main" val="13040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40B8D-C80E-734F-89A2-0F00C6937AAB}"/>
              </a:ext>
            </a:extLst>
          </p:cNvPr>
          <p:cNvSpPr>
            <a:spLocks noGrp="1"/>
          </p:cNvSpPr>
          <p:nvPr>
            <p:ph type="title"/>
          </p:nvPr>
        </p:nvSpPr>
        <p:spPr/>
        <p:txBody>
          <a:bodyPr/>
          <a:lstStyle/>
          <a:p>
            <a:r>
              <a:rPr lang="en-US" dirty="0"/>
              <a:t>Is the color of the carpet at church an issue of conscience?</a:t>
            </a:r>
          </a:p>
        </p:txBody>
      </p:sp>
      <p:pic>
        <p:nvPicPr>
          <p:cNvPr id="5" name="Picture 4">
            <a:extLst>
              <a:ext uri="{FF2B5EF4-FFF2-40B4-BE49-F238E27FC236}">
                <a16:creationId xmlns:a16="http://schemas.microsoft.com/office/drawing/2014/main" id="{9B7FA6EF-C980-404B-B68E-CC9259360C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90128" y="1676400"/>
            <a:ext cx="7011743" cy="44403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98872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3F3A6-65F6-D145-A9DB-EA777307DB7B}"/>
              </a:ext>
            </a:extLst>
          </p:cNvPr>
          <p:cNvSpPr>
            <a:spLocks noGrp="1"/>
          </p:cNvSpPr>
          <p:nvPr>
            <p:ph type="title"/>
          </p:nvPr>
        </p:nvSpPr>
        <p:spPr/>
        <p:txBody>
          <a:bodyPr/>
          <a:lstStyle/>
          <a:p>
            <a:r>
              <a:rPr lang="en-US" dirty="0"/>
              <a:t>Is freedom to worship on Sabbath as issue of conscience?</a:t>
            </a:r>
          </a:p>
        </p:txBody>
      </p:sp>
      <p:pic>
        <p:nvPicPr>
          <p:cNvPr id="5" name="Content Placeholder 4">
            <a:extLst>
              <a:ext uri="{FF2B5EF4-FFF2-40B4-BE49-F238E27FC236}">
                <a16:creationId xmlns:a16="http://schemas.microsoft.com/office/drawing/2014/main" id="{7A0E1959-1F40-FF45-B8F4-9F45ED1C6F2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837588" y="1825625"/>
            <a:ext cx="6516824" cy="43513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65141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E50839-F072-7442-B051-F66AE41C10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83765"/>
            <a:ext cx="12192000" cy="7841765"/>
          </a:xfrm>
          <a:prstGeom prst="rect">
            <a:avLst/>
          </a:prstGeom>
        </p:spPr>
      </p:pic>
      <p:sp>
        <p:nvSpPr>
          <p:cNvPr id="2" name="Title 1">
            <a:extLst>
              <a:ext uri="{FF2B5EF4-FFF2-40B4-BE49-F238E27FC236}">
                <a16:creationId xmlns:a16="http://schemas.microsoft.com/office/drawing/2014/main" id="{97D4210A-D7CA-9748-80ED-C03638AED259}"/>
              </a:ext>
            </a:extLst>
          </p:cNvPr>
          <p:cNvSpPr>
            <a:spLocks noGrp="1"/>
          </p:cNvSpPr>
          <p:nvPr>
            <p:ph type="title"/>
          </p:nvPr>
        </p:nvSpPr>
        <p:spPr>
          <a:xfrm>
            <a:off x="133350" y="166081"/>
            <a:ext cx="6248400" cy="1325563"/>
          </a:xfrm>
        </p:spPr>
        <p:txBody>
          <a:bodyPr>
            <a:noAutofit/>
          </a:bodyPr>
          <a:lstStyle/>
          <a:p>
            <a:r>
              <a:rPr lang="en-US" sz="5400" dirty="0">
                <a:latin typeface="+mn-lt"/>
              </a:rPr>
              <a:t>Are All Consciences Dependable?</a:t>
            </a:r>
          </a:p>
        </p:txBody>
      </p:sp>
      <p:sp>
        <p:nvSpPr>
          <p:cNvPr id="3" name="Content Placeholder 2">
            <a:extLst>
              <a:ext uri="{FF2B5EF4-FFF2-40B4-BE49-F238E27FC236}">
                <a16:creationId xmlns:a16="http://schemas.microsoft.com/office/drawing/2014/main" id="{8E49B394-99AF-F24A-AAA7-E6AE4070370A}"/>
              </a:ext>
            </a:extLst>
          </p:cNvPr>
          <p:cNvSpPr>
            <a:spLocks noGrp="1"/>
          </p:cNvSpPr>
          <p:nvPr>
            <p:ph idx="1"/>
          </p:nvPr>
        </p:nvSpPr>
        <p:spPr>
          <a:xfrm>
            <a:off x="133350" y="1768475"/>
            <a:ext cx="6096000" cy="4351338"/>
          </a:xfrm>
          <a:solidFill>
            <a:schemeClr val="bg1">
              <a:alpha val="78000"/>
            </a:schemeClr>
          </a:solidFill>
        </p:spPr>
        <p:txBody>
          <a:bodyPr>
            <a:normAutofit fontScale="92500" lnSpcReduction="10000"/>
          </a:bodyPr>
          <a:lstStyle/>
          <a:p>
            <a:pPr marL="0" indent="0">
              <a:buNone/>
            </a:pPr>
            <a:r>
              <a:rPr lang="en-US" sz="4000" dirty="0">
                <a:effectLst>
                  <a:glow rad="101600">
                    <a:schemeClr val="bg1">
                      <a:alpha val="82000"/>
                    </a:schemeClr>
                  </a:glow>
                </a:effectLst>
              </a:rPr>
              <a:t>“Speaking lies in hypocrisy; </a:t>
            </a:r>
            <a:r>
              <a:rPr lang="en-US" sz="4000" b="1" dirty="0">
                <a:effectLst>
                  <a:glow rad="101600">
                    <a:schemeClr val="bg1">
                      <a:alpha val="82000"/>
                    </a:schemeClr>
                  </a:glow>
                </a:effectLst>
              </a:rPr>
              <a:t>having their conscience seared with a hot iron</a:t>
            </a:r>
            <a:r>
              <a:rPr lang="en-US" sz="4000" dirty="0">
                <a:effectLst>
                  <a:glow rad="101600">
                    <a:schemeClr val="bg1">
                      <a:alpha val="82000"/>
                    </a:schemeClr>
                  </a:glow>
                </a:effectLst>
              </a:rPr>
              <a:t>;” 1 Timothy 4:1-2.</a:t>
            </a:r>
          </a:p>
          <a:p>
            <a:pPr marL="0" indent="0">
              <a:buNone/>
            </a:pPr>
            <a:r>
              <a:rPr lang="en-US" sz="4000" dirty="0">
                <a:effectLst>
                  <a:glow rad="101600">
                    <a:schemeClr val="bg1">
                      <a:alpha val="82000"/>
                    </a:schemeClr>
                  </a:glow>
                </a:effectLst>
              </a:rPr>
              <a:t>“A conscience once violated is greatly weakened. It needs the strength of constant watchfulness and unceasing prayer.” 2T 90, 91.</a:t>
            </a:r>
          </a:p>
        </p:txBody>
      </p:sp>
    </p:spTree>
    <p:extLst>
      <p:ext uri="{BB962C8B-B14F-4D97-AF65-F5344CB8AC3E}">
        <p14:creationId xmlns:p14="http://schemas.microsoft.com/office/powerpoint/2010/main" val="55160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B4B14-D2EE-1C4F-A137-83845F65873E}"/>
              </a:ext>
            </a:extLst>
          </p:cNvPr>
          <p:cNvSpPr>
            <a:spLocks noGrp="1"/>
          </p:cNvSpPr>
          <p:nvPr>
            <p:ph type="title"/>
          </p:nvPr>
        </p:nvSpPr>
        <p:spPr>
          <a:xfrm>
            <a:off x="0" y="13555"/>
            <a:ext cx="11887200" cy="1325563"/>
          </a:xfrm>
        </p:spPr>
        <p:txBody>
          <a:bodyPr/>
          <a:lstStyle/>
          <a:p>
            <a:r>
              <a:rPr lang="en-US" dirty="0"/>
              <a:t>Liberty of Conscience Gone Hay Wire</a:t>
            </a:r>
          </a:p>
        </p:txBody>
      </p:sp>
      <p:sp>
        <p:nvSpPr>
          <p:cNvPr id="3" name="Content Placeholder 2">
            <a:extLst>
              <a:ext uri="{FF2B5EF4-FFF2-40B4-BE49-F238E27FC236}">
                <a16:creationId xmlns:a16="http://schemas.microsoft.com/office/drawing/2014/main" id="{A30615E9-460F-414D-AAA9-5B1DA19BAA4C}"/>
              </a:ext>
            </a:extLst>
          </p:cNvPr>
          <p:cNvSpPr>
            <a:spLocks noGrp="1"/>
          </p:cNvSpPr>
          <p:nvPr>
            <p:ph idx="1"/>
          </p:nvPr>
        </p:nvSpPr>
        <p:spPr>
          <a:xfrm>
            <a:off x="0" y="1474054"/>
            <a:ext cx="6700345" cy="5415483"/>
          </a:xfrm>
        </p:spPr>
        <p:txBody>
          <a:bodyPr>
            <a:normAutofit/>
          </a:bodyPr>
          <a:lstStyle/>
          <a:p>
            <a:r>
              <a:rPr lang="en-US" dirty="0"/>
              <a:t>“For, brethren, ye have been called unto liberty; only </a:t>
            </a:r>
            <a:r>
              <a:rPr lang="en-US" sz="4000" b="1" u="sng" dirty="0"/>
              <a:t>use not liberty for an occasion to the flesh</a:t>
            </a:r>
            <a:r>
              <a:rPr lang="en-US" dirty="0"/>
              <a:t>, but by love serve one another.”  Galatians 5:13.</a:t>
            </a:r>
          </a:p>
          <a:p>
            <a:r>
              <a:rPr lang="en-US" dirty="0"/>
              <a:t>“</a:t>
            </a:r>
            <a:r>
              <a:rPr lang="en-US" sz="4000" b="1" u="sng" dirty="0"/>
              <a:t>turning the grace of our God into lasciviousness</a:t>
            </a:r>
            <a:r>
              <a:rPr lang="en-US" dirty="0"/>
              <a:t>, and denying the only Lord God, and our Lord Jesus Christ.”  Jude 1:4.</a:t>
            </a:r>
          </a:p>
        </p:txBody>
      </p:sp>
      <p:pic>
        <p:nvPicPr>
          <p:cNvPr id="5" name="Picture 4">
            <a:extLst>
              <a:ext uri="{FF2B5EF4-FFF2-40B4-BE49-F238E27FC236}">
                <a16:creationId xmlns:a16="http://schemas.microsoft.com/office/drawing/2014/main" id="{83532D3C-BD61-214D-8AAE-86A4F8BE0A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49312" y="1466193"/>
            <a:ext cx="4941979" cy="35472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7715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EE6D5-0242-6C4B-8DF4-90D2323606C5}"/>
              </a:ext>
            </a:extLst>
          </p:cNvPr>
          <p:cNvSpPr>
            <a:spLocks noGrp="1"/>
          </p:cNvSpPr>
          <p:nvPr>
            <p:ph type="title"/>
          </p:nvPr>
        </p:nvSpPr>
        <p:spPr>
          <a:xfrm>
            <a:off x="266700" y="0"/>
            <a:ext cx="10515600" cy="1325563"/>
          </a:xfrm>
        </p:spPr>
        <p:txBody>
          <a:bodyPr/>
          <a:lstStyle/>
          <a:p>
            <a:r>
              <a:rPr lang="en-US" dirty="0"/>
              <a:t>A Trained Conscience </a:t>
            </a:r>
          </a:p>
        </p:txBody>
      </p:sp>
      <p:sp>
        <p:nvSpPr>
          <p:cNvPr id="3" name="Content Placeholder 2">
            <a:extLst>
              <a:ext uri="{FF2B5EF4-FFF2-40B4-BE49-F238E27FC236}">
                <a16:creationId xmlns:a16="http://schemas.microsoft.com/office/drawing/2014/main" id="{BDA46F2E-E701-B04C-965F-EAC44816ABD1}"/>
              </a:ext>
            </a:extLst>
          </p:cNvPr>
          <p:cNvSpPr>
            <a:spLocks noGrp="1"/>
          </p:cNvSpPr>
          <p:nvPr>
            <p:ph idx="1"/>
          </p:nvPr>
        </p:nvSpPr>
        <p:spPr>
          <a:xfrm>
            <a:off x="266700" y="1460500"/>
            <a:ext cx="6343650" cy="4826000"/>
          </a:xfrm>
        </p:spPr>
        <p:txBody>
          <a:bodyPr>
            <a:normAutofit/>
          </a:bodyPr>
          <a:lstStyle/>
          <a:p>
            <a:pPr marL="0" indent="0">
              <a:lnSpc>
                <a:spcPct val="110000"/>
              </a:lnSpc>
              <a:buNone/>
            </a:pPr>
            <a:r>
              <a:rPr lang="en-US" dirty="0"/>
              <a:t>“He [the faulty student] will not allow his </a:t>
            </a:r>
            <a:r>
              <a:rPr lang="en-US" sz="4000" b="1" i="1" dirty="0"/>
              <a:t>conscience</a:t>
            </a:r>
            <a:r>
              <a:rPr lang="en-US" dirty="0"/>
              <a:t> and his heart to be </a:t>
            </a:r>
            <a:r>
              <a:rPr lang="en-US" sz="4000" b="1" i="1" dirty="0"/>
              <a:t>educated, disciplined, and trained</a:t>
            </a:r>
            <a:r>
              <a:rPr lang="en-US" dirty="0"/>
              <a:t>—worked as the husbandman works the earth, and as the architect constructs the building.” {</a:t>
            </a:r>
            <a:r>
              <a:rPr lang="en-US" dirty="0" err="1"/>
              <a:t>YRP</a:t>
            </a:r>
            <a:r>
              <a:rPr lang="en-US" dirty="0"/>
              <a:t> 38.2}</a:t>
            </a:r>
          </a:p>
          <a:p>
            <a:pPr>
              <a:lnSpc>
                <a:spcPct val="110000"/>
              </a:lnSpc>
            </a:pPr>
            <a:endParaRPr lang="en-US" dirty="0"/>
          </a:p>
        </p:txBody>
      </p:sp>
      <p:pic>
        <p:nvPicPr>
          <p:cNvPr id="5" name="Picture 4">
            <a:extLst>
              <a:ext uri="{FF2B5EF4-FFF2-40B4-BE49-F238E27FC236}">
                <a16:creationId xmlns:a16="http://schemas.microsoft.com/office/drawing/2014/main" id="{633E766E-6884-184C-89A9-43C97D7D49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19900" y="1352550"/>
            <a:ext cx="5372100" cy="4419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673443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17653-C4DC-3C42-AF43-D762ECC6F3A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05B0E9-13B1-6B4E-A73F-8722F79D361E}"/>
              </a:ext>
            </a:extLst>
          </p:cNvPr>
          <p:cNvSpPr>
            <a:spLocks noGrp="1"/>
          </p:cNvSpPr>
          <p:nvPr>
            <p:ph idx="1"/>
          </p:nvPr>
        </p:nvSpPr>
        <p:spPr/>
        <p:txBody>
          <a:bodyPr>
            <a:normAutofit/>
          </a:bodyPr>
          <a:lstStyle/>
          <a:p>
            <a:pPr marL="0" indent="0">
              <a:buNone/>
            </a:pPr>
            <a:r>
              <a:rPr lang="en-US" dirty="0"/>
              <a:t>“It is not enough that man follows the dictates of conscience. The mind must be enlightened as to what is God's will, and then an enlightened conscience will be an enlightened, intelligent will.” {17MR 168.3}</a:t>
            </a:r>
          </a:p>
        </p:txBody>
      </p:sp>
    </p:spTree>
    <p:extLst>
      <p:ext uri="{BB962C8B-B14F-4D97-AF65-F5344CB8AC3E}">
        <p14:creationId xmlns:p14="http://schemas.microsoft.com/office/powerpoint/2010/main" val="260942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3E39E-1AE7-214C-A5EF-BD2A124309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7CB94C-0C05-884A-9BEE-ECFA2B07D396}"/>
              </a:ext>
            </a:extLst>
          </p:cNvPr>
          <p:cNvSpPr>
            <a:spLocks noGrp="1"/>
          </p:cNvSpPr>
          <p:nvPr>
            <p:ph idx="1"/>
          </p:nvPr>
        </p:nvSpPr>
        <p:spPr/>
        <p:txBody>
          <a:bodyPr>
            <a:normAutofit lnSpcReduction="10000"/>
          </a:bodyPr>
          <a:lstStyle/>
          <a:p>
            <a:pPr marL="0" indent="0">
              <a:buNone/>
            </a:pPr>
            <a:r>
              <a:rPr lang="en-US" dirty="0"/>
              <a:t>“Good angels wept to hear the words of Satan, and his exulting boasts. God declared that the rebellious should remain in Heaven no longer. Their high and happy state had been held upon condition of obedience to the law which God had given to govern the high order of intelligences. </a:t>
            </a:r>
          </a:p>
          <a:p>
            <a:pPr marL="0" indent="0">
              <a:buNone/>
            </a:pPr>
            <a:r>
              <a:rPr lang="en-US" dirty="0"/>
              <a:t>“Satan grew bold in his rebellion, and expressed his contempt of the Creator's law. This Satan could not bear. He claimed that angels needed no law; but should be left free to follow their own will, which would ever guide them right; that law was a restriction of their liberty, and that to abolish law was one great object of his standing as he did.” {1SP 22.3}</a:t>
            </a:r>
          </a:p>
        </p:txBody>
      </p:sp>
    </p:spTree>
    <p:extLst>
      <p:ext uri="{BB962C8B-B14F-4D97-AF65-F5344CB8AC3E}">
        <p14:creationId xmlns:p14="http://schemas.microsoft.com/office/powerpoint/2010/main" val="2223132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20F771-49B4-3A4F-8AA0-9A3919E5027F}"/>
              </a:ext>
            </a:extLst>
          </p:cNvPr>
          <p:cNvSpPr>
            <a:spLocks noGrp="1"/>
          </p:cNvSpPr>
          <p:nvPr>
            <p:ph idx="1"/>
          </p:nvPr>
        </p:nvSpPr>
        <p:spPr>
          <a:xfrm>
            <a:off x="431800" y="114300"/>
            <a:ext cx="6939023" cy="6156446"/>
          </a:xfrm>
        </p:spPr>
        <p:txBody>
          <a:bodyPr>
            <a:noAutofit/>
          </a:bodyPr>
          <a:lstStyle/>
          <a:p>
            <a:pPr marL="0" indent="0">
              <a:buNone/>
            </a:pPr>
            <a:r>
              <a:rPr lang="en-US" sz="2400" dirty="0"/>
              <a:t>Dear </a:t>
            </a:r>
            <a:r>
              <a:rPr lang="en-US" sz="2400" dirty="0" err="1"/>
              <a:t>Dr</a:t>
            </a:r>
            <a:r>
              <a:rPr lang="en-US" sz="2400" dirty="0"/>
              <a:t> Clark,</a:t>
            </a:r>
          </a:p>
          <a:p>
            <a:pPr marL="0" indent="0">
              <a:buNone/>
            </a:pPr>
            <a:endParaRPr lang="en-US" sz="2400" dirty="0"/>
          </a:p>
          <a:p>
            <a:pPr marL="0" indent="0">
              <a:buNone/>
            </a:pPr>
            <a:r>
              <a:rPr lang="en-US" sz="2400" dirty="0"/>
              <a:t>I am a Seventh Day Adventist from Australia. I commenced my physical therapy job today at an aged care facility. I was previously told in an email that</a:t>
            </a:r>
            <a:r>
              <a:rPr lang="en-US" sz="2400" dirty="0">
                <a:solidFill>
                  <a:srgbClr val="FF0000"/>
                </a:solidFill>
              </a:rPr>
              <a:t> </a:t>
            </a:r>
            <a:r>
              <a:rPr lang="en-US" sz="2400" b="1" dirty="0">
                <a:solidFill>
                  <a:srgbClr val="FF0000"/>
                </a:solidFill>
              </a:rPr>
              <a:t>I wouldn’t be allowed to enter the building unless I provided evidence of a recent influenza vaccination</a:t>
            </a:r>
            <a:r>
              <a:rPr lang="en-US" sz="2400" dirty="0">
                <a:solidFill>
                  <a:srgbClr val="FF0000"/>
                </a:solidFill>
              </a:rPr>
              <a:t>.</a:t>
            </a:r>
            <a:r>
              <a:rPr lang="en-US" sz="2400" dirty="0"/>
              <a:t> After much prayer, I decided to turn up to my placement anyway. Thankfully, they allowed me to start my placement today, but I was told that I must provide a letter by tomorrow morning (written by someone in health) saying that I didn’t receive the vaccination due to religious reasons. Are you able to help me out in any way or know anyone that could? Thank you for your time.</a:t>
            </a:r>
          </a:p>
          <a:p>
            <a:pPr marL="0" indent="0">
              <a:buNone/>
            </a:pPr>
            <a:endParaRPr lang="en-US" sz="2400" dirty="0"/>
          </a:p>
          <a:p>
            <a:pPr marL="2743200" lvl="6" indent="0">
              <a:buNone/>
            </a:pPr>
            <a:r>
              <a:rPr lang="en-US" sz="2400" dirty="0"/>
              <a:t>Regards,</a:t>
            </a:r>
          </a:p>
          <a:p>
            <a:pPr marL="2743200" lvl="6" indent="0">
              <a:buNone/>
            </a:pPr>
            <a:r>
              <a:rPr lang="en-US" sz="2400" dirty="0"/>
              <a:t>Joseph</a:t>
            </a:r>
          </a:p>
        </p:txBody>
      </p:sp>
      <p:pic>
        <p:nvPicPr>
          <p:cNvPr id="5" name="Picture 4">
            <a:extLst>
              <a:ext uri="{FF2B5EF4-FFF2-40B4-BE49-F238E27FC236}">
                <a16:creationId xmlns:a16="http://schemas.microsoft.com/office/drawing/2014/main" id="{CBEB5BB9-100D-D443-B998-6D312DF041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414509">
            <a:off x="7708968" y="1320298"/>
            <a:ext cx="3958313" cy="39338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76419648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FBF10-DABE-D24E-A786-3B0BED86F750}"/>
              </a:ext>
            </a:extLst>
          </p:cNvPr>
          <p:cNvSpPr>
            <a:spLocks noGrp="1"/>
          </p:cNvSpPr>
          <p:nvPr>
            <p:ph type="title"/>
          </p:nvPr>
        </p:nvSpPr>
        <p:spPr/>
        <p:txBody>
          <a:bodyPr/>
          <a:lstStyle/>
          <a:p>
            <a:r>
              <a:rPr lang="en-US" dirty="0"/>
              <a:t>What defines liberty?</a:t>
            </a:r>
          </a:p>
        </p:txBody>
      </p:sp>
      <p:sp>
        <p:nvSpPr>
          <p:cNvPr id="3" name="Content Placeholder 2">
            <a:extLst>
              <a:ext uri="{FF2B5EF4-FFF2-40B4-BE49-F238E27FC236}">
                <a16:creationId xmlns:a16="http://schemas.microsoft.com/office/drawing/2014/main" id="{0039BB06-878C-EA40-B27E-7E9FFE4A188B}"/>
              </a:ext>
            </a:extLst>
          </p:cNvPr>
          <p:cNvSpPr>
            <a:spLocks noGrp="1"/>
          </p:cNvSpPr>
          <p:nvPr>
            <p:ph idx="1"/>
          </p:nvPr>
        </p:nvSpPr>
        <p:spPr>
          <a:xfrm>
            <a:off x="838200" y="1825625"/>
            <a:ext cx="5600700" cy="4351338"/>
          </a:xfrm>
        </p:spPr>
        <p:txBody>
          <a:bodyPr/>
          <a:lstStyle/>
          <a:p>
            <a:pPr marL="0" indent="0">
              <a:buNone/>
            </a:pPr>
            <a:r>
              <a:rPr lang="en-US" dirty="0"/>
              <a:t>“But whoso </a:t>
            </a:r>
            <a:r>
              <a:rPr lang="en-US" dirty="0" err="1"/>
              <a:t>looketh</a:t>
            </a:r>
            <a:r>
              <a:rPr lang="en-US" dirty="0"/>
              <a:t> into the perfect </a:t>
            </a:r>
            <a:r>
              <a:rPr lang="en-US" sz="4000" b="1" i="1" dirty="0"/>
              <a:t>law of liberty</a:t>
            </a:r>
            <a:r>
              <a:rPr lang="en-US" dirty="0"/>
              <a:t>, and </a:t>
            </a:r>
            <a:r>
              <a:rPr lang="en-US" dirty="0" err="1"/>
              <a:t>continueth</a:t>
            </a:r>
            <a:r>
              <a:rPr lang="en-US" dirty="0"/>
              <a:t> therein, he being not a forgetful hearer, but a doer of the work, this man shall be blessed in his deed.” James 1:25 </a:t>
            </a:r>
          </a:p>
          <a:p>
            <a:pPr marL="0" indent="0">
              <a:buNone/>
            </a:pPr>
            <a:r>
              <a:rPr lang="en-US" dirty="0"/>
              <a:t>“So speak ye, and so do, as they that shall be judged by the </a:t>
            </a:r>
            <a:r>
              <a:rPr lang="en-US" sz="4000" b="1" i="1" dirty="0"/>
              <a:t>law of liberty</a:t>
            </a:r>
            <a:r>
              <a:rPr lang="en-US" dirty="0"/>
              <a:t>.” James 2:12 </a:t>
            </a:r>
          </a:p>
        </p:txBody>
      </p:sp>
      <p:pic>
        <p:nvPicPr>
          <p:cNvPr id="5" name="Picture 4">
            <a:extLst>
              <a:ext uri="{FF2B5EF4-FFF2-40B4-BE49-F238E27FC236}">
                <a16:creationId xmlns:a16="http://schemas.microsoft.com/office/drawing/2014/main" id="{6A7D30DD-CE23-A84A-84F1-CD133E7C9E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5750" y="1809750"/>
            <a:ext cx="5080000" cy="381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7234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DE836-D0E1-0B41-9402-31171540215D}"/>
              </a:ext>
            </a:extLst>
          </p:cNvPr>
          <p:cNvSpPr>
            <a:spLocks noGrp="1"/>
          </p:cNvSpPr>
          <p:nvPr>
            <p:ph type="title"/>
          </p:nvPr>
        </p:nvSpPr>
        <p:spPr/>
        <p:txBody>
          <a:bodyPr/>
          <a:lstStyle/>
          <a:p>
            <a:r>
              <a:rPr lang="en-US" dirty="0"/>
              <a:t>Matthew 24:7 makes an apocalyptic statement:</a:t>
            </a:r>
          </a:p>
        </p:txBody>
      </p:sp>
      <p:sp>
        <p:nvSpPr>
          <p:cNvPr id="3" name="Content Placeholder 2">
            <a:extLst>
              <a:ext uri="{FF2B5EF4-FFF2-40B4-BE49-F238E27FC236}">
                <a16:creationId xmlns:a16="http://schemas.microsoft.com/office/drawing/2014/main" id="{4EA03923-E2B2-8B46-8FF4-85F29AE5DC71}"/>
              </a:ext>
            </a:extLst>
          </p:cNvPr>
          <p:cNvSpPr>
            <a:spLocks noGrp="1"/>
          </p:cNvSpPr>
          <p:nvPr>
            <p:ph idx="1"/>
          </p:nvPr>
        </p:nvSpPr>
        <p:spPr>
          <a:xfrm>
            <a:off x="838200" y="1825625"/>
            <a:ext cx="4884683" cy="4351338"/>
          </a:xfrm>
        </p:spPr>
        <p:txBody>
          <a:bodyPr/>
          <a:lstStyle/>
          <a:p>
            <a:pPr marL="0" indent="0">
              <a:buNone/>
            </a:pPr>
            <a:r>
              <a:rPr lang="en-US" dirty="0"/>
              <a:t>“For nation shall rise against nation, and kingdom against kingdom: and there shall be famines, and </a:t>
            </a:r>
            <a:r>
              <a:rPr lang="en-US" sz="4000" b="1" i="1" dirty="0"/>
              <a:t>pestilences</a:t>
            </a:r>
            <a:r>
              <a:rPr lang="en-US" dirty="0"/>
              <a:t>, and earthquakes, in divers places.” </a:t>
            </a:r>
          </a:p>
          <a:p>
            <a:pPr marL="0" indent="0">
              <a:buNone/>
            </a:pPr>
            <a:r>
              <a:rPr lang="en-US" dirty="0"/>
              <a:t>Accordingly, just before Jesus returns, pestilences will be prevalent. </a:t>
            </a:r>
          </a:p>
        </p:txBody>
      </p:sp>
      <p:pic>
        <p:nvPicPr>
          <p:cNvPr id="5" name="Picture 4">
            <a:extLst>
              <a:ext uri="{FF2B5EF4-FFF2-40B4-BE49-F238E27FC236}">
                <a16:creationId xmlns:a16="http://schemas.microsoft.com/office/drawing/2014/main" id="{C408DF06-DCBA-5643-91A6-675307A260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7251" y="1379483"/>
            <a:ext cx="6149072" cy="40990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05188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433E1-0AC5-D844-9658-35F26F59D5D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23CB43-939F-6743-BA3D-467EA1B037C7}"/>
              </a:ext>
            </a:extLst>
          </p:cNvPr>
          <p:cNvSpPr>
            <a:spLocks noGrp="1"/>
          </p:cNvSpPr>
          <p:nvPr>
            <p:ph idx="1"/>
          </p:nvPr>
        </p:nvSpPr>
        <p:spPr>
          <a:xfrm>
            <a:off x="838200" y="1825625"/>
            <a:ext cx="5257800" cy="4351338"/>
          </a:xfrm>
        </p:spPr>
        <p:txBody>
          <a:bodyPr>
            <a:normAutofit fontScale="92500"/>
          </a:bodyPr>
          <a:lstStyle/>
          <a:p>
            <a:r>
              <a:rPr lang="en-US" dirty="0"/>
              <a:t>With pestilences now impacting the majority of people on earth, and governments opting for vaccination and vaccine passports as their preventative measure of choice, it seems wise, from a Christian, Biblical standpoint to </a:t>
            </a:r>
            <a:r>
              <a:rPr lang="en-US" sz="4000" b="1" i="1" dirty="0"/>
              <a:t>have a ready Bible based answer concerning vaccinations. </a:t>
            </a:r>
          </a:p>
        </p:txBody>
      </p:sp>
      <p:pic>
        <p:nvPicPr>
          <p:cNvPr id="5" name="Picture 4">
            <a:extLst>
              <a:ext uri="{FF2B5EF4-FFF2-40B4-BE49-F238E27FC236}">
                <a16:creationId xmlns:a16="http://schemas.microsoft.com/office/drawing/2014/main" id="{810313D7-F333-0742-A362-BE0358E777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37890" y="1903686"/>
            <a:ext cx="5143500" cy="3429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8963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1AB4E-35FF-4840-8138-87A047B1F4B6}"/>
              </a:ext>
            </a:extLst>
          </p:cNvPr>
          <p:cNvSpPr>
            <a:spLocks noGrp="1"/>
          </p:cNvSpPr>
          <p:nvPr>
            <p:ph type="title"/>
          </p:nvPr>
        </p:nvSpPr>
        <p:spPr/>
        <p:txBody>
          <a:bodyPr>
            <a:normAutofit/>
          </a:bodyPr>
          <a:lstStyle/>
          <a:p>
            <a:r>
              <a:rPr lang="en-US" dirty="0"/>
              <a:t>What is Vaccination? Let’s check </a:t>
            </a:r>
            <a:r>
              <a:rPr lang="en-US" dirty="0" err="1"/>
              <a:t>wickipedia</a:t>
            </a:r>
            <a:r>
              <a:rPr lang="en-US" dirty="0"/>
              <a:t>: </a:t>
            </a:r>
            <a:br>
              <a:rPr lang="en-US" dirty="0"/>
            </a:br>
            <a:endParaRPr lang="en-US" dirty="0"/>
          </a:p>
        </p:txBody>
      </p:sp>
      <p:sp>
        <p:nvSpPr>
          <p:cNvPr id="3" name="Content Placeholder 2">
            <a:extLst>
              <a:ext uri="{FF2B5EF4-FFF2-40B4-BE49-F238E27FC236}">
                <a16:creationId xmlns:a16="http://schemas.microsoft.com/office/drawing/2014/main" id="{451A44D8-1633-8A43-BB11-46CD84CFCC31}"/>
              </a:ext>
            </a:extLst>
          </p:cNvPr>
          <p:cNvSpPr>
            <a:spLocks noGrp="1"/>
          </p:cNvSpPr>
          <p:nvPr>
            <p:ph idx="1"/>
          </p:nvPr>
        </p:nvSpPr>
        <p:spPr>
          <a:xfrm>
            <a:off x="346841" y="1399955"/>
            <a:ext cx="6574221" cy="5174265"/>
          </a:xfrm>
        </p:spPr>
        <p:txBody>
          <a:bodyPr>
            <a:normAutofit fontScale="92500" lnSpcReduction="20000"/>
          </a:bodyPr>
          <a:lstStyle/>
          <a:p>
            <a:pPr marL="0" indent="0">
              <a:buNone/>
            </a:pPr>
            <a:r>
              <a:rPr lang="en-US" dirty="0"/>
              <a:t>“Vaccination is the administration of a vaccine to help the immune system develop immunity from a disease. </a:t>
            </a:r>
            <a:r>
              <a:rPr lang="en-US" sz="4300" b="1" i="1" dirty="0"/>
              <a:t>Vaccines contain a microorganism or virus in a weakened, live or killed state, or proteins or toxins from the organism</a:t>
            </a:r>
            <a:r>
              <a:rPr lang="en-US" dirty="0"/>
              <a:t>. In stimulating the body's adaptive immunity, they help prevent sickness from an infectious disease.”</a:t>
            </a:r>
          </a:p>
          <a:p>
            <a:pPr marL="0" indent="0">
              <a:buNone/>
            </a:pPr>
            <a:r>
              <a:rPr lang="en-US" dirty="0"/>
              <a:t>Vaccination is taking some identifiable part of a disease and injecting it via needle into the body, stimulating the body to prepare its immune system for future encounters with this disease. </a:t>
            </a:r>
          </a:p>
          <a:p>
            <a:endParaRPr lang="en-US" dirty="0"/>
          </a:p>
          <a:p>
            <a:endParaRPr lang="en-US" dirty="0"/>
          </a:p>
        </p:txBody>
      </p:sp>
      <p:sp>
        <p:nvSpPr>
          <p:cNvPr id="4" name="Rectangle 3">
            <a:extLst>
              <a:ext uri="{FF2B5EF4-FFF2-40B4-BE49-F238E27FC236}">
                <a16:creationId xmlns:a16="http://schemas.microsoft.com/office/drawing/2014/main" id="{C5A7CC06-7C82-4D4A-BCDB-996438C5E4C2}"/>
              </a:ext>
            </a:extLst>
          </p:cNvPr>
          <p:cNvSpPr/>
          <p:nvPr/>
        </p:nvSpPr>
        <p:spPr>
          <a:xfrm>
            <a:off x="6496875" y="6373044"/>
            <a:ext cx="4098173" cy="369332"/>
          </a:xfrm>
          <a:prstGeom prst="rect">
            <a:avLst/>
          </a:prstGeom>
        </p:spPr>
        <p:txBody>
          <a:bodyPr wrap="none">
            <a:spAutoFit/>
          </a:bodyPr>
          <a:lstStyle/>
          <a:p>
            <a:r>
              <a:rPr lang="en-US" dirty="0"/>
              <a:t>https://</a:t>
            </a:r>
            <a:r>
              <a:rPr lang="en-US" dirty="0" err="1"/>
              <a:t>en.wikipedia.org</a:t>
            </a:r>
            <a:r>
              <a:rPr lang="en-US" dirty="0"/>
              <a:t>/wiki/Vaccination</a:t>
            </a:r>
          </a:p>
        </p:txBody>
      </p:sp>
      <p:pic>
        <p:nvPicPr>
          <p:cNvPr id="6" name="Picture 5">
            <a:extLst>
              <a:ext uri="{FF2B5EF4-FFF2-40B4-BE49-F238E27FC236}">
                <a16:creationId xmlns:a16="http://schemas.microsoft.com/office/drawing/2014/main" id="{FEA5BCC4-FBFA-7D43-8BF4-8EB49C120E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58707" y="1828800"/>
            <a:ext cx="4800600" cy="3200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6157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E03E93-3B55-264D-9DE3-F5CE4083F7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84" y="-1"/>
            <a:ext cx="12186116" cy="6861313"/>
          </a:xfrm>
          <a:prstGeom prst="rect">
            <a:avLst/>
          </a:prstGeom>
        </p:spPr>
      </p:pic>
      <p:sp>
        <p:nvSpPr>
          <p:cNvPr id="2" name="Title 1">
            <a:extLst>
              <a:ext uri="{FF2B5EF4-FFF2-40B4-BE49-F238E27FC236}">
                <a16:creationId xmlns:a16="http://schemas.microsoft.com/office/drawing/2014/main" id="{3548D2E4-B0D5-744E-8651-613AC06653EA}"/>
              </a:ext>
            </a:extLst>
          </p:cNvPr>
          <p:cNvSpPr>
            <a:spLocks noGrp="1"/>
          </p:cNvSpPr>
          <p:nvPr>
            <p:ph type="title"/>
          </p:nvPr>
        </p:nvSpPr>
        <p:spPr/>
        <p:txBody>
          <a:bodyPr/>
          <a:lstStyle/>
          <a:p>
            <a:r>
              <a:rPr lang="en-US" dirty="0">
                <a:solidFill>
                  <a:schemeClr val="bg1"/>
                </a:solidFill>
              </a:rPr>
              <a:t>We are the Remnant! Revelation 12:17. </a:t>
            </a:r>
          </a:p>
        </p:txBody>
      </p:sp>
      <p:sp>
        <p:nvSpPr>
          <p:cNvPr id="3" name="Content Placeholder 2">
            <a:extLst>
              <a:ext uri="{FF2B5EF4-FFF2-40B4-BE49-F238E27FC236}">
                <a16:creationId xmlns:a16="http://schemas.microsoft.com/office/drawing/2014/main" id="{18E40794-76D7-9446-8286-B967DE1C9BE6}"/>
              </a:ext>
            </a:extLst>
          </p:cNvPr>
          <p:cNvSpPr>
            <a:spLocks noGrp="1"/>
          </p:cNvSpPr>
          <p:nvPr>
            <p:ph idx="1"/>
          </p:nvPr>
        </p:nvSpPr>
        <p:spPr>
          <a:xfrm>
            <a:off x="4067503" y="1415722"/>
            <a:ext cx="8008882" cy="4351338"/>
          </a:xfrm>
        </p:spPr>
        <p:txBody>
          <a:bodyPr>
            <a:normAutofit/>
          </a:bodyPr>
          <a:lstStyle/>
          <a:p>
            <a:r>
              <a:rPr lang="en-US" sz="2400" dirty="0">
                <a:solidFill>
                  <a:schemeClr val="bg1"/>
                </a:solidFill>
              </a:rPr>
              <a:t>Would God predict end-time pestilences without recommending any remedies for these end-time diseases? </a:t>
            </a:r>
          </a:p>
          <a:p>
            <a:r>
              <a:rPr lang="en-US" sz="2400" dirty="0">
                <a:solidFill>
                  <a:schemeClr val="bg1"/>
                </a:solidFill>
              </a:rPr>
              <a:t>And, as God’s end-time people, do we know what His solution is? </a:t>
            </a:r>
          </a:p>
          <a:p>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372956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FA16B95-629E-1C45-84BC-8E4B7DE6E321}"/>
              </a:ext>
            </a:extLst>
          </p:cNvPr>
          <p:cNvPicPr>
            <a:picLocks noGrp="1" noChangeAspect="1"/>
          </p:cNvPicPr>
          <p:nvPr>
            <p:ph sz="half" idx="2"/>
          </p:nvPr>
        </p:nvPicPr>
        <p:blipFill>
          <a:blip r:embed="rId3"/>
          <a:stretch>
            <a:fillRect/>
          </a:stretch>
        </p:blipFill>
        <p:spPr>
          <a:xfrm>
            <a:off x="0" y="-881641"/>
            <a:ext cx="12571941" cy="9428956"/>
          </a:xfrm>
        </p:spPr>
      </p:pic>
      <p:sp>
        <p:nvSpPr>
          <p:cNvPr id="2" name="Title 1">
            <a:extLst>
              <a:ext uri="{FF2B5EF4-FFF2-40B4-BE49-F238E27FC236}">
                <a16:creationId xmlns:a16="http://schemas.microsoft.com/office/drawing/2014/main" id="{1F3C88AC-0DD6-3D44-A061-EEE3C0856495}"/>
              </a:ext>
            </a:extLst>
          </p:cNvPr>
          <p:cNvSpPr>
            <a:spLocks noGrp="1"/>
          </p:cNvSpPr>
          <p:nvPr>
            <p:ph type="title"/>
          </p:nvPr>
        </p:nvSpPr>
        <p:spPr>
          <a:xfrm>
            <a:off x="388749" y="0"/>
            <a:ext cx="10515600" cy="1325563"/>
          </a:xfrm>
        </p:spPr>
        <p:txBody>
          <a:bodyPr>
            <a:normAutofit/>
          </a:bodyPr>
          <a:lstStyle/>
          <a:p>
            <a:r>
              <a:rPr lang="en-US" sz="4000" dirty="0">
                <a:solidFill>
                  <a:schemeClr val="bg1"/>
                </a:solidFill>
              </a:rPr>
              <a:t>Is there any increased significance in the last days for the laws God gave through Moses? </a:t>
            </a:r>
          </a:p>
        </p:txBody>
      </p:sp>
      <p:sp>
        <p:nvSpPr>
          <p:cNvPr id="3" name="Content Placeholder 2">
            <a:extLst>
              <a:ext uri="{FF2B5EF4-FFF2-40B4-BE49-F238E27FC236}">
                <a16:creationId xmlns:a16="http://schemas.microsoft.com/office/drawing/2014/main" id="{D3B00E2E-AD29-2F4C-A9B1-1A211C57A0FF}"/>
              </a:ext>
            </a:extLst>
          </p:cNvPr>
          <p:cNvSpPr>
            <a:spLocks noGrp="1"/>
          </p:cNvSpPr>
          <p:nvPr>
            <p:ph sz="half" idx="1"/>
          </p:nvPr>
        </p:nvSpPr>
        <p:spPr>
          <a:xfrm>
            <a:off x="388749" y="1498188"/>
            <a:ext cx="6668035" cy="5854701"/>
          </a:xfrm>
        </p:spPr>
        <p:txBody>
          <a:bodyPr>
            <a:normAutofit/>
          </a:bodyPr>
          <a:lstStyle/>
          <a:p>
            <a:pPr marL="0" indent="0">
              <a:buNone/>
            </a:pPr>
            <a:r>
              <a:rPr lang="en-US" dirty="0">
                <a:solidFill>
                  <a:schemeClr val="bg1"/>
                </a:solidFill>
              </a:rPr>
              <a:t>“Remember ye the </a:t>
            </a:r>
            <a:r>
              <a:rPr lang="en-US" sz="4800" b="1" i="1" dirty="0">
                <a:solidFill>
                  <a:schemeClr val="bg1"/>
                </a:solidFill>
              </a:rPr>
              <a:t>law of Moses </a:t>
            </a:r>
            <a:r>
              <a:rPr lang="en-US" dirty="0">
                <a:solidFill>
                  <a:schemeClr val="bg1"/>
                </a:solidFill>
              </a:rPr>
              <a:t>my servant, which I commanded unto him in Horeb for all Israel, with the </a:t>
            </a:r>
            <a:r>
              <a:rPr lang="en-US" sz="4800" b="1" i="1" dirty="0">
                <a:solidFill>
                  <a:schemeClr val="bg1"/>
                </a:solidFill>
              </a:rPr>
              <a:t>statutes and judgments</a:t>
            </a:r>
            <a:r>
              <a:rPr lang="en-US" sz="3600" dirty="0">
                <a:solidFill>
                  <a:schemeClr val="bg1"/>
                </a:solidFill>
              </a:rPr>
              <a:t>.</a:t>
            </a:r>
            <a:r>
              <a:rPr lang="en-US" sz="3200" dirty="0">
                <a:solidFill>
                  <a:schemeClr val="bg1"/>
                </a:solidFill>
              </a:rPr>
              <a:t> </a:t>
            </a:r>
            <a:r>
              <a:rPr lang="en-US" dirty="0">
                <a:solidFill>
                  <a:schemeClr val="bg1"/>
                </a:solidFill>
              </a:rPr>
              <a:t>Behold, I will send you Elijah the prophet </a:t>
            </a:r>
            <a:r>
              <a:rPr lang="en-US" sz="4800" b="1" i="1" dirty="0">
                <a:solidFill>
                  <a:schemeClr val="bg1"/>
                </a:solidFill>
              </a:rPr>
              <a:t>before the coming of the great and dreadful day of the LORD</a:t>
            </a:r>
            <a:r>
              <a:rPr lang="en-US" sz="3200" dirty="0">
                <a:solidFill>
                  <a:schemeClr val="bg1"/>
                </a:solidFill>
              </a:rPr>
              <a:t>:” </a:t>
            </a:r>
            <a:r>
              <a:rPr lang="en-US" dirty="0">
                <a:solidFill>
                  <a:schemeClr val="bg1"/>
                </a:solidFill>
              </a:rPr>
              <a:t>Malachi 4:4-5.</a:t>
            </a:r>
          </a:p>
        </p:txBody>
      </p:sp>
    </p:spTree>
    <p:extLst>
      <p:ext uri="{BB962C8B-B14F-4D97-AF65-F5344CB8AC3E}">
        <p14:creationId xmlns:p14="http://schemas.microsoft.com/office/powerpoint/2010/main" val="7548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563EA7-31AA-C341-A320-1A656ACC706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2BF7FD-A5AF-0D4D-8304-9AB9CF235FA8}"/>
              </a:ext>
            </a:extLst>
          </p:cNvPr>
          <p:cNvSpPr>
            <a:spLocks noGrp="1"/>
          </p:cNvSpPr>
          <p:nvPr>
            <p:ph type="title"/>
          </p:nvPr>
        </p:nvSpPr>
        <p:spPr>
          <a:xfrm>
            <a:off x="1676400" y="3873239"/>
            <a:ext cx="10515600" cy="1325563"/>
          </a:xfrm>
        </p:spPr>
        <p:txBody>
          <a:bodyPr>
            <a:normAutofit/>
          </a:bodyPr>
          <a:lstStyle/>
          <a:p>
            <a:r>
              <a:rPr lang="en-US" sz="3600" dirty="0">
                <a:solidFill>
                  <a:schemeClr val="bg1"/>
                </a:solidFill>
              </a:rPr>
              <a:t>All The Elements Will Melt With Fervent Heat</a:t>
            </a:r>
          </a:p>
        </p:txBody>
      </p:sp>
      <p:sp>
        <p:nvSpPr>
          <p:cNvPr id="3" name="Content Placeholder 2">
            <a:extLst>
              <a:ext uri="{FF2B5EF4-FFF2-40B4-BE49-F238E27FC236}">
                <a16:creationId xmlns:a16="http://schemas.microsoft.com/office/drawing/2014/main" id="{3C5A02ED-73C0-5847-8396-74661CB75170}"/>
              </a:ext>
            </a:extLst>
          </p:cNvPr>
          <p:cNvSpPr>
            <a:spLocks noGrp="1"/>
          </p:cNvSpPr>
          <p:nvPr>
            <p:ph idx="1"/>
          </p:nvPr>
        </p:nvSpPr>
        <p:spPr>
          <a:xfrm>
            <a:off x="1676400" y="4876539"/>
            <a:ext cx="10515600" cy="4351338"/>
          </a:xfrm>
        </p:spPr>
        <p:txBody>
          <a:bodyPr>
            <a:normAutofit/>
          </a:bodyPr>
          <a:lstStyle/>
          <a:p>
            <a:pPr marL="0" indent="0">
              <a:buNone/>
            </a:pPr>
            <a:r>
              <a:rPr lang="en-US" dirty="0">
                <a:solidFill>
                  <a:schemeClr val="bg1"/>
                </a:solidFill>
              </a:rPr>
              <a:t>“But the day of the Lord will come as a thief in the night; in the which the heavens shall pass away with a great noise, and the elements shall </a:t>
            </a:r>
            <a:r>
              <a:rPr lang="en-US" sz="4000" b="1" i="1" dirty="0">
                <a:solidFill>
                  <a:schemeClr val="bg1"/>
                </a:solidFill>
              </a:rPr>
              <a:t>melt</a:t>
            </a:r>
            <a:r>
              <a:rPr lang="en-US" dirty="0">
                <a:solidFill>
                  <a:schemeClr val="bg1"/>
                </a:solidFill>
              </a:rPr>
              <a:t> with fervent heat, the earth also and the works that are therein shall be </a:t>
            </a:r>
            <a:r>
              <a:rPr lang="en-US" sz="4000" b="1" i="1" dirty="0">
                <a:solidFill>
                  <a:schemeClr val="bg1"/>
                </a:solidFill>
              </a:rPr>
              <a:t>burned up</a:t>
            </a:r>
            <a:r>
              <a:rPr lang="en-US" dirty="0">
                <a:solidFill>
                  <a:schemeClr val="bg1"/>
                </a:solidFill>
              </a:rPr>
              <a:t>.”  2 Peter 3:10.</a:t>
            </a:r>
          </a:p>
        </p:txBody>
      </p:sp>
    </p:spTree>
    <p:extLst>
      <p:ext uri="{BB962C8B-B14F-4D97-AF65-F5344CB8AC3E}">
        <p14:creationId xmlns:p14="http://schemas.microsoft.com/office/powerpoint/2010/main" val="45475107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FE5DD9-079C-FE4A-92A6-48080E393188}"/>
              </a:ext>
            </a:extLst>
          </p:cNvPr>
          <p:cNvPicPr>
            <a:picLocks noChangeAspect="1"/>
          </p:cNvPicPr>
          <p:nvPr/>
        </p:nvPicPr>
        <p:blipFill>
          <a:blip r:embed="rId3"/>
          <a:stretch>
            <a:fillRect/>
          </a:stretch>
        </p:blipFill>
        <p:spPr>
          <a:xfrm>
            <a:off x="-1" y="-304800"/>
            <a:ext cx="12192001" cy="7543801"/>
          </a:xfrm>
          <a:prstGeom prst="rect">
            <a:avLst/>
          </a:prstGeom>
        </p:spPr>
      </p:pic>
      <p:sp>
        <p:nvSpPr>
          <p:cNvPr id="3" name="Content Placeholder 2">
            <a:extLst>
              <a:ext uri="{FF2B5EF4-FFF2-40B4-BE49-F238E27FC236}">
                <a16:creationId xmlns:a16="http://schemas.microsoft.com/office/drawing/2014/main" id="{301FEBC6-8F27-914D-BA55-31ED7609B5E7}"/>
              </a:ext>
            </a:extLst>
          </p:cNvPr>
          <p:cNvSpPr>
            <a:spLocks noGrp="1"/>
          </p:cNvSpPr>
          <p:nvPr>
            <p:ph idx="1"/>
          </p:nvPr>
        </p:nvSpPr>
        <p:spPr>
          <a:xfrm>
            <a:off x="8229599" y="19050"/>
            <a:ext cx="3962401" cy="1744133"/>
          </a:xfrm>
          <a:solidFill>
            <a:schemeClr val="tx1">
              <a:alpha val="44000"/>
            </a:schemeClr>
          </a:solidFill>
        </p:spPr>
        <p:txBody>
          <a:bodyPr>
            <a:normAutofit/>
          </a:bodyPr>
          <a:lstStyle/>
          <a:p>
            <a:pPr marL="0" indent="0">
              <a:buNone/>
            </a:pPr>
            <a:r>
              <a:rPr lang="en-US" sz="2400" dirty="0">
                <a:solidFill>
                  <a:schemeClr val="bg1"/>
                </a:solidFill>
              </a:rPr>
              <a:t>At that time those who are in violation of the health laws of Moses will receive their reward by fire, to be consumed with the wicked.</a:t>
            </a:r>
          </a:p>
          <a:p>
            <a:pPr marL="0" indent="0">
              <a:buNone/>
            </a:pPr>
            <a:endParaRPr lang="en-US" sz="2400" dirty="0">
              <a:solidFill>
                <a:schemeClr val="bg1"/>
              </a:solidFill>
            </a:endParaRPr>
          </a:p>
        </p:txBody>
      </p:sp>
    </p:spTree>
    <p:extLst>
      <p:ext uri="{BB962C8B-B14F-4D97-AF65-F5344CB8AC3E}">
        <p14:creationId xmlns:p14="http://schemas.microsoft.com/office/powerpoint/2010/main" val="387725014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687F4E-88E0-3F4F-BD75-F6B79AEC92BD}"/>
              </a:ext>
            </a:extLst>
          </p:cNvPr>
          <p:cNvPicPr>
            <a:picLocks noChangeAspect="1"/>
          </p:cNvPicPr>
          <p:nvPr/>
        </p:nvPicPr>
        <p:blipFill>
          <a:blip r:embed="rId3" cstate="email">
            <a:lum bright="-16000"/>
            <a:extLst>
              <a:ext uri="{28A0092B-C50C-407E-A947-70E740481C1C}">
                <a14:useLocalDpi xmlns:a14="http://schemas.microsoft.com/office/drawing/2010/main"/>
              </a:ext>
            </a:extLst>
          </a:blip>
          <a:stretch>
            <a:fillRect/>
          </a:stretch>
        </p:blipFill>
        <p:spPr>
          <a:xfrm>
            <a:off x="-22831" y="0"/>
            <a:ext cx="12214831" cy="8142191"/>
          </a:xfrm>
          <a:prstGeom prst="rect">
            <a:avLst/>
          </a:prstGeom>
        </p:spPr>
      </p:pic>
      <p:sp>
        <p:nvSpPr>
          <p:cNvPr id="3" name="Content Placeholder 2">
            <a:extLst>
              <a:ext uri="{FF2B5EF4-FFF2-40B4-BE49-F238E27FC236}">
                <a16:creationId xmlns:a16="http://schemas.microsoft.com/office/drawing/2014/main" id="{40731AA7-2369-0A4F-AD77-75066B457015}"/>
              </a:ext>
            </a:extLst>
          </p:cNvPr>
          <p:cNvSpPr>
            <a:spLocks noGrp="1"/>
          </p:cNvSpPr>
          <p:nvPr>
            <p:ph idx="1"/>
          </p:nvPr>
        </p:nvSpPr>
        <p:spPr>
          <a:xfrm>
            <a:off x="518671" y="952061"/>
            <a:ext cx="11131826" cy="6238067"/>
          </a:xfrm>
        </p:spPr>
        <p:txBody>
          <a:bodyPr>
            <a:normAutofit/>
          </a:bodyPr>
          <a:lstStyle/>
          <a:p>
            <a:pPr marL="0" indent="0">
              <a:lnSpc>
                <a:spcPct val="100000"/>
              </a:lnSpc>
              <a:buNone/>
            </a:pPr>
            <a:r>
              <a:rPr lang="en-US" dirty="0">
                <a:solidFill>
                  <a:schemeClr val="bg1"/>
                </a:solidFill>
              </a:rPr>
              <a:t>“For, behold, the </a:t>
            </a:r>
            <a:r>
              <a:rPr lang="en-US" sz="4400" b="1" i="1" dirty="0">
                <a:solidFill>
                  <a:srgbClr val="FFC000"/>
                </a:solidFill>
              </a:rPr>
              <a:t>LORD will come with fire</a:t>
            </a:r>
            <a:r>
              <a:rPr lang="en-US" dirty="0">
                <a:solidFill>
                  <a:schemeClr val="bg1"/>
                </a:solidFill>
              </a:rPr>
              <a:t>, …and the slain of the LORD shall be many…. They that … </a:t>
            </a:r>
            <a:r>
              <a:rPr lang="en-US" sz="4400" b="1" i="1" dirty="0">
                <a:solidFill>
                  <a:srgbClr val="FFC000"/>
                </a:solidFill>
              </a:rPr>
              <a:t>eat swine's flesh</a:t>
            </a:r>
            <a:r>
              <a:rPr lang="en-US" dirty="0">
                <a:solidFill>
                  <a:schemeClr val="bg1"/>
                </a:solidFill>
              </a:rPr>
              <a:t>, and the abomination, and the mouse, shall be consumed together, </a:t>
            </a:r>
            <a:r>
              <a:rPr lang="en-US" dirty="0" err="1">
                <a:solidFill>
                  <a:schemeClr val="bg1"/>
                </a:solidFill>
              </a:rPr>
              <a:t>saith</a:t>
            </a:r>
            <a:r>
              <a:rPr lang="en-US" dirty="0">
                <a:solidFill>
                  <a:schemeClr val="bg1"/>
                </a:solidFill>
              </a:rPr>
              <a:t> the LORD.” Isaiah 66:15-17 </a:t>
            </a:r>
          </a:p>
          <a:p>
            <a:pPr marL="0" indent="0">
              <a:lnSpc>
                <a:spcPct val="100000"/>
              </a:lnSpc>
              <a:buNone/>
            </a:pPr>
            <a:r>
              <a:rPr lang="en-US" dirty="0">
                <a:solidFill>
                  <a:schemeClr val="bg1"/>
                </a:solidFill>
              </a:rPr>
              <a:t>“And the </a:t>
            </a:r>
            <a:r>
              <a:rPr lang="en-US" sz="4400" b="1" i="1" dirty="0">
                <a:solidFill>
                  <a:srgbClr val="FFC000"/>
                </a:solidFill>
              </a:rPr>
              <a:t>swine</a:t>
            </a:r>
            <a:r>
              <a:rPr lang="en-US" dirty="0">
                <a:solidFill>
                  <a:schemeClr val="bg1"/>
                </a:solidFill>
              </a:rPr>
              <a:t>, though he divide the hoof, and be </a:t>
            </a:r>
            <a:r>
              <a:rPr lang="en-US" dirty="0" err="1">
                <a:solidFill>
                  <a:schemeClr val="bg1"/>
                </a:solidFill>
              </a:rPr>
              <a:t>clovenfooted</a:t>
            </a:r>
            <a:r>
              <a:rPr lang="en-US" dirty="0">
                <a:solidFill>
                  <a:schemeClr val="bg1"/>
                </a:solidFill>
              </a:rPr>
              <a:t>, yet he </a:t>
            </a:r>
            <a:r>
              <a:rPr lang="en-US" dirty="0" err="1">
                <a:solidFill>
                  <a:schemeClr val="bg1"/>
                </a:solidFill>
              </a:rPr>
              <a:t>cheweth</a:t>
            </a:r>
            <a:r>
              <a:rPr lang="en-US" dirty="0">
                <a:solidFill>
                  <a:schemeClr val="bg1"/>
                </a:solidFill>
              </a:rPr>
              <a:t> not the cud; he is </a:t>
            </a:r>
            <a:r>
              <a:rPr lang="en-US" sz="4400" b="1" i="1" dirty="0">
                <a:solidFill>
                  <a:srgbClr val="FFC000"/>
                </a:solidFill>
              </a:rPr>
              <a:t>unclean</a:t>
            </a:r>
            <a:r>
              <a:rPr lang="en-US" b="1" dirty="0">
                <a:solidFill>
                  <a:srgbClr val="FF0000"/>
                </a:solidFill>
              </a:rPr>
              <a:t> </a:t>
            </a:r>
            <a:r>
              <a:rPr lang="en-US" dirty="0">
                <a:solidFill>
                  <a:schemeClr val="bg1"/>
                </a:solidFill>
              </a:rPr>
              <a:t>to you. Of their flesh shall ye not </a:t>
            </a:r>
            <a:r>
              <a:rPr lang="en-US" b="1" dirty="0">
                <a:solidFill>
                  <a:srgbClr val="FF0000"/>
                </a:solidFill>
              </a:rPr>
              <a:t>eat</a:t>
            </a:r>
            <a:r>
              <a:rPr lang="en-US" dirty="0">
                <a:solidFill>
                  <a:schemeClr val="bg1"/>
                </a:solidFill>
              </a:rPr>
              <a:t>, and their </a:t>
            </a:r>
            <a:r>
              <a:rPr lang="en-US" dirty="0" err="1">
                <a:solidFill>
                  <a:schemeClr val="bg1"/>
                </a:solidFill>
              </a:rPr>
              <a:t>carcase</a:t>
            </a:r>
            <a:r>
              <a:rPr lang="en-US" dirty="0">
                <a:solidFill>
                  <a:schemeClr val="bg1"/>
                </a:solidFill>
              </a:rPr>
              <a:t> shall ye not </a:t>
            </a:r>
            <a:r>
              <a:rPr lang="en-US" b="1" dirty="0">
                <a:solidFill>
                  <a:srgbClr val="FF0000"/>
                </a:solidFill>
              </a:rPr>
              <a:t>touch</a:t>
            </a:r>
            <a:r>
              <a:rPr lang="en-US" dirty="0">
                <a:solidFill>
                  <a:schemeClr val="bg1"/>
                </a:solidFill>
              </a:rPr>
              <a:t>; they are </a:t>
            </a:r>
            <a:r>
              <a:rPr lang="en-US" sz="4400" b="1" i="1" dirty="0">
                <a:solidFill>
                  <a:srgbClr val="FFC000"/>
                </a:solidFill>
              </a:rPr>
              <a:t>unclean</a:t>
            </a:r>
            <a:r>
              <a:rPr lang="en-US" dirty="0">
                <a:solidFill>
                  <a:schemeClr val="bg1"/>
                </a:solidFill>
              </a:rPr>
              <a:t> to you.” Leviticus 11:7-8.</a:t>
            </a:r>
          </a:p>
          <a:p>
            <a:pPr marL="0" indent="0">
              <a:lnSpc>
                <a:spcPct val="100000"/>
              </a:lnSpc>
              <a:buNone/>
            </a:pPr>
            <a:r>
              <a:rPr lang="en-US" dirty="0">
                <a:solidFill>
                  <a:schemeClr val="bg1"/>
                </a:solidFill>
              </a:rPr>
              <a:t>Nailed to cross?</a:t>
            </a:r>
          </a:p>
          <a:p>
            <a:pPr marL="0" indent="0">
              <a:lnSpc>
                <a:spcPct val="100000"/>
              </a:lnSpc>
              <a:buNone/>
            </a:pPr>
            <a:endParaRPr lang="en-US" dirty="0">
              <a:solidFill>
                <a:schemeClr val="bg1"/>
              </a:solidFill>
            </a:endParaRPr>
          </a:p>
          <a:p>
            <a:pPr marL="0" indent="0">
              <a:lnSpc>
                <a:spcPct val="100000"/>
              </a:lnSpc>
              <a:buNone/>
            </a:pPr>
            <a:endParaRPr lang="en-US" dirty="0">
              <a:solidFill>
                <a:schemeClr val="bg1"/>
              </a:solidFill>
            </a:endParaRPr>
          </a:p>
          <a:p>
            <a:pPr marL="0" indent="0">
              <a:lnSpc>
                <a:spcPct val="100000"/>
              </a:lnSpc>
              <a:buNone/>
            </a:pPr>
            <a:endParaRPr lang="en-US" dirty="0">
              <a:solidFill>
                <a:schemeClr val="bg1"/>
              </a:solidFill>
            </a:endParaRPr>
          </a:p>
          <a:p>
            <a:pPr marL="0" indent="0">
              <a:lnSpc>
                <a:spcPct val="100000"/>
              </a:lnSpc>
              <a:buNone/>
            </a:pPr>
            <a:endParaRPr lang="en-US" dirty="0">
              <a:solidFill>
                <a:schemeClr val="bg1"/>
              </a:solidFill>
            </a:endParaRPr>
          </a:p>
          <a:p>
            <a:pPr marL="0" indent="0">
              <a:lnSpc>
                <a:spcPct val="100000"/>
              </a:lnSpc>
              <a:buNone/>
            </a:pPr>
            <a:endParaRPr lang="en-US" dirty="0">
              <a:solidFill>
                <a:schemeClr val="bg1"/>
              </a:solidFill>
            </a:endParaRPr>
          </a:p>
        </p:txBody>
      </p:sp>
    </p:spTree>
    <p:extLst>
      <p:ext uri="{BB962C8B-B14F-4D97-AF65-F5344CB8AC3E}">
        <p14:creationId xmlns:p14="http://schemas.microsoft.com/office/powerpoint/2010/main" val="66185062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mv="urn:schemas-microsoft-com:mac:vml"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D7A91A-2CFB-6A4D-86AD-A2D70518A06E}"/>
              </a:ext>
            </a:extLst>
          </p:cNvPr>
          <p:cNvSpPr>
            <a:spLocks noGrp="1"/>
          </p:cNvSpPr>
          <p:nvPr>
            <p:ph idx="1"/>
          </p:nvPr>
        </p:nvSpPr>
        <p:spPr>
          <a:xfrm>
            <a:off x="838200" y="198119"/>
            <a:ext cx="10515600" cy="2057401"/>
          </a:xfrm>
        </p:spPr>
        <p:txBody>
          <a:bodyPr>
            <a:normAutofit/>
          </a:bodyPr>
          <a:lstStyle/>
          <a:p>
            <a:pPr marL="0" indent="0">
              <a:buNone/>
            </a:pPr>
            <a:r>
              <a:rPr lang="en-US" sz="2400" dirty="0" err="1"/>
              <a:t>COVID</a:t>
            </a:r>
            <a:r>
              <a:rPr lang="en-US" sz="2400" dirty="0"/>
              <a:t> came as a surprise to many people. But, Small Pox has long been feared, and predicted to make a future comeback. In fact, trade documents tell of the US government buying up Small Pox Vaccinations in mass in preparation for such an occurrence. (https://</a:t>
            </a:r>
            <a:r>
              <a:rPr lang="en-US" sz="2400" dirty="0" err="1"/>
              <a:t>www.fiercepharma.com</a:t>
            </a:r>
            <a:r>
              <a:rPr lang="en-US" sz="2400" dirty="0"/>
              <a:t>/deals/u-s-government-orders-additional-133m-of-bavarian-nordic-s-smallpox-vaccine) </a:t>
            </a:r>
          </a:p>
          <a:p>
            <a:endParaRPr lang="en-US" sz="2400" dirty="0"/>
          </a:p>
          <a:p>
            <a:endParaRPr lang="en-US" sz="2400" dirty="0"/>
          </a:p>
        </p:txBody>
      </p:sp>
      <p:pic>
        <p:nvPicPr>
          <p:cNvPr id="4" name="Picture 3">
            <a:extLst>
              <a:ext uri="{FF2B5EF4-FFF2-40B4-BE49-F238E27FC236}">
                <a16:creationId xmlns:a16="http://schemas.microsoft.com/office/drawing/2014/main" id="{055ED9E3-E8FE-BD4E-A8F5-7830E16F98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87553" y="2179320"/>
            <a:ext cx="7416894" cy="4678680"/>
          </a:xfrm>
          <a:prstGeom prst="rect">
            <a:avLst/>
          </a:prstGeom>
          <a:ln w="19050">
            <a:solidFill>
              <a:schemeClr val="tx1"/>
            </a:solidFill>
          </a:ln>
        </p:spPr>
      </p:pic>
    </p:spTree>
    <p:extLst>
      <p:ext uri="{BB962C8B-B14F-4D97-AF65-F5344CB8AC3E}">
        <p14:creationId xmlns:p14="http://schemas.microsoft.com/office/powerpoint/2010/main" val="1357237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B58B-8899-DD43-985D-AD900C23DF6E}"/>
              </a:ext>
            </a:extLst>
          </p:cNvPr>
          <p:cNvSpPr>
            <a:spLocks noGrp="1"/>
          </p:cNvSpPr>
          <p:nvPr>
            <p:ph type="title"/>
          </p:nvPr>
        </p:nvSpPr>
        <p:spPr>
          <a:xfrm>
            <a:off x="515389" y="248747"/>
            <a:ext cx="11115502" cy="1325563"/>
          </a:xfrm>
        </p:spPr>
        <p:txBody>
          <a:bodyPr>
            <a:noAutofit/>
          </a:bodyPr>
          <a:lstStyle/>
          <a:p>
            <a:pPr algn="ctr"/>
            <a:r>
              <a:rPr lang="en-US" sz="4000" dirty="0"/>
              <a:t>We Are Asked To Take Care Of Our Bodies Intelligently</a:t>
            </a:r>
          </a:p>
        </p:txBody>
      </p:sp>
      <p:sp>
        <p:nvSpPr>
          <p:cNvPr id="3" name="Content Placeholder 2">
            <a:extLst>
              <a:ext uri="{FF2B5EF4-FFF2-40B4-BE49-F238E27FC236}">
                <a16:creationId xmlns:a16="http://schemas.microsoft.com/office/drawing/2014/main" id="{D72DFAA0-0ABF-6249-AB35-BDFE8BAE4180}"/>
              </a:ext>
            </a:extLst>
          </p:cNvPr>
          <p:cNvSpPr>
            <a:spLocks noGrp="1"/>
          </p:cNvSpPr>
          <p:nvPr>
            <p:ph idx="1"/>
          </p:nvPr>
        </p:nvSpPr>
        <p:spPr>
          <a:xfrm>
            <a:off x="545869" y="1982960"/>
            <a:ext cx="5818909" cy="4351338"/>
          </a:xfrm>
        </p:spPr>
        <p:txBody>
          <a:bodyPr>
            <a:normAutofit/>
          </a:bodyPr>
          <a:lstStyle/>
          <a:p>
            <a:pPr marL="0" indent="0" algn="ctr">
              <a:buNone/>
            </a:pPr>
            <a:r>
              <a:rPr lang="en-US" sz="3600" dirty="0"/>
              <a:t>“That every one of you should </a:t>
            </a:r>
            <a:r>
              <a:rPr lang="en-US" sz="8000" b="1" i="1" dirty="0">
                <a:latin typeface="Calisto MT" panose="02040603050505030304" pitchFamily="18" charset="77"/>
              </a:rPr>
              <a:t>know how to </a:t>
            </a:r>
            <a:r>
              <a:rPr lang="en-US" sz="3600" u="sng" spc="880" dirty="0"/>
              <a:t>possess his vessel </a:t>
            </a:r>
            <a:r>
              <a:rPr lang="en-US" sz="3600" dirty="0"/>
              <a:t>in sanctification and </a:t>
            </a:r>
            <a:r>
              <a:rPr lang="en-US" sz="3600" dirty="0" err="1"/>
              <a:t>honour</a:t>
            </a:r>
            <a:r>
              <a:rPr lang="en-US" sz="3600" dirty="0"/>
              <a:t>;”  1 Thessalonians 4:4.</a:t>
            </a:r>
          </a:p>
        </p:txBody>
      </p:sp>
      <p:pic>
        <p:nvPicPr>
          <p:cNvPr id="5" name="Picture 4">
            <a:extLst>
              <a:ext uri="{FF2B5EF4-FFF2-40B4-BE49-F238E27FC236}">
                <a16:creationId xmlns:a16="http://schemas.microsoft.com/office/drawing/2014/main" id="{58673DF0-F140-8744-90F1-D608E617BE1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84388" y="2011680"/>
            <a:ext cx="4570549" cy="36326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4504178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23A52-6EC4-7445-9380-6D59CB5A2811}"/>
              </a:ext>
            </a:extLst>
          </p:cNvPr>
          <p:cNvSpPr>
            <a:spLocks noGrp="1"/>
          </p:cNvSpPr>
          <p:nvPr>
            <p:ph type="title"/>
          </p:nvPr>
        </p:nvSpPr>
        <p:spPr/>
        <p:txBody>
          <a:bodyPr/>
          <a:lstStyle/>
          <a:p>
            <a:r>
              <a:rPr lang="en-US" dirty="0"/>
              <a:t>Biblical approach to disease</a:t>
            </a:r>
          </a:p>
        </p:txBody>
      </p:sp>
      <p:sp>
        <p:nvSpPr>
          <p:cNvPr id="3" name="Content Placeholder 2">
            <a:extLst>
              <a:ext uri="{FF2B5EF4-FFF2-40B4-BE49-F238E27FC236}">
                <a16:creationId xmlns:a16="http://schemas.microsoft.com/office/drawing/2014/main" id="{265AA7B1-1E7F-F042-A0B8-E635D18C9FB2}"/>
              </a:ext>
            </a:extLst>
          </p:cNvPr>
          <p:cNvSpPr>
            <a:spLocks noGrp="1"/>
          </p:cNvSpPr>
          <p:nvPr>
            <p:ph idx="1"/>
          </p:nvPr>
        </p:nvSpPr>
        <p:spPr/>
        <p:txBody>
          <a:bodyPr>
            <a:normAutofit lnSpcReduction="10000"/>
          </a:bodyPr>
          <a:lstStyle/>
          <a:p>
            <a:pPr marL="0" indent="0">
              <a:buNone/>
            </a:pPr>
            <a:r>
              <a:rPr lang="en-US" dirty="0"/>
              <a:t>If we were to look in the Bible for a reference to Small Pox, or a Small Pox like disease, where could we find such a reference? In my humble estimation it would be in Leviticus 15, because Small Pox goes through a phase where it is a weeping sore. </a:t>
            </a:r>
          </a:p>
          <a:p>
            <a:pPr marL="0" indent="0">
              <a:buNone/>
            </a:pPr>
            <a:r>
              <a:rPr lang="en-US" dirty="0"/>
              <a:t>Leviticus 15:1-2</a:t>
            </a:r>
          </a:p>
          <a:p>
            <a:pPr marL="0" indent="0">
              <a:buNone/>
            </a:pPr>
            <a:r>
              <a:rPr lang="en-US" dirty="0"/>
              <a:t>1.  And the LORD </a:t>
            </a:r>
            <a:r>
              <a:rPr lang="en-US" dirty="0" err="1"/>
              <a:t>spake</a:t>
            </a:r>
            <a:r>
              <a:rPr lang="en-US" dirty="0"/>
              <a:t> unto Moses and to Aaron, saying,</a:t>
            </a:r>
          </a:p>
          <a:p>
            <a:pPr marL="0" indent="0">
              <a:buNone/>
            </a:pPr>
            <a:r>
              <a:rPr lang="en-US" dirty="0"/>
              <a:t>2.  Speak unto the children of Israel, and say unto them, When any man hath a </a:t>
            </a:r>
            <a:r>
              <a:rPr lang="en-US" sz="4400" b="1" i="1" dirty="0"/>
              <a:t>running issue out of his flesh</a:t>
            </a:r>
            <a:r>
              <a:rPr lang="en-US" dirty="0"/>
              <a:t>, because of his issue </a:t>
            </a:r>
            <a:r>
              <a:rPr lang="en-US" sz="4400" b="1" i="1" dirty="0"/>
              <a:t>he is unclean</a:t>
            </a:r>
            <a:r>
              <a:rPr lang="en-US" dirty="0"/>
              <a:t>.</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986942A7-D81E-C04F-8EEC-9EA751594B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33043" y="5407572"/>
            <a:ext cx="4660321" cy="1655385"/>
          </a:xfrm>
          <a:prstGeom prst="rect">
            <a:avLst/>
          </a:prstGeom>
        </p:spPr>
      </p:pic>
    </p:spTree>
    <p:extLst>
      <p:ext uri="{BB962C8B-B14F-4D97-AF65-F5344CB8AC3E}">
        <p14:creationId xmlns:p14="http://schemas.microsoft.com/office/powerpoint/2010/main" val="358687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7A167-7AF3-F84B-85EC-D7C9395E272B}"/>
              </a:ext>
            </a:extLst>
          </p:cNvPr>
          <p:cNvSpPr>
            <a:spLocks noGrp="1"/>
          </p:cNvSpPr>
          <p:nvPr>
            <p:ph type="title"/>
          </p:nvPr>
        </p:nvSpPr>
        <p:spPr>
          <a:xfrm>
            <a:off x="956508" y="182880"/>
            <a:ext cx="10515600" cy="1072899"/>
          </a:xfrm>
        </p:spPr>
        <p:txBody>
          <a:bodyPr>
            <a:noAutofit/>
          </a:bodyPr>
          <a:lstStyle/>
          <a:p>
            <a:r>
              <a:rPr lang="en-US" sz="3600" dirty="0"/>
              <a:t>What does Leviticus 15 tell us about such a disease process and God’s rules regarding its management.</a:t>
            </a:r>
          </a:p>
        </p:txBody>
      </p:sp>
      <p:sp>
        <p:nvSpPr>
          <p:cNvPr id="3" name="Content Placeholder 2">
            <a:extLst>
              <a:ext uri="{FF2B5EF4-FFF2-40B4-BE49-F238E27FC236}">
                <a16:creationId xmlns:a16="http://schemas.microsoft.com/office/drawing/2014/main" id="{75C5A121-1BBB-8F48-9AF7-8C83247428C8}"/>
              </a:ext>
            </a:extLst>
          </p:cNvPr>
          <p:cNvSpPr>
            <a:spLocks noGrp="1"/>
          </p:cNvSpPr>
          <p:nvPr>
            <p:ph idx="1"/>
          </p:nvPr>
        </p:nvSpPr>
        <p:spPr>
          <a:xfrm>
            <a:off x="557185" y="1602292"/>
            <a:ext cx="11345779" cy="4981876"/>
          </a:xfrm>
        </p:spPr>
        <p:txBody>
          <a:bodyPr>
            <a:normAutofit/>
          </a:bodyPr>
          <a:lstStyle/>
          <a:p>
            <a:pPr marL="0" indent="0">
              <a:buNone/>
            </a:pPr>
            <a:r>
              <a:rPr lang="en-US" sz="2400" dirty="0"/>
              <a:t>3  </a:t>
            </a:r>
            <a:r>
              <a:rPr lang="en-AU" sz="2400" dirty="0"/>
              <a:t> And this shall be his </a:t>
            </a:r>
            <a:r>
              <a:rPr lang="en-AU" sz="2400" b="1" dirty="0">
                <a:solidFill>
                  <a:srgbClr val="FF0000"/>
                </a:solidFill>
              </a:rPr>
              <a:t>uncleanness</a:t>
            </a:r>
            <a:r>
              <a:rPr lang="en-AU" sz="2400" dirty="0"/>
              <a:t> in his issue: whether his flesh run with his issue, or his flesh be stopped from his issue, it </a:t>
            </a:r>
            <a:r>
              <a:rPr lang="en-AU" sz="2400" i="1" dirty="0"/>
              <a:t>is</a:t>
            </a:r>
            <a:r>
              <a:rPr lang="en-AU" sz="2400" dirty="0"/>
              <a:t> his </a:t>
            </a:r>
            <a:r>
              <a:rPr lang="en-AU" sz="2400" b="1" dirty="0">
                <a:solidFill>
                  <a:srgbClr val="FF0000"/>
                </a:solidFill>
              </a:rPr>
              <a:t>uncleanness</a:t>
            </a:r>
            <a:r>
              <a:rPr lang="en-AU" sz="2400" dirty="0"/>
              <a:t>. </a:t>
            </a:r>
            <a:endParaRPr lang="en-US" sz="2400" dirty="0"/>
          </a:p>
          <a:p>
            <a:pPr marL="0" indent="0">
              <a:buNone/>
            </a:pPr>
            <a:r>
              <a:rPr lang="en-US" sz="2400" dirty="0"/>
              <a:t>4  Every bed, whereon he </a:t>
            </a:r>
            <a:r>
              <a:rPr lang="en-US" sz="2400" dirty="0" err="1"/>
              <a:t>lieth</a:t>
            </a:r>
            <a:r>
              <a:rPr lang="en-US" sz="2400" dirty="0"/>
              <a:t> that hath the issue, is </a:t>
            </a:r>
            <a:r>
              <a:rPr lang="en-US" sz="2400" b="1" dirty="0">
                <a:solidFill>
                  <a:srgbClr val="FF0000"/>
                </a:solidFill>
              </a:rPr>
              <a:t>unclean</a:t>
            </a:r>
            <a:r>
              <a:rPr lang="en-US" sz="2400" dirty="0"/>
              <a:t>: and every thing, whereon he </a:t>
            </a:r>
            <a:r>
              <a:rPr lang="en-US" sz="2400" dirty="0" err="1"/>
              <a:t>sitteth</a:t>
            </a:r>
            <a:r>
              <a:rPr lang="en-US" sz="2400" dirty="0"/>
              <a:t>, shall be </a:t>
            </a:r>
            <a:r>
              <a:rPr lang="en-US" sz="2400" b="1" dirty="0">
                <a:solidFill>
                  <a:srgbClr val="FF0000"/>
                </a:solidFill>
              </a:rPr>
              <a:t>unclean</a:t>
            </a:r>
            <a:r>
              <a:rPr lang="en-US" sz="2400" dirty="0"/>
              <a:t>.</a:t>
            </a:r>
          </a:p>
          <a:p>
            <a:pPr marL="0" indent="0">
              <a:buNone/>
            </a:pPr>
            <a:r>
              <a:rPr lang="en-US" sz="2400" dirty="0"/>
              <a:t>5  And whosoever </a:t>
            </a:r>
            <a:r>
              <a:rPr lang="en-US" sz="2400" dirty="0" err="1"/>
              <a:t>toucheth</a:t>
            </a:r>
            <a:r>
              <a:rPr lang="en-US" sz="2400" dirty="0"/>
              <a:t> his bed shall wash his clothes, and bathe himself in water, and be </a:t>
            </a:r>
            <a:r>
              <a:rPr lang="en-US" sz="2400" b="1" dirty="0">
                <a:solidFill>
                  <a:srgbClr val="FF0000"/>
                </a:solidFill>
              </a:rPr>
              <a:t>unclean</a:t>
            </a:r>
            <a:r>
              <a:rPr lang="en-US" sz="2400" dirty="0"/>
              <a:t> until the even.</a:t>
            </a:r>
          </a:p>
          <a:p>
            <a:pPr marL="0" indent="0">
              <a:buNone/>
            </a:pPr>
            <a:r>
              <a:rPr lang="en-US" sz="2400" dirty="0"/>
              <a:t>6  And he that </a:t>
            </a:r>
            <a:r>
              <a:rPr lang="en-US" sz="2400" dirty="0" err="1"/>
              <a:t>sitteth</a:t>
            </a:r>
            <a:r>
              <a:rPr lang="en-US" sz="2400" dirty="0"/>
              <a:t> on any thing whereon he sat that hath the issue shall wash his clothes, and bathe himself in water, and be </a:t>
            </a:r>
            <a:r>
              <a:rPr lang="en-US" sz="2400" b="1" dirty="0">
                <a:solidFill>
                  <a:srgbClr val="FF0000"/>
                </a:solidFill>
              </a:rPr>
              <a:t>unclean</a:t>
            </a:r>
            <a:r>
              <a:rPr lang="en-US" sz="2400" dirty="0"/>
              <a:t> until the even.</a:t>
            </a:r>
          </a:p>
          <a:p>
            <a:pPr marL="0" indent="0">
              <a:buNone/>
            </a:pPr>
            <a:r>
              <a:rPr lang="en-US" sz="2400" dirty="0"/>
              <a:t>7  And he that </a:t>
            </a:r>
            <a:r>
              <a:rPr lang="en-US" sz="2400" dirty="0" err="1"/>
              <a:t>toucheth</a:t>
            </a:r>
            <a:r>
              <a:rPr lang="en-US" sz="2400" dirty="0"/>
              <a:t> the flesh of him that hath the issue shall wash his clothes, and bathe himself in water, and be </a:t>
            </a:r>
            <a:r>
              <a:rPr lang="en-US" sz="2400" b="1" dirty="0">
                <a:solidFill>
                  <a:srgbClr val="FF0000"/>
                </a:solidFill>
              </a:rPr>
              <a:t>unclean</a:t>
            </a:r>
            <a:r>
              <a:rPr lang="en-US" sz="2400" dirty="0"/>
              <a:t> until the even.</a:t>
            </a:r>
          </a:p>
        </p:txBody>
      </p:sp>
      <p:pic>
        <p:nvPicPr>
          <p:cNvPr id="4" name="Picture 3">
            <a:extLst>
              <a:ext uri="{FF2B5EF4-FFF2-40B4-BE49-F238E27FC236}">
                <a16:creationId xmlns:a16="http://schemas.microsoft.com/office/drawing/2014/main" id="{2A3E057D-528C-4947-8952-556AB0171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3043" y="5407572"/>
            <a:ext cx="4660321" cy="1655385"/>
          </a:xfrm>
          <a:prstGeom prst="rect">
            <a:avLst/>
          </a:prstGeom>
        </p:spPr>
      </p:pic>
    </p:spTree>
    <p:extLst>
      <p:ext uri="{BB962C8B-B14F-4D97-AF65-F5344CB8AC3E}">
        <p14:creationId xmlns:p14="http://schemas.microsoft.com/office/powerpoint/2010/main" val="324003571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mv="urn:schemas-microsoft-com:mac:vml"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AA84-BC65-E442-B6A5-E71E98C174C1}"/>
              </a:ext>
            </a:extLst>
          </p:cNvPr>
          <p:cNvSpPr>
            <a:spLocks noGrp="1"/>
          </p:cNvSpPr>
          <p:nvPr>
            <p:ph type="title"/>
          </p:nvPr>
        </p:nvSpPr>
        <p:spPr>
          <a:xfrm>
            <a:off x="838200" y="144401"/>
            <a:ext cx="10515600" cy="1325563"/>
          </a:xfrm>
        </p:spPr>
        <p:txBody>
          <a:bodyPr/>
          <a:lstStyle/>
          <a:p>
            <a:r>
              <a:rPr lang="en-US" dirty="0"/>
              <a:t>Defilement</a:t>
            </a:r>
          </a:p>
        </p:txBody>
      </p:sp>
      <p:sp>
        <p:nvSpPr>
          <p:cNvPr id="3" name="Content Placeholder 2">
            <a:extLst>
              <a:ext uri="{FF2B5EF4-FFF2-40B4-BE49-F238E27FC236}">
                <a16:creationId xmlns:a16="http://schemas.microsoft.com/office/drawing/2014/main" id="{B8548808-C4D7-CC44-8598-72B400065665}"/>
              </a:ext>
            </a:extLst>
          </p:cNvPr>
          <p:cNvSpPr>
            <a:spLocks noGrp="1"/>
          </p:cNvSpPr>
          <p:nvPr>
            <p:ph idx="1"/>
          </p:nvPr>
        </p:nvSpPr>
        <p:spPr>
          <a:xfrm>
            <a:off x="838200" y="1395221"/>
            <a:ext cx="10515600" cy="4351338"/>
          </a:xfrm>
        </p:spPr>
        <p:txBody>
          <a:bodyPr>
            <a:normAutofit fontScale="92500" lnSpcReduction="10000"/>
          </a:bodyPr>
          <a:lstStyle/>
          <a:p>
            <a:r>
              <a:rPr lang="en-US" dirty="0"/>
              <a:t>The Bible declares this Small Pox like disease unclean—that you better not touch the </a:t>
            </a:r>
            <a:r>
              <a:rPr lang="en-US" dirty="0" err="1"/>
              <a:t>diseased’s</a:t>
            </a:r>
            <a:r>
              <a:rPr lang="en-US" dirty="0"/>
              <a:t> bed or chair, or you become unclean. </a:t>
            </a:r>
          </a:p>
          <a:p>
            <a:r>
              <a:rPr lang="en-US" dirty="0"/>
              <a:t>What happens if you come in contact with any of his body fluids?</a:t>
            </a:r>
          </a:p>
          <a:p>
            <a:r>
              <a:rPr lang="en-US" dirty="0"/>
              <a:t>Leviticus 15:8</a:t>
            </a:r>
          </a:p>
          <a:p>
            <a:r>
              <a:rPr lang="en-US" dirty="0"/>
              <a:t>8.  And if he that hath the issue </a:t>
            </a:r>
            <a:r>
              <a:rPr lang="en-US" sz="4400" b="1" i="1" dirty="0"/>
              <a:t>spit</a:t>
            </a:r>
            <a:r>
              <a:rPr lang="en-US" dirty="0"/>
              <a:t> upon him that is clean; then he shall wash his clothes, and bathe himself in water, and be </a:t>
            </a:r>
            <a:r>
              <a:rPr lang="en-US" sz="4000" b="1" i="1" dirty="0"/>
              <a:t>unclean</a:t>
            </a:r>
            <a:r>
              <a:rPr lang="en-US" dirty="0"/>
              <a:t> until the even.</a:t>
            </a:r>
          </a:p>
          <a:p>
            <a:r>
              <a:rPr lang="en-US" dirty="0"/>
              <a:t>You certainly don’t even want to let a Small Pox patient spit on you! So, I believe God is being very clear that any imaginable form of contact with disease is unacceptable and defiling.</a:t>
            </a:r>
          </a:p>
          <a:p>
            <a:endParaRPr lang="en-US" dirty="0"/>
          </a:p>
        </p:txBody>
      </p:sp>
      <p:pic>
        <p:nvPicPr>
          <p:cNvPr id="4" name="Picture 3">
            <a:extLst>
              <a:ext uri="{FF2B5EF4-FFF2-40B4-BE49-F238E27FC236}">
                <a16:creationId xmlns:a16="http://schemas.microsoft.com/office/drawing/2014/main" id="{09CBE6F7-6343-AF47-BAC2-2FEAF98006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3043" y="5407572"/>
            <a:ext cx="4660321" cy="1655385"/>
          </a:xfrm>
          <a:prstGeom prst="rect">
            <a:avLst/>
          </a:prstGeom>
        </p:spPr>
      </p:pic>
    </p:spTree>
    <p:extLst>
      <p:ext uri="{BB962C8B-B14F-4D97-AF65-F5344CB8AC3E}">
        <p14:creationId xmlns:p14="http://schemas.microsoft.com/office/powerpoint/2010/main" val="148639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16D1-AA8C-6C43-896D-A3EE0102A8EB}"/>
              </a:ext>
            </a:extLst>
          </p:cNvPr>
          <p:cNvSpPr>
            <a:spLocks noGrp="1"/>
          </p:cNvSpPr>
          <p:nvPr>
            <p:ph type="title"/>
          </p:nvPr>
        </p:nvSpPr>
        <p:spPr>
          <a:xfrm>
            <a:off x="280260" y="132556"/>
            <a:ext cx="11622705" cy="876437"/>
          </a:xfrm>
        </p:spPr>
        <p:txBody>
          <a:bodyPr>
            <a:noAutofit/>
          </a:bodyPr>
          <a:lstStyle/>
          <a:p>
            <a:r>
              <a:rPr lang="en-US" sz="2400" dirty="0"/>
              <a:t>If I become unclean through contact with this Small Pox patient, what does God say is the consequence, what is my recourse? Leviticus 5 describes such an occurrence. </a:t>
            </a:r>
          </a:p>
        </p:txBody>
      </p:sp>
      <p:sp>
        <p:nvSpPr>
          <p:cNvPr id="3" name="Content Placeholder 2">
            <a:extLst>
              <a:ext uri="{FF2B5EF4-FFF2-40B4-BE49-F238E27FC236}">
                <a16:creationId xmlns:a16="http://schemas.microsoft.com/office/drawing/2014/main" id="{C2272CF9-64FB-8D48-96AF-F2BB4D342722}"/>
              </a:ext>
            </a:extLst>
          </p:cNvPr>
          <p:cNvSpPr>
            <a:spLocks noGrp="1"/>
          </p:cNvSpPr>
          <p:nvPr>
            <p:ph sz="half" idx="1"/>
          </p:nvPr>
        </p:nvSpPr>
        <p:spPr>
          <a:xfrm>
            <a:off x="280260" y="977461"/>
            <a:ext cx="7034940" cy="5801710"/>
          </a:xfrm>
        </p:spPr>
        <p:txBody>
          <a:bodyPr>
            <a:noAutofit/>
          </a:bodyPr>
          <a:lstStyle/>
          <a:p>
            <a:pPr marL="0" indent="0">
              <a:spcBef>
                <a:spcPts val="0"/>
              </a:spcBef>
              <a:buNone/>
            </a:pPr>
            <a:r>
              <a:rPr lang="en-US" sz="2000" dirty="0"/>
              <a:t>Leviticus 5:2-6</a:t>
            </a:r>
          </a:p>
          <a:p>
            <a:pPr marL="0" indent="0">
              <a:spcBef>
                <a:spcPts val="0"/>
              </a:spcBef>
              <a:buNone/>
            </a:pPr>
            <a:r>
              <a:rPr lang="en-US" sz="2000" dirty="0"/>
              <a:t>2.  Or if a soul </a:t>
            </a:r>
            <a:r>
              <a:rPr lang="en-US" b="1" i="1" dirty="0"/>
              <a:t>touch any </a:t>
            </a:r>
            <a:r>
              <a:rPr lang="en-US" b="1" i="1" dirty="0">
                <a:solidFill>
                  <a:srgbClr val="FF0000"/>
                </a:solidFill>
              </a:rPr>
              <a:t>unclean</a:t>
            </a:r>
            <a:r>
              <a:rPr lang="en-US" b="1" i="1" dirty="0"/>
              <a:t> thing</a:t>
            </a:r>
            <a:r>
              <a:rPr lang="en-US" sz="2000" dirty="0"/>
              <a:t>, whether it be a </a:t>
            </a:r>
            <a:r>
              <a:rPr lang="en-US" sz="2000" dirty="0" err="1"/>
              <a:t>carcase</a:t>
            </a:r>
            <a:r>
              <a:rPr lang="en-US" sz="2000" dirty="0"/>
              <a:t> of an unclean beast, or a </a:t>
            </a:r>
            <a:r>
              <a:rPr lang="en-US" sz="2000" dirty="0" err="1"/>
              <a:t>carcase</a:t>
            </a:r>
            <a:r>
              <a:rPr lang="en-US" sz="2000" dirty="0"/>
              <a:t> of unclean cattle, or the </a:t>
            </a:r>
            <a:r>
              <a:rPr lang="en-US" sz="2000" dirty="0" err="1"/>
              <a:t>carcase</a:t>
            </a:r>
            <a:r>
              <a:rPr lang="en-US" sz="2000" dirty="0"/>
              <a:t> of unclean creeping things, and if it be hidden from him; he also shall be </a:t>
            </a:r>
            <a:r>
              <a:rPr lang="en-US" b="1" i="1" dirty="0">
                <a:solidFill>
                  <a:srgbClr val="FF0000"/>
                </a:solidFill>
              </a:rPr>
              <a:t>unclean</a:t>
            </a:r>
            <a:r>
              <a:rPr lang="en-US" b="1" i="1" dirty="0"/>
              <a:t>, and </a:t>
            </a:r>
            <a:r>
              <a:rPr lang="en-US" b="1" i="1" dirty="0">
                <a:solidFill>
                  <a:srgbClr val="FF0000"/>
                </a:solidFill>
              </a:rPr>
              <a:t>guilty</a:t>
            </a:r>
            <a:r>
              <a:rPr lang="en-US" sz="2000" b="1" dirty="0"/>
              <a:t>.</a:t>
            </a:r>
          </a:p>
          <a:p>
            <a:pPr marL="0" indent="0">
              <a:spcBef>
                <a:spcPts val="0"/>
              </a:spcBef>
              <a:buNone/>
            </a:pPr>
            <a:r>
              <a:rPr lang="en-US" sz="2000" dirty="0"/>
              <a:t>3.  Or if he </a:t>
            </a:r>
            <a:r>
              <a:rPr lang="en-US" b="1" i="1" dirty="0"/>
              <a:t>touch the uncleanness of man</a:t>
            </a:r>
            <a:r>
              <a:rPr lang="en-US" sz="2000" dirty="0"/>
              <a:t>, whatsoever </a:t>
            </a:r>
            <a:r>
              <a:rPr lang="en-US" b="1" i="1" dirty="0">
                <a:solidFill>
                  <a:srgbClr val="FF0000"/>
                </a:solidFill>
              </a:rPr>
              <a:t>uncleanness</a:t>
            </a:r>
            <a:r>
              <a:rPr lang="en-US" sz="2000" dirty="0"/>
              <a:t> it be that a man shall be </a:t>
            </a:r>
            <a:r>
              <a:rPr lang="en-US" b="1" i="1" dirty="0">
                <a:solidFill>
                  <a:srgbClr val="FF0000"/>
                </a:solidFill>
              </a:rPr>
              <a:t>defiled</a:t>
            </a:r>
            <a:r>
              <a:rPr lang="en-US" sz="2000" dirty="0"/>
              <a:t> withal, and it be hid from him; when he </a:t>
            </a:r>
            <a:r>
              <a:rPr lang="en-US" sz="2000" dirty="0" err="1"/>
              <a:t>knoweth</a:t>
            </a:r>
            <a:r>
              <a:rPr lang="en-US" sz="2000" dirty="0"/>
              <a:t> of it, then he shall be </a:t>
            </a:r>
            <a:r>
              <a:rPr lang="en-US" b="1" i="1" dirty="0">
                <a:solidFill>
                  <a:srgbClr val="FF0000"/>
                </a:solidFill>
              </a:rPr>
              <a:t>guilty</a:t>
            </a:r>
            <a:r>
              <a:rPr lang="en-US" sz="2000" dirty="0"/>
              <a:t>.</a:t>
            </a:r>
          </a:p>
          <a:p>
            <a:pPr marL="0" indent="0">
              <a:spcBef>
                <a:spcPts val="0"/>
              </a:spcBef>
              <a:buNone/>
            </a:pPr>
            <a:r>
              <a:rPr lang="en-US" sz="2000" dirty="0"/>
              <a:t>5.  And it shall be, when he shall be </a:t>
            </a:r>
            <a:r>
              <a:rPr lang="en-US" b="1" i="1" dirty="0">
                <a:solidFill>
                  <a:srgbClr val="FF0000"/>
                </a:solidFill>
              </a:rPr>
              <a:t>guilty</a:t>
            </a:r>
            <a:r>
              <a:rPr lang="en-US" sz="2000" dirty="0"/>
              <a:t> in one of these things, that he shall confess that he hath </a:t>
            </a:r>
            <a:r>
              <a:rPr lang="en-US" b="1" i="1" dirty="0">
                <a:solidFill>
                  <a:srgbClr val="FF0000"/>
                </a:solidFill>
              </a:rPr>
              <a:t>sinned</a:t>
            </a:r>
            <a:r>
              <a:rPr lang="en-US" sz="2000" dirty="0"/>
              <a:t> in that thing:</a:t>
            </a:r>
          </a:p>
          <a:p>
            <a:pPr marL="0" indent="0">
              <a:spcBef>
                <a:spcPts val="0"/>
              </a:spcBef>
              <a:buNone/>
            </a:pPr>
            <a:r>
              <a:rPr lang="en-US" sz="2000" dirty="0"/>
              <a:t>6.  And he shall bring his </a:t>
            </a:r>
            <a:r>
              <a:rPr lang="en-US" b="1" i="1" dirty="0">
                <a:solidFill>
                  <a:srgbClr val="FF0000"/>
                </a:solidFill>
              </a:rPr>
              <a:t>trespass offering </a:t>
            </a:r>
            <a:r>
              <a:rPr lang="en-US" sz="2000" dirty="0"/>
              <a:t>unto the LORD for his sin which he hath </a:t>
            </a:r>
            <a:r>
              <a:rPr lang="en-US" b="1" i="1" dirty="0">
                <a:solidFill>
                  <a:srgbClr val="FF0000"/>
                </a:solidFill>
              </a:rPr>
              <a:t>sinned</a:t>
            </a:r>
            <a:r>
              <a:rPr lang="en-US" sz="2000" dirty="0"/>
              <a:t>, a female from the flock, a lamb or a kid of the goats, for a </a:t>
            </a:r>
            <a:r>
              <a:rPr lang="en-US" b="1" i="1" dirty="0">
                <a:solidFill>
                  <a:srgbClr val="FF0000"/>
                </a:solidFill>
              </a:rPr>
              <a:t>sin</a:t>
            </a:r>
            <a:r>
              <a:rPr lang="en-US" b="1" i="1" dirty="0"/>
              <a:t> </a:t>
            </a:r>
            <a:r>
              <a:rPr lang="en-US" b="1" i="1" dirty="0">
                <a:solidFill>
                  <a:srgbClr val="FF0000"/>
                </a:solidFill>
              </a:rPr>
              <a:t>offering</a:t>
            </a:r>
            <a:r>
              <a:rPr lang="en-US" sz="2000" dirty="0"/>
              <a:t>; and the priest shall </a:t>
            </a:r>
            <a:r>
              <a:rPr lang="en-US" b="1" i="1" dirty="0">
                <a:solidFill>
                  <a:srgbClr val="FF0000"/>
                </a:solidFill>
              </a:rPr>
              <a:t>make an atonement </a:t>
            </a:r>
            <a:r>
              <a:rPr lang="en-US" sz="2000" dirty="0"/>
              <a:t>for him concerning his </a:t>
            </a:r>
            <a:r>
              <a:rPr lang="en-US" b="1" i="1" dirty="0">
                <a:solidFill>
                  <a:srgbClr val="FF0000"/>
                </a:solidFill>
              </a:rPr>
              <a:t>sin</a:t>
            </a:r>
            <a:r>
              <a:rPr lang="en-US" sz="2000" dirty="0"/>
              <a:t>.</a:t>
            </a:r>
          </a:p>
        </p:txBody>
      </p:sp>
      <p:pic>
        <p:nvPicPr>
          <p:cNvPr id="6" name="Content Placeholder 5">
            <a:extLst>
              <a:ext uri="{FF2B5EF4-FFF2-40B4-BE49-F238E27FC236}">
                <a16:creationId xmlns:a16="http://schemas.microsoft.com/office/drawing/2014/main" id="{3165D18D-9238-4E49-868B-CB3446DECE1E}"/>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186025">
            <a:off x="7641317" y="1952212"/>
            <a:ext cx="4031831" cy="30238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8252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7D9CE-6A34-B740-81B5-882A23C85645}"/>
              </a:ext>
            </a:extLst>
          </p:cNvPr>
          <p:cNvSpPr>
            <a:spLocks noGrp="1"/>
          </p:cNvSpPr>
          <p:nvPr>
            <p:ph type="title"/>
          </p:nvPr>
        </p:nvSpPr>
        <p:spPr/>
        <p:txBody>
          <a:bodyPr>
            <a:normAutofit/>
          </a:bodyPr>
          <a:lstStyle/>
          <a:p>
            <a:r>
              <a:rPr lang="en-US" sz="5400" dirty="0" err="1"/>
              <a:t>Salvational</a:t>
            </a:r>
            <a:r>
              <a:rPr lang="en-US" sz="5400" dirty="0"/>
              <a:t> Issue</a:t>
            </a:r>
          </a:p>
        </p:txBody>
      </p:sp>
      <p:sp>
        <p:nvSpPr>
          <p:cNvPr id="3" name="Content Placeholder 2">
            <a:extLst>
              <a:ext uri="{FF2B5EF4-FFF2-40B4-BE49-F238E27FC236}">
                <a16:creationId xmlns:a16="http://schemas.microsoft.com/office/drawing/2014/main" id="{06FA5008-579C-EC4E-96EE-37096CDF3A5A}"/>
              </a:ext>
            </a:extLst>
          </p:cNvPr>
          <p:cNvSpPr>
            <a:spLocks noGrp="1"/>
          </p:cNvSpPr>
          <p:nvPr>
            <p:ph sz="half" idx="1"/>
          </p:nvPr>
        </p:nvSpPr>
        <p:spPr/>
        <p:txBody>
          <a:bodyPr>
            <a:normAutofit fontScale="92500" lnSpcReduction="10000"/>
          </a:bodyPr>
          <a:lstStyle/>
          <a:p>
            <a:r>
              <a:rPr lang="en-US" dirty="0"/>
              <a:t>Contamination with disease is classified as an </a:t>
            </a:r>
            <a:r>
              <a:rPr lang="en-US" b="1" dirty="0">
                <a:solidFill>
                  <a:srgbClr val="FF0000"/>
                </a:solidFill>
              </a:rPr>
              <a:t>iniquity</a:t>
            </a:r>
            <a:r>
              <a:rPr lang="en-US" dirty="0"/>
              <a:t>, a sin, requiring a </a:t>
            </a:r>
            <a:r>
              <a:rPr lang="en-US" b="1" dirty="0">
                <a:solidFill>
                  <a:srgbClr val="FF0000"/>
                </a:solidFill>
              </a:rPr>
              <a:t>blood atonement</a:t>
            </a:r>
            <a:r>
              <a:rPr lang="en-US" dirty="0"/>
              <a:t>, and that is even if the uncleanness happened unintentionally, not purposefully or presumptuously. </a:t>
            </a:r>
          </a:p>
          <a:p>
            <a:r>
              <a:rPr lang="en-US" dirty="0"/>
              <a:t>Psalms 19:13.  “Keep back thy servant also from </a:t>
            </a:r>
            <a:r>
              <a:rPr lang="en-US" b="1" dirty="0">
                <a:solidFill>
                  <a:srgbClr val="FF0000"/>
                </a:solidFill>
              </a:rPr>
              <a:t>presumptuous sins</a:t>
            </a:r>
            <a:r>
              <a:rPr lang="en-US" dirty="0"/>
              <a:t>; let them not have dominion over me: then shall I be upright, and I shall be innocent from the great transgression.”</a:t>
            </a:r>
          </a:p>
          <a:p>
            <a:endParaRPr lang="en-US" dirty="0"/>
          </a:p>
        </p:txBody>
      </p:sp>
      <p:pic>
        <p:nvPicPr>
          <p:cNvPr id="6" name="Content Placeholder 5">
            <a:extLst>
              <a:ext uri="{FF2B5EF4-FFF2-40B4-BE49-F238E27FC236}">
                <a16:creationId xmlns:a16="http://schemas.microsoft.com/office/drawing/2014/main" id="{5A8F8107-4615-B946-822E-972DA966F88B}"/>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870989" y="1636439"/>
            <a:ext cx="3689428" cy="43513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7952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DED95-D853-C54A-8430-8163A908689F}"/>
              </a:ext>
            </a:extLst>
          </p:cNvPr>
          <p:cNvSpPr>
            <a:spLocks noGrp="1"/>
          </p:cNvSpPr>
          <p:nvPr>
            <p:ph type="title"/>
          </p:nvPr>
        </p:nvSpPr>
        <p:spPr>
          <a:xfrm>
            <a:off x="749738" y="0"/>
            <a:ext cx="10515600" cy="1325563"/>
          </a:xfrm>
        </p:spPr>
        <p:txBody>
          <a:bodyPr>
            <a:noAutofit/>
          </a:bodyPr>
          <a:lstStyle/>
          <a:p>
            <a:r>
              <a:rPr lang="en-US" sz="3600" dirty="0"/>
              <a:t>What if I fail to avail myself of the necessary cleansing for this sin of contact with unclean disease, what then?</a:t>
            </a:r>
          </a:p>
        </p:txBody>
      </p:sp>
      <p:sp>
        <p:nvSpPr>
          <p:cNvPr id="3" name="Content Placeholder 2">
            <a:extLst>
              <a:ext uri="{FF2B5EF4-FFF2-40B4-BE49-F238E27FC236}">
                <a16:creationId xmlns:a16="http://schemas.microsoft.com/office/drawing/2014/main" id="{0216EC26-90B0-5044-9284-4BFF5D2FC97F}"/>
              </a:ext>
            </a:extLst>
          </p:cNvPr>
          <p:cNvSpPr>
            <a:spLocks noGrp="1"/>
          </p:cNvSpPr>
          <p:nvPr>
            <p:ph idx="1"/>
          </p:nvPr>
        </p:nvSpPr>
        <p:spPr>
          <a:xfrm>
            <a:off x="242789" y="1605478"/>
            <a:ext cx="6221949" cy="4514516"/>
          </a:xfrm>
        </p:spPr>
        <p:txBody>
          <a:bodyPr>
            <a:noAutofit/>
          </a:bodyPr>
          <a:lstStyle/>
          <a:p>
            <a:pPr marL="0" indent="0">
              <a:buNone/>
            </a:pPr>
            <a:r>
              <a:rPr lang="en-US" sz="2400" dirty="0">
                <a:effectLst>
                  <a:glow rad="101600">
                    <a:schemeClr val="bg1">
                      <a:alpha val="60000"/>
                    </a:schemeClr>
                  </a:glow>
                </a:effectLst>
              </a:rPr>
              <a:t>“But the man that shall be </a:t>
            </a:r>
            <a:r>
              <a:rPr lang="en-US" sz="3200" b="1" i="1" dirty="0">
                <a:solidFill>
                  <a:srgbClr val="FF0000"/>
                </a:solidFill>
                <a:effectLst>
                  <a:glow rad="101600">
                    <a:schemeClr val="bg1">
                      <a:alpha val="60000"/>
                    </a:schemeClr>
                  </a:glow>
                </a:effectLst>
              </a:rPr>
              <a:t>unclean</a:t>
            </a:r>
            <a:r>
              <a:rPr lang="en-US" sz="2400" dirty="0">
                <a:effectLst>
                  <a:glow rad="101600">
                    <a:schemeClr val="bg1">
                      <a:alpha val="60000"/>
                    </a:schemeClr>
                  </a:glow>
                </a:effectLst>
              </a:rPr>
              <a:t>, and shall not purify himself, that soul shall be </a:t>
            </a:r>
            <a:r>
              <a:rPr lang="en-US" sz="3200" b="1" i="1" dirty="0">
                <a:solidFill>
                  <a:srgbClr val="FF0000"/>
                </a:solidFill>
                <a:effectLst>
                  <a:glow rad="101600">
                    <a:schemeClr val="bg1">
                      <a:alpha val="60000"/>
                    </a:schemeClr>
                  </a:glow>
                </a:effectLst>
              </a:rPr>
              <a:t>cut off</a:t>
            </a:r>
            <a:r>
              <a:rPr lang="en-US" sz="3200" b="1" i="1" dirty="0">
                <a:effectLst>
                  <a:glow rad="101600">
                    <a:schemeClr val="bg1">
                      <a:alpha val="60000"/>
                    </a:schemeClr>
                  </a:glow>
                </a:effectLst>
              </a:rPr>
              <a:t> </a:t>
            </a:r>
            <a:r>
              <a:rPr lang="en-US" sz="2400" dirty="0">
                <a:effectLst>
                  <a:glow rad="101600">
                    <a:schemeClr val="bg1">
                      <a:alpha val="60000"/>
                    </a:schemeClr>
                  </a:glow>
                </a:effectLst>
              </a:rPr>
              <a:t>from among the congregation, because he hath </a:t>
            </a:r>
            <a:r>
              <a:rPr lang="en-US" sz="3200" b="1" i="1" dirty="0">
                <a:solidFill>
                  <a:srgbClr val="FF0000"/>
                </a:solidFill>
                <a:effectLst>
                  <a:glow rad="101600">
                    <a:schemeClr val="bg1">
                      <a:alpha val="60000"/>
                    </a:schemeClr>
                  </a:glow>
                </a:effectLst>
              </a:rPr>
              <a:t>defiled</a:t>
            </a:r>
            <a:r>
              <a:rPr lang="en-US" sz="2400" b="1" dirty="0">
                <a:effectLst>
                  <a:glow rad="101600">
                    <a:schemeClr val="bg1">
                      <a:alpha val="60000"/>
                    </a:schemeClr>
                  </a:glow>
                </a:effectLst>
              </a:rPr>
              <a:t> </a:t>
            </a:r>
            <a:r>
              <a:rPr lang="en-US" sz="2400" dirty="0">
                <a:effectLst>
                  <a:glow rad="101600">
                    <a:schemeClr val="bg1">
                      <a:alpha val="60000"/>
                    </a:schemeClr>
                  </a:glow>
                </a:effectLst>
              </a:rPr>
              <a:t>the sanctuary of the LORD:” Numbers 19:20. </a:t>
            </a:r>
          </a:p>
          <a:p>
            <a:pPr marL="0" indent="0">
              <a:buNone/>
            </a:pPr>
            <a:r>
              <a:rPr lang="en-US" dirty="0">
                <a:effectLst>
                  <a:glow rad="101600">
                    <a:schemeClr val="bg1">
                      <a:alpha val="60000"/>
                    </a:schemeClr>
                  </a:glow>
                </a:effectLst>
              </a:rPr>
              <a:t>Being cut off has a very ominous sound to it. It seems to be a step above, but most likely includes, being disfellowshipped, or losing one’s membership in the congregation. Today we might call this a “</a:t>
            </a:r>
            <a:r>
              <a:rPr lang="en-US" b="1" i="1" dirty="0">
                <a:solidFill>
                  <a:srgbClr val="FF0000"/>
                </a:solidFill>
                <a:effectLst>
                  <a:glow rad="101600">
                    <a:schemeClr val="bg1">
                      <a:alpha val="60000"/>
                    </a:schemeClr>
                  </a:glow>
                </a:effectLst>
              </a:rPr>
              <a:t>test of fellowship</a:t>
            </a:r>
            <a:r>
              <a:rPr lang="en-US" dirty="0">
                <a:effectLst>
                  <a:glow rad="101600">
                    <a:schemeClr val="bg1">
                      <a:alpha val="60000"/>
                    </a:schemeClr>
                  </a:glow>
                </a:effectLst>
              </a:rPr>
              <a:t>”.</a:t>
            </a:r>
          </a:p>
        </p:txBody>
      </p:sp>
      <p:pic>
        <p:nvPicPr>
          <p:cNvPr id="5" name="Picture 4">
            <a:extLst>
              <a:ext uri="{FF2B5EF4-FFF2-40B4-BE49-F238E27FC236}">
                <a16:creationId xmlns:a16="http://schemas.microsoft.com/office/drawing/2014/main" id="{B9337830-B8FB-244C-9304-09CFC1BC46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83012">
            <a:off x="6701588" y="1935582"/>
            <a:ext cx="4977063" cy="373279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8997533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mv="urn:schemas-microsoft-com:mac:vml"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5D5E72-4610-8642-B3F8-FF131615A880}"/>
              </a:ext>
            </a:extLst>
          </p:cNvPr>
          <p:cNvSpPr>
            <a:spLocks noGrp="1"/>
          </p:cNvSpPr>
          <p:nvPr>
            <p:ph idx="1"/>
          </p:nvPr>
        </p:nvSpPr>
        <p:spPr>
          <a:xfrm>
            <a:off x="743607" y="1825625"/>
            <a:ext cx="6603124" cy="4351338"/>
          </a:xfrm>
        </p:spPr>
        <p:txBody>
          <a:bodyPr/>
          <a:lstStyle/>
          <a:p>
            <a:pPr marL="0" indent="0">
              <a:buNone/>
            </a:pPr>
            <a:r>
              <a:rPr lang="en-US" dirty="0"/>
              <a:t>What if instead of </a:t>
            </a:r>
            <a:r>
              <a:rPr lang="en-US" sz="3600" b="1" i="1" dirty="0">
                <a:solidFill>
                  <a:srgbClr val="FF0000"/>
                </a:solidFill>
              </a:rPr>
              <a:t>spitting</a:t>
            </a:r>
            <a:r>
              <a:rPr lang="en-US" dirty="0"/>
              <a:t> on me, the Small Pox patient spits into a syringe and </a:t>
            </a:r>
            <a:r>
              <a:rPr lang="en-US" sz="3600" b="1" i="1" dirty="0">
                <a:solidFill>
                  <a:srgbClr val="FF0000"/>
                </a:solidFill>
              </a:rPr>
              <a:t>injects</a:t>
            </a:r>
            <a:r>
              <a:rPr lang="en-US" dirty="0"/>
              <a:t> me with the unclean disease?  God is quick to have a solution to sin, but presumptuous sins war against the soul. So really, according to God (not the AMA or CDC) vaccination is engaging in sin for which a blood atonement is required. Is sin a </a:t>
            </a:r>
            <a:r>
              <a:rPr lang="en-US" sz="3600" b="1" i="1" dirty="0" err="1">
                <a:solidFill>
                  <a:srgbClr val="FF0000"/>
                </a:solidFill>
              </a:rPr>
              <a:t>salvational</a:t>
            </a:r>
            <a:r>
              <a:rPr lang="en-US" sz="3600" b="1" i="1" dirty="0">
                <a:solidFill>
                  <a:srgbClr val="FF0000"/>
                </a:solidFill>
              </a:rPr>
              <a:t> issue</a:t>
            </a:r>
            <a:r>
              <a:rPr lang="en-US" dirty="0"/>
              <a:t>? </a:t>
            </a:r>
          </a:p>
        </p:txBody>
      </p:sp>
      <p:pic>
        <p:nvPicPr>
          <p:cNvPr id="5" name="Picture 4">
            <a:extLst>
              <a:ext uri="{FF2B5EF4-FFF2-40B4-BE49-F238E27FC236}">
                <a16:creationId xmlns:a16="http://schemas.microsoft.com/office/drawing/2014/main" id="{DE3A81BE-92C2-DA42-8862-9F43FBCEDA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3365" y="1798583"/>
            <a:ext cx="4347779" cy="32608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90576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E1CCB-65CA-D14D-AA4A-9B84CA77D93F}"/>
              </a:ext>
            </a:extLst>
          </p:cNvPr>
          <p:cNvSpPr>
            <a:spLocks noGrp="1"/>
          </p:cNvSpPr>
          <p:nvPr>
            <p:ph type="title"/>
          </p:nvPr>
        </p:nvSpPr>
        <p:spPr/>
        <p:txBody>
          <a:bodyPr>
            <a:normAutofit/>
          </a:bodyPr>
          <a:lstStyle/>
          <a:p>
            <a:r>
              <a:rPr lang="en-US" dirty="0"/>
              <a:t>What does Paul say about this sort of contamination?</a:t>
            </a:r>
          </a:p>
        </p:txBody>
      </p:sp>
      <p:sp>
        <p:nvSpPr>
          <p:cNvPr id="3" name="Content Placeholder 2">
            <a:extLst>
              <a:ext uri="{FF2B5EF4-FFF2-40B4-BE49-F238E27FC236}">
                <a16:creationId xmlns:a16="http://schemas.microsoft.com/office/drawing/2014/main" id="{6AB38338-DA71-574B-AE9C-A1307C9B79AA}"/>
              </a:ext>
            </a:extLst>
          </p:cNvPr>
          <p:cNvSpPr>
            <a:spLocks noGrp="1"/>
          </p:cNvSpPr>
          <p:nvPr>
            <p:ph idx="1"/>
          </p:nvPr>
        </p:nvSpPr>
        <p:spPr>
          <a:xfrm>
            <a:off x="838200" y="1699501"/>
            <a:ext cx="10515600" cy="4351338"/>
          </a:xfrm>
        </p:spPr>
        <p:txBody>
          <a:bodyPr>
            <a:normAutofit lnSpcReduction="10000"/>
          </a:bodyPr>
          <a:lstStyle/>
          <a:p>
            <a:r>
              <a:rPr lang="en-US" dirty="0"/>
              <a:t>1 Thessalonians 4:7  For </a:t>
            </a:r>
            <a:r>
              <a:rPr lang="en-US" sz="3600" b="1" i="1" dirty="0"/>
              <a:t>God hath not called us unto uncleanness</a:t>
            </a:r>
            <a:r>
              <a:rPr lang="en-US" dirty="0"/>
              <a:t>, but unto holiness.</a:t>
            </a:r>
          </a:p>
          <a:p>
            <a:r>
              <a:rPr lang="en-US" dirty="0"/>
              <a:t>2 Corinthians 6:17-18  Wherefore come out from among them, and be ye separate, </a:t>
            </a:r>
            <a:r>
              <a:rPr lang="en-US" dirty="0" err="1"/>
              <a:t>saith</a:t>
            </a:r>
            <a:r>
              <a:rPr lang="en-US" dirty="0"/>
              <a:t> the Lord, and </a:t>
            </a:r>
            <a:r>
              <a:rPr lang="en-US" sz="3600" b="1" i="1" dirty="0"/>
              <a:t>touch not the unclean thing</a:t>
            </a:r>
            <a:r>
              <a:rPr lang="en-US" dirty="0"/>
              <a:t>; and I will receive you,  </a:t>
            </a:r>
          </a:p>
          <a:p>
            <a:r>
              <a:rPr lang="en-US" dirty="0"/>
              <a:t>18.  And will be a </a:t>
            </a:r>
            <a:r>
              <a:rPr lang="en-US" sz="3600" b="1" i="1" dirty="0"/>
              <a:t>Father unto you, and ye shall be my sons and daughters</a:t>
            </a:r>
            <a:r>
              <a:rPr lang="en-US" sz="3200" dirty="0"/>
              <a:t>, </a:t>
            </a:r>
            <a:r>
              <a:rPr lang="en-US" dirty="0" err="1"/>
              <a:t>saith</a:t>
            </a:r>
            <a:r>
              <a:rPr lang="en-US" dirty="0"/>
              <a:t> the Lord Almighty.</a:t>
            </a:r>
          </a:p>
          <a:p>
            <a:r>
              <a:rPr lang="en-US" dirty="0"/>
              <a:t>Did we see something earlier about the hearts of the children being turned to the father in the Elijah message? </a:t>
            </a:r>
          </a:p>
        </p:txBody>
      </p:sp>
      <p:pic>
        <p:nvPicPr>
          <p:cNvPr id="4" name="Picture 3">
            <a:extLst>
              <a:ext uri="{FF2B5EF4-FFF2-40B4-BE49-F238E27FC236}">
                <a16:creationId xmlns:a16="http://schemas.microsoft.com/office/drawing/2014/main" id="{DBFEC08A-A8C8-A340-A936-3B89142230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33043" y="5407572"/>
            <a:ext cx="4660321" cy="1655385"/>
          </a:xfrm>
          <a:prstGeom prst="rect">
            <a:avLst/>
          </a:prstGeom>
        </p:spPr>
      </p:pic>
    </p:spTree>
    <p:extLst>
      <p:ext uri="{BB962C8B-B14F-4D97-AF65-F5344CB8AC3E}">
        <p14:creationId xmlns:p14="http://schemas.microsoft.com/office/powerpoint/2010/main" val="157931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97AD9-7DDA-DF47-A468-9B98DBD99E0B}"/>
              </a:ext>
            </a:extLst>
          </p:cNvPr>
          <p:cNvSpPr>
            <a:spLocks noGrp="1"/>
          </p:cNvSpPr>
          <p:nvPr>
            <p:ph idx="1"/>
          </p:nvPr>
        </p:nvSpPr>
        <p:spPr>
          <a:xfrm>
            <a:off x="223344" y="223379"/>
            <a:ext cx="7359869" cy="5743526"/>
          </a:xfrm>
        </p:spPr>
        <p:txBody>
          <a:bodyPr>
            <a:noAutofit/>
          </a:bodyPr>
          <a:lstStyle/>
          <a:p>
            <a:pPr marL="0" indent="0">
              <a:buNone/>
            </a:pPr>
            <a:r>
              <a:rPr lang="en-US" sz="2400" dirty="0"/>
              <a:t>What does Paul say is the outcome of being defiled with uncleanness? </a:t>
            </a:r>
          </a:p>
          <a:p>
            <a:pPr marL="0" indent="0">
              <a:buNone/>
            </a:pPr>
            <a:r>
              <a:rPr lang="en-US" sz="2400" dirty="0"/>
              <a:t>1 Corinthians 3:16-20  Know ye not that ye are the temple of God, and that the Spirit of God dwelleth in you?  17.  </a:t>
            </a:r>
            <a:r>
              <a:rPr lang="en-US" sz="3600" b="1" i="1" dirty="0"/>
              <a:t>If any man defile the temple of God, him shall God destroy</a:t>
            </a:r>
            <a:r>
              <a:rPr lang="en-US" sz="2400" dirty="0"/>
              <a:t>; for the temple of God is holy, which temple ye are.  18.  Let no man deceive himself. If any man among you </a:t>
            </a:r>
            <a:r>
              <a:rPr lang="en-US" sz="2400" dirty="0" err="1"/>
              <a:t>seemeth</a:t>
            </a:r>
            <a:r>
              <a:rPr lang="en-US" sz="2400" dirty="0"/>
              <a:t> to be wise in this world, let him become a fool, that he may be wise.  </a:t>
            </a:r>
          </a:p>
          <a:p>
            <a:pPr marL="0" indent="0">
              <a:buNone/>
            </a:pPr>
            <a:r>
              <a:rPr lang="en-US" sz="2400" dirty="0"/>
              <a:t>19.  For the </a:t>
            </a:r>
            <a:r>
              <a:rPr lang="en-US" sz="3600" b="1" i="1" dirty="0"/>
              <a:t>wisdom of this world is foolishness with God</a:t>
            </a:r>
            <a:r>
              <a:rPr lang="en-US" sz="2400" dirty="0"/>
              <a:t>. For it is written, He taketh the wise in their own craftiness.  20.  And again, The Lord </a:t>
            </a:r>
            <a:r>
              <a:rPr lang="en-US" sz="2400" dirty="0" err="1"/>
              <a:t>knoweth</a:t>
            </a:r>
            <a:r>
              <a:rPr lang="en-US" sz="2400" dirty="0"/>
              <a:t> the thoughts of the wise, that they are vain.</a:t>
            </a:r>
          </a:p>
          <a:p>
            <a:pPr marL="0" indent="0">
              <a:buNone/>
            </a:pPr>
            <a:r>
              <a:rPr lang="en-US" sz="2400" dirty="0"/>
              <a:t> </a:t>
            </a:r>
            <a:r>
              <a:rPr lang="en-US" sz="4400" b="1" dirty="0" err="1">
                <a:solidFill>
                  <a:srgbClr val="FF0000"/>
                </a:solidFill>
              </a:rPr>
              <a:t>SALVATIONAL</a:t>
            </a:r>
            <a:r>
              <a:rPr lang="en-US" sz="4400" b="1" dirty="0">
                <a:solidFill>
                  <a:srgbClr val="FF0000"/>
                </a:solidFill>
              </a:rPr>
              <a:t> ISSUE?!</a:t>
            </a:r>
          </a:p>
          <a:p>
            <a:pPr marL="0" indent="0">
              <a:lnSpc>
                <a:spcPct val="150000"/>
              </a:lnSpc>
              <a:buNone/>
            </a:pPr>
            <a:endParaRPr lang="en-US" dirty="0"/>
          </a:p>
        </p:txBody>
      </p:sp>
      <p:pic>
        <p:nvPicPr>
          <p:cNvPr id="5" name="Picture 4">
            <a:extLst>
              <a:ext uri="{FF2B5EF4-FFF2-40B4-BE49-F238E27FC236}">
                <a16:creationId xmlns:a16="http://schemas.microsoft.com/office/drawing/2014/main" id="{E8EF912B-545C-2A4B-8E72-DBFD8F0D0C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79549">
            <a:off x="8006394" y="902368"/>
            <a:ext cx="3788763" cy="50532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2467208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mv="urn:schemas-microsoft-com:mac:vml"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39784-FF1A-EB43-A7BF-8FE699A5AFEF}"/>
              </a:ext>
            </a:extLst>
          </p:cNvPr>
          <p:cNvSpPr>
            <a:spLocks noGrp="1"/>
          </p:cNvSpPr>
          <p:nvPr>
            <p:ph type="title"/>
          </p:nvPr>
        </p:nvSpPr>
        <p:spPr/>
        <p:txBody>
          <a:bodyPr>
            <a:noAutofit/>
          </a:bodyPr>
          <a:lstStyle/>
          <a:p>
            <a:r>
              <a:rPr lang="en-US" sz="3200" dirty="0"/>
              <a:t>How does God view this manipulating of his natural creation and disease, the result of sin, by modern science for the supposed betterment of mankind?</a:t>
            </a:r>
          </a:p>
        </p:txBody>
      </p:sp>
      <p:sp>
        <p:nvSpPr>
          <p:cNvPr id="3" name="Content Placeholder 2">
            <a:extLst>
              <a:ext uri="{FF2B5EF4-FFF2-40B4-BE49-F238E27FC236}">
                <a16:creationId xmlns:a16="http://schemas.microsoft.com/office/drawing/2014/main" id="{4BBBAA61-8427-BF46-BB6A-B41737893161}"/>
              </a:ext>
            </a:extLst>
          </p:cNvPr>
          <p:cNvSpPr>
            <a:spLocks noGrp="1"/>
          </p:cNvSpPr>
          <p:nvPr>
            <p:ph idx="1"/>
          </p:nvPr>
        </p:nvSpPr>
        <p:spPr/>
        <p:txBody>
          <a:bodyPr>
            <a:normAutofit/>
          </a:bodyPr>
          <a:lstStyle/>
          <a:p>
            <a:pPr marL="0" indent="0">
              <a:buNone/>
            </a:pPr>
            <a:r>
              <a:rPr lang="en-US" sz="4800" b="1" dirty="0">
                <a:solidFill>
                  <a:srgbClr val="FF0000"/>
                </a:solidFill>
              </a:rPr>
              <a:t>“Who can bring a clean thing out of an unclean? not one.”</a:t>
            </a:r>
            <a:r>
              <a:rPr lang="en-US" sz="4800" dirty="0"/>
              <a:t> Job 14:4. </a:t>
            </a:r>
          </a:p>
          <a:p>
            <a:endParaRPr lang="en-US" sz="4800" dirty="0"/>
          </a:p>
        </p:txBody>
      </p:sp>
      <p:pic>
        <p:nvPicPr>
          <p:cNvPr id="4" name="Picture 3">
            <a:extLst>
              <a:ext uri="{FF2B5EF4-FFF2-40B4-BE49-F238E27FC236}">
                <a16:creationId xmlns:a16="http://schemas.microsoft.com/office/drawing/2014/main" id="{240EC84C-8DC9-2649-839E-73B64A8AB4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33043" y="5407572"/>
            <a:ext cx="4660321" cy="1655385"/>
          </a:xfrm>
          <a:prstGeom prst="rect">
            <a:avLst/>
          </a:prstGeom>
        </p:spPr>
      </p:pic>
    </p:spTree>
    <p:extLst>
      <p:ext uri="{BB962C8B-B14F-4D97-AF65-F5344CB8AC3E}">
        <p14:creationId xmlns:p14="http://schemas.microsoft.com/office/powerpoint/2010/main" val="1612459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AD102A-097F-8244-BB44-7F7E5AA324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5495"/>
            <a:ext cx="12192000" cy="8128000"/>
          </a:xfrm>
          <a:prstGeom prst="rect">
            <a:avLst/>
          </a:prstGeom>
        </p:spPr>
      </p:pic>
      <p:sp>
        <p:nvSpPr>
          <p:cNvPr id="2" name="Title 1">
            <a:extLst>
              <a:ext uri="{FF2B5EF4-FFF2-40B4-BE49-F238E27FC236}">
                <a16:creationId xmlns:a16="http://schemas.microsoft.com/office/drawing/2014/main" id="{E683C563-E18D-0942-9DEF-8B79864A0477}"/>
              </a:ext>
            </a:extLst>
          </p:cNvPr>
          <p:cNvSpPr>
            <a:spLocks noGrp="1"/>
          </p:cNvSpPr>
          <p:nvPr>
            <p:ph type="title"/>
          </p:nvPr>
        </p:nvSpPr>
        <p:spPr>
          <a:xfrm>
            <a:off x="0" y="0"/>
            <a:ext cx="5403273" cy="1325563"/>
          </a:xfrm>
          <a:solidFill>
            <a:schemeClr val="tx1">
              <a:alpha val="52000"/>
            </a:schemeClr>
          </a:solidFill>
        </p:spPr>
        <p:txBody>
          <a:bodyPr>
            <a:normAutofit/>
          </a:bodyPr>
          <a:lstStyle/>
          <a:p>
            <a:pPr algn="ctr"/>
            <a:r>
              <a:rPr lang="en-US" sz="4000" dirty="0">
                <a:solidFill>
                  <a:schemeClr val="bg1"/>
                </a:solidFill>
              </a:rPr>
              <a:t>We Are Accountable For Our Care Of Our Body</a:t>
            </a:r>
          </a:p>
        </p:txBody>
      </p:sp>
      <p:sp>
        <p:nvSpPr>
          <p:cNvPr id="3" name="Content Placeholder 2">
            <a:extLst>
              <a:ext uri="{FF2B5EF4-FFF2-40B4-BE49-F238E27FC236}">
                <a16:creationId xmlns:a16="http://schemas.microsoft.com/office/drawing/2014/main" id="{FEBD9098-B813-C841-A9CC-50C5552C96B2}"/>
              </a:ext>
            </a:extLst>
          </p:cNvPr>
          <p:cNvSpPr>
            <a:spLocks noGrp="1"/>
          </p:cNvSpPr>
          <p:nvPr>
            <p:ph idx="1"/>
          </p:nvPr>
        </p:nvSpPr>
        <p:spPr>
          <a:xfrm>
            <a:off x="0" y="1460500"/>
            <a:ext cx="5423338" cy="4351338"/>
          </a:xfrm>
          <a:solidFill>
            <a:schemeClr val="tx1">
              <a:alpha val="52000"/>
            </a:schemeClr>
          </a:solidFill>
        </p:spPr>
        <p:txBody>
          <a:bodyPr>
            <a:normAutofit lnSpcReduction="10000"/>
          </a:bodyPr>
          <a:lstStyle/>
          <a:p>
            <a:pPr marL="0" indent="0">
              <a:buNone/>
            </a:pPr>
            <a:r>
              <a:rPr lang="en-US" sz="3600" dirty="0">
                <a:solidFill>
                  <a:schemeClr val="bg1"/>
                </a:solidFill>
              </a:rPr>
              <a:t>“For we must all appear before the judgment seat of Christ; that every one may receive the things done      </a:t>
            </a:r>
            <a:r>
              <a:rPr lang="en-US" sz="6000" b="1" dirty="0">
                <a:solidFill>
                  <a:schemeClr val="bg1"/>
                </a:solidFill>
                <a:latin typeface="Arial Black" panose="020B0604020202020204" pitchFamily="34" charset="0"/>
                <a:cs typeface="Arial Black" panose="020B0604020202020204" pitchFamily="34" charset="0"/>
              </a:rPr>
              <a:t>in his body, </a:t>
            </a:r>
            <a:r>
              <a:rPr lang="en-US" sz="3600" dirty="0">
                <a:solidFill>
                  <a:schemeClr val="bg1"/>
                </a:solidFill>
              </a:rPr>
              <a:t>according to that he hath done, whether it be good or bad.”  2 Corinthians 5:10.</a:t>
            </a:r>
          </a:p>
        </p:txBody>
      </p:sp>
    </p:spTree>
    <p:extLst>
      <p:ext uri="{BB962C8B-B14F-4D97-AF65-F5344CB8AC3E}">
        <p14:creationId xmlns:p14="http://schemas.microsoft.com/office/powerpoint/2010/main" val="235686836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3F79-871E-5D4C-90FF-58AC81F41CB9}"/>
              </a:ext>
            </a:extLst>
          </p:cNvPr>
          <p:cNvSpPr>
            <a:spLocks noGrp="1"/>
          </p:cNvSpPr>
          <p:nvPr>
            <p:ph type="title"/>
          </p:nvPr>
        </p:nvSpPr>
        <p:spPr/>
        <p:txBody>
          <a:bodyPr>
            <a:normAutofit fontScale="90000"/>
          </a:bodyPr>
          <a:lstStyle/>
          <a:p>
            <a:r>
              <a:rPr lang="en-US" dirty="0"/>
              <a:t>So how did we, as Christians, get led down this garden pathway to vaccination?</a:t>
            </a:r>
            <a:br>
              <a:rPr lang="en-US" dirty="0"/>
            </a:br>
            <a:endParaRPr lang="en-US" dirty="0"/>
          </a:p>
        </p:txBody>
      </p:sp>
      <p:sp>
        <p:nvSpPr>
          <p:cNvPr id="3" name="Content Placeholder 2">
            <a:extLst>
              <a:ext uri="{FF2B5EF4-FFF2-40B4-BE49-F238E27FC236}">
                <a16:creationId xmlns:a16="http://schemas.microsoft.com/office/drawing/2014/main" id="{A77CE9A5-9D57-B643-A358-0BFC25653356}"/>
              </a:ext>
            </a:extLst>
          </p:cNvPr>
          <p:cNvSpPr>
            <a:spLocks noGrp="1"/>
          </p:cNvSpPr>
          <p:nvPr>
            <p:ph idx="1"/>
          </p:nvPr>
        </p:nvSpPr>
        <p:spPr>
          <a:xfrm>
            <a:off x="838200" y="1636439"/>
            <a:ext cx="10515600" cy="4351338"/>
          </a:xfrm>
        </p:spPr>
        <p:txBody>
          <a:bodyPr>
            <a:normAutofit lnSpcReduction="10000"/>
          </a:bodyPr>
          <a:lstStyle/>
          <a:p>
            <a:pPr marL="0" indent="0" algn="ctr">
              <a:buNone/>
            </a:pPr>
            <a:r>
              <a:rPr lang="en-US" dirty="0"/>
              <a:t>Jeremiah 10:2.  “Thus </a:t>
            </a:r>
            <a:r>
              <a:rPr lang="en-US" dirty="0" err="1"/>
              <a:t>saith</a:t>
            </a:r>
            <a:r>
              <a:rPr lang="en-US" dirty="0"/>
              <a:t> the LORD, </a:t>
            </a:r>
          </a:p>
          <a:p>
            <a:pPr marL="0" indent="0" algn="ctr">
              <a:buNone/>
            </a:pPr>
            <a:r>
              <a:rPr lang="en-US" sz="4800" b="1" i="1" dirty="0">
                <a:solidFill>
                  <a:srgbClr val="FF0000"/>
                </a:solidFill>
                <a:latin typeface="Didot" panose="02000503000000020003" pitchFamily="2" charset="-79"/>
                <a:cs typeface="Didot" panose="02000503000000020003" pitchFamily="2" charset="-79"/>
              </a:rPr>
              <a:t>Learn not the way of the heathen</a:t>
            </a:r>
            <a:r>
              <a:rPr lang="en-US" b="1" i="1" dirty="0">
                <a:solidFill>
                  <a:srgbClr val="FF0000"/>
                </a:solidFill>
              </a:rPr>
              <a:t>, </a:t>
            </a:r>
          </a:p>
          <a:p>
            <a:pPr marL="0" indent="0" algn="ctr">
              <a:buNone/>
            </a:pPr>
            <a:r>
              <a:rPr lang="en-US" dirty="0"/>
              <a:t>and be not dismayed at the signs of heaven; </a:t>
            </a:r>
          </a:p>
          <a:p>
            <a:pPr marL="0" indent="0" algn="ctr">
              <a:buNone/>
            </a:pPr>
            <a:r>
              <a:rPr lang="en-US" dirty="0"/>
              <a:t>for the heathen are dismayed at them.” </a:t>
            </a:r>
          </a:p>
          <a:p>
            <a:pPr marL="0" indent="0" algn="ctr">
              <a:buNone/>
            </a:pPr>
            <a:endParaRPr lang="en-US" dirty="0"/>
          </a:p>
          <a:p>
            <a:r>
              <a:rPr lang="en-US" dirty="0"/>
              <a:t>Psalms 106:34-36  They did not destroy the nations, concerning whom the LORD commanded them:  35,  But were mingled among the heathen, and learned their works.  36,  And they served their idols: which were a snare unto them.</a:t>
            </a:r>
          </a:p>
          <a:p>
            <a:pPr algn="ctr"/>
            <a:endParaRPr lang="en-US" dirty="0"/>
          </a:p>
          <a:p>
            <a:pPr algn="ctr"/>
            <a:endParaRPr lang="en-US" dirty="0"/>
          </a:p>
        </p:txBody>
      </p:sp>
      <p:pic>
        <p:nvPicPr>
          <p:cNvPr id="4" name="Picture 3">
            <a:extLst>
              <a:ext uri="{FF2B5EF4-FFF2-40B4-BE49-F238E27FC236}">
                <a16:creationId xmlns:a16="http://schemas.microsoft.com/office/drawing/2014/main" id="{B6AEA89E-9633-5641-ACAF-58FDF72876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3043" y="5407572"/>
            <a:ext cx="4660321" cy="1655385"/>
          </a:xfrm>
          <a:prstGeom prst="rect">
            <a:avLst/>
          </a:prstGeom>
        </p:spPr>
      </p:pic>
    </p:spTree>
    <p:extLst>
      <p:ext uri="{BB962C8B-B14F-4D97-AF65-F5344CB8AC3E}">
        <p14:creationId xmlns:p14="http://schemas.microsoft.com/office/powerpoint/2010/main" val="301928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B2C5C3-BA12-7946-872D-8D7F1CF4A7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0" y="0"/>
            <a:ext cx="10287000" cy="6858000"/>
          </a:xfrm>
          <a:prstGeom prst="rect">
            <a:avLst/>
          </a:prstGeom>
        </p:spPr>
      </p:pic>
      <p:pic>
        <p:nvPicPr>
          <p:cNvPr id="5" name="Picture 4">
            <a:extLst>
              <a:ext uri="{FF2B5EF4-FFF2-40B4-BE49-F238E27FC236}">
                <a16:creationId xmlns:a16="http://schemas.microsoft.com/office/drawing/2014/main" id="{345B383A-53E8-7548-A55E-3DE4EB78DA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0287000" cy="6858000"/>
          </a:xfrm>
          <a:prstGeom prst="rect">
            <a:avLst/>
          </a:prstGeom>
        </p:spPr>
      </p:pic>
      <p:sp>
        <p:nvSpPr>
          <p:cNvPr id="2" name="Title 1">
            <a:extLst>
              <a:ext uri="{FF2B5EF4-FFF2-40B4-BE49-F238E27FC236}">
                <a16:creationId xmlns:a16="http://schemas.microsoft.com/office/drawing/2014/main" id="{23166469-70EB-634E-962E-39AA7AF60B78}"/>
              </a:ext>
            </a:extLst>
          </p:cNvPr>
          <p:cNvSpPr>
            <a:spLocks noGrp="1"/>
          </p:cNvSpPr>
          <p:nvPr>
            <p:ph type="title"/>
          </p:nvPr>
        </p:nvSpPr>
        <p:spPr>
          <a:xfrm>
            <a:off x="6713620" y="0"/>
            <a:ext cx="4640179" cy="1325563"/>
          </a:xfrm>
        </p:spPr>
        <p:txBody>
          <a:bodyPr/>
          <a:lstStyle/>
          <a:p>
            <a:r>
              <a:rPr lang="en-US" b="1" dirty="0"/>
              <a:t>The Jab</a:t>
            </a:r>
          </a:p>
        </p:txBody>
      </p:sp>
      <p:sp>
        <p:nvSpPr>
          <p:cNvPr id="3" name="Content Placeholder 2">
            <a:extLst>
              <a:ext uri="{FF2B5EF4-FFF2-40B4-BE49-F238E27FC236}">
                <a16:creationId xmlns:a16="http://schemas.microsoft.com/office/drawing/2014/main" id="{6E334206-06B0-EE40-85AC-B7A54B36E2FF}"/>
              </a:ext>
            </a:extLst>
          </p:cNvPr>
          <p:cNvSpPr>
            <a:spLocks noGrp="1"/>
          </p:cNvSpPr>
          <p:nvPr>
            <p:ph idx="1"/>
          </p:nvPr>
        </p:nvSpPr>
        <p:spPr>
          <a:xfrm>
            <a:off x="6713620" y="1154242"/>
            <a:ext cx="5329991" cy="5096655"/>
          </a:xfrm>
        </p:spPr>
        <p:txBody>
          <a:bodyPr>
            <a:normAutofit fontScale="85000" lnSpcReduction="20000"/>
          </a:bodyPr>
          <a:lstStyle/>
          <a:p>
            <a:pPr marL="0" indent="0">
              <a:lnSpc>
                <a:spcPct val="120000"/>
              </a:lnSpc>
              <a:buNone/>
            </a:pPr>
            <a:r>
              <a:rPr lang="en-US" sz="4000" dirty="0"/>
              <a:t>Vaccination is deliberate defilement of your body with disease in flagrant violation of God’s health statutes.</a:t>
            </a:r>
          </a:p>
          <a:p>
            <a:pPr marL="0" indent="0">
              <a:lnSpc>
                <a:spcPct val="120000"/>
              </a:lnSpc>
              <a:buNone/>
            </a:pPr>
            <a:r>
              <a:rPr lang="en-US" sz="4000" dirty="0"/>
              <a:t>Isaiah 8:20  “To the law and to the testimony: </a:t>
            </a:r>
            <a:r>
              <a:rPr lang="en-US" sz="4000" b="1" dirty="0">
                <a:solidFill>
                  <a:srgbClr val="FF0000"/>
                </a:solidFill>
              </a:rPr>
              <a:t>if they speak not according to this word</a:t>
            </a:r>
            <a:r>
              <a:rPr lang="en-US" sz="4000" dirty="0"/>
              <a:t>, it is because there is no light in them.”</a:t>
            </a:r>
          </a:p>
          <a:p>
            <a:pPr marL="0" indent="0">
              <a:lnSpc>
                <a:spcPct val="120000"/>
              </a:lnSpc>
              <a:buNone/>
            </a:pPr>
            <a:endParaRPr lang="en-US" sz="4000" dirty="0"/>
          </a:p>
        </p:txBody>
      </p:sp>
    </p:spTree>
    <p:extLst>
      <p:ext uri="{BB962C8B-B14F-4D97-AF65-F5344CB8AC3E}">
        <p14:creationId xmlns:p14="http://schemas.microsoft.com/office/powerpoint/2010/main" val="108876216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mv="urn:schemas-microsoft-com:mac:vml"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A7ECA-8FDD-E540-949A-61E66D014A2A}"/>
              </a:ext>
            </a:extLst>
          </p:cNvPr>
          <p:cNvSpPr>
            <a:spLocks noGrp="1"/>
          </p:cNvSpPr>
          <p:nvPr>
            <p:ph type="title"/>
          </p:nvPr>
        </p:nvSpPr>
        <p:spPr>
          <a:xfrm>
            <a:off x="302173" y="239000"/>
            <a:ext cx="10515600" cy="1325563"/>
          </a:xfrm>
        </p:spPr>
        <p:txBody>
          <a:bodyPr>
            <a:noAutofit/>
          </a:bodyPr>
          <a:lstStyle/>
          <a:p>
            <a:r>
              <a:rPr lang="en-US" sz="3200" dirty="0"/>
              <a:t>We have learned the way of the heathen, and loved it. Maybe God does not know what He is talking about? Did God need modern science to improve His health understanding?</a:t>
            </a:r>
          </a:p>
        </p:txBody>
      </p:sp>
      <p:sp>
        <p:nvSpPr>
          <p:cNvPr id="3" name="Content Placeholder 2">
            <a:extLst>
              <a:ext uri="{FF2B5EF4-FFF2-40B4-BE49-F238E27FC236}">
                <a16:creationId xmlns:a16="http://schemas.microsoft.com/office/drawing/2014/main" id="{CB99A4B8-9EA6-C742-AF6C-A746A5973C62}"/>
              </a:ext>
            </a:extLst>
          </p:cNvPr>
          <p:cNvSpPr>
            <a:spLocks noGrp="1"/>
          </p:cNvSpPr>
          <p:nvPr>
            <p:ph idx="1"/>
          </p:nvPr>
        </p:nvSpPr>
        <p:spPr>
          <a:xfrm>
            <a:off x="302174" y="1872926"/>
            <a:ext cx="7060324" cy="4351338"/>
          </a:xfrm>
        </p:spPr>
        <p:txBody>
          <a:bodyPr>
            <a:normAutofit fontScale="85000" lnSpcReduction="10000"/>
          </a:bodyPr>
          <a:lstStyle/>
          <a:p>
            <a:pPr marL="0" indent="0">
              <a:buNone/>
            </a:pPr>
            <a:r>
              <a:rPr lang="en-US" dirty="0"/>
              <a:t>“But God will have a people upon the earth to maintain the Bible, and the Bible only, as the standard of all doctrines and the basis of all reforms. </a:t>
            </a:r>
          </a:p>
          <a:p>
            <a:pPr marL="0" indent="0">
              <a:buNone/>
            </a:pPr>
            <a:r>
              <a:rPr lang="en-US" dirty="0"/>
              <a:t>The opinions of learned men,  </a:t>
            </a:r>
            <a:r>
              <a:rPr lang="en-US" sz="3900" b="1" i="1" u="sng" dirty="0">
                <a:solidFill>
                  <a:srgbClr val="FF0000"/>
                </a:solidFill>
              </a:rPr>
              <a:t>the deductions of science</a:t>
            </a:r>
            <a:r>
              <a:rPr lang="en-US" dirty="0">
                <a:solidFill>
                  <a:srgbClr val="FF0000"/>
                </a:solidFill>
              </a:rPr>
              <a:t>,</a:t>
            </a:r>
            <a:r>
              <a:rPr lang="en-US" dirty="0"/>
              <a:t> the creeds or decisions of ecclesiastical councils, as numerous and discordant as are the churches which they represent, the voice of the majority—not one nor all of these should be regarded as evidence for or against any point of religious faith. </a:t>
            </a:r>
          </a:p>
          <a:p>
            <a:pPr marL="0" indent="0">
              <a:buNone/>
            </a:pPr>
            <a:r>
              <a:rPr lang="en-US" dirty="0"/>
              <a:t>Before accepting any doctrine or precept, we should demand a plain ‘Thus </a:t>
            </a:r>
            <a:r>
              <a:rPr lang="en-US" dirty="0" err="1"/>
              <a:t>saith</a:t>
            </a:r>
            <a:r>
              <a:rPr lang="en-US" dirty="0"/>
              <a:t> the Lord’ in its support.” GC 595.1</a:t>
            </a:r>
          </a:p>
        </p:txBody>
      </p:sp>
      <p:pic>
        <p:nvPicPr>
          <p:cNvPr id="5" name="Picture 4">
            <a:extLst>
              <a:ext uri="{FF2B5EF4-FFF2-40B4-BE49-F238E27FC236}">
                <a16:creationId xmlns:a16="http://schemas.microsoft.com/office/drawing/2014/main" id="{CB4B925E-C114-704A-BC12-C2540190492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59981" y="1876102"/>
            <a:ext cx="4427220" cy="39256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0838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49F09-8F47-4040-9499-36006EEDC5FC}"/>
              </a:ext>
            </a:extLst>
          </p:cNvPr>
          <p:cNvSpPr>
            <a:spLocks noGrp="1"/>
          </p:cNvSpPr>
          <p:nvPr>
            <p:ph type="title"/>
          </p:nvPr>
        </p:nvSpPr>
        <p:spPr/>
        <p:txBody>
          <a:bodyPr>
            <a:noAutofit/>
          </a:bodyPr>
          <a:lstStyle/>
          <a:p>
            <a:r>
              <a:rPr lang="en-US" sz="3600" dirty="0"/>
              <a:t>Matthew 4:4  But he answered and said, It is written, </a:t>
            </a:r>
            <a:r>
              <a:rPr lang="en-US" b="1" i="1" dirty="0">
                <a:solidFill>
                  <a:srgbClr val="FF0000"/>
                </a:solidFill>
              </a:rPr>
              <a:t>Man shall not live by bread alone</a:t>
            </a:r>
            <a:r>
              <a:rPr lang="en-US" sz="3600" dirty="0"/>
              <a:t>, but by every word that </a:t>
            </a:r>
            <a:r>
              <a:rPr lang="en-US" sz="3600" dirty="0" err="1"/>
              <a:t>proceedeth</a:t>
            </a:r>
            <a:r>
              <a:rPr lang="en-US" sz="3600" dirty="0"/>
              <a:t> out of the mouth of God.</a:t>
            </a:r>
          </a:p>
        </p:txBody>
      </p:sp>
      <p:sp>
        <p:nvSpPr>
          <p:cNvPr id="3" name="Content Placeholder 2">
            <a:extLst>
              <a:ext uri="{FF2B5EF4-FFF2-40B4-BE49-F238E27FC236}">
                <a16:creationId xmlns:a16="http://schemas.microsoft.com/office/drawing/2014/main" id="{CF3B80DE-E5E5-3D4E-BDD5-C7B3626F14AF}"/>
              </a:ext>
            </a:extLst>
          </p:cNvPr>
          <p:cNvSpPr>
            <a:spLocks noGrp="1"/>
          </p:cNvSpPr>
          <p:nvPr>
            <p:ph idx="1"/>
          </p:nvPr>
        </p:nvSpPr>
        <p:spPr>
          <a:xfrm>
            <a:off x="838200" y="2506662"/>
            <a:ext cx="10515600" cy="4351338"/>
          </a:xfrm>
        </p:spPr>
        <p:txBody>
          <a:bodyPr>
            <a:normAutofit/>
          </a:bodyPr>
          <a:lstStyle/>
          <a:p>
            <a:r>
              <a:rPr lang="en-US" dirty="0"/>
              <a:t>Not by:</a:t>
            </a:r>
          </a:p>
          <a:p>
            <a:r>
              <a:rPr lang="en-US" dirty="0"/>
              <a:t>Bread alone! or</a:t>
            </a:r>
          </a:p>
          <a:p>
            <a:r>
              <a:rPr lang="en-US" dirty="0"/>
              <a:t>Medical science alone! or</a:t>
            </a:r>
          </a:p>
          <a:p>
            <a:r>
              <a:rPr lang="en-US" dirty="0"/>
              <a:t>Government mandates alone! or</a:t>
            </a:r>
          </a:p>
          <a:p>
            <a:r>
              <a:rPr lang="en-US" dirty="0"/>
              <a:t>Opinions of friends and trusted relatives alone!</a:t>
            </a:r>
          </a:p>
          <a:p>
            <a:r>
              <a:rPr lang="en-US" dirty="0"/>
              <a:t>News hype alone....</a:t>
            </a:r>
          </a:p>
          <a:p>
            <a:endParaRPr lang="en-US" dirty="0"/>
          </a:p>
        </p:txBody>
      </p:sp>
      <p:pic>
        <p:nvPicPr>
          <p:cNvPr id="5" name="Picture 4">
            <a:extLst>
              <a:ext uri="{FF2B5EF4-FFF2-40B4-BE49-F238E27FC236}">
                <a16:creationId xmlns:a16="http://schemas.microsoft.com/office/drawing/2014/main" id="{E41E3FBF-7275-AC45-B300-2D77EED926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13378" y="1860330"/>
            <a:ext cx="3069021" cy="46035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201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27E6C-370C-B248-9528-97F7F6C1A62A}"/>
              </a:ext>
            </a:extLst>
          </p:cNvPr>
          <p:cNvSpPr>
            <a:spLocks noGrp="1"/>
          </p:cNvSpPr>
          <p:nvPr>
            <p:ph type="title"/>
          </p:nvPr>
        </p:nvSpPr>
        <p:spPr/>
        <p:txBody>
          <a:bodyPr/>
          <a:lstStyle/>
          <a:p>
            <a:r>
              <a:rPr lang="en-US" dirty="0"/>
              <a:t>How do we prevent catching the pestilence?</a:t>
            </a:r>
          </a:p>
        </p:txBody>
      </p:sp>
      <p:sp>
        <p:nvSpPr>
          <p:cNvPr id="3" name="Content Placeholder 2">
            <a:extLst>
              <a:ext uri="{FF2B5EF4-FFF2-40B4-BE49-F238E27FC236}">
                <a16:creationId xmlns:a16="http://schemas.microsoft.com/office/drawing/2014/main" id="{9CB24D73-F57F-3841-996E-475C2FD9B1FC}"/>
              </a:ext>
            </a:extLst>
          </p:cNvPr>
          <p:cNvSpPr>
            <a:spLocks noGrp="1"/>
          </p:cNvSpPr>
          <p:nvPr>
            <p:ph sz="half" idx="1"/>
          </p:nvPr>
        </p:nvSpPr>
        <p:spPr>
          <a:xfrm>
            <a:off x="838199" y="1690688"/>
            <a:ext cx="5879841" cy="4486275"/>
          </a:xfrm>
        </p:spPr>
        <p:txBody>
          <a:bodyPr>
            <a:normAutofit/>
          </a:bodyPr>
          <a:lstStyle/>
          <a:p>
            <a:pPr marL="0" indent="0">
              <a:buNone/>
            </a:pPr>
            <a:r>
              <a:rPr lang="en-US" sz="3200" dirty="0"/>
              <a:t>“And said, If thou wilt diligently hearken to the voice of the LORD thy God, and wilt do that which is right in his sight, and wilt give ear to his commandments, and keep all his statutes, I will put none of these diseases upon thee, which I have brought upon the Egyptians: for I am the LORD that </a:t>
            </a:r>
            <a:r>
              <a:rPr lang="en-US" sz="3200" dirty="0" err="1"/>
              <a:t>healeth</a:t>
            </a:r>
            <a:r>
              <a:rPr lang="en-US" sz="3200" dirty="0"/>
              <a:t> thee.” Exodus 15:26.</a:t>
            </a:r>
          </a:p>
        </p:txBody>
      </p:sp>
      <p:pic>
        <p:nvPicPr>
          <p:cNvPr id="6" name="Content Placeholder 5">
            <a:extLst>
              <a:ext uri="{FF2B5EF4-FFF2-40B4-BE49-F238E27FC236}">
                <a16:creationId xmlns:a16="http://schemas.microsoft.com/office/drawing/2014/main" id="{8E92F282-F662-FA41-BD2F-539D7B2D1486}"/>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rot="156567">
            <a:off x="7001069" y="1690688"/>
            <a:ext cx="4836621" cy="43182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27554739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3299D-BC12-BD44-8B4F-6629EAB0FA23}"/>
              </a:ext>
            </a:extLst>
          </p:cNvPr>
          <p:cNvSpPr>
            <a:spLocks noGrp="1"/>
          </p:cNvSpPr>
          <p:nvPr>
            <p:ph type="title"/>
          </p:nvPr>
        </p:nvSpPr>
        <p:spPr/>
        <p:txBody>
          <a:bodyPr/>
          <a:lstStyle/>
          <a:p>
            <a:r>
              <a:rPr lang="en-US" dirty="0"/>
              <a:t>When does the word of God ask us to assemble?</a:t>
            </a:r>
          </a:p>
        </p:txBody>
      </p:sp>
      <p:pic>
        <p:nvPicPr>
          <p:cNvPr id="6" name="Content Placeholder 5">
            <a:extLst>
              <a:ext uri="{FF2B5EF4-FFF2-40B4-BE49-F238E27FC236}">
                <a16:creationId xmlns:a16="http://schemas.microsoft.com/office/drawing/2014/main" id="{8F030F07-C4D3-0445-AFEA-0023CBA2DA6E}"/>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rot="187941">
            <a:off x="688149" y="1821522"/>
            <a:ext cx="5328745" cy="39965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Content Placeholder 3">
            <a:extLst>
              <a:ext uri="{FF2B5EF4-FFF2-40B4-BE49-F238E27FC236}">
                <a16:creationId xmlns:a16="http://schemas.microsoft.com/office/drawing/2014/main" id="{3A6B6E38-EE42-0847-82DD-1B58ECFFE435}"/>
              </a:ext>
            </a:extLst>
          </p:cNvPr>
          <p:cNvSpPr>
            <a:spLocks noGrp="1"/>
          </p:cNvSpPr>
          <p:nvPr>
            <p:ph sz="half" idx="2"/>
          </p:nvPr>
        </p:nvSpPr>
        <p:spPr>
          <a:xfrm>
            <a:off x="6351814" y="1792967"/>
            <a:ext cx="5617029" cy="4351338"/>
          </a:xfrm>
        </p:spPr>
        <p:txBody>
          <a:bodyPr>
            <a:normAutofit fontScale="92500" lnSpcReduction="20000"/>
          </a:bodyPr>
          <a:lstStyle/>
          <a:p>
            <a:pPr marL="0" indent="0">
              <a:buNone/>
            </a:pPr>
            <a:r>
              <a:rPr lang="en-US" sz="3600" dirty="0"/>
              <a:t>“Six days shall work be done: but the seventh day is the </a:t>
            </a:r>
            <a:r>
              <a:rPr lang="en-US" sz="4300" b="1" i="1" dirty="0">
                <a:solidFill>
                  <a:srgbClr val="FF0000"/>
                </a:solidFill>
              </a:rPr>
              <a:t>sabbath</a:t>
            </a:r>
            <a:r>
              <a:rPr lang="en-US" sz="3600" dirty="0"/>
              <a:t> of rest, an </a:t>
            </a:r>
            <a:r>
              <a:rPr lang="en-US" sz="4300" b="1" i="1" dirty="0">
                <a:solidFill>
                  <a:srgbClr val="FF0000"/>
                </a:solidFill>
              </a:rPr>
              <a:t>holy convocation</a:t>
            </a:r>
            <a:r>
              <a:rPr lang="en-US" sz="3600" dirty="0"/>
              <a:t> (something called out, that is, a public meeting [the act, the persons, or the place]; also a rehearsal: - </a:t>
            </a:r>
            <a:r>
              <a:rPr lang="en-US" sz="4300" b="1" i="1" dirty="0">
                <a:solidFill>
                  <a:srgbClr val="FF0000"/>
                </a:solidFill>
              </a:rPr>
              <a:t>assembly</a:t>
            </a:r>
            <a:r>
              <a:rPr lang="en-US" sz="3600" dirty="0"/>
              <a:t>, calling, convocation, reading.);” Leviticus 23:3.</a:t>
            </a:r>
          </a:p>
          <a:p>
            <a:pPr marL="0" indent="0">
              <a:buNone/>
            </a:pPr>
            <a:endParaRPr lang="en-US" sz="3600" dirty="0"/>
          </a:p>
        </p:txBody>
      </p:sp>
    </p:spTree>
    <p:extLst>
      <p:ext uri="{BB962C8B-B14F-4D97-AF65-F5344CB8AC3E}">
        <p14:creationId xmlns:p14="http://schemas.microsoft.com/office/powerpoint/2010/main" val="190857485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7FB33-F4BC-3243-A1B0-E2BF7932DF24}"/>
              </a:ext>
            </a:extLst>
          </p:cNvPr>
          <p:cNvSpPr>
            <a:spLocks noGrp="1"/>
          </p:cNvSpPr>
          <p:nvPr>
            <p:ph type="title"/>
          </p:nvPr>
        </p:nvSpPr>
        <p:spPr>
          <a:xfrm>
            <a:off x="756555" y="365126"/>
            <a:ext cx="10515600" cy="696232"/>
          </a:xfrm>
        </p:spPr>
        <p:txBody>
          <a:bodyPr>
            <a:noAutofit/>
          </a:bodyPr>
          <a:lstStyle/>
          <a:p>
            <a:r>
              <a:rPr lang="en-US" dirty="0"/>
              <a:t>Not Forsaking the Assembling</a:t>
            </a:r>
          </a:p>
        </p:txBody>
      </p:sp>
      <p:sp>
        <p:nvSpPr>
          <p:cNvPr id="4" name="Content Placeholder 3">
            <a:extLst>
              <a:ext uri="{FF2B5EF4-FFF2-40B4-BE49-F238E27FC236}">
                <a16:creationId xmlns:a16="http://schemas.microsoft.com/office/drawing/2014/main" id="{8CA58EFE-DD84-684C-98A9-B1E432E8CDBD}"/>
              </a:ext>
            </a:extLst>
          </p:cNvPr>
          <p:cNvSpPr>
            <a:spLocks noGrp="1"/>
          </p:cNvSpPr>
          <p:nvPr>
            <p:ph sz="half" idx="2"/>
          </p:nvPr>
        </p:nvSpPr>
        <p:spPr>
          <a:xfrm>
            <a:off x="6535671" y="1812554"/>
            <a:ext cx="5780315" cy="4351338"/>
          </a:xfrm>
        </p:spPr>
        <p:txBody>
          <a:bodyPr>
            <a:noAutofit/>
          </a:bodyPr>
          <a:lstStyle/>
          <a:p>
            <a:pPr marL="0" indent="0">
              <a:buNone/>
            </a:pPr>
            <a:r>
              <a:rPr lang="en-US" sz="4000" dirty="0"/>
              <a:t>“</a:t>
            </a:r>
            <a:r>
              <a:rPr lang="en-US" sz="4000" b="1" i="1" dirty="0">
                <a:solidFill>
                  <a:srgbClr val="FF0000"/>
                </a:solidFill>
              </a:rPr>
              <a:t>Not forsaking the assembling </a:t>
            </a:r>
            <a:r>
              <a:rPr lang="en-US" sz="3600" dirty="0"/>
              <a:t>of ourselves together, as the manner of some is; but exhorting one another: and so much the more,</a:t>
            </a:r>
            <a:r>
              <a:rPr lang="en-US" sz="4000" dirty="0"/>
              <a:t> </a:t>
            </a:r>
            <a:r>
              <a:rPr lang="en-US" sz="4400" b="1" i="1" dirty="0">
                <a:solidFill>
                  <a:srgbClr val="FF0000"/>
                </a:solidFill>
              </a:rPr>
              <a:t>as ye see the day approaching</a:t>
            </a:r>
            <a:r>
              <a:rPr lang="en-US" sz="3200" dirty="0"/>
              <a:t>.” Hebrews 10:25.</a:t>
            </a:r>
            <a:endParaRPr lang="en-US" sz="4000" dirty="0"/>
          </a:p>
          <a:p>
            <a:pPr marL="0" indent="0">
              <a:buNone/>
            </a:pPr>
            <a:endParaRPr lang="en-US" sz="4000" dirty="0"/>
          </a:p>
        </p:txBody>
      </p:sp>
      <p:pic>
        <p:nvPicPr>
          <p:cNvPr id="5" name="Content Placeholder 5">
            <a:extLst>
              <a:ext uri="{FF2B5EF4-FFF2-40B4-BE49-F238E27FC236}">
                <a16:creationId xmlns:a16="http://schemas.microsoft.com/office/drawing/2014/main" id="{6E7F3DC8-A5E7-E940-BB81-BC7B05716A17}"/>
              </a:ext>
            </a:extLst>
          </p:cNvPr>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tretch>
            <a:fillRect/>
          </a:stretch>
        </p:blipFill>
        <p:spPr>
          <a:xfrm rot="165229" flipH="1">
            <a:off x="236484" y="1394848"/>
            <a:ext cx="6022616" cy="46270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99384869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8755A-A356-2F49-924E-D5237B489628}"/>
              </a:ext>
            </a:extLst>
          </p:cNvPr>
          <p:cNvSpPr>
            <a:spLocks noGrp="1"/>
          </p:cNvSpPr>
          <p:nvPr>
            <p:ph type="title"/>
          </p:nvPr>
        </p:nvSpPr>
        <p:spPr>
          <a:xfrm>
            <a:off x="838200" y="365125"/>
            <a:ext cx="5257800" cy="1325563"/>
          </a:xfrm>
        </p:spPr>
        <p:txBody>
          <a:bodyPr/>
          <a:lstStyle/>
          <a:p>
            <a:r>
              <a:rPr lang="en-US" dirty="0"/>
              <a:t>How do we know that day is approaching?</a:t>
            </a:r>
          </a:p>
        </p:txBody>
      </p:sp>
      <p:sp>
        <p:nvSpPr>
          <p:cNvPr id="3" name="Content Placeholder 2">
            <a:extLst>
              <a:ext uri="{FF2B5EF4-FFF2-40B4-BE49-F238E27FC236}">
                <a16:creationId xmlns:a16="http://schemas.microsoft.com/office/drawing/2014/main" id="{D032F037-8F1C-6D42-8E9E-D33E435979E9}"/>
              </a:ext>
            </a:extLst>
          </p:cNvPr>
          <p:cNvSpPr>
            <a:spLocks noGrp="1"/>
          </p:cNvSpPr>
          <p:nvPr>
            <p:ph sz="half" idx="1"/>
          </p:nvPr>
        </p:nvSpPr>
        <p:spPr>
          <a:xfrm>
            <a:off x="838200" y="2202193"/>
            <a:ext cx="5181600" cy="4797597"/>
          </a:xfrm>
        </p:spPr>
        <p:txBody>
          <a:bodyPr>
            <a:normAutofit/>
          </a:bodyPr>
          <a:lstStyle/>
          <a:p>
            <a:pPr marL="0" indent="0">
              <a:buNone/>
            </a:pPr>
            <a:r>
              <a:rPr lang="en-US" sz="3600" dirty="0"/>
              <a:t>“For nation shall rise against nation, and kingdom against kingdom: and there shall be famines, and </a:t>
            </a:r>
            <a:r>
              <a:rPr lang="en-US" sz="4800" b="1" i="1" dirty="0">
                <a:solidFill>
                  <a:srgbClr val="FF0000"/>
                </a:solidFill>
              </a:rPr>
              <a:t>pestilences</a:t>
            </a:r>
            <a:r>
              <a:rPr lang="en-US" sz="3600" dirty="0"/>
              <a:t>, and earthquakes, in divers places.”  Matthew 24:7.</a:t>
            </a:r>
          </a:p>
        </p:txBody>
      </p:sp>
      <p:pic>
        <p:nvPicPr>
          <p:cNvPr id="6" name="Picture 5">
            <a:extLst>
              <a:ext uri="{FF2B5EF4-FFF2-40B4-BE49-F238E27FC236}">
                <a16:creationId xmlns:a16="http://schemas.microsoft.com/office/drawing/2014/main" id="{4B913E35-9798-CC4D-9C43-27DB9D46D3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9460">
            <a:off x="6616757" y="553138"/>
            <a:ext cx="4406379" cy="58770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2415544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0D028-D20C-1349-A8F3-D7D1991C7218}"/>
              </a:ext>
            </a:extLst>
          </p:cNvPr>
          <p:cNvSpPr>
            <a:spLocks noGrp="1"/>
          </p:cNvSpPr>
          <p:nvPr>
            <p:ph type="title"/>
          </p:nvPr>
        </p:nvSpPr>
        <p:spPr>
          <a:xfrm>
            <a:off x="484415" y="381454"/>
            <a:ext cx="11326586" cy="1325563"/>
          </a:xfrm>
        </p:spPr>
        <p:txBody>
          <a:bodyPr>
            <a:normAutofit fontScale="90000"/>
          </a:bodyPr>
          <a:lstStyle/>
          <a:p>
            <a:r>
              <a:rPr lang="en-US" sz="5400" dirty="0"/>
              <a:t>Where does the Bible command us to assemble? </a:t>
            </a:r>
          </a:p>
        </p:txBody>
      </p:sp>
      <p:pic>
        <p:nvPicPr>
          <p:cNvPr id="6" name="Content Placeholder 5">
            <a:extLst>
              <a:ext uri="{FF2B5EF4-FFF2-40B4-BE49-F238E27FC236}">
                <a16:creationId xmlns:a16="http://schemas.microsoft.com/office/drawing/2014/main" id="{CEA862B8-4B0A-034D-B30D-4385E47B27C6}"/>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rot="21439961">
            <a:off x="560615" y="2090852"/>
            <a:ext cx="5181600" cy="3886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Content Placeholder 3">
            <a:extLst>
              <a:ext uri="{FF2B5EF4-FFF2-40B4-BE49-F238E27FC236}">
                <a16:creationId xmlns:a16="http://schemas.microsoft.com/office/drawing/2014/main" id="{00AB2C9B-7F9F-8747-BF2A-CBD76B401E8C}"/>
              </a:ext>
            </a:extLst>
          </p:cNvPr>
          <p:cNvSpPr>
            <a:spLocks noGrp="1"/>
          </p:cNvSpPr>
          <p:nvPr>
            <p:ph sz="half" idx="2"/>
          </p:nvPr>
        </p:nvSpPr>
        <p:spPr>
          <a:xfrm>
            <a:off x="6096000" y="1870135"/>
            <a:ext cx="5715001" cy="4351338"/>
          </a:xfrm>
        </p:spPr>
        <p:txBody>
          <a:bodyPr>
            <a:noAutofit/>
          </a:bodyPr>
          <a:lstStyle/>
          <a:p>
            <a:pPr marL="0" indent="0">
              <a:buNone/>
            </a:pPr>
            <a:r>
              <a:rPr lang="en-US" sz="3600" dirty="0"/>
              <a:t>“Not forsaking the </a:t>
            </a:r>
            <a:r>
              <a:rPr lang="en-US" sz="4800" b="1" i="1" dirty="0">
                <a:solidFill>
                  <a:srgbClr val="FF0000"/>
                </a:solidFill>
              </a:rPr>
              <a:t>assembling</a:t>
            </a:r>
            <a:r>
              <a:rPr lang="en-US" sz="3600" dirty="0"/>
              <a:t> of ourselves together (</a:t>
            </a:r>
            <a:r>
              <a:rPr lang="en-US" sz="4800" b="1" i="1" dirty="0">
                <a:solidFill>
                  <a:srgbClr val="FF0000"/>
                </a:solidFill>
              </a:rPr>
              <a:t>episunagōge</a:t>
            </a:r>
            <a:r>
              <a:rPr lang="en-US" sz="4400" dirty="0">
                <a:solidFill>
                  <a:srgbClr val="FF0000"/>
                </a:solidFill>
              </a:rPr>
              <a:t>̄</a:t>
            </a:r>
            <a:r>
              <a:rPr lang="en-US" sz="3600" dirty="0">
                <a:solidFill>
                  <a:srgbClr val="FF0000"/>
                </a:solidFill>
              </a:rPr>
              <a:t>, </a:t>
            </a:r>
            <a:r>
              <a:rPr lang="en-US" sz="3600" dirty="0"/>
              <a:t>at or near the synagogue or church.)” Hebrews 10:25.</a:t>
            </a:r>
          </a:p>
          <a:p>
            <a:pPr marL="0" indent="0">
              <a:buNone/>
            </a:pPr>
            <a:endParaRPr lang="en-US" sz="3600" dirty="0"/>
          </a:p>
          <a:p>
            <a:endParaRPr lang="en-US" sz="3600" dirty="0"/>
          </a:p>
          <a:p>
            <a:endParaRPr lang="en-US" sz="3600" dirty="0"/>
          </a:p>
        </p:txBody>
      </p:sp>
    </p:spTree>
    <p:extLst>
      <p:ext uri="{BB962C8B-B14F-4D97-AF65-F5344CB8AC3E}">
        <p14:creationId xmlns:p14="http://schemas.microsoft.com/office/powerpoint/2010/main" val="70752294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FDDF9-D3CA-2249-AF5A-7CC67E172AE5}"/>
              </a:ext>
            </a:extLst>
          </p:cNvPr>
          <p:cNvSpPr>
            <a:spLocks noGrp="1"/>
          </p:cNvSpPr>
          <p:nvPr>
            <p:ph type="title"/>
          </p:nvPr>
        </p:nvSpPr>
        <p:spPr>
          <a:xfrm>
            <a:off x="354563" y="0"/>
            <a:ext cx="10999237" cy="1325563"/>
          </a:xfrm>
        </p:spPr>
        <p:txBody>
          <a:bodyPr/>
          <a:lstStyle/>
          <a:p>
            <a:r>
              <a:rPr lang="en-US" dirty="0"/>
              <a:t>For relief from pestilence: Pray at church.</a:t>
            </a:r>
          </a:p>
        </p:txBody>
      </p:sp>
      <p:sp>
        <p:nvSpPr>
          <p:cNvPr id="3" name="Content Placeholder 2">
            <a:extLst>
              <a:ext uri="{FF2B5EF4-FFF2-40B4-BE49-F238E27FC236}">
                <a16:creationId xmlns:a16="http://schemas.microsoft.com/office/drawing/2014/main" id="{CF4C8226-2D86-C341-BAA4-492BC41B1F1A}"/>
              </a:ext>
            </a:extLst>
          </p:cNvPr>
          <p:cNvSpPr>
            <a:spLocks noGrp="1"/>
          </p:cNvSpPr>
          <p:nvPr>
            <p:ph sz="half" idx="1"/>
          </p:nvPr>
        </p:nvSpPr>
        <p:spPr>
          <a:xfrm>
            <a:off x="354563" y="1459374"/>
            <a:ext cx="5896947" cy="5164447"/>
          </a:xfrm>
        </p:spPr>
        <p:txBody>
          <a:bodyPr>
            <a:normAutofit/>
          </a:bodyPr>
          <a:lstStyle/>
          <a:p>
            <a:pPr marL="0" indent="0">
              <a:buNone/>
            </a:pPr>
            <a:r>
              <a:rPr lang="en-AU" sz="3200" dirty="0">
                <a:effectLst/>
              </a:rPr>
              <a:t>“If there be pestilence,… </a:t>
            </a:r>
            <a:r>
              <a:rPr lang="en-AU" sz="3200" i="1" dirty="0">
                <a:effectLst/>
              </a:rPr>
              <a:t>Then</a:t>
            </a:r>
            <a:r>
              <a:rPr lang="en-AU" sz="3200" dirty="0">
                <a:effectLst/>
              </a:rPr>
              <a:t> what prayer </a:t>
            </a:r>
            <a:r>
              <a:rPr lang="en-AU" sz="3200" i="1" dirty="0">
                <a:effectLst/>
              </a:rPr>
              <a:t>or</a:t>
            </a:r>
            <a:r>
              <a:rPr lang="en-AU" sz="3200" dirty="0">
                <a:effectLst/>
              </a:rPr>
              <a:t> what supplication soever shall be made of any man,… and shall spread forth his hands in this house:  Then hear thou from heaven thy dwelling place, and forgive, and render unto every man according unto all his ways, whose heart thou </a:t>
            </a:r>
            <a:r>
              <a:rPr lang="en-AU" sz="3200" dirty="0" err="1">
                <a:effectLst/>
              </a:rPr>
              <a:t>knowest</a:t>
            </a:r>
            <a:r>
              <a:rPr lang="en-AU" sz="3200" dirty="0">
                <a:effectLst/>
              </a:rPr>
              <a:t>;” 2 Chronicles 6:28-31  </a:t>
            </a:r>
            <a:br>
              <a:rPr lang="en-AU" sz="3200" dirty="0">
                <a:effectLst/>
              </a:rPr>
            </a:br>
            <a:endParaRPr lang="en-AU" sz="3200" dirty="0">
              <a:effectLst/>
            </a:endParaRPr>
          </a:p>
          <a:p>
            <a:pPr marL="0" indent="0">
              <a:buNone/>
            </a:pPr>
            <a:endParaRPr lang="en-US" sz="3600" dirty="0"/>
          </a:p>
        </p:txBody>
      </p:sp>
      <p:pic>
        <p:nvPicPr>
          <p:cNvPr id="6" name="Content Placeholder 5">
            <a:extLst>
              <a:ext uri="{FF2B5EF4-FFF2-40B4-BE49-F238E27FC236}">
                <a16:creationId xmlns:a16="http://schemas.microsoft.com/office/drawing/2014/main" id="{5EF18D38-18DF-A54A-B4FC-2FC200E5C41B}"/>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191940">
            <a:off x="6452118" y="1825625"/>
            <a:ext cx="5181600" cy="3886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7711686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E23FF7-C121-3342-91B4-59FF606520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3847" y="0"/>
            <a:ext cx="6584306" cy="6858000"/>
          </a:xfrm>
          <a:prstGeom prst="rect">
            <a:avLst/>
          </a:prstGeom>
        </p:spPr>
      </p:pic>
    </p:spTree>
    <p:extLst>
      <p:ext uri="{BB962C8B-B14F-4D97-AF65-F5344CB8AC3E}">
        <p14:creationId xmlns:p14="http://schemas.microsoft.com/office/powerpoint/2010/main" val="250674364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mv="urn:schemas-microsoft-com:mac:vml" xmlns="">
      <p:transition>
        <p:wip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FDDF9-D3CA-2249-AF5A-7CC67E172AE5}"/>
              </a:ext>
            </a:extLst>
          </p:cNvPr>
          <p:cNvSpPr>
            <a:spLocks noGrp="1"/>
          </p:cNvSpPr>
          <p:nvPr>
            <p:ph type="title"/>
          </p:nvPr>
        </p:nvSpPr>
        <p:spPr>
          <a:xfrm>
            <a:off x="354563" y="0"/>
            <a:ext cx="10999237" cy="1325563"/>
          </a:xfrm>
        </p:spPr>
        <p:txBody>
          <a:bodyPr/>
          <a:lstStyle/>
          <a:p>
            <a:r>
              <a:rPr lang="en-US" dirty="0"/>
              <a:t>For relief from pestilence: Confess and Pray</a:t>
            </a:r>
          </a:p>
        </p:txBody>
      </p:sp>
      <p:sp>
        <p:nvSpPr>
          <p:cNvPr id="3" name="Content Placeholder 2">
            <a:extLst>
              <a:ext uri="{FF2B5EF4-FFF2-40B4-BE49-F238E27FC236}">
                <a16:creationId xmlns:a16="http://schemas.microsoft.com/office/drawing/2014/main" id="{CF4C8226-2D86-C341-BAA4-492BC41B1F1A}"/>
              </a:ext>
            </a:extLst>
          </p:cNvPr>
          <p:cNvSpPr>
            <a:spLocks noGrp="1"/>
          </p:cNvSpPr>
          <p:nvPr>
            <p:ph sz="half" idx="1"/>
          </p:nvPr>
        </p:nvSpPr>
        <p:spPr>
          <a:xfrm>
            <a:off x="354563" y="1459374"/>
            <a:ext cx="5896947" cy="5164447"/>
          </a:xfrm>
        </p:spPr>
        <p:txBody>
          <a:bodyPr>
            <a:normAutofit lnSpcReduction="10000"/>
          </a:bodyPr>
          <a:lstStyle/>
          <a:p>
            <a:pPr marL="0" indent="0">
              <a:buNone/>
            </a:pPr>
            <a:r>
              <a:rPr lang="en-AU" sz="3200" dirty="0">
                <a:effectLst/>
              </a:rPr>
              <a:t>“If I shut up heaven that there be no rain, or if I command the locusts to devour the land, or if I send pestilence among my people;  14.  If my people, which are called by my name, shall humble themselves, and pray, and seek my face, and turn from their wicked ways; then will I hear from heaven, and will forgive their sin, and will heal their land.”    2 Chronicles 7:13-14. </a:t>
            </a:r>
          </a:p>
        </p:txBody>
      </p:sp>
      <p:pic>
        <p:nvPicPr>
          <p:cNvPr id="6" name="Content Placeholder 5">
            <a:extLst>
              <a:ext uri="{FF2B5EF4-FFF2-40B4-BE49-F238E27FC236}">
                <a16:creationId xmlns:a16="http://schemas.microsoft.com/office/drawing/2014/main" id="{5EF18D38-18DF-A54A-B4FC-2FC200E5C41B}"/>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165725">
            <a:off x="6452118" y="1825625"/>
            <a:ext cx="5181600" cy="3886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1907904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3154E-58FD-5046-B150-E5A3167AF8EA}"/>
              </a:ext>
            </a:extLst>
          </p:cNvPr>
          <p:cNvSpPr>
            <a:spLocks noGrp="1"/>
          </p:cNvSpPr>
          <p:nvPr>
            <p:ph type="title"/>
          </p:nvPr>
        </p:nvSpPr>
        <p:spPr>
          <a:xfrm>
            <a:off x="761999" y="0"/>
            <a:ext cx="10985715" cy="1325563"/>
          </a:xfrm>
        </p:spPr>
        <p:txBody>
          <a:bodyPr>
            <a:normAutofit/>
          </a:bodyPr>
          <a:lstStyle/>
          <a:p>
            <a:r>
              <a:rPr lang="en-US" sz="4000" dirty="0"/>
              <a:t>Prepare By Consecrating The Tabernacle Worshipers</a:t>
            </a:r>
          </a:p>
        </p:txBody>
      </p:sp>
      <p:sp>
        <p:nvSpPr>
          <p:cNvPr id="3" name="Content Placeholder 2">
            <a:extLst>
              <a:ext uri="{FF2B5EF4-FFF2-40B4-BE49-F238E27FC236}">
                <a16:creationId xmlns:a16="http://schemas.microsoft.com/office/drawing/2014/main" id="{49B2C2B5-77D6-E143-9FEC-E3809C31B9DA}"/>
              </a:ext>
            </a:extLst>
          </p:cNvPr>
          <p:cNvSpPr>
            <a:spLocks noGrp="1"/>
          </p:cNvSpPr>
          <p:nvPr>
            <p:ph sz="half" idx="1"/>
          </p:nvPr>
        </p:nvSpPr>
        <p:spPr>
          <a:xfrm>
            <a:off x="587585" y="1314881"/>
            <a:ext cx="6363730" cy="5035148"/>
          </a:xfrm>
        </p:spPr>
        <p:txBody>
          <a:bodyPr>
            <a:normAutofit fontScale="92500" lnSpcReduction="10000"/>
          </a:bodyPr>
          <a:lstStyle/>
          <a:p>
            <a:pPr marL="0" indent="0">
              <a:buNone/>
            </a:pPr>
            <a:r>
              <a:rPr lang="en-US" sz="3500" dirty="0"/>
              <a:t>“And I have given the Levites as a gift to Aaron and to his sons from among the children of Israel, to do the service of the children of Israel in the tabernacle of the congregation, and to </a:t>
            </a:r>
            <a:r>
              <a:rPr lang="en-US" sz="4800" b="1" i="1" dirty="0">
                <a:solidFill>
                  <a:srgbClr val="FF0000"/>
                </a:solidFill>
              </a:rPr>
              <a:t>make an atonement for the children of Israel: that there be no plague among the children of Israel</a:t>
            </a:r>
            <a:r>
              <a:rPr lang="en-US" sz="3500" dirty="0"/>
              <a:t>, when the children of Israel come nigh unto the sanctuary.” Numbers 8:19.</a:t>
            </a:r>
          </a:p>
          <a:p>
            <a:pPr marL="0" indent="0">
              <a:buNone/>
            </a:pPr>
            <a:endParaRPr lang="en-US" sz="3600" dirty="0"/>
          </a:p>
          <a:p>
            <a:pPr marL="0" indent="0">
              <a:buNone/>
            </a:pPr>
            <a:endParaRPr lang="en-US" sz="3600" dirty="0"/>
          </a:p>
        </p:txBody>
      </p:sp>
      <p:pic>
        <p:nvPicPr>
          <p:cNvPr id="8" name="Picture 7">
            <a:extLst>
              <a:ext uri="{FF2B5EF4-FFF2-40B4-BE49-F238E27FC236}">
                <a16:creationId xmlns:a16="http://schemas.microsoft.com/office/drawing/2014/main" id="{C1400584-6C6F-8C48-B559-5C015D5192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75837">
            <a:off x="7672700" y="1325563"/>
            <a:ext cx="3650103" cy="48683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2341629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D0910-610A-6047-A1CB-1DA99A26042B}"/>
              </a:ext>
            </a:extLst>
          </p:cNvPr>
          <p:cNvSpPr>
            <a:spLocks noGrp="1"/>
          </p:cNvSpPr>
          <p:nvPr>
            <p:ph type="title"/>
          </p:nvPr>
        </p:nvSpPr>
        <p:spPr/>
        <p:txBody>
          <a:bodyPr>
            <a:normAutofit fontScale="90000"/>
          </a:bodyPr>
          <a:lstStyle/>
          <a:p>
            <a:r>
              <a:rPr lang="en-US" sz="6600" dirty="0"/>
              <a:t>What if we neglect to assemble?</a:t>
            </a:r>
          </a:p>
        </p:txBody>
      </p:sp>
      <p:pic>
        <p:nvPicPr>
          <p:cNvPr id="6" name="Content Placeholder 5">
            <a:extLst>
              <a:ext uri="{FF2B5EF4-FFF2-40B4-BE49-F238E27FC236}">
                <a16:creationId xmlns:a16="http://schemas.microsoft.com/office/drawing/2014/main" id="{F1F3C277-868A-8143-89FB-3CA4CDC8A0B0}"/>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21381985">
            <a:off x="696441" y="1900455"/>
            <a:ext cx="5326960" cy="39952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Content Placeholder 3">
            <a:extLst>
              <a:ext uri="{FF2B5EF4-FFF2-40B4-BE49-F238E27FC236}">
                <a16:creationId xmlns:a16="http://schemas.microsoft.com/office/drawing/2014/main" id="{F5DCE852-7C44-E346-9A47-DCF2DFA8B63A}"/>
              </a:ext>
            </a:extLst>
          </p:cNvPr>
          <p:cNvSpPr>
            <a:spLocks noGrp="1"/>
          </p:cNvSpPr>
          <p:nvPr>
            <p:ph sz="half" idx="2"/>
          </p:nvPr>
        </p:nvSpPr>
        <p:spPr>
          <a:xfrm>
            <a:off x="6340149" y="1825625"/>
            <a:ext cx="4979492" cy="4351338"/>
          </a:xfrm>
        </p:spPr>
        <p:txBody>
          <a:bodyPr>
            <a:normAutofit/>
          </a:bodyPr>
          <a:lstStyle/>
          <a:p>
            <a:pPr marL="0" indent="0">
              <a:buNone/>
            </a:pPr>
            <a:r>
              <a:rPr lang="en-US" dirty="0"/>
              <a:t>“And they said, The God of the Hebrews hath met with us: let us go, we pray thee, three days' journey into the desert, and sacrifice unto the LORD our God; </a:t>
            </a:r>
            <a:r>
              <a:rPr lang="en-US" sz="4000" b="1" i="1" dirty="0">
                <a:solidFill>
                  <a:srgbClr val="FF0000"/>
                </a:solidFill>
              </a:rPr>
              <a:t>lest he fall upon us with pestilence</a:t>
            </a:r>
            <a:r>
              <a:rPr lang="en-US" dirty="0"/>
              <a:t>, or with the sword.” Exodus 5:3. </a:t>
            </a:r>
          </a:p>
        </p:txBody>
      </p:sp>
    </p:spTree>
    <p:extLst>
      <p:ext uri="{BB962C8B-B14F-4D97-AF65-F5344CB8AC3E}">
        <p14:creationId xmlns:p14="http://schemas.microsoft.com/office/powerpoint/2010/main" val="557301046"/>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2317D7-9DAC-7D48-A66C-64E7F92B2F92}"/>
              </a:ext>
            </a:extLst>
          </p:cNvPr>
          <p:cNvSpPr>
            <a:spLocks noGrp="1"/>
          </p:cNvSpPr>
          <p:nvPr>
            <p:ph idx="1"/>
          </p:nvPr>
        </p:nvSpPr>
        <p:spPr>
          <a:xfrm>
            <a:off x="533400" y="469265"/>
            <a:ext cx="10515600" cy="4351338"/>
          </a:xfrm>
        </p:spPr>
        <p:txBody>
          <a:bodyPr>
            <a:normAutofit fontScale="92500"/>
          </a:bodyPr>
          <a:lstStyle/>
          <a:p>
            <a:pPr marL="0" indent="0">
              <a:buNone/>
            </a:pPr>
            <a:r>
              <a:rPr lang="en-US" dirty="0"/>
              <a:t>Notice, prevention is contingent upon adherence to God’s statues of health. The statutes of health outlaw contact with disease. The mandates of the government demand purposeful exposure to defiling disease. Who’s side are you on?</a:t>
            </a:r>
          </a:p>
          <a:p>
            <a:r>
              <a:rPr lang="en-US" dirty="0"/>
              <a:t>Acts 5:29  Then Peter and the other apostles answered and said, We ought to obey God rather than men.</a:t>
            </a:r>
          </a:p>
          <a:p>
            <a:r>
              <a:rPr lang="en-US" dirty="0"/>
              <a:t>Matthew 15:8-9  This people </a:t>
            </a:r>
            <a:r>
              <a:rPr lang="en-US" dirty="0" err="1"/>
              <a:t>draweth</a:t>
            </a:r>
            <a:r>
              <a:rPr lang="en-US" dirty="0"/>
              <a:t> nigh unto me with their mouth, and </a:t>
            </a:r>
            <a:r>
              <a:rPr lang="en-US" dirty="0" err="1"/>
              <a:t>honoureth</a:t>
            </a:r>
            <a:r>
              <a:rPr lang="en-US" dirty="0"/>
              <a:t> me with their lips; but their heart is far from me.  9.  But in vain they do worship me, teaching for doctrines the commandments of men.</a:t>
            </a:r>
          </a:p>
          <a:p>
            <a:r>
              <a:rPr lang="en-US" dirty="0"/>
              <a:t>We claim we love God, but not enough to keep His health reform laws.</a:t>
            </a:r>
          </a:p>
        </p:txBody>
      </p:sp>
      <p:pic>
        <p:nvPicPr>
          <p:cNvPr id="4" name="Picture 3">
            <a:extLst>
              <a:ext uri="{FF2B5EF4-FFF2-40B4-BE49-F238E27FC236}">
                <a16:creationId xmlns:a16="http://schemas.microsoft.com/office/drawing/2014/main" id="{9212F13E-F6FD-F74B-9F78-FDE65E362E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33043" y="5407572"/>
            <a:ext cx="4660321" cy="1655385"/>
          </a:xfrm>
          <a:prstGeom prst="rect">
            <a:avLst/>
          </a:prstGeom>
        </p:spPr>
      </p:pic>
    </p:spTree>
    <p:extLst>
      <p:ext uri="{BB962C8B-B14F-4D97-AF65-F5344CB8AC3E}">
        <p14:creationId xmlns:p14="http://schemas.microsoft.com/office/powerpoint/2010/main" val="41867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9786B-749E-8C4A-8911-4B25DA62EDC4}"/>
              </a:ext>
            </a:extLst>
          </p:cNvPr>
          <p:cNvSpPr>
            <a:spLocks noGrp="1"/>
          </p:cNvSpPr>
          <p:nvPr>
            <p:ph type="title"/>
          </p:nvPr>
        </p:nvSpPr>
        <p:spPr>
          <a:xfrm>
            <a:off x="301487" y="285612"/>
            <a:ext cx="10515600" cy="1325563"/>
          </a:xfrm>
        </p:spPr>
        <p:txBody>
          <a:bodyPr/>
          <a:lstStyle/>
          <a:p>
            <a:r>
              <a:rPr lang="en-US" dirty="0"/>
              <a:t>Who falsely claims jurisdiction over the bodies and souls of people?</a:t>
            </a:r>
          </a:p>
        </p:txBody>
      </p:sp>
      <p:sp>
        <p:nvSpPr>
          <p:cNvPr id="3" name="Content Placeholder 2">
            <a:extLst>
              <a:ext uri="{FF2B5EF4-FFF2-40B4-BE49-F238E27FC236}">
                <a16:creationId xmlns:a16="http://schemas.microsoft.com/office/drawing/2014/main" id="{84E912B5-6B89-4848-8CF6-BFBD76D7FFBF}"/>
              </a:ext>
            </a:extLst>
          </p:cNvPr>
          <p:cNvSpPr>
            <a:spLocks noGrp="1"/>
          </p:cNvSpPr>
          <p:nvPr>
            <p:ph sz="half" idx="1"/>
          </p:nvPr>
        </p:nvSpPr>
        <p:spPr>
          <a:xfrm>
            <a:off x="301486" y="1746111"/>
            <a:ext cx="5960165" cy="4595053"/>
          </a:xfrm>
        </p:spPr>
        <p:txBody>
          <a:bodyPr>
            <a:normAutofit lnSpcReduction="10000"/>
          </a:bodyPr>
          <a:lstStyle/>
          <a:p>
            <a:pPr marL="0" indent="0">
              <a:buNone/>
            </a:pPr>
            <a:r>
              <a:rPr lang="en-US" dirty="0"/>
              <a:t>Revelation 18:11-13</a:t>
            </a:r>
          </a:p>
          <a:p>
            <a:pPr marL="0" indent="0">
              <a:buNone/>
            </a:pPr>
            <a:r>
              <a:rPr lang="en-US" dirty="0"/>
              <a:t>11.  And the merchants of the earth shall weep and mourn over her; for no man </a:t>
            </a:r>
            <a:r>
              <a:rPr lang="en-US" dirty="0" err="1"/>
              <a:t>buyeth</a:t>
            </a:r>
            <a:r>
              <a:rPr lang="en-US" dirty="0"/>
              <a:t> their merchandise any more:</a:t>
            </a:r>
          </a:p>
          <a:p>
            <a:pPr marL="0" indent="0">
              <a:buNone/>
            </a:pPr>
            <a:r>
              <a:rPr lang="en-US" dirty="0"/>
              <a:t>13.  And cinnamon, and </a:t>
            </a:r>
            <a:r>
              <a:rPr lang="en-US" dirty="0" err="1"/>
              <a:t>odours</a:t>
            </a:r>
            <a:r>
              <a:rPr lang="en-US" dirty="0"/>
              <a:t>, and ointments, and frankincense, and wine, and oil, and fine flour, and wheat, and beasts, and sheep, and horses, and chariots, and slaves </a:t>
            </a:r>
            <a:r>
              <a:rPr lang="en-US" sz="4700" b="1" i="1" dirty="0">
                <a:solidFill>
                  <a:srgbClr val="FF0000"/>
                </a:solidFill>
              </a:rPr>
              <a:t>(bodies), and souls of men.</a:t>
            </a:r>
            <a:endParaRPr lang="en-US" b="1" i="1" dirty="0">
              <a:solidFill>
                <a:srgbClr val="FF0000"/>
              </a:solidFill>
            </a:endParaRPr>
          </a:p>
        </p:txBody>
      </p:sp>
      <p:pic>
        <p:nvPicPr>
          <p:cNvPr id="6" name="Content Placeholder 5">
            <a:extLst>
              <a:ext uri="{FF2B5EF4-FFF2-40B4-BE49-F238E27FC236}">
                <a16:creationId xmlns:a16="http://schemas.microsoft.com/office/drawing/2014/main" id="{53AF80CB-F0C0-6342-9A6D-67C6F58719B7}"/>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477000" y="2299494"/>
            <a:ext cx="4572000" cy="3403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33536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352" y="1"/>
            <a:ext cx="11795448" cy="6858000"/>
          </a:xfrm>
          <a:prstGeom prst="rect">
            <a:avLst/>
          </a:prstGeom>
        </p:spPr>
      </p:pic>
    </p:spTree>
    <p:extLst>
      <p:ext uri="{BB962C8B-B14F-4D97-AF65-F5344CB8AC3E}">
        <p14:creationId xmlns:p14="http://schemas.microsoft.com/office/powerpoint/2010/main" val="2677223271"/>
      </p:ext>
    </p:extLst>
  </p:cSld>
  <p:clrMapOvr>
    <a:masterClrMapping/>
  </p:clrMapOvr>
  <mc:AlternateContent xmlns:mc="http://schemas.openxmlformats.org/markup-compatibility/2006" xmlns:p14="http://schemas.microsoft.com/office/powerpoint/2010/main">
    <mc:Choice Requires="p14">
      <p:transition p14:dur="250">
        <p:wipe dir="u"/>
      </p:transition>
    </mc:Choice>
    <mc:Fallback xmlns="">
      <p:transition>
        <p:wipe dir="u"/>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C8CBA77-3D62-8949-8B8C-E7B679554532}"/>
              </a:ext>
            </a:extLst>
          </p:cNvPr>
          <p:cNvPicPr>
            <a:picLocks noGrp="1" noChangeAspect="1"/>
          </p:cNvPicPr>
          <p:nvPr>
            <p:ph sz="half" idx="2"/>
          </p:nvPr>
        </p:nvPicPr>
        <p:blipFill>
          <a:blip r:embed="rId3"/>
          <a:stretch>
            <a:fillRect/>
          </a:stretch>
        </p:blipFill>
        <p:spPr>
          <a:xfrm>
            <a:off x="0" y="-664665"/>
            <a:ext cx="12192000" cy="9144000"/>
          </a:xfrm>
        </p:spPr>
      </p:pic>
      <p:sp>
        <p:nvSpPr>
          <p:cNvPr id="2" name="Title 1">
            <a:extLst>
              <a:ext uri="{FF2B5EF4-FFF2-40B4-BE49-F238E27FC236}">
                <a16:creationId xmlns:a16="http://schemas.microsoft.com/office/drawing/2014/main" id="{53E170CE-030B-E643-A211-942C77CA6AD5}"/>
              </a:ext>
            </a:extLst>
          </p:cNvPr>
          <p:cNvSpPr>
            <a:spLocks noGrp="1"/>
          </p:cNvSpPr>
          <p:nvPr>
            <p:ph type="title"/>
          </p:nvPr>
        </p:nvSpPr>
        <p:spPr>
          <a:xfrm>
            <a:off x="264763" y="0"/>
            <a:ext cx="10515600" cy="1325563"/>
          </a:xfrm>
        </p:spPr>
        <p:txBody>
          <a:bodyPr>
            <a:normAutofit fontScale="90000"/>
          </a:bodyPr>
          <a:lstStyle/>
          <a:p>
            <a:r>
              <a:rPr lang="en-US" dirty="0">
                <a:solidFill>
                  <a:schemeClr val="bg1"/>
                </a:solidFill>
                <a:latin typeface="Arial Narrow" panose="020B0604020202020204" pitchFamily="34" charset="0"/>
                <a:cs typeface="Arial Narrow" panose="020B0604020202020204" pitchFamily="34" charset="0"/>
              </a:rPr>
              <a:t>What symbolism doe the Bible use for a government which presumes to enforce an anti-Biblical laws?</a:t>
            </a:r>
          </a:p>
        </p:txBody>
      </p:sp>
      <p:sp>
        <p:nvSpPr>
          <p:cNvPr id="3" name="Content Placeholder 2">
            <a:extLst>
              <a:ext uri="{FF2B5EF4-FFF2-40B4-BE49-F238E27FC236}">
                <a16:creationId xmlns:a16="http://schemas.microsoft.com/office/drawing/2014/main" id="{582D3C45-E16A-264E-8FD7-2C76E4FEEE7B}"/>
              </a:ext>
            </a:extLst>
          </p:cNvPr>
          <p:cNvSpPr>
            <a:spLocks noGrp="1"/>
          </p:cNvSpPr>
          <p:nvPr>
            <p:ph sz="half" idx="1"/>
          </p:nvPr>
        </p:nvSpPr>
        <p:spPr>
          <a:xfrm>
            <a:off x="264762" y="1460499"/>
            <a:ext cx="6891412" cy="5397501"/>
          </a:xfrm>
        </p:spPr>
        <p:txBody>
          <a:bodyPr>
            <a:normAutofit/>
          </a:bodyPr>
          <a:lstStyle/>
          <a:p>
            <a:pPr marL="0" indent="0">
              <a:buNone/>
            </a:pPr>
            <a:r>
              <a:rPr lang="en-US" dirty="0">
                <a:solidFill>
                  <a:schemeClr val="bg1"/>
                </a:solidFill>
              </a:rPr>
              <a:t>Revelation 13:14-15</a:t>
            </a:r>
          </a:p>
          <a:p>
            <a:pPr marL="0" indent="0">
              <a:buNone/>
            </a:pPr>
            <a:r>
              <a:rPr lang="en-US" dirty="0">
                <a:solidFill>
                  <a:schemeClr val="bg1"/>
                </a:solidFill>
              </a:rPr>
              <a:t>14.  And </a:t>
            </a:r>
            <a:r>
              <a:rPr lang="en-US" dirty="0" err="1">
                <a:solidFill>
                  <a:schemeClr val="bg1"/>
                </a:solidFill>
              </a:rPr>
              <a:t>deceiveth</a:t>
            </a:r>
            <a:r>
              <a:rPr lang="en-US" dirty="0">
                <a:solidFill>
                  <a:schemeClr val="bg1"/>
                </a:solidFill>
              </a:rPr>
              <a:t> them that dwell on the earth by the means of those miracles which he had power to do in the sight of the beast; saying to them that dwell on the earth, that they should make an </a:t>
            </a:r>
            <a:r>
              <a:rPr lang="en-US" b="1" dirty="0">
                <a:solidFill>
                  <a:srgbClr val="FFFF00"/>
                </a:solidFill>
              </a:rPr>
              <a:t>image to the beast</a:t>
            </a:r>
            <a:r>
              <a:rPr lang="en-US" dirty="0">
                <a:solidFill>
                  <a:schemeClr val="bg1"/>
                </a:solidFill>
              </a:rPr>
              <a:t>, which had the wound by a sword, and did live.</a:t>
            </a:r>
          </a:p>
          <a:p>
            <a:pPr marL="0" indent="0">
              <a:buNone/>
            </a:pPr>
            <a:r>
              <a:rPr lang="en-US" dirty="0">
                <a:solidFill>
                  <a:schemeClr val="bg1"/>
                </a:solidFill>
              </a:rPr>
              <a:t>15.  And he had power to give life unto the </a:t>
            </a:r>
            <a:r>
              <a:rPr lang="en-US" b="1" dirty="0">
                <a:solidFill>
                  <a:srgbClr val="FFFF00"/>
                </a:solidFill>
              </a:rPr>
              <a:t>image of the beast</a:t>
            </a:r>
            <a:r>
              <a:rPr lang="en-US" dirty="0">
                <a:solidFill>
                  <a:schemeClr val="bg1"/>
                </a:solidFill>
              </a:rPr>
              <a:t>, that the </a:t>
            </a:r>
            <a:r>
              <a:rPr lang="en-US" b="1" dirty="0">
                <a:solidFill>
                  <a:srgbClr val="FFFF00"/>
                </a:solidFill>
              </a:rPr>
              <a:t>image of the beast </a:t>
            </a:r>
            <a:r>
              <a:rPr lang="en-US" dirty="0">
                <a:solidFill>
                  <a:schemeClr val="bg1"/>
                </a:solidFill>
              </a:rPr>
              <a:t>should both speak, and cause that as many as would not </a:t>
            </a:r>
            <a:r>
              <a:rPr lang="en-US" b="1" dirty="0">
                <a:solidFill>
                  <a:srgbClr val="FF0000"/>
                </a:solidFill>
              </a:rPr>
              <a:t>worship the image of the beast</a:t>
            </a:r>
            <a:r>
              <a:rPr lang="en-US" b="1" dirty="0">
                <a:solidFill>
                  <a:srgbClr val="FFFF00"/>
                </a:solidFill>
              </a:rPr>
              <a:t> </a:t>
            </a:r>
            <a:r>
              <a:rPr lang="en-US" dirty="0">
                <a:solidFill>
                  <a:schemeClr val="bg1"/>
                </a:solidFill>
              </a:rPr>
              <a:t>should be killed.</a:t>
            </a:r>
          </a:p>
          <a:p>
            <a:pPr marL="0" indent="0">
              <a:buNone/>
            </a:pPr>
            <a:endParaRPr lang="en-US" dirty="0">
              <a:solidFill>
                <a:schemeClr val="bg1"/>
              </a:solidFill>
            </a:endParaRPr>
          </a:p>
        </p:txBody>
      </p:sp>
    </p:spTree>
    <p:extLst>
      <p:ext uri="{BB962C8B-B14F-4D97-AF65-F5344CB8AC3E}">
        <p14:creationId xmlns:p14="http://schemas.microsoft.com/office/powerpoint/2010/main" val="144046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664E-0E4C-5C4B-A672-48EDB58879A1}"/>
              </a:ext>
            </a:extLst>
          </p:cNvPr>
          <p:cNvSpPr>
            <a:spLocks noGrp="1"/>
          </p:cNvSpPr>
          <p:nvPr>
            <p:ph type="title"/>
          </p:nvPr>
        </p:nvSpPr>
        <p:spPr>
          <a:xfrm>
            <a:off x="192024" y="279781"/>
            <a:ext cx="11804904" cy="1325563"/>
          </a:xfrm>
        </p:spPr>
        <p:txBody>
          <a:bodyPr>
            <a:noAutofit/>
          </a:bodyPr>
          <a:lstStyle/>
          <a:p>
            <a:r>
              <a:rPr lang="en-US" sz="3200" dirty="0"/>
              <a:t>What happens to us if we worship the image of the beast by bowing to the governments enforcement of </a:t>
            </a:r>
            <a:r>
              <a:rPr lang="en-US" sz="3600" b="1" dirty="0"/>
              <a:t>anti-Biblical laws</a:t>
            </a:r>
            <a:r>
              <a:rPr lang="en-US" sz="3200" dirty="0"/>
              <a:t>? </a:t>
            </a:r>
          </a:p>
        </p:txBody>
      </p:sp>
      <p:sp>
        <p:nvSpPr>
          <p:cNvPr id="3" name="Content Placeholder 2">
            <a:extLst>
              <a:ext uri="{FF2B5EF4-FFF2-40B4-BE49-F238E27FC236}">
                <a16:creationId xmlns:a16="http://schemas.microsoft.com/office/drawing/2014/main" id="{18BE586F-35B2-F84A-9A7A-C4642C6BACA4}"/>
              </a:ext>
            </a:extLst>
          </p:cNvPr>
          <p:cNvSpPr>
            <a:spLocks noGrp="1"/>
          </p:cNvSpPr>
          <p:nvPr>
            <p:ph sz="half" idx="1"/>
          </p:nvPr>
        </p:nvSpPr>
        <p:spPr>
          <a:xfrm>
            <a:off x="192023" y="1605344"/>
            <a:ext cx="6445260" cy="4811222"/>
          </a:xfrm>
        </p:spPr>
        <p:txBody>
          <a:bodyPr>
            <a:normAutofit fontScale="92500" lnSpcReduction="10000"/>
          </a:bodyPr>
          <a:lstStyle/>
          <a:p>
            <a:pPr marL="0" indent="0">
              <a:buNone/>
            </a:pPr>
            <a:r>
              <a:rPr lang="en-US" dirty="0"/>
              <a:t>“And the third angel followed them, saying with a loud voice, If any man </a:t>
            </a:r>
            <a:r>
              <a:rPr lang="en-US" sz="3000" b="1" i="1" dirty="0">
                <a:solidFill>
                  <a:srgbClr val="FF0000"/>
                </a:solidFill>
              </a:rPr>
              <a:t>worship the beast and his image</a:t>
            </a:r>
            <a:r>
              <a:rPr lang="en-US" dirty="0"/>
              <a:t>, and receive his mark in his forehead, or in his hand, The same shall drink of the wine of the wrath of God, which is poured out without mixture into the cup of his indignation; and he shall be tormented with fire and brimstone in the presence of the holy angels, and in the presence of the Lamb: And the smoke of their torment </a:t>
            </a:r>
            <a:r>
              <a:rPr lang="en-US" dirty="0" err="1"/>
              <a:t>ascendeth</a:t>
            </a:r>
            <a:r>
              <a:rPr lang="en-US" dirty="0"/>
              <a:t> up for ever and ever: and they have no rest day nor night, who </a:t>
            </a:r>
            <a:r>
              <a:rPr lang="en-US" sz="3000" b="1" i="1" dirty="0">
                <a:solidFill>
                  <a:srgbClr val="FF0000"/>
                </a:solidFill>
              </a:rPr>
              <a:t>worship the beast and his image</a:t>
            </a:r>
            <a:r>
              <a:rPr lang="en-US" dirty="0"/>
              <a:t>, and whosoever </a:t>
            </a:r>
            <a:r>
              <a:rPr lang="en-US" dirty="0" err="1"/>
              <a:t>receiveth</a:t>
            </a:r>
            <a:r>
              <a:rPr lang="en-US" dirty="0"/>
              <a:t> the mark of his name.” Revelation 14:9-11.</a:t>
            </a:r>
          </a:p>
        </p:txBody>
      </p:sp>
      <p:pic>
        <p:nvPicPr>
          <p:cNvPr id="6" name="Content Placeholder 5">
            <a:extLst>
              <a:ext uri="{FF2B5EF4-FFF2-40B4-BE49-F238E27FC236}">
                <a16:creationId xmlns:a16="http://schemas.microsoft.com/office/drawing/2014/main" id="{1C6EA2A5-1ED1-D345-B941-721FED6B9706}"/>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999889" y="1974628"/>
            <a:ext cx="4726443" cy="35448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96874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87A57C-57BB-574D-992C-FCD731E3B699}"/>
              </a:ext>
            </a:extLst>
          </p:cNvPr>
          <p:cNvPicPr>
            <a:picLocks noChangeAspect="1"/>
          </p:cNvPicPr>
          <p:nvPr/>
        </p:nvPicPr>
        <p:blipFill>
          <a:blip r:embed="rId3"/>
          <a:stretch>
            <a:fillRect/>
          </a:stretch>
        </p:blipFill>
        <p:spPr>
          <a:xfrm>
            <a:off x="0" y="-2286000"/>
            <a:ext cx="12192000" cy="9144000"/>
          </a:xfrm>
          <a:prstGeom prst="rect">
            <a:avLst/>
          </a:prstGeom>
        </p:spPr>
      </p:pic>
      <p:sp>
        <p:nvSpPr>
          <p:cNvPr id="2" name="Title 1">
            <a:extLst>
              <a:ext uri="{FF2B5EF4-FFF2-40B4-BE49-F238E27FC236}">
                <a16:creationId xmlns:a16="http://schemas.microsoft.com/office/drawing/2014/main" id="{EB99B85A-5F8B-F847-B057-66330579F18F}"/>
              </a:ext>
            </a:extLst>
          </p:cNvPr>
          <p:cNvSpPr>
            <a:spLocks noGrp="1"/>
          </p:cNvSpPr>
          <p:nvPr>
            <p:ph type="title"/>
          </p:nvPr>
        </p:nvSpPr>
        <p:spPr>
          <a:xfrm>
            <a:off x="4692315" y="365125"/>
            <a:ext cx="7194885" cy="1325563"/>
          </a:xfrm>
        </p:spPr>
        <p:txBody>
          <a:bodyPr/>
          <a:lstStyle/>
          <a:p>
            <a:r>
              <a:rPr lang="en-US" sz="6000" dirty="0">
                <a:solidFill>
                  <a:schemeClr val="bg1"/>
                </a:solidFill>
              </a:rPr>
              <a:t>Kill Destroy</a:t>
            </a:r>
          </a:p>
        </p:txBody>
      </p:sp>
      <p:sp>
        <p:nvSpPr>
          <p:cNvPr id="3" name="Content Placeholder 2">
            <a:extLst>
              <a:ext uri="{FF2B5EF4-FFF2-40B4-BE49-F238E27FC236}">
                <a16:creationId xmlns:a16="http://schemas.microsoft.com/office/drawing/2014/main" id="{6790CD4A-D575-4843-A6AF-D8C2919F7282}"/>
              </a:ext>
            </a:extLst>
          </p:cNvPr>
          <p:cNvSpPr>
            <a:spLocks noGrp="1"/>
          </p:cNvSpPr>
          <p:nvPr>
            <p:ph idx="1"/>
          </p:nvPr>
        </p:nvSpPr>
        <p:spPr>
          <a:xfrm>
            <a:off x="4692315" y="1825625"/>
            <a:ext cx="7194885" cy="4813714"/>
          </a:xfrm>
        </p:spPr>
        <p:txBody>
          <a:bodyPr>
            <a:normAutofit fontScale="92500" lnSpcReduction="20000"/>
          </a:bodyPr>
          <a:lstStyle/>
          <a:p>
            <a:pPr marL="0" indent="0">
              <a:buNone/>
            </a:pPr>
            <a:r>
              <a:rPr lang="en-US" sz="4000" dirty="0">
                <a:solidFill>
                  <a:schemeClr val="bg1"/>
                </a:solidFill>
              </a:rPr>
              <a:t>“</a:t>
            </a:r>
            <a:r>
              <a:rPr lang="en-US" sz="4300" b="1" dirty="0">
                <a:solidFill>
                  <a:srgbClr val="FFC000"/>
                </a:solidFill>
              </a:rPr>
              <a:t>The thief </a:t>
            </a:r>
            <a:r>
              <a:rPr lang="en-US" sz="4000" dirty="0">
                <a:solidFill>
                  <a:schemeClr val="bg1"/>
                </a:solidFill>
              </a:rPr>
              <a:t>cometh not, but for to </a:t>
            </a:r>
            <a:r>
              <a:rPr lang="en-US" sz="4300" b="1" dirty="0">
                <a:solidFill>
                  <a:srgbClr val="FFC000"/>
                </a:solidFill>
              </a:rPr>
              <a:t>steal</a:t>
            </a:r>
            <a:r>
              <a:rPr lang="en-US" sz="4000" dirty="0">
                <a:solidFill>
                  <a:schemeClr val="bg1"/>
                </a:solidFill>
              </a:rPr>
              <a:t>, and to </a:t>
            </a:r>
            <a:r>
              <a:rPr lang="en-US" sz="4300" b="1" dirty="0">
                <a:solidFill>
                  <a:srgbClr val="FFC000"/>
                </a:solidFill>
              </a:rPr>
              <a:t>kill</a:t>
            </a:r>
            <a:r>
              <a:rPr lang="en-US" sz="4000" dirty="0">
                <a:solidFill>
                  <a:schemeClr val="bg1"/>
                </a:solidFill>
              </a:rPr>
              <a:t>, and to </a:t>
            </a:r>
            <a:r>
              <a:rPr lang="en-US" sz="4300" b="1" dirty="0">
                <a:solidFill>
                  <a:srgbClr val="FFC000"/>
                </a:solidFill>
              </a:rPr>
              <a:t>destroy</a:t>
            </a:r>
            <a:r>
              <a:rPr lang="en-US" sz="4000" dirty="0">
                <a:solidFill>
                  <a:schemeClr val="bg1"/>
                </a:solidFill>
              </a:rPr>
              <a:t>:” </a:t>
            </a:r>
          </a:p>
          <a:p>
            <a:pPr marL="0" indent="0">
              <a:buNone/>
            </a:pPr>
            <a:r>
              <a:rPr lang="en-US" sz="4000" dirty="0">
                <a:solidFill>
                  <a:schemeClr val="bg1"/>
                </a:solidFill>
              </a:rPr>
              <a:t>John 10:10.</a:t>
            </a:r>
          </a:p>
          <a:p>
            <a:pPr marL="0" indent="0">
              <a:buNone/>
            </a:pPr>
            <a:r>
              <a:rPr lang="en-US" sz="4000" dirty="0">
                <a:solidFill>
                  <a:schemeClr val="bg1"/>
                </a:solidFill>
              </a:rPr>
              <a:t>“For we </a:t>
            </a:r>
            <a:r>
              <a:rPr lang="en-US" sz="4300" b="1" dirty="0">
                <a:solidFill>
                  <a:srgbClr val="FFC000"/>
                </a:solidFill>
              </a:rPr>
              <a:t>wrestle not against flesh and blood</a:t>
            </a:r>
            <a:r>
              <a:rPr lang="en-US" sz="4000" dirty="0">
                <a:solidFill>
                  <a:schemeClr val="bg1"/>
                </a:solidFill>
              </a:rPr>
              <a:t>, but against principalities, against powers, against the rulers of the darkness of this world, against spiritual wickedness in high places.”  Ephesians 6:12.</a:t>
            </a:r>
          </a:p>
          <a:p>
            <a:pPr marL="0" indent="0">
              <a:buNone/>
            </a:pPr>
            <a:endParaRPr lang="en-US" sz="4000" dirty="0">
              <a:solidFill>
                <a:schemeClr val="bg1"/>
              </a:solidFill>
            </a:endParaRPr>
          </a:p>
        </p:txBody>
      </p:sp>
    </p:spTree>
    <p:extLst>
      <p:ext uri="{BB962C8B-B14F-4D97-AF65-F5344CB8AC3E}">
        <p14:creationId xmlns:p14="http://schemas.microsoft.com/office/powerpoint/2010/main" val="365258650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mv="urn:schemas-microsoft-com:mac:vml"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0BE73C0-91C9-9744-ADD0-9A1040F400B0}"/>
              </a:ext>
            </a:extLst>
          </p:cNvPr>
          <p:cNvSpPr>
            <a:spLocks noGrp="1"/>
          </p:cNvSpPr>
          <p:nvPr>
            <p:ph sz="half" idx="1"/>
          </p:nvPr>
        </p:nvSpPr>
        <p:spPr>
          <a:xfrm>
            <a:off x="198783" y="337930"/>
            <a:ext cx="6915884" cy="6102627"/>
          </a:xfrm>
        </p:spPr>
        <p:txBody>
          <a:bodyPr>
            <a:normAutofit fontScale="92500" lnSpcReduction="10000"/>
          </a:bodyPr>
          <a:lstStyle/>
          <a:p>
            <a:pPr marL="0" indent="0">
              <a:buNone/>
            </a:pPr>
            <a:r>
              <a:rPr lang="en-US" dirty="0"/>
              <a:t>"It is to be expected that advances in physiology and psychology will give governments much more control over individual mentality than they now have even in totalitarian countries. </a:t>
            </a:r>
          </a:p>
          <a:p>
            <a:pPr marL="0" indent="0">
              <a:buNone/>
            </a:pPr>
            <a:r>
              <a:rPr lang="en-US" dirty="0"/>
              <a:t>Fichte laid it down that education should aim at destroying free will, so that, after pupils have left school, they shall be incapable, throughout the rest of their lives, of thinking or acting otherwise than as their schoolmasters would have wished.</a:t>
            </a:r>
          </a:p>
          <a:p>
            <a:pPr marL="0" indent="0">
              <a:buNone/>
            </a:pPr>
            <a:r>
              <a:rPr lang="en-US" dirty="0"/>
              <a:t>Diet, </a:t>
            </a:r>
            <a:r>
              <a:rPr lang="en-US" sz="3500" b="1" i="1" dirty="0">
                <a:solidFill>
                  <a:srgbClr val="FF0000"/>
                </a:solidFill>
              </a:rPr>
              <a:t>injections</a:t>
            </a:r>
            <a:r>
              <a:rPr lang="en-US" dirty="0"/>
              <a:t>, and injunctions will combine, from a very early age, to produce the sort of character and the sort of beliefs that the authorities consider desirable, and any serious criticism of the powers that be will become psychologically impossible. . . .”</a:t>
            </a:r>
          </a:p>
          <a:p>
            <a:pPr marL="0" indent="0">
              <a:buNone/>
            </a:pPr>
            <a:r>
              <a:rPr lang="en-US" dirty="0"/>
              <a:t>-Bertrand Russell, The Impact of Science on Society, 1952, p. 61-62</a:t>
            </a:r>
          </a:p>
        </p:txBody>
      </p:sp>
      <p:pic>
        <p:nvPicPr>
          <p:cNvPr id="9" name="Content Placeholder 8">
            <a:extLst>
              <a:ext uri="{FF2B5EF4-FFF2-40B4-BE49-F238E27FC236}">
                <a16:creationId xmlns:a16="http://schemas.microsoft.com/office/drawing/2014/main" id="{96628C66-D1B0-9544-8B8E-DBA412C1BB7A}"/>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224127">
            <a:off x="7279416" y="671067"/>
            <a:ext cx="4124504" cy="51920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9635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4A277-2496-1048-AB27-E9CC4DB43814}"/>
              </a:ext>
            </a:extLst>
          </p:cNvPr>
          <p:cNvSpPr>
            <a:spLocks noGrp="1"/>
          </p:cNvSpPr>
          <p:nvPr>
            <p:ph type="title"/>
          </p:nvPr>
        </p:nvSpPr>
        <p:spPr/>
        <p:txBody>
          <a:bodyPr/>
          <a:lstStyle/>
          <a:p>
            <a:r>
              <a:rPr lang="en-US" dirty="0"/>
              <a:t>What if they mandate vaccinations, aren’t Governments ordained of God?</a:t>
            </a:r>
          </a:p>
        </p:txBody>
      </p:sp>
      <p:sp>
        <p:nvSpPr>
          <p:cNvPr id="3" name="Content Placeholder 2">
            <a:extLst>
              <a:ext uri="{FF2B5EF4-FFF2-40B4-BE49-F238E27FC236}">
                <a16:creationId xmlns:a16="http://schemas.microsoft.com/office/drawing/2014/main" id="{14301B2C-8F25-5742-83AE-AEB91230A6AF}"/>
              </a:ext>
            </a:extLst>
          </p:cNvPr>
          <p:cNvSpPr>
            <a:spLocks noGrp="1"/>
          </p:cNvSpPr>
          <p:nvPr>
            <p:ph sz="half" idx="1"/>
          </p:nvPr>
        </p:nvSpPr>
        <p:spPr>
          <a:xfrm>
            <a:off x="838200" y="1825624"/>
            <a:ext cx="5257800" cy="4714323"/>
          </a:xfrm>
        </p:spPr>
        <p:txBody>
          <a:bodyPr>
            <a:normAutofit/>
          </a:bodyPr>
          <a:lstStyle/>
          <a:p>
            <a:pPr marL="0" indent="0">
              <a:buNone/>
            </a:pPr>
            <a:r>
              <a:rPr lang="en-US" dirty="0"/>
              <a:t>Romans 13:1-3</a:t>
            </a:r>
          </a:p>
          <a:p>
            <a:pPr marL="0" indent="0">
              <a:buNone/>
            </a:pPr>
            <a:r>
              <a:rPr lang="en-US" dirty="0"/>
              <a:t>1.  Let every soul be               </a:t>
            </a:r>
            <a:r>
              <a:rPr lang="en-US" sz="4800" b="1" dirty="0">
                <a:latin typeface="Arial Narrow" panose="020B0604020202020204" pitchFamily="34" charset="0"/>
                <a:cs typeface="Arial Narrow" panose="020B0604020202020204" pitchFamily="34" charset="0"/>
              </a:rPr>
              <a:t>subject unto the higher powers. </a:t>
            </a:r>
            <a:r>
              <a:rPr lang="en-US" dirty="0"/>
              <a:t>For there is no power but of God: the powers that be are ordained of God.</a:t>
            </a:r>
          </a:p>
        </p:txBody>
      </p:sp>
      <p:pic>
        <p:nvPicPr>
          <p:cNvPr id="6" name="Content Placeholder 5">
            <a:extLst>
              <a:ext uri="{FF2B5EF4-FFF2-40B4-BE49-F238E27FC236}">
                <a16:creationId xmlns:a16="http://schemas.microsoft.com/office/drawing/2014/main" id="{4099B725-3849-FD47-A38A-D43886D9C454}"/>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058194"/>
            <a:ext cx="5181600" cy="3886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2108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4820C-8788-1241-9A73-72D1E2B143EF}"/>
              </a:ext>
            </a:extLst>
          </p:cNvPr>
          <p:cNvSpPr>
            <a:spLocks noGrp="1"/>
          </p:cNvSpPr>
          <p:nvPr>
            <p:ph type="title"/>
          </p:nvPr>
        </p:nvSpPr>
        <p:spPr>
          <a:xfrm>
            <a:off x="576471" y="3703719"/>
            <a:ext cx="11126613" cy="1143000"/>
          </a:xfrm>
          <a:solidFill>
            <a:srgbClr val="FFFF00"/>
          </a:solidFill>
        </p:spPr>
        <p:txBody>
          <a:bodyPr>
            <a:normAutofit/>
          </a:bodyPr>
          <a:lstStyle/>
          <a:p>
            <a:pPr marL="685800" indent="-685800" algn="ctr">
              <a:buFont typeface="Wingdings" pitchFamily="2" charset="2"/>
              <a:buChar char="ü"/>
            </a:pPr>
            <a:r>
              <a:rPr lang="en-US" sz="5400" b="1" dirty="0">
                <a:solidFill>
                  <a:srgbClr val="FF0000"/>
                </a:solidFill>
              </a:rPr>
              <a:t>World Sees Vaccine As Solution</a:t>
            </a:r>
          </a:p>
        </p:txBody>
      </p:sp>
      <p:sp>
        <p:nvSpPr>
          <p:cNvPr id="3" name="Content Placeholder 2">
            <a:extLst>
              <a:ext uri="{FF2B5EF4-FFF2-40B4-BE49-F238E27FC236}">
                <a16:creationId xmlns:a16="http://schemas.microsoft.com/office/drawing/2014/main" id="{1AE76CCF-0C81-3F45-8B20-B31D95A837E1}"/>
              </a:ext>
            </a:extLst>
          </p:cNvPr>
          <p:cNvSpPr>
            <a:spLocks noGrp="1"/>
          </p:cNvSpPr>
          <p:nvPr>
            <p:ph idx="1"/>
          </p:nvPr>
        </p:nvSpPr>
        <p:spPr>
          <a:xfrm>
            <a:off x="0" y="4698380"/>
            <a:ext cx="12192000" cy="2159620"/>
          </a:xfrm>
          <a:solidFill>
            <a:srgbClr val="FFF2CC"/>
          </a:solidFill>
        </p:spPr>
        <p:txBody>
          <a:bodyPr>
            <a:normAutofit/>
          </a:bodyPr>
          <a:lstStyle/>
          <a:p>
            <a:pPr marL="0" indent="0">
              <a:buNone/>
            </a:pPr>
            <a:r>
              <a:rPr lang="en-US" sz="3200" dirty="0"/>
              <a:t>Revelation 18:23  “And the light of a candle shall shine no more at all in thee; and the voice of the bridegroom and of the bride shall be heard no more at all in thee: for thy merchants were the great men of the earth; for by thy </a:t>
            </a:r>
            <a:r>
              <a:rPr lang="en-US" sz="3200" b="1" u="sng" dirty="0">
                <a:solidFill>
                  <a:srgbClr val="FF0000"/>
                </a:solidFill>
              </a:rPr>
              <a:t>sorceries</a:t>
            </a:r>
            <a:r>
              <a:rPr lang="en-US" sz="3200" b="1" dirty="0">
                <a:solidFill>
                  <a:srgbClr val="FF0000"/>
                </a:solidFill>
              </a:rPr>
              <a:t> [</a:t>
            </a:r>
            <a:r>
              <a:rPr lang="en-AU" sz="3200" b="1" u="sng" dirty="0" err="1">
                <a:solidFill>
                  <a:srgbClr val="FF0000"/>
                </a:solidFill>
              </a:rPr>
              <a:t>pharmakeia</a:t>
            </a:r>
            <a:r>
              <a:rPr lang="en-AU" sz="3200" b="1" u="sng" dirty="0">
                <a:solidFill>
                  <a:srgbClr val="FF0000"/>
                </a:solidFill>
              </a:rPr>
              <a:t>]</a:t>
            </a:r>
            <a:r>
              <a:rPr lang="en-US" sz="3200" b="1" u="sng" dirty="0">
                <a:solidFill>
                  <a:srgbClr val="FF0000"/>
                </a:solidFill>
              </a:rPr>
              <a:t> </a:t>
            </a:r>
            <a:r>
              <a:rPr lang="en-US" sz="3200" dirty="0"/>
              <a:t>were </a:t>
            </a:r>
            <a:r>
              <a:rPr lang="en-US" sz="3200" b="1" dirty="0">
                <a:solidFill>
                  <a:srgbClr val="FF0000"/>
                </a:solidFill>
              </a:rPr>
              <a:t>all nations deceived</a:t>
            </a:r>
            <a:r>
              <a:rPr lang="en-US" sz="3200" dirty="0"/>
              <a:t>.”</a:t>
            </a:r>
          </a:p>
        </p:txBody>
      </p:sp>
      <p:pic>
        <p:nvPicPr>
          <p:cNvPr id="4" name="Picture 3">
            <a:extLst>
              <a:ext uri="{FF2B5EF4-FFF2-40B4-BE49-F238E27FC236}">
                <a16:creationId xmlns:a16="http://schemas.microsoft.com/office/drawing/2014/main" id="{4BB9802F-7253-4948-A15F-EFED035126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6471" y="0"/>
            <a:ext cx="11172796" cy="3044244"/>
          </a:xfrm>
          <a:prstGeom prst="rect">
            <a:avLst/>
          </a:prstGeom>
        </p:spPr>
      </p:pic>
      <p:pic>
        <p:nvPicPr>
          <p:cNvPr id="5" name="Picture 4">
            <a:extLst>
              <a:ext uri="{FF2B5EF4-FFF2-40B4-BE49-F238E27FC236}">
                <a16:creationId xmlns:a16="http://schemas.microsoft.com/office/drawing/2014/main" id="{EF7C84EF-62BC-0146-BEF7-537AAE3194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8215" y="-717759"/>
            <a:ext cx="8763123" cy="4421478"/>
          </a:xfrm>
          <a:prstGeom prst="rect">
            <a:avLst/>
          </a:prstGeom>
        </p:spPr>
      </p:pic>
    </p:spTree>
    <p:extLst>
      <p:ext uri="{BB962C8B-B14F-4D97-AF65-F5344CB8AC3E}">
        <p14:creationId xmlns:p14="http://schemas.microsoft.com/office/powerpoint/2010/main" val="405417334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mv="urn:schemas-microsoft-com:mac:vml"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 y="0"/>
            <a:ext cx="12687300" cy="7236401"/>
          </a:xfrm>
          <a:prstGeom prst="rect">
            <a:avLst/>
          </a:prstGeom>
        </p:spPr>
      </p:pic>
    </p:spTree>
    <p:extLst>
      <p:ext uri="{BB962C8B-B14F-4D97-AF65-F5344CB8AC3E}">
        <p14:creationId xmlns:p14="http://schemas.microsoft.com/office/powerpoint/2010/main" val="562104030"/>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new beginnings\Media\Sermon 08\Extras  08\0808083x2.jpg"/>
          <p:cNvPicPr>
            <a:picLocks noChangeAspect="1" noChangeArrowheads="1"/>
          </p:cNvPicPr>
          <p:nvPr/>
        </p:nvPicPr>
        <p:blipFill>
          <a:blip r:embed="rId3"/>
          <a:srcRect/>
          <a:stretch>
            <a:fillRect/>
          </a:stretch>
        </p:blipFill>
        <p:spPr bwMode="auto">
          <a:xfrm>
            <a:off x="0" y="-1369483"/>
            <a:ext cx="12192000" cy="9141883"/>
          </a:xfrm>
          <a:prstGeom prst="rect">
            <a:avLst/>
          </a:prstGeom>
          <a:noFill/>
          <a:ln w="9525">
            <a:noFill/>
            <a:miter lim="800000"/>
            <a:headEnd/>
            <a:tailEnd/>
          </a:ln>
        </p:spPr>
      </p:pic>
      <p:sp>
        <p:nvSpPr>
          <p:cNvPr id="2" name="Title 1">
            <a:extLst>
              <a:ext uri="{FF2B5EF4-FFF2-40B4-BE49-F238E27FC236}">
                <a16:creationId xmlns:a16="http://schemas.microsoft.com/office/drawing/2014/main" id="{469157CF-1EB0-A04C-85FB-4FE7DCD706F1}"/>
              </a:ext>
            </a:extLst>
          </p:cNvPr>
          <p:cNvSpPr>
            <a:spLocks noGrp="1"/>
          </p:cNvSpPr>
          <p:nvPr>
            <p:ph type="title"/>
          </p:nvPr>
        </p:nvSpPr>
        <p:spPr>
          <a:xfrm>
            <a:off x="0" y="0"/>
            <a:ext cx="5410200" cy="1325563"/>
          </a:xfrm>
        </p:spPr>
        <p:txBody>
          <a:bodyPr/>
          <a:lstStyle/>
          <a:p>
            <a:r>
              <a:rPr lang="en-US" dirty="0">
                <a:solidFill>
                  <a:srgbClr val="FFFFFF"/>
                </a:solidFill>
              </a:rPr>
              <a:t>The Better Good</a:t>
            </a:r>
          </a:p>
        </p:txBody>
      </p:sp>
      <p:sp>
        <p:nvSpPr>
          <p:cNvPr id="3" name="Content Placeholder 2">
            <a:extLst>
              <a:ext uri="{FF2B5EF4-FFF2-40B4-BE49-F238E27FC236}">
                <a16:creationId xmlns:a16="http://schemas.microsoft.com/office/drawing/2014/main" id="{F1C46E17-7D54-0B4E-8AEF-CB05CFC1700D}"/>
              </a:ext>
            </a:extLst>
          </p:cNvPr>
          <p:cNvSpPr>
            <a:spLocks noGrp="1"/>
          </p:cNvSpPr>
          <p:nvPr>
            <p:ph idx="1"/>
          </p:nvPr>
        </p:nvSpPr>
        <p:spPr>
          <a:xfrm>
            <a:off x="0" y="1460500"/>
            <a:ext cx="5096933" cy="5245100"/>
          </a:xfrm>
        </p:spPr>
        <p:txBody>
          <a:bodyPr>
            <a:normAutofit/>
          </a:bodyPr>
          <a:lstStyle/>
          <a:p>
            <a:pPr marL="0" indent="0">
              <a:buNone/>
            </a:pPr>
            <a:r>
              <a:rPr lang="en-US" sz="3200" dirty="0">
                <a:solidFill>
                  <a:srgbClr val="FFFFFF"/>
                </a:solidFill>
              </a:rPr>
              <a:t>“And one of them, named Caiaphas, being the high priest that same year, said unto them, Ye know nothing at all, Nor consider that it is expedient for us, that one man should die for the people, and that the whole nation perish not.” John 11:49-50.</a:t>
            </a:r>
          </a:p>
          <a:p>
            <a:pPr marL="0" indent="0">
              <a:buNone/>
            </a:pPr>
            <a:endParaRPr lang="en-US" sz="3200" dirty="0">
              <a:solidFill>
                <a:srgbClr val="FFFFFF"/>
              </a:solidFill>
            </a:endParaRPr>
          </a:p>
        </p:txBody>
      </p:sp>
    </p:spTree>
    <p:extLst>
      <p:ext uri="{BB962C8B-B14F-4D97-AF65-F5344CB8AC3E}">
        <p14:creationId xmlns:p14="http://schemas.microsoft.com/office/powerpoint/2010/main" val="354515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92A074-E13D-2C48-AD9F-D2D109E25B89}"/>
              </a:ext>
            </a:extLst>
          </p:cNvPr>
          <p:cNvSpPr>
            <a:spLocks noGrp="1"/>
          </p:cNvSpPr>
          <p:nvPr>
            <p:ph idx="1"/>
          </p:nvPr>
        </p:nvSpPr>
        <p:spPr>
          <a:xfrm>
            <a:off x="393700" y="231493"/>
            <a:ext cx="6515100" cy="6111433"/>
          </a:xfrm>
        </p:spPr>
        <p:txBody>
          <a:bodyPr>
            <a:noAutofit/>
          </a:bodyPr>
          <a:lstStyle/>
          <a:p>
            <a:pPr marL="0" indent="0">
              <a:buNone/>
            </a:pPr>
            <a:r>
              <a:rPr lang="en-US" sz="2400" dirty="0"/>
              <a:t>Dear </a:t>
            </a:r>
            <a:r>
              <a:rPr lang="en-US" sz="2400" dirty="0" err="1"/>
              <a:t>Dr</a:t>
            </a:r>
            <a:r>
              <a:rPr lang="en-US" sz="2400" dirty="0"/>
              <a:t> John Clark,</a:t>
            </a:r>
          </a:p>
          <a:p>
            <a:pPr marL="0" indent="0">
              <a:buNone/>
            </a:pPr>
            <a:endParaRPr lang="en-US" sz="2400" dirty="0"/>
          </a:p>
          <a:p>
            <a:pPr marL="0" indent="0">
              <a:buNone/>
            </a:pPr>
            <a:r>
              <a:rPr lang="en-US" sz="2400" dirty="0"/>
              <a:t>Thank you so much for taking the time to write this letter. Words cannot express my gratitude! This letter has been the biggest answer to prayer and a significant faith-building experience. After trying to contact multiple people and getting rejected, I left the situation in God's hands when I went to sleep last night. I woke this morning to see your email...this is truly a miracle! </a:t>
            </a:r>
            <a:r>
              <a:rPr lang="en-US" sz="2400" dirty="0">
                <a:solidFill>
                  <a:srgbClr val="FF0000"/>
                </a:solidFill>
              </a:rPr>
              <a:t>This has helped me to learn to trust God no matter the situation and that His plan and timing is always best.</a:t>
            </a:r>
            <a:r>
              <a:rPr lang="en-US" sz="2400" dirty="0"/>
              <a:t> I praise God for your ministry and pray that he continues to bless you and your family.</a:t>
            </a:r>
          </a:p>
          <a:p>
            <a:pPr marL="0" indent="0">
              <a:buNone/>
            </a:pPr>
            <a:endParaRPr lang="en-US" sz="2400" dirty="0"/>
          </a:p>
          <a:p>
            <a:pPr marL="2743200" lvl="6" indent="0">
              <a:buNone/>
            </a:pPr>
            <a:r>
              <a:rPr lang="en-US" sz="2400" dirty="0"/>
              <a:t>Sincerely,</a:t>
            </a:r>
          </a:p>
          <a:p>
            <a:pPr marL="2743200" lvl="6" indent="0">
              <a:buNone/>
            </a:pPr>
            <a:r>
              <a:rPr lang="en-US" sz="2400" dirty="0"/>
              <a:t>Joseph</a:t>
            </a:r>
          </a:p>
        </p:txBody>
      </p:sp>
      <p:pic>
        <p:nvPicPr>
          <p:cNvPr id="4" name="Picture 3">
            <a:extLst>
              <a:ext uri="{FF2B5EF4-FFF2-40B4-BE49-F238E27FC236}">
                <a16:creationId xmlns:a16="http://schemas.microsoft.com/office/drawing/2014/main" id="{74629A6F-08F7-E04A-AA1F-8BA2BAC8A9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414509">
            <a:off x="7708968" y="1320298"/>
            <a:ext cx="3958313" cy="39338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1554532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F4119-F2C9-F044-B8E8-4EE25AB2E6A5}"/>
              </a:ext>
            </a:extLst>
          </p:cNvPr>
          <p:cNvSpPr>
            <a:spLocks noGrp="1"/>
          </p:cNvSpPr>
          <p:nvPr>
            <p:ph type="title"/>
          </p:nvPr>
        </p:nvSpPr>
        <p:spPr>
          <a:xfrm>
            <a:off x="6300537" y="208978"/>
            <a:ext cx="4215063" cy="1325563"/>
          </a:xfrm>
        </p:spPr>
        <p:txBody>
          <a:bodyPr>
            <a:normAutofit/>
          </a:bodyPr>
          <a:lstStyle/>
          <a:p>
            <a:r>
              <a:rPr lang="en-US" sz="4800" dirty="0"/>
              <a:t>True Believers</a:t>
            </a:r>
          </a:p>
        </p:txBody>
      </p:sp>
      <p:sp>
        <p:nvSpPr>
          <p:cNvPr id="3" name="Content Placeholder 2">
            <a:extLst>
              <a:ext uri="{FF2B5EF4-FFF2-40B4-BE49-F238E27FC236}">
                <a16:creationId xmlns:a16="http://schemas.microsoft.com/office/drawing/2014/main" id="{90D73E88-A018-3C4A-AF90-5CE00DD9630B}"/>
              </a:ext>
            </a:extLst>
          </p:cNvPr>
          <p:cNvSpPr>
            <a:spLocks noGrp="1"/>
          </p:cNvSpPr>
          <p:nvPr>
            <p:ph idx="1"/>
          </p:nvPr>
        </p:nvSpPr>
        <p:spPr>
          <a:xfrm>
            <a:off x="6300537" y="1487648"/>
            <a:ext cx="5891463" cy="4643521"/>
          </a:xfrm>
        </p:spPr>
        <p:txBody>
          <a:bodyPr>
            <a:normAutofit fontScale="92500" lnSpcReduction="10000"/>
          </a:bodyPr>
          <a:lstStyle/>
          <a:p>
            <a:pPr marL="0" indent="0">
              <a:buNone/>
            </a:pPr>
            <a:r>
              <a:rPr lang="en-US" sz="3200" dirty="0"/>
              <a:t>“I beseech you therefore, brethren, by the mercies of God, that ye present your bodies a living sacrifice, holy, acceptable unto God, which is your </a:t>
            </a:r>
            <a:r>
              <a:rPr lang="en-US" sz="3200" b="1" u="sng" dirty="0">
                <a:solidFill>
                  <a:srgbClr val="FF0000"/>
                </a:solidFill>
              </a:rPr>
              <a:t>reasonable service</a:t>
            </a:r>
            <a:r>
              <a:rPr lang="en-US" sz="3200" dirty="0">
                <a:solidFill>
                  <a:srgbClr val="FF0000"/>
                </a:solidFill>
              </a:rPr>
              <a:t> </a:t>
            </a:r>
            <a:r>
              <a:rPr lang="en-US" sz="3200" b="1" dirty="0">
                <a:solidFill>
                  <a:srgbClr val="FF0000"/>
                </a:solidFill>
              </a:rPr>
              <a:t>(Spiritual Worship </a:t>
            </a:r>
            <a:r>
              <a:rPr lang="en-US" sz="3200" dirty="0">
                <a:solidFill>
                  <a:srgbClr val="FF0000"/>
                </a:solidFill>
              </a:rPr>
              <a:t>NRV</a:t>
            </a:r>
            <a:r>
              <a:rPr lang="en-US" sz="3200" b="1" dirty="0">
                <a:solidFill>
                  <a:srgbClr val="FF0000"/>
                </a:solidFill>
              </a:rPr>
              <a:t>).</a:t>
            </a:r>
            <a:r>
              <a:rPr lang="en-US" sz="3200" b="1" dirty="0"/>
              <a:t> </a:t>
            </a:r>
          </a:p>
          <a:p>
            <a:pPr marL="0" indent="0">
              <a:buNone/>
            </a:pPr>
            <a:r>
              <a:rPr lang="en-US" sz="3200" b="1" dirty="0"/>
              <a:t>“</a:t>
            </a:r>
            <a:r>
              <a:rPr lang="en-US" sz="3200" dirty="0"/>
              <a:t>And be not conformed to this world: but be ye transformed by the renewing of your mind, that ye may prove what is that good, and acceptable, and perfect, will of God.” Romans 12:1-2.</a:t>
            </a:r>
          </a:p>
          <a:p>
            <a:endParaRPr lang="en-US" sz="3200" dirty="0"/>
          </a:p>
        </p:txBody>
      </p:sp>
      <p:pic>
        <p:nvPicPr>
          <p:cNvPr id="5" name="Picture 4">
            <a:extLst>
              <a:ext uri="{FF2B5EF4-FFF2-40B4-BE49-F238E27FC236}">
                <a16:creationId xmlns:a16="http://schemas.microsoft.com/office/drawing/2014/main" id="{37557125-EFEA-ED4B-944E-6F439F595B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80703">
            <a:off x="543424" y="1625455"/>
            <a:ext cx="5213684" cy="39102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1568528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mv="urn:schemas-microsoft-com:mac:vml"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C8C5F7-DAB3-FC4F-ACE3-747D4070B0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414509">
            <a:off x="7708968" y="1320298"/>
            <a:ext cx="3958313" cy="39338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Content Placeholder 2">
            <a:extLst>
              <a:ext uri="{FF2B5EF4-FFF2-40B4-BE49-F238E27FC236}">
                <a16:creationId xmlns:a16="http://schemas.microsoft.com/office/drawing/2014/main" id="{000E4359-1DD9-8145-8C11-1398D7B89764}"/>
              </a:ext>
            </a:extLst>
          </p:cNvPr>
          <p:cNvSpPr>
            <a:spLocks noGrp="1"/>
          </p:cNvSpPr>
          <p:nvPr>
            <p:ph idx="1"/>
          </p:nvPr>
        </p:nvSpPr>
        <p:spPr>
          <a:xfrm>
            <a:off x="386231" y="180817"/>
            <a:ext cx="11503269" cy="6496366"/>
          </a:xfrm>
        </p:spPr>
        <p:txBody>
          <a:bodyPr>
            <a:noAutofit/>
          </a:bodyPr>
          <a:lstStyle/>
          <a:p>
            <a:pPr marL="0" indent="0">
              <a:buNone/>
            </a:pPr>
            <a:r>
              <a:rPr lang="en-US" sz="1400" dirty="0">
                <a:latin typeface="Arial"/>
                <a:cs typeface="Arial"/>
              </a:rPr>
              <a:t>To Whom It May Concern:</a:t>
            </a:r>
          </a:p>
          <a:p>
            <a:pPr marL="0" indent="0">
              <a:buNone/>
            </a:pPr>
            <a:r>
              <a:rPr lang="en-US" sz="1400" dirty="0">
                <a:latin typeface="Arial"/>
                <a:cs typeface="Arial"/>
              </a:rPr>
              <a:t>I am writing on behalf of Joseph.</a:t>
            </a:r>
          </a:p>
          <a:p>
            <a:pPr marL="0" indent="0">
              <a:buNone/>
            </a:pPr>
            <a:r>
              <a:rPr lang="en-US" sz="1400" dirty="0">
                <a:latin typeface="Arial"/>
                <a:cs typeface="Arial"/>
              </a:rPr>
              <a:t>Joseph’s competency and exceptional value as an honorable employ stem from the impact his implicit faith in the Word of God has had on him as a person. </a:t>
            </a:r>
          </a:p>
          <a:p>
            <a:pPr marL="0" indent="0">
              <a:buNone/>
            </a:pPr>
            <a:r>
              <a:rPr lang="en-US" sz="1400" dirty="0">
                <a:latin typeface="Arial"/>
                <a:cs typeface="Arial"/>
              </a:rPr>
              <a:t>As a Bible based Christian, he knows of God’s investment in him, both by creating him, and by saving him from sin. “What? know ye not that your body is the temple of the Holy Ghost which is in you, which ye have of God, and ye are not your own? For ye are bought with a price: therefore glorify God in your body, and in your spirit, which are God's.” 1 Corinthians 6:19-20. Joseph wants to truly glorify God in his body.</a:t>
            </a:r>
          </a:p>
          <a:p>
            <a:pPr marL="0" indent="0">
              <a:buNone/>
            </a:pPr>
            <a:r>
              <a:rPr lang="en-US" sz="1400" dirty="0">
                <a:latin typeface="Arial"/>
                <a:cs typeface="Arial"/>
              </a:rPr>
              <a:t>As a Christian who bases his faith on verifiable Bible doctrine, he knows that introducing anything defiling into his body would compromise his ability to render the performance on the job for which he is valued. The Word of God says, “Know ye not that ye are the temple of God, and that the Spirit of God dwelleth in you?  If any man defile the temple of God, him shall God destroy; for the temple of God is holy, which temple ye are.” (1 Corinthians 3:16-17). Joseph chooses not to defile his body with injections of disease samples (Leviticus 15:3-12). He knows that, not only does God require him to maintain the body He has given him in good health, but He will also hold him accountable for any damage he does to it. “For we must all appear before the judgment seat of Christ; that every one may receive the things done in his body, according to that he hath done, whether it be good or bad.” 2 Corinthians 5:10. </a:t>
            </a:r>
          </a:p>
          <a:p>
            <a:pPr marL="0" indent="0">
              <a:buNone/>
            </a:pPr>
            <a:r>
              <a:rPr lang="en-US" sz="1400" dirty="0">
                <a:latin typeface="Arial"/>
                <a:cs typeface="Arial"/>
              </a:rPr>
              <a:t>God tells each Christian that they need to have a personal knowledge of how to preserve the health of their bodies: “That every one of you should know how to possess his vessel (body) in sanctification and </a:t>
            </a:r>
            <a:r>
              <a:rPr lang="en-US" sz="1400" dirty="0" err="1">
                <a:latin typeface="Arial"/>
                <a:cs typeface="Arial"/>
              </a:rPr>
              <a:t>honour</a:t>
            </a:r>
            <a:r>
              <a:rPr lang="en-US" sz="1400" dirty="0">
                <a:latin typeface="Arial"/>
                <a:cs typeface="Arial"/>
              </a:rPr>
              <a:t>;” (1 Thessalonians 4:4). God has given Joseph definite instruction on how to avoid disease: “And said, If thou wilt diligently hearken to the voice of the LORD thy God, and wilt do that which is right in his sight, and wilt give ear to his commandments, and keep all his statutes, I will put none of these diseases upon thee, which I have brought upon the Egyptians: for I am the LORD that </a:t>
            </a:r>
            <a:r>
              <a:rPr lang="en-US" sz="1400" dirty="0" err="1">
                <a:latin typeface="Arial"/>
                <a:cs typeface="Arial"/>
              </a:rPr>
              <a:t>healeth</a:t>
            </a:r>
            <a:r>
              <a:rPr lang="en-US" sz="1400" dirty="0">
                <a:latin typeface="Arial"/>
                <a:cs typeface="Arial"/>
              </a:rPr>
              <a:t> thee.” Exodus 15:26. Joseph wants God to be his protector from disease and, if he is sick, Joseph appeals to God to be his healer. He knows that God expects him to follow all the Biblical health laws, and if he does this he can commit the keeping of his health to Him. If Joseph breaks any of the health laws, he realizes that God cannot protect him, or anyone else , from disease. (Deuteronomy 7:9-15). Joseph’s conscience constrains him to commit himself entirely to God’s healing power exercised in his behalf as he follows God’s health laws and plan for disease prevention. </a:t>
            </a:r>
          </a:p>
          <a:p>
            <a:pPr marL="0" indent="0">
              <a:buNone/>
            </a:pPr>
            <a:r>
              <a:rPr lang="en-US" sz="1400" dirty="0">
                <a:latin typeface="Arial"/>
                <a:cs typeface="Arial"/>
              </a:rPr>
              <a:t>It is my hope that Joseph’s employer will exempt him from participation in any vaccination program based on his religious convictions. </a:t>
            </a:r>
          </a:p>
          <a:p>
            <a:pPr marL="2286000" lvl="5" indent="0">
              <a:buNone/>
            </a:pPr>
            <a:r>
              <a:rPr lang="en-US" sz="1400" dirty="0">
                <a:latin typeface="Arial"/>
                <a:cs typeface="Arial"/>
              </a:rPr>
              <a:t>Sincerely,</a:t>
            </a:r>
          </a:p>
          <a:p>
            <a:pPr marL="2286000" lvl="5" indent="0">
              <a:buNone/>
            </a:pPr>
            <a:r>
              <a:rPr lang="en-US" sz="1400" dirty="0">
                <a:latin typeface="Arial"/>
                <a:cs typeface="Arial"/>
              </a:rPr>
              <a:t>John Clark, M.D.</a:t>
            </a:r>
          </a:p>
          <a:p>
            <a:pPr marL="2286000" lvl="5" indent="0">
              <a:buNone/>
            </a:pPr>
            <a:r>
              <a:rPr lang="en-US" sz="1400" dirty="0">
                <a:latin typeface="Arial"/>
                <a:cs typeface="Arial"/>
              </a:rPr>
              <a:t>Medical Doctor</a:t>
            </a:r>
          </a:p>
        </p:txBody>
      </p:sp>
    </p:spTree>
    <p:extLst>
      <p:ext uri="{BB962C8B-B14F-4D97-AF65-F5344CB8AC3E}">
        <p14:creationId xmlns:p14="http://schemas.microsoft.com/office/powerpoint/2010/main" val="49700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214A8F-D9D1-3542-9564-64490916A3F7}"/>
              </a:ext>
            </a:extLst>
          </p:cNvPr>
          <p:cNvSpPr>
            <a:spLocks noGrp="1"/>
          </p:cNvSpPr>
          <p:nvPr>
            <p:ph idx="1"/>
          </p:nvPr>
        </p:nvSpPr>
        <p:spPr>
          <a:xfrm rot="21384854">
            <a:off x="8118501" y="797191"/>
            <a:ext cx="3536731" cy="5062193"/>
          </a:xfrm>
          <a:solidFill>
            <a:schemeClr val="bg1"/>
          </a:solidFill>
          <a:ln w="31750">
            <a:solidFill>
              <a:srgbClr val="FF0000"/>
            </a:solidFill>
          </a:ln>
        </p:spPr>
        <p:txBody>
          <a:bodyPr>
            <a:normAutofit/>
          </a:bodyPr>
          <a:lstStyle/>
          <a:p>
            <a:pPr marL="0" indent="0">
              <a:buNone/>
            </a:pPr>
            <a:r>
              <a:rPr lang="en-US" dirty="0"/>
              <a:t>“Her priests have violated my law, and have profaned mine holy things: they have put no difference between the holy and profane, neither have </a:t>
            </a:r>
            <a:r>
              <a:rPr lang="en-US" b="1" dirty="0">
                <a:solidFill>
                  <a:srgbClr val="FF0000"/>
                </a:solidFill>
              </a:rPr>
              <a:t>they shewed difference between the unclean and the clean</a:t>
            </a:r>
            <a:r>
              <a:rPr lang="en-US" b="1" dirty="0"/>
              <a:t>,</a:t>
            </a:r>
            <a:r>
              <a:rPr lang="en-US" dirty="0"/>
              <a:t>”  Ezekiel 22:26.</a:t>
            </a:r>
          </a:p>
          <a:p>
            <a:pPr marL="0" indent="0">
              <a:buNone/>
            </a:pPr>
            <a:r>
              <a:rPr lang="en-US" dirty="0"/>
              <a:t>Wise laws….</a:t>
            </a:r>
          </a:p>
          <a:p>
            <a:pPr marL="0" indent="0">
              <a:buNone/>
            </a:pPr>
            <a:endParaRPr lang="en-US" dirty="0"/>
          </a:p>
        </p:txBody>
      </p:sp>
      <p:pic>
        <p:nvPicPr>
          <p:cNvPr id="5" name="Picture 4">
            <a:extLst>
              <a:ext uri="{FF2B5EF4-FFF2-40B4-BE49-F238E27FC236}">
                <a16:creationId xmlns:a16="http://schemas.microsoft.com/office/drawing/2014/main" id="{D1ECCEDB-39E7-7243-BBF7-2D17CEAC2A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396969">
            <a:off x="623865" y="923961"/>
            <a:ext cx="3810000" cy="508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a:extLst>
              <a:ext uri="{FF2B5EF4-FFF2-40B4-BE49-F238E27FC236}">
                <a16:creationId xmlns:a16="http://schemas.microsoft.com/office/drawing/2014/main" id="{0DFAE7D0-95F1-E641-A780-B1A48D6A769F}"/>
              </a:ext>
            </a:extLst>
          </p:cNvPr>
          <p:cNvSpPr txBox="1"/>
          <p:nvPr/>
        </p:nvSpPr>
        <p:spPr>
          <a:xfrm>
            <a:off x="4777698" y="1201804"/>
            <a:ext cx="2988733" cy="4524315"/>
          </a:xfrm>
          <a:prstGeom prst="rect">
            <a:avLst/>
          </a:prstGeom>
          <a:noFill/>
        </p:spPr>
        <p:txBody>
          <a:bodyPr wrap="square" rtlCol="0">
            <a:spAutoFit/>
          </a:bodyPr>
          <a:lstStyle/>
          <a:p>
            <a:r>
              <a:rPr lang="en-AU" sz="2400" dirty="0"/>
              <a:t>Granted, a lot of nationally prominent evangelical leaders are trying to talk sense to their parishioners. Rick Warren is telling his people to get vaccinated: “God revealed a lot of his will when he gave you that brain. And he expects you to use it.”</a:t>
            </a:r>
            <a:endParaRPr lang="en-US" sz="2400" dirty="0"/>
          </a:p>
        </p:txBody>
      </p:sp>
    </p:spTree>
    <p:extLst>
      <p:ext uri="{BB962C8B-B14F-4D97-AF65-F5344CB8AC3E}">
        <p14:creationId xmlns:p14="http://schemas.microsoft.com/office/powerpoint/2010/main" val="148549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9CD925-066B-A749-90FC-613D5E9B1FCF}"/>
              </a:ext>
            </a:extLst>
          </p:cNvPr>
          <p:cNvPicPr>
            <a:picLocks noChangeAspect="1"/>
          </p:cNvPicPr>
          <p:nvPr/>
        </p:nvPicPr>
        <p:blipFill>
          <a:blip r:embed="rId3"/>
          <a:stretch>
            <a:fillRect/>
          </a:stretch>
        </p:blipFill>
        <p:spPr>
          <a:xfrm>
            <a:off x="0" y="-1143000"/>
            <a:ext cx="12192000" cy="9144000"/>
          </a:xfrm>
          <a:prstGeom prst="rect">
            <a:avLst/>
          </a:prstGeom>
        </p:spPr>
      </p:pic>
      <p:sp>
        <p:nvSpPr>
          <p:cNvPr id="2" name="Title 1">
            <a:extLst>
              <a:ext uri="{FF2B5EF4-FFF2-40B4-BE49-F238E27FC236}">
                <a16:creationId xmlns:a16="http://schemas.microsoft.com/office/drawing/2014/main" id="{FD0F6DDE-E187-3943-BFAC-609E23F8538E}"/>
              </a:ext>
            </a:extLst>
          </p:cNvPr>
          <p:cNvSpPr>
            <a:spLocks noGrp="1"/>
          </p:cNvSpPr>
          <p:nvPr>
            <p:ph type="title"/>
          </p:nvPr>
        </p:nvSpPr>
        <p:spPr>
          <a:xfrm>
            <a:off x="0" y="0"/>
            <a:ext cx="7483642" cy="1325563"/>
          </a:xfrm>
        </p:spPr>
        <p:txBody>
          <a:bodyPr>
            <a:normAutofit/>
          </a:bodyPr>
          <a:lstStyle/>
          <a:p>
            <a:r>
              <a:rPr lang="en-US" sz="4000" dirty="0">
                <a:solidFill>
                  <a:schemeClr val="bg1"/>
                </a:solidFill>
              </a:rPr>
              <a:t>Separate Clean From Unclean</a:t>
            </a:r>
          </a:p>
        </p:txBody>
      </p:sp>
      <p:sp>
        <p:nvSpPr>
          <p:cNvPr id="3" name="Content Placeholder 2">
            <a:extLst>
              <a:ext uri="{FF2B5EF4-FFF2-40B4-BE49-F238E27FC236}">
                <a16:creationId xmlns:a16="http://schemas.microsoft.com/office/drawing/2014/main" id="{2F71D31E-5911-FD40-A98F-574672B36F9B}"/>
              </a:ext>
            </a:extLst>
          </p:cNvPr>
          <p:cNvSpPr>
            <a:spLocks noGrp="1"/>
          </p:cNvSpPr>
          <p:nvPr>
            <p:ph idx="1"/>
          </p:nvPr>
        </p:nvSpPr>
        <p:spPr>
          <a:xfrm>
            <a:off x="0" y="1460500"/>
            <a:ext cx="6749716" cy="5397500"/>
          </a:xfrm>
        </p:spPr>
        <p:txBody>
          <a:bodyPr>
            <a:normAutofit/>
          </a:bodyPr>
          <a:lstStyle/>
          <a:p>
            <a:pPr marL="0" indent="0">
              <a:buNone/>
            </a:pPr>
            <a:r>
              <a:rPr lang="en-US" sz="3600" dirty="0">
                <a:solidFill>
                  <a:schemeClr val="bg1"/>
                </a:solidFill>
              </a:rPr>
              <a:t>“And I heard another voice from heaven, saying, </a:t>
            </a:r>
            <a:r>
              <a:rPr lang="en-US" sz="4800" b="1" i="1" dirty="0">
                <a:solidFill>
                  <a:srgbClr val="FFC000"/>
                </a:solidFill>
              </a:rPr>
              <a:t>Come out of her, my people, that ye be not partakers of her sins, and that ye receive not of her plagues.”</a:t>
            </a:r>
            <a:r>
              <a:rPr lang="en-US" sz="3600" dirty="0">
                <a:solidFill>
                  <a:schemeClr val="bg1"/>
                </a:solidFill>
              </a:rPr>
              <a:t>  Revelation 18:4.</a:t>
            </a:r>
          </a:p>
          <a:p>
            <a:pPr marL="0" indent="0">
              <a:buNone/>
            </a:pPr>
            <a:endParaRPr lang="en-US" sz="3600" dirty="0">
              <a:solidFill>
                <a:schemeClr val="bg1"/>
              </a:solidFill>
            </a:endParaRPr>
          </a:p>
        </p:txBody>
      </p:sp>
    </p:spTree>
    <p:extLst>
      <p:ext uri="{BB962C8B-B14F-4D97-AF65-F5344CB8AC3E}">
        <p14:creationId xmlns:p14="http://schemas.microsoft.com/office/powerpoint/2010/main" val="385550675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mv="urn:schemas-microsoft-com:mac:vml"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D7BE23-3340-0440-B0A1-5F343B58F407}"/>
              </a:ext>
            </a:extLst>
          </p:cNvPr>
          <p:cNvSpPr>
            <a:spLocks noGrp="1"/>
          </p:cNvSpPr>
          <p:nvPr>
            <p:ph idx="1"/>
          </p:nvPr>
        </p:nvSpPr>
        <p:spPr>
          <a:xfrm>
            <a:off x="622301" y="459159"/>
            <a:ext cx="6426682" cy="5656102"/>
          </a:xfrm>
        </p:spPr>
        <p:txBody>
          <a:bodyPr>
            <a:noAutofit/>
          </a:bodyPr>
          <a:lstStyle/>
          <a:p>
            <a:pPr marL="0" indent="0">
              <a:buNone/>
            </a:pPr>
            <a:r>
              <a:rPr lang="en-US" sz="2400" dirty="0"/>
              <a:t>Dear Dr. John Clark,</a:t>
            </a:r>
          </a:p>
          <a:p>
            <a:pPr marL="0" indent="0">
              <a:buNone/>
            </a:pPr>
            <a:endParaRPr lang="en-US" sz="2400" dirty="0"/>
          </a:p>
          <a:p>
            <a:pPr marL="0" indent="0">
              <a:buNone/>
            </a:pPr>
            <a:r>
              <a:rPr lang="en-US" sz="2400" dirty="0"/>
              <a:t>God is so good! The facility allowed me to continue the placement after I gave them your letter. It is uncommon for aged care facilities in Australia to consider religious exemptions so this has been a huge answer to prayer</a:t>
            </a:r>
            <a:r>
              <a:rPr lang="en-US" sz="2400" b="1" dirty="0">
                <a:solidFill>
                  <a:srgbClr val="FF0000"/>
                </a:solidFill>
              </a:rPr>
              <a:t>. Furthermore, this experience helped open up a positive religious conversation with my placement supervisor who was very interested in my faith. </a:t>
            </a:r>
            <a:r>
              <a:rPr lang="en-US" sz="2400" dirty="0"/>
              <a:t>Thank you so much again for taking the time to write the letter and for your help with this situation. I am truly grateful. </a:t>
            </a:r>
          </a:p>
          <a:p>
            <a:pPr marL="0" indent="0">
              <a:buNone/>
            </a:pPr>
            <a:endParaRPr lang="en-US" sz="2400" dirty="0"/>
          </a:p>
          <a:p>
            <a:pPr marL="2286000" lvl="5" indent="0">
              <a:buNone/>
            </a:pPr>
            <a:r>
              <a:rPr lang="en-US" sz="2400" dirty="0"/>
              <a:t>God bless,</a:t>
            </a:r>
          </a:p>
          <a:p>
            <a:pPr marL="2286000" lvl="5" indent="0">
              <a:buNone/>
            </a:pPr>
            <a:r>
              <a:rPr lang="en-US" sz="2400" dirty="0"/>
              <a:t>Joseph</a:t>
            </a:r>
          </a:p>
        </p:txBody>
      </p:sp>
      <p:pic>
        <p:nvPicPr>
          <p:cNvPr id="4" name="Picture 3">
            <a:extLst>
              <a:ext uri="{FF2B5EF4-FFF2-40B4-BE49-F238E27FC236}">
                <a16:creationId xmlns:a16="http://schemas.microsoft.com/office/drawing/2014/main" id="{7E03CCBC-C7B7-1A40-8E39-EA3CF95D0CF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414509">
            <a:off x="7708968" y="1320298"/>
            <a:ext cx="3958313" cy="39338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9183459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549375-B631-244D-BBE3-158BDE21C13C}"/>
              </a:ext>
            </a:extLst>
          </p:cNvPr>
          <p:cNvSpPr>
            <a:spLocks noGrp="1"/>
          </p:cNvSpPr>
          <p:nvPr>
            <p:ph idx="1"/>
          </p:nvPr>
        </p:nvSpPr>
        <p:spPr>
          <a:xfrm>
            <a:off x="838200" y="481263"/>
            <a:ext cx="10515600" cy="6376737"/>
          </a:xfrm>
        </p:spPr>
        <p:txBody>
          <a:bodyPr>
            <a:normAutofit/>
          </a:bodyPr>
          <a:lstStyle/>
          <a:p>
            <a:pPr>
              <a:lnSpc>
                <a:spcPct val="100000"/>
              </a:lnSpc>
            </a:pPr>
            <a:r>
              <a:rPr lang="en-US" sz="4000" dirty="0"/>
              <a:t>“Who can bring a </a:t>
            </a:r>
            <a:r>
              <a:rPr lang="en-US" sz="4000" b="1" dirty="0">
                <a:solidFill>
                  <a:srgbClr val="FF0000"/>
                </a:solidFill>
              </a:rPr>
              <a:t>clean</a:t>
            </a:r>
            <a:r>
              <a:rPr lang="en-US" sz="4000" dirty="0"/>
              <a:t> thing out of an </a:t>
            </a:r>
            <a:r>
              <a:rPr lang="en-US" sz="4000" b="1" dirty="0">
                <a:solidFill>
                  <a:srgbClr val="FF0000"/>
                </a:solidFill>
              </a:rPr>
              <a:t>unclean</a:t>
            </a:r>
            <a:r>
              <a:rPr lang="en-US" sz="4000" dirty="0"/>
              <a:t>? not one.” (Job 14:4). </a:t>
            </a:r>
          </a:p>
          <a:p>
            <a:pPr>
              <a:lnSpc>
                <a:spcPct val="100000"/>
              </a:lnSpc>
            </a:pPr>
            <a:r>
              <a:rPr lang="en-US" sz="4000" dirty="0"/>
              <a:t>“If any man </a:t>
            </a:r>
            <a:r>
              <a:rPr lang="en-US" sz="4000" b="1" dirty="0">
                <a:solidFill>
                  <a:srgbClr val="FF0000"/>
                </a:solidFill>
              </a:rPr>
              <a:t>defile</a:t>
            </a:r>
            <a:r>
              <a:rPr lang="en-US" sz="4000" dirty="0"/>
              <a:t> the temple of God, him shall God </a:t>
            </a:r>
            <a:r>
              <a:rPr lang="en-US" sz="4000" b="1" dirty="0">
                <a:solidFill>
                  <a:srgbClr val="FF0000"/>
                </a:solidFill>
              </a:rPr>
              <a:t>destroy</a:t>
            </a:r>
            <a:r>
              <a:rPr lang="en-US" sz="4000" dirty="0"/>
              <a:t>;” 1 Corinthians 3:16-17.</a:t>
            </a:r>
          </a:p>
          <a:p>
            <a:pPr>
              <a:lnSpc>
                <a:spcPct val="100000"/>
              </a:lnSpc>
            </a:pPr>
            <a:r>
              <a:rPr lang="en-US" sz="4000" dirty="0"/>
              <a:t>“Wherefore come out from among them, and be ye separate, </a:t>
            </a:r>
            <a:r>
              <a:rPr lang="en-US" sz="4000" dirty="0" err="1"/>
              <a:t>saith</a:t>
            </a:r>
            <a:r>
              <a:rPr lang="en-US" sz="4000" dirty="0"/>
              <a:t> the Lord, and </a:t>
            </a:r>
            <a:r>
              <a:rPr lang="en-US" sz="4000" b="1" dirty="0">
                <a:solidFill>
                  <a:srgbClr val="FF0000"/>
                </a:solidFill>
              </a:rPr>
              <a:t>touch not the unclean thing</a:t>
            </a:r>
            <a:r>
              <a:rPr lang="en-US" sz="4000" dirty="0"/>
              <a:t>; and I will receive you,” 2 Corinthians 6:16-17.</a:t>
            </a:r>
          </a:p>
          <a:p>
            <a:pPr>
              <a:lnSpc>
                <a:spcPct val="100000"/>
              </a:lnSpc>
            </a:pPr>
            <a:endParaRPr lang="en-US" sz="4000" dirty="0"/>
          </a:p>
          <a:p>
            <a:pPr>
              <a:lnSpc>
                <a:spcPct val="100000"/>
              </a:lnSpc>
            </a:pPr>
            <a:endParaRPr lang="en-US" sz="4000" dirty="0"/>
          </a:p>
        </p:txBody>
      </p:sp>
      <p:pic>
        <p:nvPicPr>
          <p:cNvPr id="4" name="Picture 3">
            <a:extLst>
              <a:ext uri="{FF2B5EF4-FFF2-40B4-BE49-F238E27FC236}">
                <a16:creationId xmlns:a16="http://schemas.microsoft.com/office/drawing/2014/main" id="{1EB44B28-27F7-5348-ADF4-41A4333A53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3043" y="5407572"/>
            <a:ext cx="4660321" cy="1655385"/>
          </a:xfrm>
          <a:prstGeom prst="rect">
            <a:avLst/>
          </a:prstGeom>
        </p:spPr>
      </p:pic>
    </p:spTree>
    <p:extLst>
      <p:ext uri="{BB962C8B-B14F-4D97-AF65-F5344CB8AC3E}">
        <p14:creationId xmlns:p14="http://schemas.microsoft.com/office/powerpoint/2010/main" val="63966696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xmlns:mv="urn:schemas-microsoft-com:mac:vml">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6E5D-6B74-6948-86E7-CDF978239DA7}"/>
              </a:ext>
            </a:extLst>
          </p:cNvPr>
          <p:cNvSpPr>
            <a:spLocks noGrp="1"/>
          </p:cNvSpPr>
          <p:nvPr>
            <p:ph type="title"/>
          </p:nvPr>
        </p:nvSpPr>
        <p:spPr/>
        <p:txBody>
          <a:bodyPr/>
          <a:lstStyle/>
          <a:p>
            <a:r>
              <a:rPr lang="en-US" dirty="0"/>
              <a:t>Is the government supposed to have jurisdiction over the things of God?</a:t>
            </a:r>
          </a:p>
        </p:txBody>
      </p:sp>
      <p:sp>
        <p:nvSpPr>
          <p:cNvPr id="3" name="Content Placeholder 2">
            <a:extLst>
              <a:ext uri="{FF2B5EF4-FFF2-40B4-BE49-F238E27FC236}">
                <a16:creationId xmlns:a16="http://schemas.microsoft.com/office/drawing/2014/main" id="{666E1DD6-099F-7B47-BF45-4465198FA21E}"/>
              </a:ext>
            </a:extLst>
          </p:cNvPr>
          <p:cNvSpPr>
            <a:spLocks noGrp="1"/>
          </p:cNvSpPr>
          <p:nvPr>
            <p:ph sz="half" idx="1"/>
          </p:nvPr>
        </p:nvSpPr>
        <p:spPr/>
        <p:txBody>
          <a:bodyPr>
            <a:normAutofit fontScale="62500" lnSpcReduction="20000"/>
          </a:bodyPr>
          <a:lstStyle/>
          <a:p>
            <a:pPr marL="0" indent="0">
              <a:lnSpc>
                <a:spcPct val="100000"/>
              </a:lnSpc>
              <a:buNone/>
            </a:pPr>
            <a:r>
              <a:rPr lang="en-US" sz="3600" dirty="0"/>
              <a:t>“And Jesus answering said unto them, </a:t>
            </a:r>
            <a:r>
              <a:rPr lang="en-US" sz="8600" b="1" i="1" dirty="0"/>
              <a:t>Render to Caesar the things that are Caesar's, and to God the things that are God's</a:t>
            </a:r>
            <a:r>
              <a:rPr lang="en-US" sz="3600" dirty="0"/>
              <a:t>.”  Mark 12:17.</a:t>
            </a:r>
          </a:p>
        </p:txBody>
      </p:sp>
      <p:pic>
        <p:nvPicPr>
          <p:cNvPr id="6" name="Content Placeholder 5">
            <a:extLst>
              <a:ext uri="{FF2B5EF4-FFF2-40B4-BE49-F238E27FC236}">
                <a16:creationId xmlns:a16="http://schemas.microsoft.com/office/drawing/2014/main" id="{87454E45-EE34-E94D-B74C-927FDE020CDF}"/>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058194"/>
            <a:ext cx="5181600" cy="3886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9003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93AB6C-5CF4-AC48-9480-45DCC5F4BFF6}"/>
              </a:ext>
            </a:extLst>
          </p:cNvPr>
          <p:cNvSpPr>
            <a:spLocks noGrp="1"/>
          </p:cNvSpPr>
          <p:nvPr>
            <p:ph idx="1"/>
          </p:nvPr>
        </p:nvSpPr>
        <p:spPr>
          <a:xfrm>
            <a:off x="838200" y="355600"/>
            <a:ext cx="10515600" cy="5943600"/>
          </a:xfrm>
        </p:spPr>
        <p:txBody>
          <a:bodyPr>
            <a:normAutofit/>
          </a:bodyPr>
          <a:lstStyle/>
          <a:p>
            <a:r>
              <a:rPr lang="en-US" dirty="0"/>
              <a:t>Your Creator </a:t>
            </a:r>
            <a:r>
              <a:rPr lang="en-US" b="1" dirty="0">
                <a:solidFill>
                  <a:srgbClr val="FF0000"/>
                </a:solidFill>
              </a:rPr>
              <a:t>God sustains your life</a:t>
            </a:r>
            <a:r>
              <a:rPr lang="en-US" dirty="0"/>
              <a:t> and watches over you every moment. </a:t>
            </a:r>
          </a:p>
          <a:p>
            <a:r>
              <a:rPr lang="en-US" b="1" dirty="0">
                <a:solidFill>
                  <a:srgbClr val="FF0000"/>
                </a:solidFill>
              </a:rPr>
              <a:t>God’s goal is a pure and holy human family</a:t>
            </a:r>
            <a:r>
              <a:rPr lang="en-US" dirty="0"/>
              <a:t> who will be comfortable in His glorious presence.</a:t>
            </a:r>
          </a:p>
          <a:p>
            <a:r>
              <a:rPr lang="en-US" b="1" dirty="0">
                <a:solidFill>
                  <a:srgbClr val="FF0000"/>
                </a:solidFill>
              </a:rPr>
              <a:t>Satan</a:t>
            </a:r>
            <a:r>
              <a:rPr lang="en-US" dirty="0"/>
              <a:t> desires to steal, kill and destroy. He wants you to be abominably </a:t>
            </a:r>
            <a:r>
              <a:rPr lang="en-US" b="1" dirty="0">
                <a:solidFill>
                  <a:srgbClr val="FF0000"/>
                </a:solidFill>
              </a:rPr>
              <a:t>unclean</a:t>
            </a:r>
            <a:r>
              <a:rPr lang="en-US" dirty="0"/>
              <a:t>, </a:t>
            </a:r>
            <a:r>
              <a:rPr lang="en-US" b="1" dirty="0">
                <a:solidFill>
                  <a:srgbClr val="FF0000"/>
                </a:solidFill>
              </a:rPr>
              <a:t>defiled</a:t>
            </a:r>
            <a:r>
              <a:rPr lang="en-US" dirty="0"/>
              <a:t> and </a:t>
            </a:r>
            <a:r>
              <a:rPr lang="en-US" b="1" dirty="0">
                <a:solidFill>
                  <a:srgbClr val="FF0000"/>
                </a:solidFill>
              </a:rPr>
              <a:t>destroyed</a:t>
            </a:r>
            <a:r>
              <a:rPr lang="en-US" dirty="0"/>
              <a:t> by God eternal glory.</a:t>
            </a:r>
          </a:p>
          <a:p>
            <a:r>
              <a:rPr lang="en-US" dirty="0"/>
              <a:t>The 8 natural remedies are a summery of </a:t>
            </a:r>
            <a:r>
              <a:rPr lang="en-US" b="1" dirty="0">
                <a:solidFill>
                  <a:srgbClr val="FF0000"/>
                </a:solidFill>
              </a:rPr>
              <a:t>God’s health plan</a:t>
            </a:r>
            <a:r>
              <a:rPr lang="en-US" dirty="0"/>
              <a:t>.</a:t>
            </a:r>
          </a:p>
          <a:p>
            <a:r>
              <a:rPr lang="en-US" b="1" dirty="0">
                <a:solidFill>
                  <a:srgbClr val="FF0000"/>
                </a:solidFill>
              </a:rPr>
              <a:t>Satan’s counterfeit health plan</a:t>
            </a:r>
            <a:r>
              <a:rPr lang="en-US" dirty="0"/>
              <a:t> involves taking disease, which is unclean in God’s presence, and injecting your body with it.</a:t>
            </a:r>
          </a:p>
          <a:p>
            <a:r>
              <a:rPr lang="en-US" dirty="0"/>
              <a:t>“Every man that hath this hope in him </a:t>
            </a:r>
            <a:r>
              <a:rPr lang="en-US" b="1" dirty="0" err="1">
                <a:solidFill>
                  <a:srgbClr val="FF0000"/>
                </a:solidFill>
              </a:rPr>
              <a:t>purifieth</a:t>
            </a:r>
            <a:r>
              <a:rPr lang="en-US" b="1" dirty="0">
                <a:solidFill>
                  <a:srgbClr val="FF0000"/>
                </a:solidFill>
              </a:rPr>
              <a:t> himself</a:t>
            </a:r>
            <a:r>
              <a:rPr lang="en-US" dirty="0"/>
              <a:t>, even as he is pure.”  1 John 3:3.</a:t>
            </a:r>
          </a:p>
          <a:p>
            <a:r>
              <a:rPr lang="en-US" dirty="0"/>
              <a:t>How many want to be God’s pure and Holy People ready for His return?</a:t>
            </a:r>
          </a:p>
        </p:txBody>
      </p:sp>
      <p:pic>
        <p:nvPicPr>
          <p:cNvPr id="4" name="Picture 3">
            <a:extLst>
              <a:ext uri="{FF2B5EF4-FFF2-40B4-BE49-F238E27FC236}">
                <a16:creationId xmlns:a16="http://schemas.microsoft.com/office/drawing/2014/main" id="{D6F147FA-7C60-C841-B7B5-4D44E8A063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69268" y="4729655"/>
            <a:ext cx="2769089" cy="2128345"/>
          </a:xfrm>
          <a:prstGeom prst="rect">
            <a:avLst/>
          </a:prstGeom>
        </p:spPr>
      </p:pic>
    </p:spTree>
    <p:extLst>
      <p:ext uri="{BB962C8B-B14F-4D97-AF65-F5344CB8AC3E}">
        <p14:creationId xmlns:p14="http://schemas.microsoft.com/office/powerpoint/2010/main" val="121922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B2B96-AF40-9F4A-B4EA-2048B4498E6E}"/>
              </a:ext>
            </a:extLst>
          </p:cNvPr>
          <p:cNvSpPr>
            <a:spLocks noGrp="1"/>
          </p:cNvSpPr>
          <p:nvPr>
            <p:ph type="title"/>
          </p:nvPr>
        </p:nvSpPr>
        <p:spPr>
          <a:xfrm>
            <a:off x="155448" y="132556"/>
            <a:ext cx="10515600" cy="1325563"/>
          </a:xfrm>
        </p:spPr>
        <p:txBody>
          <a:bodyPr/>
          <a:lstStyle/>
          <a:p>
            <a:r>
              <a:rPr lang="en-US" dirty="0"/>
              <a:t>To whom does our body belong, the government or God? And Why?</a:t>
            </a:r>
          </a:p>
        </p:txBody>
      </p:sp>
      <p:sp>
        <p:nvSpPr>
          <p:cNvPr id="3" name="Content Placeholder 2">
            <a:extLst>
              <a:ext uri="{FF2B5EF4-FFF2-40B4-BE49-F238E27FC236}">
                <a16:creationId xmlns:a16="http://schemas.microsoft.com/office/drawing/2014/main" id="{F89187FC-AF38-ED42-8B3F-EC04EE6667E6}"/>
              </a:ext>
            </a:extLst>
          </p:cNvPr>
          <p:cNvSpPr>
            <a:spLocks noGrp="1"/>
          </p:cNvSpPr>
          <p:nvPr>
            <p:ph sz="half" idx="1"/>
          </p:nvPr>
        </p:nvSpPr>
        <p:spPr>
          <a:xfrm>
            <a:off x="155448" y="1593056"/>
            <a:ext cx="5769864" cy="4289584"/>
          </a:xfrm>
        </p:spPr>
        <p:txBody>
          <a:bodyPr>
            <a:normAutofit fontScale="70000" lnSpcReduction="20000"/>
          </a:bodyPr>
          <a:lstStyle/>
          <a:p>
            <a:pPr marL="0" indent="0">
              <a:buNone/>
            </a:pPr>
            <a:r>
              <a:rPr lang="en-US" dirty="0"/>
              <a:t>“But now thus </a:t>
            </a:r>
            <a:r>
              <a:rPr lang="en-US" dirty="0" err="1"/>
              <a:t>saith</a:t>
            </a:r>
            <a:r>
              <a:rPr lang="en-US" dirty="0"/>
              <a:t> the LORD that </a:t>
            </a:r>
            <a:r>
              <a:rPr lang="en-US" sz="5700" b="1" i="1" dirty="0"/>
              <a:t>created</a:t>
            </a:r>
            <a:r>
              <a:rPr lang="en-US" dirty="0"/>
              <a:t> thee, O Jacob, and he that formed thee, O Israel, Fear not: for I have </a:t>
            </a:r>
            <a:r>
              <a:rPr lang="en-US" sz="5700" b="1" i="1" dirty="0"/>
              <a:t>redeemed</a:t>
            </a:r>
            <a:r>
              <a:rPr lang="en-US" dirty="0"/>
              <a:t> thee, I have called thee by thy name; </a:t>
            </a:r>
            <a:r>
              <a:rPr lang="en-US" sz="5700" b="1" i="1" dirty="0"/>
              <a:t>thou art mine</a:t>
            </a:r>
            <a:r>
              <a:rPr lang="en-US" dirty="0"/>
              <a:t>.” (Isaiah 43:1,2). </a:t>
            </a:r>
          </a:p>
          <a:p>
            <a:pPr marL="0" indent="0">
              <a:buNone/>
            </a:pPr>
            <a:r>
              <a:rPr lang="en-US" dirty="0"/>
              <a:t>“For by him were all things created, …and              </a:t>
            </a:r>
            <a:r>
              <a:rPr lang="en-US" sz="5700" b="1" i="1" dirty="0"/>
              <a:t>by him all things consist</a:t>
            </a:r>
            <a:r>
              <a:rPr lang="en-US" dirty="0"/>
              <a:t>.” Colossians 1:16-17.</a:t>
            </a:r>
          </a:p>
          <a:p>
            <a:pPr marL="0" indent="0">
              <a:buNone/>
            </a:pPr>
            <a:r>
              <a:rPr lang="en-US" dirty="0"/>
              <a:t>“For </a:t>
            </a:r>
            <a:r>
              <a:rPr lang="en-US" b="1" dirty="0"/>
              <a:t>ye are                                                    </a:t>
            </a:r>
            <a:r>
              <a:rPr lang="en-US" sz="5700" b="1" i="1" dirty="0"/>
              <a:t>bought with a price</a:t>
            </a:r>
            <a:r>
              <a:rPr lang="en-US" b="1" dirty="0"/>
              <a:t>:         </a:t>
            </a:r>
            <a:r>
              <a:rPr lang="en-US" sz="2900" dirty="0"/>
              <a:t>therefore glorify God in your body,  </a:t>
            </a:r>
            <a:r>
              <a:rPr lang="en-US" dirty="0"/>
              <a:t>and in your spirit, which are God's.” (1 Corinthians 6:19,20). </a:t>
            </a:r>
          </a:p>
        </p:txBody>
      </p:sp>
      <p:pic>
        <p:nvPicPr>
          <p:cNvPr id="6" name="Content Placeholder 5">
            <a:extLst>
              <a:ext uri="{FF2B5EF4-FFF2-40B4-BE49-F238E27FC236}">
                <a16:creationId xmlns:a16="http://schemas.microsoft.com/office/drawing/2014/main" id="{54FC8150-C965-C645-BB1C-726CB1ECFFBA}"/>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058194"/>
            <a:ext cx="5181600" cy="3886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a:extLst>
              <a:ext uri="{FF2B5EF4-FFF2-40B4-BE49-F238E27FC236}">
                <a16:creationId xmlns:a16="http://schemas.microsoft.com/office/drawing/2014/main" id="{309FE0D9-6CF6-2742-996B-46ACD417335D}"/>
              </a:ext>
            </a:extLst>
          </p:cNvPr>
          <p:cNvSpPr txBox="1"/>
          <p:nvPr/>
        </p:nvSpPr>
        <p:spPr>
          <a:xfrm>
            <a:off x="-548640" y="5897880"/>
            <a:ext cx="5715000" cy="646331"/>
          </a:xfrm>
          <a:prstGeom prst="rect">
            <a:avLst/>
          </a:prstGeom>
          <a:noFill/>
        </p:spPr>
        <p:txBody>
          <a:bodyPr wrap="square" rtlCol="0">
            <a:spAutoFit/>
          </a:bodyPr>
          <a:lstStyle/>
          <a:p>
            <a:br>
              <a:rPr lang="en-US" dirty="0"/>
            </a:br>
            <a:endParaRPr lang="en-US" dirty="0"/>
          </a:p>
        </p:txBody>
      </p:sp>
    </p:spTree>
    <p:extLst>
      <p:ext uri="{BB962C8B-B14F-4D97-AF65-F5344CB8AC3E}">
        <p14:creationId xmlns:p14="http://schemas.microsoft.com/office/powerpoint/2010/main" val="372394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1BD86-4A10-DC4E-B100-4626E8A67AB4}"/>
              </a:ext>
            </a:extLst>
          </p:cNvPr>
          <p:cNvSpPr>
            <a:spLocks noGrp="1"/>
          </p:cNvSpPr>
          <p:nvPr>
            <p:ph type="title"/>
          </p:nvPr>
        </p:nvSpPr>
        <p:spPr>
          <a:xfrm>
            <a:off x="333936" y="305490"/>
            <a:ext cx="10562664" cy="1325563"/>
          </a:xfrm>
        </p:spPr>
        <p:txBody>
          <a:bodyPr/>
          <a:lstStyle/>
          <a:p>
            <a:r>
              <a:rPr lang="en-US" dirty="0"/>
              <a:t>What does God tell us will follow on the heels of pestilence?</a:t>
            </a:r>
          </a:p>
        </p:txBody>
      </p:sp>
      <p:sp>
        <p:nvSpPr>
          <p:cNvPr id="3" name="Content Placeholder 2">
            <a:extLst>
              <a:ext uri="{FF2B5EF4-FFF2-40B4-BE49-F238E27FC236}">
                <a16:creationId xmlns:a16="http://schemas.microsoft.com/office/drawing/2014/main" id="{3A4D79CF-BC84-BC4B-A25F-D6CC09772E94}"/>
              </a:ext>
            </a:extLst>
          </p:cNvPr>
          <p:cNvSpPr>
            <a:spLocks noGrp="1"/>
          </p:cNvSpPr>
          <p:nvPr>
            <p:ph sz="half" idx="1"/>
          </p:nvPr>
        </p:nvSpPr>
        <p:spPr>
          <a:xfrm>
            <a:off x="357809" y="1765989"/>
            <a:ext cx="5565913" cy="4436027"/>
          </a:xfrm>
        </p:spPr>
        <p:txBody>
          <a:bodyPr>
            <a:normAutofit fontScale="85000" lnSpcReduction="20000"/>
          </a:bodyPr>
          <a:lstStyle/>
          <a:p>
            <a:pPr marL="0" indent="0">
              <a:buNone/>
            </a:pPr>
            <a:r>
              <a:rPr lang="en-US" dirty="0"/>
              <a:t>Matthew 24:7-10</a:t>
            </a:r>
          </a:p>
          <a:p>
            <a:pPr marL="0" indent="0">
              <a:buNone/>
            </a:pPr>
            <a:r>
              <a:rPr lang="en-US" dirty="0"/>
              <a:t>7.  For nation shall rise against nation, and kingdom against kingdom: and there shall be famines, and </a:t>
            </a:r>
            <a:r>
              <a:rPr lang="en-US" sz="4300" b="1" i="1" dirty="0"/>
              <a:t>pestilences</a:t>
            </a:r>
            <a:r>
              <a:rPr lang="en-US" dirty="0"/>
              <a:t>, and earthquakes, in divers places….</a:t>
            </a:r>
          </a:p>
          <a:p>
            <a:pPr marL="0" indent="0">
              <a:buNone/>
            </a:pPr>
            <a:r>
              <a:rPr lang="en-US" dirty="0"/>
              <a:t>9.  Then shall they deliver you up to be </a:t>
            </a:r>
            <a:r>
              <a:rPr lang="en-US" sz="4300" b="1" i="1" dirty="0"/>
              <a:t>afflicted</a:t>
            </a:r>
            <a:r>
              <a:rPr lang="en-US" dirty="0"/>
              <a:t>, and shall </a:t>
            </a:r>
            <a:r>
              <a:rPr lang="en-US" sz="4300" b="1" i="1" dirty="0"/>
              <a:t>kill you</a:t>
            </a:r>
            <a:r>
              <a:rPr lang="en-US" dirty="0"/>
              <a:t>: and ye shall be </a:t>
            </a:r>
            <a:r>
              <a:rPr lang="en-US" sz="4300" b="1" i="1" dirty="0"/>
              <a:t>hated of all nations for my name's sake.</a:t>
            </a:r>
          </a:p>
          <a:p>
            <a:pPr marL="0" indent="0">
              <a:buNone/>
            </a:pPr>
            <a:r>
              <a:rPr lang="en-US" dirty="0"/>
              <a:t>10.  And then shall many be offended, and shall betray one another, and shall hate one another.</a:t>
            </a:r>
          </a:p>
        </p:txBody>
      </p:sp>
      <p:pic>
        <p:nvPicPr>
          <p:cNvPr id="6" name="Content Placeholder 5">
            <a:extLst>
              <a:ext uri="{FF2B5EF4-FFF2-40B4-BE49-F238E27FC236}">
                <a16:creationId xmlns:a16="http://schemas.microsoft.com/office/drawing/2014/main" id="{09A2A706-BB32-9445-A097-7B01E87FC596}"/>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058194"/>
            <a:ext cx="5181600" cy="3886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5489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95363</TotalTime>
  <Words>7608</Words>
  <Application>Microsoft Macintosh PowerPoint</Application>
  <PresentationFormat>Widescreen</PresentationFormat>
  <Paragraphs>361</Paragraphs>
  <Slides>70</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Arial</vt:lpstr>
      <vt:lpstr>Arial Black</vt:lpstr>
      <vt:lpstr>Arial Narrow</vt:lpstr>
      <vt:lpstr>Calibri</vt:lpstr>
      <vt:lpstr>Calibri Light</vt:lpstr>
      <vt:lpstr>Calisto MT</vt:lpstr>
      <vt:lpstr>Didot</vt:lpstr>
      <vt:lpstr>Wingdings</vt:lpstr>
      <vt:lpstr>Office Theme</vt:lpstr>
      <vt:lpstr>PowerPoint Presentation</vt:lpstr>
      <vt:lpstr>PowerPoint Presentation</vt:lpstr>
      <vt:lpstr>We Are Asked To Take Care Of Our Bodies Intelligently</vt:lpstr>
      <vt:lpstr>We Are Accountable For Our Care Of Our Body</vt:lpstr>
      <vt:lpstr>PowerPoint Presentation</vt:lpstr>
      <vt:lpstr>What if they mandate vaccinations, aren’t Governments ordained of God?</vt:lpstr>
      <vt:lpstr>Is the government supposed to have jurisdiction over the things of God?</vt:lpstr>
      <vt:lpstr>To whom does our body belong, the government or God? And Why?</vt:lpstr>
      <vt:lpstr>What does God tell us will follow on the heels of pestilence?</vt:lpstr>
      <vt:lpstr>Déjà vu </vt:lpstr>
      <vt:lpstr>Is the government supposed to make anti-Biblical laws that are a terror to good people who do good works?</vt:lpstr>
      <vt:lpstr>Liberty Of Conscience</vt:lpstr>
      <vt:lpstr>Is the color of the carpet at church an issue of conscience?</vt:lpstr>
      <vt:lpstr>Is freedom to worship on Sabbath as issue of conscience?</vt:lpstr>
      <vt:lpstr>Are All Consciences Dependable?</vt:lpstr>
      <vt:lpstr>Liberty of Conscience Gone Hay Wire</vt:lpstr>
      <vt:lpstr>A Trained Conscience </vt:lpstr>
      <vt:lpstr>PowerPoint Presentation</vt:lpstr>
      <vt:lpstr>PowerPoint Presentation</vt:lpstr>
      <vt:lpstr>What defines liberty?</vt:lpstr>
      <vt:lpstr>Matthew 24:7 makes an apocalyptic statement:</vt:lpstr>
      <vt:lpstr>PowerPoint Presentation</vt:lpstr>
      <vt:lpstr>What is Vaccination? Let’s check wickipedia:  </vt:lpstr>
      <vt:lpstr>We are the Remnant! Revelation 12:17. </vt:lpstr>
      <vt:lpstr>Is there any increased significance in the last days for the laws God gave through Moses? </vt:lpstr>
      <vt:lpstr>All The Elements Will Melt With Fervent Heat</vt:lpstr>
      <vt:lpstr>PowerPoint Presentation</vt:lpstr>
      <vt:lpstr>PowerPoint Presentation</vt:lpstr>
      <vt:lpstr>PowerPoint Presentation</vt:lpstr>
      <vt:lpstr>Biblical approach to disease</vt:lpstr>
      <vt:lpstr>What does Leviticus 15 tell us about such a disease process and God’s rules regarding its management.</vt:lpstr>
      <vt:lpstr>Defilement</vt:lpstr>
      <vt:lpstr>If I become unclean through contact with this Small Pox patient, what does God say is the consequence, what is my recourse? Leviticus 5 describes such an occurrence. </vt:lpstr>
      <vt:lpstr>Salvational Issue</vt:lpstr>
      <vt:lpstr>What if I fail to avail myself of the necessary cleansing for this sin of contact with unclean disease, what then?</vt:lpstr>
      <vt:lpstr>PowerPoint Presentation</vt:lpstr>
      <vt:lpstr>What does Paul say about this sort of contamination?</vt:lpstr>
      <vt:lpstr>PowerPoint Presentation</vt:lpstr>
      <vt:lpstr>How does God view this manipulating of his natural creation and disease, the result of sin, by modern science for the supposed betterment of mankind?</vt:lpstr>
      <vt:lpstr>So how did we, as Christians, get led down this garden pathway to vaccination? </vt:lpstr>
      <vt:lpstr>The Jab</vt:lpstr>
      <vt:lpstr>We have learned the way of the heathen, and loved it. Maybe God does not know what He is talking about? Did God need modern science to improve His health understanding?</vt:lpstr>
      <vt:lpstr>Matthew 4:4  But he answered and said, It is written, Man shall not live by bread alone, but by every word that proceedeth out of the mouth of God.</vt:lpstr>
      <vt:lpstr>How do we prevent catching the pestilence?</vt:lpstr>
      <vt:lpstr>When does the word of God ask us to assemble?</vt:lpstr>
      <vt:lpstr>Not Forsaking the Assembling</vt:lpstr>
      <vt:lpstr>How do we know that day is approaching?</vt:lpstr>
      <vt:lpstr>Where does the Bible command us to assemble? </vt:lpstr>
      <vt:lpstr>For relief from pestilence: Pray at church.</vt:lpstr>
      <vt:lpstr>For relief from pestilence: Confess and Pray</vt:lpstr>
      <vt:lpstr>Prepare By Consecrating The Tabernacle Worshipers</vt:lpstr>
      <vt:lpstr>What if we neglect to assemble?</vt:lpstr>
      <vt:lpstr>PowerPoint Presentation</vt:lpstr>
      <vt:lpstr>Who falsely claims jurisdiction over the bodies and souls of people?</vt:lpstr>
      <vt:lpstr>PowerPoint Presentation</vt:lpstr>
      <vt:lpstr>What symbolism doe the Bible use for a government which presumes to enforce an anti-Biblical laws?</vt:lpstr>
      <vt:lpstr>What happens to us if we worship the image of the beast by bowing to the governments enforcement of anti-Biblical laws? </vt:lpstr>
      <vt:lpstr>Kill Destroy</vt:lpstr>
      <vt:lpstr>PowerPoint Presentation</vt:lpstr>
      <vt:lpstr>World Sees Vaccine As Solution</vt:lpstr>
      <vt:lpstr>PowerPoint Presentation</vt:lpstr>
      <vt:lpstr>The Better Good</vt:lpstr>
      <vt:lpstr>PowerPoint Presentation</vt:lpstr>
      <vt:lpstr>True Believers</vt:lpstr>
      <vt:lpstr>PowerPoint Presentation</vt:lpstr>
      <vt:lpstr>PowerPoint Presentation</vt:lpstr>
      <vt:lpstr>Separate Clean From Unclean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God’s Children Don’t Take Vaccinations</dc:title>
  <dc:creator>Northern Lights</dc:creator>
  <cp:lastModifiedBy>Microsoft Office User</cp:lastModifiedBy>
  <cp:revision>467</cp:revision>
  <dcterms:created xsi:type="dcterms:W3CDTF">2021-09-04T06:09:57Z</dcterms:created>
  <dcterms:modified xsi:type="dcterms:W3CDTF">2025-06-16T16:40:16Z</dcterms:modified>
</cp:coreProperties>
</file>