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Lst>
  <p:notesMasterIdLst>
    <p:notesMasterId r:id="rId60"/>
  </p:notesMasterIdLst>
  <p:sldIdLst>
    <p:sldId id="256" r:id="rId3"/>
    <p:sldId id="257" r:id="rId4"/>
    <p:sldId id="258" r:id="rId5"/>
    <p:sldId id="259" r:id="rId6"/>
    <p:sldId id="261" r:id="rId7"/>
    <p:sldId id="262" r:id="rId8"/>
    <p:sldId id="264" r:id="rId9"/>
    <p:sldId id="263" r:id="rId10"/>
    <p:sldId id="703" r:id="rId11"/>
    <p:sldId id="272" r:id="rId12"/>
    <p:sldId id="713" r:id="rId13"/>
    <p:sldId id="712" r:id="rId14"/>
    <p:sldId id="284" r:id="rId15"/>
    <p:sldId id="281" r:id="rId16"/>
    <p:sldId id="283" r:id="rId17"/>
    <p:sldId id="701" r:id="rId18"/>
    <p:sldId id="301" r:id="rId19"/>
    <p:sldId id="300" r:id="rId20"/>
    <p:sldId id="299" r:id="rId21"/>
    <p:sldId id="297" r:id="rId22"/>
    <p:sldId id="298" r:id="rId23"/>
    <p:sldId id="729" r:id="rId24"/>
    <p:sldId id="721" r:id="rId25"/>
    <p:sldId id="291" r:id="rId26"/>
    <p:sldId id="302" r:id="rId27"/>
    <p:sldId id="708" r:id="rId28"/>
    <p:sldId id="709" r:id="rId29"/>
    <p:sldId id="278" r:id="rId30"/>
    <p:sldId id="279" r:id="rId31"/>
    <p:sldId id="276" r:id="rId32"/>
    <p:sldId id="710" r:id="rId33"/>
    <p:sldId id="280" r:id="rId34"/>
    <p:sldId id="711" r:id="rId35"/>
    <p:sldId id="286" r:id="rId36"/>
    <p:sldId id="292" r:id="rId37"/>
    <p:sldId id="720" r:id="rId38"/>
    <p:sldId id="271" r:id="rId39"/>
    <p:sldId id="267" r:id="rId40"/>
    <p:sldId id="266" r:id="rId41"/>
    <p:sldId id="719" r:id="rId42"/>
    <p:sldId id="702" r:id="rId43"/>
    <p:sldId id="273" r:id="rId44"/>
    <p:sldId id="704" r:id="rId45"/>
    <p:sldId id="705" r:id="rId46"/>
    <p:sldId id="269" r:id="rId47"/>
    <p:sldId id="268" r:id="rId48"/>
    <p:sldId id="716" r:id="rId49"/>
    <p:sldId id="289" r:id="rId50"/>
    <p:sldId id="288" r:id="rId51"/>
    <p:sldId id="722" r:id="rId52"/>
    <p:sldId id="293" r:id="rId53"/>
    <p:sldId id="723" r:id="rId54"/>
    <p:sldId id="724" r:id="rId55"/>
    <p:sldId id="725" r:id="rId56"/>
    <p:sldId id="726" r:id="rId57"/>
    <p:sldId id="727" r:id="rId58"/>
    <p:sldId id="728" r:id="rId5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ahoma"/>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ahoma"/>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ahoma"/>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ahoma"/>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ahoma"/>
      </a:defRPr>
    </a:lvl5pPr>
    <a:lvl6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ahoma"/>
      </a:defRPr>
    </a:lvl6pPr>
    <a:lvl7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ahoma"/>
      </a:defRPr>
    </a:lvl7pPr>
    <a:lvl8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ahoma"/>
      </a:defRPr>
    </a:lvl8pPr>
    <a:lvl9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ahom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AEB"/>
    <a:srgbClr val="A79378"/>
    <a:srgbClr val="F7D9CA"/>
    <a:srgbClr val="DD1425"/>
    <a:srgbClr val="A171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45"/>
    <p:restoredTop sz="67470"/>
  </p:normalViewPr>
  <p:slideViewPr>
    <p:cSldViewPr snapToGrid="0" snapToObjects="1">
      <p:cViewPr varScale="1">
        <p:scale>
          <a:sx n="71" d="100"/>
          <a:sy n="71" d="100"/>
        </p:scale>
        <p:origin x="2128" y="16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spcBef>
        <a:spcPts val="400"/>
      </a:spcBef>
      <a:defRPr sz="1200">
        <a:latin typeface="+mj-lt"/>
        <a:ea typeface="+mj-ea"/>
        <a:cs typeface="+mj-cs"/>
        <a:sym typeface="Tahoma"/>
      </a:defRPr>
    </a:lvl1pPr>
    <a:lvl2pPr indent="228600" defTabSz="457200" latinLnBrk="0">
      <a:spcBef>
        <a:spcPts val="400"/>
      </a:spcBef>
      <a:defRPr sz="1200">
        <a:latin typeface="+mj-lt"/>
        <a:ea typeface="+mj-ea"/>
        <a:cs typeface="+mj-cs"/>
        <a:sym typeface="Tahoma"/>
      </a:defRPr>
    </a:lvl2pPr>
    <a:lvl3pPr indent="457200" defTabSz="457200" latinLnBrk="0">
      <a:spcBef>
        <a:spcPts val="400"/>
      </a:spcBef>
      <a:defRPr sz="1200">
        <a:latin typeface="+mj-lt"/>
        <a:ea typeface="+mj-ea"/>
        <a:cs typeface="+mj-cs"/>
        <a:sym typeface="Tahoma"/>
      </a:defRPr>
    </a:lvl3pPr>
    <a:lvl4pPr indent="685800" defTabSz="457200" latinLnBrk="0">
      <a:spcBef>
        <a:spcPts val="400"/>
      </a:spcBef>
      <a:defRPr sz="1200">
        <a:latin typeface="+mj-lt"/>
        <a:ea typeface="+mj-ea"/>
        <a:cs typeface="+mj-cs"/>
        <a:sym typeface="Tahoma"/>
      </a:defRPr>
    </a:lvl4pPr>
    <a:lvl5pPr indent="914400" defTabSz="457200" latinLnBrk="0">
      <a:spcBef>
        <a:spcPts val="400"/>
      </a:spcBef>
      <a:defRPr sz="1200">
        <a:latin typeface="+mj-lt"/>
        <a:ea typeface="+mj-ea"/>
        <a:cs typeface="+mj-cs"/>
        <a:sym typeface="Tahoma"/>
      </a:defRPr>
    </a:lvl5pPr>
    <a:lvl6pPr indent="1143000" defTabSz="457200" latinLnBrk="0">
      <a:spcBef>
        <a:spcPts val="400"/>
      </a:spcBef>
      <a:defRPr sz="1200">
        <a:latin typeface="+mj-lt"/>
        <a:ea typeface="+mj-ea"/>
        <a:cs typeface="+mj-cs"/>
        <a:sym typeface="Tahoma"/>
      </a:defRPr>
    </a:lvl6pPr>
    <a:lvl7pPr indent="1371600" defTabSz="457200" latinLnBrk="0">
      <a:spcBef>
        <a:spcPts val="400"/>
      </a:spcBef>
      <a:defRPr sz="1200">
        <a:latin typeface="+mj-lt"/>
        <a:ea typeface="+mj-ea"/>
        <a:cs typeface="+mj-cs"/>
        <a:sym typeface="Tahoma"/>
      </a:defRPr>
    </a:lvl7pPr>
    <a:lvl8pPr indent="1600200" defTabSz="457200" latinLnBrk="0">
      <a:spcBef>
        <a:spcPts val="400"/>
      </a:spcBef>
      <a:defRPr sz="1200">
        <a:latin typeface="+mj-lt"/>
        <a:ea typeface="+mj-ea"/>
        <a:cs typeface="+mj-cs"/>
        <a:sym typeface="Tahoma"/>
      </a:defRPr>
    </a:lvl8pPr>
    <a:lvl9pPr indent="1828800" defTabSz="457200" latinLnBrk="0">
      <a:spcBef>
        <a:spcPts val="400"/>
      </a:spcBef>
      <a:defRPr sz="1200">
        <a:latin typeface="+mj-lt"/>
        <a:ea typeface="+mj-ea"/>
        <a:cs typeface="+mj-cs"/>
        <a:sym typeface="Tahom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prstGeom prst="rect">
            <a:avLst/>
          </a:prstGeom>
        </p:spPr>
        <p:txBody>
          <a:bodyPr/>
          <a:lstStyle/>
          <a:p>
            <a:endParaRPr/>
          </a:p>
        </p:txBody>
      </p:sp>
      <p:sp>
        <p:nvSpPr>
          <p:cNvPr id="25" name="Shape 25"/>
          <p:cNvSpPr>
            <a:spLocks noGrp="1"/>
          </p:cNvSpPr>
          <p:nvPr>
            <p:ph type="body" sz="quarter" idx="1"/>
          </p:nvPr>
        </p:nvSpPr>
        <p:spPr>
          <a:prstGeom prst="rect">
            <a:avLst/>
          </a:prstGeom>
        </p:spPr>
        <p:txBody>
          <a:bodyPr/>
          <a:lstStyle/>
          <a:p>
            <a:r>
              <a:rPr dirty="0"/>
              <a:t>302 Deeper Yet</a:t>
            </a:r>
          </a:p>
          <a:p>
            <a:r>
              <a:rPr dirty="0"/>
              <a:t>582 Working Oh Christ With Thee</a:t>
            </a:r>
          </a:p>
          <a:p>
            <a:r>
              <a:rPr b="1" dirty="0"/>
              <a:t>328 Must Jesus Bear the Cross Alone</a:t>
            </a:r>
          </a:p>
          <a:p>
            <a:r>
              <a:rPr b="1" dirty="0"/>
              <a:t>191 Love Divine,  Wesley</a:t>
            </a:r>
            <a:endParaRPr lang="en-US" b="1" dirty="0"/>
          </a:p>
          <a:p>
            <a:endParaRPr lang="en-US" dirty="0"/>
          </a:p>
          <a:p>
            <a:r>
              <a:rPr lang="en-US" dirty="0"/>
              <a:t>Never venture to enter the pulpit until you have wrestled with God in prayer, and come forth as seeing Him who is invisible, with your faces lighted up with beams from the Sun of Righteousness. You will then have no tame words to offer. The divine truths which glow in your own breast will kindle the hearts of others. {GW92 467.2}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prstGeom prst="rect">
            <a:avLst/>
          </a:prstGeom>
        </p:spPr>
        <p:txBody>
          <a:bodyPr/>
          <a:lstStyle/>
          <a:p>
            <a:endParaRPr/>
          </a:p>
        </p:txBody>
      </p:sp>
      <p:sp>
        <p:nvSpPr>
          <p:cNvPr id="113" name="Shape 113"/>
          <p:cNvSpPr>
            <a:spLocks noGrp="1"/>
          </p:cNvSpPr>
          <p:nvPr>
            <p:ph type="body" sz="quarter" idx="1"/>
          </p:nvPr>
        </p:nvSpPr>
        <p:spPr>
          <a:prstGeom prst="rect">
            <a:avLst/>
          </a:prstGeom>
        </p:spPr>
        <p:txBody>
          <a:bodyPr/>
          <a:lstStyle/>
          <a:p>
            <a:r>
              <a:rPr lang="en-US" dirty="0"/>
              <a:t>TP: Why and How are we saved by Jesus </a:t>
            </a:r>
            <a:r>
              <a:rPr lang="en-US" b="1" dirty="0"/>
              <a:t>life </a:t>
            </a:r>
            <a:r>
              <a:rPr lang="en-US" b="0" dirty="0"/>
              <a:t>not just His death</a:t>
            </a:r>
            <a:r>
              <a:rPr lang="en-US" dirty="0"/>
              <a:t>?</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If you don’t aim, will you hit the target? </a:t>
            </a:r>
          </a:p>
        </p:txBody>
      </p:sp>
    </p:spTree>
    <p:extLst>
      <p:ext uri="{BB962C8B-B14F-4D97-AF65-F5344CB8AC3E}">
        <p14:creationId xmlns:p14="http://schemas.microsoft.com/office/powerpoint/2010/main" val="302279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400"/>
              </a:spcBef>
              <a:spcAft>
                <a:spcPts val="0"/>
              </a:spcAft>
              <a:buClrTx/>
              <a:buSzTx/>
              <a:buFontTx/>
              <a:buNone/>
              <a:tabLst/>
              <a:defRPr/>
            </a:pPr>
            <a:r>
              <a:rPr lang="en-AU" sz="1200" dirty="0">
                <a:effectLst/>
                <a:latin typeface="+mj-lt"/>
                <a:ea typeface="+mj-ea"/>
                <a:cs typeface="+mj-cs"/>
                <a:sym typeface="Tahoma"/>
              </a:rPr>
              <a:t>TP: But Character is so hard to change, is this really necessary?</a:t>
            </a:r>
          </a:p>
          <a:p>
            <a:pPr marL="0" marR="0" lvl="0" indent="0" defTabSz="457200" eaLnBrk="1" fontAlgn="auto" latinLnBrk="0" hangingPunct="1">
              <a:lnSpc>
                <a:spcPct val="100000"/>
              </a:lnSpc>
              <a:spcBef>
                <a:spcPts val="400"/>
              </a:spcBef>
              <a:spcAft>
                <a:spcPts val="0"/>
              </a:spcAft>
              <a:buClrTx/>
              <a:buSzTx/>
              <a:buFontTx/>
              <a:buNone/>
              <a:tabLst/>
              <a:defRPr/>
            </a:pPr>
            <a:endParaRPr lang="en-AU" sz="1200" dirty="0">
              <a:effectLst/>
              <a:latin typeface="+mj-lt"/>
              <a:ea typeface="+mj-ea"/>
              <a:cs typeface="+mj-cs"/>
              <a:sym typeface="Tahoma"/>
            </a:endParaRPr>
          </a:p>
          <a:p>
            <a:pPr marL="0" marR="0" lvl="0" indent="0" defTabSz="457200" eaLnBrk="1" fontAlgn="auto" latinLnBrk="0" hangingPunct="1">
              <a:lnSpc>
                <a:spcPct val="100000"/>
              </a:lnSpc>
              <a:spcBef>
                <a:spcPts val="400"/>
              </a:spcBef>
              <a:spcAft>
                <a:spcPts val="0"/>
              </a:spcAft>
              <a:buClrTx/>
              <a:buSzTx/>
              <a:buFontTx/>
              <a:buNone/>
              <a:tabLst/>
              <a:defRPr/>
            </a:pPr>
            <a:endParaRPr lang="en-AU" sz="1200" dirty="0">
              <a:effectLst/>
              <a:latin typeface="+mj-lt"/>
              <a:ea typeface="+mj-ea"/>
              <a:cs typeface="+mj-cs"/>
              <a:sym typeface="Tahoma"/>
            </a:endParaRPr>
          </a:p>
          <a:p>
            <a:pPr marL="0" marR="0" lvl="0" indent="0" defTabSz="457200" eaLnBrk="1" fontAlgn="auto" latinLnBrk="0" hangingPunct="1">
              <a:lnSpc>
                <a:spcPct val="100000"/>
              </a:lnSpc>
              <a:spcBef>
                <a:spcPts val="400"/>
              </a:spcBef>
              <a:spcAft>
                <a:spcPts val="0"/>
              </a:spcAft>
              <a:buClrTx/>
              <a:buSzTx/>
              <a:buFontTx/>
              <a:buNone/>
              <a:tabLst/>
              <a:defRPr/>
            </a:pPr>
            <a:r>
              <a:rPr lang="en-AU" sz="1200" dirty="0">
                <a:effectLst/>
                <a:latin typeface="+mj-lt"/>
                <a:ea typeface="+mj-ea"/>
                <a:cs typeface="+mj-cs"/>
                <a:sym typeface="Tahoma"/>
              </a:rPr>
              <a:t>As the leaven, when mingled with the meal, works from within outward, so it is by the renewing of the heart that the grace of God works to transform the life. No mere external change is sufficient to bring us into harmony with God. There are many who try to reform by correcting this bad habit or that bad habit, and they hope in this way to become Christians, but they are beginning in the wrong place. Our first work is with the heart. RH July 7, 1904, par. 7</a:t>
            </a:r>
          </a:p>
          <a:p>
            <a:pPr marL="0" marR="0" lvl="0" indent="0" defTabSz="457200" eaLnBrk="1" fontAlgn="auto" latinLnBrk="0" hangingPunct="1">
              <a:lnSpc>
                <a:spcPct val="100000"/>
              </a:lnSpc>
              <a:spcBef>
                <a:spcPts val="400"/>
              </a:spcBef>
              <a:spcAft>
                <a:spcPts val="0"/>
              </a:spcAft>
              <a:buClrTx/>
              <a:buSzTx/>
              <a:buFontTx/>
              <a:buNone/>
              <a:tabLst/>
              <a:defRPr/>
            </a:pPr>
            <a:r>
              <a:rPr lang="en-US" sz="1200" dirty="0">
                <a:solidFill>
                  <a:schemeClr val="bg1"/>
                </a:solidFill>
                <a:effectLst>
                  <a:glow rad="101600">
                    <a:schemeClr val="tx1">
                      <a:alpha val="60000"/>
                    </a:schemeClr>
                  </a:glow>
                </a:effectLst>
              </a:rPr>
              <a:t>“Those who in their life fulfill God's purpose must put forth painstaking effort, applying themselves closely and earnestly to the accomplishment of whatever He gives them to do.”--YI, August 20, 1903. </a:t>
            </a:r>
          </a:p>
          <a:p>
            <a:endParaRPr lang="en-US" dirty="0"/>
          </a:p>
        </p:txBody>
      </p:sp>
    </p:spTree>
    <p:extLst>
      <p:ext uri="{BB962C8B-B14F-4D97-AF65-F5344CB8AC3E}">
        <p14:creationId xmlns:p14="http://schemas.microsoft.com/office/powerpoint/2010/main" val="666853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rPr dirty="0"/>
              <a:t>If you believe you cannot be perfect, you will not be perfect.</a:t>
            </a:r>
          </a:p>
          <a:p>
            <a:r>
              <a:rPr dirty="0" err="1"/>
              <a:t>Sponceller</a:t>
            </a:r>
            <a:endParaRPr dirty="0"/>
          </a:p>
          <a:p>
            <a:r>
              <a:rPr lang="en-AU" dirty="0"/>
              <a:t>TP: Why do some people find it hard to perfect character?</a:t>
            </a:r>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p>
            <a:r>
              <a:rPr dirty="0"/>
              <a:t>3. You don’t win it in a lottery.</a:t>
            </a:r>
          </a:p>
          <a:p>
            <a:r>
              <a:rPr dirty="0"/>
              <a:t>4. Can you do it on your own?</a:t>
            </a:r>
          </a:p>
          <a:p>
            <a:r>
              <a:rPr dirty="0"/>
              <a:t>Can you do it without Christ?</a:t>
            </a:r>
          </a:p>
          <a:p>
            <a:r>
              <a:rPr dirty="0"/>
              <a:t>Will He do it without 100% of your effort?</a:t>
            </a:r>
            <a:endParaRPr lang="en-US" dirty="0"/>
          </a:p>
          <a:p>
            <a:r>
              <a:rPr lang="en-AU" dirty="0"/>
              <a:t>TP: Eve blew it on appetite. Is she the only one? </a:t>
            </a:r>
            <a:endParaRPr dirty="0"/>
          </a:p>
        </p:txBody>
      </p:sp>
    </p:spTree>
    <p:extLst>
      <p:ext uri="{BB962C8B-B14F-4D97-AF65-F5344CB8AC3E}">
        <p14:creationId xmlns:p14="http://schemas.microsoft.com/office/powerpoint/2010/main" val="2663373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US" dirty="0"/>
              <a:t>TP: Need help developing a Christian Character? Looking for some serious aid?</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What is the sweet / dessert character interaction?</a:t>
            </a:r>
          </a:p>
        </p:txBody>
      </p:sp>
      <p:sp>
        <p:nvSpPr>
          <p:cNvPr id="4" name="Slide Number Placeholder 3"/>
          <p:cNvSpPr>
            <a:spLocks noGrp="1"/>
          </p:cNvSpPr>
          <p:nvPr>
            <p:ph type="sldNum" sz="quarter" idx="5"/>
          </p:nvPr>
        </p:nvSpPr>
        <p:spPr/>
        <p:txBody>
          <a:bodyPr/>
          <a:lstStyle/>
          <a:p>
            <a:fld id="{80387267-1905-EC4F-B107-D2AFF74466A4}" type="slidenum">
              <a:rPr lang="en-US" smtClean="0"/>
              <a:t>16</a:t>
            </a:fld>
            <a:endParaRPr lang="en-US"/>
          </a:p>
        </p:txBody>
      </p:sp>
    </p:spTree>
    <p:extLst>
      <p:ext uri="{BB962C8B-B14F-4D97-AF65-F5344CB8AC3E}">
        <p14:creationId xmlns:p14="http://schemas.microsoft.com/office/powerpoint/2010/main" val="795165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do you or some one you know, get up in the morning like a growling bear or lion?</a:t>
            </a:r>
          </a:p>
        </p:txBody>
      </p:sp>
    </p:spTree>
    <p:extLst>
      <p:ext uri="{BB962C8B-B14F-4D97-AF65-F5344CB8AC3E}">
        <p14:creationId xmlns:p14="http://schemas.microsoft.com/office/powerpoint/2010/main" val="3297322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Do you have a hot pepper personality?</a:t>
            </a:r>
          </a:p>
        </p:txBody>
      </p:sp>
    </p:spTree>
    <p:extLst>
      <p:ext uri="{BB962C8B-B14F-4D97-AF65-F5344CB8AC3E}">
        <p14:creationId xmlns:p14="http://schemas.microsoft.com/office/powerpoint/2010/main" val="737885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Have you wondered if you would ever overcome your irritable disposition? Where could it be coming from?</a:t>
            </a:r>
          </a:p>
        </p:txBody>
      </p:sp>
    </p:spTree>
    <p:extLst>
      <p:ext uri="{BB962C8B-B14F-4D97-AF65-F5344CB8AC3E}">
        <p14:creationId xmlns:p14="http://schemas.microsoft.com/office/powerpoint/2010/main" val="1905179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prstGeom prst="rect">
            <a:avLst/>
          </a:prstGeom>
        </p:spPr>
        <p:txBody>
          <a:bodyPr/>
          <a:lstStyle/>
          <a:p>
            <a:endParaRPr/>
          </a:p>
        </p:txBody>
      </p:sp>
      <p:sp>
        <p:nvSpPr>
          <p:cNvPr id="31" name="Shape 31"/>
          <p:cNvSpPr>
            <a:spLocks noGrp="1"/>
          </p:cNvSpPr>
          <p:nvPr>
            <p:ph type="body" sz="quarter" idx="1"/>
          </p:nvPr>
        </p:nvSpPr>
        <p:spPr>
          <a:prstGeom prst="rect">
            <a:avLst/>
          </a:prstGeom>
        </p:spPr>
        <p:txBody>
          <a:bodyPr/>
          <a:lstStyle/>
          <a:p>
            <a:r>
              <a:rPr lang="en-US" dirty="0"/>
              <a:t>TP: Heaven is a beautiful place full of beautiful happy people. But was it always that way?</a:t>
            </a:r>
          </a:p>
          <a:p>
            <a:endParaRPr lang="en-US" dirty="0"/>
          </a:p>
          <a:p>
            <a:r>
              <a:rPr lang="en-US" dirty="0"/>
              <a:t>Never venture to enter the pulpit until you have wrestled with God in prayer, and come forth as seeing Him who is invisible, with your faces lighted up with beams from the Sun of Righteousness. You will then have no tame words to offer. The divine truths which glow in your own breast will kindle the hearts of others. {GW92 </a:t>
            </a:r>
            <a:r>
              <a:rPr lang="en-US"/>
              <a:t>467.2}</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Ever feel like you are climbing a ladder?</a:t>
            </a:r>
          </a:p>
        </p:txBody>
      </p:sp>
    </p:spTree>
    <p:extLst>
      <p:ext uri="{BB962C8B-B14F-4D97-AF65-F5344CB8AC3E}">
        <p14:creationId xmlns:p14="http://schemas.microsoft.com/office/powerpoint/2010/main" val="1097596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Any clues or hacks for character development?</a:t>
            </a:r>
          </a:p>
        </p:txBody>
      </p:sp>
    </p:spTree>
    <p:extLst>
      <p:ext uri="{BB962C8B-B14F-4D97-AF65-F5344CB8AC3E}">
        <p14:creationId xmlns:p14="http://schemas.microsoft.com/office/powerpoint/2010/main" val="3251065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when can I sit back satisfied that I have arrived in the Character building project?</a:t>
            </a:r>
          </a:p>
        </p:txBody>
      </p:sp>
    </p:spTree>
    <p:extLst>
      <p:ext uri="{BB962C8B-B14F-4D97-AF65-F5344CB8AC3E}">
        <p14:creationId xmlns:p14="http://schemas.microsoft.com/office/powerpoint/2010/main" val="3221117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r>
              <a:rPr dirty="0"/>
              <a:t>What is sanctified?</a:t>
            </a:r>
            <a:endParaRPr lang="en-US" dirty="0"/>
          </a:p>
          <a:p>
            <a:r>
              <a:rPr lang="en-AU" dirty="0"/>
              <a:t>TP: What if I did not get started early on the cleaning growing process? </a:t>
            </a:r>
          </a:p>
          <a:p>
            <a:endParaRPr lang="en-AU" dirty="0"/>
          </a:p>
          <a:p>
            <a:r>
              <a:rPr lang="en-US" dirty="0"/>
              <a:t>“by the grace of God to form characters in harmony with the principles of His holy law. This is Bible sanctification.”  {Mar 231.3}</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What is character? And how do you modify it?</a:t>
            </a:r>
          </a:p>
        </p:txBody>
      </p:sp>
    </p:spTree>
    <p:extLst>
      <p:ext uri="{BB962C8B-B14F-4D97-AF65-F5344CB8AC3E}">
        <p14:creationId xmlns:p14="http://schemas.microsoft.com/office/powerpoint/2010/main" val="854579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“Strength of character consists of two things--power of will and power of self-control.” {Mar 223.4}</a:t>
            </a:r>
          </a:p>
          <a:p>
            <a:endParaRPr lang="en-US" dirty="0"/>
          </a:p>
          <a:p>
            <a:r>
              <a:rPr lang="en-US" dirty="0"/>
              <a:t>TP: If this is character, how do I make it grow? Like growing potatoes, what’s the process?</a:t>
            </a:r>
          </a:p>
        </p:txBody>
      </p:sp>
    </p:spTree>
    <p:extLst>
      <p:ext uri="{BB962C8B-B14F-4D97-AF65-F5344CB8AC3E}">
        <p14:creationId xmlns:p14="http://schemas.microsoft.com/office/powerpoint/2010/main" val="235471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4546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pPr marL="0" marR="0" lvl="0" indent="0" defTabSz="457200" eaLnBrk="1" fontAlgn="auto" latinLnBrk="0" hangingPunct="1">
              <a:lnSpc>
                <a:spcPct val="100000"/>
              </a:lnSpc>
              <a:spcBef>
                <a:spcPts val="400"/>
              </a:spcBef>
              <a:spcAft>
                <a:spcPts val="0"/>
              </a:spcAft>
              <a:buClrTx/>
              <a:buSzTx/>
              <a:buFontTx/>
              <a:buNone/>
              <a:tabLst/>
              <a:defRPr/>
            </a:pPr>
            <a:r>
              <a:rPr dirty="0"/>
              <a:t>What will develop a the excellent </a:t>
            </a:r>
            <a:r>
              <a:rPr b="1" dirty="0"/>
              <a:t>character</a:t>
            </a:r>
            <a:r>
              <a:rPr dirty="0"/>
              <a:t>?</a:t>
            </a:r>
            <a:endParaRPr lang="en-US" dirty="0"/>
          </a:p>
          <a:p>
            <a:pPr marL="0" marR="0" lvl="0" indent="0" defTabSz="457200" eaLnBrk="1" fontAlgn="auto" latinLnBrk="0" hangingPunct="1">
              <a:lnSpc>
                <a:spcPct val="100000"/>
              </a:lnSpc>
              <a:spcBef>
                <a:spcPts val="400"/>
              </a:spcBef>
              <a:spcAft>
                <a:spcPts val="0"/>
              </a:spcAft>
              <a:buClrTx/>
              <a:buSzTx/>
              <a:buFontTx/>
              <a:buNone/>
              <a:tabLst/>
              <a:defRPr/>
            </a:pPr>
            <a:endParaRPr lang="en-US" dirty="0"/>
          </a:p>
          <a:p>
            <a:pPr marL="0" marR="0" lvl="0" indent="0" defTabSz="457200" eaLnBrk="1" fontAlgn="auto" latinLnBrk="0" hangingPunct="1">
              <a:lnSpc>
                <a:spcPct val="100000"/>
              </a:lnSpc>
              <a:spcBef>
                <a:spcPts val="400"/>
              </a:spcBef>
              <a:spcAft>
                <a:spcPts val="0"/>
              </a:spcAft>
              <a:buClrTx/>
              <a:buSzTx/>
              <a:buFontTx/>
              <a:buNone/>
              <a:tabLst/>
              <a:defRPr/>
            </a:pPr>
            <a:r>
              <a:rPr lang="en-US" dirty="0"/>
              <a:t> “The </a:t>
            </a:r>
            <a:r>
              <a:rPr lang="en-US" dirty="0" err="1"/>
              <a:t>Saviour's</a:t>
            </a:r>
            <a:r>
              <a:rPr lang="en-US" dirty="0"/>
              <a:t> life of obedience maintained the claims of the law, and showed the excellence of </a:t>
            </a:r>
            <a:r>
              <a:rPr lang="en-US" b="1" dirty="0"/>
              <a:t>character</a:t>
            </a:r>
            <a:r>
              <a:rPr lang="en-US" dirty="0"/>
              <a:t> that obedience would develop.” </a:t>
            </a:r>
            <a:r>
              <a:rPr lang="en-US" sz="1050" dirty="0"/>
              <a:t>(ST, Mar 29, 1910).</a:t>
            </a:r>
          </a:p>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prstGeom prst="rect">
            <a:avLst/>
          </a:prstGeom>
        </p:spPr>
        <p:txBody>
          <a:bodyPr/>
          <a:lstStyle/>
          <a:p>
            <a:endParaRPr/>
          </a:p>
        </p:txBody>
      </p:sp>
      <p:sp>
        <p:nvSpPr>
          <p:cNvPr id="144" name="Shape 144"/>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rPr lang="en-US" dirty="0"/>
              <a:t>TP: What is my most effective part in the process?</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Feeling! They get me every time! How do I manage feelings?</a:t>
            </a:r>
          </a:p>
        </p:txBody>
      </p:sp>
    </p:spTree>
    <p:extLst>
      <p:ext uri="{BB962C8B-B14F-4D97-AF65-F5344CB8AC3E}">
        <p14:creationId xmlns:p14="http://schemas.microsoft.com/office/powerpoint/2010/main" val="1435396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noRot="1" noChangeAspect="1"/>
          </p:cNvSpPr>
          <p:nvPr>
            <p:ph type="sldImg"/>
          </p:nvPr>
        </p:nvSpPr>
        <p:spPr>
          <a:prstGeom prst="rect">
            <a:avLst/>
          </a:prstGeom>
        </p:spPr>
        <p:txBody>
          <a:bodyPr/>
          <a:lstStyle/>
          <a:p>
            <a:endParaRPr/>
          </a:p>
        </p:txBody>
      </p:sp>
      <p:sp>
        <p:nvSpPr>
          <p:cNvPr id="37" name="Shape 37"/>
          <p:cNvSpPr>
            <a:spLocks noGrp="1"/>
          </p:cNvSpPr>
          <p:nvPr>
            <p:ph type="body" sz="quarter" idx="1"/>
          </p:nvPr>
        </p:nvSpPr>
        <p:spPr>
          <a:prstGeom prst="rect">
            <a:avLst/>
          </a:prstGeom>
        </p:spPr>
        <p:txBody>
          <a:bodyPr/>
          <a:lstStyle/>
          <a:p>
            <a:r>
              <a:rPr dirty="0"/>
              <a:t>Something went terribly wrong</a:t>
            </a:r>
          </a:p>
          <a:p>
            <a:r>
              <a:rPr lang="en-US" dirty="0"/>
              <a:t>W</a:t>
            </a:r>
            <a:r>
              <a:rPr dirty="0"/>
              <a:t>ar broke out, Satan was cast out, And the history of God’s universe was tarnished!</a:t>
            </a:r>
          </a:p>
          <a:p>
            <a:r>
              <a:rPr dirty="0"/>
              <a:t>Preventative strategies must be put in place to protect the universe against a reoccurrence.</a:t>
            </a:r>
          </a:p>
          <a:p>
            <a:r>
              <a:rPr lang="en-US" dirty="0"/>
              <a:t>TP: </a:t>
            </a:r>
            <a:r>
              <a:rPr dirty="0"/>
              <a:t>Affliction shall not rise up a second time,  but how?</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is there a short cut, or a simplified concept that develops character?</a:t>
            </a:r>
          </a:p>
        </p:txBody>
      </p:sp>
    </p:spTree>
    <p:extLst>
      <p:ext uri="{BB962C8B-B14F-4D97-AF65-F5344CB8AC3E}">
        <p14:creationId xmlns:p14="http://schemas.microsoft.com/office/powerpoint/2010/main" val="3330043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So I grow the good, how do I get rid of the bad?</a:t>
            </a:r>
          </a:p>
        </p:txBody>
      </p:sp>
    </p:spTree>
    <p:extLst>
      <p:ext uri="{BB962C8B-B14F-4D97-AF65-F5344CB8AC3E}">
        <p14:creationId xmlns:p14="http://schemas.microsoft.com/office/powerpoint/2010/main" val="2980736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Is there a school where they teach this?</a:t>
            </a:r>
          </a:p>
        </p:txBody>
      </p:sp>
    </p:spTree>
    <p:extLst>
      <p:ext uri="{BB962C8B-B14F-4D97-AF65-F5344CB8AC3E}">
        <p14:creationId xmlns:p14="http://schemas.microsoft.com/office/powerpoint/2010/main" val="258692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Is there any way to know if your character is making progress? What is the ultimate goal?</a:t>
            </a:r>
          </a:p>
          <a:p>
            <a:endParaRPr lang="en-US" dirty="0"/>
          </a:p>
        </p:txBody>
      </p:sp>
    </p:spTree>
    <p:extLst>
      <p:ext uri="{BB962C8B-B14F-4D97-AF65-F5344CB8AC3E}">
        <p14:creationId xmlns:p14="http://schemas.microsoft.com/office/powerpoint/2010/main" val="3336885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How can I devote time to personal character development is I am so busy helping others with there problems?</a:t>
            </a:r>
          </a:p>
        </p:txBody>
      </p:sp>
    </p:spTree>
    <p:extLst>
      <p:ext uri="{BB962C8B-B14F-4D97-AF65-F5344CB8AC3E}">
        <p14:creationId xmlns:p14="http://schemas.microsoft.com/office/powerpoint/2010/main" val="230542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What was the 5 foolish virgins problem?</a:t>
            </a:r>
          </a:p>
        </p:txBody>
      </p:sp>
    </p:spTree>
    <p:extLst>
      <p:ext uri="{BB962C8B-B14F-4D97-AF65-F5344CB8AC3E}">
        <p14:creationId xmlns:p14="http://schemas.microsoft.com/office/powerpoint/2010/main" val="3532332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Why all the emphasis on character? Isn’t heaven cheap enough? </a:t>
            </a:r>
          </a:p>
        </p:txBody>
      </p:sp>
    </p:spTree>
    <p:extLst>
      <p:ext uri="{BB962C8B-B14F-4D97-AF65-F5344CB8AC3E}">
        <p14:creationId xmlns:p14="http://schemas.microsoft.com/office/powerpoint/2010/main" val="1898191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noRot="1" noChangeAspect="1"/>
          </p:cNvSpPr>
          <p:nvPr>
            <p:ph type="sldImg"/>
          </p:nvPr>
        </p:nvSpPr>
        <p:spPr>
          <a:prstGeom prst="rect">
            <a:avLst/>
          </a:prstGeom>
        </p:spPr>
        <p:txBody>
          <a:bodyPr/>
          <a:lstStyle/>
          <a:p>
            <a:endParaRPr/>
          </a:p>
        </p:txBody>
      </p:sp>
      <p:sp>
        <p:nvSpPr>
          <p:cNvPr id="87" name="Shape 87"/>
          <p:cNvSpPr>
            <a:spLocks noGrp="1"/>
          </p:cNvSpPr>
          <p:nvPr>
            <p:ph type="body" sz="quarter" idx="1"/>
          </p:nvPr>
        </p:nvSpPr>
        <p:spPr>
          <a:prstGeom prst="rect">
            <a:avLst/>
          </a:prstGeom>
        </p:spPr>
        <p:txBody>
          <a:bodyPr/>
          <a:lstStyle/>
          <a:p>
            <a:r>
              <a:rPr lang="en-US" dirty="0"/>
              <a:t>TP: What role does character development play in the final sealing?</a:t>
            </a: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noRot="1" noChangeAspect="1"/>
          </p:cNvSpPr>
          <p:nvPr>
            <p:ph type="sldImg"/>
          </p:nvPr>
        </p:nvSpPr>
        <p:spPr>
          <a:prstGeom prst="rect">
            <a:avLst/>
          </a:prstGeom>
        </p:spPr>
        <p:txBody>
          <a:bodyPr/>
          <a:lstStyle/>
          <a:p>
            <a:endParaRPr/>
          </a:p>
        </p:txBody>
      </p:sp>
      <p:sp>
        <p:nvSpPr>
          <p:cNvPr id="81" name="Shape 81"/>
          <p:cNvSpPr>
            <a:spLocks noGrp="1"/>
          </p:cNvSpPr>
          <p:nvPr>
            <p:ph type="body" sz="quarter" idx="1"/>
          </p:nvPr>
        </p:nvSpPr>
        <p:spPr>
          <a:prstGeom prst="rect">
            <a:avLst/>
          </a:prstGeom>
        </p:spPr>
        <p:txBody>
          <a:bodyPr/>
          <a:lstStyle/>
          <a:p>
            <a:r>
              <a:rPr lang="en-US" dirty="0"/>
              <a:t>TP: Give me a discount card, I want to reach heaven with out all this character stuff. I think I can make it is heaven all right. </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noRot="1" noChangeAspect="1"/>
          </p:cNvSpPr>
          <p:nvPr>
            <p:ph type="sldImg"/>
          </p:nvPr>
        </p:nvSpPr>
        <p:spPr>
          <a:prstGeom prst="rect">
            <a:avLst/>
          </a:prstGeom>
        </p:spPr>
        <p:txBody>
          <a:bodyPr/>
          <a:lstStyle/>
          <a:p>
            <a:endParaRPr/>
          </a:p>
        </p:txBody>
      </p:sp>
      <p:sp>
        <p:nvSpPr>
          <p:cNvPr id="87" name="Shape 87"/>
          <p:cNvSpPr>
            <a:spLocks noGrp="1"/>
          </p:cNvSpPr>
          <p:nvPr>
            <p:ph type="body" sz="quarter" idx="1"/>
          </p:nvPr>
        </p:nvSpPr>
        <p:spPr>
          <a:prstGeom prst="rect">
            <a:avLst/>
          </a:prstGeom>
        </p:spPr>
        <p:txBody>
          <a:bodyPr/>
          <a:lstStyle/>
          <a:p>
            <a:r>
              <a:rPr lang="en-US" dirty="0"/>
              <a:t>TP: Why Can’t I just be “Twinkled” into heaven?</a:t>
            </a:r>
            <a:endParaRPr dirty="0"/>
          </a:p>
        </p:txBody>
      </p:sp>
    </p:spTree>
    <p:extLst>
      <p:ext uri="{BB962C8B-B14F-4D97-AF65-F5344CB8AC3E}">
        <p14:creationId xmlns:p14="http://schemas.microsoft.com/office/powerpoint/2010/main" val="981008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prstGeom prst="rect">
            <a:avLst/>
          </a:prstGeom>
        </p:spPr>
        <p:txBody>
          <a:bodyPr/>
          <a:lstStyle/>
          <a:p>
            <a:endParaRPr/>
          </a:p>
        </p:txBody>
      </p:sp>
      <p:sp>
        <p:nvSpPr>
          <p:cNvPr id="42" name="Shape 42"/>
          <p:cNvSpPr>
            <a:spLocks noGrp="1"/>
          </p:cNvSpPr>
          <p:nvPr>
            <p:ph type="body" sz="quarter" idx="1"/>
          </p:nvPr>
        </p:nvSpPr>
        <p:spPr>
          <a:prstGeom prst="rect">
            <a:avLst/>
          </a:prstGeom>
        </p:spPr>
        <p:txBody>
          <a:bodyPr/>
          <a:lstStyle/>
          <a:p>
            <a:pPr>
              <a:spcBef>
                <a:spcPts val="0"/>
              </a:spcBef>
            </a:pPr>
            <a:r>
              <a:rPr dirty="0"/>
              <a:t>Where’s Celestine?  She went with Lucifer….</a:t>
            </a:r>
          </a:p>
          <a:p>
            <a:pPr>
              <a:spcBef>
                <a:spcPts val="0"/>
              </a:spcBef>
            </a:pPr>
            <a:r>
              <a:rPr dirty="0"/>
              <a:t>Thus the Two Trees</a:t>
            </a:r>
            <a:endParaRPr lang="en-US" dirty="0"/>
          </a:p>
          <a:p>
            <a:pPr>
              <a:spcBef>
                <a:spcPts val="0"/>
              </a:spcBef>
            </a:pPr>
            <a:endParaRPr lang="en-US" dirty="0"/>
          </a:p>
          <a:p>
            <a:pPr>
              <a:spcBef>
                <a:spcPts val="0"/>
              </a:spcBef>
            </a:pPr>
            <a:r>
              <a:rPr lang="en-AU" dirty="0"/>
              <a:t>TP: So what was the object in their being granted free choice?</a:t>
            </a:r>
          </a:p>
          <a:p>
            <a:pPr>
              <a:spcBef>
                <a:spcPts val="0"/>
              </a:spcBef>
            </a:pPr>
            <a:r>
              <a:rPr lang="en-AU" dirty="0"/>
              <a:t>Why did God give Adam and Eve free choice? Liberty of conscience?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As we near the second coming we are to give the Elijah message. What’s the Elijah message all about?</a:t>
            </a:r>
          </a:p>
        </p:txBody>
      </p:sp>
    </p:spTree>
    <p:extLst>
      <p:ext uri="{BB962C8B-B14F-4D97-AF65-F5344CB8AC3E}">
        <p14:creationId xmlns:p14="http://schemas.microsoft.com/office/powerpoint/2010/main" val="35356310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Someone is going to chop this guys head off.</a:t>
            </a:r>
          </a:p>
          <a:p>
            <a:r>
              <a:rPr lang="en-US" dirty="0"/>
              <a:t>TP: What is the most important thing I can do to be prepared to be delivered during the time of trouble?</a:t>
            </a:r>
          </a:p>
        </p:txBody>
      </p:sp>
    </p:spTree>
    <p:extLst>
      <p:ext uri="{BB962C8B-B14F-4D97-AF65-F5344CB8AC3E}">
        <p14:creationId xmlns:p14="http://schemas.microsoft.com/office/powerpoint/2010/main" val="21420789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I’m going to heaven, what can I take with me?</a:t>
            </a:r>
          </a:p>
        </p:txBody>
      </p:sp>
    </p:spTree>
    <p:extLst>
      <p:ext uri="{BB962C8B-B14F-4D97-AF65-F5344CB8AC3E}">
        <p14:creationId xmlns:p14="http://schemas.microsoft.com/office/powerpoint/2010/main" val="32191395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What vested interest does God have in my character personally?</a:t>
            </a:r>
          </a:p>
        </p:txBody>
      </p:sp>
    </p:spTree>
    <p:extLst>
      <p:ext uri="{BB962C8B-B14F-4D97-AF65-F5344CB8AC3E}">
        <p14:creationId xmlns:p14="http://schemas.microsoft.com/office/powerpoint/2010/main" val="42752654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Revelation 18</a:t>
            </a:r>
          </a:p>
          <a:p>
            <a:r>
              <a:rPr lang="en-US" dirty="0"/>
              <a:t>TP: When will Jesus return to take us all home?</a:t>
            </a:r>
          </a:p>
          <a:p>
            <a:r>
              <a:rPr lang="en-US" dirty="0"/>
              <a:t>If He just magically changed something about your character and took you to heaven, wouldn’t that be like Him taking someone else to heaven in your body? That is like a brain transplant, which is real a donor body, or body transplant.</a:t>
            </a:r>
          </a:p>
        </p:txBody>
      </p:sp>
    </p:spTree>
    <p:extLst>
      <p:ext uri="{BB962C8B-B14F-4D97-AF65-F5344CB8AC3E}">
        <p14:creationId xmlns:p14="http://schemas.microsoft.com/office/powerpoint/2010/main" val="40333655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a:spcBef>
                <a:spcPts val="0"/>
              </a:spcBef>
            </a:pPr>
            <a:r>
              <a:rPr dirty="0"/>
              <a:t>Then and only then will you be admitted to heaven.</a:t>
            </a:r>
          </a:p>
          <a:p>
            <a:pPr>
              <a:spcBef>
                <a:spcPts val="0"/>
              </a:spcBef>
            </a:pPr>
            <a:r>
              <a:rPr dirty="0"/>
              <a:t>It is not 6 Hail </a:t>
            </a:r>
            <a:r>
              <a:rPr dirty="0" err="1"/>
              <a:t>Marys</a:t>
            </a:r>
            <a:r>
              <a:rPr dirty="0"/>
              <a:t> or a quick confession of the mouth that will get you to heaven, but a </a:t>
            </a:r>
            <a:r>
              <a:rPr b="1" dirty="0"/>
              <a:t>character</a:t>
            </a:r>
            <a:r>
              <a:rPr dirty="0"/>
              <a:t> that </a:t>
            </a:r>
            <a:r>
              <a:rPr u="sng" dirty="0"/>
              <a:t>will not reintroduce sin into the universe.</a:t>
            </a:r>
            <a:endParaRPr dirty="0"/>
          </a:p>
          <a:p>
            <a:pPr>
              <a:spcBef>
                <a:spcPts val="0"/>
              </a:spcBef>
            </a:pPr>
            <a:r>
              <a:rPr dirty="0"/>
              <a:t>Roma 10:9 (</a:t>
            </a:r>
            <a:r>
              <a:rPr dirty="0" err="1"/>
              <a:t>KJS</a:t>
            </a:r>
            <a:r>
              <a:rPr dirty="0"/>
              <a:t>) That if thou shalt confess with thy mouth the Lord Jesus, and shalt believe in thine heart that God hath raised him from the dead, thou shalt be saved. </a:t>
            </a:r>
            <a:endParaRPr lang="en-US" dirty="0"/>
          </a:p>
          <a:p>
            <a:pPr>
              <a:spcBef>
                <a:spcPts val="0"/>
              </a:spcBef>
            </a:pPr>
            <a:r>
              <a:rPr lang="en-US" dirty="0"/>
              <a:t>TP: Why didn’t Jesus just return in 1844?</a:t>
            </a: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the disciples were always worried about which one of them would be the greatest in the kingdom of heaven. How is greatness in the kingdom of heaven determined?</a:t>
            </a:r>
          </a:p>
        </p:txBody>
      </p:sp>
    </p:spTree>
    <p:extLst>
      <p:ext uri="{BB962C8B-B14F-4D97-AF65-F5344CB8AC3E}">
        <p14:creationId xmlns:p14="http://schemas.microsoft.com/office/powerpoint/2010/main" val="14225046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why Jesus takes first place, he has the best character!</a:t>
            </a:r>
          </a:p>
          <a:p>
            <a:r>
              <a:rPr lang="en-US" dirty="0"/>
              <a:t>TP: What position in heaven will your character earn you if you get there?</a:t>
            </a:r>
          </a:p>
        </p:txBody>
      </p:sp>
    </p:spTree>
    <p:extLst>
      <p:ext uri="{BB962C8B-B14F-4D97-AF65-F5344CB8AC3E}">
        <p14:creationId xmlns:p14="http://schemas.microsoft.com/office/powerpoint/2010/main" val="34821356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How does God know sin will not enter the universe again? What is His assurance?</a:t>
            </a:r>
          </a:p>
        </p:txBody>
      </p:sp>
    </p:spTree>
    <p:extLst>
      <p:ext uri="{BB962C8B-B14F-4D97-AF65-F5344CB8AC3E}">
        <p14:creationId xmlns:p14="http://schemas.microsoft.com/office/powerpoint/2010/main" val="6743577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7428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prstGeom prst="rect">
            <a:avLst/>
          </a:prstGeom>
        </p:spPr>
        <p:txBody>
          <a:bodyPr/>
          <a:lstStyle/>
          <a:p>
            <a:endParaRPr/>
          </a:p>
        </p:txBody>
      </p:sp>
      <p:sp>
        <p:nvSpPr>
          <p:cNvPr id="52" name="Shape 52"/>
          <p:cNvSpPr>
            <a:spLocks noGrp="1"/>
          </p:cNvSpPr>
          <p:nvPr>
            <p:ph type="body" sz="quarter" idx="1"/>
          </p:nvPr>
        </p:nvSpPr>
        <p:spPr>
          <a:prstGeom prst="rect">
            <a:avLst/>
          </a:prstGeom>
        </p:spPr>
        <p:txBody>
          <a:bodyPr/>
          <a:lstStyle/>
          <a:p>
            <a:pPr marL="0" marR="0" lvl="0" indent="0" defTabSz="457200" eaLnBrk="1" fontAlgn="auto" latinLnBrk="0" hangingPunct="1">
              <a:lnSpc>
                <a:spcPct val="100000"/>
              </a:lnSpc>
              <a:spcBef>
                <a:spcPts val="400"/>
              </a:spcBef>
              <a:spcAft>
                <a:spcPts val="0"/>
              </a:spcAft>
              <a:buClrTx/>
              <a:buSzTx/>
              <a:buFontTx/>
              <a:buNone/>
              <a:tabLst/>
              <a:defRPr/>
            </a:pPr>
            <a:r>
              <a:rPr lang="en-AU" dirty="0"/>
              <a:t>TP: What was Adam’s Mission before the fall, if he chose to accept it?</a:t>
            </a:r>
          </a:p>
          <a:p>
            <a:endParaRPr lang="en-AU" dirty="0"/>
          </a:p>
          <a:p>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1997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prstGeom prst="rect">
            <a:avLst/>
          </a:prstGeom>
        </p:spPr>
        <p:txBody>
          <a:bodyPr/>
          <a:lstStyle/>
          <a:p>
            <a:endParaRPr/>
          </a:p>
        </p:txBody>
      </p:sp>
      <p:sp>
        <p:nvSpPr>
          <p:cNvPr id="57" name="Shape 57"/>
          <p:cNvSpPr>
            <a:spLocks noGrp="1"/>
          </p:cNvSpPr>
          <p:nvPr>
            <p:ph type="body" sz="quarter" idx="1"/>
          </p:nvPr>
        </p:nvSpPr>
        <p:spPr>
          <a:prstGeom prst="rect">
            <a:avLst/>
          </a:prstGeom>
        </p:spPr>
        <p:txBody>
          <a:bodyPr/>
          <a:lstStyle/>
          <a:p>
            <a:r>
              <a:rPr lang="en-AU" dirty="0"/>
              <a:t>TP: Why did God give us a second probation? to do what?</a:t>
            </a:r>
          </a:p>
          <a:p>
            <a:r>
              <a:rPr lang="en-AU" dirty="0"/>
              <a:t>Big theological concept. </a:t>
            </a:r>
          </a:p>
          <a:p>
            <a:r>
              <a:rPr lang="en-AU" dirty="0"/>
              <a:t>This solves the original sin, the nature of Christ, righteousness by faith, health reform, the whole bit!</a:t>
            </a:r>
          </a:p>
          <a:p>
            <a:pPr marL="0" marR="0" lvl="0" indent="0" defTabSz="457200" eaLnBrk="1" fontAlgn="auto" latinLnBrk="0" hangingPunct="1">
              <a:lnSpc>
                <a:spcPct val="100000"/>
              </a:lnSpc>
              <a:spcBef>
                <a:spcPts val="400"/>
              </a:spcBef>
              <a:spcAft>
                <a:spcPts val="0"/>
              </a:spcAft>
              <a:buClrTx/>
              <a:buSzTx/>
              <a:buFontTx/>
              <a:buNone/>
              <a:tabLst/>
              <a:defRPr/>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endParaRPr/>
          </a:p>
        </p:txBody>
      </p:sp>
      <p:sp>
        <p:nvSpPr>
          <p:cNvPr id="69" name="Shape 69"/>
          <p:cNvSpPr>
            <a:spLocks noGrp="1"/>
          </p:cNvSpPr>
          <p:nvPr>
            <p:ph type="body" sz="quarter" idx="1"/>
          </p:nvPr>
        </p:nvSpPr>
        <p:spPr>
          <a:prstGeom prst="rect">
            <a:avLst/>
          </a:prstGeom>
        </p:spPr>
        <p:txBody>
          <a:bodyPr/>
          <a:lstStyle/>
          <a:p>
            <a:r>
              <a:rPr lang="en-US" dirty="0"/>
              <a:t>TP: Was Adam put in a hospital or a boot camp after the fall? </a:t>
            </a:r>
            <a:r>
              <a:rPr lang="en-AU" dirty="0"/>
              <a:t>Wouldn’t Eden be a nicer place to develop character?</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prstGeom prst="rect">
            <a:avLst/>
          </a:prstGeom>
        </p:spPr>
        <p:txBody>
          <a:bodyPr/>
          <a:lstStyle/>
          <a:p>
            <a:endParaRPr/>
          </a:p>
        </p:txBody>
      </p:sp>
      <p:sp>
        <p:nvSpPr>
          <p:cNvPr id="63" name="Shape 63"/>
          <p:cNvSpPr>
            <a:spLocks noGrp="1"/>
          </p:cNvSpPr>
          <p:nvPr>
            <p:ph type="body" sz="quarter" idx="1"/>
          </p:nvPr>
        </p:nvSpPr>
        <p:spPr>
          <a:prstGeom prst="rect">
            <a:avLst/>
          </a:prstGeom>
        </p:spPr>
        <p:txBody>
          <a:bodyPr/>
          <a:lstStyle/>
          <a:p>
            <a:r>
              <a:rPr dirty="0"/>
              <a:t>You cannot develop </a:t>
            </a:r>
            <a:r>
              <a:rPr b="1" dirty="0"/>
              <a:t>character</a:t>
            </a:r>
            <a:r>
              <a:rPr dirty="0"/>
              <a:t> in a vacuum, </a:t>
            </a:r>
            <a:endParaRPr lang="en-AU" dirty="0"/>
          </a:p>
          <a:p>
            <a:r>
              <a:rPr dirty="0"/>
              <a:t>Polishing takes some grit, some grinding powder. </a:t>
            </a:r>
            <a:endParaRPr lang="en-AU" dirty="0"/>
          </a:p>
          <a:p>
            <a:r>
              <a:rPr lang="en-US" dirty="0"/>
              <a:t>TP: Is this character development thing a </a:t>
            </a:r>
            <a:r>
              <a:rPr lang="en-US" dirty="0" err="1"/>
              <a:t>salvational</a:t>
            </a:r>
            <a:r>
              <a:rPr lang="en-US" dirty="0"/>
              <a:t> issue?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400"/>
              </a:spcBef>
              <a:spcAft>
                <a:spcPts val="0"/>
              </a:spcAft>
              <a:buClrTx/>
              <a:buSzTx/>
              <a:buFontTx/>
              <a:buNone/>
              <a:tabLst/>
              <a:defRPr/>
            </a:pPr>
            <a:r>
              <a:rPr lang="en-US" dirty="0"/>
              <a:t>“We should never forget that we are placed on trial in this world, to determine our fitness for the future life. None can enter heaven whose </a:t>
            </a:r>
            <a:r>
              <a:rPr lang="en-US" b="1" dirty="0"/>
              <a:t>characters</a:t>
            </a:r>
            <a:r>
              <a:rPr lang="en-US" dirty="0"/>
              <a:t> are defiled by the foul blot of selfishness. Therefore, God tests us here, by committing to us temporal possessions, that our use of these may show whether we can be entrusted with eternal riches.” {CS 22.1}</a:t>
            </a:r>
          </a:p>
          <a:p>
            <a:r>
              <a:rPr lang="en-US" dirty="0"/>
              <a:t>TP: But I thought that all I had to do was to just claim the blood of Jesus over my sins and I walk a way free!? Yes and No.</a:t>
            </a:r>
          </a:p>
        </p:txBody>
      </p:sp>
    </p:spTree>
    <p:extLst>
      <p:ext uri="{BB962C8B-B14F-4D97-AF65-F5344CB8AC3E}">
        <p14:creationId xmlns:p14="http://schemas.microsoft.com/office/powerpoint/2010/main" val="426612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27E4A-4A2C-964F-AE12-F9D69F4DC7C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48FEAC-2B52-3B42-8BD3-97CAFA4A361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ABF94D5-CB0E-394C-98D2-0A8B6DFD8418}"/>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D6BF69-9514-0644-BC7A-A3137AF9C0D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43C1AB-AFA1-F544-BF8D-44E6B06563D8}"/>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901F99-5570-7543-824A-DF0B245CE351}"/>
              </a:ext>
            </a:extLst>
          </p:cNvPr>
          <p:cNvSpPr>
            <a:spLocks noGrp="1"/>
          </p:cNvSpPr>
          <p:nvPr>
            <p:ph type="dt" sz="half" idx="10"/>
          </p:nvPr>
        </p:nvSpPr>
        <p:spPr/>
        <p:txBody>
          <a:bodyPr/>
          <a:lstStyle/>
          <a:p>
            <a:fld id="{EE0DF762-AD7E-1247-917F-6A680A6E88FE}" type="datetimeFigureOut">
              <a:rPr lang="en-US" smtClean="0"/>
              <a:t>12/29/25</a:t>
            </a:fld>
            <a:endParaRPr lang="en-US"/>
          </a:p>
        </p:txBody>
      </p:sp>
      <p:sp>
        <p:nvSpPr>
          <p:cNvPr id="8" name="Footer Placeholder 7">
            <a:extLst>
              <a:ext uri="{FF2B5EF4-FFF2-40B4-BE49-F238E27FC236}">
                <a16:creationId xmlns:a16="http://schemas.microsoft.com/office/drawing/2014/main" id="{2F0A6DEE-B240-3643-A0EA-969CB3796D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9C84BB-6211-7E42-B7D0-5C9EF0031852}"/>
              </a:ext>
            </a:extLst>
          </p:cNvPr>
          <p:cNvSpPr>
            <a:spLocks noGrp="1"/>
          </p:cNvSpPr>
          <p:nvPr>
            <p:ph type="sldNum" sz="quarter" idx="12"/>
          </p:nvPr>
        </p:nvSpPr>
        <p:spPr/>
        <p:txBody>
          <a:bodyPr/>
          <a:lstStyle/>
          <a:p>
            <a:fld id="{103C919A-9EDC-9F45-93F3-BFDCF9F88F54}" type="slidenum">
              <a:rPr lang="en-US" smtClean="0"/>
              <a:t>‹#›</a:t>
            </a:fld>
            <a:endParaRPr lang="en-US"/>
          </a:p>
        </p:txBody>
      </p:sp>
    </p:spTree>
    <p:extLst>
      <p:ext uri="{BB962C8B-B14F-4D97-AF65-F5344CB8AC3E}">
        <p14:creationId xmlns:p14="http://schemas.microsoft.com/office/powerpoint/2010/main" val="3806766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FC683-23B8-F145-B311-4D07DDBECA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A98275-9A86-7441-AA8E-29C92143784A}"/>
              </a:ext>
            </a:extLst>
          </p:cNvPr>
          <p:cNvSpPr>
            <a:spLocks noGrp="1"/>
          </p:cNvSpPr>
          <p:nvPr>
            <p:ph type="dt" sz="half" idx="10"/>
          </p:nvPr>
        </p:nvSpPr>
        <p:spPr/>
        <p:txBody>
          <a:bodyPr/>
          <a:lstStyle/>
          <a:p>
            <a:fld id="{EE0DF762-AD7E-1247-917F-6A680A6E88FE}" type="datetimeFigureOut">
              <a:rPr lang="en-US" smtClean="0"/>
              <a:t>12/29/25</a:t>
            </a:fld>
            <a:endParaRPr lang="en-US"/>
          </a:p>
        </p:txBody>
      </p:sp>
      <p:sp>
        <p:nvSpPr>
          <p:cNvPr id="4" name="Footer Placeholder 3">
            <a:extLst>
              <a:ext uri="{FF2B5EF4-FFF2-40B4-BE49-F238E27FC236}">
                <a16:creationId xmlns:a16="http://schemas.microsoft.com/office/drawing/2014/main" id="{2F80A127-D149-9D4C-9077-973A04232F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03BFC5-8CA6-0B43-9D6A-07AD2CAFFC39}"/>
              </a:ext>
            </a:extLst>
          </p:cNvPr>
          <p:cNvSpPr>
            <a:spLocks noGrp="1"/>
          </p:cNvSpPr>
          <p:nvPr>
            <p:ph type="sldNum" sz="quarter" idx="12"/>
          </p:nvPr>
        </p:nvSpPr>
        <p:spPr/>
        <p:txBody>
          <a:bodyPr/>
          <a:lstStyle/>
          <a:p>
            <a:fld id="{103C919A-9EDC-9F45-93F3-BFDCF9F88F54}" type="slidenum">
              <a:rPr lang="en-US" smtClean="0"/>
              <a:t>‹#›</a:t>
            </a:fld>
            <a:endParaRPr lang="en-US"/>
          </a:p>
        </p:txBody>
      </p:sp>
    </p:spTree>
    <p:extLst>
      <p:ext uri="{BB962C8B-B14F-4D97-AF65-F5344CB8AC3E}">
        <p14:creationId xmlns:p14="http://schemas.microsoft.com/office/powerpoint/2010/main" val="2198235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30400E-57B1-654A-8993-D6246FFE3F43}"/>
              </a:ext>
            </a:extLst>
          </p:cNvPr>
          <p:cNvSpPr>
            <a:spLocks noGrp="1"/>
          </p:cNvSpPr>
          <p:nvPr>
            <p:ph type="dt" sz="half" idx="10"/>
          </p:nvPr>
        </p:nvSpPr>
        <p:spPr/>
        <p:txBody>
          <a:bodyPr/>
          <a:lstStyle/>
          <a:p>
            <a:fld id="{EE0DF762-AD7E-1247-917F-6A680A6E88FE}" type="datetimeFigureOut">
              <a:rPr lang="en-US" smtClean="0"/>
              <a:t>12/29/25</a:t>
            </a:fld>
            <a:endParaRPr lang="en-US"/>
          </a:p>
        </p:txBody>
      </p:sp>
      <p:sp>
        <p:nvSpPr>
          <p:cNvPr id="3" name="Footer Placeholder 2">
            <a:extLst>
              <a:ext uri="{FF2B5EF4-FFF2-40B4-BE49-F238E27FC236}">
                <a16:creationId xmlns:a16="http://schemas.microsoft.com/office/drawing/2014/main" id="{477BB6B2-301E-FB48-8D76-78218BF9EA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307EC-CCE5-2C4C-8C9D-7E9DB7C41A1B}"/>
              </a:ext>
            </a:extLst>
          </p:cNvPr>
          <p:cNvSpPr>
            <a:spLocks noGrp="1"/>
          </p:cNvSpPr>
          <p:nvPr>
            <p:ph type="sldNum" sz="quarter" idx="12"/>
          </p:nvPr>
        </p:nvSpPr>
        <p:spPr/>
        <p:txBody>
          <a:bodyPr/>
          <a:lstStyle/>
          <a:p>
            <a:fld id="{103C919A-9EDC-9F45-93F3-BFDCF9F88F54}" type="slidenum">
              <a:rPr lang="en-US" smtClean="0"/>
              <a:t>‹#›</a:t>
            </a:fld>
            <a:endParaRPr lang="en-US"/>
          </a:p>
        </p:txBody>
      </p:sp>
    </p:spTree>
    <p:extLst>
      <p:ext uri="{BB962C8B-B14F-4D97-AF65-F5344CB8AC3E}">
        <p14:creationId xmlns:p14="http://schemas.microsoft.com/office/powerpoint/2010/main" val="3699478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325F9-3506-5448-96A9-87733F7BEB3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BC96A0-7EFE-D941-B35D-5E1CD4FBD3C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EDE959-3771-124D-BFC6-76646D33BE9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9E3869-9BA1-FE4D-9791-594D553CDAA6}"/>
              </a:ext>
            </a:extLst>
          </p:cNvPr>
          <p:cNvSpPr>
            <a:spLocks noGrp="1"/>
          </p:cNvSpPr>
          <p:nvPr>
            <p:ph type="dt" sz="half" idx="10"/>
          </p:nvPr>
        </p:nvSpPr>
        <p:spPr/>
        <p:txBody>
          <a:bodyPr/>
          <a:lstStyle/>
          <a:p>
            <a:fld id="{EE0DF762-AD7E-1247-917F-6A680A6E88FE}" type="datetimeFigureOut">
              <a:rPr lang="en-US" smtClean="0"/>
              <a:t>12/29/25</a:t>
            </a:fld>
            <a:endParaRPr lang="en-US"/>
          </a:p>
        </p:txBody>
      </p:sp>
      <p:sp>
        <p:nvSpPr>
          <p:cNvPr id="6" name="Footer Placeholder 5">
            <a:extLst>
              <a:ext uri="{FF2B5EF4-FFF2-40B4-BE49-F238E27FC236}">
                <a16:creationId xmlns:a16="http://schemas.microsoft.com/office/drawing/2014/main" id="{819401D4-874C-7046-A6C3-5AD8DF620A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486FAD-E391-AE4A-A3B8-5DF1DD9AB1F4}"/>
              </a:ext>
            </a:extLst>
          </p:cNvPr>
          <p:cNvSpPr>
            <a:spLocks noGrp="1"/>
          </p:cNvSpPr>
          <p:nvPr>
            <p:ph type="sldNum" sz="quarter" idx="12"/>
          </p:nvPr>
        </p:nvSpPr>
        <p:spPr/>
        <p:txBody>
          <a:bodyPr/>
          <a:lstStyle/>
          <a:p>
            <a:fld id="{103C919A-9EDC-9F45-93F3-BFDCF9F88F54}" type="slidenum">
              <a:rPr lang="en-US" smtClean="0"/>
              <a:t>‹#›</a:t>
            </a:fld>
            <a:endParaRPr lang="en-US"/>
          </a:p>
        </p:txBody>
      </p:sp>
    </p:spTree>
    <p:extLst>
      <p:ext uri="{BB962C8B-B14F-4D97-AF65-F5344CB8AC3E}">
        <p14:creationId xmlns:p14="http://schemas.microsoft.com/office/powerpoint/2010/main" val="230100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6652C-E258-F649-BAA7-34D085251BA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A7F36C-5C84-2A4A-BA14-8FDDF8A749F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ED7A28-8DC8-2A42-9342-36025CCD16A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34F5B6-C1F7-5B4A-A8A8-93978A79B9A0}"/>
              </a:ext>
            </a:extLst>
          </p:cNvPr>
          <p:cNvSpPr>
            <a:spLocks noGrp="1"/>
          </p:cNvSpPr>
          <p:nvPr>
            <p:ph type="dt" sz="half" idx="10"/>
          </p:nvPr>
        </p:nvSpPr>
        <p:spPr/>
        <p:txBody>
          <a:bodyPr/>
          <a:lstStyle/>
          <a:p>
            <a:fld id="{EE0DF762-AD7E-1247-917F-6A680A6E88FE}" type="datetimeFigureOut">
              <a:rPr lang="en-US" smtClean="0"/>
              <a:t>12/29/25</a:t>
            </a:fld>
            <a:endParaRPr lang="en-US"/>
          </a:p>
        </p:txBody>
      </p:sp>
      <p:sp>
        <p:nvSpPr>
          <p:cNvPr id="6" name="Footer Placeholder 5">
            <a:extLst>
              <a:ext uri="{FF2B5EF4-FFF2-40B4-BE49-F238E27FC236}">
                <a16:creationId xmlns:a16="http://schemas.microsoft.com/office/drawing/2014/main" id="{BC021D61-9C76-EA49-9595-8BDCF66AF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C60689-049F-BE40-A296-F08AABFD47AC}"/>
              </a:ext>
            </a:extLst>
          </p:cNvPr>
          <p:cNvSpPr>
            <a:spLocks noGrp="1"/>
          </p:cNvSpPr>
          <p:nvPr>
            <p:ph type="sldNum" sz="quarter" idx="12"/>
          </p:nvPr>
        </p:nvSpPr>
        <p:spPr/>
        <p:txBody>
          <a:bodyPr/>
          <a:lstStyle/>
          <a:p>
            <a:fld id="{103C919A-9EDC-9F45-93F3-BFDCF9F88F54}" type="slidenum">
              <a:rPr lang="en-US" smtClean="0"/>
              <a:t>‹#›</a:t>
            </a:fld>
            <a:endParaRPr lang="en-US"/>
          </a:p>
        </p:txBody>
      </p:sp>
    </p:spTree>
    <p:extLst>
      <p:ext uri="{BB962C8B-B14F-4D97-AF65-F5344CB8AC3E}">
        <p14:creationId xmlns:p14="http://schemas.microsoft.com/office/powerpoint/2010/main" val="1464172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9FFF-D5AF-5E4F-B17B-566CB33ADC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31E0BE-C941-E144-8D93-8E1233FE32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F24E1F-FFBD-994D-A129-4BA2F4F1E534}"/>
              </a:ext>
            </a:extLst>
          </p:cNvPr>
          <p:cNvSpPr>
            <a:spLocks noGrp="1"/>
          </p:cNvSpPr>
          <p:nvPr>
            <p:ph type="dt" sz="half" idx="10"/>
          </p:nvPr>
        </p:nvSpPr>
        <p:spPr/>
        <p:txBody>
          <a:bodyPr/>
          <a:lstStyle/>
          <a:p>
            <a:fld id="{EE0DF762-AD7E-1247-917F-6A680A6E88FE}" type="datetimeFigureOut">
              <a:rPr lang="en-US" smtClean="0"/>
              <a:t>12/29/25</a:t>
            </a:fld>
            <a:endParaRPr lang="en-US"/>
          </a:p>
        </p:txBody>
      </p:sp>
      <p:sp>
        <p:nvSpPr>
          <p:cNvPr id="5" name="Footer Placeholder 4">
            <a:extLst>
              <a:ext uri="{FF2B5EF4-FFF2-40B4-BE49-F238E27FC236}">
                <a16:creationId xmlns:a16="http://schemas.microsoft.com/office/drawing/2014/main" id="{9AADBFB3-9A17-294E-8676-8A8134FEE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5CCE2-795E-3540-A538-E9AB0F5A711C}"/>
              </a:ext>
            </a:extLst>
          </p:cNvPr>
          <p:cNvSpPr>
            <a:spLocks noGrp="1"/>
          </p:cNvSpPr>
          <p:nvPr>
            <p:ph type="sldNum" sz="quarter" idx="12"/>
          </p:nvPr>
        </p:nvSpPr>
        <p:spPr/>
        <p:txBody>
          <a:bodyPr/>
          <a:lstStyle/>
          <a:p>
            <a:fld id="{103C919A-9EDC-9F45-93F3-BFDCF9F88F54}" type="slidenum">
              <a:rPr lang="en-US" smtClean="0"/>
              <a:t>‹#›</a:t>
            </a:fld>
            <a:endParaRPr lang="en-US"/>
          </a:p>
        </p:txBody>
      </p:sp>
    </p:spTree>
    <p:extLst>
      <p:ext uri="{BB962C8B-B14F-4D97-AF65-F5344CB8AC3E}">
        <p14:creationId xmlns:p14="http://schemas.microsoft.com/office/powerpoint/2010/main" val="114334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24280-F1D0-7D43-9FEE-A8D53144FE4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CEF0E2-196A-D243-9812-68C4A87BE029}"/>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38C70-DA14-1742-B848-9F91DB262722}"/>
              </a:ext>
            </a:extLst>
          </p:cNvPr>
          <p:cNvSpPr>
            <a:spLocks noGrp="1"/>
          </p:cNvSpPr>
          <p:nvPr>
            <p:ph type="dt" sz="half" idx="10"/>
          </p:nvPr>
        </p:nvSpPr>
        <p:spPr/>
        <p:txBody>
          <a:bodyPr/>
          <a:lstStyle/>
          <a:p>
            <a:fld id="{EE0DF762-AD7E-1247-917F-6A680A6E88FE}" type="datetimeFigureOut">
              <a:rPr lang="en-US" smtClean="0"/>
              <a:t>12/29/25</a:t>
            </a:fld>
            <a:endParaRPr lang="en-US"/>
          </a:p>
        </p:txBody>
      </p:sp>
      <p:sp>
        <p:nvSpPr>
          <p:cNvPr id="5" name="Footer Placeholder 4">
            <a:extLst>
              <a:ext uri="{FF2B5EF4-FFF2-40B4-BE49-F238E27FC236}">
                <a16:creationId xmlns:a16="http://schemas.microsoft.com/office/drawing/2014/main" id="{74D9DBE9-E2D9-4D4B-AF4D-FAB321EAB6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40679-EBB6-7942-8859-9BFA5955D1C7}"/>
              </a:ext>
            </a:extLst>
          </p:cNvPr>
          <p:cNvSpPr>
            <a:spLocks noGrp="1"/>
          </p:cNvSpPr>
          <p:nvPr>
            <p:ph type="sldNum" sz="quarter" idx="12"/>
          </p:nvPr>
        </p:nvSpPr>
        <p:spPr/>
        <p:txBody>
          <a:bodyPr/>
          <a:lstStyle/>
          <a:p>
            <a:fld id="{103C919A-9EDC-9F45-93F3-BFDCF9F88F54}" type="slidenum">
              <a:rPr lang="en-US" smtClean="0"/>
              <a:t>‹#›</a:t>
            </a:fld>
            <a:endParaRPr lang="en-US"/>
          </a:p>
        </p:txBody>
      </p:sp>
    </p:spTree>
    <p:extLst>
      <p:ext uri="{BB962C8B-B14F-4D97-AF65-F5344CB8AC3E}">
        <p14:creationId xmlns:p14="http://schemas.microsoft.com/office/powerpoint/2010/main" val="2191989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0865509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65C08-5FBC-4749-8614-132DAE5BC47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60E22A6-D468-4849-9F61-9DFEFD99AE84}"/>
              </a:ext>
            </a:extLst>
          </p:cNvPr>
          <p:cNvSpPr>
            <a:spLocks noGrp="1"/>
          </p:cNvSpPr>
          <p:nvPr>
            <p:ph type="sldNum" sz="quarter" idx="10"/>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13260705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721DC-8AAE-A74B-9003-B079FEA6B6E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E330370-C4E2-4D40-B251-0E6D6DA3CC41}"/>
              </a:ext>
            </a:extLst>
          </p:cNvPr>
          <p:cNvSpPr>
            <a:spLocks noGrp="1"/>
          </p:cNvSpPr>
          <p:nvPr>
            <p:ph type="sldNum" sz="quarter" idx="10"/>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421225495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F15C-856E-A441-9E42-31408BC660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FEC108-B29D-9F46-BCF0-336943CD85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499D8-2BED-A64C-BB62-B5C5BE14FBB5}"/>
              </a:ext>
            </a:extLst>
          </p:cNvPr>
          <p:cNvSpPr>
            <a:spLocks noGrp="1"/>
          </p:cNvSpPr>
          <p:nvPr>
            <p:ph type="dt" sz="half" idx="10"/>
          </p:nvPr>
        </p:nvSpPr>
        <p:spPr/>
        <p:txBody>
          <a:bodyPr/>
          <a:lstStyle/>
          <a:p>
            <a:fld id="{AD098AA4-237F-3748-8595-9492379BB496}" type="datetimeFigureOut">
              <a:rPr lang="en-US" smtClean="0"/>
              <a:t>12/29/25</a:t>
            </a:fld>
            <a:endParaRPr lang="en-US"/>
          </a:p>
        </p:txBody>
      </p:sp>
      <p:sp>
        <p:nvSpPr>
          <p:cNvPr id="5" name="Footer Placeholder 4">
            <a:extLst>
              <a:ext uri="{FF2B5EF4-FFF2-40B4-BE49-F238E27FC236}">
                <a16:creationId xmlns:a16="http://schemas.microsoft.com/office/drawing/2014/main" id="{4D8E0705-E370-1144-903B-864759128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AC57DB-D94C-1A47-8299-C7451298FE94}"/>
              </a:ext>
            </a:extLst>
          </p:cNvPr>
          <p:cNvSpPr>
            <a:spLocks noGrp="1"/>
          </p:cNvSpPr>
          <p:nvPr>
            <p:ph type="sldNum" sz="quarter" idx="12"/>
          </p:nvPr>
        </p:nvSpPr>
        <p:spPr>
          <a:xfrm>
            <a:off x="8363638" y="6400413"/>
            <a:ext cx="323163" cy="276999"/>
          </a:xfrm>
        </p:spPr>
        <p:txBody>
          <a:bodyPr/>
          <a:lstStyle/>
          <a:p>
            <a:fld id="{9F1F88A7-B4D2-F145-90FB-C07EF0524393}" type="slidenum">
              <a:rPr lang="en-US" smtClean="0"/>
              <a:t>‹#›</a:t>
            </a:fld>
            <a:endParaRPr lang="en-US"/>
          </a:p>
        </p:txBody>
      </p:sp>
    </p:spTree>
    <p:extLst>
      <p:ext uri="{BB962C8B-B14F-4D97-AF65-F5344CB8AC3E}">
        <p14:creationId xmlns:p14="http://schemas.microsoft.com/office/powerpoint/2010/main" val="62299777"/>
      </p:ext>
    </p:extLst>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FE18D-7034-DD40-9DC4-54C394496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2F5536-6A50-DB4A-898C-2D432E4ED3B0}"/>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A6A5FD-C3CE-D14C-9F20-FA92CB241D37}"/>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F94F91-D3A9-FB4B-9762-05446B6D08C9}"/>
              </a:ext>
            </a:extLst>
          </p:cNvPr>
          <p:cNvSpPr>
            <a:spLocks noGrp="1"/>
          </p:cNvSpPr>
          <p:nvPr>
            <p:ph type="dt" sz="half" idx="10"/>
          </p:nvPr>
        </p:nvSpPr>
        <p:spPr/>
        <p:txBody>
          <a:bodyPr/>
          <a:lstStyle/>
          <a:p>
            <a:fld id="{EE0DF762-AD7E-1247-917F-6A680A6E88FE}" type="datetimeFigureOut">
              <a:rPr lang="en-US" smtClean="0"/>
              <a:t>12/29/25</a:t>
            </a:fld>
            <a:endParaRPr lang="en-US"/>
          </a:p>
        </p:txBody>
      </p:sp>
      <p:sp>
        <p:nvSpPr>
          <p:cNvPr id="6" name="Footer Placeholder 5">
            <a:extLst>
              <a:ext uri="{FF2B5EF4-FFF2-40B4-BE49-F238E27FC236}">
                <a16:creationId xmlns:a16="http://schemas.microsoft.com/office/drawing/2014/main" id="{4437DD1D-2472-6A49-96A0-1847A567D1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45FCEC-A446-1C41-9C58-A1050D8B17AB}"/>
              </a:ext>
            </a:extLst>
          </p:cNvPr>
          <p:cNvSpPr>
            <a:spLocks noGrp="1"/>
          </p:cNvSpPr>
          <p:nvPr>
            <p:ph type="sldNum" sz="quarter" idx="12"/>
          </p:nvPr>
        </p:nvSpPr>
        <p:spPr/>
        <p:txBody>
          <a:bodyPr/>
          <a:lstStyle/>
          <a:p>
            <a:fld id="{103C919A-9EDC-9F45-93F3-BFDCF9F88F54}" type="slidenum">
              <a:rPr lang="en-US" smtClean="0"/>
              <a:t>‹#›</a:t>
            </a:fld>
            <a:endParaRPr lang="en-US"/>
          </a:p>
        </p:txBody>
      </p:sp>
    </p:spTree>
    <p:extLst>
      <p:ext uri="{BB962C8B-B14F-4D97-AF65-F5344CB8AC3E}">
        <p14:creationId xmlns:p14="http://schemas.microsoft.com/office/powerpoint/2010/main" val="4125659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B2DE8-CC04-F348-9B94-E0D1A5AB1F6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F499CF-BB37-EF46-92FD-B6E205ED2AA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065C5F-1E7A-C547-9BDA-78A37A70F3CC}"/>
              </a:ext>
            </a:extLst>
          </p:cNvPr>
          <p:cNvSpPr>
            <a:spLocks noGrp="1"/>
          </p:cNvSpPr>
          <p:nvPr>
            <p:ph type="dt" sz="half" idx="10"/>
          </p:nvPr>
        </p:nvSpPr>
        <p:spPr/>
        <p:txBody>
          <a:bodyPr/>
          <a:lstStyle/>
          <a:p>
            <a:fld id="{EE0DF762-AD7E-1247-917F-6A680A6E88FE}" type="datetimeFigureOut">
              <a:rPr lang="en-US" smtClean="0"/>
              <a:t>12/29/25</a:t>
            </a:fld>
            <a:endParaRPr lang="en-US"/>
          </a:p>
        </p:txBody>
      </p:sp>
      <p:sp>
        <p:nvSpPr>
          <p:cNvPr id="5" name="Footer Placeholder 4">
            <a:extLst>
              <a:ext uri="{FF2B5EF4-FFF2-40B4-BE49-F238E27FC236}">
                <a16:creationId xmlns:a16="http://schemas.microsoft.com/office/drawing/2014/main" id="{D481DAD2-366D-7D46-9880-9513F1533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123D1-FA11-A341-B2AE-56A65689E773}"/>
              </a:ext>
            </a:extLst>
          </p:cNvPr>
          <p:cNvSpPr>
            <a:spLocks noGrp="1"/>
          </p:cNvSpPr>
          <p:nvPr>
            <p:ph type="sldNum" sz="quarter" idx="12"/>
          </p:nvPr>
        </p:nvSpPr>
        <p:spPr/>
        <p:txBody>
          <a:bodyPr/>
          <a:lstStyle/>
          <a:p>
            <a:fld id="{103C919A-9EDC-9F45-93F3-BFDCF9F88F54}" type="slidenum">
              <a:rPr lang="en-US" smtClean="0"/>
              <a:t>‹#›</a:t>
            </a:fld>
            <a:endParaRPr lang="en-US"/>
          </a:p>
        </p:txBody>
      </p:sp>
    </p:spTree>
    <p:extLst>
      <p:ext uri="{BB962C8B-B14F-4D97-AF65-F5344CB8AC3E}">
        <p14:creationId xmlns:p14="http://schemas.microsoft.com/office/powerpoint/2010/main" val="2338118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8C500-55FF-4C43-92E0-271490345A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1054A5-40C5-304E-AD2D-5B424F69CE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F2DD48-0270-DB45-BBDE-EDEF42D6B3DF}"/>
              </a:ext>
            </a:extLst>
          </p:cNvPr>
          <p:cNvSpPr>
            <a:spLocks noGrp="1"/>
          </p:cNvSpPr>
          <p:nvPr>
            <p:ph type="dt" sz="half" idx="10"/>
          </p:nvPr>
        </p:nvSpPr>
        <p:spPr/>
        <p:txBody>
          <a:bodyPr/>
          <a:lstStyle/>
          <a:p>
            <a:fld id="{EE0DF762-AD7E-1247-917F-6A680A6E88FE}" type="datetimeFigureOut">
              <a:rPr lang="en-US" smtClean="0"/>
              <a:t>12/29/25</a:t>
            </a:fld>
            <a:endParaRPr lang="en-US"/>
          </a:p>
        </p:txBody>
      </p:sp>
      <p:sp>
        <p:nvSpPr>
          <p:cNvPr id="5" name="Footer Placeholder 4">
            <a:extLst>
              <a:ext uri="{FF2B5EF4-FFF2-40B4-BE49-F238E27FC236}">
                <a16:creationId xmlns:a16="http://schemas.microsoft.com/office/drawing/2014/main" id="{40B2A0F2-3B63-DA48-885E-879AA309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93876-3538-FC4E-8C65-6598D5B2D2F6}"/>
              </a:ext>
            </a:extLst>
          </p:cNvPr>
          <p:cNvSpPr>
            <a:spLocks noGrp="1"/>
          </p:cNvSpPr>
          <p:nvPr>
            <p:ph type="sldNum" sz="quarter" idx="12"/>
          </p:nvPr>
        </p:nvSpPr>
        <p:spPr/>
        <p:txBody>
          <a:bodyPr/>
          <a:lstStyle/>
          <a:p>
            <a:fld id="{103C919A-9EDC-9F45-93F3-BFDCF9F88F54}" type="slidenum">
              <a:rPr lang="en-US" smtClean="0"/>
              <a:t>‹#›</a:t>
            </a:fld>
            <a:endParaRPr lang="en-US"/>
          </a:p>
        </p:txBody>
      </p:sp>
    </p:spTree>
    <p:extLst>
      <p:ext uri="{BB962C8B-B14F-4D97-AF65-F5344CB8AC3E}">
        <p14:creationId xmlns:p14="http://schemas.microsoft.com/office/powerpoint/2010/main" val="2366842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1CF0-37C7-CD4F-B12E-8B861F546F5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B40EF8-0466-1046-A32A-0727545A0EF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95CB5D7-2CC7-6446-AE9B-502B33316139}"/>
              </a:ext>
            </a:extLst>
          </p:cNvPr>
          <p:cNvSpPr>
            <a:spLocks noGrp="1"/>
          </p:cNvSpPr>
          <p:nvPr>
            <p:ph type="dt" sz="half" idx="10"/>
          </p:nvPr>
        </p:nvSpPr>
        <p:spPr/>
        <p:txBody>
          <a:bodyPr/>
          <a:lstStyle/>
          <a:p>
            <a:fld id="{EE0DF762-AD7E-1247-917F-6A680A6E88FE}" type="datetimeFigureOut">
              <a:rPr lang="en-US" smtClean="0"/>
              <a:t>12/29/25</a:t>
            </a:fld>
            <a:endParaRPr lang="en-US"/>
          </a:p>
        </p:txBody>
      </p:sp>
      <p:sp>
        <p:nvSpPr>
          <p:cNvPr id="5" name="Footer Placeholder 4">
            <a:extLst>
              <a:ext uri="{FF2B5EF4-FFF2-40B4-BE49-F238E27FC236}">
                <a16:creationId xmlns:a16="http://schemas.microsoft.com/office/drawing/2014/main" id="{93C12881-BEBB-5640-AA26-71F6B9358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F1B71-1D7D-E745-AC40-A53057384E0B}"/>
              </a:ext>
            </a:extLst>
          </p:cNvPr>
          <p:cNvSpPr>
            <a:spLocks noGrp="1"/>
          </p:cNvSpPr>
          <p:nvPr>
            <p:ph type="sldNum" sz="quarter" idx="12"/>
          </p:nvPr>
        </p:nvSpPr>
        <p:spPr/>
        <p:txBody>
          <a:bodyPr/>
          <a:lstStyle/>
          <a:p>
            <a:fld id="{103C919A-9EDC-9F45-93F3-BFDCF9F88F54}" type="slidenum">
              <a:rPr lang="en-US" smtClean="0"/>
              <a:t>‹#›</a:t>
            </a:fld>
            <a:endParaRPr lang="en-US"/>
          </a:p>
        </p:txBody>
      </p:sp>
    </p:spTree>
    <p:extLst>
      <p:ext uri="{BB962C8B-B14F-4D97-AF65-F5344CB8AC3E}">
        <p14:creationId xmlns:p14="http://schemas.microsoft.com/office/powerpoint/2010/main" val="2930072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FE18D-7034-DD40-9DC4-54C394496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2F5536-6A50-DB4A-898C-2D432E4ED3B0}"/>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A6A5FD-C3CE-D14C-9F20-FA92CB241D37}"/>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F94F91-D3A9-FB4B-9762-05446B6D08C9}"/>
              </a:ext>
            </a:extLst>
          </p:cNvPr>
          <p:cNvSpPr>
            <a:spLocks noGrp="1"/>
          </p:cNvSpPr>
          <p:nvPr>
            <p:ph type="dt" sz="half" idx="10"/>
          </p:nvPr>
        </p:nvSpPr>
        <p:spPr/>
        <p:txBody>
          <a:bodyPr/>
          <a:lstStyle/>
          <a:p>
            <a:fld id="{EE0DF762-AD7E-1247-917F-6A680A6E88FE}" type="datetimeFigureOut">
              <a:rPr lang="en-US" smtClean="0"/>
              <a:t>12/29/25</a:t>
            </a:fld>
            <a:endParaRPr lang="en-US"/>
          </a:p>
        </p:txBody>
      </p:sp>
      <p:sp>
        <p:nvSpPr>
          <p:cNvPr id="6" name="Footer Placeholder 5">
            <a:extLst>
              <a:ext uri="{FF2B5EF4-FFF2-40B4-BE49-F238E27FC236}">
                <a16:creationId xmlns:a16="http://schemas.microsoft.com/office/drawing/2014/main" id="{4437DD1D-2472-6A49-96A0-1847A567D1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45FCEC-A446-1C41-9C58-A1050D8B17AB}"/>
              </a:ext>
            </a:extLst>
          </p:cNvPr>
          <p:cNvSpPr>
            <a:spLocks noGrp="1"/>
          </p:cNvSpPr>
          <p:nvPr>
            <p:ph type="sldNum" sz="quarter" idx="12"/>
          </p:nvPr>
        </p:nvSpPr>
        <p:spPr/>
        <p:txBody>
          <a:bodyPr/>
          <a:lstStyle/>
          <a:p>
            <a:fld id="{103C919A-9EDC-9F45-93F3-BFDCF9F88F54}" type="slidenum">
              <a:rPr lang="en-US" smtClean="0"/>
              <a:t>‹#›</a:t>
            </a:fld>
            <a:endParaRPr lang="en-US"/>
          </a:p>
        </p:txBody>
      </p:sp>
    </p:spTree>
    <p:extLst>
      <p:ext uri="{BB962C8B-B14F-4D97-AF65-F5344CB8AC3E}">
        <p14:creationId xmlns:p14="http://schemas.microsoft.com/office/powerpoint/2010/main" val="10947935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8416270" y="6404292"/>
            <a:ext cx="270531" cy="269241"/>
          </a:xfrm>
          <a:prstGeom prst="rect">
            <a:avLst/>
          </a:prstGeom>
          <a:ln w="12700">
            <a:miter lim="400000"/>
          </a:ln>
        </p:spPr>
        <p:txBody>
          <a:bodyPr wrap="none" lIns="45719" rIns="45719" anchor="ctr">
            <a:spAutoFit/>
          </a:bodyPr>
          <a:lstStyle>
            <a:lvl1pPr algn="r">
              <a:defRPr sz="1200">
                <a:solidFill>
                  <a:srgbClr val="898989"/>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6" r:id="rId5"/>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Tahoma"/>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Tahoma"/>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Tahoma"/>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Tahoma"/>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Tahoma"/>
        </a:defRPr>
      </a:lvl5pPr>
      <a:lvl6pPr marL="0" marR="0" indent="4572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Tahoma"/>
        </a:defRPr>
      </a:lvl6pPr>
      <a:lvl7pPr marL="0" marR="0" indent="9144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Tahoma"/>
        </a:defRPr>
      </a:lvl7pPr>
      <a:lvl8pPr marL="0" marR="0" indent="13716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Tahoma"/>
        </a:defRPr>
      </a:lvl8pPr>
      <a:lvl9pPr marL="0" marR="0" indent="18288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Tahoma"/>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j-lt"/>
          <a:ea typeface="+mj-ea"/>
          <a:cs typeface="+mj-cs"/>
          <a:sym typeface="Tahoma"/>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j-lt"/>
          <a:ea typeface="+mj-ea"/>
          <a:cs typeface="+mj-cs"/>
          <a:sym typeface="Tahoma"/>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j-lt"/>
          <a:ea typeface="+mj-ea"/>
          <a:cs typeface="+mj-cs"/>
          <a:sym typeface="Tahoma"/>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j-lt"/>
          <a:ea typeface="+mj-ea"/>
          <a:cs typeface="+mj-cs"/>
          <a:sym typeface="Tahoma"/>
        </a:defRPr>
      </a:lvl4pPr>
      <a:lvl5pPr marL="22352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j-lt"/>
          <a:ea typeface="+mj-ea"/>
          <a:cs typeface="+mj-cs"/>
          <a:sym typeface="Tahoma"/>
        </a:defRPr>
      </a:lvl5pPr>
      <a:lvl6pPr marL="26924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j-lt"/>
          <a:ea typeface="+mj-ea"/>
          <a:cs typeface="+mj-cs"/>
          <a:sym typeface="Tahoma"/>
        </a:defRPr>
      </a:lvl6pPr>
      <a:lvl7pPr marL="31496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j-lt"/>
          <a:ea typeface="+mj-ea"/>
          <a:cs typeface="+mj-cs"/>
          <a:sym typeface="Tahoma"/>
        </a:defRPr>
      </a:lvl7pPr>
      <a:lvl8pPr marL="36068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j-lt"/>
          <a:ea typeface="+mj-ea"/>
          <a:cs typeface="+mj-cs"/>
          <a:sym typeface="Tahoma"/>
        </a:defRPr>
      </a:lvl8pPr>
      <a:lvl9pPr marL="40640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j-lt"/>
          <a:ea typeface="+mj-ea"/>
          <a:cs typeface="+mj-cs"/>
          <a:sym typeface="Tahoma"/>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ahoma"/>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ahoma"/>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ahoma"/>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ahoma"/>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ahoma"/>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ahoma"/>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ahoma"/>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ahoma"/>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ahom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F433CD-171B-CA4D-8C72-AF34B2DB1B7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BB1870-0EEA-164D-B87A-7FDF9B81002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0F379-F48E-364A-8BDF-63D2934264B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DF762-AD7E-1247-917F-6A680A6E88FE}" type="datetimeFigureOut">
              <a:rPr lang="en-US" smtClean="0"/>
              <a:t>12/29/25</a:t>
            </a:fld>
            <a:endParaRPr lang="en-US"/>
          </a:p>
        </p:txBody>
      </p:sp>
      <p:sp>
        <p:nvSpPr>
          <p:cNvPr id="5" name="Footer Placeholder 4">
            <a:extLst>
              <a:ext uri="{FF2B5EF4-FFF2-40B4-BE49-F238E27FC236}">
                <a16:creationId xmlns:a16="http://schemas.microsoft.com/office/drawing/2014/main" id="{43234DB8-717B-1E4D-9E2A-95FF17EE7F5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E50692-87FD-AB41-89A6-D4648708B39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C919A-9EDC-9F45-93F3-BFDCF9F88F54}" type="slidenum">
              <a:rPr lang="en-US" smtClean="0"/>
              <a:t>‹#›</a:t>
            </a:fld>
            <a:endParaRPr lang="en-US"/>
          </a:p>
        </p:txBody>
      </p:sp>
    </p:spTree>
    <p:extLst>
      <p:ext uri="{BB962C8B-B14F-4D97-AF65-F5344CB8AC3E}">
        <p14:creationId xmlns:p14="http://schemas.microsoft.com/office/powerpoint/2010/main" val="340521565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p:cNvSpPr txBox="1">
            <a:spLocks noGrp="1"/>
          </p:cNvSpPr>
          <p:nvPr>
            <p:ph type="title" idx="4294967295"/>
          </p:nvPr>
        </p:nvSpPr>
        <p:spPr>
          <a:xfrm>
            <a:off x="457200" y="274637"/>
            <a:ext cx="8229600" cy="1143001"/>
          </a:xfrm>
          <a:prstGeom prst="rect">
            <a:avLst/>
          </a:prstGeom>
        </p:spPr>
        <p:txBody>
          <a:bodyPr>
            <a:normAutofit/>
          </a:bodyPr>
          <a:lstStyle/>
          <a:p>
            <a:pPr>
              <a:defRPr>
                <a:effectLst>
                  <a:outerShdw blurRad="12700" dist="25400" dir="2700000" rotWithShape="0">
                    <a:srgbClr val="000000"/>
                  </a:outerShdw>
                </a:effectLst>
              </a:defRPr>
            </a:pPr>
            <a:endParaRPr/>
          </a:p>
        </p:txBody>
      </p:sp>
      <p:sp>
        <p:nvSpPr>
          <p:cNvPr id="21" name="Body"/>
          <p:cNvSpPr txBox="1">
            <a:spLocks noGrp="1"/>
          </p:cNvSpPr>
          <p:nvPr>
            <p:ph type="body" idx="4294967295"/>
          </p:nvPr>
        </p:nvSpPr>
        <p:spPr>
          <a:xfrm>
            <a:off x="457200" y="1600200"/>
            <a:ext cx="8229600" cy="4525963"/>
          </a:xfrm>
          <a:prstGeom prst="rect">
            <a:avLst/>
          </a:prstGeom>
        </p:spPr>
        <p:txBody>
          <a:bodyPr>
            <a:normAutofit/>
          </a:bodyPr>
          <a:lstStyle/>
          <a:p>
            <a:pPr>
              <a:buChar char="•"/>
              <a:defRPr>
                <a:effectLst>
                  <a:outerShdw blurRad="12700" dist="25400" dir="2700000" rotWithShape="0">
                    <a:srgbClr val="000000"/>
                  </a:outerShdw>
                </a:effectLst>
              </a:defRPr>
            </a:pPr>
            <a:endParaRPr/>
          </a:p>
        </p:txBody>
      </p:sp>
      <p:pic>
        <p:nvPicPr>
          <p:cNvPr id="22" name="0810009x1.jpg" descr="0810009x1.jpg"/>
          <p:cNvPicPr>
            <a:picLocks noChangeAspect="1"/>
          </p:cNvPicPr>
          <p:nvPr/>
        </p:nvPicPr>
        <p:blipFill>
          <a:blip r:embed="rId3">
            <a:extLst/>
          </a:blip>
          <a:stretch>
            <a:fillRect/>
          </a:stretch>
        </p:blipFill>
        <p:spPr>
          <a:xfrm>
            <a:off x="0" y="0"/>
            <a:ext cx="9144000" cy="6858000"/>
          </a:xfrm>
          <a:prstGeom prst="rect">
            <a:avLst/>
          </a:prstGeom>
          <a:ln w="12700">
            <a:miter lim="400000"/>
          </a:ln>
        </p:spPr>
      </p:pic>
      <p:pic>
        <p:nvPicPr>
          <p:cNvPr id="23" name="C:\new beginnings\Media\Sermon 04\0804019.jpg" descr="C:\new beginnings\Media\Sermon 04\0804019.jpg"/>
          <p:cNvPicPr>
            <a:picLocks noChangeAspect="1"/>
          </p:cNvPicPr>
          <p:nvPr/>
        </p:nvPicPr>
        <p:blipFill>
          <a:blip r:embed="rId4">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0811176x2.jpg" descr="0811176x2.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10" name="All Is Not Lost"/>
          <p:cNvSpPr txBox="1">
            <a:spLocks noGrp="1"/>
          </p:cNvSpPr>
          <p:nvPr>
            <p:ph type="title" idx="4294967295"/>
          </p:nvPr>
        </p:nvSpPr>
        <p:spPr>
          <a:xfrm>
            <a:off x="0" y="-1"/>
            <a:ext cx="5370513" cy="1143002"/>
          </a:xfrm>
          <a:prstGeom prst="rect">
            <a:avLst/>
          </a:prstGeom>
        </p:spPr>
        <p:txBody>
          <a:bodyPr>
            <a:normAutofit/>
          </a:bodyPr>
          <a:lstStyle>
            <a:lvl1pPr>
              <a:defRPr>
                <a:effectLst>
                  <a:outerShdw blurRad="12700" dist="25400" dir="2700000" rotWithShape="0">
                    <a:srgbClr val="000000"/>
                  </a:outerShdw>
                </a:effectLst>
              </a:defRPr>
            </a:lvl1pPr>
          </a:lstStyle>
          <a:p>
            <a:endParaRPr dirty="0"/>
          </a:p>
        </p:txBody>
      </p:sp>
      <p:sp>
        <p:nvSpPr>
          <p:cNvPr id="111" name="“At the very outset of the Christian life every believer should be taught its foundation principles.…"/>
          <p:cNvSpPr txBox="1">
            <a:spLocks noGrp="1"/>
          </p:cNvSpPr>
          <p:nvPr>
            <p:ph type="body" idx="4294967295"/>
          </p:nvPr>
        </p:nvSpPr>
        <p:spPr>
          <a:xfrm>
            <a:off x="0" y="1271587"/>
            <a:ext cx="5256213" cy="5532438"/>
          </a:xfrm>
          <a:prstGeom prst="rect">
            <a:avLst/>
          </a:prstGeom>
        </p:spPr>
        <p:txBody>
          <a:bodyPr>
            <a:normAutofit lnSpcReduction="10000"/>
          </a:bodyPr>
          <a:lstStyle/>
          <a:p>
            <a:pPr>
              <a:lnSpc>
                <a:spcPct val="90000"/>
              </a:lnSpc>
              <a:buSzTx/>
              <a:buNone/>
              <a:defRPr>
                <a:effectLst>
                  <a:outerShdw blurRad="12700" dist="25400" dir="2700000" rotWithShape="0">
                    <a:srgbClr val="000000"/>
                  </a:outerShdw>
                </a:effectLst>
              </a:defRPr>
            </a:pPr>
            <a:r>
              <a:rPr dirty="0"/>
              <a:t>“At the very outset of the Christian life every believer should be taught its foundation principles. </a:t>
            </a:r>
          </a:p>
          <a:p>
            <a:pPr>
              <a:lnSpc>
                <a:spcPct val="90000"/>
              </a:lnSpc>
              <a:buSzTx/>
              <a:buNone/>
              <a:defRPr>
                <a:effectLst>
                  <a:outerShdw blurRad="12700" dist="25400" dir="2700000" rotWithShape="0">
                    <a:srgbClr val="000000"/>
                  </a:outerShdw>
                </a:effectLst>
              </a:defRPr>
            </a:pPr>
            <a:r>
              <a:rPr dirty="0"/>
              <a:t>“He should be taught that he is </a:t>
            </a:r>
            <a:r>
              <a:rPr b="1" dirty="0"/>
              <a:t>not merely to be saved by Christ's sacrifice</a:t>
            </a:r>
            <a:r>
              <a:rPr dirty="0"/>
              <a:t>, </a:t>
            </a:r>
          </a:p>
          <a:p>
            <a:pPr>
              <a:lnSpc>
                <a:spcPct val="90000"/>
              </a:lnSpc>
              <a:buSzTx/>
              <a:buNone/>
              <a:defRPr>
                <a:effectLst>
                  <a:outerShdw blurRad="12700" dist="25400" dir="2700000" rotWithShape="0">
                    <a:srgbClr val="000000"/>
                  </a:outerShdw>
                </a:effectLst>
              </a:defRPr>
            </a:pPr>
            <a:r>
              <a:rPr dirty="0"/>
              <a:t>“but that he is to make the life of Christ his life and the </a:t>
            </a:r>
            <a:r>
              <a:rPr b="1" dirty="0"/>
              <a:t>character</a:t>
            </a:r>
            <a:r>
              <a:rPr dirty="0"/>
              <a:t> of Christ his </a:t>
            </a:r>
            <a:r>
              <a:rPr b="1" dirty="0"/>
              <a:t>character</a:t>
            </a:r>
            <a:r>
              <a:rPr dirty="0"/>
              <a:t>.” (COL 57).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1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1"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86C19E-4E81-8C4A-9853-9F80D433A8C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0" y="0"/>
            <a:ext cx="9144000" cy="6858000"/>
          </a:xfrm>
          <a:prstGeom prst="rect">
            <a:avLst/>
          </a:prstGeom>
        </p:spPr>
      </p:pic>
      <p:sp>
        <p:nvSpPr>
          <p:cNvPr id="4" name="Content Placeholder 3">
            <a:extLst>
              <a:ext uri="{FF2B5EF4-FFF2-40B4-BE49-F238E27FC236}">
                <a16:creationId xmlns:a16="http://schemas.microsoft.com/office/drawing/2014/main" id="{019589E2-79ED-8F4B-8DE5-93B2D33197C5}"/>
              </a:ext>
            </a:extLst>
          </p:cNvPr>
          <p:cNvSpPr>
            <a:spLocks noGrp="1"/>
          </p:cNvSpPr>
          <p:nvPr>
            <p:ph idx="1"/>
          </p:nvPr>
        </p:nvSpPr>
        <p:spPr>
          <a:xfrm>
            <a:off x="152400" y="365760"/>
            <a:ext cx="4815840" cy="6492240"/>
          </a:xfrm>
        </p:spPr>
        <p:txBody>
          <a:bodyPr>
            <a:normAutofit/>
          </a:bodyPr>
          <a:lstStyle/>
          <a:p>
            <a:pPr marL="0" indent="0">
              <a:buNone/>
            </a:pPr>
            <a:r>
              <a:rPr lang="en-US" sz="3200" dirty="0">
                <a:solidFill>
                  <a:schemeClr val="bg1"/>
                </a:solidFill>
              </a:rPr>
              <a:t>“For if, when we were enemies, we were reconciled to God by the death of his Son, much more, being reconciled, we shall be </a:t>
            </a:r>
            <a:r>
              <a:rPr lang="en-US" sz="3200" b="1" dirty="0">
                <a:solidFill>
                  <a:schemeClr val="bg1"/>
                </a:solidFill>
              </a:rPr>
              <a:t>saved by his life</a:t>
            </a:r>
            <a:r>
              <a:rPr lang="en-US" sz="3200" dirty="0">
                <a:solidFill>
                  <a:schemeClr val="bg1"/>
                </a:solidFill>
              </a:rPr>
              <a:t>.” Romans 5:10. </a:t>
            </a:r>
          </a:p>
          <a:p>
            <a:pPr marL="0" indent="0">
              <a:buNone/>
            </a:pPr>
            <a:r>
              <a:rPr lang="en-US" sz="3200" dirty="0">
                <a:solidFill>
                  <a:schemeClr val="bg1"/>
                </a:solidFill>
              </a:rPr>
              <a:t>“We are reconciled to God by His death, and we shall be saved by His life, </a:t>
            </a:r>
            <a:r>
              <a:rPr lang="en-US" sz="3200" b="1" dirty="0">
                <a:solidFill>
                  <a:schemeClr val="bg1"/>
                </a:solidFill>
              </a:rPr>
              <a:t>as it is wrought out in our character</a:t>
            </a:r>
            <a:r>
              <a:rPr lang="en-US" sz="3200" dirty="0">
                <a:solidFill>
                  <a:schemeClr val="bg1"/>
                </a:solidFill>
              </a:rPr>
              <a:t>.” Ms158-1902.27</a:t>
            </a:r>
          </a:p>
        </p:txBody>
      </p:sp>
    </p:spTree>
    <p:extLst>
      <p:ext uri="{BB962C8B-B14F-4D97-AF65-F5344CB8AC3E}">
        <p14:creationId xmlns:p14="http://schemas.microsoft.com/office/powerpoint/2010/main" val="237899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BF1B4B9-5D79-5A48-8E3C-6ECC439271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Content Placeholder 7">
            <a:extLst>
              <a:ext uri="{FF2B5EF4-FFF2-40B4-BE49-F238E27FC236}">
                <a16:creationId xmlns:a16="http://schemas.microsoft.com/office/drawing/2014/main" id="{FBC95654-86AD-8446-AAE3-388638BD6812}"/>
              </a:ext>
            </a:extLst>
          </p:cNvPr>
          <p:cNvSpPr>
            <a:spLocks noGrp="1"/>
          </p:cNvSpPr>
          <p:nvPr>
            <p:ph sz="half" idx="1"/>
          </p:nvPr>
        </p:nvSpPr>
        <p:spPr>
          <a:xfrm>
            <a:off x="6004560" y="2926080"/>
            <a:ext cx="3139440" cy="4007486"/>
          </a:xfrm>
        </p:spPr>
        <p:txBody>
          <a:bodyPr>
            <a:noAutofit/>
          </a:bodyPr>
          <a:lstStyle/>
          <a:p>
            <a:pPr marL="0" indent="0">
              <a:buNone/>
            </a:pPr>
            <a:r>
              <a:rPr lang="en-US" sz="1700" dirty="0">
                <a:solidFill>
                  <a:schemeClr val="bg1"/>
                </a:solidFill>
                <a:effectLst>
                  <a:glow rad="101600">
                    <a:schemeClr val="tx1">
                      <a:alpha val="60000"/>
                    </a:schemeClr>
                  </a:glow>
                </a:effectLst>
              </a:rPr>
              <a:t>“Characters formed by circumstance are changeable and discordant—a mass of contraries. Their possessors have no high aim or purpose in life. They have no ennobling influence upon the characters of others. They are purposeless and powerless.” 4T 657.2</a:t>
            </a:r>
          </a:p>
          <a:p>
            <a:pPr marL="0" indent="0">
              <a:buNone/>
            </a:pPr>
            <a:r>
              <a:rPr lang="en-US" sz="1700" dirty="0">
                <a:solidFill>
                  <a:schemeClr val="bg1"/>
                </a:solidFill>
                <a:effectLst>
                  <a:glow rad="101600">
                    <a:schemeClr val="tx1">
                      <a:alpha val="60000"/>
                    </a:schemeClr>
                  </a:glow>
                </a:effectLst>
              </a:rPr>
              <a:t>“Those who are waiting to behold a magical change in their characters without determined effort on their part to overcome sin, will be disappointed. Mar 227.2</a:t>
            </a:r>
          </a:p>
        </p:txBody>
      </p:sp>
      <p:sp>
        <p:nvSpPr>
          <p:cNvPr id="14" name="TextBox 13">
            <a:extLst>
              <a:ext uri="{FF2B5EF4-FFF2-40B4-BE49-F238E27FC236}">
                <a16:creationId xmlns:a16="http://schemas.microsoft.com/office/drawing/2014/main" id="{26230DE4-2D4E-A34F-BFED-7A3116DA15D6}"/>
              </a:ext>
            </a:extLst>
          </p:cNvPr>
          <p:cNvSpPr txBox="1"/>
          <p:nvPr/>
        </p:nvSpPr>
        <p:spPr>
          <a:xfrm>
            <a:off x="4519016" y="441960"/>
            <a:ext cx="4624984" cy="830997"/>
          </a:xfrm>
          <a:prstGeom prst="rect">
            <a:avLst/>
          </a:prstGeom>
          <a:noFill/>
        </p:spPr>
        <p:txBody>
          <a:bodyPr wrap="none" rtlCol="0">
            <a:spAutoFit/>
          </a:bodyPr>
          <a:lstStyle/>
          <a:p>
            <a:r>
              <a:rPr lang="en-US" dirty="0">
                <a:solidFill>
                  <a:schemeClr val="bg1"/>
                </a:solidFill>
              </a:rPr>
              <a:t>Intentional Christianity, </a:t>
            </a:r>
          </a:p>
          <a:p>
            <a:r>
              <a:rPr lang="en-US" dirty="0">
                <a:solidFill>
                  <a:schemeClr val="bg1"/>
                </a:solidFill>
              </a:rPr>
              <a:t>Intentional Character Sanctification.</a:t>
            </a:r>
            <a:endParaRPr lang="en-US" dirty="0"/>
          </a:p>
        </p:txBody>
      </p:sp>
    </p:spTree>
    <p:extLst>
      <p:ext uri="{BB962C8B-B14F-4D97-AF65-F5344CB8AC3E}">
        <p14:creationId xmlns:p14="http://schemas.microsoft.com/office/powerpoint/2010/main" val="244408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0810120x2.jpg" descr="0810120x2.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68" name="“Let no one say, ‘I cannot overcome my defects of character’; for if this is your decision, then you cannot have eternal life.…"/>
          <p:cNvSpPr txBox="1">
            <a:spLocks noGrp="1"/>
          </p:cNvSpPr>
          <p:nvPr>
            <p:ph type="body" idx="4294967295"/>
          </p:nvPr>
        </p:nvSpPr>
        <p:spPr>
          <a:xfrm>
            <a:off x="3275012" y="1137138"/>
            <a:ext cx="5849938" cy="5711337"/>
          </a:xfrm>
          <a:prstGeom prst="rect">
            <a:avLst/>
          </a:prstGeom>
        </p:spPr>
        <p:txBody>
          <a:bodyPr>
            <a:normAutofit/>
          </a:bodyPr>
          <a:lstStyle/>
          <a:p>
            <a:pPr marL="339470" indent="-339470" defTabSz="452627">
              <a:spcBef>
                <a:spcPts val="500"/>
              </a:spcBef>
              <a:buSzTx/>
              <a:buNone/>
              <a:defRPr sz="2178">
                <a:effectLst>
                  <a:outerShdw blurRad="12573" dist="25146" dir="2700000" rotWithShape="0">
                    <a:srgbClr val="000000"/>
                  </a:outerShdw>
                </a:effectLst>
              </a:defRPr>
            </a:pPr>
            <a:r>
              <a:rPr sz="2400" dirty="0"/>
              <a:t>“Let no one say, ‘I cannot overcome my defects of </a:t>
            </a:r>
            <a:r>
              <a:rPr sz="2400" b="1" dirty="0"/>
              <a:t>character</a:t>
            </a:r>
            <a:r>
              <a:rPr sz="2400" dirty="0"/>
              <a:t>’; for if this is your decision, </a:t>
            </a:r>
            <a:r>
              <a:rPr sz="2400" b="1" dirty="0"/>
              <a:t>then you cannot have eternal life. </a:t>
            </a:r>
          </a:p>
          <a:p>
            <a:pPr marL="339470" indent="-339470" defTabSz="452627">
              <a:spcBef>
                <a:spcPts val="500"/>
              </a:spcBef>
              <a:buSzTx/>
              <a:buNone/>
              <a:defRPr sz="2178">
                <a:effectLst>
                  <a:outerShdw blurRad="12573" dist="25146" dir="2700000" rotWithShape="0">
                    <a:srgbClr val="000000"/>
                  </a:outerShdw>
                </a:effectLst>
              </a:defRPr>
            </a:pPr>
            <a:r>
              <a:rPr sz="2400" dirty="0"/>
              <a:t>“When there is a determined purpose born in your heart to overcome, you will have a disposition to overcome, and will cultivate those traits of </a:t>
            </a:r>
            <a:r>
              <a:rPr sz="2400" b="1" dirty="0"/>
              <a:t>character</a:t>
            </a:r>
            <a:r>
              <a:rPr sz="2400" dirty="0"/>
              <a:t> that are desirable, and will engage in the conflict with steady, persevering effort.”</a:t>
            </a:r>
          </a:p>
          <a:p>
            <a:pPr marL="339470" indent="-339470" defTabSz="452627">
              <a:spcBef>
                <a:spcPts val="500"/>
              </a:spcBef>
              <a:buSzTx/>
              <a:buNone/>
              <a:defRPr sz="2178">
                <a:effectLst>
                  <a:outerShdw blurRad="12573" dist="25146" dir="2700000" rotWithShape="0">
                    <a:srgbClr val="000000"/>
                  </a:outerShdw>
                </a:effectLst>
              </a:defRPr>
            </a:pPr>
            <a:r>
              <a:rPr sz="2400" dirty="0"/>
              <a:t>“You will exercise a ceaseless watchfulness over your defects of </a:t>
            </a:r>
            <a:r>
              <a:rPr sz="2400" b="1" dirty="0"/>
              <a:t>character</a:t>
            </a:r>
            <a:r>
              <a:rPr sz="2400" dirty="0"/>
              <a:t>, and will cultivate right practices in little things.”  (SD 115).</a:t>
            </a:r>
          </a:p>
        </p:txBody>
      </p:sp>
    </p:spTree>
  </p:cSld>
  <p:clrMapOvr>
    <a:masterClrMapping/>
  </p:clrMapOvr>
  <p:transition>
    <p:wip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6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1" build="p"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0811142x2.jpg" descr="0811142x2.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51" name="Remedy Every Defect"/>
          <p:cNvSpPr txBox="1">
            <a:spLocks noGrp="1"/>
          </p:cNvSpPr>
          <p:nvPr>
            <p:ph type="title" idx="4294967295"/>
          </p:nvPr>
        </p:nvSpPr>
        <p:spPr>
          <a:xfrm>
            <a:off x="-1" y="-58738"/>
            <a:ext cx="5702302" cy="1143001"/>
          </a:xfrm>
          <a:prstGeom prst="rect">
            <a:avLst/>
          </a:prstGeom>
        </p:spPr>
        <p:txBody>
          <a:bodyPr>
            <a:noAutofit/>
          </a:bodyPr>
          <a:lstStyle>
            <a:lvl1pPr>
              <a:defRPr>
                <a:effectLst>
                  <a:outerShdw blurRad="12700" dist="25400" dir="2700000" rotWithShape="0">
                    <a:srgbClr val="000000"/>
                  </a:outerShdw>
                </a:effectLst>
              </a:defRPr>
            </a:lvl1pPr>
          </a:lstStyle>
          <a:p>
            <a:r>
              <a:rPr lang="en-US" sz="3600" dirty="0">
                <a:solidFill>
                  <a:schemeClr val="bg1"/>
                </a:solidFill>
              </a:rPr>
              <a:t>Warring Against the Flesh</a:t>
            </a:r>
            <a:endParaRPr sz="3600" dirty="0">
              <a:solidFill>
                <a:schemeClr val="bg1"/>
              </a:solidFill>
            </a:endParaRPr>
          </a:p>
        </p:txBody>
      </p:sp>
      <p:sp>
        <p:nvSpPr>
          <p:cNvPr id="152" name="“Christ has given us no assurance that to attain perfection of character is an easy matter.…"/>
          <p:cNvSpPr txBox="1">
            <a:spLocks noGrp="1"/>
          </p:cNvSpPr>
          <p:nvPr>
            <p:ph type="body" idx="4294967295"/>
          </p:nvPr>
        </p:nvSpPr>
        <p:spPr>
          <a:xfrm>
            <a:off x="0" y="890587"/>
            <a:ext cx="5440363" cy="6434138"/>
          </a:xfrm>
          <a:prstGeom prst="rect">
            <a:avLst/>
          </a:prstGeom>
        </p:spPr>
        <p:txBody>
          <a:bodyPr>
            <a:normAutofit/>
          </a:bodyPr>
          <a:lstStyle/>
          <a:p>
            <a:pPr>
              <a:lnSpc>
                <a:spcPct val="120000"/>
              </a:lnSpc>
              <a:spcBef>
                <a:spcPts val="0"/>
              </a:spcBef>
              <a:buSzTx/>
              <a:buNone/>
              <a:defRPr sz="2000">
                <a:effectLst>
                  <a:outerShdw blurRad="12700" dist="25400" dir="2700000" rotWithShape="0">
                    <a:srgbClr val="000000"/>
                  </a:outerShdw>
                </a:effectLst>
              </a:defRPr>
            </a:pPr>
            <a:r>
              <a:rPr dirty="0">
                <a:solidFill>
                  <a:schemeClr val="bg1"/>
                </a:solidFill>
              </a:rPr>
              <a:t>“Christ has given us no assurance that to attain perfection of </a:t>
            </a:r>
            <a:r>
              <a:rPr b="1" dirty="0">
                <a:solidFill>
                  <a:schemeClr val="bg1"/>
                </a:solidFill>
              </a:rPr>
              <a:t>character</a:t>
            </a:r>
            <a:r>
              <a:rPr dirty="0">
                <a:solidFill>
                  <a:schemeClr val="bg1"/>
                </a:solidFill>
              </a:rPr>
              <a:t> is an easy matter. </a:t>
            </a:r>
          </a:p>
          <a:p>
            <a:pPr>
              <a:lnSpc>
                <a:spcPct val="120000"/>
              </a:lnSpc>
              <a:spcBef>
                <a:spcPts val="0"/>
              </a:spcBef>
              <a:buSzTx/>
              <a:buNone/>
              <a:defRPr sz="2000">
                <a:effectLst>
                  <a:outerShdw blurRad="12700" dist="25400" dir="2700000" rotWithShape="0">
                    <a:srgbClr val="000000"/>
                  </a:outerShdw>
                </a:effectLst>
              </a:defRPr>
            </a:pPr>
            <a:r>
              <a:rPr dirty="0">
                <a:solidFill>
                  <a:schemeClr val="bg1"/>
                </a:solidFill>
              </a:rPr>
              <a:t>“A noble, all-round </a:t>
            </a:r>
            <a:r>
              <a:rPr b="1" dirty="0">
                <a:solidFill>
                  <a:schemeClr val="bg1"/>
                </a:solidFill>
              </a:rPr>
              <a:t>character</a:t>
            </a:r>
            <a:r>
              <a:rPr dirty="0">
                <a:solidFill>
                  <a:schemeClr val="bg1"/>
                </a:solidFill>
              </a:rPr>
              <a:t> is not inherited. </a:t>
            </a:r>
          </a:p>
          <a:p>
            <a:pPr>
              <a:lnSpc>
                <a:spcPct val="120000"/>
              </a:lnSpc>
              <a:spcBef>
                <a:spcPts val="0"/>
              </a:spcBef>
              <a:buSzTx/>
              <a:buNone/>
              <a:defRPr sz="2000">
                <a:effectLst>
                  <a:outerShdw blurRad="12700" dist="25400" dir="2700000" rotWithShape="0">
                    <a:srgbClr val="000000"/>
                  </a:outerShdw>
                </a:effectLst>
              </a:defRPr>
            </a:pPr>
            <a:r>
              <a:rPr dirty="0">
                <a:solidFill>
                  <a:schemeClr val="bg1"/>
                </a:solidFill>
              </a:rPr>
              <a:t>“It does not come to us by accident. </a:t>
            </a:r>
          </a:p>
          <a:p>
            <a:pPr>
              <a:lnSpc>
                <a:spcPct val="120000"/>
              </a:lnSpc>
              <a:spcBef>
                <a:spcPts val="0"/>
              </a:spcBef>
              <a:buSzTx/>
              <a:buNone/>
              <a:defRPr sz="2000">
                <a:effectLst>
                  <a:outerShdw blurRad="12700" dist="25400" dir="2700000" rotWithShape="0">
                    <a:srgbClr val="000000"/>
                  </a:outerShdw>
                </a:effectLst>
              </a:defRPr>
            </a:pPr>
            <a:r>
              <a:rPr dirty="0">
                <a:solidFill>
                  <a:schemeClr val="bg1"/>
                </a:solidFill>
              </a:rPr>
              <a:t>“A noble </a:t>
            </a:r>
            <a:r>
              <a:rPr b="1" dirty="0">
                <a:solidFill>
                  <a:schemeClr val="bg1"/>
                </a:solidFill>
              </a:rPr>
              <a:t>character</a:t>
            </a:r>
            <a:r>
              <a:rPr dirty="0">
                <a:solidFill>
                  <a:schemeClr val="bg1"/>
                </a:solidFill>
              </a:rPr>
              <a:t> is earned by individual effort through the merits and grace of Christ. </a:t>
            </a:r>
          </a:p>
          <a:p>
            <a:pPr>
              <a:lnSpc>
                <a:spcPct val="120000"/>
              </a:lnSpc>
              <a:spcBef>
                <a:spcPts val="0"/>
              </a:spcBef>
              <a:buSzTx/>
              <a:buNone/>
              <a:defRPr sz="2000">
                <a:effectLst>
                  <a:outerShdw blurRad="12700" dist="25400" dir="2700000" rotWithShape="0">
                    <a:srgbClr val="000000"/>
                  </a:outerShdw>
                </a:effectLst>
              </a:defRPr>
            </a:pPr>
            <a:r>
              <a:rPr dirty="0">
                <a:solidFill>
                  <a:schemeClr val="bg1"/>
                </a:solidFill>
              </a:rPr>
              <a:t>“God gives the talents, the powers of the mind; we form the </a:t>
            </a:r>
            <a:r>
              <a:rPr b="1" dirty="0">
                <a:solidFill>
                  <a:schemeClr val="bg1"/>
                </a:solidFill>
              </a:rPr>
              <a:t>character</a:t>
            </a:r>
            <a:r>
              <a:rPr dirty="0">
                <a:solidFill>
                  <a:schemeClr val="bg1"/>
                </a:solidFill>
              </a:rPr>
              <a:t>. </a:t>
            </a:r>
          </a:p>
          <a:p>
            <a:pPr>
              <a:lnSpc>
                <a:spcPct val="120000"/>
              </a:lnSpc>
              <a:spcBef>
                <a:spcPts val="0"/>
              </a:spcBef>
              <a:buSzTx/>
              <a:buNone/>
              <a:defRPr sz="2000">
                <a:effectLst>
                  <a:outerShdw blurRad="12700" dist="25400" dir="2700000" rotWithShape="0">
                    <a:srgbClr val="000000"/>
                  </a:outerShdw>
                </a:effectLst>
              </a:defRPr>
            </a:pPr>
            <a:r>
              <a:rPr dirty="0">
                <a:solidFill>
                  <a:schemeClr val="bg1"/>
                </a:solidFill>
              </a:rPr>
              <a:t>“It is formed by hard, stern battles with self. Conflict after conflict must be waged against hereditary tendencies. </a:t>
            </a:r>
          </a:p>
          <a:p>
            <a:pPr>
              <a:lnSpc>
                <a:spcPct val="120000"/>
              </a:lnSpc>
              <a:spcBef>
                <a:spcPts val="0"/>
              </a:spcBef>
              <a:buSzTx/>
              <a:buNone/>
              <a:defRPr sz="2000">
                <a:effectLst>
                  <a:outerShdw blurRad="12700" dist="25400" dir="2700000" rotWithShape="0">
                    <a:srgbClr val="000000"/>
                  </a:outerShdw>
                </a:effectLst>
              </a:defRPr>
            </a:pPr>
            <a:r>
              <a:rPr dirty="0">
                <a:solidFill>
                  <a:schemeClr val="bg1"/>
                </a:solidFill>
              </a:rPr>
              <a:t>“We shall have to criticize ourselves closely, and allow not one unfavorable trait to remain uncorrected.” (COL 331).  </a:t>
            </a:r>
          </a:p>
        </p:txBody>
      </p:sp>
    </p:spTree>
    <p:extLst>
      <p:ext uri="{BB962C8B-B14F-4D97-AF65-F5344CB8AC3E}">
        <p14:creationId xmlns:p14="http://schemas.microsoft.com/office/powerpoint/2010/main" val="1449133995"/>
      </p:ext>
    </p:extLst>
  </p:cSld>
  <p:clrMapOvr>
    <a:masterClrMapping/>
  </p:clrMapOvr>
  <mc:AlternateContent xmlns:mc="http://schemas.openxmlformats.org/markup-compatibility/2006" xmlns:p14="http://schemas.microsoft.com/office/powerpoint/2010/main">
    <mc:Choice Requires="p14">
      <p:transition>
        <p:wipe dir="u"/>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1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15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1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build="p"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0813150.jpg" descr="0813150.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61" name="Appetite"/>
          <p:cNvSpPr txBox="1">
            <a:spLocks noGrp="1"/>
          </p:cNvSpPr>
          <p:nvPr>
            <p:ph type="title" idx="4294967295"/>
          </p:nvPr>
        </p:nvSpPr>
        <p:spPr>
          <a:xfrm>
            <a:off x="5426075" y="0"/>
            <a:ext cx="3832225" cy="625475"/>
          </a:xfrm>
          <a:prstGeom prst="rect">
            <a:avLst/>
          </a:prstGeom>
        </p:spPr>
        <p:txBody>
          <a:bodyPr>
            <a:normAutofit fontScale="90000"/>
          </a:bodyPr>
          <a:lstStyle>
            <a:lvl1pPr defTabSz="402336">
              <a:defRPr sz="3520">
                <a:effectLst>
                  <a:outerShdw blurRad="11176" dist="22352" dir="2700000" rotWithShape="0">
                    <a:srgbClr val="000000"/>
                  </a:outerShdw>
                </a:effectLst>
              </a:defRPr>
            </a:lvl1pPr>
          </a:lstStyle>
          <a:p>
            <a:r>
              <a:t>Appetite</a:t>
            </a:r>
          </a:p>
        </p:txBody>
      </p:sp>
      <p:sp>
        <p:nvSpPr>
          <p:cNvPr id="162" name="“The controlling power of appetite will prove the ruin of thousands, when, if they had conquered on this point, they would have had moral power to gain the victory over every other temptation of Satan.…"/>
          <p:cNvSpPr txBox="1">
            <a:spLocks noGrp="1"/>
          </p:cNvSpPr>
          <p:nvPr>
            <p:ph type="body" sz="half" idx="4294967295"/>
          </p:nvPr>
        </p:nvSpPr>
        <p:spPr>
          <a:xfrm>
            <a:off x="5426075" y="650875"/>
            <a:ext cx="3717925" cy="4116388"/>
          </a:xfrm>
          <a:prstGeom prst="rect">
            <a:avLst/>
          </a:prstGeom>
          <a:solidFill>
            <a:srgbClr val="0F0902">
              <a:alpha val="61959"/>
            </a:srgbClr>
          </a:solidFill>
        </p:spPr>
        <p:txBody>
          <a:bodyPr>
            <a:normAutofit/>
          </a:bodyPr>
          <a:lstStyle/>
          <a:p>
            <a:pPr>
              <a:spcBef>
                <a:spcPts val="400"/>
              </a:spcBef>
              <a:buSzTx/>
              <a:buNone/>
              <a:defRPr sz="2000">
                <a:effectLst>
                  <a:outerShdw blurRad="12700" dist="25400" dir="2700000" rotWithShape="0">
                    <a:srgbClr val="EEECE1"/>
                  </a:outerShdw>
                </a:effectLst>
              </a:defRPr>
            </a:pPr>
            <a:r>
              <a:rPr dirty="0">
                <a:effectLst>
                  <a:outerShdw blurRad="12700" dist="25400" dir="2700000" rotWithShape="0">
                    <a:schemeClr val="tx1"/>
                  </a:outerShdw>
                </a:effectLst>
              </a:rPr>
              <a:t>“The controlling power of appetite will prove the ruin of thousands, when, if they had conquered on this point, they would have had moral power to gain the victory over every other temptation of Satan. </a:t>
            </a:r>
          </a:p>
          <a:p>
            <a:pPr>
              <a:spcBef>
                <a:spcPts val="400"/>
              </a:spcBef>
              <a:buSzTx/>
              <a:buNone/>
              <a:defRPr sz="2000">
                <a:effectLst>
                  <a:outerShdw blurRad="12700" dist="25400" dir="2700000" rotWithShape="0">
                    <a:srgbClr val="EEECE1"/>
                  </a:outerShdw>
                </a:effectLst>
              </a:defRPr>
            </a:pPr>
            <a:r>
              <a:rPr dirty="0">
                <a:effectLst>
                  <a:outerShdw blurRad="12700" dist="25400" dir="2700000" rotWithShape="0">
                    <a:schemeClr val="tx1"/>
                  </a:outerShdw>
                </a:effectLst>
              </a:rPr>
              <a:t>“But those who are slaves to appetite will fail in perfecting Christian </a:t>
            </a:r>
            <a:r>
              <a:rPr b="1" dirty="0">
                <a:effectLst>
                  <a:outerShdw blurRad="12700" dist="25400" dir="2700000" rotWithShape="0">
                    <a:schemeClr val="tx1"/>
                  </a:outerShdw>
                </a:effectLst>
              </a:rPr>
              <a:t>character</a:t>
            </a:r>
            <a:r>
              <a:rPr dirty="0">
                <a:effectLst>
                  <a:outerShdw blurRad="12700" dist="25400" dir="2700000" rotWithShape="0">
                    <a:schemeClr val="tx1"/>
                  </a:outerShdw>
                </a:effectLst>
              </a:rPr>
              <a:t>.” (CD 59).</a:t>
            </a:r>
          </a:p>
        </p:txBody>
      </p:sp>
    </p:spTree>
  </p:cSld>
  <p:clrMapOvr>
    <a:masterClrMapping/>
  </p:clrMapOvr>
  <p:transition>
    <p:wipe dir="r"/>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p:tmAbs val="0"/>
                                  </p:iterate>
                                  <p:childTnLst>
                                    <p:set>
                                      <p:cBhvr>
                                        <p:cTn id="6" fill="hold"/>
                                        <p:tgtEl>
                                          <p:spTgt spid="1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6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uiExpand="1" build="p" bldLvl="5"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62A3B3-F9F1-F846-A9CF-B93DEC368E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5F1F3CAA-9B3E-DB48-923F-AC4A126A81A1}"/>
              </a:ext>
            </a:extLst>
          </p:cNvPr>
          <p:cNvSpPr>
            <a:spLocks noGrp="1"/>
          </p:cNvSpPr>
          <p:nvPr>
            <p:ph idx="1"/>
          </p:nvPr>
        </p:nvSpPr>
        <p:spPr>
          <a:xfrm>
            <a:off x="130628" y="1861458"/>
            <a:ext cx="3820887" cy="3641270"/>
          </a:xfrm>
          <a:solidFill>
            <a:schemeClr val="tx1">
              <a:alpha val="37000"/>
            </a:schemeClr>
          </a:solidFill>
        </p:spPr>
        <p:txBody>
          <a:bodyPr/>
          <a:lstStyle/>
          <a:p>
            <a:pPr marL="0" indent="0">
              <a:buNone/>
            </a:pPr>
            <a:r>
              <a:rPr lang="en-US" sz="1800" dirty="0"/>
              <a:t>“He who cherishes the light which God has given him upon health reform has </a:t>
            </a:r>
            <a:r>
              <a:rPr lang="en-US" sz="1800" u="sng" dirty="0"/>
              <a:t>an important aid </a:t>
            </a:r>
            <a:r>
              <a:rPr lang="en-US" sz="1800" dirty="0"/>
              <a:t>in the work of becoming </a:t>
            </a:r>
            <a:r>
              <a:rPr lang="en-US" sz="1800" b="1" dirty="0"/>
              <a:t>sanctified</a:t>
            </a:r>
            <a:r>
              <a:rPr lang="en-US" sz="1800" dirty="0"/>
              <a:t> through the truth, and fitted for immortality. </a:t>
            </a:r>
          </a:p>
          <a:p>
            <a:pPr marL="0" indent="0">
              <a:buNone/>
            </a:pPr>
            <a:r>
              <a:rPr lang="en-US" sz="1800" dirty="0"/>
              <a:t>“But if he disregards that light and lives in violation of natural law, he must pay the penalty; his spiritual powers are benumbed, and how can he perfect holiness in the fear of God?” CH 22.2</a:t>
            </a:r>
          </a:p>
          <a:p>
            <a:pPr marL="0" indent="0">
              <a:buNone/>
            </a:pPr>
            <a:endParaRPr lang="en-US" sz="1800" dirty="0"/>
          </a:p>
        </p:txBody>
      </p:sp>
    </p:spTree>
    <p:extLst>
      <p:ext uri="{BB962C8B-B14F-4D97-AF65-F5344CB8AC3E}">
        <p14:creationId xmlns:p14="http://schemas.microsoft.com/office/powerpoint/2010/main" val="3521121927"/>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3">
                <a:lumMod val="50000"/>
              </a:schemeClr>
            </a:gs>
            <a:gs pos="28000">
              <a:srgbClr val="F7D9CA"/>
            </a:gs>
            <a:gs pos="43000">
              <a:srgbClr val="DD1425"/>
            </a:gs>
          </a:gsLst>
          <a:lin ang="10800000" scaled="0"/>
          <a:tileRect/>
        </a:gradFill>
        <a:effectLst/>
      </p:bgPr>
    </p:bg>
    <p:spTree>
      <p:nvGrpSpPr>
        <p:cNvPr id="1" name=""/>
        <p:cNvGrpSpPr/>
        <p:nvPr/>
      </p:nvGrpSpPr>
      <p:grpSpPr>
        <a:xfrm>
          <a:off x="0" y="0"/>
          <a:ext cx="0" cy="0"/>
          <a:chOff x="0" y="0"/>
          <a:chExt cx="0" cy="0"/>
        </a:xfrm>
      </p:grpSpPr>
      <p:sp>
        <p:nvSpPr>
          <p:cNvPr id="222" name="Could those whose lives have been spent in rebellion against God be suddenly transported to heaven and witness the high, the holy state of perfection that ever exists there,-- every soul filled with love, every countenance beaming with joy, enrapturing music in melodious strains rising in honor of God and the Lamb, and ceaseless streams of light flowing upon the redeemed from the face of Him who sitteth upon the throne,--could those whose hearts are filled with hatred of God, of truth and holiness, mingle with the heavenly throng and join their songs of praise? Could they endure the glory of God and the Lamb? No, no; years of probation were granted them, that they might form characters for heaven; but they have never trained the mind to love purity; they have never learned the language of heaven, and now it is too late. A life of rebellion against God has unfitted them for heaven. Its purity, holiness, and peace would be torture to them; the glory of God would be a consuming fire. They would long to flee from that holy place. They would welcome destruction, that they might be hidden from the face of Him who died to redeem them. The destiny of the wicked is fixed by their own choice. Their exclusion from heaven is voluntary with themselves, and just and merciful on the part of God.  {GC 542.2}"/>
          <p:cNvSpPr txBox="1">
            <a:spLocks noGrp="1"/>
          </p:cNvSpPr>
          <p:nvPr>
            <p:ph type="body" idx="4294967295"/>
          </p:nvPr>
        </p:nvSpPr>
        <p:spPr>
          <a:xfrm>
            <a:off x="457199" y="1600200"/>
            <a:ext cx="3426031" cy="4525963"/>
          </a:xfrm>
          <a:prstGeom prst="rect">
            <a:avLst/>
          </a:prstGeom>
        </p:spPr>
        <p:txBody>
          <a:bodyPr>
            <a:normAutofit/>
          </a:bodyPr>
          <a:lstStyle/>
          <a:p>
            <a:pPr marL="0" indent="0">
              <a:spcBef>
                <a:spcPts val="400"/>
              </a:spcBef>
              <a:buNone/>
              <a:defRPr sz="1800">
                <a:solidFill>
                  <a:srgbClr val="000000"/>
                </a:solidFill>
                <a:effectLst>
                  <a:outerShdw blurRad="12700" dist="25400" dir="2700000" rotWithShape="0">
                    <a:srgbClr val="FFFFFF"/>
                  </a:outerShdw>
                </a:effectLst>
              </a:defRPr>
            </a:pPr>
            <a:r>
              <a:rPr lang="en-AU" sz="2400" b="1" dirty="0">
                <a:solidFill>
                  <a:schemeClr val="bg1"/>
                </a:solidFill>
                <a:effectLst>
                  <a:outerShdw blurRad="12700" dist="25400" dir="2700000" rotWithShape="0">
                    <a:schemeClr val="tx1"/>
                  </a:outerShdw>
                </a:effectLst>
              </a:rPr>
              <a:t>“Sugar</a:t>
            </a:r>
            <a:r>
              <a:rPr lang="en-AU" sz="2400" dirty="0">
                <a:solidFill>
                  <a:schemeClr val="bg1"/>
                </a:solidFill>
                <a:effectLst>
                  <a:outerShdw blurRad="12700" dist="25400" dir="2700000" rotWithShape="0">
                    <a:schemeClr val="tx1"/>
                  </a:outerShdw>
                </a:effectLst>
              </a:rPr>
              <a:t> is not good for the stomach. It causes fermentation, and this clouds the brain and brings </a:t>
            </a:r>
            <a:r>
              <a:rPr lang="en-AU" sz="2400" b="1" dirty="0">
                <a:solidFill>
                  <a:schemeClr val="bg1"/>
                </a:solidFill>
                <a:effectLst>
                  <a:outerShdw blurRad="12700" dist="25400" dir="2700000" rotWithShape="0">
                    <a:schemeClr val="tx1"/>
                  </a:outerShdw>
                </a:effectLst>
              </a:rPr>
              <a:t>peevishness into the disposition</a:t>
            </a:r>
            <a:r>
              <a:rPr lang="en-AU" sz="2400" dirty="0">
                <a:solidFill>
                  <a:schemeClr val="bg1"/>
                </a:solidFill>
                <a:effectLst>
                  <a:outerShdw blurRad="12700" dist="25400" dir="2700000" rotWithShape="0">
                    <a:schemeClr val="tx1"/>
                  </a:outerShdw>
                </a:effectLst>
              </a:rPr>
              <a:t>.” CD 327.1</a:t>
            </a:r>
          </a:p>
          <a:p>
            <a:pPr marL="0" indent="0">
              <a:spcBef>
                <a:spcPts val="400"/>
              </a:spcBef>
              <a:buNone/>
              <a:defRPr sz="1800">
                <a:solidFill>
                  <a:srgbClr val="000000"/>
                </a:solidFill>
                <a:effectLst>
                  <a:outerShdw blurRad="12700" dist="25400" dir="2700000" rotWithShape="0">
                    <a:srgbClr val="FFFFFF"/>
                  </a:outerShdw>
                </a:effectLst>
              </a:defRPr>
            </a:pPr>
            <a:endParaRPr sz="2400" dirty="0">
              <a:solidFill>
                <a:schemeClr val="bg1"/>
              </a:solidFill>
              <a:effectLst>
                <a:outerShdw blurRad="12700" dist="25400" dir="2700000" rotWithShape="0">
                  <a:schemeClr val="tx1"/>
                </a:outerShdw>
              </a:effectLst>
            </a:endParaRPr>
          </a:p>
        </p:txBody>
      </p:sp>
      <p:pic>
        <p:nvPicPr>
          <p:cNvPr id="3" name="Picture 2">
            <a:extLst>
              <a:ext uri="{FF2B5EF4-FFF2-40B4-BE49-F238E27FC236}">
                <a16:creationId xmlns:a16="http://schemas.microsoft.com/office/drawing/2014/main" id="{F4C56726-F5FC-4D45-BE82-4169C92B515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330940">
            <a:off x="3972296" y="972271"/>
            <a:ext cx="4572000" cy="55101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2967713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7937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2A7A94-4816-4C46-95B0-059C5A66E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9149" y="2818898"/>
            <a:ext cx="5511635" cy="3674423"/>
          </a:xfrm>
          <a:prstGeom prst="rect">
            <a:avLst/>
          </a:prstGeom>
          <a:ln w="82550">
            <a:solidFill>
              <a:srgbClr val="A17145"/>
            </a:solidFill>
          </a:ln>
        </p:spPr>
      </p:pic>
      <p:sp>
        <p:nvSpPr>
          <p:cNvPr id="222" name="Could those whose lives have been spent in rebellion against God be suddenly transported to heaven and witness the high, the holy state of perfection that ever exists there,-- every soul filled with love, every countenance beaming with joy, enrapturing music in melodious strains rising in honor of God and the Lamb, and ceaseless streams of light flowing upon the redeemed from the face of Him who sitteth upon the throne,--could those whose hearts are filled with hatred of God, of truth and holiness, mingle with the heavenly throng and join their songs of praise? Could they endure the glory of God and the Lamb? No, no; years of probation were granted them, that they might form characters for heaven; but they have never trained the mind to love purity; they have never learned the language of heaven, and now it is too late. A life of rebellion against God has unfitted them for heaven. Its purity, holiness, and peace would be torture to them; the glory of God would be a consuming fire. They would long to flee from that holy place. They would welcome destruction, that they might be hidden from the face of Him who died to redeem them. The destiny of the wicked is fixed by their own choice. Their exclusion from heaven is voluntary with themselves, and just and merciful on the part of God.  {GC 542.2}"/>
          <p:cNvSpPr txBox="1">
            <a:spLocks noGrp="1"/>
          </p:cNvSpPr>
          <p:nvPr>
            <p:ph type="body" idx="4294967295"/>
          </p:nvPr>
        </p:nvSpPr>
        <p:spPr>
          <a:xfrm>
            <a:off x="345865" y="440865"/>
            <a:ext cx="4577938" cy="4049073"/>
          </a:xfrm>
          <a:prstGeom prst="rect">
            <a:avLst/>
          </a:prstGeom>
          <a:solidFill>
            <a:srgbClr val="A17145"/>
          </a:solidFill>
        </p:spPr>
        <p:txBody>
          <a:bodyPr>
            <a:normAutofit fontScale="85000" lnSpcReduction="10000"/>
          </a:bodyPr>
          <a:lstStyle/>
          <a:p>
            <a:pPr marL="0" indent="0">
              <a:lnSpc>
                <a:spcPct val="110000"/>
              </a:lnSpc>
              <a:spcBef>
                <a:spcPts val="400"/>
              </a:spcBef>
              <a:buNone/>
              <a:defRPr sz="1800">
                <a:solidFill>
                  <a:srgbClr val="000000"/>
                </a:solidFill>
                <a:effectLst>
                  <a:outerShdw blurRad="12700" dist="25400" dir="2700000" rotWithShape="0">
                    <a:srgbClr val="FFFFFF"/>
                  </a:outerShdw>
                </a:effectLst>
              </a:defRPr>
            </a:pPr>
            <a:r>
              <a:rPr lang="en-AU" dirty="0">
                <a:solidFill>
                  <a:schemeClr val="bg1"/>
                </a:solidFill>
                <a:effectLst>
                  <a:outerShdw blurRad="12700" dist="25400" dir="2700000" rotWithShape="0">
                    <a:schemeClr val="tx1"/>
                  </a:outerShdw>
                </a:effectLst>
              </a:rPr>
              <a:t>“I was instructed that the use of </a:t>
            </a:r>
            <a:r>
              <a:rPr lang="en-AU" b="1" dirty="0">
                <a:solidFill>
                  <a:schemeClr val="bg1"/>
                </a:solidFill>
                <a:effectLst>
                  <a:outerShdw blurRad="12700" dist="25400" dir="2700000" rotWithShape="0">
                    <a:schemeClr val="tx1"/>
                  </a:outerShdw>
                </a:effectLst>
              </a:rPr>
              <a:t>flesh meat has a tendency to animalize the nature</a:t>
            </a:r>
            <a:r>
              <a:rPr lang="en-AU" dirty="0">
                <a:solidFill>
                  <a:schemeClr val="bg1"/>
                </a:solidFill>
                <a:effectLst>
                  <a:outerShdw blurRad="12700" dist="25400" dir="2700000" rotWithShape="0">
                    <a:schemeClr val="tx1"/>
                  </a:outerShdw>
                </a:effectLst>
              </a:rPr>
              <a:t>, and to rob men and women of the love and sympathy which they should feel for everyone. </a:t>
            </a:r>
          </a:p>
          <a:p>
            <a:pPr marL="0" indent="0">
              <a:lnSpc>
                <a:spcPct val="110000"/>
              </a:lnSpc>
              <a:spcBef>
                <a:spcPts val="400"/>
              </a:spcBef>
              <a:buNone/>
              <a:defRPr sz="1800">
                <a:solidFill>
                  <a:srgbClr val="000000"/>
                </a:solidFill>
                <a:effectLst>
                  <a:outerShdw blurRad="12700" dist="25400" dir="2700000" rotWithShape="0">
                    <a:srgbClr val="FFFFFF"/>
                  </a:outerShdw>
                </a:effectLst>
              </a:defRPr>
            </a:pPr>
            <a:r>
              <a:rPr lang="en-AU" dirty="0">
                <a:solidFill>
                  <a:schemeClr val="bg1"/>
                </a:solidFill>
                <a:effectLst>
                  <a:outerShdw blurRad="12700" dist="25400" dir="2700000" rotWithShape="0">
                    <a:schemeClr val="tx1"/>
                  </a:outerShdw>
                </a:effectLst>
              </a:rPr>
              <a:t>“We are built up from that which we eat, and those whose diet is largely composed of animal food are brought into a condition where they allow the </a:t>
            </a:r>
            <a:r>
              <a:rPr lang="en-AU" b="1" dirty="0">
                <a:solidFill>
                  <a:schemeClr val="bg1"/>
                </a:solidFill>
                <a:effectLst>
                  <a:outerShdw blurRad="12700" dist="25400" dir="2700000" rotWithShape="0">
                    <a:schemeClr val="tx1"/>
                  </a:outerShdw>
                </a:effectLst>
              </a:rPr>
              <a:t>lower passions to assume control</a:t>
            </a:r>
            <a:r>
              <a:rPr lang="en-AU" dirty="0">
                <a:solidFill>
                  <a:schemeClr val="bg1"/>
                </a:solidFill>
                <a:effectLst>
                  <a:outerShdw blurRad="12700" dist="25400" dir="2700000" rotWithShape="0">
                    <a:schemeClr val="tx1"/>
                  </a:outerShdw>
                </a:effectLst>
              </a:rPr>
              <a:t> of the higher powers of the being.</a:t>
            </a:r>
          </a:p>
          <a:p>
            <a:pPr marL="0" indent="0">
              <a:lnSpc>
                <a:spcPct val="110000"/>
              </a:lnSpc>
              <a:spcBef>
                <a:spcPts val="400"/>
              </a:spcBef>
              <a:buNone/>
              <a:defRPr sz="1800">
                <a:solidFill>
                  <a:srgbClr val="000000"/>
                </a:solidFill>
                <a:effectLst>
                  <a:outerShdw blurRad="12700" dist="25400" dir="2700000" rotWithShape="0">
                    <a:srgbClr val="FFFFFF"/>
                  </a:outerShdw>
                </a:effectLst>
              </a:defRPr>
            </a:pPr>
            <a:r>
              <a:rPr lang="en-AU" dirty="0">
                <a:solidFill>
                  <a:schemeClr val="bg1"/>
                </a:solidFill>
                <a:effectLst>
                  <a:outerShdw blurRad="12700" dist="25400" dir="2700000" rotWithShape="0">
                    <a:schemeClr val="tx1"/>
                  </a:outerShdw>
                </a:effectLst>
              </a:rPr>
              <a:t>“There are many kinds of wholesome food. But we do say that flesh meat is not the right food for God's people. </a:t>
            </a:r>
            <a:r>
              <a:rPr lang="en-AU" b="1" dirty="0">
                <a:solidFill>
                  <a:schemeClr val="bg1"/>
                </a:solidFill>
                <a:effectLst>
                  <a:outerShdw blurRad="12700" dist="25400" dir="2700000" rotWithShape="0">
                    <a:schemeClr val="tx1"/>
                  </a:outerShdw>
                </a:effectLst>
              </a:rPr>
              <a:t>It animalizes human beings</a:t>
            </a:r>
            <a:r>
              <a:rPr lang="en-AU" dirty="0">
                <a:solidFill>
                  <a:schemeClr val="bg1"/>
                </a:solidFill>
                <a:effectLst>
                  <a:outerShdw blurRad="12700" dist="25400" dir="2700000" rotWithShape="0">
                    <a:schemeClr val="tx1"/>
                  </a:outerShdw>
                </a:effectLst>
              </a:rPr>
              <a:t>. </a:t>
            </a:r>
          </a:p>
          <a:p>
            <a:pPr marL="0" indent="0">
              <a:lnSpc>
                <a:spcPct val="110000"/>
              </a:lnSpc>
              <a:spcBef>
                <a:spcPts val="400"/>
              </a:spcBef>
              <a:buNone/>
              <a:defRPr sz="1800">
                <a:solidFill>
                  <a:srgbClr val="000000"/>
                </a:solidFill>
                <a:effectLst>
                  <a:outerShdw blurRad="12700" dist="25400" dir="2700000" rotWithShape="0">
                    <a:srgbClr val="FFFFFF"/>
                  </a:outerShdw>
                </a:effectLst>
              </a:defRPr>
            </a:pPr>
            <a:r>
              <a:rPr lang="en-AU" dirty="0">
                <a:solidFill>
                  <a:schemeClr val="bg1"/>
                </a:solidFill>
                <a:effectLst>
                  <a:outerShdw blurRad="12700" dist="25400" dir="2700000" rotWithShape="0">
                    <a:schemeClr val="tx1"/>
                  </a:outerShdw>
                </a:effectLst>
              </a:rPr>
              <a:t>“In a country such as this, where there are fruits, grains, and nuts in abundance, how can one think that he must eat the flesh of dead animals?” {5MR 408.1}</a:t>
            </a:r>
            <a:endParaRPr dirty="0">
              <a:solidFill>
                <a:schemeClr val="bg1"/>
              </a:solidFill>
              <a:effectLst>
                <a:outerShdw blurRad="12700" dist="25400" dir="2700000" rotWithShape="0">
                  <a:schemeClr val="tx1"/>
                </a:outerShdw>
              </a:effectLst>
            </a:endParaRPr>
          </a:p>
        </p:txBody>
      </p:sp>
      <p:sp>
        <p:nvSpPr>
          <p:cNvPr id="4" name="TextBox 3">
            <a:extLst>
              <a:ext uri="{FF2B5EF4-FFF2-40B4-BE49-F238E27FC236}">
                <a16:creationId xmlns:a16="http://schemas.microsoft.com/office/drawing/2014/main" id="{08128FC3-FBF0-724A-92E2-2CA1D87D73CF}"/>
              </a:ext>
            </a:extLst>
          </p:cNvPr>
          <p:cNvSpPr txBox="1"/>
          <p:nvPr/>
        </p:nvSpPr>
        <p:spPr>
          <a:xfrm>
            <a:off x="5034436" y="1157530"/>
            <a:ext cx="3649395" cy="1107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AU" sz="6600" b="1" dirty="0">
                <a:solidFill>
                  <a:srgbClr val="A17145"/>
                </a:solidFill>
                <a:effectLst>
                  <a:outerShdw blurRad="12700" dist="25400" dir="2700000" rotWithShape="0">
                    <a:schemeClr val="tx1"/>
                  </a:outerShdw>
                </a:effectLst>
                <a:latin typeface="Dubai" panose="020B0503030403030204" pitchFamily="34" charset="-78"/>
                <a:cs typeface="Dubai" panose="020B0503030403030204" pitchFamily="34" charset="-78"/>
              </a:rPr>
              <a:t>Animalize</a:t>
            </a:r>
            <a:endParaRPr kumimoji="0" lang="en-US" sz="6600" b="0" i="0" u="none" strike="noStrike" cap="none" spc="0" normalizeH="0" baseline="0" dirty="0">
              <a:ln>
                <a:noFill/>
              </a:ln>
              <a:solidFill>
                <a:srgbClr val="A17145"/>
              </a:solidFill>
              <a:effectLst/>
              <a:uFillTx/>
              <a:latin typeface="Dubai" panose="020B0503030403030204" pitchFamily="34" charset="-78"/>
              <a:cs typeface="Dubai" panose="020B0503030403030204" pitchFamily="34" charset="-78"/>
              <a:sym typeface="Tahoma"/>
            </a:endParaRPr>
          </a:p>
        </p:txBody>
      </p:sp>
    </p:spTree>
    <p:extLst>
      <p:ext uri="{BB962C8B-B14F-4D97-AF65-F5344CB8AC3E}">
        <p14:creationId xmlns:p14="http://schemas.microsoft.com/office/powerpoint/2010/main" val="247369661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ould those whose lives have been spent in rebellion against God be suddenly transported to heaven and witness the high, the holy state of perfection that ever exists there,-- every soul filled with love, every countenance beaming with joy, enrapturing music in melodious strains rising in honor of God and the Lamb, and ceaseless streams of light flowing upon the redeemed from the face of Him who sitteth upon the throne,--could those whose hearts are filled with hatred of God, of truth and holiness, mingle with the heavenly throng and join their songs of praise? Could they endure the glory of God and the Lamb? No, no; years of probation were granted them, that they might form characters for heaven; but they have never trained the mind to love purity; they have never learned the language of heaven, and now it is too late. A life of rebellion against God has unfitted them for heaven. Its purity, holiness, and peace would be torture to them; the glory of God would be a consuming fire. They would long to flee from that holy place. They would welcome destruction, that they might be hidden from the face of Him who died to redeem them. The destiny of the wicked is fixed by their own choice. Their exclusion from heaven is voluntary with themselves, and just and merciful on the part of God.  {GC 542.2}"/>
          <p:cNvSpPr txBox="1">
            <a:spLocks noGrp="1"/>
          </p:cNvSpPr>
          <p:nvPr>
            <p:ph type="body" idx="4294967295"/>
          </p:nvPr>
        </p:nvSpPr>
        <p:spPr>
          <a:xfrm>
            <a:off x="552202" y="0"/>
            <a:ext cx="8229600" cy="4525963"/>
          </a:xfrm>
          <a:prstGeom prst="rect">
            <a:avLst/>
          </a:prstGeom>
        </p:spPr>
        <p:txBody>
          <a:bodyPr>
            <a:normAutofit/>
          </a:bodyPr>
          <a:lstStyle/>
          <a:p>
            <a:pPr marL="0" indent="0">
              <a:spcBef>
                <a:spcPts val="400"/>
              </a:spcBef>
              <a:buNone/>
              <a:defRPr sz="1800">
                <a:solidFill>
                  <a:srgbClr val="000000"/>
                </a:solidFill>
                <a:effectLst>
                  <a:outerShdw blurRad="12700" dist="25400" dir="2700000" rotWithShape="0">
                    <a:srgbClr val="FFFFFF"/>
                  </a:outerShdw>
                </a:effectLst>
              </a:defRPr>
            </a:pPr>
            <a:r>
              <a:rPr lang="en-AU" sz="2000" dirty="0"/>
              <a:t>“Food prepared with condiments and spices inflames the stomach, corrupts the blood, and paves the way to stronger stimulants. </a:t>
            </a:r>
            <a:r>
              <a:rPr lang="en-AU" sz="2000" b="1" dirty="0"/>
              <a:t>It induces nervous debility, impatience, and lack of self-control</a:t>
            </a:r>
            <a:r>
              <a:rPr lang="en-AU" sz="2000" dirty="0"/>
              <a:t>. Tobacco and the wine cup follow.” {</a:t>
            </a:r>
            <a:r>
              <a:rPr lang="en-AU" sz="2000" dirty="0" err="1"/>
              <a:t>Te</a:t>
            </a:r>
            <a:r>
              <a:rPr lang="en-AU" sz="2000" dirty="0"/>
              <a:t> 57.3}</a:t>
            </a:r>
          </a:p>
          <a:p>
            <a:pPr marL="0" indent="0">
              <a:spcBef>
                <a:spcPts val="400"/>
              </a:spcBef>
              <a:buNone/>
              <a:defRPr sz="1800">
                <a:solidFill>
                  <a:srgbClr val="000000"/>
                </a:solidFill>
                <a:effectLst>
                  <a:outerShdw blurRad="12700" dist="25400" dir="2700000" rotWithShape="0">
                    <a:srgbClr val="FFFFFF"/>
                  </a:outerShdw>
                </a:effectLst>
              </a:defRPr>
            </a:pPr>
            <a:endParaRPr lang="en-AU" sz="2000" dirty="0"/>
          </a:p>
          <a:p>
            <a:pPr marL="0" indent="0">
              <a:spcBef>
                <a:spcPts val="400"/>
              </a:spcBef>
              <a:buNone/>
              <a:defRPr sz="1800">
                <a:solidFill>
                  <a:srgbClr val="000000"/>
                </a:solidFill>
                <a:effectLst>
                  <a:outerShdw blurRad="12700" dist="25400" dir="2700000" rotWithShape="0">
                    <a:srgbClr val="FFFFFF"/>
                  </a:outerShdw>
                </a:effectLst>
              </a:defRPr>
            </a:pPr>
            <a:r>
              <a:rPr lang="en-AU" sz="2000" dirty="0"/>
              <a:t>“The child was proverbial for her nervousness and </a:t>
            </a:r>
            <a:r>
              <a:rPr lang="en-AU" sz="2000" b="1" dirty="0"/>
              <a:t>irritability of temper</a:t>
            </a:r>
            <a:r>
              <a:rPr lang="en-AU" sz="2000" dirty="0"/>
              <a:t>, and these </a:t>
            </a:r>
            <a:r>
              <a:rPr lang="en-AU" sz="2000" b="1" dirty="0"/>
              <a:t>fiery condiments </a:t>
            </a:r>
            <a:r>
              <a:rPr lang="en-AU" sz="2000" dirty="0"/>
              <a:t>were well calculated to produce such a condition.” {CD 242.3}</a:t>
            </a:r>
            <a:endParaRPr sz="2000" dirty="0"/>
          </a:p>
        </p:txBody>
      </p:sp>
      <p:pic>
        <p:nvPicPr>
          <p:cNvPr id="3" name="Picture 2">
            <a:extLst>
              <a:ext uri="{FF2B5EF4-FFF2-40B4-BE49-F238E27FC236}">
                <a16:creationId xmlns:a16="http://schemas.microsoft.com/office/drawing/2014/main" id="{1AE92C4C-A680-7442-B0E2-354F5C5E6E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7873" y="3035300"/>
            <a:ext cx="5842000" cy="3822700"/>
          </a:xfrm>
          <a:prstGeom prst="rect">
            <a:avLst/>
          </a:prstGeom>
        </p:spPr>
      </p:pic>
    </p:spTree>
    <p:extLst>
      <p:ext uri="{BB962C8B-B14F-4D97-AF65-F5344CB8AC3E}">
        <p14:creationId xmlns:p14="http://schemas.microsoft.com/office/powerpoint/2010/main" val="47292044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0826079.jpg" descr="0826079.jpg"/>
          <p:cNvPicPr>
            <a:picLocks noChangeAspect="1"/>
          </p:cNvPicPr>
          <p:nvPr/>
        </p:nvPicPr>
        <p:blipFill>
          <a:blip r:embed="rId3">
            <a:extLst/>
          </a:blip>
          <a:stretch>
            <a:fillRect/>
          </a:stretch>
        </p:blipFill>
        <p:spPr>
          <a:xfrm>
            <a:off x="0" y="0"/>
            <a:ext cx="9144000" cy="6858000"/>
          </a:xfrm>
          <a:prstGeom prst="rect">
            <a:avLst/>
          </a:prstGeom>
          <a:ln w="12700">
            <a:miter lim="400000"/>
          </a:ln>
        </p:spPr>
      </p:pic>
      <p:pic>
        <p:nvPicPr>
          <p:cNvPr id="28" name="image.png" descr="imag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371475"/>
            <a:ext cx="9448800" cy="1481138"/>
          </a:xfrm>
          <a:prstGeom prst="rect">
            <a:avLst/>
          </a:prstGeom>
          <a:ln w="12700">
            <a:miter lim="400000"/>
          </a:ln>
        </p:spPr>
      </p:pic>
      <p:pic>
        <p:nvPicPr>
          <p:cNvPr id="29" name="image.png" descr="imag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2625" y="804862"/>
            <a:ext cx="7778750" cy="176688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wipe dir="r"/>
      </p:transition>
    </mc:Choice>
    <mc:Fallback xmlns="">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7A71A4-C5C3-2540-98C6-128548EBD2F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22" name="Could those whose lives have been spent in rebellion against God be suddenly transported to heaven and witness the high, the holy state of perfection that ever exists there,-- every soul filled with love, every countenance beaming with joy, enrapturing music in melodious strains rising in honor of God and the Lamb, and ceaseless streams of light flowing upon the redeemed from the face of Him who sitteth upon the throne,--could those whose hearts are filled with hatred of God, of truth and holiness, mingle with the heavenly throng and join their songs of praise? Could they endure the glory of God and the Lamb? No, no; years of probation were granted them, that they might form characters for heaven; but they have never trained the mind to love purity; they have never learned the language of heaven, and now it is too late. A life of rebellion against God has unfitted them for heaven. Its purity, holiness, and peace would be torture to them; the glory of God would be a consuming fire. They would long to flee from that holy place. They would welcome destruction, that they might be hidden from the face of Him who died to redeem them. The destiny of the wicked is fixed by their own choice. Their exclusion from heaven is voluntary with themselves, and just and merciful on the part of God.  {GC 542.2}"/>
          <p:cNvSpPr txBox="1">
            <a:spLocks noGrp="1"/>
          </p:cNvSpPr>
          <p:nvPr>
            <p:ph type="body" idx="4294967295"/>
          </p:nvPr>
        </p:nvSpPr>
        <p:spPr>
          <a:xfrm>
            <a:off x="2042159" y="293914"/>
            <a:ext cx="6923711" cy="4262846"/>
          </a:xfrm>
          <a:prstGeom prst="rect">
            <a:avLst/>
          </a:prstGeom>
        </p:spPr>
        <p:txBody>
          <a:bodyPr>
            <a:noAutofit/>
          </a:bodyPr>
          <a:lstStyle/>
          <a:p>
            <a:pPr marL="0" indent="0">
              <a:spcBef>
                <a:spcPts val="400"/>
              </a:spcBef>
              <a:buNone/>
              <a:defRPr sz="1800">
                <a:solidFill>
                  <a:srgbClr val="000000"/>
                </a:solidFill>
                <a:effectLst>
                  <a:outerShdw blurRad="12700" dist="25400" dir="2700000" rotWithShape="0">
                    <a:srgbClr val="FFFFFF"/>
                  </a:outerShdw>
                </a:effectLst>
              </a:defRPr>
            </a:pPr>
            <a:r>
              <a:rPr lang="en-AU" sz="2200" dirty="0">
                <a:solidFill>
                  <a:schemeClr val="bg1"/>
                </a:solidFill>
                <a:effectLst>
                  <a:outerShdw blurRad="12700" dist="25400" dir="2700000" rotWithShape="0">
                    <a:schemeClr val="tx1"/>
                  </a:outerShdw>
                </a:effectLst>
              </a:rPr>
              <a:t>“The abuses of the stomach by the </a:t>
            </a:r>
            <a:r>
              <a:rPr lang="en-AU" sz="2200" b="1" dirty="0">
                <a:solidFill>
                  <a:schemeClr val="bg1"/>
                </a:solidFill>
                <a:effectLst>
                  <a:outerShdw blurRad="12700" dist="25400" dir="2700000" rotWithShape="0">
                    <a:schemeClr val="tx1"/>
                  </a:outerShdw>
                </a:effectLst>
              </a:rPr>
              <a:t>gratification of appetite are the fruitful source of most church trials</a:t>
            </a:r>
            <a:r>
              <a:rPr lang="en-AU" sz="2200" dirty="0">
                <a:solidFill>
                  <a:schemeClr val="bg1"/>
                </a:solidFill>
                <a:effectLst>
                  <a:outerShdw blurRad="12700" dist="25400" dir="2700000" rotWithShape="0">
                    <a:schemeClr val="tx1"/>
                  </a:outerShdw>
                </a:effectLst>
              </a:rPr>
              <a:t>. </a:t>
            </a:r>
          </a:p>
          <a:p>
            <a:pPr marL="0" indent="0">
              <a:spcBef>
                <a:spcPts val="400"/>
              </a:spcBef>
              <a:buNone/>
              <a:defRPr sz="1800">
                <a:solidFill>
                  <a:srgbClr val="000000"/>
                </a:solidFill>
                <a:effectLst>
                  <a:outerShdw blurRad="12700" dist="25400" dir="2700000" rotWithShape="0">
                    <a:srgbClr val="FFFFFF"/>
                  </a:outerShdw>
                </a:effectLst>
              </a:defRPr>
            </a:pPr>
            <a:r>
              <a:rPr lang="en-AU" sz="2200" b="1" dirty="0">
                <a:solidFill>
                  <a:schemeClr val="bg1"/>
                </a:solidFill>
                <a:effectLst>
                  <a:outerShdw blurRad="12700" dist="25400" dir="2700000" rotWithShape="0">
                    <a:schemeClr val="tx1"/>
                  </a:outerShdw>
                </a:effectLst>
              </a:rPr>
              <a:t>“An intemperate man cannot be a patient man</a:t>
            </a:r>
            <a:r>
              <a:rPr lang="en-AU" sz="2200" dirty="0">
                <a:solidFill>
                  <a:schemeClr val="bg1"/>
                </a:solidFill>
                <a:effectLst>
                  <a:outerShdw blurRad="12700" dist="25400" dir="2700000" rotWithShape="0">
                    <a:schemeClr val="tx1"/>
                  </a:outerShdw>
                </a:effectLst>
              </a:rPr>
              <a:t>. </a:t>
            </a:r>
          </a:p>
          <a:p>
            <a:pPr marL="0" indent="0">
              <a:spcBef>
                <a:spcPts val="400"/>
              </a:spcBef>
              <a:buNone/>
              <a:defRPr sz="1800">
                <a:solidFill>
                  <a:srgbClr val="000000"/>
                </a:solidFill>
                <a:effectLst>
                  <a:outerShdw blurRad="12700" dist="25400" dir="2700000" rotWithShape="0">
                    <a:srgbClr val="FFFFFF"/>
                  </a:outerShdw>
                </a:effectLst>
              </a:defRPr>
            </a:pPr>
            <a:r>
              <a:rPr lang="en-AU" sz="2200" dirty="0">
                <a:solidFill>
                  <a:schemeClr val="bg1"/>
                </a:solidFill>
                <a:effectLst>
                  <a:outerShdw blurRad="12700" dist="25400" dir="2700000" rotWithShape="0">
                    <a:schemeClr val="tx1"/>
                  </a:outerShdw>
                </a:effectLst>
              </a:rPr>
              <a:t>“The sin of intemperate eating, eating too frequently, too much, and of rich, unwholesome food, </a:t>
            </a:r>
            <a:r>
              <a:rPr lang="en-AU" sz="2200" b="1" dirty="0">
                <a:solidFill>
                  <a:schemeClr val="bg1"/>
                </a:solidFill>
                <a:effectLst>
                  <a:outerShdw blurRad="12700" dist="25400" dir="2700000" rotWithShape="0">
                    <a:schemeClr val="tx1"/>
                  </a:outerShdw>
                </a:effectLst>
              </a:rPr>
              <a:t>destroys the healthy action of the digestive organs, affects the brain, and perverts the judgment, preventing rational, calm, healthy thinking and acting</a:t>
            </a:r>
            <a:r>
              <a:rPr lang="en-AU" sz="2200" dirty="0">
                <a:solidFill>
                  <a:schemeClr val="bg1"/>
                </a:solidFill>
                <a:effectLst>
                  <a:outerShdw blurRad="12700" dist="25400" dir="2700000" rotWithShape="0">
                    <a:schemeClr val="tx1"/>
                  </a:outerShdw>
                </a:effectLst>
              </a:rPr>
              <a:t>. </a:t>
            </a:r>
          </a:p>
          <a:p>
            <a:pPr marL="0" indent="0">
              <a:spcBef>
                <a:spcPts val="400"/>
              </a:spcBef>
              <a:buNone/>
              <a:defRPr sz="1800">
                <a:solidFill>
                  <a:srgbClr val="000000"/>
                </a:solidFill>
                <a:effectLst>
                  <a:outerShdw blurRad="12700" dist="25400" dir="2700000" rotWithShape="0">
                    <a:srgbClr val="FFFFFF"/>
                  </a:outerShdw>
                </a:effectLst>
              </a:defRPr>
            </a:pPr>
            <a:r>
              <a:rPr lang="en-AU" sz="2200" b="1" dirty="0">
                <a:solidFill>
                  <a:schemeClr val="bg1"/>
                </a:solidFill>
                <a:effectLst>
                  <a:outerShdw blurRad="12700" dist="25400" dir="2700000" rotWithShape="0">
                    <a:schemeClr val="tx1"/>
                  </a:outerShdw>
                </a:effectLst>
              </a:rPr>
              <a:t>“And this is a fruitful source of church trials. </a:t>
            </a:r>
            <a:r>
              <a:rPr lang="en-AU" sz="2200" dirty="0">
                <a:solidFill>
                  <a:schemeClr val="bg1"/>
                </a:solidFill>
                <a:effectLst>
                  <a:outerShdw blurRad="12700" dist="25400" dir="2700000" rotWithShape="0">
                    <a:schemeClr val="tx1"/>
                  </a:outerShdw>
                </a:effectLst>
              </a:rPr>
              <a:t>{1T 618.3}</a:t>
            </a:r>
            <a:endParaRPr sz="2200" dirty="0">
              <a:solidFill>
                <a:schemeClr val="bg1"/>
              </a:solidFill>
              <a:effectLst>
                <a:outerShdw blurRad="12700" dist="25400" dir="2700000" rotWithShape="0">
                  <a:schemeClr val="tx1"/>
                </a:outerShdw>
              </a:effectLst>
            </a:endParaRPr>
          </a:p>
        </p:txBody>
      </p:sp>
    </p:spTree>
    <p:extLst>
      <p:ext uri="{BB962C8B-B14F-4D97-AF65-F5344CB8AC3E}">
        <p14:creationId xmlns:p14="http://schemas.microsoft.com/office/powerpoint/2010/main" val="26880102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4000">
              <a:schemeClr val="accent1">
                <a:lumMod val="95000"/>
                <a:lumOff val="5000"/>
              </a:schemeClr>
            </a:gs>
            <a:gs pos="100000">
              <a:schemeClr val="accent1">
                <a:lumMod val="60000"/>
              </a:schemeClr>
            </a:gs>
          </a:gsLst>
          <a:path path="rect">
            <a:fillToRect l="100000" t="100000"/>
          </a:path>
        </a:gradFill>
        <a:effectLst/>
      </p:bgPr>
    </p:bg>
    <p:spTree>
      <p:nvGrpSpPr>
        <p:cNvPr id="1" name=""/>
        <p:cNvGrpSpPr/>
        <p:nvPr/>
      </p:nvGrpSpPr>
      <p:grpSpPr>
        <a:xfrm>
          <a:off x="0" y="0"/>
          <a:ext cx="0" cy="0"/>
          <a:chOff x="0" y="0"/>
          <a:chExt cx="0" cy="0"/>
        </a:xfrm>
      </p:grpSpPr>
      <p:sp>
        <p:nvSpPr>
          <p:cNvPr id="222" name="Could those whose lives have been spent in rebellion against God be suddenly transported to heaven and witness the high, the holy state of perfection that ever exists there,-- every soul filled with love, every countenance beaming with joy, enrapturing music in melodious strains rising in honor of God and the Lamb, and ceaseless streams of light flowing upon the redeemed from the face of Him who sitteth upon the throne,--could those whose hearts are filled with hatred of God, of truth and holiness, mingle with the heavenly throng and join their songs of praise? Could they endure the glory of God and the Lamb? No, no; years of probation were granted them, that they might form characters for heaven; but they have never trained the mind to love purity; they have never learned the language of heaven, and now it is too late. A life of rebellion against God has unfitted them for heaven. Its purity, holiness, and peace would be torture to them; the glory of God would be a consuming fire. They would long to flee from that holy place. They would welcome destruction, that they might be hidden from the face of Him who died to redeem them. The destiny of the wicked is fixed by their own choice. Their exclusion from heaven is voluntary with themselves, and just and merciful on the part of God.  {GC 542.2}"/>
          <p:cNvSpPr txBox="1">
            <a:spLocks noGrp="1"/>
          </p:cNvSpPr>
          <p:nvPr>
            <p:ph type="body" idx="4294967295"/>
          </p:nvPr>
        </p:nvSpPr>
        <p:spPr>
          <a:xfrm>
            <a:off x="243841" y="274320"/>
            <a:ext cx="5393971" cy="6370320"/>
          </a:xfrm>
          <a:prstGeom prst="rect">
            <a:avLst/>
          </a:prstGeom>
        </p:spPr>
        <p:txBody>
          <a:bodyPr>
            <a:noAutofit/>
          </a:bodyPr>
          <a:lstStyle/>
          <a:p>
            <a:pPr marL="0" indent="0">
              <a:spcBef>
                <a:spcPts val="400"/>
              </a:spcBef>
              <a:buNone/>
              <a:defRPr sz="1800">
                <a:solidFill>
                  <a:srgbClr val="000000"/>
                </a:solidFill>
                <a:effectLst>
                  <a:outerShdw blurRad="12700" dist="25400" dir="2700000" rotWithShape="0">
                    <a:srgbClr val="FFFFFF"/>
                  </a:outerShdw>
                </a:effectLst>
              </a:defRPr>
            </a:pPr>
            <a:r>
              <a:rPr lang="en-US" sz="2800" dirty="0">
                <a:solidFill>
                  <a:schemeClr val="bg1"/>
                </a:solidFill>
                <a:effectLst>
                  <a:outerShdw blurRad="12700" dist="25400" dir="2700000" rotWithShape="0">
                    <a:schemeClr val="tx1"/>
                  </a:outerShdw>
                </a:effectLst>
              </a:rPr>
              <a:t>Every Round Goes Higher Higher</a:t>
            </a:r>
          </a:p>
          <a:p>
            <a:pPr marL="0" indent="0">
              <a:spcBef>
                <a:spcPts val="400"/>
              </a:spcBef>
              <a:buNone/>
              <a:defRPr sz="1800">
                <a:solidFill>
                  <a:srgbClr val="000000"/>
                </a:solidFill>
                <a:effectLst>
                  <a:outerShdw blurRad="12700" dist="25400" dir="2700000" rotWithShape="0">
                    <a:srgbClr val="FFFFFF"/>
                  </a:outerShdw>
                </a:effectLst>
              </a:defRPr>
            </a:pPr>
            <a:endParaRPr lang="en-US" sz="2400" dirty="0">
              <a:solidFill>
                <a:schemeClr val="bg1"/>
              </a:solidFill>
              <a:effectLst>
                <a:outerShdw blurRad="12700" dist="25400" dir="2700000" rotWithShape="0">
                  <a:schemeClr val="tx1"/>
                </a:outerShdw>
              </a:effectLst>
            </a:endParaRPr>
          </a:p>
          <a:p>
            <a:pPr marL="0" indent="0">
              <a:spcBef>
                <a:spcPts val="400"/>
              </a:spcBef>
              <a:buNone/>
              <a:defRPr sz="1800">
                <a:solidFill>
                  <a:srgbClr val="000000"/>
                </a:solidFill>
                <a:effectLst>
                  <a:outerShdw blurRad="12700" dist="25400" dir="2700000" rotWithShape="0">
                    <a:srgbClr val="FFFFFF"/>
                  </a:outerShdw>
                </a:effectLst>
              </a:defRPr>
            </a:pPr>
            <a:r>
              <a:rPr lang="en-AU" sz="2400" dirty="0">
                <a:solidFill>
                  <a:schemeClr val="bg1"/>
                </a:solidFill>
                <a:effectLst>
                  <a:outerShdw blurRad="12700" dist="25400" dir="2700000" rotWithShape="0">
                    <a:schemeClr val="tx1"/>
                  </a:outerShdw>
                </a:effectLst>
              </a:rPr>
              <a:t>"And to temperance, patience." The need of becoming temperate is made manifest as we try to take this step. </a:t>
            </a:r>
            <a:r>
              <a:rPr lang="en-AU" sz="2400" b="1" dirty="0">
                <a:solidFill>
                  <a:schemeClr val="bg1"/>
                </a:solidFill>
                <a:effectLst>
                  <a:outerShdw blurRad="12700" dist="25400" dir="2700000" rotWithShape="0">
                    <a:schemeClr val="tx1"/>
                  </a:outerShdw>
                </a:effectLst>
              </a:rPr>
              <a:t>It is next to an impossibility for an intemperate person to be patient</a:t>
            </a:r>
            <a:r>
              <a:rPr lang="en-AU" sz="2400" dirty="0">
                <a:solidFill>
                  <a:schemeClr val="bg1"/>
                </a:solidFill>
                <a:effectLst>
                  <a:outerShdw blurRad="12700" dist="25400" dir="2700000" rotWithShape="0">
                    <a:schemeClr val="tx1"/>
                  </a:outerShdw>
                </a:effectLst>
              </a:rPr>
              <a:t>. </a:t>
            </a:r>
          </a:p>
          <a:p>
            <a:pPr marL="0" indent="0">
              <a:spcBef>
                <a:spcPts val="400"/>
              </a:spcBef>
              <a:buNone/>
              <a:defRPr sz="1800">
                <a:solidFill>
                  <a:srgbClr val="000000"/>
                </a:solidFill>
                <a:effectLst>
                  <a:outerShdw blurRad="12700" dist="25400" dir="2700000" rotWithShape="0">
                    <a:srgbClr val="FFFFFF"/>
                  </a:outerShdw>
                </a:effectLst>
              </a:defRPr>
            </a:pPr>
            <a:r>
              <a:rPr lang="en-AU" sz="2400" dirty="0">
                <a:solidFill>
                  <a:schemeClr val="bg1"/>
                </a:solidFill>
                <a:effectLst>
                  <a:outerShdw blurRad="12700" dist="25400" dir="2700000" rotWithShape="0">
                    <a:schemeClr val="tx1"/>
                  </a:outerShdw>
                </a:effectLst>
              </a:rPr>
              <a:t>“</a:t>
            </a:r>
            <a:r>
              <a:rPr lang="en-AU" sz="2400" b="1" dirty="0">
                <a:solidFill>
                  <a:schemeClr val="bg1"/>
                </a:solidFill>
                <a:effectLst>
                  <a:outerShdw blurRad="12700" dist="25400" dir="2700000" rotWithShape="0">
                    <a:schemeClr val="tx1"/>
                  </a:outerShdw>
                </a:effectLst>
              </a:rPr>
              <a:t>No impatient man or woman will ever enter into the courts of heaven</a:t>
            </a:r>
            <a:r>
              <a:rPr lang="en-AU" sz="2400" dirty="0">
                <a:solidFill>
                  <a:schemeClr val="bg1"/>
                </a:solidFill>
                <a:effectLst>
                  <a:outerShdw blurRad="12700" dist="25400" dir="2700000" rotWithShape="0">
                    <a:schemeClr val="tx1"/>
                  </a:outerShdw>
                </a:effectLst>
              </a:rPr>
              <a:t>. </a:t>
            </a:r>
          </a:p>
          <a:p>
            <a:pPr marL="0" indent="0">
              <a:spcBef>
                <a:spcPts val="400"/>
              </a:spcBef>
              <a:buNone/>
              <a:defRPr sz="1800">
                <a:solidFill>
                  <a:srgbClr val="000000"/>
                </a:solidFill>
                <a:effectLst>
                  <a:outerShdw blurRad="12700" dist="25400" dir="2700000" rotWithShape="0">
                    <a:srgbClr val="FFFFFF"/>
                  </a:outerShdw>
                </a:effectLst>
              </a:defRPr>
            </a:pPr>
            <a:r>
              <a:rPr lang="en-AU" sz="2400" dirty="0">
                <a:solidFill>
                  <a:schemeClr val="bg1"/>
                </a:solidFill>
                <a:effectLst>
                  <a:outerShdw blurRad="12700" dist="25400" dir="2700000" rotWithShape="0">
                    <a:schemeClr val="tx1"/>
                  </a:outerShdw>
                </a:effectLst>
              </a:rPr>
              <a:t>“We must not allow the natural feelings to control our judgment. Many are </a:t>
            </a:r>
            <a:r>
              <a:rPr lang="en-AU" sz="2400" b="1" dirty="0">
                <a:solidFill>
                  <a:schemeClr val="bg1"/>
                </a:solidFill>
                <a:effectLst>
                  <a:outerShdw blurRad="12700" dist="25400" dir="2700000" rotWithShape="0">
                    <a:schemeClr val="tx1"/>
                  </a:outerShdw>
                </a:effectLst>
              </a:rPr>
              <a:t>quickly irritated, and their words are sharp and bitter</a:t>
            </a:r>
            <a:r>
              <a:rPr lang="en-AU" sz="2400" dirty="0">
                <a:solidFill>
                  <a:schemeClr val="bg1"/>
                </a:solidFill>
                <a:effectLst>
                  <a:outerShdw blurRad="12700" dist="25400" dir="2700000" rotWithShape="0">
                    <a:schemeClr val="tx1"/>
                  </a:outerShdw>
                </a:effectLst>
              </a:rPr>
              <a:t>.” {RH, February 21, 1888 par. 10}</a:t>
            </a:r>
            <a:endParaRPr sz="2400" dirty="0">
              <a:solidFill>
                <a:schemeClr val="bg1"/>
              </a:solidFill>
              <a:effectLst>
                <a:outerShdw blurRad="12700" dist="25400" dir="2700000" rotWithShape="0">
                  <a:schemeClr val="tx1"/>
                </a:outerShdw>
              </a:effectLst>
            </a:endParaRPr>
          </a:p>
        </p:txBody>
      </p:sp>
      <p:pic>
        <p:nvPicPr>
          <p:cNvPr id="3" name="Picture 2">
            <a:extLst>
              <a:ext uri="{FF2B5EF4-FFF2-40B4-BE49-F238E27FC236}">
                <a16:creationId xmlns:a16="http://schemas.microsoft.com/office/drawing/2014/main" id="{1245D079-26EE-154C-BFAA-D823FDC3BB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94793">
            <a:off x="5751912" y="1392788"/>
            <a:ext cx="3086310" cy="41169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452934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52000">
              <a:schemeClr val="bg1"/>
            </a:gs>
            <a:gs pos="100000">
              <a:srgbClr val="EEBFBE"/>
            </a:gs>
          </a:gsLst>
          <a:lin ang="0" scaled="0"/>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52C77D-41C7-8440-9A19-027C9F972EB0}"/>
              </a:ext>
            </a:extLst>
          </p:cNvPr>
          <p:cNvSpPr>
            <a:spLocks noGrp="1"/>
          </p:cNvSpPr>
          <p:nvPr>
            <p:ph type="title"/>
          </p:nvPr>
        </p:nvSpPr>
        <p:spPr/>
        <p:txBody>
          <a:bodyPr/>
          <a:lstStyle/>
          <a:p>
            <a:r>
              <a:rPr lang="en-US" dirty="0">
                <a:solidFill>
                  <a:schemeClr val="tx1"/>
                </a:solidFill>
              </a:rPr>
              <a:t>Eating Between Meals</a:t>
            </a:r>
          </a:p>
        </p:txBody>
      </p:sp>
      <p:sp>
        <p:nvSpPr>
          <p:cNvPr id="4" name="Content Placeholder 3">
            <a:extLst>
              <a:ext uri="{FF2B5EF4-FFF2-40B4-BE49-F238E27FC236}">
                <a16:creationId xmlns:a16="http://schemas.microsoft.com/office/drawing/2014/main" id="{8CED2E2D-7CCD-5A4F-9CEB-ABE526A06B48}"/>
              </a:ext>
            </a:extLst>
          </p:cNvPr>
          <p:cNvSpPr>
            <a:spLocks noGrp="1"/>
          </p:cNvSpPr>
          <p:nvPr>
            <p:ph sz="half" idx="1"/>
          </p:nvPr>
        </p:nvSpPr>
        <p:spPr>
          <a:xfrm>
            <a:off x="628650" y="1825625"/>
            <a:ext cx="3728197" cy="4351338"/>
          </a:xfrm>
        </p:spPr>
        <p:txBody>
          <a:bodyPr/>
          <a:lstStyle/>
          <a:p>
            <a:pPr marL="0" indent="0">
              <a:buNone/>
            </a:pPr>
            <a:r>
              <a:rPr lang="en-US" sz="1800" dirty="0">
                <a:solidFill>
                  <a:schemeClr val="tx1"/>
                </a:solidFill>
              </a:rPr>
              <a:t>“In order to keep their restless children still, they have given them cake, or candies, almost any hour of the day, and their stomachs are crowded with hurtful things at irregular periods. </a:t>
            </a:r>
          </a:p>
          <a:p>
            <a:pPr marL="0" indent="0">
              <a:buNone/>
            </a:pPr>
            <a:r>
              <a:rPr lang="en-US" sz="1800" dirty="0">
                <a:solidFill>
                  <a:schemeClr val="tx1"/>
                </a:solidFill>
              </a:rPr>
              <a:t>“The digestive organs are constantly taxed, and are not allowed periods of rest. The liver becomes inactive, the blood impure, and the children are sickly, and irritable, because they are real sufferers by intemperance, and </a:t>
            </a:r>
            <a:r>
              <a:rPr lang="en-US" sz="1800" b="1" u="sng" dirty="0">
                <a:solidFill>
                  <a:schemeClr val="tx1"/>
                </a:solidFill>
              </a:rPr>
              <a:t>it is impossible for them to exercise patience</a:t>
            </a:r>
            <a:r>
              <a:rPr lang="en-US" sz="1800" dirty="0">
                <a:solidFill>
                  <a:schemeClr val="tx1"/>
                </a:solidFill>
              </a:rPr>
              <a:t>. 2SM 434.3</a:t>
            </a:r>
          </a:p>
        </p:txBody>
      </p:sp>
      <p:pic>
        <p:nvPicPr>
          <p:cNvPr id="7" name="Content Placeholder 6">
            <a:extLst>
              <a:ext uri="{FF2B5EF4-FFF2-40B4-BE49-F238E27FC236}">
                <a16:creationId xmlns:a16="http://schemas.microsoft.com/office/drawing/2014/main" id="{3C62562C-DD76-3F44-8116-E65BDDEBBF3A}"/>
              </a:ext>
            </a:extLst>
          </p:cNvPr>
          <p:cNvPicPr>
            <a:picLocks noGrp="1" noChangeAspect="1"/>
          </p:cNvPicPr>
          <p:nvPr>
            <p:ph sz="half" idx="2"/>
          </p:nvPr>
        </p:nvPicPr>
        <p:blipFill rotWithShape="1">
          <a:blip r:embed="rId2" cstate="email">
            <a:extLst>
              <a:ext uri="{BEBA8EAE-BF5A-486C-A8C5-ECC9F3942E4B}">
                <a14:imgProps xmlns:a14="http://schemas.microsoft.com/office/drawing/2010/main">
                  <a14:imgLayer r:embed="rId3">
                    <a14:imgEffect>
                      <a14:sharpenSoften amount="35000"/>
                    </a14:imgEffect>
                    <a14:imgEffect>
                      <a14:colorTemperature colorTemp="7362"/>
                    </a14:imgEffect>
                    <a14:imgEffect>
                      <a14:saturation sat="163000"/>
                    </a14:imgEffect>
                    <a14:imgEffect>
                      <a14:brightnessContrast contrast="22000"/>
                    </a14:imgEffect>
                  </a14:imgLayer>
                </a14:imgProps>
              </a:ext>
              <a:ext uri="{28A0092B-C50C-407E-A947-70E740481C1C}">
                <a14:useLocalDpi xmlns:a14="http://schemas.microsoft.com/office/drawing/2010/main"/>
              </a:ext>
            </a:extLst>
          </a:blip>
          <a:srcRect/>
          <a:stretch/>
        </p:blipFill>
        <p:spPr>
          <a:xfrm>
            <a:off x="4481530" y="2061882"/>
            <a:ext cx="4471244" cy="3370729"/>
          </a:xfrm>
        </p:spPr>
      </p:pic>
    </p:spTree>
    <p:extLst>
      <p:ext uri="{BB962C8B-B14F-4D97-AF65-F5344CB8AC3E}">
        <p14:creationId xmlns:p14="http://schemas.microsoft.com/office/powerpoint/2010/main" val="317027476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55E9C-2D35-1F43-B447-6255729DC12B}"/>
              </a:ext>
            </a:extLst>
          </p:cNvPr>
          <p:cNvSpPr>
            <a:spLocks noGrp="1"/>
          </p:cNvSpPr>
          <p:nvPr>
            <p:ph type="title"/>
          </p:nvPr>
        </p:nvSpPr>
        <p:spPr/>
        <p:txBody>
          <a:bodyPr/>
          <a:lstStyle/>
          <a:p>
            <a:endParaRPr lang="en-US">
              <a:solidFill>
                <a:schemeClr val="tx1"/>
              </a:solidFill>
            </a:endParaRPr>
          </a:p>
        </p:txBody>
      </p:sp>
      <p:pic>
        <p:nvPicPr>
          <p:cNvPr id="6" name="Content Placeholder 5">
            <a:extLst>
              <a:ext uri="{FF2B5EF4-FFF2-40B4-BE49-F238E27FC236}">
                <a16:creationId xmlns:a16="http://schemas.microsoft.com/office/drawing/2014/main" id="{220E1604-A4EC-5D4F-9D84-4D9399E4EF1C}"/>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rot="176841">
            <a:off x="5059637" y="1825625"/>
            <a:ext cx="3262483" cy="43513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Content Placeholder 3">
            <a:extLst>
              <a:ext uri="{FF2B5EF4-FFF2-40B4-BE49-F238E27FC236}">
                <a16:creationId xmlns:a16="http://schemas.microsoft.com/office/drawing/2014/main" id="{CD5D06D0-B246-7840-A059-89CD2A9D2582}"/>
              </a:ext>
            </a:extLst>
          </p:cNvPr>
          <p:cNvSpPr>
            <a:spLocks noGrp="1"/>
          </p:cNvSpPr>
          <p:nvPr>
            <p:ph sz="half" idx="2"/>
          </p:nvPr>
        </p:nvSpPr>
        <p:spPr>
          <a:xfrm>
            <a:off x="628650" y="1964170"/>
            <a:ext cx="3867150" cy="4351338"/>
          </a:xfrm>
        </p:spPr>
        <p:txBody>
          <a:bodyPr>
            <a:normAutofit fontScale="85000" lnSpcReduction="10000"/>
          </a:bodyPr>
          <a:lstStyle/>
          <a:p>
            <a:pPr marL="0" indent="0">
              <a:buNone/>
            </a:pPr>
            <a:r>
              <a:rPr lang="en-US" dirty="0">
                <a:solidFill>
                  <a:schemeClr val="tx1"/>
                </a:solidFill>
              </a:rPr>
              <a:t>Christian homes, established and conducted in accordance with God's plan, are among His most effective agencies for the formation of Christian </a:t>
            </a:r>
            <a:r>
              <a:rPr lang="en-US" b="1" dirty="0">
                <a:solidFill>
                  <a:schemeClr val="tx1"/>
                </a:solidFill>
              </a:rPr>
              <a:t>character</a:t>
            </a:r>
            <a:r>
              <a:rPr lang="en-US" dirty="0">
                <a:solidFill>
                  <a:schemeClr val="tx1"/>
                </a:solidFill>
              </a:rPr>
              <a:t> and for the advancement of His work.  {Mar 102.5}</a:t>
            </a:r>
          </a:p>
        </p:txBody>
      </p:sp>
    </p:spTree>
    <p:extLst>
      <p:ext uri="{BB962C8B-B14F-4D97-AF65-F5344CB8AC3E}">
        <p14:creationId xmlns:p14="http://schemas.microsoft.com/office/powerpoint/2010/main" val="1808213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19159779.jpg" descr="19159779.jpg"/>
          <p:cNvPicPr>
            <a:picLocks noChangeAspect="1"/>
          </p:cNvPicPr>
          <p:nvPr/>
        </p:nvPicPr>
        <p:blipFill>
          <a:blip r:embed="rId3">
            <a:extLst/>
          </a:blip>
          <a:stretch>
            <a:fillRect/>
          </a:stretch>
        </p:blipFill>
        <p:spPr>
          <a:xfrm>
            <a:off x="0" y="0"/>
            <a:ext cx="10312400" cy="6858000"/>
          </a:xfrm>
          <a:prstGeom prst="rect">
            <a:avLst/>
          </a:prstGeom>
          <a:ln w="12700">
            <a:miter lim="400000"/>
          </a:ln>
        </p:spPr>
      </p:pic>
      <p:sp>
        <p:nvSpPr>
          <p:cNvPr id="200" name="Work Of A Lifetime"/>
          <p:cNvSpPr txBox="1">
            <a:spLocks noGrp="1"/>
          </p:cNvSpPr>
          <p:nvPr>
            <p:ph type="title" idx="4294967295"/>
          </p:nvPr>
        </p:nvSpPr>
        <p:spPr>
          <a:xfrm>
            <a:off x="1416050" y="58737"/>
            <a:ext cx="6311900" cy="855663"/>
          </a:xfrm>
          <a:prstGeom prst="rect">
            <a:avLst/>
          </a:prstGeom>
          <a:solidFill>
            <a:srgbClr val="574841">
              <a:alpha val="52940"/>
            </a:srgbClr>
          </a:solidFill>
        </p:spPr>
        <p:txBody>
          <a:bodyPr>
            <a:normAutofit/>
          </a:bodyPr>
          <a:lstStyle>
            <a:lvl1pPr>
              <a:defRPr>
                <a:effectLst>
                  <a:outerShdw blurRad="12700" dist="25400" dir="2700000" rotWithShape="0">
                    <a:srgbClr val="000000"/>
                  </a:outerShdw>
                </a:effectLst>
              </a:defRPr>
            </a:lvl1pPr>
          </a:lstStyle>
          <a:p>
            <a:r>
              <a:rPr dirty="0"/>
              <a:t>Work Of A Lifetime</a:t>
            </a:r>
          </a:p>
        </p:txBody>
      </p:sp>
      <p:sp>
        <p:nvSpPr>
          <p:cNvPr id="201" name="“Sanctification of character is the work of a lifetime. It is a work of education that will result in a life molded and fashioned after the divine. Our lives are to be hewed, and squared, and polished until they reflect the likeness of Christ.” (RH, Jul 8, 1909)."/>
          <p:cNvSpPr txBox="1">
            <a:spLocks noGrp="1"/>
          </p:cNvSpPr>
          <p:nvPr>
            <p:ph type="body" sz="half" idx="4294967295"/>
          </p:nvPr>
        </p:nvSpPr>
        <p:spPr>
          <a:xfrm>
            <a:off x="-1" y="4568825"/>
            <a:ext cx="9144002" cy="2289175"/>
          </a:xfrm>
          <a:prstGeom prst="rect">
            <a:avLst/>
          </a:prstGeom>
          <a:solidFill>
            <a:srgbClr val="38220E">
              <a:alpha val="52940"/>
            </a:srgbClr>
          </a:solidFill>
        </p:spPr>
        <p:txBody>
          <a:bodyPr>
            <a:noAutofit/>
          </a:bodyPr>
          <a:lstStyle>
            <a:lvl1pPr>
              <a:spcBef>
                <a:spcPts val="600"/>
              </a:spcBef>
              <a:buSzTx/>
              <a:buNone/>
              <a:defRPr sz="2700">
                <a:effectLst>
                  <a:outerShdw blurRad="12700" dist="25400" dir="2700000" rotWithShape="0">
                    <a:srgbClr val="000000"/>
                  </a:outerShdw>
                </a:effectLst>
              </a:defRPr>
            </a:lvl1pPr>
          </a:lstStyle>
          <a:p>
            <a:r>
              <a:rPr sz="2000" dirty="0"/>
              <a:t>“</a:t>
            </a:r>
            <a:r>
              <a:rPr sz="2000" b="1" dirty="0"/>
              <a:t>Sanctification</a:t>
            </a:r>
            <a:r>
              <a:rPr sz="2000" dirty="0"/>
              <a:t> of </a:t>
            </a:r>
            <a:r>
              <a:rPr sz="2000" b="1" dirty="0"/>
              <a:t>character</a:t>
            </a:r>
            <a:r>
              <a:rPr sz="2000" dirty="0"/>
              <a:t> is the work of a </a:t>
            </a:r>
            <a:r>
              <a:rPr sz="2000" b="1" dirty="0"/>
              <a:t>lifetime</a:t>
            </a:r>
            <a:r>
              <a:rPr lang="en-US" sz="2000" dirty="0"/>
              <a:t>.</a:t>
            </a:r>
            <a:r>
              <a:rPr sz="2000" dirty="0"/>
              <a:t> </a:t>
            </a:r>
            <a:endParaRPr lang="en-US" sz="2000" dirty="0"/>
          </a:p>
          <a:p>
            <a:r>
              <a:rPr lang="en-AU" sz="2000" dirty="0"/>
              <a:t>“</a:t>
            </a:r>
            <a:r>
              <a:rPr sz="2000" dirty="0"/>
              <a:t>Our lives are to be hewed, and squared, and polished until they reflect the likeness of Christ.” (RH, Jul 8, 1909).</a:t>
            </a:r>
            <a:endParaRPr lang="en-US" sz="2000" dirty="0"/>
          </a:p>
          <a:p>
            <a:r>
              <a:rPr lang="en-AU" sz="2000" dirty="0"/>
              <a:t>“Who will render to every man according to his deeds: To them who by </a:t>
            </a:r>
            <a:r>
              <a:rPr lang="en-AU" sz="2000" b="1" dirty="0"/>
              <a:t>patient continuance in well doing </a:t>
            </a:r>
            <a:r>
              <a:rPr lang="en-AU" sz="2000" dirty="0"/>
              <a:t>seek for glory and honour and immortality, eternal life:” Romans 2:6-7.</a:t>
            </a:r>
          </a:p>
        </p:txBody>
      </p:sp>
    </p:spTree>
  </p:cSld>
  <p:clrMapOvr>
    <a:masterClrMapping/>
  </p:clrMapOvr>
  <mc:AlternateContent xmlns:mc="http://schemas.openxmlformats.org/markup-compatibility/2006" xmlns:p14="http://schemas.microsoft.com/office/powerpoint/2010/main">
    <mc:Choice Requires="p14">
      <p:transition>
        <p:wipe/>
      </p:transition>
    </mc:Choice>
    <mc:Fallback xmlns="">
      <p:transition spd="fast">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1"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4000">
              <a:schemeClr val="accent1">
                <a:lumMod val="95000"/>
                <a:lumOff val="5000"/>
              </a:schemeClr>
            </a:gs>
            <a:gs pos="100000">
              <a:schemeClr val="accent1">
                <a:lumMod val="60000"/>
              </a:schemeClr>
            </a:gs>
          </a:gsLst>
          <a:path path="rect">
            <a:fillToRect l="100000" t="100000"/>
          </a:path>
        </a:gradFill>
        <a:effectLst/>
      </p:bgPr>
    </p:bg>
    <p:spTree>
      <p:nvGrpSpPr>
        <p:cNvPr id="1" name=""/>
        <p:cNvGrpSpPr/>
        <p:nvPr/>
      </p:nvGrpSpPr>
      <p:grpSpPr>
        <a:xfrm>
          <a:off x="0" y="0"/>
          <a:ext cx="0" cy="0"/>
          <a:chOff x="0" y="0"/>
          <a:chExt cx="0" cy="0"/>
        </a:xfrm>
      </p:grpSpPr>
      <p:sp>
        <p:nvSpPr>
          <p:cNvPr id="222" name="Could those whose lives have been spent in rebellion against God be suddenly transported to heaven and witness the high, the holy state of perfection that ever exists there,-- every soul filled with love, every countenance beaming with joy, enrapturing music in melodious strains rising in honor of God and the Lamb, and ceaseless streams of light flowing upon the redeemed from the face of Him who sitteth upon the throne,--could those whose hearts are filled with hatred of God, of truth and holiness, mingle with the heavenly throng and join their songs of praise? Could they endure the glory of God and the Lamb? No, no; years of probation were granted them, that they might form characters for heaven; but they have never trained the mind to love purity; they have never learned the language of heaven, and now it is too late. A life of rebellion against God has unfitted them for heaven. Its purity, holiness, and peace would be torture to them; the glory of God would be a consuming fire. They would long to flee from that holy place. They would welcome destruction, that they might be hidden from the face of Him who died to redeem them. The destiny of the wicked is fixed by their own choice. Their exclusion from heaven is voluntary with themselves, and just and merciful on the part of God.  {GC 542.2}"/>
          <p:cNvSpPr txBox="1">
            <a:spLocks noGrp="1"/>
          </p:cNvSpPr>
          <p:nvPr>
            <p:ph type="body" idx="4294967295"/>
          </p:nvPr>
        </p:nvSpPr>
        <p:spPr>
          <a:xfrm>
            <a:off x="207818" y="138545"/>
            <a:ext cx="4649306" cy="6691745"/>
          </a:xfrm>
          <a:prstGeom prst="rect">
            <a:avLst/>
          </a:prstGeom>
        </p:spPr>
        <p:txBody>
          <a:bodyPr>
            <a:normAutofit fontScale="92500" lnSpcReduction="20000"/>
          </a:bodyPr>
          <a:lstStyle/>
          <a:p>
            <a:pPr marL="0" indent="0">
              <a:lnSpc>
                <a:spcPct val="120000"/>
              </a:lnSpc>
              <a:spcBef>
                <a:spcPts val="400"/>
              </a:spcBef>
              <a:buNone/>
              <a:defRPr sz="1800">
                <a:solidFill>
                  <a:srgbClr val="000000"/>
                </a:solidFill>
                <a:effectLst>
                  <a:outerShdw blurRad="12700" dist="25400" dir="2700000" rotWithShape="0">
                    <a:srgbClr val="FFFFFF"/>
                  </a:outerShdw>
                </a:effectLst>
              </a:defRPr>
            </a:pPr>
            <a:r>
              <a:rPr lang="en-AU" dirty="0">
                <a:solidFill>
                  <a:schemeClr val="bg1"/>
                </a:solidFill>
                <a:effectLst>
                  <a:outerShdw blurRad="12700" dist="25400" dir="2700000" rotWithShape="0">
                    <a:schemeClr val="tx1"/>
                  </a:outerShdw>
                </a:effectLst>
              </a:rPr>
              <a:t>“Brother F, you are naturally an impatient, fretful, exacting man at home; and after a short acquaintance you show this out in new places. You frequently talk in an impatient, overbearing manner. </a:t>
            </a:r>
          </a:p>
          <a:p>
            <a:pPr marL="0" indent="0">
              <a:lnSpc>
                <a:spcPct val="120000"/>
              </a:lnSpc>
              <a:spcBef>
                <a:spcPts val="400"/>
              </a:spcBef>
              <a:buNone/>
              <a:defRPr sz="1800">
                <a:solidFill>
                  <a:srgbClr val="000000"/>
                </a:solidFill>
                <a:effectLst>
                  <a:outerShdw blurRad="12700" dist="25400" dir="2700000" rotWithShape="0">
                    <a:srgbClr val="FFFFFF"/>
                  </a:outerShdw>
                </a:effectLst>
              </a:defRPr>
            </a:pPr>
            <a:r>
              <a:rPr lang="en-AU" b="1" dirty="0">
                <a:solidFill>
                  <a:schemeClr val="bg1"/>
                </a:solidFill>
                <a:effectLst>
                  <a:outerShdw blurRad="12700" dist="25400" dir="2700000" rotWithShape="0">
                    <a:schemeClr val="tx1"/>
                  </a:outerShdw>
                </a:effectLst>
              </a:rPr>
              <a:t>“What time have you set to gain the victory over your perverse will and the defects in your </a:t>
            </a:r>
            <a:r>
              <a:rPr lang="en-AU" b="1" u="sng" dirty="0">
                <a:solidFill>
                  <a:schemeClr val="bg1"/>
                </a:solidFill>
                <a:effectLst>
                  <a:outerShdw blurRad="12700" dist="25400" dir="2700000" rotWithShape="0">
                    <a:schemeClr val="tx1"/>
                  </a:outerShdw>
                </a:effectLst>
              </a:rPr>
              <a:t>character</a:t>
            </a:r>
            <a:r>
              <a:rPr lang="en-AU" b="1" dirty="0">
                <a:solidFill>
                  <a:schemeClr val="bg1"/>
                </a:solidFill>
                <a:effectLst>
                  <a:outerShdw blurRad="12700" dist="25400" dir="2700000" rotWithShape="0">
                    <a:schemeClr val="tx1"/>
                  </a:outerShdw>
                </a:effectLst>
              </a:rPr>
              <a:t>? With the advancement you now make, your probation may close before you have made the determined efforts essential to give you the victory over self.</a:t>
            </a:r>
            <a:r>
              <a:rPr lang="en-AU" dirty="0">
                <a:solidFill>
                  <a:schemeClr val="bg1"/>
                </a:solidFill>
                <a:effectLst>
                  <a:outerShdw blurRad="12700" dist="25400" dir="2700000" rotWithShape="0">
                    <a:schemeClr val="tx1"/>
                  </a:outerShdw>
                </a:effectLst>
              </a:rPr>
              <a:t> {4T 341.3}</a:t>
            </a:r>
          </a:p>
          <a:p>
            <a:pPr marL="0" indent="0">
              <a:lnSpc>
                <a:spcPct val="120000"/>
              </a:lnSpc>
              <a:spcBef>
                <a:spcPts val="400"/>
              </a:spcBef>
              <a:buNone/>
              <a:defRPr sz="1800">
                <a:solidFill>
                  <a:srgbClr val="000000"/>
                </a:solidFill>
                <a:effectLst>
                  <a:outerShdw blurRad="12700" dist="25400" dir="2700000" rotWithShape="0">
                    <a:srgbClr val="FFFFFF"/>
                  </a:outerShdw>
                </a:effectLst>
              </a:defRPr>
            </a:pPr>
            <a:endParaRPr lang="en-AU" dirty="0">
              <a:solidFill>
                <a:schemeClr val="bg1"/>
              </a:solidFill>
              <a:effectLst>
                <a:outerShdw blurRad="12700" dist="25400" dir="2700000" rotWithShape="0">
                  <a:schemeClr val="tx1"/>
                </a:outerShdw>
              </a:effectLst>
            </a:endParaRPr>
          </a:p>
          <a:p>
            <a:pPr marL="0" indent="0">
              <a:lnSpc>
                <a:spcPct val="120000"/>
              </a:lnSpc>
              <a:spcBef>
                <a:spcPts val="400"/>
              </a:spcBef>
              <a:buNone/>
              <a:defRPr sz="1800">
                <a:solidFill>
                  <a:srgbClr val="000000"/>
                </a:solidFill>
                <a:effectLst>
                  <a:outerShdw blurRad="12700" dist="25400" dir="2700000" rotWithShape="0">
                    <a:srgbClr val="FFFFFF"/>
                  </a:outerShdw>
                </a:effectLst>
              </a:defRPr>
            </a:pPr>
            <a:r>
              <a:rPr lang="en-US" altLang="en-US" sz="1800" dirty="0">
                <a:solidFill>
                  <a:schemeClr val="bg1"/>
                </a:solidFill>
                <a:effectLst>
                  <a:outerShdw blurRad="12700" dist="25400" dir="2700000" rotWithShape="0">
                    <a:schemeClr val="tx1"/>
                  </a:outerShdw>
                </a:effectLst>
              </a:rPr>
              <a:t>“So teach us to </a:t>
            </a:r>
            <a:r>
              <a:rPr lang="en-US" altLang="en-US" sz="1800" b="1" dirty="0">
                <a:solidFill>
                  <a:schemeClr val="bg1"/>
                </a:solidFill>
                <a:effectLst>
                  <a:outerShdw blurRad="12700" dist="25400" dir="2700000" rotWithShape="0">
                    <a:schemeClr val="tx1"/>
                  </a:outerShdw>
                </a:effectLst>
              </a:rPr>
              <a:t>number our days</a:t>
            </a:r>
            <a:r>
              <a:rPr lang="en-US" altLang="en-US" sz="1800" dirty="0">
                <a:solidFill>
                  <a:schemeClr val="bg1"/>
                </a:solidFill>
                <a:effectLst>
                  <a:outerShdw blurRad="12700" dist="25400" dir="2700000" rotWithShape="0">
                    <a:schemeClr val="tx1"/>
                  </a:outerShdw>
                </a:effectLst>
              </a:rPr>
              <a:t>, that we may </a:t>
            </a:r>
            <a:r>
              <a:rPr lang="en-US" altLang="en-US" sz="1800" b="1" dirty="0">
                <a:solidFill>
                  <a:schemeClr val="bg1"/>
                </a:solidFill>
                <a:effectLst>
                  <a:outerShdw blurRad="12700" dist="25400" dir="2700000" rotWithShape="0">
                    <a:schemeClr val="tx1"/>
                  </a:outerShdw>
                </a:effectLst>
              </a:rPr>
              <a:t>apply our hearts unto wisdom</a:t>
            </a:r>
            <a:r>
              <a:rPr lang="en-US" altLang="en-US" sz="1800" dirty="0">
                <a:solidFill>
                  <a:schemeClr val="bg1"/>
                </a:solidFill>
                <a:effectLst>
                  <a:outerShdw blurRad="12700" dist="25400" dir="2700000" rotWithShape="0">
                    <a:schemeClr val="tx1"/>
                  </a:outerShdw>
                </a:effectLst>
              </a:rPr>
              <a:t>.” Psalms 90:10,12.</a:t>
            </a:r>
          </a:p>
          <a:p>
            <a:pPr marL="0" indent="0">
              <a:lnSpc>
                <a:spcPct val="120000"/>
              </a:lnSpc>
              <a:spcBef>
                <a:spcPts val="400"/>
              </a:spcBef>
              <a:buNone/>
              <a:defRPr sz="1800">
                <a:solidFill>
                  <a:srgbClr val="000000"/>
                </a:solidFill>
                <a:effectLst>
                  <a:outerShdw blurRad="12700" dist="25400" dir="2700000" rotWithShape="0">
                    <a:srgbClr val="FFFFFF"/>
                  </a:outerShdw>
                </a:effectLst>
              </a:defRPr>
            </a:pPr>
            <a:endParaRPr lang="en-US" sz="1800" dirty="0">
              <a:solidFill>
                <a:schemeClr val="bg1"/>
              </a:solidFill>
              <a:effectLst>
                <a:outerShdw blurRad="12700" dist="25400" dir="2700000" rotWithShape="0">
                  <a:schemeClr val="tx1"/>
                </a:outerShdw>
              </a:effectLst>
            </a:endParaRPr>
          </a:p>
          <a:p>
            <a:pPr marL="0" indent="0">
              <a:lnSpc>
                <a:spcPct val="120000"/>
              </a:lnSpc>
              <a:spcBef>
                <a:spcPts val="400"/>
              </a:spcBef>
              <a:buNone/>
              <a:defRPr sz="1800">
                <a:solidFill>
                  <a:srgbClr val="000000"/>
                </a:solidFill>
                <a:effectLst>
                  <a:outerShdw blurRad="12700" dist="25400" dir="2700000" rotWithShape="0">
                    <a:srgbClr val="FFFFFF"/>
                  </a:outerShdw>
                </a:effectLst>
              </a:defRPr>
            </a:pPr>
            <a:r>
              <a:rPr lang="en-AU" dirty="0">
                <a:solidFill>
                  <a:schemeClr val="bg1"/>
                </a:solidFill>
                <a:effectLst>
                  <a:outerShdw blurRad="12700" dist="25400" dir="2700000" rotWithShape="0">
                    <a:schemeClr val="tx1"/>
                  </a:outerShdw>
                </a:effectLst>
              </a:rPr>
              <a:t>“Every day that passes makes one less left us to complete our work of perfecting character.” YI August 25, 1886, par. 3.</a:t>
            </a:r>
          </a:p>
          <a:p>
            <a:pPr marL="0" indent="0">
              <a:lnSpc>
                <a:spcPct val="120000"/>
              </a:lnSpc>
              <a:spcBef>
                <a:spcPts val="400"/>
              </a:spcBef>
              <a:buNone/>
              <a:defRPr sz="1800">
                <a:solidFill>
                  <a:srgbClr val="000000"/>
                </a:solidFill>
                <a:effectLst>
                  <a:outerShdw blurRad="12700" dist="25400" dir="2700000" rotWithShape="0">
                    <a:srgbClr val="FFFFFF"/>
                  </a:outerShdw>
                </a:effectLst>
              </a:defRPr>
            </a:pPr>
            <a:endParaRPr lang="en-AU" dirty="0">
              <a:solidFill>
                <a:schemeClr val="bg1"/>
              </a:solidFill>
              <a:effectLst>
                <a:outerShdw blurRad="12700" dist="25400" dir="2700000" rotWithShape="0">
                  <a:schemeClr val="tx1"/>
                </a:outerShdw>
              </a:effectLst>
            </a:endParaRPr>
          </a:p>
          <a:p>
            <a:pPr marL="0" indent="0">
              <a:lnSpc>
                <a:spcPct val="120000"/>
              </a:lnSpc>
              <a:spcBef>
                <a:spcPts val="400"/>
              </a:spcBef>
              <a:buNone/>
              <a:defRPr sz="1800">
                <a:solidFill>
                  <a:srgbClr val="000000"/>
                </a:solidFill>
                <a:effectLst>
                  <a:outerShdw blurRad="12700" dist="25400" dir="2700000" rotWithShape="0">
                    <a:srgbClr val="FFFFFF"/>
                  </a:outerShdw>
                </a:effectLst>
              </a:defRPr>
            </a:pPr>
            <a:r>
              <a:rPr lang="en-AU" dirty="0">
                <a:solidFill>
                  <a:schemeClr val="bg1"/>
                </a:solidFill>
                <a:effectLst>
                  <a:outerShdw blurRad="12700" dist="25400" dir="2700000" rotWithShape="0">
                    <a:schemeClr val="tx1"/>
                  </a:outerShdw>
                </a:effectLst>
              </a:rPr>
              <a:t>“See then that ye walk circumspectly, not as fools, but as wise, </a:t>
            </a:r>
            <a:r>
              <a:rPr lang="en-AU" b="1" dirty="0">
                <a:solidFill>
                  <a:schemeClr val="bg1"/>
                </a:solidFill>
                <a:effectLst>
                  <a:outerShdw blurRad="12700" dist="25400" dir="2700000" rotWithShape="0">
                    <a:schemeClr val="tx1"/>
                  </a:outerShdw>
                </a:effectLst>
              </a:rPr>
              <a:t>Redeeming the time</a:t>
            </a:r>
            <a:r>
              <a:rPr lang="en-AU" dirty="0">
                <a:solidFill>
                  <a:schemeClr val="bg1"/>
                </a:solidFill>
                <a:effectLst>
                  <a:outerShdw blurRad="12700" dist="25400" dir="2700000" rotWithShape="0">
                    <a:schemeClr val="tx1"/>
                  </a:outerShdw>
                </a:effectLst>
              </a:rPr>
              <a:t>, because the days are evil.” Ephesians 5:15-16.</a:t>
            </a:r>
          </a:p>
        </p:txBody>
      </p:sp>
      <p:pic>
        <p:nvPicPr>
          <p:cNvPr id="4" name="Picture 6" descr="C:\new beginnings\catalogue\Images\Section 12\0612062.jpg">
            <a:extLst>
              <a:ext uri="{FF2B5EF4-FFF2-40B4-BE49-F238E27FC236}">
                <a16:creationId xmlns:a16="http://schemas.microsoft.com/office/drawing/2014/main" id="{DD02604B-27C7-DB42-B1F0-4B30438D00E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75430">
            <a:off x="4986749" y="717817"/>
            <a:ext cx="3884612" cy="5181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5570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45AD57-729F-4047-930B-85EF4FB30D80}"/>
              </a:ext>
            </a:extLst>
          </p:cNvPr>
          <p:cNvSpPr>
            <a:spLocks noGrp="1"/>
          </p:cNvSpPr>
          <p:nvPr>
            <p:ph type="title"/>
          </p:nvPr>
        </p:nvSpPr>
        <p:spPr>
          <a:xfrm>
            <a:off x="630238" y="136525"/>
            <a:ext cx="7886700" cy="1325563"/>
          </a:xfrm>
        </p:spPr>
        <p:txBody>
          <a:bodyPr/>
          <a:lstStyle/>
          <a:p>
            <a:r>
              <a:rPr lang="en-US" dirty="0"/>
              <a:t>What is Character?</a:t>
            </a:r>
          </a:p>
        </p:txBody>
      </p:sp>
      <p:sp>
        <p:nvSpPr>
          <p:cNvPr id="6" name="Text Placeholder 5">
            <a:extLst>
              <a:ext uri="{FF2B5EF4-FFF2-40B4-BE49-F238E27FC236}">
                <a16:creationId xmlns:a16="http://schemas.microsoft.com/office/drawing/2014/main" id="{D324BD6F-D24F-784A-A0B1-C71A220C9E46}"/>
              </a:ext>
            </a:extLst>
          </p:cNvPr>
          <p:cNvSpPr>
            <a:spLocks noGrp="1"/>
          </p:cNvSpPr>
          <p:nvPr>
            <p:ph type="body" idx="1"/>
          </p:nvPr>
        </p:nvSpPr>
        <p:spPr>
          <a:xfrm>
            <a:off x="630238" y="1254443"/>
            <a:ext cx="3868737" cy="823912"/>
          </a:xfrm>
        </p:spPr>
        <p:txBody>
          <a:bodyPr/>
          <a:lstStyle/>
          <a:p>
            <a:r>
              <a:rPr lang="en-US" dirty="0"/>
              <a:t>Thoughts, Feelings, Habits</a:t>
            </a:r>
          </a:p>
        </p:txBody>
      </p:sp>
      <p:sp>
        <p:nvSpPr>
          <p:cNvPr id="4" name="Content Placeholder 3">
            <a:extLst>
              <a:ext uri="{FF2B5EF4-FFF2-40B4-BE49-F238E27FC236}">
                <a16:creationId xmlns:a16="http://schemas.microsoft.com/office/drawing/2014/main" id="{96F1E07C-9014-A745-A7A7-DB92511BC8B1}"/>
              </a:ext>
            </a:extLst>
          </p:cNvPr>
          <p:cNvSpPr>
            <a:spLocks noGrp="1"/>
          </p:cNvSpPr>
          <p:nvPr>
            <p:ph sz="half" idx="2"/>
          </p:nvPr>
        </p:nvSpPr>
        <p:spPr>
          <a:xfrm>
            <a:off x="630238" y="2078355"/>
            <a:ext cx="3868737" cy="3684588"/>
          </a:xfrm>
        </p:spPr>
        <p:txBody>
          <a:bodyPr>
            <a:normAutofit fontScale="92500" lnSpcReduction="20000"/>
          </a:bodyPr>
          <a:lstStyle/>
          <a:p>
            <a:pPr marL="0" indent="0">
              <a:buNone/>
            </a:pPr>
            <a:r>
              <a:rPr lang="en-US" dirty="0"/>
              <a:t>“If the thoughts are wrong the feelings will be wrong, and the </a:t>
            </a:r>
            <a:r>
              <a:rPr lang="en-US" b="1" dirty="0"/>
              <a:t>thoughts and feelings </a:t>
            </a:r>
            <a:r>
              <a:rPr lang="en-US" dirty="0"/>
              <a:t>combined make up the moral character.” {5T 310.1}</a:t>
            </a:r>
          </a:p>
          <a:p>
            <a:pPr marL="0" indent="0">
              <a:buNone/>
            </a:pPr>
            <a:r>
              <a:rPr lang="en-US" dirty="0"/>
              <a:t>“Thus actions repeated form habits, </a:t>
            </a:r>
            <a:r>
              <a:rPr lang="en-US" b="1" dirty="0"/>
              <a:t>habits form character</a:t>
            </a:r>
            <a:r>
              <a:rPr lang="en-US" dirty="0"/>
              <a:t>, and by the character our destiny for time and for eternity is decided.” COL 356.2</a:t>
            </a:r>
          </a:p>
          <a:p>
            <a:pPr marL="0" indent="0">
              <a:buNone/>
            </a:pPr>
            <a:endParaRPr lang="en-US" dirty="0"/>
          </a:p>
        </p:txBody>
      </p:sp>
      <p:pic>
        <p:nvPicPr>
          <p:cNvPr id="10" name="Picture 9">
            <a:extLst>
              <a:ext uri="{FF2B5EF4-FFF2-40B4-BE49-F238E27FC236}">
                <a16:creationId xmlns:a16="http://schemas.microsoft.com/office/drawing/2014/main" id="{AA62F85B-82D6-6246-A560-C38452B9C8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50033">
            <a:off x="4727083" y="1590879"/>
            <a:ext cx="3703273" cy="43593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6819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2781E6-AB35-E942-B143-AF5249F9AC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0287000" cy="6858000"/>
          </a:xfrm>
          <a:prstGeom prst="rect">
            <a:avLst/>
          </a:prstGeom>
        </p:spPr>
      </p:pic>
      <p:sp>
        <p:nvSpPr>
          <p:cNvPr id="2" name="Title 1">
            <a:extLst>
              <a:ext uri="{FF2B5EF4-FFF2-40B4-BE49-F238E27FC236}">
                <a16:creationId xmlns:a16="http://schemas.microsoft.com/office/drawing/2014/main" id="{B82287F2-5787-844A-8B91-6E67B0C20AD6}"/>
              </a:ext>
            </a:extLst>
          </p:cNvPr>
          <p:cNvSpPr>
            <a:spLocks noGrp="1"/>
          </p:cNvSpPr>
          <p:nvPr>
            <p:ph type="title"/>
          </p:nvPr>
        </p:nvSpPr>
        <p:spPr>
          <a:xfrm>
            <a:off x="-1" y="-255349"/>
            <a:ext cx="8007927" cy="1325563"/>
          </a:xfrm>
        </p:spPr>
        <p:txBody>
          <a:bodyPr/>
          <a:lstStyle/>
          <a:p>
            <a:r>
              <a:rPr lang="en-US" dirty="0"/>
              <a:t>How do we sanctify the thoughts?</a:t>
            </a:r>
          </a:p>
        </p:txBody>
      </p:sp>
      <p:sp>
        <p:nvSpPr>
          <p:cNvPr id="5" name="Text Placeholder 4">
            <a:extLst>
              <a:ext uri="{FF2B5EF4-FFF2-40B4-BE49-F238E27FC236}">
                <a16:creationId xmlns:a16="http://schemas.microsoft.com/office/drawing/2014/main" id="{C7111300-58E3-6A4E-B0AA-39A4D9A4DE17}"/>
              </a:ext>
            </a:extLst>
          </p:cNvPr>
          <p:cNvSpPr>
            <a:spLocks noGrp="1"/>
          </p:cNvSpPr>
          <p:nvPr>
            <p:ph type="body" idx="1"/>
          </p:nvPr>
        </p:nvSpPr>
        <p:spPr>
          <a:xfrm>
            <a:off x="0" y="246302"/>
            <a:ext cx="3489960" cy="823912"/>
          </a:xfrm>
        </p:spPr>
        <p:txBody>
          <a:bodyPr/>
          <a:lstStyle/>
          <a:p>
            <a:r>
              <a:rPr lang="en-US" dirty="0"/>
              <a:t>Study Bible Truths</a:t>
            </a:r>
          </a:p>
        </p:txBody>
      </p:sp>
      <p:sp>
        <p:nvSpPr>
          <p:cNvPr id="3" name="Content Placeholder 2">
            <a:extLst>
              <a:ext uri="{FF2B5EF4-FFF2-40B4-BE49-F238E27FC236}">
                <a16:creationId xmlns:a16="http://schemas.microsoft.com/office/drawing/2014/main" id="{0959229E-F08A-F940-8495-E70DD6E99DB9}"/>
              </a:ext>
            </a:extLst>
          </p:cNvPr>
          <p:cNvSpPr>
            <a:spLocks noGrp="1"/>
          </p:cNvSpPr>
          <p:nvPr>
            <p:ph sz="half" idx="2"/>
          </p:nvPr>
        </p:nvSpPr>
        <p:spPr>
          <a:xfrm>
            <a:off x="0" y="1070214"/>
            <a:ext cx="3489960" cy="5787786"/>
          </a:xfrm>
          <a:solidFill>
            <a:schemeClr val="bg1">
              <a:alpha val="64000"/>
            </a:schemeClr>
          </a:solidFill>
        </p:spPr>
        <p:txBody>
          <a:bodyPr>
            <a:noAutofit/>
          </a:bodyPr>
          <a:lstStyle/>
          <a:p>
            <a:pPr marL="0" indent="0">
              <a:buNone/>
            </a:pPr>
            <a:r>
              <a:rPr lang="en-US" sz="2200" dirty="0">
                <a:effectLst/>
              </a:rPr>
              <a:t>“And there is nothing more calculated to energize the mind, and strengthen the intellect, than the </a:t>
            </a:r>
            <a:r>
              <a:rPr lang="en-US" sz="2200" b="1" dirty="0">
                <a:effectLst/>
              </a:rPr>
              <a:t>study of the word </a:t>
            </a:r>
            <a:r>
              <a:rPr lang="en-US" sz="2200" dirty="0">
                <a:effectLst/>
              </a:rPr>
              <a:t>of God. </a:t>
            </a:r>
          </a:p>
          <a:p>
            <a:pPr marL="0" indent="0">
              <a:buNone/>
            </a:pPr>
            <a:r>
              <a:rPr lang="en-US" sz="2200" dirty="0">
                <a:effectLst/>
              </a:rPr>
              <a:t>“No other book is so potent to </a:t>
            </a:r>
            <a:r>
              <a:rPr lang="en-US" sz="2200" b="1" dirty="0">
                <a:effectLst/>
              </a:rPr>
              <a:t>elevate the thoughts</a:t>
            </a:r>
            <a:r>
              <a:rPr lang="en-US" sz="2200" dirty="0">
                <a:effectLst/>
              </a:rPr>
              <a:t>, to give vigor to the faculties, as the broad, ennobling truths of the Bible. </a:t>
            </a:r>
          </a:p>
          <a:p>
            <a:pPr marL="0" indent="0">
              <a:buNone/>
            </a:pPr>
            <a:r>
              <a:rPr lang="en-US" sz="2200" dirty="0">
                <a:effectLst/>
              </a:rPr>
              <a:t>“If God's word were studied as it should be, men would have a breadth of mind, a </a:t>
            </a:r>
            <a:r>
              <a:rPr lang="en-US" sz="2200" b="1" dirty="0">
                <a:effectLst/>
              </a:rPr>
              <a:t>nobility of character</a:t>
            </a:r>
            <a:r>
              <a:rPr lang="en-US" sz="2200" dirty="0">
                <a:effectLst/>
              </a:rPr>
              <a:t>, and a stability of purpose, that is rarely seen in these times.” {CE 118.2}</a:t>
            </a:r>
          </a:p>
        </p:txBody>
      </p:sp>
    </p:spTree>
    <p:extLst>
      <p:ext uri="{BB962C8B-B14F-4D97-AF65-F5344CB8AC3E}">
        <p14:creationId xmlns:p14="http://schemas.microsoft.com/office/powerpoint/2010/main" val="70019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0810057x2.jpg" descr="0810057x2.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36" name="Behold Law"/>
          <p:cNvSpPr txBox="1">
            <a:spLocks noGrp="1"/>
          </p:cNvSpPr>
          <p:nvPr>
            <p:ph type="title" idx="4294967295"/>
          </p:nvPr>
        </p:nvSpPr>
        <p:spPr>
          <a:xfrm>
            <a:off x="-92075" y="61912"/>
            <a:ext cx="5324475" cy="1143001"/>
          </a:xfrm>
          <a:prstGeom prst="rect">
            <a:avLst/>
          </a:prstGeom>
        </p:spPr>
        <p:txBody>
          <a:bodyPr>
            <a:normAutofit/>
          </a:bodyPr>
          <a:lstStyle>
            <a:lvl1pPr>
              <a:defRPr>
                <a:effectLst>
                  <a:outerShdw blurRad="12700" dist="25400" dir="2700000" rotWithShape="0">
                    <a:srgbClr val="000000"/>
                  </a:outerShdw>
                </a:effectLst>
              </a:defRPr>
            </a:lvl1pPr>
          </a:lstStyle>
          <a:p>
            <a:r>
              <a:rPr lang="en-US" dirty="0"/>
              <a:t>The</a:t>
            </a:r>
            <a:r>
              <a:rPr dirty="0"/>
              <a:t> Law</a:t>
            </a:r>
          </a:p>
        </p:txBody>
      </p:sp>
      <p:sp>
        <p:nvSpPr>
          <p:cNvPr id="137" name="“The Saviour's life of obedience maintained the claims of the law, and showed the excellence of character that obedience would develop.” (ST, Mar 29, 1910)."/>
          <p:cNvSpPr txBox="1">
            <a:spLocks noGrp="1"/>
          </p:cNvSpPr>
          <p:nvPr>
            <p:ph type="body" idx="4294967295"/>
          </p:nvPr>
        </p:nvSpPr>
        <p:spPr>
          <a:xfrm>
            <a:off x="0" y="1166812"/>
            <a:ext cx="5003800" cy="5622926"/>
          </a:xfrm>
          <a:prstGeom prst="rect">
            <a:avLst/>
          </a:prstGeom>
        </p:spPr>
        <p:txBody>
          <a:bodyPr>
            <a:normAutofit/>
          </a:bodyPr>
          <a:lstStyle/>
          <a:p>
            <a:pPr>
              <a:lnSpc>
                <a:spcPct val="130000"/>
              </a:lnSpc>
              <a:buSzTx/>
              <a:buNone/>
              <a:defRPr>
                <a:effectLst>
                  <a:outerShdw blurRad="12700" dist="25400" dir="2700000" rotWithShape="0">
                    <a:srgbClr val="000000"/>
                  </a:outerShdw>
                </a:effectLst>
              </a:defRPr>
            </a:pPr>
            <a:r>
              <a:rPr lang="en-US" sz="2400" dirty="0"/>
              <a:t>“God has given His holy </a:t>
            </a:r>
            <a:r>
              <a:rPr lang="en-US" sz="2400" b="1" dirty="0"/>
              <a:t>law</a:t>
            </a:r>
            <a:r>
              <a:rPr lang="en-US" sz="2400" dirty="0"/>
              <a:t> to man as His measure of </a:t>
            </a:r>
            <a:r>
              <a:rPr lang="en-US" sz="2400" b="1" dirty="0"/>
              <a:t>character</a:t>
            </a:r>
            <a:r>
              <a:rPr lang="en-US" sz="2400" dirty="0"/>
              <a:t>. By this law you may see and overcome every defect in your </a:t>
            </a:r>
            <a:r>
              <a:rPr lang="en-US" sz="2400" b="1" dirty="0"/>
              <a:t>character</a:t>
            </a:r>
            <a:r>
              <a:rPr lang="en-US" sz="2400" dirty="0"/>
              <a:t>. You may sever yourself from every idol, and link yourself to the throne of God by the golden chain of grace and truth.”  {Mar 48.4}</a:t>
            </a:r>
            <a:endParaRPr sz="2400" dirty="0"/>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C:\new beginnings\Media\Sermon 10\Extras  10\0810106x2.jpg" descr="C:\new beginnings\Media\Sermon 10\Extras  10\0810106x2.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2" name="“Let us, as Christ's followers, search our hearts as with a lighted candle to see what manner of spirit we are of.…"/>
          <p:cNvSpPr txBox="1">
            <a:spLocks noGrp="1"/>
          </p:cNvSpPr>
          <p:nvPr>
            <p:ph type="body" idx="4294967295"/>
          </p:nvPr>
        </p:nvSpPr>
        <p:spPr>
          <a:xfrm>
            <a:off x="0" y="243840"/>
            <a:ext cx="5486400" cy="7096760"/>
          </a:xfrm>
          <a:prstGeom prst="rect">
            <a:avLst/>
          </a:prstGeom>
        </p:spPr>
        <p:txBody>
          <a:bodyPr>
            <a:normAutofit/>
          </a:bodyPr>
          <a:lstStyle/>
          <a:p>
            <a:pPr>
              <a:buSzTx/>
              <a:buNone/>
              <a:defRPr>
                <a:effectLst>
                  <a:outerShdw blurRad="12700" dist="25400" dir="2700000" rotWithShape="0">
                    <a:srgbClr val="000000"/>
                  </a:outerShdw>
                </a:effectLst>
              </a:defRPr>
            </a:pPr>
            <a:r>
              <a:rPr sz="2400" dirty="0"/>
              <a:t>“Let us, as Christ's followers, search our hearts as with a lighted candle to see what manner of spirit we are of. </a:t>
            </a:r>
          </a:p>
          <a:p>
            <a:pPr>
              <a:buSzTx/>
              <a:buNone/>
              <a:defRPr>
                <a:effectLst>
                  <a:outerShdw blurRad="12700" dist="25400" dir="2700000" rotWithShape="0">
                    <a:srgbClr val="000000"/>
                  </a:outerShdw>
                </a:effectLst>
              </a:defRPr>
            </a:pPr>
            <a:r>
              <a:rPr sz="2400" dirty="0"/>
              <a:t>“For our present and eternal good, let us criticize our actions, to see how they stand in the light of the law of God. </a:t>
            </a:r>
          </a:p>
          <a:p>
            <a:pPr>
              <a:buSzTx/>
              <a:buNone/>
              <a:defRPr>
                <a:effectLst>
                  <a:outerShdw blurRad="12700" dist="25400" dir="2700000" rotWithShape="0">
                    <a:srgbClr val="000000"/>
                  </a:outerShdw>
                </a:effectLst>
              </a:defRPr>
            </a:pPr>
            <a:r>
              <a:rPr sz="2400" dirty="0"/>
              <a:t>“For this law is our standard. Let every soul search his own heart.” (</a:t>
            </a:r>
            <a:r>
              <a:rPr sz="2400" dirty="0" err="1"/>
              <a:t>OHC</a:t>
            </a:r>
            <a:r>
              <a:rPr sz="2400" dirty="0"/>
              <a:t> 162).</a:t>
            </a:r>
            <a:endParaRPr lang="en-US" sz="2400" dirty="0"/>
          </a:p>
          <a:p>
            <a:pPr>
              <a:buSzTx/>
              <a:buNone/>
              <a:defRPr>
                <a:effectLst>
                  <a:outerShdw blurRad="12700" dist="25400" dir="2700000" rotWithShape="0">
                    <a:srgbClr val="000000"/>
                  </a:outerShdw>
                </a:effectLst>
              </a:defRPr>
            </a:pPr>
            <a:r>
              <a:rPr lang="en-AU" sz="2400" dirty="0"/>
              <a:t>“Let us earnestly examine ourselves by the light of God's Word, seeking to discover </a:t>
            </a:r>
            <a:r>
              <a:rPr lang="en-AU" sz="2400" b="1" dirty="0"/>
              <a:t>every defect of character</a:t>
            </a:r>
            <a:r>
              <a:rPr lang="en-AU" sz="2400" dirty="0"/>
              <a:t>, that we may wash our robes and make them white in the blood of the Lamb.”  (</a:t>
            </a:r>
            <a:r>
              <a:rPr lang="en-AU" sz="2400" dirty="0" err="1"/>
              <a:t>OHC</a:t>
            </a:r>
            <a:r>
              <a:rPr lang="en-AU" sz="2400" dirty="0"/>
              <a:t> 305.5).</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4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4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4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42">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1" nodeType="afterEffect">
                                  <p:stCondLst>
                                    <p:cond delay="0"/>
                                  </p:stCondLst>
                                  <p:iterate>
                                    <p:tmAbs val="0"/>
                                  </p:iterate>
                                  <p:childTnLst>
                                    <p:set>
                                      <p:cBhvr>
                                        <p:cTn id="19" fill="hold"/>
                                        <p:tgtEl>
                                          <p:spTgt spid="1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1" build="p"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p:cNvSpPr txBox="1">
            <a:spLocks noGrp="1"/>
          </p:cNvSpPr>
          <p:nvPr>
            <p:ph type="title" idx="4294967295"/>
          </p:nvPr>
        </p:nvSpPr>
        <p:spPr>
          <a:xfrm>
            <a:off x="457200" y="274637"/>
            <a:ext cx="8229600" cy="1143001"/>
          </a:xfrm>
          <a:prstGeom prst="rect">
            <a:avLst/>
          </a:prstGeom>
        </p:spPr>
        <p:txBody>
          <a:bodyPr>
            <a:normAutofit/>
          </a:bodyPr>
          <a:lstStyle/>
          <a:p>
            <a:pPr>
              <a:defRPr>
                <a:effectLst>
                  <a:outerShdw blurRad="12700" dist="25400" dir="2700000" rotWithShape="0">
                    <a:srgbClr val="000000"/>
                  </a:outerShdw>
                </a:effectLst>
              </a:defRPr>
            </a:pPr>
            <a:endParaRPr/>
          </a:p>
        </p:txBody>
      </p:sp>
      <p:sp>
        <p:nvSpPr>
          <p:cNvPr id="34" name="Body"/>
          <p:cNvSpPr txBox="1">
            <a:spLocks noGrp="1"/>
          </p:cNvSpPr>
          <p:nvPr>
            <p:ph type="body" idx="4294967295"/>
          </p:nvPr>
        </p:nvSpPr>
        <p:spPr>
          <a:xfrm>
            <a:off x="457200" y="1600200"/>
            <a:ext cx="8229600" cy="4525963"/>
          </a:xfrm>
          <a:prstGeom prst="rect">
            <a:avLst/>
          </a:prstGeom>
        </p:spPr>
        <p:txBody>
          <a:bodyPr>
            <a:normAutofit/>
          </a:bodyPr>
          <a:lstStyle/>
          <a:p>
            <a:pPr>
              <a:buChar char="•"/>
              <a:defRPr>
                <a:effectLst>
                  <a:outerShdw blurRad="12700" dist="25400" dir="2700000" rotWithShape="0">
                    <a:srgbClr val="000000"/>
                  </a:outerShdw>
                </a:effectLst>
              </a:defRPr>
            </a:pPr>
            <a:endParaRPr/>
          </a:p>
        </p:txBody>
      </p:sp>
      <p:pic>
        <p:nvPicPr>
          <p:cNvPr id="35" name="0806038.jpg" descr="0806038.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wipe dir="d"/>
      </p:transition>
    </mc:Choice>
    <mc:Fallback xmlns="">
      <p:transition spd="fast">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0808121x2.jpg" descr="0808121x2.jpg"/>
          <p:cNvPicPr>
            <a:picLocks noChangeAspect="1"/>
          </p:cNvPicPr>
          <p:nvPr/>
        </p:nvPicPr>
        <p:blipFill>
          <a:blip r:embed="rId3">
            <a:extLst/>
          </a:blip>
          <a:stretch>
            <a:fillRect/>
          </a:stretch>
        </p:blipFill>
        <p:spPr>
          <a:xfrm flipH="1">
            <a:off x="0" y="0"/>
            <a:ext cx="9144000" cy="6858000"/>
          </a:xfrm>
          <a:prstGeom prst="rect">
            <a:avLst/>
          </a:prstGeom>
          <a:ln w="12700">
            <a:miter lim="400000"/>
          </a:ln>
        </p:spPr>
      </p:pic>
      <p:sp>
        <p:nvSpPr>
          <p:cNvPr id="128" name="Prayer and Promises"/>
          <p:cNvSpPr txBox="1">
            <a:spLocks noGrp="1"/>
          </p:cNvSpPr>
          <p:nvPr>
            <p:ph type="title" idx="4294967295"/>
          </p:nvPr>
        </p:nvSpPr>
        <p:spPr>
          <a:xfrm>
            <a:off x="0" y="-1"/>
            <a:ext cx="5459413" cy="1143002"/>
          </a:xfrm>
          <a:prstGeom prst="rect">
            <a:avLst/>
          </a:prstGeom>
        </p:spPr>
        <p:txBody>
          <a:bodyPr>
            <a:normAutofit/>
          </a:bodyPr>
          <a:lstStyle>
            <a:lvl1pPr>
              <a:defRPr>
                <a:effectLst>
                  <a:outerShdw blurRad="12700" dist="25400" dir="2700000" rotWithShape="0">
                    <a:srgbClr val="000000"/>
                  </a:outerShdw>
                </a:effectLst>
              </a:defRPr>
            </a:lvl1pPr>
          </a:lstStyle>
          <a:p>
            <a:r>
              <a:t>Prayer and Promises</a:t>
            </a:r>
          </a:p>
        </p:txBody>
      </p:sp>
      <p:sp>
        <p:nvSpPr>
          <p:cNvPr id="129" name="“Prayer is heaven's ordained means of success in the conflict with sin and the development of Christian character.…"/>
          <p:cNvSpPr txBox="1">
            <a:spLocks noGrp="1"/>
          </p:cNvSpPr>
          <p:nvPr>
            <p:ph type="body" sz="half" idx="4294967295"/>
          </p:nvPr>
        </p:nvSpPr>
        <p:spPr>
          <a:xfrm>
            <a:off x="0" y="1325562"/>
            <a:ext cx="5459413" cy="4525963"/>
          </a:xfrm>
          <a:prstGeom prst="rect">
            <a:avLst/>
          </a:prstGeom>
        </p:spPr>
        <p:txBody>
          <a:bodyPr>
            <a:normAutofit/>
          </a:bodyPr>
          <a:lstStyle/>
          <a:p>
            <a:pPr marL="336042" indent="-336042" defTabSz="448055">
              <a:lnSpc>
                <a:spcPct val="150000"/>
              </a:lnSpc>
              <a:buSzTx/>
              <a:buNone/>
              <a:defRPr sz="3136">
                <a:effectLst>
                  <a:outerShdw blurRad="12446" dist="24892" dir="2700000" rotWithShape="0">
                    <a:srgbClr val="000000"/>
                  </a:outerShdw>
                </a:effectLst>
              </a:defRPr>
            </a:pPr>
            <a:r>
              <a:rPr dirty="0"/>
              <a:t>“Prayer is heaven's ordained means of success in the conflict with sin and the development of Christian </a:t>
            </a:r>
            <a:r>
              <a:rPr b="1" dirty="0"/>
              <a:t>character</a:t>
            </a:r>
            <a:r>
              <a:rPr dirty="0"/>
              <a:t>.</a:t>
            </a:r>
            <a:r>
              <a:rPr lang="en-US" dirty="0"/>
              <a:t>"</a:t>
            </a:r>
            <a:r>
              <a:rPr dirty="0"/>
              <a:t> (AA 564).</a:t>
            </a:r>
          </a:p>
        </p:txBody>
      </p:sp>
    </p:spTree>
  </p:cSld>
  <p:clrMapOvr>
    <a:masterClrMapping/>
  </p:clrMapOvr>
  <p:transition>
    <p:wipe dir="r"/>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2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1" build="p"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444A7-832B-1040-9E18-3F2F974B6A16}"/>
              </a:ext>
            </a:extLst>
          </p:cNvPr>
          <p:cNvSpPr>
            <a:spLocks noGrp="1"/>
          </p:cNvSpPr>
          <p:nvPr>
            <p:ph type="title"/>
          </p:nvPr>
        </p:nvSpPr>
        <p:spPr>
          <a:xfrm>
            <a:off x="0" y="151765"/>
            <a:ext cx="7886700" cy="1325563"/>
          </a:xfrm>
        </p:spPr>
        <p:txBody>
          <a:bodyPr/>
          <a:lstStyle/>
          <a:p>
            <a:r>
              <a:rPr lang="en-US" dirty="0"/>
              <a:t>How do we sanctify the feelings?</a:t>
            </a:r>
          </a:p>
        </p:txBody>
      </p:sp>
      <p:sp>
        <p:nvSpPr>
          <p:cNvPr id="5" name="Text Placeholder 4">
            <a:extLst>
              <a:ext uri="{FF2B5EF4-FFF2-40B4-BE49-F238E27FC236}">
                <a16:creationId xmlns:a16="http://schemas.microsoft.com/office/drawing/2014/main" id="{A1A0795F-5BC7-3145-A970-B1ECE3478B31}"/>
              </a:ext>
            </a:extLst>
          </p:cNvPr>
          <p:cNvSpPr>
            <a:spLocks noGrp="1"/>
          </p:cNvSpPr>
          <p:nvPr>
            <p:ph type="body" idx="1"/>
          </p:nvPr>
        </p:nvSpPr>
        <p:spPr>
          <a:xfrm>
            <a:off x="1" y="1467803"/>
            <a:ext cx="3596640" cy="823912"/>
          </a:xfrm>
        </p:spPr>
        <p:txBody>
          <a:bodyPr/>
          <a:lstStyle/>
          <a:p>
            <a:r>
              <a:rPr lang="en-US" dirty="0"/>
              <a:t>Behold the Man of Calvary</a:t>
            </a:r>
          </a:p>
        </p:txBody>
      </p:sp>
      <p:sp>
        <p:nvSpPr>
          <p:cNvPr id="3" name="Content Placeholder 2">
            <a:extLst>
              <a:ext uri="{FF2B5EF4-FFF2-40B4-BE49-F238E27FC236}">
                <a16:creationId xmlns:a16="http://schemas.microsoft.com/office/drawing/2014/main" id="{53F9224C-80E9-B04E-B5A9-B04332DFFB56}"/>
              </a:ext>
            </a:extLst>
          </p:cNvPr>
          <p:cNvSpPr>
            <a:spLocks noGrp="1"/>
          </p:cNvSpPr>
          <p:nvPr>
            <p:ph sz="half" idx="2"/>
          </p:nvPr>
        </p:nvSpPr>
        <p:spPr>
          <a:xfrm>
            <a:off x="1" y="2291715"/>
            <a:ext cx="3596640" cy="3684588"/>
          </a:xfrm>
        </p:spPr>
        <p:txBody>
          <a:bodyPr>
            <a:normAutofit fontScale="85000" lnSpcReduction="10000"/>
          </a:bodyPr>
          <a:lstStyle/>
          <a:p>
            <a:pPr marL="0" indent="0">
              <a:buNone/>
            </a:pPr>
            <a:r>
              <a:rPr lang="en-US" dirty="0"/>
              <a:t>“</a:t>
            </a:r>
            <a:r>
              <a:rPr lang="en-US" b="1" dirty="0"/>
              <a:t>By beholding </a:t>
            </a:r>
            <a:r>
              <a:rPr lang="en-US" dirty="0"/>
              <a:t>we become changed into the same image. Carnal thoughts, </a:t>
            </a:r>
            <a:r>
              <a:rPr lang="en-US" b="1" dirty="0"/>
              <a:t>carnal feelings, will be no longer entertained</a:t>
            </a:r>
            <a:r>
              <a:rPr lang="en-US" dirty="0"/>
              <a:t>. You will no longer be frivolous, cheap in talk, and unholy in life. Then you will reach, through the grace of Christ, the highest standard of purity and elevation of </a:t>
            </a:r>
            <a:r>
              <a:rPr lang="en-US" b="1" dirty="0"/>
              <a:t>character</a:t>
            </a:r>
            <a:r>
              <a:rPr lang="en-US" dirty="0"/>
              <a:t>.”  {TSB 67.1}</a:t>
            </a:r>
          </a:p>
        </p:txBody>
      </p:sp>
      <p:pic>
        <p:nvPicPr>
          <p:cNvPr id="9" name="Picture 8">
            <a:extLst>
              <a:ext uri="{FF2B5EF4-FFF2-40B4-BE49-F238E27FC236}">
                <a16:creationId xmlns:a16="http://schemas.microsoft.com/office/drawing/2014/main" id="{3FBA7FFD-AA5F-DC40-985D-D776BFFF28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1400" y="1295400"/>
            <a:ext cx="5547360" cy="5547360"/>
          </a:xfrm>
          <a:prstGeom prst="rect">
            <a:avLst/>
          </a:prstGeom>
          <a:ln w="28575">
            <a:solidFill>
              <a:schemeClr val="bg1"/>
            </a:solidFill>
          </a:ln>
        </p:spPr>
      </p:pic>
    </p:spTree>
    <p:extLst>
      <p:ext uri="{BB962C8B-B14F-4D97-AF65-F5344CB8AC3E}">
        <p14:creationId xmlns:p14="http://schemas.microsoft.com/office/powerpoint/2010/main" val="198239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0810155x2.jpg" descr="0810155x2.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7" name="Behold Christ"/>
          <p:cNvSpPr txBox="1">
            <a:spLocks noGrp="1"/>
          </p:cNvSpPr>
          <p:nvPr>
            <p:ph type="title" idx="4294967295"/>
          </p:nvPr>
        </p:nvSpPr>
        <p:spPr>
          <a:xfrm>
            <a:off x="-1" y="-1"/>
            <a:ext cx="4821239" cy="1143002"/>
          </a:xfrm>
          <a:prstGeom prst="rect">
            <a:avLst/>
          </a:prstGeom>
        </p:spPr>
        <p:txBody>
          <a:bodyPr>
            <a:normAutofit/>
          </a:bodyPr>
          <a:lstStyle>
            <a:lvl1pPr>
              <a:defRPr>
                <a:effectLst>
                  <a:outerShdw blurRad="12700" dist="25400" dir="2700000" rotWithShape="0">
                    <a:srgbClr val="000000"/>
                  </a:outerShdw>
                </a:effectLst>
              </a:defRPr>
            </a:lvl1pPr>
          </a:lstStyle>
          <a:p>
            <a:r>
              <a:t>Behold Christ</a:t>
            </a:r>
          </a:p>
        </p:txBody>
      </p:sp>
      <p:sp>
        <p:nvSpPr>
          <p:cNvPr id="148" name="“In knowing Christ through the grace that he has shed forth abundantly, we become changed, and the character is sanctified through belief of the truth. (AG 240).…"/>
          <p:cNvSpPr txBox="1">
            <a:spLocks noGrp="1"/>
          </p:cNvSpPr>
          <p:nvPr>
            <p:ph type="body" idx="4294967295"/>
          </p:nvPr>
        </p:nvSpPr>
        <p:spPr>
          <a:xfrm>
            <a:off x="106362" y="1141412"/>
            <a:ext cx="4854576" cy="5580063"/>
          </a:xfrm>
          <a:prstGeom prst="rect">
            <a:avLst/>
          </a:prstGeom>
        </p:spPr>
        <p:txBody>
          <a:bodyPr>
            <a:normAutofit/>
          </a:bodyPr>
          <a:lstStyle/>
          <a:p>
            <a:pPr marL="332613" indent="-332613" defTabSz="443484">
              <a:spcBef>
                <a:spcPts val="500"/>
              </a:spcBef>
              <a:buSzTx/>
              <a:buNone/>
              <a:defRPr sz="2328">
                <a:effectLst>
                  <a:outerShdw blurRad="12319" dist="24638" dir="2700000" rotWithShape="0">
                    <a:srgbClr val="000000"/>
                  </a:outerShdw>
                </a:effectLst>
              </a:defRPr>
            </a:pPr>
            <a:r>
              <a:rPr dirty="0"/>
              <a:t>“In knowing Christ through the grace that he has shed forth abundantly, we become changed, and the </a:t>
            </a:r>
            <a:r>
              <a:rPr b="1" dirty="0"/>
              <a:t>character</a:t>
            </a:r>
            <a:r>
              <a:rPr dirty="0"/>
              <a:t> is sanctified through belief of the truth. (AG 240).</a:t>
            </a:r>
          </a:p>
          <a:p>
            <a:pPr marL="332613" indent="-332613" defTabSz="443484">
              <a:spcBef>
                <a:spcPts val="500"/>
              </a:spcBef>
              <a:buSzTx/>
              <a:buNone/>
              <a:defRPr sz="2328">
                <a:effectLst>
                  <a:outerShdw blurRad="12319" dist="24638" dir="2700000" rotWithShape="0">
                    <a:srgbClr val="000000"/>
                  </a:outerShdw>
                </a:effectLst>
              </a:defRPr>
            </a:pPr>
            <a:r>
              <a:rPr dirty="0"/>
              <a:t>“When this is accomplished, we reflect, as in a mirror, the glory of the Lord. </a:t>
            </a:r>
          </a:p>
          <a:p>
            <a:pPr marL="332613" indent="-332613" defTabSz="443484">
              <a:spcBef>
                <a:spcPts val="500"/>
              </a:spcBef>
              <a:buSzTx/>
              <a:buNone/>
              <a:defRPr sz="2328">
                <a:effectLst>
                  <a:outerShdw blurRad="12319" dist="24638" dir="2700000" rotWithShape="0">
                    <a:srgbClr val="000000"/>
                  </a:outerShdw>
                </a:effectLst>
              </a:defRPr>
            </a:pPr>
            <a:r>
              <a:rPr dirty="0"/>
              <a:t>“That is, the </a:t>
            </a:r>
            <a:r>
              <a:rPr b="1" dirty="0"/>
              <a:t>character</a:t>
            </a:r>
            <a:r>
              <a:rPr dirty="0"/>
              <a:t> of the one who thus beholds Christ is so like his, that one looking at his sees Christ's own </a:t>
            </a:r>
            <a:r>
              <a:rPr b="1" dirty="0"/>
              <a:t>character</a:t>
            </a:r>
            <a:r>
              <a:rPr dirty="0"/>
              <a:t> shining out as from a mirror.” (RH, Apr 28, 1891).</a:t>
            </a:r>
          </a:p>
        </p:txBody>
      </p:sp>
    </p:spTree>
  </p:cSld>
  <p:clrMapOvr>
    <a:masterClrMapping/>
  </p:clrMapOvr>
  <p:transition>
    <p:wipe dir="r"/>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4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4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4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1" build="p"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07E7-4730-A046-9652-0447CC7D8516}"/>
              </a:ext>
            </a:extLst>
          </p:cNvPr>
          <p:cNvSpPr>
            <a:spLocks noGrp="1"/>
          </p:cNvSpPr>
          <p:nvPr>
            <p:ph type="title"/>
          </p:nvPr>
        </p:nvSpPr>
        <p:spPr>
          <a:xfrm>
            <a:off x="281354" y="-104531"/>
            <a:ext cx="4716669" cy="1325563"/>
          </a:xfrm>
        </p:spPr>
        <p:txBody>
          <a:bodyPr>
            <a:normAutofit/>
          </a:bodyPr>
          <a:lstStyle/>
          <a:p>
            <a:r>
              <a:rPr lang="en-US" sz="3600" dirty="0"/>
              <a:t>How do we sanctify the habits?</a:t>
            </a:r>
          </a:p>
        </p:txBody>
      </p:sp>
      <p:sp>
        <p:nvSpPr>
          <p:cNvPr id="5" name="Text Placeholder 4">
            <a:extLst>
              <a:ext uri="{FF2B5EF4-FFF2-40B4-BE49-F238E27FC236}">
                <a16:creationId xmlns:a16="http://schemas.microsoft.com/office/drawing/2014/main" id="{AC5A6629-BDAF-5848-8EEC-9D8275FE2C90}"/>
              </a:ext>
            </a:extLst>
          </p:cNvPr>
          <p:cNvSpPr>
            <a:spLocks noGrp="1"/>
          </p:cNvSpPr>
          <p:nvPr>
            <p:ph type="body" idx="1"/>
          </p:nvPr>
        </p:nvSpPr>
        <p:spPr>
          <a:xfrm>
            <a:off x="281354" y="1136406"/>
            <a:ext cx="4191933" cy="823912"/>
          </a:xfrm>
        </p:spPr>
        <p:txBody>
          <a:bodyPr>
            <a:normAutofit/>
          </a:bodyPr>
          <a:lstStyle/>
          <a:p>
            <a:r>
              <a:rPr lang="en-US" dirty="0"/>
              <a:t>Make it a Habit to Imitate Jesus Christ the Perfect Pattern</a:t>
            </a:r>
          </a:p>
        </p:txBody>
      </p:sp>
      <p:sp>
        <p:nvSpPr>
          <p:cNvPr id="3" name="Content Placeholder 2">
            <a:extLst>
              <a:ext uri="{FF2B5EF4-FFF2-40B4-BE49-F238E27FC236}">
                <a16:creationId xmlns:a16="http://schemas.microsoft.com/office/drawing/2014/main" id="{F8468654-1DFA-7B43-BE55-07F4364B2C7E}"/>
              </a:ext>
            </a:extLst>
          </p:cNvPr>
          <p:cNvSpPr>
            <a:spLocks noGrp="1"/>
          </p:cNvSpPr>
          <p:nvPr>
            <p:ph sz="half" idx="2"/>
          </p:nvPr>
        </p:nvSpPr>
        <p:spPr>
          <a:xfrm>
            <a:off x="281354" y="2119745"/>
            <a:ext cx="4525108" cy="4574132"/>
          </a:xfrm>
        </p:spPr>
        <p:txBody>
          <a:bodyPr>
            <a:noAutofit/>
          </a:bodyPr>
          <a:lstStyle/>
          <a:p>
            <a:pPr marL="0" indent="0">
              <a:buNone/>
            </a:pPr>
            <a:r>
              <a:rPr lang="en-US" sz="2000" dirty="0"/>
              <a:t>“It is not by looking away from Him that we imitate the life of Jesus, but by talking of Him, by dwelling upon His perfections, </a:t>
            </a:r>
            <a:r>
              <a:rPr lang="en-US" sz="2000" b="1" dirty="0"/>
              <a:t>by seeking to refine the taste and elevate the character, by trying—through faith and love, and by earnest, persevering effort—to approach the perfect Pattern.</a:t>
            </a:r>
            <a:r>
              <a:rPr lang="en-US" sz="2000" dirty="0"/>
              <a:t> By having a knowledge of Christ—His words, His habits, and His lessons of instruction—we borrow the virtues of the </a:t>
            </a:r>
            <a:r>
              <a:rPr lang="en-US" sz="2000" b="1" dirty="0"/>
              <a:t>character</a:t>
            </a:r>
            <a:r>
              <a:rPr lang="en-US" sz="2000" dirty="0"/>
              <a:t> we have so closely studied, and become imbued with the spirit we have so much admired. Jesus becomes to us ‘the </a:t>
            </a:r>
            <a:r>
              <a:rPr lang="en-US" sz="2000" dirty="0" err="1"/>
              <a:t>chiefest</a:t>
            </a:r>
            <a:r>
              <a:rPr lang="en-US" sz="2000" dirty="0"/>
              <a:t> among ten thousand,’ the One ‘altogether lovely’” 6BC 1098.7</a:t>
            </a:r>
          </a:p>
        </p:txBody>
      </p:sp>
      <p:pic>
        <p:nvPicPr>
          <p:cNvPr id="9" name="Picture 8">
            <a:extLst>
              <a:ext uri="{FF2B5EF4-FFF2-40B4-BE49-F238E27FC236}">
                <a16:creationId xmlns:a16="http://schemas.microsoft.com/office/drawing/2014/main" id="{3AE9C1A7-7088-224B-B071-4D70A0F523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508" flipH="1">
            <a:off x="5065541" y="446860"/>
            <a:ext cx="3596640" cy="58064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79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45388660 c.jpg" descr="45388660 c.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7010400"/>
          </a:xfrm>
          <a:prstGeom prst="rect">
            <a:avLst/>
          </a:prstGeom>
          <a:ln w="12700">
            <a:miter lim="400000"/>
          </a:ln>
        </p:spPr>
      </p:pic>
      <p:sp>
        <p:nvSpPr>
          <p:cNvPr id="179" name="True Education"/>
          <p:cNvSpPr txBox="1">
            <a:spLocks noGrp="1"/>
          </p:cNvSpPr>
          <p:nvPr>
            <p:ph type="title" idx="4294967295"/>
          </p:nvPr>
        </p:nvSpPr>
        <p:spPr>
          <a:xfrm>
            <a:off x="0" y="-373063"/>
            <a:ext cx="3505200" cy="1143001"/>
          </a:xfrm>
          <a:prstGeom prst="rect">
            <a:avLst/>
          </a:prstGeom>
        </p:spPr>
        <p:txBody>
          <a:bodyPr>
            <a:normAutofit/>
          </a:bodyPr>
          <a:lstStyle>
            <a:lvl1pPr>
              <a:defRPr sz="3200">
                <a:effectLst>
                  <a:outerShdw blurRad="12700" dist="25400" dir="2700000" rotWithShape="0">
                    <a:srgbClr val="000000"/>
                  </a:outerShdw>
                </a:effectLst>
              </a:defRPr>
            </a:lvl1pPr>
          </a:lstStyle>
          <a:p>
            <a:r>
              <a:t>True Education</a:t>
            </a:r>
          </a:p>
        </p:txBody>
      </p:sp>
      <p:sp>
        <p:nvSpPr>
          <p:cNvPr id="180" name="“True education does not ignore the value of scientific knowledge or literary acquirements; but above information it values power; above power, goodness; above intellectual acquirements, character.”  (Ed 225)."/>
          <p:cNvSpPr txBox="1">
            <a:spLocks noGrp="1"/>
          </p:cNvSpPr>
          <p:nvPr>
            <p:ph type="body" sz="half" idx="4294967295"/>
          </p:nvPr>
        </p:nvSpPr>
        <p:spPr>
          <a:xfrm>
            <a:off x="-254000" y="558800"/>
            <a:ext cx="3567113" cy="4525963"/>
          </a:xfrm>
          <a:prstGeom prst="rect">
            <a:avLst/>
          </a:prstGeom>
          <a:effectLst>
            <a:outerShdw blurRad="50800" dist="38100" dir="2700000" rotWithShape="0">
              <a:srgbClr val="000000">
                <a:alpha val="42999"/>
              </a:srgbClr>
            </a:outerShdw>
          </a:effectLst>
        </p:spPr>
        <p:txBody>
          <a:bodyPr>
            <a:normAutofit/>
          </a:bodyPr>
          <a:lstStyle/>
          <a:p>
            <a:pPr>
              <a:spcBef>
                <a:spcPts val="400"/>
              </a:spcBef>
              <a:buChar char="•"/>
              <a:defRPr sz="2000">
                <a:effectLst>
                  <a:outerShdw blurRad="12700" dist="25400" dir="2700000" rotWithShape="0">
                    <a:srgbClr val="000000"/>
                  </a:outerShdw>
                </a:effectLst>
              </a:defRPr>
            </a:pPr>
            <a:r>
              <a:rPr dirty="0"/>
              <a:t>“True education does not ignore the value of scientific knowledge or literary acquirements; but above information it values </a:t>
            </a:r>
            <a:r>
              <a:rPr dirty="0">
                <a:solidFill>
                  <a:srgbClr val="000000"/>
                </a:solidFill>
                <a:effectLst>
                  <a:outerShdw blurRad="12700" dist="25400" dir="2700000" rotWithShape="0">
                    <a:srgbClr val="FFFFFF"/>
                  </a:outerShdw>
                </a:effectLst>
              </a:rPr>
              <a:t>power; above power, goodness; above intellectual acquirements, </a:t>
            </a:r>
            <a:r>
              <a:rPr b="1" dirty="0">
                <a:solidFill>
                  <a:srgbClr val="000000"/>
                </a:solidFill>
                <a:effectLst>
                  <a:outerShdw blurRad="12700" dist="25400" dir="2700000" rotWithShape="0">
                    <a:srgbClr val="FFFFFF"/>
                  </a:outerShdw>
                </a:effectLst>
              </a:rPr>
              <a:t>character</a:t>
            </a:r>
            <a:r>
              <a:rPr dirty="0">
                <a:solidFill>
                  <a:srgbClr val="000000"/>
                </a:solidFill>
                <a:effectLst>
                  <a:outerShdw blurRad="12700" dist="25400" dir="2700000" rotWithShape="0">
                    <a:srgbClr val="FFFFFF"/>
                  </a:outerShdw>
                </a:effectLst>
              </a:rPr>
              <a:t>.” </a:t>
            </a:r>
            <a:r>
              <a:rPr dirty="0"/>
              <a:t> </a:t>
            </a:r>
            <a:r>
              <a:rPr dirty="0">
                <a:solidFill>
                  <a:srgbClr val="929292"/>
                </a:solidFill>
              </a:rPr>
              <a:t>(Ed 225).  </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p:transition spd="fast">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C:\new beginnings\Media\Sermon 11\Extras  11\0811164x2.jpg" descr="C:\new beginnings\Media\Sermon 11\Extras  11\0811164x2.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206" name="Character Complete"/>
          <p:cNvSpPr txBox="1">
            <a:spLocks noGrp="1"/>
          </p:cNvSpPr>
          <p:nvPr>
            <p:ph type="title" idx="4294967295"/>
          </p:nvPr>
        </p:nvSpPr>
        <p:spPr>
          <a:xfrm>
            <a:off x="4019550" y="176212"/>
            <a:ext cx="5108575" cy="1143001"/>
          </a:xfrm>
          <a:prstGeom prst="rect">
            <a:avLst/>
          </a:prstGeom>
        </p:spPr>
        <p:txBody>
          <a:bodyPr>
            <a:normAutofit fontScale="90000"/>
          </a:bodyPr>
          <a:lstStyle>
            <a:lvl1pPr>
              <a:defRPr>
                <a:effectLst>
                  <a:outerShdw blurRad="12700" dist="25400" dir="2700000" rotWithShape="0">
                    <a:srgbClr val="000000"/>
                  </a:outerShdw>
                </a:effectLst>
              </a:defRPr>
            </a:lvl1pPr>
          </a:lstStyle>
          <a:p>
            <a:r>
              <a:rPr b="1" dirty="0"/>
              <a:t>Character</a:t>
            </a:r>
            <a:r>
              <a:rPr dirty="0"/>
              <a:t> Complete</a:t>
            </a:r>
          </a:p>
        </p:txBody>
      </p:sp>
      <p:sp>
        <p:nvSpPr>
          <p:cNvPr id="207" name="“The completeness of Christian character is attained when the impulse to help and bless others springs constantly from within--when the sunshine of heaven fills the heart and is revealed in the countenance.” (COL 384)."/>
          <p:cNvSpPr txBox="1">
            <a:spLocks noGrp="1"/>
          </p:cNvSpPr>
          <p:nvPr>
            <p:ph type="body" idx="4294967295"/>
          </p:nvPr>
        </p:nvSpPr>
        <p:spPr>
          <a:xfrm>
            <a:off x="4168775" y="1454150"/>
            <a:ext cx="4991100" cy="5532438"/>
          </a:xfrm>
          <a:prstGeom prst="rect">
            <a:avLst/>
          </a:prstGeom>
        </p:spPr>
        <p:txBody>
          <a:bodyPr>
            <a:normAutofit/>
          </a:bodyPr>
          <a:lstStyle/>
          <a:p>
            <a:pPr>
              <a:buSzTx/>
              <a:buNone/>
              <a:defRPr>
                <a:effectLst>
                  <a:outerShdw blurRad="12700" dist="25400" dir="2700000" rotWithShape="0">
                    <a:srgbClr val="000000"/>
                  </a:outerShdw>
                </a:effectLst>
              </a:defRPr>
            </a:pPr>
            <a:r>
              <a:rPr dirty="0"/>
              <a:t>“The completeness of Christian </a:t>
            </a:r>
            <a:r>
              <a:rPr b="1" dirty="0"/>
              <a:t>character</a:t>
            </a:r>
            <a:r>
              <a:rPr dirty="0"/>
              <a:t> is attained when the impulse to help and bless others springs constantly from within--when the sunshine of heaven fills the heart and is revealed in the countenance.” </a:t>
            </a:r>
            <a:r>
              <a:rPr sz="2800" dirty="0"/>
              <a:t>(COL 384).</a:t>
            </a:r>
          </a:p>
        </p:txBody>
      </p:sp>
    </p:spTree>
  </p:cSld>
  <p:clrMapOvr>
    <a:masterClrMapping/>
  </p:clrMapOvr>
  <mc:AlternateContent xmlns:mc="http://schemas.openxmlformats.org/markup-compatibility/2006" xmlns:p14="http://schemas.microsoft.com/office/powerpoint/2010/main">
    <mc:Choice Requires="p14">
      <p:transition>
        <p:wipe/>
      </p:transition>
    </mc:Choice>
    <mc:Fallback xmlns="">
      <p:transition spd="fast">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C:\new beginnings\Media\Sermon 11\Extras  11\0811164x2.jpg" descr="C:\new beginnings\Media\Sermon 11\Extras  11\0811164x2.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206" name="Character Complete"/>
          <p:cNvSpPr txBox="1">
            <a:spLocks noGrp="1"/>
          </p:cNvSpPr>
          <p:nvPr>
            <p:ph type="title" idx="4294967295"/>
          </p:nvPr>
        </p:nvSpPr>
        <p:spPr>
          <a:xfrm>
            <a:off x="4019550" y="176212"/>
            <a:ext cx="5108575" cy="1143001"/>
          </a:xfrm>
          <a:prstGeom prst="rect">
            <a:avLst/>
          </a:prstGeom>
        </p:spPr>
        <p:txBody>
          <a:bodyPr>
            <a:normAutofit fontScale="90000"/>
          </a:bodyPr>
          <a:lstStyle>
            <a:lvl1pPr>
              <a:defRPr>
                <a:effectLst>
                  <a:outerShdw blurRad="12700" dist="25400" dir="2700000" rotWithShape="0">
                    <a:srgbClr val="000000"/>
                  </a:outerShdw>
                </a:effectLst>
              </a:defRPr>
            </a:lvl1pPr>
          </a:lstStyle>
          <a:p>
            <a:r>
              <a:rPr b="1" dirty="0"/>
              <a:t>Character</a:t>
            </a:r>
            <a:r>
              <a:rPr dirty="0"/>
              <a:t> Complete</a:t>
            </a:r>
          </a:p>
        </p:txBody>
      </p:sp>
      <p:sp>
        <p:nvSpPr>
          <p:cNvPr id="207" name="“The completeness of Christian character is attained when the impulse to help and bless others springs constantly from within--when the sunshine of heaven fills the heart and is revealed in the countenance.” (COL 384)."/>
          <p:cNvSpPr txBox="1">
            <a:spLocks noGrp="1"/>
          </p:cNvSpPr>
          <p:nvPr>
            <p:ph type="body" idx="4294967295"/>
          </p:nvPr>
        </p:nvSpPr>
        <p:spPr>
          <a:xfrm>
            <a:off x="4168775" y="1454150"/>
            <a:ext cx="4991100" cy="5532438"/>
          </a:xfrm>
          <a:prstGeom prst="rect">
            <a:avLst/>
          </a:prstGeom>
        </p:spPr>
        <p:txBody>
          <a:bodyPr>
            <a:normAutofit fontScale="85000" lnSpcReduction="20000"/>
          </a:bodyPr>
          <a:lstStyle/>
          <a:p>
            <a:pPr marL="0" indent="0">
              <a:buNone/>
            </a:pPr>
            <a:r>
              <a:rPr lang="en-US" dirty="0"/>
              <a:t>“</a:t>
            </a:r>
            <a:r>
              <a:rPr lang="en-US" b="1" dirty="0"/>
              <a:t>He permits us to come in contact with suffering and calamity in order to call us out of our selfishness; He seeks to develop in us the attributes of His character—compassion, tenderness, and love. </a:t>
            </a:r>
          </a:p>
          <a:p>
            <a:pPr marL="0" indent="0">
              <a:buNone/>
            </a:pPr>
            <a:r>
              <a:rPr lang="en-US" b="1" dirty="0"/>
              <a:t>“</a:t>
            </a:r>
            <a:r>
              <a:rPr lang="en-US" dirty="0"/>
              <a:t>By accepting this work of ministry we place ourselves in His school, to be fitted for the courts of God. By rejecting it, we reject His instruction, and choose eternal separation from His presence.” COL 388.3</a:t>
            </a:r>
          </a:p>
        </p:txBody>
      </p:sp>
    </p:spTree>
    <p:extLst>
      <p:ext uri="{BB962C8B-B14F-4D97-AF65-F5344CB8AC3E}">
        <p14:creationId xmlns:p14="http://schemas.microsoft.com/office/powerpoint/2010/main" val="1585210470"/>
      </p:ext>
    </p:extLst>
  </p:cSld>
  <p:clrMapOvr>
    <a:masterClrMapping/>
  </p:clrMapOvr>
  <mc:AlternateContent xmlns:mc="http://schemas.openxmlformats.org/markup-compatibility/2006" xmlns:p14="http://schemas.microsoft.com/office/powerpoint/2010/main">
    <mc:Choice Requires="p14">
      <p:transition>
        <p:wipe/>
      </p:transition>
    </mc:Choice>
    <mc:Fallback xmlns="">
      <p:transition spd="fast">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0604098.jpg" descr="0604098.jpg"/>
          <p:cNvPicPr>
            <a:picLocks noChangeAspect="1"/>
          </p:cNvPicPr>
          <p:nvPr/>
        </p:nvPicPr>
        <p:blipFill>
          <a:blip r:embed="rId3">
            <a:extLst/>
          </a:blip>
          <a:stretch>
            <a:fillRect/>
          </a:stretch>
        </p:blipFill>
        <p:spPr>
          <a:xfrm>
            <a:off x="-538843" y="-404132"/>
            <a:ext cx="9682843" cy="7262132"/>
          </a:xfrm>
          <a:prstGeom prst="rect">
            <a:avLst/>
          </a:prstGeom>
          <a:ln w="12700">
            <a:miter lim="400000"/>
          </a:ln>
        </p:spPr>
      </p:pic>
      <p:sp>
        <p:nvSpPr>
          <p:cNvPr id="106" name="Oil Crisis"/>
          <p:cNvSpPr txBox="1">
            <a:spLocks noGrp="1"/>
          </p:cNvSpPr>
          <p:nvPr>
            <p:ph type="title" idx="4294967295"/>
          </p:nvPr>
        </p:nvSpPr>
        <p:spPr>
          <a:xfrm>
            <a:off x="457200" y="-53975"/>
            <a:ext cx="8229600" cy="896938"/>
          </a:xfrm>
          <a:prstGeom prst="rect">
            <a:avLst/>
          </a:prstGeom>
        </p:spPr>
        <p:txBody>
          <a:bodyPr>
            <a:normAutofit/>
          </a:bodyPr>
          <a:lstStyle>
            <a:lvl1pPr>
              <a:defRPr>
                <a:effectLst>
                  <a:outerShdw blurRad="12700" dist="25400" dir="2700000" rotWithShape="0">
                    <a:srgbClr val="000000"/>
                  </a:outerShdw>
                </a:effectLst>
              </a:defRPr>
            </a:lvl1pPr>
          </a:lstStyle>
          <a:p>
            <a:r>
              <a:t>Oil Crisis</a:t>
            </a:r>
          </a:p>
        </p:txBody>
      </p:sp>
      <p:sp>
        <p:nvSpPr>
          <p:cNvPr id="107" name="“Let none follow the example of the foolish virgins, and think that it will be safe to wait until the crisis comes before gaining a preparation of character to stand in that time. It will be too late to seek for the righteousness of Christ when the guests are called in and examined. Now is the time to put on the righteousness of Christ,--the wedding garment that will fit you to enter into the marriage supper of the Lamb.…"/>
          <p:cNvSpPr txBox="1">
            <a:spLocks noGrp="1"/>
          </p:cNvSpPr>
          <p:nvPr>
            <p:ph type="body" idx="4294967295"/>
          </p:nvPr>
        </p:nvSpPr>
        <p:spPr>
          <a:xfrm>
            <a:off x="1763486" y="2628900"/>
            <a:ext cx="7380514" cy="4229100"/>
          </a:xfrm>
          <a:prstGeom prst="rect">
            <a:avLst/>
          </a:prstGeom>
          <a:solidFill>
            <a:srgbClr val="000000">
              <a:alpha val="59999"/>
            </a:srgbClr>
          </a:solidFill>
        </p:spPr>
        <p:txBody>
          <a:bodyPr>
            <a:noAutofit/>
          </a:bodyPr>
          <a:lstStyle/>
          <a:p>
            <a:pPr marL="0" indent="0">
              <a:spcBef>
                <a:spcPts val="300"/>
              </a:spcBef>
              <a:buSzTx/>
              <a:buFontTx/>
              <a:buNone/>
              <a:defRPr sz="1400">
                <a:effectLst>
                  <a:outerShdw blurRad="25400" dist="12700" dir="18900000" rotWithShape="0">
                    <a:srgbClr val="000000"/>
                  </a:outerShdw>
                </a:effectLst>
              </a:defRPr>
            </a:pPr>
            <a:r>
              <a:rPr sz="2400" dirty="0"/>
              <a:t>“In the parable, the foolish virgins are represented as begging for oil, and failing to receive it at their request. This is symbolic of those who have not prepared themselves by developing a </a:t>
            </a:r>
            <a:r>
              <a:rPr sz="2400" b="1" u="sng" dirty="0"/>
              <a:t>character</a:t>
            </a:r>
            <a:r>
              <a:rPr sz="2400" dirty="0"/>
              <a:t> to stand in a time of crisis. </a:t>
            </a:r>
          </a:p>
          <a:p>
            <a:pPr marL="0" indent="0">
              <a:spcBef>
                <a:spcPts val="300"/>
              </a:spcBef>
              <a:buSzTx/>
              <a:buFontTx/>
              <a:buNone/>
              <a:defRPr sz="1400">
                <a:effectLst>
                  <a:outerShdw blurRad="25400" dist="12700" dir="18900000" rotWithShape="0">
                    <a:srgbClr val="000000"/>
                  </a:outerShdw>
                </a:effectLst>
              </a:defRPr>
            </a:pPr>
            <a:r>
              <a:rPr sz="2400" dirty="0"/>
              <a:t>“It is as if they should go to their neighbors and say, Give me your </a:t>
            </a:r>
            <a:r>
              <a:rPr sz="2400" b="1" u="sng" dirty="0"/>
              <a:t>character</a:t>
            </a:r>
            <a:r>
              <a:rPr sz="2400" dirty="0"/>
              <a:t>, or I shall be lost. Those that were wise could not impart their oil to the flickering lamps of the foolish virgins. </a:t>
            </a:r>
            <a:r>
              <a:rPr sz="2400" b="1" u="sng" dirty="0"/>
              <a:t>Character</a:t>
            </a:r>
            <a:r>
              <a:rPr sz="2400" b="1" dirty="0"/>
              <a:t> is not transferable</a:t>
            </a:r>
            <a:r>
              <a:rPr sz="2400" dirty="0"/>
              <a:t>. It is not to be bought or sold; it is to be acquired.</a:t>
            </a:r>
            <a:r>
              <a:rPr lang="en-US" sz="2400" dirty="0"/>
              <a:t>"</a:t>
            </a:r>
            <a:r>
              <a:rPr sz="2400" dirty="0"/>
              <a:t> {YI, January 16, 1896 par. 2} </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0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1" uiExpand="1" build="p"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0806030x2.jpg" descr="0806030x2.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84" name="Pulling Another Lucifer"/>
          <p:cNvSpPr txBox="1">
            <a:spLocks noGrp="1"/>
          </p:cNvSpPr>
          <p:nvPr>
            <p:ph type="title" idx="4294967295"/>
          </p:nvPr>
        </p:nvSpPr>
        <p:spPr>
          <a:xfrm>
            <a:off x="0" y="-1"/>
            <a:ext cx="5773738" cy="1143002"/>
          </a:xfrm>
          <a:prstGeom prst="rect">
            <a:avLst/>
          </a:prstGeom>
        </p:spPr>
        <p:txBody>
          <a:bodyPr>
            <a:normAutofit/>
          </a:bodyPr>
          <a:lstStyle>
            <a:lvl1pPr>
              <a:defRPr>
                <a:effectLst>
                  <a:outerShdw blurRad="12700" dist="25400" dir="2700000" rotWithShape="0">
                    <a:srgbClr val="000000"/>
                  </a:outerShdw>
                </a:effectLst>
              </a:defRPr>
            </a:lvl1pPr>
          </a:lstStyle>
          <a:p>
            <a:r>
              <a:rPr dirty="0"/>
              <a:t>Pulling Another Lucifer</a:t>
            </a:r>
          </a:p>
        </p:txBody>
      </p:sp>
      <p:sp>
        <p:nvSpPr>
          <p:cNvPr id="85" name="“We are all to be tested here in this life to prove whether, if admitted to heaven, we shall repeat the same course that Satan pursued there.”…"/>
          <p:cNvSpPr txBox="1">
            <a:spLocks noGrp="1"/>
          </p:cNvSpPr>
          <p:nvPr>
            <p:ph type="body" idx="4294967295"/>
          </p:nvPr>
        </p:nvSpPr>
        <p:spPr>
          <a:xfrm>
            <a:off x="100012" y="1143000"/>
            <a:ext cx="4960938" cy="5715000"/>
          </a:xfrm>
          <a:prstGeom prst="rect">
            <a:avLst/>
          </a:prstGeom>
        </p:spPr>
        <p:txBody>
          <a:bodyPr>
            <a:normAutofit/>
          </a:bodyPr>
          <a:lstStyle/>
          <a:p>
            <a:pPr>
              <a:spcBef>
                <a:spcPts val="600"/>
              </a:spcBef>
              <a:buSzTx/>
              <a:buNone/>
              <a:defRPr sz="2700">
                <a:effectLst>
                  <a:outerShdw blurRad="12700" dist="25400" dir="2700000" rotWithShape="0">
                    <a:srgbClr val="000000"/>
                  </a:outerShdw>
                </a:effectLst>
              </a:defRPr>
            </a:pPr>
            <a:r>
              <a:rPr dirty="0"/>
              <a:t>“We are all to be tested here in this life to prove whether, if admitted to heaven, we shall repeat the same course that Satan pursued there.” </a:t>
            </a:r>
          </a:p>
          <a:p>
            <a:pPr>
              <a:spcBef>
                <a:spcPts val="600"/>
              </a:spcBef>
              <a:buSzTx/>
              <a:buNone/>
              <a:defRPr sz="2700">
                <a:effectLst>
                  <a:outerShdw blurRad="12700" dist="25400" dir="2700000" rotWithShape="0">
                    <a:srgbClr val="000000"/>
                  </a:outerShdw>
                </a:effectLst>
              </a:defRPr>
            </a:pPr>
            <a:r>
              <a:rPr dirty="0"/>
              <a:t>“But if the </a:t>
            </a:r>
            <a:r>
              <a:rPr b="1" dirty="0"/>
              <a:t>character</a:t>
            </a:r>
            <a:r>
              <a:rPr dirty="0"/>
              <a:t> which we develop during our probation is according to the divine Pattern, it qualifies us to receive the welcome, ‘Well done, thou good and faithful servant:’” </a:t>
            </a:r>
            <a:r>
              <a:rPr sz="2000" dirty="0"/>
              <a:t>(Matt 25:21) (1MR 201).</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8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8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1" uiExpand="1" build="p"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0820122.jpg" descr="0820122.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78" name="“The seal of the living God will be placed upon those only who bear a likeness to Christ in character.” (CG 182)."/>
          <p:cNvSpPr txBox="1">
            <a:spLocks noGrp="1"/>
          </p:cNvSpPr>
          <p:nvPr>
            <p:ph type="body" sz="half" idx="4294967295"/>
          </p:nvPr>
        </p:nvSpPr>
        <p:spPr>
          <a:xfrm>
            <a:off x="6418111" y="374073"/>
            <a:ext cx="2656609" cy="4525963"/>
          </a:xfrm>
          <a:prstGeom prst="rect">
            <a:avLst/>
          </a:prstGeom>
        </p:spPr>
        <p:txBody>
          <a:bodyPr>
            <a:normAutofit/>
          </a:bodyPr>
          <a:lstStyle>
            <a:lvl1pPr>
              <a:spcBef>
                <a:spcPts val="500"/>
              </a:spcBef>
              <a:buChar char="•"/>
              <a:defRPr sz="2400">
                <a:effectLst>
                  <a:outerShdw blurRad="12700" dist="25400" dir="2700000" rotWithShape="0">
                    <a:srgbClr val="000000"/>
                  </a:outerShdw>
                </a:effectLst>
              </a:defRPr>
            </a:lvl1pPr>
          </a:lstStyle>
          <a:p>
            <a:pPr marL="0" indent="0" algn="ctr">
              <a:buNone/>
            </a:pPr>
            <a:r>
              <a:rPr dirty="0"/>
              <a:t>“The seal of the living God will be placed upon those only who bear a likeness to Christ in </a:t>
            </a:r>
            <a:r>
              <a:rPr b="1" dirty="0"/>
              <a:t>character</a:t>
            </a:r>
            <a:r>
              <a:rPr dirty="0"/>
              <a:t>.” (CG 182).</a:t>
            </a:r>
          </a:p>
        </p:txBody>
      </p:sp>
      <p:sp>
        <p:nvSpPr>
          <p:cNvPr id="79" name="“…sealed in their foreheads--it is not any seal or mark that can be seen, but a settling into the truth, both intellectually and spiritually, so they cannot be moved…”(MAR 200)."/>
          <p:cNvSpPr txBox="1"/>
          <p:nvPr/>
        </p:nvSpPr>
        <p:spPr>
          <a:xfrm>
            <a:off x="0" y="374073"/>
            <a:ext cx="3671021" cy="4281777"/>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marL="342900" indent="-342900">
              <a:spcBef>
                <a:spcPts val="500"/>
              </a:spcBef>
              <a:defRPr>
                <a:solidFill>
                  <a:srgbClr val="FFFFFF"/>
                </a:solidFill>
                <a:effectLst>
                  <a:outerShdw blurRad="12700" dist="25400" dir="2700000" rotWithShape="0">
                    <a:srgbClr val="000000"/>
                  </a:outerShdw>
                </a:effectLst>
              </a:defRPr>
            </a:pPr>
            <a:r>
              <a:rPr dirty="0"/>
              <a:t>     “…sealed in their foreheads--it is not any seal or mark that can be seen, but a settling into the truth, both intellectually and spiritually, so they cannot be moved…”</a:t>
            </a:r>
            <a:r>
              <a:rPr sz="2000" dirty="0"/>
              <a:t>(MAR 200).</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1"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0806014x2.jpg" descr="0806014x2.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40" name="“Angels in Heaven mourned the fate of those who had been their companions in happiness and bliss. Their loss was felt in Heaven.…"/>
          <p:cNvSpPr txBox="1">
            <a:spLocks noGrp="1"/>
          </p:cNvSpPr>
          <p:nvPr>
            <p:ph type="body" idx="4294967295"/>
          </p:nvPr>
        </p:nvSpPr>
        <p:spPr>
          <a:xfrm>
            <a:off x="3022600" y="639762"/>
            <a:ext cx="6121400" cy="6218238"/>
          </a:xfrm>
          <a:prstGeom prst="rect">
            <a:avLst/>
          </a:prstGeom>
        </p:spPr>
        <p:txBody>
          <a:bodyPr>
            <a:normAutofit lnSpcReduction="10000"/>
          </a:bodyPr>
          <a:lstStyle/>
          <a:p>
            <a:pPr marL="15875" indent="-15875">
              <a:lnSpc>
                <a:spcPct val="150000"/>
              </a:lnSpc>
              <a:spcBef>
                <a:spcPts val="600"/>
              </a:spcBef>
              <a:buSzTx/>
              <a:buNone/>
              <a:defRPr sz="2700">
                <a:effectLst>
                  <a:outerShdw blurRad="12700" dist="25400" dir="2700000" rotWithShape="0">
                    <a:srgbClr val="000000"/>
                  </a:outerShdw>
                </a:effectLst>
              </a:defRPr>
            </a:pPr>
            <a:r>
              <a:rPr dirty="0"/>
              <a:t>“Angels in Heaven mourned the fate of those who had been their companions in happiness and bliss. Their loss was felt in Heaven. </a:t>
            </a:r>
          </a:p>
          <a:p>
            <a:pPr marL="15875" indent="-15875">
              <a:lnSpc>
                <a:spcPct val="150000"/>
              </a:lnSpc>
              <a:spcBef>
                <a:spcPts val="600"/>
              </a:spcBef>
              <a:buSzTx/>
              <a:buNone/>
              <a:defRPr sz="2700">
                <a:effectLst>
                  <a:outerShdw blurRad="12700" dist="25400" dir="2700000" rotWithShape="0">
                    <a:srgbClr val="000000"/>
                  </a:outerShdw>
                </a:effectLst>
              </a:defRPr>
            </a:pPr>
            <a:r>
              <a:rPr dirty="0"/>
              <a:t>“The Father consulted Jesus in regard to </a:t>
            </a:r>
            <a:r>
              <a:rPr b="1" dirty="0">
                <a:solidFill>
                  <a:srgbClr val="FFFF00"/>
                </a:solidFill>
              </a:rPr>
              <a:t>at once </a:t>
            </a:r>
            <a:r>
              <a:rPr dirty="0"/>
              <a:t>carrying out their purpose to make man to inhabit the earth. </a:t>
            </a:r>
          </a:p>
          <a:p>
            <a:pPr marL="15875" indent="-15875">
              <a:lnSpc>
                <a:spcPct val="150000"/>
              </a:lnSpc>
              <a:spcBef>
                <a:spcPts val="600"/>
              </a:spcBef>
              <a:buSzTx/>
              <a:buNone/>
              <a:defRPr sz="2700">
                <a:effectLst>
                  <a:outerShdw blurRad="12700" dist="25400" dir="2700000" rotWithShape="0">
                    <a:srgbClr val="000000"/>
                  </a:outerShdw>
                </a:effectLst>
              </a:defRPr>
            </a:pPr>
            <a:r>
              <a:rPr dirty="0"/>
              <a:t>“He would place man upon </a:t>
            </a:r>
            <a:r>
              <a:rPr b="1" dirty="0"/>
              <a:t>probation </a:t>
            </a:r>
            <a:r>
              <a:rPr dirty="0"/>
              <a:t>to </a:t>
            </a:r>
            <a:r>
              <a:rPr b="1" dirty="0"/>
              <a:t>test </a:t>
            </a:r>
            <a:r>
              <a:rPr dirty="0"/>
              <a:t>his loyalty, before he could be rendered </a:t>
            </a:r>
            <a:r>
              <a:rPr b="1" dirty="0"/>
              <a:t>eternally secure</a:t>
            </a:r>
            <a:r>
              <a:rPr dirty="0"/>
              <a:t>.</a:t>
            </a:r>
            <a:r>
              <a:rPr lang="en-US" dirty="0"/>
              <a:t>"</a:t>
            </a:r>
            <a:r>
              <a:rPr dirty="0"/>
              <a:t> (SR 19).</a:t>
            </a:r>
          </a:p>
        </p:txBody>
      </p:sp>
    </p:spTree>
  </p:cSld>
  <p:clrMapOvr>
    <a:masterClrMapping/>
  </p:clrMapOvr>
  <mc:AlternateContent xmlns:mc="http://schemas.openxmlformats.org/markup-compatibility/2006" xmlns:p14="http://schemas.microsoft.com/office/powerpoint/2010/main">
    <mc:Choice Requires="p14">
      <p:transition>
        <p:wipe/>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4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1" build="p"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0806030x2.jpg" descr="0806030x2.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84" name="Pulling Another Lucifer"/>
          <p:cNvSpPr txBox="1">
            <a:spLocks noGrp="1"/>
          </p:cNvSpPr>
          <p:nvPr>
            <p:ph type="title" idx="4294967295"/>
          </p:nvPr>
        </p:nvSpPr>
        <p:spPr>
          <a:xfrm>
            <a:off x="0" y="-1"/>
            <a:ext cx="5773738" cy="1143002"/>
          </a:xfrm>
          <a:prstGeom prst="rect">
            <a:avLst/>
          </a:prstGeom>
        </p:spPr>
        <p:txBody>
          <a:bodyPr>
            <a:normAutofit/>
          </a:bodyPr>
          <a:lstStyle>
            <a:lvl1pPr>
              <a:defRPr>
                <a:effectLst>
                  <a:outerShdw blurRad="12700" dist="25400" dir="2700000" rotWithShape="0">
                    <a:srgbClr val="000000"/>
                  </a:outerShdw>
                </a:effectLst>
              </a:defRPr>
            </a:lvl1pPr>
          </a:lstStyle>
          <a:p>
            <a:r>
              <a:rPr dirty="0"/>
              <a:t>Pulling Another Lucifer</a:t>
            </a:r>
          </a:p>
        </p:txBody>
      </p:sp>
      <p:sp>
        <p:nvSpPr>
          <p:cNvPr id="85" name="“We are all to be tested here in this life to prove whether, if admitted to heaven, we shall repeat the same course that Satan pursued there.”…"/>
          <p:cNvSpPr txBox="1">
            <a:spLocks noGrp="1"/>
          </p:cNvSpPr>
          <p:nvPr>
            <p:ph type="body" idx="4294967295"/>
          </p:nvPr>
        </p:nvSpPr>
        <p:spPr>
          <a:xfrm>
            <a:off x="100012" y="1143000"/>
            <a:ext cx="4960938" cy="5715000"/>
          </a:xfrm>
          <a:prstGeom prst="rect">
            <a:avLst/>
          </a:prstGeom>
        </p:spPr>
        <p:txBody>
          <a:bodyPr>
            <a:normAutofit fontScale="92500" lnSpcReduction="10000"/>
          </a:bodyPr>
          <a:lstStyle/>
          <a:p>
            <a:pPr marL="0" indent="0">
              <a:lnSpc>
                <a:spcPct val="110000"/>
              </a:lnSpc>
              <a:buNone/>
            </a:pPr>
            <a:r>
              <a:rPr lang="en-AU" dirty="0">
                <a:latin typeface="Arial" panose="020B0604020202020204" pitchFamily="34" charset="0"/>
                <a:cs typeface="Arial" panose="020B0604020202020204" pitchFamily="34" charset="0"/>
              </a:rPr>
              <a:t>“Were justice extinct, and were it possible for divine mercy to open the gates to the whole race, </a:t>
            </a:r>
            <a:r>
              <a:rPr lang="en-AU" b="1" dirty="0">
                <a:latin typeface="Arial" panose="020B0604020202020204" pitchFamily="34" charset="0"/>
                <a:cs typeface="Arial" panose="020B0604020202020204" pitchFamily="34" charset="0"/>
              </a:rPr>
              <a:t>irrespective of character</a:t>
            </a:r>
            <a:r>
              <a:rPr lang="en-AU" dirty="0">
                <a:latin typeface="Arial" panose="020B0604020202020204" pitchFamily="34" charset="0"/>
                <a:cs typeface="Arial" panose="020B0604020202020204" pitchFamily="34" charset="0"/>
              </a:rPr>
              <a:t>, there would be a </a:t>
            </a:r>
            <a:r>
              <a:rPr lang="en-AU" b="1" dirty="0">
                <a:latin typeface="Arial" panose="020B0604020202020204" pitchFamily="34" charset="0"/>
                <a:cs typeface="Arial" panose="020B0604020202020204" pitchFamily="34" charset="0"/>
              </a:rPr>
              <a:t>worse</a:t>
            </a:r>
            <a:r>
              <a:rPr lang="en-AU" dirty="0">
                <a:latin typeface="Arial" panose="020B0604020202020204" pitchFamily="34" charset="0"/>
                <a:cs typeface="Arial" panose="020B0604020202020204" pitchFamily="34" charset="0"/>
              </a:rPr>
              <a:t> condition of disaffection and rebellion in heaven than before Satan was expelled. The peace, happiness, and harmony of heaven would be broken.” </a:t>
            </a:r>
            <a:r>
              <a:rPr lang="en-AU" sz="1900" dirty="0">
                <a:latin typeface="Arial" panose="020B0604020202020204" pitchFamily="34" charset="0"/>
                <a:cs typeface="Arial" panose="020B0604020202020204" pitchFamily="34" charset="0"/>
              </a:rPr>
              <a:t>{RH December 13, 1892.}</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479882"/>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spd="fast">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34000">
              <a:schemeClr val="accent1">
                <a:lumMod val="95000"/>
                <a:lumOff val="5000"/>
              </a:schemeClr>
            </a:gs>
            <a:gs pos="100000">
              <a:schemeClr val="accent1">
                <a:lumMod val="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AEEF3C-A9B3-4240-86C2-1592DF5CBB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54260">
            <a:off x="2113269" y="3042152"/>
            <a:ext cx="4475625" cy="33567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22" name="Could those whose lives have been spent in rebellion against God be suddenly transported to heaven and witness the high, the holy state of perfection that ever exists there,-- every soul filled with love, every countenance beaming with joy, enrapturing music in melodious strains rising in honor of God and the Lamb, and ceaseless streams of light flowing upon the redeemed from the face of Him who sitteth upon the throne,--could those whose hearts are filled with hatred of God, of truth and holiness, mingle with the heavenly throng and join their songs of praise? Could they endure the glory of God and the Lamb? No, no; years of probation were granted them, that they might form characters for heaven; but they have never trained the mind to love purity; they have never learned the language of heaven, and now it is too late. A life of rebellion against God has unfitted them for heaven. Its purity, holiness, and peace would be torture to them; the glory of God would be a consuming fire. They would long to flee from that holy place. They would welcome destruction, that they might be hidden from the face of Him who died to redeem them. The destiny of the wicked is fixed by their own choice. Their exclusion from heaven is voluntary with themselves, and just and merciful on the part of God.  {GC 542.2}"/>
          <p:cNvSpPr txBox="1">
            <a:spLocks noGrp="1"/>
          </p:cNvSpPr>
          <p:nvPr>
            <p:ph type="body" idx="4294967295"/>
          </p:nvPr>
        </p:nvSpPr>
        <p:spPr>
          <a:xfrm>
            <a:off x="0" y="75705"/>
            <a:ext cx="9144000" cy="4333009"/>
          </a:xfrm>
          <a:prstGeom prst="rect">
            <a:avLst/>
          </a:prstGeom>
        </p:spPr>
        <p:txBody>
          <a:bodyPr>
            <a:normAutofit/>
          </a:bodyPr>
          <a:lstStyle/>
          <a:p>
            <a:pPr marL="0" indent="0">
              <a:spcBef>
                <a:spcPts val="400"/>
              </a:spcBef>
              <a:buNone/>
              <a:defRPr sz="1800">
                <a:solidFill>
                  <a:srgbClr val="000000"/>
                </a:solidFill>
                <a:effectLst>
                  <a:outerShdw blurRad="12700" dist="25400" dir="2700000" rotWithShape="0">
                    <a:srgbClr val="FFFFFF"/>
                  </a:outerShdw>
                </a:effectLst>
              </a:defRPr>
            </a:pPr>
            <a:r>
              <a:rPr lang="en-US" sz="2000" dirty="0">
                <a:solidFill>
                  <a:schemeClr val="bg1"/>
                </a:solidFill>
                <a:effectLst>
                  <a:outerShdw blurRad="12700" dist="25400" dir="2700000" rotWithShape="0">
                    <a:schemeClr val="tx1"/>
                  </a:outerShdw>
                </a:effectLst>
              </a:rPr>
              <a:t>“</a:t>
            </a:r>
            <a:r>
              <a:rPr sz="2000" dirty="0">
                <a:solidFill>
                  <a:schemeClr val="bg1"/>
                </a:solidFill>
                <a:effectLst>
                  <a:outerShdw blurRad="12700" dist="25400" dir="2700000" rotWithShape="0">
                    <a:schemeClr val="tx1"/>
                  </a:outerShdw>
                </a:effectLst>
              </a:rPr>
              <a:t>Could those whose lives have been spent in rebellion against God be suddenly transported to heaven</a:t>
            </a:r>
            <a:r>
              <a:rPr lang="en-US" sz="2000" dirty="0">
                <a:solidFill>
                  <a:schemeClr val="bg1"/>
                </a:solidFill>
                <a:effectLst>
                  <a:outerShdw blurRad="12700" dist="25400" dir="2700000" rotWithShape="0">
                    <a:schemeClr val="tx1"/>
                  </a:outerShdw>
                </a:effectLst>
              </a:rPr>
              <a:t>,…</a:t>
            </a:r>
            <a:r>
              <a:rPr sz="2000" dirty="0">
                <a:solidFill>
                  <a:schemeClr val="bg1"/>
                </a:solidFill>
                <a:effectLst>
                  <a:outerShdw blurRad="12700" dist="25400" dir="2700000" rotWithShape="0">
                    <a:schemeClr val="tx1"/>
                  </a:outerShdw>
                </a:effectLst>
              </a:rPr>
              <a:t> Could they endure the glory of God and the Lamb? </a:t>
            </a:r>
            <a:endParaRPr lang="en-US" sz="2000" dirty="0">
              <a:solidFill>
                <a:schemeClr val="bg1"/>
              </a:solidFill>
              <a:effectLst>
                <a:outerShdw blurRad="12700" dist="25400" dir="2700000" rotWithShape="0">
                  <a:schemeClr val="tx1"/>
                </a:outerShdw>
              </a:effectLst>
            </a:endParaRPr>
          </a:p>
          <a:p>
            <a:pPr marL="0" indent="0">
              <a:spcBef>
                <a:spcPts val="400"/>
              </a:spcBef>
              <a:buNone/>
              <a:defRPr sz="1800">
                <a:solidFill>
                  <a:srgbClr val="000000"/>
                </a:solidFill>
                <a:effectLst>
                  <a:outerShdw blurRad="12700" dist="25400" dir="2700000" rotWithShape="0">
                    <a:srgbClr val="FFFFFF"/>
                  </a:outerShdw>
                </a:effectLst>
              </a:defRPr>
            </a:pPr>
            <a:r>
              <a:rPr lang="en-US" sz="2000" dirty="0">
                <a:solidFill>
                  <a:schemeClr val="bg1"/>
                </a:solidFill>
                <a:effectLst>
                  <a:outerShdw blurRad="12700" dist="25400" dir="2700000" rotWithShape="0">
                    <a:schemeClr val="tx1"/>
                  </a:outerShdw>
                </a:effectLst>
              </a:rPr>
              <a:t>“</a:t>
            </a:r>
            <a:r>
              <a:rPr sz="2000" dirty="0">
                <a:solidFill>
                  <a:schemeClr val="bg1"/>
                </a:solidFill>
                <a:effectLst>
                  <a:outerShdw blurRad="12700" dist="25400" dir="2700000" rotWithShape="0">
                    <a:schemeClr val="tx1"/>
                  </a:outerShdw>
                </a:effectLst>
              </a:rPr>
              <a:t>No, no; </a:t>
            </a:r>
            <a:r>
              <a:rPr sz="2000" u="sng" dirty="0">
                <a:solidFill>
                  <a:schemeClr val="bg1"/>
                </a:solidFill>
                <a:effectLst>
                  <a:outerShdw blurRad="12700" dist="25400" dir="2700000" rotWithShape="0">
                    <a:schemeClr val="tx1"/>
                  </a:outerShdw>
                </a:effectLst>
              </a:rPr>
              <a:t>years of probation were granted them, that they might form </a:t>
            </a:r>
            <a:r>
              <a:rPr sz="2000" b="1" u="sng" dirty="0">
                <a:solidFill>
                  <a:schemeClr val="bg1"/>
                </a:solidFill>
                <a:effectLst>
                  <a:outerShdw blurRad="12700" dist="25400" dir="2700000" rotWithShape="0">
                    <a:schemeClr val="tx1"/>
                  </a:outerShdw>
                </a:effectLst>
              </a:rPr>
              <a:t>characters</a:t>
            </a:r>
            <a:r>
              <a:rPr sz="2000" u="sng" dirty="0">
                <a:solidFill>
                  <a:schemeClr val="bg1"/>
                </a:solidFill>
                <a:effectLst>
                  <a:outerShdw blurRad="12700" dist="25400" dir="2700000" rotWithShape="0">
                    <a:schemeClr val="tx1"/>
                  </a:outerShdw>
                </a:effectLst>
              </a:rPr>
              <a:t> for heaven; but they have never trained the mind to love purity; they have never learned the language of heaven, and now it is too late</a:t>
            </a:r>
            <a:r>
              <a:rPr sz="2000" dirty="0">
                <a:solidFill>
                  <a:schemeClr val="bg1"/>
                </a:solidFill>
                <a:effectLst>
                  <a:outerShdw blurRad="12700" dist="25400" dir="2700000" rotWithShape="0">
                    <a:schemeClr val="tx1"/>
                  </a:outerShdw>
                </a:effectLst>
              </a:rPr>
              <a:t>. </a:t>
            </a:r>
            <a:endParaRPr lang="en-US" sz="2000" dirty="0">
              <a:solidFill>
                <a:schemeClr val="bg1"/>
              </a:solidFill>
              <a:effectLst>
                <a:outerShdw blurRad="12700" dist="25400" dir="2700000" rotWithShape="0">
                  <a:schemeClr val="tx1"/>
                </a:outerShdw>
              </a:effectLst>
            </a:endParaRPr>
          </a:p>
          <a:p>
            <a:pPr marL="0" indent="0">
              <a:spcBef>
                <a:spcPts val="400"/>
              </a:spcBef>
              <a:buNone/>
              <a:defRPr sz="1800">
                <a:solidFill>
                  <a:srgbClr val="000000"/>
                </a:solidFill>
                <a:effectLst>
                  <a:outerShdw blurRad="12700" dist="25400" dir="2700000" rotWithShape="0">
                    <a:srgbClr val="FFFFFF"/>
                  </a:outerShdw>
                </a:effectLst>
              </a:defRPr>
            </a:pPr>
            <a:r>
              <a:rPr lang="en-US" sz="2000" dirty="0">
                <a:solidFill>
                  <a:schemeClr val="bg1"/>
                </a:solidFill>
                <a:effectLst>
                  <a:outerShdw blurRad="12700" dist="25400" dir="2700000" rotWithShape="0">
                    <a:schemeClr val="tx1"/>
                  </a:outerShdw>
                </a:effectLst>
              </a:rPr>
              <a:t>“</a:t>
            </a:r>
            <a:r>
              <a:rPr sz="2000" dirty="0">
                <a:solidFill>
                  <a:schemeClr val="bg1"/>
                </a:solidFill>
                <a:effectLst>
                  <a:outerShdw blurRad="12700" dist="25400" dir="2700000" rotWithShape="0">
                    <a:schemeClr val="tx1"/>
                  </a:outerShdw>
                </a:effectLst>
              </a:rPr>
              <a:t>The destiny of the wicked is fixed by their own choice. Their exclusion from heaven is voluntary with themselves, and just and merciful on the part of God.</a:t>
            </a:r>
            <a:r>
              <a:rPr lang="en-US" sz="2000" dirty="0">
                <a:solidFill>
                  <a:schemeClr val="bg1"/>
                </a:solidFill>
                <a:effectLst>
                  <a:outerShdw blurRad="12700" dist="25400" dir="2700000" rotWithShape="0">
                    <a:schemeClr val="tx1"/>
                  </a:outerShdw>
                </a:effectLst>
              </a:rPr>
              <a:t>"</a:t>
            </a:r>
            <a:r>
              <a:rPr sz="2000" dirty="0">
                <a:solidFill>
                  <a:schemeClr val="bg1"/>
                </a:solidFill>
                <a:effectLst>
                  <a:outerShdw blurRad="12700" dist="25400" dir="2700000" rotWithShape="0">
                    <a:schemeClr val="tx1"/>
                  </a:outerShdw>
                </a:effectLst>
              </a:rPr>
              <a:t>  {GC 542.2} </a:t>
            </a:r>
          </a:p>
        </p:txBody>
      </p:sp>
    </p:spTree>
    <p:extLst>
      <p:ext uri="{BB962C8B-B14F-4D97-AF65-F5344CB8AC3E}">
        <p14:creationId xmlns:p14="http://schemas.microsoft.com/office/powerpoint/2010/main" val="14975494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John The Baptist 0610076.jpg" descr="John The Baptist 0610076.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16" name="The Elijah Message"/>
          <p:cNvSpPr txBox="1">
            <a:spLocks noGrp="1"/>
          </p:cNvSpPr>
          <p:nvPr>
            <p:ph type="title" idx="4294967295"/>
          </p:nvPr>
        </p:nvSpPr>
        <p:spPr>
          <a:xfrm>
            <a:off x="1306512" y="-130176"/>
            <a:ext cx="6530976" cy="1143002"/>
          </a:xfrm>
          <a:prstGeom prst="rect">
            <a:avLst/>
          </a:prstGeom>
          <a:effectLst>
            <a:outerShdw blurRad="50800" dist="38100" dir="2700000" rotWithShape="0">
              <a:srgbClr val="FFFFFF"/>
            </a:outerShdw>
          </a:effectLst>
        </p:spPr>
        <p:txBody>
          <a:bodyPr>
            <a:normAutofit/>
          </a:bodyPr>
          <a:lstStyle>
            <a:lvl1pPr>
              <a:defRPr>
                <a:solidFill>
                  <a:srgbClr val="0F0902"/>
                </a:solidFill>
              </a:defRPr>
            </a:lvl1pPr>
          </a:lstStyle>
          <a:p>
            <a:r>
              <a:t>The Elijah Message</a:t>
            </a:r>
          </a:p>
        </p:txBody>
      </p:sp>
      <p:sp>
        <p:nvSpPr>
          <p:cNvPr id="117" name="“John declared to the Jews that their standing before God was to be decided by their character and life. Profession was worthless. If their life and character were not in harmony with God's law, they were not His people.”  {DA 107.1}"/>
          <p:cNvSpPr txBox="1">
            <a:spLocks noGrp="1"/>
          </p:cNvSpPr>
          <p:nvPr>
            <p:ph type="body" sz="half" idx="4294967295"/>
          </p:nvPr>
        </p:nvSpPr>
        <p:spPr>
          <a:xfrm>
            <a:off x="6108700" y="842962"/>
            <a:ext cx="3035300" cy="5283201"/>
          </a:xfrm>
          <a:prstGeom prst="rect">
            <a:avLst/>
          </a:prstGeom>
          <a:effectLst>
            <a:outerShdw blurRad="50800" dist="38100" dir="2700000" rotWithShape="0">
              <a:srgbClr val="FFFFFF"/>
            </a:outerShdw>
          </a:effectLst>
        </p:spPr>
        <p:txBody>
          <a:bodyPr>
            <a:normAutofit/>
          </a:bodyPr>
          <a:lstStyle>
            <a:lvl1pPr>
              <a:spcBef>
                <a:spcPts val="400"/>
              </a:spcBef>
              <a:buChar char="•"/>
              <a:defRPr sz="2000">
                <a:solidFill>
                  <a:srgbClr val="0F0902"/>
                </a:solidFill>
              </a:defRPr>
            </a:lvl1pPr>
          </a:lstStyle>
          <a:p>
            <a:r>
              <a:rPr dirty="0"/>
              <a:t>“John declared to the Jews that their standing before God was to be decided by their </a:t>
            </a:r>
            <a:r>
              <a:rPr b="1" dirty="0"/>
              <a:t>character</a:t>
            </a:r>
            <a:r>
              <a:rPr dirty="0"/>
              <a:t> and life. Profession was worthless. </a:t>
            </a:r>
            <a:endParaRPr lang="en-US" dirty="0"/>
          </a:p>
          <a:p>
            <a:r>
              <a:rPr lang="en-US" dirty="0"/>
              <a:t>“</a:t>
            </a:r>
            <a:r>
              <a:rPr dirty="0"/>
              <a:t>If their life and </a:t>
            </a:r>
            <a:r>
              <a:rPr b="1" dirty="0"/>
              <a:t>character</a:t>
            </a:r>
            <a:r>
              <a:rPr dirty="0"/>
              <a:t> were not in harmony with God's law, they were not His people.”  {DA 107.1}</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053FB6-32F7-E347-B846-95A81441E7E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1349691F-EE0D-7842-9B03-919CA3D95156}"/>
              </a:ext>
            </a:extLst>
          </p:cNvPr>
          <p:cNvSpPr>
            <a:spLocks noGrp="1"/>
          </p:cNvSpPr>
          <p:nvPr>
            <p:ph idx="1"/>
          </p:nvPr>
        </p:nvSpPr>
        <p:spPr>
          <a:xfrm>
            <a:off x="3477491" y="96982"/>
            <a:ext cx="5535880" cy="6761018"/>
          </a:xfrm>
        </p:spPr>
        <p:txBody>
          <a:bodyPr>
            <a:noAutofit/>
          </a:bodyPr>
          <a:lstStyle/>
          <a:p>
            <a:pPr marL="0" indent="0">
              <a:buNone/>
            </a:pPr>
            <a:r>
              <a:rPr lang="en-US" sz="2400" dirty="0">
                <a:solidFill>
                  <a:schemeClr val="bg1"/>
                </a:solidFill>
              </a:rPr>
              <a:t>“The time of trouble is the crucible that is to bring out </a:t>
            </a:r>
            <a:r>
              <a:rPr lang="en-US" sz="2400" b="1" dirty="0">
                <a:solidFill>
                  <a:schemeClr val="bg1"/>
                </a:solidFill>
              </a:rPr>
              <a:t>Christ-like characters</a:t>
            </a:r>
            <a:r>
              <a:rPr lang="en-US" sz="2400" dirty="0">
                <a:solidFill>
                  <a:schemeClr val="bg1"/>
                </a:solidFill>
              </a:rPr>
              <a:t>. It is designed to lead the people of God to renounce Satan and his temptations. </a:t>
            </a:r>
          </a:p>
          <a:p>
            <a:pPr marL="0" indent="0">
              <a:buNone/>
            </a:pPr>
            <a:r>
              <a:rPr lang="en-US" sz="2400" dirty="0">
                <a:solidFill>
                  <a:schemeClr val="bg1"/>
                </a:solidFill>
              </a:rPr>
              <a:t>“Let none be discouraged in view of the severe trials to be met in the time of Jacob's trouble, which is yet before them. They are to work earnestly, anxiously, not for that time, but for today. </a:t>
            </a:r>
          </a:p>
          <a:p>
            <a:pPr marL="0" indent="0">
              <a:buNone/>
            </a:pPr>
            <a:r>
              <a:rPr lang="en-US" sz="2400" dirty="0">
                <a:solidFill>
                  <a:schemeClr val="bg1"/>
                </a:solidFill>
              </a:rPr>
              <a:t>“In these precious closing hours of probation, we have a deep and living experience to gain. We shall thus form </a:t>
            </a:r>
            <a:r>
              <a:rPr lang="en-US" sz="2400" b="1" dirty="0">
                <a:solidFill>
                  <a:schemeClr val="bg1"/>
                </a:solidFill>
              </a:rPr>
              <a:t>characters</a:t>
            </a:r>
            <a:r>
              <a:rPr lang="en-US" sz="2400" dirty="0">
                <a:solidFill>
                  <a:schemeClr val="bg1"/>
                </a:solidFill>
              </a:rPr>
              <a:t> that will insure our deliverance in the time of trouble. “ {RH, August 12, 1884}</a:t>
            </a:r>
          </a:p>
        </p:txBody>
      </p:sp>
    </p:spTree>
    <p:extLst>
      <p:ext uri="{BB962C8B-B14F-4D97-AF65-F5344CB8AC3E}">
        <p14:creationId xmlns:p14="http://schemas.microsoft.com/office/powerpoint/2010/main" val="317522303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6C3D03-DCCD-1345-83AD-9C8E9F6455AB}"/>
              </a:ext>
            </a:extLst>
          </p:cNvPr>
          <p:cNvPicPr>
            <a:picLocks noChangeAspect="1"/>
          </p:cNvPicPr>
          <p:nvPr/>
        </p:nvPicPr>
        <p:blipFill>
          <a:blip r:embed="rId3">
            <a:extLst>
              <a:ext uri="{BEBA8EAE-BF5A-486C-A8C5-ECC9F3942E4B}">
                <a14:imgProps xmlns:a14="http://schemas.microsoft.com/office/drawing/2010/main">
                  <a14:imgLayer>
                    <a14:imgEffect>
                      <a14:sharpenSoften amount="6000"/>
                    </a14:imgEffect>
                    <a14:imgEffect>
                      <a14:brightnessContrast bright="48000" contrast="11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29F85D04-0DC4-B940-B497-BD6581C28DBF}"/>
              </a:ext>
            </a:extLst>
          </p:cNvPr>
          <p:cNvSpPr>
            <a:spLocks noGrp="1"/>
          </p:cNvSpPr>
          <p:nvPr>
            <p:ph idx="1"/>
          </p:nvPr>
        </p:nvSpPr>
        <p:spPr>
          <a:xfrm>
            <a:off x="5029200" y="2895601"/>
            <a:ext cx="4114800" cy="3962400"/>
          </a:xfrm>
          <a:solidFill>
            <a:schemeClr val="tx1">
              <a:alpha val="54000"/>
            </a:schemeClr>
          </a:solidFill>
        </p:spPr>
        <p:txBody>
          <a:bodyPr/>
          <a:lstStyle/>
          <a:p>
            <a:pPr marL="0" indent="0">
              <a:buNone/>
            </a:pPr>
            <a:r>
              <a:rPr lang="en-US" sz="2800" dirty="0"/>
              <a:t>“A character formed according to the divine likeness is the </a:t>
            </a:r>
            <a:r>
              <a:rPr lang="en-US" sz="2800" b="1" dirty="0"/>
              <a:t>only treasure that we can take from this world to the next</a:t>
            </a:r>
            <a:r>
              <a:rPr lang="en-US" sz="2800" dirty="0"/>
              <a:t>. …How important, then, is the development of character in this life.”  {COL 332.3}</a:t>
            </a:r>
          </a:p>
        </p:txBody>
      </p:sp>
      <p:sp>
        <p:nvSpPr>
          <p:cNvPr id="6" name="TextBox 5">
            <a:extLst>
              <a:ext uri="{FF2B5EF4-FFF2-40B4-BE49-F238E27FC236}">
                <a16:creationId xmlns:a16="http://schemas.microsoft.com/office/drawing/2014/main" id="{F72BD400-F2C6-F74D-BE1E-D3CCE97E61C1}"/>
              </a:ext>
            </a:extLst>
          </p:cNvPr>
          <p:cNvSpPr txBox="1"/>
          <p:nvPr/>
        </p:nvSpPr>
        <p:spPr>
          <a:xfrm>
            <a:off x="0" y="0"/>
            <a:ext cx="3642360"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mj-lt"/>
                <a:ea typeface="+mj-ea"/>
                <a:cs typeface="+mj-cs"/>
                <a:sym typeface="Tahoma"/>
              </a:rPr>
              <a:t>Character is the only thing you </a:t>
            </a:r>
            <a:r>
              <a:rPr lang="en-US" dirty="0">
                <a:solidFill>
                  <a:schemeClr val="bg1"/>
                </a:solidFill>
              </a:rPr>
              <a:t>c</a:t>
            </a:r>
            <a:r>
              <a:rPr kumimoji="0" lang="en-US" sz="2400" b="0" i="0" u="none" strike="noStrike" cap="none" spc="0" normalizeH="0" baseline="0" dirty="0">
                <a:ln>
                  <a:noFill/>
                </a:ln>
                <a:solidFill>
                  <a:schemeClr val="bg1"/>
                </a:solidFill>
                <a:effectLst/>
                <a:uFillTx/>
                <a:latin typeface="+mj-lt"/>
                <a:ea typeface="+mj-ea"/>
                <a:cs typeface="+mj-cs"/>
                <a:sym typeface="Tahoma"/>
              </a:rPr>
              <a:t>an take to heaven!</a:t>
            </a:r>
          </a:p>
        </p:txBody>
      </p:sp>
    </p:spTree>
    <p:extLst>
      <p:ext uri="{BB962C8B-B14F-4D97-AF65-F5344CB8AC3E}">
        <p14:creationId xmlns:p14="http://schemas.microsoft.com/office/powerpoint/2010/main" val="1558680171"/>
      </p:ext>
    </p:extLst>
  </p:cSld>
  <p:clrMapOvr>
    <a:masterClrMapping/>
  </p:clrMapOvr>
  <p:transition>
    <p:wipe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0810106x2.jpeg" descr="0810106x2.jpe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96" name="A Reflection Of Divine Grace"/>
          <p:cNvSpPr txBox="1">
            <a:spLocks noGrp="1"/>
          </p:cNvSpPr>
          <p:nvPr>
            <p:ph type="title" idx="4294967295"/>
          </p:nvPr>
        </p:nvSpPr>
        <p:spPr>
          <a:xfrm>
            <a:off x="76200" y="33337"/>
            <a:ext cx="5013943" cy="1143001"/>
          </a:xfrm>
          <a:prstGeom prst="rect">
            <a:avLst/>
          </a:prstGeom>
        </p:spPr>
        <p:txBody>
          <a:bodyPr>
            <a:normAutofit/>
          </a:bodyPr>
          <a:lstStyle>
            <a:lvl1pPr>
              <a:defRPr sz="3600">
                <a:effectLst>
                  <a:outerShdw blurRad="12700" dist="25400" dir="2700000" rotWithShape="0">
                    <a:srgbClr val="000000"/>
                  </a:outerShdw>
                </a:effectLst>
              </a:defRPr>
            </a:lvl1pPr>
          </a:lstStyle>
          <a:p>
            <a:r>
              <a:rPr lang="en-US" dirty="0"/>
              <a:t>To Honor God or Not</a:t>
            </a:r>
            <a:endParaRPr dirty="0"/>
          </a:p>
        </p:txBody>
      </p:sp>
      <p:sp>
        <p:nvSpPr>
          <p:cNvPr id="97" name="“The honor of God, the honor of Jesus Christ, is involved in the perfection of your character… Your character is His glory revealed in you.” {SW, October 25, 1898 par. 2}"/>
          <p:cNvSpPr txBox="1">
            <a:spLocks noGrp="1"/>
          </p:cNvSpPr>
          <p:nvPr>
            <p:ph type="body" sz="half" idx="4294967295"/>
          </p:nvPr>
        </p:nvSpPr>
        <p:spPr>
          <a:xfrm>
            <a:off x="457200" y="1600200"/>
            <a:ext cx="4632943" cy="4525963"/>
          </a:xfrm>
          <a:prstGeom prst="rect">
            <a:avLst/>
          </a:prstGeom>
        </p:spPr>
        <p:txBody>
          <a:bodyPr>
            <a:normAutofit/>
          </a:bodyPr>
          <a:lstStyle>
            <a:lvl1pPr marL="336042" indent="-336042" defTabSz="448055">
              <a:buChar char="•"/>
              <a:defRPr sz="3136">
                <a:effectLst>
                  <a:outerShdw blurRad="62230" dist="37338" dir="18900000" rotWithShape="0">
                    <a:srgbClr val="000000"/>
                  </a:outerShdw>
                </a:effectLst>
              </a:defRPr>
            </a:lvl1pPr>
          </a:lstStyle>
          <a:p>
            <a:pPr marL="0" indent="0">
              <a:buNone/>
            </a:pPr>
            <a:r>
              <a:rPr dirty="0"/>
              <a:t>“The honor of God, the honor of Jesus Christ, is involved in the perfection of your </a:t>
            </a:r>
            <a:r>
              <a:rPr b="1" dirty="0"/>
              <a:t>character</a:t>
            </a:r>
            <a:r>
              <a:rPr dirty="0"/>
              <a:t>… Your </a:t>
            </a:r>
            <a:r>
              <a:rPr b="1" dirty="0"/>
              <a:t>character</a:t>
            </a:r>
            <a:r>
              <a:rPr dirty="0"/>
              <a:t> is His glory revealed in you.” {SW, October 25, 1898 par. 2}</a:t>
            </a:r>
          </a:p>
        </p:txBody>
      </p:sp>
    </p:spTree>
  </p:cSld>
  <p:clrMapOvr>
    <a:masterClrMapping/>
  </p:clrMapOvr>
  <mc:AlternateContent xmlns:mc="http://schemas.openxmlformats.org/markup-compatibility/2006" xmlns:p14="http://schemas.microsoft.com/office/powerpoint/2010/main">
    <mc:Choice Requires="p14">
      <p:transition>
        <p:wipe dir="d"/>
      </p:transition>
    </mc:Choice>
    <mc:Fallback xmlns="">
      <p:transition spd="fast">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0803050x2.jpg" descr="0803050x2.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90" name="True Ticket To Heaven"/>
          <p:cNvSpPr txBox="1">
            <a:spLocks noGrp="1"/>
          </p:cNvSpPr>
          <p:nvPr>
            <p:ph type="title" idx="4294967295"/>
          </p:nvPr>
        </p:nvSpPr>
        <p:spPr>
          <a:xfrm>
            <a:off x="0" y="-1"/>
            <a:ext cx="5813425" cy="1143002"/>
          </a:xfrm>
          <a:prstGeom prst="rect">
            <a:avLst/>
          </a:prstGeom>
        </p:spPr>
        <p:txBody>
          <a:bodyPr>
            <a:normAutofit/>
          </a:bodyPr>
          <a:lstStyle>
            <a:lvl1pPr>
              <a:defRPr>
                <a:effectLst>
                  <a:outerShdw blurRad="12700" dist="25400" dir="2700000" rotWithShape="0">
                    <a:srgbClr val="000000"/>
                  </a:outerShdw>
                </a:effectLst>
              </a:defRPr>
            </a:lvl1pPr>
          </a:lstStyle>
          <a:p>
            <a:r>
              <a:rPr dirty="0"/>
              <a:t>True Ticket To Heaven</a:t>
            </a:r>
          </a:p>
        </p:txBody>
      </p:sp>
      <p:sp>
        <p:nvSpPr>
          <p:cNvPr id="91" name="“Christ is waiting with longing desire for the manifestation of Himself in His church.…"/>
          <p:cNvSpPr txBox="1">
            <a:spLocks noGrp="1"/>
          </p:cNvSpPr>
          <p:nvPr>
            <p:ph type="body" idx="4294967295"/>
          </p:nvPr>
        </p:nvSpPr>
        <p:spPr>
          <a:xfrm>
            <a:off x="0" y="1325562"/>
            <a:ext cx="5256213" cy="5532438"/>
          </a:xfrm>
          <a:prstGeom prst="rect">
            <a:avLst/>
          </a:prstGeom>
        </p:spPr>
        <p:txBody>
          <a:bodyPr>
            <a:normAutofit/>
          </a:bodyPr>
          <a:lstStyle/>
          <a:p>
            <a:pPr>
              <a:buSzTx/>
              <a:buNone/>
              <a:defRPr>
                <a:effectLst>
                  <a:outerShdw blurRad="12700" dist="25400" dir="2700000" rotWithShape="0">
                    <a:srgbClr val="000000"/>
                  </a:outerShdw>
                </a:effectLst>
              </a:defRPr>
            </a:pPr>
            <a:r>
              <a:rPr dirty="0"/>
              <a:t>“Christ is waiting with longing desire for the manifestation of Himself in His church. </a:t>
            </a:r>
          </a:p>
          <a:p>
            <a:pPr>
              <a:buSzTx/>
              <a:buNone/>
              <a:defRPr>
                <a:effectLst>
                  <a:outerShdw blurRad="12700" dist="25400" dir="2700000" rotWithShape="0">
                    <a:srgbClr val="000000"/>
                  </a:outerShdw>
                </a:effectLst>
              </a:defRPr>
            </a:pPr>
            <a:r>
              <a:rPr dirty="0"/>
              <a:t>“When the </a:t>
            </a:r>
            <a:r>
              <a:rPr b="1" dirty="0"/>
              <a:t>character</a:t>
            </a:r>
            <a:r>
              <a:rPr dirty="0"/>
              <a:t> of Christ shall be perfectly reproduced in His people, then He will come to claim them as His own.”  (COL 69).</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9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9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1" build="p"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BC4DC-719A-2344-BDF1-10FEE2BF30FD}"/>
              </a:ext>
            </a:extLst>
          </p:cNvPr>
          <p:cNvSpPr>
            <a:spLocks noGrp="1"/>
          </p:cNvSpPr>
          <p:nvPr>
            <p:ph type="title"/>
          </p:nvPr>
        </p:nvSpPr>
        <p:spPr/>
        <p:txBody>
          <a:bodyPr/>
          <a:lstStyle/>
          <a:p>
            <a:r>
              <a:rPr lang="en-US" dirty="0">
                <a:solidFill>
                  <a:schemeClr val="tx1"/>
                </a:solidFill>
              </a:rPr>
              <a:t>1844 and Beyond</a:t>
            </a:r>
          </a:p>
        </p:txBody>
      </p:sp>
      <p:sp>
        <p:nvSpPr>
          <p:cNvPr id="3" name="Content Placeholder 2">
            <a:extLst>
              <a:ext uri="{FF2B5EF4-FFF2-40B4-BE49-F238E27FC236}">
                <a16:creationId xmlns:a16="http://schemas.microsoft.com/office/drawing/2014/main" id="{ABDDED7D-71F6-454A-9747-C0EBEDBEFFC8}"/>
              </a:ext>
            </a:extLst>
          </p:cNvPr>
          <p:cNvSpPr>
            <a:spLocks noGrp="1"/>
          </p:cNvSpPr>
          <p:nvPr>
            <p:ph sz="half" idx="1"/>
          </p:nvPr>
        </p:nvSpPr>
        <p:spPr/>
        <p:txBody>
          <a:bodyPr>
            <a:normAutofit fontScale="70000" lnSpcReduction="20000"/>
          </a:bodyPr>
          <a:lstStyle/>
          <a:p>
            <a:pPr marL="0" indent="0">
              <a:buNone/>
            </a:pPr>
            <a:r>
              <a:rPr lang="en-US" dirty="0">
                <a:solidFill>
                  <a:schemeClr val="tx1"/>
                </a:solidFill>
              </a:rPr>
              <a:t>“If the message had been of as short duration as many of us supposed (great disappointment of 1844), there would have been no time for them to develop character. Many moved from feeling, not from principle and faith, and this solemn, fearful message stirred them. It wrought upon their feelings, and excited their fears, but did not accomplish the work which God designed that it should.” 1T 186.2</a:t>
            </a:r>
          </a:p>
          <a:p>
            <a:endParaRPr lang="en-US" dirty="0">
              <a:solidFill>
                <a:schemeClr val="tx1"/>
              </a:solidFill>
            </a:endParaRPr>
          </a:p>
        </p:txBody>
      </p:sp>
      <p:pic>
        <p:nvPicPr>
          <p:cNvPr id="9" name="Picture 8">
            <a:extLst>
              <a:ext uri="{FF2B5EF4-FFF2-40B4-BE49-F238E27FC236}">
                <a16:creationId xmlns:a16="http://schemas.microsoft.com/office/drawing/2014/main" id="{438D1B3D-A6DE-3548-9C85-17AF78560E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9914">
            <a:off x="4661877" y="2272144"/>
            <a:ext cx="3916219" cy="29371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60151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0809041" descr="0809041"/>
          <p:cNvPicPr>
            <a:picLocks noChangeAspect="1"/>
          </p:cNvPicPr>
          <p:nvPr/>
        </p:nvPicPr>
        <p:blipFill>
          <a:blip r:embed="rId3">
            <a:extLst/>
          </a:blip>
          <a:stretch>
            <a:fillRect/>
          </a:stretch>
        </p:blipFill>
        <p:spPr>
          <a:xfrm>
            <a:off x="0" y="0"/>
            <a:ext cx="9144000" cy="6856413"/>
          </a:xfrm>
          <a:prstGeom prst="rect">
            <a:avLst/>
          </a:prstGeom>
          <a:ln w="12700">
            <a:miter lim="400000"/>
          </a:ln>
        </p:spPr>
      </p:pic>
      <p:sp>
        <p:nvSpPr>
          <p:cNvPr id="193" name="“In the kingdom of God, position is not gained through favoritism.…"/>
          <p:cNvSpPr txBox="1">
            <a:spLocks noGrp="1"/>
          </p:cNvSpPr>
          <p:nvPr>
            <p:ph type="body" sz="half" idx="4294967295"/>
          </p:nvPr>
        </p:nvSpPr>
        <p:spPr>
          <a:xfrm>
            <a:off x="4827587" y="3429000"/>
            <a:ext cx="4316413" cy="3429000"/>
          </a:xfrm>
          <a:prstGeom prst="rect">
            <a:avLst/>
          </a:prstGeom>
          <a:solidFill>
            <a:srgbClr val="000000">
              <a:alpha val="45881"/>
            </a:srgbClr>
          </a:solidFill>
        </p:spPr>
        <p:txBody>
          <a:bodyPr>
            <a:normAutofit/>
          </a:bodyPr>
          <a:lstStyle/>
          <a:p>
            <a:pPr>
              <a:spcBef>
                <a:spcPts val="0"/>
              </a:spcBef>
              <a:buSzTx/>
              <a:buNone/>
              <a:defRPr sz="2100">
                <a:effectLst>
                  <a:outerShdw blurRad="12700" dist="25400" dir="2700000" rotWithShape="0">
                    <a:srgbClr val="EEECE1"/>
                  </a:outerShdw>
                </a:effectLst>
              </a:defRPr>
            </a:pPr>
            <a:r>
              <a:rPr dirty="0"/>
              <a:t>“In the kingdom of God, position is not gained through favoritism. </a:t>
            </a:r>
          </a:p>
          <a:p>
            <a:pPr>
              <a:spcBef>
                <a:spcPts val="0"/>
              </a:spcBef>
              <a:buSzTx/>
              <a:buNone/>
              <a:defRPr sz="2100">
                <a:effectLst>
                  <a:outerShdw blurRad="12700" dist="25400" dir="2700000" rotWithShape="0">
                    <a:srgbClr val="EEECE1"/>
                  </a:outerShdw>
                </a:effectLst>
              </a:defRPr>
            </a:pPr>
            <a:r>
              <a:rPr dirty="0"/>
              <a:t>“It is not earned, nor is it received through an arbitrary bestowal. </a:t>
            </a:r>
          </a:p>
          <a:p>
            <a:pPr>
              <a:spcBef>
                <a:spcPts val="0"/>
              </a:spcBef>
              <a:buSzTx/>
              <a:buNone/>
              <a:defRPr sz="2100" b="1">
                <a:effectLst>
                  <a:outerShdw blurRad="12700" dist="25400" dir="2700000" rotWithShape="0">
                    <a:srgbClr val="EEECE1"/>
                  </a:outerShdw>
                </a:effectLst>
              </a:defRPr>
            </a:pPr>
            <a:r>
              <a:rPr dirty="0"/>
              <a:t>“It is the result of </a:t>
            </a:r>
            <a:r>
              <a:rPr u="sng" dirty="0"/>
              <a:t>character</a:t>
            </a:r>
            <a:r>
              <a:rPr dirty="0"/>
              <a:t>. </a:t>
            </a:r>
          </a:p>
          <a:p>
            <a:pPr>
              <a:spcBef>
                <a:spcPts val="0"/>
              </a:spcBef>
              <a:buSzTx/>
              <a:buNone/>
              <a:defRPr sz="2100">
                <a:effectLst>
                  <a:outerShdw blurRad="12700" dist="25400" dir="2700000" rotWithShape="0">
                    <a:srgbClr val="EEECE1"/>
                  </a:outerShdw>
                </a:effectLst>
              </a:defRPr>
            </a:pPr>
            <a:r>
              <a:rPr dirty="0"/>
              <a:t>“The crown and the throne are the tokens of a condition attained--tokens of self-conquest through the grace of our Lord Jesus Christ.”  (AA 543).</a:t>
            </a:r>
          </a:p>
        </p:txBody>
      </p:sp>
      <p:sp>
        <p:nvSpPr>
          <p:cNvPr id="2" name="TextBox 1">
            <a:extLst>
              <a:ext uri="{FF2B5EF4-FFF2-40B4-BE49-F238E27FC236}">
                <a16:creationId xmlns:a16="http://schemas.microsoft.com/office/drawing/2014/main" id="{A465F4BE-3A3D-5048-BD7C-FBEBF96B4A3C}"/>
              </a:ext>
            </a:extLst>
          </p:cNvPr>
          <p:cNvSpPr txBox="1"/>
          <p:nvPr/>
        </p:nvSpPr>
        <p:spPr>
          <a:xfrm>
            <a:off x="5211137" y="0"/>
            <a:ext cx="3881830"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bg1"/>
                </a:solidFill>
                <a:effectLst/>
                <a:uFillTx/>
                <a:latin typeface="+mj-lt"/>
                <a:ea typeface="+mj-ea"/>
                <a:cs typeface="+mj-cs"/>
                <a:sym typeface="Tahoma"/>
              </a:rPr>
              <a:t>Who is the Greatest?</a:t>
            </a:r>
          </a:p>
        </p:txBody>
      </p:sp>
    </p:spTree>
  </p:cSld>
  <p:clrMapOvr>
    <a:masterClrMapping/>
  </p:clrMapOvr>
  <mc:AlternateContent xmlns:mc="http://schemas.openxmlformats.org/markup-compatibility/2006" xmlns:p14="http://schemas.microsoft.com/office/powerpoint/2010/main">
    <mc:Choice Requires="p14">
      <p:transition>
        <p:wipe/>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9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9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9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9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1" build="p"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C:\new beginnings\Media\Sermon 25\Extras  25\0825068x2r.jpg" descr="C:\new beginnings\Media\Sermon 25\Extras  25\0825068x2r.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89" name="Kings And Priests"/>
          <p:cNvSpPr txBox="1">
            <a:spLocks noGrp="1"/>
          </p:cNvSpPr>
          <p:nvPr>
            <p:ph type="title" idx="4294967295"/>
          </p:nvPr>
        </p:nvSpPr>
        <p:spPr>
          <a:xfrm>
            <a:off x="2443162" y="17462"/>
            <a:ext cx="8229601" cy="1143001"/>
          </a:xfrm>
          <a:prstGeom prst="rect">
            <a:avLst/>
          </a:prstGeom>
        </p:spPr>
        <p:txBody>
          <a:bodyPr>
            <a:normAutofit/>
          </a:bodyPr>
          <a:lstStyle>
            <a:lvl1pPr>
              <a:defRPr>
                <a:effectLst>
                  <a:outerShdw blurRad="12700" dist="25400" dir="2700000" rotWithShape="0">
                    <a:srgbClr val="000000"/>
                  </a:outerShdw>
                </a:effectLst>
              </a:defRPr>
            </a:lvl1pPr>
          </a:lstStyle>
          <a:p>
            <a:r>
              <a:t>Kings And Priests</a:t>
            </a:r>
          </a:p>
        </p:txBody>
      </p:sp>
      <p:sp>
        <p:nvSpPr>
          <p:cNvPr id="190" name="“To him that overcometh will I grant to sit with me in my throne, even as I also overcame, and am set down with my Father in his throne.” Revelation 3:21.…"/>
          <p:cNvSpPr txBox="1">
            <a:spLocks noGrp="1"/>
          </p:cNvSpPr>
          <p:nvPr>
            <p:ph type="body" idx="4294967295"/>
          </p:nvPr>
        </p:nvSpPr>
        <p:spPr>
          <a:xfrm>
            <a:off x="4329112" y="1160462"/>
            <a:ext cx="4800601" cy="5475288"/>
          </a:xfrm>
          <a:prstGeom prst="rect">
            <a:avLst/>
          </a:prstGeom>
        </p:spPr>
        <p:txBody>
          <a:bodyPr>
            <a:normAutofit/>
          </a:bodyPr>
          <a:lstStyle/>
          <a:p>
            <a:pPr>
              <a:lnSpc>
                <a:spcPct val="80000"/>
              </a:lnSpc>
              <a:buSzTx/>
              <a:buNone/>
              <a:defRPr sz="3000">
                <a:effectLst>
                  <a:outerShdw blurRad="12700" dist="25400" dir="2700000" rotWithShape="0">
                    <a:srgbClr val="000000"/>
                  </a:outerShdw>
                </a:effectLst>
              </a:defRPr>
            </a:pPr>
            <a:r>
              <a:t>“To him that overcometh will I grant to sit with me in my throne, even as I also overcame, and am set down with my Father in his throne.” Revelation 3:21.</a:t>
            </a:r>
          </a:p>
          <a:p>
            <a:pPr>
              <a:lnSpc>
                <a:spcPct val="80000"/>
              </a:lnSpc>
              <a:buSzTx/>
              <a:buNone/>
              <a:defRPr sz="3000">
                <a:effectLst>
                  <a:outerShdw blurRad="12700" dist="25400" dir="2700000" rotWithShape="0">
                    <a:srgbClr val="000000"/>
                  </a:outerShdw>
                </a:effectLst>
              </a:defRPr>
            </a:pPr>
            <a:r>
              <a:t>“The overcomers, who upon the earth were partakers of the divine nature, He makes kings and priests unto God.” (UL 313).</a:t>
            </a:r>
          </a:p>
        </p:txBody>
      </p:sp>
    </p:spTree>
  </p:cSld>
  <p:clrMapOvr>
    <a:masterClrMapping/>
  </p:clrMapOvr>
  <mc:AlternateContent xmlns:mc="http://schemas.openxmlformats.org/markup-compatibility/2006" xmlns:p14="http://schemas.microsoft.com/office/powerpoint/2010/main">
    <mc:Choice Requires="p14">
      <p:transition>
        <p:wipe/>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9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9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1" build="p"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0806050x2.jpg" descr="0806050x2.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49" name="Prove Thyself"/>
          <p:cNvSpPr txBox="1">
            <a:spLocks noGrp="1"/>
          </p:cNvSpPr>
          <p:nvPr>
            <p:ph type="title" idx="4294967295"/>
          </p:nvPr>
        </p:nvSpPr>
        <p:spPr>
          <a:xfrm>
            <a:off x="0" y="-1"/>
            <a:ext cx="5624513" cy="1143002"/>
          </a:xfrm>
          <a:prstGeom prst="rect">
            <a:avLst/>
          </a:prstGeom>
        </p:spPr>
        <p:txBody>
          <a:bodyPr>
            <a:noAutofit/>
          </a:bodyPr>
          <a:lstStyle>
            <a:lvl1pPr>
              <a:defRPr>
                <a:effectLst>
                  <a:outerShdw blurRad="12700" dist="25400" dir="2700000" rotWithShape="0">
                    <a:srgbClr val="000000"/>
                  </a:outerShdw>
                </a:effectLst>
              </a:defRPr>
            </a:lvl1pPr>
          </a:lstStyle>
          <a:p>
            <a:r>
              <a:rPr lang="en-US" sz="3600" dirty="0"/>
              <a:t>The Object of Free Choice</a:t>
            </a:r>
            <a:endParaRPr sz="3600" dirty="0"/>
          </a:p>
        </p:txBody>
      </p:sp>
      <p:sp>
        <p:nvSpPr>
          <p:cNvPr id="50" name="“Though created innocent and holy, our first parents were not placed beyond the possibility of wrong-doing.…"/>
          <p:cNvSpPr txBox="1">
            <a:spLocks noGrp="1"/>
          </p:cNvSpPr>
          <p:nvPr>
            <p:ph type="body" idx="4294967295"/>
          </p:nvPr>
        </p:nvSpPr>
        <p:spPr>
          <a:xfrm>
            <a:off x="68262" y="1325562"/>
            <a:ext cx="5394326" cy="5532438"/>
          </a:xfrm>
          <a:prstGeom prst="rect">
            <a:avLst/>
          </a:prstGeom>
        </p:spPr>
        <p:txBody>
          <a:bodyPr>
            <a:normAutofit/>
          </a:bodyPr>
          <a:lstStyle/>
          <a:p>
            <a:pPr marL="15875" indent="-15875">
              <a:spcBef>
                <a:spcPts val="600"/>
              </a:spcBef>
              <a:buSzTx/>
              <a:buNone/>
              <a:defRPr sz="2800">
                <a:effectLst>
                  <a:outerShdw blurRad="12700" dist="25400" dir="2700000" rotWithShape="0">
                    <a:srgbClr val="000000"/>
                  </a:outerShdw>
                </a:effectLst>
              </a:defRPr>
            </a:pPr>
            <a:r>
              <a:rPr dirty="0"/>
              <a:t>“God might have created them </a:t>
            </a:r>
            <a:r>
              <a:rPr b="1" dirty="0"/>
              <a:t>without the power to transgress </a:t>
            </a:r>
            <a:r>
              <a:rPr dirty="0"/>
              <a:t>His requirements,</a:t>
            </a:r>
          </a:p>
          <a:p>
            <a:pPr marL="15875" indent="-15875">
              <a:spcBef>
                <a:spcPts val="600"/>
              </a:spcBef>
              <a:buSzTx/>
              <a:buNone/>
              <a:defRPr sz="2800">
                <a:effectLst>
                  <a:outerShdw blurRad="12700" dist="25400" dir="2700000" rotWithShape="0">
                    <a:srgbClr val="000000"/>
                  </a:outerShdw>
                </a:effectLst>
              </a:defRPr>
            </a:pPr>
            <a:r>
              <a:rPr dirty="0"/>
              <a:t>“but in that case there could have been </a:t>
            </a:r>
            <a:r>
              <a:rPr b="1" dirty="0"/>
              <a:t>no development of character</a:t>
            </a:r>
            <a:r>
              <a:rPr dirty="0"/>
              <a:t>; their service would not have been voluntary, but forced.” (Ed 23).</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5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5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1" build="p"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EA54F7-8ADE-2D48-AA6A-1F526DC1B83B}"/>
              </a:ext>
            </a:extLst>
          </p:cNvPr>
          <p:cNvSpPr>
            <a:spLocks noGrp="1"/>
          </p:cNvSpPr>
          <p:nvPr>
            <p:ph type="title"/>
          </p:nvPr>
        </p:nvSpPr>
        <p:spPr>
          <a:xfrm>
            <a:off x="5169603" y="332514"/>
            <a:ext cx="3943350" cy="1325563"/>
          </a:xfrm>
        </p:spPr>
        <p:txBody>
          <a:bodyPr/>
          <a:lstStyle/>
          <a:p>
            <a:pPr algn="ctr"/>
            <a:r>
              <a:rPr lang="en-US" dirty="0"/>
              <a:t>He Has To Have Faith In You!</a:t>
            </a:r>
          </a:p>
        </p:txBody>
      </p:sp>
      <p:sp>
        <p:nvSpPr>
          <p:cNvPr id="4" name="Content Placeholder 3">
            <a:extLst>
              <a:ext uri="{FF2B5EF4-FFF2-40B4-BE49-F238E27FC236}">
                <a16:creationId xmlns:a16="http://schemas.microsoft.com/office/drawing/2014/main" id="{34F3589A-8D7A-3646-891E-0A9F5E9D13BB}"/>
              </a:ext>
            </a:extLst>
          </p:cNvPr>
          <p:cNvSpPr>
            <a:spLocks noGrp="1"/>
          </p:cNvSpPr>
          <p:nvPr>
            <p:ph idx="1"/>
          </p:nvPr>
        </p:nvSpPr>
        <p:spPr>
          <a:xfrm>
            <a:off x="5308153" y="1834574"/>
            <a:ext cx="3943350" cy="4351338"/>
          </a:xfrm>
        </p:spPr>
        <p:txBody>
          <a:bodyPr>
            <a:normAutofit/>
          </a:bodyPr>
          <a:lstStyle/>
          <a:p>
            <a:pPr marL="0" indent="0">
              <a:buNone/>
            </a:pPr>
            <a:r>
              <a:rPr lang="en-US" sz="3600" dirty="0"/>
              <a:t>“And, behold, I come quickly; and my reward is with me, to give every man according as his work </a:t>
            </a:r>
            <a:r>
              <a:rPr lang="en-US" sz="3600" b="1" dirty="0"/>
              <a:t>shall be</a:t>
            </a:r>
            <a:r>
              <a:rPr lang="en-US" sz="3600" dirty="0"/>
              <a:t>.”  </a:t>
            </a:r>
          </a:p>
          <a:p>
            <a:pPr marL="0" indent="0">
              <a:buNone/>
            </a:pPr>
            <a:r>
              <a:rPr lang="en-US" sz="3200" dirty="0"/>
              <a:t>Revelation 22:12.</a:t>
            </a:r>
          </a:p>
        </p:txBody>
      </p:sp>
      <p:pic>
        <p:nvPicPr>
          <p:cNvPr id="6" name="Picture 5">
            <a:extLst>
              <a:ext uri="{FF2B5EF4-FFF2-40B4-BE49-F238E27FC236}">
                <a16:creationId xmlns:a16="http://schemas.microsoft.com/office/drawing/2014/main" id="{19C017A5-654C-1C4E-9137-ACF7A425D4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5141893" cy="6858000"/>
          </a:xfrm>
          <a:prstGeom prst="rect">
            <a:avLst/>
          </a:prstGeom>
        </p:spPr>
      </p:pic>
    </p:spTree>
    <p:extLst>
      <p:ext uri="{BB962C8B-B14F-4D97-AF65-F5344CB8AC3E}">
        <p14:creationId xmlns:p14="http://schemas.microsoft.com/office/powerpoint/2010/main" val="16817526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0826093x2.jpg" descr="0826093x2.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210" name="Summary"/>
          <p:cNvSpPr txBox="1">
            <a:spLocks noGrp="1"/>
          </p:cNvSpPr>
          <p:nvPr>
            <p:ph type="title" idx="4294967295"/>
          </p:nvPr>
        </p:nvSpPr>
        <p:spPr>
          <a:xfrm>
            <a:off x="0" y="0"/>
            <a:ext cx="5659438" cy="790575"/>
          </a:xfrm>
          <a:prstGeom prst="rect">
            <a:avLst/>
          </a:prstGeom>
        </p:spPr>
        <p:txBody>
          <a:bodyPr>
            <a:normAutofit/>
          </a:bodyPr>
          <a:lstStyle>
            <a:lvl1pPr>
              <a:defRPr>
                <a:effectLst>
                  <a:outerShdw blurRad="12700" dist="25400" dir="2700000" rotWithShape="0">
                    <a:srgbClr val="000000"/>
                  </a:outerShdw>
                </a:effectLst>
              </a:defRPr>
            </a:lvl1pPr>
          </a:lstStyle>
          <a:p>
            <a:r>
              <a:t>Summary </a:t>
            </a:r>
          </a:p>
        </p:txBody>
      </p:sp>
      <p:sp>
        <p:nvSpPr>
          <p:cNvPr id="211" name="Adam failed to develop a sinless character in Eden.…"/>
          <p:cNvSpPr txBox="1">
            <a:spLocks noGrp="1"/>
          </p:cNvSpPr>
          <p:nvPr>
            <p:ph type="body" idx="4294967295"/>
          </p:nvPr>
        </p:nvSpPr>
        <p:spPr>
          <a:xfrm>
            <a:off x="-1" y="957262"/>
            <a:ext cx="6097589" cy="5900738"/>
          </a:xfrm>
          <a:prstGeom prst="rect">
            <a:avLst/>
          </a:prstGeom>
        </p:spPr>
        <p:txBody>
          <a:bodyPr>
            <a:normAutofit/>
          </a:bodyPr>
          <a:lstStyle/>
          <a:p>
            <a:pPr>
              <a:spcBef>
                <a:spcPts val="500"/>
              </a:spcBef>
              <a:buChar char="•"/>
              <a:defRPr sz="2100">
                <a:effectLst>
                  <a:outerShdw blurRad="12700" dist="25400" dir="2700000" rotWithShape="0">
                    <a:srgbClr val="000000"/>
                  </a:outerShdw>
                </a:effectLst>
              </a:defRPr>
            </a:pPr>
            <a:r>
              <a:rPr dirty="0"/>
              <a:t>Adam failed to develop a sinless </a:t>
            </a:r>
            <a:r>
              <a:rPr b="1" dirty="0"/>
              <a:t>character</a:t>
            </a:r>
            <a:r>
              <a:rPr dirty="0"/>
              <a:t> in Eden.</a:t>
            </a:r>
          </a:p>
          <a:p>
            <a:pPr>
              <a:spcBef>
                <a:spcPts val="500"/>
              </a:spcBef>
              <a:buChar char="•"/>
              <a:defRPr sz="2100">
                <a:effectLst>
                  <a:outerShdw blurRad="12700" dist="25400" dir="2700000" rotWithShape="0">
                    <a:srgbClr val="000000"/>
                  </a:outerShdw>
                </a:effectLst>
              </a:defRPr>
            </a:pPr>
            <a:r>
              <a:rPr dirty="0"/>
              <a:t>Jesus secured us a second probation so we can develop a sinless </a:t>
            </a:r>
            <a:r>
              <a:rPr b="1" dirty="0"/>
              <a:t>character</a:t>
            </a:r>
            <a:r>
              <a:rPr dirty="0"/>
              <a:t> like His, sealed for heaven.</a:t>
            </a:r>
          </a:p>
          <a:p>
            <a:pPr>
              <a:spcBef>
                <a:spcPts val="500"/>
              </a:spcBef>
              <a:buChar char="•"/>
              <a:defRPr sz="2100">
                <a:effectLst>
                  <a:outerShdw blurRad="12700" dist="25400" dir="2700000" rotWithShape="0">
                    <a:srgbClr val="000000"/>
                  </a:outerShdw>
                </a:effectLst>
              </a:defRPr>
            </a:pPr>
            <a:r>
              <a:rPr b="1" dirty="0"/>
              <a:t>Character</a:t>
            </a:r>
            <a:r>
              <a:rPr dirty="0"/>
              <a:t> is developed in a world of hard knocks by beholding Christ in His word and especially in His law and conforming our life to His.</a:t>
            </a:r>
          </a:p>
          <a:p>
            <a:pPr>
              <a:spcBef>
                <a:spcPts val="500"/>
              </a:spcBef>
              <a:buChar char="•"/>
              <a:defRPr sz="2100">
                <a:effectLst>
                  <a:outerShdw blurRad="12700" dist="25400" dir="2700000" rotWithShape="0">
                    <a:srgbClr val="000000"/>
                  </a:outerShdw>
                </a:effectLst>
              </a:defRPr>
            </a:pPr>
            <a:r>
              <a:rPr dirty="0"/>
              <a:t>True education and sanctification is developing a </a:t>
            </a:r>
            <a:r>
              <a:rPr b="1" dirty="0"/>
              <a:t>character</a:t>
            </a:r>
            <a:r>
              <a:rPr dirty="0"/>
              <a:t> for eternity where we will be priests and kings.</a:t>
            </a:r>
          </a:p>
          <a:p>
            <a:pPr>
              <a:spcBef>
                <a:spcPts val="500"/>
              </a:spcBef>
              <a:buChar char="•"/>
              <a:defRPr sz="2100">
                <a:effectLst>
                  <a:outerShdw blurRad="12700" dist="25400" dir="2700000" rotWithShape="0">
                    <a:srgbClr val="000000"/>
                  </a:outerShdw>
                </a:effectLst>
              </a:defRPr>
            </a:pPr>
            <a:r>
              <a:rPr dirty="0"/>
              <a:t>God is interested in your </a:t>
            </a:r>
            <a:r>
              <a:rPr b="1" dirty="0"/>
              <a:t>character</a:t>
            </a:r>
            <a:r>
              <a:rPr dirty="0"/>
              <a:t> development and is underwriting the whole process.</a:t>
            </a:r>
          </a:p>
          <a:p>
            <a:pPr>
              <a:spcBef>
                <a:spcPts val="500"/>
              </a:spcBef>
              <a:buChar char="•"/>
              <a:defRPr sz="2100">
                <a:effectLst>
                  <a:outerShdw blurRad="12700" dist="25400" dir="2700000" rotWithShape="0">
                    <a:srgbClr val="000000"/>
                  </a:outerShdw>
                </a:effectLst>
              </a:defRPr>
            </a:pPr>
            <a:r>
              <a:rPr dirty="0"/>
              <a:t>Your Eternal Life And The Security Of The Universe Depend On It!</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1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1" build="p"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1F3200-30A2-2E4D-B6F2-926112FBD2D3}"/>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BB46D62C-089A-AE4B-95CC-DE68C179DC2A}"/>
              </a:ext>
            </a:extLst>
          </p:cNvPr>
          <p:cNvSpPr>
            <a:spLocks noGrp="1"/>
          </p:cNvSpPr>
          <p:nvPr>
            <p:ph idx="1"/>
          </p:nvPr>
        </p:nvSpPr>
        <p:spPr/>
        <p:txBody>
          <a:bodyPr>
            <a:normAutofit/>
          </a:bodyPr>
          <a:lstStyle/>
          <a:p>
            <a:pPr marL="0" indent="0">
              <a:buNone/>
            </a:pPr>
            <a:r>
              <a:rPr lang="en-US" sz="3200" dirty="0"/>
              <a:t>The apostles and prophets and holy men of old did not perfect their characters by miracles, by some wonderful and unusual demonstration; but they used the ability given them by God, trusting alone in the righteousness of Christ. And all who will use the same means may secure the same result.—The General Conference Bulletin, July 1, 1900. </a:t>
            </a:r>
            <a:r>
              <a:rPr lang="en-US" sz="3200" dirty="0" err="1"/>
              <a:t>YRP</a:t>
            </a:r>
            <a:r>
              <a:rPr lang="en-US" sz="3200" dirty="0"/>
              <a:t> 327.4</a:t>
            </a:r>
          </a:p>
        </p:txBody>
      </p:sp>
    </p:spTree>
    <p:extLst>
      <p:ext uri="{BB962C8B-B14F-4D97-AF65-F5344CB8AC3E}">
        <p14:creationId xmlns:p14="http://schemas.microsoft.com/office/powerpoint/2010/main" val="473871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EA80C-7F58-F945-ABE7-F4B6E9D2BE2A}"/>
              </a:ext>
            </a:extLst>
          </p:cNvPr>
          <p:cNvSpPr>
            <a:spLocks noGrp="1"/>
          </p:cNvSpPr>
          <p:nvPr>
            <p:ph type="title"/>
          </p:nvPr>
        </p:nvSpPr>
        <p:spPr/>
        <p:txBody>
          <a:bodyPr/>
          <a:lstStyle/>
          <a:p>
            <a:r>
              <a:rPr lang="en-US" dirty="0"/>
              <a:t>Ten Virgins Lamp</a:t>
            </a:r>
          </a:p>
        </p:txBody>
      </p:sp>
      <p:sp>
        <p:nvSpPr>
          <p:cNvPr id="3" name="Content Placeholder 2">
            <a:extLst>
              <a:ext uri="{FF2B5EF4-FFF2-40B4-BE49-F238E27FC236}">
                <a16:creationId xmlns:a16="http://schemas.microsoft.com/office/drawing/2014/main" id="{F0FF7B6C-DD56-6E40-AB01-DB7163ABAEE5}"/>
              </a:ext>
            </a:extLst>
          </p:cNvPr>
          <p:cNvSpPr>
            <a:spLocks noGrp="1"/>
          </p:cNvSpPr>
          <p:nvPr>
            <p:ph idx="1"/>
          </p:nvPr>
        </p:nvSpPr>
        <p:spPr/>
        <p:txBody>
          <a:bodyPr/>
          <a:lstStyle/>
          <a:p>
            <a:r>
              <a:rPr lang="en-US" dirty="0"/>
              <a:t>"Thy </a:t>
            </a:r>
            <a:r>
              <a:rPr lang="en-US" b="1" u="sng" dirty="0"/>
              <a:t>word</a:t>
            </a:r>
            <a:r>
              <a:rPr lang="en-US" dirty="0"/>
              <a:t> is a </a:t>
            </a:r>
            <a:r>
              <a:rPr lang="en-US" b="1" dirty="0"/>
              <a:t>lamp</a:t>
            </a:r>
            <a:r>
              <a:rPr lang="en-US" dirty="0"/>
              <a:t> unto my feet, and a </a:t>
            </a:r>
            <a:r>
              <a:rPr lang="en-US" b="1" dirty="0"/>
              <a:t>light</a:t>
            </a:r>
            <a:r>
              <a:rPr lang="en-US" dirty="0"/>
              <a:t> unto my path." - Psalm 119:105.</a:t>
            </a:r>
          </a:p>
          <a:p>
            <a:r>
              <a:rPr lang="en-US" dirty="0"/>
              <a:t>"For the </a:t>
            </a:r>
            <a:r>
              <a:rPr lang="en-US" b="1" u="sng" dirty="0"/>
              <a:t>commandment</a:t>
            </a:r>
            <a:r>
              <a:rPr lang="en-US" dirty="0"/>
              <a:t> is a </a:t>
            </a:r>
            <a:r>
              <a:rPr lang="en-US" b="1" dirty="0"/>
              <a:t>lamp</a:t>
            </a:r>
            <a:r>
              <a:rPr lang="en-US" dirty="0"/>
              <a:t>; and the </a:t>
            </a:r>
            <a:r>
              <a:rPr lang="en-US" b="1" u="sng" dirty="0"/>
              <a:t>law</a:t>
            </a:r>
            <a:r>
              <a:rPr lang="en-US" dirty="0"/>
              <a:t> is </a:t>
            </a:r>
            <a:r>
              <a:rPr lang="en-US" b="1" dirty="0"/>
              <a:t>light</a:t>
            </a:r>
            <a:r>
              <a:rPr lang="en-US" dirty="0"/>
              <a:t>; and </a:t>
            </a:r>
            <a:r>
              <a:rPr lang="en-US" b="1" dirty="0"/>
              <a:t>reproofs of instruction </a:t>
            </a:r>
            <a:r>
              <a:rPr lang="en-US" dirty="0"/>
              <a:t>are the way of life:" - Proverbs 6:23.</a:t>
            </a:r>
          </a:p>
          <a:p>
            <a:r>
              <a:rPr lang="en-US" dirty="0"/>
              <a:t>"We have also a more sure word of </a:t>
            </a:r>
            <a:r>
              <a:rPr lang="en-US" b="1" u="sng" dirty="0"/>
              <a:t>prophecy</a:t>
            </a:r>
            <a:r>
              <a:rPr lang="en-US" dirty="0"/>
              <a:t>; whereunto ye do well that ye take heed, as unto a </a:t>
            </a:r>
            <a:r>
              <a:rPr lang="en-US" b="1" dirty="0"/>
              <a:t>light</a:t>
            </a:r>
            <a:r>
              <a:rPr lang="en-US" dirty="0"/>
              <a:t> that </a:t>
            </a:r>
            <a:r>
              <a:rPr lang="en-US" dirty="0" err="1"/>
              <a:t>shineth</a:t>
            </a:r>
            <a:r>
              <a:rPr lang="en-US" dirty="0"/>
              <a:t> in a dark place, until the day dawn, and the day star arise in your hearts:" - 2 Peter 1:19.</a:t>
            </a:r>
          </a:p>
        </p:txBody>
      </p:sp>
    </p:spTree>
    <p:extLst>
      <p:ext uri="{BB962C8B-B14F-4D97-AF65-F5344CB8AC3E}">
        <p14:creationId xmlns:p14="http://schemas.microsoft.com/office/powerpoint/2010/main" val="12461304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351A2-A43E-0846-8F70-231B43B7787D}"/>
              </a:ext>
            </a:extLst>
          </p:cNvPr>
          <p:cNvSpPr>
            <a:spLocks noGrp="1"/>
          </p:cNvSpPr>
          <p:nvPr>
            <p:ph type="title"/>
          </p:nvPr>
        </p:nvSpPr>
        <p:spPr/>
        <p:txBody>
          <a:bodyPr/>
          <a:lstStyle/>
          <a:p>
            <a:r>
              <a:rPr lang="en-US" dirty="0"/>
              <a:t>Oil of Spirit</a:t>
            </a:r>
          </a:p>
        </p:txBody>
      </p:sp>
      <p:sp>
        <p:nvSpPr>
          <p:cNvPr id="3" name="Content Placeholder 2">
            <a:extLst>
              <a:ext uri="{FF2B5EF4-FFF2-40B4-BE49-F238E27FC236}">
                <a16:creationId xmlns:a16="http://schemas.microsoft.com/office/drawing/2014/main" id="{E80C3F89-B34D-B14F-8F3A-80C8040C65A2}"/>
              </a:ext>
            </a:extLst>
          </p:cNvPr>
          <p:cNvSpPr>
            <a:spLocks noGrp="1"/>
          </p:cNvSpPr>
          <p:nvPr>
            <p:ph idx="1"/>
          </p:nvPr>
        </p:nvSpPr>
        <p:spPr/>
        <p:txBody>
          <a:bodyPr>
            <a:normAutofit fontScale="77500" lnSpcReduction="20000"/>
          </a:bodyPr>
          <a:lstStyle/>
          <a:p>
            <a:r>
              <a:rPr lang="en-US" dirty="0"/>
              <a:t>"They that were foolish took their lamps, and took no oil with them: But the wise took oil in their vessels with their lamps." - Matthew 25:3-4 KJV</a:t>
            </a:r>
          </a:p>
          <a:p>
            <a:r>
              <a:rPr lang="en-US" dirty="0"/>
              <a:t>"And the angel that talked with me came again, and waked me, as a man that is wakened out of his sleep, And said unto me, What </a:t>
            </a:r>
            <a:r>
              <a:rPr lang="en-US" dirty="0" err="1"/>
              <a:t>seest</a:t>
            </a:r>
            <a:r>
              <a:rPr lang="en-US" dirty="0"/>
              <a:t> thou? And I said, I have looked, and behold a candlestick all of gold, with a bowl upon the top of it, and his seven lamps thereon, and seven pipes to the seven lamps, which are upon the top thereof: And two olive trees by it, one upon the right side of the bowl, and the other upon the left side thereof. So I answered and spake to the angel that talked with me, saying, What are these, my lord? Then the angel that talked with me answered and said unto me, </a:t>
            </a:r>
            <a:r>
              <a:rPr lang="en-US" dirty="0" err="1"/>
              <a:t>Knowest</a:t>
            </a:r>
            <a:r>
              <a:rPr lang="en-US" dirty="0"/>
              <a:t> thou not what these be? And I said, No, my lord. Then he answered and spake unto me, saying, This is the word of the LORD unto Zerubbabel, saying, Not by might, nor by power, but by my spirit, </a:t>
            </a:r>
            <a:r>
              <a:rPr lang="en-US" dirty="0" err="1"/>
              <a:t>saith</a:t>
            </a:r>
            <a:r>
              <a:rPr lang="en-US" dirty="0"/>
              <a:t> the LORD of hosts." - Zechariah 4:1-6 KJV</a:t>
            </a:r>
          </a:p>
        </p:txBody>
      </p:sp>
    </p:spTree>
    <p:extLst>
      <p:ext uri="{BB962C8B-B14F-4D97-AF65-F5344CB8AC3E}">
        <p14:creationId xmlns:p14="http://schemas.microsoft.com/office/powerpoint/2010/main" val="9510468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5DEC8-306F-F84C-A7CE-66412619468D}"/>
              </a:ext>
            </a:extLst>
          </p:cNvPr>
          <p:cNvSpPr>
            <a:spLocks noGrp="1"/>
          </p:cNvSpPr>
          <p:nvPr>
            <p:ph type="title"/>
          </p:nvPr>
        </p:nvSpPr>
        <p:spPr/>
        <p:txBody>
          <a:bodyPr/>
          <a:lstStyle/>
          <a:p>
            <a:r>
              <a:rPr lang="en-US" dirty="0"/>
              <a:t>Fire and Spirit</a:t>
            </a:r>
          </a:p>
        </p:txBody>
      </p:sp>
      <p:sp>
        <p:nvSpPr>
          <p:cNvPr id="3" name="Content Placeholder 2">
            <a:extLst>
              <a:ext uri="{FF2B5EF4-FFF2-40B4-BE49-F238E27FC236}">
                <a16:creationId xmlns:a16="http://schemas.microsoft.com/office/drawing/2014/main" id="{86B297F4-AC14-0143-A645-5F02F7344CCF}"/>
              </a:ext>
            </a:extLst>
          </p:cNvPr>
          <p:cNvSpPr>
            <a:spLocks noGrp="1"/>
          </p:cNvSpPr>
          <p:nvPr>
            <p:ph idx="1"/>
          </p:nvPr>
        </p:nvSpPr>
        <p:spPr/>
        <p:txBody>
          <a:bodyPr/>
          <a:lstStyle/>
          <a:p>
            <a:r>
              <a:rPr lang="en-US" dirty="0"/>
              <a:t>"John answered, saying unto them all, I indeed baptize you with water; but one mightier than I cometh, the latchet of whose shoes I am not worthy to unloose: he shall baptize you with the Holy Ghost and with fire:" - Luke 3:16 KJV</a:t>
            </a:r>
          </a:p>
        </p:txBody>
      </p:sp>
    </p:spTree>
    <p:extLst>
      <p:ext uri="{BB962C8B-B14F-4D97-AF65-F5344CB8AC3E}">
        <p14:creationId xmlns:p14="http://schemas.microsoft.com/office/powerpoint/2010/main" val="16301142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64752-1602-6A45-9A36-5C2CDBD6FF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E8DA05-18EB-204C-BA56-8927AD6D3CFC}"/>
              </a:ext>
            </a:extLst>
          </p:cNvPr>
          <p:cNvSpPr>
            <a:spLocks noGrp="1"/>
          </p:cNvSpPr>
          <p:nvPr>
            <p:ph idx="1"/>
          </p:nvPr>
        </p:nvSpPr>
        <p:spPr/>
        <p:txBody>
          <a:bodyPr>
            <a:normAutofit fontScale="92500" lnSpcReduction="10000"/>
          </a:bodyPr>
          <a:lstStyle/>
          <a:p>
            <a:r>
              <a:rPr lang="en-US" dirty="0"/>
              <a:t>"Of how much sorer punishment, suppose ye, shall he be thought worthy, who hath trodden under foot the Son of God, and hath counted the blood of the covenant, wherewith he was </a:t>
            </a:r>
            <a:r>
              <a:rPr lang="en-US" b="1" dirty="0"/>
              <a:t>sanctified</a:t>
            </a:r>
            <a:r>
              <a:rPr lang="en-US" dirty="0"/>
              <a:t>, an unholy thing, and hath done despite unto the </a:t>
            </a:r>
            <a:r>
              <a:rPr lang="en-US" b="1" dirty="0"/>
              <a:t>Spirit of grace</a:t>
            </a:r>
            <a:r>
              <a:rPr lang="en-US" dirty="0"/>
              <a:t>?" - Hebrews 10:29 KJV</a:t>
            </a:r>
          </a:p>
          <a:p>
            <a:r>
              <a:rPr lang="en-US" dirty="0"/>
              <a:t>"And when they had prayed, the place was shaken where they were assembled together; and they were all filled with the </a:t>
            </a:r>
            <a:r>
              <a:rPr lang="en-US" b="1" dirty="0"/>
              <a:t>Holy Ghost</a:t>
            </a:r>
            <a:r>
              <a:rPr lang="en-US" dirty="0"/>
              <a:t>, and they </a:t>
            </a:r>
            <a:r>
              <a:rPr lang="en-US" b="1" dirty="0"/>
              <a:t>spake the word of God with boldness</a:t>
            </a:r>
            <a:r>
              <a:rPr lang="en-US" dirty="0"/>
              <a:t>. ... And with great power gave the apostles witness of the resurrection of the Lord Jesus: and </a:t>
            </a:r>
            <a:r>
              <a:rPr lang="en-US" b="1" dirty="0"/>
              <a:t>great grace was upon them all</a:t>
            </a:r>
            <a:r>
              <a:rPr lang="en-US" dirty="0"/>
              <a:t>." - Acts 4:31, 33 KJV</a:t>
            </a:r>
          </a:p>
        </p:txBody>
      </p:sp>
    </p:spTree>
    <p:extLst>
      <p:ext uri="{BB962C8B-B14F-4D97-AF65-F5344CB8AC3E}">
        <p14:creationId xmlns:p14="http://schemas.microsoft.com/office/powerpoint/2010/main" val="6651165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DE410-523C-B441-8281-3B677B7495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9A1568-B16B-9F4E-B0DC-A5409FB16E0E}"/>
              </a:ext>
            </a:extLst>
          </p:cNvPr>
          <p:cNvSpPr>
            <a:spLocks noGrp="1"/>
          </p:cNvSpPr>
          <p:nvPr>
            <p:ph idx="1"/>
          </p:nvPr>
        </p:nvSpPr>
        <p:spPr/>
        <p:txBody>
          <a:bodyPr/>
          <a:lstStyle/>
          <a:p>
            <a:r>
              <a:rPr lang="en-US" dirty="0"/>
              <a:t>"That as sin hath reigned unto death, even so might </a:t>
            </a:r>
            <a:r>
              <a:rPr lang="en-US" b="1" dirty="0"/>
              <a:t>grace</a:t>
            </a:r>
            <a:r>
              <a:rPr lang="en-US" dirty="0"/>
              <a:t> </a:t>
            </a:r>
            <a:r>
              <a:rPr lang="en-US" b="1" dirty="0"/>
              <a:t>reign through righteousness</a:t>
            </a:r>
            <a:r>
              <a:rPr lang="en-US" dirty="0"/>
              <a:t> </a:t>
            </a:r>
            <a:r>
              <a:rPr lang="en-US" b="1" dirty="0"/>
              <a:t>unto eternal life </a:t>
            </a:r>
            <a:r>
              <a:rPr lang="en-US" dirty="0"/>
              <a:t>by Jesus Christ our Lord." - Romans 5:21 KJV</a:t>
            </a:r>
          </a:p>
          <a:p>
            <a:r>
              <a:rPr lang="en-US" dirty="0"/>
              <a:t>"And now, brethren, I commend you to God, and to the </a:t>
            </a:r>
            <a:r>
              <a:rPr lang="en-US" b="1" dirty="0"/>
              <a:t>word</a:t>
            </a:r>
            <a:r>
              <a:rPr lang="en-US" dirty="0"/>
              <a:t> of his </a:t>
            </a:r>
            <a:r>
              <a:rPr lang="en-US" b="1" dirty="0"/>
              <a:t>grace</a:t>
            </a:r>
            <a:r>
              <a:rPr lang="en-US" dirty="0"/>
              <a:t>, which is able to build you up, and to give you an inheritance among all them which are </a:t>
            </a:r>
            <a:r>
              <a:rPr lang="en-US" b="1" dirty="0"/>
              <a:t>sanctified</a:t>
            </a:r>
            <a:r>
              <a:rPr lang="en-US" dirty="0"/>
              <a:t>." - Acts 20:32 KJV</a:t>
            </a:r>
          </a:p>
        </p:txBody>
      </p:sp>
    </p:spTree>
    <p:extLst>
      <p:ext uri="{BB962C8B-B14F-4D97-AF65-F5344CB8AC3E}">
        <p14:creationId xmlns:p14="http://schemas.microsoft.com/office/powerpoint/2010/main" val="3208310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0806091.jpg" descr="0806091.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55" name="“It was possible for Adam, before the fall, to form a righteous character by obedience to God's law.” (SC 62)."/>
          <p:cNvSpPr txBox="1">
            <a:spLocks noGrp="1"/>
          </p:cNvSpPr>
          <p:nvPr>
            <p:ph type="body" idx="4294967295"/>
          </p:nvPr>
        </p:nvSpPr>
        <p:spPr>
          <a:xfrm>
            <a:off x="511175" y="85725"/>
            <a:ext cx="8229600" cy="4525963"/>
          </a:xfrm>
          <a:prstGeom prst="rect">
            <a:avLst/>
          </a:prstGeom>
        </p:spPr>
        <p:txBody>
          <a:bodyPr>
            <a:normAutofit/>
          </a:bodyPr>
          <a:lstStyle>
            <a:lvl1pPr>
              <a:spcBef>
                <a:spcPts val="800"/>
              </a:spcBef>
              <a:buSzTx/>
              <a:buNone/>
              <a:defRPr sz="3500">
                <a:effectLst>
                  <a:outerShdw blurRad="12700" dist="25400" dir="2700000" rotWithShape="0">
                    <a:srgbClr val="000000"/>
                  </a:outerShdw>
                </a:effectLst>
              </a:defRPr>
            </a:lvl1pPr>
          </a:lstStyle>
          <a:p>
            <a:r>
              <a:rPr dirty="0"/>
              <a:t>“It was possible for Adam, before the fall, to form a righteous </a:t>
            </a:r>
            <a:r>
              <a:rPr b="1" dirty="0"/>
              <a:t>character</a:t>
            </a:r>
            <a:r>
              <a:rPr dirty="0"/>
              <a:t> by obedience to God's law.” (SC 62).  </a:t>
            </a:r>
          </a:p>
        </p:txBody>
      </p:sp>
    </p:spTree>
  </p:cSld>
  <p:clrMapOvr>
    <a:masterClrMapping/>
  </p:clrMapOvr>
  <mc:AlternateContent xmlns:mc="http://schemas.openxmlformats.org/markup-compatibility/2006" xmlns:p14="http://schemas.microsoft.com/office/powerpoint/2010/main">
    <mc:Choice Requires="p14">
      <p:transition>
        <p:circle/>
      </p:transition>
    </mc:Choice>
    <mc:Fallback xmlns="">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0806155x2.jpg" descr="0806155x2.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66" name="Second Chance"/>
          <p:cNvSpPr txBox="1">
            <a:spLocks noGrp="1"/>
          </p:cNvSpPr>
          <p:nvPr>
            <p:ph type="title" idx="4294967295"/>
          </p:nvPr>
        </p:nvSpPr>
        <p:spPr>
          <a:xfrm>
            <a:off x="2720975" y="-1"/>
            <a:ext cx="6423025" cy="1143002"/>
          </a:xfrm>
          <a:prstGeom prst="rect">
            <a:avLst/>
          </a:prstGeom>
        </p:spPr>
        <p:txBody>
          <a:bodyPr>
            <a:normAutofit/>
          </a:bodyPr>
          <a:lstStyle>
            <a:lvl1pPr>
              <a:defRPr>
                <a:effectLst>
                  <a:outerShdw blurRad="12700" dist="25400" dir="2700000" rotWithShape="0">
                    <a:srgbClr val="000000"/>
                  </a:outerShdw>
                </a:effectLst>
              </a:defRPr>
            </a:lvl1pPr>
          </a:lstStyle>
          <a:p>
            <a:r>
              <a:t>Second Chance</a:t>
            </a:r>
          </a:p>
        </p:txBody>
      </p:sp>
      <p:sp>
        <p:nvSpPr>
          <p:cNvPr id="67" name="“Christ became our substitute and surety.…"/>
          <p:cNvSpPr txBox="1">
            <a:spLocks noGrp="1"/>
          </p:cNvSpPr>
          <p:nvPr>
            <p:ph type="body" idx="4294967295"/>
          </p:nvPr>
        </p:nvSpPr>
        <p:spPr>
          <a:xfrm>
            <a:off x="3036887" y="1325562"/>
            <a:ext cx="6107113" cy="5532438"/>
          </a:xfrm>
          <a:prstGeom prst="rect">
            <a:avLst/>
          </a:prstGeom>
        </p:spPr>
        <p:txBody>
          <a:bodyPr>
            <a:normAutofit/>
          </a:bodyPr>
          <a:lstStyle/>
          <a:p>
            <a:pPr marL="15875" indent="-15875">
              <a:buSzTx/>
              <a:buNone/>
              <a:defRPr sz="3000">
                <a:effectLst>
                  <a:outerShdw blurRad="12700" dist="25400" dir="2700000" rotWithShape="0">
                    <a:srgbClr val="000000"/>
                  </a:outerShdw>
                </a:effectLst>
              </a:defRPr>
            </a:pPr>
            <a:r>
              <a:rPr dirty="0"/>
              <a:t>“When death was proclaimed as the penalty of sin, he offered to give his life for the life of the world, in order that man might have a </a:t>
            </a:r>
            <a:r>
              <a:rPr b="1" dirty="0"/>
              <a:t>second probation</a:t>
            </a:r>
            <a:r>
              <a:rPr dirty="0"/>
              <a:t>,</a:t>
            </a:r>
            <a:r>
              <a:rPr lang="en-US" dirty="0"/>
              <a:t>...</a:t>
            </a:r>
            <a:r>
              <a:rPr dirty="0"/>
              <a:t> </a:t>
            </a:r>
          </a:p>
          <a:p>
            <a:pPr marL="15875" indent="-15875">
              <a:buSzTx/>
              <a:buNone/>
              <a:defRPr sz="3000">
                <a:effectLst>
                  <a:outerShdw blurRad="12700" dist="25400" dir="2700000" rotWithShape="0">
                    <a:srgbClr val="000000"/>
                  </a:outerShdw>
                </a:effectLst>
              </a:defRPr>
            </a:pPr>
            <a:r>
              <a:rPr dirty="0"/>
              <a:t>“and receive power to form a </a:t>
            </a:r>
            <a:r>
              <a:rPr b="1" dirty="0"/>
              <a:t>character</a:t>
            </a:r>
            <a:r>
              <a:rPr dirty="0"/>
              <a:t> after the divine image.” (ST, Feb 13, 1896).</a:t>
            </a:r>
          </a:p>
        </p:txBody>
      </p:sp>
    </p:spTree>
  </p:cSld>
  <p:clrMapOvr>
    <a:masterClrMapping/>
  </p:clrMapOvr>
  <mc:AlternateContent xmlns:mc="http://schemas.openxmlformats.org/markup-compatibility/2006" xmlns:p14="http://schemas.microsoft.com/office/powerpoint/2010/main">
    <mc:Choice Requires="p14">
      <p:transition>
        <p:wipe/>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6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1" build="p"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0806075x2.jpg" descr="0806075x2.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60" name="School Of Hard Knocks"/>
          <p:cNvSpPr txBox="1">
            <a:spLocks noGrp="1"/>
          </p:cNvSpPr>
          <p:nvPr>
            <p:ph type="title" idx="4294967295"/>
          </p:nvPr>
        </p:nvSpPr>
        <p:spPr>
          <a:xfrm>
            <a:off x="0" y="-1"/>
            <a:ext cx="5889625" cy="1143002"/>
          </a:xfrm>
          <a:prstGeom prst="rect">
            <a:avLst/>
          </a:prstGeom>
        </p:spPr>
        <p:txBody>
          <a:bodyPr>
            <a:normAutofit/>
          </a:bodyPr>
          <a:lstStyle>
            <a:lvl1pPr>
              <a:defRPr>
                <a:effectLst>
                  <a:outerShdw blurRad="12700" dist="25400" dir="2700000" rotWithShape="0">
                    <a:srgbClr val="000000"/>
                  </a:outerShdw>
                </a:effectLst>
              </a:defRPr>
            </a:lvl1pPr>
          </a:lstStyle>
          <a:p>
            <a:r>
              <a:t>School Of Hard Knocks </a:t>
            </a:r>
          </a:p>
        </p:txBody>
      </p:sp>
      <p:sp>
        <p:nvSpPr>
          <p:cNvPr id="61" name="“Adam and Eve had chosen the knowledge of evil, and if they ever regained the position they had lost they must regain it under the unfavorable conditions they had brought upon themselves.…"/>
          <p:cNvSpPr txBox="1">
            <a:spLocks noGrp="1"/>
          </p:cNvSpPr>
          <p:nvPr>
            <p:ph type="body" idx="4294967295"/>
          </p:nvPr>
        </p:nvSpPr>
        <p:spPr>
          <a:xfrm>
            <a:off x="0" y="1325562"/>
            <a:ext cx="5016500" cy="5532438"/>
          </a:xfrm>
          <a:prstGeom prst="rect">
            <a:avLst/>
          </a:prstGeom>
        </p:spPr>
        <p:txBody>
          <a:bodyPr>
            <a:normAutofit/>
          </a:bodyPr>
          <a:lstStyle/>
          <a:p>
            <a:pPr marL="15875" indent="-15875">
              <a:lnSpc>
                <a:spcPct val="150000"/>
              </a:lnSpc>
              <a:spcBef>
                <a:spcPts val="600"/>
              </a:spcBef>
              <a:buSzTx/>
              <a:buNone/>
              <a:defRPr sz="2700">
                <a:effectLst>
                  <a:outerShdw blurRad="12700" dist="25400" dir="2700000" rotWithShape="0">
                    <a:srgbClr val="000000"/>
                  </a:outerShdw>
                </a:effectLst>
              </a:defRPr>
            </a:pPr>
            <a:r>
              <a:rPr sz="2800" dirty="0"/>
              <a:t>“No longer were they to dwell in Eden, for in its perfection it could not teach them the lessons which it was now essential for them to learn.”  (Ed 25).</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6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1" build="p"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7FF903-6E8F-754D-BD95-0A85161DDE05}"/>
              </a:ext>
            </a:extLst>
          </p:cNvPr>
          <p:cNvSpPr>
            <a:spLocks noGrp="1"/>
          </p:cNvSpPr>
          <p:nvPr>
            <p:ph type="title"/>
          </p:nvPr>
        </p:nvSpPr>
        <p:spPr/>
        <p:txBody>
          <a:bodyPr/>
          <a:lstStyle/>
          <a:p>
            <a:r>
              <a:rPr lang="en-US" dirty="0"/>
              <a:t>Eternal Life/Character</a:t>
            </a:r>
          </a:p>
        </p:txBody>
      </p:sp>
      <p:pic>
        <p:nvPicPr>
          <p:cNvPr id="5" name="Picture 4">
            <a:extLst>
              <a:ext uri="{FF2B5EF4-FFF2-40B4-BE49-F238E27FC236}">
                <a16:creationId xmlns:a16="http://schemas.microsoft.com/office/drawing/2014/main" id="{5155FCCE-E79C-1346-BAC6-5FCC48FD2D0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4" name="Content Placeholder 3">
            <a:extLst>
              <a:ext uri="{FF2B5EF4-FFF2-40B4-BE49-F238E27FC236}">
                <a16:creationId xmlns:a16="http://schemas.microsoft.com/office/drawing/2014/main" id="{8B80F857-2C23-A741-A141-BB76CC10D780}"/>
              </a:ext>
            </a:extLst>
          </p:cNvPr>
          <p:cNvSpPr>
            <a:spLocks noGrp="1"/>
          </p:cNvSpPr>
          <p:nvPr>
            <p:ph idx="1"/>
          </p:nvPr>
        </p:nvSpPr>
        <p:spPr>
          <a:xfrm>
            <a:off x="125506" y="0"/>
            <a:ext cx="3288253" cy="4141693"/>
          </a:xfrm>
          <a:solidFill>
            <a:schemeClr val="tx1">
              <a:alpha val="38000"/>
            </a:schemeClr>
          </a:solidFill>
        </p:spPr>
        <p:txBody>
          <a:bodyPr>
            <a:normAutofit fontScale="70000" lnSpcReduction="20000"/>
          </a:bodyPr>
          <a:lstStyle/>
          <a:p>
            <a:pPr marL="0" indent="0">
              <a:lnSpc>
                <a:spcPct val="120000"/>
              </a:lnSpc>
              <a:buNone/>
            </a:pPr>
            <a:r>
              <a:rPr lang="en-US" dirty="0">
                <a:solidFill>
                  <a:schemeClr val="bg1"/>
                </a:solidFill>
              </a:rPr>
              <a:t>“You have not a sound mind; and unless there is a great change in you, you will not be able </a:t>
            </a:r>
            <a:r>
              <a:rPr lang="en-US" u="sng" dirty="0">
                <a:solidFill>
                  <a:schemeClr val="bg1"/>
                </a:solidFill>
              </a:rPr>
              <a:t>to so perfect Christian character as to obtain eternal life</a:t>
            </a:r>
            <a:r>
              <a:rPr lang="en-US" dirty="0">
                <a:solidFill>
                  <a:schemeClr val="bg1"/>
                </a:solidFill>
              </a:rPr>
              <a:t>.” PH159 95.2</a:t>
            </a:r>
          </a:p>
          <a:p>
            <a:pPr marL="0" indent="0">
              <a:lnSpc>
                <a:spcPct val="120000"/>
              </a:lnSpc>
              <a:buNone/>
            </a:pPr>
            <a:r>
              <a:rPr lang="en-US" dirty="0"/>
              <a:t>“All are lost unless they are transformed in character.” {ST, January 15, 1894 par. 4}</a:t>
            </a:r>
          </a:p>
        </p:txBody>
      </p:sp>
    </p:spTree>
    <p:extLst>
      <p:ext uri="{BB962C8B-B14F-4D97-AF65-F5344CB8AC3E}">
        <p14:creationId xmlns:p14="http://schemas.microsoft.com/office/powerpoint/2010/main" val="2446886347"/>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Tahoma"/>
        <a:ea typeface="Tahoma"/>
        <a:cs typeface="Tahom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Tahoma"/>
        <a:ea typeface="Tahoma"/>
        <a:cs typeface="Tahom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22085</TotalTime>
  <Words>5858</Words>
  <Application>Microsoft Macintosh PowerPoint</Application>
  <PresentationFormat>On-screen Show (4:3)</PresentationFormat>
  <Paragraphs>259</Paragraphs>
  <Slides>57</Slides>
  <Notes>50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57</vt:i4>
      </vt:variant>
    </vt:vector>
  </HeadingPairs>
  <TitlesOfParts>
    <vt:vector size="64" baseType="lpstr">
      <vt:lpstr>Arial</vt:lpstr>
      <vt:lpstr>Calibri</vt:lpstr>
      <vt:lpstr>Calibri Light</vt:lpstr>
      <vt:lpstr>Dubai</vt:lpstr>
      <vt:lpstr>Tahoma</vt:lpstr>
      <vt:lpstr>Office Theme</vt:lpstr>
      <vt:lpstr>Custom Design</vt:lpstr>
      <vt:lpstr>PowerPoint Presentation</vt:lpstr>
      <vt:lpstr>PowerPoint Presentation</vt:lpstr>
      <vt:lpstr>PowerPoint Presentation</vt:lpstr>
      <vt:lpstr>PowerPoint Presentation</vt:lpstr>
      <vt:lpstr>The Object of Free Choice</vt:lpstr>
      <vt:lpstr>PowerPoint Presentation</vt:lpstr>
      <vt:lpstr>Second Chance</vt:lpstr>
      <vt:lpstr>School Of Hard Knocks </vt:lpstr>
      <vt:lpstr>Eternal Life/Character</vt:lpstr>
      <vt:lpstr>PowerPoint Presentation</vt:lpstr>
      <vt:lpstr>PowerPoint Presentation</vt:lpstr>
      <vt:lpstr>PowerPoint Presentation</vt:lpstr>
      <vt:lpstr>PowerPoint Presentation</vt:lpstr>
      <vt:lpstr>Warring Against the Flesh</vt:lpstr>
      <vt:lpstr>Appetite</vt:lpstr>
      <vt:lpstr>PowerPoint Presentation</vt:lpstr>
      <vt:lpstr>PowerPoint Presentation</vt:lpstr>
      <vt:lpstr>PowerPoint Presentation</vt:lpstr>
      <vt:lpstr>PowerPoint Presentation</vt:lpstr>
      <vt:lpstr>PowerPoint Presentation</vt:lpstr>
      <vt:lpstr>PowerPoint Presentation</vt:lpstr>
      <vt:lpstr>Eating Between Meals</vt:lpstr>
      <vt:lpstr>PowerPoint Presentation</vt:lpstr>
      <vt:lpstr>Work Of A Lifetime</vt:lpstr>
      <vt:lpstr>PowerPoint Presentation</vt:lpstr>
      <vt:lpstr>What is Character?</vt:lpstr>
      <vt:lpstr>How do we sanctify the thoughts?</vt:lpstr>
      <vt:lpstr>The Law</vt:lpstr>
      <vt:lpstr>PowerPoint Presentation</vt:lpstr>
      <vt:lpstr>Prayer and Promises</vt:lpstr>
      <vt:lpstr>How do we sanctify the feelings?</vt:lpstr>
      <vt:lpstr>Behold Christ</vt:lpstr>
      <vt:lpstr>How do we sanctify the habits?</vt:lpstr>
      <vt:lpstr>True Education</vt:lpstr>
      <vt:lpstr>Character Complete</vt:lpstr>
      <vt:lpstr>Character Complete</vt:lpstr>
      <vt:lpstr>Oil Crisis</vt:lpstr>
      <vt:lpstr>Pulling Another Lucifer</vt:lpstr>
      <vt:lpstr>PowerPoint Presentation</vt:lpstr>
      <vt:lpstr>Pulling Another Lucifer</vt:lpstr>
      <vt:lpstr>PowerPoint Presentation</vt:lpstr>
      <vt:lpstr>The Elijah Message</vt:lpstr>
      <vt:lpstr>PowerPoint Presentation</vt:lpstr>
      <vt:lpstr>PowerPoint Presentation</vt:lpstr>
      <vt:lpstr>To Honor God or Not</vt:lpstr>
      <vt:lpstr>True Ticket To Heaven</vt:lpstr>
      <vt:lpstr>1844 and Beyond</vt:lpstr>
      <vt:lpstr>PowerPoint Presentation</vt:lpstr>
      <vt:lpstr>Kings And Priests</vt:lpstr>
      <vt:lpstr>He Has To Have Faith In You!</vt:lpstr>
      <vt:lpstr>Summary </vt:lpstr>
      <vt:lpstr>PowerPoint Presentation</vt:lpstr>
      <vt:lpstr>Ten Virgins Lamp</vt:lpstr>
      <vt:lpstr>Oil of Spirit</vt:lpstr>
      <vt:lpstr>Fire and Spirit</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138</cp:revision>
  <dcterms:modified xsi:type="dcterms:W3CDTF">2025-12-29T14:13:29Z</dcterms:modified>
</cp:coreProperties>
</file>