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6"/>
  </p:notesMasterIdLst>
  <p:sldIdLst>
    <p:sldId id="1528" r:id="rId2"/>
    <p:sldId id="512" r:id="rId3"/>
    <p:sldId id="258" r:id="rId4"/>
    <p:sldId id="1478" r:id="rId5"/>
    <p:sldId id="542" r:id="rId6"/>
    <p:sldId id="543" r:id="rId7"/>
    <p:sldId id="257" r:id="rId8"/>
    <p:sldId id="1522" r:id="rId9"/>
    <p:sldId id="1479" r:id="rId10"/>
    <p:sldId id="1480" r:id="rId11"/>
    <p:sldId id="1481" r:id="rId12"/>
    <p:sldId id="1482" r:id="rId13"/>
    <p:sldId id="546" r:id="rId14"/>
    <p:sldId id="1526" r:id="rId15"/>
    <p:sldId id="405" r:id="rId16"/>
    <p:sldId id="406" r:id="rId17"/>
    <p:sldId id="1504" r:id="rId18"/>
    <p:sldId id="1458" r:id="rId19"/>
    <p:sldId id="1507" r:id="rId20"/>
    <p:sldId id="1524" r:id="rId21"/>
    <p:sldId id="1321" r:id="rId22"/>
    <p:sldId id="1549" r:id="rId23"/>
    <p:sldId id="1318" r:id="rId24"/>
    <p:sldId id="1476" r:id="rId25"/>
    <p:sldId id="833" r:id="rId26"/>
    <p:sldId id="1505" r:id="rId27"/>
    <p:sldId id="1509" r:id="rId28"/>
    <p:sldId id="1487" r:id="rId29"/>
    <p:sldId id="1266" r:id="rId30"/>
    <p:sldId id="323" r:id="rId31"/>
    <p:sldId id="1296" r:id="rId32"/>
    <p:sldId id="1486" r:id="rId33"/>
    <p:sldId id="515" r:id="rId34"/>
    <p:sldId id="1322" r:id="rId35"/>
    <p:sldId id="1510" r:id="rId36"/>
    <p:sldId id="1268" r:id="rId37"/>
    <p:sldId id="332" r:id="rId38"/>
    <p:sldId id="333" r:id="rId39"/>
    <p:sldId id="1501" r:id="rId40"/>
    <p:sldId id="1269" r:id="rId41"/>
    <p:sldId id="1299" r:id="rId42"/>
    <p:sldId id="1502" r:id="rId43"/>
    <p:sldId id="1274" r:id="rId44"/>
    <p:sldId id="1508" r:id="rId45"/>
    <p:sldId id="1521" r:id="rId46"/>
    <p:sldId id="1527" r:id="rId47"/>
    <p:sldId id="1021" r:id="rId48"/>
    <p:sldId id="1024" r:id="rId49"/>
    <p:sldId id="1022" r:id="rId50"/>
    <p:sldId id="1047" r:id="rId51"/>
    <p:sldId id="1327" r:id="rId52"/>
    <p:sldId id="1523" r:id="rId53"/>
    <p:sldId id="1514" r:id="rId54"/>
    <p:sldId id="1511" r:id="rId55"/>
    <p:sldId id="1515" r:id="rId56"/>
    <p:sldId id="1516" r:id="rId57"/>
    <p:sldId id="1517" r:id="rId58"/>
    <p:sldId id="1518" r:id="rId59"/>
    <p:sldId id="1512" r:id="rId60"/>
    <p:sldId id="1513" r:id="rId61"/>
    <p:sldId id="1238" r:id="rId62"/>
    <p:sldId id="1539" r:id="rId63"/>
    <p:sldId id="1540" r:id="rId64"/>
    <p:sldId id="1541" r:id="rId65"/>
    <p:sldId id="1542" r:id="rId66"/>
    <p:sldId id="1543" r:id="rId67"/>
    <p:sldId id="1544" r:id="rId68"/>
    <p:sldId id="1545" r:id="rId69"/>
    <p:sldId id="1546" r:id="rId70"/>
    <p:sldId id="1547" r:id="rId71"/>
    <p:sldId id="1548" r:id="rId72"/>
    <p:sldId id="1519" r:id="rId73"/>
    <p:sldId id="904" r:id="rId74"/>
    <p:sldId id="1529"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9131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32"/>
    <p:restoredTop sz="71160"/>
  </p:normalViewPr>
  <p:slideViewPr>
    <p:cSldViewPr snapToObjects="1">
      <p:cViewPr varScale="1">
        <p:scale>
          <a:sx n="75" d="100"/>
          <a:sy n="75" d="100"/>
        </p:scale>
        <p:origin x="1984" y="17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200" b="1" i="0" u="none" strike="noStrike">
                <a:solidFill>
                  <a:srgbClr val="000000"/>
                </a:solidFill>
                <a:effectLst>
                  <a:outerShdw blurRad="50800" dist="38100" algn="l" rotWithShape="0">
                    <a:prstClr val="black">
                      <a:alpha val="40000"/>
                    </a:prstClr>
                  </a:outerShdw>
                </a:effectLst>
                <a:latin typeface="MS P????"/>
              </a:defRPr>
            </a:pPr>
            <a:r>
              <a:rPr lang="en-AU" sz="2800" b="1" i="0" u="none" strike="noStrike" dirty="0">
                <a:solidFill>
                  <a:schemeClr val="bg1"/>
                </a:solidFill>
                <a:effectLst>
                  <a:outerShdw blurRad="50800" dist="38100" algn="l" rotWithShape="0">
                    <a:prstClr val="black">
                      <a:alpha val="40000"/>
                    </a:prstClr>
                  </a:outerShdw>
                </a:effectLst>
                <a:latin typeface="MS P????"/>
              </a:rPr>
              <a:t>Hypertension</a:t>
            </a:r>
          </a:p>
        </c:rich>
      </c:tx>
      <c:layout>
        <c:manualLayout>
          <c:xMode val="edge"/>
          <c:yMode val="edge"/>
          <c:x val="0.39960674380404532"/>
          <c:y val="0"/>
          <c:w val="5.2793300000000001E-2"/>
          <c:h val="3.5761500000000002E-2"/>
        </c:manualLayout>
      </c:layout>
      <c:overlay val="1"/>
      <c:spPr>
        <a:noFill/>
        <a:effectLst/>
      </c:spPr>
    </c:title>
    <c:autoTitleDeleted val="0"/>
    <c:view3D>
      <c:rotX val="0"/>
      <c:hPercent val="61"/>
      <c:rotY val="356"/>
      <c:depthPercent val="5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bar3DChart>
        <c:barDir val="col"/>
        <c:grouping val="clustered"/>
        <c:varyColors val="0"/>
        <c:ser>
          <c:idx val="0"/>
          <c:order val="0"/>
          <c:tx>
            <c:v>Htn</c:v>
          </c:tx>
          <c:spPr>
            <a:solidFill>
              <a:srgbClr val="DD0806"/>
            </a:solidFill>
            <a:ln w="3175" cap="flat">
              <a:noFill/>
              <a:prstDash val="solid"/>
              <a:round/>
            </a:ln>
            <a:effectLst/>
            <a:sp3d prstMaterial="matte"/>
          </c:spPr>
          <c:invertIfNegative val="0"/>
          <c:dPt>
            <c:idx val="0"/>
            <c:invertIfNegative val="1"/>
            <c:bubble3D val="0"/>
            <c:extLst>
              <c:ext xmlns:c16="http://schemas.microsoft.com/office/drawing/2014/chart" uri="{C3380CC4-5D6E-409C-BE32-E72D297353CC}">
                <c16:uniqueId val="{00000001-DD2B-3246-84D4-82C978F0AA19}"/>
              </c:ext>
            </c:extLst>
          </c:dPt>
          <c:dPt>
            <c:idx val="1"/>
            <c:invertIfNegative val="1"/>
            <c:bubble3D val="0"/>
            <c:spPr>
              <a:solidFill>
                <a:srgbClr val="F79646"/>
              </a:solidFill>
              <a:ln w="3175" cap="flat">
                <a:noFill/>
                <a:prstDash val="solid"/>
                <a:round/>
              </a:ln>
              <a:effectLst/>
              <a:sp3d prstMaterial="matte"/>
            </c:spPr>
            <c:extLst>
              <c:ext xmlns:c16="http://schemas.microsoft.com/office/drawing/2014/chart" uri="{C3380CC4-5D6E-409C-BE32-E72D297353CC}">
                <c16:uniqueId val="{00000003-DD2B-3246-84D4-82C978F0AA19}"/>
              </c:ext>
            </c:extLst>
          </c:dPt>
          <c:dPt>
            <c:idx val="2"/>
            <c:invertIfNegative val="1"/>
            <c:bubble3D val="0"/>
            <c:spPr>
              <a:solidFill>
                <a:srgbClr val="FCF305"/>
              </a:solidFill>
              <a:ln w="3175" cap="flat">
                <a:noFill/>
                <a:prstDash val="solid"/>
                <a:round/>
              </a:ln>
              <a:effectLst/>
              <a:sp3d prstMaterial="matte"/>
            </c:spPr>
            <c:extLst>
              <c:ext xmlns:c16="http://schemas.microsoft.com/office/drawing/2014/chart" uri="{C3380CC4-5D6E-409C-BE32-E72D297353CC}">
                <c16:uniqueId val="{00000005-DD2B-3246-84D4-82C978F0AA19}"/>
              </c:ext>
            </c:extLst>
          </c:dPt>
          <c:dPt>
            <c:idx val="3"/>
            <c:invertIfNegative val="1"/>
            <c:bubble3D val="0"/>
            <c:spPr>
              <a:solidFill>
                <a:srgbClr val="00FF44"/>
              </a:solidFill>
              <a:ln w="3175" cap="flat">
                <a:noFill/>
                <a:prstDash val="solid"/>
                <a:round/>
              </a:ln>
              <a:effectLst/>
              <a:sp3d prstMaterial="matte"/>
            </c:spPr>
            <c:extLst>
              <c:ext xmlns:c16="http://schemas.microsoft.com/office/drawing/2014/chart" uri="{C3380CC4-5D6E-409C-BE32-E72D297353CC}">
                <c16:uniqueId val="{00000007-DD2B-3246-84D4-82C978F0AA19}"/>
              </c:ext>
            </c:extLst>
          </c:dPt>
          <c:dPt>
            <c:idx val="4"/>
            <c:invertIfNegative val="1"/>
            <c:bubble3D val="0"/>
            <c:spPr>
              <a:solidFill>
                <a:srgbClr val="0DA304"/>
              </a:solidFill>
              <a:ln w="3175" cap="flat">
                <a:noFill/>
                <a:prstDash val="solid"/>
                <a:round/>
              </a:ln>
              <a:effectLst/>
              <a:sp3d prstMaterial="matte"/>
            </c:spPr>
            <c:extLst>
              <c:ext xmlns:c16="http://schemas.microsoft.com/office/drawing/2014/chart" uri="{C3380CC4-5D6E-409C-BE32-E72D297353CC}">
                <c16:uniqueId val="{00000009-DD2B-3246-84D4-82C978F0AA19}"/>
              </c:ext>
            </c:extLst>
          </c:dPt>
          <c:dLbls>
            <c:dLbl>
              <c:idx val="0"/>
              <c:numFmt formatCode=".00" sourceLinked="0"/>
              <c:spPr/>
              <c:txPr>
                <a:bodyPr/>
                <a:lstStyle/>
                <a:p>
                  <a:pPr>
                    <a:defRPr sz="2200" b="1" i="0" u="none" strike="noStrike">
                      <a:solidFill>
                        <a:srgbClr val="000000"/>
                      </a:solidFill>
                      <a:latin typeface="MS P????"/>
                    </a:defRPr>
                  </a:pPr>
                  <a:endParaRPr lang="en-US"/>
                </a:p>
              </c:txPr>
              <c:showLegendKey val="0"/>
              <c:showVal val="1"/>
              <c:showCatName val="0"/>
              <c:showSerName val="0"/>
              <c:showPercent val="0"/>
              <c:showBubbleSize val="0"/>
              <c:extLst>
                <c:ext xmlns:c16="http://schemas.microsoft.com/office/drawing/2014/chart" uri="{C3380CC4-5D6E-409C-BE32-E72D297353CC}">
                  <c16:uniqueId val="{00000001-DD2B-3246-84D4-82C978F0AA19}"/>
                </c:ext>
              </c:extLst>
            </c:dLbl>
            <c:dLbl>
              <c:idx val="1"/>
              <c:numFmt formatCode=".00" sourceLinked="0"/>
              <c:spPr/>
              <c:txPr>
                <a:bodyPr/>
                <a:lstStyle/>
                <a:p>
                  <a:pPr>
                    <a:defRPr sz="2200" b="1" i="0" u="none" strike="noStrike">
                      <a:solidFill>
                        <a:srgbClr val="000000"/>
                      </a:solidFill>
                      <a:latin typeface="MS P????"/>
                    </a:defRPr>
                  </a:pPr>
                  <a:endParaRPr lang="en-US"/>
                </a:p>
              </c:txPr>
              <c:showLegendKey val="0"/>
              <c:showVal val="1"/>
              <c:showCatName val="0"/>
              <c:showSerName val="0"/>
              <c:showPercent val="0"/>
              <c:showBubbleSize val="0"/>
              <c:extLst>
                <c:ext xmlns:c16="http://schemas.microsoft.com/office/drawing/2014/chart" uri="{C3380CC4-5D6E-409C-BE32-E72D297353CC}">
                  <c16:uniqueId val="{00000003-DD2B-3246-84D4-82C978F0AA19}"/>
                </c:ext>
              </c:extLst>
            </c:dLbl>
            <c:dLbl>
              <c:idx val="2"/>
              <c:numFmt formatCode=".00" sourceLinked="0"/>
              <c:spPr/>
              <c:txPr>
                <a:bodyPr/>
                <a:lstStyle/>
                <a:p>
                  <a:pPr>
                    <a:defRPr sz="2200" b="1" i="0" u="none" strike="noStrike">
                      <a:solidFill>
                        <a:srgbClr val="000000"/>
                      </a:solidFill>
                      <a:latin typeface="MS P????"/>
                    </a:defRPr>
                  </a:pPr>
                  <a:endParaRPr lang="en-US"/>
                </a:p>
              </c:txPr>
              <c:showLegendKey val="0"/>
              <c:showVal val="1"/>
              <c:showCatName val="0"/>
              <c:showSerName val="0"/>
              <c:showPercent val="0"/>
              <c:showBubbleSize val="0"/>
              <c:extLst>
                <c:ext xmlns:c16="http://schemas.microsoft.com/office/drawing/2014/chart" uri="{C3380CC4-5D6E-409C-BE32-E72D297353CC}">
                  <c16:uniqueId val="{00000005-DD2B-3246-84D4-82C978F0AA19}"/>
                </c:ext>
              </c:extLst>
            </c:dLbl>
            <c:dLbl>
              <c:idx val="3"/>
              <c:numFmt formatCode=".00" sourceLinked="0"/>
              <c:spPr/>
              <c:txPr>
                <a:bodyPr/>
                <a:lstStyle/>
                <a:p>
                  <a:pPr>
                    <a:defRPr sz="2200" b="1" i="0" u="none" strike="noStrike">
                      <a:solidFill>
                        <a:srgbClr val="000000"/>
                      </a:solidFill>
                      <a:latin typeface="MS P????"/>
                    </a:defRPr>
                  </a:pPr>
                  <a:endParaRPr lang="en-US"/>
                </a:p>
              </c:txPr>
              <c:showLegendKey val="0"/>
              <c:showVal val="1"/>
              <c:showCatName val="0"/>
              <c:showSerName val="0"/>
              <c:showPercent val="0"/>
              <c:showBubbleSize val="0"/>
              <c:extLst>
                <c:ext xmlns:c16="http://schemas.microsoft.com/office/drawing/2014/chart" uri="{C3380CC4-5D6E-409C-BE32-E72D297353CC}">
                  <c16:uniqueId val="{00000007-DD2B-3246-84D4-82C978F0AA19}"/>
                </c:ext>
              </c:extLst>
            </c:dLbl>
            <c:dLbl>
              <c:idx val="4"/>
              <c:numFmt formatCode=".00" sourceLinked="0"/>
              <c:spPr/>
              <c:txPr>
                <a:bodyPr/>
                <a:lstStyle/>
                <a:p>
                  <a:pPr>
                    <a:defRPr sz="2200" b="1" i="0" u="none" strike="noStrike">
                      <a:solidFill>
                        <a:srgbClr val="000000"/>
                      </a:solidFill>
                      <a:latin typeface="MS P????"/>
                    </a:defRPr>
                  </a:pPr>
                  <a:endParaRPr lang="en-US"/>
                </a:p>
              </c:txPr>
              <c:showLegendKey val="0"/>
              <c:showVal val="1"/>
              <c:showCatName val="0"/>
              <c:showSerName val="0"/>
              <c:showPercent val="0"/>
              <c:showBubbleSize val="0"/>
              <c:extLst>
                <c:ext xmlns:c16="http://schemas.microsoft.com/office/drawing/2014/chart" uri="{C3380CC4-5D6E-409C-BE32-E72D297353CC}">
                  <c16:uniqueId val="{00000009-DD2B-3246-84D4-82C978F0AA19}"/>
                </c:ext>
              </c:extLst>
            </c:dLbl>
            <c:numFmt formatCode=".00" sourceLinked="0"/>
            <c:spPr>
              <a:noFill/>
              <a:ln>
                <a:noFill/>
              </a:ln>
              <a:effectLst/>
            </c:spPr>
            <c:txPr>
              <a:bodyPr/>
              <a:lstStyle/>
              <a:p>
                <a:pPr>
                  <a:defRPr sz="2200" b="1" i="0" u="none" strike="noStrike">
                    <a:solidFill>
                      <a:srgbClr val="000000"/>
                    </a:solidFill>
                    <a:latin typeface="MS P????"/>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5"/>
              <c:pt idx="0">
                <c:v>Carnivores</c:v>
              </c:pt>
              <c:pt idx="1">
                <c:v>Omnivores</c:v>
              </c:pt>
              <c:pt idx="2">
                <c:v>Fish Eaters</c:v>
              </c:pt>
              <c:pt idx="3">
                <c:v>Lacto-Ovo Veg</c:v>
              </c:pt>
              <c:pt idx="4">
                <c:v>Plant Based</c:v>
              </c:pt>
            </c:strLit>
          </c:cat>
          <c:val>
            <c:numLit>
              <c:formatCode>General</c:formatCode>
              <c:ptCount val="5"/>
              <c:pt idx="0">
                <c:v>1</c:v>
              </c:pt>
              <c:pt idx="1">
                <c:v>0.77</c:v>
              </c:pt>
              <c:pt idx="2">
                <c:v>0.62</c:v>
              </c:pt>
              <c:pt idx="3">
                <c:v>0.45</c:v>
              </c:pt>
              <c:pt idx="4">
                <c:v>0.25</c:v>
              </c:pt>
            </c:numLit>
          </c:val>
          <c:extLst>
            <c:ext xmlns:c16="http://schemas.microsoft.com/office/drawing/2014/chart" uri="{C3380CC4-5D6E-409C-BE32-E72D297353CC}">
              <c16:uniqueId val="{0000000A-DD2B-3246-84D4-82C978F0AA19}"/>
            </c:ext>
          </c:extLst>
        </c:ser>
        <c:dLbls>
          <c:showLegendKey val="0"/>
          <c:showVal val="0"/>
          <c:showCatName val="0"/>
          <c:showSerName val="0"/>
          <c:showPercent val="0"/>
          <c:showBubbleSize val="0"/>
        </c:dLbls>
        <c:gapWidth val="70"/>
        <c:shape val="cylinder"/>
        <c:axId val="2094734552"/>
        <c:axId val="2094734553"/>
        <c:axId val="2094734554"/>
      </c:bar3DChart>
      <c:catAx>
        <c:axId val="2094734552"/>
        <c:scaling>
          <c:orientation val="minMax"/>
        </c:scaling>
        <c:delete val="0"/>
        <c:axPos val="b"/>
        <c:numFmt formatCode="General" sourceLinked="0"/>
        <c:majorTickMark val="out"/>
        <c:minorTickMark val="none"/>
        <c:tickLblPos val="low"/>
        <c:spPr>
          <a:ln w="12700" cap="flat">
            <a:noFill/>
            <a:prstDash val="solid"/>
            <a:round/>
          </a:ln>
        </c:spPr>
        <c:txPr>
          <a:bodyPr rot="0"/>
          <a:lstStyle/>
          <a:p>
            <a:pPr>
              <a:defRPr sz="1600" b="1" i="0" u="none" strike="noStrike">
                <a:solidFill>
                  <a:srgbClr val="FFFFFF"/>
                </a:solidFill>
                <a:effectLst>
                  <a:outerShdw blurRad="50800" dist="38100" algn="l" rotWithShape="0">
                    <a:prstClr val="black">
                      <a:alpha val="40000"/>
                    </a:prstClr>
                  </a:outerShdw>
                </a:effectLst>
                <a:latin typeface="MS P????"/>
              </a:defRPr>
            </a:pPr>
            <a:endParaRPr lang="en-US"/>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extTo"/>
        <c:spPr>
          <a:ln w="12700" cap="flat">
            <a:noFill/>
            <a:prstDash val="solid"/>
            <a:round/>
          </a:ln>
        </c:spPr>
        <c:txPr>
          <a:bodyPr rot="0"/>
          <a:lstStyle/>
          <a:p>
            <a:pPr>
              <a:defRPr sz="2200" b="1" i="0" u="none" strike="noStrike">
                <a:solidFill>
                  <a:srgbClr val="000000"/>
                </a:solidFill>
                <a:latin typeface="MS P????"/>
              </a:defRPr>
            </a:pPr>
            <a:endParaRPr lang="en-US"/>
          </a:p>
        </c:txPr>
        <c:crossAx val="2094734552"/>
        <c:crosses val="autoZero"/>
        <c:crossBetween val="between"/>
        <c:majorUnit val="0.25"/>
        <c:minorUnit val="0.125"/>
      </c:valAx>
      <c:serAx>
        <c:axId val="2094734554"/>
        <c:scaling>
          <c:orientation val="minMax"/>
        </c:scaling>
        <c:delete val="0"/>
        <c:axPos val="b"/>
        <c:majorTickMark val="out"/>
        <c:minorTickMark val="none"/>
        <c:tickLblPos val="none"/>
        <c:spPr>
          <a:ln w="12700" cap="flat">
            <a:noFill/>
            <a:prstDash val="solid"/>
            <a:round/>
          </a:ln>
        </c:spPr>
        <c:crossAx val="2094734553"/>
        <c:crosses val="autoZero"/>
        <c:tickLblSkip val="1"/>
      </c:ser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13"/>
      <c:rotY val="20"/>
      <c:depthPercent val="100"/>
      <c:rAngAx val="1"/>
    </c:view3D>
    <c:floor>
      <c:thickness val="0"/>
      <c:spPr>
        <a:solidFill>
          <a:srgbClr val="C0C0C0"/>
        </a:solidFill>
        <a:ln w="12700">
          <a:solidFill>
            <a:srgbClr val="000000"/>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2.2508038585209004E-2"/>
          <c:y val="0.02"/>
          <c:w val="0.95176848874598075"/>
          <c:h val="0.82571428571428573"/>
        </c:manualLayout>
      </c:layout>
      <c:bar3DChart>
        <c:barDir val="col"/>
        <c:grouping val="clustered"/>
        <c:varyColors val="0"/>
        <c:ser>
          <c:idx val="0"/>
          <c:order val="0"/>
          <c:tx>
            <c:strRef>
              <c:f>Sheet1!$A$2</c:f>
              <c:strCache>
                <c:ptCount val="1"/>
                <c:pt idx="0">
                  <c:v>East</c:v>
                </c:pt>
              </c:strCache>
            </c:strRef>
          </c:tx>
          <c:spPr>
            <a:solidFill>
              <a:srgbClr val="BBE0E3"/>
            </a:solidFill>
            <a:ln w="68722">
              <a:noFill/>
            </a:ln>
          </c:spPr>
          <c:invertIfNegative val="0"/>
          <c:dPt>
            <c:idx val="1"/>
            <c:invertIfNegative val="0"/>
            <c:bubble3D val="0"/>
            <c:spPr>
              <a:solidFill>
                <a:srgbClr val="99CC00"/>
              </a:solidFill>
              <a:ln w="68722">
                <a:noFill/>
              </a:ln>
            </c:spPr>
            <c:extLst>
              <c:ext xmlns:c16="http://schemas.microsoft.com/office/drawing/2014/chart" uri="{C3380CC4-5D6E-409C-BE32-E72D297353CC}">
                <c16:uniqueId val="{00000003-648E-A341-88BC-A97AC91A27F4}"/>
              </c:ext>
            </c:extLst>
          </c:dPt>
          <c:dPt>
            <c:idx val="2"/>
            <c:invertIfNegative val="0"/>
            <c:bubble3D val="0"/>
            <c:spPr>
              <a:solidFill>
                <a:srgbClr val="FFCC00"/>
              </a:solidFill>
              <a:ln w="68722">
                <a:noFill/>
              </a:ln>
            </c:spPr>
            <c:extLst>
              <c:ext xmlns:c16="http://schemas.microsoft.com/office/drawing/2014/chart" uri="{C3380CC4-5D6E-409C-BE32-E72D297353CC}">
                <c16:uniqueId val="{00000002-648E-A341-88BC-A97AC91A27F4}"/>
              </c:ext>
            </c:extLst>
          </c:dPt>
          <c:dPt>
            <c:idx val="3"/>
            <c:invertIfNegative val="0"/>
            <c:bubble3D val="0"/>
            <c:spPr>
              <a:solidFill>
                <a:srgbClr val="FF6600"/>
              </a:solidFill>
              <a:ln w="68722">
                <a:noFill/>
              </a:ln>
            </c:spPr>
            <c:extLst>
              <c:ext xmlns:c16="http://schemas.microsoft.com/office/drawing/2014/chart" uri="{C3380CC4-5D6E-409C-BE32-E72D297353CC}">
                <c16:uniqueId val="{00000001-648E-A341-88BC-A97AC91A27F4}"/>
              </c:ext>
            </c:extLst>
          </c:dPt>
          <c:dPt>
            <c:idx val="4"/>
            <c:invertIfNegative val="0"/>
            <c:bubble3D val="0"/>
            <c:spPr>
              <a:solidFill>
                <a:srgbClr val="FF0000"/>
              </a:solidFill>
              <a:ln w="68722">
                <a:noFill/>
              </a:ln>
            </c:spPr>
            <c:extLst>
              <c:ext xmlns:c16="http://schemas.microsoft.com/office/drawing/2014/chart" uri="{C3380CC4-5D6E-409C-BE32-E72D297353CC}">
                <c16:uniqueId val="{00000000-648E-A341-88BC-A97AC91A27F4}"/>
              </c:ext>
            </c:extLst>
          </c:dPt>
          <c:dLbls>
            <c:dLbl>
              <c:idx val="0"/>
              <c:layout>
                <c:manualLayout>
                  <c:x val="2.2665416168528647E-2"/>
                  <c:y val="7.0001397754274705E-2"/>
                </c:manualLayout>
              </c:layout>
              <c:numFmt formatCode="0%" sourceLinked="0"/>
              <c:spPr>
                <a:noFill/>
                <a:ln w="68722">
                  <a:noFill/>
                </a:ln>
              </c:spPr>
              <c:txPr>
                <a:bodyPr/>
                <a:lstStyle/>
                <a:p>
                  <a:pPr>
                    <a:defRPr sz="1800" b="1" i="0" u="none" strike="noStrike" baseline="0">
                      <a:solidFill>
                        <a:srgbClr val="000000"/>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48E-A341-88BC-A97AC91A27F4}"/>
                </c:ext>
              </c:extLst>
            </c:dLbl>
            <c:dLbl>
              <c:idx val="1"/>
              <c:layout>
                <c:manualLayout>
                  <c:x val="1.9484272581110657E-2"/>
                  <c:y val="7.9527869667179077E-2"/>
                </c:manualLayout>
              </c:layout>
              <c:numFmt formatCode="0%" sourceLinked="0"/>
              <c:spPr>
                <a:noFill/>
                <a:ln w="68722">
                  <a:noFill/>
                </a:ln>
              </c:spPr>
              <c:txPr>
                <a:bodyPr/>
                <a:lstStyle/>
                <a:p>
                  <a:pPr>
                    <a:defRPr sz="1800" b="1" i="0" u="none" strike="noStrike" baseline="0">
                      <a:solidFill>
                        <a:srgbClr val="000000"/>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48E-A341-88BC-A97AC91A27F4}"/>
                </c:ext>
              </c:extLst>
            </c:dLbl>
            <c:dLbl>
              <c:idx val="2"/>
              <c:layout>
                <c:manualLayout>
                  <c:x val="2.0492022921218617E-2"/>
                  <c:y val="7.7710167885819012E-2"/>
                </c:manualLayout>
              </c:layout>
              <c:numFmt formatCode="0%" sourceLinked="0"/>
              <c:spPr>
                <a:noFill/>
                <a:ln w="68722">
                  <a:noFill/>
                </a:ln>
              </c:spPr>
              <c:txPr>
                <a:bodyPr/>
                <a:lstStyle/>
                <a:p>
                  <a:pPr>
                    <a:defRPr sz="1800" b="1" i="0" u="none" strike="noStrike" baseline="0">
                      <a:solidFill>
                        <a:srgbClr val="000000"/>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48E-A341-88BC-A97AC91A27F4}"/>
                </c:ext>
              </c:extLst>
            </c:dLbl>
            <c:dLbl>
              <c:idx val="3"/>
              <c:layout>
                <c:manualLayout>
                  <c:x val="1.731067320773385E-2"/>
                  <c:y val="9.7674240424088996E-2"/>
                </c:manualLayout>
              </c:layout>
              <c:numFmt formatCode="0%" sourceLinked="0"/>
              <c:spPr>
                <a:noFill/>
                <a:ln w="68722">
                  <a:noFill/>
                </a:ln>
              </c:spPr>
              <c:txPr>
                <a:bodyPr/>
                <a:lstStyle/>
                <a:p>
                  <a:pPr>
                    <a:defRPr sz="1800" b="1" i="0" u="none" strike="noStrike" baseline="0">
                      <a:solidFill>
                        <a:srgbClr val="000000"/>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8E-A341-88BC-A97AC91A27F4}"/>
                </c:ext>
              </c:extLst>
            </c:dLbl>
            <c:dLbl>
              <c:idx val="4"/>
              <c:layout>
                <c:manualLayout>
                  <c:x val="2.0787607700869758E-2"/>
                  <c:y val="9.3117354413538522E-2"/>
                </c:manualLayout>
              </c:layout>
              <c:numFmt formatCode="0%" sourceLinked="0"/>
              <c:spPr>
                <a:noFill/>
                <a:ln w="68722">
                  <a:noFill/>
                </a:ln>
              </c:spPr>
              <c:txPr>
                <a:bodyPr/>
                <a:lstStyle/>
                <a:p>
                  <a:pPr>
                    <a:defRPr sz="1800" b="1" i="0" u="none" strike="noStrike" baseline="0">
                      <a:solidFill>
                        <a:srgbClr val="000000"/>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8E-A341-88BC-A97AC91A27F4}"/>
                </c:ext>
              </c:extLst>
            </c:dLbl>
            <c:numFmt formatCode="0%" sourceLinked="0"/>
            <c:spPr>
              <a:noFill/>
              <a:ln w="68722">
                <a:noFill/>
              </a:ln>
            </c:spPr>
            <c:txPr>
              <a:bodyPr wrap="square" lIns="38100" tIns="19050" rIns="38100" bIns="19050" anchor="ctr">
                <a:spAutoFit/>
              </a:bodyPr>
              <a:lstStyle/>
              <a:p>
                <a:pPr>
                  <a:defRPr sz="1800" b="1" i="0" u="none" strike="noStrike" baseline="0">
                    <a:solidFill>
                      <a:srgbClr val="000000"/>
                    </a:solidFill>
                    <a:latin typeface="Chantilly"/>
                    <a:ea typeface="Chantilly"/>
                    <a:cs typeface="Chantilly"/>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5-10kg</c:v>
                </c:pt>
                <c:pt idx="1">
                  <c:v>11-15kg</c:v>
                </c:pt>
                <c:pt idx="2">
                  <c:v>16-20kg</c:v>
                </c:pt>
                <c:pt idx="3">
                  <c:v>21-25kg</c:v>
                </c:pt>
                <c:pt idx="4">
                  <c:v>25kg+</c:v>
                </c:pt>
              </c:strCache>
            </c:strRef>
          </c:cat>
          <c:val>
            <c:numRef>
              <c:f>Sheet1!$B$2:$F$2</c:f>
              <c:numCache>
                <c:formatCode>General</c:formatCode>
                <c:ptCount val="5"/>
                <c:pt idx="0">
                  <c:v>0.36</c:v>
                </c:pt>
                <c:pt idx="1">
                  <c:v>0.64</c:v>
                </c:pt>
                <c:pt idx="2">
                  <c:v>1.32</c:v>
                </c:pt>
                <c:pt idx="3">
                  <c:v>1.91</c:v>
                </c:pt>
                <c:pt idx="4">
                  <c:v>2.65</c:v>
                </c:pt>
              </c:numCache>
            </c:numRef>
          </c:val>
          <c:shape val="cylinder"/>
          <c:extLst>
            <c:ext xmlns:c16="http://schemas.microsoft.com/office/drawing/2014/chart" uri="{C3380CC4-5D6E-409C-BE32-E72D297353CC}">
              <c16:uniqueId val="{00000005-648E-A341-88BC-A97AC91A27F4}"/>
            </c:ext>
          </c:extLst>
        </c:ser>
        <c:dLbls>
          <c:showLegendKey val="0"/>
          <c:showVal val="1"/>
          <c:showCatName val="0"/>
          <c:showSerName val="0"/>
          <c:showPercent val="0"/>
          <c:showBubbleSize val="0"/>
        </c:dLbls>
        <c:gapWidth val="20"/>
        <c:gapDepth val="0"/>
        <c:shape val="box"/>
        <c:axId val="1835320208"/>
        <c:axId val="1"/>
        <c:axId val="0"/>
      </c:bar3DChart>
      <c:catAx>
        <c:axId val="1835320208"/>
        <c:scaling>
          <c:orientation val="minMax"/>
        </c:scaling>
        <c:delete val="0"/>
        <c:axPos val="b"/>
        <c:numFmt formatCode="General" sourceLinked="1"/>
        <c:majorTickMark val="out"/>
        <c:minorTickMark val="none"/>
        <c:tickLblPos val="low"/>
        <c:spPr>
          <a:ln w="17180">
            <a:noFill/>
          </a:ln>
        </c:spPr>
        <c:txPr>
          <a:bodyPr rot="0" vert="horz"/>
          <a:lstStyle/>
          <a:p>
            <a:pPr>
              <a:defRPr sz="1600" b="1" i="0" u="none" strike="noStrike" baseline="0">
                <a:solidFill>
                  <a:srgbClr val="000000"/>
                </a:solidFill>
                <a:latin typeface="Chantilly"/>
                <a:ea typeface="Chantilly"/>
                <a:cs typeface="Chantilly"/>
              </a:defRPr>
            </a:pPr>
            <a:endParaRPr lang="en-US"/>
          </a:p>
        </c:txPr>
        <c:crossAx val="1"/>
        <c:crosses val="autoZero"/>
        <c:auto val="1"/>
        <c:lblAlgn val="ctr"/>
        <c:lblOffset val="100"/>
        <c:tickLblSkip val="1"/>
        <c:tickMarkSkip val="1"/>
        <c:noMultiLvlLbl val="0"/>
      </c:catAx>
      <c:valAx>
        <c:axId val="1"/>
        <c:scaling>
          <c:orientation val="minMax"/>
        </c:scaling>
        <c:delete val="1"/>
        <c:axPos val="l"/>
        <c:numFmt formatCode="General" sourceLinked="1"/>
        <c:majorTickMark val="out"/>
        <c:minorTickMark val="none"/>
        <c:tickLblPos val="nextTo"/>
        <c:crossAx val="1835320208"/>
        <c:crosses val="autoZero"/>
        <c:crossBetween val="between"/>
      </c:valAx>
      <c:spPr>
        <a:noFill/>
        <a:ln w="68722">
          <a:noFill/>
        </a:ln>
      </c:spPr>
    </c:plotArea>
    <c:plotVisOnly val="1"/>
    <c:dispBlanksAs val="gap"/>
    <c:showDLblsOverMax val="0"/>
  </c:chart>
  <c:spPr>
    <a:noFill/>
    <a:ln>
      <a:noFill/>
    </a:ln>
  </c:spPr>
  <c:txPr>
    <a:bodyPr/>
    <a:lstStyle/>
    <a:p>
      <a:pPr>
        <a:defRPr sz="4870" b="1" i="0" u="none" strike="noStrike" baseline="0">
          <a:solidFill>
            <a:srgbClr val="000000"/>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D157DC-61B3-5D47-A282-3598FA949260}" type="datetimeFigureOut">
              <a:rPr lang="en-US" smtClean="0"/>
              <a:t>12/29/25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74E07-ED68-734E-9B68-7F498BB3FCF6}" type="slidenum">
              <a:rPr lang="en-US" smtClean="0"/>
              <a:t>‹#›</a:t>
            </a:fld>
            <a:endParaRPr lang="en-US"/>
          </a:p>
        </p:txBody>
      </p:sp>
    </p:spTree>
    <p:extLst>
      <p:ext uri="{BB962C8B-B14F-4D97-AF65-F5344CB8AC3E}">
        <p14:creationId xmlns:p14="http://schemas.microsoft.com/office/powerpoint/2010/main" val="3368936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Blueprint for Health and Healing, </a:t>
            </a:r>
          </a:p>
          <a:p>
            <a:r>
              <a:rPr lang="en-US" dirty="0"/>
              <a:t>Reversing Disease From Its Foundation</a:t>
            </a:r>
          </a:p>
          <a:p>
            <a:r>
              <a:rPr lang="en-US" dirty="0"/>
              <a:t>Hi, I’m Dr. John Clark</a:t>
            </a:r>
          </a:p>
          <a:p>
            <a:r>
              <a:rPr lang="en-US" dirty="0"/>
              <a:t>Today's topic is Vigorous Healthy Natural Blood Pressure</a:t>
            </a:r>
          </a:p>
        </p:txBody>
      </p:sp>
      <p:sp>
        <p:nvSpPr>
          <p:cNvPr id="4" name="Slide Number Placeholder 3"/>
          <p:cNvSpPr>
            <a:spLocks noGrp="1"/>
          </p:cNvSpPr>
          <p:nvPr>
            <p:ph type="sldNum" sz="quarter" idx="5"/>
          </p:nvPr>
        </p:nvSpPr>
        <p:spPr/>
        <p:txBody>
          <a:bodyPr/>
          <a:lstStyle/>
          <a:p>
            <a:fld id="{77E74E07-ED68-734E-9B68-7F498BB3FCF6}" type="slidenum">
              <a:rPr lang="en-US" smtClean="0"/>
              <a:t>1</a:t>
            </a:fld>
            <a:endParaRPr lang="en-US"/>
          </a:p>
        </p:txBody>
      </p:sp>
    </p:spTree>
    <p:extLst>
      <p:ext uri="{BB962C8B-B14F-4D97-AF65-F5344CB8AC3E}">
        <p14:creationId xmlns:p14="http://schemas.microsoft.com/office/powerpoint/2010/main" val="4050265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Hardens arteries,</a:t>
            </a:r>
          </a:p>
          <a:p>
            <a:r>
              <a:rPr lang="en-US" dirty="0"/>
              <a:t>Increases vascular inflammation</a:t>
            </a:r>
          </a:p>
          <a:p>
            <a:r>
              <a:rPr lang="en-US" dirty="0"/>
              <a:t>Causes fluid retention</a:t>
            </a:r>
          </a:p>
        </p:txBody>
      </p:sp>
      <p:sp>
        <p:nvSpPr>
          <p:cNvPr id="4" name="Slide Number Placeholder 3"/>
          <p:cNvSpPr>
            <a:spLocks noGrp="1"/>
          </p:cNvSpPr>
          <p:nvPr>
            <p:ph type="sldNum" sz="quarter" idx="5"/>
          </p:nvPr>
        </p:nvSpPr>
        <p:spPr/>
        <p:txBody>
          <a:bodyPr/>
          <a:lstStyle/>
          <a:p>
            <a:fld id="{77E74E07-ED68-734E-9B68-7F498BB3FCF6}" type="slidenum">
              <a:rPr lang="en-US" smtClean="0"/>
              <a:t>11</a:t>
            </a:fld>
            <a:endParaRPr lang="en-US"/>
          </a:p>
        </p:txBody>
      </p:sp>
    </p:spTree>
    <p:extLst>
      <p:ext uri="{BB962C8B-B14F-4D97-AF65-F5344CB8AC3E}">
        <p14:creationId xmlns:p14="http://schemas.microsoft.com/office/powerpoint/2010/main" val="3447966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effectLst>
                  <a:outerShdw blurRad="38100" dist="38100" dir="2700000" algn="tl">
                    <a:srgbClr val="000000">
                      <a:alpha val="43137"/>
                    </a:srgbClr>
                  </a:outerShdw>
                </a:effectLst>
              </a:rPr>
              <a:t>If you eat animal products (meat, eggs and dairy) you are 6 times more likely to get high blood pressure. </a:t>
            </a:r>
          </a:p>
        </p:txBody>
      </p:sp>
      <p:sp>
        <p:nvSpPr>
          <p:cNvPr id="4" name="Slide Number Placeholder 3"/>
          <p:cNvSpPr>
            <a:spLocks noGrp="1"/>
          </p:cNvSpPr>
          <p:nvPr>
            <p:ph type="sldNum" sz="quarter" idx="5"/>
          </p:nvPr>
        </p:nvSpPr>
        <p:spPr/>
        <p:txBody>
          <a:bodyPr/>
          <a:lstStyle/>
          <a:p>
            <a:fld id="{77E74E07-ED68-734E-9B68-7F498BB3FCF6}" type="slidenum">
              <a:rPr lang="en-US" smtClean="0"/>
              <a:t>12</a:t>
            </a:fld>
            <a:endParaRPr lang="en-US"/>
          </a:p>
        </p:txBody>
      </p:sp>
    </p:spTree>
    <p:extLst>
      <p:ext uri="{BB962C8B-B14F-4D97-AF65-F5344CB8AC3E}">
        <p14:creationId xmlns:p14="http://schemas.microsoft.com/office/powerpoint/2010/main" val="1183069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 eat largely of fruits and vegetables have a 77% lower risk of hypertension.</a:t>
            </a:r>
          </a:p>
          <a:p>
            <a:r>
              <a:rPr lang="en-US" dirty="0"/>
              <a:t>Make Blood vessels more responsive to NO relaxation signals.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13</a:t>
            </a:fld>
            <a:endParaRPr lang="en-US"/>
          </a:p>
        </p:txBody>
      </p:sp>
    </p:spTree>
    <p:extLst>
      <p:ext uri="{BB962C8B-B14F-4D97-AF65-F5344CB8AC3E}">
        <p14:creationId xmlns:p14="http://schemas.microsoft.com/office/powerpoint/2010/main" val="3977674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endParaRPr dirty="0"/>
          </a:p>
        </p:txBody>
      </p:sp>
    </p:spTree>
    <p:extLst>
      <p:ext uri="{BB962C8B-B14F-4D97-AF65-F5344CB8AC3E}">
        <p14:creationId xmlns:p14="http://schemas.microsoft.com/office/powerpoint/2010/main" val="2960669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a:extLst>
              <a:ext uri="{FF2B5EF4-FFF2-40B4-BE49-F238E27FC236}">
                <a16:creationId xmlns:a16="http://schemas.microsoft.com/office/drawing/2014/main" id="{0139DBD4-AC62-7047-8BDA-F3DA979132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DD4828-1E69-F44C-9669-C6F55A7A4537}" type="slidenum">
              <a:rPr lang="en-US" altLang="en-US" sz="1200"/>
              <a:pPr/>
              <a:t>17</a:t>
            </a:fld>
            <a:endParaRPr lang="en-US" altLang="en-US" sz="1200"/>
          </a:p>
        </p:txBody>
      </p:sp>
      <p:sp>
        <p:nvSpPr>
          <p:cNvPr id="404483" name="Rectangle 2">
            <a:extLst>
              <a:ext uri="{FF2B5EF4-FFF2-40B4-BE49-F238E27FC236}">
                <a16:creationId xmlns:a16="http://schemas.microsoft.com/office/drawing/2014/main" id="{CF8EA6DF-95D9-2843-93C0-934E16F64F58}"/>
              </a:ext>
            </a:extLst>
          </p:cNvPr>
          <p:cNvSpPr>
            <a:spLocks noGrp="1" noRot="1" noChangeAspect="1" noChangeArrowheads="1"/>
          </p:cNvSpPr>
          <p:nvPr>
            <p:ph type="sldImg"/>
          </p:nvPr>
        </p:nvSpPr>
        <p:spPr>
          <a:solidFill>
            <a:srgbClr val="FFFFFF"/>
          </a:solidFill>
          <a:ln/>
        </p:spPr>
      </p:sp>
      <p:sp>
        <p:nvSpPr>
          <p:cNvPr id="404484" name="Rectangle 3">
            <a:extLst>
              <a:ext uri="{FF2B5EF4-FFF2-40B4-BE49-F238E27FC236}">
                <a16:creationId xmlns:a16="http://schemas.microsoft.com/office/drawing/2014/main" id="{66A940B6-EDD9-384A-9C41-1B42917AD09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8050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a:extLst>
              <a:ext uri="{FF2B5EF4-FFF2-40B4-BE49-F238E27FC236}">
                <a16:creationId xmlns:a16="http://schemas.microsoft.com/office/drawing/2014/main" id="{0A011036-942E-6E4A-84D3-3937DFC3A8B8}"/>
              </a:ext>
            </a:extLst>
          </p:cNvPr>
          <p:cNvSpPr>
            <a:spLocks noGrp="1" noRot="1" noChangeAspect="1"/>
          </p:cNvSpPr>
          <p:nvPr>
            <p:ph type="sldImg"/>
          </p:nvPr>
        </p:nvSpPr>
        <p:spPr>
          <a:ln/>
        </p:spPr>
      </p:sp>
      <p:sp>
        <p:nvSpPr>
          <p:cNvPr id="3" name="Notes Placeholder 2">
            <a:extLst>
              <a:ext uri="{FF2B5EF4-FFF2-40B4-BE49-F238E27FC236}">
                <a16:creationId xmlns:a16="http://schemas.microsoft.com/office/drawing/2014/main" id="{1B364EE8-6D97-6A4C-875D-4B4962BDD00E}"/>
              </a:ext>
            </a:extLst>
          </p:cNvPr>
          <p:cNvSpPr>
            <a:spLocks noGrp="1"/>
          </p:cNvSpPr>
          <p:nvPr>
            <p:ph type="body" idx="1"/>
          </p:nvPr>
        </p:nvSpPr>
        <p:spPr/>
        <p:txBody>
          <a:bodyP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en-US" sz="1200" b="1" dirty="0">
                <a:effectLst>
                  <a:outerShdw blurRad="38100" dist="38100" dir="2700000" algn="tl">
                    <a:srgbClr val="808080"/>
                  </a:outerShdw>
                </a:effectLst>
              </a:rPr>
              <a:t>In rural populations still practicing their traditional lifestyle hypertension is unheard of and there is no age related rise in blood pressure.</a:t>
            </a:r>
          </a:p>
          <a:p>
            <a:pPr defTabSz="457200"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365572" name="Slide Number Placeholder 3">
            <a:extLst>
              <a:ext uri="{FF2B5EF4-FFF2-40B4-BE49-F238E27FC236}">
                <a16:creationId xmlns:a16="http://schemas.microsoft.com/office/drawing/2014/main" id="{FA5B9C35-4DF6-9C43-95B4-F14838665D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D5B3E6B-7E69-9E46-9441-310688DD4A4A}" type="slidenum">
              <a:rPr lang="en-US" altLang="en-US" sz="1200"/>
              <a:pPr/>
              <a:t>18</a:t>
            </a:fld>
            <a:endParaRPr lang="en-US" altLang="en-US" sz="1200"/>
          </a:p>
        </p:txBody>
      </p:sp>
    </p:spTree>
    <p:extLst>
      <p:ext uri="{BB962C8B-B14F-4D97-AF65-F5344CB8AC3E}">
        <p14:creationId xmlns:p14="http://schemas.microsoft.com/office/powerpoint/2010/main" val="4291035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BF6B2D0B-A812-884D-8B18-8BCEA3D9E7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994A62-7AC2-224F-85B9-F4E262E70D04}" type="slidenum">
              <a:rPr lang="en-US" altLang="en-US" sz="1200"/>
              <a:pPr/>
              <a:t>19</a:t>
            </a:fld>
            <a:endParaRPr lang="en-US" altLang="en-US" sz="1200"/>
          </a:p>
        </p:txBody>
      </p:sp>
      <p:sp>
        <p:nvSpPr>
          <p:cNvPr id="155651" name="Rectangle 7">
            <a:extLst>
              <a:ext uri="{FF2B5EF4-FFF2-40B4-BE49-F238E27FC236}">
                <a16:creationId xmlns:a16="http://schemas.microsoft.com/office/drawing/2014/main" id="{63FDCEAE-1BC7-A14E-AB39-1A41534EF93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4FFEC2F0-0DDC-9245-933C-476D493E29FF}" type="slidenum">
              <a:rPr lang="en-US" altLang="en-US" sz="1200"/>
              <a:pPr algn="r" eaLnBrk="1" hangingPunct="1"/>
              <a:t>19</a:t>
            </a:fld>
            <a:endParaRPr lang="en-US" altLang="en-US" sz="1200"/>
          </a:p>
        </p:txBody>
      </p:sp>
      <p:sp>
        <p:nvSpPr>
          <p:cNvPr id="155652" name="Rectangle 2">
            <a:extLst>
              <a:ext uri="{FF2B5EF4-FFF2-40B4-BE49-F238E27FC236}">
                <a16:creationId xmlns:a16="http://schemas.microsoft.com/office/drawing/2014/main" id="{DE273DB0-154C-E54C-87C4-5C12ED90F1D6}"/>
              </a:ext>
            </a:extLst>
          </p:cNvPr>
          <p:cNvSpPr>
            <a:spLocks noGrp="1" noRot="1" noChangeAspect="1" noChangeArrowheads="1" noTextEdit="1"/>
          </p:cNvSpPr>
          <p:nvPr>
            <p:ph type="sldImg"/>
          </p:nvPr>
        </p:nvSpPr>
        <p:spPr>
          <a:solidFill>
            <a:srgbClr val="FFFFFF"/>
          </a:solidFill>
          <a:ln/>
        </p:spPr>
      </p:sp>
      <p:sp>
        <p:nvSpPr>
          <p:cNvPr id="155653" name="Rectangle 3">
            <a:extLst>
              <a:ext uri="{FF2B5EF4-FFF2-40B4-BE49-F238E27FC236}">
                <a16:creationId xmlns:a16="http://schemas.microsoft.com/office/drawing/2014/main" id="{A3102FE0-E18A-C943-A4B4-091C9E3E1A55}"/>
              </a:ext>
            </a:extLst>
          </p:cNvPr>
          <p:cNvSpPr>
            <a:spLocks noGrp="1" noChangeArrowheads="1"/>
          </p:cNvSpPr>
          <p:nvPr>
            <p:ph type="body" idx="1"/>
          </p:nvPr>
        </p:nvSpPr>
        <p:spPr>
          <a:solidFill>
            <a:srgbClr val="FFFFFF"/>
          </a:solidFill>
          <a:ln>
            <a:solidFill>
              <a:srgbClr val="000000"/>
            </a:solidFill>
          </a:ln>
        </p:spPr>
        <p:txBody>
          <a:bodyPr/>
          <a:lstStyle/>
          <a:p>
            <a:pPr eaLnBrk="1" hangingPunct="1">
              <a:lnSpc>
                <a:spcPct val="90000"/>
              </a:lnSpc>
            </a:pPr>
            <a:endParaRPr lang="en-US" altLang="en-US" sz="8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9322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For Strength</a:t>
            </a:r>
          </a:p>
          <a:p>
            <a:r>
              <a:rPr lang="en-US" dirty="0"/>
              <a:t>No Fear of starvation</a:t>
            </a:r>
          </a:p>
          <a:p>
            <a:r>
              <a:rPr lang="en-US" dirty="0"/>
              <a:t>Atonement sufficient </a:t>
            </a:r>
          </a:p>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20</a:t>
            </a:fld>
            <a:endParaRPr lang="en-US"/>
          </a:p>
        </p:txBody>
      </p:sp>
    </p:spTree>
    <p:extLst>
      <p:ext uri="{BB962C8B-B14F-4D97-AF65-F5344CB8AC3E}">
        <p14:creationId xmlns:p14="http://schemas.microsoft.com/office/powerpoint/2010/main" val="3991290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a:extLst>
              <a:ext uri="{FF2B5EF4-FFF2-40B4-BE49-F238E27FC236}">
                <a16:creationId xmlns:a16="http://schemas.microsoft.com/office/drawing/2014/main" id="{5564C7E0-FD10-E74A-A406-08245D9C46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8D9617-493D-B44F-9FF2-8535C135FAF9}" type="slidenum">
              <a:rPr lang="en-US" altLang="en-US" sz="1200"/>
              <a:pPr/>
              <a:t>21</a:t>
            </a:fld>
            <a:endParaRPr lang="en-US" altLang="en-US" sz="1200"/>
          </a:p>
        </p:txBody>
      </p:sp>
      <p:sp>
        <p:nvSpPr>
          <p:cNvPr id="433155" name="Rectangle 2">
            <a:extLst>
              <a:ext uri="{FF2B5EF4-FFF2-40B4-BE49-F238E27FC236}">
                <a16:creationId xmlns:a16="http://schemas.microsoft.com/office/drawing/2014/main" id="{11F86A3C-C459-204F-ACED-68F5E12CBBE3}"/>
              </a:ext>
            </a:extLst>
          </p:cNvPr>
          <p:cNvSpPr>
            <a:spLocks noGrp="1" noRot="1" noChangeAspect="1" noChangeArrowheads="1"/>
          </p:cNvSpPr>
          <p:nvPr>
            <p:ph type="sldImg"/>
          </p:nvPr>
        </p:nvSpPr>
        <p:spPr>
          <a:solidFill>
            <a:srgbClr val="FFFFFF"/>
          </a:solidFill>
          <a:ln/>
        </p:spPr>
      </p:sp>
      <p:sp>
        <p:nvSpPr>
          <p:cNvPr id="433156" name="Rectangle 3">
            <a:extLst>
              <a:ext uri="{FF2B5EF4-FFF2-40B4-BE49-F238E27FC236}">
                <a16:creationId xmlns:a16="http://schemas.microsoft.com/office/drawing/2014/main" id="{D4EEE999-DFCD-B04B-9CCB-68ADB9D6443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05600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Sutton EF, </a:t>
            </a:r>
            <a:r>
              <a:rPr lang="en-US" sz="1200" b="0" i="0" kern="1200" dirty="0" err="1">
                <a:solidFill>
                  <a:schemeClr val="tx1"/>
                </a:solidFill>
                <a:effectLst/>
                <a:latin typeface="+mn-lt"/>
                <a:ea typeface="+mn-ea"/>
                <a:cs typeface="+mn-cs"/>
              </a:rPr>
              <a:t>Beyl</a:t>
            </a:r>
            <a:r>
              <a:rPr lang="en-US" sz="1200" b="0" i="0" kern="1200" dirty="0">
                <a:solidFill>
                  <a:schemeClr val="tx1"/>
                </a:solidFill>
                <a:effectLst/>
                <a:latin typeface="+mn-lt"/>
                <a:ea typeface="+mn-ea"/>
                <a:cs typeface="+mn-cs"/>
              </a:rPr>
              <a:t> R, Early KS, </a:t>
            </a:r>
            <a:r>
              <a:rPr lang="en-US" sz="1200" b="0" i="0" kern="1200" dirty="0" err="1">
                <a:solidFill>
                  <a:schemeClr val="tx1"/>
                </a:solidFill>
                <a:effectLst/>
                <a:latin typeface="+mn-lt"/>
                <a:ea typeface="+mn-ea"/>
                <a:cs typeface="+mn-cs"/>
              </a:rPr>
              <a:t>Cefalu</a:t>
            </a:r>
            <a:r>
              <a:rPr lang="en-US" sz="1200" b="0" i="0" kern="1200" dirty="0">
                <a:solidFill>
                  <a:schemeClr val="tx1"/>
                </a:solidFill>
                <a:effectLst/>
                <a:latin typeface="+mn-lt"/>
                <a:ea typeface="+mn-ea"/>
                <a:cs typeface="+mn-cs"/>
              </a:rPr>
              <a:t> WT, </a:t>
            </a:r>
            <a:r>
              <a:rPr lang="en-US" sz="1200" b="0" i="0" kern="1200" dirty="0" err="1">
                <a:solidFill>
                  <a:schemeClr val="tx1"/>
                </a:solidFill>
                <a:effectLst/>
                <a:latin typeface="+mn-lt"/>
                <a:ea typeface="+mn-ea"/>
                <a:cs typeface="+mn-cs"/>
              </a:rPr>
              <a:t>Ravussin</a:t>
            </a:r>
            <a:r>
              <a:rPr lang="en-US" sz="1200" b="0" i="0" kern="1200" dirty="0">
                <a:solidFill>
                  <a:schemeClr val="tx1"/>
                </a:solidFill>
                <a:effectLst/>
                <a:latin typeface="+mn-lt"/>
                <a:ea typeface="+mn-ea"/>
                <a:cs typeface="+mn-cs"/>
              </a:rPr>
              <a:t> E, Peterson CM. Early Time-Restricted Feeding Improves Insulin Sensitivity, Blood Pressure, and Oxidative Stress Even without Weight Loss in Men with Prediabetes. Cell </a:t>
            </a:r>
            <a:r>
              <a:rPr lang="en-US" sz="1200" b="0" i="0" kern="1200" dirty="0" err="1">
                <a:solidFill>
                  <a:schemeClr val="tx1"/>
                </a:solidFill>
                <a:effectLst/>
                <a:latin typeface="+mn-lt"/>
                <a:ea typeface="+mn-ea"/>
                <a:cs typeface="+mn-cs"/>
              </a:rPr>
              <a:t>Metab</a:t>
            </a:r>
            <a:r>
              <a:rPr lang="en-US" sz="1200" b="0" i="0" kern="1200" dirty="0">
                <a:solidFill>
                  <a:schemeClr val="tx1"/>
                </a:solidFill>
                <a:effectLst/>
                <a:latin typeface="+mn-lt"/>
                <a:ea typeface="+mn-ea"/>
                <a:cs typeface="+mn-cs"/>
              </a:rPr>
              <a:t>. 2018 Jun 5;27(6):1212-1221.e3.</a:t>
            </a:r>
          </a:p>
          <a:p>
            <a:endParaRPr lang="en-US" sz="1200" b="0" i="0" kern="1200" dirty="0">
              <a:solidFill>
                <a:schemeClr val="tx1"/>
              </a:solidFill>
              <a:effectLst/>
              <a:latin typeface="+mn-lt"/>
              <a:ea typeface="+mn-ea"/>
              <a:cs typeface="+mn-cs"/>
            </a:endParaRPr>
          </a:p>
          <a:p>
            <a:r>
              <a:rPr lang="en-US" dirty="0"/>
              <a:t>Intermittent fasting (IF) improves cardiometabolic health; however, it is unknown whether these effects are due solely to weight loss. We conducted the first supervised controlled feeding trial to test whether IF has benefits independent of weight loss by feeding participants enough food to maintain their weight. Our proof-of-concept study also constitutes the first trial of early time-restricted feeding (</a:t>
            </a:r>
            <a:r>
              <a:rPr lang="en-US" dirty="0" err="1"/>
              <a:t>eTRF</a:t>
            </a:r>
            <a:r>
              <a:rPr lang="en-US" dirty="0"/>
              <a:t>), a form of IF that involves eating early in the day to be in alignment with circadian rhythms in metabolism. Men with prediabetes were randomized to </a:t>
            </a:r>
            <a:r>
              <a:rPr lang="en-US" dirty="0" err="1"/>
              <a:t>eTRF</a:t>
            </a:r>
            <a:r>
              <a:rPr lang="en-US" dirty="0"/>
              <a:t> (6-hr feeding period, with dinner before 3 p.m.) or a control schedule (12-hr feeding period) for 5 weeks and later crossed over to the other schedule. </a:t>
            </a:r>
            <a:r>
              <a:rPr lang="en-US" dirty="0" err="1"/>
              <a:t>eTRF</a:t>
            </a:r>
            <a:r>
              <a:rPr lang="en-US" dirty="0"/>
              <a:t> improved insulin sensitivity, </a:t>
            </a:r>
            <a:r>
              <a:rPr lang="el-GR" dirty="0"/>
              <a:t>β </a:t>
            </a:r>
            <a:r>
              <a:rPr lang="en-US" dirty="0"/>
              <a:t>cell responsiveness, blood pressure, oxidative stress, and appetite. We demonstrate for the first time in humans that </a:t>
            </a:r>
            <a:r>
              <a:rPr lang="en-US" dirty="0" err="1"/>
              <a:t>eTRF</a:t>
            </a:r>
            <a:r>
              <a:rPr lang="en-US" dirty="0"/>
              <a:t> improves some aspects of cardiometabolic health and that </a:t>
            </a:r>
            <a:r>
              <a:rPr lang="en-US" dirty="0" err="1"/>
              <a:t>IF's</a:t>
            </a:r>
            <a:r>
              <a:rPr lang="en-US" dirty="0"/>
              <a:t> effects are not solely due to weight loss.</a:t>
            </a:r>
          </a:p>
          <a:p>
            <a:endParaRPr lang="en-US" dirty="0"/>
          </a:p>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22</a:t>
            </a:fld>
            <a:endParaRPr lang="en-US"/>
          </a:p>
        </p:txBody>
      </p:sp>
    </p:spTree>
    <p:extLst>
      <p:ext uri="{BB962C8B-B14F-4D97-AF65-F5344CB8AC3E}">
        <p14:creationId xmlns:p14="http://schemas.microsoft.com/office/powerpoint/2010/main" val="146756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Hook     Nancy! My Blood Pressure is180/140, what shall I do, should I call an ambulance, should I go  the the emergency room? </a:t>
            </a:r>
          </a:p>
          <a:p>
            <a:endParaRPr lang="en-US" dirty="0"/>
          </a:p>
          <a:p>
            <a:r>
              <a:rPr lang="en-US" dirty="0"/>
              <a:t>Transition: High blood pressure can be treated with simple Natural remedies.</a:t>
            </a:r>
          </a:p>
        </p:txBody>
      </p:sp>
      <p:sp>
        <p:nvSpPr>
          <p:cNvPr id="4" name="Slide Number Placeholder 3"/>
          <p:cNvSpPr>
            <a:spLocks noGrp="1"/>
          </p:cNvSpPr>
          <p:nvPr>
            <p:ph type="sldNum" sz="quarter" idx="5"/>
          </p:nvPr>
        </p:nvSpPr>
        <p:spPr/>
        <p:txBody>
          <a:bodyPr/>
          <a:lstStyle/>
          <a:p>
            <a:fld id="{E16A3677-903B-A549-8AC3-6CD1A023B8F5}" type="slidenum">
              <a:rPr lang="en-US" altLang="en-US" smtClean="0"/>
              <a:pPr/>
              <a:t>2</a:t>
            </a:fld>
            <a:endParaRPr lang="en-US" altLang="en-US" dirty="0"/>
          </a:p>
        </p:txBody>
      </p:sp>
    </p:spTree>
    <p:extLst>
      <p:ext uri="{BB962C8B-B14F-4D97-AF65-F5344CB8AC3E}">
        <p14:creationId xmlns:p14="http://schemas.microsoft.com/office/powerpoint/2010/main" val="458944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a:extLst>
              <a:ext uri="{FF2B5EF4-FFF2-40B4-BE49-F238E27FC236}">
                <a16:creationId xmlns:a16="http://schemas.microsoft.com/office/drawing/2014/main" id="{9580800F-3664-0340-876A-448172F1A8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005D913-11C1-9A41-B3E1-56EBF1A544FA}" type="slidenum">
              <a:rPr lang="en-US" altLang="en-US" sz="1200"/>
              <a:pPr/>
              <a:t>23</a:t>
            </a:fld>
            <a:endParaRPr lang="en-US" altLang="en-US" sz="1200"/>
          </a:p>
        </p:txBody>
      </p:sp>
      <p:sp>
        <p:nvSpPr>
          <p:cNvPr id="420867" name="Rectangle 2">
            <a:extLst>
              <a:ext uri="{FF2B5EF4-FFF2-40B4-BE49-F238E27FC236}">
                <a16:creationId xmlns:a16="http://schemas.microsoft.com/office/drawing/2014/main" id="{331BD280-A2A5-A54A-ADFF-D700C68870EE}"/>
              </a:ext>
            </a:extLst>
          </p:cNvPr>
          <p:cNvSpPr>
            <a:spLocks noGrp="1" noRot="1" noChangeAspect="1" noChangeArrowheads="1" noTextEdit="1"/>
          </p:cNvSpPr>
          <p:nvPr>
            <p:ph type="sldImg"/>
          </p:nvPr>
        </p:nvSpPr>
        <p:spPr>
          <a:solidFill>
            <a:srgbClr val="FFFFFF"/>
          </a:solidFill>
          <a:ln/>
        </p:spPr>
      </p:sp>
      <p:sp>
        <p:nvSpPr>
          <p:cNvPr id="420868" name="Rectangle 3">
            <a:extLst>
              <a:ext uri="{FF2B5EF4-FFF2-40B4-BE49-F238E27FC236}">
                <a16:creationId xmlns:a16="http://schemas.microsoft.com/office/drawing/2014/main" id="{1F7E78BA-D324-BE4B-A1D5-BC1D84A88AE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9983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www.redwallpapers.com</a:t>
            </a:r>
            <a:r>
              <a:rPr lang="en-US" dirty="0"/>
              <a:t>/wallpaper/selective-focus-photography-orange-tabby-cat-looking-up-free-stock-photo-image-wallpaper</a:t>
            </a:r>
          </a:p>
        </p:txBody>
      </p:sp>
      <p:sp>
        <p:nvSpPr>
          <p:cNvPr id="4" name="Slide Number Placeholder 3"/>
          <p:cNvSpPr>
            <a:spLocks noGrp="1"/>
          </p:cNvSpPr>
          <p:nvPr>
            <p:ph type="sldNum" sz="quarter" idx="5"/>
          </p:nvPr>
        </p:nvSpPr>
        <p:spPr/>
        <p:txBody>
          <a:bodyPr/>
          <a:lstStyle/>
          <a:p>
            <a:fld id="{77E74E07-ED68-734E-9B68-7F498BB3FCF6}" type="slidenum">
              <a:rPr lang="en-US" smtClean="0"/>
              <a:t>24</a:t>
            </a:fld>
            <a:endParaRPr lang="en-US"/>
          </a:p>
        </p:txBody>
      </p:sp>
    </p:spTree>
    <p:extLst>
      <p:ext uri="{BB962C8B-B14F-4D97-AF65-F5344CB8AC3E}">
        <p14:creationId xmlns:p14="http://schemas.microsoft.com/office/powerpoint/2010/main" val="2493538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Diet of heaven</a:t>
            </a:r>
          </a:p>
          <a:p>
            <a:r>
              <a:rPr lang="en-US" dirty="0"/>
              <a:t>Not hurt nor destroy</a:t>
            </a:r>
          </a:p>
          <a:p>
            <a:r>
              <a:rPr lang="en-US" dirty="0"/>
              <a:t>Wipe a way all tears </a:t>
            </a:r>
          </a:p>
          <a:p>
            <a:r>
              <a:rPr lang="en-US" dirty="0"/>
              <a:t>Tree of life: fruit</a:t>
            </a:r>
          </a:p>
          <a:p>
            <a:r>
              <a:rPr lang="en-US" dirty="0"/>
              <a:t>Lion lay down with the lamb</a:t>
            </a:r>
          </a:p>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26</a:t>
            </a:fld>
            <a:endParaRPr lang="en-US"/>
          </a:p>
        </p:txBody>
      </p:sp>
    </p:spTree>
    <p:extLst>
      <p:ext uri="{BB962C8B-B14F-4D97-AF65-F5344CB8AC3E}">
        <p14:creationId xmlns:p14="http://schemas.microsoft.com/office/powerpoint/2010/main" val="4109945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4A700243-A3F8-1E44-A8BD-C188B44D24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672DD2-BDC2-8E4A-83CD-CDBBB05CFEEE}" type="slidenum">
              <a:rPr lang="en-US" altLang="en-US" sz="1200"/>
              <a:pPr/>
              <a:t>29</a:t>
            </a:fld>
            <a:endParaRPr lang="en-US" altLang="en-US" sz="1200"/>
          </a:p>
        </p:txBody>
      </p:sp>
      <p:sp>
        <p:nvSpPr>
          <p:cNvPr id="172035" name="Rectangle 2">
            <a:extLst>
              <a:ext uri="{FF2B5EF4-FFF2-40B4-BE49-F238E27FC236}">
                <a16:creationId xmlns:a16="http://schemas.microsoft.com/office/drawing/2014/main" id="{195C39B8-C1CA-2542-87F7-B6D0B7244CF6}"/>
              </a:ext>
            </a:extLst>
          </p:cNvPr>
          <p:cNvSpPr>
            <a:spLocks noGrp="1" noRot="1" noChangeAspect="1" noChangeArrowheads="1"/>
          </p:cNvSpPr>
          <p:nvPr>
            <p:ph type="sldImg"/>
          </p:nvPr>
        </p:nvSpPr>
        <p:spPr>
          <a:solidFill>
            <a:srgbClr val="FFFFFF"/>
          </a:solidFill>
          <a:ln/>
        </p:spPr>
      </p:sp>
      <p:sp>
        <p:nvSpPr>
          <p:cNvPr id="172036" name="Rectangle 3">
            <a:extLst>
              <a:ext uri="{FF2B5EF4-FFF2-40B4-BE49-F238E27FC236}">
                <a16:creationId xmlns:a16="http://schemas.microsoft.com/office/drawing/2014/main" id="{1DB533E7-929A-884E-9CA2-996F59DEE3D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25820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a:extLst>
              <a:ext uri="{FF2B5EF4-FFF2-40B4-BE49-F238E27FC236}">
                <a16:creationId xmlns:a16="http://schemas.microsoft.com/office/drawing/2014/main" id="{3FD4D315-225C-2F4D-BFCC-EE3B20C44C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A19578-E3C5-AC47-92CA-F248A850D65E}" type="slidenum">
              <a:rPr lang="en-US" altLang="en-US" sz="1200"/>
              <a:pPr/>
              <a:t>31</a:t>
            </a:fld>
            <a:endParaRPr lang="en-US" altLang="en-US" sz="1200"/>
          </a:p>
        </p:txBody>
      </p:sp>
      <p:sp>
        <p:nvSpPr>
          <p:cNvPr id="357379" name="Rectangle 2">
            <a:extLst>
              <a:ext uri="{FF2B5EF4-FFF2-40B4-BE49-F238E27FC236}">
                <a16:creationId xmlns:a16="http://schemas.microsoft.com/office/drawing/2014/main" id="{B340C7CA-796D-5A4A-A3E3-397E971BCF3A}"/>
              </a:ext>
            </a:extLst>
          </p:cNvPr>
          <p:cNvSpPr>
            <a:spLocks noGrp="1" noRot="1" noChangeAspect="1" noChangeArrowheads="1"/>
          </p:cNvSpPr>
          <p:nvPr>
            <p:ph type="sldImg"/>
          </p:nvPr>
        </p:nvSpPr>
        <p:spPr>
          <a:solidFill>
            <a:srgbClr val="FFFFFF"/>
          </a:solidFill>
          <a:ln/>
        </p:spPr>
      </p:sp>
      <p:sp>
        <p:nvSpPr>
          <p:cNvPr id="357380" name="Rectangle 3">
            <a:extLst>
              <a:ext uri="{FF2B5EF4-FFF2-40B4-BE49-F238E27FC236}">
                <a16:creationId xmlns:a16="http://schemas.microsoft.com/office/drawing/2014/main" id="{30228A6F-8424-B74C-BC61-E9D09862297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27606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A8379DAB-3239-064C-9405-5CF292CE97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923BA5-E973-264E-AF39-696BA2BA507C}" type="slidenum">
              <a:rPr lang="en-US" altLang="en-US" sz="1200"/>
              <a:pPr/>
              <a:t>32</a:t>
            </a:fld>
            <a:endParaRPr lang="en-US" altLang="en-US" sz="1200"/>
          </a:p>
        </p:txBody>
      </p:sp>
      <p:sp>
        <p:nvSpPr>
          <p:cNvPr id="17411" name="Rectangle 2">
            <a:extLst>
              <a:ext uri="{FF2B5EF4-FFF2-40B4-BE49-F238E27FC236}">
                <a16:creationId xmlns:a16="http://schemas.microsoft.com/office/drawing/2014/main" id="{E30D2183-CDEF-B94C-8D76-B3ABD93052CF}"/>
              </a:ext>
            </a:extLst>
          </p:cNvPr>
          <p:cNvSpPr>
            <a:spLocks noGrp="1" noRot="1" noChangeAspect="1" noChangeArrowheads="1"/>
          </p:cNvSpPr>
          <p:nvPr>
            <p:ph type="sldImg"/>
          </p:nvPr>
        </p:nvSpPr>
        <p:spPr>
          <a:solidFill>
            <a:srgbClr val="FFFFFF"/>
          </a:solidFill>
          <a:ln/>
        </p:spPr>
      </p:sp>
      <p:sp>
        <p:nvSpPr>
          <p:cNvPr id="17412" name="Rectangle 3">
            <a:extLst>
              <a:ext uri="{FF2B5EF4-FFF2-40B4-BE49-F238E27FC236}">
                <a16:creationId xmlns:a16="http://schemas.microsoft.com/office/drawing/2014/main" id="{84F27027-29AE-204C-9A48-BDC51839E13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04597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9FFD2227-1F13-5A45-93EA-26CD4F2543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37931725" indent="-37474525" defTabSz="93345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8405B0-4525-7941-BE5C-63829FCD1C0F}" type="slidenum">
              <a:rPr lang="en-US" altLang="en-US" sz="1200">
                <a:latin typeface="Tahoma Normal"/>
              </a:rPr>
              <a:pPr/>
              <a:t>33</a:t>
            </a:fld>
            <a:endParaRPr lang="en-US" altLang="en-US" sz="1200" dirty="0">
              <a:latin typeface="Tahoma Normal"/>
            </a:endParaRPr>
          </a:p>
        </p:txBody>
      </p:sp>
      <p:sp>
        <p:nvSpPr>
          <p:cNvPr id="73731" name="Rectangle 2">
            <a:extLst>
              <a:ext uri="{FF2B5EF4-FFF2-40B4-BE49-F238E27FC236}">
                <a16:creationId xmlns:a16="http://schemas.microsoft.com/office/drawing/2014/main" id="{2B9EA3E7-2A15-034D-819D-D311CE41F8E2}"/>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D8256F28-6BE6-C94B-A8F7-2CE96343AE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ahoma Normal"/>
              <a:ea typeface="ＭＳ Ｐゴシック" panose="020B0600070205080204" pitchFamily="34" charset="-128"/>
            </a:endParaRPr>
          </a:p>
        </p:txBody>
      </p:sp>
    </p:spTree>
    <p:extLst>
      <p:ext uri="{BB962C8B-B14F-4D97-AF65-F5344CB8AC3E}">
        <p14:creationId xmlns:p14="http://schemas.microsoft.com/office/powerpoint/2010/main" val="4200841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a:extLst>
              <a:ext uri="{FF2B5EF4-FFF2-40B4-BE49-F238E27FC236}">
                <a16:creationId xmlns:a16="http://schemas.microsoft.com/office/drawing/2014/main" id="{F4E7575F-B540-A645-B5BF-9F6FCD864B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513ECE-EBFF-2841-BE69-7AF99BCB7BE3}" type="slidenum">
              <a:rPr lang="en-US" altLang="en-US" sz="1200"/>
              <a:pPr/>
              <a:t>34</a:t>
            </a:fld>
            <a:endParaRPr lang="en-US" altLang="en-US" sz="1200"/>
          </a:p>
        </p:txBody>
      </p:sp>
      <p:sp>
        <p:nvSpPr>
          <p:cNvPr id="437251" name="Rectangle 2">
            <a:extLst>
              <a:ext uri="{FF2B5EF4-FFF2-40B4-BE49-F238E27FC236}">
                <a16:creationId xmlns:a16="http://schemas.microsoft.com/office/drawing/2014/main" id="{DE07CD28-4956-B149-B0AF-5AF4056F0B8A}"/>
              </a:ext>
            </a:extLst>
          </p:cNvPr>
          <p:cNvSpPr>
            <a:spLocks noGrp="1" noRot="1" noChangeAspect="1" noChangeArrowheads="1"/>
          </p:cNvSpPr>
          <p:nvPr>
            <p:ph type="sldImg"/>
          </p:nvPr>
        </p:nvSpPr>
        <p:spPr>
          <a:solidFill>
            <a:srgbClr val="FFFFFF"/>
          </a:solidFill>
          <a:ln/>
        </p:spPr>
      </p:sp>
      <p:sp>
        <p:nvSpPr>
          <p:cNvPr id="437252" name="Rectangle 3">
            <a:extLst>
              <a:ext uri="{FF2B5EF4-FFF2-40B4-BE49-F238E27FC236}">
                <a16:creationId xmlns:a16="http://schemas.microsoft.com/office/drawing/2014/main" id="{DE14F9D7-DDED-4542-B380-1416AA50AF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7656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887D2486-BBAD-144D-A850-DF9E9C4CE0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4FF8D0-1096-1B46-9ED5-263D29242E0B}" type="slidenum">
              <a:rPr lang="en-US" altLang="en-US" sz="1200"/>
              <a:pPr/>
              <a:t>36</a:t>
            </a:fld>
            <a:endParaRPr lang="en-US" altLang="en-US" sz="1200"/>
          </a:p>
        </p:txBody>
      </p:sp>
      <p:sp>
        <p:nvSpPr>
          <p:cNvPr id="194563" name="Rectangle 2">
            <a:extLst>
              <a:ext uri="{FF2B5EF4-FFF2-40B4-BE49-F238E27FC236}">
                <a16:creationId xmlns:a16="http://schemas.microsoft.com/office/drawing/2014/main" id="{035D6683-2AD4-994D-AE10-9ACF7D96D904}"/>
              </a:ext>
            </a:extLst>
          </p:cNvPr>
          <p:cNvSpPr>
            <a:spLocks noGrp="1" noRot="1" noChangeAspect="1" noChangeArrowheads="1"/>
          </p:cNvSpPr>
          <p:nvPr>
            <p:ph type="sldImg"/>
          </p:nvPr>
        </p:nvSpPr>
        <p:spPr>
          <a:solidFill>
            <a:srgbClr val="FFFFFF"/>
          </a:solidFill>
          <a:ln/>
        </p:spPr>
      </p:sp>
      <p:sp>
        <p:nvSpPr>
          <p:cNvPr id="194564" name="Rectangle 3">
            <a:extLst>
              <a:ext uri="{FF2B5EF4-FFF2-40B4-BE49-F238E27FC236}">
                <a16:creationId xmlns:a16="http://schemas.microsoft.com/office/drawing/2014/main" id="{0B106D6F-250D-9F46-B5AD-8C7FFD946D4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5928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9F5587FB-4597-FE46-8A9C-2E5E2C1C02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C55969F-FB89-8440-8EEF-B22E1F053AD5}" type="slidenum">
              <a:rPr lang="en-US" altLang="en-US" sz="1200"/>
              <a:pPr/>
              <a:t>39</a:t>
            </a:fld>
            <a:endParaRPr lang="en-US" altLang="en-US" sz="1200"/>
          </a:p>
        </p:txBody>
      </p:sp>
      <p:sp>
        <p:nvSpPr>
          <p:cNvPr id="206851" name="Rectangle 2">
            <a:extLst>
              <a:ext uri="{FF2B5EF4-FFF2-40B4-BE49-F238E27FC236}">
                <a16:creationId xmlns:a16="http://schemas.microsoft.com/office/drawing/2014/main" id="{8400FF32-8F59-3145-A4FF-0F97C3A616B4}"/>
              </a:ext>
            </a:extLst>
          </p:cNvPr>
          <p:cNvSpPr>
            <a:spLocks noGrp="1" noRot="1" noChangeAspect="1" noChangeArrowheads="1"/>
          </p:cNvSpPr>
          <p:nvPr>
            <p:ph type="sldImg"/>
          </p:nvPr>
        </p:nvSpPr>
        <p:spPr>
          <a:solidFill>
            <a:srgbClr val="FFFFFF"/>
          </a:solidFill>
          <a:ln/>
        </p:spPr>
      </p:sp>
      <p:sp>
        <p:nvSpPr>
          <p:cNvPr id="206852" name="Rectangle 3">
            <a:extLst>
              <a:ext uri="{FF2B5EF4-FFF2-40B4-BE49-F238E27FC236}">
                <a16:creationId xmlns:a16="http://schemas.microsoft.com/office/drawing/2014/main" id="{4B2A5AB3-5117-3642-A8BD-DFA46A4431BF}"/>
              </a:ext>
            </a:extLst>
          </p:cNvPr>
          <p:cNvSpPr>
            <a:spLocks noGrp="1" noChangeArrowheads="1"/>
          </p:cNvSpPr>
          <p:nvPr>
            <p:ph type="body" idx="1"/>
          </p:nvPr>
        </p:nvSpPr>
        <p:spPr>
          <a:solidFill>
            <a:srgbClr val="FFFFFF"/>
          </a:solidFill>
          <a:ln>
            <a:solidFill>
              <a:srgbClr val="000000"/>
            </a:solidFill>
          </a:ln>
        </p:spPr>
        <p:txBody>
          <a:bodyPr/>
          <a:lstStyle/>
          <a:p>
            <a:pPr eaLnBrk="1" hangingPunct="1">
              <a:lnSpc>
                <a:spcPct val="110000"/>
              </a:lnSpc>
              <a:defRPr/>
            </a:pPr>
            <a:r>
              <a:rPr lang="en-US" dirty="0">
                <a:solidFill>
                  <a:schemeClr val="bg1"/>
                </a:solidFill>
              </a:rPr>
              <a:t>Inactivity stiffens blood vessels and inhibits blood flow to muscles. </a:t>
            </a:r>
          </a:p>
          <a:p>
            <a:pPr eaLnBrk="1" hangingPunct="1">
              <a:lnSpc>
                <a:spcPct val="110000"/>
              </a:lnSpc>
              <a:defRPr/>
            </a:pPr>
            <a:r>
              <a:rPr lang="en-US" dirty="0"/>
              <a:t>Regular use of your muscles keeps them supple, improves their blood supply and lowers your blood pressure. </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72948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you need to know about high blood pressure?</a:t>
            </a:r>
          </a:p>
        </p:txBody>
      </p:sp>
      <p:sp>
        <p:nvSpPr>
          <p:cNvPr id="4" name="Slide Number Placeholder 3"/>
          <p:cNvSpPr>
            <a:spLocks noGrp="1"/>
          </p:cNvSpPr>
          <p:nvPr>
            <p:ph type="sldNum" sz="quarter" idx="5"/>
          </p:nvPr>
        </p:nvSpPr>
        <p:spPr/>
        <p:txBody>
          <a:bodyPr/>
          <a:lstStyle/>
          <a:p>
            <a:fld id="{77E74E07-ED68-734E-9B68-7F498BB3FCF6}" type="slidenum">
              <a:rPr lang="en-US" smtClean="0"/>
              <a:t>3</a:t>
            </a:fld>
            <a:endParaRPr lang="en-US"/>
          </a:p>
        </p:txBody>
      </p:sp>
    </p:spTree>
    <p:extLst>
      <p:ext uri="{BB962C8B-B14F-4D97-AF65-F5344CB8AC3E}">
        <p14:creationId xmlns:p14="http://schemas.microsoft.com/office/powerpoint/2010/main" val="2505056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589B0545-C6AB-5641-98CD-EE8541F4BC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91F478-8DE4-F847-B3AD-E561668BEBF7}" type="slidenum">
              <a:rPr lang="en-US" altLang="en-US" sz="1200"/>
              <a:pPr/>
              <a:t>40</a:t>
            </a:fld>
            <a:endParaRPr lang="en-US" altLang="en-US" sz="1200"/>
          </a:p>
        </p:txBody>
      </p:sp>
      <p:sp>
        <p:nvSpPr>
          <p:cNvPr id="200707" name="Rectangle 1026">
            <a:extLst>
              <a:ext uri="{FF2B5EF4-FFF2-40B4-BE49-F238E27FC236}">
                <a16:creationId xmlns:a16="http://schemas.microsoft.com/office/drawing/2014/main" id="{6044735E-E08D-E741-AB1D-4D8B7C765650}"/>
              </a:ext>
            </a:extLst>
          </p:cNvPr>
          <p:cNvSpPr>
            <a:spLocks noGrp="1" noRot="1" noChangeAspect="1" noChangeArrowheads="1"/>
          </p:cNvSpPr>
          <p:nvPr>
            <p:ph type="sldImg"/>
          </p:nvPr>
        </p:nvSpPr>
        <p:spPr>
          <a:solidFill>
            <a:srgbClr val="FFFFFF"/>
          </a:solidFill>
          <a:ln/>
        </p:spPr>
      </p:sp>
      <p:sp>
        <p:nvSpPr>
          <p:cNvPr id="200708" name="Rectangle 1027">
            <a:extLst>
              <a:ext uri="{FF2B5EF4-FFF2-40B4-BE49-F238E27FC236}">
                <a16:creationId xmlns:a16="http://schemas.microsoft.com/office/drawing/2014/main" id="{2F52D7EF-DC02-0A41-9DBA-FC97C35C6D4C}"/>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Sunshine lowers blood pressure by relaxing blood vessels and raising vitamin D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r>
              <a:rPr lang="en-AU" sz="1200" kern="1200" dirty="0">
                <a:solidFill>
                  <a:schemeClr val="tx1"/>
                </a:solidFill>
                <a:effectLst/>
                <a:latin typeface="+mn-lt"/>
                <a:ea typeface="+mn-ea"/>
                <a:cs typeface="+mn-cs"/>
              </a:rPr>
              <a:t>Johnson RS, </a:t>
            </a:r>
            <a:r>
              <a:rPr lang="en-AU" sz="1200" kern="1200" dirty="0" err="1">
                <a:solidFill>
                  <a:schemeClr val="tx1"/>
                </a:solidFill>
                <a:effectLst/>
                <a:latin typeface="+mn-lt"/>
                <a:ea typeface="+mn-ea"/>
                <a:cs typeface="+mn-cs"/>
              </a:rPr>
              <a:t>Titze</a:t>
            </a:r>
            <a:r>
              <a:rPr lang="en-AU" sz="1200" kern="1200" dirty="0">
                <a:solidFill>
                  <a:schemeClr val="tx1"/>
                </a:solidFill>
                <a:effectLst/>
                <a:latin typeface="+mn-lt"/>
                <a:ea typeface="+mn-ea"/>
                <a:cs typeface="+mn-cs"/>
              </a:rPr>
              <a:t> J, Weller R. Cutaneous control of blood pressure. </a:t>
            </a:r>
            <a:r>
              <a:rPr lang="en-AU" sz="1200" kern="1200" dirty="0" err="1">
                <a:solidFill>
                  <a:schemeClr val="tx1"/>
                </a:solidFill>
                <a:effectLst/>
                <a:latin typeface="+mn-lt"/>
                <a:ea typeface="+mn-ea"/>
                <a:cs typeface="+mn-cs"/>
              </a:rPr>
              <a:t>Curr</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Opin</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Nephrol</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Hypertens</a:t>
            </a:r>
            <a:r>
              <a:rPr lang="en-AU" sz="1200" kern="1200" dirty="0">
                <a:solidFill>
                  <a:schemeClr val="tx1"/>
                </a:solidFill>
                <a:effectLst/>
                <a:latin typeface="+mn-lt"/>
                <a:ea typeface="+mn-ea"/>
                <a:cs typeface="+mn-cs"/>
              </a:rPr>
              <a:t>. 2016;25(1):11-15.</a:t>
            </a:r>
          </a:p>
          <a:p>
            <a:r>
              <a:rPr lang="en-AU" sz="1200" kern="1200" dirty="0">
                <a:solidFill>
                  <a:schemeClr val="tx1"/>
                </a:solidFill>
                <a:effectLst/>
                <a:latin typeface="+mn-lt"/>
                <a:ea typeface="+mn-ea"/>
                <a:cs typeface="+mn-cs"/>
              </a:rPr>
              <a:t>Abstract</a:t>
            </a:r>
          </a:p>
          <a:p>
            <a:r>
              <a:rPr lang="en-AU" sz="1200" kern="1200" dirty="0">
                <a:solidFill>
                  <a:schemeClr val="tx1"/>
                </a:solidFill>
                <a:effectLst/>
                <a:latin typeface="+mn-lt"/>
                <a:ea typeface="+mn-ea"/>
                <a:cs typeface="+mn-cs"/>
              </a:rPr>
              <a:t>Purpose of review: Textbook theory holds that blood pressure (BP) is regulated by the brain, by blood vessels, or by the kidney. Recent evidence suggests that BP could be regulated in the skin.</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Recent findings: The skin holds a complex capillary counter current system, which controls body temperature, skin perfusion, and apparently systemic BP. Epidemiological data suggest that sunlight exposure plays a role in controlling BP. Ultraviolet A radiation produces vasodilation and a fall in BP. Keratinocytes and immune cells control blood flow in the extensive </a:t>
            </a:r>
            <a:r>
              <a:rPr lang="en-AU" sz="1200" kern="1200" dirty="0" err="1">
                <a:solidFill>
                  <a:schemeClr val="tx1"/>
                </a:solidFill>
                <a:effectLst/>
                <a:latin typeface="+mn-lt"/>
                <a:ea typeface="+mn-ea"/>
                <a:cs typeface="+mn-cs"/>
              </a:rPr>
              <a:t>countercurrent</a:t>
            </a:r>
            <a:r>
              <a:rPr lang="en-AU" sz="1200" kern="1200" dirty="0">
                <a:solidFill>
                  <a:schemeClr val="tx1"/>
                </a:solidFill>
                <a:effectLst/>
                <a:latin typeface="+mn-lt"/>
                <a:ea typeface="+mn-ea"/>
                <a:cs typeface="+mn-cs"/>
              </a:rPr>
              <a:t> loop system of the skin by producing nitric oxide, a key regulator of vascular tone. The balance between hypoxia-inducible factor-1α and hypoxia-inducible factor-2α activity in keratinocytes controls skin perfusion, systemic thermoregulation, and systemic BP by nitric oxide-dependent mechanisms. Furthermore, the skin accumulates Na which generates a barrier to promote immunological host </a:t>
            </a:r>
            <a:r>
              <a:rPr lang="en-AU" sz="1200" kern="1200" dirty="0" err="1">
                <a:solidFill>
                  <a:schemeClr val="tx1"/>
                </a:solidFill>
                <a:effectLst/>
                <a:latin typeface="+mn-lt"/>
                <a:ea typeface="+mn-ea"/>
                <a:cs typeface="+mn-cs"/>
              </a:rPr>
              <a:t>defense</a:t>
            </a:r>
            <a:r>
              <a:rPr lang="en-AU" sz="1200" kern="1200" dirty="0">
                <a:solidFill>
                  <a:schemeClr val="tx1"/>
                </a:solidFill>
                <a:effectLst/>
                <a:latin typeface="+mn-lt"/>
                <a:ea typeface="+mn-ea"/>
                <a:cs typeface="+mn-cs"/>
              </a:rPr>
              <a:t>. Immune cells control skin Na metabolism and the clearance of Na via the lymphatic system. Reduced lymphatic clearance increases BP.</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Summary: Apart from the well-known role of the brain, blood vessels, and the kidney, the skin is important for systemic BP control in humans and in experimental animals.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eaLnBrk="1" hangingPunct="1"/>
            <a:r>
              <a:rPr lang="en-US" altLang="en-US" dirty="0" err="1">
                <a:latin typeface="Arial" panose="020B0604020202020204" pitchFamily="34" charset="0"/>
                <a:ea typeface="ＭＳ Ｐゴシック" panose="020B0600070205080204" pitchFamily="34" charset="-128"/>
              </a:rPr>
              <a:t>Opländer</a:t>
            </a:r>
            <a:r>
              <a:rPr lang="en-US" altLang="en-US" dirty="0">
                <a:latin typeface="Arial" panose="020B0604020202020204" pitchFamily="34" charset="0"/>
                <a:ea typeface="ＭＳ Ｐゴシック" panose="020B0600070205080204" pitchFamily="34" charset="-128"/>
              </a:rPr>
              <a:t> C, </a:t>
            </a:r>
            <a:r>
              <a:rPr lang="en-US" altLang="en-US" dirty="0" err="1">
                <a:latin typeface="Arial" panose="020B0604020202020204" pitchFamily="34" charset="0"/>
                <a:ea typeface="ＭＳ Ｐゴシック" panose="020B0600070205080204" pitchFamily="34" charset="-128"/>
              </a:rPr>
              <a:t>Volkmar</a:t>
            </a:r>
            <a:r>
              <a:rPr lang="en-US" altLang="en-US" dirty="0">
                <a:latin typeface="Arial" panose="020B0604020202020204" pitchFamily="34" charset="0"/>
                <a:ea typeface="ＭＳ Ｐゴシック" panose="020B0600070205080204" pitchFamily="34" charset="-128"/>
              </a:rPr>
              <a:t> CM, </a:t>
            </a:r>
            <a:r>
              <a:rPr lang="en-US" altLang="en-US" dirty="0" err="1">
                <a:latin typeface="Arial" panose="020B0604020202020204" pitchFamily="34" charset="0"/>
                <a:ea typeface="ＭＳ Ｐゴシック" panose="020B0600070205080204" pitchFamily="34" charset="-128"/>
              </a:rPr>
              <a:t>Paunel-Görgülü</a:t>
            </a:r>
            <a:r>
              <a:rPr lang="en-US" altLang="en-US" dirty="0">
                <a:latin typeface="Arial" panose="020B0604020202020204" pitchFamily="34" charset="0"/>
                <a:ea typeface="ＭＳ Ｐゴシック" panose="020B0600070205080204" pitchFamily="34" charset="-128"/>
              </a:rPr>
              <a:t> A, van </a:t>
            </a:r>
            <a:r>
              <a:rPr lang="en-US" altLang="en-US" dirty="0" err="1">
                <a:latin typeface="Arial" panose="020B0604020202020204" pitchFamily="34" charset="0"/>
                <a:ea typeface="ＭＳ Ｐゴシック" panose="020B0600070205080204" pitchFamily="34" charset="-128"/>
              </a:rPr>
              <a:t>Faassen</a:t>
            </a:r>
            <a:r>
              <a:rPr lang="en-US" altLang="en-US" dirty="0">
                <a:latin typeface="Arial" panose="020B0604020202020204" pitchFamily="34" charset="0"/>
                <a:ea typeface="ＭＳ Ｐゴシック" panose="020B0600070205080204" pitchFamily="34" charset="-128"/>
              </a:rPr>
              <a:t> EE, </a:t>
            </a:r>
            <a:r>
              <a:rPr lang="en-US" altLang="en-US" dirty="0" err="1">
                <a:latin typeface="Arial" panose="020B0604020202020204" pitchFamily="34" charset="0"/>
                <a:ea typeface="ＭＳ Ｐゴシック" panose="020B0600070205080204" pitchFamily="34" charset="-128"/>
              </a:rPr>
              <a:t>Heiss</a:t>
            </a:r>
            <a:r>
              <a:rPr lang="en-US" altLang="en-US" dirty="0">
                <a:latin typeface="Arial" panose="020B0604020202020204" pitchFamily="34" charset="0"/>
                <a:ea typeface="ＭＳ Ｐゴシック" panose="020B0600070205080204" pitchFamily="34" charset="-128"/>
              </a:rPr>
              <a:t> C, </a:t>
            </a:r>
            <a:r>
              <a:rPr lang="en-US" altLang="en-US" dirty="0" err="1">
                <a:latin typeface="Arial" panose="020B0604020202020204" pitchFamily="34" charset="0"/>
                <a:ea typeface="ＭＳ Ｐゴシック" panose="020B0600070205080204" pitchFamily="34" charset="-128"/>
              </a:rPr>
              <a:t>Kelm</a:t>
            </a:r>
            <a:r>
              <a:rPr lang="en-US" altLang="en-US" dirty="0">
                <a:latin typeface="Arial" panose="020B0604020202020204" pitchFamily="34" charset="0"/>
                <a:ea typeface="ＭＳ Ｐゴシック" panose="020B0600070205080204" pitchFamily="34" charset="-128"/>
              </a:rPr>
              <a:t> M, </a:t>
            </a:r>
            <a:r>
              <a:rPr lang="en-US" altLang="en-US" dirty="0" err="1">
                <a:latin typeface="Arial" panose="020B0604020202020204" pitchFamily="34" charset="0"/>
                <a:ea typeface="ＭＳ Ｐゴシック" panose="020B0600070205080204" pitchFamily="34" charset="-128"/>
              </a:rPr>
              <a:t>Halmer</a:t>
            </a:r>
            <a:r>
              <a:rPr lang="en-US" altLang="en-US" dirty="0">
                <a:latin typeface="Arial" panose="020B0604020202020204" pitchFamily="34" charset="0"/>
                <a:ea typeface="ＭＳ Ｐゴシック" panose="020B0600070205080204" pitchFamily="34" charset="-128"/>
              </a:rPr>
              <a:t> D, </a:t>
            </a:r>
            <a:r>
              <a:rPr lang="en-US" altLang="en-US" dirty="0" err="1">
                <a:latin typeface="Arial" panose="020B0604020202020204" pitchFamily="34" charset="0"/>
                <a:ea typeface="ＭＳ Ｐゴシック" panose="020B0600070205080204" pitchFamily="34" charset="-128"/>
              </a:rPr>
              <a:t>Mürtz</a:t>
            </a:r>
            <a:r>
              <a:rPr lang="en-US" altLang="en-US" dirty="0">
                <a:latin typeface="Arial" panose="020B0604020202020204" pitchFamily="34" charset="0"/>
                <a:ea typeface="ＭＳ Ｐゴシック" panose="020B0600070205080204" pitchFamily="34" charset="-128"/>
              </a:rPr>
              <a:t> M, </a:t>
            </a:r>
            <a:r>
              <a:rPr lang="en-US" altLang="en-US" dirty="0" err="1">
                <a:latin typeface="Arial" panose="020B0604020202020204" pitchFamily="34" charset="0"/>
                <a:ea typeface="ＭＳ Ｐゴシック" panose="020B0600070205080204" pitchFamily="34" charset="-128"/>
              </a:rPr>
              <a:t>Pallua</a:t>
            </a:r>
            <a:r>
              <a:rPr lang="en-US" altLang="en-US" dirty="0">
                <a:latin typeface="Arial" panose="020B0604020202020204" pitchFamily="34" charset="0"/>
                <a:ea typeface="ＭＳ Ｐゴシック" panose="020B0600070205080204" pitchFamily="34" charset="-128"/>
              </a:rPr>
              <a:t> N, </a:t>
            </a:r>
            <a:r>
              <a:rPr lang="en-US" altLang="en-US" dirty="0" err="1">
                <a:latin typeface="Arial" panose="020B0604020202020204" pitchFamily="34" charset="0"/>
                <a:ea typeface="ＭＳ Ｐゴシック" panose="020B0600070205080204" pitchFamily="34" charset="-128"/>
              </a:rPr>
              <a:t>Suschek</a:t>
            </a:r>
            <a:r>
              <a:rPr lang="en-US" altLang="en-US" dirty="0">
                <a:latin typeface="Arial" panose="020B0604020202020204" pitchFamily="34" charset="0"/>
                <a:ea typeface="ＭＳ Ｐゴシック" panose="020B0600070205080204" pitchFamily="34" charset="-128"/>
              </a:rPr>
              <a:t> CV. Whole body UVA irradiation lowers systemic blood pressure by release of nitric oxide from intracutaneous photolabile nitric oxide derivates. </a:t>
            </a:r>
            <a:r>
              <a:rPr lang="en-US" altLang="en-US" dirty="0" err="1">
                <a:latin typeface="Arial" panose="020B0604020202020204" pitchFamily="34" charset="0"/>
                <a:ea typeface="ＭＳ Ｐゴシック" panose="020B0600070205080204" pitchFamily="34" charset="-128"/>
              </a:rPr>
              <a:t>Circ</a:t>
            </a:r>
            <a:r>
              <a:rPr lang="en-US" altLang="en-US" dirty="0">
                <a:latin typeface="Arial" panose="020B0604020202020204" pitchFamily="34" charset="0"/>
                <a:ea typeface="ＭＳ Ｐゴシック" panose="020B0600070205080204" pitchFamily="34" charset="-128"/>
              </a:rPr>
              <a:t> Res. 2009 Nov 6;105(10):1031-40.</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Abstract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Rationale: Human skin contains photolabile nitric oxide derivates like nitrite and S-nitroso thiols, which after UVA irradiation, decompose and lead to the formation of vasoactive NO.</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Objective: Here, we investigated whether whole body UVA irradiation influences the blood pressure of healthy volunteers because of cutaneous </a:t>
            </a:r>
            <a:r>
              <a:rPr lang="en-US" altLang="en-US" dirty="0" err="1">
                <a:latin typeface="Arial" panose="020B0604020202020204" pitchFamily="34" charset="0"/>
                <a:ea typeface="ＭＳ Ｐゴシック" panose="020B0600070205080204" pitchFamily="34" charset="-128"/>
              </a:rPr>
              <a:t>nonenzymatic</a:t>
            </a:r>
            <a:r>
              <a:rPr lang="en-US" altLang="en-US" dirty="0">
                <a:latin typeface="Arial" panose="020B0604020202020204" pitchFamily="34" charset="0"/>
                <a:ea typeface="ＭＳ Ｐゴシック" panose="020B0600070205080204" pitchFamily="34" charset="-128"/>
              </a:rPr>
              <a:t> NO formation.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Methods and results: As detected by </a:t>
            </a:r>
            <a:r>
              <a:rPr lang="en-US" altLang="en-US" dirty="0" err="1">
                <a:latin typeface="Arial" panose="020B0604020202020204" pitchFamily="34" charset="0"/>
                <a:ea typeface="ＭＳ Ｐゴシック" panose="020B0600070205080204" pitchFamily="34" charset="-128"/>
              </a:rPr>
              <a:t>chemoluminescence</a:t>
            </a:r>
            <a:r>
              <a:rPr lang="en-US" altLang="en-US" dirty="0">
                <a:latin typeface="Arial" panose="020B0604020202020204" pitchFamily="34" charset="0"/>
                <a:ea typeface="ＭＳ Ｐゴシック" panose="020B0600070205080204" pitchFamily="34" charset="-128"/>
              </a:rPr>
              <a:t> detection or by electron paramagnetic resonance spectroscopy in vitro with human skin specimens, UVA illumination (25 J/cm(2)) significantly increased the intradermal levels of free NO. In addition, UVA enhanced dermal S-</a:t>
            </a:r>
            <a:r>
              <a:rPr lang="en-US" altLang="en-US" dirty="0" err="1">
                <a:latin typeface="Arial" panose="020B0604020202020204" pitchFamily="34" charset="0"/>
                <a:ea typeface="ＭＳ Ｐゴシック" panose="020B0600070205080204" pitchFamily="34" charset="-128"/>
              </a:rPr>
              <a:t>nitrosothiols</a:t>
            </a:r>
            <a:r>
              <a:rPr lang="en-US" altLang="en-US" dirty="0">
                <a:latin typeface="Arial" panose="020B0604020202020204" pitchFamily="34" charset="0"/>
                <a:ea typeface="ＭＳ Ｐゴシック" panose="020B0600070205080204" pitchFamily="34" charset="-128"/>
              </a:rPr>
              <a:t> 2.3-fold, and the </a:t>
            </a:r>
            <a:r>
              <a:rPr lang="en-US" altLang="en-US" dirty="0" err="1">
                <a:latin typeface="Arial" panose="020B0604020202020204" pitchFamily="34" charset="0"/>
                <a:ea typeface="ＭＳ Ｐゴシック" panose="020B0600070205080204" pitchFamily="34" charset="-128"/>
              </a:rPr>
              <a:t>subfraction</a:t>
            </a:r>
            <a:r>
              <a:rPr lang="en-US" altLang="en-US" dirty="0">
                <a:latin typeface="Arial" panose="020B0604020202020204" pitchFamily="34" charset="0"/>
                <a:ea typeface="ＭＳ Ｐゴシック" panose="020B0600070205080204" pitchFamily="34" charset="-128"/>
              </a:rPr>
              <a:t> of dermal S-</a:t>
            </a:r>
            <a:r>
              <a:rPr lang="en-US" altLang="en-US" dirty="0" err="1">
                <a:latin typeface="Arial" panose="020B0604020202020204" pitchFamily="34" charset="0"/>
                <a:ea typeface="ＭＳ Ｐゴシック" panose="020B0600070205080204" pitchFamily="34" charset="-128"/>
              </a:rPr>
              <a:t>nitrosoalbumin</a:t>
            </a:r>
            <a:r>
              <a:rPr lang="en-US" altLang="en-US" dirty="0">
                <a:latin typeface="Arial" panose="020B0604020202020204" pitchFamily="34" charset="0"/>
                <a:ea typeface="ＭＳ Ｐゴシック" panose="020B0600070205080204" pitchFamily="34" charset="-128"/>
              </a:rPr>
              <a:t> 2.9-fold. In vivo, in healthy volunteers creamed with a skin cream containing isotopically labeled (15)N-nitrite, whole body UVA irradiation (20 J/cm(2)) induced significant levels of (15)N-labeled S-</a:t>
            </a:r>
            <a:r>
              <a:rPr lang="en-US" altLang="en-US" dirty="0" err="1">
                <a:latin typeface="Arial" panose="020B0604020202020204" pitchFamily="34" charset="0"/>
                <a:ea typeface="ＭＳ Ｐゴシック" panose="020B0600070205080204" pitchFamily="34" charset="-128"/>
              </a:rPr>
              <a:t>nitrosothiols</a:t>
            </a:r>
            <a:r>
              <a:rPr lang="en-US" altLang="en-US" dirty="0">
                <a:latin typeface="Arial" panose="020B0604020202020204" pitchFamily="34" charset="0"/>
                <a:ea typeface="ＭＳ Ｐゴシック" panose="020B0600070205080204" pitchFamily="34" charset="-128"/>
              </a:rPr>
              <a:t> in the blood plasma of light exposed subjects, as detected by cavity leak out spectroscopy. Furthermore, whole body UVA irradiation caused a rapid, significant decrease, lasting up to 60 minutes, in systolic and diastolic blood pressure of healthy volunteers by 11+/-2% at 30 minutes after UVA exposure. The decrease in blood pressure strongly correlated (R(2)=0.74) with enhanced plasma concentration of </a:t>
            </a:r>
            <a:r>
              <a:rPr lang="en-US" altLang="en-US" dirty="0" err="1">
                <a:latin typeface="Arial" panose="020B0604020202020204" pitchFamily="34" charset="0"/>
                <a:ea typeface="ＭＳ Ｐゴシック" panose="020B0600070205080204" pitchFamily="34" charset="-128"/>
              </a:rPr>
              <a:t>nitrosated</a:t>
            </a:r>
            <a:r>
              <a:rPr lang="en-US" altLang="en-US" dirty="0">
                <a:latin typeface="Arial" panose="020B0604020202020204" pitchFamily="34" charset="0"/>
                <a:ea typeface="ＭＳ Ｐゴシック" panose="020B0600070205080204" pitchFamily="34" charset="-128"/>
              </a:rPr>
              <a:t> species, as detected by a chemiluminescence assay, with increased forearm blood flow (+26+/-7%), with increased flow mediated vasodilation of the brachial artery (+68+/-22%), and with decreased forearm vascular resistance (-28+/-7%).</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Conclusions: UVA irradiation of human skin caused a significant drop in blood pressure even at moderate UVA doses. The effects were attributed to UVA induced release of NO from cutaneous photolabile NO derivates.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52690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a:extLst>
              <a:ext uri="{FF2B5EF4-FFF2-40B4-BE49-F238E27FC236}">
                <a16:creationId xmlns:a16="http://schemas.microsoft.com/office/drawing/2014/main" id="{736B2C58-0E05-2F4D-94AE-D89B73F3A9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1A6D723-E089-9848-B7B7-A4FC6524D839}" type="slidenum">
              <a:rPr lang="en-US" altLang="en-US" sz="1200"/>
              <a:pPr/>
              <a:t>41</a:t>
            </a:fld>
            <a:endParaRPr lang="en-US" altLang="en-US" sz="1200"/>
          </a:p>
        </p:txBody>
      </p:sp>
      <p:sp>
        <p:nvSpPr>
          <p:cNvPr id="326659" name="Rectangle 2">
            <a:extLst>
              <a:ext uri="{FF2B5EF4-FFF2-40B4-BE49-F238E27FC236}">
                <a16:creationId xmlns:a16="http://schemas.microsoft.com/office/drawing/2014/main" id="{90A910CB-881B-9141-8299-53F898E89B02}"/>
              </a:ext>
            </a:extLst>
          </p:cNvPr>
          <p:cNvSpPr>
            <a:spLocks noGrp="1" noRot="1" noChangeAspect="1" noChangeArrowheads="1"/>
          </p:cNvSpPr>
          <p:nvPr>
            <p:ph type="sldImg"/>
          </p:nvPr>
        </p:nvSpPr>
        <p:spPr>
          <a:solidFill>
            <a:srgbClr val="FFFFFF"/>
          </a:solidFill>
          <a:ln/>
        </p:spPr>
      </p:sp>
      <p:sp>
        <p:nvSpPr>
          <p:cNvPr id="326660" name="Rectangle 3">
            <a:extLst>
              <a:ext uri="{FF2B5EF4-FFF2-40B4-BE49-F238E27FC236}">
                <a16:creationId xmlns:a16="http://schemas.microsoft.com/office/drawing/2014/main" id="{3D1E233A-C8CC-D343-A26C-29A8B7E87135}"/>
              </a:ext>
            </a:extLst>
          </p:cNvPr>
          <p:cNvSpPr>
            <a:spLocks noGrp="1" noChangeArrowheads="1"/>
          </p:cNvSpPr>
          <p:nvPr>
            <p:ph type="body" idx="1"/>
          </p:nvPr>
        </p:nvSpPr>
        <p:spPr>
          <a:solidFill>
            <a:srgbClr val="FFFFFF"/>
          </a:solidFill>
          <a:ln>
            <a:solidFill>
              <a:srgbClr val="000000"/>
            </a:solidFill>
          </a:ln>
        </p:spPr>
        <p:txBody>
          <a:bodyPr/>
          <a:lstStyle/>
          <a:p>
            <a:pPr marL="0" indent="0">
              <a:buNone/>
            </a:pPr>
            <a:r>
              <a:rPr lang="en-US" altLang="en-US" sz="1800" dirty="0">
                <a:solidFill>
                  <a:srgbClr val="FFFFFF"/>
                </a:solidFill>
              </a:rPr>
              <a:t>Melatonin reduces blood pressure.</a:t>
            </a:r>
          </a:p>
          <a:p>
            <a:pPr marL="0" indent="0">
              <a:buNone/>
            </a:pPr>
            <a:r>
              <a:rPr lang="en-US" altLang="en-US" sz="1800" dirty="0">
                <a:solidFill>
                  <a:srgbClr val="FFFFFF"/>
                </a:solidFill>
              </a:rPr>
              <a:t>Regular hours for sleeping increases melatonin.</a:t>
            </a:r>
          </a:p>
          <a:p>
            <a:pPr marL="0" indent="0">
              <a:buNone/>
            </a:pPr>
            <a:r>
              <a:rPr lang="en-US" altLang="en-US" sz="1800" dirty="0">
                <a:solidFill>
                  <a:srgbClr val="FFFFFF"/>
                </a:solidFill>
              </a:rPr>
              <a:t>Late evening artificial lighting reduces melatonin production.</a:t>
            </a:r>
          </a:p>
          <a:p>
            <a:pPr eaLnBrk="1" hangingPunct="1"/>
            <a:endParaRPr lang="en-US" altLang="en-US" sz="18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21133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80413DD7-114F-C144-9AA4-CD7745CB33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6F4D751-326E-2148-8259-0B03B38405E8}" type="slidenum">
              <a:rPr lang="en-US" altLang="en-US" sz="1200"/>
              <a:pPr/>
              <a:t>42</a:t>
            </a:fld>
            <a:endParaRPr lang="en-US" altLang="en-US" sz="1200"/>
          </a:p>
        </p:txBody>
      </p:sp>
      <p:sp>
        <p:nvSpPr>
          <p:cNvPr id="223235" name="Rectangle 2">
            <a:extLst>
              <a:ext uri="{FF2B5EF4-FFF2-40B4-BE49-F238E27FC236}">
                <a16:creationId xmlns:a16="http://schemas.microsoft.com/office/drawing/2014/main" id="{99C3D88E-D1F9-6B4B-AB54-55629CDD0944}"/>
              </a:ext>
            </a:extLst>
          </p:cNvPr>
          <p:cNvSpPr>
            <a:spLocks noGrp="1" noRot="1" noChangeAspect="1" noChangeArrowheads="1"/>
          </p:cNvSpPr>
          <p:nvPr>
            <p:ph type="sldImg"/>
          </p:nvPr>
        </p:nvSpPr>
        <p:spPr>
          <a:solidFill>
            <a:srgbClr val="FFFFFF"/>
          </a:solidFill>
          <a:ln/>
        </p:spPr>
      </p:sp>
      <p:sp>
        <p:nvSpPr>
          <p:cNvPr id="223236" name="Rectangle 3">
            <a:extLst>
              <a:ext uri="{FF2B5EF4-FFF2-40B4-BE49-F238E27FC236}">
                <a16:creationId xmlns:a16="http://schemas.microsoft.com/office/drawing/2014/main" id="{3AC71255-2B98-B746-9123-7B0F42BF563B}"/>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bg1"/>
                </a:solidFill>
              </a:rPr>
              <a:t>Loose clothing that hangs from your shoulders and does not compression your waist aids in lowering blood pressure.</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18352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B8F6C0F2-E591-594E-8429-5D47317285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B25FCA-0502-C443-8564-96F2946D538C}" type="slidenum">
              <a:rPr lang="en-US" altLang="en-US" sz="1200"/>
              <a:pPr/>
              <a:t>43</a:t>
            </a:fld>
            <a:endParaRPr lang="en-US" altLang="en-US" sz="1200"/>
          </a:p>
        </p:txBody>
      </p:sp>
      <p:sp>
        <p:nvSpPr>
          <p:cNvPr id="227331" name="Rectangle 2">
            <a:extLst>
              <a:ext uri="{FF2B5EF4-FFF2-40B4-BE49-F238E27FC236}">
                <a16:creationId xmlns:a16="http://schemas.microsoft.com/office/drawing/2014/main" id="{CA81931E-676A-E04F-AC9B-70E46E6804E4}"/>
              </a:ext>
            </a:extLst>
          </p:cNvPr>
          <p:cNvSpPr>
            <a:spLocks noGrp="1" noRot="1" noChangeAspect="1" noChangeArrowheads="1"/>
          </p:cNvSpPr>
          <p:nvPr>
            <p:ph type="sldImg"/>
          </p:nvPr>
        </p:nvSpPr>
        <p:spPr>
          <a:solidFill>
            <a:srgbClr val="FFFFFF"/>
          </a:solidFill>
          <a:ln/>
        </p:spPr>
      </p:sp>
      <p:sp>
        <p:nvSpPr>
          <p:cNvPr id="227332" name="Rectangle 3">
            <a:extLst>
              <a:ext uri="{FF2B5EF4-FFF2-40B4-BE49-F238E27FC236}">
                <a16:creationId xmlns:a16="http://schemas.microsoft.com/office/drawing/2014/main" id="{7224004D-DF7E-7B46-9428-8FE6D8FDAB6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3311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a:extLst>
              <a:ext uri="{FF2B5EF4-FFF2-40B4-BE49-F238E27FC236}">
                <a16:creationId xmlns:a16="http://schemas.microsoft.com/office/drawing/2014/main" id="{DD2769F0-D259-684E-A2BE-980E3A15DF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6AEA76E-73A4-2A47-B350-6B0FBDD21CFC}" type="slidenum">
              <a:rPr lang="en-US" altLang="en-US" sz="1200"/>
              <a:pPr/>
              <a:t>45</a:t>
            </a:fld>
            <a:endParaRPr lang="en-US" altLang="en-US" sz="1200"/>
          </a:p>
        </p:txBody>
      </p:sp>
      <p:sp>
        <p:nvSpPr>
          <p:cNvPr id="542723" name="Rectangle 2">
            <a:extLst>
              <a:ext uri="{FF2B5EF4-FFF2-40B4-BE49-F238E27FC236}">
                <a16:creationId xmlns:a16="http://schemas.microsoft.com/office/drawing/2014/main" id="{17C8D2B5-DA54-D34C-A3F6-5F8F787DA398}"/>
              </a:ext>
            </a:extLst>
          </p:cNvPr>
          <p:cNvSpPr>
            <a:spLocks noGrp="1" noRot="1" noChangeAspect="1" noChangeArrowheads="1"/>
          </p:cNvSpPr>
          <p:nvPr>
            <p:ph type="sldImg"/>
          </p:nvPr>
        </p:nvSpPr>
        <p:spPr>
          <a:solidFill>
            <a:srgbClr val="FFFFFF"/>
          </a:solidFill>
          <a:ln/>
        </p:spPr>
      </p:sp>
      <p:sp>
        <p:nvSpPr>
          <p:cNvPr id="542724" name="Rectangle 3">
            <a:extLst>
              <a:ext uri="{FF2B5EF4-FFF2-40B4-BE49-F238E27FC236}">
                <a16:creationId xmlns:a16="http://schemas.microsoft.com/office/drawing/2014/main" id="{390393BC-56F2-5D45-A49E-A563FCD0468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02264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 Stress Management</a:t>
            </a:r>
          </a:p>
        </p:txBody>
      </p:sp>
      <p:sp>
        <p:nvSpPr>
          <p:cNvPr id="4" name="Slide Number Placeholder 3"/>
          <p:cNvSpPr>
            <a:spLocks noGrp="1"/>
          </p:cNvSpPr>
          <p:nvPr>
            <p:ph type="sldNum" sz="quarter" idx="5"/>
          </p:nvPr>
        </p:nvSpPr>
        <p:spPr/>
        <p:txBody>
          <a:bodyPr/>
          <a:lstStyle/>
          <a:p>
            <a:fld id="{77E74E07-ED68-734E-9B68-7F498BB3FCF6}" type="slidenum">
              <a:rPr lang="en-US" smtClean="0"/>
              <a:t>46</a:t>
            </a:fld>
            <a:endParaRPr lang="en-US"/>
          </a:p>
        </p:txBody>
      </p:sp>
    </p:spTree>
    <p:extLst>
      <p:ext uri="{BB962C8B-B14F-4D97-AF65-F5344CB8AC3E}">
        <p14:creationId xmlns:p14="http://schemas.microsoft.com/office/powerpoint/2010/main" val="2025074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a:extLst>
              <a:ext uri="{FF2B5EF4-FFF2-40B4-BE49-F238E27FC236}">
                <a16:creationId xmlns:a16="http://schemas.microsoft.com/office/drawing/2014/main" id="{E0B2993B-33B2-5D47-8960-29F5C0953F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231840-7A2D-EF44-8BF4-33E0C21038C3}" type="slidenum">
              <a:rPr lang="en-US" altLang="en-US" sz="1200"/>
              <a:pPr/>
              <a:t>47</a:t>
            </a:fld>
            <a:endParaRPr lang="en-US" altLang="en-US" sz="1200"/>
          </a:p>
        </p:txBody>
      </p:sp>
      <p:sp>
        <p:nvSpPr>
          <p:cNvPr id="532483" name="Rectangle 2">
            <a:extLst>
              <a:ext uri="{FF2B5EF4-FFF2-40B4-BE49-F238E27FC236}">
                <a16:creationId xmlns:a16="http://schemas.microsoft.com/office/drawing/2014/main" id="{262602EA-F43D-2149-84F7-222C800D952B}"/>
              </a:ext>
            </a:extLst>
          </p:cNvPr>
          <p:cNvSpPr>
            <a:spLocks noGrp="1" noRot="1" noChangeAspect="1" noChangeArrowheads="1"/>
          </p:cNvSpPr>
          <p:nvPr>
            <p:ph type="sldImg"/>
          </p:nvPr>
        </p:nvSpPr>
        <p:spPr>
          <a:solidFill>
            <a:srgbClr val="FFFFFF"/>
          </a:solidFill>
          <a:ln/>
        </p:spPr>
      </p:sp>
      <p:sp>
        <p:nvSpPr>
          <p:cNvPr id="532484" name="Rectangle 3">
            <a:extLst>
              <a:ext uri="{FF2B5EF4-FFF2-40B4-BE49-F238E27FC236}">
                <a16:creationId xmlns:a16="http://schemas.microsoft.com/office/drawing/2014/main" id="{EAE0744B-0400-8241-8B9C-4AA3B2447DC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J Behav Med. 2010 Aug;33(4):293-304. </a:t>
            </a:r>
          </a:p>
          <a:p>
            <a:pPr eaLnBrk="1" hangingPunct="1"/>
            <a:r>
              <a:rPr lang="en-US" altLang="en-US">
                <a:latin typeface="Arial" panose="020B0604020202020204" pitchFamily="34" charset="0"/>
                <a:ea typeface="ＭＳ Ｐゴシック" panose="020B0600070205080204" pitchFamily="34" charset="-128"/>
              </a:rPr>
              <a:t>The influence of forgiveness and apology on cardiovascular reactivity and recovery in response to mental stress.</a:t>
            </a:r>
          </a:p>
          <a:p>
            <a:pPr eaLnBrk="1" hangingPunct="1"/>
            <a:r>
              <a:rPr lang="en-US" altLang="en-US">
                <a:latin typeface="Arial" panose="020B0604020202020204" pitchFamily="34" charset="0"/>
                <a:ea typeface="ＭＳ Ｐゴシック" panose="020B0600070205080204" pitchFamily="34" charset="-128"/>
              </a:rPr>
              <a:t>Whited MC, Wheat AL, Larkin KT.</a:t>
            </a:r>
          </a:p>
          <a:p>
            <a:pPr eaLnBrk="1" hangingPunct="1"/>
            <a:r>
              <a:rPr lang="en-US" altLang="en-US">
                <a:latin typeface="Arial" panose="020B0604020202020204" pitchFamily="34" charset="0"/>
                <a:ea typeface="ＭＳ Ｐゴシック" panose="020B0600070205080204" pitchFamily="34" charset="-128"/>
              </a:rPr>
              <a:t>Department of Preventive and Behavioral Medicine, University of Massachusetts Medical Center, 55 Lake Avenue N., Worcester, MA 01605, USA. matthew.whited@umassmed.edu</a:t>
            </a:r>
          </a:p>
          <a:p>
            <a:pPr eaLnBrk="1" hangingPunct="1"/>
            <a:r>
              <a:rPr lang="en-US" altLang="en-US">
                <a:latin typeface="Arial" panose="020B0604020202020204" pitchFamily="34" charset="0"/>
                <a:ea typeface="ＭＳ Ｐゴシック" panose="020B0600070205080204" pitchFamily="34" charset="-128"/>
              </a:rPr>
              <a:t>Abstract</a:t>
            </a:r>
          </a:p>
          <a:p>
            <a:pPr eaLnBrk="1" hangingPunct="1"/>
            <a:r>
              <a:rPr lang="en-US" altLang="en-US">
                <a:latin typeface="Arial" panose="020B0604020202020204" pitchFamily="34" charset="0"/>
                <a:ea typeface="ＭＳ Ｐゴシック" panose="020B0600070205080204" pitchFamily="34" charset="-128"/>
              </a:rPr>
              <a:t>To investigate the relation between forgiveness and apology as they relate to cardiovascular reactivity and recovery, 29 men and 50 women were exposed to an interpersonal transgression (i.e., verbal harassment) while performing a serial subtraction task. Participants were categorized into high and low forgiveness groups based on scores on the forgiving personality scale. Following the task, approximately half of the participants received an apology from the experimenter for his/her comments during the task. Although no group differences in cardiovascular reactivity were observed during the serial subtraction task, persons high in forgiveness displayed more rapid diastolic and mean arterial blood pressure recovery than persons low in forgiveness. In response to the apology, participants displayed greater high frequency heart rate variability recovery compared to those who did not receive an apology. A significant apology x sex interaction was observed for diastolic blood pressure and mean arterial blood pressure. Women who received an apology exhibited faster recovery from the transgression than women who did not receive an apology. In contrast, men who received an apology exhibited delayed recovery from the transgression compared to men who did not receive an apology. These results indicate that there are potentially healthful benefits to forgiveness and apology, but the relation is influenced by situation and by sex.</a:t>
            </a:r>
          </a:p>
          <a:p>
            <a:pPr eaLnBrk="1" hangingPunct="1"/>
            <a:r>
              <a:rPr lang="en-US" altLang="en-US">
                <a:latin typeface="Arial" panose="020B0604020202020204" pitchFamily="34" charset="0"/>
                <a:ea typeface="ＭＳ Ｐゴシック" panose="020B0600070205080204" pitchFamily="34" charset="-128"/>
              </a:rPr>
              <a:t>PMID: 20364307 [PubMed - indexed for MEDLINE]</a:t>
            </a:r>
          </a:p>
          <a:p>
            <a:pPr eaLnBrk="1" hangingPunct="1"/>
            <a:r>
              <a:rPr lang="en-US" altLang="en-US">
                <a:latin typeface="Arial" panose="020B0604020202020204" pitchFamily="34" charset="0"/>
                <a:ea typeface="ＭＳ Ｐゴシック" panose="020B0600070205080204" pitchFamily="34" charset="-128"/>
              </a:rPr>
              <a:t>Related citations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MeSH Terms</a:t>
            </a:r>
          </a:p>
          <a:p>
            <a:pPr eaLnBrk="1" hangingPunct="1"/>
            <a:r>
              <a:rPr lang="en-US" altLang="en-US">
                <a:latin typeface="Arial" panose="020B0604020202020204" pitchFamily="34" charset="0"/>
                <a:ea typeface="ＭＳ Ｐゴシック" panose="020B0600070205080204" pitchFamily="34" charset="-128"/>
              </a:rPr>
              <a:t>2.</a:t>
            </a:r>
          </a:p>
          <a:p>
            <a:pPr eaLnBrk="1" hangingPunct="1"/>
            <a:r>
              <a:rPr lang="en-US" altLang="en-US">
                <a:latin typeface="Arial" panose="020B0604020202020204" pitchFamily="34" charset="0"/>
                <a:ea typeface="ＭＳ Ｐゴシック" panose="020B0600070205080204" pitchFamily="34" charset="-128"/>
              </a:rPr>
              <a:t>Int J Psychophysiol. 2008 Apr;68(1):51-8. Epub 2008 Jan 17.</a:t>
            </a:r>
          </a:p>
          <a:p>
            <a:pPr eaLnBrk="1" hangingPunct="1"/>
            <a:r>
              <a:rPr lang="en-US" altLang="en-US">
                <a:latin typeface="Arial" panose="020B0604020202020204" pitchFamily="34" charset="0"/>
                <a:ea typeface="ＭＳ Ｐゴシック" panose="020B0600070205080204" pitchFamily="34" charset="-128"/>
              </a:rPr>
              <a:t>Forgiveness, physiological reactivity and health: the role of anger.</a:t>
            </a:r>
          </a:p>
          <a:p>
            <a:pPr eaLnBrk="1" hangingPunct="1"/>
            <a:r>
              <a:rPr lang="en-US" altLang="en-US">
                <a:latin typeface="Arial" panose="020B0604020202020204" pitchFamily="34" charset="0"/>
                <a:ea typeface="ＭＳ Ｐゴシック" panose="020B0600070205080204" pitchFamily="34" charset="-128"/>
              </a:rPr>
              <a:t>Lawler-Row KA, Karremans JC, Scott C, Edlis-Matityahou M, Edwards L.</a:t>
            </a:r>
          </a:p>
          <a:p>
            <a:pPr eaLnBrk="1" hangingPunct="1"/>
            <a:r>
              <a:rPr lang="en-US" altLang="en-US">
                <a:latin typeface="Arial" panose="020B0604020202020204" pitchFamily="34" charset="0"/>
                <a:ea typeface="ＭＳ Ｐゴシック" panose="020B0600070205080204" pitchFamily="34" charset="-128"/>
              </a:rPr>
              <a:t>Department of Psychology, East Carolina University, Greenville, NC 27858, USA. rowk@ecu.edu</a:t>
            </a:r>
          </a:p>
          <a:p>
            <a:pPr eaLnBrk="1" hangingPunct="1"/>
            <a:r>
              <a:rPr lang="en-US" altLang="en-US">
                <a:latin typeface="Arial" panose="020B0604020202020204" pitchFamily="34" charset="0"/>
                <a:ea typeface="ＭＳ Ｐゴシック" panose="020B0600070205080204" pitchFamily="34" charset="-128"/>
              </a:rPr>
              <a:t>Abstract</a:t>
            </a:r>
          </a:p>
          <a:p>
            <a:pPr eaLnBrk="1" hangingPunct="1"/>
            <a:r>
              <a:rPr lang="en-US" altLang="en-US">
                <a:latin typeface="Arial" panose="020B0604020202020204" pitchFamily="34" charset="0"/>
                <a:ea typeface="ＭＳ Ｐゴシック" panose="020B0600070205080204" pitchFamily="34" charset="-128"/>
              </a:rPr>
              <a:t>Research has revealed that forgiveness may have beneficial effects for the forgiver's health. The present research explored whether reductions in anger underlie such effects, or whether forgiveness has beneficial health effects above and beyond the effects of decreasing anger. State and trait forgiveness were examined, along with styles of anger expression, for their relationship to physiological responses during recalled betrayal, and to self-reported health indices. State and trait forgiveness were negatively associated with anger-out; however, with one exception, no other styles of anger expression were linked with forgiveness. Both forgiveness and anger-out were associated with systolic blood pressure, heart rate and rate-pressure product. Partial correlations revealed that trait forgiveness accounted for significant variance in mean systolic blood pressure and rate-pressure product, and state forgiveness predicted mean heart rate, even after gender and anger-out had been controlled. On the other hand, anger-out fully mediated the trait forgiveness-heart rate and state forgiveness-rate pressure product effects. Trait forgiveness was significantly associated with fewer medications and less alcohol use, lower blood pressure and rate pressure product; state forgiveness was significantly associated with lower heart rate and fewer physical symptoms. Neither of these sets of findings were the result of decreased levels of anger-out being associated with forgiveness. These findings have important theoretical implications regarding the forgiveness-health link, suggesting that the benefits of forgiveness extend beyond the dissipation of anger.</a:t>
            </a:r>
          </a:p>
          <a:p>
            <a:pPr eaLnBrk="1" hangingPunct="1"/>
            <a:r>
              <a:rPr lang="en-US" altLang="en-US">
                <a:latin typeface="Arial" panose="020B0604020202020204" pitchFamily="34" charset="0"/>
                <a:ea typeface="ＭＳ Ｐゴシック" panose="020B0600070205080204" pitchFamily="34" charset="-128"/>
              </a:rPr>
              <a:t>PMID: 18262673 [PubMed - indexed for MEDLINE]</a:t>
            </a:r>
          </a:p>
          <a:p>
            <a:pPr eaLnBrk="1" hangingPunct="1"/>
            <a:r>
              <a:rPr lang="en-US" altLang="en-US">
                <a:latin typeface="Arial" panose="020B0604020202020204" pitchFamily="34" charset="0"/>
                <a:ea typeface="ＭＳ Ｐゴシック" panose="020B0600070205080204" pitchFamily="34" charset="-128"/>
              </a:rPr>
              <a:t>Related citations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MeSH Terms</a:t>
            </a:r>
          </a:p>
          <a:p>
            <a:pPr eaLnBrk="1" hangingPunct="1"/>
            <a:r>
              <a:rPr lang="en-US" altLang="en-US">
                <a:latin typeface="Arial" panose="020B0604020202020204" pitchFamily="34" charset="0"/>
                <a:ea typeface="ＭＳ Ｐゴシック" panose="020B0600070205080204" pitchFamily="34" charset="-128"/>
              </a:rPr>
              <a:t>3.</a:t>
            </a:r>
          </a:p>
          <a:p>
            <a:pPr eaLnBrk="1" hangingPunct="1"/>
            <a:r>
              <a:rPr lang="en-US" altLang="en-US">
                <a:latin typeface="Arial" panose="020B0604020202020204" pitchFamily="34" charset="0"/>
                <a:ea typeface="ＭＳ Ｐゴシック" panose="020B0600070205080204" pitchFamily="34" charset="-128"/>
              </a:rPr>
              <a:t>Int J Psychophysiol. 2007 Aug;65(2):87-94. Epub 2007 Mar 14.</a:t>
            </a:r>
          </a:p>
          <a:p>
            <a:pPr eaLnBrk="1" hangingPunct="1"/>
            <a:r>
              <a:rPr lang="en-US" altLang="en-US">
                <a:latin typeface="Arial" panose="020B0604020202020204" pitchFamily="34" charset="0"/>
                <a:ea typeface="ＭＳ Ｐゴシック" panose="020B0600070205080204" pitchFamily="34" charset="-128"/>
              </a:rPr>
              <a:t>The impact of forgiveness on cardiovascular reactivity and recovery.</a:t>
            </a:r>
          </a:p>
          <a:p>
            <a:pPr eaLnBrk="1" hangingPunct="1"/>
            <a:r>
              <a:rPr lang="en-US" altLang="en-US">
                <a:latin typeface="Arial" panose="020B0604020202020204" pitchFamily="34" charset="0"/>
                <a:ea typeface="ＭＳ Ｐゴシック" panose="020B0600070205080204" pitchFamily="34" charset="-128"/>
              </a:rPr>
              <a:t>Friedberg JP, Suchday S, Shelov DV.</a:t>
            </a:r>
          </a:p>
          <a:p>
            <a:pPr eaLnBrk="1" hangingPunct="1"/>
            <a:r>
              <a:rPr lang="en-US" altLang="en-US">
                <a:latin typeface="Arial" panose="020B0604020202020204" pitchFamily="34" charset="0"/>
                <a:ea typeface="ＭＳ Ｐゴシック" panose="020B0600070205080204" pitchFamily="34" charset="-128"/>
              </a:rPr>
              <a:t>Research and Development, Veterans Affairs NY Harbor Healthcare System, New York Campus, 423 East 23rd St. Room 13051-C, New York, NY 10010, United States. jennifer.friedberg@va.gov</a:t>
            </a:r>
          </a:p>
          <a:p>
            <a:pPr eaLnBrk="1" hangingPunct="1"/>
            <a:r>
              <a:rPr lang="en-US" altLang="en-US">
                <a:latin typeface="Arial" panose="020B0604020202020204" pitchFamily="34" charset="0"/>
                <a:ea typeface="ＭＳ Ｐゴシック" panose="020B0600070205080204" pitchFamily="34" charset="-128"/>
              </a:rPr>
              <a:t>Abstract</a:t>
            </a:r>
          </a:p>
          <a:p>
            <a:pPr eaLnBrk="1" hangingPunct="1"/>
            <a:r>
              <a:rPr lang="en-US" altLang="en-US">
                <a:latin typeface="Arial" panose="020B0604020202020204" pitchFamily="34" charset="0"/>
                <a:ea typeface="ＭＳ Ｐゴシック" panose="020B0600070205080204" pitchFamily="34" charset="-128"/>
              </a:rPr>
              <a:t>The current study investigated the relationship between trait forgiveness and cardiovascular reactivity (CVR) and recovery in 99 normotensive participants (mean age=33.8). Cardiovascular parameters were obtained at 2-minute intervals during a 10-minute baseline period and a 20-minute recovery period, and at 1-minute intervals during a 4-minute anger recall task and a 4-minute serial subtraction task without harassment. Participants filled out a self-report measure of forgiveness prior to the laboratory procedure. Although forgiveness was not related to CVR, higher levels of trait forgiveness were predictive of lower diastolic blood pressure (DBP) at baseline (p&lt;.02) and faster DBP recovery (p&lt;.003). Findings suggest that forgiveness may be related to overall reductions in blood pressure levels and may aid in cardiovascular recovery from stress. The results also provide preliminary evidence that forgiveness may impact cardiovascular health not through a myocardial or vascular pathway, but through another mechanism.</a:t>
            </a:r>
          </a:p>
          <a:p>
            <a:pPr eaLnBrk="1" hangingPunct="1"/>
            <a:r>
              <a:rPr lang="en-US" altLang="en-US">
                <a:latin typeface="Arial" panose="020B0604020202020204" pitchFamily="34" charset="0"/>
                <a:ea typeface="ＭＳ Ｐゴシック" panose="020B0600070205080204" pitchFamily="34" charset="-128"/>
              </a:rPr>
              <a:t>PMID: 17466400 [PubMed - indexed for MEDLINE]</a:t>
            </a:r>
          </a:p>
          <a:p>
            <a:pPr eaLnBrk="1" hangingPunct="1"/>
            <a:r>
              <a:rPr lang="en-US" altLang="en-US">
                <a:latin typeface="Arial" panose="020B0604020202020204" pitchFamily="34" charset="0"/>
                <a:ea typeface="ＭＳ Ｐゴシック" panose="020B0600070205080204" pitchFamily="34" charset="-128"/>
              </a:rPr>
              <a:t>Related citations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MeSH Terms</a:t>
            </a:r>
          </a:p>
          <a:p>
            <a:pPr eaLnBrk="1" hangingPunct="1"/>
            <a:r>
              <a:rPr lang="en-US" altLang="en-US">
                <a:latin typeface="Arial" panose="020B0604020202020204" pitchFamily="34" charset="0"/>
                <a:ea typeface="ＭＳ Ｐゴシック" panose="020B0600070205080204" pitchFamily="34" charset="-128"/>
              </a:rPr>
              <a:t>4.</a:t>
            </a:r>
          </a:p>
          <a:p>
            <a:pPr eaLnBrk="1" hangingPunct="1"/>
            <a:r>
              <a:rPr lang="en-US" altLang="en-US">
                <a:latin typeface="Arial" panose="020B0604020202020204" pitchFamily="34" charset="0"/>
                <a:ea typeface="ＭＳ Ｐゴシック" panose="020B0600070205080204" pitchFamily="34" charset="-128"/>
              </a:rPr>
              <a:t>J Pastoral Care Counsel. 2006 Spring-Summer;60(1-2):27-34.</a:t>
            </a:r>
          </a:p>
          <a:p>
            <a:pPr eaLnBrk="1" hangingPunct="1"/>
            <a:r>
              <a:rPr lang="en-US" altLang="en-US">
                <a:latin typeface="Arial" panose="020B0604020202020204" pitchFamily="34" charset="0"/>
                <a:ea typeface="ＭＳ Ｐゴシック" panose="020B0600070205080204" pitchFamily="34" charset="-128"/>
              </a:rPr>
              <a:t>Hypertension reduction through forgiveness training.</a:t>
            </a:r>
          </a:p>
          <a:p>
            <a:pPr eaLnBrk="1" hangingPunct="1"/>
            <a:r>
              <a:rPr lang="en-US" altLang="en-US">
                <a:latin typeface="Arial" panose="020B0604020202020204" pitchFamily="34" charset="0"/>
                <a:ea typeface="ＭＳ Ｐゴシック" panose="020B0600070205080204" pitchFamily="34" charset="-128"/>
              </a:rPr>
              <a:t>Tibbits D, Ellis G, Piramelli C, Luskin F, Lukman R.</a:t>
            </a:r>
          </a:p>
          <a:p>
            <a:pPr eaLnBrk="1" hangingPunct="1"/>
            <a:r>
              <a:rPr lang="en-US" altLang="en-US">
                <a:latin typeface="Arial" panose="020B0604020202020204" pitchFamily="34" charset="0"/>
                <a:ea typeface="ＭＳ Ｐゴシック" panose="020B0600070205080204" pitchFamily="34" charset="-128"/>
              </a:rPr>
              <a:t>Florida Hospital, 601 E Rollins Street, Orlando, FL 32803, USA.</a:t>
            </a:r>
          </a:p>
          <a:p>
            <a:pPr eaLnBrk="1" hangingPunct="1"/>
            <a:r>
              <a:rPr lang="en-US" altLang="en-US">
                <a:latin typeface="Arial" panose="020B0604020202020204" pitchFamily="34" charset="0"/>
                <a:ea typeface="ＭＳ Ｐゴシック" panose="020B0600070205080204" pitchFamily="34" charset="-128"/>
              </a:rPr>
              <a:t>Abstract</a:t>
            </a:r>
          </a:p>
          <a:p>
            <a:pPr eaLnBrk="1" hangingPunct="1"/>
            <a:r>
              <a:rPr lang="en-US" altLang="en-US">
                <a:latin typeface="Arial" panose="020B0604020202020204" pitchFamily="34" charset="0"/>
                <a:ea typeface="ＭＳ Ｐゴシック" panose="020B0600070205080204" pitchFamily="34" charset="-128"/>
              </a:rPr>
              <a:t>The objective of this study was to determine if patients with diagnosed stage-1 hypertension could benefit by a forgiveness training program to achieve measurable reductions in anger expression and blood pressure. Twenty-five participants were randomly divided into wait-listed control and intervention groups. The control group monitored blood pressure while the intervention group participated in an 8-week forgiveness training program. At the end of eight weeks, the wait listed group became an intervention group. Those who received forgiveness training achieved significant reductions in anger expression when compared to the control group. While reductions in blood pressure were not achieved by all the participants, those participants who entered the program with elevated anger expression scores did achieve significant reductions in blood pressure. It is suggested that forgiveness training may be an effective clinical intervention for some hypertensive patients with elevated levels of anger.</a:t>
            </a:r>
          </a:p>
          <a:p>
            <a:pPr eaLnBrk="1" hangingPunct="1"/>
            <a:r>
              <a:rPr lang="en-US" altLang="en-US">
                <a:latin typeface="Arial" panose="020B0604020202020204" pitchFamily="34" charset="0"/>
                <a:ea typeface="ＭＳ Ｐゴシック" panose="020B0600070205080204" pitchFamily="34" charset="-128"/>
              </a:rPr>
              <a:t>PMID: 16733947 [PubMed - indexed for MEDLINE]</a:t>
            </a:r>
          </a:p>
          <a:p>
            <a:pPr eaLnBrk="1" hangingPunct="1"/>
            <a:r>
              <a:rPr lang="en-US" altLang="en-US">
                <a:latin typeface="Arial" panose="020B0604020202020204" pitchFamily="34" charset="0"/>
                <a:ea typeface="ＭＳ Ｐゴシック" panose="020B0600070205080204" pitchFamily="34" charset="-128"/>
              </a:rPr>
              <a:t>Related citations</a:t>
            </a:r>
          </a:p>
          <a:p>
            <a:pPr eaLnBrk="1" hangingPunct="1"/>
            <a:r>
              <a:rPr lang="en-US" altLang="en-US">
                <a:latin typeface="Arial" panose="020B0604020202020204" pitchFamily="34" charset="0"/>
                <a:ea typeface="ＭＳ Ｐゴシック" panose="020B0600070205080204" pitchFamily="34" charset="-128"/>
              </a:rPr>
              <a:t>MeSH Terms</a:t>
            </a:r>
          </a:p>
          <a:p>
            <a:pPr eaLnBrk="1" hangingPunct="1"/>
            <a:r>
              <a:rPr lang="en-US" altLang="en-US">
                <a:latin typeface="Arial" panose="020B0604020202020204" pitchFamily="34" charset="0"/>
                <a:ea typeface="ＭＳ Ｐゴシック" panose="020B0600070205080204" pitchFamily="34" charset="-128"/>
              </a:rPr>
              <a:t>5.</a:t>
            </a:r>
          </a:p>
          <a:p>
            <a:pPr eaLnBrk="1" hangingPunct="1"/>
            <a:r>
              <a:rPr lang="en-US" altLang="en-US">
                <a:latin typeface="Arial" panose="020B0604020202020204" pitchFamily="34" charset="0"/>
                <a:ea typeface="ＭＳ Ｐゴシック" panose="020B0600070205080204" pitchFamily="34" charset="-128"/>
              </a:rPr>
              <a:t>J Behav Med. 2005 Apr;28(2):157-67.</a:t>
            </a:r>
          </a:p>
          <a:p>
            <a:pPr eaLnBrk="1" hangingPunct="1"/>
            <a:r>
              <a:rPr lang="en-US" altLang="en-US">
                <a:latin typeface="Arial" panose="020B0604020202020204" pitchFamily="34" charset="0"/>
                <a:ea typeface="ＭＳ Ｐゴシック" panose="020B0600070205080204" pitchFamily="34" charset="-128"/>
              </a:rPr>
              <a:t>The unique effects of forgiveness on health: an exploration of pathways.</a:t>
            </a:r>
          </a:p>
          <a:p>
            <a:pPr eaLnBrk="1" hangingPunct="1"/>
            <a:r>
              <a:rPr lang="en-US" altLang="en-US">
                <a:latin typeface="Arial" panose="020B0604020202020204" pitchFamily="34" charset="0"/>
                <a:ea typeface="ＭＳ Ｐゴシック" panose="020B0600070205080204" pitchFamily="34" charset="-128"/>
              </a:rPr>
              <a:t>Lawler KA, Younger JW, Piferi RL, Jobe RL, Edmondson KA, Jones WH.</a:t>
            </a:r>
          </a:p>
          <a:p>
            <a:pPr eaLnBrk="1" hangingPunct="1"/>
            <a:r>
              <a:rPr lang="en-US" altLang="en-US">
                <a:latin typeface="Arial" panose="020B0604020202020204" pitchFamily="34" charset="0"/>
                <a:ea typeface="ＭＳ Ｐゴシック" panose="020B0600070205080204" pitchFamily="34" charset="-128"/>
              </a:rPr>
              <a:t>Department of Psychology, University of Tennessee, Knoxville, Tennessee, USA.</a:t>
            </a:r>
          </a:p>
          <a:p>
            <a:pPr eaLnBrk="1" hangingPunct="1"/>
            <a:r>
              <a:rPr lang="en-US" altLang="en-US">
                <a:latin typeface="Arial" panose="020B0604020202020204" pitchFamily="34" charset="0"/>
                <a:ea typeface="ＭＳ Ｐゴシック" panose="020B0600070205080204" pitchFamily="34" charset="-128"/>
              </a:rPr>
              <a:t>Abstract</a:t>
            </a:r>
          </a:p>
          <a:p>
            <a:pPr eaLnBrk="1" hangingPunct="1"/>
            <a:r>
              <a:rPr lang="en-US" altLang="en-US">
                <a:latin typeface="Arial" panose="020B0604020202020204" pitchFamily="34" charset="0"/>
                <a:ea typeface="ＭＳ Ｐゴシック" panose="020B0600070205080204" pitchFamily="34" charset="-128"/>
              </a:rPr>
              <a:t>The relationship of forgiveness, both state and trait, to health was assessed. Eighty-one community adults completed a packet of questionnaires and participated in a laboratory interview about a time of hurt or betrayal. Heart rate and blood pressure were recorded during a 10 min baseline, the interview and during a recovery period; interviews were structured around a framework of questions and videotaped. Four measures of forgiveness were all statistically associated with five measures of health (physical symptoms, medications used, sleep quality, fatigue, and somatic complaints). Trait forgiveness was associated with decreased reactivity (rate-pressure product) to the interview, but sympathetic reactivity did not account for the trait forgiveness-health association. Four mechanisms or pathways by which forgiveness could lead to fewer physical symptoms were examined: spirituality, social skills, reduction in negative affect, and reduction in stress. All factors either partially or fully mediated the effect of forgiveness on health; however, the strongest mediator for both state and trait forgiveness was reduction in negative affect. For state forgiveness, the second strongest mediator was reduction in stress; for trait forgiveness, both conflict management and reduction in stress were strong contributors.</a:t>
            </a:r>
          </a:p>
          <a:p>
            <a:pPr eaLnBrk="1" hangingPunct="1"/>
            <a:r>
              <a:rPr lang="en-US" altLang="en-US">
                <a:latin typeface="Arial" panose="020B0604020202020204" pitchFamily="34" charset="0"/>
                <a:ea typeface="ＭＳ Ｐゴシック" panose="020B0600070205080204" pitchFamily="34" charset="-128"/>
              </a:rPr>
              <a:t>PMID: 15957571 [PubMed - indexed for MEDLINE]</a:t>
            </a:r>
          </a:p>
          <a:p>
            <a:pPr eaLnBrk="1" hangingPunct="1"/>
            <a:r>
              <a:rPr lang="en-US" altLang="en-US">
                <a:latin typeface="Arial" panose="020B0604020202020204" pitchFamily="34" charset="0"/>
                <a:ea typeface="ＭＳ Ｐゴシック" panose="020B0600070205080204" pitchFamily="34" charset="-128"/>
              </a:rPr>
              <a:t>Related citations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MeSH Terms</a:t>
            </a:r>
          </a:p>
          <a:p>
            <a:pPr eaLnBrk="1" hangingPunct="1"/>
            <a:r>
              <a:rPr lang="en-US" altLang="en-US">
                <a:latin typeface="Arial" panose="020B0604020202020204" pitchFamily="34" charset="0"/>
                <a:ea typeface="ＭＳ Ｐゴシック" panose="020B0600070205080204" pitchFamily="34" charset="-128"/>
              </a:rPr>
              <a:t>6.</a:t>
            </a:r>
          </a:p>
          <a:p>
            <a:pPr eaLnBrk="1" hangingPunct="1"/>
            <a:r>
              <a:rPr lang="en-US" altLang="en-US">
                <a:latin typeface="Arial" panose="020B0604020202020204" pitchFamily="34" charset="0"/>
                <a:ea typeface="ＭＳ Ｐゴシック" panose="020B0600070205080204" pitchFamily="34" charset="-128"/>
              </a:rPr>
              <a:t>J Behav Med. 2003 Oct;26(5):373-93.</a:t>
            </a:r>
          </a:p>
          <a:p>
            <a:pPr eaLnBrk="1" hangingPunct="1"/>
            <a:r>
              <a:rPr lang="en-US" altLang="en-US">
                <a:latin typeface="Arial" panose="020B0604020202020204" pitchFamily="34" charset="0"/>
                <a:ea typeface="ＭＳ Ｐゴシック" panose="020B0600070205080204" pitchFamily="34" charset="-128"/>
              </a:rPr>
              <a:t>A change of heart: cardiovascular correlates of forgiveness in response to interpersonal conflict.</a:t>
            </a:r>
          </a:p>
          <a:p>
            <a:pPr eaLnBrk="1" hangingPunct="1"/>
            <a:r>
              <a:rPr lang="en-US" altLang="en-US">
                <a:latin typeface="Arial" panose="020B0604020202020204" pitchFamily="34" charset="0"/>
                <a:ea typeface="ＭＳ Ｐゴシック" panose="020B0600070205080204" pitchFamily="34" charset="-128"/>
              </a:rPr>
              <a:t>Lawler KA, Younger JW, Piferi RL, Billington E, Jobe R, Edmondson K, Jones WH.</a:t>
            </a:r>
          </a:p>
          <a:p>
            <a:pPr eaLnBrk="1" hangingPunct="1"/>
            <a:r>
              <a:rPr lang="en-US" altLang="en-US">
                <a:latin typeface="Arial" panose="020B0604020202020204" pitchFamily="34" charset="0"/>
                <a:ea typeface="ＭＳ Ｐゴシック" panose="020B0600070205080204" pitchFamily="34" charset="-128"/>
              </a:rPr>
              <a:t>Department of Psychology, University of Tennessee, Knoxville, Tennessee 37996-0900, USA. klawler@utk.edu</a:t>
            </a:r>
          </a:p>
          <a:p>
            <a:pPr eaLnBrk="1" hangingPunct="1"/>
            <a:r>
              <a:rPr lang="en-US" altLang="en-US">
                <a:latin typeface="Arial" panose="020B0604020202020204" pitchFamily="34" charset="0"/>
                <a:ea typeface="ＭＳ Ｐゴシック" panose="020B0600070205080204" pitchFamily="34" charset="-128"/>
              </a:rPr>
              <a:t>Abstract</a:t>
            </a:r>
          </a:p>
          <a:p>
            <a:pPr eaLnBrk="1" hangingPunct="1"/>
            <a:r>
              <a:rPr lang="en-US" altLang="en-US">
                <a:latin typeface="Arial" panose="020B0604020202020204" pitchFamily="34" charset="0"/>
                <a:ea typeface="ＭＳ Ｐゴシック" panose="020B0600070205080204" pitchFamily="34" charset="-128"/>
              </a:rPr>
              <a:t>This study sought to examine the psychophysiological correlates of forgiveness in response to interpersonal conflict. One hundred eight college students (44 males and 64 females) participated in two interviews about times of interpersonal betrayal, one about a parent and one about a friend/partner. Measures of forgiving personality and state forgiveness were collected, as well as stress, hostility, empathy, and self-reported illness symptoms. During baseline, interviews and recovery periods, repeated measures were taken of blood pressure, heart rate, frontalis EMG, and skin conductance. Trait forgiveness was associated with lower levels of blood pressure. State forgiveness was associated with lower blood pressure levels, heart rate, and rate pressure product. Acute, stress-induced reactivity was also linked to forgiveness: state forgiveness was associated with diastolic and mean arterial pressure and rate pressure product reactivity during the parent interview. Increased blood pressure recovery after stress was also linked to trait forgiveness. Forgiveness may produce beneficial effects directly by reducing allostatic load associated with betrayal and conflict, and indirectly through reductions in perceived stress.</a:t>
            </a:r>
          </a:p>
          <a:p>
            <a:pPr eaLnBrk="1" hangingPunct="1"/>
            <a:r>
              <a:rPr lang="en-US" altLang="en-US">
                <a:latin typeface="Arial" panose="020B0604020202020204" pitchFamily="34" charset="0"/>
                <a:ea typeface="ＭＳ Ｐゴシック" panose="020B0600070205080204" pitchFamily="34" charset="-128"/>
              </a:rPr>
              <a:t>PMID: 14593849 [PubMed - indexed for MEDLINE]</a:t>
            </a:r>
          </a:p>
          <a:p>
            <a:pPr eaLnBrk="1" hangingPunct="1"/>
            <a:r>
              <a:rPr lang="en-US" altLang="en-US">
                <a:latin typeface="Arial" panose="020B0604020202020204" pitchFamily="34" charset="0"/>
                <a:ea typeface="ＭＳ Ｐゴシック" panose="020B0600070205080204" pitchFamily="34" charset="-128"/>
              </a:rPr>
              <a:t>Related citations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MeSH Terms</a:t>
            </a:r>
          </a:p>
          <a:p>
            <a:pPr eaLnBrk="1" hangingPunct="1"/>
            <a:r>
              <a:rPr lang="en-US" altLang="en-US">
                <a:latin typeface="Arial" panose="020B0604020202020204" pitchFamily="34" charset="0"/>
                <a:ea typeface="ＭＳ Ｐゴシック" panose="020B0600070205080204" pitchFamily="34" charset="-128"/>
              </a:rPr>
              <a:t>7.</a:t>
            </a:r>
          </a:p>
          <a:p>
            <a:pPr eaLnBrk="1" hangingPunct="1"/>
            <a:r>
              <a:rPr lang="en-US" altLang="en-US">
                <a:latin typeface="Arial" panose="020B0604020202020204" pitchFamily="34" charset="0"/>
                <a:ea typeface="ＭＳ Ｐゴシック" panose="020B0600070205080204" pitchFamily="34" charset="-128"/>
              </a:rPr>
              <a:t>Psychol Sci. 2001 Mar;12(2):117-23.</a:t>
            </a:r>
          </a:p>
          <a:p>
            <a:pPr eaLnBrk="1" hangingPunct="1"/>
            <a:r>
              <a:rPr lang="en-US" altLang="en-US">
                <a:latin typeface="Arial" panose="020B0604020202020204" pitchFamily="34" charset="0"/>
                <a:ea typeface="ＭＳ Ｐゴシック" panose="020B0600070205080204" pitchFamily="34" charset="-128"/>
              </a:rPr>
              <a:t>Granting forgiveness or harboring grudges: implications for emotion, physiology, and health.</a:t>
            </a:r>
          </a:p>
          <a:p>
            <a:pPr eaLnBrk="1" hangingPunct="1"/>
            <a:r>
              <a:rPr lang="en-US" altLang="en-US">
                <a:latin typeface="Arial" panose="020B0604020202020204" pitchFamily="34" charset="0"/>
                <a:ea typeface="ＭＳ Ｐゴシック" panose="020B0600070205080204" pitchFamily="34" charset="-128"/>
              </a:rPr>
              <a:t>vanOyen Witvliet C, Ludwig TE, Vander Laan KL.</a:t>
            </a:r>
          </a:p>
          <a:p>
            <a:pPr eaLnBrk="1" hangingPunct="1"/>
            <a:r>
              <a:rPr lang="en-US" altLang="en-US">
                <a:latin typeface="Arial" panose="020B0604020202020204" pitchFamily="34" charset="0"/>
                <a:ea typeface="ＭＳ Ｐゴシック" panose="020B0600070205080204" pitchFamily="34" charset="-128"/>
              </a:rPr>
              <a:t>Psychology Department, Hope College, Holland, MI 49422-9000, USA. witvliet@hope.edu</a:t>
            </a:r>
          </a:p>
          <a:p>
            <a:pPr eaLnBrk="1" hangingPunct="1"/>
            <a:r>
              <a:rPr lang="en-US" altLang="en-US">
                <a:latin typeface="Arial" panose="020B0604020202020204" pitchFamily="34" charset="0"/>
                <a:ea typeface="ＭＳ Ｐゴシック" panose="020B0600070205080204" pitchFamily="34" charset="-128"/>
              </a:rPr>
              <a:t>Abstract</a:t>
            </a:r>
          </a:p>
          <a:p>
            <a:pPr eaLnBrk="1" hangingPunct="1"/>
            <a:r>
              <a:rPr lang="en-US" altLang="en-US">
                <a:latin typeface="Arial" panose="020B0604020202020204" pitchFamily="34" charset="0"/>
                <a:ea typeface="ＭＳ Ｐゴシック" panose="020B0600070205080204" pitchFamily="34" charset="-128"/>
              </a:rPr>
              <a:t>Interpersonal offenses frequently mar relationships. Theorists have argued that the responses victims adopt toward their offenders have ramifications not only for their cognition, but also for their emotion, physiology, and health. This study examined the immediate emotional and physiological effects that occurred when participants (35 females, 36 males) rehearsed hurtful memories and nursed grudges (i.e., were unforgiving) compared with when they cultivated empathic perspective taking and imagined granting forgiveness (i.e., were forgiving) toward real-life offenders. Unforgiving thoughts prompted more aversive emotion, and significantly higher corrugator (brow) electromyogram (EMG), skin conductance, heart rate, and blood pressure changes from baseline. The EMG, skin conductance, and heart rate effects persisted after imagery into the recovery periods. Forgiving thoughts prompted greater perceived control and comparatively lower physiological stress responses. The results dovetail with the psychophysiology literature and suggest possible mechanisms through which chronic unforgiving responses may erode health whereas forgiving responses may enhance it.</a:t>
            </a:r>
          </a:p>
          <a:p>
            <a:pPr eaLnBrk="1" hangingPunct="1"/>
            <a:r>
              <a:rPr lang="en-US" altLang="en-US">
                <a:latin typeface="Arial" panose="020B0604020202020204" pitchFamily="34" charset="0"/>
                <a:ea typeface="ＭＳ Ｐゴシック" panose="020B0600070205080204" pitchFamily="34" charset="-128"/>
              </a:rPr>
              <a:t>PMID: 11340919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Soc Sci Med. 2009 Jan;68(2):314-22. Epub 2008 Nov 18.</a:t>
            </a:r>
          </a:p>
          <a:p>
            <a:pPr eaLnBrk="1" hangingPunct="1"/>
            <a:r>
              <a:rPr lang="en-US" altLang="en-US">
                <a:latin typeface="Arial" panose="020B0604020202020204" pitchFamily="34" charset="0"/>
                <a:ea typeface="ＭＳ Ｐゴシック" panose="020B0600070205080204" pitchFamily="34" charset="-128"/>
              </a:rPr>
              <a:t>An examination of the relationship between multiple dimensions of religiosity, blood pressure, and hypertension.</a:t>
            </a:r>
          </a:p>
          <a:p>
            <a:pPr eaLnBrk="1" hangingPunct="1"/>
            <a:r>
              <a:rPr lang="en-US" altLang="en-US">
                <a:latin typeface="Arial" panose="020B0604020202020204" pitchFamily="34" charset="0"/>
                <a:ea typeface="ＭＳ Ｐゴシック" panose="020B0600070205080204" pitchFamily="34" charset="-128"/>
              </a:rPr>
              <a:t>Buck AC, Williams DR, Musick MA, Sternthal MJ.</a:t>
            </a:r>
          </a:p>
          <a:p>
            <a:pPr eaLnBrk="1" hangingPunct="1"/>
            <a:r>
              <a:rPr lang="en-US" altLang="en-US">
                <a:latin typeface="Arial" panose="020B0604020202020204" pitchFamily="34" charset="0"/>
                <a:ea typeface="ＭＳ Ｐゴシック" panose="020B0600070205080204" pitchFamily="34" charset="-128"/>
              </a:rPr>
              <a:t>Georgetown University, Washington, DC, USA. acb75@georgetown.edu</a:t>
            </a:r>
          </a:p>
          <a:p>
            <a:pPr eaLnBrk="1" hangingPunct="1"/>
            <a:r>
              <a:rPr lang="en-US" altLang="en-US">
                <a:latin typeface="Arial" panose="020B0604020202020204" pitchFamily="34" charset="0"/>
                <a:ea typeface="ＭＳ Ｐゴシック" panose="020B0600070205080204" pitchFamily="34" charset="-128"/>
              </a:rPr>
              <a:t>Abstract</a:t>
            </a:r>
          </a:p>
          <a:p>
            <a:pPr eaLnBrk="1" hangingPunct="1"/>
            <a:r>
              <a:rPr lang="en-US" altLang="en-US">
                <a:latin typeface="Arial" panose="020B0604020202020204" pitchFamily="34" charset="0"/>
                <a:ea typeface="ＭＳ Ｐゴシック" panose="020B0600070205080204" pitchFamily="34" charset="-128"/>
              </a:rPr>
              <a:t>Researchers have established the role of heredity and lifestyle in the occurrence of hypertension, but the potential role of psychosocial factors, especially religiosity, is less understood. This paper analyzes the relationship between multiple dimensions of religiosity and systolic blood pressure, diastolic blood pressure, and hypertension using data taken from the Chicago Community Adult Health Study, a probability sample of adults (N=3105) aged 18 and over living in the city of Chicago, USA. Of the primary religiosity variables examined here, attendance and public participation were not significantly related to the outcomes. Prayer was associated with an increased likelihood of hypertension, and spirituality was associated with increased diastolic blood pressure. The addition of several other religiosity variables to the models did not appear to affect these findings. However, variables for meaning and forgiveness were associated with lower diastolic blood pressure and a decreased likelihood of hypertension outcomes. These findings emphasize the importance of analyzing religiosity as a multidimensional phenomenon. This study should be regarded as a first step toward systematically analyzing a complex relationship.</a:t>
            </a:r>
          </a:p>
          <a:p>
            <a:pPr eaLnBrk="1" hangingPunct="1"/>
            <a:r>
              <a:rPr lang="en-US" altLang="en-US">
                <a:latin typeface="Arial" panose="020B0604020202020204" pitchFamily="34" charset="0"/>
                <a:ea typeface="ＭＳ Ｐゴシック" panose="020B0600070205080204" pitchFamily="34" charset="-128"/>
              </a:rPr>
              <a:t>PMID: 19019516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73594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a:extLst>
              <a:ext uri="{FF2B5EF4-FFF2-40B4-BE49-F238E27FC236}">
                <a16:creationId xmlns:a16="http://schemas.microsoft.com/office/drawing/2014/main" id="{1E6E02DD-0704-4E44-B05B-72394C9780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025C835-32DF-B242-ADDC-648880990581}" type="slidenum">
              <a:rPr lang="en-US" altLang="en-US" sz="1200"/>
              <a:pPr/>
              <a:t>48</a:t>
            </a:fld>
            <a:endParaRPr lang="en-US" altLang="en-US" sz="1200"/>
          </a:p>
        </p:txBody>
      </p:sp>
      <p:sp>
        <p:nvSpPr>
          <p:cNvPr id="524291" name="Rectangle 2">
            <a:extLst>
              <a:ext uri="{FF2B5EF4-FFF2-40B4-BE49-F238E27FC236}">
                <a16:creationId xmlns:a16="http://schemas.microsoft.com/office/drawing/2014/main" id="{9A89AA1F-9BD7-B14C-9E3B-8ECB259D22E1}"/>
              </a:ext>
            </a:extLst>
          </p:cNvPr>
          <p:cNvSpPr>
            <a:spLocks noGrp="1" noRot="1" noChangeAspect="1" noChangeArrowheads="1" noTextEdit="1"/>
          </p:cNvSpPr>
          <p:nvPr>
            <p:ph type="sldImg"/>
          </p:nvPr>
        </p:nvSpPr>
        <p:spPr>
          <a:solidFill>
            <a:srgbClr val="FFFFFF"/>
          </a:solidFill>
          <a:ln/>
        </p:spPr>
      </p:sp>
      <p:sp>
        <p:nvSpPr>
          <p:cNvPr id="524292" name="Rectangle 3">
            <a:extLst>
              <a:ext uri="{FF2B5EF4-FFF2-40B4-BE49-F238E27FC236}">
                <a16:creationId xmlns:a16="http://schemas.microsoft.com/office/drawing/2014/main" id="{C56CCC7C-1543-CE44-86C4-3FB044FBE30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73122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a:extLst>
              <a:ext uri="{FF2B5EF4-FFF2-40B4-BE49-F238E27FC236}">
                <a16:creationId xmlns:a16="http://schemas.microsoft.com/office/drawing/2014/main" id="{81B5E569-29D9-C94B-88BF-11AE7A34B8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3593FE-B61D-1041-A2A9-8656F04BF0D2}" type="slidenum">
              <a:rPr lang="en-US" altLang="en-US" sz="1200"/>
              <a:pPr/>
              <a:t>49</a:t>
            </a:fld>
            <a:endParaRPr lang="en-US" altLang="en-US" sz="1200"/>
          </a:p>
        </p:txBody>
      </p:sp>
      <p:sp>
        <p:nvSpPr>
          <p:cNvPr id="546819" name="Rectangle 2">
            <a:extLst>
              <a:ext uri="{FF2B5EF4-FFF2-40B4-BE49-F238E27FC236}">
                <a16:creationId xmlns:a16="http://schemas.microsoft.com/office/drawing/2014/main" id="{E2BD3C6C-5841-9740-B5B1-CAB0FE6473C0}"/>
              </a:ext>
            </a:extLst>
          </p:cNvPr>
          <p:cNvSpPr>
            <a:spLocks noGrp="1" noRot="1" noChangeAspect="1" noChangeArrowheads="1"/>
          </p:cNvSpPr>
          <p:nvPr>
            <p:ph type="sldImg"/>
          </p:nvPr>
        </p:nvSpPr>
        <p:spPr>
          <a:solidFill>
            <a:srgbClr val="FFFFFF"/>
          </a:solidFill>
          <a:ln/>
        </p:spPr>
      </p:sp>
      <p:sp>
        <p:nvSpPr>
          <p:cNvPr id="546820" name="Rectangle 3">
            <a:extLst>
              <a:ext uri="{FF2B5EF4-FFF2-40B4-BE49-F238E27FC236}">
                <a16:creationId xmlns:a16="http://schemas.microsoft.com/office/drawing/2014/main" id="{51838402-1EA1-0943-AECE-B1AA32F8353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50788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a:extLst>
              <a:ext uri="{FF2B5EF4-FFF2-40B4-BE49-F238E27FC236}">
                <a16:creationId xmlns:a16="http://schemas.microsoft.com/office/drawing/2014/main" id="{9C32D284-8AEF-2B4F-8B87-AE258A68F2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8A3E2D-1E29-6C44-9394-69FCA083E66F}" type="slidenum">
              <a:rPr lang="en-US" altLang="en-US" sz="1200"/>
              <a:pPr/>
              <a:t>50</a:t>
            </a:fld>
            <a:endParaRPr lang="en-US" altLang="en-US" sz="1200"/>
          </a:p>
        </p:txBody>
      </p:sp>
      <p:sp>
        <p:nvSpPr>
          <p:cNvPr id="503811" name="Rectangle 2">
            <a:extLst>
              <a:ext uri="{FF2B5EF4-FFF2-40B4-BE49-F238E27FC236}">
                <a16:creationId xmlns:a16="http://schemas.microsoft.com/office/drawing/2014/main" id="{24F67F19-E032-4C4C-9BDE-79CD1ECBF88F}"/>
              </a:ext>
            </a:extLst>
          </p:cNvPr>
          <p:cNvSpPr>
            <a:spLocks noGrp="1" noRot="1" noChangeAspect="1" noChangeArrowheads="1"/>
          </p:cNvSpPr>
          <p:nvPr>
            <p:ph type="sldImg"/>
          </p:nvPr>
        </p:nvSpPr>
        <p:spPr>
          <a:solidFill>
            <a:srgbClr val="FFFFFF"/>
          </a:solidFill>
          <a:ln/>
        </p:spPr>
      </p:sp>
      <p:sp>
        <p:nvSpPr>
          <p:cNvPr id="503812" name="Rectangle 3">
            <a:extLst>
              <a:ext uri="{FF2B5EF4-FFF2-40B4-BE49-F238E27FC236}">
                <a16:creationId xmlns:a16="http://schemas.microsoft.com/office/drawing/2014/main" id="{DBB99B20-34CF-CA45-B4A8-1E94014F956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35289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natural blood pressure control,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food, pure water, vigorous exercise</a:t>
            </a:r>
          </a:p>
          <a:p>
            <a:r>
              <a:rPr lang="en-US" dirty="0"/>
              <a:t>you will feel  good and have </a:t>
            </a:r>
          </a:p>
          <a:p>
            <a:r>
              <a:rPr lang="en-US" dirty="0"/>
              <a:t>real joy, energy and self-esteem </a:t>
            </a:r>
          </a:p>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4</a:t>
            </a:fld>
            <a:endParaRPr lang="en-US"/>
          </a:p>
        </p:txBody>
      </p:sp>
    </p:spTree>
    <p:extLst>
      <p:ext uri="{BB962C8B-B14F-4D97-AF65-F5344CB8AC3E}">
        <p14:creationId xmlns:p14="http://schemas.microsoft.com/office/powerpoint/2010/main" val="3316641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a:extLst>
              <a:ext uri="{FF2B5EF4-FFF2-40B4-BE49-F238E27FC236}">
                <a16:creationId xmlns:a16="http://schemas.microsoft.com/office/drawing/2014/main" id="{096437BE-EA8A-C345-B99E-D5D8A62D1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A88724-B729-1840-903B-24C40A094BD5}" type="slidenum">
              <a:rPr lang="en-US" altLang="en-US" sz="1200"/>
              <a:pPr/>
              <a:t>51</a:t>
            </a:fld>
            <a:endParaRPr lang="en-US" altLang="en-US" sz="1200"/>
          </a:p>
        </p:txBody>
      </p:sp>
      <p:sp>
        <p:nvSpPr>
          <p:cNvPr id="514051" name="Rectangle 2">
            <a:extLst>
              <a:ext uri="{FF2B5EF4-FFF2-40B4-BE49-F238E27FC236}">
                <a16:creationId xmlns:a16="http://schemas.microsoft.com/office/drawing/2014/main" id="{A0C623C4-6CB0-FB49-A05B-6C54E1974693}"/>
              </a:ext>
            </a:extLst>
          </p:cNvPr>
          <p:cNvSpPr>
            <a:spLocks noGrp="1" noRot="1" noChangeAspect="1" noChangeArrowheads="1" noTextEdit="1"/>
          </p:cNvSpPr>
          <p:nvPr>
            <p:ph type="sldImg"/>
          </p:nvPr>
        </p:nvSpPr>
        <p:spPr>
          <a:solidFill>
            <a:srgbClr val="FFFFFF"/>
          </a:solidFill>
          <a:ln/>
        </p:spPr>
      </p:sp>
      <p:sp>
        <p:nvSpPr>
          <p:cNvPr id="514052" name="Rectangle 3">
            <a:extLst>
              <a:ext uri="{FF2B5EF4-FFF2-40B4-BE49-F238E27FC236}">
                <a16:creationId xmlns:a16="http://schemas.microsoft.com/office/drawing/2014/main" id="{161BD230-B1A3-A54E-9E7F-632D99DA784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err="1">
                <a:latin typeface="Arial" panose="020B0604020202020204" pitchFamily="34" charset="0"/>
                <a:ea typeface="ＭＳ Ｐゴシック" panose="020B0600070205080204" pitchFamily="34" charset="-128"/>
              </a:rPr>
              <a:t>MAN’s</a:t>
            </a:r>
            <a:r>
              <a:rPr lang="en-US" altLang="en-US" dirty="0">
                <a:latin typeface="Arial" panose="020B0604020202020204" pitchFamily="34" charset="0"/>
                <a:ea typeface="ＭＳ Ｐゴシック" panose="020B0600070205080204" pitchFamily="34" charset="-128"/>
              </a:rPr>
              <a:t> Ecological Niche</a:t>
            </a:r>
          </a:p>
        </p:txBody>
      </p:sp>
    </p:spTree>
    <p:extLst>
      <p:ext uri="{BB962C8B-B14F-4D97-AF65-F5344CB8AC3E}">
        <p14:creationId xmlns:p14="http://schemas.microsoft.com/office/powerpoint/2010/main" val="1987779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often went out into the Garden to pray.</a:t>
            </a:r>
          </a:p>
        </p:txBody>
      </p:sp>
      <p:sp>
        <p:nvSpPr>
          <p:cNvPr id="4" name="Slide Number Placeholder 3"/>
          <p:cNvSpPr>
            <a:spLocks noGrp="1"/>
          </p:cNvSpPr>
          <p:nvPr>
            <p:ph type="sldNum" sz="quarter" idx="5"/>
          </p:nvPr>
        </p:nvSpPr>
        <p:spPr/>
        <p:txBody>
          <a:bodyPr/>
          <a:lstStyle/>
          <a:p>
            <a:fld id="{77E74E07-ED68-734E-9B68-7F498BB3FCF6}" type="slidenum">
              <a:rPr lang="en-US" smtClean="0"/>
              <a:t>52</a:t>
            </a:fld>
            <a:endParaRPr lang="en-US"/>
          </a:p>
        </p:txBody>
      </p:sp>
    </p:spTree>
    <p:extLst>
      <p:ext uri="{BB962C8B-B14F-4D97-AF65-F5344CB8AC3E}">
        <p14:creationId xmlns:p14="http://schemas.microsoft.com/office/powerpoint/2010/main" val="251841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experience of Awe Has been found to promote physical and mental health.</a:t>
            </a:r>
          </a:p>
        </p:txBody>
      </p:sp>
      <p:sp>
        <p:nvSpPr>
          <p:cNvPr id="4" name="Slide Number Placeholder 3"/>
          <p:cNvSpPr>
            <a:spLocks noGrp="1"/>
          </p:cNvSpPr>
          <p:nvPr>
            <p:ph type="sldNum" sz="quarter" idx="5"/>
          </p:nvPr>
        </p:nvSpPr>
        <p:spPr/>
        <p:txBody>
          <a:bodyPr/>
          <a:lstStyle/>
          <a:p>
            <a:fld id="{77E74E07-ED68-734E-9B68-7F498BB3FCF6}" type="slidenum">
              <a:rPr lang="en-US" smtClean="0"/>
              <a:t>53</a:t>
            </a:fld>
            <a:endParaRPr lang="en-US"/>
          </a:p>
        </p:txBody>
      </p:sp>
    </p:spTree>
    <p:extLst>
      <p:ext uri="{BB962C8B-B14F-4D97-AF65-F5344CB8AC3E}">
        <p14:creationId xmlns:p14="http://schemas.microsoft.com/office/powerpoint/2010/main" val="3576037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something bigger and grander than your self brings humility.</a:t>
            </a:r>
          </a:p>
          <a:p>
            <a:endParaRPr lang="en-US" dirty="0"/>
          </a:p>
          <a:p>
            <a:r>
              <a:rPr lang="en-US" dirty="0"/>
              <a:t>https://</a:t>
            </a:r>
            <a:r>
              <a:rPr lang="en-US" dirty="0" err="1"/>
              <a:t>www.canr.msu.edu</a:t>
            </a:r>
            <a:r>
              <a:rPr lang="en-US" dirty="0"/>
              <a:t>/news/</a:t>
            </a:r>
            <a:r>
              <a:rPr lang="en-US" dirty="0" err="1"/>
              <a:t>the_influence_of_awe</a:t>
            </a:r>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54</a:t>
            </a:fld>
            <a:endParaRPr lang="en-US"/>
          </a:p>
        </p:txBody>
      </p:sp>
    </p:spTree>
    <p:extLst>
      <p:ext uri="{BB962C8B-B14F-4D97-AF65-F5344CB8AC3E}">
        <p14:creationId xmlns:p14="http://schemas.microsoft.com/office/powerpoint/2010/main" val="643467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who take the time to experience the awe are found to have better health, and healthier blood pressures.</a:t>
            </a:r>
          </a:p>
        </p:txBody>
      </p:sp>
      <p:sp>
        <p:nvSpPr>
          <p:cNvPr id="4" name="Slide Number Placeholder 3"/>
          <p:cNvSpPr>
            <a:spLocks noGrp="1"/>
          </p:cNvSpPr>
          <p:nvPr>
            <p:ph type="sldNum" sz="quarter" idx="5"/>
          </p:nvPr>
        </p:nvSpPr>
        <p:spPr/>
        <p:txBody>
          <a:bodyPr/>
          <a:lstStyle/>
          <a:p>
            <a:fld id="{77E74E07-ED68-734E-9B68-7F498BB3FCF6}" type="slidenum">
              <a:rPr lang="en-US" smtClean="0"/>
              <a:t>55</a:t>
            </a:fld>
            <a:endParaRPr lang="en-US"/>
          </a:p>
        </p:txBody>
      </p:sp>
    </p:spTree>
    <p:extLst>
      <p:ext uri="{BB962C8B-B14F-4D97-AF65-F5344CB8AC3E}">
        <p14:creationId xmlns:p14="http://schemas.microsoft.com/office/powerpoint/2010/main" val="19549316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it’s big things like the sky, mountains, or sea</a:t>
            </a:r>
          </a:p>
        </p:txBody>
      </p:sp>
      <p:sp>
        <p:nvSpPr>
          <p:cNvPr id="4" name="Slide Number Placeholder 3"/>
          <p:cNvSpPr>
            <a:spLocks noGrp="1"/>
          </p:cNvSpPr>
          <p:nvPr>
            <p:ph type="sldNum" sz="quarter" idx="5"/>
          </p:nvPr>
        </p:nvSpPr>
        <p:spPr/>
        <p:txBody>
          <a:bodyPr/>
          <a:lstStyle/>
          <a:p>
            <a:fld id="{77E74E07-ED68-734E-9B68-7F498BB3FCF6}" type="slidenum">
              <a:rPr lang="en-US" smtClean="0"/>
              <a:t>56</a:t>
            </a:fld>
            <a:endParaRPr lang="en-US"/>
          </a:p>
        </p:txBody>
      </p:sp>
    </p:spTree>
    <p:extLst>
      <p:ext uri="{BB962C8B-B14F-4D97-AF65-F5344CB8AC3E}">
        <p14:creationId xmlns:p14="http://schemas.microsoft.com/office/powerpoint/2010/main" val="36474481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small things like intricate beautiful flowers.</a:t>
            </a:r>
          </a:p>
        </p:txBody>
      </p:sp>
      <p:sp>
        <p:nvSpPr>
          <p:cNvPr id="4" name="Slide Number Placeholder 3"/>
          <p:cNvSpPr>
            <a:spLocks noGrp="1"/>
          </p:cNvSpPr>
          <p:nvPr>
            <p:ph type="sldNum" sz="quarter" idx="5"/>
          </p:nvPr>
        </p:nvSpPr>
        <p:spPr/>
        <p:txBody>
          <a:bodyPr/>
          <a:lstStyle/>
          <a:p>
            <a:fld id="{77E74E07-ED68-734E-9B68-7F498BB3FCF6}" type="slidenum">
              <a:rPr lang="en-US" smtClean="0"/>
              <a:t>57</a:t>
            </a:fld>
            <a:endParaRPr lang="en-US"/>
          </a:p>
        </p:txBody>
      </p:sp>
    </p:spTree>
    <p:extLst>
      <p:ext uri="{BB962C8B-B14F-4D97-AF65-F5344CB8AC3E}">
        <p14:creationId xmlns:p14="http://schemas.microsoft.com/office/powerpoint/2010/main" val="2465538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beauties of God’s great creation are there for our health and appreciation.  </a:t>
            </a:r>
          </a:p>
          <a:p>
            <a:r>
              <a:rPr lang="en-US" dirty="0"/>
              <a:t>Also the contemplation of the grandest themes, </a:t>
            </a:r>
          </a:p>
        </p:txBody>
      </p:sp>
      <p:sp>
        <p:nvSpPr>
          <p:cNvPr id="4" name="Slide Number Placeholder 3"/>
          <p:cNvSpPr>
            <a:spLocks noGrp="1"/>
          </p:cNvSpPr>
          <p:nvPr>
            <p:ph type="sldNum" sz="quarter" idx="5"/>
          </p:nvPr>
        </p:nvSpPr>
        <p:spPr/>
        <p:txBody>
          <a:bodyPr/>
          <a:lstStyle/>
          <a:p>
            <a:fld id="{77E74E07-ED68-734E-9B68-7F498BB3FCF6}" type="slidenum">
              <a:rPr lang="en-US" smtClean="0"/>
              <a:t>58</a:t>
            </a:fld>
            <a:endParaRPr lang="en-US"/>
          </a:p>
        </p:txBody>
      </p:sp>
    </p:spTree>
    <p:extLst>
      <p:ext uri="{BB962C8B-B14F-4D97-AF65-F5344CB8AC3E}">
        <p14:creationId xmlns:p14="http://schemas.microsoft.com/office/powerpoint/2010/main" val="255120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salvation and the unselfish generosity of Jesus on the cross, the awe, drawing us away from our selfish selves leads us to more vigorous health.</a:t>
            </a:r>
          </a:p>
        </p:txBody>
      </p:sp>
      <p:sp>
        <p:nvSpPr>
          <p:cNvPr id="4" name="Slide Number Placeholder 3"/>
          <p:cNvSpPr>
            <a:spLocks noGrp="1"/>
          </p:cNvSpPr>
          <p:nvPr>
            <p:ph type="sldNum" sz="quarter" idx="5"/>
          </p:nvPr>
        </p:nvSpPr>
        <p:spPr/>
        <p:txBody>
          <a:bodyPr/>
          <a:lstStyle/>
          <a:p>
            <a:fld id="{77E74E07-ED68-734E-9B68-7F498BB3FCF6}" type="slidenum">
              <a:rPr lang="en-US" smtClean="0"/>
              <a:t>59</a:t>
            </a:fld>
            <a:endParaRPr lang="en-US"/>
          </a:p>
        </p:txBody>
      </p:sp>
    </p:spTree>
    <p:extLst>
      <p:ext uri="{BB962C8B-B14F-4D97-AF65-F5344CB8AC3E}">
        <p14:creationId xmlns:p14="http://schemas.microsoft.com/office/powerpoint/2010/main" val="4762394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think of the awe to be experience in the heaven, that Jesus has gone to prepare for us, where every tear will be wiped away and all that we have experienced here will be explained. </a:t>
            </a:r>
          </a:p>
          <a:p>
            <a:endParaRPr lang="en-US" dirty="0"/>
          </a:p>
          <a:p>
            <a:r>
              <a:rPr lang="en-US" dirty="0"/>
              <a:t>click</a:t>
            </a:r>
          </a:p>
          <a:p>
            <a:endParaRPr lang="en-US" dirty="0"/>
          </a:p>
          <a:p>
            <a:r>
              <a:rPr lang="en-US" dirty="0"/>
              <a:t>Can we help but trust the God that has done so much for us.</a:t>
            </a:r>
          </a:p>
        </p:txBody>
      </p:sp>
      <p:sp>
        <p:nvSpPr>
          <p:cNvPr id="4" name="Slide Number Placeholder 3"/>
          <p:cNvSpPr>
            <a:spLocks noGrp="1"/>
          </p:cNvSpPr>
          <p:nvPr>
            <p:ph type="sldNum" sz="quarter" idx="5"/>
          </p:nvPr>
        </p:nvSpPr>
        <p:spPr/>
        <p:txBody>
          <a:bodyPr/>
          <a:lstStyle/>
          <a:p>
            <a:fld id="{77E74E07-ED68-734E-9B68-7F498BB3FCF6}" type="slidenum">
              <a:rPr lang="en-US" smtClean="0"/>
              <a:t>60</a:t>
            </a:fld>
            <a:endParaRPr lang="en-US"/>
          </a:p>
        </p:txBody>
      </p:sp>
    </p:spTree>
    <p:extLst>
      <p:ext uri="{BB962C8B-B14F-4D97-AF65-F5344CB8AC3E}">
        <p14:creationId xmlns:p14="http://schemas.microsoft.com/office/powerpoint/2010/main" val="172744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INTRO: Hi, I’m Dr. John Clark, I specialize in Lifestyle medicine.</a:t>
            </a:r>
            <a:r>
              <a:rPr lang="en-AU" sz="1200" b="1" kern="1200" dirty="0">
                <a:solidFill>
                  <a:schemeClr val="tx1"/>
                </a:solidFill>
                <a:effectLst/>
                <a:latin typeface="Calibri" charset="0"/>
                <a:ea typeface="ＭＳ Ｐゴシック" charset="-128"/>
                <a:cs typeface="ＭＳ Ｐゴシック" charset="-128"/>
              </a:rPr>
              <a:t> Lifestyle medicine maximizes your health above the probability of disease.</a:t>
            </a:r>
          </a:p>
          <a:p>
            <a:r>
              <a:rPr lang="en-US" dirty="0"/>
              <a:t>I have now spent over 14 years now researching and teaching people how to overcome high blood pressure and other lifestyle diseases. </a:t>
            </a:r>
          </a:p>
        </p:txBody>
      </p:sp>
      <p:sp>
        <p:nvSpPr>
          <p:cNvPr id="4" name="Slide Number Placeholder 3"/>
          <p:cNvSpPr>
            <a:spLocks noGrp="1"/>
          </p:cNvSpPr>
          <p:nvPr>
            <p:ph type="sldNum" sz="quarter" idx="5"/>
          </p:nvPr>
        </p:nvSpPr>
        <p:spPr/>
        <p:txBody>
          <a:bodyPr/>
          <a:lstStyle/>
          <a:p>
            <a:fld id="{E16A3677-903B-A549-8AC3-6CD1A023B8F5}" type="slidenum">
              <a:rPr lang="en-US" altLang="en-US" smtClean="0"/>
              <a:pPr/>
              <a:t>5</a:t>
            </a:fld>
            <a:endParaRPr lang="en-US" altLang="en-US" dirty="0"/>
          </a:p>
        </p:txBody>
      </p:sp>
    </p:spTree>
    <p:extLst>
      <p:ext uri="{BB962C8B-B14F-4D97-AF65-F5344CB8AC3E}">
        <p14:creationId xmlns:p14="http://schemas.microsoft.com/office/powerpoint/2010/main" val="8911157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61</a:t>
            </a:fld>
            <a:endParaRPr lang="en-US"/>
          </a:p>
        </p:txBody>
      </p:sp>
    </p:spTree>
    <p:extLst>
      <p:ext uri="{BB962C8B-B14F-4D97-AF65-F5344CB8AC3E}">
        <p14:creationId xmlns:p14="http://schemas.microsoft.com/office/powerpoint/2010/main" val="2485916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62</a:t>
            </a:fld>
            <a:endParaRPr lang="en-US"/>
          </a:p>
        </p:txBody>
      </p:sp>
    </p:spTree>
    <p:extLst>
      <p:ext uri="{BB962C8B-B14F-4D97-AF65-F5344CB8AC3E}">
        <p14:creationId xmlns:p14="http://schemas.microsoft.com/office/powerpoint/2010/main" val="18764287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63</a:t>
            </a:fld>
            <a:endParaRPr lang="en-US"/>
          </a:p>
        </p:txBody>
      </p:sp>
    </p:spTree>
    <p:extLst>
      <p:ext uri="{BB962C8B-B14F-4D97-AF65-F5344CB8AC3E}">
        <p14:creationId xmlns:p14="http://schemas.microsoft.com/office/powerpoint/2010/main" val="38945559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64</a:t>
            </a:fld>
            <a:endParaRPr lang="en-US"/>
          </a:p>
        </p:txBody>
      </p:sp>
    </p:spTree>
    <p:extLst>
      <p:ext uri="{BB962C8B-B14F-4D97-AF65-F5344CB8AC3E}">
        <p14:creationId xmlns:p14="http://schemas.microsoft.com/office/powerpoint/2010/main" val="13089191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65</a:t>
            </a:fld>
            <a:endParaRPr lang="en-US"/>
          </a:p>
        </p:txBody>
      </p:sp>
    </p:spTree>
    <p:extLst>
      <p:ext uri="{BB962C8B-B14F-4D97-AF65-F5344CB8AC3E}">
        <p14:creationId xmlns:p14="http://schemas.microsoft.com/office/powerpoint/2010/main" val="40938701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66</a:t>
            </a:fld>
            <a:endParaRPr lang="en-US"/>
          </a:p>
        </p:txBody>
      </p:sp>
    </p:spTree>
    <p:extLst>
      <p:ext uri="{BB962C8B-B14F-4D97-AF65-F5344CB8AC3E}">
        <p14:creationId xmlns:p14="http://schemas.microsoft.com/office/powerpoint/2010/main" val="37428123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67</a:t>
            </a:fld>
            <a:endParaRPr lang="en-US"/>
          </a:p>
        </p:txBody>
      </p:sp>
    </p:spTree>
    <p:extLst>
      <p:ext uri="{BB962C8B-B14F-4D97-AF65-F5344CB8AC3E}">
        <p14:creationId xmlns:p14="http://schemas.microsoft.com/office/powerpoint/2010/main" val="36197282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68</a:t>
            </a:fld>
            <a:endParaRPr lang="en-US"/>
          </a:p>
        </p:txBody>
      </p:sp>
    </p:spTree>
    <p:extLst>
      <p:ext uri="{BB962C8B-B14F-4D97-AF65-F5344CB8AC3E}">
        <p14:creationId xmlns:p14="http://schemas.microsoft.com/office/powerpoint/2010/main" val="879981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69</a:t>
            </a:fld>
            <a:endParaRPr lang="en-US"/>
          </a:p>
        </p:txBody>
      </p:sp>
    </p:spTree>
    <p:extLst>
      <p:ext uri="{BB962C8B-B14F-4D97-AF65-F5344CB8AC3E}">
        <p14:creationId xmlns:p14="http://schemas.microsoft.com/office/powerpoint/2010/main" val="1187435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70</a:t>
            </a:fld>
            <a:endParaRPr lang="en-US"/>
          </a:p>
        </p:txBody>
      </p:sp>
    </p:spTree>
    <p:extLst>
      <p:ext uri="{BB962C8B-B14F-4D97-AF65-F5344CB8AC3E}">
        <p14:creationId xmlns:p14="http://schemas.microsoft.com/office/powerpoint/2010/main" val="3386787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PREVIEW: Today we are going to talk about optimal lifestyle practices that produce a healthy blood pressure.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None/>
            </a:pPr>
            <a:r>
              <a:rPr lang="en-US" dirty="0"/>
              <a:t>High blood pressure normally results from uninformed choices.</a:t>
            </a:r>
          </a:p>
          <a:p>
            <a:pPr marL="0" indent="0">
              <a:buNone/>
            </a:pPr>
            <a:r>
              <a:rPr lang="en-US" dirty="0"/>
              <a:t>Positive choices can bring you normal healthy blood pressure. </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BENEFIT: By the end of this talk you will know why people have high blood pressure, and a list of natural remedies that can bring blood pressure to a healthy normal.</a:t>
            </a:r>
          </a:p>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6</a:t>
            </a:fld>
            <a:endParaRPr lang="en-US"/>
          </a:p>
        </p:txBody>
      </p:sp>
    </p:spTree>
    <p:extLst>
      <p:ext uri="{BB962C8B-B14F-4D97-AF65-F5344CB8AC3E}">
        <p14:creationId xmlns:p14="http://schemas.microsoft.com/office/powerpoint/2010/main" val="13293380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71</a:t>
            </a:fld>
            <a:endParaRPr lang="en-US"/>
          </a:p>
        </p:txBody>
      </p:sp>
    </p:spTree>
    <p:extLst>
      <p:ext uri="{BB962C8B-B14F-4D97-AF65-F5344CB8AC3E}">
        <p14:creationId xmlns:p14="http://schemas.microsoft.com/office/powerpoint/2010/main" val="35901713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72</a:t>
            </a:fld>
            <a:endParaRPr lang="en-US"/>
          </a:p>
        </p:txBody>
      </p:sp>
    </p:spTree>
    <p:extLst>
      <p:ext uri="{BB962C8B-B14F-4D97-AF65-F5344CB8AC3E}">
        <p14:creationId xmlns:p14="http://schemas.microsoft.com/office/powerpoint/2010/main" val="16196453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73</a:t>
            </a:fld>
            <a:endParaRPr lang="en-US"/>
          </a:p>
        </p:txBody>
      </p:sp>
    </p:spTree>
    <p:extLst>
      <p:ext uri="{BB962C8B-B14F-4D97-AF65-F5344CB8AC3E}">
        <p14:creationId xmlns:p14="http://schemas.microsoft.com/office/powerpoint/2010/main" val="3835509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Marge (Norman’s mother) “Son, come quickly, my blood pressure is 180/140 an I am afraid if I don’t get to the emergency room soon I could have a stroke.” Marge had seen her blood pressure rise ominously with time. She was now on three blood pressure medications, all of which had undesirable side effects, and nothing seemed to be working. Her doctor’s had repeatedly warned her that she was at high risk for a stroke. Six weeks into this blood pressure program, Marge was off all medications and had normal blood pressure. With the information in the presentation, you too can </a:t>
            </a:r>
            <a:r>
              <a:rPr lang="en-US"/>
              <a:t>experience “vigorous </a:t>
            </a:r>
            <a:r>
              <a:rPr lang="en-US" dirty="0"/>
              <a:t>healthy natural </a:t>
            </a:r>
            <a:r>
              <a:rPr lang="en-US"/>
              <a:t>blood pressure” </a:t>
            </a:r>
            <a:r>
              <a:rPr lang="en-US" dirty="0"/>
              <a:t>that can last for a lifetime. </a:t>
            </a:r>
          </a:p>
          <a:p>
            <a:endParaRPr lang="en-US" dirty="0"/>
          </a:p>
          <a:p>
            <a:endParaRPr lang="en-US" dirty="0"/>
          </a:p>
          <a:p>
            <a:r>
              <a:rPr lang="en-US" dirty="0"/>
              <a:t>This presentation </a:t>
            </a:r>
            <a:r>
              <a:rPr lang="en-US" dirty="0" err="1"/>
              <a:t>isYou</a:t>
            </a:r>
            <a:r>
              <a:rPr lang="en-US" dirty="0"/>
              <a:t> too can have Bullet points</a:t>
            </a:r>
          </a:p>
          <a:p>
            <a:r>
              <a:rPr lang="en-US" dirty="0"/>
              <a:t>     1billion world wide</a:t>
            </a:r>
          </a:p>
          <a:p>
            <a:endParaRPr lang="en-US" dirty="0"/>
          </a:p>
          <a:p>
            <a:r>
              <a:rPr lang="en-US" dirty="0"/>
              <a:t>Benefit/problem solved</a:t>
            </a:r>
          </a:p>
          <a:p>
            <a:r>
              <a:rPr lang="en-US" dirty="0"/>
              <a:t>     creeping blood pressure</a:t>
            </a:r>
          </a:p>
          <a:p>
            <a:r>
              <a:rPr lang="en-US" dirty="0"/>
              <a:t>     risk of stroke and kidney failure</a:t>
            </a:r>
          </a:p>
          <a:p>
            <a:r>
              <a:rPr lang="en-US" dirty="0"/>
              <a:t>     No more medication side effects</a:t>
            </a:r>
          </a:p>
          <a:p>
            <a:r>
              <a:rPr lang="en-US" dirty="0"/>
              <a:t>     vigorous healthy natural blood pressure for a lifetime</a:t>
            </a:r>
          </a:p>
          <a:p>
            <a:r>
              <a:rPr lang="en-US" dirty="0"/>
              <a:t>Inspire </a:t>
            </a:r>
          </a:p>
          <a:p>
            <a:endParaRPr lang="en-US" dirty="0"/>
          </a:p>
          <a:p>
            <a:r>
              <a:rPr lang="en-US" dirty="0"/>
              <a:t>Call to action</a:t>
            </a:r>
          </a:p>
          <a:p>
            <a:r>
              <a:rPr lang="en-US" dirty="0"/>
              <a:t>      </a:t>
            </a:r>
          </a:p>
          <a:p>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74</a:t>
            </a:fld>
            <a:endParaRPr lang="en-US"/>
          </a:p>
        </p:txBody>
      </p:sp>
    </p:spTree>
    <p:extLst>
      <p:ext uri="{BB962C8B-B14F-4D97-AF65-F5344CB8AC3E}">
        <p14:creationId xmlns:p14="http://schemas.microsoft.com/office/powerpoint/2010/main" val="1829884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Oxygen energized the tissues.</a:t>
            </a:r>
          </a:p>
          <a:p>
            <a:endParaRPr lang="en-US" dirty="0"/>
          </a:p>
          <a:p>
            <a:r>
              <a:rPr lang="en-US" dirty="0"/>
              <a:t>Pulse—relax—pulse </a:t>
            </a:r>
          </a:p>
          <a:p>
            <a:endParaRPr lang="en-US" dirty="0"/>
          </a:p>
          <a:p>
            <a:r>
              <a:rPr lang="en-US" dirty="0"/>
              <a:t>Peace and Happiness relax blood vessels, calms the heart, and improves tissue oxygenation.</a:t>
            </a:r>
          </a:p>
        </p:txBody>
      </p:sp>
      <p:sp>
        <p:nvSpPr>
          <p:cNvPr id="4" name="Slide Number Placeholder 3"/>
          <p:cNvSpPr>
            <a:spLocks noGrp="1"/>
          </p:cNvSpPr>
          <p:nvPr>
            <p:ph type="sldNum" sz="quarter" idx="5"/>
          </p:nvPr>
        </p:nvSpPr>
        <p:spPr/>
        <p:txBody>
          <a:bodyPr/>
          <a:lstStyle/>
          <a:p>
            <a:fld id="{77E74E07-ED68-734E-9B68-7F498BB3FCF6}" type="slidenum">
              <a:rPr lang="en-US" smtClean="0"/>
              <a:t>7</a:t>
            </a:fld>
            <a:endParaRPr lang="en-US"/>
          </a:p>
        </p:txBody>
      </p:sp>
    </p:spTree>
    <p:extLst>
      <p:ext uri="{BB962C8B-B14F-4D97-AF65-F5344CB8AC3E}">
        <p14:creationId xmlns:p14="http://schemas.microsoft.com/office/powerpoint/2010/main" val="307863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Reduce oxygen carrying capacity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FFBD3D"/>
                </a:solidFill>
                <a:effectLst>
                  <a:outerShdw blurRad="38100" dist="38100" dir="2700000" algn="tl">
                    <a:srgbClr val="000000">
                      <a:alpha val="43137"/>
                    </a:srgbClr>
                  </a:outerShdw>
                </a:effectLst>
                <a:latin typeface="Arial" charset="0"/>
                <a:ea typeface="ＭＳ Ｐゴシック" charset="-128"/>
              </a:rPr>
              <a:t>T</a:t>
            </a:r>
            <a:r>
              <a:rPr lang="en-US" altLang="en-US" dirty="0"/>
              <a:t>hickened blood slows circulation, over works the heart, raises the blood pressure</a:t>
            </a:r>
            <a:endParaRPr lang="en-US" sz="1200" dirty="0">
              <a:solidFill>
                <a:srgbClr val="FFBD3D"/>
              </a:solidFill>
              <a:effectLst>
                <a:outerShdw blurRad="38100" dist="38100" dir="2700000" algn="tl">
                  <a:srgbClr val="000000">
                    <a:alpha val="43137"/>
                  </a:srgbClr>
                </a:outerShdw>
              </a:effectLst>
              <a:latin typeface="Arial" charset="0"/>
              <a:ea typeface="ＭＳ Ｐゴシック" charset="-128"/>
            </a:endParaRPr>
          </a:p>
          <a:p>
            <a:r>
              <a:rPr lang="en-US" dirty="0"/>
              <a:t>Raise inflammation in the body and cause high blood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bg1"/>
                </a:solidFill>
                <a:effectLst>
                  <a:outerShdw blurRad="38100" dist="38100" dir="2700000" algn="tl">
                    <a:srgbClr val="000000"/>
                  </a:outerShdw>
                </a:effectLst>
              </a:rPr>
              <a:t>Refined oils increase the risk of stroke at an earlier age.</a:t>
            </a:r>
            <a:endParaRPr lang="en-US" alt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9</a:t>
            </a:fld>
            <a:endParaRPr lang="en-US"/>
          </a:p>
        </p:txBody>
      </p:sp>
    </p:spTree>
    <p:extLst>
      <p:ext uri="{BB962C8B-B14F-4D97-AF65-F5344CB8AC3E}">
        <p14:creationId xmlns:p14="http://schemas.microsoft.com/office/powerpoint/2010/main" val="201677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Compromise kidney function, </a:t>
            </a:r>
            <a:r>
              <a:rPr lang="en-AU" sz="1200" kern="1200" dirty="0">
                <a:solidFill>
                  <a:schemeClr val="tx1"/>
                </a:solidFill>
                <a:effectLst/>
                <a:latin typeface="+mn-lt"/>
                <a:ea typeface="+mn-ea"/>
                <a:cs typeface="+mn-cs"/>
              </a:rPr>
              <a:t>cause sodium retention,</a:t>
            </a:r>
            <a:r>
              <a:rPr lang="en-AU" dirty="0">
                <a:effectLst/>
              </a:rPr>
              <a:t> </a:t>
            </a:r>
            <a:r>
              <a:rPr lang="en-AU" sz="1200" kern="1200" dirty="0">
                <a:solidFill>
                  <a:schemeClr val="tx1"/>
                </a:solidFill>
                <a:effectLst/>
                <a:latin typeface="+mn-lt"/>
                <a:ea typeface="+mn-ea"/>
                <a:cs typeface="+mn-cs"/>
              </a:rPr>
              <a:t>increase salt sensitivity,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Increase inflammation, insulin resistance, and obesity</a:t>
            </a:r>
            <a:r>
              <a:rPr lang="en-AU" dirty="0">
                <a:effectLst/>
              </a:rPr>
              <a:t>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increase heart rate and myocardial oxygen demand</a:t>
            </a:r>
            <a:r>
              <a:rPr lang="en-AU" dirty="0">
                <a:effectLst/>
              </a:rPr>
              <a:t> </a:t>
            </a:r>
          </a:p>
          <a:p>
            <a:endParaRPr lang="en-AU" dirty="0">
              <a:effectLst/>
            </a:endParaRPr>
          </a:p>
        </p:txBody>
      </p:sp>
      <p:sp>
        <p:nvSpPr>
          <p:cNvPr id="4" name="Slide Number Placeholder 3"/>
          <p:cNvSpPr>
            <a:spLocks noGrp="1"/>
          </p:cNvSpPr>
          <p:nvPr>
            <p:ph type="sldNum" sz="quarter" idx="5"/>
          </p:nvPr>
        </p:nvSpPr>
        <p:spPr/>
        <p:txBody>
          <a:bodyPr/>
          <a:lstStyle/>
          <a:p>
            <a:fld id="{77E74E07-ED68-734E-9B68-7F498BB3FCF6}" type="slidenum">
              <a:rPr lang="en-US" smtClean="0"/>
              <a:t>10</a:t>
            </a:fld>
            <a:endParaRPr lang="en-US"/>
          </a:p>
        </p:txBody>
      </p:sp>
    </p:spTree>
    <p:extLst>
      <p:ext uri="{BB962C8B-B14F-4D97-AF65-F5344CB8AC3E}">
        <p14:creationId xmlns:p14="http://schemas.microsoft.com/office/powerpoint/2010/main" val="1843311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D576BC-D31A-6746-BBC8-D82BF6A7EB05}"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0DEBB-1043-8747-A44C-5D1D9C82D0F7}" type="slidenum">
              <a:rPr lang="en-US" smtClean="0"/>
              <a:t>‹#›</a:t>
            </a:fld>
            <a:endParaRPr lang="en-US"/>
          </a:p>
        </p:txBody>
      </p:sp>
    </p:spTree>
    <p:extLst>
      <p:ext uri="{BB962C8B-B14F-4D97-AF65-F5344CB8AC3E}">
        <p14:creationId xmlns:p14="http://schemas.microsoft.com/office/powerpoint/2010/main" val="133860828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D576BC-D31A-6746-BBC8-D82BF6A7EB05}"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0DEBB-1043-8747-A44C-5D1D9C82D0F7}" type="slidenum">
              <a:rPr lang="en-US" smtClean="0"/>
              <a:t>‹#›</a:t>
            </a:fld>
            <a:endParaRPr lang="en-US"/>
          </a:p>
        </p:txBody>
      </p:sp>
    </p:spTree>
    <p:extLst>
      <p:ext uri="{BB962C8B-B14F-4D97-AF65-F5344CB8AC3E}">
        <p14:creationId xmlns:p14="http://schemas.microsoft.com/office/powerpoint/2010/main" val="360136592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D576BC-D31A-6746-BBC8-D82BF6A7EB05}"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0DEBB-1043-8747-A44C-5D1D9C82D0F7}" type="slidenum">
              <a:rPr lang="en-US" smtClean="0"/>
              <a:t>‹#›</a:t>
            </a:fld>
            <a:endParaRPr lang="en-US"/>
          </a:p>
        </p:txBody>
      </p:sp>
    </p:spTree>
    <p:extLst>
      <p:ext uri="{BB962C8B-B14F-4D97-AF65-F5344CB8AC3E}">
        <p14:creationId xmlns:p14="http://schemas.microsoft.com/office/powerpoint/2010/main" val="339579433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bg>
      <p:bgPr>
        <a:solidFill>
          <a:srgbClr val="FFD627"/>
        </a:solidFill>
        <a:effectLst/>
      </p:bgPr>
    </p:bg>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xfrm>
            <a:off x="8179045" y="6248400"/>
            <a:ext cx="279156" cy="273705"/>
          </a:xfrm>
          <a:prstGeom prst="rect">
            <a:avLst/>
          </a:prstGeom>
        </p:spPr>
        <p:txBody>
          <a:bodyPr lIns="65023" tIns="65023" rIns="65023" bIns="65023"/>
          <a:lstStyle>
            <a:lvl1pPr algn="r" defTabSz="457184">
              <a:defRPr sz="1266">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3192574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D576BC-D31A-6746-BBC8-D82BF6A7EB05}"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0DEBB-1043-8747-A44C-5D1D9C82D0F7}" type="slidenum">
              <a:rPr lang="en-US" smtClean="0"/>
              <a:t>‹#›</a:t>
            </a:fld>
            <a:endParaRPr lang="en-US"/>
          </a:p>
        </p:txBody>
      </p:sp>
    </p:spTree>
    <p:extLst>
      <p:ext uri="{BB962C8B-B14F-4D97-AF65-F5344CB8AC3E}">
        <p14:creationId xmlns:p14="http://schemas.microsoft.com/office/powerpoint/2010/main" val="312798048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D576BC-D31A-6746-BBC8-D82BF6A7EB05}"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0DEBB-1043-8747-A44C-5D1D9C82D0F7}" type="slidenum">
              <a:rPr lang="en-US" smtClean="0"/>
              <a:t>‹#›</a:t>
            </a:fld>
            <a:endParaRPr lang="en-US"/>
          </a:p>
        </p:txBody>
      </p:sp>
    </p:spTree>
    <p:extLst>
      <p:ext uri="{BB962C8B-B14F-4D97-AF65-F5344CB8AC3E}">
        <p14:creationId xmlns:p14="http://schemas.microsoft.com/office/powerpoint/2010/main" val="374354181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D576BC-D31A-6746-BBC8-D82BF6A7EB05}" type="datetimeFigureOut">
              <a:rPr lang="en-US" smtClean="0"/>
              <a:t>12/29/25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00DEBB-1043-8747-A44C-5D1D9C82D0F7}" type="slidenum">
              <a:rPr lang="en-US" smtClean="0"/>
              <a:t>‹#›</a:t>
            </a:fld>
            <a:endParaRPr lang="en-US"/>
          </a:p>
        </p:txBody>
      </p:sp>
    </p:spTree>
    <p:extLst>
      <p:ext uri="{BB962C8B-B14F-4D97-AF65-F5344CB8AC3E}">
        <p14:creationId xmlns:p14="http://schemas.microsoft.com/office/powerpoint/2010/main" val="388446923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D576BC-D31A-6746-BBC8-D82BF6A7EB05}" type="datetimeFigureOut">
              <a:rPr lang="en-US" smtClean="0"/>
              <a:t>12/29/25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00DEBB-1043-8747-A44C-5D1D9C82D0F7}" type="slidenum">
              <a:rPr lang="en-US" smtClean="0"/>
              <a:t>‹#›</a:t>
            </a:fld>
            <a:endParaRPr lang="en-US"/>
          </a:p>
        </p:txBody>
      </p:sp>
    </p:spTree>
    <p:extLst>
      <p:ext uri="{BB962C8B-B14F-4D97-AF65-F5344CB8AC3E}">
        <p14:creationId xmlns:p14="http://schemas.microsoft.com/office/powerpoint/2010/main" val="57910854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D576BC-D31A-6746-BBC8-D82BF6A7EB05}" type="datetimeFigureOut">
              <a:rPr lang="en-US" smtClean="0"/>
              <a:t>12/29/25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00DEBB-1043-8747-A44C-5D1D9C82D0F7}" type="slidenum">
              <a:rPr lang="en-US" smtClean="0"/>
              <a:t>‹#›</a:t>
            </a:fld>
            <a:endParaRPr lang="en-US"/>
          </a:p>
        </p:txBody>
      </p:sp>
    </p:spTree>
    <p:extLst>
      <p:ext uri="{BB962C8B-B14F-4D97-AF65-F5344CB8AC3E}">
        <p14:creationId xmlns:p14="http://schemas.microsoft.com/office/powerpoint/2010/main" val="126458220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576BC-D31A-6746-BBC8-D82BF6A7EB05}" type="datetimeFigureOut">
              <a:rPr lang="en-US" smtClean="0"/>
              <a:t>12/29/25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00DEBB-1043-8747-A44C-5D1D9C82D0F7}" type="slidenum">
              <a:rPr lang="en-US" smtClean="0"/>
              <a:t>‹#›</a:t>
            </a:fld>
            <a:endParaRPr lang="en-US"/>
          </a:p>
        </p:txBody>
      </p:sp>
    </p:spTree>
    <p:extLst>
      <p:ext uri="{BB962C8B-B14F-4D97-AF65-F5344CB8AC3E}">
        <p14:creationId xmlns:p14="http://schemas.microsoft.com/office/powerpoint/2010/main" val="240895539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D576BC-D31A-6746-BBC8-D82BF6A7EB05}" type="datetimeFigureOut">
              <a:rPr lang="en-US" smtClean="0"/>
              <a:t>12/29/25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00DEBB-1043-8747-A44C-5D1D9C82D0F7}" type="slidenum">
              <a:rPr lang="en-US" smtClean="0"/>
              <a:t>‹#›</a:t>
            </a:fld>
            <a:endParaRPr lang="en-US"/>
          </a:p>
        </p:txBody>
      </p:sp>
    </p:spTree>
    <p:extLst>
      <p:ext uri="{BB962C8B-B14F-4D97-AF65-F5344CB8AC3E}">
        <p14:creationId xmlns:p14="http://schemas.microsoft.com/office/powerpoint/2010/main" val="292571174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D576BC-D31A-6746-BBC8-D82BF6A7EB05}" type="datetimeFigureOut">
              <a:rPr lang="en-US" smtClean="0"/>
              <a:t>12/29/25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00DEBB-1043-8747-A44C-5D1D9C82D0F7}" type="slidenum">
              <a:rPr lang="en-US" smtClean="0"/>
              <a:t>‹#›</a:t>
            </a:fld>
            <a:endParaRPr lang="en-US"/>
          </a:p>
        </p:txBody>
      </p:sp>
    </p:spTree>
    <p:extLst>
      <p:ext uri="{BB962C8B-B14F-4D97-AF65-F5344CB8AC3E}">
        <p14:creationId xmlns:p14="http://schemas.microsoft.com/office/powerpoint/2010/main" val="276453368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576BC-D31A-6746-BBC8-D82BF6A7EB05}" type="datetimeFigureOut">
              <a:rPr lang="en-US" smtClean="0"/>
              <a:t>12/29/25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0DEBB-1043-8747-A44C-5D1D9C82D0F7}" type="slidenum">
              <a:rPr lang="en-US" smtClean="0"/>
              <a:t>‹#›</a:t>
            </a:fld>
            <a:endParaRPr lang="en-US"/>
          </a:p>
        </p:txBody>
      </p:sp>
    </p:spTree>
    <p:extLst>
      <p:ext uri="{BB962C8B-B14F-4D97-AF65-F5344CB8AC3E}">
        <p14:creationId xmlns:p14="http://schemas.microsoft.com/office/powerpoint/2010/main" val="2349720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tiff"/><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07F265-524F-C04D-B02C-62995A851B10}"/>
              </a:ext>
            </a:extLst>
          </p:cNvPr>
          <p:cNvGrpSpPr/>
          <p:nvPr/>
        </p:nvGrpSpPr>
        <p:grpSpPr>
          <a:xfrm>
            <a:off x="-1" y="0"/>
            <a:ext cx="9144001" cy="6877256"/>
            <a:chOff x="1523999" y="1070849"/>
            <a:chExt cx="9144001" cy="5541867"/>
          </a:xfrm>
        </p:grpSpPr>
        <p:pic>
          <p:nvPicPr>
            <p:cNvPr id="5" name="Picture 4">
              <a:extLst>
                <a:ext uri="{FF2B5EF4-FFF2-40B4-BE49-F238E27FC236}">
                  <a16:creationId xmlns:a16="http://schemas.microsoft.com/office/drawing/2014/main" id="{89EA3B06-903A-2C40-9413-547026F288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22574" y="1070849"/>
              <a:ext cx="8945426" cy="5541867"/>
            </a:xfrm>
            <a:prstGeom prst="rect">
              <a:avLst/>
            </a:prstGeom>
          </p:spPr>
        </p:pic>
        <p:pic>
          <p:nvPicPr>
            <p:cNvPr id="6" name="Picture 5">
              <a:extLst>
                <a:ext uri="{FF2B5EF4-FFF2-40B4-BE49-F238E27FC236}">
                  <a16:creationId xmlns:a16="http://schemas.microsoft.com/office/drawing/2014/main" id="{F6809100-E46F-1748-892F-8E078F634A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523999" y="1070849"/>
              <a:ext cx="198571" cy="5541867"/>
            </a:xfrm>
            <a:prstGeom prst="rect">
              <a:avLst/>
            </a:prstGeom>
          </p:spPr>
        </p:pic>
      </p:grpSp>
      <p:sp>
        <p:nvSpPr>
          <p:cNvPr id="7" name="TextBox 6">
            <a:extLst>
              <a:ext uri="{FF2B5EF4-FFF2-40B4-BE49-F238E27FC236}">
                <a16:creationId xmlns:a16="http://schemas.microsoft.com/office/drawing/2014/main" id="{0F457976-5A96-C248-91FA-BF6DB91B720A}"/>
              </a:ext>
            </a:extLst>
          </p:cNvPr>
          <p:cNvSpPr txBox="1"/>
          <p:nvPr/>
        </p:nvSpPr>
        <p:spPr>
          <a:xfrm>
            <a:off x="-1524000" y="257725"/>
            <a:ext cx="121920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b="1" dirty="0">
                <a:ln/>
                <a:solidFill>
                  <a:srgbClr val="FFAB7A"/>
                </a:solidFill>
                <a:effectLst>
                  <a:glow rad="127000">
                    <a:schemeClr val="tx1">
                      <a:alpha val="60000"/>
                    </a:schemeClr>
                  </a:glow>
                  <a:outerShdw blurRad="50800" dist="38100" dir="2700000" algn="tl" rotWithShape="0">
                    <a:prstClr val="black">
                      <a:alpha val="40000"/>
                    </a:prstClr>
                  </a:outerShdw>
                </a:effectLst>
                <a:latin typeface="Quartera" pitchFamily="2" charset="0"/>
              </a:rPr>
              <a:t>Blueprint</a:t>
            </a:r>
            <a:r>
              <a:rPr lang="en-US" sz="4800" b="1" dirty="0">
                <a:ln/>
                <a:solidFill>
                  <a:srgbClr val="FFAB7A"/>
                </a:solidFill>
                <a:effectLst>
                  <a:glow rad="50800">
                    <a:schemeClr val="tx1">
                      <a:alpha val="60000"/>
                    </a:schemeClr>
                  </a:glow>
                  <a:outerShdw blurRad="50800" dist="38100" dir="2700000" algn="tl" rotWithShape="0">
                    <a:prstClr val="black">
                      <a:alpha val="40000"/>
                    </a:prstClr>
                  </a:outerShdw>
                </a:effectLst>
                <a:latin typeface="Quartera" pitchFamily="2" charset="0"/>
              </a:rPr>
              <a:t> </a:t>
            </a:r>
            <a:r>
              <a:rPr lang="en-US" sz="4800" dirty="0">
                <a:ln/>
                <a:solidFill>
                  <a:srgbClr val="FFAB7A"/>
                </a:solidFill>
                <a:effectLst>
                  <a:glow rad="165100">
                    <a:schemeClr val="tx1">
                      <a:alpha val="60000"/>
                    </a:schemeClr>
                  </a:glow>
                  <a:outerShdw blurRad="50800" dist="38100" dir="2700000" algn="tl" rotWithShape="0">
                    <a:prstClr val="black">
                      <a:alpha val="40000"/>
                    </a:prstClr>
                  </a:outerShdw>
                </a:effectLst>
                <a:latin typeface="Quartera" pitchFamily="2" charset="0"/>
              </a:rPr>
              <a:t>For Health And Healing</a:t>
            </a:r>
          </a:p>
        </p:txBody>
      </p:sp>
      <p:sp>
        <p:nvSpPr>
          <p:cNvPr id="8" name="TextBox 7">
            <a:extLst>
              <a:ext uri="{FF2B5EF4-FFF2-40B4-BE49-F238E27FC236}">
                <a16:creationId xmlns:a16="http://schemas.microsoft.com/office/drawing/2014/main" id="{6C8C2B3E-C3C2-8B46-B331-DB613CE9D00B}"/>
              </a:ext>
            </a:extLst>
          </p:cNvPr>
          <p:cNvSpPr txBox="1"/>
          <p:nvPr/>
        </p:nvSpPr>
        <p:spPr>
          <a:xfrm>
            <a:off x="3366442" y="6085429"/>
            <a:ext cx="2424672" cy="461163"/>
          </a:xfrm>
          <a:prstGeom prst="rect">
            <a:avLst/>
          </a:prstGeom>
          <a:noFill/>
        </p:spPr>
        <p:txBody>
          <a:bodyPr wrap="none" rtlCol="0">
            <a:prstTxWarp prst="textPlain">
              <a:avLst/>
            </a:prstTxWarp>
            <a:spAutoFit/>
            <a:scene3d>
              <a:camera prst="orthographicFront"/>
              <a:lightRig rig="soft" dir="t">
                <a:rot lat="0" lon="0" rev="15600000"/>
              </a:lightRig>
            </a:scene3d>
            <a:sp3d extrusionH="57150" prstMaterial="softEdge">
              <a:bevelT w="25400" h="38100"/>
            </a:sp3d>
          </a:bodyPr>
          <a:lstStyle/>
          <a:p>
            <a:r>
              <a:rPr lang="en-US" sz="2800" b="1" dirty="0">
                <a:ln/>
                <a:solidFill>
                  <a:schemeClr val="bg1"/>
                </a:solidFill>
                <a:effectLst>
                  <a:glow rad="101600">
                    <a:schemeClr val="tx1">
                      <a:alpha val="60000"/>
                    </a:schemeClr>
                  </a:glow>
                  <a:outerShdw blurRad="50800" dist="38100" dir="2700000" algn="tl" rotWithShape="0">
                    <a:prstClr val="black">
                      <a:alpha val="40000"/>
                    </a:prstClr>
                  </a:outerShdw>
                </a:effectLst>
                <a:latin typeface="Quartera" pitchFamily="2" charset="0"/>
              </a:rPr>
              <a:t>John Clark, M.D.</a:t>
            </a:r>
          </a:p>
        </p:txBody>
      </p:sp>
      <p:sp>
        <p:nvSpPr>
          <p:cNvPr id="9" name="TextBox 8">
            <a:extLst>
              <a:ext uri="{FF2B5EF4-FFF2-40B4-BE49-F238E27FC236}">
                <a16:creationId xmlns:a16="http://schemas.microsoft.com/office/drawing/2014/main" id="{657E0608-0196-8B4B-8904-0C778FA89FCD}"/>
              </a:ext>
            </a:extLst>
          </p:cNvPr>
          <p:cNvSpPr txBox="1"/>
          <p:nvPr/>
        </p:nvSpPr>
        <p:spPr>
          <a:xfrm>
            <a:off x="-1524000" y="1375514"/>
            <a:ext cx="1219200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3600" b="1" dirty="0">
                <a:ln/>
                <a:solidFill>
                  <a:srgbClr val="FFAB7A"/>
                </a:solidFill>
                <a:effectLst>
                  <a:glow rad="127000">
                    <a:schemeClr val="tx1">
                      <a:alpha val="60000"/>
                    </a:schemeClr>
                  </a:glow>
                  <a:outerShdw blurRad="50800" dist="38100" dir="2700000" algn="tl" rotWithShape="0">
                    <a:prstClr val="black">
                      <a:alpha val="40000"/>
                    </a:prstClr>
                  </a:outerShdw>
                </a:effectLst>
                <a:latin typeface="Quartera" pitchFamily="2" charset="0"/>
              </a:rPr>
              <a:t>Reversing Disease From Its Foundation </a:t>
            </a:r>
          </a:p>
        </p:txBody>
      </p:sp>
      <p:pic>
        <p:nvPicPr>
          <p:cNvPr id="10" name="Picture 9">
            <a:extLst>
              <a:ext uri="{FF2B5EF4-FFF2-40B4-BE49-F238E27FC236}">
                <a16:creationId xmlns:a16="http://schemas.microsoft.com/office/drawing/2014/main" id="{BA3B55FE-1C62-EC45-918F-D7DC82FE73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258697" y="2571070"/>
            <a:ext cx="2870791" cy="4306186"/>
          </a:xfrm>
          <a:prstGeom prst="rect">
            <a:avLst/>
          </a:prstGeom>
        </p:spPr>
      </p:pic>
      <p:sp>
        <p:nvSpPr>
          <p:cNvPr id="11" name="Title 1">
            <a:extLst>
              <a:ext uri="{FF2B5EF4-FFF2-40B4-BE49-F238E27FC236}">
                <a16:creationId xmlns:a16="http://schemas.microsoft.com/office/drawing/2014/main" id="{AA69135D-C749-9C4D-A3DB-417BC1FA55DC}"/>
              </a:ext>
            </a:extLst>
          </p:cNvPr>
          <p:cNvSpPr txBox="1">
            <a:spLocks/>
          </p:cNvSpPr>
          <p:nvPr/>
        </p:nvSpPr>
        <p:spPr>
          <a:xfrm>
            <a:off x="755373" y="2939181"/>
            <a:ext cx="7182678" cy="1641947"/>
          </a:xfrm>
          <a:prstGeom prst="rect">
            <a:avLst/>
          </a:prstGeom>
        </p:spPr>
        <p:txBody>
          <a:bodyPr numCol="1">
            <a:prstTxWarp prst="textWave4">
              <a:avLst>
                <a:gd name="adj1" fmla="val 3008"/>
                <a:gd name="adj2" fmla="val 1"/>
              </a:avLst>
            </a:prstTxWarp>
            <a:normAutofit fontScale="975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a:solidFill>
                    <a:srgbClr val="FFFF00"/>
                  </a:solidFill>
                </a:ln>
                <a:solidFill>
                  <a:schemeClr val="bg1"/>
                </a:solidFill>
                <a:effectLst>
                  <a:glow rad="101600">
                    <a:schemeClr val="tx1">
                      <a:alpha val="60000"/>
                    </a:schemeClr>
                  </a:glow>
                </a:effectLst>
                <a:latin typeface="Arial Rounded MT Bold" panose="020F0704030504030204" pitchFamily="34" charset="77"/>
                <a:ea typeface="Tahoma" panose="020B0604030504040204" pitchFamily="34" charset="0"/>
                <a:cs typeface="Tahoma" panose="020B0604030504040204" pitchFamily="34" charset="0"/>
              </a:rPr>
              <a:t>Vigorous Healthy Natural Blood Pressure</a:t>
            </a:r>
          </a:p>
        </p:txBody>
      </p:sp>
    </p:spTree>
    <p:extLst>
      <p:ext uri="{BB962C8B-B14F-4D97-AF65-F5344CB8AC3E}">
        <p14:creationId xmlns:p14="http://schemas.microsoft.com/office/powerpoint/2010/main" val="350807731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C2F838-03D1-3449-9AB5-2F634BD591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3" y="0"/>
            <a:ext cx="9141513" cy="6858000"/>
          </a:xfrm>
          <a:prstGeom prst="rect">
            <a:avLst/>
          </a:prstGeom>
        </p:spPr>
      </p:pic>
      <p:sp>
        <p:nvSpPr>
          <p:cNvPr id="4" name="TextBox 3">
            <a:extLst>
              <a:ext uri="{FF2B5EF4-FFF2-40B4-BE49-F238E27FC236}">
                <a16:creationId xmlns:a16="http://schemas.microsoft.com/office/drawing/2014/main" id="{7D106D5E-6B09-B44D-92F5-BE3C901E0486}"/>
              </a:ext>
            </a:extLst>
          </p:cNvPr>
          <p:cNvSpPr txBox="1"/>
          <p:nvPr/>
        </p:nvSpPr>
        <p:spPr>
          <a:xfrm>
            <a:off x="3870749" y="1303868"/>
            <a:ext cx="1402500" cy="646331"/>
          </a:xfrm>
          <a:prstGeom prst="rect">
            <a:avLst/>
          </a:prstGeom>
          <a:noFill/>
        </p:spPr>
        <p:txBody>
          <a:bodyPr wrap="none" rtlCol="0">
            <a:spAutoFit/>
          </a:bodyPr>
          <a:lstStyle/>
          <a:p>
            <a:r>
              <a:rPr lang="en-US" sz="3600" dirty="0">
                <a:solidFill>
                  <a:srgbClr val="FFFFFF"/>
                </a:solidFill>
              </a:rPr>
              <a:t>Sugars</a:t>
            </a:r>
          </a:p>
        </p:txBody>
      </p:sp>
      <p:sp>
        <p:nvSpPr>
          <p:cNvPr id="6" name="TextBox 5">
            <a:extLst>
              <a:ext uri="{FF2B5EF4-FFF2-40B4-BE49-F238E27FC236}">
                <a16:creationId xmlns:a16="http://schemas.microsoft.com/office/drawing/2014/main" id="{4A13EAE8-0DC6-174E-A321-00CEB8AB4331}"/>
              </a:ext>
            </a:extLst>
          </p:cNvPr>
          <p:cNvSpPr txBox="1"/>
          <p:nvPr/>
        </p:nvSpPr>
        <p:spPr>
          <a:xfrm>
            <a:off x="251520" y="116632"/>
            <a:ext cx="4921091" cy="923330"/>
          </a:xfrm>
          <a:prstGeom prst="rect">
            <a:avLst/>
          </a:prstGeom>
          <a:noFill/>
        </p:spPr>
        <p:txBody>
          <a:bodyPr wrap="none" rtlCol="0">
            <a:spAutoFit/>
          </a:bodyPr>
          <a:lstStyle/>
          <a:p>
            <a:r>
              <a:rPr lang="en-US" sz="5400" dirty="0">
                <a:solidFill>
                  <a:srgbClr val="FFFFFF"/>
                </a:solidFill>
              </a:rPr>
              <a:t>Unfavorable Diet</a:t>
            </a:r>
          </a:p>
        </p:txBody>
      </p:sp>
    </p:spTree>
    <p:extLst>
      <p:ext uri="{BB962C8B-B14F-4D97-AF65-F5344CB8AC3E}">
        <p14:creationId xmlns:p14="http://schemas.microsoft.com/office/powerpoint/2010/main" val="2966076577"/>
      </p:ext>
    </p:extLst>
  </p:cSld>
  <p:clrMapOvr>
    <a:masterClrMapping/>
  </p:clrMapOvr>
  <p:transition spd="slow">
    <p:wipe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2DCA0-3E2D-0544-A302-098298B83C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3" y="0"/>
            <a:ext cx="9141513" cy="6858000"/>
          </a:xfrm>
          <a:prstGeom prst="rect">
            <a:avLst/>
          </a:prstGeom>
        </p:spPr>
      </p:pic>
      <p:sp>
        <p:nvSpPr>
          <p:cNvPr id="4" name="TextBox 3">
            <a:extLst>
              <a:ext uri="{FF2B5EF4-FFF2-40B4-BE49-F238E27FC236}">
                <a16:creationId xmlns:a16="http://schemas.microsoft.com/office/drawing/2014/main" id="{D087BBF6-72EF-CC47-B3CA-B1FBB59B13BD}"/>
              </a:ext>
            </a:extLst>
          </p:cNvPr>
          <p:cNvSpPr txBox="1"/>
          <p:nvPr/>
        </p:nvSpPr>
        <p:spPr>
          <a:xfrm>
            <a:off x="4961467" y="1591734"/>
            <a:ext cx="877163" cy="646331"/>
          </a:xfrm>
          <a:prstGeom prst="rect">
            <a:avLst/>
          </a:prstGeom>
          <a:noFill/>
        </p:spPr>
        <p:txBody>
          <a:bodyPr wrap="none" rtlCol="0">
            <a:spAutoFit/>
          </a:bodyPr>
          <a:lstStyle/>
          <a:p>
            <a:r>
              <a:rPr lang="en-US" sz="3600" dirty="0">
                <a:solidFill>
                  <a:srgbClr val="FFFFFF"/>
                </a:solidFill>
              </a:rPr>
              <a:t>Salt</a:t>
            </a:r>
          </a:p>
        </p:txBody>
      </p:sp>
      <p:sp>
        <p:nvSpPr>
          <p:cNvPr id="6" name="TextBox 5">
            <a:extLst>
              <a:ext uri="{FF2B5EF4-FFF2-40B4-BE49-F238E27FC236}">
                <a16:creationId xmlns:a16="http://schemas.microsoft.com/office/drawing/2014/main" id="{7D745C8D-4F10-624C-B89F-4B4A03266313}"/>
              </a:ext>
            </a:extLst>
          </p:cNvPr>
          <p:cNvSpPr txBox="1"/>
          <p:nvPr/>
        </p:nvSpPr>
        <p:spPr>
          <a:xfrm>
            <a:off x="251520" y="116632"/>
            <a:ext cx="4921091" cy="923330"/>
          </a:xfrm>
          <a:prstGeom prst="rect">
            <a:avLst/>
          </a:prstGeom>
          <a:noFill/>
        </p:spPr>
        <p:txBody>
          <a:bodyPr wrap="none" rtlCol="0">
            <a:spAutoFit/>
          </a:bodyPr>
          <a:lstStyle/>
          <a:p>
            <a:r>
              <a:rPr lang="en-US" sz="5400" dirty="0">
                <a:solidFill>
                  <a:srgbClr val="FFFFFF"/>
                </a:solidFill>
              </a:rPr>
              <a:t>Unfavorable Diet</a:t>
            </a:r>
          </a:p>
        </p:txBody>
      </p:sp>
    </p:spTree>
    <p:extLst>
      <p:ext uri="{BB962C8B-B14F-4D97-AF65-F5344CB8AC3E}">
        <p14:creationId xmlns:p14="http://schemas.microsoft.com/office/powerpoint/2010/main" val="23333454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83B0AC-5603-8842-9E9D-C784F6B1E4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9392"/>
            <a:ext cx="9141513" cy="6984776"/>
          </a:xfrm>
          <a:prstGeom prst="rect">
            <a:avLst/>
          </a:prstGeom>
        </p:spPr>
      </p:pic>
      <p:sp>
        <p:nvSpPr>
          <p:cNvPr id="4" name="TextBox 3">
            <a:extLst>
              <a:ext uri="{FF2B5EF4-FFF2-40B4-BE49-F238E27FC236}">
                <a16:creationId xmlns:a16="http://schemas.microsoft.com/office/drawing/2014/main" id="{66F3A7FF-17A8-7741-8E23-6B1A925632CC}"/>
              </a:ext>
            </a:extLst>
          </p:cNvPr>
          <p:cNvSpPr txBox="1"/>
          <p:nvPr/>
        </p:nvSpPr>
        <p:spPr>
          <a:xfrm>
            <a:off x="4264440" y="3945467"/>
            <a:ext cx="1360181" cy="646331"/>
          </a:xfrm>
          <a:prstGeom prst="rect">
            <a:avLst/>
          </a:prstGeom>
          <a:noFill/>
        </p:spPr>
        <p:txBody>
          <a:bodyPr wrap="none" rtlCol="0">
            <a:spAutoFit/>
          </a:bodyPr>
          <a:lstStyle/>
          <a:p>
            <a:r>
              <a:rPr lang="en-US" sz="3600" dirty="0">
                <a:solidFill>
                  <a:srgbClr val="FFFFFF"/>
                </a:solidFill>
              </a:rPr>
              <a:t>Meats</a:t>
            </a:r>
          </a:p>
        </p:txBody>
      </p:sp>
      <p:sp>
        <p:nvSpPr>
          <p:cNvPr id="6" name="TextBox 5">
            <a:extLst>
              <a:ext uri="{FF2B5EF4-FFF2-40B4-BE49-F238E27FC236}">
                <a16:creationId xmlns:a16="http://schemas.microsoft.com/office/drawing/2014/main" id="{82C30A68-0C74-7346-96BF-923C5D654DD2}"/>
              </a:ext>
            </a:extLst>
          </p:cNvPr>
          <p:cNvSpPr txBox="1"/>
          <p:nvPr/>
        </p:nvSpPr>
        <p:spPr>
          <a:xfrm>
            <a:off x="251520" y="116632"/>
            <a:ext cx="4921091" cy="923330"/>
          </a:xfrm>
          <a:prstGeom prst="rect">
            <a:avLst/>
          </a:prstGeom>
          <a:noFill/>
        </p:spPr>
        <p:txBody>
          <a:bodyPr wrap="none" rtlCol="0">
            <a:spAutoFit/>
          </a:bodyPr>
          <a:lstStyle/>
          <a:p>
            <a:r>
              <a:rPr lang="en-US" sz="5400" dirty="0">
                <a:solidFill>
                  <a:srgbClr val="FFFFFF"/>
                </a:solidFill>
              </a:rPr>
              <a:t>Unfavorable Diet</a:t>
            </a:r>
          </a:p>
        </p:txBody>
      </p:sp>
    </p:spTree>
    <p:extLst>
      <p:ext uri="{BB962C8B-B14F-4D97-AF65-F5344CB8AC3E}">
        <p14:creationId xmlns:p14="http://schemas.microsoft.com/office/powerpoint/2010/main" val="4055877535"/>
      </p:ext>
    </p:extLst>
  </p:cSld>
  <p:clrMapOvr>
    <a:masterClrMapping/>
  </p:clrMapOvr>
  <p:transition spd="slow">
    <p:wipe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522897-B0E3-3548-8ABB-7E6EE09DC3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16186"/>
            <a:ext cx="9144000" cy="6041813"/>
          </a:xfrm>
          <a:prstGeom prst="rect">
            <a:avLst/>
          </a:prstGeom>
        </p:spPr>
      </p:pic>
      <p:sp>
        <p:nvSpPr>
          <p:cNvPr id="2" name="Title 1">
            <a:extLst>
              <a:ext uri="{FF2B5EF4-FFF2-40B4-BE49-F238E27FC236}">
                <a16:creationId xmlns:a16="http://schemas.microsoft.com/office/drawing/2014/main" id="{8E7CFB89-60A3-C142-B8D6-DD55B0E2C3B0}"/>
              </a:ext>
            </a:extLst>
          </p:cNvPr>
          <p:cNvSpPr>
            <a:spLocks noGrp="1"/>
          </p:cNvSpPr>
          <p:nvPr>
            <p:ph type="title"/>
          </p:nvPr>
        </p:nvSpPr>
        <p:spPr>
          <a:xfrm>
            <a:off x="0" y="-219127"/>
            <a:ext cx="9144000" cy="1325563"/>
          </a:xfrm>
        </p:spPr>
        <p:txBody>
          <a:bodyPr>
            <a:normAutofit/>
          </a:bodyPr>
          <a:lstStyle/>
          <a:p>
            <a:r>
              <a:rPr lang="en-US" sz="3600" dirty="0"/>
              <a:t>Fruits And Vegetables Relax Blood Vessels </a:t>
            </a:r>
          </a:p>
        </p:txBody>
      </p:sp>
      <p:sp>
        <p:nvSpPr>
          <p:cNvPr id="13" name="TextBox 12">
            <a:extLst>
              <a:ext uri="{FF2B5EF4-FFF2-40B4-BE49-F238E27FC236}">
                <a16:creationId xmlns:a16="http://schemas.microsoft.com/office/drawing/2014/main" id="{F236277C-E22F-474A-A064-57559C565964}"/>
              </a:ext>
            </a:extLst>
          </p:cNvPr>
          <p:cNvSpPr txBox="1"/>
          <p:nvPr/>
        </p:nvSpPr>
        <p:spPr>
          <a:xfrm>
            <a:off x="0" y="6488667"/>
            <a:ext cx="3106491" cy="369332"/>
          </a:xfrm>
          <a:prstGeom prst="rect">
            <a:avLst/>
          </a:prstGeom>
          <a:noFill/>
        </p:spPr>
        <p:txBody>
          <a:bodyPr wrap="none" rtlCol="0">
            <a:spAutoFit/>
          </a:bodyPr>
          <a:lstStyle/>
          <a:p>
            <a:r>
              <a:rPr lang="en-US" dirty="0"/>
              <a:t>Atherosclerosis. 158(1):247-51.</a:t>
            </a:r>
          </a:p>
        </p:txBody>
      </p:sp>
    </p:spTree>
    <p:extLst>
      <p:ext uri="{BB962C8B-B14F-4D97-AF65-F5344CB8AC3E}">
        <p14:creationId xmlns:p14="http://schemas.microsoft.com/office/powerpoint/2010/main" val="2050946774"/>
      </p:ext>
    </p:extLst>
  </p:cSld>
  <p:clrMapOvr>
    <a:masterClrMapping/>
  </p:clrMapOvr>
  <p:transition spd="slow">
    <p:wipe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telescope.png" descr="telescop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3469"/>
            <a:ext cx="9170006" cy="6877503"/>
          </a:xfrm>
          <a:prstGeom prst="rect">
            <a:avLst/>
          </a:prstGeom>
          <a:ln w="12700">
            <a:miter lim="400000"/>
          </a:ln>
        </p:spPr>
      </p:pic>
      <p:sp>
        <p:nvSpPr>
          <p:cNvPr id="130" name="Choosing A Dietary Lifestyle AHS-2 Results"/>
          <p:cNvSpPr txBox="1">
            <a:spLocks noGrp="1"/>
          </p:cNvSpPr>
          <p:nvPr>
            <p:ph type="title" idx="4294967295"/>
          </p:nvPr>
        </p:nvSpPr>
        <p:spPr>
          <a:xfrm>
            <a:off x="698802" y="266700"/>
            <a:ext cx="7772401" cy="1143001"/>
          </a:xfrm>
          <a:prstGeom prst="rect">
            <a:avLst/>
          </a:prstGeom>
          <a:effectLst>
            <a:outerShdw blurRad="88900" dist="50800" dir="2700000" rotWithShape="0">
              <a:srgbClr val="000000">
                <a:alpha val="74996"/>
              </a:srgbClr>
            </a:outerShdw>
          </a:effectLst>
        </p:spPr>
        <p:txBody>
          <a:bodyPr vert="horz" lIns="45719" tIns="45719" rIns="45719" bIns="45719" rtlCol="0" anchor="ctr">
            <a:noAutofit/>
          </a:bodyPr>
          <a:lstStyle/>
          <a:p>
            <a:pPr algn="ctr" defTabSz="896080">
              <a:defRPr sz="6076">
                <a:solidFill>
                  <a:srgbClr val="FFFFFF"/>
                </a:solidFill>
                <a:latin typeface="Arial"/>
                <a:ea typeface="Arial"/>
                <a:cs typeface="Arial"/>
                <a:sym typeface="Arial"/>
              </a:defRPr>
            </a:pPr>
            <a:r>
              <a:rPr sz="4800" dirty="0"/>
              <a:t>Choosing A Dietary Lifestyle</a:t>
            </a:r>
            <a:br>
              <a:rPr sz="4800" dirty="0"/>
            </a:br>
            <a:r>
              <a:rPr sz="2000" dirty="0"/>
              <a:t>AHS-2 Results</a:t>
            </a:r>
          </a:p>
        </p:txBody>
      </p:sp>
      <p:graphicFrame>
        <p:nvGraphicFramePr>
          <p:cNvPr id="131" name="3D Column Chart"/>
          <p:cNvGraphicFramePr/>
          <p:nvPr>
            <p:extLst>
              <p:ext uri="{D42A27DB-BD31-4B8C-83A1-F6EECF244321}">
                <p14:modId xmlns:p14="http://schemas.microsoft.com/office/powerpoint/2010/main" val="1847398008"/>
              </p:ext>
            </p:extLst>
          </p:nvPr>
        </p:nvGraphicFramePr>
        <p:xfrm>
          <a:off x="771985" y="1693894"/>
          <a:ext cx="6935098" cy="4543620"/>
        </p:xfrm>
        <a:graphic>
          <a:graphicData uri="http://schemas.openxmlformats.org/drawingml/2006/chart">
            <c:chart xmlns:c="http://schemas.openxmlformats.org/drawingml/2006/chart" xmlns:r="http://schemas.openxmlformats.org/officeDocument/2006/relationships" r:id="rId4"/>
          </a:graphicData>
        </a:graphic>
      </p:graphicFrame>
      <p:sp>
        <p:nvSpPr>
          <p:cNvPr id="132" name="Diet"/>
          <p:cNvSpPr txBox="1"/>
          <p:nvPr/>
        </p:nvSpPr>
        <p:spPr>
          <a:xfrm>
            <a:off x="4235067" y="5985747"/>
            <a:ext cx="699870" cy="503534"/>
          </a:xfrm>
          <a:prstGeom prst="rect">
            <a:avLst/>
          </a:prstGeom>
          <a:ln w="12700">
            <a:miter lim="400000"/>
          </a:ln>
          <a:effectLst>
            <a:outerShdw blurRad="88900" dist="50800" dir="2700000" rotWithShape="0">
              <a:srgbClr val="000000">
                <a:alpha val="74996"/>
              </a:srgbClr>
            </a:outerShdw>
          </a:effectLst>
          <a:extLst>
            <a:ext uri="{C572A759-6A51-4108-AA02-DFA0A04FC94B}">
              <ma14:wrappingTextBoxFlag xmlns="" xmlns:ma14="http://schemas.microsoft.com/office/mac/drawingml/2011/main" val="1"/>
            </a:ext>
          </a:extLst>
        </p:spPr>
        <p:txBody>
          <a:bodyPr wrap="none" lIns="45719" tIns="45719" rIns="45719" bIns="45719">
            <a:spAutoFit/>
          </a:bodyPr>
          <a:lstStyle>
            <a:lvl1pPr algn="l" defTabSz="650240">
              <a:defRPr sz="3800" b="0">
                <a:solidFill>
                  <a:srgbClr val="FFFFFF"/>
                </a:solidFill>
                <a:latin typeface="Arial"/>
                <a:ea typeface="Arial"/>
                <a:cs typeface="Arial"/>
                <a:sym typeface="Arial"/>
              </a:defRPr>
            </a:lvl1pPr>
          </a:lstStyle>
          <a:p>
            <a:r>
              <a:rPr sz="2672" dirty="0"/>
              <a:t>Diet</a:t>
            </a:r>
          </a:p>
        </p:txBody>
      </p:sp>
      <p:sp>
        <p:nvSpPr>
          <p:cNvPr id="133" name="Relative Risk"/>
          <p:cNvSpPr txBox="1"/>
          <p:nvPr/>
        </p:nvSpPr>
        <p:spPr>
          <a:xfrm rot="16200000">
            <a:off x="-675526" y="3187884"/>
            <a:ext cx="2522483" cy="568487"/>
          </a:xfrm>
          <a:prstGeom prst="rect">
            <a:avLst/>
          </a:prstGeom>
          <a:ln w="12700">
            <a:miter lim="400000"/>
          </a:ln>
          <a:effectLst>
            <a:outerShdw blurRad="88900" dist="50800" dir="2700000" rotWithShape="0">
              <a:srgbClr val="000000">
                <a:alpha val="74996"/>
              </a:srgbClr>
            </a:outerShdw>
          </a:effectLst>
          <a:extLst>
            <a:ext uri="{C572A759-6A51-4108-AA02-DFA0A04FC94B}">
              <ma14:wrappingTextBoxFlag xmlns="" xmlns:ma14="http://schemas.microsoft.com/office/mac/drawingml/2011/main" val="1"/>
            </a:ext>
          </a:extLst>
        </p:spPr>
        <p:txBody>
          <a:bodyPr wrap="none" lIns="45719" tIns="45719" rIns="45719" bIns="45719">
            <a:spAutoFit/>
          </a:bodyPr>
          <a:lstStyle>
            <a:lvl1pPr algn="l" defTabSz="650240">
              <a:defRPr sz="4400" b="0">
                <a:solidFill>
                  <a:srgbClr val="FFFFFF"/>
                </a:solidFill>
                <a:latin typeface="Arial"/>
                <a:ea typeface="Arial"/>
                <a:cs typeface="Arial"/>
                <a:sym typeface="Arial"/>
              </a:defRPr>
            </a:lvl1pPr>
          </a:lstStyle>
          <a:p>
            <a:r>
              <a:rPr sz="3094"/>
              <a:t>Relative Risk </a:t>
            </a:r>
          </a:p>
        </p:txBody>
      </p:sp>
      <p:sp>
        <p:nvSpPr>
          <p:cNvPr id="134" name="Am J Clin Nutr. 89(5):1607S-1612S."/>
          <p:cNvSpPr txBox="1"/>
          <p:nvPr/>
        </p:nvSpPr>
        <p:spPr>
          <a:xfrm>
            <a:off x="0" y="6534714"/>
            <a:ext cx="3253709" cy="330409"/>
          </a:xfrm>
          <a:prstGeom prst="rect">
            <a:avLst/>
          </a:prstGeom>
          <a:ln w="12700">
            <a:miter lim="400000"/>
          </a:ln>
          <a:extLst>
            <a:ext uri="{C572A759-6A51-4108-AA02-DFA0A04FC94B}">
              <ma14:wrappingTextBoxFlag xmlns="" xmlns:ma14="http://schemas.microsoft.com/office/mac/drawingml/2011/main" val="1"/>
            </a:ext>
          </a:extLst>
        </p:spPr>
        <p:txBody>
          <a:bodyPr wrap="none" lIns="45719" tIns="45719" rIns="45719" bIns="45719">
            <a:spAutoFit/>
          </a:bodyPr>
          <a:lstStyle>
            <a:lvl1pPr algn="l" defTabSz="650240">
              <a:defRPr sz="2200" b="0">
                <a:solidFill>
                  <a:srgbClr val="FFFFFF"/>
                </a:solidFill>
                <a:effectLst>
                  <a:outerShdw blurRad="12700" dist="25400" dir="2700000" rotWithShape="0">
                    <a:srgbClr val="000000"/>
                  </a:outerShdw>
                </a:effectLst>
                <a:latin typeface="Arial"/>
                <a:ea typeface="Arial"/>
                <a:cs typeface="Arial"/>
                <a:sym typeface="Arial"/>
              </a:defRPr>
            </a:lvl1pPr>
          </a:lstStyle>
          <a:p>
            <a:r>
              <a:rPr sz="1547" dirty="0"/>
              <a:t>Am J </a:t>
            </a:r>
            <a:r>
              <a:rPr sz="1547" dirty="0" err="1"/>
              <a:t>Clin</a:t>
            </a:r>
            <a:r>
              <a:rPr sz="1547" dirty="0"/>
              <a:t> </a:t>
            </a:r>
            <a:r>
              <a:rPr sz="1547" dirty="0" err="1"/>
              <a:t>Nutr</a:t>
            </a:r>
            <a:r>
              <a:rPr sz="1547" dirty="0"/>
              <a:t>. 89(5):1607S-1612S.</a:t>
            </a:r>
          </a:p>
        </p:txBody>
      </p:sp>
    </p:spTree>
    <p:extLst>
      <p:ext uri="{BB962C8B-B14F-4D97-AF65-F5344CB8AC3E}">
        <p14:creationId xmlns:p14="http://schemas.microsoft.com/office/powerpoint/2010/main" val="2928276832"/>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Z:\jclark On My Mac\Slides\Hypertension 2011 for slides jpg\Slide150.jpg">
            <a:extLst>
              <a:ext uri="{FF2B5EF4-FFF2-40B4-BE49-F238E27FC236}">
                <a16:creationId xmlns:a16="http://schemas.microsoft.com/office/drawing/2014/main" id="{41691FA8-5DE7-B94E-9B95-5BA20030174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32016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Z:\jclark On My Mac\Slides\Hypertension 2011 for slides jpg\Slide151.jpg">
            <a:extLst>
              <a:ext uri="{FF2B5EF4-FFF2-40B4-BE49-F238E27FC236}">
                <a16:creationId xmlns:a16="http://schemas.microsoft.com/office/drawing/2014/main" id="{8A0376D4-43FD-2545-9FC3-35268E881E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87"/>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10954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descr="1746883l">
            <a:extLst>
              <a:ext uri="{FF2B5EF4-FFF2-40B4-BE49-F238E27FC236}">
                <a16:creationId xmlns:a16="http://schemas.microsoft.com/office/drawing/2014/main" id="{8DBAE443-DC43-B544-BCA5-6051FD29B9E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0" y="1656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9316" name="Rectangle 4">
            <a:extLst>
              <a:ext uri="{FF2B5EF4-FFF2-40B4-BE49-F238E27FC236}">
                <a16:creationId xmlns:a16="http://schemas.microsoft.com/office/drawing/2014/main" id="{F4829D4A-4A71-7F48-B9C0-D05D96176790}"/>
              </a:ext>
            </a:extLst>
          </p:cNvPr>
          <p:cNvSpPr>
            <a:spLocks noGrp="1" noChangeArrowheads="1"/>
          </p:cNvSpPr>
          <p:nvPr>
            <p:ph type="body" idx="1"/>
          </p:nvPr>
        </p:nvSpPr>
        <p:spPr>
          <a:xfrm>
            <a:off x="0" y="381000"/>
            <a:ext cx="8915400" cy="4876800"/>
          </a:xfrm>
          <a:effectLst>
            <a:outerShdw blurRad="63500" dist="38099" dir="2700000" algn="ctr" rotWithShape="0">
              <a:schemeClr val="tx1">
                <a:alpha val="75000"/>
              </a:schemeClr>
            </a:outerShdw>
          </a:effectLst>
        </p:spPr>
        <p:txBody>
          <a:bodyPr>
            <a:normAutofit/>
          </a:bodyPr>
          <a:lstStyle/>
          <a:p>
            <a:pPr marL="0" indent="0" algn="ctr" eaLnBrk="1" hangingPunct="1">
              <a:lnSpc>
                <a:spcPct val="130000"/>
              </a:lnSpc>
              <a:buNone/>
              <a:defRPr/>
            </a:pPr>
            <a:r>
              <a:rPr lang="en-US" sz="4000" dirty="0"/>
              <a:t>Grains</a:t>
            </a:r>
          </a:p>
        </p:txBody>
      </p:sp>
      <p:sp>
        <p:nvSpPr>
          <p:cNvPr id="2189317" name="Rectangle 5">
            <a:extLst>
              <a:ext uri="{FF2B5EF4-FFF2-40B4-BE49-F238E27FC236}">
                <a16:creationId xmlns:a16="http://schemas.microsoft.com/office/drawing/2014/main" id="{63524112-7571-B342-ACDB-F3E639663BB0}"/>
              </a:ext>
            </a:extLst>
          </p:cNvPr>
          <p:cNvSpPr>
            <a:spLocks noChangeArrowheads="1"/>
          </p:cNvSpPr>
          <p:nvPr/>
        </p:nvSpPr>
        <p:spPr bwMode="auto">
          <a:xfrm>
            <a:off x="3216275" y="6521450"/>
            <a:ext cx="2727325" cy="338138"/>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spcBef>
                <a:spcPct val="30000"/>
              </a:spcBef>
              <a:defRPr/>
            </a:pPr>
            <a:r>
              <a:rPr lang="en-US" sz="1600">
                <a:latin typeface="Arial" pitchFamily="-111" charset="0"/>
                <a:ea typeface="ＭＳ Ｐゴシック" pitchFamily="-111" charset="-128"/>
              </a:rPr>
              <a:t>Am J Clin Nutr. 86(2):472-9.</a:t>
            </a:r>
          </a:p>
        </p:txBody>
      </p:sp>
      <p:sp>
        <p:nvSpPr>
          <p:cNvPr id="2" name="Oval 1">
            <a:extLst>
              <a:ext uri="{FF2B5EF4-FFF2-40B4-BE49-F238E27FC236}">
                <a16:creationId xmlns:a16="http://schemas.microsoft.com/office/drawing/2014/main" id="{C62EBD39-C439-494F-B242-045952665EC9}"/>
              </a:ext>
            </a:extLst>
          </p:cNvPr>
          <p:cNvSpPr/>
          <p:nvPr/>
        </p:nvSpPr>
        <p:spPr>
          <a:xfrm>
            <a:off x="6461976" y="4343400"/>
            <a:ext cx="324000" cy="324000"/>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983C4DB-055F-694E-A269-81331A64136C}"/>
              </a:ext>
            </a:extLst>
          </p:cNvPr>
          <p:cNvGrpSpPr/>
          <p:nvPr/>
        </p:nvGrpSpPr>
        <p:grpSpPr>
          <a:xfrm>
            <a:off x="4283968" y="2362200"/>
            <a:ext cx="2546967" cy="1752600"/>
            <a:chOff x="4642233" y="2362200"/>
            <a:chExt cx="2546967" cy="1752600"/>
          </a:xfrm>
        </p:grpSpPr>
        <p:sp>
          <p:nvSpPr>
            <p:cNvPr id="3" name="Up Arrow 2">
              <a:extLst>
                <a:ext uri="{FF2B5EF4-FFF2-40B4-BE49-F238E27FC236}">
                  <a16:creationId xmlns:a16="http://schemas.microsoft.com/office/drawing/2014/main" id="{AE5D9E5A-BFD2-E040-B246-84796E8CFDCE}"/>
                </a:ext>
              </a:extLst>
            </p:cNvPr>
            <p:cNvSpPr/>
            <p:nvPr/>
          </p:nvSpPr>
          <p:spPr>
            <a:xfrm>
              <a:off x="6732000" y="2362200"/>
              <a:ext cx="457200" cy="1752600"/>
            </a:xfrm>
            <a:prstGeom prst="upArrow">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5656988-F792-3345-A51B-03D4F111758E}"/>
                </a:ext>
              </a:extLst>
            </p:cNvPr>
            <p:cNvSpPr txBox="1"/>
            <p:nvPr/>
          </p:nvSpPr>
          <p:spPr>
            <a:xfrm>
              <a:off x="4642233" y="3064080"/>
              <a:ext cx="2223686" cy="461665"/>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Refined 69%</a:t>
              </a:r>
            </a:p>
          </p:txBody>
        </p:sp>
      </p:grpSp>
      <p:grpSp>
        <p:nvGrpSpPr>
          <p:cNvPr id="13" name="Group 12">
            <a:extLst>
              <a:ext uri="{FF2B5EF4-FFF2-40B4-BE49-F238E27FC236}">
                <a16:creationId xmlns:a16="http://schemas.microsoft.com/office/drawing/2014/main" id="{29BD8A80-2356-424C-8196-A5A45D1A6374}"/>
              </a:ext>
            </a:extLst>
          </p:cNvPr>
          <p:cNvGrpSpPr/>
          <p:nvPr/>
        </p:nvGrpSpPr>
        <p:grpSpPr>
          <a:xfrm>
            <a:off x="4427984" y="4855265"/>
            <a:ext cx="2423666" cy="859735"/>
            <a:chOff x="4765534" y="4855265"/>
            <a:chExt cx="2423666" cy="859735"/>
          </a:xfrm>
        </p:grpSpPr>
        <p:sp>
          <p:nvSpPr>
            <p:cNvPr id="4" name="Down Arrow 3">
              <a:extLst>
                <a:ext uri="{FF2B5EF4-FFF2-40B4-BE49-F238E27FC236}">
                  <a16:creationId xmlns:a16="http://schemas.microsoft.com/office/drawing/2014/main" id="{089407B9-C25B-3948-964C-7102FB02220F}"/>
                </a:ext>
              </a:extLst>
            </p:cNvPr>
            <p:cNvSpPr/>
            <p:nvPr/>
          </p:nvSpPr>
          <p:spPr>
            <a:xfrm>
              <a:off x="6732000" y="4855265"/>
              <a:ext cx="457200" cy="859735"/>
            </a:xfrm>
            <a:prstGeom prst="downArrow">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B308351-BC5D-AA42-8DD0-B9EABBAE321E}"/>
                </a:ext>
              </a:extLst>
            </p:cNvPr>
            <p:cNvSpPr txBox="1"/>
            <p:nvPr/>
          </p:nvSpPr>
          <p:spPr>
            <a:xfrm>
              <a:off x="4765534" y="4986012"/>
              <a:ext cx="2013693" cy="461665"/>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Whole 23%</a:t>
              </a:r>
            </a:p>
          </p:txBody>
        </p:sp>
      </p:grpSp>
      <p:grpSp>
        <p:nvGrpSpPr>
          <p:cNvPr id="14" name="Group 13">
            <a:extLst>
              <a:ext uri="{FF2B5EF4-FFF2-40B4-BE49-F238E27FC236}">
                <a16:creationId xmlns:a16="http://schemas.microsoft.com/office/drawing/2014/main" id="{D6C7E9B1-02C8-9140-BDF1-EC66E3825E3D}"/>
              </a:ext>
            </a:extLst>
          </p:cNvPr>
          <p:cNvGrpSpPr/>
          <p:nvPr/>
        </p:nvGrpSpPr>
        <p:grpSpPr>
          <a:xfrm>
            <a:off x="7236037" y="2438399"/>
            <a:ext cx="1927007" cy="3348000"/>
            <a:chOff x="7452061" y="2438399"/>
            <a:chExt cx="1927007" cy="3348000"/>
          </a:xfrm>
        </p:grpSpPr>
        <p:cxnSp>
          <p:nvCxnSpPr>
            <p:cNvPr id="6" name="Straight Connector 5">
              <a:extLst>
                <a:ext uri="{FF2B5EF4-FFF2-40B4-BE49-F238E27FC236}">
                  <a16:creationId xmlns:a16="http://schemas.microsoft.com/office/drawing/2014/main" id="{135A28B8-BE60-8142-A5A4-EDF5CDA87F5C}"/>
                </a:ext>
              </a:extLst>
            </p:cNvPr>
            <p:cNvCxnSpPr>
              <a:cxnSpLocks/>
            </p:cNvCxnSpPr>
            <p:nvPr/>
          </p:nvCxnSpPr>
          <p:spPr>
            <a:xfrm>
              <a:off x="7452061" y="2438399"/>
              <a:ext cx="0" cy="3348000"/>
            </a:xfrm>
            <a:prstGeom prst="line">
              <a:avLst/>
            </a:prstGeom>
            <a:ln w="203200">
              <a:gradFill>
                <a:gsLst>
                  <a:gs pos="0">
                    <a:srgbClr val="FF0000"/>
                  </a:gs>
                  <a:gs pos="100000">
                    <a:schemeClr val="accent1"/>
                  </a:gs>
                </a:gsLst>
                <a:lin ang="5400000" scaled="1"/>
              </a:gradFill>
              <a:headEnd type="oval" w="med" len="med"/>
              <a:tailEnd type="triangle" w="med" len="med"/>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81DB988-6EDF-A343-9301-F7199462DCBE}"/>
                </a:ext>
              </a:extLst>
            </p:cNvPr>
            <p:cNvSpPr txBox="1"/>
            <p:nvPr/>
          </p:nvSpPr>
          <p:spPr>
            <a:xfrm>
              <a:off x="7559339" y="3881735"/>
              <a:ext cx="1819729" cy="461665"/>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92% Total</a:t>
              </a:r>
            </a:p>
          </p:txBody>
        </p:sp>
      </p:grpSp>
      <p:sp>
        <p:nvSpPr>
          <p:cNvPr id="5" name="TextBox 4">
            <a:extLst>
              <a:ext uri="{FF2B5EF4-FFF2-40B4-BE49-F238E27FC236}">
                <a16:creationId xmlns:a16="http://schemas.microsoft.com/office/drawing/2014/main" id="{1AEE93B4-8254-8145-8F3D-B60F02B968F7}"/>
              </a:ext>
            </a:extLst>
          </p:cNvPr>
          <p:cNvSpPr txBox="1"/>
          <p:nvPr/>
        </p:nvSpPr>
        <p:spPr>
          <a:xfrm>
            <a:off x="4914202" y="4174869"/>
            <a:ext cx="1051891" cy="707886"/>
          </a:xfrm>
          <a:prstGeom prst="rect">
            <a:avLst/>
          </a:prstGeom>
          <a:noFill/>
        </p:spPr>
        <p:txBody>
          <a:bodyPr wrap="none" rtlCol="0">
            <a:spAutoFit/>
          </a:bodyPr>
          <a:lstStyle/>
          <a:p>
            <a:r>
              <a:rPr lang="en-US" sz="4000" b="1" dirty="0">
                <a:solidFill>
                  <a:srgbClr val="FF0000"/>
                </a:solidFill>
                <a:effectLst>
                  <a:glow rad="101600">
                    <a:schemeClr val="bg1"/>
                  </a:glow>
                </a:effectLst>
              </a:rPr>
              <a:t>Risk</a:t>
            </a:r>
            <a:endParaRPr lang="en-US" sz="3200" b="1" dirty="0">
              <a:solidFill>
                <a:srgbClr val="FF0000"/>
              </a:solidFill>
              <a:effectLst>
                <a:glow rad="101600">
                  <a:schemeClr val="bg1"/>
                </a:glow>
              </a:effectLst>
            </a:endParaRPr>
          </a:p>
        </p:txBody>
      </p:sp>
    </p:spTree>
    <p:extLst>
      <p:ext uri="{BB962C8B-B14F-4D97-AF65-F5344CB8AC3E}">
        <p14:creationId xmlns:p14="http://schemas.microsoft.com/office/powerpoint/2010/main" val="4639206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4" descr="P0108126.JPG">
            <a:extLst>
              <a:ext uri="{FF2B5EF4-FFF2-40B4-BE49-F238E27FC236}">
                <a16:creationId xmlns:a16="http://schemas.microsoft.com/office/drawing/2014/main" id="{D7DB9093-EEA0-C74C-ACDC-142032477481}"/>
              </a:ext>
            </a:extLst>
          </p:cNvPr>
          <p:cNvPicPr>
            <a:picLocks noChangeAspect="1"/>
          </p:cNvPicPr>
          <p:nvPr/>
        </p:nvPicPr>
        <p:blipFill>
          <a:blip r:embed="rId3" cstate="email">
            <a:lum bright="-2000" contrast="16000"/>
            <a:extLst>
              <a:ext uri="{28A0092B-C50C-407E-A947-70E740481C1C}">
                <a14:useLocalDpi xmlns:a14="http://schemas.microsoft.com/office/drawing/2010/main"/>
              </a:ext>
            </a:extLst>
          </a:blip>
          <a:srcRect/>
          <a:stretch>
            <a:fillRect/>
          </a:stretch>
        </p:blipFill>
        <p:spPr bwMode="auto">
          <a:xfrm>
            <a:off x="-23813" y="0"/>
            <a:ext cx="9167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6591CFF-0566-6D47-B196-25C5D1C38271}"/>
              </a:ext>
            </a:extLst>
          </p:cNvPr>
          <p:cNvSpPr txBox="1">
            <a:spLocks noChangeArrowheads="1"/>
          </p:cNvSpPr>
          <p:nvPr/>
        </p:nvSpPr>
        <p:spPr bwMode="auto">
          <a:xfrm>
            <a:off x="614891" y="6550025"/>
            <a:ext cx="2379663" cy="615950"/>
          </a:xfrm>
          <a:prstGeom prst="rect">
            <a:avLst/>
          </a:prstGeom>
          <a:noFill/>
          <a:ln>
            <a:noFill/>
          </a:ln>
          <a:effectLst>
            <a:outerShdw blurRad="50800" dist="38100" dir="2700000" rotWithShape="0">
              <a:srgbClr val="808080">
                <a:alpha val="93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a:solidFill>
                  <a:srgbClr val="FFFFFF"/>
                </a:solidFill>
                <a:effectLst>
                  <a:outerShdw blurRad="38100" dist="38100" dir="2700000" algn="tl">
                    <a:srgbClr val="000000"/>
                  </a:outerShdw>
                </a:effectLst>
              </a:rPr>
              <a:t>J </a:t>
            </a:r>
            <a:r>
              <a:rPr lang="en-US" altLang="en-US" sz="1600" dirty="0" err="1">
                <a:solidFill>
                  <a:srgbClr val="FFFFFF"/>
                </a:solidFill>
                <a:effectLst>
                  <a:outerShdw blurRad="38100" dist="38100" dir="2700000" algn="tl">
                    <a:srgbClr val="000000"/>
                  </a:outerShdw>
                </a:effectLst>
              </a:rPr>
              <a:t>Hypertens</a:t>
            </a:r>
            <a:r>
              <a:rPr lang="en-US" altLang="en-US" sz="1600" dirty="0">
                <a:solidFill>
                  <a:srgbClr val="FFFFFF"/>
                </a:solidFill>
                <a:effectLst>
                  <a:outerShdw blurRad="38100" dist="38100" dir="2700000" algn="tl">
                    <a:srgbClr val="000000"/>
                  </a:outerShdw>
                </a:effectLst>
              </a:rPr>
              <a:t>. 17(6):749-56.</a:t>
            </a:r>
          </a:p>
          <a:p>
            <a:endParaRPr lang="en-US" altLang="en-US"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4033510027"/>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0787" name="Rectangle 3">
            <a:extLst>
              <a:ext uri="{FF2B5EF4-FFF2-40B4-BE49-F238E27FC236}">
                <a16:creationId xmlns:a16="http://schemas.microsoft.com/office/drawing/2014/main" id="{18338E98-A2CD-674B-8C32-51E81D1A114C}"/>
              </a:ext>
            </a:extLst>
          </p:cNvPr>
          <p:cNvSpPr>
            <a:spLocks noGrp="1" noChangeArrowheads="1"/>
          </p:cNvSpPr>
          <p:nvPr>
            <p:ph type="title" idx="4294967295"/>
          </p:nvPr>
        </p:nvSpPr>
        <p:spPr>
          <a:xfrm>
            <a:off x="-23191" y="49980"/>
            <a:ext cx="9144000" cy="1143000"/>
          </a:xfrm>
          <a:effectLst/>
        </p:spPr>
        <p:txBody>
          <a:bodyPr>
            <a:normAutofit/>
          </a:bodyPr>
          <a:lstStyle/>
          <a:p>
            <a:pPr algn="ctr" eaLnBrk="1" hangingPunct="1">
              <a:defRPr/>
            </a:pPr>
            <a:r>
              <a:rPr lang="en-US" sz="3200" dirty="0">
                <a:ea typeface="Arial" charset="0"/>
                <a:cs typeface="Arial" charset="0"/>
              </a:rPr>
              <a:t>Increased weight means increased blood pressure.</a:t>
            </a:r>
          </a:p>
        </p:txBody>
      </p:sp>
      <p:graphicFrame>
        <p:nvGraphicFramePr>
          <p:cNvPr id="2" name="Object 2">
            <a:extLst>
              <a:ext uri="{FF2B5EF4-FFF2-40B4-BE49-F238E27FC236}">
                <a16:creationId xmlns:a16="http://schemas.microsoft.com/office/drawing/2014/main" id="{6BB88D14-4F5E-9D4E-9704-2973851FFB4F}"/>
              </a:ext>
            </a:extLst>
          </p:cNvPr>
          <p:cNvGraphicFramePr>
            <a:graphicFrameLocks noGrp="1" noChangeAspect="1"/>
          </p:cNvGraphicFramePr>
          <p:nvPr>
            <p:ph type="chart" sz="half" idx="4294967295"/>
            <p:extLst>
              <p:ext uri="{D42A27DB-BD31-4B8C-83A1-F6EECF244321}">
                <p14:modId xmlns:p14="http://schemas.microsoft.com/office/powerpoint/2010/main" val="1510933973"/>
              </p:ext>
            </p:extLst>
          </p:nvPr>
        </p:nvGraphicFramePr>
        <p:xfrm>
          <a:off x="1752600" y="838200"/>
          <a:ext cx="5718939" cy="5952954"/>
        </p:xfrm>
        <a:graphic>
          <a:graphicData uri="http://schemas.openxmlformats.org/drawingml/2006/chart">
            <c:chart xmlns:c="http://schemas.openxmlformats.org/drawingml/2006/chart" xmlns:r="http://schemas.openxmlformats.org/officeDocument/2006/relationships" r:id="rId3"/>
          </a:graphicData>
        </a:graphic>
      </p:graphicFrame>
      <p:sp>
        <p:nvSpPr>
          <p:cNvPr id="1270790" name="Text Box 6">
            <a:extLst>
              <a:ext uri="{FF2B5EF4-FFF2-40B4-BE49-F238E27FC236}">
                <a16:creationId xmlns:a16="http://schemas.microsoft.com/office/drawing/2014/main" id="{9B21DB5C-5D0F-C942-B052-FE6F4F944E29}"/>
              </a:ext>
            </a:extLst>
          </p:cNvPr>
          <p:cNvSpPr txBox="1">
            <a:spLocks noChangeArrowheads="1"/>
          </p:cNvSpPr>
          <p:nvPr/>
        </p:nvSpPr>
        <p:spPr bwMode="auto">
          <a:xfrm>
            <a:off x="6514616" y="6529090"/>
            <a:ext cx="2698175" cy="338554"/>
          </a:xfrm>
          <a:prstGeom prst="rect">
            <a:avLst/>
          </a:prstGeom>
          <a:noFill/>
          <a:ln w="9525">
            <a:noFill/>
            <a:miter lim="800000"/>
            <a:headEnd/>
            <a:tailEnd/>
          </a:ln>
          <a:effectLst/>
        </p:spPr>
        <p:txBody>
          <a:bodyPr wrap="none">
            <a:spAutoFit/>
          </a:bodyPr>
          <a:lstStyle/>
          <a:p>
            <a:pPr>
              <a:defRPr/>
            </a:pPr>
            <a:r>
              <a:rPr lang="en-US" sz="1600" dirty="0" err="1">
                <a:solidFill>
                  <a:srgbClr val="000000"/>
                </a:solidFill>
                <a:latin typeface="Arial" pitchFamily="-111" charset="0"/>
                <a:ea typeface="ＭＳ Ｐゴシック" pitchFamily="-111" charset="-128"/>
              </a:rPr>
              <a:t>Int</a:t>
            </a:r>
            <a:r>
              <a:rPr lang="en-US" sz="1600" dirty="0">
                <a:solidFill>
                  <a:srgbClr val="000000"/>
                </a:solidFill>
                <a:latin typeface="Arial" pitchFamily="-111" charset="0"/>
                <a:ea typeface="ＭＳ Ｐゴシック" pitchFamily="-111" charset="-128"/>
              </a:rPr>
              <a:t> J </a:t>
            </a:r>
            <a:r>
              <a:rPr lang="en-US" sz="1600" dirty="0" err="1">
                <a:solidFill>
                  <a:srgbClr val="000000"/>
                </a:solidFill>
                <a:latin typeface="Arial" pitchFamily="-111" charset="0"/>
                <a:ea typeface="ＭＳ Ｐゴシック" pitchFamily="-111" charset="-128"/>
              </a:rPr>
              <a:t>Obes</a:t>
            </a:r>
            <a:r>
              <a:rPr lang="en-US" sz="1600" dirty="0">
                <a:solidFill>
                  <a:srgbClr val="000000"/>
                </a:solidFill>
                <a:latin typeface="Arial" pitchFamily="-111" charset="0"/>
                <a:ea typeface="ＭＳ Ｐゴシック" pitchFamily="-111" charset="-128"/>
              </a:rPr>
              <a:t>. 31(12):1818-25.</a:t>
            </a:r>
          </a:p>
        </p:txBody>
      </p:sp>
      <p:sp>
        <p:nvSpPr>
          <p:cNvPr id="1270791" name="Text Box 7">
            <a:extLst>
              <a:ext uri="{FF2B5EF4-FFF2-40B4-BE49-F238E27FC236}">
                <a16:creationId xmlns:a16="http://schemas.microsoft.com/office/drawing/2014/main" id="{166C430A-55CC-A24C-8E88-8F5F074DABC5}"/>
              </a:ext>
            </a:extLst>
          </p:cNvPr>
          <p:cNvSpPr txBox="1">
            <a:spLocks noChangeArrowheads="1"/>
          </p:cNvSpPr>
          <p:nvPr/>
        </p:nvSpPr>
        <p:spPr bwMode="auto">
          <a:xfrm>
            <a:off x="3493852" y="6334950"/>
            <a:ext cx="2156296" cy="523220"/>
          </a:xfrm>
          <a:prstGeom prst="rect">
            <a:avLst/>
          </a:prstGeom>
          <a:noFill/>
          <a:ln w="9525">
            <a:noFill/>
            <a:miter lim="800000"/>
            <a:headEnd/>
            <a:tailEnd/>
          </a:ln>
          <a:effectLst/>
        </p:spPr>
        <p:txBody>
          <a:bodyPr wrap="none">
            <a:spAutoFit/>
          </a:bodyPr>
          <a:lstStyle/>
          <a:p>
            <a:pPr>
              <a:defRPr/>
            </a:pPr>
            <a:r>
              <a:rPr lang="en-US" sz="2800" dirty="0">
                <a:solidFill>
                  <a:srgbClr val="000000"/>
                </a:solidFill>
                <a:effectLst>
                  <a:outerShdw blurRad="38100" dist="38100" dir="2700000" algn="tl">
                    <a:srgbClr val="FFFFFF"/>
                  </a:outerShdw>
                </a:effectLst>
                <a:latin typeface="Arial" charset="0"/>
                <a:ea typeface="ＭＳ Ｐゴシック" charset="-128"/>
              </a:rPr>
              <a:t>Weight Gain</a:t>
            </a:r>
          </a:p>
        </p:txBody>
      </p:sp>
      <p:sp>
        <p:nvSpPr>
          <p:cNvPr id="1270792" name="Text Box 8">
            <a:extLst>
              <a:ext uri="{FF2B5EF4-FFF2-40B4-BE49-F238E27FC236}">
                <a16:creationId xmlns:a16="http://schemas.microsoft.com/office/drawing/2014/main" id="{AA9F0927-2711-0F4A-AEC8-40C93FD52861}"/>
              </a:ext>
            </a:extLst>
          </p:cNvPr>
          <p:cNvSpPr txBox="1">
            <a:spLocks noChangeArrowheads="1"/>
          </p:cNvSpPr>
          <p:nvPr/>
        </p:nvSpPr>
        <p:spPr bwMode="auto">
          <a:xfrm rot="16200000">
            <a:off x="-369561" y="3311188"/>
            <a:ext cx="4820550" cy="523220"/>
          </a:xfrm>
          <a:prstGeom prst="rect">
            <a:avLst/>
          </a:prstGeom>
          <a:noFill/>
          <a:ln w="9525">
            <a:noFill/>
            <a:miter lim="800000"/>
            <a:headEnd/>
            <a:tailEnd/>
          </a:ln>
          <a:effectLst/>
        </p:spPr>
        <p:txBody>
          <a:bodyPr wrap="none">
            <a:spAutoFit/>
          </a:bodyPr>
          <a:lstStyle/>
          <a:p>
            <a:pPr>
              <a:defRPr/>
            </a:pPr>
            <a:r>
              <a:rPr lang="en-US" sz="2800" b="1" dirty="0">
                <a:solidFill>
                  <a:srgbClr val="000000"/>
                </a:solidFill>
                <a:effectLst>
                  <a:outerShdw blurRad="38100" dist="38100" dir="2700000" algn="tl">
                    <a:srgbClr val="FFFFFF"/>
                  </a:outerShdw>
                </a:effectLst>
                <a:latin typeface="Arial" charset="0"/>
                <a:ea typeface="ＭＳ Ｐゴシック" charset="-128"/>
              </a:rPr>
              <a:t>Risk</a:t>
            </a:r>
            <a:r>
              <a:rPr lang="en-US" sz="2800" dirty="0">
                <a:solidFill>
                  <a:srgbClr val="000000"/>
                </a:solidFill>
                <a:effectLst>
                  <a:outerShdw blurRad="38100" dist="38100" dir="2700000" algn="tl">
                    <a:srgbClr val="FFFFFF"/>
                  </a:outerShdw>
                </a:effectLst>
                <a:latin typeface="Arial" charset="0"/>
                <a:ea typeface="ＭＳ Ｐゴシック" charset="-128"/>
              </a:rPr>
              <a:t> Of High Blood Pressure</a:t>
            </a:r>
          </a:p>
        </p:txBody>
      </p:sp>
    </p:spTree>
    <p:extLst>
      <p:ext uri="{BB962C8B-B14F-4D97-AF65-F5344CB8AC3E}">
        <p14:creationId xmlns:p14="http://schemas.microsoft.com/office/powerpoint/2010/main" val="191582835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061" descr="C:\Documents and Settings\Administrator\My Documents\My Pictures\19350069.jpg">
            <a:extLst>
              <a:ext uri="{FF2B5EF4-FFF2-40B4-BE49-F238E27FC236}">
                <a16:creationId xmlns:a16="http://schemas.microsoft.com/office/drawing/2014/main" id="{932002E6-BDBB-F646-A9F0-9AE389C0E3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2" y="0"/>
            <a:ext cx="9229458"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0CBA8E5-1FBE-B44B-A2EA-651704EA5F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87969">
            <a:off x="10025741" y="3200400"/>
            <a:ext cx="1143000" cy="1143000"/>
          </a:xfrm>
          <a:prstGeom prst="rect">
            <a:avLst/>
          </a:prstGeom>
        </p:spPr>
      </p:pic>
    </p:spTree>
    <p:extLst>
      <p:ext uri="{BB962C8B-B14F-4D97-AF65-F5344CB8AC3E}">
        <p14:creationId xmlns:p14="http://schemas.microsoft.com/office/powerpoint/2010/main" val="1422600553"/>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BB9D3D-3747-F341-9AC2-920B1947C6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64101"/>
            <a:ext cx="9144000" cy="6097144"/>
          </a:xfrm>
          <a:prstGeom prst="rect">
            <a:avLst/>
          </a:prstGeom>
        </p:spPr>
      </p:pic>
    </p:spTree>
    <p:extLst>
      <p:ext uri="{BB962C8B-B14F-4D97-AF65-F5344CB8AC3E}">
        <p14:creationId xmlns:p14="http://schemas.microsoft.com/office/powerpoint/2010/main" val="2250240085"/>
      </p:ext>
    </p:extLst>
  </p:cSld>
  <p:clrMapOvr>
    <a:masterClrMapping/>
  </p:clrMapOvr>
  <p:transition spd="slow">
    <p:wipe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6" descr="19199041r">
            <a:extLst>
              <a:ext uri="{FF2B5EF4-FFF2-40B4-BE49-F238E27FC236}">
                <a16:creationId xmlns:a16="http://schemas.microsoft.com/office/drawing/2014/main" id="{3E7D0134-D41F-C541-926E-F5E91E4A314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2" name="Rectangle 3">
            <a:extLst>
              <a:ext uri="{FF2B5EF4-FFF2-40B4-BE49-F238E27FC236}">
                <a16:creationId xmlns:a16="http://schemas.microsoft.com/office/drawing/2014/main" id="{BE47920D-E2B8-5D48-B26C-0AF2220429F1}"/>
              </a:ext>
            </a:extLst>
          </p:cNvPr>
          <p:cNvSpPr>
            <a:spLocks noGrp="1" noChangeArrowheads="1"/>
          </p:cNvSpPr>
          <p:nvPr>
            <p:ph type="body" idx="1"/>
          </p:nvPr>
        </p:nvSpPr>
        <p:spPr>
          <a:xfrm>
            <a:off x="609600" y="270932"/>
            <a:ext cx="7772399" cy="1507068"/>
          </a:xfrm>
        </p:spPr>
        <p:txBody>
          <a:bodyPr>
            <a:normAutofit/>
          </a:bodyPr>
          <a:lstStyle/>
          <a:p>
            <a:pPr marL="0" indent="0" eaLnBrk="1" hangingPunct="1">
              <a:buNone/>
            </a:pPr>
            <a:r>
              <a:rPr lang="en-US" altLang="en-US" sz="4000" dirty="0"/>
              <a:t>Fasting one day a week may be more effective than pills.</a:t>
            </a:r>
          </a:p>
        </p:txBody>
      </p:sp>
      <p:sp>
        <p:nvSpPr>
          <p:cNvPr id="233477" name="Rectangle 5">
            <a:extLst>
              <a:ext uri="{FF2B5EF4-FFF2-40B4-BE49-F238E27FC236}">
                <a16:creationId xmlns:a16="http://schemas.microsoft.com/office/drawing/2014/main" id="{51298E73-9315-134B-B282-69D63CA5FEB0}"/>
              </a:ext>
            </a:extLst>
          </p:cNvPr>
          <p:cNvSpPr>
            <a:spLocks noChangeArrowheads="1"/>
          </p:cNvSpPr>
          <p:nvPr/>
        </p:nvSpPr>
        <p:spPr bwMode="auto">
          <a:xfrm>
            <a:off x="195943" y="6519863"/>
            <a:ext cx="3778250" cy="338137"/>
          </a:xfrm>
          <a:prstGeom prst="rect">
            <a:avLst/>
          </a:prstGeom>
          <a:noFill/>
          <a:ln>
            <a:noFill/>
          </a:ln>
          <a:effectLst>
            <a:outerShdw blurRad="50800" dist="38100" dir="2700000"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0000"/>
              </a:spcBef>
              <a:defRPr/>
            </a:pPr>
            <a:r>
              <a:rPr lang="en-US" sz="1600" dirty="0">
                <a:latin typeface="Arial" pitchFamily="-111" charset="0"/>
                <a:ea typeface="ＭＳ Ｐゴシック" pitchFamily="-111" charset="-128"/>
              </a:rPr>
              <a:t>J </a:t>
            </a:r>
            <a:r>
              <a:rPr lang="en-US" sz="1600" dirty="0" err="1">
                <a:latin typeface="Arial" pitchFamily="-111" charset="0"/>
                <a:ea typeface="ＭＳ Ｐゴシック" pitchFamily="-111" charset="-128"/>
              </a:rPr>
              <a:t>Altern</a:t>
            </a:r>
            <a:r>
              <a:rPr lang="en-US" sz="1600" dirty="0">
                <a:latin typeface="Arial" pitchFamily="-111" charset="0"/>
                <a:ea typeface="ＭＳ Ｐゴシック" pitchFamily="-111" charset="-128"/>
              </a:rPr>
              <a:t> Complement Med. 8(5):643-50.</a:t>
            </a:r>
          </a:p>
        </p:txBody>
      </p:sp>
    </p:spTree>
    <p:extLst>
      <p:ext uri="{BB962C8B-B14F-4D97-AF65-F5344CB8AC3E}">
        <p14:creationId xmlns:p14="http://schemas.microsoft.com/office/powerpoint/2010/main" val="3244958444"/>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2C60DBD-AB50-394D-B5BC-94FD5FCF3A6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15280" y="0"/>
            <a:ext cx="9159280" cy="6858000"/>
          </a:xfrm>
        </p:spPr>
      </p:pic>
      <p:sp>
        <p:nvSpPr>
          <p:cNvPr id="2" name="Title 1">
            <a:extLst>
              <a:ext uri="{FF2B5EF4-FFF2-40B4-BE49-F238E27FC236}">
                <a16:creationId xmlns:a16="http://schemas.microsoft.com/office/drawing/2014/main" id="{BB81C844-4D27-E843-AB88-15CA426E2BF0}"/>
              </a:ext>
            </a:extLst>
          </p:cNvPr>
          <p:cNvSpPr>
            <a:spLocks noGrp="1"/>
          </p:cNvSpPr>
          <p:nvPr>
            <p:ph type="title"/>
          </p:nvPr>
        </p:nvSpPr>
        <p:spPr>
          <a:xfrm>
            <a:off x="179512" y="-88481"/>
            <a:ext cx="7886700" cy="1325563"/>
          </a:xfrm>
        </p:spPr>
        <p:txBody>
          <a:bodyPr/>
          <a:lstStyle/>
          <a:p>
            <a:r>
              <a:rPr lang="en-US" dirty="0">
                <a:solidFill>
                  <a:schemeClr val="bg1"/>
                </a:solidFill>
              </a:rPr>
              <a:t>Suffering for Supper</a:t>
            </a:r>
          </a:p>
        </p:txBody>
      </p:sp>
      <p:sp>
        <p:nvSpPr>
          <p:cNvPr id="4" name="Content Placeholder 3">
            <a:extLst>
              <a:ext uri="{FF2B5EF4-FFF2-40B4-BE49-F238E27FC236}">
                <a16:creationId xmlns:a16="http://schemas.microsoft.com/office/drawing/2014/main" id="{1AC615BA-015A-5344-939C-C6A416ED5F9D}"/>
              </a:ext>
            </a:extLst>
          </p:cNvPr>
          <p:cNvSpPr>
            <a:spLocks noGrp="1"/>
          </p:cNvSpPr>
          <p:nvPr>
            <p:ph sz="half" idx="1"/>
          </p:nvPr>
        </p:nvSpPr>
        <p:spPr>
          <a:xfrm>
            <a:off x="179512" y="980728"/>
            <a:ext cx="3886200" cy="4351338"/>
          </a:xfrm>
        </p:spPr>
        <p:txBody>
          <a:bodyPr>
            <a:normAutofit/>
          </a:bodyPr>
          <a:lstStyle/>
          <a:p>
            <a:pPr marL="0" indent="0">
              <a:buNone/>
            </a:pPr>
            <a:r>
              <a:rPr lang="en-US" sz="3200" dirty="0">
                <a:solidFill>
                  <a:schemeClr val="bg1"/>
                </a:solidFill>
              </a:rPr>
              <a:t>Skipping supper improves blood pressure and other cardiac risk factors. </a:t>
            </a:r>
          </a:p>
        </p:txBody>
      </p:sp>
      <p:sp>
        <p:nvSpPr>
          <p:cNvPr id="6" name="TextBox 5">
            <a:extLst>
              <a:ext uri="{FF2B5EF4-FFF2-40B4-BE49-F238E27FC236}">
                <a16:creationId xmlns:a16="http://schemas.microsoft.com/office/drawing/2014/main" id="{D3A70A43-15D3-BF44-8B53-8360098EF608}"/>
              </a:ext>
            </a:extLst>
          </p:cNvPr>
          <p:cNvSpPr txBox="1"/>
          <p:nvPr/>
        </p:nvSpPr>
        <p:spPr>
          <a:xfrm>
            <a:off x="2571750" y="6311899"/>
            <a:ext cx="3336939" cy="646331"/>
          </a:xfrm>
          <a:prstGeom prst="rect">
            <a:avLst/>
          </a:prstGeom>
          <a:noFill/>
        </p:spPr>
        <p:txBody>
          <a:bodyPr wrap="none" rtlCol="0">
            <a:spAutoFit/>
          </a:bodyPr>
          <a:lstStyle/>
          <a:p>
            <a:r>
              <a:rPr lang="en-US" dirty="0">
                <a:solidFill>
                  <a:schemeClr val="bg1"/>
                </a:solidFill>
              </a:rPr>
              <a:t>Cell </a:t>
            </a:r>
            <a:r>
              <a:rPr lang="en-US" dirty="0" err="1">
                <a:solidFill>
                  <a:schemeClr val="bg1"/>
                </a:solidFill>
              </a:rPr>
              <a:t>Metab</a:t>
            </a:r>
            <a:r>
              <a:rPr lang="en-US" dirty="0">
                <a:solidFill>
                  <a:schemeClr val="bg1"/>
                </a:solidFill>
              </a:rPr>
              <a:t>. 27(6):1212-1221.e3.</a:t>
            </a:r>
          </a:p>
          <a:p>
            <a:endParaRPr lang="en-US" dirty="0">
              <a:solidFill>
                <a:schemeClr val="bg1"/>
              </a:solidFill>
            </a:endParaRPr>
          </a:p>
        </p:txBody>
      </p:sp>
    </p:spTree>
    <p:extLst>
      <p:ext uri="{BB962C8B-B14F-4D97-AF65-F5344CB8AC3E}">
        <p14:creationId xmlns:p14="http://schemas.microsoft.com/office/powerpoint/2010/main" val="193228305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26499302.jpg">
            <a:extLst>
              <a:ext uri="{FF2B5EF4-FFF2-40B4-BE49-F238E27FC236}">
                <a16:creationId xmlns:a16="http://schemas.microsoft.com/office/drawing/2014/main" id="{4378E409-1F00-C24E-958B-1B72D33E66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Rectangle 3">
            <a:extLst>
              <a:ext uri="{FF2B5EF4-FFF2-40B4-BE49-F238E27FC236}">
                <a16:creationId xmlns:a16="http://schemas.microsoft.com/office/drawing/2014/main" id="{F6CE8199-0079-FE40-9A37-3CBE4B102B81}"/>
              </a:ext>
            </a:extLst>
          </p:cNvPr>
          <p:cNvSpPr>
            <a:spLocks noGrp="1" noChangeArrowheads="1"/>
          </p:cNvSpPr>
          <p:nvPr>
            <p:ph type="body" idx="1"/>
          </p:nvPr>
        </p:nvSpPr>
        <p:spPr>
          <a:xfrm>
            <a:off x="3572933" y="0"/>
            <a:ext cx="5723467" cy="5638800"/>
          </a:xfrm>
          <a:effectLst>
            <a:outerShdw blurRad="38100" dist="50800" dir="2700000" rotWithShape="0">
              <a:srgbClr val="000000"/>
            </a:outerShdw>
          </a:effectLst>
        </p:spPr>
        <p:txBody>
          <a:bodyPr/>
          <a:lstStyle/>
          <a:p>
            <a:pPr eaLnBrk="1" hangingPunct="1">
              <a:lnSpc>
                <a:spcPct val="140000"/>
              </a:lnSpc>
            </a:pPr>
            <a:r>
              <a:rPr lang="en-US" altLang="en-US" sz="2400" dirty="0">
                <a:solidFill>
                  <a:srgbClr val="FFFFFF"/>
                </a:solidFill>
                <a:effectLst>
                  <a:outerShdw blurRad="38100" dist="38100" dir="2700000" algn="tl">
                    <a:srgbClr val="000000"/>
                  </a:outerShdw>
                </a:effectLst>
              </a:rPr>
              <a:t>A 6 month fresh fruit and vegetable diet produced an 8 pound weight loss and a 18mm Hg blood pressure decrease.</a:t>
            </a:r>
          </a:p>
          <a:p>
            <a:pPr eaLnBrk="1" hangingPunct="1">
              <a:lnSpc>
                <a:spcPct val="140000"/>
              </a:lnSpc>
            </a:pPr>
            <a:r>
              <a:rPr lang="en-US" altLang="en-US" sz="2400" dirty="0">
                <a:solidFill>
                  <a:srgbClr val="FFFFFF"/>
                </a:solidFill>
                <a:effectLst>
                  <a:outerShdw blurRad="38100" dist="38100" dir="2700000" algn="tl">
                    <a:srgbClr val="000000"/>
                  </a:outerShdw>
                </a:effectLst>
              </a:rPr>
              <a:t>Serendipitously, 80% of those in this study who smoked or drank alcohol abstained spontaneously.</a:t>
            </a:r>
          </a:p>
          <a:p>
            <a:pPr eaLnBrk="1" hangingPunct="1">
              <a:lnSpc>
                <a:spcPct val="140000"/>
              </a:lnSpc>
            </a:pPr>
            <a:endParaRPr lang="en-US" altLang="en-US" sz="2400" dirty="0">
              <a:solidFill>
                <a:srgbClr val="FFFFFF"/>
              </a:solidFill>
              <a:effectLst>
                <a:outerShdw blurRad="38100" dist="38100" dir="2700000" algn="tl">
                  <a:srgbClr val="000000"/>
                </a:outerShdw>
              </a:effectLst>
            </a:endParaRPr>
          </a:p>
        </p:txBody>
      </p:sp>
      <p:sp>
        <p:nvSpPr>
          <p:cNvPr id="304132" name="Rectangle 4">
            <a:extLst>
              <a:ext uri="{FF2B5EF4-FFF2-40B4-BE49-F238E27FC236}">
                <a16:creationId xmlns:a16="http://schemas.microsoft.com/office/drawing/2014/main" id="{76F81576-8873-FA4D-A16F-8714CD76DA72}"/>
              </a:ext>
            </a:extLst>
          </p:cNvPr>
          <p:cNvSpPr>
            <a:spLocks noChangeArrowheads="1"/>
          </p:cNvSpPr>
          <p:nvPr/>
        </p:nvSpPr>
        <p:spPr bwMode="auto">
          <a:xfrm>
            <a:off x="4876800" y="6521450"/>
            <a:ext cx="3887788" cy="33813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30000"/>
              </a:spcBef>
              <a:defRPr/>
            </a:pPr>
            <a:r>
              <a:rPr lang="en-US" sz="1600">
                <a:solidFill>
                  <a:srgbClr val="FFFFFF"/>
                </a:solidFill>
                <a:latin typeface="Arial" pitchFamily="-111" charset="0"/>
                <a:ea typeface="ＭＳ Ｐゴシック" pitchFamily="-111" charset="-128"/>
              </a:rPr>
              <a:t>South Med J. 78(7):841-4.</a:t>
            </a:r>
          </a:p>
        </p:txBody>
      </p:sp>
    </p:spTree>
    <p:extLst>
      <p:ext uri="{BB962C8B-B14F-4D97-AF65-F5344CB8AC3E}">
        <p14:creationId xmlns:p14="http://schemas.microsoft.com/office/powerpoint/2010/main" val="11735473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41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892C9-B50E-7F47-8C9E-4F42C5FD4B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019568BB-F7AC-1E47-9A02-362D8237FAC4}"/>
              </a:ext>
            </a:extLst>
          </p:cNvPr>
          <p:cNvSpPr>
            <a:spLocks noGrp="1"/>
          </p:cNvSpPr>
          <p:nvPr>
            <p:ph type="title"/>
          </p:nvPr>
        </p:nvSpPr>
        <p:spPr>
          <a:xfrm>
            <a:off x="0" y="1"/>
            <a:ext cx="2810933" cy="3454400"/>
          </a:xfrm>
        </p:spPr>
        <p:txBody>
          <a:bodyPr>
            <a:noAutofit/>
          </a:bodyPr>
          <a:lstStyle/>
          <a:p>
            <a:r>
              <a:rPr lang="en-US" sz="3200" b="1" dirty="0">
                <a:solidFill>
                  <a:srgbClr val="FFFFFF"/>
                </a:solidFill>
              </a:rPr>
              <a:t>“Thou </a:t>
            </a:r>
            <a:r>
              <a:rPr lang="en-US" sz="3200" b="1" dirty="0" err="1">
                <a:solidFill>
                  <a:srgbClr val="FFFFFF"/>
                </a:solidFill>
              </a:rPr>
              <a:t>openest</a:t>
            </a:r>
            <a:r>
              <a:rPr lang="en-US" sz="3200" b="1" dirty="0">
                <a:solidFill>
                  <a:srgbClr val="FFFFFF"/>
                </a:solidFill>
              </a:rPr>
              <a:t> thine hand, and </a:t>
            </a:r>
            <a:r>
              <a:rPr lang="en-US" sz="3200" b="1" dirty="0" err="1">
                <a:solidFill>
                  <a:srgbClr val="FFFFFF"/>
                </a:solidFill>
              </a:rPr>
              <a:t>satisfiest</a:t>
            </a:r>
            <a:r>
              <a:rPr lang="en-US" sz="3200" b="1" dirty="0">
                <a:solidFill>
                  <a:srgbClr val="FFFFFF"/>
                </a:solidFill>
              </a:rPr>
              <a:t> the desire of every living thing.”  Psalms 145:16.</a:t>
            </a:r>
          </a:p>
        </p:txBody>
      </p:sp>
    </p:spTree>
    <p:extLst>
      <p:ext uri="{BB962C8B-B14F-4D97-AF65-F5344CB8AC3E}">
        <p14:creationId xmlns:p14="http://schemas.microsoft.com/office/powerpoint/2010/main" val="3184914945"/>
      </p:ext>
    </p:extLst>
  </p:cSld>
  <p:clrMapOvr>
    <a:masterClrMapping/>
  </p:clrMapOvr>
  <p:transition spd="slow">
    <p:wipe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0158C-8BA7-0E49-85FA-1358E1B6C5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65" y="23648"/>
            <a:ext cx="9112469" cy="6834352"/>
          </a:xfrm>
          <a:prstGeom prst="rect">
            <a:avLst/>
          </a:prstGeom>
        </p:spPr>
      </p:pic>
      <p:sp>
        <p:nvSpPr>
          <p:cNvPr id="1251332" name="Text Box 4">
            <a:extLst>
              <a:ext uri="{FF2B5EF4-FFF2-40B4-BE49-F238E27FC236}">
                <a16:creationId xmlns:a16="http://schemas.microsoft.com/office/drawing/2014/main" id="{689A237D-CCF5-4844-A7B0-4D665C76C68D}"/>
              </a:ext>
            </a:extLst>
          </p:cNvPr>
          <p:cNvSpPr txBox="1">
            <a:spLocks noChangeArrowheads="1"/>
          </p:cNvSpPr>
          <p:nvPr/>
        </p:nvSpPr>
        <p:spPr bwMode="auto">
          <a:xfrm>
            <a:off x="5410200" y="1363132"/>
            <a:ext cx="3733800" cy="4836773"/>
          </a:xfrm>
          <a:prstGeom prst="rect">
            <a:avLst/>
          </a:prstGeom>
          <a:noFill/>
          <a:ln w="9525">
            <a:noFill/>
            <a:miter lim="800000"/>
            <a:headEnd/>
            <a:tailEnd/>
          </a:ln>
          <a:effectLst>
            <a:outerShdw blurRad="63500" dist="40161" dir="9693903" algn="ctr" rotWithShape="0">
              <a:schemeClr val="bg2">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30000"/>
              </a:lnSpc>
              <a:spcBef>
                <a:spcPct val="50000"/>
              </a:spcBef>
            </a:pPr>
            <a:r>
              <a:rPr lang="en-US" altLang="en-US" dirty="0">
                <a:solidFill>
                  <a:srgbClr val="FFFFFF"/>
                </a:solidFill>
                <a:effectLst>
                  <a:outerShdw blurRad="38100" dist="38100" dir="2700000" algn="tl">
                    <a:srgbClr val="000000"/>
                  </a:outerShdw>
                </a:effectLst>
                <a:latin typeface="Tahoma Normal"/>
              </a:rPr>
              <a:t>“Then God said, "I give you every seed-bearing plant on the face of the whole earth and every tree that has fruit with seed in it. They will be yours for food.” “and you will eat the plants of the field.” Genesis 1:29; 3:18 (</a:t>
            </a:r>
            <a:r>
              <a:rPr lang="en-US" altLang="en-US" dirty="0" err="1">
                <a:solidFill>
                  <a:srgbClr val="FFFFFF"/>
                </a:solidFill>
                <a:effectLst>
                  <a:outerShdw blurRad="38100" dist="38100" dir="2700000" algn="tl">
                    <a:srgbClr val="000000"/>
                  </a:outerShdw>
                </a:effectLst>
                <a:latin typeface="Tahoma Normal"/>
              </a:rPr>
              <a:t>NIV</a:t>
            </a:r>
            <a:r>
              <a:rPr lang="en-US" altLang="en-US" dirty="0">
                <a:solidFill>
                  <a:srgbClr val="FFFFFF"/>
                </a:solidFill>
                <a:effectLst>
                  <a:outerShdw blurRad="38100" dist="38100" dir="2700000" algn="tl">
                    <a:srgbClr val="000000"/>
                  </a:outerShdw>
                </a:effectLst>
                <a:latin typeface="Tahoma Normal"/>
              </a:rPr>
              <a:t>).</a:t>
            </a:r>
          </a:p>
        </p:txBody>
      </p:sp>
      <p:sp>
        <p:nvSpPr>
          <p:cNvPr id="1251333" name="Line 5">
            <a:extLst>
              <a:ext uri="{FF2B5EF4-FFF2-40B4-BE49-F238E27FC236}">
                <a16:creationId xmlns:a16="http://schemas.microsoft.com/office/drawing/2014/main" id="{E2F0279E-70B5-7240-B651-3EC007654E20}"/>
              </a:ext>
            </a:extLst>
          </p:cNvPr>
          <p:cNvSpPr>
            <a:spLocks noChangeShapeType="1"/>
          </p:cNvSpPr>
          <p:nvPr/>
        </p:nvSpPr>
        <p:spPr bwMode="auto">
          <a:xfrm>
            <a:off x="5181600" y="1226607"/>
            <a:ext cx="3962400" cy="0"/>
          </a:xfrm>
          <a:prstGeom prst="line">
            <a:avLst/>
          </a:prstGeom>
          <a:noFill/>
          <a:ln w="38100">
            <a:solidFill>
              <a:schemeClr val="bg2"/>
            </a:solidFill>
            <a:round/>
            <a:headEnd/>
            <a:tailEnd/>
          </a:ln>
          <a:effectLst>
            <a:outerShdw blurRad="63500" dist="38099" dir="2700000" algn="ctr" rotWithShape="0">
              <a:schemeClr val="bg1">
                <a:alpha val="74998"/>
              </a:schemeClr>
            </a:outerShdw>
          </a:effectLst>
        </p:spPr>
        <p:txBody>
          <a:bodyPr/>
          <a:lstStyle/>
          <a:p>
            <a:pPr>
              <a:defRPr/>
            </a:pPr>
            <a:endParaRPr lang="en-US">
              <a:latin typeface="Arial" charset="0"/>
              <a:ea typeface="+mn-ea"/>
            </a:endParaRPr>
          </a:p>
        </p:txBody>
      </p:sp>
      <p:sp>
        <p:nvSpPr>
          <p:cNvPr id="142343" name="WordArt 15">
            <a:extLst>
              <a:ext uri="{FF2B5EF4-FFF2-40B4-BE49-F238E27FC236}">
                <a16:creationId xmlns:a16="http://schemas.microsoft.com/office/drawing/2014/main" id="{011C1224-ECA6-084C-A523-63F486FDBD28}"/>
              </a:ext>
            </a:extLst>
          </p:cNvPr>
          <p:cNvSpPr>
            <a:spLocks noChangeArrowheads="1" noChangeShapeType="1" noTextEdit="1"/>
          </p:cNvSpPr>
          <p:nvPr/>
        </p:nvSpPr>
        <p:spPr bwMode="auto">
          <a:xfrm>
            <a:off x="5410200" y="320675"/>
            <a:ext cx="34290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gradFill rotWithShape="1">
                  <a:gsLst>
                    <a:gs pos="0">
                      <a:srgbClr val="FFF200"/>
                    </a:gs>
                    <a:gs pos="45000">
                      <a:srgbClr val="FF7A00"/>
                    </a:gs>
                    <a:gs pos="70000">
                      <a:srgbClr val="FF0300"/>
                    </a:gs>
                    <a:gs pos="100000">
                      <a:srgbClr val="4D0808"/>
                    </a:gs>
                  </a:gsLst>
                  <a:lin ang="5400000" scaled="1"/>
                </a:gradFill>
                <a:effectLst>
                  <a:outerShdw dist="35921" dir="2700000" algn="ctr" rotWithShape="0">
                    <a:schemeClr val="bg2">
                      <a:alpha val="74997"/>
                    </a:schemeClr>
                  </a:outerShdw>
                </a:effectLst>
                <a:latin typeface="Arial Black" panose="020B0604020202020204" pitchFamily="34" charset="0"/>
                <a:cs typeface="Arial Black" panose="020B0604020202020204" pitchFamily="34" charset="0"/>
              </a:rPr>
              <a:t>The Bible Diet</a:t>
            </a:r>
          </a:p>
        </p:txBody>
      </p:sp>
    </p:spTree>
    <p:extLst>
      <p:ext uri="{BB962C8B-B14F-4D97-AF65-F5344CB8AC3E}">
        <p14:creationId xmlns:p14="http://schemas.microsoft.com/office/powerpoint/2010/main" val="3971964404"/>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E5FDC-9358-4441-BFA5-67993F06A6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6379" y="-304800"/>
            <a:ext cx="5370422" cy="7162800"/>
          </a:xfrm>
          <a:prstGeom prst="rect">
            <a:avLst/>
          </a:prstGeom>
        </p:spPr>
      </p:pic>
    </p:spTree>
    <p:extLst>
      <p:ext uri="{BB962C8B-B14F-4D97-AF65-F5344CB8AC3E}">
        <p14:creationId xmlns:p14="http://schemas.microsoft.com/office/powerpoint/2010/main" val="3579508081"/>
      </p:ext>
    </p:extLst>
  </p:cSld>
  <p:clrMapOvr>
    <a:masterClrMapping/>
  </p:clrMapOvr>
  <p:transition spd="slow">
    <p:wipe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9FE536-153C-E546-A5C5-87B78D86AF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3" y="0"/>
            <a:ext cx="9141513" cy="6858000"/>
          </a:xfrm>
          <a:prstGeom prst="rect">
            <a:avLst/>
          </a:prstGeom>
        </p:spPr>
      </p:pic>
      <p:sp>
        <p:nvSpPr>
          <p:cNvPr id="2" name="Title 1">
            <a:extLst>
              <a:ext uri="{FF2B5EF4-FFF2-40B4-BE49-F238E27FC236}">
                <a16:creationId xmlns:a16="http://schemas.microsoft.com/office/drawing/2014/main" id="{D44C1A43-CAA7-914C-ADE4-ECBC3D47817D}"/>
              </a:ext>
            </a:extLst>
          </p:cNvPr>
          <p:cNvSpPr>
            <a:spLocks noGrp="1"/>
          </p:cNvSpPr>
          <p:nvPr>
            <p:ph type="title"/>
          </p:nvPr>
        </p:nvSpPr>
        <p:spPr/>
        <p:txBody>
          <a:bodyPr>
            <a:normAutofit/>
          </a:bodyPr>
          <a:lstStyle/>
          <a:p>
            <a:r>
              <a:rPr lang="en-US" dirty="0">
                <a:solidFill>
                  <a:schemeClr val="bg1"/>
                </a:solidFill>
              </a:rPr>
              <a:t>Your lifestyle habits also Impact your blood pressure.</a:t>
            </a:r>
          </a:p>
        </p:txBody>
      </p:sp>
    </p:spTree>
    <p:extLst>
      <p:ext uri="{BB962C8B-B14F-4D97-AF65-F5344CB8AC3E}">
        <p14:creationId xmlns:p14="http://schemas.microsoft.com/office/powerpoint/2010/main" val="3607784811"/>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59F76CCD-CF5F-C44A-9284-F88D4F22ED0B}"/>
              </a:ext>
            </a:extLst>
          </p:cNvPr>
          <p:cNvPicPr>
            <a:picLocks noChangeAspect="1"/>
          </p:cNvPicPr>
          <p:nvPr/>
        </p:nvPicPr>
        <p:blipFill>
          <a:blip r:embed="rId2"/>
          <a:stretch>
            <a:fillRect/>
          </a:stretch>
        </p:blipFill>
        <p:spPr>
          <a:xfrm>
            <a:off x="3606360" y="1317756"/>
            <a:ext cx="2020451" cy="5158598"/>
          </a:xfrm>
          <a:prstGeom prst="rect">
            <a:avLst/>
          </a:prstGeom>
        </p:spPr>
      </p:pic>
      <p:sp>
        <p:nvSpPr>
          <p:cNvPr id="9" name="Title 8">
            <a:extLst>
              <a:ext uri="{FF2B5EF4-FFF2-40B4-BE49-F238E27FC236}">
                <a16:creationId xmlns:a16="http://schemas.microsoft.com/office/drawing/2014/main" id="{360D130D-42ED-E24A-A21B-CA8207D6B1E0}"/>
              </a:ext>
            </a:extLst>
          </p:cNvPr>
          <p:cNvSpPr>
            <a:spLocks noGrp="1"/>
          </p:cNvSpPr>
          <p:nvPr>
            <p:ph type="title"/>
          </p:nvPr>
        </p:nvSpPr>
        <p:spPr>
          <a:xfrm>
            <a:off x="0" y="76200"/>
            <a:ext cx="9144000" cy="1143000"/>
          </a:xfrm>
        </p:spPr>
        <p:txBody>
          <a:bodyPr/>
          <a:lstStyle/>
          <a:p>
            <a:pPr algn="ctr"/>
            <a:r>
              <a:rPr lang="en-US" sz="3200" dirty="0">
                <a:solidFill>
                  <a:schemeClr val="accent2">
                    <a:lumMod val="50000"/>
                  </a:schemeClr>
                </a:solidFill>
              </a:rPr>
              <a:t>High blood pressure effects your whole body.</a:t>
            </a:r>
          </a:p>
        </p:txBody>
      </p:sp>
      <p:grpSp>
        <p:nvGrpSpPr>
          <p:cNvPr id="38" name="Group 37">
            <a:extLst>
              <a:ext uri="{FF2B5EF4-FFF2-40B4-BE49-F238E27FC236}">
                <a16:creationId xmlns:a16="http://schemas.microsoft.com/office/drawing/2014/main" id="{79CB4A54-A667-3049-8074-B2F81092ACBD}"/>
              </a:ext>
            </a:extLst>
          </p:cNvPr>
          <p:cNvGrpSpPr/>
          <p:nvPr/>
        </p:nvGrpSpPr>
        <p:grpSpPr>
          <a:xfrm>
            <a:off x="609600" y="2707909"/>
            <a:ext cx="4191000" cy="2617581"/>
            <a:chOff x="674885" y="2722252"/>
            <a:chExt cx="4191000" cy="2617581"/>
          </a:xfrm>
        </p:grpSpPr>
        <p:pic>
          <p:nvPicPr>
            <p:cNvPr id="10" name="Picture 9">
              <a:extLst>
                <a:ext uri="{FF2B5EF4-FFF2-40B4-BE49-F238E27FC236}">
                  <a16:creationId xmlns:a16="http://schemas.microsoft.com/office/drawing/2014/main" id="{DF961177-156D-A142-AD01-DBD3E02A915B}"/>
                </a:ext>
              </a:extLst>
            </p:cNvPr>
            <p:cNvPicPr>
              <a:picLocks noChangeAspect="1"/>
            </p:cNvPicPr>
            <p:nvPr/>
          </p:nvPicPr>
          <p:blipFill>
            <a:blip r:embed="rId3"/>
            <a:stretch>
              <a:fillRect/>
            </a:stretch>
          </p:blipFill>
          <p:spPr>
            <a:xfrm>
              <a:off x="1130051" y="3595073"/>
              <a:ext cx="914400" cy="1306286"/>
            </a:xfrm>
            <a:prstGeom prst="rect">
              <a:avLst/>
            </a:prstGeom>
          </p:spPr>
        </p:pic>
        <p:cxnSp>
          <p:nvCxnSpPr>
            <p:cNvPr id="12" name="Straight Connector 11">
              <a:extLst>
                <a:ext uri="{FF2B5EF4-FFF2-40B4-BE49-F238E27FC236}">
                  <a16:creationId xmlns:a16="http://schemas.microsoft.com/office/drawing/2014/main" id="{56050C73-AB4A-7945-A9E0-20055F0ACDB3}"/>
                </a:ext>
              </a:extLst>
            </p:cNvPr>
            <p:cNvCxnSpPr>
              <a:cxnSpLocks/>
            </p:cNvCxnSpPr>
            <p:nvPr/>
          </p:nvCxnSpPr>
          <p:spPr>
            <a:xfrm flipV="1">
              <a:off x="2173827" y="2722252"/>
              <a:ext cx="2692058" cy="1240769"/>
            </a:xfrm>
            <a:prstGeom prst="line">
              <a:avLst/>
            </a:prstGeom>
            <a:ln>
              <a:tailEnd type="oval" w="lg" len="lg"/>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8675749-361C-E44D-A742-8C4CC4DF53D5}"/>
                </a:ext>
              </a:extLst>
            </p:cNvPr>
            <p:cNvSpPr txBox="1"/>
            <p:nvPr/>
          </p:nvSpPr>
          <p:spPr>
            <a:xfrm>
              <a:off x="674885" y="4878168"/>
              <a:ext cx="2055366" cy="461665"/>
            </a:xfrm>
            <a:prstGeom prst="rect">
              <a:avLst/>
            </a:prstGeom>
            <a:noFill/>
          </p:spPr>
          <p:txBody>
            <a:bodyPr wrap="square" rtlCol="0">
              <a:spAutoFit/>
            </a:bodyPr>
            <a:lstStyle/>
            <a:p>
              <a:r>
                <a:rPr lang="en-US"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Heart disease</a:t>
              </a:r>
            </a:p>
          </p:txBody>
        </p:sp>
      </p:grpSp>
      <p:grpSp>
        <p:nvGrpSpPr>
          <p:cNvPr id="41" name="Group 40">
            <a:extLst>
              <a:ext uri="{FF2B5EF4-FFF2-40B4-BE49-F238E27FC236}">
                <a16:creationId xmlns:a16="http://schemas.microsoft.com/office/drawing/2014/main" id="{C54B9CAD-020F-AC49-B0E3-6A89C9A4BC98}"/>
              </a:ext>
            </a:extLst>
          </p:cNvPr>
          <p:cNvGrpSpPr/>
          <p:nvPr/>
        </p:nvGrpSpPr>
        <p:grpSpPr>
          <a:xfrm>
            <a:off x="4616585" y="1512137"/>
            <a:ext cx="3316604" cy="1842103"/>
            <a:chOff x="4556203" y="1536676"/>
            <a:chExt cx="3316604" cy="1842103"/>
          </a:xfrm>
        </p:grpSpPr>
        <p:pic>
          <p:nvPicPr>
            <p:cNvPr id="16" name="Picture 15">
              <a:extLst>
                <a:ext uri="{FF2B5EF4-FFF2-40B4-BE49-F238E27FC236}">
                  <a16:creationId xmlns:a16="http://schemas.microsoft.com/office/drawing/2014/main" id="{5CC1BE23-58A6-FA4C-96D5-ABB2DFD7B9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64672" y="1751911"/>
              <a:ext cx="1083785" cy="914400"/>
            </a:xfrm>
            <a:prstGeom prst="rect">
              <a:avLst/>
            </a:prstGeom>
          </p:spPr>
        </p:pic>
        <p:cxnSp>
          <p:nvCxnSpPr>
            <p:cNvPr id="17" name="Straight Connector 16">
              <a:extLst>
                <a:ext uri="{FF2B5EF4-FFF2-40B4-BE49-F238E27FC236}">
                  <a16:creationId xmlns:a16="http://schemas.microsoft.com/office/drawing/2014/main" id="{94B0B576-931A-3A44-9BA7-C9C39459244B}"/>
                </a:ext>
              </a:extLst>
            </p:cNvPr>
            <p:cNvCxnSpPr>
              <a:cxnSpLocks/>
            </p:cNvCxnSpPr>
            <p:nvPr/>
          </p:nvCxnSpPr>
          <p:spPr>
            <a:xfrm flipH="1" flipV="1">
              <a:off x="4556203" y="1536676"/>
              <a:ext cx="1860415" cy="596924"/>
            </a:xfrm>
            <a:prstGeom prst="line">
              <a:avLst/>
            </a:prstGeom>
            <a:ln>
              <a:tailEnd type="oval" w="lg" len="lg"/>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CF37FD37-BB20-BD48-A9CC-F11A67CA7BE9}"/>
                </a:ext>
              </a:extLst>
            </p:cNvPr>
            <p:cNvSpPr txBox="1"/>
            <p:nvPr/>
          </p:nvSpPr>
          <p:spPr>
            <a:xfrm>
              <a:off x="6474283" y="2732448"/>
              <a:ext cx="1398524" cy="646331"/>
            </a:xfrm>
            <a:prstGeom prst="rect">
              <a:avLst/>
            </a:prstGeom>
            <a:noFill/>
          </p:spPr>
          <p:txBody>
            <a:bodyPr wrap="none" rtlCol="0">
              <a:spAutoFit/>
            </a:bodyPr>
            <a:lstStyle/>
            <a:p>
              <a:r>
                <a:rPr lang="en-US"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Stroke and </a:t>
              </a:r>
            </a:p>
            <a:p>
              <a:r>
                <a:rPr lang="en-US"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Alzheimer’s </a:t>
              </a:r>
            </a:p>
          </p:txBody>
        </p:sp>
      </p:grpSp>
      <p:grpSp>
        <p:nvGrpSpPr>
          <p:cNvPr id="42" name="Group 41">
            <a:extLst>
              <a:ext uri="{FF2B5EF4-FFF2-40B4-BE49-F238E27FC236}">
                <a16:creationId xmlns:a16="http://schemas.microsoft.com/office/drawing/2014/main" id="{EB421A70-12CD-0D4B-8084-79B03C9340DB}"/>
              </a:ext>
            </a:extLst>
          </p:cNvPr>
          <p:cNvGrpSpPr/>
          <p:nvPr/>
        </p:nvGrpSpPr>
        <p:grpSpPr>
          <a:xfrm>
            <a:off x="4876800" y="3295224"/>
            <a:ext cx="3718054" cy="2477309"/>
            <a:chOff x="4759115" y="3162555"/>
            <a:chExt cx="3718054" cy="2477309"/>
          </a:xfrm>
        </p:grpSpPr>
        <p:pic>
          <p:nvPicPr>
            <p:cNvPr id="22" name="Picture 21">
              <a:extLst>
                <a:ext uri="{FF2B5EF4-FFF2-40B4-BE49-F238E27FC236}">
                  <a16:creationId xmlns:a16="http://schemas.microsoft.com/office/drawing/2014/main" id="{0190AD1D-EB56-6040-AF79-4F3136E1FD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24884" y="3816008"/>
              <a:ext cx="827252" cy="1249679"/>
            </a:xfrm>
            <a:prstGeom prst="rect">
              <a:avLst/>
            </a:prstGeom>
          </p:spPr>
        </p:pic>
        <p:sp>
          <p:nvSpPr>
            <p:cNvPr id="23" name="TextBox 22">
              <a:extLst>
                <a:ext uri="{FF2B5EF4-FFF2-40B4-BE49-F238E27FC236}">
                  <a16:creationId xmlns:a16="http://schemas.microsoft.com/office/drawing/2014/main" id="{EC97C824-D62E-3349-ADBC-3704AE2FAB99}"/>
                </a:ext>
              </a:extLst>
            </p:cNvPr>
            <p:cNvSpPr txBox="1"/>
            <p:nvPr/>
          </p:nvSpPr>
          <p:spPr>
            <a:xfrm>
              <a:off x="6247071" y="5178199"/>
              <a:ext cx="2230098" cy="461665"/>
            </a:xfrm>
            <a:prstGeom prst="rect">
              <a:avLst/>
            </a:prstGeom>
            <a:noFill/>
          </p:spPr>
          <p:txBody>
            <a:bodyPr wrap="none" rtlCol="0">
              <a:spAutoFit/>
            </a:bodyPr>
            <a:lstStyle/>
            <a:p>
              <a:r>
                <a:rPr lang="en-US"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Kidney Disease</a:t>
              </a:r>
            </a:p>
          </p:txBody>
        </p:sp>
        <p:cxnSp>
          <p:nvCxnSpPr>
            <p:cNvPr id="24" name="Straight Connector 23">
              <a:extLst>
                <a:ext uri="{FF2B5EF4-FFF2-40B4-BE49-F238E27FC236}">
                  <a16:creationId xmlns:a16="http://schemas.microsoft.com/office/drawing/2014/main" id="{A5506500-ACA8-CA43-912C-D59234E674E4}"/>
                </a:ext>
              </a:extLst>
            </p:cNvPr>
            <p:cNvCxnSpPr>
              <a:cxnSpLocks/>
            </p:cNvCxnSpPr>
            <p:nvPr/>
          </p:nvCxnSpPr>
          <p:spPr>
            <a:xfrm flipH="1" flipV="1">
              <a:off x="4759115" y="3162555"/>
              <a:ext cx="1855927" cy="938650"/>
            </a:xfrm>
            <a:prstGeom prst="line">
              <a:avLst/>
            </a:prstGeom>
            <a:ln>
              <a:tailEnd type="oval" w="lg" len="lg"/>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835CCCF8-3A77-2241-8118-1CAAA72D67CE}"/>
              </a:ext>
            </a:extLst>
          </p:cNvPr>
          <p:cNvGrpSpPr/>
          <p:nvPr/>
        </p:nvGrpSpPr>
        <p:grpSpPr>
          <a:xfrm>
            <a:off x="609600" y="1512137"/>
            <a:ext cx="3657600" cy="1482298"/>
            <a:chOff x="731434" y="1524000"/>
            <a:chExt cx="3657600" cy="1482298"/>
          </a:xfrm>
        </p:grpSpPr>
        <p:sp>
          <p:nvSpPr>
            <p:cNvPr id="29" name="TextBox 28">
              <a:extLst>
                <a:ext uri="{FF2B5EF4-FFF2-40B4-BE49-F238E27FC236}">
                  <a16:creationId xmlns:a16="http://schemas.microsoft.com/office/drawing/2014/main" id="{A49FBEF0-C89A-9047-83C5-C1012B32F617}"/>
                </a:ext>
              </a:extLst>
            </p:cNvPr>
            <p:cNvSpPr txBox="1"/>
            <p:nvPr/>
          </p:nvSpPr>
          <p:spPr>
            <a:xfrm>
              <a:off x="731434" y="2175301"/>
              <a:ext cx="1998817" cy="830997"/>
            </a:xfrm>
            <a:prstGeom prst="rect">
              <a:avLst/>
            </a:prstGeom>
            <a:noFill/>
          </p:spPr>
          <p:txBody>
            <a:bodyPr wrap="none" rtlCol="0">
              <a:spAutoFit/>
            </a:bodyPr>
            <a:lstStyle/>
            <a:p>
              <a:pPr algn="ctr"/>
              <a:r>
                <a:rPr lang="en-US" altLang="en-US"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Macular </a:t>
              </a:r>
            </a:p>
            <a:p>
              <a:pPr algn="ctr"/>
              <a:r>
                <a:rPr lang="en-US" altLang="en-US"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Degeneration</a:t>
              </a:r>
              <a:endParaRPr lang="en-US"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4" name="Picture 33">
              <a:extLst>
                <a:ext uri="{FF2B5EF4-FFF2-40B4-BE49-F238E27FC236}">
                  <a16:creationId xmlns:a16="http://schemas.microsoft.com/office/drawing/2014/main" id="{C8ADB486-002C-C94B-8FCE-319CE608E602}"/>
                </a:ext>
              </a:extLst>
            </p:cNvPr>
            <p:cNvPicPr>
              <a:picLocks noChangeAspect="1"/>
            </p:cNvPicPr>
            <p:nvPr/>
          </p:nvPicPr>
          <p:blipFill>
            <a:blip r:embed="rId6"/>
            <a:stretch>
              <a:fillRect/>
            </a:stretch>
          </p:blipFill>
          <p:spPr>
            <a:xfrm>
              <a:off x="1104900" y="1524000"/>
              <a:ext cx="1369748" cy="609600"/>
            </a:xfrm>
            <a:prstGeom prst="rect">
              <a:avLst/>
            </a:prstGeom>
          </p:spPr>
        </p:pic>
        <p:cxnSp>
          <p:nvCxnSpPr>
            <p:cNvPr id="35" name="Straight Connector 34">
              <a:extLst>
                <a:ext uri="{FF2B5EF4-FFF2-40B4-BE49-F238E27FC236}">
                  <a16:creationId xmlns:a16="http://schemas.microsoft.com/office/drawing/2014/main" id="{59194C7F-5E9F-8D40-A3F1-F45FEAB09A05}"/>
                </a:ext>
              </a:extLst>
            </p:cNvPr>
            <p:cNvCxnSpPr>
              <a:cxnSpLocks/>
            </p:cNvCxnSpPr>
            <p:nvPr/>
          </p:nvCxnSpPr>
          <p:spPr>
            <a:xfrm flipV="1">
              <a:off x="2547285" y="1739235"/>
              <a:ext cx="1841749" cy="273790"/>
            </a:xfrm>
            <a:prstGeom prst="line">
              <a:avLst/>
            </a:prstGeom>
            <a:ln w="38100">
              <a:tailEnd type="triangle" w="sm" len="lg"/>
            </a:ln>
          </p:spPr>
          <p:style>
            <a:lnRef idx="2">
              <a:schemeClr val="accent1"/>
            </a:lnRef>
            <a:fillRef idx="0">
              <a:schemeClr val="accent1"/>
            </a:fillRef>
            <a:effectRef idx="1">
              <a:schemeClr val="accent1"/>
            </a:effectRef>
            <a:fontRef idx="minor">
              <a:schemeClr val="tx1"/>
            </a:fontRef>
          </p:style>
        </p:cxnSp>
      </p:grpSp>
      <p:sp>
        <p:nvSpPr>
          <p:cNvPr id="48" name="Rectangle 4">
            <a:extLst>
              <a:ext uri="{FF2B5EF4-FFF2-40B4-BE49-F238E27FC236}">
                <a16:creationId xmlns:a16="http://schemas.microsoft.com/office/drawing/2014/main" id="{4AD29C97-A61F-3249-9357-A73156A40677}"/>
              </a:ext>
            </a:extLst>
          </p:cNvPr>
          <p:cNvSpPr>
            <a:spLocks noChangeArrowheads="1"/>
          </p:cNvSpPr>
          <p:nvPr/>
        </p:nvSpPr>
        <p:spPr bwMode="auto">
          <a:xfrm>
            <a:off x="3384550" y="6574910"/>
            <a:ext cx="2374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30000"/>
              </a:spcBef>
            </a:pPr>
            <a:r>
              <a:rPr lang="en-US" altLang="en-US" sz="1600" dirty="0">
                <a:solidFill>
                  <a:schemeClr val="bg1"/>
                </a:solidFill>
              </a:rPr>
              <a:t>Lancet. (9349):1903-13.</a:t>
            </a:r>
          </a:p>
        </p:txBody>
      </p:sp>
    </p:spTree>
    <p:extLst>
      <p:ext uri="{BB962C8B-B14F-4D97-AF65-F5344CB8AC3E}">
        <p14:creationId xmlns:p14="http://schemas.microsoft.com/office/powerpoint/2010/main" val="162818385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6" descr="coffee.jpg">
            <a:extLst>
              <a:ext uri="{FF2B5EF4-FFF2-40B4-BE49-F238E27FC236}">
                <a16:creationId xmlns:a16="http://schemas.microsoft.com/office/drawing/2014/main" id="{48202998-B237-0C4B-B7CE-FF859EB25AD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4763"/>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2" name="Rectangle 5">
            <a:extLst>
              <a:ext uri="{FF2B5EF4-FFF2-40B4-BE49-F238E27FC236}">
                <a16:creationId xmlns:a16="http://schemas.microsoft.com/office/drawing/2014/main" id="{35169C90-7222-C640-8E81-793B4F9F8F90}"/>
              </a:ext>
            </a:extLst>
          </p:cNvPr>
          <p:cNvSpPr>
            <a:spLocks noGrp="1" noChangeArrowheads="1"/>
          </p:cNvSpPr>
          <p:nvPr>
            <p:ph type="body" idx="1"/>
          </p:nvPr>
        </p:nvSpPr>
        <p:spPr>
          <a:xfrm>
            <a:off x="-304800" y="4901"/>
            <a:ext cx="9448800" cy="4114800"/>
          </a:xfrm>
        </p:spPr>
        <p:txBody>
          <a:bodyPr/>
          <a:lstStyle/>
          <a:p>
            <a:pPr eaLnBrk="1" hangingPunct="1">
              <a:lnSpc>
                <a:spcPct val="110000"/>
              </a:lnSpc>
            </a:pPr>
            <a:r>
              <a:rPr lang="en-US" altLang="en-US" sz="3000" dirty="0"/>
              <a:t>Caffeine raises blood pressure with stress hormones and by stiffening the arteries.</a:t>
            </a:r>
          </a:p>
        </p:txBody>
      </p:sp>
      <p:sp>
        <p:nvSpPr>
          <p:cNvPr id="342022" name="Rectangle 6">
            <a:extLst>
              <a:ext uri="{FF2B5EF4-FFF2-40B4-BE49-F238E27FC236}">
                <a16:creationId xmlns:a16="http://schemas.microsoft.com/office/drawing/2014/main" id="{FE1278CA-526B-1546-AECA-52C4A5EF87A1}"/>
              </a:ext>
            </a:extLst>
          </p:cNvPr>
          <p:cNvSpPr>
            <a:spLocks noChangeArrowheads="1"/>
          </p:cNvSpPr>
          <p:nvPr/>
        </p:nvSpPr>
        <p:spPr bwMode="auto">
          <a:xfrm>
            <a:off x="1177925" y="6521450"/>
            <a:ext cx="3089275" cy="338138"/>
          </a:xfrm>
          <a:prstGeom prst="rect">
            <a:avLst/>
          </a:prstGeom>
          <a:noFill/>
          <a:ln>
            <a:noFill/>
          </a:ln>
          <a:effectLst>
            <a:outerShdw blurRad="50800" dist="38100" dir="2700000"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sz="1600" dirty="0" err="1">
                <a:effectLst>
                  <a:outerShdw blurRad="38100" dist="38100" dir="2700000" algn="tl">
                    <a:srgbClr val="000000"/>
                  </a:outerShdw>
                </a:effectLst>
                <a:latin typeface="Arial" pitchFamily="-111" charset="0"/>
                <a:ea typeface="ＭＳ Ｐゴシック" pitchFamily="-111" charset="-128"/>
              </a:rPr>
              <a:t>Pharmacol</a:t>
            </a:r>
            <a:r>
              <a:rPr lang="en-US" sz="1600" dirty="0">
                <a:effectLst>
                  <a:outerShdw blurRad="38100" dist="38100" dir="2700000" algn="tl">
                    <a:srgbClr val="000000"/>
                  </a:outerShdw>
                </a:effectLst>
                <a:latin typeface="Arial" pitchFamily="-111" charset="0"/>
                <a:ea typeface="ＭＳ Ｐゴシック" pitchFamily="-111" charset="-128"/>
              </a:rPr>
              <a:t> </a:t>
            </a:r>
            <a:r>
              <a:rPr lang="en-US" sz="1600" dirty="0" err="1">
                <a:effectLst>
                  <a:outerShdw blurRad="38100" dist="38100" dir="2700000" algn="tl">
                    <a:srgbClr val="000000"/>
                  </a:outerShdw>
                </a:effectLst>
                <a:latin typeface="Arial" pitchFamily="-111" charset="0"/>
                <a:ea typeface="ＭＳ Ｐゴシック" pitchFamily="-111" charset="-128"/>
              </a:rPr>
              <a:t>Ther</a:t>
            </a:r>
            <a:r>
              <a:rPr lang="en-US" sz="1600" dirty="0">
                <a:effectLst>
                  <a:outerShdw blurRad="38100" dist="38100" dir="2700000" algn="tl">
                    <a:srgbClr val="000000"/>
                  </a:outerShdw>
                </a:effectLst>
                <a:latin typeface="Arial" pitchFamily="-111" charset="0"/>
                <a:ea typeface="ＭＳ Ｐゴシック" pitchFamily="-111" charset="-128"/>
              </a:rPr>
              <a:t>. 121(2):185-91.</a:t>
            </a:r>
          </a:p>
        </p:txBody>
      </p:sp>
    </p:spTree>
    <p:extLst>
      <p:ext uri="{BB962C8B-B14F-4D97-AF65-F5344CB8AC3E}">
        <p14:creationId xmlns:p14="http://schemas.microsoft.com/office/powerpoint/2010/main" val="356573074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Z:\jclark On My Mac\Slides\Hypertension 2011 for slides jpg\Slide003.jpg">
            <a:extLst>
              <a:ext uri="{FF2B5EF4-FFF2-40B4-BE49-F238E27FC236}">
                <a16:creationId xmlns:a16="http://schemas.microsoft.com/office/drawing/2014/main" id="{E9A1876C-A45B-CA4E-B5E7-0B386BC0FF2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descr="Hypertension 1bil.jpg">
            <a:extLst>
              <a:ext uri="{FF2B5EF4-FFF2-40B4-BE49-F238E27FC236}">
                <a16:creationId xmlns:a16="http://schemas.microsoft.com/office/drawing/2014/main" id="{FD0F87AD-A037-DF4D-8448-AC2A017D1F8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288170"/>
      </p:ext>
    </p:extLst>
  </p:cSld>
  <p:clrMapOvr>
    <a:masterClrMapping/>
  </p:clrMapOvr>
  <p:transition spd="slow">
    <p:wipe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Z:\jclark On My Mac\Slides\Hypertension 2011 for slides jpg\Slide068.jpg">
            <a:extLst>
              <a:ext uri="{FF2B5EF4-FFF2-40B4-BE49-F238E27FC236}">
                <a16:creationId xmlns:a16="http://schemas.microsoft.com/office/drawing/2014/main" id="{531D65F0-6287-1147-877A-60D9171378D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36121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050" descr="36180737 no">
            <a:extLst>
              <a:ext uri="{FF2B5EF4-FFF2-40B4-BE49-F238E27FC236}">
                <a16:creationId xmlns:a16="http://schemas.microsoft.com/office/drawing/2014/main" id="{84FD5774-CBA7-3E4E-8C0F-21BD093635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467B8D6E-A59A-864B-9974-8DE5C123E6B4}"/>
              </a:ext>
            </a:extLst>
          </p:cNvPr>
          <p:cNvCxnSpPr>
            <a:cxnSpLocks noChangeShapeType="1"/>
          </p:cNvCxnSpPr>
          <p:nvPr/>
        </p:nvCxnSpPr>
        <p:spPr bwMode="auto">
          <a:xfrm rot="5400000">
            <a:off x="2286794" y="3834031"/>
            <a:ext cx="4114800" cy="1588"/>
          </a:xfrm>
          <a:prstGeom prst="line">
            <a:avLst/>
          </a:prstGeom>
          <a:noFill/>
          <a:ln w="82550">
            <a:solidFill>
              <a:schemeClr val="bg1"/>
            </a:solidFill>
            <a:round/>
            <a:headEnd/>
            <a:tailEnd/>
          </a:ln>
          <a:effectLst>
            <a:outerShdw blurRad="101600" dist="50800" dir="2700000" algn="ctr" rotWithShape="0">
              <a:schemeClr val="tx1"/>
            </a:outerShdw>
          </a:effectLst>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819D252E-B954-AC49-BF39-E48FFD9E4142}"/>
              </a:ext>
            </a:extLst>
          </p:cNvPr>
          <p:cNvCxnSpPr>
            <a:cxnSpLocks noChangeShapeType="1"/>
          </p:cNvCxnSpPr>
          <p:nvPr/>
        </p:nvCxnSpPr>
        <p:spPr bwMode="auto">
          <a:xfrm>
            <a:off x="4343400" y="5892225"/>
            <a:ext cx="4495800" cy="1588"/>
          </a:xfrm>
          <a:prstGeom prst="line">
            <a:avLst/>
          </a:prstGeom>
          <a:noFill/>
          <a:ln w="82550">
            <a:solidFill>
              <a:schemeClr val="bg1"/>
            </a:solidFill>
            <a:round/>
            <a:headEnd/>
            <a:tailEnd/>
          </a:ln>
          <a:effectLst>
            <a:outerShdw blurRad="101600" dist="50800" dir="2700000" algn="ctr" rotWithShape="0">
              <a:schemeClr val="tx1"/>
            </a:outerShdw>
          </a:effectLst>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7658C4F6-F050-894D-A1F9-AD9C7D30AA04}"/>
              </a:ext>
            </a:extLst>
          </p:cNvPr>
          <p:cNvCxnSpPr>
            <a:cxnSpLocks noChangeShapeType="1"/>
          </p:cNvCxnSpPr>
          <p:nvPr/>
        </p:nvCxnSpPr>
        <p:spPr bwMode="auto">
          <a:xfrm flipV="1">
            <a:off x="4343400" y="3072825"/>
            <a:ext cx="4227513" cy="2820988"/>
          </a:xfrm>
          <a:prstGeom prst="line">
            <a:avLst/>
          </a:prstGeom>
          <a:noFill/>
          <a:ln w="82550">
            <a:solidFill>
              <a:srgbClr val="FF0000"/>
            </a:solidFill>
            <a:round/>
            <a:headEnd/>
            <a:tailEnd type="arrow" w="sm" len="lg"/>
          </a:ln>
          <a:effectLst>
            <a:outerShdw blurRad="101600" dist="50800" dir="2700000" algn="ctr" rotWithShape="0">
              <a:schemeClr val="tx1"/>
            </a:outerShdw>
          </a:effectLst>
          <a:extLst>
            <a:ext uri="{909E8E84-426E-40DD-AFC4-6F175D3DCCD1}">
              <a14:hiddenFill xmlns:a14="http://schemas.microsoft.com/office/drawing/2010/main">
                <a:noFill/>
              </a14:hiddenFill>
            </a:ext>
          </a:extLst>
        </p:spPr>
      </p:cxnSp>
      <p:sp>
        <p:nvSpPr>
          <p:cNvPr id="2273284" name="Rectangle 2052">
            <a:extLst>
              <a:ext uri="{FF2B5EF4-FFF2-40B4-BE49-F238E27FC236}">
                <a16:creationId xmlns:a16="http://schemas.microsoft.com/office/drawing/2014/main" id="{81B56D80-62D2-2B4F-89F0-37A0823AA402}"/>
              </a:ext>
            </a:extLst>
          </p:cNvPr>
          <p:cNvSpPr>
            <a:spLocks noGrp="1" noChangeArrowheads="1"/>
          </p:cNvSpPr>
          <p:nvPr>
            <p:ph type="body" idx="1"/>
          </p:nvPr>
        </p:nvSpPr>
        <p:spPr>
          <a:xfrm>
            <a:off x="3048000" y="80135"/>
            <a:ext cx="6096000" cy="2010603"/>
          </a:xfrm>
          <a:effectLst>
            <a:outerShdw blurRad="101600" dist="50800" dir="2700000" algn="ctr" rotWithShape="0">
              <a:schemeClr val="tx1"/>
            </a:outerShdw>
          </a:effectLst>
        </p:spPr>
        <p:txBody>
          <a:bodyPr>
            <a:normAutofit fontScale="92500"/>
          </a:bodyPr>
          <a:lstStyle/>
          <a:p>
            <a:pPr marL="0" indent="0" eaLnBrk="1" hangingPunct="1">
              <a:lnSpc>
                <a:spcPct val="130000"/>
              </a:lnSpc>
              <a:buNone/>
              <a:defRPr/>
            </a:pPr>
            <a:r>
              <a:rPr lang="en-US" sz="3600" dirty="0">
                <a:solidFill>
                  <a:schemeClr val="bg1"/>
                </a:solidFill>
              </a:rPr>
              <a:t>Blood Pressure increases linearly with alcohol consumption.</a:t>
            </a:r>
          </a:p>
        </p:txBody>
      </p:sp>
      <p:sp>
        <p:nvSpPr>
          <p:cNvPr id="2273285" name="Rectangle 2053">
            <a:extLst>
              <a:ext uri="{FF2B5EF4-FFF2-40B4-BE49-F238E27FC236}">
                <a16:creationId xmlns:a16="http://schemas.microsoft.com/office/drawing/2014/main" id="{20A2E635-6488-1B4D-AD5A-7FCF5CB4D5AB}"/>
              </a:ext>
            </a:extLst>
          </p:cNvPr>
          <p:cNvSpPr>
            <a:spLocks noChangeArrowheads="1"/>
          </p:cNvSpPr>
          <p:nvPr/>
        </p:nvSpPr>
        <p:spPr bwMode="auto">
          <a:xfrm>
            <a:off x="5418199" y="6537762"/>
            <a:ext cx="2717800" cy="338138"/>
          </a:xfrm>
          <a:prstGeom prst="rect">
            <a:avLst/>
          </a:prstGeom>
          <a:noFill/>
          <a:ln w="9525">
            <a:noFill/>
            <a:miter lim="800000"/>
            <a:headEnd/>
            <a:tailEnd/>
          </a:ln>
          <a:effectLst>
            <a:outerShdw blurRad="101600" dist="50800" dir="2700000" algn="ctr" rotWithShape="0">
              <a:schemeClr val="tx1"/>
            </a:outerShdw>
          </a:effectLst>
        </p:spPr>
        <p:txBody>
          <a:bodyPr wrap="none">
            <a:spAutoFit/>
          </a:bodyPr>
          <a:lstStyle/>
          <a:p>
            <a:pPr eaLnBrk="0" hangingPunct="0">
              <a:defRPr/>
            </a:pPr>
            <a:r>
              <a:rPr lang="en-US" sz="1600" dirty="0">
                <a:solidFill>
                  <a:srgbClr val="FFFFFF"/>
                </a:solidFill>
                <a:latin typeface="Arial" pitchFamily="-111" charset="0"/>
                <a:ea typeface="ＭＳ Ｐゴシック" pitchFamily="-111" charset="-128"/>
              </a:rPr>
              <a:t>Addiction. 104(12):1981-90.</a:t>
            </a:r>
          </a:p>
        </p:txBody>
      </p:sp>
      <p:sp>
        <p:nvSpPr>
          <p:cNvPr id="356361" name="TextBox 11">
            <a:extLst>
              <a:ext uri="{FF2B5EF4-FFF2-40B4-BE49-F238E27FC236}">
                <a16:creationId xmlns:a16="http://schemas.microsoft.com/office/drawing/2014/main" id="{CA013E93-7D20-AD48-88AE-B4F0BA77D867}"/>
              </a:ext>
            </a:extLst>
          </p:cNvPr>
          <p:cNvSpPr txBox="1">
            <a:spLocks noChangeArrowheads="1"/>
          </p:cNvSpPr>
          <p:nvPr/>
        </p:nvSpPr>
        <p:spPr bwMode="auto">
          <a:xfrm rot="16200000">
            <a:off x="2532831" y="3750402"/>
            <a:ext cx="2986715" cy="584775"/>
          </a:xfrm>
          <a:prstGeom prst="rect">
            <a:avLst/>
          </a:prstGeom>
          <a:noFill/>
          <a:ln>
            <a:noFill/>
          </a:ln>
          <a:effectLst>
            <a:outerShdw blurRad="101600" dist="50800"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dirty="0">
                <a:solidFill>
                  <a:schemeClr val="bg1"/>
                </a:solidFill>
              </a:rPr>
              <a:t>Blood Pressure</a:t>
            </a:r>
          </a:p>
        </p:txBody>
      </p:sp>
      <p:cxnSp>
        <p:nvCxnSpPr>
          <p:cNvPr id="356362" name="Straight Arrow Connector 13">
            <a:extLst>
              <a:ext uri="{FF2B5EF4-FFF2-40B4-BE49-F238E27FC236}">
                <a16:creationId xmlns:a16="http://schemas.microsoft.com/office/drawing/2014/main" id="{5624E93C-55C5-A644-9EA5-96D7FEB4CBBE}"/>
              </a:ext>
            </a:extLst>
          </p:cNvPr>
          <p:cNvCxnSpPr>
            <a:cxnSpLocks noChangeShapeType="1"/>
          </p:cNvCxnSpPr>
          <p:nvPr/>
        </p:nvCxnSpPr>
        <p:spPr bwMode="auto">
          <a:xfrm flipV="1">
            <a:off x="4068000" y="2016000"/>
            <a:ext cx="13999" cy="504000"/>
          </a:xfrm>
          <a:prstGeom prst="straightConnector1">
            <a:avLst/>
          </a:prstGeom>
          <a:noFill/>
          <a:ln w="50800">
            <a:solidFill>
              <a:srgbClr val="FF0000"/>
            </a:solidFill>
            <a:round/>
            <a:headEnd/>
            <a:tailEnd type="arrow" w="med" len="med"/>
          </a:ln>
          <a:effectLst>
            <a:outerShdw blurRad="101600" dist="50800" dir="2700000" algn="ctr" rotWithShape="0">
              <a:schemeClr val="tx1"/>
            </a:outerShdw>
          </a:effectLst>
          <a:extLst>
            <a:ext uri="{909E8E84-426E-40DD-AFC4-6F175D3DCCD1}">
              <a14:hiddenFill xmlns:a14="http://schemas.microsoft.com/office/drawing/2010/main">
                <a:noFill/>
              </a14:hiddenFill>
            </a:ext>
          </a:extLst>
        </p:spPr>
      </p:cxnSp>
      <p:sp>
        <p:nvSpPr>
          <p:cNvPr id="356363" name="TextBox 16">
            <a:extLst>
              <a:ext uri="{FF2B5EF4-FFF2-40B4-BE49-F238E27FC236}">
                <a16:creationId xmlns:a16="http://schemas.microsoft.com/office/drawing/2014/main" id="{48624B2F-0DC2-8544-B8DB-0697932D4EFF}"/>
              </a:ext>
            </a:extLst>
          </p:cNvPr>
          <p:cNvSpPr txBox="1">
            <a:spLocks noChangeArrowheads="1"/>
          </p:cNvSpPr>
          <p:nvPr/>
        </p:nvSpPr>
        <p:spPr bwMode="auto">
          <a:xfrm>
            <a:off x="6012306" y="5931683"/>
            <a:ext cx="1529586" cy="584775"/>
          </a:xfrm>
          <a:prstGeom prst="rect">
            <a:avLst/>
          </a:prstGeom>
          <a:noFill/>
          <a:ln>
            <a:noFill/>
          </a:ln>
          <a:effectLst>
            <a:outerShdw blurRad="101600" dist="50800"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dirty="0">
                <a:solidFill>
                  <a:schemeClr val="bg1"/>
                </a:solidFill>
              </a:rPr>
              <a:t>Alcohol</a:t>
            </a:r>
          </a:p>
        </p:txBody>
      </p:sp>
      <p:cxnSp>
        <p:nvCxnSpPr>
          <p:cNvPr id="356364" name="Straight Arrow Connector 19">
            <a:extLst>
              <a:ext uri="{FF2B5EF4-FFF2-40B4-BE49-F238E27FC236}">
                <a16:creationId xmlns:a16="http://schemas.microsoft.com/office/drawing/2014/main" id="{152065EF-9CC3-D945-B639-B70C388D34C6}"/>
              </a:ext>
            </a:extLst>
          </p:cNvPr>
          <p:cNvCxnSpPr>
            <a:cxnSpLocks noChangeShapeType="1"/>
          </p:cNvCxnSpPr>
          <p:nvPr/>
        </p:nvCxnSpPr>
        <p:spPr bwMode="auto">
          <a:xfrm>
            <a:off x="7541892" y="6206837"/>
            <a:ext cx="810107" cy="0"/>
          </a:xfrm>
          <a:prstGeom prst="straightConnector1">
            <a:avLst/>
          </a:prstGeom>
          <a:noFill/>
          <a:ln w="50800">
            <a:solidFill>
              <a:srgbClr val="FF0000"/>
            </a:solidFill>
            <a:round/>
            <a:headEnd/>
            <a:tailEnd type="arrow" w="med" len="med"/>
          </a:ln>
          <a:effectLst>
            <a:outerShdw blurRad="101600" dist="50800" dir="2700000" algn="ctr" rotWithShape="0">
              <a:schemeClr val="tx1"/>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58321086"/>
      </p:ext>
    </p:extLst>
  </p:cSld>
  <p:clrMapOvr>
    <a:masterClrMapping/>
  </p:clrMapOvr>
  <p:transition spd="slow">
    <p:strips dir="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82562888 water sleves">
            <a:extLst>
              <a:ext uri="{FF2B5EF4-FFF2-40B4-BE49-F238E27FC236}">
                <a16:creationId xmlns:a16="http://schemas.microsoft.com/office/drawing/2014/main" id="{413915CC-86DC-AB48-A6E9-E0A1AB92FA8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4051" name="Rectangle 3">
            <a:extLst>
              <a:ext uri="{FF2B5EF4-FFF2-40B4-BE49-F238E27FC236}">
                <a16:creationId xmlns:a16="http://schemas.microsoft.com/office/drawing/2014/main" id="{62D4BB4D-3E31-1844-8D24-3C5CAF1CEF2D}"/>
              </a:ext>
            </a:extLst>
          </p:cNvPr>
          <p:cNvSpPr>
            <a:spLocks noGrp="1" noChangeArrowheads="1"/>
          </p:cNvSpPr>
          <p:nvPr>
            <p:ph type="title"/>
          </p:nvPr>
        </p:nvSpPr>
        <p:spPr>
          <a:xfrm>
            <a:off x="0" y="152400"/>
            <a:ext cx="5410200" cy="1143000"/>
          </a:xfrm>
          <a:effectLst>
            <a:outerShdw blurRad="63500" dist="38099" dir="2700000" algn="ctr" rotWithShape="0">
              <a:srgbClr val="000000">
                <a:alpha val="74997"/>
              </a:srgbClr>
            </a:outerShdw>
          </a:effectLst>
        </p:spPr>
        <p:txBody>
          <a:bodyPr/>
          <a:lstStyle/>
          <a:p>
            <a:pPr eaLnBrk="1" hangingPunct="1">
              <a:lnSpc>
                <a:spcPct val="120000"/>
              </a:lnSpc>
              <a:defRPr/>
            </a:pPr>
            <a:r>
              <a:rPr lang="en-US" sz="2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People who drink plenty of water have lower blood pressures.</a:t>
            </a:r>
          </a:p>
        </p:txBody>
      </p:sp>
      <p:sp>
        <p:nvSpPr>
          <p:cNvPr id="1794053" name="Rectangle 5">
            <a:extLst>
              <a:ext uri="{FF2B5EF4-FFF2-40B4-BE49-F238E27FC236}">
                <a16:creationId xmlns:a16="http://schemas.microsoft.com/office/drawing/2014/main" id="{DEDB1A6A-CC9F-FD4F-B199-72358F45012D}"/>
              </a:ext>
            </a:extLst>
          </p:cNvPr>
          <p:cNvSpPr>
            <a:spLocks noChangeArrowheads="1"/>
          </p:cNvSpPr>
          <p:nvPr/>
        </p:nvSpPr>
        <p:spPr bwMode="auto">
          <a:xfrm>
            <a:off x="917575" y="6553200"/>
            <a:ext cx="2816225" cy="338138"/>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0" hangingPunct="0">
              <a:defRPr/>
            </a:pPr>
            <a:r>
              <a:rPr lang="en-US" sz="1600">
                <a:solidFill>
                  <a:schemeClr val="bg1"/>
                </a:solidFill>
                <a:latin typeface="Arial" pitchFamily="-111" charset="0"/>
                <a:ea typeface="ＭＳ Ｐゴシック" pitchFamily="-111" charset="-128"/>
              </a:rPr>
              <a:t>Physiol Behav. 100(1):15-21.</a:t>
            </a:r>
          </a:p>
        </p:txBody>
      </p:sp>
    </p:spTree>
    <p:extLst>
      <p:ext uri="{BB962C8B-B14F-4D97-AF65-F5344CB8AC3E}">
        <p14:creationId xmlns:p14="http://schemas.microsoft.com/office/powerpoint/2010/main" val="23156318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3ACBEE3-1813-8747-A89E-BB5598349E7A}"/>
              </a:ext>
            </a:extLst>
          </p:cNvPr>
          <p:cNvSpPr>
            <a:spLocks noChangeArrowheads="1"/>
          </p:cNvSpPr>
          <p:nvPr/>
        </p:nvSpPr>
        <p:spPr bwMode="auto">
          <a:xfrm>
            <a:off x="0" y="0"/>
            <a:ext cx="9144000" cy="6858000"/>
          </a:xfrm>
          <a:prstGeom prst="rect">
            <a:avLst/>
          </a:prstGeom>
          <a:solidFill>
            <a:schemeClr val="tx2"/>
          </a:solidFill>
          <a:ln w="9525">
            <a:solidFill>
              <a:schemeClr val="bg2"/>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72707" name="Picture 3" descr="C:\Documents and Settings\Administrator\My Documents\My Pictures\P0300214.JPG">
            <a:extLst>
              <a:ext uri="{FF2B5EF4-FFF2-40B4-BE49-F238E27FC236}">
                <a16:creationId xmlns:a16="http://schemas.microsoft.com/office/drawing/2014/main" id="{98AC22D8-B420-CF43-BB9D-E797BE07E6C2}"/>
              </a:ext>
            </a:extLst>
          </p:cNvPr>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Rectangle 4">
            <a:extLst>
              <a:ext uri="{FF2B5EF4-FFF2-40B4-BE49-F238E27FC236}">
                <a16:creationId xmlns:a16="http://schemas.microsoft.com/office/drawing/2014/main" id="{6C426871-F89B-5D4A-9E79-FC8D9064D1F6}"/>
              </a:ext>
            </a:extLst>
          </p:cNvPr>
          <p:cNvSpPr>
            <a:spLocks noGrp="1" noChangeArrowheads="1"/>
          </p:cNvSpPr>
          <p:nvPr>
            <p:ph type="title"/>
          </p:nvPr>
        </p:nvSpPr>
        <p:spPr>
          <a:xfrm>
            <a:off x="452943" y="185602"/>
            <a:ext cx="4953000" cy="1143000"/>
          </a:xfrm>
        </p:spPr>
        <p:txBody>
          <a:bodyPr/>
          <a:lstStyle/>
          <a:p>
            <a:pPr>
              <a:defRPr/>
            </a:pPr>
            <a:r>
              <a:rPr lang="en-US" sz="3600" dirty="0">
                <a:solidFill>
                  <a:srgbClr val="FFFF00"/>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How Much Water?</a:t>
            </a:r>
          </a:p>
        </p:txBody>
      </p:sp>
      <p:pic>
        <p:nvPicPr>
          <p:cNvPr id="158727" name="Picture 7" descr="C:\Documents and Settings\Administrator\My Documents\My Pictures\water2.jpg">
            <a:extLst>
              <a:ext uri="{FF2B5EF4-FFF2-40B4-BE49-F238E27FC236}">
                <a16:creationId xmlns:a16="http://schemas.microsoft.com/office/drawing/2014/main" id="{5D84F623-F5ED-D440-9E76-B66EAF8A0D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5988" y="1328057"/>
            <a:ext cx="6792612" cy="501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8" name="Text Box 8">
            <a:extLst>
              <a:ext uri="{FF2B5EF4-FFF2-40B4-BE49-F238E27FC236}">
                <a16:creationId xmlns:a16="http://schemas.microsoft.com/office/drawing/2014/main" id="{42E113C7-74B7-A64C-BD2F-3DABFCCDCC46}"/>
              </a:ext>
            </a:extLst>
          </p:cNvPr>
          <p:cNvSpPr txBox="1">
            <a:spLocks noChangeArrowheads="1"/>
          </p:cNvSpPr>
          <p:nvPr/>
        </p:nvSpPr>
        <p:spPr bwMode="auto">
          <a:xfrm>
            <a:off x="1295400" y="6553200"/>
            <a:ext cx="6553200" cy="3365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1600">
                <a:latin typeface="Arial" charset="0"/>
                <a:ea typeface="+mn-ea"/>
              </a:rPr>
              <a:t>Nutr Rev. 2005 Jun;63(6 Pt 2):S30-9. </a:t>
            </a:r>
          </a:p>
        </p:txBody>
      </p:sp>
      <p:grpSp>
        <p:nvGrpSpPr>
          <p:cNvPr id="14" name="Group 13">
            <a:extLst>
              <a:ext uri="{FF2B5EF4-FFF2-40B4-BE49-F238E27FC236}">
                <a16:creationId xmlns:a16="http://schemas.microsoft.com/office/drawing/2014/main" id="{87C4A17E-7EC0-D541-93B5-759A77961333}"/>
              </a:ext>
            </a:extLst>
          </p:cNvPr>
          <p:cNvGrpSpPr/>
          <p:nvPr/>
        </p:nvGrpSpPr>
        <p:grpSpPr>
          <a:xfrm>
            <a:off x="4834279" y="225499"/>
            <a:ext cx="1761769" cy="1039091"/>
            <a:chOff x="6830109" y="162185"/>
            <a:chExt cx="1761769" cy="1039091"/>
          </a:xfrm>
        </p:grpSpPr>
        <p:pic>
          <p:nvPicPr>
            <p:cNvPr id="4" name="Picture 3">
              <a:extLst>
                <a:ext uri="{FF2B5EF4-FFF2-40B4-BE49-F238E27FC236}">
                  <a16:creationId xmlns:a16="http://schemas.microsoft.com/office/drawing/2014/main" id="{E8218E12-E1BB-654B-B578-1FCDFB48AD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0109" y="162185"/>
              <a:ext cx="571500" cy="1039091"/>
            </a:xfrm>
            <a:prstGeom prst="rect">
              <a:avLst/>
            </a:prstGeom>
          </p:spPr>
        </p:pic>
        <p:sp>
          <p:nvSpPr>
            <p:cNvPr id="7" name="Rectangle 6">
              <a:extLst>
                <a:ext uri="{FF2B5EF4-FFF2-40B4-BE49-F238E27FC236}">
                  <a16:creationId xmlns:a16="http://schemas.microsoft.com/office/drawing/2014/main" id="{9DDF8B9A-1A5D-6545-965C-F88C6FBB2D02}"/>
                </a:ext>
              </a:extLst>
            </p:cNvPr>
            <p:cNvSpPr/>
            <p:nvPr/>
          </p:nvSpPr>
          <p:spPr>
            <a:xfrm>
              <a:off x="7401937" y="324145"/>
              <a:ext cx="1189941" cy="646331"/>
            </a:xfrm>
            <a:prstGeom prst="rect">
              <a:avLst/>
            </a:prstGeom>
          </p:spPr>
          <p:txBody>
            <a:bodyPr wrap="none">
              <a:spAutoFit/>
            </a:bodyPr>
            <a:lstStyle/>
            <a:p>
              <a:r>
                <a:rPr lang="en-US" sz="3600" dirty="0">
                  <a:solidFill>
                    <a:srgbClr val="FFFF00"/>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3.7 L</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oup 12">
            <a:extLst>
              <a:ext uri="{FF2B5EF4-FFF2-40B4-BE49-F238E27FC236}">
                <a16:creationId xmlns:a16="http://schemas.microsoft.com/office/drawing/2014/main" id="{BC8BA9D1-299F-6E44-8F2E-42F19BB52A27}"/>
              </a:ext>
            </a:extLst>
          </p:cNvPr>
          <p:cNvGrpSpPr/>
          <p:nvPr/>
        </p:nvGrpSpPr>
        <p:grpSpPr>
          <a:xfrm>
            <a:off x="6967879" y="237557"/>
            <a:ext cx="1761441" cy="1039091"/>
            <a:chOff x="4648200" y="160833"/>
            <a:chExt cx="1761441" cy="1039091"/>
          </a:xfrm>
        </p:grpSpPr>
        <p:pic>
          <p:nvPicPr>
            <p:cNvPr id="6" name="Picture 5">
              <a:extLst>
                <a:ext uri="{FF2B5EF4-FFF2-40B4-BE49-F238E27FC236}">
                  <a16:creationId xmlns:a16="http://schemas.microsoft.com/office/drawing/2014/main" id="{EB8C15A0-C527-B74F-B80A-B6E2A05362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48200" y="160833"/>
              <a:ext cx="571500" cy="1039091"/>
            </a:xfrm>
            <a:prstGeom prst="rect">
              <a:avLst/>
            </a:prstGeom>
          </p:spPr>
        </p:pic>
        <p:sp>
          <p:nvSpPr>
            <p:cNvPr id="8" name="Rectangle 7">
              <a:extLst>
                <a:ext uri="{FF2B5EF4-FFF2-40B4-BE49-F238E27FC236}">
                  <a16:creationId xmlns:a16="http://schemas.microsoft.com/office/drawing/2014/main" id="{32C249D4-23C5-8E44-BF30-74570E9E4F6A}"/>
                </a:ext>
              </a:extLst>
            </p:cNvPr>
            <p:cNvSpPr/>
            <p:nvPr/>
          </p:nvSpPr>
          <p:spPr>
            <a:xfrm>
              <a:off x="5219700" y="310735"/>
              <a:ext cx="1189941" cy="646331"/>
            </a:xfrm>
            <a:prstGeom prst="rect">
              <a:avLst/>
            </a:prstGeom>
          </p:spPr>
          <p:txBody>
            <a:bodyPr wrap="none">
              <a:spAutoFit/>
            </a:bodyPr>
            <a:lstStyle/>
            <a:p>
              <a:r>
                <a:rPr lang="en-US" sz="3600" dirty="0">
                  <a:solidFill>
                    <a:srgbClr val="FFFF00"/>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2.7 L</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779384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158727"/>
                                        </p:tgtEl>
                                        <p:attrNameLst>
                                          <p:attrName>style.visibility</p:attrName>
                                        </p:attrNameLst>
                                      </p:cBhvr>
                                      <p:to>
                                        <p:strVal val="visible"/>
                                      </p:to>
                                    </p:set>
                                    <p:animEffect transition="in" filter="box(out)">
                                      <p:cBhvr>
                                        <p:cTn id="15" dur="500"/>
                                        <p:tgtEl>
                                          <p:spTgt spid="158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8149" name="Picture 5" descr="Z:\jclark On My Mac\Pictures\PICTURES\9777865.jpg">
            <a:extLst>
              <a:ext uri="{FF2B5EF4-FFF2-40B4-BE49-F238E27FC236}">
                <a16:creationId xmlns:a16="http://schemas.microsoft.com/office/drawing/2014/main" id="{E55A3E43-5D77-BF45-8C46-5A206D13FCA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82100" cy="6891338"/>
          </a:xfrm>
          <a:prstGeom prst="rect">
            <a:avLst/>
          </a:prstGeom>
          <a:noFill/>
          <a:effectLst>
            <a:outerShdw blurRad="63500" dist="38099" dir="2700000" algn="ctr" rotWithShape="0">
              <a:srgbClr val="000000">
                <a:alpha val="74998"/>
              </a:srgbClr>
            </a:outerShdw>
          </a:effectLst>
        </p:spPr>
      </p:pic>
      <p:sp>
        <p:nvSpPr>
          <p:cNvPr id="1798146" name="Rectangle 2">
            <a:extLst>
              <a:ext uri="{FF2B5EF4-FFF2-40B4-BE49-F238E27FC236}">
                <a16:creationId xmlns:a16="http://schemas.microsoft.com/office/drawing/2014/main" id="{8C55E59C-B895-E149-9C30-34CC416EFFBD}"/>
              </a:ext>
            </a:extLst>
          </p:cNvPr>
          <p:cNvSpPr>
            <a:spLocks noGrp="1" noChangeArrowheads="1"/>
          </p:cNvSpPr>
          <p:nvPr>
            <p:ph type="title"/>
          </p:nvPr>
        </p:nvSpPr>
        <p:spPr>
          <a:xfrm>
            <a:off x="114303" y="0"/>
            <a:ext cx="9067800" cy="1143000"/>
          </a:xfrm>
          <a:effectLst>
            <a:outerShdw blurRad="63500" dist="38099" dir="2700000" algn="ctr" rotWithShape="0">
              <a:srgbClr val="000000">
                <a:alpha val="74997"/>
              </a:srgbClr>
            </a:outerShdw>
          </a:effectLst>
        </p:spPr>
        <p:txBody>
          <a:bodyPr/>
          <a:lstStyle/>
          <a:p>
            <a:pPr algn="l" eaLnBrk="1" hangingPunct="1">
              <a:defRPr/>
            </a:pPr>
            <a:r>
              <a:rPr lang="en-US" sz="3600" dirty="0">
                <a:solidFill>
                  <a:schemeClr val="bg1"/>
                </a:solidFill>
                <a:effectLst>
                  <a:outerShdw blurRad="38100" dist="38100" dir="2700000" algn="tl">
                    <a:srgbClr val="000000">
                      <a:alpha val="43137"/>
                    </a:srgbClr>
                  </a:outerShdw>
                </a:effectLst>
              </a:rPr>
              <a:t>Lemon water lowers blood pressure; start each day with one quart/</a:t>
            </a:r>
            <a:r>
              <a:rPr lang="en-US" sz="3600" dirty="0" err="1">
                <a:solidFill>
                  <a:schemeClr val="bg1"/>
                </a:solidFill>
                <a:effectLst>
                  <a:outerShdw blurRad="38100" dist="38100" dir="2700000" algn="tl">
                    <a:srgbClr val="000000">
                      <a:alpha val="43137"/>
                    </a:srgbClr>
                  </a:outerShdw>
                </a:effectLst>
              </a:rPr>
              <a:t>litre</a:t>
            </a:r>
            <a:r>
              <a:rPr lang="en-US" sz="3600" dirty="0">
                <a:solidFill>
                  <a:schemeClr val="bg1"/>
                </a:solidFill>
                <a:effectLst>
                  <a:outerShdw blurRad="38100" dist="38100" dir="2700000" algn="tl">
                    <a:srgbClr val="000000">
                      <a:alpha val="43137"/>
                    </a:srgbClr>
                  </a:outerShdw>
                </a:effectLst>
              </a:rPr>
              <a:t>.</a:t>
            </a:r>
          </a:p>
        </p:txBody>
      </p:sp>
      <p:sp>
        <p:nvSpPr>
          <p:cNvPr id="1798148" name="Rectangle 4">
            <a:extLst>
              <a:ext uri="{FF2B5EF4-FFF2-40B4-BE49-F238E27FC236}">
                <a16:creationId xmlns:a16="http://schemas.microsoft.com/office/drawing/2014/main" id="{50EA033C-A09E-A24E-A90A-8C67C76E6F58}"/>
              </a:ext>
            </a:extLst>
          </p:cNvPr>
          <p:cNvSpPr>
            <a:spLocks noChangeArrowheads="1"/>
          </p:cNvSpPr>
          <p:nvPr/>
        </p:nvSpPr>
        <p:spPr bwMode="auto">
          <a:xfrm>
            <a:off x="2286000" y="6521450"/>
            <a:ext cx="4513263" cy="369888"/>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spcBef>
                <a:spcPct val="30000"/>
              </a:spcBef>
              <a:defRPr/>
            </a:pPr>
            <a:r>
              <a:rPr lang="en-US" sz="1800" dirty="0">
                <a:solidFill>
                  <a:schemeClr val="bg1"/>
                </a:solidFill>
                <a:effectLst>
                  <a:outerShdw blurRad="38100" dist="38100" dir="2700000" algn="tl">
                    <a:srgbClr val="000000"/>
                  </a:outerShdw>
                </a:effectLst>
                <a:latin typeface="Arial" pitchFamily="-111" charset="0"/>
                <a:ea typeface="ＭＳ Ｐゴシック" pitchFamily="-111" charset="-128"/>
              </a:rPr>
              <a:t>Food Sci. Technol. Int. Tokyo, 4 (1), 29-32</a:t>
            </a:r>
          </a:p>
        </p:txBody>
      </p:sp>
    </p:spTree>
    <p:extLst>
      <p:ext uri="{BB962C8B-B14F-4D97-AF65-F5344CB8AC3E}">
        <p14:creationId xmlns:p14="http://schemas.microsoft.com/office/powerpoint/2010/main" val="2563412254"/>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32313092">
            <a:extLst>
              <a:ext uri="{FF2B5EF4-FFF2-40B4-BE49-F238E27FC236}">
                <a16:creationId xmlns:a16="http://schemas.microsoft.com/office/drawing/2014/main" id="{7D46FABA-8E01-9948-BAF0-F076689DB1B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42B82E-BF6B-D54B-BBBD-AAF48E90B31A}"/>
              </a:ext>
            </a:extLst>
          </p:cNvPr>
          <p:cNvSpPr>
            <a:spLocks noGrp="1"/>
          </p:cNvSpPr>
          <p:nvPr>
            <p:ph type="title"/>
          </p:nvPr>
        </p:nvSpPr>
        <p:spPr>
          <a:xfrm>
            <a:off x="628650" y="94198"/>
            <a:ext cx="7886700" cy="1325563"/>
          </a:xfrm>
        </p:spPr>
        <p:txBody>
          <a:bodyPr>
            <a:normAutofit/>
          </a:bodyPr>
          <a:lstStyle/>
          <a:p>
            <a:r>
              <a:rPr lang="en-US" b="1" dirty="0">
                <a:solidFill>
                  <a:schemeClr val="bg1"/>
                </a:solidFill>
              </a:rPr>
              <a:t>Wakeup with a cool sponge bath and a outdoor walk.</a:t>
            </a:r>
          </a:p>
        </p:txBody>
      </p:sp>
    </p:spTree>
    <p:extLst>
      <p:ext uri="{BB962C8B-B14F-4D97-AF65-F5344CB8AC3E}">
        <p14:creationId xmlns:p14="http://schemas.microsoft.com/office/powerpoint/2010/main" val="539987324"/>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7" descr="26667836c">
            <a:extLst>
              <a:ext uri="{FF2B5EF4-FFF2-40B4-BE49-F238E27FC236}">
                <a16:creationId xmlns:a16="http://schemas.microsoft.com/office/drawing/2014/main" id="{76CE2961-2930-6F4E-AD9E-ED7AF172D38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9" name="Rectangle 3">
            <a:extLst>
              <a:ext uri="{FF2B5EF4-FFF2-40B4-BE49-F238E27FC236}">
                <a16:creationId xmlns:a16="http://schemas.microsoft.com/office/drawing/2014/main" id="{6ED55986-F2C4-BB41-8290-EF07A2C49433}"/>
              </a:ext>
            </a:extLst>
          </p:cNvPr>
          <p:cNvSpPr>
            <a:spLocks noGrp="1" noChangeArrowheads="1"/>
          </p:cNvSpPr>
          <p:nvPr>
            <p:ph type="title"/>
          </p:nvPr>
        </p:nvSpPr>
        <p:spPr>
          <a:xfrm>
            <a:off x="0" y="381000"/>
            <a:ext cx="4572000" cy="1143000"/>
          </a:xfrm>
          <a:effectLst>
            <a:outerShdw blurRad="50800" dist="38100" dir="2700000" rotWithShape="0">
              <a:srgbClr val="000000">
                <a:alpha val="89999"/>
              </a:srgbClr>
            </a:outerShdw>
          </a:effectLst>
        </p:spPr>
        <p:txBody>
          <a:bodyPr/>
          <a:lstStyle/>
          <a:p>
            <a:pPr eaLnBrk="1" hangingPunct="1">
              <a:lnSpc>
                <a:spcPct val="130000"/>
              </a:lnSpc>
              <a:defRPr/>
            </a:pPr>
            <a:r>
              <a:rPr lang="en-US">
                <a:solidFill>
                  <a:srgbClr val="FFF375"/>
                </a:solidFill>
                <a:effectLst>
                  <a:outerShdw blurRad="38100" dist="38100" dir="2700000" algn="tl">
                    <a:srgbClr val="000000"/>
                  </a:outerShdw>
                </a:effectLst>
              </a:rPr>
              <a:t>Cold Extremities</a:t>
            </a:r>
          </a:p>
        </p:txBody>
      </p:sp>
      <p:sp>
        <p:nvSpPr>
          <p:cNvPr id="290821" name="Rectangle 5">
            <a:extLst>
              <a:ext uri="{FF2B5EF4-FFF2-40B4-BE49-F238E27FC236}">
                <a16:creationId xmlns:a16="http://schemas.microsoft.com/office/drawing/2014/main" id="{B1C27D2E-C4B2-7F4C-BF16-37B5D6F73748}"/>
              </a:ext>
            </a:extLst>
          </p:cNvPr>
          <p:cNvSpPr>
            <a:spLocks noChangeArrowheads="1"/>
          </p:cNvSpPr>
          <p:nvPr/>
        </p:nvSpPr>
        <p:spPr bwMode="auto">
          <a:xfrm>
            <a:off x="685800" y="6519863"/>
            <a:ext cx="3160713" cy="338137"/>
          </a:xfrm>
          <a:prstGeom prst="rect">
            <a:avLst/>
          </a:prstGeom>
          <a:noFill/>
          <a:ln>
            <a:noFill/>
          </a:ln>
          <a:effectLst>
            <a:outerShdw blurRad="50800" dist="38100" dir="2700000" rotWithShape="0">
              <a:srgbClr val="808080">
                <a:alpha val="8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sz="1600">
                <a:solidFill>
                  <a:srgbClr val="FFF375"/>
                </a:solidFill>
                <a:effectLst>
                  <a:outerShdw blurRad="38100" dist="38100" dir="2700000" algn="tl">
                    <a:srgbClr val="000000"/>
                  </a:outerShdw>
                </a:effectLst>
                <a:latin typeface="Arial" pitchFamily="-111" charset="0"/>
                <a:ea typeface="ＭＳ Ｐゴシック" pitchFamily="-111" charset="-128"/>
              </a:rPr>
              <a:t>J Auton Nerv Syst. 61(2):109-15.</a:t>
            </a:r>
          </a:p>
        </p:txBody>
      </p:sp>
    </p:spTree>
    <p:extLst>
      <p:ext uri="{BB962C8B-B14F-4D97-AF65-F5344CB8AC3E}">
        <p14:creationId xmlns:p14="http://schemas.microsoft.com/office/powerpoint/2010/main" val="95439138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Z:\jclark On My Mac\Slides\Hypertension 2011 for slides jpg\Slide077.jpg">
            <a:extLst>
              <a:ext uri="{FF2B5EF4-FFF2-40B4-BE49-F238E27FC236}">
                <a16:creationId xmlns:a16="http://schemas.microsoft.com/office/drawing/2014/main" id="{7A3E5155-240E-1046-9CC1-6AB56EA2E6F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866986"/>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Z:\jclark On My Mac\Slides\Hypertension 2011 for slides jpg\Slide078.jpg">
            <a:extLst>
              <a:ext uri="{FF2B5EF4-FFF2-40B4-BE49-F238E27FC236}">
                <a16:creationId xmlns:a16="http://schemas.microsoft.com/office/drawing/2014/main" id="{A4C107B9-7D23-4540-9C5F-43CB3AEE155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366307"/>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30346446">
            <a:extLst>
              <a:ext uri="{FF2B5EF4-FFF2-40B4-BE49-F238E27FC236}">
                <a16:creationId xmlns:a16="http://schemas.microsoft.com/office/drawing/2014/main" id="{76DEC6FD-3D15-EA4A-BC40-59479764B6C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7" name="Picture 5" descr="30901329.jpg">
            <a:extLst>
              <a:ext uri="{FF2B5EF4-FFF2-40B4-BE49-F238E27FC236}">
                <a16:creationId xmlns:a16="http://schemas.microsoft.com/office/drawing/2014/main" id="{633EFF6D-12AD-F743-A7CF-B2D4E113575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0"/>
            <a:ext cx="9677400" cy="725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3" name="Rectangle 5">
            <a:extLst>
              <a:ext uri="{FF2B5EF4-FFF2-40B4-BE49-F238E27FC236}">
                <a16:creationId xmlns:a16="http://schemas.microsoft.com/office/drawing/2014/main" id="{809DAA48-F5AA-AE45-832C-B3A91ED29B6C}"/>
              </a:ext>
            </a:extLst>
          </p:cNvPr>
          <p:cNvSpPr>
            <a:spLocks noChangeArrowheads="1"/>
          </p:cNvSpPr>
          <p:nvPr/>
        </p:nvSpPr>
        <p:spPr bwMode="auto">
          <a:xfrm>
            <a:off x="2176463" y="6519863"/>
            <a:ext cx="4791075" cy="338137"/>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sz="1600">
                <a:solidFill>
                  <a:srgbClr val="FFFFFF"/>
                </a:solidFill>
                <a:latin typeface="Arial" pitchFamily="-111" charset="0"/>
                <a:ea typeface="ＭＳ Ｐゴシック" pitchFamily="-111" charset="-128"/>
              </a:rPr>
              <a:t>Am J Physiol Heart Circ Physiol. 293(5):H3159-64.</a:t>
            </a:r>
          </a:p>
        </p:txBody>
      </p:sp>
    </p:spTree>
    <p:extLst>
      <p:ext uri="{BB962C8B-B14F-4D97-AF65-F5344CB8AC3E}">
        <p14:creationId xmlns:p14="http://schemas.microsoft.com/office/powerpoint/2010/main" val="102473798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8802EB-5A31-9043-997D-412087FDA8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3" y="0"/>
            <a:ext cx="9141513" cy="6858000"/>
          </a:xfrm>
          <a:prstGeom prst="rect">
            <a:avLst/>
          </a:prstGeom>
        </p:spPr>
      </p:pic>
      <p:sp>
        <p:nvSpPr>
          <p:cNvPr id="2" name="Title 1">
            <a:extLst>
              <a:ext uri="{FF2B5EF4-FFF2-40B4-BE49-F238E27FC236}">
                <a16:creationId xmlns:a16="http://schemas.microsoft.com/office/drawing/2014/main" id="{FAA18361-E76C-1040-A9BF-96B83A3ADF21}"/>
              </a:ext>
            </a:extLst>
          </p:cNvPr>
          <p:cNvSpPr>
            <a:spLocks noGrp="1"/>
          </p:cNvSpPr>
          <p:nvPr>
            <p:ph type="title"/>
          </p:nvPr>
        </p:nvSpPr>
        <p:spPr>
          <a:xfrm>
            <a:off x="628649" y="338666"/>
            <a:ext cx="7886700" cy="573089"/>
          </a:xfrm>
        </p:spPr>
        <p:txBody>
          <a:bodyPr>
            <a:prstTxWarp prst="textWave1">
              <a:avLst>
                <a:gd name="adj1" fmla="val 12500"/>
                <a:gd name="adj2" fmla="val -214"/>
              </a:avLst>
            </a:prstTxWarp>
            <a:normAutofit fontScale="90000"/>
            <a:scene3d>
              <a:camera prst="orthographicFront"/>
              <a:lightRig rig="soft" dir="t">
                <a:rot lat="0" lon="0" rev="15600000"/>
              </a:lightRig>
            </a:scene3d>
            <a:sp3d extrusionH="57150" prstMaterial="softEdge">
              <a:bevelT w="25400" h="38100"/>
            </a:sp3d>
          </a:bodyPr>
          <a:lstStyle/>
          <a:p>
            <a:pPr algn="ctr"/>
            <a:r>
              <a:rPr lang="en-US" b="1" dirty="0">
                <a:ln/>
                <a:solidFill>
                  <a:schemeClr val="accent4"/>
                </a:solidFill>
                <a:latin typeface="Arial" panose="020B0604020202020204" pitchFamily="34" charset="0"/>
                <a:cs typeface="Arial" panose="020B0604020202020204" pitchFamily="34" charset="0"/>
              </a:rPr>
              <a:t>Natural Blood Pressure Control</a:t>
            </a:r>
          </a:p>
        </p:txBody>
      </p:sp>
    </p:spTree>
    <p:extLst>
      <p:ext uri="{BB962C8B-B14F-4D97-AF65-F5344CB8AC3E}">
        <p14:creationId xmlns:p14="http://schemas.microsoft.com/office/powerpoint/2010/main" val="2198071335"/>
      </p:ext>
    </p:extLst>
  </p:cSld>
  <p:clrMapOvr>
    <a:masterClrMapping/>
  </p:clrMapOvr>
  <p:transition spd="slow">
    <p:wipe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6" descr="19281120">
            <a:extLst>
              <a:ext uri="{FF2B5EF4-FFF2-40B4-BE49-F238E27FC236}">
                <a16:creationId xmlns:a16="http://schemas.microsoft.com/office/drawing/2014/main" id="{2F84B61F-E190-FE4F-8A68-874F6C14A1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1046370-DCA8-6D48-9FB4-291E5496ABAC}"/>
              </a:ext>
            </a:extLst>
          </p:cNvPr>
          <p:cNvSpPr>
            <a:spLocks noChangeArrowheads="1"/>
          </p:cNvSpPr>
          <p:nvPr/>
        </p:nvSpPr>
        <p:spPr bwMode="auto">
          <a:xfrm>
            <a:off x="762000" y="6553200"/>
            <a:ext cx="5181600" cy="338138"/>
          </a:xfrm>
          <a:prstGeom prst="rect">
            <a:avLst/>
          </a:prstGeom>
          <a:noFill/>
          <a:ln>
            <a:noFill/>
          </a:ln>
          <a:effectLst>
            <a:outerShdw blurRad="50800" dist="38100" dir="2700000" rotWithShape="0">
              <a:srgbClr val="808080">
                <a:alpha val="9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1600">
                <a:solidFill>
                  <a:srgbClr val="FFFFFF"/>
                </a:solidFill>
                <a:latin typeface="Arial" pitchFamily="-111" charset="0"/>
                <a:ea typeface="ＭＳ Ｐゴシック" pitchFamily="-111" charset="-128"/>
              </a:rPr>
              <a:t>Circ Res. 105(10):1031-40. </a:t>
            </a:r>
          </a:p>
        </p:txBody>
      </p:sp>
    </p:spTree>
    <p:extLst>
      <p:ext uri="{BB962C8B-B14F-4D97-AF65-F5344CB8AC3E}">
        <p14:creationId xmlns:p14="http://schemas.microsoft.com/office/powerpoint/2010/main" val="3591430057"/>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leeping">
            <a:extLst>
              <a:ext uri="{FF2B5EF4-FFF2-40B4-BE49-F238E27FC236}">
                <a16:creationId xmlns:a16="http://schemas.microsoft.com/office/drawing/2014/main" id="{A6572B4F-DAE4-7B4A-9209-61CA9259CBD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7463"/>
            <a:ext cx="9144000" cy="6858001"/>
          </a:xfrm>
          <a:prstGeom prst="rect">
            <a:avLst/>
          </a:prstGeom>
          <a:noFill/>
          <a:effectLst>
            <a:outerShdw blurRad="63500" dist="38099" dir="2700000" algn="ctr" rotWithShape="0">
              <a:srgbClr val="000000">
                <a:alpha val="74998"/>
              </a:srgbClr>
            </a:outerShdw>
          </a:effectLst>
        </p:spPr>
      </p:pic>
      <p:sp>
        <p:nvSpPr>
          <p:cNvPr id="331780" name="Rectangle 4">
            <a:extLst>
              <a:ext uri="{FF2B5EF4-FFF2-40B4-BE49-F238E27FC236}">
                <a16:creationId xmlns:a16="http://schemas.microsoft.com/office/drawing/2014/main" id="{5A7BF991-AFBB-7B41-A89A-0FC2A1946AFD}"/>
              </a:ext>
            </a:extLst>
          </p:cNvPr>
          <p:cNvSpPr>
            <a:spLocks noChangeArrowheads="1"/>
          </p:cNvSpPr>
          <p:nvPr/>
        </p:nvSpPr>
        <p:spPr bwMode="auto">
          <a:xfrm>
            <a:off x="5451475" y="6502400"/>
            <a:ext cx="2625725" cy="33813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0000"/>
              </a:spcBef>
              <a:defRPr/>
            </a:pPr>
            <a:r>
              <a:rPr lang="en-US" sz="1600">
                <a:solidFill>
                  <a:srgbClr val="FFFFFF"/>
                </a:solidFill>
                <a:latin typeface="Arial" pitchFamily="-111" charset="0"/>
                <a:ea typeface="ＭＳ Ｐゴシック" pitchFamily="-111" charset="-128"/>
              </a:rPr>
              <a:t>J Hypertens. 28(3):446-51.</a:t>
            </a:r>
          </a:p>
        </p:txBody>
      </p:sp>
    </p:spTree>
    <p:extLst>
      <p:ext uri="{BB962C8B-B14F-4D97-AF65-F5344CB8AC3E}">
        <p14:creationId xmlns:p14="http://schemas.microsoft.com/office/powerpoint/2010/main" val="1791992560"/>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5" descr="beltsupenders.png">
            <a:extLst>
              <a:ext uri="{FF2B5EF4-FFF2-40B4-BE49-F238E27FC236}">
                <a16:creationId xmlns:a16="http://schemas.microsoft.com/office/drawing/2014/main" id="{F5A61ED6-685D-CC41-B309-6E76C3BF3A4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3" name="Rectangle 6">
            <a:extLst>
              <a:ext uri="{FF2B5EF4-FFF2-40B4-BE49-F238E27FC236}">
                <a16:creationId xmlns:a16="http://schemas.microsoft.com/office/drawing/2014/main" id="{4DA5D713-C0D5-3047-8402-E180F6C1A9F9}"/>
              </a:ext>
            </a:extLst>
          </p:cNvPr>
          <p:cNvSpPr>
            <a:spLocks noChangeArrowheads="1"/>
          </p:cNvSpPr>
          <p:nvPr/>
        </p:nvSpPr>
        <p:spPr bwMode="auto">
          <a:xfrm>
            <a:off x="3657600" y="6519863"/>
            <a:ext cx="3378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30000"/>
              </a:spcBef>
            </a:pPr>
            <a:r>
              <a:rPr lang="en-US" altLang="en-US" sz="1600" dirty="0">
                <a:solidFill>
                  <a:schemeClr val="bg1"/>
                </a:solidFill>
              </a:rPr>
              <a:t>J </a:t>
            </a:r>
            <a:r>
              <a:rPr lang="en-US" altLang="en-US" sz="1600" dirty="0" err="1">
                <a:solidFill>
                  <a:schemeClr val="bg1"/>
                </a:solidFill>
              </a:rPr>
              <a:t>Occup</a:t>
            </a:r>
            <a:r>
              <a:rPr lang="en-US" altLang="en-US" sz="1600" dirty="0">
                <a:solidFill>
                  <a:schemeClr val="bg1"/>
                </a:solidFill>
              </a:rPr>
              <a:t> Environ Med. 38(9):925-7.</a:t>
            </a:r>
          </a:p>
        </p:txBody>
      </p:sp>
    </p:spTree>
    <p:extLst>
      <p:ext uri="{BB962C8B-B14F-4D97-AF65-F5344CB8AC3E}">
        <p14:creationId xmlns:p14="http://schemas.microsoft.com/office/powerpoint/2010/main" val="2606225372"/>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4" descr="38065827.jpg">
            <a:extLst>
              <a:ext uri="{FF2B5EF4-FFF2-40B4-BE49-F238E27FC236}">
                <a16:creationId xmlns:a16="http://schemas.microsoft.com/office/drawing/2014/main" id="{6BD555F0-4779-2040-A736-72318C83C2D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939"/>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3" name="Rectangle 3">
            <a:extLst>
              <a:ext uri="{FF2B5EF4-FFF2-40B4-BE49-F238E27FC236}">
                <a16:creationId xmlns:a16="http://schemas.microsoft.com/office/drawing/2014/main" id="{96BC80D6-FD5F-274C-99CB-12CFDD59D29D}"/>
              </a:ext>
            </a:extLst>
          </p:cNvPr>
          <p:cNvSpPr>
            <a:spLocks noGrp="1" noChangeArrowheads="1"/>
          </p:cNvSpPr>
          <p:nvPr>
            <p:ph type="body" idx="1"/>
          </p:nvPr>
        </p:nvSpPr>
        <p:spPr>
          <a:xfrm>
            <a:off x="0" y="26504"/>
            <a:ext cx="9144000" cy="4114800"/>
          </a:xfrm>
          <a:effectLst>
            <a:outerShdw blurRad="50800" dist="38100" dir="2700000" rotWithShape="0">
              <a:srgbClr val="000000"/>
            </a:outerShdw>
          </a:effectLst>
        </p:spPr>
        <p:txBody>
          <a:bodyPr/>
          <a:lstStyle/>
          <a:p>
            <a:pPr marL="0" indent="0" eaLnBrk="1" hangingPunct="1">
              <a:buNone/>
              <a:defRPr/>
            </a:pPr>
            <a:r>
              <a:rPr lang="en-US" dirty="0">
                <a:solidFill>
                  <a:srgbClr val="FFFFFF"/>
                </a:solidFill>
              </a:rPr>
              <a:t>Deep abdominal breathing lowers blood pressure.</a:t>
            </a:r>
          </a:p>
          <a:p>
            <a:pPr marL="0" indent="0" eaLnBrk="1" hangingPunct="1">
              <a:buNone/>
              <a:defRPr/>
            </a:pPr>
            <a:r>
              <a:rPr lang="en-US" dirty="0">
                <a:solidFill>
                  <a:srgbClr val="FFFFFF"/>
                </a:solidFill>
              </a:rPr>
              <a:t>Fresh, pure air, with negative ions lowers blood pressure.</a:t>
            </a:r>
          </a:p>
        </p:txBody>
      </p:sp>
      <p:sp>
        <p:nvSpPr>
          <p:cNvPr id="404484" name="Rectangle 4">
            <a:extLst>
              <a:ext uri="{FF2B5EF4-FFF2-40B4-BE49-F238E27FC236}">
                <a16:creationId xmlns:a16="http://schemas.microsoft.com/office/drawing/2014/main" id="{37A5CC83-AE0B-EF45-AA77-49E1D4EF3B9B}"/>
              </a:ext>
            </a:extLst>
          </p:cNvPr>
          <p:cNvSpPr>
            <a:spLocks noChangeArrowheads="1"/>
          </p:cNvSpPr>
          <p:nvPr/>
        </p:nvSpPr>
        <p:spPr bwMode="auto">
          <a:xfrm>
            <a:off x="2286000" y="6521450"/>
            <a:ext cx="4119563" cy="338138"/>
          </a:xfrm>
          <a:prstGeom prst="rect">
            <a:avLst/>
          </a:prstGeom>
          <a:noFill/>
          <a:ln>
            <a:noFill/>
          </a:ln>
          <a:effectLst>
            <a:outerShdw blurRad="50800" dist="38100" dir="2700000"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0000"/>
              </a:spcBef>
              <a:defRPr/>
            </a:pPr>
            <a:r>
              <a:rPr lang="en-US" sz="1600">
                <a:solidFill>
                  <a:srgbClr val="FFFFFF"/>
                </a:solidFill>
                <a:latin typeface="Arial" pitchFamily="-111" charset="0"/>
                <a:ea typeface="ＭＳ Ｐゴシック" pitchFamily="-111" charset="-128"/>
              </a:rPr>
              <a:t>J Altern Complement Med. 16(10):1039-45.</a:t>
            </a:r>
          </a:p>
        </p:txBody>
      </p:sp>
    </p:spTree>
    <p:extLst>
      <p:ext uri="{BB962C8B-B14F-4D97-AF65-F5344CB8AC3E}">
        <p14:creationId xmlns:p14="http://schemas.microsoft.com/office/powerpoint/2010/main" val="3092062714"/>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072223-4E27-D840-A357-1701F4E5A0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3" y="0"/>
            <a:ext cx="9129713" cy="6858000"/>
          </a:xfrm>
          <a:prstGeom prst="rect">
            <a:avLst/>
          </a:prstGeom>
        </p:spPr>
      </p:pic>
      <p:sp>
        <p:nvSpPr>
          <p:cNvPr id="2" name="Title 1">
            <a:extLst>
              <a:ext uri="{FF2B5EF4-FFF2-40B4-BE49-F238E27FC236}">
                <a16:creationId xmlns:a16="http://schemas.microsoft.com/office/drawing/2014/main" id="{3B42C4B8-F04B-104D-9809-56E3038E0BD8}"/>
              </a:ext>
            </a:extLst>
          </p:cNvPr>
          <p:cNvSpPr>
            <a:spLocks noGrp="1"/>
          </p:cNvSpPr>
          <p:nvPr>
            <p:ph type="title"/>
          </p:nvPr>
        </p:nvSpPr>
        <p:spPr>
          <a:xfrm>
            <a:off x="628649" y="0"/>
            <a:ext cx="7886700" cy="1325563"/>
          </a:xfrm>
        </p:spPr>
        <p:txBody>
          <a:bodyPr>
            <a:normAutofit fontScale="90000"/>
          </a:bodyPr>
          <a:lstStyle/>
          <a:p>
            <a:r>
              <a:rPr lang="en-US" dirty="0"/>
              <a:t>And this brings us to our final section: the impact of Mind on Body.</a:t>
            </a:r>
          </a:p>
        </p:txBody>
      </p:sp>
    </p:spTree>
    <p:extLst>
      <p:ext uri="{BB962C8B-B14F-4D97-AF65-F5344CB8AC3E}">
        <p14:creationId xmlns:p14="http://schemas.microsoft.com/office/powerpoint/2010/main" val="3847629524"/>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6930" name="Picture 2" descr="15744931">
            <a:extLst>
              <a:ext uri="{FF2B5EF4-FFF2-40B4-BE49-F238E27FC236}">
                <a16:creationId xmlns:a16="http://schemas.microsoft.com/office/drawing/2014/main" id="{2812DB7A-350F-DE4C-A6C3-3AE0BE6B641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3238"/>
          </a:xfrm>
          <a:prstGeom prst="rect">
            <a:avLst/>
          </a:prstGeom>
          <a:noFill/>
          <a:effectLst>
            <a:outerShdw blurRad="63500" dist="38099" dir="2700000" algn="ctr" rotWithShape="0">
              <a:srgbClr val="000000">
                <a:alpha val="74998"/>
              </a:srgbClr>
            </a:outerShdw>
          </a:effectLst>
        </p:spPr>
      </p:pic>
      <p:sp>
        <p:nvSpPr>
          <p:cNvPr id="1916932" name="Rectangle 4">
            <a:extLst>
              <a:ext uri="{FF2B5EF4-FFF2-40B4-BE49-F238E27FC236}">
                <a16:creationId xmlns:a16="http://schemas.microsoft.com/office/drawing/2014/main" id="{D4649977-5792-C54F-9403-17130C3A320B}"/>
              </a:ext>
            </a:extLst>
          </p:cNvPr>
          <p:cNvSpPr>
            <a:spLocks noGrp="1" noChangeArrowheads="1"/>
          </p:cNvSpPr>
          <p:nvPr>
            <p:ph type="body" idx="1"/>
          </p:nvPr>
        </p:nvSpPr>
        <p:spPr>
          <a:xfrm>
            <a:off x="683568" y="0"/>
            <a:ext cx="7772400" cy="4114800"/>
          </a:xfrm>
          <a:effectLst>
            <a:outerShdw blurRad="63500" dist="38099" dir="2700000" algn="ctr" rotWithShape="0">
              <a:srgbClr val="000000">
                <a:alpha val="74997"/>
              </a:srgbClr>
            </a:outerShdw>
          </a:effectLst>
        </p:spPr>
        <p:txBody>
          <a:bodyPr>
            <a:normAutofit fontScale="92500"/>
          </a:bodyPr>
          <a:lstStyle/>
          <a:p>
            <a:pPr>
              <a:defRPr/>
            </a:pPr>
            <a:r>
              <a:rPr lang="en-US" sz="3600" dirty="0">
                <a:solidFill>
                  <a:schemeClr val="bg1"/>
                </a:solidFill>
                <a:effectLst>
                  <a:glow rad="101600">
                    <a:schemeClr val="tx1">
                      <a:alpha val="60000"/>
                    </a:schemeClr>
                  </a:glow>
                </a:effectLst>
              </a:rPr>
              <a:t>Earthquakes and other stress raising natural disasters increase the incidence of hypertension in their wake.</a:t>
            </a:r>
            <a:r>
              <a:rPr lang="en-US" altLang="en-US" sz="3600" b="1" dirty="0">
                <a:solidFill>
                  <a:schemeClr val="bg1"/>
                </a:solidFill>
                <a:effectLst>
                  <a:glow rad="101600">
                    <a:schemeClr val="tx1">
                      <a:alpha val="60000"/>
                    </a:schemeClr>
                  </a:glow>
                </a:effectLst>
              </a:rPr>
              <a:t> </a:t>
            </a:r>
          </a:p>
          <a:p>
            <a:pPr>
              <a:defRPr/>
            </a:pPr>
            <a:r>
              <a:rPr lang="en-US" altLang="en-US" sz="3600" dirty="0">
                <a:solidFill>
                  <a:schemeClr val="bg1"/>
                </a:solidFill>
                <a:effectLst>
                  <a:glow rad="101600">
                    <a:schemeClr val="tx1">
                      <a:alpha val="60000"/>
                    </a:schemeClr>
                  </a:glow>
                </a:effectLst>
              </a:rPr>
              <a:t>“For nation shall rise against nation, and kingdom against kingdom: and there shall be earthquakes in divers places, and there shall be famines and troubles: these are the beginnings of sorrows.” Mark 13:8</a:t>
            </a:r>
          </a:p>
          <a:p>
            <a:pPr eaLnBrk="1" hangingPunct="1">
              <a:defRPr/>
            </a:pPr>
            <a:endParaRPr lang="en-US" sz="3600" dirty="0">
              <a:solidFill>
                <a:schemeClr val="bg1"/>
              </a:solidFill>
              <a:effectLst>
                <a:glow rad="101600">
                  <a:schemeClr val="tx1">
                    <a:alpha val="60000"/>
                  </a:schemeClr>
                </a:glow>
              </a:effectLst>
            </a:endParaRPr>
          </a:p>
        </p:txBody>
      </p:sp>
      <p:sp>
        <p:nvSpPr>
          <p:cNvPr id="1916933" name="Rectangle 5">
            <a:extLst>
              <a:ext uri="{FF2B5EF4-FFF2-40B4-BE49-F238E27FC236}">
                <a16:creationId xmlns:a16="http://schemas.microsoft.com/office/drawing/2014/main" id="{3D269192-8A77-D34F-ABAE-1C27DFFB5DDB}"/>
              </a:ext>
            </a:extLst>
          </p:cNvPr>
          <p:cNvSpPr>
            <a:spLocks noChangeArrowheads="1"/>
          </p:cNvSpPr>
          <p:nvPr/>
        </p:nvSpPr>
        <p:spPr bwMode="auto">
          <a:xfrm>
            <a:off x="0" y="6515100"/>
            <a:ext cx="3241675" cy="338138"/>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0" hangingPunct="0">
              <a:defRPr/>
            </a:pPr>
            <a:r>
              <a:rPr lang="en-US" sz="1600" dirty="0" err="1">
                <a:solidFill>
                  <a:schemeClr val="bg1"/>
                </a:solidFill>
                <a:effectLst>
                  <a:outerShdw blurRad="38100" dist="38100" dir="2700000" algn="tl">
                    <a:srgbClr val="000000"/>
                  </a:outerShdw>
                </a:effectLst>
                <a:latin typeface="Arial" pitchFamily="-111" charset="0"/>
                <a:ea typeface="ＭＳ Ｐゴシック" pitchFamily="-111" charset="-128"/>
              </a:rPr>
              <a:t>Curr</a:t>
            </a:r>
            <a:r>
              <a:rPr lang="en-US" sz="1600" dirty="0">
                <a:solidFill>
                  <a:schemeClr val="bg1"/>
                </a:solidFill>
                <a:effectLst>
                  <a:outerShdw blurRad="38100" dist="38100" dir="2700000" algn="tl">
                    <a:srgbClr val="000000"/>
                  </a:outerShdw>
                </a:effectLst>
                <a:latin typeface="Arial" pitchFamily="-111" charset="0"/>
                <a:ea typeface="ＭＳ Ｐゴシック" pitchFamily="-111" charset="-128"/>
              </a:rPr>
              <a:t> </a:t>
            </a:r>
            <a:r>
              <a:rPr lang="en-US" sz="1600" dirty="0" err="1">
                <a:solidFill>
                  <a:schemeClr val="bg1"/>
                </a:solidFill>
                <a:effectLst>
                  <a:outerShdw blurRad="38100" dist="38100" dir="2700000" algn="tl">
                    <a:srgbClr val="000000"/>
                  </a:outerShdw>
                </a:effectLst>
                <a:latin typeface="Arial" pitchFamily="-111" charset="0"/>
                <a:ea typeface="ＭＳ Ｐゴシック" pitchFamily="-111" charset="-128"/>
              </a:rPr>
              <a:t>Hypertens</a:t>
            </a:r>
            <a:r>
              <a:rPr lang="en-US" sz="1600" dirty="0">
                <a:solidFill>
                  <a:schemeClr val="bg1"/>
                </a:solidFill>
                <a:effectLst>
                  <a:outerShdw blurRad="38100" dist="38100" dir="2700000" algn="tl">
                    <a:srgbClr val="000000"/>
                  </a:outerShdw>
                </a:effectLst>
                <a:latin typeface="Arial" pitchFamily="-111" charset="0"/>
                <a:ea typeface="ＭＳ Ｐゴシック" pitchFamily="-111" charset="-128"/>
              </a:rPr>
              <a:t> Rep. 3(3):249-54.</a:t>
            </a:r>
          </a:p>
        </p:txBody>
      </p:sp>
    </p:spTree>
    <p:extLst>
      <p:ext uri="{BB962C8B-B14F-4D97-AF65-F5344CB8AC3E}">
        <p14:creationId xmlns:p14="http://schemas.microsoft.com/office/powerpoint/2010/main" val="3423027724"/>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69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58A2AF-2A17-1147-B86C-AF5A439B5F99}"/>
              </a:ext>
            </a:extLst>
          </p:cNvPr>
          <p:cNvPicPr>
            <a:picLocks noChangeAspect="1"/>
          </p:cNvPicPr>
          <p:nvPr/>
        </p:nvPicPr>
        <p:blipFill>
          <a:blip r:embed="rId3"/>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63B8AA27-F7AF-E847-89AF-436DF8C26048}"/>
              </a:ext>
            </a:extLst>
          </p:cNvPr>
          <p:cNvSpPr>
            <a:spLocks noGrp="1"/>
          </p:cNvSpPr>
          <p:nvPr>
            <p:ph idx="1"/>
          </p:nvPr>
        </p:nvSpPr>
        <p:spPr>
          <a:xfrm>
            <a:off x="152400" y="237068"/>
            <a:ext cx="4927599" cy="6417732"/>
          </a:xfrm>
        </p:spPr>
        <p:txBody>
          <a:bodyPr>
            <a:normAutofit fontScale="92500"/>
          </a:bodyPr>
          <a:lstStyle/>
          <a:p>
            <a:pPr marL="0" indent="0">
              <a:buNone/>
            </a:pPr>
            <a:r>
              <a:rPr lang="en-US" dirty="0">
                <a:solidFill>
                  <a:schemeClr val="bg1"/>
                </a:solidFill>
              </a:rPr>
              <a:t>"So do not start worrying: 'Where will my food come from? or my drink? or my clothes?' (These are the things the pagans are always concerned about.) Your Father in heaven knows that you need all these things. </a:t>
            </a:r>
          </a:p>
          <a:p>
            <a:pPr marL="0" indent="0">
              <a:buNone/>
            </a:pPr>
            <a:r>
              <a:rPr lang="en-US" dirty="0">
                <a:solidFill>
                  <a:schemeClr val="bg1"/>
                </a:solidFill>
              </a:rPr>
              <a:t>Instead, be concerned above everything else with the Kingdom of God and with what he requires of you, and he will provide you with all these other things. </a:t>
            </a:r>
          </a:p>
          <a:p>
            <a:pPr marL="0" indent="0">
              <a:buNone/>
            </a:pPr>
            <a:r>
              <a:rPr lang="en-US" dirty="0">
                <a:solidFill>
                  <a:schemeClr val="bg1"/>
                </a:solidFill>
              </a:rPr>
              <a:t>So do not worry about tomorrow; it will have enough worries of its own. There is no need to add to the troubles each day brings. Matthew 6:31-34 </a:t>
            </a:r>
            <a:r>
              <a:rPr lang="en-US" dirty="0" err="1">
                <a:solidFill>
                  <a:schemeClr val="bg1"/>
                </a:solidFill>
              </a:rPr>
              <a:t>GNB</a:t>
            </a:r>
            <a:r>
              <a:rPr lang="en-US" dirty="0">
                <a:solidFill>
                  <a:schemeClr val="bg1"/>
                </a:solidFill>
              </a:rPr>
              <a:t>.</a:t>
            </a:r>
          </a:p>
          <a:p>
            <a:pPr marL="0" indent="0">
              <a:buNone/>
            </a:pPr>
            <a:endParaRPr lang="en-US" dirty="0">
              <a:solidFill>
                <a:schemeClr val="bg1"/>
              </a:solidFill>
            </a:endParaRPr>
          </a:p>
        </p:txBody>
      </p:sp>
    </p:spTree>
    <p:extLst>
      <p:ext uri="{BB962C8B-B14F-4D97-AF65-F5344CB8AC3E}">
        <p14:creationId xmlns:p14="http://schemas.microsoft.com/office/powerpoint/2010/main" val="27983701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5" descr="Z:\jclark On My Mac\Slides\32137471FGV.png">
            <a:extLst>
              <a:ext uri="{FF2B5EF4-FFF2-40B4-BE49-F238E27FC236}">
                <a16:creationId xmlns:a16="http://schemas.microsoft.com/office/drawing/2014/main" id="{CA1F090B-8172-544D-BC32-61EA29B9360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0547" name="Rectangle 3">
            <a:extLst>
              <a:ext uri="{FF2B5EF4-FFF2-40B4-BE49-F238E27FC236}">
                <a16:creationId xmlns:a16="http://schemas.microsoft.com/office/drawing/2014/main" id="{928B98D6-EFBA-E747-AD3A-C3D89D2BA861}"/>
              </a:ext>
            </a:extLst>
          </p:cNvPr>
          <p:cNvSpPr>
            <a:spLocks noGrp="1" noChangeArrowheads="1"/>
          </p:cNvSpPr>
          <p:nvPr>
            <p:ph type="body" idx="1"/>
          </p:nvPr>
        </p:nvSpPr>
        <p:spPr>
          <a:xfrm>
            <a:off x="4114800" y="304800"/>
            <a:ext cx="4953000" cy="6400800"/>
          </a:xfrm>
          <a:effectLst>
            <a:outerShdw blurRad="63500" dist="38099" dir="2700000" algn="ctr" rotWithShape="0">
              <a:schemeClr val="tx2">
                <a:alpha val="74997"/>
              </a:schemeClr>
            </a:outerShdw>
          </a:effectLst>
        </p:spPr>
        <p:txBody>
          <a:bodyPr>
            <a:normAutofit/>
          </a:bodyPr>
          <a:lstStyle/>
          <a:p>
            <a:pPr eaLnBrk="1" hangingPunct="1">
              <a:lnSpc>
                <a:spcPct val="140000"/>
              </a:lnSpc>
            </a:pPr>
            <a:r>
              <a:rPr lang="en-US" altLang="en-US" sz="3200" dirty="0">
                <a:solidFill>
                  <a:schemeClr val="bg1"/>
                </a:solidFill>
              </a:rPr>
              <a:t>A spirit of forgiveness has been shown to bring blood pressure down.     </a:t>
            </a:r>
            <a:r>
              <a:rPr lang="en-US" altLang="en-US" sz="1800" dirty="0">
                <a:solidFill>
                  <a:schemeClr val="bg1"/>
                </a:solidFill>
              </a:rPr>
              <a:t>J </a:t>
            </a:r>
            <a:r>
              <a:rPr lang="en-US" altLang="en-US" sz="1800" dirty="0" err="1">
                <a:solidFill>
                  <a:schemeClr val="bg1"/>
                </a:solidFill>
              </a:rPr>
              <a:t>Behav</a:t>
            </a:r>
            <a:r>
              <a:rPr lang="en-US" altLang="en-US" sz="1800" dirty="0">
                <a:solidFill>
                  <a:schemeClr val="bg1"/>
                </a:solidFill>
              </a:rPr>
              <a:t> Med. 33(4):293-304.</a:t>
            </a:r>
          </a:p>
          <a:p>
            <a:pPr eaLnBrk="1" hangingPunct="1">
              <a:lnSpc>
                <a:spcPct val="140000"/>
              </a:lnSpc>
            </a:pPr>
            <a:endParaRPr lang="en-US" altLang="en-US" sz="4000" dirty="0">
              <a:solidFill>
                <a:schemeClr val="bg1"/>
              </a:solidFill>
            </a:endParaRPr>
          </a:p>
          <a:p>
            <a:pPr eaLnBrk="1" hangingPunct="1">
              <a:lnSpc>
                <a:spcPct val="140000"/>
              </a:lnSpc>
            </a:pPr>
            <a:r>
              <a:rPr lang="en-US" altLang="en-US" sz="3200" dirty="0">
                <a:solidFill>
                  <a:schemeClr val="bg1"/>
                </a:solidFill>
              </a:rPr>
              <a:t>“…forgiving one another, even as God for Christ's sake hath forgiven you.” </a:t>
            </a:r>
            <a:r>
              <a:rPr lang="en-US" altLang="en-US" sz="1800" dirty="0">
                <a:solidFill>
                  <a:schemeClr val="bg1"/>
                </a:solidFill>
              </a:rPr>
              <a:t>Ephesians 4:32.</a:t>
            </a:r>
            <a:r>
              <a:rPr lang="en-US" altLang="en-US" sz="3200" dirty="0">
                <a:solidFill>
                  <a:schemeClr val="bg1"/>
                </a:solidFill>
              </a:rPr>
              <a:t> </a:t>
            </a:r>
          </a:p>
        </p:txBody>
      </p:sp>
    </p:spTree>
    <p:extLst>
      <p:ext uri="{BB962C8B-B14F-4D97-AF65-F5344CB8AC3E}">
        <p14:creationId xmlns:p14="http://schemas.microsoft.com/office/powerpoint/2010/main" val="4189119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05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6693" name="Picture 5" descr="Z:\jclark On My Mac\Pictures\clip\woman worker.jpg">
            <a:extLst>
              <a:ext uri="{FF2B5EF4-FFF2-40B4-BE49-F238E27FC236}">
                <a16:creationId xmlns:a16="http://schemas.microsoft.com/office/drawing/2014/main" id="{A19AAA46-67F9-3F48-AAE9-B16C78EC6C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42125"/>
          </a:xfrm>
          <a:prstGeom prst="rect">
            <a:avLst/>
          </a:prstGeom>
          <a:noFill/>
          <a:effectLst>
            <a:outerShdw blurRad="63500" dist="38099" dir="2700000" algn="ctr" rotWithShape="0">
              <a:schemeClr val="tx2">
                <a:alpha val="74998"/>
              </a:schemeClr>
            </a:outerShdw>
          </a:effectLst>
        </p:spPr>
      </p:pic>
      <p:sp>
        <p:nvSpPr>
          <p:cNvPr id="1906691" name="Rectangle 3">
            <a:extLst>
              <a:ext uri="{FF2B5EF4-FFF2-40B4-BE49-F238E27FC236}">
                <a16:creationId xmlns:a16="http://schemas.microsoft.com/office/drawing/2014/main" id="{1E2E0928-4306-944D-A1A4-3F9ED8786817}"/>
              </a:ext>
            </a:extLst>
          </p:cNvPr>
          <p:cNvSpPr>
            <a:spLocks noGrp="1" noChangeArrowheads="1"/>
          </p:cNvSpPr>
          <p:nvPr>
            <p:ph type="body" idx="1"/>
          </p:nvPr>
        </p:nvSpPr>
        <p:spPr>
          <a:xfrm>
            <a:off x="0" y="533400"/>
            <a:ext cx="5181600" cy="6400800"/>
          </a:xfrm>
          <a:effectLst>
            <a:outerShdw blurRad="63500" dist="38099" dir="2700000" algn="ctr" rotWithShape="0">
              <a:schemeClr val="tx2">
                <a:alpha val="74997"/>
              </a:schemeClr>
            </a:outerShdw>
          </a:effectLst>
        </p:spPr>
        <p:txBody>
          <a:bodyPr/>
          <a:lstStyle/>
          <a:p>
            <a:pPr marL="0" indent="0" eaLnBrk="1" hangingPunct="1">
              <a:buNone/>
            </a:pPr>
            <a:r>
              <a:rPr lang="en-US" altLang="en-US" b="1" dirty="0">
                <a:solidFill>
                  <a:schemeClr val="bg1"/>
                </a:solidFill>
              </a:rPr>
              <a:t>Freedom From Resentment and Guilt Lower Blood Pressure.</a:t>
            </a:r>
            <a:r>
              <a:rPr lang="en-US" altLang="en-US" sz="3600" b="1" dirty="0">
                <a:solidFill>
                  <a:schemeClr val="bg1"/>
                </a:solidFill>
              </a:rPr>
              <a:t>                 </a:t>
            </a:r>
            <a:r>
              <a:rPr lang="en-US" altLang="en-US" sz="2000" dirty="0" err="1">
                <a:solidFill>
                  <a:schemeClr val="bg1"/>
                </a:solidFill>
              </a:rPr>
              <a:t>Psychosom</a:t>
            </a:r>
            <a:r>
              <a:rPr lang="en-US" altLang="en-US" sz="2000" dirty="0">
                <a:solidFill>
                  <a:schemeClr val="bg1"/>
                </a:solidFill>
              </a:rPr>
              <a:t> Med. 55(2):203-11.</a:t>
            </a:r>
          </a:p>
          <a:p>
            <a:pPr marL="0" indent="0" eaLnBrk="1" hangingPunct="1">
              <a:lnSpc>
                <a:spcPct val="120000"/>
              </a:lnSpc>
              <a:buNone/>
            </a:pPr>
            <a:endParaRPr lang="en-US" altLang="en-US" sz="2000" dirty="0">
              <a:solidFill>
                <a:schemeClr val="bg1"/>
              </a:solidFill>
            </a:endParaRPr>
          </a:p>
          <a:p>
            <a:pPr marL="0" indent="0" eaLnBrk="1" hangingPunct="1">
              <a:lnSpc>
                <a:spcPct val="120000"/>
              </a:lnSpc>
              <a:buNone/>
            </a:pPr>
            <a:r>
              <a:rPr lang="en-US" altLang="en-US" dirty="0">
                <a:solidFill>
                  <a:schemeClr val="bg1"/>
                </a:solidFill>
              </a:rPr>
              <a:t>“And herein do I exercise myself, to have always a conscience void of offence toward God, and toward men.”</a:t>
            </a:r>
            <a:r>
              <a:rPr lang="en-US" altLang="en-US" sz="3600" dirty="0">
                <a:solidFill>
                  <a:schemeClr val="bg1"/>
                </a:solidFill>
              </a:rPr>
              <a:t> </a:t>
            </a:r>
            <a:r>
              <a:rPr lang="en-US" altLang="en-US" sz="2000" dirty="0">
                <a:solidFill>
                  <a:schemeClr val="bg1"/>
                </a:solidFill>
              </a:rPr>
              <a:t>Acts 24:16.</a:t>
            </a:r>
          </a:p>
        </p:txBody>
      </p:sp>
    </p:spTree>
    <p:extLst>
      <p:ext uri="{BB962C8B-B14F-4D97-AF65-F5344CB8AC3E}">
        <p14:creationId xmlns:p14="http://schemas.microsoft.com/office/powerpoint/2010/main" val="34142544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66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4" name="Picture 5" descr="Z:\jclark On My Mac\new beginnings\Media\Sermon 14\Extras  14\0814125x2.jpg">
            <a:extLst>
              <a:ext uri="{FF2B5EF4-FFF2-40B4-BE49-F238E27FC236}">
                <a16:creationId xmlns:a16="http://schemas.microsoft.com/office/drawing/2014/main" id="{0B2B7C2D-4DEF-6140-83CC-981881FE97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2594" name="Rectangle 2">
            <a:extLst>
              <a:ext uri="{FF2B5EF4-FFF2-40B4-BE49-F238E27FC236}">
                <a16:creationId xmlns:a16="http://schemas.microsoft.com/office/drawing/2014/main" id="{8BCDC959-3975-F544-96C3-E509895B9571}"/>
              </a:ext>
            </a:extLst>
          </p:cNvPr>
          <p:cNvSpPr>
            <a:spLocks noGrp="1" noChangeArrowheads="1"/>
          </p:cNvSpPr>
          <p:nvPr>
            <p:ph type="title"/>
          </p:nvPr>
        </p:nvSpPr>
        <p:spPr>
          <a:xfrm>
            <a:off x="0" y="152400"/>
            <a:ext cx="5791200" cy="1143000"/>
          </a:xfrm>
          <a:ln>
            <a:miter lim="800000"/>
            <a:headEnd/>
            <a:tailEnd/>
          </a:ln>
          <a:effectLst>
            <a:outerShdw blurRad="63500" dist="38099" dir="2700000" algn="ctr" rotWithShape="0">
              <a:schemeClr val="tx2">
                <a:alpha val="74998"/>
              </a:schemeClr>
            </a:outerShdw>
          </a:effectLst>
        </p:spPr>
        <p:txBody>
          <a:bodyPr>
            <a:scene3d>
              <a:camera prst="orthographicFront"/>
              <a:lightRig rig="soft" dir="t">
                <a:rot lat="0" lon="0" rev="10800000"/>
              </a:lightRig>
            </a:scene3d>
            <a:sp3d>
              <a:bevelT w="27940" h="12700"/>
              <a:contourClr>
                <a:srgbClr val="DDDDDD"/>
              </a:contourClr>
            </a:sp3d>
          </a:bodyPr>
          <a:lstStyle/>
          <a:p>
            <a:pPr eaLnBrk="1" hangingPunct="1">
              <a:defRPr/>
            </a:pPr>
            <a:r>
              <a:rPr lang="en-US" b="1" spc="150" dirty="0">
                <a:ln w="11430"/>
                <a:solidFill>
                  <a:srgbClr val="F8F8F8"/>
                </a:solidFill>
                <a:effectLst>
                  <a:outerShdw blurRad="25400" algn="tl" rotWithShape="0">
                    <a:srgbClr val="000000">
                      <a:alpha val="43000"/>
                    </a:srgbClr>
                  </a:outerShdw>
                </a:effectLst>
              </a:rPr>
              <a:t>Faith In After Life</a:t>
            </a:r>
          </a:p>
        </p:txBody>
      </p:sp>
      <p:sp>
        <p:nvSpPr>
          <p:cNvPr id="1902595" name="Rectangle 3">
            <a:extLst>
              <a:ext uri="{FF2B5EF4-FFF2-40B4-BE49-F238E27FC236}">
                <a16:creationId xmlns:a16="http://schemas.microsoft.com/office/drawing/2014/main" id="{3A7E1E9A-CEA1-904B-8CA0-EABB1E5BEB8E}"/>
              </a:ext>
            </a:extLst>
          </p:cNvPr>
          <p:cNvSpPr>
            <a:spLocks noGrp="1" noChangeArrowheads="1"/>
          </p:cNvSpPr>
          <p:nvPr>
            <p:ph type="body" idx="1"/>
          </p:nvPr>
        </p:nvSpPr>
        <p:spPr>
          <a:xfrm>
            <a:off x="-228600" y="1447800"/>
            <a:ext cx="5715000" cy="5410200"/>
          </a:xfrm>
          <a:effectLst>
            <a:outerShdw blurRad="63500" dist="38099" dir="2700000" algn="ctr" rotWithShape="0">
              <a:schemeClr val="tx2">
                <a:alpha val="74997"/>
              </a:schemeClr>
            </a:outerShdw>
          </a:effectLst>
        </p:spPr>
        <p:txBody>
          <a:bodyPr>
            <a:normAutofit lnSpcReduction="10000"/>
          </a:bodyPr>
          <a:lstStyle/>
          <a:p>
            <a:pPr eaLnBrk="1" hangingPunct="1">
              <a:lnSpc>
                <a:spcPct val="110000"/>
              </a:lnSpc>
            </a:pPr>
            <a:r>
              <a:rPr lang="en-US" altLang="en-US" sz="2400" dirty="0">
                <a:solidFill>
                  <a:schemeClr val="bg1"/>
                </a:solidFill>
              </a:rPr>
              <a:t>Older adults who experience the death of a loved one and who believe in a good afterlife are less likely to develop hypertension. </a:t>
            </a:r>
          </a:p>
          <a:p>
            <a:pPr eaLnBrk="1" hangingPunct="1">
              <a:lnSpc>
                <a:spcPct val="110000"/>
              </a:lnSpc>
            </a:pPr>
            <a:r>
              <a:rPr lang="en-US" altLang="en-US" sz="2400" dirty="0">
                <a:solidFill>
                  <a:schemeClr val="bg1"/>
                </a:solidFill>
              </a:rPr>
              <a:t> </a:t>
            </a:r>
            <a:r>
              <a:rPr lang="en-US" altLang="en-US" sz="1600" dirty="0">
                <a:solidFill>
                  <a:schemeClr val="bg1"/>
                </a:solidFill>
              </a:rPr>
              <a:t>J </a:t>
            </a:r>
            <a:r>
              <a:rPr lang="en-US" altLang="en-US" sz="1600" dirty="0" err="1">
                <a:solidFill>
                  <a:schemeClr val="bg1"/>
                </a:solidFill>
              </a:rPr>
              <a:t>Gerontol</a:t>
            </a:r>
            <a:r>
              <a:rPr lang="en-US" altLang="en-US" sz="1600" dirty="0">
                <a:solidFill>
                  <a:schemeClr val="bg1"/>
                </a:solidFill>
              </a:rPr>
              <a:t> B </a:t>
            </a:r>
            <a:r>
              <a:rPr lang="en-US" altLang="en-US" sz="1600" dirty="0" err="1">
                <a:solidFill>
                  <a:schemeClr val="bg1"/>
                </a:solidFill>
              </a:rPr>
              <a:t>Psychol</a:t>
            </a:r>
            <a:r>
              <a:rPr lang="en-US" altLang="en-US" sz="1600" dirty="0">
                <a:solidFill>
                  <a:schemeClr val="bg1"/>
                </a:solidFill>
              </a:rPr>
              <a:t> Sci </a:t>
            </a:r>
            <a:r>
              <a:rPr lang="en-US" altLang="en-US" sz="1600" dirty="0" err="1">
                <a:solidFill>
                  <a:schemeClr val="bg1"/>
                </a:solidFill>
              </a:rPr>
              <a:t>Soc</a:t>
            </a:r>
            <a:r>
              <a:rPr lang="en-US" altLang="en-US" sz="1600" dirty="0">
                <a:solidFill>
                  <a:schemeClr val="bg1"/>
                </a:solidFill>
              </a:rPr>
              <a:t> Sci. 57(2):S96-S107.</a:t>
            </a:r>
            <a:endParaRPr lang="en-US" altLang="en-US" sz="2400" dirty="0">
              <a:solidFill>
                <a:schemeClr val="bg1"/>
              </a:solidFill>
            </a:endParaRPr>
          </a:p>
          <a:p>
            <a:pPr eaLnBrk="1" hangingPunct="1">
              <a:lnSpc>
                <a:spcPct val="110000"/>
              </a:lnSpc>
            </a:pPr>
            <a:r>
              <a:rPr lang="en-US" altLang="en-US" sz="2400" dirty="0">
                <a:solidFill>
                  <a:schemeClr val="bg1"/>
                </a:solidFill>
              </a:rPr>
              <a:t>“Marvel not at this: for the hour is coming, in the which all that are in the graves shall hear his voice, And shall come forth; </a:t>
            </a:r>
          </a:p>
          <a:p>
            <a:pPr eaLnBrk="1" hangingPunct="1">
              <a:lnSpc>
                <a:spcPct val="110000"/>
              </a:lnSpc>
            </a:pPr>
            <a:r>
              <a:rPr lang="en-US" altLang="en-US" sz="2400" dirty="0">
                <a:solidFill>
                  <a:schemeClr val="bg1"/>
                </a:solidFill>
              </a:rPr>
              <a:t>they that have done good, unto the resurrection of life; </a:t>
            </a:r>
          </a:p>
          <a:p>
            <a:pPr eaLnBrk="1" hangingPunct="1">
              <a:lnSpc>
                <a:spcPct val="110000"/>
              </a:lnSpc>
            </a:pPr>
            <a:r>
              <a:rPr lang="en-US" altLang="en-US" sz="2400" dirty="0">
                <a:solidFill>
                  <a:schemeClr val="bg1"/>
                </a:solidFill>
              </a:rPr>
              <a:t>and they that have done evil, unto the resurrection of damnation.” John 5:28,29.</a:t>
            </a:r>
          </a:p>
          <a:p>
            <a:pPr eaLnBrk="1" hangingPunct="1">
              <a:lnSpc>
                <a:spcPct val="110000"/>
              </a:lnSpc>
            </a:pPr>
            <a:endParaRPr lang="en-US" altLang="en-US" sz="2400" dirty="0">
              <a:solidFill>
                <a:schemeClr val="bg1"/>
              </a:solidFill>
            </a:endParaRPr>
          </a:p>
        </p:txBody>
      </p:sp>
    </p:spTree>
    <p:extLst>
      <p:ext uri="{BB962C8B-B14F-4D97-AF65-F5344CB8AC3E}">
        <p14:creationId xmlns:p14="http://schemas.microsoft.com/office/powerpoint/2010/main" val="1424552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259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259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25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Z:\jclark On My Mac\Slides\julie show\Julie Pics jpg\Slide092.jpg">
            <a:extLst>
              <a:ext uri="{FF2B5EF4-FFF2-40B4-BE49-F238E27FC236}">
                <a16:creationId xmlns:a16="http://schemas.microsoft.com/office/drawing/2014/main" id="{AB0977EB-C74C-494C-8AD1-F02EE02DBC32}"/>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43000"/>
                    </a14:imgEffect>
                    <a14:imgEffect>
                      <a14:brightnessContrast bright="4000" contrast="1000"/>
                    </a14:imgEffect>
                  </a14:imgLayer>
                </a14:imgProps>
              </a:ext>
              <a:ext uri="{28A0092B-C50C-407E-A947-70E740481C1C}">
                <a14:useLocalDpi xmlns:a14="http://schemas.microsoft.com/office/drawing/2010/main"/>
              </a:ext>
            </a:extLst>
          </a:blip>
          <a:srcRect/>
          <a:stretch/>
        </p:blipFill>
        <p:spPr bwMode="auto">
          <a:xfrm>
            <a:off x="0" y="0"/>
            <a:ext cx="9144002" cy="6858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083174"/>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3794" name="Picture 2" descr="34850997">
            <a:extLst>
              <a:ext uri="{FF2B5EF4-FFF2-40B4-BE49-F238E27FC236}">
                <a16:creationId xmlns:a16="http://schemas.microsoft.com/office/drawing/2014/main" id="{E3A8EFA9-D74B-3047-A727-B1D2C12E73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65938"/>
          </a:xfrm>
          <a:prstGeom prst="rect">
            <a:avLst/>
          </a:prstGeom>
          <a:noFill/>
          <a:effectLst>
            <a:outerShdw blurRad="63500" dist="38099" dir="2700000" algn="ctr" rotWithShape="0">
              <a:schemeClr val="tx1">
                <a:alpha val="74998"/>
              </a:schemeClr>
            </a:outerShdw>
          </a:effectLst>
        </p:spPr>
      </p:pic>
      <p:sp>
        <p:nvSpPr>
          <p:cNvPr id="1953796" name="Rectangle 4">
            <a:extLst>
              <a:ext uri="{FF2B5EF4-FFF2-40B4-BE49-F238E27FC236}">
                <a16:creationId xmlns:a16="http://schemas.microsoft.com/office/drawing/2014/main" id="{83974CCD-96C6-BC49-90B6-7318015B2F4E}"/>
              </a:ext>
            </a:extLst>
          </p:cNvPr>
          <p:cNvSpPr>
            <a:spLocks noGrp="1" noChangeArrowheads="1"/>
          </p:cNvSpPr>
          <p:nvPr>
            <p:ph type="body" idx="1"/>
          </p:nvPr>
        </p:nvSpPr>
        <p:spPr>
          <a:xfrm>
            <a:off x="3312" y="0"/>
            <a:ext cx="9140687" cy="4114800"/>
          </a:xfrm>
          <a:effectLst/>
        </p:spPr>
        <p:txBody>
          <a:bodyPr>
            <a:normAutofit/>
          </a:bodyPr>
          <a:lstStyle/>
          <a:p>
            <a:pPr marL="0" indent="0" algn="ctr" eaLnBrk="1" hangingPunct="1">
              <a:lnSpc>
                <a:spcPct val="90000"/>
              </a:lnSpc>
              <a:buNone/>
              <a:defRPr/>
            </a:pPr>
            <a:r>
              <a:rPr lang="en-US" sz="3600" dirty="0">
                <a:solidFill>
                  <a:schemeClr val="bg1"/>
                </a:solidFill>
                <a:effectLst>
                  <a:outerShdw blurRad="38100" dist="38100" dir="2700000" algn="tl">
                    <a:srgbClr val="000000"/>
                  </a:outerShdw>
                </a:effectLst>
              </a:rPr>
              <a:t>Moving to the city? </a:t>
            </a:r>
          </a:p>
          <a:p>
            <a:pPr marL="0" indent="0" algn="ctr" eaLnBrk="1" hangingPunct="1">
              <a:lnSpc>
                <a:spcPct val="90000"/>
              </a:lnSpc>
              <a:buNone/>
              <a:defRPr/>
            </a:pPr>
            <a:r>
              <a:rPr lang="en-US" sz="3600" dirty="0">
                <a:solidFill>
                  <a:schemeClr val="bg1"/>
                </a:solidFill>
                <a:effectLst>
                  <a:outerShdw blurRad="38100" dist="38100" dir="2700000" algn="tl">
                    <a:srgbClr val="000000"/>
                  </a:outerShdw>
                </a:effectLst>
              </a:rPr>
              <a:t>Expect a 23 point rise in your blood pressure!</a:t>
            </a:r>
          </a:p>
        </p:txBody>
      </p:sp>
      <p:sp>
        <p:nvSpPr>
          <p:cNvPr id="1953797" name="Rectangle 5">
            <a:extLst>
              <a:ext uri="{FF2B5EF4-FFF2-40B4-BE49-F238E27FC236}">
                <a16:creationId xmlns:a16="http://schemas.microsoft.com/office/drawing/2014/main" id="{6B8DEB2D-8EB6-2C45-A843-F5A6F88004AD}"/>
              </a:ext>
            </a:extLst>
          </p:cNvPr>
          <p:cNvSpPr>
            <a:spLocks noChangeArrowheads="1"/>
          </p:cNvSpPr>
          <p:nvPr/>
        </p:nvSpPr>
        <p:spPr bwMode="auto">
          <a:xfrm>
            <a:off x="3048000" y="6521450"/>
            <a:ext cx="2990850" cy="3381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1600" dirty="0" err="1">
                <a:solidFill>
                  <a:schemeClr val="bg1"/>
                </a:solidFill>
                <a:effectLst>
                  <a:outerShdw blurRad="38100" dist="38100" dir="2700000" algn="tl">
                    <a:srgbClr val="000000"/>
                  </a:outerShdw>
                </a:effectLst>
                <a:latin typeface="Arial" pitchFamily="-111" charset="0"/>
                <a:ea typeface="ＭＳ Ｐゴシック" pitchFamily="-111" charset="-128"/>
              </a:rPr>
              <a:t>Int</a:t>
            </a:r>
            <a:r>
              <a:rPr lang="en-US" sz="1600" dirty="0">
                <a:solidFill>
                  <a:schemeClr val="bg1"/>
                </a:solidFill>
                <a:effectLst>
                  <a:outerShdw blurRad="38100" dist="38100" dir="2700000" algn="tl">
                    <a:srgbClr val="000000"/>
                  </a:outerShdw>
                </a:effectLst>
                <a:latin typeface="Arial" pitchFamily="-111" charset="0"/>
                <a:ea typeface="ＭＳ Ｐゴシック" pitchFamily="-111" charset="-128"/>
              </a:rPr>
              <a:t> J Epidemiol. 33(4):769-76.</a:t>
            </a:r>
          </a:p>
        </p:txBody>
      </p:sp>
    </p:spTree>
    <p:extLst>
      <p:ext uri="{BB962C8B-B14F-4D97-AF65-F5344CB8AC3E}">
        <p14:creationId xmlns:p14="http://schemas.microsoft.com/office/powerpoint/2010/main" val="3816027858"/>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0517" name="Picture 5" descr="Z:\jclark On My Mac\Pictures\clip\walk hike.jpg">
            <a:extLst>
              <a:ext uri="{FF2B5EF4-FFF2-40B4-BE49-F238E27FC236}">
                <a16:creationId xmlns:a16="http://schemas.microsoft.com/office/drawing/2014/main" id="{8792E8C1-4A83-044E-9B53-EA31A831163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80225"/>
          </a:xfrm>
          <a:prstGeom prst="rect">
            <a:avLst/>
          </a:prstGeom>
          <a:noFill/>
          <a:effectLst>
            <a:outerShdw blurRad="63500" dist="38099" dir="2700000" algn="ctr" rotWithShape="0">
              <a:srgbClr val="000000">
                <a:alpha val="74998"/>
              </a:srgbClr>
            </a:outerShdw>
          </a:effectLst>
        </p:spPr>
      </p:pic>
      <p:sp>
        <p:nvSpPr>
          <p:cNvPr id="2240515" name="Rectangle 3">
            <a:extLst>
              <a:ext uri="{FF2B5EF4-FFF2-40B4-BE49-F238E27FC236}">
                <a16:creationId xmlns:a16="http://schemas.microsoft.com/office/drawing/2014/main" id="{15D99F16-9317-4C48-A0CD-26104F873549}"/>
              </a:ext>
            </a:extLst>
          </p:cNvPr>
          <p:cNvSpPr>
            <a:spLocks noGrp="1" noChangeArrowheads="1"/>
          </p:cNvSpPr>
          <p:nvPr>
            <p:ph type="body" idx="1"/>
          </p:nvPr>
        </p:nvSpPr>
        <p:spPr>
          <a:xfrm>
            <a:off x="5715000" y="228600"/>
            <a:ext cx="3429000" cy="6292850"/>
          </a:xfrm>
          <a:solidFill>
            <a:schemeClr val="tx1">
              <a:alpha val="28000"/>
            </a:schemeClr>
          </a:solidFill>
          <a:effectLst>
            <a:outerShdw blurRad="63500" dist="38099" dir="2700000" algn="ctr" rotWithShape="0">
              <a:srgbClr val="000000">
                <a:alpha val="74997"/>
              </a:srgbClr>
            </a:outerShdw>
          </a:effectLst>
        </p:spPr>
        <p:txBody>
          <a:bodyPr lIns="180000" tIns="180000" rIns="180000" bIns="180000">
            <a:normAutofit fontScale="92500"/>
          </a:bodyPr>
          <a:lstStyle/>
          <a:p>
            <a:pPr marL="0" indent="0" eaLnBrk="1" hangingPunct="1">
              <a:lnSpc>
                <a:spcPct val="110000"/>
              </a:lnSpc>
              <a:buNone/>
            </a:pPr>
            <a:r>
              <a:rPr lang="en-US" altLang="en-US" sz="2800" dirty="0">
                <a:solidFill>
                  <a:schemeClr val="bg1"/>
                </a:solidFill>
              </a:rPr>
              <a:t>Walking Outdoors amongst trees, flowers, and other wonders of God’s great nature, lower blood pressure and stress.</a:t>
            </a:r>
          </a:p>
          <a:p>
            <a:pPr marL="0" indent="0">
              <a:lnSpc>
                <a:spcPct val="110000"/>
              </a:lnSpc>
              <a:buNone/>
            </a:pPr>
            <a:r>
              <a:rPr lang="en-US" altLang="en-US" dirty="0">
                <a:solidFill>
                  <a:schemeClr val="bg1"/>
                </a:solidFill>
              </a:rPr>
              <a:t>“And the LORD God planted a garden eastward in Eden; and there he put the man whom he had formed.”  Genesis 2:8.</a:t>
            </a:r>
          </a:p>
          <a:p>
            <a:pPr marL="0" indent="0" eaLnBrk="1" hangingPunct="1">
              <a:lnSpc>
                <a:spcPct val="110000"/>
              </a:lnSpc>
              <a:buNone/>
            </a:pPr>
            <a:endParaRPr lang="en-US" altLang="en-US" sz="2800" dirty="0">
              <a:solidFill>
                <a:schemeClr val="bg1"/>
              </a:solidFill>
            </a:endParaRPr>
          </a:p>
        </p:txBody>
      </p:sp>
      <p:sp>
        <p:nvSpPr>
          <p:cNvPr id="2240516" name="Rectangle 4">
            <a:extLst>
              <a:ext uri="{FF2B5EF4-FFF2-40B4-BE49-F238E27FC236}">
                <a16:creationId xmlns:a16="http://schemas.microsoft.com/office/drawing/2014/main" id="{5D0095CE-AF63-D140-B302-9BDC550B388C}"/>
              </a:ext>
            </a:extLst>
          </p:cNvPr>
          <p:cNvSpPr>
            <a:spLocks noChangeArrowheads="1"/>
          </p:cNvSpPr>
          <p:nvPr/>
        </p:nvSpPr>
        <p:spPr bwMode="auto">
          <a:xfrm>
            <a:off x="3048000" y="6521450"/>
            <a:ext cx="2967038" cy="338138"/>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0" hangingPunct="0">
              <a:defRPr/>
            </a:pPr>
            <a:r>
              <a:rPr lang="en-US" sz="1600" dirty="0">
                <a:solidFill>
                  <a:schemeClr val="bg1"/>
                </a:solidFill>
                <a:latin typeface="Arial" pitchFamily="-111" charset="0"/>
                <a:ea typeface="ＭＳ Ｐゴシック" pitchFamily="-111" charset="-128"/>
              </a:rPr>
              <a:t>J Environ </a:t>
            </a:r>
            <a:r>
              <a:rPr lang="en-US" sz="1600" dirty="0" err="1">
                <a:solidFill>
                  <a:schemeClr val="bg1"/>
                </a:solidFill>
                <a:latin typeface="Arial" pitchFamily="-111" charset="0"/>
                <a:ea typeface="ＭＳ Ｐゴシック" pitchFamily="-111" charset="-128"/>
              </a:rPr>
              <a:t>Psychol</a:t>
            </a:r>
            <a:r>
              <a:rPr lang="en-US" sz="1600" dirty="0">
                <a:solidFill>
                  <a:schemeClr val="bg1"/>
                </a:solidFill>
                <a:latin typeface="Arial" pitchFamily="-111" charset="0"/>
                <a:ea typeface="ＭＳ Ｐゴシック" pitchFamily="-111" charset="-128"/>
              </a:rPr>
              <a:t> 23:109-123.</a:t>
            </a:r>
          </a:p>
        </p:txBody>
      </p:sp>
    </p:spTree>
    <p:extLst>
      <p:ext uri="{BB962C8B-B14F-4D97-AF65-F5344CB8AC3E}">
        <p14:creationId xmlns:p14="http://schemas.microsoft.com/office/powerpoint/2010/main" val="42350653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05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670204-B583-B349-99AD-4EE557A80D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0826" y="0"/>
            <a:ext cx="10964826" cy="6858000"/>
          </a:xfrm>
          <a:prstGeom prst="rect">
            <a:avLst/>
          </a:prstGeom>
        </p:spPr>
      </p:pic>
    </p:spTree>
    <p:extLst>
      <p:ext uri="{BB962C8B-B14F-4D97-AF65-F5344CB8AC3E}">
        <p14:creationId xmlns:p14="http://schemas.microsoft.com/office/powerpoint/2010/main" val="960808556"/>
      </p:ext>
    </p:extLst>
  </p:cSld>
  <p:clrMapOvr>
    <a:masterClrMapping/>
  </p:clrMapOvr>
  <p:transition spd="slow">
    <p:wipe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63853-703D-9840-ABCB-8ECBC4CE1B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8418" y="0"/>
            <a:ext cx="12940834" cy="6858000"/>
          </a:xfrm>
          <a:prstGeom prst="rect">
            <a:avLst/>
          </a:prstGeom>
        </p:spPr>
      </p:pic>
    </p:spTree>
    <p:extLst>
      <p:ext uri="{BB962C8B-B14F-4D97-AF65-F5344CB8AC3E}">
        <p14:creationId xmlns:p14="http://schemas.microsoft.com/office/powerpoint/2010/main" val="2822430188"/>
      </p:ext>
    </p:extLst>
  </p:cSld>
  <p:clrMapOvr>
    <a:masterClrMapping/>
  </p:clrMapOvr>
  <p:transition spd="slow">
    <p:wipe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91AE-7263-2E42-A06C-1B9A25211E8C}"/>
              </a:ext>
            </a:extLst>
          </p:cNvPr>
          <p:cNvSpPr>
            <a:spLocks noGrp="1"/>
          </p:cNvSpPr>
          <p:nvPr>
            <p:ph type="title"/>
          </p:nvPr>
        </p:nvSpPr>
        <p:spPr>
          <a:xfrm>
            <a:off x="-898420" y="2766218"/>
            <a:ext cx="7886700" cy="1325563"/>
          </a:xfrm>
        </p:spPr>
        <p:txBody>
          <a:bodyPr/>
          <a:lstStyle/>
          <a:p>
            <a:r>
              <a:rPr lang="en-US" dirty="0">
                <a:solidFill>
                  <a:schemeClr val="bg1"/>
                </a:solidFill>
              </a:rPr>
              <a:t>Awe</a:t>
            </a:r>
          </a:p>
        </p:txBody>
      </p:sp>
      <p:pic>
        <p:nvPicPr>
          <p:cNvPr id="11" name="Picture 10">
            <a:extLst>
              <a:ext uri="{FF2B5EF4-FFF2-40B4-BE49-F238E27FC236}">
                <a16:creationId xmlns:a16="http://schemas.microsoft.com/office/drawing/2014/main" id="{889D46E2-2C54-5045-9307-C4482942BD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642" y="0"/>
            <a:ext cx="10179805" cy="6857999"/>
          </a:xfrm>
          <a:prstGeom prst="rect">
            <a:avLst/>
          </a:prstGeom>
        </p:spPr>
      </p:pic>
      <p:sp>
        <p:nvSpPr>
          <p:cNvPr id="3" name="Rectangle 2">
            <a:extLst>
              <a:ext uri="{FF2B5EF4-FFF2-40B4-BE49-F238E27FC236}">
                <a16:creationId xmlns:a16="http://schemas.microsoft.com/office/drawing/2014/main" id="{2C5048A1-2906-6A4A-8DD7-0F1D6B41A724}"/>
              </a:ext>
            </a:extLst>
          </p:cNvPr>
          <p:cNvSpPr/>
          <p:nvPr/>
        </p:nvSpPr>
        <p:spPr>
          <a:xfrm>
            <a:off x="2723322" y="5218117"/>
            <a:ext cx="4572000" cy="1477328"/>
          </a:xfrm>
          <a:prstGeom prst="rect">
            <a:avLst/>
          </a:prstGeom>
        </p:spPr>
        <p:txBody>
          <a:bodyPr>
            <a:spAutoFit/>
          </a:bodyPr>
          <a:lstStyle/>
          <a:p>
            <a:r>
              <a:rPr lang="en-US" b="1" dirty="0">
                <a:solidFill>
                  <a:schemeClr val="bg1"/>
                </a:solidFill>
              </a:rPr>
              <a:t>“And as we behold the beautiful and grand in nature, our affections go out after God. While the spirit is awed, the soul is invigorated by coming in contact with the Infinite through His works.”</a:t>
            </a:r>
            <a:r>
              <a:rPr lang="en-US" sz="1200" dirty="0">
                <a:solidFill>
                  <a:schemeClr val="bg1"/>
                </a:solidFill>
              </a:rPr>
              <a:t> {DA 70.4}</a:t>
            </a:r>
            <a:endParaRPr lang="en-US" dirty="0">
              <a:solidFill>
                <a:schemeClr val="bg1"/>
              </a:solidFill>
            </a:endParaRPr>
          </a:p>
        </p:txBody>
      </p:sp>
    </p:spTree>
    <p:extLst>
      <p:ext uri="{BB962C8B-B14F-4D97-AF65-F5344CB8AC3E}">
        <p14:creationId xmlns:p14="http://schemas.microsoft.com/office/powerpoint/2010/main" val="40525854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19C8A-CE3E-2E49-87A5-75FEA27A74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1266" y="0"/>
            <a:ext cx="13246534" cy="6858000"/>
          </a:xfrm>
          <a:prstGeom prst="rect">
            <a:avLst/>
          </a:prstGeom>
        </p:spPr>
      </p:pic>
    </p:spTree>
    <p:extLst>
      <p:ext uri="{BB962C8B-B14F-4D97-AF65-F5344CB8AC3E}">
        <p14:creationId xmlns:p14="http://schemas.microsoft.com/office/powerpoint/2010/main" val="1100170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DE171B-01C3-4943-A9BE-F4409BE3C8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786" y="0"/>
            <a:ext cx="10289572" cy="6858000"/>
          </a:xfrm>
          <a:prstGeom prst="rect">
            <a:avLst/>
          </a:prstGeom>
        </p:spPr>
      </p:pic>
    </p:spTree>
    <p:extLst>
      <p:ext uri="{BB962C8B-B14F-4D97-AF65-F5344CB8AC3E}">
        <p14:creationId xmlns:p14="http://schemas.microsoft.com/office/powerpoint/2010/main" val="4186731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9D88C-424A-B044-A9DB-3BDF179291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9291766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85287F-DEF0-9549-865E-54C6409C1B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978" y="0"/>
            <a:ext cx="10274080" cy="6857999"/>
          </a:xfrm>
          <a:prstGeom prst="rect">
            <a:avLst/>
          </a:prstGeom>
        </p:spPr>
      </p:pic>
    </p:spTree>
    <p:extLst>
      <p:ext uri="{BB962C8B-B14F-4D97-AF65-F5344CB8AC3E}">
        <p14:creationId xmlns:p14="http://schemas.microsoft.com/office/powerpoint/2010/main" val="4200669938"/>
      </p:ext>
    </p:extLst>
  </p:cSld>
  <p:clrMapOvr>
    <a:masterClrMapping/>
  </p:clrMapOvr>
  <p:transition spd="slow">
    <p:strips/>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new beginnings\pictures\cross background.jpg" descr="C:\new beginnings\pictures\cross background.jpg">
            <a:extLst>
              <a:ext uri="{FF2B5EF4-FFF2-40B4-BE49-F238E27FC236}">
                <a16:creationId xmlns:a16="http://schemas.microsoft.com/office/drawing/2014/main" id="{F5797C69-9D06-7E4E-84A0-AA2E0E6242E5}"/>
              </a:ext>
            </a:extLst>
          </p:cNvPr>
          <p:cNvPicPr>
            <a:picLocks noChangeAspect="1"/>
          </p:cNvPicPr>
          <p:nvPr/>
        </p:nvPicPr>
        <p:blipFill>
          <a:blip r:embed="rId3">
            <a:extLst/>
          </a:blip>
          <a:stretch>
            <a:fillRect/>
          </a:stretch>
        </p:blipFill>
        <p:spPr>
          <a:xfrm>
            <a:off x="0" y="0"/>
            <a:ext cx="9144000" cy="6856413"/>
          </a:xfrm>
          <a:prstGeom prst="rect">
            <a:avLst/>
          </a:prstGeom>
          <a:ln w="12700">
            <a:miter lim="400000"/>
          </a:ln>
          <a:effectLst>
            <a:outerShdw blurRad="63500" dist="17960" dir="8100000" rotWithShape="0">
              <a:srgbClr val="000000">
                <a:alpha val="74996"/>
              </a:srgbClr>
            </a:outerShdw>
          </a:effectLst>
        </p:spPr>
      </p:pic>
      <p:pic>
        <p:nvPicPr>
          <p:cNvPr id="6" name="Picture 5">
            <a:extLst>
              <a:ext uri="{FF2B5EF4-FFF2-40B4-BE49-F238E27FC236}">
                <a16:creationId xmlns:a16="http://schemas.microsoft.com/office/drawing/2014/main" id="{983DC9E3-6BF1-A64A-8485-855A138BBCE9}"/>
              </a:ext>
            </a:extLst>
          </p:cNvPr>
          <p:cNvPicPr>
            <a:picLocks noChangeAspect="1"/>
          </p:cNvPicPr>
          <p:nvPr/>
        </p:nvPicPr>
        <p:blipFill>
          <a:blip r:embed="rId4"/>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619C1B9A-C254-3D47-8A9B-4A9D4A0389EF}"/>
              </a:ext>
            </a:extLst>
          </p:cNvPr>
          <p:cNvSpPr txBox="1"/>
          <p:nvPr/>
        </p:nvSpPr>
        <p:spPr>
          <a:xfrm>
            <a:off x="0" y="0"/>
            <a:ext cx="4170947" cy="2862322"/>
          </a:xfrm>
          <a:prstGeom prst="rect">
            <a:avLst/>
          </a:prstGeom>
          <a:noFill/>
        </p:spPr>
        <p:txBody>
          <a:bodyPr wrap="square" rtlCol="0">
            <a:spAutoFit/>
          </a:bodyPr>
          <a:lstStyle/>
          <a:p>
            <a:r>
              <a:rPr lang="en-US" sz="3600" dirty="0">
                <a:solidFill>
                  <a:schemeClr val="bg1"/>
                </a:solidFill>
              </a:rPr>
              <a:t>Greater love hath no man than this, that a man lay down his life for his friends.  John 15:13.</a:t>
            </a:r>
          </a:p>
        </p:txBody>
      </p:sp>
    </p:spTree>
    <p:extLst>
      <p:ext uri="{BB962C8B-B14F-4D97-AF65-F5344CB8AC3E}">
        <p14:creationId xmlns:p14="http://schemas.microsoft.com/office/powerpoint/2010/main" val="2146459577"/>
      </p:ext>
    </p:extLst>
  </p:cSld>
  <p:clrMapOvr>
    <a:masterClrMapping/>
  </p:clrMapOvr>
  <p:transition spd="slow">
    <p:plus/>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3D1214-DA93-0947-ABFD-6E3D5D973C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9467"/>
            <a:ext cx="9160933" cy="6107288"/>
          </a:xfrm>
          <a:prstGeom prst="rect">
            <a:avLst/>
          </a:prstGeom>
        </p:spPr>
      </p:pic>
    </p:spTree>
    <p:extLst>
      <p:ext uri="{BB962C8B-B14F-4D97-AF65-F5344CB8AC3E}">
        <p14:creationId xmlns:p14="http://schemas.microsoft.com/office/powerpoint/2010/main" val="922005158"/>
      </p:ext>
    </p:extLst>
  </p:cSld>
  <p:clrMapOvr>
    <a:masterClrMapping/>
  </p:clrMapOvr>
  <p:transition spd="slow">
    <p:wipe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762F73-6227-7A41-A945-32B4A460D94A}"/>
              </a:ext>
            </a:extLst>
          </p:cNvPr>
          <p:cNvPicPr>
            <a:picLocks noChangeAspect="1"/>
          </p:cNvPicPr>
          <p:nvPr/>
        </p:nvPicPr>
        <p:blipFill>
          <a:blip r:embed="rId3"/>
          <a:stretch>
            <a:fillRect/>
          </a:stretch>
        </p:blipFill>
        <p:spPr>
          <a:xfrm>
            <a:off x="0" y="0"/>
            <a:ext cx="9144000" cy="6858000"/>
          </a:xfrm>
          <a:prstGeom prst="rect">
            <a:avLst/>
          </a:prstGeom>
        </p:spPr>
      </p:pic>
      <p:sp>
        <p:nvSpPr>
          <p:cNvPr id="8" name="Content Placeholder 7">
            <a:extLst>
              <a:ext uri="{FF2B5EF4-FFF2-40B4-BE49-F238E27FC236}">
                <a16:creationId xmlns:a16="http://schemas.microsoft.com/office/drawing/2014/main" id="{9DA95DBE-59CE-B84F-B22A-BD863F0B1900}"/>
              </a:ext>
            </a:extLst>
          </p:cNvPr>
          <p:cNvSpPr>
            <a:spLocks noGrp="1"/>
          </p:cNvSpPr>
          <p:nvPr>
            <p:ph sz="half" idx="2"/>
          </p:nvPr>
        </p:nvSpPr>
        <p:spPr>
          <a:xfrm>
            <a:off x="3894666" y="1"/>
            <a:ext cx="5249333" cy="1811866"/>
          </a:xfrm>
        </p:spPr>
        <p:txBody>
          <a:bodyPr>
            <a:normAutofit lnSpcReduction="10000"/>
          </a:bodyPr>
          <a:lstStyle/>
          <a:p>
            <a:pPr marL="0" indent="0" algn="ctr">
              <a:buNone/>
            </a:pPr>
            <a:r>
              <a:rPr lang="en-AU" sz="2400" b="1" dirty="0">
                <a:solidFill>
                  <a:schemeClr val="bg1"/>
                </a:solidFill>
              </a:rPr>
              <a:t>“Eye hath not seen, nor ear heard, neither have entered into the heart of man, the things which God hath prepared for them that love him.” </a:t>
            </a:r>
          </a:p>
          <a:p>
            <a:pPr marL="0" indent="0" algn="ctr">
              <a:buNone/>
            </a:pPr>
            <a:r>
              <a:rPr lang="en-AU" sz="2400" b="1" dirty="0">
                <a:solidFill>
                  <a:schemeClr val="bg1"/>
                </a:solidFill>
              </a:rPr>
              <a:t>1 Corinthians 2:9.</a:t>
            </a:r>
            <a:endParaRPr lang="en-US" sz="2400" dirty="0">
              <a:solidFill>
                <a:schemeClr val="bg1"/>
              </a:solidFill>
            </a:endParaRPr>
          </a:p>
        </p:txBody>
      </p:sp>
    </p:spTree>
    <p:extLst>
      <p:ext uri="{BB962C8B-B14F-4D97-AF65-F5344CB8AC3E}">
        <p14:creationId xmlns:p14="http://schemas.microsoft.com/office/powerpoint/2010/main" val="2974412387"/>
      </p:ext>
    </p:extLst>
  </p:cSld>
  <p:clrMapOvr>
    <a:masterClrMapping/>
  </p:clrMapOvr>
  <p:transition spd="slow">
    <p:wipe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3" descr="vegadv.jpg">
            <a:extLst>
              <a:ext uri="{FF2B5EF4-FFF2-40B4-BE49-F238E27FC236}">
                <a16:creationId xmlns:a16="http://schemas.microsoft.com/office/drawing/2014/main" id="{B4661E35-34F2-A84F-9A0E-73FB4937914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0" y="-3175"/>
            <a:ext cx="9144000" cy="6856413"/>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3E641FA7-A48E-FB4F-BEF1-37A4CB0219F8}"/>
              </a:ext>
            </a:extLst>
          </p:cNvPr>
          <p:cNvSpPr/>
          <p:nvPr/>
        </p:nvSpPr>
        <p:spPr>
          <a:xfrm>
            <a:off x="381000" y="2204864"/>
            <a:ext cx="6248400" cy="2448272"/>
          </a:xfrm>
          <a:prstGeom prst="roundRect">
            <a:avLst/>
          </a:prstGeom>
          <a:solidFill>
            <a:srgbClr val="7913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B24F2-4A7E-F147-97F8-937DA5126BEB}"/>
              </a:ext>
            </a:extLst>
          </p:cNvPr>
          <p:cNvSpPr>
            <a:spLocks noGrp="1"/>
          </p:cNvSpPr>
          <p:nvPr>
            <p:ph type="title"/>
          </p:nvPr>
        </p:nvSpPr>
        <p:spPr>
          <a:xfrm>
            <a:off x="381000" y="-228606"/>
            <a:ext cx="8534400" cy="1143000"/>
          </a:xfrm>
          <a:ln>
            <a:miter lim="800000"/>
            <a:headEnd/>
            <a:tailEnd/>
          </a:ln>
          <a:effectLst>
            <a:outerShdw blurRad="50800" dist="38100" dir="2700000">
              <a:schemeClr val="bg1">
                <a:alpha val="94000"/>
              </a:schemeClr>
            </a:outerShdw>
          </a:effectLst>
        </p:spPr>
        <p:txBody>
          <a:bodyPr>
            <a:scene3d>
              <a:camera prst="orthographicFront"/>
              <a:lightRig rig="soft" dir="t">
                <a:rot lat="0" lon="0" rev="10800000"/>
              </a:lightRig>
            </a:scene3d>
            <a:sp3d>
              <a:bevelT w="27940" h="12700"/>
              <a:contourClr>
                <a:srgbClr val="DDDDDD"/>
              </a:contourClr>
            </a:sp3d>
          </a:bodyPr>
          <a:lstStyle/>
          <a:p>
            <a:pPr>
              <a:defRPr/>
            </a:pPr>
            <a:r>
              <a:rPr lang="en-US" sz="3600" spc="150" dirty="0">
                <a:ln w="11430"/>
                <a:solidFill>
                  <a:schemeClr val="tx1"/>
                </a:solidFill>
              </a:rPr>
              <a:t>Letting Hypertension Go</a:t>
            </a:r>
          </a:p>
        </p:txBody>
      </p:sp>
      <p:sp>
        <p:nvSpPr>
          <p:cNvPr id="5" name="Content Placeholder 2">
            <a:extLst>
              <a:ext uri="{FF2B5EF4-FFF2-40B4-BE49-F238E27FC236}">
                <a16:creationId xmlns:a16="http://schemas.microsoft.com/office/drawing/2014/main" id="{1772E56E-DBA9-FE4F-B141-C41EE3E9D593}"/>
              </a:ext>
            </a:extLst>
          </p:cNvPr>
          <p:cNvSpPr txBox="1">
            <a:spLocks/>
          </p:cNvSpPr>
          <p:nvPr/>
        </p:nvSpPr>
        <p:spPr bwMode="auto">
          <a:xfrm>
            <a:off x="381000" y="4028052"/>
            <a:ext cx="6248400" cy="2093912"/>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7188" indent="-357188" eaLnBrk="0" hangingPunct="0">
              <a:spcBef>
                <a:spcPct val="20000"/>
              </a:spcBef>
              <a:buFontTx/>
              <a:buChar char="•"/>
              <a:defRPr/>
            </a:pPr>
            <a:endParaRPr lang="en-US" sz="2000" dirty="0">
              <a:solidFill>
                <a:schemeClr val="bg1"/>
              </a:solidFill>
              <a:effectLst>
                <a:glow rad="101600">
                  <a:schemeClr val="tx1">
                    <a:alpha val="60000"/>
                  </a:schemeClr>
                </a:glow>
              </a:effectLst>
              <a:latin typeface="Arial" pitchFamily="-111" charset="0"/>
              <a:ea typeface="ＭＳ Ｐゴシック" pitchFamily="-111" charset="-128"/>
            </a:endParaRPr>
          </a:p>
        </p:txBody>
      </p:sp>
      <p:sp>
        <p:nvSpPr>
          <p:cNvPr id="6" name="TextBox 5">
            <a:extLst>
              <a:ext uri="{FF2B5EF4-FFF2-40B4-BE49-F238E27FC236}">
                <a16:creationId xmlns:a16="http://schemas.microsoft.com/office/drawing/2014/main" id="{CDA9CF22-BE75-8A40-9FDE-0BEDDCE52A41}"/>
              </a:ext>
            </a:extLst>
          </p:cNvPr>
          <p:cNvSpPr txBox="1"/>
          <p:nvPr/>
        </p:nvSpPr>
        <p:spPr>
          <a:xfrm>
            <a:off x="755576" y="2924944"/>
            <a:ext cx="6048672" cy="19297590"/>
          </a:xfrm>
          <a:prstGeom prst="rect">
            <a:avLst/>
          </a:prstGeom>
          <a:noFill/>
        </p:spPr>
        <p:txBody>
          <a:bodyPr wrap="square" rtlCol="0">
            <a:spAutoFit/>
          </a:bodyPr>
          <a:lstStyle/>
          <a:p>
            <a:r>
              <a:rPr lang="en-US" sz="3200" dirty="0">
                <a:solidFill>
                  <a:schemeClr val="bg1"/>
                </a:solidFill>
                <a:effectLst>
                  <a:glow rad="101600">
                    <a:schemeClr val="tx1">
                      <a:alpha val="60000"/>
                    </a:schemeClr>
                  </a:glow>
                </a:effectLst>
              </a:rPr>
              <a:t>Avoid excess salt, meat, and processed sugar and fat.  </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Eat a delicious whole plant based diet, high in fiber, minerals, vitamins and antioxidants.</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Make weight control a habit.</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Avoid the pitfalls of tobacco, caffeine and alcohol.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Keep well hydrated with pure vitalizing water; add a little lemon too.</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Take regular time for enjoyable exercise in the awe of the great outdoors, far from traffic, pollution, stressful crowds.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Get plenty of warm sunshine and fresh invigorating air.</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Guard your sleep and evaluate its quality for effectiveness.</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Contemplate the bliss of heaven and the marvels of redeeming grace.</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Let God know you need Him to release you from stress, guilt, fear and hypertension.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Rely on Him for guidance as you come more into line with His original plan for diet and lifestyle.</a:t>
            </a:r>
          </a:p>
        </p:txBody>
      </p:sp>
    </p:spTree>
    <p:extLst>
      <p:ext uri="{BB962C8B-B14F-4D97-AF65-F5344CB8AC3E}">
        <p14:creationId xmlns:p14="http://schemas.microsoft.com/office/powerpoint/2010/main" val="3818019070"/>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3" descr="vegadv.jpg">
            <a:extLst>
              <a:ext uri="{FF2B5EF4-FFF2-40B4-BE49-F238E27FC236}">
                <a16:creationId xmlns:a16="http://schemas.microsoft.com/office/drawing/2014/main" id="{B4661E35-34F2-A84F-9A0E-73FB4937914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0" y="-3175"/>
            <a:ext cx="9144000" cy="6856413"/>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3E641FA7-A48E-FB4F-BEF1-37A4CB0219F8}"/>
              </a:ext>
            </a:extLst>
          </p:cNvPr>
          <p:cNvSpPr/>
          <p:nvPr/>
        </p:nvSpPr>
        <p:spPr>
          <a:xfrm>
            <a:off x="381000" y="2204864"/>
            <a:ext cx="6248400" cy="2448272"/>
          </a:xfrm>
          <a:prstGeom prst="roundRect">
            <a:avLst/>
          </a:prstGeom>
          <a:solidFill>
            <a:srgbClr val="7913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B24F2-4A7E-F147-97F8-937DA5126BEB}"/>
              </a:ext>
            </a:extLst>
          </p:cNvPr>
          <p:cNvSpPr>
            <a:spLocks noGrp="1"/>
          </p:cNvSpPr>
          <p:nvPr>
            <p:ph type="title"/>
          </p:nvPr>
        </p:nvSpPr>
        <p:spPr>
          <a:xfrm>
            <a:off x="381000" y="-228606"/>
            <a:ext cx="8534400" cy="1143000"/>
          </a:xfrm>
          <a:ln>
            <a:miter lim="800000"/>
            <a:headEnd/>
            <a:tailEnd/>
          </a:ln>
          <a:effectLst>
            <a:outerShdw blurRad="50800" dist="38100" dir="2700000">
              <a:schemeClr val="bg1">
                <a:alpha val="94000"/>
              </a:schemeClr>
            </a:outerShdw>
          </a:effectLst>
        </p:spPr>
        <p:txBody>
          <a:bodyPr>
            <a:scene3d>
              <a:camera prst="orthographicFront"/>
              <a:lightRig rig="soft" dir="t">
                <a:rot lat="0" lon="0" rev="10800000"/>
              </a:lightRig>
            </a:scene3d>
            <a:sp3d>
              <a:bevelT w="27940" h="12700"/>
              <a:contourClr>
                <a:srgbClr val="DDDDDD"/>
              </a:contourClr>
            </a:sp3d>
          </a:bodyPr>
          <a:lstStyle/>
          <a:p>
            <a:pPr>
              <a:defRPr/>
            </a:pPr>
            <a:r>
              <a:rPr lang="en-US" sz="3600" spc="150" dirty="0">
                <a:ln w="11430"/>
                <a:solidFill>
                  <a:schemeClr val="tx1"/>
                </a:solidFill>
              </a:rPr>
              <a:t>Letting Hypertension Go</a:t>
            </a:r>
          </a:p>
        </p:txBody>
      </p:sp>
      <p:sp>
        <p:nvSpPr>
          <p:cNvPr id="5" name="Content Placeholder 2">
            <a:extLst>
              <a:ext uri="{FF2B5EF4-FFF2-40B4-BE49-F238E27FC236}">
                <a16:creationId xmlns:a16="http://schemas.microsoft.com/office/drawing/2014/main" id="{1772E56E-DBA9-FE4F-B141-C41EE3E9D593}"/>
              </a:ext>
            </a:extLst>
          </p:cNvPr>
          <p:cNvSpPr txBox="1">
            <a:spLocks/>
          </p:cNvSpPr>
          <p:nvPr/>
        </p:nvSpPr>
        <p:spPr bwMode="auto">
          <a:xfrm>
            <a:off x="381000" y="4028052"/>
            <a:ext cx="6248400" cy="2093912"/>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7188" indent="-357188" eaLnBrk="0" hangingPunct="0">
              <a:spcBef>
                <a:spcPct val="20000"/>
              </a:spcBef>
              <a:buFontTx/>
              <a:buChar char="•"/>
              <a:defRPr/>
            </a:pPr>
            <a:endParaRPr lang="en-US" sz="2000" dirty="0">
              <a:solidFill>
                <a:schemeClr val="bg1"/>
              </a:solidFill>
              <a:effectLst>
                <a:glow rad="101600">
                  <a:schemeClr val="tx1">
                    <a:alpha val="60000"/>
                  </a:schemeClr>
                </a:glow>
              </a:effectLst>
              <a:latin typeface="Arial" pitchFamily="-111" charset="0"/>
              <a:ea typeface="ＭＳ Ｐゴシック" pitchFamily="-111" charset="-128"/>
            </a:endParaRPr>
          </a:p>
        </p:txBody>
      </p:sp>
      <p:sp>
        <p:nvSpPr>
          <p:cNvPr id="6" name="TextBox 5">
            <a:extLst>
              <a:ext uri="{FF2B5EF4-FFF2-40B4-BE49-F238E27FC236}">
                <a16:creationId xmlns:a16="http://schemas.microsoft.com/office/drawing/2014/main" id="{CDA9CF22-BE75-8A40-9FDE-0BEDDCE52A41}"/>
              </a:ext>
            </a:extLst>
          </p:cNvPr>
          <p:cNvSpPr txBox="1"/>
          <p:nvPr/>
        </p:nvSpPr>
        <p:spPr>
          <a:xfrm>
            <a:off x="695028" y="692696"/>
            <a:ext cx="6048672" cy="20774918"/>
          </a:xfrm>
          <a:prstGeom prst="rect">
            <a:avLst/>
          </a:prstGeom>
          <a:noFill/>
        </p:spPr>
        <p:txBody>
          <a:bodyPr wrap="square" rtlCol="0">
            <a:spAutoFit/>
          </a:bodyPr>
          <a:lstStyle/>
          <a:p>
            <a:r>
              <a:rPr lang="en-US" sz="3200" dirty="0">
                <a:solidFill>
                  <a:schemeClr val="bg1"/>
                </a:solidFill>
                <a:effectLst>
                  <a:glow rad="101600">
                    <a:schemeClr val="tx1">
                      <a:alpha val="60000"/>
                    </a:schemeClr>
                  </a:glow>
                </a:effectLst>
              </a:rPr>
              <a:t>Avoid excess salt, meat, and processed sugar and fat.  </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Eat a delicious whole plant based diet, high in fiber, minerals, vitamins and antioxidants.</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Make weight control a habit.</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Avoid the pitfalls of tobacco, caffeine and alcohol.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Keep well hydrated with pure vitalizing water; add a little lemon too.</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Take regular time for enjoyable exercise in the awe of the great outdoors, far from traffic, pollution, stressful crowds.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Get plenty of warm sunshine and fresh invigorating air.</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Guard your sleep and evaluate its quality for effectiveness.</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Contemplate the bliss of heaven and the marvels of redeeming grace.</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Let God know you need Him to release you from stress, guilt, fear and hypertension.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Rely on Him for guidance as you come more into line with His original plan for diet and lifestyle.</a:t>
            </a:r>
          </a:p>
        </p:txBody>
      </p:sp>
    </p:spTree>
    <p:extLst>
      <p:ext uri="{BB962C8B-B14F-4D97-AF65-F5344CB8AC3E}">
        <p14:creationId xmlns:p14="http://schemas.microsoft.com/office/powerpoint/2010/main" val="35057533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3" descr="vegadv.jpg">
            <a:extLst>
              <a:ext uri="{FF2B5EF4-FFF2-40B4-BE49-F238E27FC236}">
                <a16:creationId xmlns:a16="http://schemas.microsoft.com/office/drawing/2014/main" id="{B4661E35-34F2-A84F-9A0E-73FB4937914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0" y="-3175"/>
            <a:ext cx="9144000" cy="6856413"/>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3E641FA7-A48E-FB4F-BEF1-37A4CB0219F8}"/>
              </a:ext>
            </a:extLst>
          </p:cNvPr>
          <p:cNvSpPr/>
          <p:nvPr/>
        </p:nvSpPr>
        <p:spPr>
          <a:xfrm>
            <a:off x="381000" y="2204864"/>
            <a:ext cx="6248400" cy="2448272"/>
          </a:xfrm>
          <a:prstGeom prst="roundRect">
            <a:avLst/>
          </a:prstGeom>
          <a:solidFill>
            <a:srgbClr val="7913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B24F2-4A7E-F147-97F8-937DA5126BEB}"/>
              </a:ext>
            </a:extLst>
          </p:cNvPr>
          <p:cNvSpPr>
            <a:spLocks noGrp="1"/>
          </p:cNvSpPr>
          <p:nvPr>
            <p:ph type="title"/>
          </p:nvPr>
        </p:nvSpPr>
        <p:spPr>
          <a:xfrm>
            <a:off x="381000" y="-228606"/>
            <a:ext cx="8534400" cy="1143000"/>
          </a:xfrm>
          <a:ln>
            <a:miter lim="800000"/>
            <a:headEnd/>
            <a:tailEnd/>
          </a:ln>
          <a:effectLst>
            <a:outerShdw blurRad="50800" dist="38100" dir="2700000">
              <a:schemeClr val="bg1">
                <a:alpha val="94000"/>
              </a:schemeClr>
            </a:outerShdw>
          </a:effectLst>
        </p:spPr>
        <p:txBody>
          <a:bodyPr>
            <a:scene3d>
              <a:camera prst="orthographicFront"/>
              <a:lightRig rig="soft" dir="t">
                <a:rot lat="0" lon="0" rev="10800000"/>
              </a:lightRig>
            </a:scene3d>
            <a:sp3d>
              <a:bevelT w="27940" h="12700"/>
              <a:contourClr>
                <a:srgbClr val="DDDDDD"/>
              </a:contourClr>
            </a:sp3d>
          </a:bodyPr>
          <a:lstStyle/>
          <a:p>
            <a:pPr>
              <a:defRPr/>
            </a:pPr>
            <a:r>
              <a:rPr lang="en-US" sz="3600" spc="150" dirty="0">
                <a:ln w="11430"/>
                <a:solidFill>
                  <a:schemeClr val="tx1"/>
                </a:solidFill>
              </a:rPr>
              <a:t>Letting Hypertension Go</a:t>
            </a:r>
          </a:p>
        </p:txBody>
      </p:sp>
      <p:sp>
        <p:nvSpPr>
          <p:cNvPr id="5" name="Content Placeholder 2">
            <a:extLst>
              <a:ext uri="{FF2B5EF4-FFF2-40B4-BE49-F238E27FC236}">
                <a16:creationId xmlns:a16="http://schemas.microsoft.com/office/drawing/2014/main" id="{1772E56E-DBA9-FE4F-B141-C41EE3E9D593}"/>
              </a:ext>
            </a:extLst>
          </p:cNvPr>
          <p:cNvSpPr txBox="1">
            <a:spLocks/>
          </p:cNvSpPr>
          <p:nvPr/>
        </p:nvSpPr>
        <p:spPr bwMode="auto">
          <a:xfrm>
            <a:off x="381000" y="4028052"/>
            <a:ext cx="6248400" cy="2093912"/>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7188" indent="-357188" eaLnBrk="0" hangingPunct="0">
              <a:spcBef>
                <a:spcPct val="20000"/>
              </a:spcBef>
              <a:buFontTx/>
              <a:buChar char="•"/>
              <a:defRPr/>
            </a:pPr>
            <a:endParaRPr lang="en-US" sz="2000" dirty="0">
              <a:solidFill>
                <a:schemeClr val="bg1"/>
              </a:solidFill>
              <a:effectLst>
                <a:glow rad="101600">
                  <a:schemeClr val="tx1">
                    <a:alpha val="60000"/>
                  </a:schemeClr>
                </a:glow>
              </a:effectLst>
              <a:latin typeface="Arial" pitchFamily="-111" charset="0"/>
              <a:ea typeface="ＭＳ Ｐゴシック" pitchFamily="-111" charset="-128"/>
            </a:endParaRPr>
          </a:p>
        </p:txBody>
      </p:sp>
      <p:sp>
        <p:nvSpPr>
          <p:cNvPr id="6" name="TextBox 5">
            <a:extLst>
              <a:ext uri="{FF2B5EF4-FFF2-40B4-BE49-F238E27FC236}">
                <a16:creationId xmlns:a16="http://schemas.microsoft.com/office/drawing/2014/main" id="{CDA9CF22-BE75-8A40-9FDE-0BEDDCE52A41}"/>
              </a:ext>
            </a:extLst>
          </p:cNvPr>
          <p:cNvSpPr txBox="1"/>
          <p:nvPr/>
        </p:nvSpPr>
        <p:spPr>
          <a:xfrm>
            <a:off x="695028" y="692696"/>
            <a:ext cx="6048672" cy="19297590"/>
          </a:xfrm>
          <a:prstGeom prst="rect">
            <a:avLst/>
          </a:prstGeom>
          <a:noFill/>
        </p:spPr>
        <p:txBody>
          <a:bodyPr wrap="square" rtlCol="0">
            <a:spAutoFit/>
          </a:bodyPr>
          <a:lstStyle/>
          <a:p>
            <a:r>
              <a:rPr lang="en-US" sz="3200" dirty="0">
                <a:solidFill>
                  <a:schemeClr val="bg1"/>
                </a:solidFill>
                <a:effectLst>
                  <a:glow rad="101600">
                    <a:schemeClr val="tx1">
                      <a:alpha val="60000"/>
                    </a:schemeClr>
                  </a:glow>
                </a:effectLst>
              </a:rPr>
              <a:t>Eat a delicious whole plant based diet, high in fiber, minerals, vitamins and antioxidants.</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Make weight control a habit.</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Avoid the pitfalls of tobacco, caffeine and alcohol. </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Keep well hydrated with pure vitalizing water; add a little lemon too.</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Take regular time for enjoyable exercise in the awe of the great outdoors, far from traffic, pollution, stressful crowds.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Get plenty of warm sunshine and fresh invigorating air.</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Guard your sleep and evaluate its quality for effectiveness.</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Contemplate the bliss of heaven and the marvels of redeeming grace.</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Let God know you need Him to release you from stress, guilt, fear and hypertension.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Rely on Him for guidance as you come more into line with His original plan for diet and lifestyle.</a:t>
            </a:r>
          </a:p>
        </p:txBody>
      </p:sp>
    </p:spTree>
    <p:extLst>
      <p:ext uri="{BB962C8B-B14F-4D97-AF65-F5344CB8AC3E}">
        <p14:creationId xmlns:p14="http://schemas.microsoft.com/office/powerpoint/2010/main" val="55922158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3" descr="vegadv.jpg">
            <a:extLst>
              <a:ext uri="{FF2B5EF4-FFF2-40B4-BE49-F238E27FC236}">
                <a16:creationId xmlns:a16="http://schemas.microsoft.com/office/drawing/2014/main" id="{B4661E35-34F2-A84F-9A0E-73FB4937914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0" y="-3175"/>
            <a:ext cx="9144000" cy="6856413"/>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3E641FA7-A48E-FB4F-BEF1-37A4CB0219F8}"/>
              </a:ext>
            </a:extLst>
          </p:cNvPr>
          <p:cNvSpPr/>
          <p:nvPr/>
        </p:nvSpPr>
        <p:spPr>
          <a:xfrm>
            <a:off x="381000" y="2204864"/>
            <a:ext cx="6248400" cy="2448272"/>
          </a:xfrm>
          <a:prstGeom prst="roundRect">
            <a:avLst/>
          </a:prstGeom>
          <a:solidFill>
            <a:srgbClr val="7913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B24F2-4A7E-F147-97F8-937DA5126BEB}"/>
              </a:ext>
            </a:extLst>
          </p:cNvPr>
          <p:cNvSpPr>
            <a:spLocks noGrp="1"/>
          </p:cNvSpPr>
          <p:nvPr>
            <p:ph type="title"/>
          </p:nvPr>
        </p:nvSpPr>
        <p:spPr>
          <a:xfrm>
            <a:off x="381000" y="-228606"/>
            <a:ext cx="8534400" cy="1143000"/>
          </a:xfrm>
          <a:ln>
            <a:miter lim="800000"/>
            <a:headEnd/>
            <a:tailEnd/>
          </a:ln>
          <a:effectLst>
            <a:outerShdw blurRad="50800" dist="38100" dir="2700000">
              <a:schemeClr val="bg1">
                <a:alpha val="94000"/>
              </a:schemeClr>
            </a:outerShdw>
          </a:effectLst>
        </p:spPr>
        <p:txBody>
          <a:bodyPr>
            <a:scene3d>
              <a:camera prst="orthographicFront"/>
              <a:lightRig rig="soft" dir="t">
                <a:rot lat="0" lon="0" rev="10800000"/>
              </a:lightRig>
            </a:scene3d>
            <a:sp3d>
              <a:bevelT w="27940" h="12700"/>
              <a:contourClr>
                <a:srgbClr val="DDDDDD"/>
              </a:contourClr>
            </a:sp3d>
          </a:bodyPr>
          <a:lstStyle/>
          <a:p>
            <a:pPr>
              <a:defRPr/>
            </a:pPr>
            <a:r>
              <a:rPr lang="en-US" sz="3600" spc="150" dirty="0">
                <a:ln w="11430"/>
                <a:solidFill>
                  <a:schemeClr val="tx1"/>
                </a:solidFill>
              </a:rPr>
              <a:t>Letting Hypertension Go</a:t>
            </a:r>
          </a:p>
        </p:txBody>
      </p:sp>
      <p:sp>
        <p:nvSpPr>
          <p:cNvPr id="5" name="Content Placeholder 2">
            <a:extLst>
              <a:ext uri="{FF2B5EF4-FFF2-40B4-BE49-F238E27FC236}">
                <a16:creationId xmlns:a16="http://schemas.microsoft.com/office/drawing/2014/main" id="{1772E56E-DBA9-FE4F-B141-C41EE3E9D593}"/>
              </a:ext>
            </a:extLst>
          </p:cNvPr>
          <p:cNvSpPr txBox="1">
            <a:spLocks/>
          </p:cNvSpPr>
          <p:nvPr/>
        </p:nvSpPr>
        <p:spPr bwMode="auto">
          <a:xfrm>
            <a:off x="381000" y="4028052"/>
            <a:ext cx="6248400" cy="2093912"/>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7188" indent="-357188" eaLnBrk="0" hangingPunct="0">
              <a:spcBef>
                <a:spcPct val="20000"/>
              </a:spcBef>
              <a:buFontTx/>
              <a:buChar char="•"/>
              <a:defRPr/>
            </a:pPr>
            <a:endParaRPr lang="en-US" sz="2000" dirty="0">
              <a:solidFill>
                <a:schemeClr val="bg1"/>
              </a:solidFill>
              <a:effectLst>
                <a:glow rad="101600">
                  <a:schemeClr val="tx1">
                    <a:alpha val="60000"/>
                  </a:schemeClr>
                </a:glow>
              </a:effectLst>
              <a:latin typeface="Arial" pitchFamily="-111" charset="0"/>
              <a:ea typeface="ＭＳ Ｐゴシック" pitchFamily="-111" charset="-128"/>
            </a:endParaRPr>
          </a:p>
        </p:txBody>
      </p:sp>
      <p:sp>
        <p:nvSpPr>
          <p:cNvPr id="6" name="TextBox 5">
            <a:extLst>
              <a:ext uri="{FF2B5EF4-FFF2-40B4-BE49-F238E27FC236}">
                <a16:creationId xmlns:a16="http://schemas.microsoft.com/office/drawing/2014/main" id="{CDA9CF22-BE75-8A40-9FDE-0BEDDCE52A41}"/>
              </a:ext>
            </a:extLst>
          </p:cNvPr>
          <p:cNvSpPr txBox="1"/>
          <p:nvPr/>
        </p:nvSpPr>
        <p:spPr>
          <a:xfrm>
            <a:off x="755576" y="1412776"/>
            <a:ext cx="6048672" cy="17327820"/>
          </a:xfrm>
          <a:prstGeom prst="rect">
            <a:avLst/>
          </a:prstGeom>
          <a:noFill/>
        </p:spPr>
        <p:txBody>
          <a:bodyPr wrap="square" rtlCol="0">
            <a:spAutoFit/>
          </a:bodyPr>
          <a:lstStyle/>
          <a:p>
            <a:r>
              <a:rPr lang="en-US" sz="3200" dirty="0">
                <a:solidFill>
                  <a:schemeClr val="bg1"/>
                </a:solidFill>
                <a:effectLst>
                  <a:glow rad="101600">
                    <a:schemeClr val="tx1">
                      <a:alpha val="60000"/>
                    </a:schemeClr>
                  </a:glow>
                </a:effectLst>
              </a:rPr>
              <a:t>Make weight control a habit.</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Avoid the pitfalls of tobacco, caffeine and alcohol. </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Keep well hydrated with pure vitalizing water; add a little lemon too.</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Take regular time for enjoyable exercise in the awe of the great outdoors, far from traffic, pollution, stressful crowds.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Get plenty of warm sunshine and fresh invigorating air.</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Guard your sleep and evaluate its quality for effectiveness.</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Contemplate the bliss of heaven and the marvels of redeeming grace.</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Let God know you need Him to release you from stress, guilt, fear and hypertension.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Rely on Him for guidance as you come more into line with His original plan for diet and lifestyle.</a:t>
            </a:r>
          </a:p>
        </p:txBody>
      </p:sp>
    </p:spTree>
    <p:extLst>
      <p:ext uri="{BB962C8B-B14F-4D97-AF65-F5344CB8AC3E}">
        <p14:creationId xmlns:p14="http://schemas.microsoft.com/office/powerpoint/2010/main" val="62355274"/>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3" descr="vegadv.jpg">
            <a:extLst>
              <a:ext uri="{FF2B5EF4-FFF2-40B4-BE49-F238E27FC236}">
                <a16:creationId xmlns:a16="http://schemas.microsoft.com/office/drawing/2014/main" id="{B4661E35-34F2-A84F-9A0E-73FB4937914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0" y="-3175"/>
            <a:ext cx="9144000" cy="6856413"/>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3E641FA7-A48E-FB4F-BEF1-37A4CB0219F8}"/>
              </a:ext>
            </a:extLst>
          </p:cNvPr>
          <p:cNvSpPr/>
          <p:nvPr/>
        </p:nvSpPr>
        <p:spPr>
          <a:xfrm>
            <a:off x="381000" y="2204864"/>
            <a:ext cx="6248400" cy="2448272"/>
          </a:xfrm>
          <a:prstGeom prst="roundRect">
            <a:avLst/>
          </a:prstGeom>
          <a:solidFill>
            <a:srgbClr val="7913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B24F2-4A7E-F147-97F8-937DA5126BEB}"/>
              </a:ext>
            </a:extLst>
          </p:cNvPr>
          <p:cNvSpPr>
            <a:spLocks noGrp="1"/>
          </p:cNvSpPr>
          <p:nvPr>
            <p:ph type="title"/>
          </p:nvPr>
        </p:nvSpPr>
        <p:spPr>
          <a:xfrm>
            <a:off x="381000" y="-228606"/>
            <a:ext cx="8534400" cy="1143000"/>
          </a:xfrm>
          <a:ln>
            <a:miter lim="800000"/>
            <a:headEnd/>
            <a:tailEnd/>
          </a:ln>
          <a:effectLst>
            <a:outerShdw blurRad="50800" dist="38100" dir="2700000">
              <a:schemeClr val="bg1">
                <a:alpha val="94000"/>
              </a:schemeClr>
            </a:outerShdw>
          </a:effectLst>
        </p:spPr>
        <p:txBody>
          <a:bodyPr>
            <a:scene3d>
              <a:camera prst="orthographicFront"/>
              <a:lightRig rig="soft" dir="t">
                <a:rot lat="0" lon="0" rev="10800000"/>
              </a:lightRig>
            </a:scene3d>
            <a:sp3d>
              <a:bevelT w="27940" h="12700"/>
              <a:contourClr>
                <a:srgbClr val="DDDDDD"/>
              </a:contourClr>
            </a:sp3d>
          </a:bodyPr>
          <a:lstStyle/>
          <a:p>
            <a:pPr>
              <a:defRPr/>
            </a:pPr>
            <a:r>
              <a:rPr lang="en-US" sz="3600" spc="150" dirty="0">
                <a:ln w="11430"/>
                <a:solidFill>
                  <a:schemeClr val="tx1"/>
                </a:solidFill>
              </a:rPr>
              <a:t>Letting Hypertension Go</a:t>
            </a:r>
          </a:p>
        </p:txBody>
      </p:sp>
      <p:sp>
        <p:nvSpPr>
          <p:cNvPr id="5" name="Content Placeholder 2">
            <a:extLst>
              <a:ext uri="{FF2B5EF4-FFF2-40B4-BE49-F238E27FC236}">
                <a16:creationId xmlns:a16="http://schemas.microsoft.com/office/drawing/2014/main" id="{1772E56E-DBA9-FE4F-B141-C41EE3E9D593}"/>
              </a:ext>
            </a:extLst>
          </p:cNvPr>
          <p:cNvSpPr txBox="1">
            <a:spLocks/>
          </p:cNvSpPr>
          <p:nvPr/>
        </p:nvSpPr>
        <p:spPr bwMode="auto">
          <a:xfrm>
            <a:off x="381000" y="4028052"/>
            <a:ext cx="6248400" cy="2093912"/>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7188" indent="-357188" eaLnBrk="0" hangingPunct="0">
              <a:spcBef>
                <a:spcPct val="20000"/>
              </a:spcBef>
              <a:buFontTx/>
              <a:buChar char="•"/>
              <a:defRPr/>
            </a:pPr>
            <a:endParaRPr lang="en-US" sz="2000" dirty="0">
              <a:solidFill>
                <a:schemeClr val="bg1"/>
              </a:solidFill>
              <a:effectLst>
                <a:glow rad="101600">
                  <a:schemeClr val="tx1">
                    <a:alpha val="60000"/>
                  </a:schemeClr>
                </a:glow>
              </a:effectLst>
              <a:latin typeface="Arial" pitchFamily="-111" charset="0"/>
              <a:ea typeface="ＭＳ Ｐゴシック" pitchFamily="-111" charset="-128"/>
            </a:endParaRPr>
          </a:p>
        </p:txBody>
      </p:sp>
      <p:sp>
        <p:nvSpPr>
          <p:cNvPr id="6" name="TextBox 5">
            <a:extLst>
              <a:ext uri="{FF2B5EF4-FFF2-40B4-BE49-F238E27FC236}">
                <a16:creationId xmlns:a16="http://schemas.microsoft.com/office/drawing/2014/main" id="{CDA9CF22-BE75-8A40-9FDE-0BEDDCE52A41}"/>
              </a:ext>
            </a:extLst>
          </p:cNvPr>
          <p:cNvSpPr txBox="1"/>
          <p:nvPr/>
        </p:nvSpPr>
        <p:spPr>
          <a:xfrm>
            <a:off x="695028" y="692696"/>
            <a:ext cx="6048672" cy="15358050"/>
          </a:xfrm>
          <a:prstGeom prst="rect">
            <a:avLst/>
          </a:prstGeom>
          <a:noFill/>
        </p:spPr>
        <p:txBody>
          <a:bodyPr wrap="square" rtlCol="0">
            <a:spAutoFit/>
          </a:bodyPr>
          <a:lstStyle/>
          <a:p>
            <a:r>
              <a:rPr lang="en-US" sz="3200" dirty="0">
                <a:solidFill>
                  <a:schemeClr val="bg1"/>
                </a:solidFill>
                <a:effectLst>
                  <a:glow rad="101600">
                    <a:schemeClr val="tx1">
                      <a:alpha val="60000"/>
                    </a:schemeClr>
                  </a:glow>
                </a:effectLst>
              </a:rPr>
              <a:t>Avoid the pitfalls of tobacco, caffeine and alcohol. </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Keep well hydrated with pure vitalizing water; add a little lemon too.</a:t>
            </a:r>
          </a:p>
          <a:p>
            <a:endParaRPr lang="en-US" sz="48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Take regular time for enjoyable exercise in the awe of the great outdoors, far from traffic, pollution, stressful crowds.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Get plenty of warm sunshine and fresh invigorating air.</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Guard your sleep and evaluate its quality for effectiveness.</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Contemplate the bliss of heaven and the marvels of redeeming grace.</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Let God know you need Him to release you from stress, guilt, fear and hypertension.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Rely on Him for guidance as you come more into line with His original plan for diet and lifestyle.</a:t>
            </a:r>
          </a:p>
        </p:txBody>
      </p:sp>
    </p:spTree>
    <p:extLst>
      <p:ext uri="{BB962C8B-B14F-4D97-AF65-F5344CB8AC3E}">
        <p14:creationId xmlns:p14="http://schemas.microsoft.com/office/powerpoint/2010/main" val="175423139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3" descr="vegadv.jpg">
            <a:extLst>
              <a:ext uri="{FF2B5EF4-FFF2-40B4-BE49-F238E27FC236}">
                <a16:creationId xmlns:a16="http://schemas.microsoft.com/office/drawing/2014/main" id="{B4661E35-34F2-A84F-9A0E-73FB4937914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0" y="-3175"/>
            <a:ext cx="9144000" cy="6856413"/>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3E641FA7-A48E-FB4F-BEF1-37A4CB0219F8}"/>
              </a:ext>
            </a:extLst>
          </p:cNvPr>
          <p:cNvSpPr/>
          <p:nvPr/>
        </p:nvSpPr>
        <p:spPr>
          <a:xfrm>
            <a:off x="381000" y="2204864"/>
            <a:ext cx="6248400" cy="2448272"/>
          </a:xfrm>
          <a:prstGeom prst="roundRect">
            <a:avLst/>
          </a:prstGeom>
          <a:solidFill>
            <a:srgbClr val="7913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B24F2-4A7E-F147-97F8-937DA5126BEB}"/>
              </a:ext>
            </a:extLst>
          </p:cNvPr>
          <p:cNvSpPr>
            <a:spLocks noGrp="1"/>
          </p:cNvSpPr>
          <p:nvPr>
            <p:ph type="title"/>
          </p:nvPr>
        </p:nvSpPr>
        <p:spPr>
          <a:xfrm>
            <a:off x="381000" y="-228606"/>
            <a:ext cx="8534400" cy="1143000"/>
          </a:xfrm>
          <a:ln>
            <a:miter lim="800000"/>
            <a:headEnd/>
            <a:tailEnd/>
          </a:ln>
          <a:effectLst>
            <a:outerShdw blurRad="50800" dist="38100" dir="2700000">
              <a:schemeClr val="bg1">
                <a:alpha val="94000"/>
              </a:schemeClr>
            </a:outerShdw>
          </a:effectLst>
        </p:spPr>
        <p:txBody>
          <a:bodyPr>
            <a:scene3d>
              <a:camera prst="orthographicFront"/>
              <a:lightRig rig="soft" dir="t">
                <a:rot lat="0" lon="0" rev="10800000"/>
              </a:lightRig>
            </a:scene3d>
            <a:sp3d>
              <a:bevelT w="27940" h="12700"/>
              <a:contourClr>
                <a:srgbClr val="DDDDDD"/>
              </a:contourClr>
            </a:sp3d>
          </a:bodyPr>
          <a:lstStyle/>
          <a:p>
            <a:pPr>
              <a:defRPr/>
            </a:pPr>
            <a:r>
              <a:rPr lang="en-US" sz="3600" spc="150" dirty="0">
                <a:ln w="11430"/>
                <a:solidFill>
                  <a:schemeClr val="tx1"/>
                </a:solidFill>
              </a:rPr>
              <a:t>Letting Hypertension Go</a:t>
            </a:r>
          </a:p>
        </p:txBody>
      </p:sp>
      <p:sp>
        <p:nvSpPr>
          <p:cNvPr id="5" name="Content Placeholder 2">
            <a:extLst>
              <a:ext uri="{FF2B5EF4-FFF2-40B4-BE49-F238E27FC236}">
                <a16:creationId xmlns:a16="http://schemas.microsoft.com/office/drawing/2014/main" id="{1772E56E-DBA9-FE4F-B141-C41EE3E9D593}"/>
              </a:ext>
            </a:extLst>
          </p:cNvPr>
          <p:cNvSpPr txBox="1">
            <a:spLocks/>
          </p:cNvSpPr>
          <p:nvPr/>
        </p:nvSpPr>
        <p:spPr bwMode="auto">
          <a:xfrm>
            <a:off x="381000" y="4028052"/>
            <a:ext cx="6248400" cy="2093912"/>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7188" indent="-357188" eaLnBrk="0" hangingPunct="0">
              <a:spcBef>
                <a:spcPct val="20000"/>
              </a:spcBef>
              <a:buFontTx/>
              <a:buChar char="•"/>
              <a:defRPr/>
            </a:pPr>
            <a:endParaRPr lang="en-US" sz="2000" dirty="0">
              <a:solidFill>
                <a:schemeClr val="bg1"/>
              </a:solidFill>
              <a:effectLst>
                <a:glow rad="101600">
                  <a:schemeClr val="tx1">
                    <a:alpha val="60000"/>
                  </a:schemeClr>
                </a:glow>
              </a:effectLst>
              <a:latin typeface="Arial" pitchFamily="-111" charset="0"/>
              <a:ea typeface="ＭＳ Ｐゴシック" pitchFamily="-111" charset="-128"/>
            </a:endParaRPr>
          </a:p>
        </p:txBody>
      </p:sp>
      <p:sp>
        <p:nvSpPr>
          <p:cNvPr id="6" name="TextBox 5">
            <a:extLst>
              <a:ext uri="{FF2B5EF4-FFF2-40B4-BE49-F238E27FC236}">
                <a16:creationId xmlns:a16="http://schemas.microsoft.com/office/drawing/2014/main" id="{CDA9CF22-BE75-8A40-9FDE-0BEDDCE52A41}"/>
              </a:ext>
            </a:extLst>
          </p:cNvPr>
          <p:cNvSpPr txBox="1"/>
          <p:nvPr/>
        </p:nvSpPr>
        <p:spPr>
          <a:xfrm>
            <a:off x="695028" y="692696"/>
            <a:ext cx="6048672" cy="13557558"/>
          </a:xfrm>
          <a:prstGeom prst="rect">
            <a:avLst/>
          </a:prstGeom>
          <a:noFill/>
        </p:spPr>
        <p:txBody>
          <a:bodyPr wrap="square" rtlCol="0">
            <a:spAutoFit/>
          </a:bodyPr>
          <a:lstStyle/>
          <a:p>
            <a:r>
              <a:rPr lang="en-US" sz="3200" dirty="0">
                <a:solidFill>
                  <a:schemeClr val="bg1"/>
                </a:solidFill>
                <a:effectLst>
                  <a:glow rad="101600">
                    <a:schemeClr val="tx1">
                      <a:alpha val="60000"/>
                    </a:schemeClr>
                  </a:glow>
                </a:effectLst>
              </a:rPr>
              <a:t>Keep well hydrated with pure vitalizing water; add a little lemon too.</a:t>
            </a:r>
          </a:p>
          <a:p>
            <a:endParaRPr lang="en-US" sz="11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Take regular time for enjoyable exercise in the awe of the great outdoors, far from traffic, pollution, stressful crowds.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Get plenty of warm sunshine and fresh invigorating air.</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Guard your sleep and evaluate its quality for effectiveness.</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Contemplate the bliss of heaven and the marvels of redeeming grace.</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Let God know you need Him to release you from stress, guilt, fear and hypertension.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Rely on Him for guidance as you come more into line with His original plan for diet and lifestyle.</a:t>
            </a:r>
          </a:p>
        </p:txBody>
      </p:sp>
    </p:spTree>
    <p:extLst>
      <p:ext uri="{BB962C8B-B14F-4D97-AF65-F5344CB8AC3E}">
        <p14:creationId xmlns:p14="http://schemas.microsoft.com/office/powerpoint/2010/main" val="5082947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3" descr="vegadv.jpg">
            <a:extLst>
              <a:ext uri="{FF2B5EF4-FFF2-40B4-BE49-F238E27FC236}">
                <a16:creationId xmlns:a16="http://schemas.microsoft.com/office/drawing/2014/main" id="{B4661E35-34F2-A84F-9A0E-73FB4937914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0" y="-3175"/>
            <a:ext cx="9144000" cy="6856413"/>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3E641FA7-A48E-FB4F-BEF1-37A4CB0219F8}"/>
              </a:ext>
            </a:extLst>
          </p:cNvPr>
          <p:cNvSpPr/>
          <p:nvPr/>
        </p:nvSpPr>
        <p:spPr>
          <a:xfrm>
            <a:off x="381000" y="2204864"/>
            <a:ext cx="6248400" cy="2448272"/>
          </a:xfrm>
          <a:prstGeom prst="roundRect">
            <a:avLst/>
          </a:prstGeom>
          <a:solidFill>
            <a:srgbClr val="7913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B24F2-4A7E-F147-97F8-937DA5126BEB}"/>
              </a:ext>
            </a:extLst>
          </p:cNvPr>
          <p:cNvSpPr>
            <a:spLocks noGrp="1"/>
          </p:cNvSpPr>
          <p:nvPr>
            <p:ph type="title"/>
          </p:nvPr>
        </p:nvSpPr>
        <p:spPr>
          <a:xfrm>
            <a:off x="381000" y="-228606"/>
            <a:ext cx="8534400" cy="1143000"/>
          </a:xfrm>
          <a:ln>
            <a:miter lim="800000"/>
            <a:headEnd/>
            <a:tailEnd/>
          </a:ln>
          <a:effectLst>
            <a:outerShdw blurRad="50800" dist="38100" dir="2700000">
              <a:schemeClr val="bg1">
                <a:alpha val="94000"/>
              </a:schemeClr>
            </a:outerShdw>
          </a:effectLst>
        </p:spPr>
        <p:txBody>
          <a:bodyPr>
            <a:scene3d>
              <a:camera prst="orthographicFront"/>
              <a:lightRig rig="soft" dir="t">
                <a:rot lat="0" lon="0" rev="10800000"/>
              </a:lightRig>
            </a:scene3d>
            <a:sp3d>
              <a:bevelT w="27940" h="12700"/>
              <a:contourClr>
                <a:srgbClr val="DDDDDD"/>
              </a:contourClr>
            </a:sp3d>
          </a:bodyPr>
          <a:lstStyle/>
          <a:p>
            <a:pPr>
              <a:defRPr/>
            </a:pPr>
            <a:r>
              <a:rPr lang="en-US" sz="3600" spc="150" dirty="0">
                <a:ln w="11430"/>
                <a:solidFill>
                  <a:schemeClr val="tx1"/>
                </a:solidFill>
              </a:rPr>
              <a:t>Letting Hypertension Go</a:t>
            </a:r>
          </a:p>
        </p:txBody>
      </p:sp>
      <p:sp>
        <p:nvSpPr>
          <p:cNvPr id="5" name="Content Placeholder 2">
            <a:extLst>
              <a:ext uri="{FF2B5EF4-FFF2-40B4-BE49-F238E27FC236}">
                <a16:creationId xmlns:a16="http://schemas.microsoft.com/office/drawing/2014/main" id="{1772E56E-DBA9-FE4F-B141-C41EE3E9D593}"/>
              </a:ext>
            </a:extLst>
          </p:cNvPr>
          <p:cNvSpPr txBox="1">
            <a:spLocks/>
          </p:cNvSpPr>
          <p:nvPr/>
        </p:nvSpPr>
        <p:spPr bwMode="auto">
          <a:xfrm>
            <a:off x="381000" y="4028052"/>
            <a:ext cx="6248400" cy="2093912"/>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7188" indent="-357188" eaLnBrk="0" hangingPunct="0">
              <a:spcBef>
                <a:spcPct val="20000"/>
              </a:spcBef>
              <a:buFontTx/>
              <a:buChar char="•"/>
              <a:defRPr/>
            </a:pPr>
            <a:endParaRPr lang="en-US" sz="2000" dirty="0">
              <a:solidFill>
                <a:schemeClr val="bg1"/>
              </a:solidFill>
              <a:effectLst>
                <a:glow rad="101600">
                  <a:schemeClr val="tx1">
                    <a:alpha val="60000"/>
                  </a:schemeClr>
                </a:glow>
              </a:effectLst>
              <a:latin typeface="Arial" pitchFamily="-111" charset="0"/>
              <a:ea typeface="ＭＳ Ｐゴシック" pitchFamily="-111" charset="-128"/>
            </a:endParaRPr>
          </a:p>
        </p:txBody>
      </p:sp>
      <p:sp>
        <p:nvSpPr>
          <p:cNvPr id="6" name="TextBox 5">
            <a:extLst>
              <a:ext uri="{FF2B5EF4-FFF2-40B4-BE49-F238E27FC236}">
                <a16:creationId xmlns:a16="http://schemas.microsoft.com/office/drawing/2014/main" id="{CDA9CF22-BE75-8A40-9FDE-0BEDDCE52A41}"/>
              </a:ext>
            </a:extLst>
          </p:cNvPr>
          <p:cNvSpPr txBox="1"/>
          <p:nvPr/>
        </p:nvSpPr>
        <p:spPr>
          <a:xfrm>
            <a:off x="695028" y="692696"/>
            <a:ext cx="6048672" cy="11910953"/>
          </a:xfrm>
          <a:prstGeom prst="rect">
            <a:avLst/>
          </a:prstGeom>
          <a:noFill/>
        </p:spPr>
        <p:txBody>
          <a:bodyPr wrap="square" rtlCol="0">
            <a:spAutoFit/>
          </a:bodyPr>
          <a:lstStyle/>
          <a:p>
            <a:pPr>
              <a:lnSpc>
                <a:spcPct val="75000"/>
              </a:lnSpc>
            </a:pPr>
            <a:r>
              <a:rPr lang="en-US" sz="3200" dirty="0">
                <a:solidFill>
                  <a:schemeClr val="bg1"/>
                </a:solidFill>
                <a:effectLst>
                  <a:glow rad="101600">
                    <a:schemeClr val="tx1">
                      <a:alpha val="60000"/>
                    </a:schemeClr>
                  </a:glow>
                </a:effectLst>
              </a:rPr>
              <a:t>Take regular time for enjoyable exercise in the awe of the great outdoors, far from traffic, pollution, stressful crowds.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Get plenty of warm sunshine and fresh invigorating air.</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Guard your sleep and evaluate its quality for effectiveness.</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Contemplate the bliss of heaven and the marvels of redeeming grace.</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Let God know you need Him to release you from stress, guilt, fear and hypertension.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Rely on Him for guidance as you come more into line with His original plan for diet and lifestyle.</a:t>
            </a:r>
          </a:p>
        </p:txBody>
      </p:sp>
    </p:spTree>
    <p:extLst>
      <p:ext uri="{BB962C8B-B14F-4D97-AF65-F5344CB8AC3E}">
        <p14:creationId xmlns:p14="http://schemas.microsoft.com/office/powerpoint/2010/main" val="220598419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3" descr="vegadv.jpg">
            <a:extLst>
              <a:ext uri="{FF2B5EF4-FFF2-40B4-BE49-F238E27FC236}">
                <a16:creationId xmlns:a16="http://schemas.microsoft.com/office/drawing/2014/main" id="{B4661E35-34F2-A84F-9A0E-73FB4937914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0" y="-3175"/>
            <a:ext cx="9144000" cy="6856413"/>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3E641FA7-A48E-FB4F-BEF1-37A4CB0219F8}"/>
              </a:ext>
            </a:extLst>
          </p:cNvPr>
          <p:cNvSpPr/>
          <p:nvPr/>
        </p:nvSpPr>
        <p:spPr>
          <a:xfrm>
            <a:off x="381000" y="2204864"/>
            <a:ext cx="6248400" cy="2448272"/>
          </a:xfrm>
          <a:prstGeom prst="roundRect">
            <a:avLst/>
          </a:prstGeom>
          <a:solidFill>
            <a:srgbClr val="7913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B24F2-4A7E-F147-97F8-937DA5126BEB}"/>
              </a:ext>
            </a:extLst>
          </p:cNvPr>
          <p:cNvSpPr>
            <a:spLocks noGrp="1"/>
          </p:cNvSpPr>
          <p:nvPr>
            <p:ph type="title"/>
          </p:nvPr>
        </p:nvSpPr>
        <p:spPr>
          <a:xfrm>
            <a:off x="381000" y="-228606"/>
            <a:ext cx="8534400" cy="1143000"/>
          </a:xfrm>
          <a:ln>
            <a:miter lim="800000"/>
            <a:headEnd/>
            <a:tailEnd/>
          </a:ln>
          <a:effectLst>
            <a:outerShdw blurRad="50800" dist="38100" dir="2700000">
              <a:schemeClr val="bg1">
                <a:alpha val="94000"/>
              </a:schemeClr>
            </a:outerShdw>
          </a:effectLst>
        </p:spPr>
        <p:txBody>
          <a:bodyPr>
            <a:scene3d>
              <a:camera prst="orthographicFront"/>
              <a:lightRig rig="soft" dir="t">
                <a:rot lat="0" lon="0" rev="10800000"/>
              </a:lightRig>
            </a:scene3d>
            <a:sp3d>
              <a:bevelT w="27940" h="12700"/>
              <a:contourClr>
                <a:srgbClr val="DDDDDD"/>
              </a:contourClr>
            </a:sp3d>
          </a:bodyPr>
          <a:lstStyle/>
          <a:p>
            <a:pPr>
              <a:defRPr/>
            </a:pPr>
            <a:r>
              <a:rPr lang="en-US" sz="3600" spc="150" dirty="0">
                <a:ln w="11430"/>
                <a:solidFill>
                  <a:schemeClr val="tx1"/>
                </a:solidFill>
              </a:rPr>
              <a:t>Letting Hypertension Go</a:t>
            </a:r>
          </a:p>
        </p:txBody>
      </p:sp>
      <p:sp>
        <p:nvSpPr>
          <p:cNvPr id="5" name="Content Placeholder 2">
            <a:extLst>
              <a:ext uri="{FF2B5EF4-FFF2-40B4-BE49-F238E27FC236}">
                <a16:creationId xmlns:a16="http://schemas.microsoft.com/office/drawing/2014/main" id="{1772E56E-DBA9-FE4F-B141-C41EE3E9D593}"/>
              </a:ext>
            </a:extLst>
          </p:cNvPr>
          <p:cNvSpPr txBox="1">
            <a:spLocks/>
          </p:cNvSpPr>
          <p:nvPr/>
        </p:nvSpPr>
        <p:spPr bwMode="auto">
          <a:xfrm>
            <a:off x="381000" y="4028052"/>
            <a:ext cx="6248400" cy="2093912"/>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7188" indent="-357188" eaLnBrk="0" hangingPunct="0">
              <a:spcBef>
                <a:spcPct val="20000"/>
              </a:spcBef>
              <a:buFontTx/>
              <a:buChar char="•"/>
              <a:defRPr/>
            </a:pPr>
            <a:endParaRPr lang="en-US" sz="2000" dirty="0">
              <a:solidFill>
                <a:schemeClr val="bg1"/>
              </a:solidFill>
              <a:effectLst>
                <a:glow rad="101600">
                  <a:schemeClr val="tx1">
                    <a:alpha val="60000"/>
                  </a:schemeClr>
                </a:glow>
              </a:effectLst>
              <a:latin typeface="Arial" pitchFamily="-111" charset="0"/>
              <a:ea typeface="ＭＳ Ｐゴシック" pitchFamily="-111" charset="-128"/>
            </a:endParaRPr>
          </a:p>
        </p:txBody>
      </p:sp>
      <p:sp>
        <p:nvSpPr>
          <p:cNvPr id="6" name="TextBox 5">
            <a:extLst>
              <a:ext uri="{FF2B5EF4-FFF2-40B4-BE49-F238E27FC236}">
                <a16:creationId xmlns:a16="http://schemas.microsoft.com/office/drawing/2014/main" id="{CDA9CF22-BE75-8A40-9FDE-0BEDDCE52A41}"/>
              </a:ext>
            </a:extLst>
          </p:cNvPr>
          <p:cNvSpPr txBox="1"/>
          <p:nvPr/>
        </p:nvSpPr>
        <p:spPr>
          <a:xfrm>
            <a:off x="695028" y="692696"/>
            <a:ext cx="6048672" cy="10433625"/>
          </a:xfrm>
          <a:prstGeom prst="rect">
            <a:avLst/>
          </a:prstGeom>
          <a:noFill/>
        </p:spPr>
        <p:txBody>
          <a:bodyPr wrap="square" rtlCol="0">
            <a:spAutoFit/>
          </a:bodyPr>
          <a:lstStyle/>
          <a:p>
            <a:r>
              <a:rPr lang="en-US" sz="3200" dirty="0">
                <a:solidFill>
                  <a:schemeClr val="bg1"/>
                </a:solidFill>
                <a:effectLst>
                  <a:glow rad="101600">
                    <a:schemeClr val="tx1">
                      <a:alpha val="60000"/>
                    </a:schemeClr>
                  </a:glow>
                </a:effectLst>
              </a:rPr>
              <a:t>Get plenty of warm sunshine and fresh invigorating air.</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Guard your sleep and evaluate its quality for effectiveness.</a:t>
            </a:r>
          </a:p>
          <a:p>
            <a:pPr>
              <a:lnSpc>
                <a:spcPct val="150000"/>
              </a:lnSpc>
            </a:pPr>
            <a:endParaRPr lang="en-US" sz="3200" dirty="0">
              <a:solidFill>
                <a:schemeClr val="bg1"/>
              </a:solidFill>
              <a:effectLst>
                <a:glow rad="101600">
                  <a:schemeClr val="tx1">
                    <a:alpha val="60000"/>
                  </a:schemeClr>
                </a:glow>
              </a:effectLst>
            </a:endParaRPr>
          </a:p>
          <a:p>
            <a:pPr>
              <a:lnSpc>
                <a:spcPct val="150000"/>
              </a:lnSpc>
            </a:pPr>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Contemplate the bliss of heaven and the marvels of redeeming grace.</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Let God know you need Him to release you from stress, guilt, fear and hypertension.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Rely on Him for guidance as you come more into line with His original plan for diet and lifestyle.</a:t>
            </a:r>
          </a:p>
        </p:txBody>
      </p:sp>
    </p:spTree>
    <p:extLst>
      <p:ext uri="{BB962C8B-B14F-4D97-AF65-F5344CB8AC3E}">
        <p14:creationId xmlns:p14="http://schemas.microsoft.com/office/powerpoint/2010/main" val="424881756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3" descr="vegadv.jpg">
            <a:extLst>
              <a:ext uri="{FF2B5EF4-FFF2-40B4-BE49-F238E27FC236}">
                <a16:creationId xmlns:a16="http://schemas.microsoft.com/office/drawing/2014/main" id="{B4661E35-34F2-A84F-9A0E-73FB4937914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0" y="-3175"/>
            <a:ext cx="9144000" cy="6856413"/>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3E641FA7-A48E-FB4F-BEF1-37A4CB0219F8}"/>
              </a:ext>
            </a:extLst>
          </p:cNvPr>
          <p:cNvSpPr/>
          <p:nvPr/>
        </p:nvSpPr>
        <p:spPr>
          <a:xfrm>
            <a:off x="381000" y="2204864"/>
            <a:ext cx="6248400" cy="2448272"/>
          </a:xfrm>
          <a:prstGeom prst="roundRect">
            <a:avLst/>
          </a:prstGeom>
          <a:solidFill>
            <a:srgbClr val="7913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B24F2-4A7E-F147-97F8-937DA5126BEB}"/>
              </a:ext>
            </a:extLst>
          </p:cNvPr>
          <p:cNvSpPr>
            <a:spLocks noGrp="1"/>
          </p:cNvSpPr>
          <p:nvPr>
            <p:ph type="title"/>
          </p:nvPr>
        </p:nvSpPr>
        <p:spPr>
          <a:xfrm>
            <a:off x="381000" y="-228606"/>
            <a:ext cx="8534400" cy="1143000"/>
          </a:xfrm>
          <a:ln>
            <a:miter lim="800000"/>
            <a:headEnd/>
            <a:tailEnd/>
          </a:ln>
          <a:effectLst>
            <a:outerShdw blurRad="50800" dist="38100" dir="2700000">
              <a:schemeClr val="bg1">
                <a:alpha val="94000"/>
              </a:schemeClr>
            </a:outerShdw>
          </a:effectLst>
        </p:spPr>
        <p:txBody>
          <a:bodyPr>
            <a:scene3d>
              <a:camera prst="orthographicFront"/>
              <a:lightRig rig="soft" dir="t">
                <a:rot lat="0" lon="0" rev="10800000"/>
              </a:lightRig>
            </a:scene3d>
            <a:sp3d>
              <a:bevelT w="27940" h="12700"/>
              <a:contourClr>
                <a:srgbClr val="DDDDDD"/>
              </a:contourClr>
            </a:sp3d>
          </a:bodyPr>
          <a:lstStyle/>
          <a:p>
            <a:pPr>
              <a:defRPr/>
            </a:pPr>
            <a:r>
              <a:rPr lang="en-US" sz="3600" spc="150" dirty="0">
                <a:ln w="11430"/>
                <a:solidFill>
                  <a:schemeClr val="tx1"/>
                </a:solidFill>
              </a:rPr>
              <a:t>Letting Hypertension Go</a:t>
            </a:r>
          </a:p>
        </p:txBody>
      </p:sp>
      <p:sp>
        <p:nvSpPr>
          <p:cNvPr id="5" name="Content Placeholder 2">
            <a:extLst>
              <a:ext uri="{FF2B5EF4-FFF2-40B4-BE49-F238E27FC236}">
                <a16:creationId xmlns:a16="http://schemas.microsoft.com/office/drawing/2014/main" id="{1772E56E-DBA9-FE4F-B141-C41EE3E9D593}"/>
              </a:ext>
            </a:extLst>
          </p:cNvPr>
          <p:cNvSpPr txBox="1">
            <a:spLocks/>
          </p:cNvSpPr>
          <p:nvPr/>
        </p:nvSpPr>
        <p:spPr bwMode="auto">
          <a:xfrm>
            <a:off x="381000" y="4028052"/>
            <a:ext cx="6248400" cy="2093912"/>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7188" indent="-357188" eaLnBrk="0" hangingPunct="0">
              <a:spcBef>
                <a:spcPct val="20000"/>
              </a:spcBef>
              <a:buFontTx/>
              <a:buChar char="•"/>
              <a:defRPr/>
            </a:pPr>
            <a:endParaRPr lang="en-US" sz="2000" dirty="0">
              <a:solidFill>
                <a:schemeClr val="bg1"/>
              </a:solidFill>
              <a:effectLst>
                <a:glow rad="101600">
                  <a:schemeClr val="tx1">
                    <a:alpha val="60000"/>
                  </a:schemeClr>
                </a:glow>
              </a:effectLst>
              <a:latin typeface="Arial" pitchFamily="-111" charset="0"/>
              <a:ea typeface="ＭＳ Ｐゴシック" pitchFamily="-111" charset="-128"/>
            </a:endParaRPr>
          </a:p>
        </p:txBody>
      </p:sp>
      <p:sp>
        <p:nvSpPr>
          <p:cNvPr id="6" name="TextBox 5">
            <a:extLst>
              <a:ext uri="{FF2B5EF4-FFF2-40B4-BE49-F238E27FC236}">
                <a16:creationId xmlns:a16="http://schemas.microsoft.com/office/drawing/2014/main" id="{CDA9CF22-BE75-8A40-9FDE-0BEDDCE52A41}"/>
              </a:ext>
            </a:extLst>
          </p:cNvPr>
          <p:cNvSpPr txBox="1"/>
          <p:nvPr/>
        </p:nvSpPr>
        <p:spPr>
          <a:xfrm>
            <a:off x="695028" y="692696"/>
            <a:ext cx="6048672" cy="7909858"/>
          </a:xfrm>
          <a:prstGeom prst="rect">
            <a:avLst/>
          </a:prstGeom>
          <a:noFill/>
        </p:spPr>
        <p:txBody>
          <a:bodyPr wrap="square" rtlCol="0">
            <a:spAutoFit/>
          </a:bodyPr>
          <a:lstStyle/>
          <a:p>
            <a:r>
              <a:rPr lang="en-US" sz="3200" dirty="0">
                <a:solidFill>
                  <a:schemeClr val="bg1"/>
                </a:solidFill>
                <a:effectLst>
                  <a:glow rad="101600">
                    <a:schemeClr val="tx1">
                      <a:alpha val="60000"/>
                    </a:schemeClr>
                  </a:glow>
                </a:effectLst>
              </a:rPr>
              <a:t>Guard your sleep and evaluate its quality for effectiveness.</a:t>
            </a:r>
          </a:p>
          <a:p>
            <a:pPr>
              <a:lnSpc>
                <a:spcPct val="150000"/>
              </a:lnSpc>
            </a:pPr>
            <a:endParaRPr lang="en-US" sz="40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Contemplate the bliss of heaven and the marvels of redeeming grace.</a:t>
            </a:r>
          </a:p>
          <a:p>
            <a:endParaRPr lang="en-US" sz="3200" dirty="0">
              <a:solidFill>
                <a:schemeClr val="bg1"/>
              </a:solidFill>
              <a:effectLst>
                <a:glow rad="101600">
                  <a:schemeClr val="tx1">
                    <a:alpha val="60000"/>
                  </a:schemeClr>
                </a:glow>
              </a:effectLst>
            </a:endParaRP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Let God know you need Him to release you from stress, guilt, fear and hypertension.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Rely on Him for guidance as you come more into line with His original plan for diet and lifestyle.</a:t>
            </a:r>
          </a:p>
        </p:txBody>
      </p:sp>
    </p:spTree>
    <p:extLst>
      <p:ext uri="{BB962C8B-B14F-4D97-AF65-F5344CB8AC3E}">
        <p14:creationId xmlns:p14="http://schemas.microsoft.com/office/powerpoint/2010/main" val="1630153112"/>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491992-123D-794E-B638-7F576D184F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4391" y="711417"/>
            <a:ext cx="4472848" cy="6208313"/>
          </a:xfrm>
          <a:prstGeom prst="rect">
            <a:avLst/>
          </a:prstGeom>
        </p:spPr>
      </p:pic>
      <p:sp>
        <p:nvSpPr>
          <p:cNvPr id="6" name="TextBox 5">
            <a:extLst>
              <a:ext uri="{FF2B5EF4-FFF2-40B4-BE49-F238E27FC236}">
                <a16:creationId xmlns:a16="http://schemas.microsoft.com/office/drawing/2014/main" id="{CB992EDF-12F1-3E4A-9DD3-06D8AD5BC171}"/>
              </a:ext>
            </a:extLst>
          </p:cNvPr>
          <p:cNvSpPr txBox="1"/>
          <p:nvPr/>
        </p:nvSpPr>
        <p:spPr>
          <a:xfrm>
            <a:off x="5420298" y="6688898"/>
            <a:ext cx="3749744" cy="230832"/>
          </a:xfrm>
          <a:prstGeom prst="rect">
            <a:avLst/>
          </a:prstGeom>
          <a:noFill/>
        </p:spPr>
        <p:txBody>
          <a:bodyPr wrap="none" rtlCol="0">
            <a:spAutoFit/>
          </a:bodyPr>
          <a:lstStyle/>
          <a:p>
            <a:r>
              <a:rPr lang="en-US" sz="900" dirty="0" err="1">
                <a:latin typeface="+mj-lt"/>
              </a:rPr>
              <a:t>LadyofHats</a:t>
            </a:r>
            <a:r>
              <a:rPr lang="en-US" sz="900" dirty="0">
                <a:latin typeface="+mj-lt"/>
              </a:rPr>
              <a:t>, Mariana Ruiz Villarreal [Public domain], via Wikimedia Commons</a:t>
            </a:r>
          </a:p>
        </p:txBody>
      </p:sp>
      <p:sp>
        <p:nvSpPr>
          <p:cNvPr id="7" name="TextBox 6">
            <a:extLst>
              <a:ext uri="{FF2B5EF4-FFF2-40B4-BE49-F238E27FC236}">
                <a16:creationId xmlns:a16="http://schemas.microsoft.com/office/drawing/2014/main" id="{16B18601-4084-3349-A3E5-F917F16D1F36}"/>
              </a:ext>
            </a:extLst>
          </p:cNvPr>
          <p:cNvSpPr txBox="1"/>
          <p:nvPr/>
        </p:nvSpPr>
        <p:spPr>
          <a:xfrm>
            <a:off x="110168" y="110169"/>
            <a:ext cx="9401741" cy="615553"/>
          </a:xfrm>
          <a:prstGeom prst="rect">
            <a:avLst/>
          </a:prstGeom>
          <a:noFill/>
        </p:spPr>
        <p:txBody>
          <a:bodyPr wrap="none" rtlCol="0">
            <a:spAutoFit/>
          </a:bodyPr>
          <a:lstStyle/>
          <a:p>
            <a:r>
              <a:rPr lang="en-AU" sz="3400" b="1" dirty="0">
                <a:solidFill>
                  <a:srgbClr val="C00000"/>
                </a:solidFill>
              </a:rPr>
              <a:t>The life of the flesh </a:t>
            </a:r>
            <a:r>
              <a:rPr lang="en-AU" sz="3400" b="1" i="1" dirty="0">
                <a:solidFill>
                  <a:srgbClr val="C00000"/>
                </a:solidFill>
              </a:rPr>
              <a:t>is</a:t>
            </a:r>
            <a:r>
              <a:rPr lang="en-AU" sz="3400" b="1" dirty="0">
                <a:solidFill>
                  <a:srgbClr val="C00000"/>
                </a:solidFill>
              </a:rPr>
              <a:t> in the blood: </a:t>
            </a:r>
            <a:r>
              <a:rPr lang="en-AU" sz="3400" dirty="0">
                <a:solidFill>
                  <a:srgbClr val="C00000"/>
                </a:solidFill>
              </a:rPr>
              <a:t>Leviticus 17:11 </a:t>
            </a:r>
            <a:r>
              <a:rPr lang="en-AU" sz="3400" b="1" dirty="0">
                <a:solidFill>
                  <a:srgbClr val="C00000"/>
                </a:solidFill>
              </a:rPr>
              <a:t> </a:t>
            </a:r>
          </a:p>
        </p:txBody>
      </p:sp>
      <p:sp>
        <p:nvSpPr>
          <p:cNvPr id="9" name="Content Placeholder 8">
            <a:extLst>
              <a:ext uri="{FF2B5EF4-FFF2-40B4-BE49-F238E27FC236}">
                <a16:creationId xmlns:a16="http://schemas.microsoft.com/office/drawing/2014/main" id="{0FC0F3A9-ED36-8449-950D-BE1DC9CA1BDC}"/>
              </a:ext>
            </a:extLst>
          </p:cNvPr>
          <p:cNvSpPr>
            <a:spLocks noGrp="1"/>
          </p:cNvSpPr>
          <p:nvPr>
            <p:ph sz="half" idx="1"/>
          </p:nvPr>
        </p:nvSpPr>
        <p:spPr>
          <a:xfrm>
            <a:off x="271291" y="4761780"/>
            <a:ext cx="3886200" cy="1656272"/>
          </a:xfrm>
        </p:spPr>
        <p:txBody>
          <a:bodyPr>
            <a:normAutofit/>
          </a:bodyPr>
          <a:lstStyle/>
          <a:p>
            <a:r>
              <a:rPr lang="en-US" dirty="0">
                <a:solidFill>
                  <a:srgbClr val="C00000"/>
                </a:solidFill>
              </a:rPr>
              <a:t>Tissue Oxygenation. </a:t>
            </a:r>
          </a:p>
          <a:p>
            <a:r>
              <a:rPr lang="en-US" dirty="0">
                <a:solidFill>
                  <a:srgbClr val="C00000"/>
                </a:solidFill>
              </a:rPr>
              <a:t>Freedom of Blood Flow.</a:t>
            </a:r>
          </a:p>
          <a:p>
            <a:r>
              <a:rPr lang="en-US" dirty="0">
                <a:solidFill>
                  <a:srgbClr val="C00000"/>
                </a:solidFill>
              </a:rPr>
              <a:t>Psychological state.</a:t>
            </a:r>
          </a:p>
        </p:txBody>
      </p:sp>
    </p:spTree>
    <p:extLst>
      <p:ext uri="{BB962C8B-B14F-4D97-AF65-F5344CB8AC3E}">
        <p14:creationId xmlns:p14="http://schemas.microsoft.com/office/powerpoint/2010/main" val="863311524"/>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3" descr="vegadv.jpg">
            <a:extLst>
              <a:ext uri="{FF2B5EF4-FFF2-40B4-BE49-F238E27FC236}">
                <a16:creationId xmlns:a16="http://schemas.microsoft.com/office/drawing/2014/main" id="{B4661E35-34F2-A84F-9A0E-73FB4937914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0" y="-3175"/>
            <a:ext cx="9144000" cy="6856413"/>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3E641FA7-A48E-FB4F-BEF1-37A4CB0219F8}"/>
              </a:ext>
            </a:extLst>
          </p:cNvPr>
          <p:cNvSpPr/>
          <p:nvPr/>
        </p:nvSpPr>
        <p:spPr>
          <a:xfrm>
            <a:off x="381000" y="2204864"/>
            <a:ext cx="6248400" cy="2448272"/>
          </a:xfrm>
          <a:prstGeom prst="roundRect">
            <a:avLst/>
          </a:prstGeom>
          <a:solidFill>
            <a:srgbClr val="7913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B24F2-4A7E-F147-97F8-937DA5126BEB}"/>
              </a:ext>
            </a:extLst>
          </p:cNvPr>
          <p:cNvSpPr>
            <a:spLocks noGrp="1"/>
          </p:cNvSpPr>
          <p:nvPr>
            <p:ph type="title"/>
          </p:nvPr>
        </p:nvSpPr>
        <p:spPr>
          <a:xfrm>
            <a:off x="381000" y="-228606"/>
            <a:ext cx="8534400" cy="1143000"/>
          </a:xfrm>
          <a:ln>
            <a:miter lim="800000"/>
            <a:headEnd/>
            <a:tailEnd/>
          </a:ln>
          <a:effectLst>
            <a:outerShdw blurRad="50800" dist="38100" dir="2700000">
              <a:schemeClr val="bg1">
                <a:alpha val="94000"/>
              </a:schemeClr>
            </a:outerShdw>
          </a:effectLst>
        </p:spPr>
        <p:txBody>
          <a:bodyPr>
            <a:scene3d>
              <a:camera prst="orthographicFront"/>
              <a:lightRig rig="soft" dir="t">
                <a:rot lat="0" lon="0" rev="10800000"/>
              </a:lightRig>
            </a:scene3d>
            <a:sp3d>
              <a:bevelT w="27940" h="12700"/>
              <a:contourClr>
                <a:srgbClr val="DDDDDD"/>
              </a:contourClr>
            </a:sp3d>
          </a:bodyPr>
          <a:lstStyle/>
          <a:p>
            <a:pPr>
              <a:defRPr/>
            </a:pPr>
            <a:r>
              <a:rPr lang="en-US" sz="3600" spc="150" dirty="0">
                <a:ln w="11430"/>
                <a:solidFill>
                  <a:schemeClr val="tx1"/>
                </a:solidFill>
              </a:rPr>
              <a:t>Letting Hypertension Go</a:t>
            </a:r>
          </a:p>
        </p:txBody>
      </p:sp>
      <p:sp>
        <p:nvSpPr>
          <p:cNvPr id="5" name="Content Placeholder 2">
            <a:extLst>
              <a:ext uri="{FF2B5EF4-FFF2-40B4-BE49-F238E27FC236}">
                <a16:creationId xmlns:a16="http://schemas.microsoft.com/office/drawing/2014/main" id="{1772E56E-DBA9-FE4F-B141-C41EE3E9D593}"/>
              </a:ext>
            </a:extLst>
          </p:cNvPr>
          <p:cNvSpPr txBox="1">
            <a:spLocks/>
          </p:cNvSpPr>
          <p:nvPr/>
        </p:nvSpPr>
        <p:spPr bwMode="auto">
          <a:xfrm>
            <a:off x="381000" y="4028052"/>
            <a:ext cx="6248400" cy="2093912"/>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7188" indent="-357188" eaLnBrk="0" hangingPunct="0">
              <a:spcBef>
                <a:spcPct val="20000"/>
              </a:spcBef>
              <a:buFontTx/>
              <a:buChar char="•"/>
              <a:defRPr/>
            </a:pPr>
            <a:endParaRPr lang="en-US" sz="2000" dirty="0">
              <a:solidFill>
                <a:schemeClr val="bg1"/>
              </a:solidFill>
              <a:effectLst>
                <a:glow rad="101600">
                  <a:schemeClr val="tx1">
                    <a:alpha val="60000"/>
                  </a:schemeClr>
                </a:glow>
              </a:effectLst>
              <a:latin typeface="Arial" pitchFamily="-111" charset="0"/>
              <a:ea typeface="ＭＳ Ｐゴシック" pitchFamily="-111" charset="-128"/>
            </a:endParaRPr>
          </a:p>
        </p:txBody>
      </p:sp>
      <p:sp>
        <p:nvSpPr>
          <p:cNvPr id="6" name="TextBox 5">
            <a:extLst>
              <a:ext uri="{FF2B5EF4-FFF2-40B4-BE49-F238E27FC236}">
                <a16:creationId xmlns:a16="http://schemas.microsoft.com/office/drawing/2014/main" id="{CDA9CF22-BE75-8A40-9FDE-0BEDDCE52A41}"/>
              </a:ext>
            </a:extLst>
          </p:cNvPr>
          <p:cNvSpPr txBox="1"/>
          <p:nvPr/>
        </p:nvSpPr>
        <p:spPr>
          <a:xfrm>
            <a:off x="695028" y="692696"/>
            <a:ext cx="6048672" cy="5509200"/>
          </a:xfrm>
          <a:prstGeom prst="rect">
            <a:avLst/>
          </a:prstGeom>
          <a:noFill/>
        </p:spPr>
        <p:txBody>
          <a:bodyPr wrap="square" rtlCol="0">
            <a:spAutoFit/>
          </a:bodyPr>
          <a:lstStyle/>
          <a:p>
            <a:r>
              <a:rPr lang="en-US" sz="3200" dirty="0">
                <a:solidFill>
                  <a:schemeClr val="bg1"/>
                </a:solidFill>
                <a:effectLst>
                  <a:glow rad="101600">
                    <a:schemeClr val="tx1">
                      <a:alpha val="60000"/>
                    </a:schemeClr>
                  </a:glow>
                </a:effectLst>
              </a:rPr>
              <a:t>Contemplate the bliss of heaven and the marvels of redeeming grace.</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Let God know you need Him to release you from stress, guilt, fear and hypertension.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Rely on Him for guidance as you come more into line with His original plan for diet and lifestyle.</a:t>
            </a:r>
          </a:p>
        </p:txBody>
      </p:sp>
    </p:spTree>
    <p:extLst>
      <p:ext uri="{BB962C8B-B14F-4D97-AF65-F5344CB8AC3E}">
        <p14:creationId xmlns:p14="http://schemas.microsoft.com/office/powerpoint/2010/main" val="333077462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3" descr="vegadv.jpg">
            <a:extLst>
              <a:ext uri="{FF2B5EF4-FFF2-40B4-BE49-F238E27FC236}">
                <a16:creationId xmlns:a16="http://schemas.microsoft.com/office/drawing/2014/main" id="{B4661E35-34F2-A84F-9A0E-73FB4937914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0" y="-3175"/>
            <a:ext cx="9144000" cy="6856413"/>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3E641FA7-A48E-FB4F-BEF1-37A4CB0219F8}"/>
              </a:ext>
            </a:extLst>
          </p:cNvPr>
          <p:cNvSpPr/>
          <p:nvPr/>
        </p:nvSpPr>
        <p:spPr>
          <a:xfrm>
            <a:off x="381000" y="2204864"/>
            <a:ext cx="6248400" cy="2448272"/>
          </a:xfrm>
          <a:prstGeom prst="roundRect">
            <a:avLst/>
          </a:prstGeom>
          <a:solidFill>
            <a:srgbClr val="7913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B24F2-4A7E-F147-97F8-937DA5126BEB}"/>
              </a:ext>
            </a:extLst>
          </p:cNvPr>
          <p:cNvSpPr>
            <a:spLocks noGrp="1"/>
          </p:cNvSpPr>
          <p:nvPr>
            <p:ph type="title"/>
          </p:nvPr>
        </p:nvSpPr>
        <p:spPr>
          <a:xfrm>
            <a:off x="381000" y="-228606"/>
            <a:ext cx="8534400" cy="1143000"/>
          </a:xfrm>
          <a:ln>
            <a:miter lim="800000"/>
            <a:headEnd/>
            <a:tailEnd/>
          </a:ln>
          <a:effectLst>
            <a:outerShdw blurRad="50800" dist="38100" dir="2700000">
              <a:schemeClr val="bg1">
                <a:alpha val="94000"/>
              </a:schemeClr>
            </a:outerShdw>
          </a:effectLst>
        </p:spPr>
        <p:txBody>
          <a:bodyPr>
            <a:scene3d>
              <a:camera prst="orthographicFront"/>
              <a:lightRig rig="soft" dir="t">
                <a:rot lat="0" lon="0" rev="10800000"/>
              </a:lightRig>
            </a:scene3d>
            <a:sp3d>
              <a:bevelT w="27940" h="12700"/>
              <a:contourClr>
                <a:srgbClr val="DDDDDD"/>
              </a:contourClr>
            </a:sp3d>
          </a:bodyPr>
          <a:lstStyle/>
          <a:p>
            <a:pPr>
              <a:defRPr/>
            </a:pPr>
            <a:r>
              <a:rPr lang="en-US" sz="3600" spc="150" dirty="0">
                <a:ln w="11430"/>
                <a:solidFill>
                  <a:schemeClr val="tx1"/>
                </a:solidFill>
              </a:rPr>
              <a:t>Letting Hypertension Go</a:t>
            </a:r>
          </a:p>
        </p:txBody>
      </p:sp>
      <p:sp>
        <p:nvSpPr>
          <p:cNvPr id="5" name="Content Placeholder 2">
            <a:extLst>
              <a:ext uri="{FF2B5EF4-FFF2-40B4-BE49-F238E27FC236}">
                <a16:creationId xmlns:a16="http://schemas.microsoft.com/office/drawing/2014/main" id="{1772E56E-DBA9-FE4F-B141-C41EE3E9D593}"/>
              </a:ext>
            </a:extLst>
          </p:cNvPr>
          <p:cNvSpPr txBox="1">
            <a:spLocks/>
          </p:cNvSpPr>
          <p:nvPr/>
        </p:nvSpPr>
        <p:spPr bwMode="auto">
          <a:xfrm>
            <a:off x="381000" y="4028052"/>
            <a:ext cx="6248400" cy="2093912"/>
          </a:xfrm>
          <a:prstGeom prst="rect">
            <a:avLst/>
          </a:prstGeom>
          <a:noFill/>
          <a:ln>
            <a:noFill/>
          </a:ln>
          <a:effectLst>
            <a:outerShdw blurRad="50800" dist="38100" dir="2700000" rotWithShape="0">
              <a:schemeClr val="bg1">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7188" indent="-357188" eaLnBrk="0" hangingPunct="0">
              <a:spcBef>
                <a:spcPct val="20000"/>
              </a:spcBef>
              <a:buFontTx/>
              <a:buChar char="•"/>
              <a:defRPr/>
            </a:pPr>
            <a:endParaRPr lang="en-US" sz="2000" dirty="0">
              <a:solidFill>
                <a:schemeClr val="bg1"/>
              </a:solidFill>
              <a:effectLst>
                <a:glow rad="101600">
                  <a:schemeClr val="tx1">
                    <a:alpha val="60000"/>
                  </a:schemeClr>
                </a:glow>
              </a:effectLst>
              <a:latin typeface="Arial" pitchFamily="-111" charset="0"/>
              <a:ea typeface="ＭＳ Ｐゴシック" pitchFamily="-111" charset="-128"/>
            </a:endParaRPr>
          </a:p>
        </p:txBody>
      </p:sp>
      <p:sp>
        <p:nvSpPr>
          <p:cNvPr id="6" name="TextBox 5">
            <a:extLst>
              <a:ext uri="{FF2B5EF4-FFF2-40B4-BE49-F238E27FC236}">
                <a16:creationId xmlns:a16="http://schemas.microsoft.com/office/drawing/2014/main" id="{CDA9CF22-BE75-8A40-9FDE-0BEDDCE52A41}"/>
              </a:ext>
            </a:extLst>
          </p:cNvPr>
          <p:cNvSpPr txBox="1"/>
          <p:nvPr/>
        </p:nvSpPr>
        <p:spPr>
          <a:xfrm>
            <a:off x="695028" y="609650"/>
            <a:ext cx="6048672" cy="3539430"/>
          </a:xfrm>
          <a:prstGeom prst="rect">
            <a:avLst/>
          </a:prstGeom>
          <a:noFill/>
        </p:spPr>
        <p:txBody>
          <a:bodyPr wrap="square" rtlCol="0">
            <a:spAutoFit/>
          </a:bodyPr>
          <a:lstStyle/>
          <a:p>
            <a:r>
              <a:rPr lang="en-US" sz="3200" dirty="0">
                <a:solidFill>
                  <a:schemeClr val="bg1"/>
                </a:solidFill>
                <a:effectLst>
                  <a:glow rad="101600">
                    <a:schemeClr val="tx1">
                      <a:alpha val="60000"/>
                    </a:schemeClr>
                  </a:glow>
                </a:effectLst>
              </a:rPr>
              <a:t>Let God know you need Him to release you from stress, guilt, fear and hypertension. </a:t>
            </a:r>
          </a:p>
          <a:p>
            <a:endParaRPr lang="en-US" sz="3200" dirty="0">
              <a:solidFill>
                <a:schemeClr val="bg1"/>
              </a:solidFill>
              <a:effectLst>
                <a:glow rad="101600">
                  <a:schemeClr val="tx1">
                    <a:alpha val="60000"/>
                  </a:schemeClr>
                </a:glow>
              </a:effectLst>
            </a:endParaRPr>
          </a:p>
          <a:p>
            <a:r>
              <a:rPr lang="en-US" sz="3200" dirty="0">
                <a:solidFill>
                  <a:schemeClr val="bg1"/>
                </a:solidFill>
                <a:effectLst>
                  <a:glow rad="101600">
                    <a:schemeClr val="tx1">
                      <a:alpha val="60000"/>
                    </a:schemeClr>
                  </a:glow>
                </a:effectLst>
              </a:rPr>
              <a:t>Rely on Him for guidance as you come more into line with His original plan for diet and lifestyle.</a:t>
            </a:r>
          </a:p>
        </p:txBody>
      </p:sp>
    </p:spTree>
    <p:extLst>
      <p:ext uri="{BB962C8B-B14F-4D97-AF65-F5344CB8AC3E}">
        <p14:creationId xmlns:p14="http://schemas.microsoft.com/office/powerpoint/2010/main" val="167270733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061C1-0A6D-E641-A12C-13F0E6E95A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976746" y="0"/>
            <a:ext cx="13188461" cy="6858000"/>
          </a:xfrm>
          <a:prstGeom prst="rect">
            <a:avLst/>
          </a:prstGeom>
        </p:spPr>
      </p:pic>
      <p:pic>
        <p:nvPicPr>
          <p:cNvPr id="9" name="Picture 8">
            <a:extLst>
              <a:ext uri="{FF2B5EF4-FFF2-40B4-BE49-F238E27FC236}">
                <a16:creationId xmlns:a16="http://schemas.microsoft.com/office/drawing/2014/main" id="{642D51BB-FC77-1445-B577-0AF73B6BF0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0179" y="-1557867"/>
            <a:ext cx="12924180" cy="8602133"/>
          </a:xfrm>
          <a:prstGeom prst="rect">
            <a:avLst/>
          </a:prstGeom>
        </p:spPr>
      </p:pic>
      <p:sp>
        <p:nvSpPr>
          <p:cNvPr id="2" name="Title 1">
            <a:extLst>
              <a:ext uri="{FF2B5EF4-FFF2-40B4-BE49-F238E27FC236}">
                <a16:creationId xmlns:a16="http://schemas.microsoft.com/office/drawing/2014/main" id="{7F7A00E8-13BA-AE46-BEE5-5323E436537C}"/>
              </a:ext>
            </a:extLst>
          </p:cNvPr>
          <p:cNvSpPr>
            <a:spLocks noGrp="1"/>
          </p:cNvSpPr>
          <p:nvPr>
            <p:ph type="title"/>
          </p:nvPr>
        </p:nvSpPr>
        <p:spPr>
          <a:xfrm>
            <a:off x="3437467" y="382060"/>
            <a:ext cx="5706533" cy="1440177"/>
          </a:xfrm>
        </p:spPr>
        <p:txBody>
          <a:bodyPr>
            <a:normAutofit/>
          </a:bodyPr>
          <a:lstStyle/>
          <a:p>
            <a:r>
              <a:rPr lang="en-US" sz="4800" dirty="0">
                <a:solidFill>
                  <a:schemeClr val="bg1"/>
                </a:solidFill>
                <a:effectLst>
                  <a:outerShdw blurRad="76200" dist="12700" dir="2700000" sx="101000" sy="101000" algn="tl" rotWithShape="0">
                    <a:schemeClr val="tx1"/>
                  </a:outerShdw>
                </a:effectLst>
              </a:rPr>
              <a:t>In Summary</a:t>
            </a:r>
          </a:p>
        </p:txBody>
      </p:sp>
      <p:sp>
        <p:nvSpPr>
          <p:cNvPr id="3" name="Content Placeholder 2">
            <a:extLst>
              <a:ext uri="{FF2B5EF4-FFF2-40B4-BE49-F238E27FC236}">
                <a16:creationId xmlns:a16="http://schemas.microsoft.com/office/drawing/2014/main" id="{AB79B553-FA8B-9848-9B6F-F71B36B30DA1}"/>
              </a:ext>
            </a:extLst>
          </p:cNvPr>
          <p:cNvSpPr>
            <a:spLocks noGrp="1"/>
          </p:cNvSpPr>
          <p:nvPr>
            <p:ph idx="1"/>
          </p:nvPr>
        </p:nvSpPr>
        <p:spPr>
          <a:xfrm>
            <a:off x="3437467" y="1842558"/>
            <a:ext cx="5706533" cy="4727575"/>
          </a:xfrm>
        </p:spPr>
        <p:txBody>
          <a:bodyPr>
            <a:normAutofit/>
          </a:bodyPr>
          <a:lstStyle/>
          <a:p>
            <a:r>
              <a:rPr lang="en-US" sz="3200" dirty="0">
                <a:solidFill>
                  <a:schemeClr val="bg1"/>
                </a:solidFill>
                <a:effectLst>
                  <a:outerShdw blurRad="76200" dist="12700" dir="2700000" sx="101000" sy="101000" algn="tl" rotWithShape="0">
                    <a:schemeClr val="tx1"/>
                  </a:outerShdw>
                </a:effectLst>
              </a:rPr>
              <a:t>As you adopt a healthy diet your blood pressure will respond positively.</a:t>
            </a:r>
          </a:p>
          <a:p>
            <a:r>
              <a:rPr lang="en-US" sz="3200" dirty="0">
                <a:solidFill>
                  <a:schemeClr val="bg1"/>
                </a:solidFill>
                <a:effectLst>
                  <a:outerShdw blurRad="76200" dist="12700" dir="2700000" sx="101000" sy="101000" algn="tl" rotWithShape="0">
                    <a:schemeClr val="tx1"/>
                  </a:outerShdw>
                </a:effectLst>
              </a:rPr>
              <a:t>Good lifestyle habit will ensure good circulation.</a:t>
            </a:r>
          </a:p>
          <a:p>
            <a:r>
              <a:rPr lang="en-US" sz="3200" dirty="0">
                <a:solidFill>
                  <a:schemeClr val="bg1"/>
                </a:solidFill>
                <a:effectLst>
                  <a:outerShdw blurRad="76200" dist="12700" dir="2700000" sx="101000" sy="101000" algn="tl" rotWithShape="0">
                    <a:schemeClr val="tx1"/>
                  </a:outerShdw>
                </a:effectLst>
              </a:rPr>
              <a:t>Psychological rest and peace will be reflected in a calm pulse, steady heart beat and a </a:t>
            </a:r>
            <a:r>
              <a:rPr lang="en-US" sz="3200" b="1" dirty="0">
                <a:solidFill>
                  <a:schemeClr val="bg1"/>
                </a:solidFill>
                <a:effectLst>
                  <a:outerShdw blurRad="76200" dist="12700" dir="2700000" sx="101000" sy="101000" algn="tl" rotWithShape="0">
                    <a:schemeClr val="tx1"/>
                  </a:outerShdw>
                </a:effectLst>
              </a:rPr>
              <a:t>healthy blood pressure</a:t>
            </a:r>
            <a:r>
              <a:rPr lang="en-US" sz="3200" dirty="0">
                <a:solidFill>
                  <a:schemeClr val="bg1"/>
                </a:solidFill>
                <a:effectLst>
                  <a:outerShdw blurRad="76200" dist="12700" dir="2700000" sx="101000" sy="101000" algn="tl" rotWithShape="0">
                    <a:schemeClr val="tx1"/>
                  </a:outerShdw>
                </a:effectLst>
              </a:rPr>
              <a:t>.</a:t>
            </a:r>
          </a:p>
        </p:txBody>
      </p:sp>
    </p:spTree>
    <p:extLst>
      <p:ext uri="{BB962C8B-B14F-4D97-AF65-F5344CB8AC3E}">
        <p14:creationId xmlns:p14="http://schemas.microsoft.com/office/powerpoint/2010/main" val="3079942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3B7ACD4-F817-484D-8E81-F9B358103091}"/>
              </a:ext>
            </a:extLst>
          </p:cNvPr>
          <p:cNvSpPr txBox="1"/>
          <p:nvPr/>
        </p:nvSpPr>
        <p:spPr>
          <a:xfrm>
            <a:off x="80225" y="762000"/>
            <a:ext cx="8983550" cy="830997"/>
          </a:xfrm>
          <a:prstGeom prst="rect">
            <a:avLst/>
          </a:prstGeom>
          <a:solidFill>
            <a:srgbClr val="000000"/>
          </a:solidFill>
        </p:spPr>
        <p:txBody>
          <a:bodyPr wrap="none" rtlCol="0">
            <a:spAutoFit/>
          </a:bodyPr>
          <a:lstStyle/>
          <a:p>
            <a:r>
              <a:rPr lang="en-US" sz="4800" b="1" dirty="0" err="1">
                <a:solidFill>
                  <a:schemeClr val="bg1"/>
                </a:solidFill>
                <a:latin typeface="Arial Narrow" panose="020B0604020202020204" pitchFamily="34" charset="0"/>
                <a:cs typeface="Arial Narrow" panose="020B0604020202020204" pitchFamily="34" charset="0"/>
              </a:rPr>
              <a:t>NorthernLightsHealthEducation.com</a:t>
            </a:r>
            <a:endParaRPr lang="en-US" sz="48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4036839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07F265-524F-C04D-B02C-62995A851B10}"/>
              </a:ext>
            </a:extLst>
          </p:cNvPr>
          <p:cNvGrpSpPr/>
          <p:nvPr/>
        </p:nvGrpSpPr>
        <p:grpSpPr>
          <a:xfrm>
            <a:off x="-1" y="0"/>
            <a:ext cx="9144001" cy="6877256"/>
            <a:chOff x="1523999" y="1070849"/>
            <a:chExt cx="9144001" cy="5541867"/>
          </a:xfrm>
        </p:grpSpPr>
        <p:pic>
          <p:nvPicPr>
            <p:cNvPr id="5" name="Picture 4">
              <a:extLst>
                <a:ext uri="{FF2B5EF4-FFF2-40B4-BE49-F238E27FC236}">
                  <a16:creationId xmlns:a16="http://schemas.microsoft.com/office/drawing/2014/main" id="{89EA3B06-903A-2C40-9413-547026F288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22574" y="1070849"/>
              <a:ext cx="8945426" cy="5541867"/>
            </a:xfrm>
            <a:prstGeom prst="rect">
              <a:avLst/>
            </a:prstGeom>
          </p:spPr>
        </p:pic>
        <p:pic>
          <p:nvPicPr>
            <p:cNvPr id="6" name="Picture 5">
              <a:extLst>
                <a:ext uri="{FF2B5EF4-FFF2-40B4-BE49-F238E27FC236}">
                  <a16:creationId xmlns:a16="http://schemas.microsoft.com/office/drawing/2014/main" id="{F6809100-E46F-1748-892F-8E078F634A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523999" y="1070849"/>
              <a:ext cx="198571" cy="5541867"/>
            </a:xfrm>
            <a:prstGeom prst="rect">
              <a:avLst/>
            </a:prstGeom>
          </p:spPr>
        </p:pic>
      </p:grpSp>
      <p:sp>
        <p:nvSpPr>
          <p:cNvPr id="7" name="TextBox 6">
            <a:extLst>
              <a:ext uri="{FF2B5EF4-FFF2-40B4-BE49-F238E27FC236}">
                <a16:creationId xmlns:a16="http://schemas.microsoft.com/office/drawing/2014/main" id="{0F457976-5A96-C248-91FA-BF6DB91B720A}"/>
              </a:ext>
            </a:extLst>
          </p:cNvPr>
          <p:cNvSpPr txBox="1"/>
          <p:nvPr/>
        </p:nvSpPr>
        <p:spPr>
          <a:xfrm>
            <a:off x="-1524000" y="257725"/>
            <a:ext cx="121920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b="1" dirty="0">
                <a:ln/>
                <a:solidFill>
                  <a:srgbClr val="FFAB7A"/>
                </a:solidFill>
                <a:effectLst>
                  <a:glow rad="127000">
                    <a:schemeClr val="tx1">
                      <a:alpha val="60000"/>
                    </a:schemeClr>
                  </a:glow>
                  <a:outerShdw blurRad="50800" dist="38100" dir="2700000" algn="tl" rotWithShape="0">
                    <a:prstClr val="black">
                      <a:alpha val="40000"/>
                    </a:prstClr>
                  </a:outerShdw>
                </a:effectLst>
                <a:latin typeface="Quartera" pitchFamily="2" charset="0"/>
              </a:rPr>
              <a:t>Blueprint</a:t>
            </a:r>
            <a:r>
              <a:rPr lang="en-US" sz="4800" b="1" dirty="0">
                <a:ln/>
                <a:solidFill>
                  <a:srgbClr val="FFAB7A"/>
                </a:solidFill>
                <a:effectLst>
                  <a:glow rad="50800">
                    <a:schemeClr val="tx1">
                      <a:alpha val="60000"/>
                    </a:schemeClr>
                  </a:glow>
                  <a:outerShdw blurRad="50800" dist="38100" dir="2700000" algn="tl" rotWithShape="0">
                    <a:prstClr val="black">
                      <a:alpha val="40000"/>
                    </a:prstClr>
                  </a:outerShdw>
                </a:effectLst>
                <a:latin typeface="Quartera" pitchFamily="2" charset="0"/>
              </a:rPr>
              <a:t> </a:t>
            </a:r>
            <a:r>
              <a:rPr lang="en-US" sz="4800" dirty="0">
                <a:ln/>
                <a:solidFill>
                  <a:srgbClr val="FFAB7A"/>
                </a:solidFill>
                <a:effectLst>
                  <a:glow rad="165100">
                    <a:schemeClr val="tx1">
                      <a:alpha val="60000"/>
                    </a:schemeClr>
                  </a:glow>
                  <a:outerShdw blurRad="50800" dist="38100" dir="2700000" algn="tl" rotWithShape="0">
                    <a:prstClr val="black">
                      <a:alpha val="40000"/>
                    </a:prstClr>
                  </a:outerShdw>
                </a:effectLst>
                <a:latin typeface="Quartera" pitchFamily="2" charset="0"/>
              </a:rPr>
              <a:t>For Health And Healing</a:t>
            </a:r>
          </a:p>
        </p:txBody>
      </p:sp>
      <p:sp>
        <p:nvSpPr>
          <p:cNvPr id="8" name="TextBox 7">
            <a:extLst>
              <a:ext uri="{FF2B5EF4-FFF2-40B4-BE49-F238E27FC236}">
                <a16:creationId xmlns:a16="http://schemas.microsoft.com/office/drawing/2014/main" id="{6C8C2B3E-C3C2-8B46-B331-DB613CE9D00B}"/>
              </a:ext>
            </a:extLst>
          </p:cNvPr>
          <p:cNvSpPr txBox="1"/>
          <p:nvPr/>
        </p:nvSpPr>
        <p:spPr>
          <a:xfrm>
            <a:off x="3366442" y="6085429"/>
            <a:ext cx="2424672" cy="461163"/>
          </a:xfrm>
          <a:prstGeom prst="rect">
            <a:avLst/>
          </a:prstGeom>
          <a:noFill/>
        </p:spPr>
        <p:txBody>
          <a:bodyPr wrap="none" rtlCol="0">
            <a:prstTxWarp prst="textPlain">
              <a:avLst/>
            </a:prstTxWarp>
            <a:spAutoFit/>
            <a:scene3d>
              <a:camera prst="orthographicFront"/>
              <a:lightRig rig="soft" dir="t">
                <a:rot lat="0" lon="0" rev="15600000"/>
              </a:lightRig>
            </a:scene3d>
            <a:sp3d extrusionH="57150" prstMaterial="softEdge">
              <a:bevelT w="25400" h="38100"/>
            </a:sp3d>
          </a:bodyPr>
          <a:lstStyle/>
          <a:p>
            <a:r>
              <a:rPr lang="en-US" sz="2800" b="1" dirty="0">
                <a:ln/>
                <a:solidFill>
                  <a:schemeClr val="bg1"/>
                </a:solidFill>
                <a:effectLst>
                  <a:glow rad="101600">
                    <a:schemeClr val="tx1">
                      <a:alpha val="60000"/>
                    </a:schemeClr>
                  </a:glow>
                  <a:outerShdw blurRad="50800" dist="38100" dir="2700000" algn="tl" rotWithShape="0">
                    <a:prstClr val="black">
                      <a:alpha val="40000"/>
                    </a:prstClr>
                  </a:outerShdw>
                </a:effectLst>
                <a:latin typeface="Quartera" pitchFamily="2" charset="0"/>
              </a:rPr>
              <a:t>John Clark, M.D.</a:t>
            </a:r>
          </a:p>
        </p:txBody>
      </p:sp>
      <p:sp>
        <p:nvSpPr>
          <p:cNvPr id="9" name="TextBox 8">
            <a:extLst>
              <a:ext uri="{FF2B5EF4-FFF2-40B4-BE49-F238E27FC236}">
                <a16:creationId xmlns:a16="http://schemas.microsoft.com/office/drawing/2014/main" id="{657E0608-0196-8B4B-8904-0C778FA89FCD}"/>
              </a:ext>
            </a:extLst>
          </p:cNvPr>
          <p:cNvSpPr txBox="1"/>
          <p:nvPr/>
        </p:nvSpPr>
        <p:spPr>
          <a:xfrm>
            <a:off x="-1524000" y="1375514"/>
            <a:ext cx="1219200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3600" b="1" dirty="0">
                <a:ln/>
                <a:solidFill>
                  <a:srgbClr val="FFAB7A"/>
                </a:solidFill>
                <a:effectLst>
                  <a:glow rad="127000">
                    <a:schemeClr val="tx1">
                      <a:alpha val="60000"/>
                    </a:schemeClr>
                  </a:glow>
                  <a:outerShdw blurRad="50800" dist="38100" dir="2700000" algn="tl" rotWithShape="0">
                    <a:prstClr val="black">
                      <a:alpha val="40000"/>
                    </a:prstClr>
                  </a:outerShdw>
                </a:effectLst>
                <a:latin typeface="Quartera" pitchFamily="2" charset="0"/>
              </a:rPr>
              <a:t>Reversing Disease From Its Foundation </a:t>
            </a:r>
          </a:p>
        </p:txBody>
      </p:sp>
      <p:pic>
        <p:nvPicPr>
          <p:cNvPr id="10" name="Picture 9">
            <a:extLst>
              <a:ext uri="{FF2B5EF4-FFF2-40B4-BE49-F238E27FC236}">
                <a16:creationId xmlns:a16="http://schemas.microsoft.com/office/drawing/2014/main" id="{BA3B55FE-1C62-EC45-918F-D7DC82FE73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258697" y="2571070"/>
            <a:ext cx="2870791" cy="4306186"/>
          </a:xfrm>
          <a:prstGeom prst="rect">
            <a:avLst/>
          </a:prstGeom>
        </p:spPr>
      </p:pic>
      <p:sp>
        <p:nvSpPr>
          <p:cNvPr id="11" name="Title 1">
            <a:extLst>
              <a:ext uri="{FF2B5EF4-FFF2-40B4-BE49-F238E27FC236}">
                <a16:creationId xmlns:a16="http://schemas.microsoft.com/office/drawing/2014/main" id="{AA69135D-C749-9C4D-A3DB-417BC1FA55DC}"/>
              </a:ext>
            </a:extLst>
          </p:cNvPr>
          <p:cNvSpPr txBox="1">
            <a:spLocks/>
          </p:cNvSpPr>
          <p:nvPr/>
        </p:nvSpPr>
        <p:spPr>
          <a:xfrm>
            <a:off x="755373" y="2939181"/>
            <a:ext cx="7182678" cy="1641947"/>
          </a:xfrm>
          <a:prstGeom prst="rect">
            <a:avLst/>
          </a:prstGeom>
        </p:spPr>
        <p:txBody>
          <a:bodyPr numCol="1">
            <a:prstTxWarp prst="textWave4">
              <a:avLst>
                <a:gd name="adj1" fmla="val 3008"/>
                <a:gd name="adj2" fmla="val 1"/>
              </a:avLst>
            </a:prstTxWarp>
            <a:normAutofit fontScale="975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a:solidFill>
                    <a:srgbClr val="FFFF00"/>
                  </a:solidFill>
                </a:ln>
                <a:solidFill>
                  <a:schemeClr val="bg1"/>
                </a:solidFill>
                <a:effectLst>
                  <a:glow rad="101600">
                    <a:schemeClr val="tx1">
                      <a:alpha val="60000"/>
                    </a:schemeClr>
                  </a:glow>
                </a:effectLst>
                <a:latin typeface="Arial Rounded MT Bold" panose="020F0704030504030204" pitchFamily="34" charset="77"/>
                <a:ea typeface="Tahoma" panose="020B0604030504040204" pitchFamily="34" charset="0"/>
                <a:cs typeface="Tahoma" panose="020B0604030504040204" pitchFamily="34" charset="0"/>
              </a:rPr>
              <a:t>Vigorous Healthy Natural Blood Pressure</a:t>
            </a:r>
          </a:p>
        </p:txBody>
      </p:sp>
    </p:spTree>
    <p:extLst>
      <p:ext uri="{BB962C8B-B14F-4D97-AF65-F5344CB8AC3E}">
        <p14:creationId xmlns:p14="http://schemas.microsoft.com/office/powerpoint/2010/main" val="270075328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B15C74-0270-E146-AA44-795D1D55B6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243" y="0"/>
            <a:ext cx="9142757" cy="6858000"/>
          </a:xfrm>
          <a:prstGeom prst="rect">
            <a:avLst/>
          </a:prstGeom>
        </p:spPr>
      </p:pic>
      <p:sp>
        <p:nvSpPr>
          <p:cNvPr id="2" name="Title 1">
            <a:extLst>
              <a:ext uri="{FF2B5EF4-FFF2-40B4-BE49-F238E27FC236}">
                <a16:creationId xmlns:a16="http://schemas.microsoft.com/office/drawing/2014/main" id="{700DAA0D-B421-1445-8A68-12B024EEDEA5}"/>
              </a:ext>
            </a:extLst>
          </p:cNvPr>
          <p:cNvSpPr>
            <a:spLocks noGrp="1"/>
          </p:cNvSpPr>
          <p:nvPr>
            <p:ph type="title"/>
          </p:nvPr>
        </p:nvSpPr>
        <p:spPr>
          <a:xfrm>
            <a:off x="1243" y="-180975"/>
            <a:ext cx="7886700" cy="1325563"/>
          </a:xfrm>
        </p:spPr>
        <p:txBody>
          <a:bodyPr/>
          <a:lstStyle/>
          <a:p>
            <a:r>
              <a:rPr lang="en-US" dirty="0">
                <a:solidFill>
                  <a:srgbClr val="FFFFFF"/>
                </a:solidFill>
              </a:rPr>
              <a:t>Overview</a:t>
            </a:r>
          </a:p>
        </p:txBody>
      </p:sp>
      <p:sp>
        <p:nvSpPr>
          <p:cNvPr id="9" name="TextBox 8">
            <a:extLst>
              <a:ext uri="{FF2B5EF4-FFF2-40B4-BE49-F238E27FC236}">
                <a16:creationId xmlns:a16="http://schemas.microsoft.com/office/drawing/2014/main" id="{94BDB7EC-5F66-5649-A56C-ADD1B617957C}"/>
              </a:ext>
            </a:extLst>
          </p:cNvPr>
          <p:cNvSpPr txBox="1"/>
          <p:nvPr/>
        </p:nvSpPr>
        <p:spPr>
          <a:xfrm>
            <a:off x="758473" y="1648662"/>
            <a:ext cx="2165208" cy="830997"/>
          </a:xfrm>
          <a:prstGeom prst="rect">
            <a:avLst/>
          </a:prstGeom>
          <a:noFill/>
        </p:spPr>
        <p:txBody>
          <a:bodyPr wrap="none" rtlCol="0">
            <a:spAutoFit/>
          </a:bodyPr>
          <a:lstStyle/>
          <a:p>
            <a:r>
              <a:rPr lang="en-US" sz="2400" dirty="0">
                <a:solidFill>
                  <a:srgbClr val="FFFFFF"/>
                </a:solidFill>
              </a:rPr>
              <a:t>Dietary choices.</a:t>
            </a:r>
          </a:p>
          <a:p>
            <a:endParaRPr lang="en-US" sz="2400" dirty="0"/>
          </a:p>
        </p:txBody>
      </p:sp>
      <p:sp>
        <p:nvSpPr>
          <p:cNvPr id="10" name="TextBox 9">
            <a:extLst>
              <a:ext uri="{FF2B5EF4-FFF2-40B4-BE49-F238E27FC236}">
                <a16:creationId xmlns:a16="http://schemas.microsoft.com/office/drawing/2014/main" id="{DD38BB90-7140-E84F-AE44-4D28C2370E26}"/>
              </a:ext>
            </a:extLst>
          </p:cNvPr>
          <p:cNvSpPr txBox="1"/>
          <p:nvPr/>
        </p:nvSpPr>
        <p:spPr>
          <a:xfrm>
            <a:off x="3711299" y="1144588"/>
            <a:ext cx="2119555" cy="830997"/>
          </a:xfrm>
          <a:prstGeom prst="rect">
            <a:avLst/>
          </a:prstGeom>
          <a:noFill/>
        </p:spPr>
        <p:txBody>
          <a:bodyPr wrap="none" rtlCol="0">
            <a:spAutoFit/>
          </a:bodyPr>
          <a:lstStyle/>
          <a:p>
            <a:r>
              <a:rPr lang="en-US" sz="2400" dirty="0">
                <a:solidFill>
                  <a:srgbClr val="FFFFFF"/>
                </a:solidFill>
              </a:rPr>
              <a:t>Lifestyle habits.</a:t>
            </a:r>
          </a:p>
          <a:p>
            <a:endParaRPr lang="en-US" sz="2400" dirty="0"/>
          </a:p>
        </p:txBody>
      </p:sp>
      <p:sp>
        <p:nvSpPr>
          <p:cNvPr id="11" name="TextBox 10">
            <a:extLst>
              <a:ext uri="{FF2B5EF4-FFF2-40B4-BE49-F238E27FC236}">
                <a16:creationId xmlns:a16="http://schemas.microsoft.com/office/drawing/2014/main" id="{D240C985-4A1D-B144-B937-8A884F1D0D6B}"/>
              </a:ext>
            </a:extLst>
          </p:cNvPr>
          <p:cNvSpPr txBox="1"/>
          <p:nvPr/>
        </p:nvSpPr>
        <p:spPr>
          <a:xfrm>
            <a:off x="5919858" y="1641031"/>
            <a:ext cx="3254096" cy="830997"/>
          </a:xfrm>
          <a:prstGeom prst="rect">
            <a:avLst/>
          </a:prstGeom>
          <a:noFill/>
        </p:spPr>
        <p:txBody>
          <a:bodyPr wrap="none" rtlCol="0">
            <a:spAutoFit/>
          </a:bodyPr>
          <a:lstStyle/>
          <a:p>
            <a:r>
              <a:rPr lang="en-US" sz="2400" dirty="0">
                <a:solidFill>
                  <a:srgbClr val="FFFFFF"/>
                </a:solidFill>
              </a:rPr>
              <a:t>Psychological well being.</a:t>
            </a:r>
          </a:p>
          <a:p>
            <a:endParaRPr lang="en-US" sz="2400" dirty="0"/>
          </a:p>
        </p:txBody>
      </p:sp>
    </p:spTree>
    <p:extLst>
      <p:ext uri="{BB962C8B-B14F-4D97-AF65-F5344CB8AC3E}">
        <p14:creationId xmlns:p14="http://schemas.microsoft.com/office/powerpoint/2010/main" val="275393819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B231A6-08F6-EB41-A095-428E4844E4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3" y="0"/>
            <a:ext cx="9141513" cy="6858000"/>
          </a:xfrm>
          <a:prstGeom prst="rect">
            <a:avLst/>
          </a:prstGeom>
        </p:spPr>
      </p:pic>
      <p:sp>
        <p:nvSpPr>
          <p:cNvPr id="8" name="TextBox 7">
            <a:extLst>
              <a:ext uri="{FF2B5EF4-FFF2-40B4-BE49-F238E27FC236}">
                <a16:creationId xmlns:a16="http://schemas.microsoft.com/office/drawing/2014/main" id="{4C755FEC-4E1F-2149-A223-4AD2020D2E5B}"/>
              </a:ext>
            </a:extLst>
          </p:cNvPr>
          <p:cNvSpPr txBox="1"/>
          <p:nvPr/>
        </p:nvSpPr>
        <p:spPr>
          <a:xfrm>
            <a:off x="3132667" y="5046134"/>
            <a:ext cx="935834" cy="646331"/>
          </a:xfrm>
          <a:prstGeom prst="rect">
            <a:avLst/>
          </a:prstGeom>
          <a:noFill/>
        </p:spPr>
        <p:txBody>
          <a:bodyPr wrap="none" rtlCol="0">
            <a:spAutoFit/>
          </a:bodyPr>
          <a:lstStyle/>
          <a:p>
            <a:r>
              <a:rPr lang="en-US" sz="3600" dirty="0">
                <a:solidFill>
                  <a:srgbClr val="FFFFFF"/>
                </a:solidFill>
              </a:rPr>
              <a:t>Fats</a:t>
            </a:r>
          </a:p>
        </p:txBody>
      </p:sp>
      <p:sp>
        <p:nvSpPr>
          <p:cNvPr id="5" name="TextBox 4">
            <a:extLst>
              <a:ext uri="{FF2B5EF4-FFF2-40B4-BE49-F238E27FC236}">
                <a16:creationId xmlns:a16="http://schemas.microsoft.com/office/drawing/2014/main" id="{B1DB027A-CBD7-3C46-BA75-C5FDF0B3C795}"/>
              </a:ext>
            </a:extLst>
          </p:cNvPr>
          <p:cNvSpPr txBox="1"/>
          <p:nvPr/>
        </p:nvSpPr>
        <p:spPr>
          <a:xfrm>
            <a:off x="251520" y="116632"/>
            <a:ext cx="4921091" cy="923330"/>
          </a:xfrm>
          <a:prstGeom prst="rect">
            <a:avLst/>
          </a:prstGeom>
          <a:noFill/>
        </p:spPr>
        <p:txBody>
          <a:bodyPr wrap="none" rtlCol="0">
            <a:spAutoFit/>
          </a:bodyPr>
          <a:lstStyle/>
          <a:p>
            <a:r>
              <a:rPr lang="en-US" sz="5400" dirty="0">
                <a:solidFill>
                  <a:srgbClr val="FFFFFF"/>
                </a:solidFill>
              </a:rPr>
              <a:t>Unfavorable Diet</a:t>
            </a:r>
          </a:p>
        </p:txBody>
      </p:sp>
    </p:spTree>
    <p:extLst>
      <p:ext uri="{BB962C8B-B14F-4D97-AF65-F5344CB8AC3E}">
        <p14:creationId xmlns:p14="http://schemas.microsoft.com/office/powerpoint/2010/main" val="4143435937"/>
      </p:ext>
    </p:extLst>
  </p:cSld>
  <p:clrMapOvr>
    <a:masterClrMapping/>
  </p:clrMapOvr>
  <p:transition spd="slow">
    <p:wipe dir="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10868</TotalTime>
  <Words>6333</Words>
  <Application>Microsoft Macintosh PowerPoint</Application>
  <PresentationFormat>On-screen Show (4:3)</PresentationFormat>
  <Paragraphs>557</Paragraphs>
  <Slides>74</Slides>
  <Notes>63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74</vt:i4>
      </vt:variant>
    </vt:vector>
  </HeadingPairs>
  <TitlesOfParts>
    <vt:vector size="86" baseType="lpstr">
      <vt:lpstr>ＭＳ Ｐゴシック</vt:lpstr>
      <vt:lpstr>Arial</vt:lpstr>
      <vt:lpstr>Arial Black</vt:lpstr>
      <vt:lpstr>Arial Narrow</vt:lpstr>
      <vt:lpstr>Arial Rounded MT Bold</vt:lpstr>
      <vt:lpstr>Calibri</vt:lpstr>
      <vt:lpstr>Calibri Light</vt:lpstr>
      <vt:lpstr>MS P????</vt:lpstr>
      <vt:lpstr>Quartera</vt:lpstr>
      <vt:lpstr>Tahoma</vt:lpstr>
      <vt:lpstr>Tahoma Normal</vt:lpstr>
      <vt:lpstr>Office Theme</vt:lpstr>
      <vt:lpstr>PowerPoint Presentation</vt:lpstr>
      <vt:lpstr>PowerPoint Presentation</vt:lpstr>
      <vt:lpstr>PowerPoint Presentation</vt:lpstr>
      <vt:lpstr>Natural Blood Pressure Control</vt:lpstr>
      <vt:lpstr>PowerPoint Presentation</vt:lpstr>
      <vt:lpstr>PowerPoint Presentation</vt:lpstr>
      <vt:lpstr>PowerPoint Presentation</vt:lpstr>
      <vt:lpstr>Overview</vt:lpstr>
      <vt:lpstr>PowerPoint Presentation</vt:lpstr>
      <vt:lpstr>PowerPoint Presentation</vt:lpstr>
      <vt:lpstr>PowerPoint Presentation</vt:lpstr>
      <vt:lpstr>PowerPoint Presentation</vt:lpstr>
      <vt:lpstr>Fruits And Vegetables Relax Blood Vessels </vt:lpstr>
      <vt:lpstr>Choosing A Dietary Lifestyle AHS-2 Results</vt:lpstr>
      <vt:lpstr>PowerPoint Presentation</vt:lpstr>
      <vt:lpstr>PowerPoint Presentation</vt:lpstr>
      <vt:lpstr>PowerPoint Presentation</vt:lpstr>
      <vt:lpstr>PowerPoint Presentation</vt:lpstr>
      <vt:lpstr>Increased weight means increased blood pressure.</vt:lpstr>
      <vt:lpstr>PowerPoint Presentation</vt:lpstr>
      <vt:lpstr>PowerPoint Presentation</vt:lpstr>
      <vt:lpstr>Suffering for Supper</vt:lpstr>
      <vt:lpstr>PowerPoint Presentation</vt:lpstr>
      <vt:lpstr>“Thou openest thine hand, and satisfiest the desire of every living thing.”  Psalms 145:16.</vt:lpstr>
      <vt:lpstr>PowerPoint Presentation</vt:lpstr>
      <vt:lpstr>PowerPoint Presentation</vt:lpstr>
      <vt:lpstr>Your lifestyle habits also Impact your blood pressure.</vt:lpstr>
      <vt:lpstr>High blood pressure effects your whole body.</vt:lpstr>
      <vt:lpstr>PowerPoint Presentation</vt:lpstr>
      <vt:lpstr>PowerPoint Presentation</vt:lpstr>
      <vt:lpstr>PowerPoint Presentation</vt:lpstr>
      <vt:lpstr>People who drink plenty of water have lower blood pressures.</vt:lpstr>
      <vt:lpstr>How Much Water?</vt:lpstr>
      <vt:lpstr>Lemon water lowers blood pressure; start each day with one quart/litre.</vt:lpstr>
      <vt:lpstr>Wakeup with a cool sponge bath and a outdoor walk.</vt:lpstr>
      <vt:lpstr>Cold Extremities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this brings us to our final section: the impact of Mind on Body.</vt:lpstr>
      <vt:lpstr>PowerPoint Presentation</vt:lpstr>
      <vt:lpstr>PowerPoint Presentation</vt:lpstr>
      <vt:lpstr>PowerPoint Presentation</vt:lpstr>
      <vt:lpstr>PowerPoint Presentation</vt:lpstr>
      <vt:lpstr>Faith In After Life</vt:lpstr>
      <vt:lpstr>PowerPoint Presentation</vt:lpstr>
      <vt:lpstr>PowerPoint Presentation</vt:lpstr>
      <vt:lpstr>PowerPoint Presentation</vt:lpstr>
      <vt:lpstr>PowerPoint Presentation</vt:lpstr>
      <vt:lpstr>Awe</vt:lpstr>
      <vt:lpstr>PowerPoint Presentation</vt:lpstr>
      <vt:lpstr>PowerPoint Presentation</vt:lpstr>
      <vt:lpstr>PowerPoint Presentation</vt:lpstr>
      <vt:lpstr>PowerPoint Presentation</vt:lpstr>
      <vt:lpstr>PowerPoint Presentation</vt:lpstr>
      <vt:lpstr>PowerPoint Presentation</vt:lpstr>
      <vt:lpstr>Letting Hypertension Go</vt:lpstr>
      <vt:lpstr>Letting Hypertension Go</vt:lpstr>
      <vt:lpstr>Letting Hypertension Go</vt:lpstr>
      <vt:lpstr>Letting Hypertension Go</vt:lpstr>
      <vt:lpstr>Letting Hypertension Go</vt:lpstr>
      <vt:lpstr>Letting Hypertension Go</vt:lpstr>
      <vt:lpstr>Letting Hypertension Go</vt:lpstr>
      <vt:lpstr>Letting Hypertension Go</vt:lpstr>
      <vt:lpstr>Letting Hypertension Go</vt:lpstr>
      <vt:lpstr>Letting Hypertension Go</vt:lpstr>
      <vt:lpstr>Letting Hypertension Go</vt:lpstr>
      <vt:lpstr>In Summary</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Northern Lights</dc:creator>
  <cp:lastModifiedBy>Microsoft Office User</cp:lastModifiedBy>
  <cp:revision>140</cp:revision>
  <dcterms:created xsi:type="dcterms:W3CDTF">2018-12-26T23:51:49Z</dcterms:created>
  <dcterms:modified xsi:type="dcterms:W3CDTF">2025-12-29T14:25:33Z</dcterms:modified>
</cp:coreProperties>
</file>