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1.bin"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437" r:id="rId2"/>
    <p:sldId id="730" r:id="rId3"/>
    <p:sldId id="673" r:id="rId4"/>
    <p:sldId id="713" r:id="rId5"/>
    <p:sldId id="441" r:id="rId6"/>
    <p:sldId id="723" r:id="rId7"/>
    <p:sldId id="724" r:id="rId8"/>
    <p:sldId id="445" r:id="rId9"/>
    <p:sldId id="741" r:id="rId10"/>
    <p:sldId id="449" r:id="rId11"/>
    <p:sldId id="451" r:id="rId12"/>
    <p:sldId id="455" r:id="rId13"/>
    <p:sldId id="686" r:id="rId14"/>
    <p:sldId id="652" r:id="rId15"/>
    <p:sldId id="464" r:id="rId16"/>
    <p:sldId id="573" r:id="rId17"/>
    <p:sldId id="486" r:id="rId18"/>
    <p:sldId id="460" r:id="rId19"/>
    <p:sldId id="461" r:id="rId20"/>
    <p:sldId id="635" r:id="rId21"/>
    <p:sldId id="488" r:id="rId22"/>
    <p:sldId id="716" r:id="rId23"/>
    <p:sldId id="718" r:id="rId24"/>
    <p:sldId id="719" r:id="rId25"/>
    <p:sldId id="720" r:id="rId26"/>
    <p:sldId id="721" r:id="rId27"/>
    <p:sldId id="717" r:id="rId28"/>
    <p:sldId id="479" r:id="rId29"/>
    <p:sldId id="481" r:id="rId30"/>
    <p:sldId id="683" r:id="rId31"/>
    <p:sldId id="722" r:id="rId32"/>
    <p:sldId id="684" r:id="rId33"/>
    <p:sldId id="685" r:id="rId34"/>
    <p:sldId id="697" r:id="rId35"/>
    <p:sldId id="732" r:id="rId36"/>
    <p:sldId id="701" r:id="rId37"/>
    <p:sldId id="704" r:id="rId38"/>
    <p:sldId id="552" r:id="rId39"/>
    <p:sldId id="735" r:id="rId40"/>
    <p:sldId id="736" r:id="rId41"/>
    <p:sldId id="737" r:id="rId42"/>
    <p:sldId id="738" r:id="rId43"/>
    <p:sldId id="714" r:id="rId44"/>
    <p:sldId id="733" r:id="rId45"/>
    <p:sldId id="494" r:id="rId46"/>
    <p:sldId id="500" r:id="rId47"/>
    <p:sldId id="639" r:id="rId48"/>
    <p:sldId id="499" r:id="rId49"/>
    <p:sldId id="663" r:id="rId50"/>
    <p:sldId id="665" r:id="rId51"/>
    <p:sldId id="670" r:id="rId52"/>
    <p:sldId id="611" r:id="rId53"/>
    <p:sldId id="612" r:id="rId54"/>
    <p:sldId id="729" r:id="rId55"/>
    <p:sldId id="671" r:id="rId56"/>
    <p:sldId id="606" r:id="rId57"/>
    <p:sldId id="689" r:id="rId58"/>
    <p:sldId id="734" r:id="rId59"/>
    <p:sldId id="727" r:id="rId60"/>
    <p:sldId id="692" r:id="rId61"/>
    <p:sldId id="879"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7861"/>
  </p:normalViewPr>
  <p:slideViewPr>
    <p:cSldViewPr showGuides="1">
      <p:cViewPr varScale="1">
        <p:scale>
          <a:sx n="83" d="100"/>
          <a:sy n="83" d="100"/>
        </p:scale>
        <p:origin x="2384" y="20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Lst>
  </p:outlineViewPr>
  <p:notesTextViewPr>
    <p:cViewPr>
      <p:scale>
        <a:sx n="100" d="100"/>
        <a:sy n="100" d="100"/>
      </p:scale>
      <p:origin x="0" y="0"/>
    </p:cViewPr>
  </p:notesTextViewPr>
  <p:sorterViewPr>
    <p:cViewPr varScale="1">
      <p:scale>
        <a:sx n="100" d="100"/>
        <a:sy n="100" d="100"/>
      </p:scale>
      <p:origin x="0" y="24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8" Type="http://schemas.openxmlformats.org/officeDocument/2006/relationships/slide" Target="slides/slide16.xml"/><Relationship Id="rId13" Type="http://schemas.openxmlformats.org/officeDocument/2006/relationships/slide" Target="slides/slide29.xml"/><Relationship Id="rId18" Type="http://schemas.openxmlformats.org/officeDocument/2006/relationships/slide" Target="slides/slide44.xml"/><Relationship Id="rId26" Type="http://schemas.openxmlformats.org/officeDocument/2006/relationships/slide" Target="slides/slide54.xml"/><Relationship Id="rId3" Type="http://schemas.openxmlformats.org/officeDocument/2006/relationships/slide" Target="slides/slide7.xml"/><Relationship Id="rId21" Type="http://schemas.openxmlformats.org/officeDocument/2006/relationships/slide" Target="slides/slide48.xml"/><Relationship Id="rId7" Type="http://schemas.openxmlformats.org/officeDocument/2006/relationships/slide" Target="slides/slide15.xml"/><Relationship Id="rId12" Type="http://schemas.openxmlformats.org/officeDocument/2006/relationships/slide" Target="slides/slide28.xml"/><Relationship Id="rId17" Type="http://schemas.openxmlformats.org/officeDocument/2006/relationships/slide" Target="slides/slide39.xml"/><Relationship Id="rId25" Type="http://schemas.openxmlformats.org/officeDocument/2006/relationships/slide" Target="slides/slide53.xml"/><Relationship Id="rId2" Type="http://schemas.openxmlformats.org/officeDocument/2006/relationships/slide" Target="slides/slide5.xml"/><Relationship Id="rId16" Type="http://schemas.openxmlformats.org/officeDocument/2006/relationships/slide" Target="slides/slide38.xml"/><Relationship Id="rId20" Type="http://schemas.openxmlformats.org/officeDocument/2006/relationships/slide" Target="slides/slide47.xml"/><Relationship Id="rId29" Type="http://schemas.openxmlformats.org/officeDocument/2006/relationships/slide" Target="slides/slide58.xml"/><Relationship Id="rId1" Type="http://schemas.openxmlformats.org/officeDocument/2006/relationships/slide" Target="slides/slide3.xml"/><Relationship Id="rId6" Type="http://schemas.openxmlformats.org/officeDocument/2006/relationships/slide" Target="slides/slide12.xml"/><Relationship Id="rId11" Type="http://schemas.openxmlformats.org/officeDocument/2006/relationships/slide" Target="slides/slide19.xml"/><Relationship Id="rId24" Type="http://schemas.openxmlformats.org/officeDocument/2006/relationships/slide" Target="slides/slide52.xml"/><Relationship Id="rId5" Type="http://schemas.openxmlformats.org/officeDocument/2006/relationships/slide" Target="slides/slide11.xml"/><Relationship Id="rId15" Type="http://schemas.openxmlformats.org/officeDocument/2006/relationships/slide" Target="slides/slide37.xml"/><Relationship Id="rId23" Type="http://schemas.openxmlformats.org/officeDocument/2006/relationships/slide" Target="slides/slide50.xml"/><Relationship Id="rId28" Type="http://schemas.openxmlformats.org/officeDocument/2006/relationships/slide" Target="slides/slide57.xml"/><Relationship Id="rId10" Type="http://schemas.openxmlformats.org/officeDocument/2006/relationships/slide" Target="slides/slide18.xml"/><Relationship Id="rId19" Type="http://schemas.openxmlformats.org/officeDocument/2006/relationships/slide" Target="slides/slide46.xml"/><Relationship Id="rId4" Type="http://schemas.openxmlformats.org/officeDocument/2006/relationships/slide" Target="slides/slide10.xml"/><Relationship Id="rId9" Type="http://schemas.openxmlformats.org/officeDocument/2006/relationships/slide" Target="slides/slide17.xml"/><Relationship Id="rId14" Type="http://schemas.openxmlformats.org/officeDocument/2006/relationships/slide" Target="slides/slide35.xml"/><Relationship Id="rId22" Type="http://schemas.openxmlformats.org/officeDocument/2006/relationships/slide" Target="slides/slide49.xml"/><Relationship Id="rId27" Type="http://schemas.openxmlformats.org/officeDocument/2006/relationships/slide" Target="slides/slide55.xml"/><Relationship Id="rId30"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Rectangle 1026">
            <a:extLst>
              <a:ext uri="{FF2B5EF4-FFF2-40B4-BE49-F238E27FC236}">
                <a16:creationId xmlns:a16="http://schemas.microsoft.com/office/drawing/2014/main" id="{5937C7DC-FDCD-B840-BDEA-3266804DC22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mn-ea"/>
              </a:defRPr>
            </a:lvl1pPr>
          </a:lstStyle>
          <a:p>
            <a:pPr>
              <a:defRPr/>
            </a:pPr>
            <a:endParaRPr lang="en-US"/>
          </a:p>
        </p:txBody>
      </p:sp>
      <p:sp>
        <p:nvSpPr>
          <p:cNvPr id="474115" name="Rectangle 1027">
            <a:extLst>
              <a:ext uri="{FF2B5EF4-FFF2-40B4-BE49-F238E27FC236}">
                <a16:creationId xmlns:a16="http://schemas.microsoft.com/office/drawing/2014/main" id="{C0F45E20-EE50-6347-A2A3-BAC99E521DF7}"/>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mn-ea"/>
              </a:defRPr>
            </a:lvl1pPr>
          </a:lstStyle>
          <a:p>
            <a:pPr>
              <a:defRPr/>
            </a:pPr>
            <a:endParaRPr lang="en-US"/>
          </a:p>
        </p:txBody>
      </p:sp>
      <p:sp>
        <p:nvSpPr>
          <p:cNvPr id="474116" name="Rectangle 1028">
            <a:extLst>
              <a:ext uri="{FF2B5EF4-FFF2-40B4-BE49-F238E27FC236}">
                <a16:creationId xmlns:a16="http://schemas.microsoft.com/office/drawing/2014/main" id="{373286E9-AF8F-214B-B829-1097D9C33034}"/>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mn-ea"/>
              </a:defRPr>
            </a:lvl1pPr>
          </a:lstStyle>
          <a:p>
            <a:pPr>
              <a:defRPr/>
            </a:pPr>
            <a:endParaRPr lang="en-US"/>
          </a:p>
        </p:txBody>
      </p:sp>
      <p:sp>
        <p:nvSpPr>
          <p:cNvPr id="474117" name="Rectangle 1029">
            <a:extLst>
              <a:ext uri="{FF2B5EF4-FFF2-40B4-BE49-F238E27FC236}">
                <a16:creationId xmlns:a16="http://schemas.microsoft.com/office/drawing/2014/main" id="{29560299-CE2E-A343-8793-6FDC0BED5377}"/>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AF40F4C-F4C3-B748-AEBD-2ADD1F119E1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7602" name="Rectangle 2">
            <a:extLst>
              <a:ext uri="{FF2B5EF4-FFF2-40B4-BE49-F238E27FC236}">
                <a16:creationId xmlns:a16="http://schemas.microsoft.com/office/drawing/2014/main" id="{C09E54F9-98DA-C348-B61C-658C36D0629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mn-ea"/>
              </a:defRPr>
            </a:lvl1pPr>
          </a:lstStyle>
          <a:p>
            <a:pPr>
              <a:defRPr/>
            </a:pPr>
            <a:endParaRPr lang="en-US"/>
          </a:p>
        </p:txBody>
      </p:sp>
      <p:sp>
        <p:nvSpPr>
          <p:cNvPr id="537603" name="Rectangle 3">
            <a:extLst>
              <a:ext uri="{FF2B5EF4-FFF2-40B4-BE49-F238E27FC236}">
                <a16:creationId xmlns:a16="http://schemas.microsoft.com/office/drawing/2014/main" id="{C98C8A14-229D-EA4D-A6C6-7EE328BD682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mn-ea"/>
              </a:defRPr>
            </a:lvl1pPr>
          </a:lstStyle>
          <a:p>
            <a:pPr>
              <a:defRPr/>
            </a:pPr>
            <a:endParaRPr lang="en-US"/>
          </a:p>
        </p:txBody>
      </p:sp>
      <p:sp>
        <p:nvSpPr>
          <p:cNvPr id="15364" name="Rectangle 4">
            <a:extLst>
              <a:ext uri="{FF2B5EF4-FFF2-40B4-BE49-F238E27FC236}">
                <a16:creationId xmlns:a16="http://schemas.microsoft.com/office/drawing/2014/main" id="{DE3A1B3F-6A9D-4E41-8AE0-B8AF239B3311}"/>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5" name="Rectangle 5">
            <a:extLst>
              <a:ext uri="{FF2B5EF4-FFF2-40B4-BE49-F238E27FC236}">
                <a16:creationId xmlns:a16="http://schemas.microsoft.com/office/drawing/2014/main" id="{B82AF891-8230-8447-A081-DD82AC31629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7606" name="Rectangle 6">
            <a:extLst>
              <a:ext uri="{FF2B5EF4-FFF2-40B4-BE49-F238E27FC236}">
                <a16:creationId xmlns:a16="http://schemas.microsoft.com/office/drawing/2014/main" id="{E03C18B2-0149-5D48-B534-6708B6FD1E7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mn-ea"/>
              </a:defRPr>
            </a:lvl1pPr>
          </a:lstStyle>
          <a:p>
            <a:pPr>
              <a:defRPr/>
            </a:pPr>
            <a:endParaRPr lang="en-US"/>
          </a:p>
        </p:txBody>
      </p:sp>
      <p:sp>
        <p:nvSpPr>
          <p:cNvPr id="537607" name="Rectangle 7">
            <a:extLst>
              <a:ext uri="{FF2B5EF4-FFF2-40B4-BE49-F238E27FC236}">
                <a16:creationId xmlns:a16="http://schemas.microsoft.com/office/drawing/2014/main" id="{78E48BFD-7B50-114C-B237-48DA4BD954A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AC172B7-F18C-204D-874D-888F930910F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E07D4A37-9FD2-CA46-A16D-24E874D8CBE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AB46F84-08AD-1D4D-B477-CC7A9D9795A8}"/>
              </a:ext>
            </a:extLst>
          </p:cNvPr>
          <p:cNvSpPr>
            <a:spLocks noGrp="1"/>
          </p:cNvSpPr>
          <p:nvPr>
            <p:ph type="body" idx="1"/>
          </p:nvPr>
        </p:nvSpPr>
        <p:spPr/>
        <p:txBody>
          <a:bodyPr>
            <a:normAutofit/>
          </a:bodyPr>
          <a:lstStyle/>
          <a:p>
            <a:pPr>
              <a:defRPr/>
            </a:pPr>
            <a:r>
              <a:rPr lang="en-US" altLang="en-US">
                <a:solidFill>
                  <a:srgbClr val="FFFFFF"/>
                </a:solidFill>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{CD 328.2}</a:t>
            </a:r>
          </a:p>
          <a:p>
            <a:pPr>
              <a:defRPr/>
            </a:pPr>
            <a:r>
              <a:rPr lang="en-US" altLang="en-US">
                <a:solidFill>
                  <a:srgbClr val="FFFFFF"/>
                </a:solidFill>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 {CD 327.1}</a:t>
            </a:r>
          </a:p>
          <a:p>
            <a:pPr>
              <a:defRPr/>
            </a:pPr>
            <a:endParaRPr lang="en-US" altLang="en-US">
              <a:latin typeface="Times New Roman" panose="02020603050405020304" pitchFamily="18" charset="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AC4C35B2-69AA-B94B-A6F3-59FCA1DF7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19474E6-3E7E-8644-9AEF-EF253D84C707}" type="slidenum">
              <a:rPr lang="en-US" altLang="en-US" smtClean="0"/>
              <a:pPr>
                <a:spcBef>
                  <a:spcPct val="0"/>
                </a:spcBef>
              </a:pPr>
              <a:t>17</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3252A4FA-9BAA-B644-A9D4-E8DF4B9C9060}"/>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033B0501-EC2B-8A40-B181-1246D0883B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She knew she could not handle any more pain, tiredness or irritability, but what was the real cause? She kept trying new diets, natural remedies and exercise programs, but to no avail. Then Kathy discovered answers to important questions in the presentation, “Health and Spirituality: The Mind Body Connection” What role does the peace that comes from a healthy spirituality play in recovery from physical ailments? What is the relationship between what I eat and how well I think? Are your physical issues a result of something you are doing or the way you are thinking? Don’t miss this presentation, you too may discover keys to your most difficult health issues.</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Story: Kathy (Karla)</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Benefit/problem solved</a:t>
            </a:r>
          </a:p>
          <a:p>
            <a:r>
              <a:rPr lang="en-US" altLang="en-US">
                <a:latin typeface="Times New Roman" panose="02020603050405020304" pitchFamily="18" charset="0"/>
                <a:ea typeface="ＭＳ Ｐゴシック" panose="020B0600070205080204" pitchFamily="34" charset="-128"/>
              </a:rPr>
              <a:t>     What role does the peace that comes from a healthy spirituality play in recovery from physical ailments?</a:t>
            </a:r>
          </a:p>
          <a:p>
            <a:r>
              <a:rPr lang="en-US" altLang="en-US">
                <a:latin typeface="Times New Roman" panose="02020603050405020304" pitchFamily="18" charset="0"/>
                <a:ea typeface="ＭＳ Ｐゴシック" panose="020B0600070205080204" pitchFamily="34" charset="-128"/>
              </a:rPr>
              <a:t>     What is the relationship between what I eat and how well I think?</a:t>
            </a:r>
          </a:p>
          <a:p>
            <a:r>
              <a:rPr lang="en-US" altLang="en-US">
                <a:latin typeface="Times New Roman" panose="02020603050405020304" pitchFamily="18" charset="0"/>
                <a:ea typeface="ＭＳ Ｐゴシック" panose="020B0600070205080204" pitchFamily="34" charset="-128"/>
              </a:rPr>
              <a:t>     Are your physical issues a result of something you are doing or thinking?</a:t>
            </a:r>
          </a:p>
          <a:p>
            <a:r>
              <a:rPr lang="en-US" altLang="en-US">
                <a:latin typeface="Times New Roman" panose="02020603050405020304" pitchFamily="18" charset="0"/>
                <a:ea typeface="ＭＳ Ｐゴシック" panose="020B0600070205080204" pitchFamily="34" charset="-128"/>
              </a:rPr>
              <a:t>Bullet points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Inspire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Call to action</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AC5B7D62-22E3-0E4D-BC62-C7618DFBDE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9044D3B-996A-5C46-87F5-24F55C4A61A5}" type="slidenum">
              <a:rPr lang="en-US" altLang="en-US" sz="1200" smtClean="0"/>
              <a:pPr/>
              <a:t>61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28A788B-3902-3A4C-8037-A5B177A43683}"/>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C7196CC1-B28B-7046-9B3E-686BC51448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F6D73C"/>
                </a:solidFill>
                <a:latin typeface="Times New Roman" panose="02020603050405020304" pitchFamily="18" charset="0"/>
                <a:ea typeface="ＭＳ Ｐゴシック" panose="020B0600070205080204" pitchFamily="34" charset="-128"/>
              </a:rPr>
              <a:t>CD 389</a:t>
            </a:r>
          </a:p>
          <a:p>
            <a:endParaRPr lang="en-US" altLang="en-US">
              <a:latin typeface="Times New Roman" panose="02020603050405020304" pitchFamily="18" charset="0"/>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87066E49-1F51-E847-AA80-BC92684F1E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91DD13C-5638-8C4A-A036-A7B27A433F74}" type="slidenum">
              <a:rPr lang="en-US" altLang="en-US" smtClean="0"/>
              <a:pPr>
                <a:spcBef>
                  <a:spcPct val="0"/>
                </a:spcBef>
              </a:pPr>
              <a:t>21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24799FB1-FEAC-F745-8691-2B3D09DA7D92}"/>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C3DA6A53-F6F7-5340-9970-E83579132A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That’s me!</a:t>
            </a:r>
          </a:p>
        </p:txBody>
      </p:sp>
      <p:sp>
        <p:nvSpPr>
          <p:cNvPr id="50179" name="Slide Number Placeholder 3">
            <a:extLst>
              <a:ext uri="{FF2B5EF4-FFF2-40B4-BE49-F238E27FC236}">
                <a16:creationId xmlns:a16="http://schemas.microsoft.com/office/drawing/2014/main" id="{4A322E1C-22B4-8A48-A058-049404F49C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0D06BF9-558B-2642-AE18-003BD7C53A89}" type="slidenum">
              <a:rPr lang="en-US" altLang="en-US" sz="1200" smtClean="0"/>
              <a:pPr/>
              <a:t>30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1E837D91-C02F-6543-86FD-DEA5BB48AC4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E14AFBD-A589-E244-B0A3-745C0AD04061}"/>
              </a:ext>
            </a:extLst>
          </p:cNvPr>
          <p:cNvSpPr>
            <a:spLocks noGrp="1"/>
          </p:cNvSpPr>
          <p:nvPr>
            <p:ph type="body" idx="1"/>
          </p:nvPr>
        </p:nvSpPr>
        <p:spPr/>
        <p:txBody>
          <a:bodyPr>
            <a:normAutofit/>
          </a:bodyPr>
          <a:lstStyle/>
          <a:p>
            <a:pPr>
              <a:defRPr/>
            </a:pPr>
            <a:r>
              <a:rPr lang="en-US" altLang="en-US">
                <a:solidFill>
                  <a:srgbClr val="FFFF00"/>
                </a:solidFill>
                <a:effectLst>
                  <a:outerShdw blurRad="38100" dist="38100" dir="2700000" algn="tl">
                    <a:srgbClr val="C0C0C0"/>
                  </a:outerShdw>
                </a:effectLst>
                <a:latin typeface="Tahoma" panose="020B0604030504040204" pitchFamily="34" charset="0"/>
                <a:ea typeface="ＭＳ Ｐゴシック" panose="020B0600070205080204" pitchFamily="34" charset="-128"/>
              </a:rPr>
              <a:t>CD 375.</a:t>
            </a:r>
            <a:endParaRPr lang="en-US" altLang="en-US">
              <a:latin typeface="Times New Roman" panose="02020603050405020304" pitchFamily="18"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912D644E-349F-0F4E-9A54-65BD7505C1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F5AABA2-CE7A-D54B-B6D2-0BA65B7EBC22}" type="slidenum">
              <a:rPr lang="en-US" altLang="en-US" smtClean="0"/>
              <a:pPr>
                <a:spcBef>
                  <a:spcPct val="0"/>
                </a:spcBef>
              </a:pPr>
              <a:t>39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94FC6B2-6E86-8E43-B07A-D1EDA3E0006B}"/>
              </a:ext>
            </a:extLst>
          </p:cNvPr>
          <p:cNvSpPr>
            <a:spLocks noChangeArrowheads="1" noTextEdit="1"/>
          </p:cNvSpPr>
          <p:nvPr>
            <p:ph type="sldImg"/>
          </p:nvPr>
        </p:nvSpPr>
        <p:spPr>
          <a:solidFill>
            <a:srgbClr val="FFFFFF"/>
          </a:solidFill>
          <a:ln/>
        </p:spPr>
      </p:sp>
      <p:sp>
        <p:nvSpPr>
          <p:cNvPr id="62466" name="Rectangle 3">
            <a:extLst>
              <a:ext uri="{FF2B5EF4-FFF2-40B4-BE49-F238E27FC236}">
                <a16:creationId xmlns:a16="http://schemas.microsoft.com/office/drawing/2014/main" id="{D905856D-6E86-1B43-B3FC-477DFE7162D2}"/>
              </a:ext>
            </a:extLst>
          </p:cNvPr>
          <p:cNvSpPr>
            <a:spLocks noChangeArrowheads="1"/>
          </p:cNvSpPr>
          <p:nvPr>
            <p:ph type="body" idx="1"/>
          </p:nvPr>
        </p:nvSpPr>
        <p:spPr>
          <a:solidFill>
            <a:srgbClr val="FFFFFF"/>
          </a:solidFill>
          <a:ln>
            <a:solidFill>
              <a:srgbClr val="000000"/>
            </a:solidFill>
          </a:ln>
        </p:spPr>
        <p:txBody>
          <a:bodyPr/>
          <a:lstStyle/>
          <a:p>
            <a:r>
              <a:rPr lang="en-US" altLang="en-US">
                <a:solidFill>
                  <a:srgbClr val="000000"/>
                </a:solidFill>
                <a:latin typeface="Times New Roman" panose="02020603050405020304" pitchFamily="18" charset="0"/>
                <a:ea typeface="ＭＳ Ｐゴシック" panose="020B0600070205080204" pitchFamily="34" charset="-128"/>
              </a:rPr>
              <a:t>South Med J. 1985 Jul;78(7):841-4.</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solidFill>
                  <a:srgbClr val="000000"/>
                </a:solidFill>
                <a:latin typeface="Times New Roman" panose="02020603050405020304" pitchFamily="18" charset="0"/>
                <a:ea typeface="ＭＳ Ｐゴシック" panose="020B0600070205080204" pitchFamily="34" charset="-128"/>
              </a:rPr>
              <a:t>Effects of a raw food diet on hypertension and obesity.</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solidFill>
                  <a:srgbClr val="000000"/>
                </a:solidFill>
                <a:latin typeface="Times New Roman" panose="02020603050405020304" pitchFamily="18" charset="0"/>
                <a:ea typeface="ＭＳ Ｐゴシック" panose="020B0600070205080204" pitchFamily="34" charset="-128"/>
              </a:rPr>
              <a:t> </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solidFill>
                  <a:srgbClr val="000000"/>
                </a:solidFill>
                <a:latin typeface="Times New Roman" panose="02020603050405020304" pitchFamily="18" charset="0"/>
                <a:ea typeface="ＭＳ Ｐゴシック" panose="020B0600070205080204" pitchFamily="34" charset="-128"/>
              </a:rPr>
              <a:t>Douglass JM, Rasgon IM, Fleiss PM, Schmidt RD, Peters SN, Abelmann EA.</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solidFill>
                  <a:srgbClr val="000000"/>
                </a:solidFill>
                <a:latin typeface="Times New Roman" panose="02020603050405020304" pitchFamily="18" charset="0"/>
                <a:ea typeface="ＭＳ Ｐゴシック" panose="020B0600070205080204" pitchFamily="34" charset="-128"/>
              </a:rPr>
              <a:t>Abstract</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solidFill>
                  <a:srgbClr val="000000"/>
                </a:solidFill>
                <a:latin typeface="Times New Roman" panose="02020603050405020304" pitchFamily="18" charset="0"/>
                <a:ea typeface="ＭＳ Ｐゴシック" panose="020B0600070205080204" pitchFamily="34" charset="-128"/>
              </a:rPr>
              <a:t> </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solidFill>
                  <a:srgbClr val="000000"/>
                </a:solidFill>
                <a:latin typeface="Times New Roman" panose="02020603050405020304" pitchFamily="18" charset="0"/>
                <a:ea typeface="ＭＳ Ｐゴシック" panose="020B0600070205080204" pitchFamily="34" charset="-128"/>
              </a:rPr>
              <a:t>We examined responses to cooked and uncooked food in 32 outpatients with essential hypertension; 28 were also overweight. By varying cooked and uncooked food percentages and salt intake, patients acted as their own control subjects in this unblinded study. After a mean duration of 6.7 months, average intake of uncooked food comprised 62% of calories ingested. Mean weight loss was 3.8 kg and mean diastolic pressure reduction 17.8 mm Hg, both statistically significant (P less than .00001). Eighty percent of those who smoked or drank alcohol abstained spontaneously.</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solidFill>
                  <a:srgbClr val="000000"/>
                </a:solidFill>
                <a:latin typeface="Times New Roman" panose="02020603050405020304" pitchFamily="18" charset="0"/>
                <a:ea typeface="ＭＳ Ｐゴシック" panose="020B0600070205080204" pitchFamily="34" charset="-128"/>
              </a:rPr>
              <a:t> </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solidFill>
                  <a:srgbClr val="000000"/>
                </a:solidFill>
                <a:latin typeface="Times New Roman" panose="02020603050405020304" pitchFamily="18" charset="0"/>
                <a:ea typeface="ＭＳ Ｐゴシック" panose="020B0600070205080204" pitchFamily="34" charset="-128"/>
              </a:rPr>
              <a:t>PMID: 4012382 [PubMed - indexed for MEDLINE]</a:t>
            </a:r>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7A6B617F-87E2-C44F-99D0-FBE8B42B739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BBA8D2C-177C-934A-A2B1-0A8A1A5820E9}"/>
              </a:ext>
            </a:extLst>
          </p:cNvPr>
          <p:cNvSpPr>
            <a:spLocks noGrp="1"/>
          </p:cNvSpPr>
          <p:nvPr>
            <p:ph type="body" idx="1"/>
          </p:nvPr>
        </p:nvSpPr>
        <p:spPr/>
        <p:txBody>
          <a:bodyPr>
            <a:normAutofit/>
          </a:bodyPr>
          <a:lstStyle/>
          <a:p>
            <a:pPr>
              <a:defRPr/>
            </a:pPr>
            <a:r>
              <a:rPr lang="en-US" altLang="en-US" dirty="0">
                <a:effectLst>
                  <a:outerShdw blurRad="38100" dist="38100" dir="2700000" algn="tl">
                    <a:srgbClr val="C0C0C0"/>
                  </a:outerShdw>
                </a:effectLst>
                <a:latin typeface="Arial Narrow" panose="020B0604020202020204" pitchFamily="34" charset="0"/>
                <a:ea typeface="ＭＳ Ｐゴシック" panose="020B0600070205080204" pitchFamily="34" charset="-128"/>
              </a:rPr>
              <a:t>{7T 134-5}</a:t>
            </a:r>
            <a:endParaRPr lang="en-US" altLang="en-US" dirty="0">
              <a:latin typeface="Times New Roman" panose="02020603050405020304" pitchFamily="18" charset="0"/>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19238B83-6ADA-1840-BADF-69CEFD7475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479A71C-06A4-FD48-8A7E-C684FE5FCAC2}" type="slidenum">
              <a:rPr lang="en-US" altLang="en-US" smtClean="0"/>
              <a:pPr>
                <a:spcBef>
                  <a:spcPct val="0"/>
                </a:spcBef>
              </a:pPr>
              <a:t>42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B2E1B692-3DA9-1E4F-9919-218797EA944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C4980D8-98F5-374D-B170-FFA03BBE60EB}"/>
              </a:ext>
            </a:extLst>
          </p:cNvPr>
          <p:cNvSpPr>
            <a:spLocks noGrp="1"/>
          </p:cNvSpPr>
          <p:nvPr>
            <p:ph type="body" idx="1"/>
          </p:nvPr>
        </p:nvSpPr>
        <p:spPr/>
        <p:txBody>
          <a:bodyPr>
            <a:normAutofit/>
          </a:bodyPr>
          <a:lstStyle/>
          <a:p>
            <a:pPr>
              <a:defRPr/>
            </a:pPr>
            <a:r>
              <a:rPr lang="en-US" altLang="en-US">
                <a:effectLst>
                  <a:outerShdw blurRad="38100" dist="38100" dir="2700000" algn="tl">
                    <a:srgbClr val="C0C0C0"/>
                  </a:outerShdw>
                </a:effectLst>
                <a:latin typeface="Quartera" pitchFamily="2" charset="0"/>
                <a:ea typeface="ＭＳ Ｐゴシック" panose="020B0600070205080204" pitchFamily="34" charset="-128"/>
                <a:cs typeface="Times New Roman" panose="02020603050405020304" pitchFamily="18" charset="0"/>
              </a:rPr>
              <a:t>CH p.105 </a:t>
            </a:r>
            <a:endParaRPr lang="en-US" altLang="en-US">
              <a:latin typeface="Times New Roman" panose="02020603050405020304" pitchFamily="18" charset="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10702793-2CAD-BF4F-92A5-37B4E4BCD0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83C206-2BD6-F643-A485-4CAE2464C213}" type="slidenum">
              <a:rPr lang="en-US" altLang="en-US" smtClean="0"/>
              <a:pPr>
                <a:spcBef>
                  <a:spcPct val="0"/>
                </a:spcBef>
              </a:pPr>
              <a:t>57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02A01529-2E67-8E41-9CEC-5F75137601A4}"/>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A3ADFC95-4367-8747-B192-A58A10BBC8E5}"/>
              </a:ext>
            </a:extLst>
          </p:cNvPr>
          <p:cNvSpPr>
            <a:spLocks noGrp="1"/>
          </p:cNvSpPr>
          <p:nvPr>
            <p:ph type="body" idx="1"/>
          </p:nvPr>
        </p:nvSpPr>
        <p:spPr/>
        <p:txBody>
          <a:bodyPr>
            <a:normAutofit/>
          </a:bodyPr>
          <a:lstStyle/>
          <a:p>
            <a:pPr>
              <a:defRPr/>
            </a:pPr>
            <a:r>
              <a:rPr lang="en-US" altLang="en-US" dirty="0">
                <a:solidFill>
                  <a:srgbClr val="FFFF00"/>
                </a:solidFill>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rPr>
              <a:t>CD 59.</a:t>
            </a:r>
            <a:endParaRPr lang="en-US" altLang="en-US" dirty="0">
              <a:latin typeface="Times New Roman" panose="02020603050405020304" pitchFamily="18" charset="0"/>
              <a:ea typeface="ＭＳ Ｐゴシック" panose="020B0600070205080204" pitchFamily="34" charset="-128"/>
            </a:endParaRPr>
          </a:p>
        </p:txBody>
      </p:sp>
      <p:sp>
        <p:nvSpPr>
          <p:cNvPr id="83971" name="Slide Number Placeholder 3">
            <a:extLst>
              <a:ext uri="{FF2B5EF4-FFF2-40B4-BE49-F238E27FC236}">
                <a16:creationId xmlns:a16="http://schemas.microsoft.com/office/drawing/2014/main" id="{6FE7E64E-8892-C64D-BC31-E7599D2C83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95D6FE0-5B5C-724E-BF2C-5A1B28EB211F}" type="slidenum">
              <a:rPr lang="en-US" altLang="en-US" smtClean="0"/>
              <a:pPr>
                <a:spcBef>
                  <a:spcPct val="0"/>
                </a:spcBef>
              </a:pPr>
              <a:t>58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70942408-1D38-4C4E-A540-008DEA59D49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4AF5838-036F-8745-A6CA-08946E9F31EE}"/>
              </a:ext>
            </a:extLst>
          </p:cNvPr>
          <p:cNvSpPr>
            <a:spLocks noGrp="1"/>
          </p:cNvSpPr>
          <p:nvPr>
            <p:ph type="body" idx="1"/>
          </p:nvPr>
        </p:nvSpPr>
        <p:spPr/>
        <p:txBody>
          <a:bodyPr>
            <a:normAutofit/>
          </a:bodyPr>
          <a:lstStyle/>
          <a:p>
            <a:pPr eaLnBrk="1" hangingPunct="1">
              <a:lnSpc>
                <a:spcPct val="110000"/>
              </a:lnSpc>
              <a:defRPr/>
            </a:pPr>
            <a:r>
              <a:rPr lang="en-US" altLang="en-US">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rPr>
              <a:t>The diet clears the mind to understand the prophecies</a:t>
            </a:r>
          </a:p>
          <a:p>
            <a:pPr eaLnBrk="1" hangingPunct="1">
              <a:lnSpc>
                <a:spcPct val="110000"/>
              </a:lnSpc>
              <a:defRPr/>
            </a:pPr>
            <a:r>
              <a:rPr lang="en-US" altLang="en-US">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rPr>
              <a:t>The diet is a proving ground for loyalty </a:t>
            </a:r>
          </a:p>
          <a:p>
            <a:pPr eaLnBrk="1" hangingPunct="1">
              <a:lnSpc>
                <a:spcPct val="110000"/>
              </a:lnSpc>
              <a:defRPr/>
            </a:pPr>
            <a:r>
              <a:rPr lang="en-US" altLang="en-US">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rPr>
              <a:t>The diet is part of the preparation for what we will face so we will remain loyal to our savior Jesus Christ.</a:t>
            </a:r>
          </a:p>
          <a:p>
            <a:pPr>
              <a:defRPr/>
            </a:pPr>
            <a:endParaRPr lang="en-US" altLang="en-US">
              <a:latin typeface="Times New Roman" panose="02020603050405020304" pitchFamily="18" charset="0"/>
              <a:ea typeface="ＭＳ Ｐゴシック" panose="020B0600070205080204" pitchFamily="34" charset="-128"/>
            </a:endParaRPr>
          </a:p>
        </p:txBody>
      </p:sp>
      <p:sp>
        <p:nvSpPr>
          <p:cNvPr id="87043" name="Slide Number Placeholder 3">
            <a:extLst>
              <a:ext uri="{FF2B5EF4-FFF2-40B4-BE49-F238E27FC236}">
                <a16:creationId xmlns:a16="http://schemas.microsoft.com/office/drawing/2014/main" id="{6274C38C-B484-CB41-B3F4-0067B8A1B5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CA8832C-907D-4D46-B038-49A674AABCC7}" type="slidenum">
              <a:rPr lang="en-US" altLang="en-US" smtClean="0"/>
              <a:pPr>
                <a:spcBef>
                  <a:spcPct val="0"/>
                </a:spcBef>
              </a:pPr>
              <a:t>60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AC096A-CFBB-B345-AE59-CBBD258E9E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6B364A-4A3A-AE4B-8560-BDCD5B4FD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621151-BE3F-674D-BFFD-35E035D021CE}"/>
              </a:ext>
            </a:extLst>
          </p:cNvPr>
          <p:cNvSpPr>
            <a:spLocks noGrp="1" noChangeArrowheads="1"/>
          </p:cNvSpPr>
          <p:nvPr>
            <p:ph type="sldNum" sz="quarter" idx="12"/>
          </p:nvPr>
        </p:nvSpPr>
        <p:spPr>
          <a:ln/>
        </p:spPr>
        <p:txBody>
          <a:bodyPr/>
          <a:lstStyle>
            <a:lvl1pPr>
              <a:defRPr/>
            </a:lvl1pPr>
          </a:lstStyle>
          <a:p>
            <a:pPr>
              <a:defRPr/>
            </a:pPr>
            <a:fld id="{C8A3DF13-9B74-2C45-A2EC-080F0A2AA3F5}" type="slidenum">
              <a:rPr lang="en-US" altLang="en-US"/>
              <a:pPr>
                <a:defRPr/>
              </a:pPr>
              <a:t>‹#›</a:t>
            </a:fld>
            <a:endParaRPr lang="en-US" altLang="en-US"/>
          </a:p>
        </p:txBody>
      </p:sp>
    </p:spTree>
    <p:extLst>
      <p:ext uri="{BB962C8B-B14F-4D97-AF65-F5344CB8AC3E}">
        <p14:creationId xmlns:p14="http://schemas.microsoft.com/office/powerpoint/2010/main" val="3243381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86E03-541E-3549-AB56-5229B946D4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7F30E1-248C-2A43-B948-C691DD352C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79451D-D5BF-624E-AEF0-3EFBF7AAD47D}"/>
              </a:ext>
            </a:extLst>
          </p:cNvPr>
          <p:cNvSpPr>
            <a:spLocks noGrp="1" noChangeArrowheads="1"/>
          </p:cNvSpPr>
          <p:nvPr>
            <p:ph type="sldNum" sz="quarter" idx="12"/>
          </p:nvPr>
        </p:nvSpPr>
        <p:spPr>
          <a:ln/>
        </p:spPr>
        <p:txBody>
          <a:bodyPr/>
          <a:lstStyle>
            <a:lvl1pPr>
              <a:defRPr/>
            </a:lvl1pPr>
          </a:lstStyle>
          <a:p>
            <a:pPr>
              <a:defRPr/>
            </a:pPr>
            <a:fld id="{DB42B656-44E5-C44A-850E-88B200D6D65F}" type="slidenum">
              <a:rPr lang="en-US" altLang="en-US"/>
              <a:pPr>
                <a:defRPr/>
              </a:pPr>
              <a:t>‹#›</a:t>
            </a:fld>
            <a:endParaRPr lang="en-US" altLang="en-US"/>
          </a:p>
        </p:txBody>
      </p:sp>
    </p:spTree>
    <p:extLst>
      <p:ext uri="{BB962C8B-B14F-4D97-AF65-F5344CB8AC3E}">
        <p14:creationId xmlns:p14="http://schemas.microsoft.com/office/powerpoint/2010/main" val="132702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A05199-4885-3C42-9AF9-4144B4A5DD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226B5C-8908-654D-8952-25B58B3551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F902E8-A021-7B4A-8D1F-F13CB368FE49}"/>
              </a:ext>
            </a:extLst>
          </p:cNvPr>
          <p:cNvSpPr>
            <a:spLocks noGrp="1" noChangeArrowheads="1"/>
          </p:cNvSpPr>
          <p:nvPr>
            <p:ph type="sldNum" sz="quarter" idx="12"/>
          </p:nvPr>
        </p:nvSpPr>
        <p:spPr>
          <a:ln/>
        </p:spPr>
        <p:txBody>
          <a:bodyPr/>
          <a:lstStyle>
            <a:lvl1pPr>
              <a:defRPr/>
            </a:lvl1pPr>
          </a:lstStyle>
          <a:p>
            <a:pPr>
              <a:defRPr/>
            </a:pPr>
            <a:fld id="{F71794AD-2B74-D845-83E6-0E725985F01C}" type="slidenum">
              <a:rPr lang="en-US" altLang="en-US"/>
              <a:pPr>
                <a:defRPr/>
              </a:pPr>
              <a:t>‹#›</a:t>
            </a:fld>
            <a:endParaRPr lang="en-US" altLang="en-US"/>
          </a:p>
        </p:txBody>
      </p:sp>
    </p:spTree>
    <p:extLst>
      <p:ext uri="{BB962C8B-B14F-4D97-AF65-F5344CB8AC3E}">
        <p14:creationId xmlns:p14="http://schemas.microsoft.com/office/powerpoint/2010/main" val="102453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D3051613-C480-944F-83FA-325780DD71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811874-7E40-5645-B799-278571D4E2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96151D-8861-894A-AC99-7F5B91EC2183}"/>
              </a:ext>
            </a:extLst>
          </p:cNvPr>
          <p:cNvSpPr>
            <a:spLocks noGrp="1" noChangeArrowheads="1"/>
          </p:cNvSpPr>
          <p:nvPr>
            <p:ph type="sldNum" sz="quarter" idx="12"/>
          </p:nvPr>
        </p:nvSpPr>
        <p:spPr>
          <a:ln/>
        </p:spPr>
        <p:txBody>
          <a:bodyPr/>
          <a:lstStyle>
            <a:lvl1pPr>
              <a:defRPr/>
            </a:lvl1pPr>
          </a:lstStyle>
          <a:p>
            <a:pPr>
              <a:defRPr/>
            </a:pPr>
            <a:fld id="{F405FA50-37BB-6E48-8E9A-800BA8E48E67}" type="slidenum">
              <a:rPr lang="en-US" altLang="en-US"/>
              <a:pPr>
                <a:defRPr/>
              </a:pPr>
              <a:t>‹#›</a:t>
            </a:fld>
            <a:endParaRPr lang="en-US" altLang="en-US"/>
          </a:p>
        </p:txBody>
      </p:sp>
    </p:spTree>
    <p:extLst>
      <p:ext uri="{BB962C8B-B14F-4D97-AF65-F5344CB8AC3E}">
        <p14:creationId xmlns:p14="http://schemas.microsoft.com/office/powerpoint/2010/main" val="3767253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573193-E10C-7846-8027-2F13E342BC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3ECD7E-42DB-0649-9192-43171577D4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5074B3-2FD6-2D4B-9C91-282EFC6CE114}"/>
              </a:ext>
            </a:extLst>
          </p:cNvPr>
          <p:cNvSpPr>
            <a:spLocks noGrp="1" noChangeArrowheads="1"/>
          </p:cNvSpPr>
          <p:nvPr>
            <p:ph type="sldNum" sz="quarter" idx="12"/>
          </p:nvPr>
        </p:nvSpPr>
        <p:spPr>
          <a:ln/>
        </p:spPr>
        <p:txBody>
          <a:bodyPr/>
          <a:lstStyle>
            <a:lvl1pPr>
              <a:defRPr/>
            </a:lvl1pPr>
          </a:lstStyle>
          <a:p>
            <a:pPr>
              <a:defRPr/>
            </a:pPr>
            <a:fld id="{95BAD023-F156-3842-9C3D-4230D73A6302}" type="slidenum">
              <a:rPr lang="en-US" altLang="en-US"/>
              <a:pPr>
                <a:defRPr/>
              </a:pPr>
              <a:t>‹#›</a:t>
            </a:fld>
            <a:endParaRPr lang="en-US" altLang="en-US"/>
          </a:p>
        </p:txBody>
      </p:sp>
    </p:spTree>
    <p:extLst>
      <p:ext uri="{BB962C8B-B14F-4D97-AF65-F5344CB8AC3E}">
        <p14:creationId xmlns:p14="http://schemas.microsoft.com/office/powerpoint/2010/main" val="53651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DAE6DE-10F8-BF40-AC44-D0A2015103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C857D0-E65D-EF49-881E-74B5B83DFC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E74141-D5A9-AF48-8234-E284F65B36C2}"/>
              </a:ext>
            </a:extLst>
          </p:cNvPr>
          <p:cNvSpPr>
            <a:spLocks noGrp="1" noChangeArrowheads="1"/>
          </p:cNvSpPr>
          <p:nvPr>
            <p:ph type="sldNum" sz="quarter" idx="12"/>
          </p:nvPr>
        </p:nvSpPr>
        <p:spPr>
          <a:ln/>
        </p:spPr>
        <p:txBody>
          <a:bodyPr/>
          <a:lstStyle>
            <a:lvl1pPr>
              <a:defRPr/>
            </a:lvl1pPr>
          </a:lstStyle>
          <a:p>
            <a:pPr>
              <a:defRPr/>
            </a:pPr>
            <a:fld id="{2924C0E3-A845-504C-BE84-AB7A79A7603B}" type="slidenum">
              <a:rPr lang="en-US" altLang="en-US"/>
              <a:pPr>
                <a:defRPr/>
              </a:pPr>
              <a:t>‹#›</a:t>
            </a:fld>
            <a:endParaRPr lang="en-US" altLang="en-US"/>
          </a:p>
        </p:txBody>
      </p:sp>
    </p:spTree>
    <p:extLst>
      <p:ext uri="{BB962C8B-B14F-4D97-AF65-F5344CB8AC3E}">
        <p14:creationId xmlns:p14="http://schemas.microsoft.com/office/powerpoint/2010/main" val="237025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EAC378-EB9D-7245-AC02-392B251C06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7C52F4-3D8E-0646-8043-2999D9A393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F58B5D-2ABC-8144-9927-850321849A94}"/>
              </a:ext>
            </a:extLst>
          </p:cNvPr>
          <p:cNvSpPr>
            <a:spLocks noGrp="1" noChangeArrowheads="1"/>
          </p:cNvSpPr>
          <p:nvPr>
            <p:ph type="sldNum" sz="quarter" idx="12"/>
          </p:nvPr>
        </p:nvSpPr>
        <p:spPr>
          <a:ln/>
        </p:spPr>
        <p:txBody>
          <a:bodyPr/>
          <a:lstStyle>
            <a:lvl1pPr>
              <a:defRPr/>
            </a:lvl1pPr>
          </a:lstStyle>
          <a:p>
            <a:pPr>
              <a:defRPr/>
            </a:pPr>
            <a:fld id="{8E87DBCC-DC9B-4A4E-B418-A19772DCC235}" type="slidenum">
              <a:rPr lang="en-US" altLang="en-US"/>
              <a:pPr>
                <a:defRPr/>
              </a:pPr>
              <a:t>‹#›</a:t>
            </a:fld>
            <a:endParaRPr lang="en-US" altLang="en-US"/>
          </a:p>
        </p:txBody>
      </p:sp>
    </p:spTree>
    <p:extLst>
      <p:ext uri="{BB962C8B-B14F-4D97-AF65-F5344CB8AC3E}">
        <p14:creationId xmlns:p14="http://schemas.microsoft.com/office/powerpoint/2010/main" val="100821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65A7BB-9BCC-7845-B9F1-3AB45828E9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D65505-3C5A-654A-8094-E534C4E43E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4D1D4A-53F5-374A-853C-ACE3DE5EA701}"/>
              </a:ext>
            </a:extLst>
          </p:cNvPr>
          <p:cNvSpPr>
            <a:spLocks noGrp="1" noChangeArrowheads="1"/>
          </p:cNvSpPr>
          <p:nvPr>
            <p:ph type="sldNum" sz="quarter" idx="12"/>
          </p:nvPr>
        </p:nvSpPr>
        <p:spPr>
          <a:ln/>
        </p:spPr>
        <p:txBody>
          <a:bodyPr/>
          <a:lstStyle>
            <a:lvl1pPr>
              <a:defRPr/>
            </a:lvl1pPr>
          </a:lstStyle>
          <a:p>
            <a:pPr>
              <a:defRPr/>
            </a:pPr>
            <a:fld id="{D7789311-67E0-1649-8B0B-D5FE3908C143}" type="slidenum">
              <a:rPr lang="en-US" altLang="en-US"/>
              <a:pPr>
                <a:defRPr/>
              </a:pPr>
              <a:t>‹#›</a:t>
            </a:fld>
            <a:endParaRPr lang="en-US" altLang="en-US"/>
          </a:p>
        </p:txBody>
      </p:sp>
    </p:spTree>
    <p:extLst>
      <p:ext uri="{BB962C8B-B14F-4D97-AF65-F5344CB8AC3E}">
        <p14:creationId xmlns:p14="http://schemas.microsoft.com/office/powerpoint/2010/main" val="331151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FFF21DA-3E7C-EB46-B258-CD3B5E8790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77FB478-8067-9043-911B-63909A0D38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CFBE23-390A-7D4A-B264-97CF728B086C}"/>
              </a:ext>
            </a:extLst>
          </p:cNvPr>
          <p:cNvSpPr>
            <a:spLocks noGrp="1" noChangeArrowheads="1"/>
          </p:cNvSpPr>
          <p:nvPr>
            <p:ph type="sldNum" sz="quarter" idx="12"/>
          </p:nvPr>
        </p:nvSpPr>
        <p:spPr>
          <a:ln/>
        </p:spPr>
        <p:txBody>
          <a:bodyPr/>
          <a:lstStyle>
            <a:lvl1pPr>
              <a:defRPr/>
            </a:lvl1pPr>
          </a:lstStyle>
          <a:p>
            <a:pPr>
              <a:defRPr/>
            </a:pPr>
            <a:fld id="{4C4EDAA9-6CA8-1245-BCAD-80CBD6BB2401}" type="slidenum">
              <a:rPr lang="en-US" altLang="en-US"/>
              <a:pPr>
                <a:defRPr/>
              </a:pPr>
              <a:t>‹#›</a:t>
            </a:fld>
            <a:endParaRPr lang="en-US" altLang="en-US"/>
          </a:p>
        </p:txBody>
      </p:sp>
    </p:spTree>
    <p:extLst>
      <p:ext uri="{BB962C8B-B14F-4D97-AF65-F5344CB8AC3E}">
        <p14:creationId xmlns:p14="http://schemas.microsoft.com/office/powerpoint/2010/main" val="14701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99CBE06-90C7-B641-B529-16845F2E5C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A1B641-266B-A847-B567-2E5E668A19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85C724-E400-5B47-8F4A-EE6FC0C43BBF}"/>
              </a:ext>
            </a:extLst>
          </p:cNvPr>
          <p:cNvSpPr>
            <a:spLocks noGrp="1" noChangeArrowheads="1"/>
          </p:cNvSpPr>
          <p:nvPr>
            <p:ph type="sldNum" sz="quarter" idx="12"/>
          </p:nvPr>
        </p:nvSpPr>
        <p:spPr>
          <a:ln/>
        </p:spPr>
        <p:txBody>
          <a:bodyPr/>
          <a:lstStyle>
            <a:lvl1pPr>
              <a:defRPr/>
            </a:lvl1pPr>
          </a:lstStyle>
          <a:p>
            <a:pPr>
              <a:defRPr/>
            </a:pPr>
            <a:fld id="{188876E6-3699-FF4A-BF5E-FE052AC46FAC}" type="slidenum">
              <a:rPr lang="en-US" altLang="en-US"/>
              <a:pPr>
                <a:defRPr/>
              </a:pPr>
              <a:t>‹#›</a:t>
            </a:fld>
            <a:endParaRPr lang="en-US" altLang="en-US"/>
          </a:p>
        </p:txBody>
      </p:sp>
    </p:spTree>
    <p:extLst>
      <p:ext uri="{BB962C8B-B14F-4D97-AF65-F5344CB8AC3E}">
        <p14:creationId xmlns:p14="http://schemas.microsoft.com/office/powerpoint/2010/main" val="275442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292EA4-EE34-1248-B52F-F4D41491A2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5C2E3A7-8552-BF42-A60D-7E2C8B610C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5872B32-703C-6C4F-AD5A-D3A315FFE802}"/>
              </a:ext>
            </a:extLst>
          </p:cNvPr>
          <p:cNvSpPr>
            <a:spLocks noGrp="1" noChangeArrowheads="1"/>
          </p:cNvSpPr>
          <p:nvPr>
            <p:ph type="sldNum" sz="quarter" idx="12"/>
          </p:nvPr>
        </p:nvSpPr>
        <p:spPr>
          <a:ln/>
        </p:spPr>
        <p:txBody>
          <a:bodyPr/>
          <a:lstStyle>
            <a:lvl1pPr>
              <a:defRPr/>
            </a:lvl1pPr>
          </a:lstStyle>
          <a:p>
            <a:pPr>
              <a:defRPr/>
            </a:pPr>
            <a:fld id="{90193E53-E3E7-744F-9B87-4B7DD26C2923}" type="slidenum">
              <a:rPr lang="en-US" altLang="en-US"/>
              <a:pPr>
                <a:defRPr/>
              </a:pPr>
              <a:t>‹#›</a:t>
            </a:fld>
            <a:endParaRPr lang="en-US" altLang="en-US"/>
          </a:p>
        </p:txBody>
      </p:sp>
    </p:spTree>
    <p:extLst>
      <p:ext uri="{BB962C8B-B14F-4D97-AF65-F5344CB8AC3E}">
        <p14:creationId xmlns:p14="http://schemas.microsoft.com/office/powerpoint/2010/main" val="235522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692714-54C8-B149-BDDE-245EA0FFB9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57511A-4DCB-E64C-B8F9-BBBFBB3645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6ADDE8-7E25-AD42-8020-B49837F59A63}"/>
              </a:ext>
            </a:extLst>
          </p:cNvPr>
          <p:cNvSpPr>
            <a:spLocks noGrp="1" noChangeArrowheads="1"/>
          </p:cNvSpPr>
          <p:nvPr>
            <p:ph type="sldNum" sz="quarter" idx="12"/>
          </p:nvPr>
        </p:nvSpPr>
        <p:spPr>
          <a:ln/>
        </p:spPr>
        <p:txBody>
          <a:bodyPr/>
          <a:lstStyle>
            <a:lvl1pPr>
              <a:defRPr/>
            </a:lvl1pPr>
          </a:lstStyle>
          <a:p>
            <a:pPr>
              <a:defRPr/>
            </a:pPr>
            <a:fld id="{A93AF042-42CE-0848-A2DA-3CB02C4CF60C}" type="slidenum">
              <a:rPr lang="en-US" altLang="en-US"/>
              <a:pPr>
                <a:defRPr/>
              </a:pPr>
              <a:t>‹#›</a:t>
            </a:fld>
            <a:endParaRPr lang="en-US" altLang="en-US"/>
          </a:p>
        </p:txBody>
      </p:sp>
    </p:spTree>
    <p:extLst>
      <p:ext uri="{BB962C8B-B14F-4D97-AF65-F5344CB8AC3E}">
        <p14:creationId xmlns:p14="http://schemas.microsoft.com/office/powerpoint/2010/main" val="2596084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297ECD-F306-4347-9C89-E4C38AB240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A35B59-6179-274F-8A9A-5377B1700B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458B98-30D2-9F45-A816-EFC6F15AE6DA}"/>
              </a:ext>
            </a:extLst>
          </p:cNvPr>
          <p:cNvSpPr>
            <a:spLocks noGrp="1" noChangeArrowheads="1"/>
          </p:cNvSpPr>
          <p:nvPr>
            <p:ph type="sldNum" sz="quarter" idx="12"/>
          </p:nvPr>
        </p:nvSpPr>
        <p:spPr>
          <a:ln/>
        </p:spPr>
        <p:txBody>
          <a:bodyPr/>
          <a:lstStyle>
            <a:lvl1pPr>
              <a:defRPr/>
            </a:lvl1pPr>
          </a:lstStyle>
          <a:p>
            <a:pPr>
              <a:defRPr/>
            </a:pPr>
            <a:fld id="{F8106378-7377-3C42-AEBF-2DF1713AD0F7}" type="slidenum">
              <a:rPr lang="en-US" altLang="en-US"/>
              <a:pPr>
                <a:defRPr/>
              </a:pPr>
              <a:t>‹#›</a:t>
            </a:fld>
            <a:endParaRPr lang="en-US" altLang="en-US"/>
          </a:p>
        </p:txBody>
      </p:sp>
    </p:spTree>
    <p:extLst>
      <p:ext uri="{BB962C8B-B14F-4D97-AF65-F5344CB8AC3E}">
        <p14:creationId xmlns:p14="http://schemas.microsoft.com/office/powerpoint/2010/main" val="414968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C:\new beginnings\pictures\back blue neb.jpg">
            <a:extLst>
              <a:ext uri="{FF2B5EF4-FFF2-40B4-BE49-F238E27FC236}">
                <a16:creationId xmlns:a16="http://schemas.microsoft.com/office/drawing/2014/main" id="{696CA3F3-27EA-1A43-BD28-68ADB399B3F5}"/>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0415DA5C-0510-5345-BCB6-5D17704CFE6A}"/>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6FA919F3-9BC4-FA49-BBA1-A78E4752685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5F23C1DF-7797-6E41-BE84-E8CED854627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6DEC45F4-05C4-4D4D-BC93-8C5804D78E0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0B86FA3C-6FA2-4544-863E-CECB78E00A2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26CD41-A695-DD41-BCDB-28EF7064A2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rgbClr val="FAE23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AE232"/>
          </a:solidFill>
          <a:latin typeface="Times New Roman"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AE232"/>
          </a:solidFill>
          <a:latin typeface="Times New Roman"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AE232"/>
          </a:solidFill>
          <a:latin typeface="Times New Roman"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AE232"/>
          </a:solidFill>
          <a:latin typeface="Times New Roman"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rgbClr val="FAE232"/>
          </a:solidFill>
          <a:latin typeface="Times New Roman" charset="0"/>
        </a:defRPr>
      </a:lvl6pPr>
      <a:lvl7pPr marL="914400" algn="ctr" rtl="0" fontAlgn="base">
        <a:spcBef>
          <a:spcPct val="0"/>
        </a:spcBef>
        <a:spcAft>
          <a:spcPct val="0"/>
        </a:spcAft>
        <a:defRPr sz="4400">
          <a:solidFill>
            <a:srgbClr val="FAE232"/>
          </a:solidFill>
          <a:latin typeface="Times New Roman" charset="0"/>
        </a:defRPr>
      </a:lvl7pPr>
      <a:lvl8pPr marL="1371600" algn="ctr" rtl="0" fontAlgn="base">
        <a:spcBef>
          <a:spcPct val="0"/>
        </a:spcBef>
        <a:spcAft>
          <a:spcPct val="0"/>
        </a:spcAft>
        <a:defRPr sz="4400">
          <a:solidFill>
            <a:srgbClr val="FAE232"/>
          </a:solidFill>
          <a:latin typeface="Times New Roman" charset="0"/>
        </a:defRPr>
      </a:lvl8pPr>
      <a:lvl9pPr marL="1828800" algn="ctr" rtl="0" fontAlgn="base">
        <a:spcBef>
          <a:spcPct val="0"/>
        </a:spcBef>
        <a:spcAft>
          <a:spcPct val="0"/>
        </a:spcAft>
        <a:defRPr sz="4400">
          <a:solidFill>
            <a:srgbClr val="FAE23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AE232"/>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rgbClr val="FAE232"/>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AE232"/>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AE232"/>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AE232"/>
          </a:solidFill>
          <a:latin typeface="+mn-lt"/>
          <a:ea typeface="ＭＳ Ｐゴシック" charset="-128"/>
        </a:defRPr>
      </a:lvl5pPr>
      <a:lvl6pPr marL="2514600" indent="-228600" algn="l" rtl="0" fontAlgn="base">
        <a:spcBef>
          <a:spcPct val="20000"/>
        </a:spcBef>
        <a:spcAft>
          <a:spcPct val="0"/>
        </a:spcAft>
        <a:buChar char="»"/>
        <a:defRPr sz="2000">
          <a:solidFill>
            <a:srgbClr val="FAE232"/>
          </a:solidFill>
          <a:latin typeface="+mn-lt"/>
          <a:ea typeface="ＭＳ Ｐゴシック" charset="-128"/>
        </a:defRPr>
      </a:lvl6pPr>
      <a:lvl7pPr marL="2971800" indent="-228600" algn="l" rtl="0" fontAlgn="base">
        <a:spcBef>
          <a:spcPct val="20000"/>
        </a:spcBef>
        <a:spcAft>
          <a:spcPct val="0"/>
        </a:spcAft>
        <a:buChar char="»"/>
        <a:defRPr sz="2000">
          <a:solidFill>
            <a:srgbClr val="FAE232"/>
          </a:solidFill>
          <a:latin typeface="+mn-lt"/>
          <a:ea typeface="ＭＳ Ｐゴシック" charset="-128"/>
        </a:defRPr>
      </a:lvl7pPr>
      <a:lvl8pPr marL="3429000" indent="-228600" algn="l" rtl="0" fontAlgn="base">
        <a:spcBef>
          <a:spcPct val="20000"/>
        </a:spcBef>
        <a:spcAft>
          <a:spcPct val="0"/>
        </a:spcAft>
        <a:buChar char="»"/>
        <a:defRPr sz="2000">
          <a:solidFill>
            <a:srgbClr val="FAE232"/>
          </a:solidFill>
          <a:latin typeface="+mn-lt"/>
          <a:ea typeface="ＭＳ Ｐゴシック" charset="-128"/>
        </a:defRPr>
      </a:lvl8pPr>
      <a:lvl9pPr marL="3886200" indent="-228600" algn="l" rtl="0" fontAlgn="base">
        <a:spcBef>
          <a:spcPct val="20000"/>
        </a:spcBef>
        <a:spcAft>
          <a:spcPct val="0"/>
        </a:spcAft>
        <a:buChar char="»"/>
        <a:defRPr sz="2000">
          <a:solidFill>
            <a:srgbClr val="FAE23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util\Displaymate util.gif">
            <a:extLst>
              <a:ext uri="{FF2B5EF4-FFF2-40B4-BE49-F238E27FC236}">
                <a16:creationId xmlns:a16="http://schemas.microsoft.com/office/drawing/2014/main" id="{F0E9D11C-9918-1D4D-A98F-E7392F1022B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7" descr="C:\new beginnings\pictures\daniel 2.jpg">
            <a:extLst>
              <a:ext uri="{FF2B5EF4-FFF2-40B4-BE49-F238E27FC236}">
                <a16:creationId xmlns:a16="http://schemas.microsoft.com/office/drawing/2014/main" id="{E189D86A-809E-C147-8CB6-95A64C6636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7" name="Picture 5" descr="C:\Program Files\Microsoft Office\2\Clipart\standard\stddir4\ph01726j.jpg">
            <a:extLst>
              <a:ext uri="{FF2B5EF4-FFF2-40B4-BE49-F238E27FC236}">
                <a16:creationId xmlns:a16="http://schemas.microsoft.com/office/drawing/2014/main" id="{91F53E07-C55A-8247-BF63-DE1533981EC2}"/>
              </a:ext>
            </a:extLst>
          </p:cNvPr>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bwMode="auto">
          <a:xfrm>
            <a:off x="-381000" y="0"/>
            <a:ext cx="9753600" cy="7086600"/>
          </a:xfrm>
          <a:prstGeom prst="rect">
            <a:avLst/>
          </a:prstGeom>
          <a:noFill/>
          <a:ln w="57150">
            <a:noFill/>
            <a:miter lim="800000"/>
            <a:headEnd/>
            <a:tailEnd/>
          </a:ln>
          <a:effectLst>
            <a:outerShdw blurRad="63500" dist="38099" dir="2700000" algn="ctr" rotWithShape="0">
              <a:schemeClr val="bg2">
                <a:alpha val="74998"/>
              </a:schemeClr>
            </a:outerShdw>
          </a:effectLst>
        </p:spPr>
      </p:pic>
      <p:pic>
        <p:nvPicPr>
          <p:cNvPr id="27650" name="Picture 9" descr="C:\new beginnings\pictures\border.gif">
            <a:extLst>
              <a:ext uri="{FF2B5EF4-FFF2-40B4-BE49-F238E27FC236}">
                <a16:creationId xmlns:a16="http://schemas.microsoft.com/office/drawing/2014/main" id="{41D14ED8-7F54-504C-B6A2-28206D05B3E5}"/>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7842250" y="0"/>
            <a:ext cx="22923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6" descr="I:\Laptop\new beginnings\Media\Sermon 01\Extras  01\0801086x1.jpg">
            <a:extLst>
              <a:ext uri="{FF2B5EF4-FFF2-40B4-BE49-F238E27FC236}">
                <a16:creationId xmlns:a16="http://schemas.microsoft.com/office/drawing/2014/main" id="{9F23A59D-C505-864B-9172-C0B6B07FA0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1" name="Rectangle 3">
            <a:extLst>
              <a:ext uri="{FF2B5EF4-FFF2-40B4-BE49-F238E27FC236}">
                <a16:creationId xmlns:a16="http://schemas.microsoft.com/office/drawing/2014/main" id="{6CC5D912-177E-5A40-876B-21525F8FE574}"/>
              </a:ext>
            </a:extLst>
          </p:cNvPr>
          <p:cNvSpPr>
            <a:spLocks noGrp="1" noChangeArrowheads="1"/>
          </p:cNvSpPr>
          <p:nvPr>
            <p:ph type="title"/>
          </p:nvPr>
        </p:nvSpPr>
        <p:spPr>
          <a:xfrm>
            <a:off x="2895600" y="381000"/>
            <a:ext cx="7772400" cy="1143000"/>
          </a:xfrm>
        </p:spPr>
        <p:txBody>
          <a:bodyPr/>
          <a:lstStyle/>
          <a:p>
            <a:pPr eaLnBrk="1" hangingPunct="1">
              <a:defRPr/>
            </a:pPr>
            <a:r>
              <a:rPr lang="en-US">
                <a:ea typeface="+mj-ea"/>
                <a:cs typeface="+mj-cs"/>
              </a:rPr>
              <a:t>Daniel 1:1-4 </a:t>
            </a:r>
          </a:p>
        </p:txBody>
      </p:sp>
      <p:sp>
        <p:nvSpPr>
          <p:cNvPr id="28675" name="Rectangle 4">
            <a:extLst>
              <a:ext uri="{FF2B5EF4-FFF2-40B4-BE49-F238E27FC236}">
                <a16:creationId xmlns:a16="http://schemas.microsoft.com/office/drawing/2014/main" id="{BE0980E8-8472-664C-9E4A-CB9486CC5473}"/>
              </a:ext>
            </a:extLst>
          </p:cNvPr>
          <p:cNvSpPr>
            <a:spLocks noChangeArrowheads="1"/>
          </p:cNvSpPr>
          <p:nvPr/>
        </p:nvSpPr>
        <p:spPr bwMode="auto">
          <a:xfrm>
            <a:off x="3665538" y="2595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283653" name="Rectangle 5">
            <a:extLst>
              <a:ext uri="{FF2B5EF4-FFF2-40B4-BE49-F238E27FC236}">
                <a16:creationId xmlns:a16="http://schemas.microsoft.com/office/drawing/2014/main" id="{0B32CD82-D3A4-BD4B-A6E8-6BDC0B0D9EB1}"/>
              </a:ext>
            </a:extLst>
          </p:cNvPr>
          <p:cNvSpPr>
            <a:spLocks noGrp="1" noChangeArrowheads="1"/>
          </p:cNvSpPr>
          <p:nvPr>
            <p:ph type="body" idx="1"/>
          </p:nvPr>
        </p:nvSpPr>
        <p:spPr>
          <a:xfrm>
            <a:off x="3429000" y="1447800"/>
            <a:ext cx="5562600" cy="4114800"/>
          </a:xfrm>
        </p:spPr>
        <p:txBody>
          <a:bodyPr/>
          <a:lstStyle/>
          <a:p>
            <a:pPr marL="0" indent="0" algn="r" eaLnBrk="1" hangingPunct="1">
              <a:lnSpc>
                <a:spcPct val="110000"/>
              </a:lnSpc>
              <a:buFontTx/>
              <a:buNone/>
              <a:defRPr/>
            </a:pPr>
            <a:r>
              <a:rPr lang="en-US" altLang="en-US">
                <a:ea typeface="ＭＳ Ｐゴシック" panose="020B0600070205080204" pitchFamily="34" charset="-128"/>
              </a:rPr>
              <a:t>“King Nebuchadnezzar of Babylonia attacked Jerusalem and surrounded the city. The Lord let him capture King Jehoiakim … The king ordered Ashpenaz, his chief official, to select from among the Israelite exiles some young men of the royal family and of the noble families...”</a:t>
            </a:r>
          </a:p>
        </p:txBody>
      </p:sp>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7" name="Picture 2" descr="C:\new beginnings\Media\Sermon 01\Extras  01\0801042x2.jpg">
            <a:extLst>
              <a:ext uri="{FF2B5EF4-FFF2-40B4-BE49-F238E27FC236}">
                <a16:creationId xmlns:a16="http://schemas.microsoft.com/office/drawing/2014/main" id="{676053ED-D1C1-2C4F-9964-2944E2E5B3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1" name="Rectangle 3">
            <a:extLst>
              <a:ext uri="{FF2B5EF4-FFF2-40B4-BE49-F238E27FC236}">
                <a16:creationId xmlns:a16="http://schemas.microsoft.com/office/drawing/2014/main" id="{DC62142B-673A-E849-802B-0F1C8E3E9878}"/>
              </a:ext>
            </a:extLst>
          </p:cNvPr>
          <p:cNvSpPr>
            <a:spLocks noGrp="1" noChangeArrowheads="1"/>
          </p:cNvSpPr>
          <p:nvPr>
            <p:ph type="title"/>
          </p:nvPr>
        </p:nvSpPr>
        <p:spPr>
          <a:xfrm>
            <a:off x="304800" y="0"/>
            <a:ext cx="6248400" cy="1143000"/>
          </a:xfrm>
          <a:effectLst>
            <a:outerShdw blurRad="63500" dist="38099" dir="2700000" algn="ctr" rotWithShape="0">
              <a:schemeClr val="bg2">
                <a:alpha val="74997"/>
              </a:schemeClr>
            </a:outerShdw>
          </a:effectLst>
        </p:spPr>
        <p:txBody>
          <a:bodyPr/>
          <a:lstStyle/>
          <a:p>
            <a:pPr eaLnBrk="1" hangingPunct="1">
              <a:defRPr/>
            </a:pPr>
            <a:r>
              <a:rPr lang="en-US" sz="4800">
                <a:solidFill>
                  <a:srgbClr val="FFFF00"/>
                </a:solidFill>
                <a:latin typeface="Arial" charset="0"/>
                <a:ea typeface="Arial" charset="0"/>
                <a:cs typeface="Arial" charset="0"/>
              </a:rPr>
              <a:t>Brain Washing Begins</a:t>
            </a:r>
          </a:p>
        </p:txBody>
      </p:sp>
      <p:sp>
        <p:nvSpPr>
          <p:cNvPr id="539652" name="Rectangle 4">
            <a:extLst>
              <a:ext uri="{FF2B5EF4-FFF2-40B4-BE49-F238E27FC236}">
                <a16:creationId xmlns:a16="http://schemas.microsoft.com/office/drawing/2014/main" id="{BE892658-A819-9F4C-822D-11CCA0FE96B2}"/>
              </a:ext>
            </a:extLst>
          </p:cNvPr>
          <p:cNvSpPr>
            <a:spLocks noGrp="1" noChangeArrowheads="1"/>
          </p:cNvSpPr>
          <p:nvPr>
            <p:ph type="body" idx="1"/>
          </p:nvPr>
        </p:nvSpPr>
        <p:spPr>
          <a:xfrm>
            <a:off x="0" y="1295400"/>
            <a:ext cx="4953000" cy="4876800"/>
          </a:xfrm>
          <a:effectLst/>
        </p:spPr>
        <p:txBody>
          <a:bodyPr/>
          <a:lstStyle/>
          <a:p>
            <a:pPr eaLnBrk="1" hangingPunct="1">
              <a:lnSpc>
                <a:spcPct val="130000"/>
              </a:lnSpc>
              <a:defRPr/>
            </a:pP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“…whom they might teach the learning and the tongue of the Chaldeans.” Daniel 1:4.</a:t>
            </a:r>
          </a:p>
          <a:p>
            <a:pPr eaLnBrk="1" hangingPunct="1">
              <a:lnSpc>
                <a:spcPct val="130000"/>
              </a:lnSpc>
              <a:defRPr/>
            </a:pP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Trained and acculturated to become Babylonians.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96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96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050" descr="D:\babylon distance.jpg">
            <a:extLst>
              <a:ext uri="{FF2B5EF4-FFF2-40B4-BE49-F238E27FC236}">
                <a16:creationId xmlns:a16="http://schemas.microsoft.com/office/drawing/2014/main" id="{B7EC261C-1825-0644-91AE-D3103E3CBD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5" name="Text Box 2051">
            <a:extLst>
              <a:ext uri="{FF2B5EF4-FFF2-40B4-BE49-F238E27FC236}">
                <a16:creationId xmlns:a16="http://schemas.microsoft.com/office/drawing/2014/main" id="{994DA06C-C8B3-694D-A7BC-2E2999B9B7C1}"/>
              </a:ext>
            </a:extLst>
          </p:cNvPr>
          <p:cNvSpPr txBox="1">
            <a:spLocks noChangeArrowheads="1"/>
          </p:cNvSpPr>
          <p:nvPr/>
        </p:nvSpPr>
        <p:spPr bwMode="auto">
          <a:xfrm rot="-246417">
            <a:off x="3276600" y="1981200"/>
            <a:ext cx="1660525" cy="669925"/>
          </a:xfrm>
          <a:prstGeom prst="rect">
            <a:avLst/>
          </a:prstGeom>
          <a:solidFill>
            <a:srgbClr val="800000"/>
          </a:solidFill>
          <a:ln w="28575">
            <a:solidFill>
              <a:srgbClr val="FFFFFF"/>
            </a:solidFill>
            <a:miter lim="800000"/>
            <a:headEnd/>
            <a:tailEnd/>
          </a:ln>
          <a:effectLst>
            <a:outerShdw blurRad="63500" dist="29783" dir="1514402" algn="ctr" rotWithShape="0">
              <a:schemeClr val="bg2">
                <a:alpha val="74998"/>
              </a:schemeClr>
            </a:outerShdw>
          </a:effectLst>
        </p:spPr>
        <p:txBody>
          <a:bodyPr wrap="none">
            <a:spAutoFit/>
          </a:bodyPr>
          <a:lstStyle/>
          <a:p>
            <a:pPr eaLnBrk="1" hangingPunct="1">
              <a:defRPr/>
            </a:pPr>
            <a:r>
              <a:rPr lang="en-US" sz="3600">
                <a:solidFill>
                  <a:srgbClr val="FFFF00"/>
                </a:solidFill>
                <a:latin typeface="Times New Roman" charset="0"/>
                <a:ea typeface="+mn-ea"/>
              </a:rPr>
              <a:t>554 Mi.</a:t>
            </a:r>
          </a:p>
        </p:txBody>
      </p:sp>
      <p:sp>
        <p:nvSpPr>
          <p:cNvPr id="499716" name="Text Box 2052">
            <a:extLst>
              <a:ext uri="{FF2B5EF4-FFF2-40B4-BE49-F238E27FC236}">
                <a16:creationId xmlns:a16="http://schemas.microsoft.com/office/drawing/2014/main" id="{07E3B951-ADD2-2E40-9850-667FD93A5DB0}"/>
              </a:ext>
            </a:extLst>
          </p:cNvPr>
          <p:cNvSpPr txBox="1">
            <a:spLocks noChangeArrowheads="1"/>
          </p:cNvSpPr>
          <p:nvPr/>
        </p:nvSpPr>
        <p:spPr bwMode="auto">
          <a:xfrm>
            <a:off x="228600" y="76200"/>
            <a:ext cx="8210550" cy="679450"/>
          </a:xfrm>
          <a:prstGeom prst="rect">
            <a:avLst/>
          </a:prstGeom>
          <a:solidFill>
            <a:srgbClr val="800000"/>
          </a:solidFill>
          <a:ln w="38100">
            <a:solidFill>
              <a:srgbClr val="FFFFFF"/>
            </a:solidFill>
            <a:miter lim="800000"/>
            <a:headEnd/>
            <a:tailEnd/>
          </a:ln>
          <a:effectLst>
            <a:outerShdw blurRad="63500" dist="119812" dir="3479677" algn="ctr" rotWithShape="0">
              <a:schemeClr val="bg2">
                <a:alpha val="74998"/>
              </a:schemeClr>
            </a:outerShdw>
          </a:effectLst>
        </p:spPr>
        <p:txBody>
          <a:bodyPr wrap="none">
            <a:spAutoFit/>
          </a:bodyPr>
          <a:lstStyle/>
          <a:p>
            <a:pPr eaLnBrk="1" hangingPunct="1">
              <a:defRPr/>
            </a:pPr>
            <a:r>
              <a:rPr lang="en-US" sz="3600">
                <a:solidFill>
                  <a:srgbClr val="FFFF00"/>
                </a:solidFill>
                <a:latin typeface="Times New Roman" charset="0"/>
                <a:ea typeface="+mn-ea"/>
              </a:rPr>
              <a:t>How Far Is It From Jerusalem To Babylon?</a:t>
            </a:r>
          </a:p>
        </p:txBody>
      </p:sp>
      <p:pic>
        <p:nvPicPr>
          <p:cNvPr id="30724" name="Picture 2054" descr="C:\new beginnings\pictures\border.gif">
            <a:extLst>
              <a:ext uri="{FF2B5EF4-FFF2-40B4-BE49-F238E27FC236}">
                <a16:creationId xmlns:a16="http://schemas.microsoft.com/office/drawing/2014/main" id="{2571B815-1405-0243-90D8-D5FCC155CF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48600" y="-228600"/>
            <a:ext cx="2292350" cy="86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 calcmode="lin" valueType="num">
                                      <p:cBhvr>
                                        <p:cTn id="7" dur="500" fill="hold"/>
                                        <p:tgtEl>
                                          <p:spTgt spid="499715"/>
                                        </p:tgtEl>
                                        <p:attrNameLst>
                                          <p:attrName>ppt_w</p:attrName>
                                        </p:attrNameLst>
                                      </p:cBhvr>
                                      <p:tavLst>
                                        <p:tav tm="0">
                                          <p:val>
                                            <p:strVal val="4*#ppt_w"/>
                                          </p:val>
                                        </p:tav>
                                        <p:tav tm="100000">
                                          <p:val>
                                            <p:strVal val="#ppt_w"/>
                                          </p:val>
                                        </p:tav>
                                      </p:tavLst>
                                    </p:anim>
                                    <p:anim calcmode="lin" valueType="num">
                                      <p:cBhvr>
                                        <p:cTn id="8" dur="500" fill="hold"/>
                                        <p:tgtEl>
                                          <p:spTgt spid="4997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Documents and Settings\jclark\My Documents\My Pictures\Dessert%20Display.jpg">
            <a:extLst>
              <a:ext uri="{FF2B5EF4-FFF2-40B4-BE49-F238E27FC236}">
                <a16:creationId xmlns:a16="http://schemas.microsoft.com/office/drawing/2014/main" id="{2F09ACC4-9F78-4C47-9988-0856DA95796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5" descr="C:\new beginnings\pictures\borderb.gif">
            <a:extLst>
              <a:ext uri="{FF2B5EF4-FFF2-40B4-BE49-F238E27FC236}">
                <a16:creationId xmlns:a16="http://schemas.microsoft.com/office/drawing/2014/main" id="{8D45EDFC-BD32-B643-AC4B-998E48CB50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
            <a:ext cx="233997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8">
            <a:extLst>
              <a:ext uri="{FF2B5EF4-FFF2-40B4-BE49-F238E27FC236}">
                <a16:creationId xmlns:a16="http://schemas.microsoft.com/office/drawing/2014/main" id="{BD473F4D-88AE-694F-8085-6326B16179F2}"/>
              </a:ext>
            </a:extLst>
          </p:cNvPr>
          <p:cNvSpPr>
            <a:spLocks noChangeArrowheads="1"/>
          </p:cNvSpPr>
          <p:nvPr/>
        </p:nvSpPr>
        <p:spPr bwMode="auto">
          <a:xfrm>
            <a:off x="0" y="0"/>
            <a:ext cx="1143000" cy="2514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pic>
        <p:nvPicPr>
          <p:cNvPr id="404489" name="Picture 9" descr="H:\pic\Issue05.jpg">
            <a:extLst>
              <a:ext uri="{FF2B5EF4-FFF2-40B4-BE49-F238E27FC236}">
                <a16:creationId xmlns:a16="http://schemas.microsoft.com/office/drawing/2014/main" id="{ACB1C148-D719-9C4F-A2D1-014EF4945E24}"/>
              </a:ext>
            </a:extLst>
          </p:cNvPr>
          <p:cNvPicPr>
            <a:picLocks noChangeAspect="1" noChangeArrowheads="1"/>
          </p:cNvPicPr>
          <p:nvPr/>
        </p:nvPicPr>
        <p:blipFill>
          <a:blip r:embed="rId3"/>
          <a:srcRect/>
          <a:stretch>
            <a:fillRect/>
          </a:stretch>
        </p:blipFill>
        <p:spPr bwMode="auto">
          <a:xfrm>
            <a:off x="2386013" y="228600"/>
            <a:ext cx="4548187" cy="6248400"/>
          </a:xfrm>
          <a:prstGeom prst="rect">
            <a:avLst/>
          </a:prstGeom>
          <a:noFill/>
          <a:ln w="38100">
            <a:solidFill>
              <a:srgbClr val="FFCC00"/>
            </a:solidFill>
            <a:miter lim="800000"/>
            <a:headEnd/>
            <a:tailEnd/>
          </a:ln>
          <a:effectLst>
            <a:outerShdw blurRad="63500" dist="38099" dir="2700000" algn="ctr" rotWithShape="0">
              <a:schemeClr val="bg2">
                <a:alpha val="74998"/>
              </a:schemeClr>
            </a:outerShdw>
          </a:effec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04489"/>
                                        </p:tgtEl>
                                        <p:attrNameLst>
                                          <p:attrName>style.visibility</p:attrName>
                                        </p:attrNameLst>
                                      </p:cBhvr>
                                      <p:to>
                                        <p:strVal val="visible"/>
                                      </p:to>
                                    </p:set>
                                    <p:animEffect transition="in" filter="wipe(up)">
                                      <p:cBhvr>
                                        <p:cTn id="7" dur="500"/>
                                        <p:tgtEl>
                                          <p:spTgt spid="404489"/>
                                        </p:tgtEl>
                                      </p:cBhvr>
                                    </p:animEffect>
                                  </p:childTnLst>
                                  <p:subTnLst>
                                    <p:audio>
                                      <p:cMediaNode>
                                        <p:cTn display="0" masterRel="sameClick">
                                          <p:stCondLst>
                                            <p:cond evt="begin" delay="0">
                                              <p:tn val="5"/>
                                            </p:cond>
                                          </p:stCondLst>
                                          <p:endCondLst>
                                            <p:cond evt="onStopAudio" delay="0">
                                              <p:tgtEl>
                                                <p:sldTgt/>
                                              </p:tgtEl>
                                            </p:cond>
                                          </p:endCondLst>
                                        </p:cTn>
                                        <p:tgtEl>
                                          <p:sndTgt r:embed="rId2" name="CanadianBr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F47A671-A8F1-184F-B7B7-4F6A24EF000B}"/>
              </a:ext>
            </a:extLst>
          </p:cNvPr>
          <p:cNvSpPr>
            <a:spLocks noChangeArrowheads="1"/>
          </p:cNvSpPr>
          <p:nvPr/>
        </p:nvSpPr>
        <p:spPr bwMode="auto">
          <a:xfrm>
            <a:off x="0" y="0"/>
            <a:ext cx="1524000" cy="2438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pic>
        <p:nvPicPr>
          <p:cNvPr id="315395" name="Picture 3" descr="C:\Documents and Settings\jclark\My Documents\My Pictures\BROWNIE-SUNDAE.jpg">
            <a:extLst>
              <a:ext uri="{FF2B5EF4-FFF2-40B4-BE49-F238E27FC236}">
                <a16:creationId xmlns:a16="http://schemas.microsoft.com/office/drawing/2014/main" id="{A60F7B9E-CB80-7740-BE9F-A43E03FBDC62}"/>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09600" y="1981200"/>
            <a:ext cx="3338513" cy="4114800"/>
          </a:xfrm>
          <a:prstGeom prst="rect">
            <a:avLst/>
          </a:prstGeom>
          <a:noFill/>
          <a:effectLst>
            <a:outerShdw blurRad="63500" dist="71842" dir="2700000" algn="ctr" rotWithShape="0">
              <a:schemeClr val="bg2">
                <a:alpha val="74998"/>
              </a:schemeClr>
            </a:outerShdw>
          </a:effectLst>
        </p:spPr>
      </p:pic>
      <p:sp>
        <p:nvSpPr>
          <p:cNvPr id="315396" name="Rectangle 4">
            <a:extLst>
              <a:ext uri="{FF2B5EF4-FFF2-40B4-BE49-F238E27FC236}">
                <a16:creationId xmlns:a16="http://schemas.microsoft.com/office/drawing/2014/main" id="{8D66A821-636F-9047-BA41-C8816D0DAF24}"/>
              </a:ext>
            </a:extLst>
          </p:cNvPr>
          <p:cNvSpPr>
            <a:spLocks noGrp="1" noChangeArrowheads="1"/>
          </p:cNvSpPr>
          <p:nvPr>
            <p:ph type="title"/>
          </p:nvPr>
        </p:nvSpPr>
        <p:spPr>
          <a:xfrm>
            <a:off x="533400" y="304800"/>
            <a:ext cx="8001000" cy="1143000"/>
          </a:xfrm>
          <a:ln w="38100">
            <a:solidFill>
              <a:srgbClr val="FFCC00"/>
            </a:solidFill>
          </a:ln>
        </p:spPr>
        <p:txBody>
          <a:bodyPr/>
          <a:lstStyle/>
          <a:p>
            <a:pPr eaLnBrk="1" hangingPunct="1">
              <a:defRPr/>
            </a:pPr>
            <a:r>
              <a:rPr lang="en-US">
                <a:ea typeface="+mj-ea"/>
                <a:cs typeface="+mj-cs"/>
              </a:rPr>
              <a:t>Sugar and the Brain</a:t>
            </a:r>
          </a:p>
        </p:txBody>
      </p:sp>
      <p:sp>
        <p:nvSpPr>
          <p:cNvPr id="315399" name="Rectangle 7">
            <a:extLst>
              <a:ext uri="{FF2B5EF4-FFF2-40B4-BE49-F238E27FC236}">
                <a16:creationId xmlns:a16="http://schemas.microsoft.com/office/drawing/2014/main" id="{4DFE590C-0F8C-7346-A062-B049468E62B9}"/>
              </a:ext>
            </a:extLst>
          </p:cNvPr>
          <p:cNvSpPr>
            <a:spLocks noChangeArrowheads="1"/>
          </p:cNvSpPr>
          <p:nvPr/>
        </p:nvSpPr>
        <p:spPr bwMode="auto">
          <a:xfrm>
            <a:off x="4572000" y="2270125"/>
            <a:ext cx="4267200" cy="37433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225425" indent="-2254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10000"/>
              </a:lnSpc>
              <a:buFontTx/>
              <a:buChar char="•"/>
              <a:defRPr/>
            </a:pPr>
            <a:r>
              <a:rPr lang="en-US" altLang="en-US">
                <a:solidFill>
                  <a:srgbClr val="FFFFFF"/>
                </a:solidFill>
                <a:effectLst>
                  <a:outerShdw blurRad="38100" dist="38100" dir="2700000" algn="tl">
                    <a:srgbClr val="000000"/>
                  </a:outerShdw>
                </a:effectLst>
              </a:rPr>
              <a:t>“And from the light given me, sugar, when largely used, is more injurious than meat.”</a:t>
            </a:r>
          </a:p>
          <a:p>
            <a:pPr eaLnBrk="1" hangingPunct="1">
              <a:lnSpc>
                <a:spcPct val="110000"/>
              </a:lnSpc>
              <a:buFontTx/>
              <a:buChar char="•"/>
              <a:defRPr/>
            </a:pPr>
            <a:r>
              <a:rPr lang="en-US" altLang="en-US">
                <a:solidFill>
                  <a:srgbClr val="FFFFFF"/>
                </a:solidFill>
                <a:effectLst>
                  <a:outerShdw blurRad="38100" dist="38100" dir="2700000" algn="tl">
                    <a:srgbClr val="000000"/>
                  </a:outerShdw>
                </a:effectLst>
              </a:rPr>
              <a:t>“Sugar is not good for the stomach. It causes fermentation, and this clouds the brain and brings peevishness into the disposition.”</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153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53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53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nimBg="1" autoUpdateAnimBg="0"/>
      <p:bldP spid="31539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C:\new beginnings\catalogue\Images\Section 01\0601090.jpg">
            <a:extLst>
              <a:ext uri="{FF2B5EF4-FFF2-40B4-BE49-F238E27FC236}">
                <a16:creationId xmlns:a16="http://schemas.microsoft.com/office/drawing/2014/main" id="{1789CFE0-200D-804F-922D-931D962558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4" descr="C:\new beginnings\pictures\borderb.gif">
            <a:extLst>
              <a:ext uri="{FF2B5EF4-FFF2-40B4-BE49-F238E27FC236}">
                <a16:creationId xmlns:a16="http://schemas.microsoft.com/office/drawing/2014/main" id="{206D4D8C-385E-324F-BEE4-A05028F60A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0"/>
            <a:ext cx="229076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4" name="Rectangle 6">
            <a:extLst>
              <a:ext uri="{FF2B5EF4-FFF2-40B4-BE49-F238E27FC236}">
                <a16:creationId xmlns:a16="http://schemas.microsoft.com/office/drawing/2014/main" id="{50E32D0F-A69A-D641-AF74-DF83B962FD41}"/>
              </a:ext>
            </a:extLst>
          </p:cNvPr>
          <p:cNvSpPr>
            <a:spLocks noGrp="1" noChangeArrowheads="1"/>
          </p:cNvSpPr>
          <p:nvPr>
            <p:ph type="body" idx="1"/>
          </p:nvPr>
        </p:nvSpPr>
        <p:spPr>
          <a:xfrm>
            <a:off x="990600" y="4083050"/>
            <a:ext cx="7772400" cy="3384550"/>
          </a:xfrm>
          <a:solidFill>
            <a:schemeClr val="bg2">
              <a:alpha val="50000"/>
            </a:schemeClr>
          </a:solidFill>
          <a:effectLst/>
        </p:spPr>
        <p:txBody>
          <a:bodyPr/>
          <a:lstStyle/>
          <a:p>
            <a:pPr eaLnBrk="1" hangingPunct="1">
              <a:defRPr/>
            </a:pPr>
            <a:r>
              <a:rPr lang="en-US" altLang="en-US" sz="360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“But Daniel purposed in his heart that he would not defile himself with the portion of the king's meat, nor with the wine which he drank:”</a:t>
            </a:r>
            <a:r>
              <a:rPr lang="en-US" altLang="en-US" sz="3600">
                <a:solidFill>
                  <a:srgbClr val="FFFFFF"/>
                </a:solidFill>
                <a:effectLst>
                  <a:outerShdw blurRad="38100" dist="38100" dir="2700000" algn="tl">
                    <a:srgbClr val="000000"/>
                  </a:outerShdw>
                </a:effectLst>
                <a:ea typeface="ＭＳ Ｐゴシック" panose="020B0600070205080204" pitchFamily="34" charset="-128"/>
              </a:rPr>
              <a:t> </a:t>
            </a:r>
            <a:r>
              <a:rPr lang="en-US" altLang="en-US" sz="360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Daniel 1:8. </a:t>
            </a:r>
          </a:p>
        </p:txBody>
      </p:sp>
    </p:spTree>
  </p:cSld>
  <p:clrMapOvr>
    <a:masterClrMapping/>
  </p:clrMapOvr>
  <p:transition>
    <p:wipe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28">
            <a:extLst>
              <a:ext uri="{FF2B5EF4-FFF2-40B4-BE49-F238E27FC236}">
                <a16:creationId xmlns:a16="http://schemas.microsoft.com/office/drawing/2014/main" id="{D5745BA9-C7C7-9B44-A48A-D7DC8D202CF9}"/>
              </a:ext>
            </a:extLst>
          </p:cNvPr>
          <p:cNvSpPr>
            <a:spLocks noChangeArrowheads="1"/>
          </p:cNvSpPr>
          <p:nvPr/>
        </p:nvSpPr>
        <p:spPr bwMode="auto">
          <a:xfrm>
            <a:off x="0" y="0"/>
            <a:ext cx="1295400" cy="2438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pic>
        <p:nvPicPr>
          <p:cNvPr id="36866" name="Picture 1027" descr="C:\Program Files\Microsoft Office\Clipart\standard\stddir4\ph02858j.jpg">
            <a:extLst>
              <a:ext uri="{FF2B5EF4-FFF2-40B4-BE49-F238E27FC236}">
                <a16:creationId xmlns:a16="http://schemas.microsoft.com/office/drawing/2014/main" id="{58A14BFE-9312-5D43-973E-68EA6D45D947}"/>
              </a:ext>
            </a:extLst>
          </p:cNvPr>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1074738" y="-1524000"/>
            <a:ext cx="6958012"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6867" name="Picture 1041" descr="C:\new beginnings\pictures\border.gif">
            <a:extLst>
              <a:ext uri="{FF2B5EF4-FFF2-40B4-BE49-F238E27FC236}">
                <a16:creationId xmlns:a16="http://schemas.microsoft.com/office/drawing/2014/main" id="{F249F92C-6269-C74B-91CE-70CDC7AB8489}"/>
              </a:ext>
            </a:extLst>
          </p:cNvPr>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6553200" y="-76200"/>
            <a:ext cx="31242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042" descr="C:\new beginnings\pictures\borderb.gif">
            <a:extLst>
              <a:ext uri="{FF2B5EF4-FFF2-40B4-BE49-F238E27FC236}">
                <a16:creationId xmlns:a16="http://schemas.microsoft.com/office/drawing/2014/main" id="{13EA4A49-2B81-F64F-B71F-B6BC8AC109A3}"/>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762000" y="-76200"/>
            <a:ext cx="34290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C5CDA493-8923-6049-A131-B1574237284D}"/>
              </a:ext>
            </a:extLst>
          </p:cNvPr>
          <p:cNvSpPr>
            <a:spLocks noGrp="1" noChangeArrowheads="1"/>
          </p:cNvSpPr>
          <p:nvPr>
            <p:ph type="ctrTitle" idx="4294967295"/>
          </p:nvPr>
        </p:nvSpPr>
        <p:spPr>
          <a:xfrm>
            <a:off x="685800" y="2286000"/>
            <a:ext cx="7772400" cy="1143000"/>
          </a:xfrm>
        </p:spPr>
        <p:txBody>
          <a:bodyPr/>
          <a:lstStyle/>
          <a:p>
            <a:pPr>
              <a:defRPr/>
            </a:pPr>
            <a:endParaRPr lang="en-US"/>
          </a:p>
        </p:txBody>
      </p:sp>
      <p:sp>
        <p:nvSpPr>
          <p:cNvPr id="154627" name="Rectangle 3">
            <a:extLst>
              <a:ext uri="{FF2B5EF4-FFF2-40B4-BE49-F238E27FC236}">
                <a16:creationId xmlns:a16="http://schemas.microsoft.com/office/drawing/2014/main" id="{0AA4EA6F-47CA-9649-B31E-CFC8F67AC772}"/>
              </a:ext>
            </a:extLst>
          </p:cNvPr>
          <p:cNvSpPr>
            <a:spLocks noGrp="1" noChangeArrowheads="1"/>
          </p:cNvSpPr>
          <p:nvPr>
            <p:ph type="subTitle" idx="4294967295"/>
          </p:nvPr>
        </p:nvSpPr>
        <p:spPr>
          <a:xfrm>
            <a:off x="1371600" y="3930650"/>
            <a:ext cx="6400800" cy="1660525"/>
          </a:xfrm>
        </p:spPr>
        <p:txBody>
          <a:bodyPr/>
          <a:lstStyle/>
          <a:p>
            <a:pPr marL="0" indent="0" algn="ctr">
              <a:buFontTx/>
              <a:buNone/>
              <a:defRPr/>
            </a:pPr>
            <a:endParaRPr lang="en-US"/>
          </a:p>
        </p:txBody>
      </p:sp>
      <p:pic>
        <p:nvPicPr>
          <p:cNvPr id="18435" name="Picture 5" descr="C:\new beginnings\Media\Sermon 04\0804019.jpg">
            <a:extLst>
              <a:ext uri="{FF2B5EF4-FFF2-40B4-BE49-F238E27FC236}">
                <a16:creationId xmlns:a16="http://schemas.microsoft.com/office/drawing/2014/main" id="{C39FABDF-DC17-3349-8591-9DB5D76443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052" descr="C:\new beginnings\Media\Sermon 13\Extras  13\0813124x1.jpg">
            <a:extLst>
              <a:ext uri="{FF2B5EF4-FFF2-40B4-BE49-F238E27FC236}">
                <a16:creationId xmlns:a16="http://schemas.microsoft.com/office/drawing/2014/main" id="{7D58BACE-C989-3049-A99A-C58A2553447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62" name="Rectangle 2050">
            <a:extLst>
              <a:ext uri="{FF2B5EF4-FFF2-40B4-BE49-F238E27FC236}">
                <a16:creationId xmlns:a16="http://schemas.microsoft.com/office/drawing/2014/main" id="{9F61F2A2-4BE1-4543-9798-D0334B04E2DC}"/>
              </a:ext>
            </a:extLst>
          </p:cNvPr>
          <p:cNvSpPr>
            <a:spLocks noGrp="1" noChangeArrowheads="1"/>
          </p:cNvSpPr>
          <p:nvPr>
            <p:ph type="title"/>
          </p:nvPr>
        </p:nvSpPr>
        <p:spPr>
          <a:xfrm>
            <a:off x="-1752600" y="381000"/>
            <a:ext cx="7772400" cy="1143000"/>
          </a:xfrm>
        </p:spPr>
        <p:txBody>
          <a:bodyPr/>
          <a:lstStyle/>
          <a:p>
            <a:pPr eaLnBrk="1" hangingPunct="1">
              <a:defRPr/>
            </a:pPr>
            <a:r>
              <a:rPr lang="en-US">
                <a:solidFill>
                  <a:srgbClr val="BA9BC2"/>
                </a:solidFill>
                <a:ea typeface="+mj-ea"/>
                <a:cs typeface="+mj-cs"/>
              </a:rPr>
              <a:t>Proverbs 31:4</a:t>
            </a:r>
          </a:p>
        </p:txBody>
      </p:sp>
      <p:sp>
        <p:nvSpPr>
          <p:cNvPr id="476163" name="Rectangle 2051">
            <a:extLst>
              <a:ext uri="{FF2B5EF4-FFF2-40B4-BE49-F238E27FC236}">
                <a16:creationId xmlns:a16="http://schemas.microsoft.com/office/drawing/2014/main" id="{8A952B8F-7CCA-8F49-9390-EDBC2B639584}"/>
              </a:ext>
            </a:extLst>
          </p:cNvPr>
          <p:cNvSpPr>
            <a:spLocks noGrp="1" noChangeArrowheads="1"/>
          </p:cNvSpPr>
          <p:nvPr>
            <p:ph type="body" idx="1"/>
          </p:nvPr>
        </p:nvSpPr>
        <p:spPr>
          <a:xfrm>
            <a:off x="381000" y="1676400"/>
            <a:ext cx="5562600" cy="5181600"/>
          </a:xfrm>
        </p:spPr>
        <p:txBody>
          <a:bodyPr/>
          <a:lstStyle/>
          <a:p>
            <a:pPr marL="0" indent="0" eaLnBrk="1" hangingPunct="1">
              <a:lnSpc>
                <a:spcPct val="150000"/>
              </a:lnSpc>
              <a:buFontTx/>
              <a:buNone/>
              <a:defRPr/>
            </a:pPr>
            <a:r>
              <a:rPr lang="en-US" altLang="en-US" sz="3600">
                <a:ea typeface="ＭＳ Ｐゴシック" panose="020B0600070205080204" pitchFamily="34" charset="-128"/>
              </a:rPr>
              <a:t>“It is not for kings to drink wine; nor for princes strong drink:  Lest they drink, and forget the law, and pervert the judgment of any of the afflicted.”</a:t>
            </a:r>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C:\Documents and Settings\jclark\My Documents\My Pictures\kings turkey.jpg">
            <a:extLst>
              <a:ext uri="{FF2B5EF4-FFF2-40B4-BE49-F238E27FC236}">
                <a16:creationId xmlns:a16="http://schemas.microsoft.com/office/drawing/2014/main" id="{80B0AB3E-C743-2248-9B3B-204CF8C08353}"/>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773363" y="838200"/>
            <a:ext cx="4419600" cy="2819400"/>
          </a:xfrm>
          <a:prstGeom prst="rect">
            <a:avLst/>
          </a:prstGeom>
          <a:noFill/>
          <a:ln w="38100">
            <a:solidFill>
              <a:srgbClr val="F6D73C"/>
            </a:solidFill>
            <a:miter lim="800000"/>
            <a:headEnd/>
            <a:tailEnd/>
          </a:ln>
          <a:extLst>
            <a:ext uri="{909E8E84-426E-40DD-AFC4-6F175D3DCCD1}">
              <a14:hiddenFill xmlns:a14="http://schemas.microsoft.com/office/drawing/2010/main">
                <a:solidFill>
                  <a:srgbClr val="FFFFFF"/>
                </a:solidFill>
              </a14:hiddenFill>
            </a:ext>
          </a:extLst>
        </p:spPr>
      </p:pic>
      <p:sp>
        <p:nvSpPr>
          <p:cNvPr id="317443" name="Rectangle 3">
            <a:extLst>
              <a:ext uri="{FF2B5EF4-FFF2-40B4-BE49-F238E27FC236}">
                <a16:creationId xmlns:a16="http://schemas.microsoft.com/office/drawing/2014/main" id="{38892975-09A8-EE4B-ADC2-C79BDC7CC88C}"/>
              </a:ext>
            </a:extLst>
          </p:cNvPr>
          <p:cNvSpPr>
            <a:spLocks noGrp="1" noChangeArrowheads="1"/>
          </p:cNvSpPr>
          <p:nvPr>
            <p:ph type="ctrTitle"/>
          </p:nvPr>
        </p:nvSpPr>
        <p:spPr>
          <a:xfrm>
            <a:off x="1096963" y="-228600"/>
            <a:ext cx="7772400" cy="1143000"/>
          </a:xfrm>
        </p:spPr>
        <p:txBody>
          <a:bodyPr/>
          <a:lstStyle/>
          <a:p>
            <a:pPr eaLnBrk="1" hangingPunct="1">
              <a:defRPr/>
            </a:pPr>
            <a:r>
              <a:rPr lang="en-US">
                <a:ea typeface="+mj-ea"/>
                <a:cs typeface="+mj-cs"/>
              </a:rPr>
              <a:t>Meat and Intelligence</a:t>
            </a:r>
          </a:p>
        </p:txBody>
      </p:sp>
      <p:sp>
        <p:nvSpPr>
          <p:cNvPr id="317444" name="Rectangle 4">
            <a:extLst>
              <a:ext uri="{FF2B5EF4-FFF2-40B4-BE49-F238E27FC236}">
                <a16:creationId xmlns:a16="http://schemas.microsoft.com/office/drawing/2014/main" id="{E8F41E22-405A-1A41-9ECB-6C2D9321D5E9}"/>
              </a:ext>
            </a:extLst>
          </p:cNvPr>
          <p:cNvSpPr>
            <a:spLocks noGrp="1" noChangeArrowheads="1"/>
          </p:cNvSpPr>
          <p:nvPr>
            <p:ph type="subTitle" idx="1"/>
          </p:nvPr>
        </p:nvSpPr>
        <p:spPr>
          <a:xfrm>
            <a:off x="1020763" y="3810000"/>
            <a:ext cx="8077200" cy="2895600"/>
          </a:xfrm>
        </p:spPr>
        <p:txBody>
          <a:bodyPr/>
          <a:lstStyle/>
          <a:p>
            <a:pPr eaLnBrk="1" hangingPunct="1">
              <a:defRPr/>
            </a:pPr>
            <a:r>
              <a:rPr lang="en-US" altLang="en-US">
                <a:ea typeface="ＭＳ Ｐゴシック" panose="020B0600070205080204" pitchFamily="34" charset="-128"/>
              </a:rPr>
              <a:t>“…Eating much flesh will diminish intellectual activity.  Students would accomplish much more in their studies if they never tasted meat.  When the animal part of the human nature is strengthened by meat-eating, the intellectual power diminishes proportionately.” </a:t>
            </a:r>
          </a:p>
        </p:txBody>
      </p:sp>
      <p:pic>
        <p:nvPicPr>
          <p:cNvPr id="38916" name="Picture 6" descr="C:\new beginnings\pictures\borderb.gif">
            <a:extLst>
              <a:ext uri="{FF2B5EF4-FFF2-40B4-BE49-F238E27FC236}">
                <a16:creationId xmlns:a16="http://schemas.microsoft.com/office/drawing/2014/main" id="{A2215167-5B19-CF43-BB35-241836C06A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Slide1.jpg">
            <a:extLst>
              <a:ext uri="{FF2B5EF4-FFF2-40B4-BE49-F238E27FC236}">
                <a16:creationId xmlns:a16="http://schemas.microsoft.com/office/drawing/2014/main" id="{C6A52FDB-4C46-B444-89D0-FD3259B7A3C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lide84">
            <a:extLst>
              <a:ext uri="{FF2B5EF4-FFF2-40B4-BE49-F238E27FC236}">
                <a16:creationId xmlns:a16="http://schemas.microsoft.com/office/drawing/2014/main" id="{A455644E-9FB5-B04A-A3D7-937DB741D5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descr="Slide3.jpg">
            <a:extLst>
              <a:ext uri="{FF2B5EF4-FFF2-40B4-BE49-F238E27FC236}">
                <a16:creationId xmlns:a16="http://schemas.microsoft.com/office/drawing/2014/main" id="{9BC8C720-910B-4544-97B3-B2DD5750466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Slide85">
            <a:extLst>
              <a:ext uri="{FF2B5EF4-FFF2-40B4-BE49-F238E27FC236}">
                <a16:creationId xmlns:a16="http://schemas.microsoft.com/office/drawing/2014/main" id="{59F22984-67D7-B248-98DB-B9B7EF3370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descr="Slide4.jpg">
            <a:extLst>
              <a:ext uri="{FF2B5EF4-FFF2-40B4-BE49-F238E27FC236}">
                <a16:creationId xmlns:a16="http://schemas.microsoft.com/office/drawing/2014/main" id="{34B8794F-61BD-6F43-812E-64FEB5FAA25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Slide86">
            <a:extLst>
              <a:ext uri="{FF2B5EF4-FFF2-40B4-BE49-F238E27FC236}">
                <a16:creationId xmlns:a16="http://schemas.microsoft.com/office/drawing/2014/main" id="{27E0FFA4-07D5-AD4C-8EB4-0B082096F4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descr="Slide5.jpg">
            <a:extLst>
              <a:ext uri="{FF2B5EF4-FFF2-40B4-BE49-F238E27FC236}">
                <a16:creationId xmlns:a16="http://schemas.microsoft.com/office/drawing/2014/main" id="{B9E789F9-F886-7049-AE57-3C566832D2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Slide87">
            <a:extLst>
              <a:ext uri="{FF2B5EF4-FFF2-40B4-BE49-F238E27FC236}">
                <a16:creationId xmlns:a16="http://schemas.microsoft.com/office/drawing/2014/main" id="{0B17658E-77DB-1D43-8C8E-6826952D59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Slide6.jpg">
            <a:extLst>
              <a:ext uri="{FF2B5EF4-FFF2-40B4-BE49-F238E27FC236}">
                <a16:creationId xmlns:a16="http://schemas.microsoft.com/office/drawing/2014/main" id="{BBB28EE7-3BE3-224D-AB04-DB1E0E52B56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Slide2.jpg">
            <a:extLst>
              <a:ext uri="{FF2B5EF4-FFF2-40B4-BE49-F238E27FC236}">
                <a16:creationId xmlns:a16="http://schemas.microsoft.com/office/drawing/2014/main" id="{F4E6A891-AFFF-924F-9B7E-656BD32B8E6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3" descr="Slide7.jpg">
            <a:extLst>
              <a:ext uri="{FF2B5EF4-FFF2-40B4-BE49-F238E27FC236}">
                <a16:creationId xmlns:a16="http://schemas.microsoft.com/office/drawing/2014/main" id="{17A38C1C-D38B-BE42-B3F3-AFF4FF07A30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a:extLst>
              <a:ext uri="{FF2B5EF4-FFF2-40B4-BE49-F238E27FC236}">
                <a16:creationId xmlns:a16="http://schemas.microsoft.com/office/drawing/2014/main" id="{CC8AE479-A7CE-5B40-8822-1E0127623C6A}"/>
              </a:ext>
            </a:extLst>
          </p:cNvPr>
          <p:cNvSpPr>
            <a:spLocks noChangeArrowheads="1"/>
          </p:cNvSpPr>
          <p:nvPr/>
        </p:nvSpPr>
        <p:spPr bwMode="auto">
          <a:xfrm>
            <a:off x="0" y="-76200"/>
            <a:ext cx="1524000" cy="2438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08228" name="AutoShape 4">
            <a:extLst>
              <a:ext uri="{FF2B5EF4-FFF2-40B4-BE49-F238E27FC236}">
                <a16:creationId xmlns:a16="http://schemas.microsoft.com/office/drawing/2014/main" id="{A59060E0-1C28-1740-BAA3-7A8B375B8FC7}"/>
              </a:ext>
            </a:extLst>
          </p:cNvPr>
          <p:cNvSpPr>
            <a:spLocks noChangeArrowheads="1"/>
          </p:cNvSpPr>
          <p:nvPr/>
        </p:nvSpPr>
        <p:spPr bwMode="auto">
          <a:xfrm>
            <a:off x="6172200" y="1830388"/>
            <a:ext cx="1905000" cy="2057400"/>
          </a:xfrm>
          <a:prstGeom prst="roundRect">
            <a:avLst>
              <a:gd name="adj" fmla="val 27898"/>
            </a:avLst>
          </a:prstGeom>
          <a:solidFill>
            <a:srgbClr val="FFFFFF"/>
          </a:solidFill>
          <a:ln w="9525">
            <a:solidFill>
              <a:schemeClr val="tx1"/>
            </a:solidFill>
            <a:round/>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08229" name="Rectangle 5">
            <a:extLst>
              <a:ext uri="{FF2B5EF4-FFF2-40B4-BE49-F238E27FC236}">
                <a16:creationId xmlns:a16="http://schemas.microsoft.com/office/drawing/2014/main" id="{EB757B32-C4D0-1645-B003-F1DC47AADBB9}"/>
              </a:ext>
            </a:extLst>
          </p:cNvPr>
          <p:cNvSpPr>
            <a:spLocks noGrp="1" noChangeArrowheads="1"/>
          </p:cNvSpPr>
          <p:nvPr>
            <p:ph type="title"/>
          </p:nvPr>
        </p:nvSpPr>
        <p:spPr>
          <a:xfrm>
            <a:off x="381000" y="-76200"/>
            <a:ext cx="8382000" cy="1143000"/>
          </a:xfrm>
          <a:ln>
            <a:solidFill>
              <a:srgbClr val="FFCC00"/>
            </a:solidFill>
          </a:ln>
        </p:spPr>
        <p:txBody>
          <a:bodyPr/>
          <a:lstStyle/>
          <a:p>
            <a:pPr eaLnBrk="1" hangingPunct="1">
              <a:defRPr/>
            </a:pPr>
            <a:r>
              <a:rPr lang="en-US">
                <a:ea typeface="+mj-ea"/>
                <a:cs typeface="+mj-cs"/>
              </a:rPr>
              <a:t>Health versus disability scale.</a:t>
            </a:r>
          </a:p>
        </p:txBody>
      </p:sp>
      <p:sp>
        <p:nvSpPr>
          <p:cNvPr id="308230" name="Rectangle 6">
            <a:extLst>
              <a:ext uri="{FF2B5EF4-FFF2-40B4-BE49-F238E27FC236}">
                <a16:creationId xmlns:a16="http://schemas.microsoft.com/office/drawing/2014/main" id="{3661B16F-784F-9845-9F00-1E3F9D8F8165}"/>
              </a:ext>
            </a:extLst>
          </p:cNvPr>
          <p:cNvSpPr>
            <a:spLocks noChangeArrowheads="1"/>
          </p:cNvSpPr>
          <p:nvPr/>
        </p:nvSpPr>
        <p:spPr bwMode="auto">
          <a:xfrm>
            <a:off x="990600" y="3201988"/>
            <a:ext cx="7086600" cy="762000"/>
          </a:xfrm>
          <a:prstGeom prst="rect">
            <a:avLst/>
          </a:prstGeom>
          <a:gradFill rotWithShape="0">
            <a:gsLst>
              <a:gs pos="0">
                <a:srgbClr val="006600"/>
              </a:gs>
              <a:gs pos="100000">
                <a:srgbClr val="FF0000"/>
              </a:gs>
            </a:gsLst>
            <a:lin ang="0" scaled="1"/>
          </a:gradFill>
          <a:ln w="9525">
            <a:solidFill>
              <a:schemeClr val="tx1"/>
            </a:solidFill>
            <a:miter lim="800000"/>
            <a:headEnd/>
            <a:tailEnd/>
          </a:ln>
          <a:effectLst>
            <a:outerShdw blurRad="63500" dist="71842" dir="2700000" algn="ctr" rotWithShape="0">
              <a:schemeClr val="tx2">
                <a:alpha val="74998"/>
              </a:schemeClr>
            </a:outerShdw>
          </a:effectLst>
        </p:spPr>
        <p:txBody>
          <a:bodyPr wrap="none" anchor="ctr"/>
          <a:lstStyle/>
          <a:p>
            <a:pPr eaLnBrk="1" hangingPunct="1">
              <a:defRPr/>
            </a:pPr>
            <a:endParaRPr lang="en-US">
              <a:latin typeface="Times New Roman" charset="0"/>
              <a:ea typeface="+mn-ea"/>
            </a:endParaRPr>
          </a:p>
        </p:txBody>
      </p:sp>
      <p:sp>
        <p:nvSpPr>
          <p:cNvPr id="308231" name="Text Box 7">
            <a:extLst>
              <a:ext uri="{FF2B5EF4-FFF2-40B4-BE49-F238E27FC236}">
                <a16:creationId xmlns:a16="http://schemas.microsoft.com/office/drawing/2014/main" id="{29F7F05C-EF4E-8B4E-9A3B-AAA6D2E776AC}"/>
              </a:ext>
            </a:extLst>
          </p:cNvPr>
          <p:cNvSpPr txBox="1">
            <a:spLocks noChangeArrowheads="1"/>
          </p:cNvSpPr>
          <p:nvPr/>
        </p:nvSpPr>
        <p:spPr bwMode="auto">
          <a:xfrm>
            <a:off x="5410200" y="3354388"/>
            <a:ext cx="2627313"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a:solidFill>
                  <a:srgbClr val="FAE232"/>
                </a:solidFill>
                <a:latin typeface="Times New Roman" charset="0"/>
                <a:ea typeface="+mn-ea"/>
              </a:rPr>
              <a:t>Increase Indulgence</a:t>
            </a:r>
          </a:p>
        </p:txBody>
      </p:sp>
      <p:sp>
        <p:nvSpPr>
          <p:cNvPr id="308232" name="Text Box 8">
            <a:extLst>
              <a:ext uri="{FF2B5EF4-FFF2-40B4-BE49-F238E27FC236}">
                <a16:creationId xmlns:a16="http://schemas.microsoft.com/office/drawing/2014/main" id="{223710FC-80DE-5044-888F-A9372EB3775D}"/>
              </a:ext>
            </a:extLst>
          </p:cNvPr>
          <p:cNvSpPr txBox="1">
            <a:spLocks noChangeArrowheads="1"/>
          </p:cNvSpPr>
          <p:nvPr/>
        </p:nvSpPr>
        <p:spPr bwMode="auto">
          <a:xfrm>
            <a:off x="1038225" y="3354388"/>
            <a:ext cx="2085975"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a:solidFill>
                  <a:srgbClr val="FAE232"/>
                </a:solidFill>
                <a:latin typeface="Times New Roman" charset="0"/>
                <a:ea typeface="+mn-ea"/>
              </a:rPr>
              <a:t>Increase Health</a:t>
            </a:r>
          </a:p>
        </p:txBody>
      </p:sp>
      <p:sp>
        <p:nvSpPr>
          <p:cNvPr id="308233" name="Text Box 9">
            <a:extLst>
              <a:ext uri="{FF2B5EF4-FFF2-40B4-BE49-F238E27FC236}">
                <a16:creationId xmlns:a16="http://schemas.microsoft.com/office/drawing/2014/main" id="{E046FAD6-2691-7A44-B497-56FEFB7D7A78}"/>
              </a:ext>
            </a:extLst>
          </p:cNvPr>
          <p:cNvSpPr txBox="1">
            <a:spLocks noChangeArrowheads="1"/>
          </p:cNvSpPr>
          <p:nvPr/>
        </p:nvSpPr>
        <p:spPr bwMode="auto">
          <a:xfrm>
            <a:off x="1046163" y="4116388"/>
            <a:ext cx="2306637"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a:solidFill>
                  <a:srgbClr val="FAE232"/>
                </a:solidFill>
                <a:latin typeface="Times New Roman" charset="0"/>
                <a:ea typeface="+mn-ea"/>
              </a:rPr>
              <a:t>Increase Strength</a:t>
            </a:r>
          </a:p>
        </p:txBody>
      </p:sp>
      <p:sp>
        <p:nvSpPr>
          <p:cNvPr id="308234" name="Text Box 10">
            <a:extLst>
              <a:ext uri="{FF2B5EF4-FFF2-40B4-BE49-F238E27FC236}">
                <a16:creationId xmlns:a16="http://schemas.microsoft.com/office/drawing/2014/main" id="{11220F34-1CCD-344B-B52C-0C675519B9BC}"/>
              </a:ext>
            </a:extLst>
          </p:cNvPr>
          <p:cNvSpPr txBox="1">
            <a:spLocks noChangeArrowheads="1"/>
          </p:cNvSpPr>
          <p:nvPr/>
        </p:nvSpPr>
        <p:spPr bwMode="auto">
          <a:xfrm>
            <a:off x="5638800" y="4116388"/>
            <a:ext cx="2551113"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1" hangingPunct="1">
              <a:defRPr/>
            </a:pPr>
            <a:r>
              <a:rPr lang="en-US">
                <a:solidFill>
                  <a:srgbClr val="FAE232"/>
                </a:solidFill>
                <a:latin typeface="Times New Roman" charset="0"/>
                <a:ea typeface="+mn-ea"/>
              </a:rPr>
              <a:t>Increase Disability </a:t>
            </a:r>
          </a:p>
        </p:txBody>
      </p:sp>
      <p:pic>
        <p:nvPicPr>
          <p:cNvPr id="308235" name="Picture 11" descr="C:\Documents and Settings\jclark\My Documents\My Pictures\wheelchair.jpg">
            <a:extLst>
              <a:ext uri="{FF2B5EF4-FFF2-40B4-BE49-F238E27FC236}">
                <a16:creationId xmlns:a16="http://schemas.microsoft.com/office/drawing/2014/main" id="{D90D43E7-6A82-2642-935A-FCB42A4FDCB8}"/>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7000" y="1995488"/>
            <a:ext cx="152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5" descr="C:\new beginnings\pictures\borderb.gif">
            <a:extLst>
              <a:ext uri="{FF2B5EF4-FFF2-40B4-BE49-F238E27FC236}">
                <a16:creationId xmlns:a16="http://schemas.microsoft.com/office/drawing/2014/main" id="{35AACCFD-9F33-164B-9B19-E939BD5CB5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16" descr="C:\new beginnings\pictures\border.gif">
            <a:extLst>
              <a:ext uri="{FF2B5EF4-FFF2-40B4-BE49-F238E27FC236}">
                <a16:creationId xmlns:a16="http://schemas.microsoft.com/office/drawing/2014/main" id="{55036A0B-F316-D34A-AC7C-68BCF4B294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94650" y="0"/>
            <a:ext cx="22923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a:extLst>
              <a:ext uri="{FF2B5EF4-FFF2-40B4-BE49-F238E27FC236}">
                <a16:creationId xmlns:a16="http://schemas.microsoft.com/office/drawing/2014/main" id="{A37431C1-A995-7846-9C49-37A4194DC80A}"/>
              </a:ext>
            </a:extLst>
          </p:cNvPr>
          <p:cNvGrpSpPr>
            <a:grpSpLocks/>
          </p:cNvGrpSpPr>
          <p:nvPr/>
        </p:nvGrpSpPr>
        <p:grpSpPr bwMode="auto">
          <a:xfrm>
            <a:off x="-152400" y="4724400"/>
            <a:ext cx="9982200" cy="3071813"/>
            <a:chOff x="-240" y="2880"/>
            <a:chExt cx="6989" cy="2271"/>
          </a:xfrm>
        </p:grpSpPr>
        <p:pic>
          <p:nvPicPr>
            <p:cNvPr id="47118" name="Picture 19" descr="C:\Documents and Settings\Administrator\My Documents\My Pictures\apple.gif">
              <a:extLst>
                <a:ext uri="{FF2B5EF4-FFF2-40B4-BE49-F238E27FC236}">
                  <a16:creationId xmlns:a16="http://schemas.microsoft.com/office/drawing/2014/main" id="{71A926DA-A735-F64F-97ED-A12F808474E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0" y="2880"/>
              <a:ext cx="2832" cy="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21" descr="C:\Documents and Settings\Administrator\My Documents\My Pictures\cake3.gif">
              <a:extLst>
                <a:ext uri="{FF2B5EF4-FFF2-40B4-BE49-F238E27FC236}">
                  <a16:creationId xmlns:a16="http://schemas.microsoft.com/office/drawing/2014/main" id="{AE0770CA-96EC-EA41-95CA-5D7830BC3E8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20" y="2880"/>
              <a:ext cx="3629"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descr="healthy.png">
            <a:extLst>
              <a:ext uri="{FF2B5EF4-FFF2-40B4-BE49-F238E27FC236}">
                <a16:creationId xmlns:a16="http://schemas.microsoft.com/office/drawing/2014/main" id="{2F9DA199-6CF8-FE44-BF74-EF987D44793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14400" y="1371600"/>
            <a:ext cx="2874963"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8231"/>
                                        </p:tgtEl>
                                        <p:attrNameLst>
                                          <p:attrName>style.visibility</p:attrName>
                                        </p:attrNameLst>
                                      </p:cBhvr>
                                      <p:to>
                                        <p:strVal val="visible"/>
                                      </p:to>
                                    </p:set>
                                    <p:animEffect transition="in" filter="wipe(left)">
                                      <p:cBhvr>
                                        <p:cTn id="7" dur="500"/>
                                        <p:tgtEl>
                                          <p:spTgt spid="3082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8232"/>
                                        </p:tgtEl>
                                        <p:attrNameLst>
                                          <p:attrName>style.visibility</p:attrName>
                                        </p:attrNameLst>
                                      </p:cBhvr>
                                      <p:to>
                                        <p:strVal val="visible"/>
                                      </p:to>
                                    </p:set>
                                    <p:animEffect transition="in" filter="wipe(left)">
                                      <p:cBhvr>
                                        <p:cTn id="12" dur="500"/>
                                        <p:tgtEl>
                                          <p:spTgt spid="3082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8233"/>
                                        </p:tgtEl>
                                        <p:attrNameLst>
                                          <p:attrName>style.visibility</p:attrName>
                                        </p:attrNameLst>
                                      </p:cBhvr>
                                      <p:to>
                                        <p:strVal val="visible"/>
                                      </p:to>
                                    </p:set>
                                    <p:animEffect transition="in" filter="wipe(left)">
                                      <p:cBhvr>
                                        <p:cTn id="17" dur="500"/>
                                        <p:tgtEl>
                                          <p:spTgt spid="308233"/>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08234"/>
                                        </p:tgtEl>
                                        <p:attrNameLst>
                                          <p:attrName>style.visibility</p:attrName>
                                        </p:attrNameLst>
                                      </p:cBhvr>
                                      <p:to>
                                        <p:strVal val="visible"/>
                                      </p:to>
                                    </p:set>
                                    <p:animEffect transition="in" filter="wipe(left)">
                                      <p:cBhvr>
                                        <p:cTn id="21" dur="500"/>
                                        <p:tgtEl>
                                          <p:spTgt spid="308234"/>
                                        </p:tgtEl>
                                      </p:cBhvr>
                                    </p:animEffect>
                                  </p:childTnLst>
                                </p:cTn>
                              </p:par>
                            </p:childTnLst>
                          </p:cTn>
                        </p:par>
                        <p:par>
                          <p:cTn id="22" fill="hold" nodeType="afterGroup">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08228"/>
                                        </p:tgtEl>
                                        <p:attrNameLst>
                                          <p:attrName>style.visibility</p:attrName>
                                        </p:attrNameLst>
                                      </p:cBhvr>
                                      <p:to>
                                        <p:strVal val="visible"/>
                                      </p:to>
                                    </p:set>
                                    <p:animEffect transition="in" filter="wipe(left)">
                                      <p:cBhvr>
                                        <p:cTn id="25" dur="500"/>
                                        <p:tgtEl>
                                          <p:spTgt spid="308228"/>
                                        </p:tgtEl>
                                      </p:cBhvr>
                                    </p:animEffect>
                                  </p:childTnLst>
                                </p:cTn>
                              </p:par>
                            </p:childTnLst>
                          </p:cTn>
                        </p:par>
                        <p:par>
                          <p:cTn id="26" fill="hold" nodeType="afterGroup">
                            <p:stCondLst>
                              <p:cond delay="1500"/>
                            </p:stCondLst>
                            <p:childTnLst>
                              <p:par>
                                <p:cTn id="27" presetID="1"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308235"/>
                                        </p:tgtEl>
                                        <p:attrNameLst>
                                          <p:attrName>style.visibility</p:attrName>
                                        </p:attrNameLst>
                                      </p:cBhvr>
                                      <p:to>
                                        <p:strVal val="visible"/>
                                      </p:to>
                                    </p:set>
                                    <p:animEffect transition="in" filter="wipe(left)">
                                      <p:cBhvr>
                                        <p:cTn id="32" dur="500"/>
                                        <p:tgtEl>
                                          <p:spTgt spid="308235"/>
                                        </p:tgtEl>
                                      </p:cBhvr>
                                    </p:animEffect>
                                  </p:childTnLst>
                                </p:cTn>
                              </p:par>
                            </p:childTnLst>
                          </p:cTn>
                        </p:par>
                        <p:par>
                          <p:cTn id="33" fill="hold" nodeType="afterGroup">
                            <p:stCondLst>
                              <p:cond delay="2000"/>
                            </p:stCondLst>
                            <p:childTnLst>
                              <p:par>
                                <p:cTn id="34" presetID="2" presetClass="entr" presetSubtype="4"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nimBg="1"/>
      <p:bldP spid="308231" grpId="0" autoUpdateAnimBg="0"/>
      <p:bldP spid="308232" grpId="0" autoUpdateAnimBg="0"/>
      <p:bldP spid="308233" grpId="0" autoUpdateAnimBg="0"/>
      <p:bldP spid="30823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C:\new beginnings\Media\Sermon 11\Extras  11\0811043x2.jpg">
            <a:extLst>
              <a:ext uri="{FF2B5EF4-FFF2-40B4-BE49-F238E27FC236}">
                <a16:creationId xmlns:a16="http://schemas.microsoft.com/office/drawing/2014/main" id="{FF1BB61C-C6C5-874D-93FC-714AFB12F5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3">
            <a:extLst>
              <a:ext uri="{FF2B5EF4-FFF2-40B4-BE49-F238E27FC236}">
                <a16:creationId xmlns:a16="http://schemas.microsoft.com/office/drawing/2014/main" id="{28775ECE-33D3-6846-A893-5E4F369D51DC}"/>
              </a:ext>
            </a:extLst>
          </p:cNvPr>
          <p:cNvSpPr>
            <a:spLocks noGrp="1" noChangeArrowheads="1"/>
          </p:cNvSpPr>
          <p:nvPr>
            <p:ph type="body" idx="1"/>
          </p:nvPr>
        </p:nvSpPr>
        <p:spPr>
          <a:xfrm>
            <a:off x="1828800" y="-304800"/>
            <a:ext cx="7086600" cy="5867400"/>
          </a:xfrm>
        </p:spPr>
        <p:txBody>
          <a:bodyPr/>
          <a:lstStyle/>
          <a:p>
            <a:pPr marL="0" indent="0" algn="r" eaLnBrk="1" hangingPunct="1">
              <a:lnSpc>
                <a:spcPct val="260000"/>
              </a:lnSpc>
              <a:buFontTx/>
              <a:buNone/>
              <a:defRPr/>
            </a:pPr>
            <a:r>
              <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“Be not deceived; God is not mocked: for whatsoever a man soweth, that shall he also reap.” </a:t>
            </a:r>
          </a:p>
          <a:p>
            <a:pPr marL="0" indent="0" algn="r" eaLnBrk="1" hangingPunct="1">
              <a:lnSpc>
                <a:spcPct val="260000"/>
              </a:lnSpc>
              <a:buFontTx/>
              <a:buNone/>
              <a:defRPr/>
            </a:pPr>
            <a:r>
              <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Galations 6:7</a:t>
            </a:r>
            <a:endParaRPr lang="en-US" altLang="en-US">
              <a:solidFill>
                <a:srgbClr val="FFFFFF"/>
              </a:solidFill>
              <a:ea typeface="ＭＳ Ｐゴシック" panose="020B0600070205080204" pitchFamily="34" charset="-128"/>
            </a:endParaRPr>
          </a:p>
        </p:txBody>
      </p:sp>
    </p:spTree>
  </p:cSld>
  <p:clrMapOvr>
    <a:masterClrMapping/>
  </p:clrMapOvr>
  <p:transition>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C:\backup\new beginnings\people\clip\background.jpg">
            <a:extLst>
              <a:ext uri="{FF2B5EF4-FFF2-40B4-BE49-F238E27FC236}">
                <a16:creationId xmlns:a16="http://schemas.microsoft.com/office/drawing/2014/main" id="{27106FA1-7CDA-F44A-B0EC-102198CF49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WordArt 3">
            <a:extLst>
              <a:ext uri="{FF2B5EF4-FFF2-40B4-BE49-F238E27FC236}">
                <a16:creationId xmlns:a16="http://schemas.microsoft.com/office/drawing/2014/main" id="{CAB3F2C9-CDFE-A74E-B7C0-98D73D36D9D6}"/>
              </a:ext>
            </a:extLst>
          </p:cNvPr>
          <p:cNvSpPr>
            <a:spLocks noChangeArrowheads="1" noChangeShapeType="1" noTextEdit="1"/>
          </p:cNvSpPr>
          <p:nvPr/>
        </p:nvSpPr>
        <p:spPr bwMode="auto">
          <a:xfrm rot="-94941">
            <a:off x="801688" y="1143000"/>
            <a:ext cx="7732712" cy="1447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oubleWave1">
              <a:avLst>
                <a:gd name="adj1" fmla="val 4282"/>
                <a:gd name="adj2" fmla="val -921"/>
              </a:avLst>
            </a:prstTxWarp>
          </a:bodyPr>
          <a:lstStyle/>
          <a:p>
            <a:pPr algn="ctr"/>
            <a:r>
              <a:rPr lang="en-US" sz="3600" kern="10">
                <a:gradFill rotWithShape="1">
                  <a:gsLst>
                    <a:gs pos="0">
                      <a:srgbClr val="FFCC00"/>
                    </a:gs>
                    <a:gs pos="50000">
                      <a:srgbClr val="FFEA43"/>
                    </a:gs>
                    <a:gs pos="100000">
                      <a:srgbClr val="FFCC00"/>
                    </a:gs>
                  </a:gsLst>
                  <a:lin ang="18960000" scaled="1"/>
                </a:gradFill>
                <a:effectLst>
                  <a:outerShdw dist="35921" dir="2700000" algn="ctr" rotWithShape="0">
                    <a:schemeClr val="tx1">
                      <a:alpha val="74997"/>
                    </a:schemeClr>
                  </a:outerShdw>
                </a:effectLst>
                <a:cs typeface="Times New Roman" panose="02020603050405020304" pitchFamily="18" charset="0"/>
              </a:rPr>
              <a:t>Health and Spirituality</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7" descr="C:\Documents and Settings\Administrator\My Documents\My Pictures\corinarynartery.jpg">
            <a:extLst>
              <a:ext uri="{FF2B5EF4-FFF2-40B4-BE49-F238E27FC236}">
                <a16:creationId xmlns:a16="http://schemas.microsoft.com/office/drawing/2014/main" id="{E8106574-9EC5-734C-A257-4D0743CBEA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25" y="0"/>
            <a:ext cx="2179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60" name="Picture 8" descr="C:\Documents and Settings\Administrator\My Documents\My Pictures\Cerebrovas.jpg">
            <a:extLst>
              <a:ext uri="{FF2B5EF4-FFF2-40B4-BE49-F238E27FC236}">
                <a16:creationId xmlns:a16="http://schemas.microsoft.com/office/drawing/2014/main" id="{38E8C2A3-AB30-874F-AF6D-CCE0D1A4B3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0"/>
            <a:ext cx="3657600" cy="2905125"/>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49155" name="Picture 3" descr="C:\Documents and Settings\Administrator\My Documents\My Pictures\coronary%20Arteries.jpg">
            <a:extLst>
              <a:ext uri="{FF2B5EF4-FFF2-40B4-BE49-F238E27FC236}">
                <a16:creationId xmlns:a16="http://schemas.microsoft.com/office/drawing/2014/main" id="{59286E65-FE50-CB49-957E-6F023EC139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65116"/>
          <a:stretch>
            <a:fillRect/>
          </a:stretch>
        </p:blipFill>
        <p:spPr bwMode="auto">
          <a:xfrm>
            <a:off x="0" y="0"/>
            <a:ext cx="5410200" cy="2947988"/>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34">
            <a:extLst>
              <a:ext uri="{FF2B5EF4-FFF2-40B4-BE49-F238E27FC236}">
                <a16:creationId xmlns:a16="http://schemas.microsoft.com/office/drawing/2014/main" id="{D76971E2-8DAC-7F46-B6DA-2AD823DC8E61}"/>
              </a:ext>
            </a:extLst>
          </p:cNvPr>
          <p:cNvGrpSpPr>
            <a:grpSpLocks/>
          </p:cNvGrpSpPr>
          <p:nvPr/>
        </p:nvGrpSpPr>
        <p:grpSpPr bwMode="auto">
          <a:xfrm>
            <a:off x="-304800" y="3341688"/>
            <a:ext cx="4908550" cy="3668712"/>
            <a:chOff x="-192" y="2105"/>
            <a:chExt cx="3092" cy="2311"/>
          </a:xfrm>
        </p:grpSpPr>
        <p:grpSp>
          <p:nvGrpSpPr>
            <p:cNvPr id="49165" name="Group 21">
              <a:extLst>
                <a:ext uri="{FF2B5EF4-FFF2-40B4-BE49-F238E27FC236}">
                  <a16:creationId xmlns:a16="http://schemas.microsoft.com/office/drawing/2014/main" id="{DBE950AE-DD66-094B-81C3-B7BA11EA4FE4}"/>
                </a:ext>
              </a:extLst>
            </p:cNvPr>
            <p:cNvGrpSpPr>
              <a:grpSpLocks/>
            </p:cNvGrpSpPr>
            <p:nvPr/>
          </p:nvGrpSpPr>
          <p:grpSpPr bwMode="auto">
            <a:xfrm>
              <a:off x="1245" y="2105"/>
              <a:ext cx="1655" cy="1868"/>
              <a:chOff x="1186" y="2105"/>
              <a:chExt cx="1655" cy="1868"/>
            </a:xfrm>
          </p:grpSpPr>
          <p:sp>
            <p:nvSpPr>
              <p:cNvPr id="53270" name="Freeform 22">
                <a:extLst>
                  <a:ext uri="{FF2B5EF4-FFF2-40B4-BE49-F238E27FC236}">
                    <a16:creationId xmlns:a16="http://schemas.microsoft.com/office/drawing/2014/main" id="{DF22BD73-ACDC-CB48-BDD4-B65CFFCD2E50}"/>
                  </a:ext>
                </a:extLst>
              </p:cNvPr>
              <p:cNvSpPr>
                <a:spLocks/>
              </p:cNvSpPr>
              <p:nvPr/>
            </p:nvSpPr>
            <p:spPr bwMode="auto">
              <a:xfrm>
                <a:off x="1186" y="2105"/>
                <a:ext cx="1636" cy="1217"/>
              </a:xfrm>
              <a:custGeom>
                <a:avLst/>
                <a:gdLst/>
                <a:ahLst/>
                <a:cxnLst>
                  <a:cxn ang="0">
                    <a:pos x="163" y="1217"/>
                  </a:cxn>
                  <a:cxn ang="0">
                    <a:pos x="140" y="964"/>
                  </a:cxn>
                  <a:cxn ang="0">
                    <a:pos x="147" y="672"/>
                  </a:cxn>
                  <a:cxn ang="0">
                    <a:pos x="45" y="81"/>
                  </a:cxn>
                  <a:cxn ang="0">
                    <a:pos x="29" y="33"/>
                  </a:cxn>
                  <a:cxn ang="0">
                    <a:pos x="5" y="10"/>
                  </a:cxn>
                  <a:cxn ang="0">
                    <a:pos x="37" y="18"/>
                  </a:cxn>
                  <a:cxn ang="0">
                    <a:pos x="116" y="33"/>
                  </a:cxn>
                  <a:cxn ang="0">
                    <a:pos x="353" y="81"/>
                  </a:cxn>
                  <a:cxn ang="0">
                    <a:pos x="621" y="167"/>
                  </a:cxn>
                  <a:cxn ang="0">
                    <a:pos x="818" y="238"/>
                  </a:cxn>
                  <a:cxn ang="0">
                    <a:pos x="937" y="302"/>
                  </a:cxn>
                  <a:cxn ang="0">
                    <a:pos x="984" y="317"/>
                  </a:cxn>
                  <a:cxn ang="0">
                    <a:pos x="1008" y="325"/>
                  </a:cxn>
                  <a:cxn ang="0">
                    <a:pos x="1126" y="396"/>
                  </a:cxn>
                  <a:cxn ang="0">
                    <a:pos x="1150" y="420"/>
                  </a:cxn>
                  <a:cxn ang="0">
                    <a:pos x="1197" y="436"/>
                  </a:cxn>
                  <a:cxn ang="0">
                    <a:pos x="1268" y="483"/>
                  </a:cxn>
                  <a:cxn ang="0">
                    <a:pos x="1402" y="586"/>
                  </a:cxn>
                  <a:cxn ang="0">
                    <a:pos x="1513" y="751"/>
                  </a:cxn>
                  <a:cxn ang="0">
                    <a:pos x="1544" y="822"/>
                  </a:cxn>
                  <a:cxn ang="0">
                    <a:pos x="1576" y="893"/>
                  </a:cxn>
                  <a:cxn ang="0">
                    <a:pos x="1615" y="996"/>
                  </a:cxn>
                  <a:cxn ang="0">
                    <a:pos x="1631" y="1059"/>
                  </a:cxn>
                  <a:cxn ang="0">
                    <a:pos x="1623" y="1130"/>
                  </a:cxn>
                  <a:cxn ang="0">
                    <a:pos x="1489" y="1162"/>
                  </a:cxn>
                  <a:cxn ang="0">
                    <a:pos x="1323" y="1185"/>
                  </a:cxn>
                  <a:cxn ang="0">
                    <a:pos x="802" y="1193"/>
                  </a:cxn>
                  <a:cxn ang="0">
                    <a:pos x="179" y="1170"/>
                  </a:cxn>
                  <a:cxn ang="0">
                    <a:pos x="147" y="1162"/>
                  </a:cxn>
                </a:cxnLst>
                <a:rect l="0" t="0" r="r" b="b"/>
                <a:pathLst>
                  <a:path w="1636" h="1217">
                    <a:moveTo>
                      <a:pt x="163" y="1217"/>
                    </a:moveTo>
                    <a:cubicBezTo>
                      <a:pt x="156" y="1127"/>
                      <a:pt x="145" y="1055"/>
                      <a:pt x="140" y="964"/>
                    </a:cubicBezTo>
                    <a:cubicBezTo>
                      <a:pt x="142" y="867"/>
                      <a:pt x="148" y="769"/>
                      <a:pt x="147" y="672"/>
                    </a:cubicBezTo>
                    <a:cubicBezTo>
                      <a:pt x="145" y="508"/>
                      <a:pt x="154" y="237"/>
                      <a:pt x="45" y="81"/>
                    </a:cubicBezTo>
                    <a:cubicBezTo>
                      <a:pt x="40" y="65"/>
                      <a:pt x="41" y="45"/>
                      <a:pt x="29" y="33"/>
                    </a:cubicBezTo>
                    <a:cubicBezTo>
                      <a:pt x="21" y="25"/>
                      <a:pt x="0" y="20"/>
                      <a:pt x="5" y="10"/>
                    </a:cubicBezTo>
                    <a:cubicBezTo>
                      <a:pt x="10" y="0"/>
                      <a:pt x="26" y="15"/>
                      <a:pt x="37" y="18"/>
                    </a:cubicBezTo>
                    <a:cubicBezTo>
                      <a:pt x="101" y="35"/>
                      <a:pt x="4" y="13"/>
                      <a:pt x="116" y="33"/>
                    </a:cubicBezTo>
                    <a:cubicBezTo>
                      <a:pt x="195" y="47"/>
                      <a:pt x="274" y="68"/>
                      <a:pt x="353" y="81"/>
                    </a:cubicBezTo>
                    <a:cubicBezTo>
                      <a:pt x="442" y="112"/>
                      <a:pt x="531" y="138"/>
                      <a:pt x="621" y="167"/>
                    </a:cubicBezTo>
                    <a:cubicBezTo>
                      <a:pt x="688" y="189"/>
                      <a:pt x="751" y="218"/>
                      <a:pt x="818" y="238"/>
                    </a:cubicBezTo>
                    <a:cubicBezTo>
                      <a:pt x="854" y="262"/>
                      <a:pt x="898" y="285"/>
                      <a:pt x="937" y="302"/>
                    </a:cubicBezTo>
                    <a:cubicBezTo>
                      <a:pt x="952" y="309"/>
                      <a:pt x="968" y="312"/>
                      <a:pt x="984" y="317"/>
                    </a:cubicBezTo>
                    <a:cubicBezTo>
                      <a:pt x="992" y="320"/>
                      <a:pt x="1008" y="325"/>
                      <a:pt x="1008" y="325"/>
                    </a:cubicBezTo>
                    <a:cubicBezTo>
                      <a:pt x="1046" y="351"/>
                      <a:pt x="1082" y="381"/>
                      <a:pt x="1126" y="396"/>
                    </a:cubicBezTo>
                    <a:cubicBezTo>
                      <a:pt x="1134" y="404"/>
                      <a:pt x="1140" y="414"/>
                      <a:pt x="1150" y="420"/>
                    </a:cubicBezTo>
                    <a:cubicBezTo>
                      <a:pt x="1164" y="428"/>
                      <a:pt x="1197" y="436"/>
                      <a:pt x="1197" y="436"/>
                    </a:cubicBezTo>
                    <a:cubicBezTo>
                      <a:pt x="1221" y="459"/>
                      <a:pt x="1241" y="465"/>
                      <a:pt x="1268" y="483"/>
                    </a:cubicBezTo>
                    <a:cubicBezTo>
                      <a:pt x="1299" y="529"/>
                      <a:pt x="1366" y="540"/>
                      <a:pt x="1402" y="586"/>
                    </a:cubicBezTo>
                    <a:cubicBezTo>
                      <a:pt x="1442" y="637"/>
                      <a:pt x="1468" y="707"/>
                      <a:pt x="1513" y="751"/>
                    </a:cubicBezTo>
                    <a:cubicBezTo>
                      <a:pt x="1521" y="779"/>
                      <a:pt x="1527" y="798"/>
                      <a:pt x="1544" y="822"/>
                    </a:cubicBezTo>
                    <a:cubicBezTo>
                      <a:pt x="1563" y="879"/>
                      <a:pt x="1550" y="856"/>
                      <a:pt x="1576" y="893"/>
                    </a:cubicBezTo>
                    <a:cubicBezTo>
                      <a:pt x="1585" y="931"/>
                      <a:pt x="1605" y="958"/>
                      <a:pt x="1615" y="996"/>
                    </a:cubicBezTo>
                    <a:cubicBezTo>
                      <a:pt x="1620" y="1017"/>
                      <a:pt x="1631" y="1059"/>
                      <a:pt x="1631" y="1059"/>
                    </a:cubicBezTo>
                    <a:cubicBezTo>
                      <a:pt x="1628" y="1083"/>
                      <a:pt x="1636" y="1110"/>
                      <a:pt x="1623" y="1130"/>
                    </a:cubicBezTo>
                    <a:cubicBezTo>
                      <a:pt x="1611" y="1150"/>
                      <a:pt x="1502" y="1160"/>
                      <a:pt x="1489" y="1162"/>
                    </a:cubicBezTo>
                    <a:cubicBezTo>
                      <a:pt x="1436" y="1180"/>
                      <a:pt x="1378" y="1180"/>
                      <a:pt x="1323" y="1185"/>
                    </a:cubicBezTo>
                    <a:cubicBezTo>
                      <a:pt x="1064" y="1179"/>
                      <a:pt x="1016" y="1182"/>
                      <a:pt x="802" y="1193"/>
                    </a:cubicBezTo>
                    <a:cubicBezTo>
                      <a:pt x="594" y="1182"/>
                      <a:pt x="387" y="1182"/>
                      <a:pt x="179" y="1170"/>
                    </a:cubicBezTo>
                    <a:cubicBezTo>
                      <a:pt x="168" y="1167"/>
                      <a:pt x="147" y="1162"/>
                      <a:pt x="147" y="1162"/>
                    </a:cubicBezTo>
                  </a:path>
                </a:pathLst>
              </a:custGeom>
              <a:gradFill rotWithShape="0">
                <a:gsLst>
                  <a:gs pos="0">
                    <a:srgbClr val="000000"/>
                  </a:gs>
                  <a:gs pos="50000">
                    <a:srgbClr val="FF0101"/>
                  </a:gs>
                  <a:gs pos="100000">
                    <a:srgbClr val="000000"/>
                  </a:gs>
                </a:gsLst>
                <a:lin ang="18900000" scaled="1"/>
              </a:gradFill>
              <a:ln w="9525">
                <a:solidFill>
                  <a:srgbClr val="000000"/>
                </a:solidFill>
                <a:round/>
                <a:headEnd/>
                <a:tailEnd/>
              </a:ln>
              <a:effectLst>
                <a:outerShdw blurRad="63500" dist="38099" dir="2700000" algn="ctr" rotWithShape="0">
                  <a:srgbClr val="000000">
                    <a:alpha val="74998"/>
                  </a:srgbClr>
                </a:outerShdw>
              </a:effectLst>
            </p:spPr>
            <p:txBody>
              <a:bodyPr/>
              <a:lstStyle/>
              <a:p>
                <a:pPr eaLnBrk="1" hangingPunct="1">
                  <a:defRPr/>
                </a:pPr>
                <a:endParaRPr lang="en-US">
                  <a:latin typeface="Times New Roman" pitchFamily="-110" charset="0"/>
                  <a:ea typeface="+mn-ea"/>
                </a:endParaRPr>
              </a:p>
            </p:txBody>
          </p:sp>
          <p:sp>
            <p:nvSpPr>
              <p:cNvPr id="53271" name="Oval 23">
                <a:extLst>
                  <a:ext uri="{FF2B5EF4-FFF2-40B4-BE49-F238E27FC236}">
                    <a16:creationId xmlns:a16="http://schemas.microsoft.com/office/drawing/2014/main" id="{9C0074DB-9DBC-244D-8B99-9F23C43718E5}"/>
                  </a:ext>
                </a:extLst>
              </p:cNvPr>
              <p:cNvSpPr>
                <a:spLocks noChangeArrowheads="1"/>
              </p:cNvSpPr>
              <p:nvPr/>
            </p:nvSpPr>
            <p:spPr bwMode="auto">
              <a:xfrm>
                <a:off x="1344" y="2476"/>
                <a:ext cx="1497" cy="1497"/>
              </a:xfrm>
              <a:prstGeom prst="ellipse">
                <a:avLst/>
              </a:prstGeom>
              <a:solidFill>
                <a:srgbClr val="FF0000"/>
              </a:solidFill>
              <a:ln w="9525">
                <a:solidFill>
                  <a:srgbClr val="000000"/>
                </a:solidFill>
                <a:round/>
                <a:headEnd/>
                <a:tailEnd/>
              </a:ln>
              <a:effectLst>
                <a:outerShdw blurRad="63500" dist="38099" dir="2700000" algn="ctr" rotWithShape="0">
                  <a:srgbClr val="000000">
                    <a:alpha val="74998"/>
                  </a:srgbClr>
                </a:outerShdw>
              </a:effectLst>
            </p:spPr>
            <p:txBody>
              <a:bodyPr wrap="none" anchor="ctr"/>
              <a:lstStyle/>
              <a:p>
                <a:pPr algn="ctr" eaLnBrk="1" hangingPunct="1">
                  <a:defRPr/>
                </a:pPr>
                <a:endParaRPr lang="en-US">
                  <a:latin typeface="Times New Roman" pitchFamily="-110" charset="0"/>
                  <a:ea typeface="+mn-ea"/>
                </a:endParaRPr>
              </a:p>
            </p:txBody>
          </p:sp>
        </p:grpSp>
        <p:sp>
          <p:nvSpPr>
            <p:cNvPr id="53274" name="Oval 26">
              <a:extLst>
                <a:ext uri="{FF2B5EF4-FFF2-40B4-BE49-F238E27FC236}">
                  <a16:creationId xmlns:a16="http://schemas.microsoft.com/office/drawing/2014/main" id="{D70D7CC0-DFDF-9F4D-90DB-3347E5A6BCCC}"/>
                </a:ext>
              </a:extLst>
            </p:cNvPr>
            <p:cNvSpPr>
              <a:spLocks noChangeArrowheads="1"/>
            </p:cNvSpPr>
            <p:nvPr/>
          </p:nvSpPr>
          <p:spPr bwMode="auto">
            <a:xfrm>
              <a:off x="1824" y="2928"/>
              <a:ext cx="672" cy="624"/>
            </a:xfrm>
            <a:prstGeom prst="ellipse">
              <a:avLst/>
            </a:prstGeom>
            <a:gradFill rotWithShape="0">
              <a:gsLst>
                <a:gs pos="0">
                  <a:srgbClr val="FF0101"/>
                </a:gs>
                <a:gs pos="100000">
                  <a:srgbClr val="760000"/>
                </a:gs>
              </a:gsLst>
              <a:path path="shape">
                <a:fillToRect l="50000" t="50000" r="50000" b="50000"/>
              </a:path>
            </a:gradFill>
            <a:ln/>
            <a:effectLst>
              <a:outerShdw dist="35921" dir="2700000" algn="ctr" rotWithShape="0">
                <a:srgbClr val="808080">
                  <a:alpha val="74997"/>
                </a:srgbClr>
              </a:outerShdw>
            </a:effectLst>
          </p:spPr>
          <p:txBody>
            <a:bodyPr wrap="none" anchor="ctr"/>
            <a:lstStyle/>
            <a:p>
              <a:pPr eaLnBrk="1" hangingPunct="1">
                <a:defRPr/>
              </a:pPr>
              <a:endParaRPr lang="en-US" dirty="0">
                <a:latin typeface="Times New Roman" pitchFamily="-110" charset="0"/>
                <a:ea typeface="+mn-ea"/>
              </a:endParaRPr>
            </a:p>
          </p:txBody>
        </p:sp>
        <p:sp>
          <p:nvSpPr>
            <p:cNvPr id="53275" name="Text Box 27">
              <a:extLst>
                <a:ext uri="{FF2B5EF4-FFF2-40B4-BE49-F238E27FC236}">
                  <a16:creationId xmlns:a16="http://schemas.microsoft.com/office/drawing/2014/main" id="{C7BD1238-75B1-6B49-880A-F39BF5AD52D0}"/>
                </a:ext>
              </a:extLst>
            </p:cNvPr>
            <p:cNvSpPr txBox="1">
              <a:spLocks noChangeArrowheads="1"/>
            </p:cNvSpPr>
            <p:nvPr/>
          </p:nvSpPr>
          <p:spPr bwMode="auto">
            <a:xfrm>
              <a:off x="1873" y="2640"/>
              <a:ext cx="586" cy="28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lang="en-US">
                  <a:solidFill>
                    <a:srgbClr val="FFFFFF"/>
                  </a:solidFill>
                  <a:effectLst>
                    <a:outerShdw blurRad="38100" dist="38100" dir="2700000" algn="tl">
                      <a:srgbClr val="000000"/>
                    </a:outerShdw>
                  </a:effectLst>
                  <a:latin typeface="Arial" pitchFamily="-110" charset="0"/>
                  <a:ea typeface="+mn-ea"/>
                </a:rPr>
                <a:t>Heart</a:t>
              </a:r>
            </a:p>
          </p:txBody>
        </p:sp>
        <p:sp>
          <p:nvSpPr>
            <p:cNvPr id="53276" name="Text Box 28">
              <a:extLst>
                <a:ext uri="{FF2B5EF4-FFF2-40B4-BE49-F238E27FC236}">
                  <a16:creationId xmlns:a16="http://schemas.microsoft.com/office/drawing/2014/main" id="{07A29B79-A8BF-A04D-BD59-3A38037D74F9}"/>
                </a:ext>
              </a:extLst>
            </p:cNvPr>
            <p:cNvSpPr txBox="1">
              <a:spLocks noChangeArrowheads="1"/>
            </p:cNvSpPr>
            <p:nvPr/>
          </p:nvSpPr>
          <p:spPr bwMode="auto">
            <a:xfrm>
              <a:off x="1931" y="3504"/>
              <a:ext cx="501" cy="28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lang="en-US">
                  <a:solidFill>
                    <a:srgbClr val="FFFFFF"/>
                  </a:solidFill>
                  <a:effectLst>
                    <a:outerShdw blurRad="38100" dist="38100" dir="2700000" algn="tl">
                      <a:srgbClr val="000000"/>
                    </a:outerShdw>
                  </a:effectLst>
                  <a:latin typeface="Arial" pitchFamily="-110" charset="0"/>
                  <a:ea typeface="+mn-ea"/>
                </a:rPr>
                <a:t>70%</a:t>
              </a:r>
            </a:p>
          </p:txBody>
        </p:sp>
        <p:sp>
          <p:nvSpPr>
            <p:cNvPr id="6" name="Content Placeholder 5">
              <a:extLst>
                <a:ext uri="{FF2B5EF4-FFF2-40B4-BE49-F238E27FC236}">
                  <a16:creationId xmlns:a16="http://schemas.microsoft.com/office/drawing/2014/main" id="{2B40AF30-24B3-E34C-99E5-9A14AF68CC9D}"/>
                </a:ext>
              </a:extLst>
            </p:cNvPr>
            <p:cNvSpPr>
              <a:spLocks/>
            </p:cNvSpPr>
            <p:nvPr/>
          </p:nvSpPr>
          <p:spPr bwMode="auto">
            <a:xfrm>
              <a:off x="-192" y="2182"/>
              <a:ext cx="1584" cy="2234"/>
            </a:xfrm>
            <a:prstGeom prst="rect">
              <a:avLst/>
            </a:prstGeom>
            <a:noFill/>
            <a:ln w="9525">
              <a:noFill/>
              <a:miter lim="800000"/>
              <a:headEnd/>
              <a:tailEnd/>
            </a:ln>
            <a:effectLst>
              <a:outerShdw blurRad="63500" dist="38099" dir="2700000" algn="ctr" rotWithShape="0">
                <a:srgbClr val="000000">
                  <a:alpha val="74997"/>
                </a:srgbClr>
              </a:outerShdw>
            </a:effectLst>
          </p:spPr>
          <p:txBody>
            <a:bodyPr/>
            <a:lstStyle/>
            <a:p>
              <a:pPr marL="342900" indent="-342900" eaLnBrk="1" hangingPunct="1">
                <a:lnSpc>
                  <a:spcPct val="130000"/>
                </a:lnSpc>
                <a:spcBef>
                  <a:spcPct val="20000"/>
                </a:spcBef>
                <a:buFontTx/>
                <a:buChar char="•"/>
                <a:defRPr/>
              </a:pPr>
              <a:r>
                <a:rPr lang="en-US" sz="2800">
                  <a:solidFill>
                    <a:srgbClr val="FFFF00"/>
                  </a:solidFill>
                  <a:latin typeface="Arial" pitchFamily="-110" charset="0"/>
                  <a:ea typeface="ＭＳ Ｐゴシック" pitchFamily="-110" charset="-128"/>
                  <a:cs typeface="ＭＳ Ｐゴシック" pitchFamily="-110" charset="-128"/>
                </a:rPr>
                <a:t>We can only detect heart problems at &gt;70% blockage.</a:t>
              </a:r>
            </a:p>
          </p:txBody>
        </p:sp>
      </p:grpSp>
      <p:grpSp>
        <p:nvGrpSpPr>
          <p:cNvPr id="5" name="Group 35">
            <a:extLst>
              <a:ext uri="{FF2B5EF4-FFF2-40B4-BE49-F238E27FC236}">
                <a16:creationId xmlns:a16="http://schemas.microsoft.com/office/drawing/2014/main" id="{E129E828-0803-1A45-84A6-4369FFFB1A82}"/>
              </a:ext>
            </a:extLst>
          </p:cNvPr>
          <p:cNvGrpSpPr>
            <a:grpSpLocks/>
          </p:cNvGrpSpPr>
          <p:nvPr/>
        </p:nvGrpSpPr>
        <p:grpSpPr bwMode="auto">
          <a:xfrm>
            <a:off x="4506913" y="3276600"/>
            <a:ext cx="4637087" cy="3505200"/>
            <a:chOff x="2839" y="2064"/>
            <a:chExt cx="2921" cy="2208"/>
          </a:xfrm>
        </p:grpSpPr>
        <p:grpSp>
          <p:nvGrpSpPr>
            <p:cNvPr id="49158" name="Group 18">
              <a:extLst>
                <a:ext uri="{FF2B5EF4-FFF2-40B4-BE49-F238E27FC236}">
                  <a16:creationId xmlns:a16="http://schemas.microsoft.com/office/drawing/2014/main" id="{1D58A4D2-6682-6447-8CBB-8F284D12E42D}"/>
                </a:ext>
              </a:extLst>
            </p:cNvPr>
            <p:cNvGrpSpPr>
              <a:grpSpLocks/>
            </p:cNvGrpSpPr>
            <p:nvPr/>
          </p:nvGrpSpPr>
          <p:grpSpPr bwMode="auto">
            <a:xfrm>
              <a:off x="2839" y="2112"/>
              <a:ext cx="1625" cy="1861"/>
              <a:chOff x="2780" y="2112"/>
              <a:chExt cx="1625" cy="1861"/>
            </a:xfrm>
          </p:grpSpPr>
          <p:sp>
            <p:nvSpPr>
              <p:cNvPr id="53267" name="Freeform 19">
                <a:extLst>
                  <a:ext uri="{FF2B5EF4-FFF2-40B4-BE49-F238E27FC236}">
                    <a16:creationId xmlns:a16="http://schemas.microsoft.com/office/drawing/2014/main" id="{9EF9E593-4C4B-944C-8471-DCE41D887E4D}"/>
                  </a:ext>
                </a:extLst>
              </p:cNvPr>
              <p:cNvSpPr>
                <a:spLocks/>
              </p:cNvSpPr>
              <p:nvPr/>
            </p:nvSpPr>
            <p:spPr bwMode="auto">
              <a:xfrm>
                <a:off x="2780" y="2112"/>
                <a:ext cx="1588" cy="1217"/>
              </a:xfrm>
              <a:custGeom>
                <a:avLst/>
                <a:gdLst/>
                <a:ahLst/>
                <a:cxnLst>
                  <a:cxn ang="0">
                    <a:pos x="163" y="1217"/>
                  </a:cxn>
                  <a:cxn ang="0">
                    <a:pos x="140" y="964"/>
                  </a:cxn>
                  <a:cxn ang="0">
                    <a:pos x="147" y="672"/>
                  </a:cxn>
                  <a:cxn ang="0">
                    <a:pos x="45" y="81"/>
                  </a:cxn>
                  <a:cxn ang="0">
                    <a:pos x="29" y="33"/>
                  </a:cxn>
                  <a:cxn ang="0">
                    <a:pos x="5" y="10"/>
                  </a:cxn>
                  <a:cxn ang="0">
                    <a:pos x="37" y="18"/>
                  </a:cxn>
                  <a:cxn ang="0">
                    <a:pos x="116" y="33"/>
                  </a:cxn>
                  <a:cxn ang="0">
                    <a:pos x="353" y="81"/>
                  </a:cxn>
                  <a:cxn ang="0">
                    <a:pos x="621" y="167"/>
                  </a:cxn>
                  <a:cxn ang="0">
                    <a:pos x="818" y="238"/>
                  </a:cxn>
                  <a:cxn ang="0">
                    <a:pos x="937" y="302"/>
                  </a:cxn>
                  <a:cxn ang="0">
                    <a:pos x="984" y="317"/>
                  </a:cxn>
                  <a:cxn ang="0">
                    <a:pos x="1008" y="325"/>
                  </a:cxn>
                  <a:cxn ang="0">
                    <a:pos x="1126" y="396"/>
                  </a:cxn>
                  <a:cxn ang="0">
                    <a:pos x="1150" y="420"/>
                  </a:cxn>
                  <a:cxn ang="0">
                    <a:pos x="1197" y="436"/>
                  </a:cxn>
                  <a:cxn ang="0">
                    <a:pos x="1268" y="483"/>
                  </a:cxn>
                  <a:cxn ang="0">
                    <a:pos x="1402" y="586"/>
                  </a:cxn>
                  <a:cxn ang="0">
                    <a:pos x="1513" y="751"/>
                  </a:cxn>
                  <a:cxn ang="0">
                    <a:pos x="1544" y="822"/>
                  </a:cxn>
                  <a:cxn ang="0">
                    <a:pos x="1576" y="893"/>
                  </a:cxn>
                  <a:cxn ang="0">
                    <a:pos x="1615" y="996"/>
                  </a:cxn>
                  <a:cxn ang="0">
                    <a:pos x="1631" y="1059"/>
                  </a:cxn>
                  <a:cxn ang="0">
                    <a:pos x="1623" y="1130"/>
                  </a:cxn>
                  <a:cxn ang="0">
                    <a:pos x="1489" y="1162"/>
                  </a:cxn>
                  <a:cxn ang="0">
                    <a:pos x="1323" y="1185"/>
                  </a:cxn>
                  <a:cxn ang="0">
                    <a:pos x="802" y="1193"/>
                  </a:cxn>
                  <a:cxn ang="0">
                    <a:pos x="179" y="1170"/>
                  </a:cxn>
                  <a:cxn ang="0">
                    <a:pos x="147" y="1162"/>
                  </a:cxn>
                </a:cxnLst>
                <a:rect l="0" t="0" r="r" b="b"/>
                <a:pathLst>
                  <a:path w="1636" h="1217">
                    <a:moveTo>
                      <a:pt x="163" y="1217"/>
                    </a:moveTo>
                    <a:cubicBezTo>
                      <a:pt x="156" y="1127"/>
                      <a:pt x="145" y="1055"/>
                      <a:pt x="140" y="964"/>
                    </a:cubicBezTo>
                    <a:cubicBezTo>
                      <a:pt x="142" y="867"/>
                      <a:pt x="148" y="769"/>
                      <a:pt x="147" y="672"/>
                    </a:cubicBezTo>
                    <a:cubicBezTo>
                      <a:pt x="145" y="508"/>
                      <a:pt x="154" y="237"/>
                      <a:pt x="45" y="81"/>
                    </a:cubicBezTo>
                    <a:cubicBezTo>
                      <a:pt x="40" y="65"/>
                      <a:pt x="41" y="45"/>
                      <a:pt x="29" y="33"/>
                    </a:cubicBezTo>
                    <a:cubicBezTo>
                      <a:pt x="21" y="25"/>
                      <a:pt x="0" y="20"/>
                      <a:pt x="5" y="10"/>
                    </a:cubicBezTo>
                    <a:cubicBezTo>
                      <a:pt x="10" y="0"/>
                      <a:pt x="26" y="15"/>
                      <a:pt x="37" y="18"/>
                    </a:cubicBezTo>
                    <a:cubicBezTo>
                      <a:pt x="101" y="35"/>
                      <a:pt x="4" y="13"/>
                      <a:pt x="116" y="33"/>
                    </a:cubicBezTo>
                    <a:cubicBezTo>
                      <a:pt x="195" y="47"/>
                      <a:pt x="274" y="68"/>
                      <a:pt x="353" y="81"/>
                    </a:cubicBezTo>
                    <a:cubicBezTo>
                      <a:pt x="442" y="112"/>
                      <a:pt x="531" y="138"/>
                      <a:pt x="621" y="167"/>
                    </a:cubicBezTo>
                    <a:cubicBezTo>
                      <a:pt x="688" y="189"/>
                      <a:pt x="751" y="218"/>
                      <a:pt x="818" y="238"/>
                    </a:cubicBezTo>
                    <a:cubicBezTo>
                      <a:pt x="854" y="262"/>
                      <a:pt x="898" y="285"/>
                      <a:pt x="937" y="302"/>
                    </a:cubicBezTo>
                    <a:cubicBezTo>
                      <a:pt x="952" y="309"/>
                      <a:pt x="968" y="312"/>
                      <a:pt x="984" y="317"/>
                    </a:cubicBezTo>
                    <a:cubicBezTo>
                      <a:pt x="992" y="320"/>
                      <a:pt x="1008" y="325"/>
                      <a:pt x="1008" y="325"/>
                    </a:cubicBezTo>
                    <a:cubicBezTo>
                      <a:pt x="1046" y="351"/>
                      <a:pt x="1082" y="381"/>
                      <a:pt x="1126" y="396"/>
                    </a:cubicBezTo>
                    <a:cubicBezTo>
                      <a:pt x="1134" y="404"/>
                      <a:pt x="1140" y="414"/>
                      <a:pt x="1150" y="420"/>
                    </a:cubicBezTo>
                    <a:cubicBezTo>
                      <a:pt x="1164" y="428"/>
                      <a:pt x="1197" y="436"/>
                      <a:pt x="1197" y="436"/>
                    </a:cubicBezTo>
                    <a:cubicBezTo>
                      <a:pt x="1221" y="459"/>
                      <a:pt x="1241" y="465"/>
                      <a:pt x="1268" y="483"/>
                    </a:cubicBezTo>
                    <a:cubicBezTo>
                      <a:pt x="1299" y="529"/>
                      <a:pt x="1366" y="540"/>
                      <a:pt x="1402" y="586"/>
                    </a:cubicBezTo>
                    <a:cubicBezTo>
                      <a:pt x="1442" y="637"/>
                      <a:pt x="1468" y="707"/>
                      <a:pt x="1513" y="751"/>
                    </a:cubicBezTo>
                    <a:cubicBezTo>
                      <a:pt x="1521" y="779"/>
                      <a:pt x="1527" y="798"/>
                      <a:pt x="1544" y="822"/>
                    </a:cubicBezTo>
                    <a:cubicBezTo>
                      <a:pt x="1563" y="879"/>
                      <a:pt x="1550" y="856"/>
                      <a:pt x="1576" y="893"/>
                    </a:cubicBezTo>
                    <a:cubicBezTo>
                      <a:pt x="1585" y="931"/>
                      <a:pt x="1605" y="958"/>
                      <a:pt x="1615" y="996"/>
                    </a:cubicBezTo>
                    <a:cubicBezTo>
                      <a:pt x="1620" y="1017"/>
                      <a:pt x="1631" y="1059"/>
                      <a:pt x="1631" y="1059"/>
                    </a:cubicBezTo>
                    <a:cubicBezTo>
                      <a:pt x="1628" y="1083"/>
                      <a:pt x="1636" y="1110"/>
                      <a:pt x="1623" y="1130"/>
                    </a:cubicBezTo>
                    <a:cubicBezTo>
                      <a:pt x="1611" y="1150"/>
                      <a:pt x="1502" y="1160"/>
                      <a:pt x="1489" y="1162"/>
                    </a:cubicBezTo>
                    <a:cubicBezTo>
                      <a:pt x="1436" y="1180"/>
                      <a:pt x="1378" y="1180"/>
                      <a:pt x="1323" y="1185"/>
                    </a:cubicBezTo>
                    <a:cubicBezTo>
                      <a:pt x="1064" y="1179"/>
                      <a:pt x="1016" y="1182"/>
                      <a:pt x="802" y="1193"/>
                    </a:cubicBezTo>
                    <a:cubicBezTo>
                      <a:pt x="594" y="1182"/>
                      <a:pt x="387" y="1182"/>
                      <a:pt x="179" y="1170"/>
                    </a:cubicBezTo>
                    <a:cubicBezTo>
                      <a:pt x="168" y="1167"/>
                      <a:pt x="147" y="1162"/>
                      <a:pt x="147" y="1162"/>
                    </a:cubicBezTo>
                  </a:path>
                </a:pathLst>
              </a:custGeom>
              <a:gradFill rotWithShape="0">
                <a:gsLst>
                  <a:gs pos="0">
                    <a:srgbClr val="000000"/>
                  </a:gs>
                  <a:gs pos="50000">
                    <a:srgbClr val="FF0101"/>
                  </a:gs>
                  <a:gs pos="100000">
                    <a:srgbClr val="000000"/>
                  </a:gs>
                </a:gsLst>
                <a:lin ang="18900000" scaled="1"/>
              </a:gradFill>
              <a:ln w="9525">
                <a:solidFill>
                  <a:srgbClr val="000000"/>
                </a:solidFill>
                <a:round/>
                <a:headEnd/>
                <a:tailEnd/>
              </a:ln>
              <a:effectLst>
                <a:outerShdw blurRad="63500" dist="38099" dir="2700000" algn="ctr" rotWithShape="0">
                  <a:srgbClr val="000000">
                    <a:alpha val="74998"/>
                  </a:srgbClr>
                </a:outerShdw>
              </a:effectLst>
            </p:spPr>
            <p:txBody>
              <a:bodyPr/>
              <a:lstStyle/>
              <a:p>
                <a:pPr eaLnBrk="1" hangingPunct="1">
                  <a:defRPr/>
                </a:pPr>
                <a:endParaRPr lang="en-US">
                  <a:latin typeface="Times New Roman" pitchFamily="-110" charset="0"/>
                  <a:ea typeface="+mn-ea"/>
                </a:endParaRPr>
              </a:p>
            </p:txBody>
          </p:sp>
          <p:sp>
            <p:nvSpPr>
              <p:cNvPr id="53268" name="Oval 20">
                <a:extLst>
                  <a:ext uri="{FF2B5EF4-FFF2-40B4-BE49-F238E27FC236}">
                    <a16:creationId xmlns:a16="http://schemas.microsoft.com/office/drawing/2014/main" id="{3E6DB991-16B8-C04F-8689-D27794774BF9}"/>
                  </a:ext>
                </a:extLst>
              </p:cNvPr>
              <p:cNvSpPr>
                <a:spLocks noChangeArrowheads="1"/>
              </p:cNvSpPr>
              <p:nvPr/>
            </p:nvSpPr>
            <p:spPr bwMode="auto">
              <a:xfrm>
                <a:off x="2908" y="2476"/>
                <a:ext cx="1497" cy="1497"/>
              </a:xfrm>
              <a:prstGeom prst="ellipse">
                <a:avLst/>
              </a:prstGeom>
              <a:solidFill>
                <a:srgbClr val="FF0000"/>
              </a:solidFill>
              <a:ln w="9525">
                <a:solidFill>
                  <a:srgbClr val="000000"/>
                </a:solidFill>
                <a:round/>
                <a:headEnd/>
                <a:tailEnd/>
              </a:ln>
              <a:effectLst>
                <a:outerShdw blurRad="63500" dist="38099" dir="2700000" algn="ctr" rotWithShape="0">
                  <a:srgbClr val="000000">
                    <a:alpha val="74998"/>
                  </a:srgbClr>
                </a:outerShdw>
              </a:effectLst>
            </p:spPr>
            <p:txBody>
              <a:bodyPr wrap="none" anchor="ctr"/>
              <a:lstStyle/>
              <a:p>
                <a:pPr algn="ctr" eaLnBrk="1" hangingPunct="1">
                  <a:defRPr/>
                </a:pPr>
                <a:endParaRPr lang="en-US">
                  <a:latin typeface="Times New Roman" pitchFamily="-110" charset="0"/>
                  <a:ea typeface="+mn-ea"/>
                </a:endParaRPr>
              </a:p>
            </p:txBody>
          </p:sp>
        </p:grpSp>
        <p:sp>
          <p:nvSpPr>
            <p:cNvPr id="53278" name="Oval 30">
              <a:extLst>
                <a:ext uri="{FF2B5EF4-FFF2-40B4-BE49-F238E27FC236}">
                  <a16:creationId xmlns:a16="http://schemas.microsoft.com/office/drawing/2014/main" id="{40798FD8-595D-9D4A-8145-7CB50C86F5C7}"/>
                </a:ext>
              </a:extLst>
            </p:cNvPr>
            <p:cNvSpPr>
              <a:spLocks noChangeArrowheads="1"/>
            </p:cNvSpPr>
            <p:nvPr/>
          </p:nvSpPr>
          <p:spPr bwMode="auto">
            <a:xfrm>
              <a:off x="3103" y="2614"/>
              <a:ext cx="1209" cy="1209"/>
            </a:xfrm>
            <a:prstGeom prst="ellipse">
              <a:avLst/>
            </a:prstGeom>
            <a:gradFill rotWithShape="0">
              <a:gsLst>
                <a:gs pos="0">
                  <a:srgbClr val="FF0101"/>
                </a:gs>
                <a:gs pos="100000">
                  <a:srgbClr val="760000"/>
                </a:gs>
              </a:gsLst>
              <a:path path="shape">
                <a:fillToRect l="50000" t="50000" r="50000" b="50000"/>
              </a:path>
            </a:gradFill>
            <a:ln/>
            <a:effectLst>
              <a:outerShdw dist="35921" dir="2700000" algn="ctr" rotWithShape="0">
                <a:srgbClr val="808080">
                  <a:alpha val="74997"/>
                </a:srgbClr>
              </a:outerShdw>
            </a:effectLst>
          </p:spPr>
          <p:txBody>
            <a:bodyPr wrap="none" anchor="ctr"/>
            <a:lstStyle/>
            <a:p>
              <a:pPr eaLnBrk="1" hangingPunct="1">
                <a:defRPr/>
              </a:pPr>
              <a:endParaRPr lang="en-US">
                <a:latin typeface="Times New Roman" pitchFamily="-110" charset="0"/>
                <a:ea typeface="+mn-ea"/>
              </a:endParaRPr>
            </a:p>
          </p:txBody>
        </p:sp>
        <p:sp>
          <p:nvSpPr>
            <p:cNvPr id="53279" name="Text Box 31">
              <a:extLst>
                <a:ext uri="{FF2B5EF4-FFF2-40B4-BE49-F238E27FC236}">
                  <a16:creationId xmlns:a16="http://schemas.microsoft.com/office/drawing/2014/main" id="{D75A3F0E-4A6D-904D-BE02-0ACB97E874BD}"/>
                </a:ext>
              </a:extLst>
            </p:cNvPr>
            <p:cNvSpPr txBox="1">
              <a:spLocks noChangeArrowheads="1"/>
            </p:cNvSpPr>
            <p:nvPr/>
          </p:nvSpPr>
          <p:spPr bwMode="auto">
            <a:xfrm>
              <a:off x="3430" y="2544"/>
              <a:ext cx="565"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a:solidFill>
                    <a:srgbClr val="FFFFFF"/>
                  </a:solidFill>
                  <a:effectLst>
                    <a:outerShdw blurRad="38100" dist="38100" dir="2700000" algn="tl">
                      <a:srgbClr val="000000"/>
                    </a:outerShdw>
                  </a:effectLst>
                  <a:latin typeface="Arial" pitchFamily="-110" charset="0"/>
                  <a:ea typeface="+mn-ea"/>
                </a:rPr>
                <a:t>Brain</a:t>
              </a:r>
            </a:p>
          </p:txBody>
        </p:sp>
        <p:sp>
          <p:nvSpPr>
            <p:cNvPr id="53280" name="Text Box 32">
              <a:extLst>
                <a:ext uri="{FF2B5EF4-FFF2-40B4-BE49-F238E27FC236}">
                  <a16:creationId xmlns:a16="http://schemas.microsoft.com/office/drawing/2014/main" id="{1B975C77-92F3-354B-93B1-EE631157B68F}"/>
                </a:ext>
              </a:extLst>
            </p:cNvPr>
            <p:cNvSpPr txBox="1">
              <a:spLocks noChangeArrowheads="1"/>
            </p:cNvSpPr>
            <p:nvPr/>
          </p:nvSpPr>
          <p:spPr bwMode="auto">
            <a:xfrm>
              <a:off x="3494" y="3648"/>
              <a:ext cx="501"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a:solidFill>
                    <a:srgbClr val="FFFFFF"/>
                  </a:solidFill>
                  <a:effectLst>
                    <a:outerShdw blurRad="38100" dist="38100" dir="2700000" algn="tl">
                      <a:srgbClr val="000000"/>
                    </a:outerShdw>
                  </a:effectLst>
                  <a:latin typeface="Arial" pitchFamily="-110" charset="0"/>
                  <a:ea typeface="+mn-ea"/>
                </a:rPr>
                <a:t>20%</a:t>
              </a:r>
            </a:p>
          </p:txBody>
        </p:sp>
        <p:sp>
          <p:nvSpPr>
            <p:cNvPr id="2" name="Content Placeholder 5">
              <a:extLst>
                <a:ext uri="{FF2B5EF4-FFF2-40B4-BE49-F238E27FC236}">
                  <a16:creationId xmlns:a16="http://schemas.microsoft.com/office/drawing/2014/main" id="{FA7B84DE-DC1C-2749-A0F6-59CB4FBA4198}"/>
                </a:ext>
              </a:extLst>
            </p:cNvPr>
            <p:cNvSpPr>
              <a:spLocks/>
            </p:cNvSpPr>
            <p:nvPr/>
          </p:nvSpPr>
          <p:spPr bwMode="auto">
            <a:xfrm>
              <a:off x="4224" y="2064"/>
              <a:ext cx="1536" cy="2208"/>
            </a:xfrm>
            <a:prstGeom prst="rect">
              <a:avLst/>
            </a:prstGeom>
            <a:noFill/>
            <a:ln w="9525">
              <a:noFill/>
              <a:miter lim="800000"/>
              <a:headEnd/>
              <a:tailEnd/>
            </a:ln>
            <a:effectLst>
              <a:outerShdw blurRad="63500" dist="38099" dir="2700000" algn="ctr" rotWithShape="0">
                <a:schemeClr val="bg2">
                  <a:alpha val="74997"/>
                </a:schemeClr>
              </a:outerShdw>
            </a:effectLst>
          </p:spPr>
          <p:txBody>
            <a:bodyPr/>
            <a:lstStyle/>
            <a:p>
              <a:pPr marL="342900" indent="-342900" eaLnBrk="1" hangingPunct="1">
                <a:lnSpc>
                  <a:spcPct val="110000"/>
                </a:lnSpc>
                <a:spcBef>
                  <a:spcPct val="20000"/>
                </a:spcBef>
                <a:buFontTx/>
                <a:buChar char="•"/>
                <a:defRPr/>
              </a:pPr>
              <a:r>
                <a:rPr lang="en-US" sz="2800">
                  <a:solidFill>
                    <a:srgbClr val="FFFF00"/>
                  </a:solidFill>
                  <a:latin typeface="Arial" pitchFamily="-110" charset="0"/>
                  <a:ea typeface="+mn-ea"/>
                </a:rPr>
                <a:t>Mental function changes can be detected for blockages of &lt;20%.</a:t>
              </a:r>
            </a:p>
          </p:txBody>
        </p:sp>
      </p:gr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05160"/>
                                        </p:tgtEl>
                                        <p:attrNameLst>
                                          <p:attrName>style.visibility</p:attrName>
                                        </p:attrNameLst>
                                      </p:cBhvr>
                                      <p:to>
                                        <p:strVal val="visible"/>
                                      </p:to>
                                    </p:set>
                                    <p:animEffect transition="in" filter="box(out)">
                                      <p:cBhvr>
                                        <p:cTn id="12" dur="500"/>
                                        <p:tgtEl>
                                          <p:spTgt spid="3051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7" name="Rectangle 11">
            <a:extLst>
              <a:ext uri="{FF2B5EF4-FFF2-40B4-BE49-F238E27FC236}">
                <a16:creationId xmlns:a16="http://schemas.microsoft.com/office/drawing/2014/main" id="{8CFAAE32-9009-0846-BEAC-F67CED3214E6}"/>
              </a:ext>
            </a:extLst>
          </p:cNvPr>
          <p:cNvSpPr>
            <a:spLocks noChangeArrowheads="1"/>
          </p:cNvSpPr>
          <p:nvPr/>
        </p:nvSpPr>
        <p:spPr bwMode="auto">
          <a:xfrm>
            <a:off x="990600" y="533400"/>
            <a:ext cx="7772400" cy="838200"/>
          </a:xfrm>
          <a:prstGeom prst="rect">
            <a:avLst/>
          </a:prstGeom>
          <a:solidFill>
            <a:srgbClr val="000080"/>
          </a:solidFill>
          <a:ln w="38100">
            <a:solidFill>
              <a:srgbClr val="FFCC00"/>
            </a:solid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4400" b="1">
                <a:solidFill>
                  <a:srgbClr val="FFCC00"/>
                </a:solidFill>
                <a:effectLst>
                  <a:outerShdw blurRad="38100" dist="38100" dir="2700000" algn="tl">
                    <a:srgbClr val="000000"/>
                  </a:outerShdw>
                </a:effectLst>
                <a:latin typeface="Arial" panose="020B0604020202020204" pitchFamily="34" charset="0"/>
              </a:rPr>
              <a:t>Plaque Reducing Diet</a:t>
            </a:r>
            <a:endParaRPr lang="en-US" altLang="en-US" sz="4800" b="1">
              <a:solidFill>
                <a:srgbClr val="FFCC00"/>
              </a:solidFill>
              <a:effectLst>
                <a:outerShdw blurRad="38100" dist="38100" dir="2700000" algn="tl">
                  <a:srgbClr val="000000"/>
                </a:outerShdw>
              </a:effectLst>
              <a:latin typeface="Arial" panose="020B0604020202020204" pitchFamily="34" charset="0"/>
            </a:endParaRPr>
          </a:p>
        </p:txBody>
      </p:sp>
      <p:sp>
        <p:nvSpPr>
          <p:cNvPr id="531468" name="Rectangle 12">
            <a:extLst>
              <a:ext uri="{FF2B5EF4-FFF2-40B4-BE49-F238E27FC236}">
                <a16:creationId xmlns:a16="http://schemas.microsoft.com/office/drawing/2014/main" id="{248B89D9-5E11-8243-91B0-E71ED0553076}"/>
              </a:ext>
            </a:extLst>
          </p:cNvPr>
          <p:cNvSpPr>
            <a:spLocks noChangeArrowheads="1"/>
          </p:cNvSpPr>
          <p:nvPr/>
        </p:nvSpPr>
        <p:spPr bwMode="auto">
          <a:xfrm>
            <a:off x="5105400" y="1828800"/>
            <a:ext cx="4191000"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p>
            <a:pPr marL="342900" indent="-342900" eaLnBrk="1" hangingPunct="1">
              <a:lnSpc>
                <a:spcPct val="120000"/>
              </a:lnSpc>
              <a:spcBef>
                <a:spcPct val="20000"/>
              </a:spcBef>
              <a:buFontTx/>
              <a:buChar char="•"/>
              <a:defRPr/>
            </a:pPr>
            <a:r>
              <a:rPr lang="en-US" sz="2800">
                <a:solidFill>
                  <a:srgbClr val="FAE232"/>
                </a:solidFill>
                <a:latin typeface="Times New Roman" charset="0"/>
                <a:ea typeface="Times New Roman" charset="0"/>
                <a:cs typeface="Times New Roman" charset="0"/>
              </a:rPr>
              <a:t>Caldwell Esselstyn, Jr., MD, of the Cleveland Clinic has shown on angiography that blockages in coronary arteries can be reversed by changes in diet. </a:t>
            </a:r>
          </a:p>
        </p:txBody>
      </p:sp>
      <p:pic>
        <p:nvPicPr>
          <p:cNvPr id="51203" name="Picture 13" descr="C:\Documents and Settings\jclark\My Documents\My Pictures\esstyl.jpg">
            <a:extLst>
              <a:ext uri="{FF2B5EF4-FFF2-40B4-BE49-F238E27FC236}">
                <a16:creationId xmlns:a16="http://schemas.microsoft.com/office/drawing/2014/main" id="{9E236D02-9702-4447-80E3-50644AFE8D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2057400"/>
            <a:ext cx="3429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15" descr="C:\new beginnings\pictures\borderb.gif">
            <a:extLst>
              <a:ext uri="{FF2B5EF4-FFF2-40B4-BE49-F238E27FC236}">
                <a16:creationId xmlns:a16="http://schemas.microsoft.com/office/drawing/2014/main" id="{54F4BBBF-2B2C-D24A-88B3-3BF705DA5C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2860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1" name="Rectangle 1035">
            <a:extLst>
              <a:ext uri="{FF2B5EF4-FFF2-40B4-BE49-F238E27FC236}">
                <a16:creationId xmlns:a16="http://schemas.microsoft.com/office/drawing/2014/main" id="{589137FD-D452-A34C-8F77-5EC7F43A52FA}"/>
              </a:ext>
            </a:extLst>
          </p:cNvPr>
          <p:cNvSpPr>
            <a:spLocks noChangeArrowheads="1"/>
          </p:cNvSpPr>
          <p:nvPr/>
        </p:nvSpPr>
        <p:spPr bwMode="auto">
          <a:xfrm>
            <a:off x="990600" y="533400"/>
            <a:ext cx="7772400" cy="838200"/>
          </a:xfrm>
          <a:prstGeom prst="rect">
            <a:avLst/>
          </a:prstGeom>
          <a:solidFill>
            <a:srgbClr val="000080"/>
          </a:solidFill>
          <a:ln w="38100">
            <a:solidFill>
              <a:srgbClr val="FFCC00"/>
            </a:solid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4400" b="1">
                <a:solidFill>
                  <a:srgbClr val="FFCC00"/>
                </a:solidFill>
                <a:effectLst>
                  <a:outerShdw blurRad="38100" dist="38100" dir="2700000" algn="tl">
                    <a:srgbClr val="000000"/>
                  </a:outerShdw>
                </a:effectLst>
                <a:latin typeface="Arial" panose="020B0604020202020204" pitchFamily="34" charset="0"/>
              </a:rPr>
              <a:t>Plaque Reducing Diet</a:t>
            </a:r>
            <a:endParaRPr lang="en-US" altLang="en-US" sz="4800" b="1">
              <a:solidFill>
                <a:srgbClr val="FFCC00"/>
              </a:solidFill>
              <a:effectLst>
                <a:outerShdw blurRad="38100" dist="38100" dir="2700000" algn="tl">
                  <a:srgbClr val="000000"/>
                </a:outerShdw>
              </a:effectLst>
              <a:latin typeface="Arial" panose="020B0604020202020204" pitchFamily="34" charset="0"/>
            </a:endParaRPr>
          </a:p>
        </p:txBody>
      </p:sp>
      <p:sp>
        <p:nvSpPr>
          <p:cNvPr id="532492" name="Rectangle 1036">
            <a:extLst>
              <a:ext uri="{FF2B5EF4-FFF2-40B4-BE49-F238E27FC236}">
                <a16:creationId xmlns:a16="http://schemas.microsoft.com/office/drawing/2014/main" id="{11DC50D4-15DD-EA46-86A0-DFF6FE76D108}"/>
              </a:ext>
            </a:extLst>
          </p:cNvPr>
          <p:cNvSpPr>
            <a:spLocks noChangeArrowheads="1"/>
          </p:cNvSpPr>
          <p:nvPr/>
        </p:nvSpPr>
        <p:spPr bwMode="auto">
          <a:xfrm>
            <a:off x="1295400" y="1981200"/>
            <a:ext cx="3810000"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40000"/>
              </a:lnSpc>
              <a:spcBef>
                <a:spcPct val="20000"/>
              </a:spcBef>
              <a:buFontTx/>
              <a:buChar char="•"/>
              <a:defRPr/>
            </a:pPr>
            <a:r>
              <a:rPr lang="en-US" altLang="en-US" sz="2800">
                <a:solidFill>
                  <a:srgbClr val="FAE232"/>
                </a:solidFill>
                <a:cs typeface="Times New Roman" panose="02020603050405020304" pitchFamily="18" charset="0"/>
              </a:rPr>
              <a:t>“The optimal diet consists of grains, legumes, vegetables, and fruit, with &lt;10%-15% of its calories coming from fat.” </a:t>
            </a:r>
          </a:p>
        </p:txBody>
      </p:sp>
      <p:pic>
        <p:nvPicPr>
          <p:cNvPr id="52227" name="Picture 1037" descr="C:\Documents and Settings\Administrator\My Documents\My Pictures\untitled.bmp">
            <a:extLst>
              <a:ext uri="{FF2B5EF4-FFF2-40B4-BE49-F238E27FC236}">
                <a16:creationId xmlns:a16="http://schemas.microsoft.com/office/drawing/2014/main" id="{37AC9E54-A90D-0643-A4A4-B40EC6AE25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2133600"/>
            <a:ext cx="1930400" cy="28956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52228" name="Text Box 1038">
            <a:extLst>
              <a:ext uri="{FF2B5EF4-FFF2-40B4-BE49-F238E27FC236}">
                <a16:creationId xmlns:a16="http://schemas.microsoft.com/office/drawing/2014/main" id="{DC5D57C9-2116-D141-8E29-75A584532C64}"/>
              </a:ext>
            </a:extLst>
          </p:cNvPr>
          <p:cNvSpPr txBox="1">
            <a:spLocks noChangeArrowheads="1"/>
          </p:cNvSpPr>
          <p:nvPr/>
        </p:nvSpPr>
        <p:spPr bwMode="auto">
          <a:xfrm>
            <a:off x="5638800" y="5257800"/>
            <a:ext cx="303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FFCC00"/>
                </a:solidFill>
                <a:cs typeface="Times New Roman" panose="02020603050405020304" pitchFamily="18" charset="0"/>
              </a:rPr>
              <a:t>Caldwell Esselstyn, Jr., MD</a:t>
            </a:r>
          </a:p>
        </p:txBody>
      </p:sp>
      <p:pic>
        <p:nvPicPr>
          <p:cNvPr id="52229" name="Picture 1039" descr="C:\new beginnings\pictures\borderb.gif">
            <a:extLst>
              <a:ext uri="{FF2B5EF4-FFF2-40B4-BE49-F238E27FC236}">
                <a16:creationId xmlns:a16="http://schemas.microsoft.com/office/drawing/2014/main" id="{CBBC626D-0212-A046-94B2-A71A7C47F9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2860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15" name="Rectangle 4107">
            <a:extLst>
              <a:ext uri="{FF2B5EF4-FFF2-40B4-BE49-F238E27FC236}">
                <a16:creationId xmlns:a16="http://schemas.microsoft.com/office/drawing/2014/main" id="{C5B7598B-AB77-D041-9365-C7BF44B922E8}"/>
              </a:ext>
            </a:extLst>
          </p:cNvPr>
          <p:cNvSpPr>
            <a:spLocks noChangeArrowheads="1"/>
          </p:cNvSpPr>
          <p:nvPr/>
        </p:nvSpPr>
        <p:spPr bwMode="auto">
          <a:xfrm>
            <a:off x="990600" y="533400"/>
            <a:ext cx="7772400" cy="838200"/>
          </a:xfrm>
          <a:prstGeom prst="rect">
            <a:avLst/>
          </a:prstGeom>
          <a:solidFill>
            <a:srgbClr val="000080"/>
          </a:solidFill>
          <a:ln w="38100">
            <a:solidFill>
              <a:srgbClr val="FFCC00"/>
            </a:solid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4400" b="1">
                <a:solidFill>
                  <a:srgbClr val="FFCC00"/>
                </a:solidFill>
                <a:effectLst>
                  <a:outerShdw blurRad="38100" dist="38100" dir="2700000" algn="tl">
                    <a:srgbClr val="000000"/>
                  </a:outerShdw>
                </a:effectLst>
                <a:latin typeface="Arial" panose="020B0604020202020204" pitchFamily="34" charset="0"/>
              </a:rPr>
              <a:t>Plaque Reducing Diet</a:t>
            </a:r>
            <a:endParaRPr lang="en-US" altLang="en-US" sz="4800" b="1">
              <a:solidFill>
                <a:srgbClr val="FFCC00"/>
              </a:solidFill>
              <a:effectLst>
                <a:outerShdw blurRad="38100" dist="38100" dir="2700000" algn="tl">
                  <a:srgbClr val="000000"/>
                </a:outerShdw>
              </a:effectLst>
              <a:latin typeface="Arial" panose="020B0604020202020204" pitchFamily="34" charset="0"/>
            </a:endParaRPr>
          </a:p>
        </p:txBody>
      </p:sp>
      <p:sp>
        <p:nvSpPr>
          <p:cNvPr id="533516" name="Rectangle 4108">
            <a:extLst>
              <a:ext uri="{FF2B5EF4-FFF2-40B4-BE49-F238E27FC236}">
                <a16:creationId xmlns:a16="http://schemas.microsoft.com/office/drawing/2014/main" id="{AB561D03-5380-114F-8B82-A8EFBDF63B92}"/>
              </a:ext>
            </a:extLst>
          </p:cNvPr>
          <p:cNvSpPr>
            <a:spLocks noChangeArrowheads="1"/>
          </p:cNvSpPr>
          <p:nvPr/>
        </p:nvSpPr>
        <p:spPr bwMode="auto">
          <a:xfrm>
            <a:off x="914400" y="1828800"/>
            <a:ext cx="3810000" cy="525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20000"/>
              </a:lnSpc>
              <a:spcBef>
                <a:spcPct val="20000"/>
              </a:spcBef>
              <a:defRPr/>
            </a:pPr>
            <a:r>
              <a:rPr lang="en-US" altLang="en-US" sz="2800">
                <a:solidFill>
                  <a:srgbClr val="FAE232"/>
                </a:solidFill>
                <a:cs typeface="Times New Roman" panose="02020603050405020304" pitchFamily="18" charset="0"/>
              </a:rPr>
              <a:t>He goes on to say that, “This diet minimizes the likelihood of stroke, obesity, hypertension, type 2 diabetes, and cancers of the breast, prostate, colon, rectum, uterus, and ovary.” </a:t>
            </a:r>
          </a:p>
        </p:txBody>
      </p:sp>
      <p:pic>
        <p:nvPicPr>
          <p:cNvPr id="53251" name="Picture 4109" descr="C:\Documents and Settings\Administrator\My Documents\My Pictures\Vegetable%20scan1.jpg">
            <a:extLst>
              <a:ext uri="{FF2B5EF4-FFF2-40B4-BE49-F238E27FC236}">
                <a16:creationId xmlns:a16="http://schemas.microsoft.com/office/drawing/2014/main" id="{29429E8C-B002-2847-A96F-DC16F9D4AF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2019300"/>
            <a:ext cx="4038600" cy="38608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4110" descr="C:\new beginnings\pictures\borderb.gif">
            <a:extLst>
              <a:ext uri="{FF2B5EF4-FFF2-40B4-BE49-F238E27FC236}">
                <a16:creationId xmlns:a16="http://schemas.microsoft.com/office/drawing/2014/main" id="{159D349B-4D86-2948-BDA1-4DFC34715B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9763" y="-15240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C:\new beginnings\JPG Format\Background Warehouse\Strmline-AgapeFeast_A.jpg">
            <a:extLst>
              <a:ext uri="{FF2B5EF4-FFF2-40B4-BE49-F238E27FC236}">
                <a16:creationId xmlns:a16="http://schemas.microsoft.com/office/drawing/2014/main" id="{5A7AD14A-81F1-304F-A6AB-D398ADBA0D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3">
            <a:extLst>
              <a:ext uri="{FF2B5EF4-FFF2-40B4-BE49-F238E27FC236}">
                <a16:creationId xmlns:a16="http://schemas.microsoft.com/office/drawing/2014/main" id="{94BCD74E-C5FF-5541-88A3-7AEE6F0B8F89}"/>
              </a:ext>
            </a:extLst>
          </p:cNvPr>
          <p:cNvSpPr>
            <a:spLocks noGrp="1" noChangeArrowheads="1"/>
          </p:cNvSpPr>
          <p:nvPr>
            <p:ph type="title"/>
          </p:nvPr>
        </p:nvSpPr>
        <p:spPr>
          <a:xfrm>
            <a:off x="-1143000" y="609600"/>
            <a:ext cx="7772400" cy="1143000"/>
          </a:xfrm>
        </p:spPr>
        <p:txBody>
          <a:bodyPr/>
          <a:lstStyle/>
          <a:p>
            <a:pPr eaLnBrk="1" hangingPunct="1">
              <a:defRPr/>
            </a:pPr>
            <a:r>
              <a:rPr lang="en-US">
                <a:solidFill>
                  <a:srgbClr val="B58B83"/>
                </a:solidFill>
                <a:ea typeface="+mj-ea"/>
                <a:cs typeface="+mj-cs"/>
              </a:rPr>
              <a:t>Daniel 1:11-14 (KJS)</a:t>
            </a:r>
          </a:p>
        </p:txBody>
      </p:sp>
      <p:sp>
        <p:nvSpPr>
          <p:cNvPr id="551940" name="Rectangle 4">
            <a:extLst>
              <a:ext uri="{FF2B5EF4-FFF2-40B4-BE49-F238E27FC236}">
                <a16:creationId xmlns:a16="http://schemas.microsoft.com/office/drawing/2014/main" id="{24F1BFBB-029D-964E-AF98-DD453CF5B8F2}"/>
              </a:ext>
            </a:extLst>
          </p:cNvPr>
          <p:cNvSpPr>
            <a:spLocks noGrp="1" noChangeArrowheads="1"/>
          </p:cNvSpPr>
          <p:nvPr>
            <p:ph type="body" idx="1"/>
          </p:nvPr>
        </p:nvSpPr>
        <p:spPr>
          <a:xfrm>
            <a:off x="152400" y="1752600"/>
            <a:ext cx="6096000" cy="5486400"/>
          </a:xfrm>
        </p:spPr>
        <p:txBody>
          <a:bodyPr/>
          <a:lstStyle/>
          <a:p>
            <a:pPr marL="0" indent="0" eaLnBrk="1" hangingPunct="1">
              <a:lnSpc>
                <a:spcPct val="140000"/>
              </a:lnSpc>
              <a:buFontTx/>
              <a:buNone/>
              <a:defRPr/>
            </a:pPr>
            <a:r>
              <a:rPr lang="en-US" altLang="en-US" sz="2800">
                <a:solidFill>
                  <a:srgbClr val="F1F0CC"/>
                </a:solidFill>
                <a:ea typeface="ＭＳ Ｐゴシック" panose="020B0600070205080204" pitchFamily="34" charset="-128"/>
              </a:rPr>
              <a:t>“Then said Daniel to Melzar, Prove thy servants, I beseech thee, ten days; and let them give us pulse to eat, and water to drink. Then let our countenances be looked upon before thee, and the countenance of the children that eat of the portion of the king's meat: and as thou seest, deal with thy servants.” </a:t>
            </a:r>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7" name="Picture 2" descr="F:\slides\41812913o.jpg">
            <a:extLst>
              <a:ext uri="{FF2B5EF4-FFF2-40B4-BE49-F238E27FC236}">
                <a16:creationId xmlns:a16="http://schemas.microsoft.com/office/drawing/2014/main" id="{49155A30-A318-B44F-A6C0-216CFE97A6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3">
            <a:extLst>
              <a:ext uri="{FF2B5EF4-FFF2-40B4-BE49-F238E27FC236}">
                <a16:creationId xmlns:a16="http://schemas.microsoft.com/office/drawing/2014/main" id="{7048D2E3-D409-9548-ABCE-DB823EA394A4}"/>
              </a:ext>
            </a:extLst>
          </p:cNvPr>
          <p:cNvSpPr>
            <a:spLocks noGrp="1" noChangeArrowheads="1"/>
          </p:cNvSpPr>
          <p:nvPr>
            <p:ph type="title"/>
          </p:nvPr>
        </p:nvSpPr>
        <p:spPr>
          <a:xfrm>
            <a:off x="685800" y="0"/>
            <a:ext cx="7772400" cy="1143000"/>
          </a:xfrm>
          <a:effectLst>
            <a:outerShdw blurRad="63500" dist="38099" dir="2700000" algn="ctr" rotWithShape="0">
              <a:schemeClr val="tx1">
                <a:alpha val="74997"/>
              </a:schemeClr>
            </a:outerShdw>
          </a:effectLst>
        </p:spPr>
        <p:txBody>
          <a:bodyPr/>
          <a:lstStyle/>
          <a:p>
            <a:pPr>
              <a:defRPr/>
            </a:pPr>
            <a:r>
              <a:rPr lang="en-US"/>
              <a:t>Ten Day Diet Challange</a:t>
            </a:r>
          </a:p>
        </p:txBody>
      </p:sp>
      <p:sp>
        <p:nvSpPr>
          <p:cNvPr id="106500" name="Rectangle 4">
            <a:extLst>
              <a:ext uri="{FF2B5EF4-FFF2-40B4-BE49-F238E27FC236}">
                <a16:creationId xmlns:a16="http://schemas.microsoft.com/office/drawing/2014/main" id="{3DA3DF49-09D2-8844-ADB4-0BF2786E48D3}"/>
              </a:ext>
            </a:extLst>
          </p:cNvPr>
          <p:cNvSpPr>
            <a:spLocks noGrp="1" noChangeArrowheads="1"/>
          </p:cNvSpPr>
          <p:nvPr>
            <p:ph type="body" sz="half" idx="1"/>
          </p:nvPr>
        </p:nvSpPr>
        <p:spPr>
          <a:xfrm>
            <a:off x="457200" y="1371600"/>
            <a:ext cx="4038600" cy="5029200"/>
          </a:xfrm>
          <a:effectLst/>
        </p:spPr>
        <p:txBody>
          <a:bodyPr/>
          <a:lstStyle/>
          <a:p>
            <a:pPr>
              <a:defRPr/>
            </a:pPr>
            <a:r>
              <a:rPr lang="en-US" sz="3600">
                <a:effectLst>
                  <a:outerShdw blurRad="38100" dist="38100" dir="2700000" algn="tl">
                    <a:srgbClr val="FFFFFF"/>
                  </a:outerShdw>
                </a:effectLst>
                <a:latin typeface="Arial" pitchFamily="-110" charset="0"/>
              </a:rPr>
              <a:t>What would 10 days on your diet and lifestyle do for someone with diabetes, heart disease or high blood pressure?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5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856615EE-E175-F34E-8BDA-AC39D3210885}"/>
              </a:ext>
            </a:extLst>
          </p:cNvPr>
          <p:cNvSpPr>
            <a:spLocks noChangeArrowheads="1"/>
          </p:cNvSpPr>
          <p:nvPr/>
        </p:nvSpPr>
        <p:spPr bwMode="auto">
          <a:xfrm>
            <a:off x="0" y="0"/>
            <a:ext cx="1295400" cy="2514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556035" name="Rectangle 3">
            <a:extLst>
              <a:ext uri="{FF2B5EF4-FFF2-40B4-BE49-F238E27FC236}">
                <a16:creationId xmlns:a16="http://schemas.microsoft.com/office/drawing/2014/main" id="{036691D1-DC88-404E-A6E2-03D0B635664F}"/>
              </a:ext>
            </a:extLst>
          </p:cNvPr>
          <p:cNvSpPr>
            <a:spLocks noGrp="1" noChangeArrowheads="1"/>
          </p:cNvSpPr>
          <p:nvPr>
            <p:ph type="title"/>
          </p:nvPr>
        </p:nvSpPr>
        <p:spPr>
          <a:xfrm>
            <a:off x="685800" y="152400"/>
            <a:ext cx="7696200" cy="762000"/>
          </a:xfrm>
          <a:ln w="38100">
            <a:solidFill>
              <a:srgbClr val="FFCC00"/>
            </a:solidFill>
          </a:ln>
        </p:spPr>
        <p:txBody>
          <a:bodyPr/>
          <a:lstStyle/>
          <a:p>
            <a:pPr eaLnBrk="1" hangingPunct="1">
              <a:defRPr/>
            </a:pPr>
            <a:r>
              <a:rPr lang="en-US" sz="3200">
                <a:latin typeface="Arial" charset="0"/>
                <a:ea typeface="Arial" charset="0"/>
                <a:cs typeface="Arial" charset="0"/>
              </a:rPr>
              <a:t>What kind of diet was Daniel asking for?</a:t>
            </a:r>
          </a:p>
        </p:txBody>
      </p:sp>
      <p:sp>
        <p:nvSpPr>
          <p:cNvPr id="556036" name="Rectangle 4">
            <a:extLst>
              <a:ext uri="{FF2B5EF4-FFF2-40B4-BE49-F238E27FC236}">
                <a16:creationId xmlns:a16="http://schemas.microsoft.com/office/drawing/2014/main" id="{356138B5-2225-9641-845B-3FF81413E1FF}"/>
              </a:ext>
            </a:extLst>
          </p:cNvPr>
          <p:cNvSpPr>
            <a:spLocks noGrp="1" noChangeArrowheads="1"/>
          </p:cNvSpPr>
          <p:nvPr>
            <p:ph type="body" idx="1"/>
          </p:nvPr>
        </p:nvSpPr>
        <p:spPr>
          <a:xfrm>
            <a:off x="838200" y="5257800"/>
            <a:ext cx="7772400" cy="1752600"/>
          </a:xfrm>
        </p:spPr>
        <p:txBody>
          <a:bodyPr/>
          <a:lstStyle/>
          <a:p>
            <a:pPr eaLnBrk="1" hangingPunct="1">
              <a:lnSpc>
                <a:spcPct val="110000"/>
              </a:lnSpc>
              <a:defRPr/>
            </a:pPr>
            <a:r>
              <a:rPr lang="en-US" altLang="en-US" sz="2800">
                <a:effectLst>
                  <a:outerShdw blurRad="38100" dist="38100" dir="2700000" algn="tl">
                    <a:srgbClr val="FFFFFF"/>
                  </a:outerShdw>
                </a:effectLst>
                <a:latin typeface="Arial" panose="020B0604020202020204" pitchFamily="34" charset="0"/>
                <a:ea typeface="ＭＳ Ｐゴシック" panose="020B0600070205080204" pitchFamily="34" charset="-128"/>
                <a:cs typeface="Times New Roman" panose="02020603050405020304" pitchFamily="18" charset="0"/>
              </a:rPr>
              <a:t>"Please test your servants for ten days, and let them give us </a:t>
            </a:r>
            <a:r>
              <a:rPr lang="en-US" altLang="en-US" sz="2800">
                <a:effectLst>
                  <a:outerShdw blurRad="38100" dist="38100" dir="2700000" algn="tl">
                    <a:srgbClr val="FFFFFF"/>
                  </a:outerShdw>
                </a:effectLst>
                <a:latin typeface="Arial Black" panose="020B0604020202020204" pitchFamily="34" charset="0"/>
                <a:ea typeface="ＭＳ Ｐゴシック" panose="020B0600070205080204" pitchFamily="34" charset="-128"/>
                <a:cs typeface="Times New Roman" panose="02020603050405020304" pitchFamily="18" charset="0"/>
              </a:rPr>
              <a:t>vegetables</a:t>
            </a:r>
            <a:r>
              <a:rPr lang="en-US" altLang="en-US" sz="2800">
                <a:effectLst>
                  <a:outerShdw blurRad="38100" dist="38100" dir="2700000" algn="tl">
                    <a:srgbClr val="FFFFFF"/>
                  </a:outerShdw>
                </a:effectLst>
                <a:latin typeface="Arial" panose="020B0604020202020204" pitchFamily="34" charset="0"/>
                <a:ea typeface="ＭＳ Ｐゴシック" panose="020B0600070205080204" pitchFamily="34" charset="-128"/>
                <a:cs typeface="Times New Roman" panose="02020603050405020304" pitchFamily="18" charset="0"/>
              </a:rPr>
              <a:t> to eat and water to drink.” Daniel 1:12 (NKJV). </a:t>
            </a:r>
          </a:p>
        </p:txBody>
      </p:sp>
      <p:pic>
        <p:nvPicPr>
          <p:cNvPr id="556037" name="Picture 5" descr="C:\backup\new beginnings\people\clip\vegis.jpg">
            <a:extLst>
              <a:ext uri="{FF2B5EF4-FFF2-40B4-BE49-F238E27FC236}">
                <a16:creationId xmlns:a16="http://schemas.microsoft.com/office/drawing/2014/main" id="{ECE2E398-174A-8343-83DA-41A7E85C29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1104900"/>
            <a:ext cx="5334000" cy="4000500"/>
          </a:xfrm>
          <a:prstGeom prst="rect">
            <a:avLst/>
          </a:prstGeom>
          <a:noFill/>
          <a:ln w="38100">
            <a:solidFill>
              <a:srgbClr val="FFCC00"/>
            </a:solidFill>
            <a:miter lim="800000"/>
            <a:headEnd/>
            <a:tailEnd/>
          </a:ln>
          <a:effectLst>
            <a:outerShdw blurRad="63500" dist="38099" dir="2700000" algn="ctr" rotWithShape="0">
              <a:schemeClr val="bg2">
                <a:alpha val="74998"/>
              </a:schemeClr>
            </a:outerShdw>
          </a:effectLst>
        </p:spPr>
      </p:pic>
      <p:pic>
        <p:nvPicPr>
          <p:cNvPr id="556038" name="Picture 6" descr="C:\Documents and Settings\Administrator\My Documents\My Pictures\water_pitcher_and_glass.jpg">
            <a:extLst>
              <a:ext uri="{FF2B5EF4-FFF2-40B4-BE49-F238E27FC236}">
                <a16:creationId xmlns:a16="http://schemas.microsoft.com/office/drawing/2014/main" id="{C07BB9F5-0CA7-C74C-A32D-8456B3B60869}"/>
              </a:ext>
            </a:extLst>
          </p:cNvPr>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6591300" y="1814513"/>
            <a:ext cx="1884363" cy="2528887"/>
          </a:xfrm>
          <a:prstGeom prst="rect">
            <a:avLst/>
          </a:prstGeom>
          <a:noFill/>
          <a:ln w="38100">
            <a:solidFill>
              <a:srgbClr val="FFFFFF"/>
            </a:solidFill>
            <a:miter lim="800000"/>
            <a:headEnd/>
            <a:tailEnd/>
          </a:ln>
          <a:effectLst>
            <a:outerShdw blurRad="63500" dist="37026" dir="7998880" algn="ctr" rotWithShape="0">
              <a:schemeClr val="bg2">
                <a:alpha val="50000"/>
              </a:schemeClr>
            </a:outerShdw>
          </a:effectLst>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6036">
                                            <p:txEl>
                                              <p:pRg st="0" end="0"/>
                                            </p:txEl>
                                          </p:spTgt>
                                        </p:tgtEl>
                                        <p:attrNameLst>
                                          <p:attrName>style.visibility</p:attrName>
                                        </p:attrNameLst>
                                      </p:cBhvr>
                                      <p:to>
                                        <p:strVal val="visible"/>
                                      </p:to>
                                    </p:set>
                                    <p:animEffect transition="in" filter="wipe(up)">
                                      <p:cBhvr>
                                        <p:cTn id="7" dur="500"/>
                                        <p:tgtEl>
                                          <p:spTgt spid="556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C:\backup\new beginnings\catalogue\Images\Section 15\0615007.jpg">
            <a:extLst>
              <a:ext uri="{FF2B5EF4-FFF2-40B4-BE49-F238E27FC236}">
                <a16:creationId xmlns:a16="http://schemas.microsoft.com/office/drawing/2014/main" id="{9F9A9E88-C9C5-8D4B-883C-208E2A5BB9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1027" descr="C:\new beginnings\pictures\border.gif">
            <a:extLst>
              <a:ext uri="{FF2B5EF4-FFF2-40B4-BE49-F238E27FC236}">
                <a16:creationId xmlns:a16="http://schemas.microsoft.com/office/drawing/2014/main" id="{307CA297-B54B-8942-A998-C780C71B19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3650" y="-152400"/>
            <a:ext cx="22923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C:\new beginnings\catalogue\Images\Section 02\0602188.jpg">
            <a:extLst>
              <a:ext uri="{FF2B5EF4-FFF2-40B4-BE49-F238E27FC236}">
                <a16:creationId xmlns:a16="http://schemas.microsoft.com/office/drawing/2014/main" id="{F742DDF8-933E-124A-BDA6-7CDCDCEE80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5" descr="C:\new beginnings\pictures\borderb.gif">
            <a:extLst>
              <a:ext uri="{FF2B5EF4-FFF2-40B4-BE49-F238E27FC236}">
                <a16:creationId xmlns:a16="http://schemas.microsoft.com/office/drawing/2014/main" id="{5A5C919F-B9B8-5D40-846D-2881BFCCCC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3" name="Picture 2" descr="C:\new beginnings\catalogue\Images\Section 03\0603083.jpg">
            <a:extLst>
              <a:ext uri="{FF2B5EF4-FFF2-40B4-BE49-F238E27FC236}">
                <a16:creationId xmlns:a16="http://schemas.microsoft.com/office/drawing/2014/main" id="{F6B98411-FDD6-FD44-B449-D8C00D2BE223}"/>
              </a:ext>
            </a:extLst>
          </p:cNvPr>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a:extLst>
              <a:ext uri="{FF2B5EF4-FFF2-40B4-BE49-F238E27FC236}">
                <a16:creationId xmlns:a16="http://schemas.microsoft.com/office/drawing/2014/main" id="{77C630A7-40BE-A246-8571-56C7F69435B8}"/>
              </a:ext>
            </a:extLst>
          </p:cNvPr>
          <p:cNvSpPr>
            <a:spLocks noGrp="1" noChangeArrowheads="1"/>
          </p:cNvSpPr>
          <p:nvPr>
            <p:ph type="body" idx="4294967295"/>
          </p:nvPr>
        </p:nvSpPr>
        <p:spPr>
          <a:xfrm>
            <a:off x="0" y="304800"/>
            <a:ext cx="5410200" cy="5638800"/>
          </a:xfrm>
          <a:solidFill>
            <a:srgbClr val="1E1D2D">
              <a:alpha val="47000"/>
            </a:srgbClr>
          </a:solidFill>
          <a:effectLst/>
        </p:spPr>
        <p:txBody>
          <a:bodyPr/>
          <a:lstStyle/>
          <a:p>
            <a:pPr eaLnBrk="1" hangingPunct="1">
              <a:lnSpc>
                <a:spcPct val="90000"/>
              </a:lnSpc>
              <a:defRPr/>
            </a:pPr>
            <a:r>
              <a:rPr lang="en-US" altLang="en-US" dirty="0">
                <a:solidFill>
                  <a:srgbClr val="FFFF00"/>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“As a general thing, the Lord did not provide His people with flesh meat in the desert, because He knew that the use of this diet would create disease and </a:t>
            </a:r>
            <a:r>
              <a:rPr lang="en-US" altLang="en-US" b="1" dirty="0">
                <a:solidFill>
                  <a:srgbClr val="FFFF00"/>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insubordination</a:t>
            </a:r>
            <a:r>
              <a:rPr lang="en-US" altLang="en-US" dirty="0">
                <a:solidFill>
                  <a:srgbClr val="FFFF00"/>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 {CD 375}</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4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289F7034-406D-1C41-917D-D0C65F93C852}"/>
              </a:ext>
            </a:extLst>
          </p:cNvPr>
          <p:cNvSpPr>
            <a:spLocks noChangeArrowheads="1"/>
          </p:cNvSpPr>
          <p:nvPr/>
        </p:nvSpPr>
        <p:spPr bwMode="auto">
          <a:xfrm>
            <a:off x="0" y="0"/>
            <a:ext cx="1219200" cy="28194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pic>
        <p:nvPicPr>
          <p:cNvPr id="268292" name="Picture 4" descr="C:\Documents and Settings\jclark\My Documents\My Pictures\time-capsule.jpeg">
            <a:extLst>
              <a:ext uri="{FF2B5EF4-FFF2-40B4-BE49-F238E27FC236}">
                <a16:creationId xmlns:a16="http://schemas.microsoft.com/office/drawing/2014/main" id="{03FF5B2A-C764-0240-9ECB-417F98DE5016}"/>
              </a:ext>
            </a:extLst>
          </p:cNvPr>
          <p:cNvPicPr>
            <a:picLocks noChangeAspect="1" noChangeArrowheads="1"/>
          </p:cNvPicPr>
          <p:nvPr/>
        </p:nvPicPr>
        <p:blipFill>
          <a:blip r:embed="rId2">
            <a:lum contrast="12000"/>
          </a:blip>
          <a:srcRect/>
          <a:stretch>
            <a:fillRect/>
          </a:stretch>
        </p:blipFill>
        <p:spPr bwMode="auto">
          <a:xfrm>
            <a:off x="4724400" y="2209800"/>
            <a:ext cx="4191000" cy="2794000"/>
          </a:xfrm>
          <a:prstGeom prst="rect">
            <a:avLst/>
          </a:prstGeom>
          <a:noFill/>
          <a:ln w="38100">
            <a:solidFill>
              <a:srgbClr val="FFCC00"/>
            </a:solidFill>
            <a:miter lim="800000"/>
            <a:headEnd/>
            <a:tailEnd/>
          </a:ln>
          <a:effectLst>
            <a:outerShdw blurRad="63500" dist="38099" dir="2700000" algn="ctr" rotWithShape="0">
              <a:srgbClr val="800000">
                <a:alpha val="74998"/>
              </a:srgbClr>
            </a:outerShdw>
          </a:effectLst>
        </p:spPr>
      </p:pic>
      <p:sp>
        <p:nvSpPr>
          <p:cNvPr id="268297" name="Rectangle 9">
            <a:extLst>
              <a:ext uri="{FF2B5EF4-FFF2-40B4-BE49-F238E27FC236}">
                <a16:creationId xmlns:a16="http://schemas.microsoft.com/office/drawing/2014/main" id="{249D2D41-03D8-6D43-A128-ACD066B5195D}"/>
              </a:ext>
            </a:extLst>
          </p:cNvPr>
          <p:cNvSpPr>
            <a:spLocks noGrp="1" noChangeArrowheads="1"/>
          </p:cNvSpPr>
          <p:nvPr>
            <p:ph type="title" idx="4294967295"/>
          </p:nvPr>
        </p:nvSpPr>
        <p:spPr>
          <a:xfrm>
            <a:off x="609600" y="0"/>
            <a:ext cx="7772400" cy="1143000"/>
          </a:xfrm>
          <a:effectLst>
            <a:outerShdw blurRad="63500" dist="38099" dir="2700000" algn="ctr" rotWithShape="0">
              <a:srgbClr val="8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a:solidFill>
                  <a:srgbClr val="FFE800"/>
                </a:solidFill>
              </a:rPr>
              <a:t>TIME CAPSULES</a:t>
            </a:r>
          </a:p>
        </p:txBody>
      </p:sp>
      <p:pic>
        <p:nvPicPr>
          <p:cNvPr id="84994" name="Picture 12" descr="D:\Bigbigtime.jpg">
            <a:extLst>
              <a:ext uri="{FF2B5EF4-FFF2-40B4-BE49-F238E27FC236}">
                <a16:creationId xmlns:a16="http://schemas.microsoft.com/office/drawing/2014/main" id="{75F8D5E3-A410-E746-BCCD-B44FDBAD0169}"/>
              </a:ext>
            </a:extLst>
          </p:cNvPr>
          <p:cNvPicPr>
            <a:picLocks noChangeAspect="1" noChangeArrowheads="1"/>
          </p:cNvPicPr>
          <p:nvPr/>
        </p:nvPicPr>
        <p:blipFill>
          <a:blip r:embed="rId3" cstate="email">
            <a:lum contrast="12000"/>
            <a:extLst>
              <a:ext uri="{28A0092B-C50C-407E-A947-70E740481C1C}">
                <a14:useLocalDpi xmlns:a14="http://schemas.microsoft.com/office/drawing/2010/main"/>
              </a:ext>
            </a:extLst>
          </a:blip>
          <a:srcRect/>
          <a:stretch>
            <a:fillRect/>
          </a:stretch>
        </p:blipFill>
        <p:spPr bwMode="auto">
          <a:xfrm>
            <a:off x="152400" y="2209800"/>
            <a:ext cx="4267200" cy="2819400"/>
          </a:xfrm>
          <a:prstGeom prst="rect">
            <a:avLst/>
          </a:prstGeom>
          <a:noFill/>
          <a:ln w="38100">
            <a:solidFill>
              <a:srgbClr val="FFCC00"/>
            </a:solidFill>
            <a:miter lim="800000"/>
            <a:headEnd/>
            <a:tailEnd/>
          </a:ln>
          <a:effectLst>
            <a:outerShdw blurRad="63500" dist="38099" dir="2700000" algn="ctr" rotWithShape="0">
              <a:srgbClr val="800000">
                <a:alpha val="74997"/>
              </a:srgbClr>
            </a:outerShdw>
          </a:effectLst>
        </p:spPr>
      </p:pic>
    </p:spTree>
  </p:cSld>
  <p:clrMapOvr>
    <a:masterClrMapping/>
  </p:clrMapOvr>
  <p:transition>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C:\Documents and Settings\Administrator\My Documents\My Documents\My Pictures\23247651 copy.jpg">
            <a:extLst>
              <a:ext uri="{FF2B5EF4-FFF2-40B4-BE49-F238E27FC236}">
                <a16:creationId xmlns:a16="http://schemas.microsoft.com/office/drawing/2014/main" id="{C798A433-6169-8745-9E6F-81AF63EBF725}"/>
              </a:ext>
            </a:extLst>
          </p:cNvPr>
          <p:cNvPicPr>
            <a:picLocks noChangeAspect="1" noChangeArrowheads="1"/>
          </p:cNvPicPr>
          <p:nvPr/>
        </p:nvPicPr>
        <p:blipFill>
          <a:blip r:embed="rId3" cstate="email">
            <a:lum bright="-18000" contrast="6000"/>
            <a:extLst>
              <a:ext uri="{28A0092B-C50C-407E-A947-70E740481C1C}">
                <a14:useLocalDpi xmlns:a14="http://schemas.microsoft.com/office/drawing/2010/main"/>
              </a:ext>
            </a:extLst>
          </a:blip>
          <a:srcRect/>
          <a:stretch>
            <a:fillRect/>
          </a:stretch>
        </p:blipFill>
        <p:spPr bwMode="auto">
          <a:xfrm>
            <a:off x="-914400" y="-685800"/>
            <a:ext cx="100584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a:extLst>
              <a:ext uri="{FF2B5EF4-FFF2-40B4-BE49-F238E27FC236}">
                <a16:creationId xmlns:a16="http://schemas.microsoft.com/office/drawing/2014/main" id="{82D17418-08CD-534B-8815-13920536065F}"/>
              </a:ext>
            </a:extLst>
          </p:cNvPr>
          <p:cNvSpPr>
            <a:spLocks noGrp="1" noChangeArrowheads="1"/>
          </p:cNvSpPr>
          <p:nvPr>
            <p:ph type="title"/>
          </p:nvPr>
        </p:nvSpPr>
        <p:spPr>
          <a:xfrm>
            <a:off x="922338" y="609600"/>
            <a:ext cx="8229600" cy="1143000"/>
          </a:xfrm>
          <a:effectLst>
            <a:outerShdw blurRad="63500" dist="38099" dir="2700000" algn="ctr" rotWithShape="0">
              <a:srgbClr val="000000">
                <a:alpha val="74997"/>
              </a:srgbClr>
            </a:outerShdw>
          </a:effectLst>
        </p:spPr>
        <p:txBody>
          <a:bodyPr/>
          <a:lstStyle/>
          <a:p>
            <a:pPr>
              <a:defRPr/>
            </a:pPr>
            <a:r>
              <a:rPr lang="en-US" sz="4000"/>
              <a:t>Fresh Food Diet Cures Intemperance</a:t>
            </a:r>
          </a:p>
        </p:txBody>
      </p:sp>
      <p:sp>
        <p:nvSpPr>
          <p:cNvPr id="122884" name="Rectangle 4">
            <a:extLst>
              <a:ext uri="{FF2B5EF4-FFF2-40B4-BE49-F238E27FC236}">
                <a16:creationId xmlns:a16="http://schemas.microsoft.com/office/drawing/2014/main" id="{85148A46-F242-544A-BF34-C0A8015EED4B}"/>
              </a:ext>
            </a:extLst>
          </p:cNvPr>
          <p:cNvSpPr>
            <a:spLocks noGrp="1" noChangeArrowheads="1"/>
          </p:cNvSpPr>
          <p:nvPr>
            <p:ph type="body" idx="1"/>
          </p:nvPr>
        </p:nvSpPr>
        <p:spPr>
          <a:xfrm>
            <a:off x="922338" y="1828800"/>
            <a:ext cx="8229600" cy="4114800"/>
          </a:xfrm>
          <a:effectLst/>
        </p:spPr>
        <p:txBody>
          <a:bodyPr/>
          <a:lstStyle/>
          <a:p>
            <a:pPr>
              <a:defRPr/>
            </a:pPr>
            <a:r>
              <a:rPr lang="en-US" altLang="en-US">
                <a:effectLst>
                  <a:outerShdw blurRad="38100" dist="38100" dir="2700000" algn="tl">
                    <a:srgbClr val="FFFFFF"/>
                  </a:outerShdw>
                </a:effectLst>
                <a:ea typeface="ＭＳ Ｐゴシック" panose="020B0600070205080204" pitchFamily="34" charset="-128"/>
              </a:rPr>
              <a:t>On a 6 month fresh fruit and vegetable diet, people lost weight and normalize their blood pressure.</a:t>
            </a:r>
          </a:p>
          <a:p>
            <a:pPr>
              <a:defRPr/>
            </a:pPr>
            <a:r>
              <a:rPr lang="en-US" altLang="en-US">
                <a:effectLst>
                  <a:outerShdw blurRad="38100" dist="38100" dir="2700000" algn="tl">
                    <a:srgbClr val="FFFFFF"/>
                  </a:outerShdw>
                </a:effectLst>
                <a:ea typeface="ＭＳ Ｐゴシック" panose="020B0600070205080204" pitchFamily="34" charset="-128"/>
              </a:rPr>
              <a:t>“Eighty percent of those who smoked or drank alcohol abstained spontaneously.”</a:t>
            </a:r>
            <a:r>
              <a:rPr lang="en-US" altLang="en-US">
                <a:solidFill>
                  <a:srgbClr val="EFD53E"/>
                </a:solidFill>
                <a:effectLst>
                  <a:outerShdw blurRad="38100" dist="38100" dir="2700000" algn="tl">
                    <a:srgbClr val="FFFFFF"/>
                  </a:outerShdw>
                </a:effectLst>
                <a:ea typeface="Arial Unicode MS" panose="020B0604020202020204" pitchFamily="34" charset="-128"/>
              </a:rPr>
              <a:t> UCLA, South Med J. 78(7):841-4.</a:t>
            </a:r>
          </a:p>
          <a:p>
            <a:pPr>
              <a:defRPr/>
            </a:pPr>
            <a:endParaRPr lang="en-US" altLang="en-US">
              <a:effectLst>
                <a:outerShdw blurRad="38100" dist="38100" dir="2700000" algn="tl">
                  <a:srgbClr val="FFFFFF"/>
                </a:outerShdw>
              </a:effectLst>
              <a:ea typeface="ＭＳ Ｐゴシック" panose="020B0600070205080204" pitchFamily="34" charset="-128"/>
            </a:endParaRPr>
          </a:p>
        </p:txBody>
      </p:sp>
      <p:pic>
        <p:nvPicPr>
          <p:cNvPr id="61444" name="Picture 6" descr="C:\new beginnings\pictures\borderb.gif">
            <a:extLst>
              <a:ext uri="{FF2B5EF4-FFF2-40B4-BE49-F238E27FC236}">
                <a16:creationId xmlns:a16="http://schemas.microsoft.com/office/drawing/2014/main" id="{0E8EC92E-2BEB-DF45-982C-118C065239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0"/>
            <a:ext cx="2217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63489" name="Picture 2" descr="C:\new beginnings\pictures\adam eve eden.jpg">
            <a:extLst>
              <a:ext uri="{FF2B5EF4-FFF2-40B4-BE49-F238E27FC236}">
                <a16:creationId xmlns:a16="http://schemas.microsoft.com/office/drawing/2014/main" id="{F4022E29-C68C-A945-B9C0-EC1E177E85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a:extLst>
              <a:ext uri="{FF2B5EF4-FFF2-40B4-BE49-F238E27FC236}">
                <a16:creationId xmlns:a16="http://schemas.microsoft.com/office/drawing/2014/main" id="{573A7BBE-29DB-B34B-8E68-D7829A532442}"/>
              </a:ext>
            </a:extLst>
          </p:cNvPr>
          <p:cNvSpPr>
            <a:spLocks noGrp="1" noChangeArrowheads="1"/>
          </p:cNvSpPr>
          <p:nvPr>
            <p:ph type="title"/>
          </p:nvPr>
        </p:nvSpPr>
        <p:spPr>
          <a:xfrm>
            <a:off x="5105400" y="0"/>
            <a:ext cx="4191000" cy="1143000"/>
          </a:xfrm>
          <a:effectLst>
            <a:outerShdw blurRad="63500" dist="38099" dir="2700000" algn="ctr" rotWithShape="0">
              <a:srgbClr val="000000">
                <a:alpha val="74997"/>
              </a:srgbClr>
            </a:outerShdw>
          </a:effectLst>
        </p:spPr>
        <p:txBody>
          <a:bodyPr/>
          <a:lstStyle/>
          <a:p>
            <a:pPr>
              <a:defRPr/>
            </a:pPr>
            <a:r>
              <a:rPr lang="en-US" sz="2800"/>
              <a:t>Retaking The Garden</a:t>
            </a:r>
          </a:p>
        </p:txBody>
      </p:sp>
      <p:sp>
        <p:nvSpPr>
          <p:cNvPr id="124932" name="Rectangle 4">
            <a:extLst>
              <a:ext uri="{FF2B5EF4-FFF2-40B4-BE49-F238E27FC236}">
                <a16:creationId xmlns:a16="http://schemas.microsoft.com/office/drawing/2014/main" id="{65CF6924-BA24-C74E-BD7C-62A4DC47E899}"/>
              </a:ext>
            </a:extLst>
          </p:cNvPr>
          <p:cNvSpPr>
            <a:spLocks noGrp="1" noChangeArrowheads="1"/>
          </p:cNvSpPr>
          <p:nvPr>
            <p:ph type="body" idx="1"/>
          </p:nvPr>
        </p:nvSpPr>
        <p:spPr>
          <a:xfrm>
            <a:off x="5029200" y="914400"/>
            <a:ext cx="3962400" cy="5257800"/>
          </a:xfrm>
          <a:effectLst/>
        </p:spPr>
        <p:txBody>
          <a:bodyPr/>
          <a:lstStyle/>
          <a:p>
            <a:pPr algn="r">
              <a:lnSpc>
                <a:spcPct val="130000"/>
              </a:lnSpc>
              <a:defRPr/>
            </a:pPr>
            <a:r>
              <a:rPr lang="en-US" altLang="en-US" sz="2400">
                <a:effectLst>
                  <a:outerShdw blurRad="38100" dist="38100" dir="2700000" algn="tl">
                    <a:srgbClr val="FFFFFF"/>
                  </a:outerShdw>
                </a:effectLst>
                <a:latin typeface="Arial Narrow" panose="020B0604020202020204" pitchFamily="34" charset="0"/>
                <a:ea typeface="ＭＳ Ｐゴシック" panose="020B0600070205080204" pitchFamily="34" charset="-128"/>
              </a:rPr>
              <a:t>“It would be well for us to do less cooking and eat more fruit in its natural state. </a:t>
            </a:r>
          </a:p>
          <a:p>
            <a:pPr algn="r">
              <a:lnSpc>
                <a:spcPct val="130000"/>
              </a:lnSpc>
              <a:defRPr/>
            </a:pPr>
            <a:r>
              <a:rPr lang="en-US" altLang="en-US" sz="2400">
                <a:effectLst>
                  <a:outerShdw blurRad="38100" dist="38100" dir="2700000" algn="tl">
                    <a:srgbClr val="FFFFFF"/>
                  </a:outerShdw>
                </a:effectLst>
                <a:latin typeface="Arial Narrow" panose="020B0604020202020204" pitchFamily="34" charset="0"/>
                <a:ea typeface="ＭＳ Ｐゴシック" panose="020B0600070205080204" pitchFamily="34" charset="-128"/>
              </a:rPr>
              <a:t>“We are coming to the time when recipes for cooking will not be needed, for God's people will learn that the food God gave Adam in his sinless state is the best for keeping the body in a sinless state.”  21MR 286.</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3" name="Picture 2" descr="C:\new beginnings\pictures\adam eve eden.jpg">
            <a:extLst>
              <a:ext uri="{FF2B5EF4-FFF2-40B4-BE49-F238E27FC236}">
                <a16:creationId xmlns:a16="http://schemas.microsoft.com/office/drawing/2014/main" id="{321AC5DB-46DD-6F4E-AEC2-46AA22D33F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a:extLst>
              <a:ext uri="{FF2B5EF4-FFF2-40B4-BE49-F238E27FC236}">
                <a16:creationId xmlns:a16="http://schemas.microsoft.com/office/drawing/2014/main" id="{41B5495D-1330-9A48-86D6-247F8FBDD9DA}"/>
              </a:ext>
            </a:extLst>
          </p:cNvPr>
          <p:cNvSpPr>
            <a:spLocks noGrp="1" noChangeArrowheads="1"/>
          </p:cNvSpPr>
          <p:nvPr>
            <p:ph type="title"/>
          </p:nvPr>
        </p:nvSpPr>
        <p:spPr>
          <a:xfrm>
            <a:off x="5105400" y="0"/>
            <a:ext cx="4191000" cy="1143000"/>
          </a:xfrm>
          <a:effectLst>
            <a:outerShdw blurRad="63500" dist="38099" dir="2700000" algn="ctr" rotWithShape="0">
              <a:srgbClr val="000000">
                <a:alpha val="74997"/>
              </a:srgbClr>
            </a:outerShdw>
          </a:effectLst>
        </p:spPr>
        <p:txBody>
          <a:bodyPr/>
          <a:lstStyle/>
          <a:p>
            <a:pPr>
              <a:defRPr/>
            </a:pPr>
            <a:r>
              <a:rPr lang="en-US" sz="2800"/>
              <a:t>Retaking The Garden</a:t>
            </a:r>
          </a:p>
        </p:txBody>
      </p:sp>
      <p:sp>
        <p:nvSpPr>
          <p:cNvPr id="63491" name="Rectangle 4">
            <a:extLst>
              <a:ext uri="{FF2B5EF4-FFF2-40B4-BE49-F238E27FC236}">
                <a16:creationId xmlns:a16="http://schemas.microsoft.com/office/drawing/2014/main" id="{D887DC03-E9E5-1A4D-92A1-7DEF4C3252D1}"/>
              </a:ext>
            </a:extLst>
          </p:cNvPr>
          <p:cNvSpPr>
            <a:spLocks noGrp="1" noChangeArrowheads="1"/>
          </p:cNvSpPr>
          <p:nvPr>
            <p:ph type="body" idx="1"/>
          </p:nvPr>
        </p:nvSpPr>
        <p:spPr>
          <a:xfrm>
            <a:off x="5257800" y="914400"/>
            <a:ext cx="3962400" cy="5257800"/>
          </a:xfrm>
        </p:spPr>
        <p:txBody>
          <a:bodyPr/>
          <a:lstStyle/>
          <a:p>
            <a:pPr>
              <a:lnSpc>
                <a:spcPct val="130000"/>
              </a:lnSpc>
              <a:defRPr/>
            </a:pPr>
            <a:r>
              <a:rPr lang="en-US" altLang="en-US" sz="2000">
                <a:latin typeface="Arial Narrow" panose="020B0604020202020204" pitchFamily="34" charset="0"/>
                <a:ea typeface="ＭＳ Ｐゴシック" panose="020B0600070205080204" pitchFamily="34" charset="-128"/>
              </a:rPr>
              <a:t>“It would be well for us to do less cooking and to eat more fruit in its natural state. </a:t>
            </a:r>
          </a:p>
          <a:p>
            <a:pPr>
              <a:lnSpc>
                <a:spcPct val="130000"/>
              </a:lnSpc>
              <a:defRPr/>
            </a:pPr>
            <a:r>
              <a:rPr lang="en-US" altLang="en-US" sz="2000">
                <a:latin typeface="Arial Narrow" panose="020B0604020202020204" pitchFamily="34" charset="0"/>
                <a:ea typeface="ＭＳ Ｐゴシック" panose="020B0600070205080204" pitchFamily="34" charset="-128"/>
              </a:rPr>
              <a:t>“Concerning flesh meat, we should educate the people to let it alone. Its use is contrary to the best development of the physical, mental, and moral powers. </a:t>
            </a:r>
          </a:p>
          <a:p>
            <a:pPr>
              <a:lnSpc>
                <a:spcPct val="130000"/>
              </a:lnSpc>
              <a:defRPr/>
            </a:pPr>
            <a:r>
              <a:rPr lang="en-US" altLang="en-US" sz="2000">
                <a:latin typeface="Arial Narrow" panose="020B0604020202020204" pitchFamily="34" charset="0"/>
                <a:ea typeface="ＭＳ Ｐゴシック" panose="020B0600070205080204" pitchFamily="34" charset="-128"/>
              </a:rPr>
              <a:t>“By precept and example make it plain that the food which God gave Adam in his sinless state is the best for man's use as he seeks to regain that sinless state.” {7T 134-5}</a:t>
            </a:r>
            <a:endParaRPr lang="en-US" altLang="en-US" sz="2000">
              <a:ea typeface="ＭＳ Ｐゴシック" panose="020B0600070205080204" pitchFamily="34" charset="-128"/>
            </a:endParaRPr>
          </a:p>
        </p:txBody>
      </p:sp>
    </p:spTree>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1" name="Picture 5" descr="C:\new beginnings\pictures\glass darkly.jpg">
            <a:extLst>
              <a:ext uri="{FF2B5EF4-FFF2-40B4-BE49-F238E27FC236}">
                <a16:creationId xmlns:a16="http://schemas.microsoft.com/office/drawing/2014/main" id="{B6E0D95F-C29B-7343-A44C-EFBAF0149A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a:extLst>
              <a:ext uri="{FF2B5EF4-FFF2-40B4-BE49-F238E27FC236}">
                <a16:creationId xmlns:a16="http://schemas.microsoft.com/office/drawing/2014/main" id="{5ABE090B-66F7-174E-89E6-9665EFF9794A}"/>
              </a:ext>
            </a:extLst>
          </p:cNvPr>
          <p:cNvSpPr>
            <a:spLocks noGrp="1" noChangeArrowheads="1"/>
          </p:cNvSpPr>
          <p:nvPr>
            <p:ph type="title" idx="4294967295"/>
          </p:nvPr>
        </p:nvSpPr>
        <p:spPr>
          <a:xfrm>
            <a:off x="76200" y="304800"/>
            <a:ext cx="5410200" cy="1143000"/>
          </a:xfrm>
          <a:effectLst/>
        </p:spPr>
        <p:txBody>
          <a:bodyPr/>
          <a:lstStyle/>
          <a:p>
            <a:pPr eaLnBrk="1" hangingPunct="1">
              <a:defRPr/>
            </a:pPr>
            <a:r>
              <a:rPr lang="en-US" altLang="en-US" sz="6000" b="1">
                <a:solidFill>
                  <a:schemeClr val="tx1"/>
                </a:solidFill>
                <a:effectLst>
                  <a:outerShdw blurRad="38100" dist="38100" dir="2700000" algn="tl">
                    <a:srgbClr val="FFFFFF"/>
                  </a:outerShdw>
                </a:effectLst>
                <a:ea typeface="ＭＳ Ｐゴシック" panose="020B0600070205080204" pitchFamily="34" charset="-128"/>
              </a:rPr>
              <a:t>By Beholding…</a:t>
            </a:r>
          </a:p>
        </p:txBody>
      </p:sp>
      <p:sp>
        <p:nvSpPr>
          <p:cNvPr id="565252" name="Rectangle 4">
            <a:extLst>
              <a:ext uri="{FF2B5EF4-FFF2-40B4-BE49-F238E27FC236}">
                <a16:creationId xmlns:a16="http://schemas.microsoft.com/office/drawing/2014/main" id="{BA8F3AEE-9161-CB40-8831-D5BA3A66EA2D}"/>
              </a:ext>
            </a:extLst>
          </p:cNvPr>
          <p:cNvSpPr>
            <a:spLocks noGrp="1" noChangeArrowheads="1"/>
          </p:cNvSpPr>
          <p:nvPr>
            <p:ph type="body" idx="4294967295"/>
          </p:nvPr>
        </p:nvSpPr>
        <p:spPr>
          <a:xfrm>
            <a:off x="76200" y="1752600"/>
            <a:ext cx="4724400" cy="4572000"/>
          </a:xfrm>
          <a:effectLst/>
        </p:spPr>
        <p:txBody>
          <a:bodyPr/>
          <a:lstStyle/>
          <a:p>
            <a:pPr eaLnBrk="1" hangingPunct="1">
              <a:lnSpc>
                <a:spcPct val="110000"/>
              </a:lnSpc>
              <a:defRPr/>
            </a:pP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r>
              <a:rPr lang="en-US" altLang="en-US" sz="3600" b="1">
                <a:solidFill>
                  <a:schemeClr val="tx1"/>
                </a:solidFill>
                <a:effectLst>
                  <a:outerShdw blurRad="38100" dist="38100" dir="2700000" algn="tl">
                    <a:srgbClr val="FFFFFF"/>
                  </a:outerShdw>
                </a:effectLst>
                <a:ea typeface="ＭＳ Ｐゴシック" panose="020B0600070205080204" pitchFamily="34" charset="-128"/>
              </a:rPr>
              <a:t>we see through a glass, darkly</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r>
              <a:rPr lang="en-US" altLang="en-US">
                <a:solidFill>
                  <a:schemeClr val="tx1"/>
                </a:solidFill>
                <a:effectLst>
                  <a:outerShdw blurRad="38100" dist="38100" dir="2700000" algn="tl">
                    <a:srgbClr val="FFFFFF"/>
                  </a:outerShdw>
                </a:effectLst>
                <a:ea typeface="ＭＳ Ｐゴシック" panose="020B0600070205080204" pitchFamily="34" charset="-128"/>
              </a:rPr>
              <a:t>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1 Corinthians 13:12.</a:t>
            </a:r>
          </a:p>
          <a:p>
            <a:pPr eaLnBrk="1" hangingPunct="1">
              <a:lnSpc>
                <a:spcPct val="110000"/>
              </a:lnSpc>
              <a:defRPr/>
            </a:pPr>
            <a:endParaRPr lang="en-US" altLang="en-US" sz="2800">
              <a:solidFill>
                <a:schemeClr val="tx1"/>
              </a:solidFill>
              <a:effectLst>
                <a:outerShdw blurRad="38100" dist="38100" dir="2700000" algn="tl">
                  <a:srgbClr val="FFFFFF"/>
                </a:outerShdw>
              </a:effectLst>
              <a:ea typeface="ＭＳ Ｐゴシック" panose="020B0600070205080204" pitchFamily="34" charset="-128"/>
            </a:endParaRPr>
          </a:p>
          <a:p>
            <a:pPr eaLnBrk="1" hangingPunct="1">
              <a:lnSpc>
                <a:spcPct val="110000"/>
              </a:lnSpc>
              <a:defRPr/>
            </a:pPr>
            <a:r>
              <a:rPr lang="en-US" altLang="en-US">
                <a:solidFill>
                  <a:schemeClr val="tx1"/>
                </a:solidFill>
                <a:effectLst>
                  <a:outerShdw blurRad="38100" dist="38100" dir="2700000" algn="tl">
                    <a:srgbClr val="FFFFFF"/>
                  </a:outerShdw>
                </a:effectLst>
                <a:ea typeface="ＭＳ Ｐゴシック" panose="020B0600070205080204" pitchFamily="34" charset="-128"/>
              </a:rPr>
              <a:t>The light of healthful living helps </a:t>
            </a:r>
            <a:r>
              <a:rPr lang="en-US" altLang="en-US" sz="4400" b="1">
                <a:solidFill>
                  <a:schemeClr val="tx1"/>
                </a:solidFill>
                <a:effectLst>
                  <a:outerShdw blurRad="38100" dist="38100" dir="2700000" algn="tl">
                    <a:srgbClr val="FFFFFF"/>
                  </a:outerShdw>
                </a:effectLst>
                <a:ea typeface="ＭＳ Ｐゴシック" panose="020B0600070205080204" pitchFamily="34" charset="-128"/>
              </a:rPr>
              <a:t>clear the lens a bit!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52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52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2"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2E6F6640-0346-7A45-B2AB-92EF003191FB}"/>
              </a:ext>
            </a:extLst>
          </p:cNvPr>
          <p:cNvSpPr>
            <a:spLocks noChangeArrowheads="1"/>
          </p:cNvSpPr>
          <p:nvPr/>
        </p:nvSpPr>
        <p:spPr bwMode="auto">
          <a:xfrm>
            <a:off x="0" y="0"/>
            <a:ext cx="1371600" cy="2438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558083" name="Rectangle 3">
            <a:extLst>
              <a:ext uri="{FF2B5EF4-FFF2-40B4-BE49-F238E27FC236}">
                <a16:creationId xmlns:a16="http://schemas.microsoft.com/office/drawing/2014/main" id="{C71D666E-1254-3249-9043-94EC1C89DB86}"/>
              </a:ext>
            </a:extLst>
          </p:cNvPr>
          <p:cNvSpPr>
            <a:spLocks noGrp="1" noChangeArrowheads="1"/>
          </p:cNvSpPr>
          <p:nvPr>
            <p:ph type="title" idx="4294967295"/>
          </p:nvPr>
        </p:nvSpPr>
        <p:spPr>
          <a:xfrm>
            <a:off x="457200" y="228600"/>
            <a:ext cx="8229600" cy="1447800"/>
          </a:xfrm>
          <a:ln w="38100">
            <a:solidFill>
              <a:srgbClr val="FFCC00"/>
            </a:solidFill>
          </a:ln>
        </p:spPr>
        <p:txBody>
          <a:bodyPr/>
          <a:lstStyle/>
          <a:p>
            <a:pPr eaLnBrk="1" hangingPunct="1">
              <a:defRPr/>
            </a:pPr>
            <a:r>
              <a:rPr lang="en-US">
                <a:ea typeface="+mj-ea"/>
                <a:cs typeface="+mj-cs"/>
              </a:rPr>
              <a:t>Has Daniel been unsealed to the general public?</a:t>
            </a:r>
          </a:p>
        </p:txBody>
      </p:sp>
      <p:pic>
        <p:nvPicPr>
          <p:cNvPr id="67587" name="Picture 4" descr="D:\ed0218.jpg">
            <a:extLst>
              <a:ext uri="{FF2B5EF4-FFF2-40B4-BE49-F238E27FC236}">
                <a16:creationId xmlns:a16="http://schemas.microsoft.com/office/drawing/2014/main" id="{06D2B6F7-08E3-164F-8870-1BBB6F0547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2084388"/>
            <a:ext cx="4875213" cy="3249612"/>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07525" name="Text Box 5">
            <a:extLst>
              <a:ext uri="{FF2B5EF4-FFF2-40B4-BE49-F238E27FC236}">
                <a16:creationId xmlns:a16="http://schemas.microsoft.com/office/drawing/2014/main" id="{6DA0D99F-3E58-2A4F-9791-D67B45D7F3BC}"/>
              </a:ext>
            </a:extLst>
          </p:cNvPr>
          <p:cNvSpPr txBox="1">
            <a:spLocks noChangeArrowheads="1"/>
          </p:cNvSpPr>
          <p:nvPr/>
        </p:nvSpPr>
        <p:spPr bwMode="auto">
          <a:xfrm>
            <a:off x="146050" y="5715000"/>
            <a:ext cx="8845550" cy="830263"/>
          </a:xfrm>
          <a:prstGeom prst="rect">
            <a:avLst/>
          </a:prstGeom>
          <a:noFill/>
          <a:ln w="57150">
            <a:solidFill>
              <a:srgbClr val="FFCC00"/>
            </a:solid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a:solidFill>
                  <a:srgbClr val="FFE700"/>
                </a:solidFill>
                <a:latin typeface="Tahoma" panose="020B0604030504040204" pitchFamily="34" charset="0"/>
              </a:rPr>
              <a:t>French Politition: Alexandre Ledru-Rollin:</a:t>
            </a:r>
          </a:p>
          <a:p>
            <a:pPr algn="ctr" eaLnBrk="1" hangingPunct="1">
              <a:defRPr/>
            </a:pPr>
            <a:r>
              <a:rPr lang="en-US" altLang="en-US">
                <a:solidFill>
                  <a:srgbClr val="FFE700"/>
                </a:solidFill>
                <a:latin typeface="Tahoma" panose="020B0604030504040204" pitchFamily="34" charset="0"/>
              </a:rPr>
              <a:t>“There go the people. I must follow them for I am their leader.”</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58083"/>
                                        </p:tgtEl>
                                        <p:attrNameLst>
                                          <p:attrName>style.visibility</p:attrName>
                                        </p:attrNameLst>
                                      </p:cBhvr>
                                      <p:to>
                                        <p:strVal val="visible"/>
                                      </p:to>
                                    </p:set>
                                    <p:animEffect transition="in" filter="slide(fromBottom)">
                                      <p:cBhvr>
                                        <p:cTn id="7" dur="500"/>
                                        <p:tgtEl>
                                          <p:spTgt spid="558083"/>
                                        </p:tgtEl>
                                      </p:cBhvr>
                                    </p:animEffect>
                                  </p:childTnLst>
                                </p:cTn>
                              </p:par>
                            </p:childTnLst>
                          </p:cTn>
                        </p:par>
                        <p:par>
                          <p:cTn id="8" fill="hold" nodeType="afterGroup">
                            <p:stCondLst>
                              <p:cond delay="500"/>
                            </p:stCondLst>
                            <p:childTnLst>
                              <p:par>
                                <p:cTn id="9" presetID="2" presetClass="entr" presetSubtype="4" fill="hold" grpId="0" nodeType="afterEffect">
                                  <p:stCondLst>
                                    <p:cond delay="1000"/>
                                  </p:stCondLst>
                                  <p:childTnLst>
                                    <p:set>
                                      <p:cBhvr>
                                        <p:cTn id="10" dur="1" fill="hold">
                                          <p:stCondLst>
                                            <p:cond delay="0"/>
                                          </p:stCondLst>
                                        </p:cTn>
                                        <p:tgtEl>
                                          <p:spTgt spid="107525"/>
                                        </p:tgtEl>
                                        <p:attrNameLst>
                                          <p:attrName>style.visibility</p:attrName>
                                        </p:attrNameLst>
                                      </p:cBhvr>
                                      <p:to>
                                        <p:strVal val="visible"/>
                                      </p:to>
                                    </p:set>
                                    <p:anim calcmode="lin" valueType="num">
                                      <p:cBhvr additive="base">
                                        <p:cTn id="11" dur="500" fill="hold"/>
                                        <p:tgtEl>
                                          <p:spTgt spid="107525"/>
                                        </p:tgtEl>
                                        <p:attrNameLst>
                                          <p:attrName>ppt_x</p:attrName>
                                        </p:attrNameLst>
                                      </p:cBhvr>
                                      <p:tavLst>
                                        <p:tav tm="0">
                                          <p:val>
                                            <p:strVal val="#ppt_x"/>
                                          </p:val>
                                        </p:tav>
                                        <p:tav tm="100000">
                                          <p:val>
                                            <p:strVal val="#ppt_x"/>
                                          </p:val>
                                        </p:tav>
                                      </p:tavLst>
                                    </p:anim>
                                    <p:anim calcmode="lin" valueType="num">
                                      <p:cBhvr additive="base">
                                        <p:cTn id="12" dur="500" fill="hold"/>
                                        <p:tgtEl>
                                          <p:spTgt spid="107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nimBg="1" autoUpdateAnimBg="0"/>
      <p:bldP spid="10752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AutoShape 2">
            <a:extLst>
              <a:ext uri="{FF2B5EF4-FFF2-40B4-BE49-F238E27FC236}">
                <a16:creationId xmlns:a16="http://schemas.microsoft.com/office/drawing/2014/main" id="{0983BC9E-B977-FC41-8F07-E8593637A101}"/>
              </a:ext>
            </a:extLst>
          </p:cNvPr>
          <p:cNvSpPr>
            <a:spLocks noChangeArrowheads="1"/>
          </p:cNvSpPr>
          <p:nvPr/>
        </p:nvSpPr>
        <p:spPr bwMode="auto">
          <a:xfrm flipH="1">
            <a:off x="2057400" y="381000"/>
            <a:ext cx="5334000" cy="3657600"/>
          </a:xfrm>
          <a:custGeom>
            <a:avLst/>
            <a:gdLst>
              <a:gd name="G0" fmla="+- 0 0 0"/>
              <a:gd name="G1" fmla="+- 11740118 0 0"/>
              <a:gd name="G2" fmla="+- 0 0 11740118"/>
              <a:gd name="G3" fmla="+- 10800 0 0"/>
              <a:gd name="G4" fmla="+- 0 0 0"/>
              <a:gd name="T0" fmla="*/ 360 256 1"/>
              <a:gd name="T1" fmla="*/ 0 256 1"/>
              <a:gd name="G5" fmla="+- G2 T0 T1"/>
              <a:gd name="G6" fmla="?: G2 G2 G5"/>
              <a:gd name="G7" fmla="+- 0 0 G6"/>
              <a:gd name="G8" fmla="+- 5400 0 0"/>
              <a:gd name="G9" fmla="+- 0 0 11740118"/>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40118"/>
              <a:gd name="G36" fmla="sin G34 11740118"/>
              <a:gd name="G37" fmla="+/ 11740118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18 w 21600"/>
              <a:gd name="T5" fmla="*/ 0 h 21600"/>
              <a:gd name="T6" fmla="*/ 2700 w 21600"/>
              <a:gd name="T7" fmla="*/ 10921 h 21600"/>
              <a:gd name="T8" fmla="*/ 1075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cubicBezTo>
                  <a:pt x="5399" y="10827"/>
                  <a:pt x="5400" y="10854"/>
                  <a:pt x="5400" y="10881"/>
                </a:cubicBezTo>
                <a:lnTo>
                  <a:pt x="1" y="10962"/>
                </a:lnTo>
                <a:cubicBezTo>
                  <a:pt x="0" y="10908"/>
                  <a:pt x="0" y="1085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gradFill rotWithShape="0">
            <a:gsLst>
              <a:gs pos="0">
                <a:srgbClr val="FF0000"/>
              </a:gs>
              <a:gs pos="100000">
                <a:srgbClr val="FFFF0D"/>
              </a:gs>
            </a:gsLst>
            <a:lin ang="0" scaled="1"/>
          </a:grad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eaLnBrk="1" hangingPunct="1">
              <a:defRPr/>
            </a:pPr>
            <a:endParaRPr lang="en-US">
              <a:latin typeface="Times New Roman" charset="0"/>
              <a:ea typeface="+mn-ea"/>
            </a:endParaRPr>
          </a:p>
        </p:txBody>
      </p:sp>
      <p:sp>
        <p:nvSpPr>
          <p:cNvPr id="323587" name="AutoShape 3">
            <a:extLst>
              <a:ext uri="{FF2B5EF4-FFF2-40B4-BE49-F238E27FC236}">
                <a16:creationId xmlns:a16="http://schemas.microsoft.com/office/drawing/2014/main" id="{D8334B14-1619-504A-853F-B73791C20AD7}"/>
              </a:ext>
            </a:extLst>
          </p:cNvPr>
          <p:cNvSpPr>
            <a:spLocks noChangeArrowheads="1"/>
          </p:cNvSpPr>
          <p:nvPr/>
        </p:nvSpPr>
        <p:spPr bwMode="auto">
          <a:xfrm flipV="1">
            <a:off x="2074863" y="2743200"/>
            <a:ext cx="5410200" cy="3657600"/>
          </a:xfrm>
          <a:custGeom>
            <a:avLst/>
            <a:gdLst>
              <a:gd name="G0" fmla="+- 147263 0 0"/>
              <a:gd name="G1" fmla="+- 11796480 0 0"/>
              <a:gd name="G2" fmla="+- 147263 0 11796480"/>
              <a:gd name="G3" fmla="+- 10800 0 0"/>
              <a:gd name="G4" fmla="+- 0 0 147263"/>
              <a:gd name="T0" fmla="*/ 360 256 1"/>
              <a:gd name="T1" fmla="*/ 0 256 1"/>
              <a:gd name="G5" fmla="+- G2 T0 T1"/>
              <a:gd name="G6" fmla="?: G2 G2 G5"/>
              <a:gd name="G7" fmla="+- 0 0 G6"/>
              <a:gd name="G8" fmla="+- 5100 0 0"/>
              <a:gd name="G9" fmla="+- 0 0 11796480"/>
              <a:gd name="G10" fmla="+- 5100 0 2700"/>
              <a:gd name="G11" fmla="cos G10 147263"/>
              <a:gd name="G12" fmla="sin G10 147263"/>
              <a:gd name="G13" fmla="cos 13500 147263"/>
              <a:gd name="G14" fmla="sin 13500 147263"/>
              <a:gd name="G15" fmla="+- G11 10800 0"/>
              <a:gd name="G16" fmla="+- G12 10800 0"/>
              <a:gd name="G17" fmla="+- G13 10800 0"/>
              <a:gd name="G18" fmla="+- G14 10800 0"/>
              <a:gd name="G19" fmla="*/ 5100 1 2"/>
              <a:gd name="G20" fmla="+- G19 5400 0"/>
              <a:gd name="G21" fmla="cos G20 147263"/>
              <a:gd name="G22" fmla="sin G20 147263"/>
              <a:gd name="G23" fmla="+- G21 10800 0"/>
              <a:gd name="G24" fmla="+- G12 G23 G22"/>
              <a:gd name="G25" fmla="+- G22 G23 G11"/>
              <a:gd name="G26" fmla="cos 10800 147263"/>
              <a:gd name="G27" fmla="sin 10800 147263"/>
              <a:gd name="G28" fmla="cos 5100 147263"/>
              <a:gd name="G29" fmla="sin 5100 147263"/>
              <a:gd name="G30" fmla="+- G26 10800 0"/>
              <a:gd name="G31" fmla="+- G27 10800 0"/>
              <a:gd name="G32" fmla="+- G28 10800 0"/>
              <a:gd name="G33" fmla="+- G29 10800 0"/>
              <a:gd name="G34" fmla="+- G19 5400 0"/>
              <a:gd name="G35" fmla="cos G34 11796480"/>
              <a:gd name="G36" fmla="sin G34 11796480"/>
              <a:gd name="G37" fmla="+/ 11796480 147263 2"/>
              <a:gd name="T2" fmla="*/ 180 256 1"/>
              <a:gd name="T3" fmla="*/ 0 256 1"/>
              <a:gd name="G38" fmla="+- G37 T2 T3"/>
              <a:gd name="G39" fmla="?: G2 G37 G38"/>
              <a:gd name="G40" fmla="cos 10800 G39"/>
              <a:gd name="G41" fmla="sin 10800 G39"/>
              <a:gd name="G42" fmla="cos 5100 G39"/>
              <a:gd name="G43" fmla="sin 5100 G39"/>
              <a:gd name="G44" fmla="+- G40 10800 0"/>
              <a:gd name="G45" fmla="+- G41 10800 0"/>
              <a:gd name="G46" fmla="+- G42 10800 0"/>
              <a:gd name="G47" fmla="+- G43 10800 0"/>
              <a:gd name="G48" fmla="+- G35 10800 0"/>
              <a:gd name="G49" fmla="+- G36 10800 0"/>
              <a:gd name="T4" fmla="*/ 11011 w 21600"/>
              <a:gd name="T5" fmla="*/ 2 h 21600"/>
              <a:gd name="T6" fmla="*/ 2850 w 21600"/>
              <a:gd name="T7" fmla="*/ 10800 h 21600"/>
              <a:gd name="T8" fmla="*/ 10900 w 21600"/>
              <a:gd name="T9" fmla="*/ 5700 h 21600"/>
              <a:gd name="T10" fmla="*/ 24289 w 21600"/>
              <a:gd name="T11" fmla="*/ 11329 h 21600"/>
              <a:gd name="T12" fmla="*/ 18526 w 21600"/>
              <a:gd name="T13" fmla="*/ 16656 h 21600"/>
              <a:gd name="T14" fmla="*/ 13198 w 21600"/>
              <a:gd name="T15" fmla="*/ 1089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896" y="10999"/>
                </a:moveTo>
                <a:cubicBezTo>
                  <a:pt x="15898" y="10933"/>
                  <a:pt x="15900" y="10866"/>
                  <a:pt x="15900" y="10800"/>
                </a:cubicBezTo>
                <a:cubicBezTo>
                  <a:pt x="15900" y="7983"/>
                  <a:pt x="13616" y="5700"/>
                  <a:pt x="10800" y="5700"/>
                </a:cubicBezTo>
                <a:cubicBezTo>
                  <a:pt x="7983" y="5700"/>
                  <a:pt x="5700" y="7983"/>
                  <a:pt x="5700" y="10800"/>
                </a:cubicBezTo>
                <a:lnTo>
                  <a:pt x="0" y="10800"/>
                </a:lnTo>
                <a:cubicBezTo>
                  <a:pt x="0" y="4835"/>
                  <a:pt x="4835" y="0"/>
                  <a:pt x="10800" y="0"/>
                </a:cubicBezTo>
                <a:cubicBezTo>
                  <a:pt x="16764" y="0"/>
                  <a:pt x="21600" y="4835"/>
                  <a:pt x="21600" y="10800"/>
                </a:cubicBezTo>
                <a:cubicBezTo>
                  <a:pt x="21599" y="10941"/>
                  <a:pt x="21597" y="11082"/>
                  <a:pt x="21591" y="11223"/>
                </a:cubicBezTo>
                <a:lnTo>
                  <a:pt x="24289" y="11329"/>
                </a:lnTo>
                <a:lnTo>
                  <a:pt x="18526" y="16656"/>
                </a:lnTo>
                <a:lnTo>
                  <a:pt x="13198" y="10894"/>
                </a:lnTo>
                <a:lnTo>
                  <a:pt x="15896" y="10999"/>
                </a:lnTo>
                <a:close/>
              </a:path>
            </a:pathLst>
          </a:custGeom>
          <a:gradFill rotWithShape="0">
            <a:gsLst>
              <a:gs pos="0">
                <a:srgbClr val="FFFF0D"/>
              </a:gs>
              <a:gs pos="100000">
                <a:srgbClr val="FF0000"/>
              </a:gs>
            </a:gsLst>
            <a:lin ang="0" scaled="1"/>
          </a:gradFill>
          <a:ln w="9525">
            <a:solidFill>
              <a:schemeClr val="tx1"/>
            </a:solidFill>
            <a:miter lim="800000"/>
            <a:headEnd/>
            <a:tailEnd/>
          </a:ln>
          <a:effectLst>
            <a:outerShdw blurRad="63500" dist="38099" dir="2700000" algn="ctr" rotWithShape="0">
              <a:srgbClr val="FFFFFF">
                <a:alpha val="74998"/>
              </a:srgbClr>
            </a:outerShdw>
          </a:effectLst>
        </p:spPr>
        <p:txBody>
          <a:bodyPr rot="10800000" wrap="none" anchor="ctr"/>
          <a:lstStyle/>
          <a:p>
            <a:pPr algn="ctr" eaLnBrk="1" hangingPunct="1">
              <a:defRPr/>
            </a:pPr>
            <a:endParaRPr lang="en-US">
              <a:latin typeface="Times New Roman" charset="0"/>
              <a:ea typeface="+mn-ea"/>
            </a:endParaRPr>
          </a:p>
        </p:txBody>
      </p:sp>
      <p:sp>
        <p:nvSpPr>
          <p:cNvPr id="323588" name="Text Box 4">
            <a:extLst>
              <a:ext uri="{FF2B5EF4-FFF2-40B4-BE49-F238E27FC236}">
                <a16:creationId xmlns:a16="http://schemas.microsoft.com/office/drawing/2014/main" id="{9BFF10C9-DBD7-934C-833D-19E3B38F147A}"/>
              </a:ext>
            </a:extLst>
          </p:cNvPr>
          <p:cNvSpPr txBox="1">
            <a:spLocks noChangeArrowheads="1"/>
          </p:cNvSpPr>
          <p:nvPr/>
        </p:nvSpPr>
        <p:spPr bwMode="auto">
          <a:xfrm>
            <a:off x="1447800" y="3124200"/>
            <a:ext cx="2622550" cy="1189038"/>
          </a:xfrm>
          <a:prstGeom prst="rect">
            <a:avLst/>
          </a:prstGeom>
          <a:noFill/>
          <a:ln w="9525">
            <a:noFill/>
            <a:miter lim="800000"/>
            <a:headEnd/>
            <a:tailEnd/>
          </a:ln>
          <a:effectLst>
            <a:outerShdw blurRad="63500" dist="17961" dir="2700000" algn="ctr" rotWithShape="0">
              <a:srgbClr val="FFC86F">
                <a:alpha val="74998"/>
              </a:srgbClr>
            </a:outerShdw>
          </a:effectLst>
        </p:spPr>
        <p:txBody>
          <a:bodyPr wrap="none">
            <a:spAutoFit/>
          </a:bodyPr>
          <a:lstStyle/>
          <a:p>
            <a:pPr algn="ctr" eaLnBrk="1" hangingPunct="1">
              <a:defRPr/>
            </a:pPr>
            <a:r>
              <a:rPr lang="en-US" sz="7200">
                <a:solidFill>
                  <a:srgbClr val="FF0000"/>
                </a:solidFill>
                <a:latin typeface="Times New Roman" charset="0"/>
                <a:ea typeface="+mn-ea"/>
              </a:rPr>
              <a:t>Health</a:t>
            </a:r>
          </a:p>
        </p:txBody>
      </p:sp>
      <p:sp>
        <p:nvSpPr>
          <p:cNvPr id="323589" name="Text Box 5">
            <a:extLst>
              <a:ext uri="{FF2B5EF4-FFF2-40B4-BE49-F238E27FC236}">
                <a16:creationId xmlns:a16="http://schemas.microsoft.com/office/drawing/2014/main" id="{407F754A-C079-5D45-80FB-34D5709EF917}"/>
              </a:ext>
            </a:extLst>
          </p:cNvPr>
          <p:cNvSpPr txBox="1">
            <a:spLocks noChangeArrowheads="1"/>
          </p:cNvSpPr>
          <p:nvPr/>
        </p:nvSpPr>
        <p:spPr bwMode="auto">
          <a:xfrm>
            <a:off x="4572000" y="2286000"/>
            <a:ext cx="4298950" cy="1189038"/>
          </a:xfrm>
          <a:prstGeom prst="rect">
            <a:avLst/>
          </a:prstGeom>
          <a:noFill/>
          <a:ln w="9525">
            <a:noFill/>
            <a:miter lim="800000"/>
            <a:headEnd/>
            <a:tailEnd/>
          </a:ln>
          <a:effectLst>
            <a:outerShdw blurRad="63500" dist="17961" dir="2700000" algn="ctr" rotWithShape="0">
              <a:srgbClr val="FFC86F">
                <a:alpha val="74998"/>
              </a:srgbClr>
            </a:outerShdw>
          </a:effectLst>
        </p:spPr>
        <p:txBody>
          <a:bodyPr wrap="none">
            <a:spAutoFit/>
          </a:bodyPr>
          <a:lstStyle/>
          <a:p>
            <a:pPr algn="ctr" eaLnBrk="1" hangingPunct="1">
              <a:defRPr/>
            </a:pPr>
            <a:r>
              <a:rPr lang="en-US" sz="7200">
                <a:solidFill>
                  <a:srgbClr val="FF0000"/>
                </a:solidFill>
                <a:latin typeface="Times New Roman" charset="0"/>
                <a:ea typeface="+mn-ea"/>
              </a:rPr>
              <a:t>Spirituality</a:t>
            </a:r>
          </a:p>
        </p:txBody>
      </p:sp>
      <p:sp>
        <p:nvSpPr>
          <p:cNvPr id="68613" name="Rectangle 6">
            <a:extLst>
              <a:ext uri="{FF2B5EF4-FFF2-40B4-BE49-F238E27FC236}">
                <a16:creationId xmlns:a16="http://schemas.microsoft.com/office/drawing/2014/main" id="{C0116B47-7822-D048-8853-85A66A4D1BFA}"/>
              </a:ext>
            </a:extLst>
          </p:cNvPr>
          <p:cNvSpPr>
            <a:spLocks noChangeArrowheads="1"/>
          </p:cNvSpPr>
          <p:nvPr/>
        </p:nvSpPr>
        <p:spPr bwMode="auto">
          <a:xfrm>
            <a:off x="-228600" y="0"/>
            <a:ext cx="1295400" cy="2590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23586"/>
                                        </p:tgtEl>
                                        <p:attrNameLst>
                                          <p:attrName>style.visibility</p:attrName>
                                        </p:attrNameLst>
                                      </p:cBhvr>
                                      <p:to>
                                        <p:strVal val="visible"/>
                                      </p:to>
                                    </p:set>
                                    <p:animEffect transition="in" filter="wipe(right)">
                                      <p:cBhvr>
                                        <p:cTn id="7" dur="500"/>
                                        <p:tgtEl>
                                          <p:spTgt spid="323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75AB7F24-85B3-5E40-91C2-3778394F4DDD}"/>
              </a:ext>
            </a:extLst>
          </p:cNvPr>
          <p:cNvSpPr>
            <a:spLocks noChangeArrowheads="1"/>
          </p:cNvSpPr>
          <p:nvPr/>
        </p:nvSpPr>
        <p:spPr bwMode="auto">
          <a:xfrm>
            <a:off x="0" y="0"/>
            <a:ext cx="1219200" cy="2438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pic>
        <p:nvPicPr>
          <p:cNvPr id="69634" name="Picture 4" descr="C:\Documents and Settings\jclark\My Documents\My Pictures\church.jpg">
            <a:extLst>
              <a:ext uri="{FF2B5EF4-FFF2-40B4-BE49-F238E27FC236}">
                <a16:creationId xmlns:a16="http://schemas.microsoft.com/office/drawing/2014/main" id="{3272A20D-A045-C147-ACF0-0A3FF9C793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685800"/>
            <a:ext cx="4562475" cy="66294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1444" name="Rectangle 5">
            <a:extLst>
              <a:ext uri="{FF2B5EF4-FFF2-40B4-BE49-F238E27FC236}">
                <a16:creationId xmlns:a16="http://schemas.microsoft.com/office/drawing/2014/main" id="{961F115B-1CB1-8749-8FF7-430E3A70BB26}"/>
              </a:ext>
            </a:extLst>
          </p:cNvPr>
          <p:cNvSpPr>
            <a:spLocks noGrp="1" noChangeArrowheads="1"/>
          </p:cNvSpPr>
          <p:nvPr>
            <p:ph type="title"/>
          </p:nvPr>
        </p:nvSpPr>
        <p:spPr>
          <a:xfrm>
            <a:off x="381000" y="228600"/>
            <a:ext cx="7772400" cy="914400"/>
          </a:xfrm>
          <a:solidFill>
            <a:schemeClr val="accent2"/>
          </a:solidFill>
          <a:ln w="38100">
            <a:solidFill>
              <a:srgbClr val="FFCC00"/>
            </a:solidFill>
          </a:ln>
        </p:spPr>
        <p:txBody>
          <a:bodyPr/>
          <a:lstStyle/>
          <a:p>
            <a:pPr eaLnBrk="1" hangingPunct="1">
              <a:defRPr/>
            </a:pPr>
            <a:r>
              <a:rPr lang="en-US"/>
              <a:t>Spirituality and health statistics.</a:t>
            </a:r>
          </a:p>
        </p:txBody>
      </p:sp>
      <p:pic>
        <p:nvPicPr>
          <p:cNvPr id="69636" name="Picture 6" descr="C:\Documents and Settings\jclark\My Documents\My Pictures\church.jpg">
            <a:extLst>
              <a:ext uri="{FF2B5EF4-FFF2-40B4-BE49-F238E27FC236}">
                <a16:creationId xmlns:a16="http://schemas.microsoft.com/office/drawing/2014/main" id="{45AB8874-ADBB-5246-969D-E0340D103E0B}"/>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629400" y="-45720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5" name="Rectangle 7">
            <a:extLst>
              <a:ext uri="{FF2B5EF4-FFF2-40B4-BE49-F238E27FC236}">
                <a16:creationId xmlns:a16="http://schemas.microsoft.com/office/drawing/2014/main" id="{5BE670AB-50F1-5B4F-822A-7AF77E83086C}"/>
              </a:ext>
            </a:extLst>
          </p:cNvPr>
          <p:cNvSpPr>
            <a:spLocks noChangeArrowheads="1"/>
          </p:cNvSpPr>
          <p:nvPr/>
        </p:nvSpPr>
        <p:spPr bwMode="auto">
          <a:xfrm>
            <a:off x="381000" y="228600"/>
            <a:ext cx="7772400" cy="914400"/>
          </a:xfrm>
          <a:prstGeom prst="rect">
            <a:avLst/>
          </a:prstGeom>
          <a:noFill/>
          <a:ln w="38100">
            <a:noFill/>
            <a:miter lim="800000"/>
            <a:headEnd/>
            <a:tailEnd/>
          </a:ln>
          <a:effectLst>
            <a:outerShdw blurRad="63500" dist="38099" dir="2700000" algn="ctr" rotWithShape="0">
              <a:schemeClr val="tx2">
                <a:alpha val="74998"/>
              </a:schemeClr>
            </a:outerShdw>
          </a:effectLst>
        </p:spPr>
        <p:txBody>
          <a:bodyPr anchor="ctr"/>
          <a:lstStyle/>
          <a:p>
            <a:pPr algn="ctr" eaLnBrk="1" hangingPunct="1">
              <a:defRPr/>
            </a:pPr>
            <a:r>
              <a:rPr lang="en-US" sz="4400">
                <a:solidFill>
                  <a:srgbClr val="FAE232"/>
                </a:solidFill>
                <a:latin typeface="Times New Roman" charset="0"/>
                <a:ea typeface="+mn-ea"/>
              </a:rPr>
              <a:t>Spirituality and health statistics.</a:t>
            </a:r>
          </a:p>
        </p:txBody>
      </p:sp>
      <p:sp>
        <p:nvSpPr>
          <p:cNvPr id="329736" name="Rectangle 8">
            <a:extLst>
              <a:ext uri="{FF2B5EF4-FFF2-40B4-BE49-F238E27FC236}">
                <a16:creationId xmlns:a16="http://schemas.microsoft.com/office/drawing/2014/main" id="{9289E0E9-8E99-254D-A8FD-0EB892ACEAB2}"/>
              </a:ext>
            </a:extLst>
          </p:cNvPr>
          <p:cNvSpPr>
            <a:spLocks noChangeArrowheads="1"/>
          </p:cNvSpPr>
          <p:nvPr/>
        </p:nvSpPr>
        <p:spPr bwMode="auto">
          <a:xfrm>
            <a:off x="304800" y="1143000"/>
            <a:ext cx="4267200" cy="55626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marL="284163" indent="-284163" eaLnBrk="1" hangingPunct="1">
              <a:lnSpc>
                <a:spcPct val="160000"/>
              </a:lnSpc>
              <a:spcBef>
                <a:spcPct val="20000"/>
              </a:spcBef>
              <a:buFontTx/>
              <a:buChar char="•"/>
              <a:defRPr/>
            </a:pPr>
            <a:r>
              <a:rPr lang="en-US" sz="3200">
                <a:solidFill>
                  <a:srgbClr val="F6D73C"/>
                </a:solidFill>
                <a:latin typeface="Times New Roman" pitchFamily="-110" charset="0"/>
                <a:ea typeface="+mn-ea"/>
              </a:rPr>
              <a:t>People who do not attend religious services have an 87% higher risk of dying from all causes according to one study.</a:t>
            </a: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descr="C:\Program Files\Microsoft Office\Clipart\photohm\j0144881.jpg">
            <a:extLst>
              <a:ext uri="{FF2B5EF4-FFF2-40B4-BE49-F238E27FC236}">
                <a16:creationId xmlns:a16="http://schemas.microsoft.com/office/drawing/2014/main" id="{02C09644-0E52-764E-B681-D14460B26B01}"/>
              </a:ext>
            </a:extLst>
          </p:cNvPr>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1066800" y="-152400"/>
            <a:ext cx="10972800" cy="724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C:\Documents and Settings\jclark\My Documents\My Pictures\bp2 cross.jpg">
            <a:extLst>
              <a:ext uri="{FF2B5EF4-FFF2-40B4-BE49-F238E27FC236}">
                <a16:creationId xmlns:a16="http://schemas.microsoft.com/office/drawing/2014/main" id="{3BDF6019-EBC5-9443-9D21-637D9897BD94}"/>
              </a:ext>
            </a:extLst>
          </p:cNvPr>
          <p:cNvPicPr>
            <a:picLocks noChangeAspect="1" noChangeArrowheads="1"/>
          </p:cNvPicPr>
          <p:nvPr/>
        </p:nvPicPr>
        <p:blipFill>
          <a:blip r:embed="rId3">
            <a:clrChange>
              <a:clrFrom>
                <a:srgbClr val="000000"/>
              </a:clrFrom>
              <a:clrTo>
                <a:srgbClr val="000000">
                  <a:alpha val="0"/>
                </a:srgbClr>
              </a:clrTo>
            </a:clrChange>
            <a:lum bright="-6000"/>
            <a:extLst>
              <a:ext uri="{28A0092B-C50C-407E-A947-70E740481C1C}">
                <a14:useLocalDpi xmlns:a14="http://schemas.microsoft.com/office/drawing/2010/main"/>
              </a:ext>
            </a:extLst>
          </a:blip>
          <a:srcRect/>
          <a:stretch>
            <a:fillRect/>
          </a:stretch>
        </p:blipFill>
        <p:spPr bwMode="auto">
          <a:xfrm>
            <a:off x="609600" y="1752600"/>
            <a:ext cx="89154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5" descr="C:\new beginnings\pictures\border.gif">
            <a:extLst>
              <a:ext uri="{FF2B5EF4-FFF2-40B4-BE49-F238E27FC236}">
                <a16:creationId xmlns:a16="http://schemas.microsoft.com/office/drawing/2014/main" id="{849624C6-F922-8542-980A-04865506A27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8600" y="-228600"/>
            <a:ext cx="22923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8" name="Picture 4" descr="C:\Documents and Settings\jclark\My Documents\My Pictures\couple.jpg">
            <a:extLst>
              <a:ext uri="{FF2B5EF4-FFF2-40B4-BE49-F238E27FC236}">
                <a16:creationId xmlns:a16="http://schemas.microsoft.com/office/drawing/2014/main" id="{AD914264-40BD-7C48-9CB8-50E6530FC585}"/>
              </a:ext>
            </a:extLst>
          </p:cNvPr>
          <p:cNvPicPr>
            <a:picLocks noChangeAspect="1" noChangeArrowheads="1"/>
          </p:cNvPicPr>
          <p:nvPr/>
        </p:nvPicPr>
        <p:blipFill>
          <a:blip r:embed="rId2"/>
          <a:srcRect/>
          <a:stretch>
            <a:fillRect/>
          </a:stretch>
        </p:blipFill>
        <p:spPr bwMode="auto">
          <a:xfrm>
            <a:off x="914400" y="252413"/>
            <a:ext cx="8534400" cy="6605587"/>
          </a:xfrm>
          <a:prstGeom prst="rect">
            <a:avLst/>
          </a:prstGeom>
          <a:noFill/>
          <a:effectLst>
            <a:outerShdw blurRad="63500" dist="38099" dir="2700000" algn="ctr" rotWithShape="0">
              <a:schemeClr val="bg2">
                <a:alpha val="74998"/>
              </a:schemeClr>
            </a:outerShdw>
          </a:effectLst>
        </p:spPr>
      </p:pic>
      <p:sp>
        <p:nvSpPr>
          <p:cNvPr id="328706" name="Rectangle 2">
            <a:extLst>
              <a:ext uri="{FF2B5EF4-FFF2-40B4-BE49-F238E27FC236}">
                <a16:creationId xmlns:a16="http://schemas.microsoft.com/office/drawing/2014/main" id="{7B1544D1-79D0-5841-8DF5-DC345728F713}"/>
              </a:ext>
            </a:extLst>
          </p:cNvPr>
          <p:cNvSpPr>
            <a:spLocks noGrp="1" noChangeArrowheads="1"/>
          </p:cNvSpPr>
          <p:nvPr>
            <p:ph type="title"/>
          </p:nvPr>
        </p:nvSpPr>
        <p:spPr>
          <a:xfrm>
            <a:off x="457200" y="76200"/>
            <a:ext cx="8991600" cy="914400"/>
          </a:xfrm>
        </p:spPr>
        <p:txBody>
          <a:bodyPr/>
          <a:lstStyle/>
          <a:p>
            <a:pPr eaLnBrk="1" hangingPunct="1">
              <a:defRPr/>
            </a:pPr>
            <a:r>
              <a:rPr lang="en-US" sz="6000">
                <a:ea typeface="+mj-ea"/>
                <a:cs typeface="+mj-cs"/>
              </a:rPr>
              <a:t>Forgiveness and Health</a:t>
            </a:r>
          </a:p>
        </p:txBody>
      </p:sp>
      <p:pic>
        <p:nvPicPr>
          <p:cNvPr id="71683" name="Picture 5" descr="C:\new beginnings\pictures\borderb.gif">
            <a:extLst>
              <a:ext uri="{FF2B5EF4-FFF2-40B4-BE49-F238E27FC236}">
                <a16:creationId xmlns:a16="http://schemas.microsoft.com/office/drawing/2014/main" id="{722B75D1-DE0A-E640-B8DA-A191D46ECE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163" y="-15240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11" name="Text Box 7">
            <a:extLst>
              <a:ext uri="{FF2B5EF4-FFF2-40B4-BE49-F238E27FC236}">
                <a16:creationId xmlns:a16="http://schemas.microsoft.com/office/drawing/2014/main" id="{514F20D9-B47D-CB46-B783-36B5E2B32E68}"/>
              </a:ext>
            </a:extLst>
          </p:cNvPr>
          <p:cNvSpPr txBox="1">
            <a:spLocks noChangeArrowheads="1"/>
          </p:cNvSpPr>
          <p:nvPr/>
        </p:nvSpPr>
        <p:spPr bwMode="auto">
          <a:xfrm>
            <a:off x="1676400" y="4114800"/>
            <a:ext cx="6934200" cy="27924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10000"/>
              </a:lnSpc>
              <a:defRPr/>
            </a:pPr>
            <a:r>
              <a:rPr lang="en-US" altLang="en-US" sz="3200">
                <a:solidFill>
                  <a:srgbClr val="FFFF00"/>
                </a:solidFill>
                <a:effectLst>
                  <a:outerShdw blurRad="38100" dist="38100" dir="2700000" algn="tl">
                    <a:srgbClr val="FFFFFF"/>
                  </a:outerShdw>
                </a:effectLst>
              </a:rPr>
              <a:t>“Look upon mine affliction and my pain; and forgive all my sins.” Psalm 25:18</a:t>
            </a:r>
          </a:p>
          <a:p>
            <a:pPr eaLnBrk="1" hangingPunct="1">
              <a:lnSpc>
                <a:spcPct val="110000"/>
              </a:lnSpc>
              <a:defRPr/>
            </a:pPr>
            <a:r>
              <a:rPr lang="en-US" altLang="en-US" sz="3200">
                <a:solidFill>
                  <a:srgbClr val="FFFF00"/>
                </a:solidFill>
                <a:effectLst>
                  <a:outerShdw blurRad="38100" dist="38100" dir="2700000" algn="tl">
                    <a:srgbClr val="FFFFFF"/>
                  </a:outerShdw>
                </a:effectLst>
              </a:rPr>
              <a:t>“And the inhabitant shall not say, I am sick: the people that dwell therein shall be forgiven their iniquity.” Isaiah 33:24</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1"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8">
            <a:extLst>
              <a:ext uri="{FF2B5EF4-FFF2-40B4-BE49-F238E27FC236}">
                <a16:creationId xmlns:a16="http://schemas.microsoft.com/office/drawing/2014/main" id="{C0FDB87B-EAC4-F948-88EC-53DE55132358}"/>
              </a:ext>
            </a:extLst>
          </p:cNvPr>
          <p:cNvSpPr>
            <a:spLocks noChangeArrowheads="1"/>
          </p:cNvSpPr>
          <p:nvPr/>
        </p:nvSpPr>
        <p:spPr bwMode="auto">
          <a:xfrm>
            <a:off x="0" y="0"/>
            <a:ext cx="1524000" cy="28956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510978" name="Rectangle 2">
            <a:extLst>
              <a:ext uri="{FF2B5EF4-FFF2-40B4-BE49-F238E27FC236}">
                <a16:creationId xmlns:a16="http://schemas.microsoft.com/office/drawing/2014/main" id="{F82ED551-FC01-474B-AF14-2081463FA56C}"/>
              </a:ext>
            </a:extLst>
          </p:cNvPr>
          <p:cNvSpPr>
            <a:spLocks noGrp="1" noChangeArrowheads="1"/>
          </p:cNvSpPr>
          <p:nvPr>
            <p:ph type="body" idx="1"/>
          </p:nvPr>
        </p:nvSpPr>
        <p:spPr>
          <a:xfrm>
            <a:off x="4724400" y="762000"/>
            <a:ext cx="4038600" cy="4114800"/>
          </a:xfrm>
        </p:spPr>
        <p:txBody>
          <a:bodyPr/>
          <a:lstStyle/>
          <a:p>
            <a:pPr eaLnBrk="1" hangingPunct="1">
              <a:lnSpc>
                <a:spcPct val="140000"/>
              </a:lnSpc>
              <a:defRPr/>
            </a:pPr>
            <a:r>
              <a:rPr lang="en-US" altLang="en-US" sz="2800">
                <a:ea typeface="ＭＳ Ｐゴシック" panose="020B0600070205080204" pitchFamily="34" charset="-128"/>
              </a:rPr>
              <a:t>Don’t smoke.</a:t>
            </a:r>
          </a:p>
          <a:p>
            <a:pPr eaLnBrk="1" hangingPunct="1">
              <a:lnSpc>
                <a:spcPct val="140000"/>
              </a:lnSpc>
              <a:defRPr/>
            </a:pPr>
            <a:r>
              <a:rPr lang="en-US" altLang="en-US" sz="2800">
                <a:ea typeface="ＭＳ Ｐゴシック" panose="020B0600070205080204" pitchFamily="34" charset="-128"/>
              </a:rPr>
              <a:t>Put family first.</a:t>
            </a:r>
          </a:p>
          <a:p>
            <a:pPr eaLnBrk="1" hangingPunct="1">
              <a:lnSpc>
                <a:spcPct val="140000"/>
              </a:lnSpc>
              <a:defRPr/>
            </a:pPr>
            <a:r>
              <a:rPr lang="en-US" altLang="en-US" sz="2800">
                <a:ea typeface="ＭＳ Ｐゴシック" panose="020B0600070205080204" pitchFamily="34" charset="-128"/>
              </a:rPr>
              <a:t>Active every day.</a:t>
            </a:r>
          </a:p>
          <a:p>
            <a:pPr eaLnBrk="1" hangingPunct="1">
              <a:lnSpc>
                <a:spcPct val="140000"/>
              </a:lnSpc>
              <a:defRPr/>
            </a:pPr>
            <a:r>
              <a:rPr lang="en-US" altLang="en-US" sz="2800">
                <a:ea typeface="ＭＳ Ｐゴシック" panose="020B0600070205080204" pitchFamily="34" charset="-128"/>
              </a:rPr>
              <a:t>Keep socially engaged.</a:t>
            </a:r>
          </a:p>
          <a:p>
            <a:pPr eaLnBrk="1" hangingPunct="1">
              <a:lnSpc>
                <a:spcPct val="140000"/>
              </a:lnSpc>
              <a:defRPr/>
            </a:pPr>
            <a:r>
              <a:rPr lang="en-US" altLang="en-US" sz="2800">
                <a:ea typeface="ＭＳ Ｐゴシック" panose="020B0600070205080204" pitchFamily="34" charset="-128"/>
              </a:rPr>
              <a:t>Eat fruits, vegetables, and whole grains.</a:t>
            </a:r>
          </a:p>
          <a:p>
            <a:pPr eaLnBrk="1" hangingPunct="1">
              <a:lnSpc>
                <a:spcPct val="140000"/>
              </a:lnSpc>
              <a:defRPr/>
            </a:pPr>
            <a:r>
              <a:rPr lang="en-US" altLang="en-US" sz="2800">
                <a:ea typeface="ＭＳ Ｐゴシック" panose="020B0600070205080204" pitchFamily="34" charset="-128"/>
              </a:rPr>
              <a:t>Eat nuts and beans.</a:t>
            </a:r>
          </a:p>
          <a:p>
            <a:pPr eaLnBrk="1" hangingPunct="1">
              <a:lnSpc>
                <a:spcPct val="140000"/>
              </a:lnSpc>
              <a:defRPr/>
            </a:pPr>
            <a:r>
              <a:rPr lang="en-US" altLang="en-US" sz="2800">
                <a:ea typeface="ＭＳ Ｐゴシック" panose="020B0600070205080204" pitchFamily="34" charset="-128"/>
              </a:rPr>
              <a:t>Observe the Sabbath.</a:t>
            </a:r>
          </a:p>
          <a:p>
            <a:pPr eaLnBrk="1" hangingPunct="1">
              <a:lnSpc>
                <a:spcPct val="140000"/>
              </a:lnSpc>
              <a:defRPr/>
            </a:pPr>
            <a:r>
              <a:rPr lang="en-US" altLang="en-US" sz="2800">
                <a:ea typeface="ＭＳ Ｐゴシック" panose="020B0600070205080204" pitchFamily="34" charset="-128"/>
              </a:rPr>
              <a:t>Have faith.</a:t>
            </a:r>
          </a:p>
        </p:txBody>
      </p:sp>
      <p:pic>
        <p:nvPicPr>
          <p:cNvPr id="510983" name="Picture 7" descr="C:\Documents and Settings\jclark\My Documents\My Pictures\geographic cover.jpg">
            <a:extLst>
              <a:ext uri="{FF2B5EF4-FFF2-40B4-BE49-F238E27FC236}">
                <a16:creationId xmlns:a16="http://schemas.microsoft.com/office/drawing/2014/main" id="{A2E131A5-51C3-4A42-BA65-2977D872DBB0}"/>
              </a:ext>
            </a:extLst>
          </p:cNvPr>
          <p:cNvPicPr>
            <a:picLocks noChangeAspect="1" noChangeArrowheads="1"/>
          </p:cNvPicPr>
          <p:nvPr/>
        </p:nvPicPr>
        <p:blipFill>
          <a:blip r:embed="rId2"/>
          <a:srcRect/>
          <a:stretch>
            <a:fillRect/>
          </a:stretch>
        </p:blipFill>
        <p:spPr bwMode="auto">
          <a:xfrm>
            <a:off x="533400" y="990600"/>
            <a:ext cx="3932238" cy="5715000"/>
          </a:xfrm>
          <a:prstGeom prst="rect">
            <a:avLst/>
          </a:prstGeom>
          <a:noFill/>
          <a:effectLst>
            <a:outerShdw blurRad="63500" dist="53882" dir="2700000" algn="ctr" rotWithShape="0">
              <a:schemeClr val="bg2">
                <a:alpha val="74998"/>
              </a:schemeClr>
            </a:outerShdw>
          </a:effectLst>
        </p:spPr>
      </p:pic>
      <p:sp>
        <p:nvSpPr>
          <p:cNvPr id="72708" name="Rectangle 9">
            <a:extLst>
              <a:ext uri="{FF2B5EF4-FFF2-40B4-BE49-F238E27FC236}">
                <a16:creationId xmlns:a16="http://schemas.microsoft.com/office/drawing/2014/main" id="{5E485692-37FF-6F46-BA23-6BAD6557F65C}"/>
              </a:ext>
            </a:extLst>
          </p:cNvPr>
          <p:cNvSpPr>
            <a:spLocks noChangeArrowheads="1"/>
          </p:cNvSpPr>
          <p:nvPr/>
        </p:nvSpPr>
        <p:spPr bwMode="auto">
          <a:xfrm>
            <a:off x="2438400" y="152400"/>
            <a:ext cx="4184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3600" u="sng"/>
              <a:t>How they live longer:</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0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038" descr="C:\Documents and Settings\Administrator\My Documents\My Pictures\bible.jpg">
            <a:extLst>
              <a:ext uri="{FF2B5EF4-FFF2-40B4-BE49-F238E27FC236}">
                <a16:creationId xmlns:a16="http://schemas.microsoft.com/office/drawing/2014/main" id="{5F73D511-4747-594D-B9AD-F9DB752EAFE6}"/>
              </a:ext>
            </a:extLst>
          </p:cNvPr>
          <p:cNvPicPr>
            <a:picLocks noChangeAspect="1" noChangeArrowheads="1"/>
          </p:cNvPicPr>
          <p:nvPr/>
        </p:nvPicPr>
        <p:blipFill>
          <a:blip r:embed="rId2" cstate="email">
            <a:lum bright="-6000" contrast="12000"/>
            <a:extLst>
              <a:ext uri="{28A0092B-C50C-407E-A947-70E740481C1C}">
                <a14:useLocalDpi xmlns:a14="http://schemas.microsoft.com/office/drawing/2010/main"/>
              </a:ext>
            </a:extLst>
          </a:blip>
          <a:srcRect/>
          <a:stretch>
            <a:fillRect/>
          </a:stretch>
        </p:blipFill>
        <p:spPr bwMode="auto">
          <a:xfrm>
            <a:off x="990600" y="0"/>
            <a:ext cx="822960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1033" descr="C:\new beginnings\pictures\border L.gif">
            <a:extLst>
              <a:ext uri="{FF2B5EF4-FFF2-40B4-BE49-F238E27FC236}">
                <a16:creationId xmlns:a16="http://schemas.microsoft.com/office/drawing/2014/main" id="{8DB05974-8700-D64A-BE4F-00D2507F5D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a:extLst>
              <a:ext uri="{FF2B5EF4-FFF2-40B4-BE49-F238E27FC236}">
                <a16:creationId xmlns:a16="http://schemas.microsoft.com/office/drawing/2014/main" id="{ADA2FC75-6F34-144D-B5E4-E63238072757}"/>
              </a:ext>
            </a:extLst>
          </p:cNvPr>
          <p:cNvSpPr>
            <a:spLocks noGrp="1" noChangeArrowheads="1"/>
          </p:cNvSpPr>
          <p:nvPr>
            <p:ph type="body" idx="1"/>
          </p:nvPr>
        </p:nvSpPr>
        <p:spPr>
          <a:xfrm>
            <a:off x="4953000" y="2362200"/>
            <a:ext cx="3886200" cy="3657600"/>
          </a:xfrm>
        </p:spPr>
        <p:txBody>
          <a:bodyPr/>
          <a:lstStyle/>
          <a:p>
            <a:pPr marL="0" indent="0" eaLnBrk="1" hangingPunct="1">
              <a:lnSpc>
                <a:spcPct val="90000"/>
              </a:lnSpc>
              <a:buFontTx/>
              <a:buNone/>
              <a:defRPr/>
            </a:pPr>
            <a:r>
              <a:rPr lang="en-US" altLang="en-US">
                <a:ea typeface="ＭＳ Ｐゴシック" panose="020B0600070205080204" pitchFamily="34" charset="-128"/>
              </a:rPr>
              <a:t>“Adventists also observe Sabbath on Saturday, socializing with other church members and enjoying a sanctuary in time that helps relieve stress.”</a:t>
            </a:r>
          </a:p>
        </p:txBody>
      </p:sp>
      <p:sp>
        <p:nvSpPr>
          <p:cNvPr id="513027" name="Rectangle 3">
            <a:extLst>
              <a:ext uri="{FF2B5EF4-FFF2-40B4-BE49-F238E27FC236}">
                <a16:creationId xmlns:a16="http://schemas.microsoft.com/office/drawing/2014/main" id="{54DB51E3-A855-8E4A-91AD-A4C25109F129}"/>
              </a:ext>
            </a:extLst>
          </p:cNvPr>
          <p:cNvSpPr>
            <a:spLocks noGrp="1" noChangeArrowheads="1"/>
          </p:cNvSpPr>
          <p:nvPr>
            <p:ph type="title"/>
          </p:nvPr>
        </p:nvSpPr>
        <p:spPr>
          <a:xfrm>
            <a:off x="685800" y="533400"/>
            <a:ext cx="7772400" cy="1143000"/>
          </a:xfrm>
        </p:spPr>
        <p:txBody>
          <a:bodyPr/>
          <a:lstStyle/>
          <a:p>
            <a:pPr eaLnBrk="1" hangingPunct="1">
              <a:defRPr/>
            </a:pPr>
            <a:r>
              <a:rPr lang="en-US">
                <a:solidFill>
                  <a:srgbClr val="F6D73C"/>
                </a:solidFill>
                <a:ea typeface="+mj-ea"/>
                <a:cs typeface="+mj-cs"/>
              </a:rPr>
              <a:t>Seventh-day Adventists</a:t>
            </a:r>
            <a:br>
              <a:rPr lang="en-US">
                <a:solidFill>
                  <a:srgbClr val="F6D73C"/>
                </a:solidFill>
                <a:ea typeface="+mj-ea"/>
                <a:cs typeface="+mj-cs"/>
              </a:rPr>
            </a:br>
            <a:r>
              <a:rPr lang="en-US" sz="2800">
                <a:solidFill>
                  <a:srgbClr val="F6D73C"/>
                </a:solidFill>
                <a:ea typeface="+mj-ea"/>
                <a:cs typeface="+mj-cs"/>
              </a:rPr>
              <a:t>National Geographic: November 2005</a:t>
            </a:r>
          </a:p>
        </p:txBody>
      </p:sp>
      <p:sp>
        <p:nvSpPr>
          <p:cNvPr id="73731" name="Line 4">
            <a:extLst>
              <a:ext uri="{FF2B5EF4-FFF2-40B4-BE49-F238E27FC236}">
                <a16:creationId xmlns:a16="http://schemas.microsoft.com/office/drawing/2014/main" id="{C0E13063-6ED0-8148-A265-44FA4A0B40F5}"/>
              </a:ext>
            </a:extLst>
          </p:cNvPr>
          <p:cNvSpPr>
            <a:spLocks noChangeShapeType="1"/>
          </p:cNvSpPr>
          <p:nvPr/>
        </p:nvSpPr>
        <p:spPr bwMode="auto">
          <a:xfrm>
            <a:off x="1600200" y="1219200"/>
            <a:ext cx="5943600" cy="0"/>
          </a:xfrm>
          <a:prstGeom prst="line">
            <a:avLst/>
          </a:prstGeom>
          <a:noFill/>
          <a:ln w="38100">
            <a:solidFill>
              <a:srgbClr val="F6D73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3732" name="Picture 5" descr="C:\Documents and Settings\jclark\My Documents\My Pictures\gallery.1.3.jpeg">
            <a:extLst>
              <a:ext uri="{FF2B5EF4-FFF2-40B4-BE49-F238E27FC236}">
                <a16:creationId xmlns:a16="http://schemas.microsoft.com/office/drawing/2014/main" id="{5B1B6888-33D1-554F-88A3-8E87CDE718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2449513"/>
            <a:ext cx="3886200" cy="3417887"/>
          </a:xfrm>
          <a:prstGeom prst="rect">
            <a:avLst/>
          </a:prstGeom>
          <a:noFill/>
          <a:ln w="38100">
            <a:solidFill>
              <a:srgbClr val="F6D73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753" name="Picture 2" descr="C:\backup\new beginnings\people\clip\death.jpg">
            <a:extLst>
              <a:ext uri="{FF2B5EF4-FFF2-40B4-BE49-F238E27FC236}">
                <a16:creationId xmlns:a16="http://schemas.microsoft.com/office/drawing/2014/main" id="{C6B6B89F-77DC-C240-9B49-50B4C4A083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7" name="Rectangle 3">
            <a:extLst>
              <a:ext uri="{FF2B5EF4-FFF2-40B4-BE49-F238E27FC236}">
                <a16:creationId xmlns:a16="http://schemas.microsoft.com/office/drawing/2014/main" id="{B3E42853-65C5-9447-8340-E782A60F0142}"/>
              </a:ext>
            </a:extLst>
          </p:cNvPr>
          <p:cNvSpPr>
            <a:spLocks noGrp="1" noChangeArrowheads="1"/>
          </p:cNvSpPr>
          <p:nvPr>
            <p:ph type="title"/>
          </p:nvPr>
        </p:nvSpPr>
        <p:spPr>
          <a:xfrm>
            <a:off x="838200" y="152400"/>
            <a:ext cx="7772400" cy="1143000"/>
          </a:xfrm>
          <a:effectLst>
            <a:outerShdw blurRad="63500" dist="38099" dir="2700000" algn="ctr" rotWithShape="0">
              <a:srgbClr val="FFFFFF">
                <a:alpha val="74997"/>
              </a:srgbClr>
            </a:outerShdw>
          </a:effectLst>
        </p:spPr>
        <p:txBody>
          <a:bodyPr/>
          <a:lstStyle/>
          <a:p>
            <a:pPr eaLnBrk="1" hangingPunct="1">
              <a:defRPr/>
            </a:pPr>
            <a:r>
              <a:rPr lang="en-US">
                <a:solidFill>
                  <a:schemeClr val="tx1"/>
                </a:solidFill>
                <a:ea typeface="+mj-ea"/>
                <a:cs typeface="+mj-cs"/>
              </a:rPr>
              <a:t>Death After Surgery</a:t>
            </a:r>
          </a:p>
        </p:txBody>
      </p:sp>
      <p:sp>
        <p:nvSpPr>
          <p:cNvPr id="518148" name="Rectangle 4">
            <a:extLst>
              <a:ext uri="{FF2B5EF4-FFF2-40B4-BE49-F238E27FC236}">
                <a16:creationId xmlns:a16="http://schemas.microsoft.com/office/drawing/2014/main" id="{22D0302E-C499-E24F-A042-8CACD0C0C730}"/>
              </a:ext>
            </a:extLst>
          </p:cNvPr>
          <p:cNvSpPr>
            <a:spLocks noGrp="1" noChangeArrowheads="1"/>
          </p:cNvSpPr>
          <p:nvPr>
            <p:ph type="body" idx="1"/>
          </p:nvPr>
        </p:nvSpPr>
        <p:spPr>
          <a:xfrm>
            <a:off x="914400" y="1828800"/>
            <a:ext cx="7772400" cy="5334000"/>
          </a:xfrm>
          <a:effectLst/>
        </p:spPr>
        <p:txBody>
          <a:bodyPr/>
          <a:lstStyle/>
          <a:p>
            <a:pPr eaLnBrk="1" hangingPunct="1">
              <a:lnSpc>
                <a:spcPct val="110000"/>
              </a:lnSpc>
              <a:defRPr/>
            </a:pPr>
            <a:r>
              <a:rPr lang="en-US" altLang="en-US" sz="3600">
                <a:solidFill>
                  <a:schemeClr val="tx1"/>
                </a:solidFill>
                <a:effectLst>
                  <a:outerShdw blurRad="38100" dist="38100" dir="2700000" algn="tl">
                    <a:srgbClr val="FFFFFF"/>
                  </a:outerShdw>
                </a:effectLst>
                <a:ea typeface="ＭＳ Ｐゴシック" panose="020B0600070205080204" pitchFamily="34" charset="-128"/>
              </a:rPr>
              <a:t>Elderly patients were 14 times less likely to die after heart surgery if they found comfort in their religious faith and were socially active.</a:t>
            </a:r>
          </a:p>
          <a:p>
            <a:pPr eaLnBrk="1" hangingPunct="1">
              <a:lnSpc>
                <a:spcPct val="110000"/>
              </a:lnSpc>
              <a:defRPr/>
            </a:pPr>
            <a:r>
              <a:rPr lang="en-US" altLang="en-US" sz="3600">
                <a:solidFill>
                  <a:schemeClr val="tx1"/>
                </a:solidFill>
                <a:effectLst>
                  <a:outerShdw blurRad="38100" dist="38100" dir="2700000" algn="tl">
                    <a:srgbClr val="FFFFFF"/>
                  </a:outerShdw>
                </a:effectLst>
                <a:ea typeface="ＭＳ Ｐゴシック" panose="020B0600070205080204" pitchFamily="34" charset="-128"/>
              </a:rPr>
              <a:t>Those who did not find any strength or comfort from religion were three times more likely to die after surgery.</a:t>
            </a:r>
          </a:p>
          <a:p>
            <a:pPr eaLnBrk="1" hangingPunct="1">
              <a:lnSpc>
                <a:spcPct val="110000"/>
              </a:lnSpc>
              <a:defRPr/>
            </a:pPr>
            <a:endParaRPr lang="en-US" altLang="en-US" sz="3600">
              <a:solidFill>
                <a:schemeClr val="tx1"/>
              </a:solidFill>
              <a:effectLst>
                <a:outerShdw blurRad="38100" dist="38100" dir="2700000" algn="tl">
                  <a:srgbClr val="FFFFFF"/>
                </a:outerShdw>
              </a:effectLst>
              <a:ea typeface="ＭＳ Ｐゴシック" panose="020B0600070205080204" pitchFamily="34" charset="-128"/>
            </a:endParaRPr>
          </a:p>
        </p:txBody>
      </p:sp>
      <p:pic>
        <p:nvPicPr>
          <p:cNvPr id="74756" name="Picture 5" descr="C:\new beginnings\pictures\borderb.gif">
            <a:extLst>
              <a:ext uri="{FF2B5EF4-FFF2-40B4-BE49-F238E27FC236}">
                <a16:creationId xmlns:a16="http://schemas.microsoft.com/office/drawing/2014/main" id="{EB084419-93FA-2648-A5D3-297E4F6AC0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5240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81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8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8"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965A179-4829-5F49-8B18-384EB41A5624}"/>
              </a:ext>
            </a:extLst>
          </p:cNvPr>
          <p:cNvSpPr>
            <a:spLocks noChangeArrowheads="1"/>
          </p:cNvSpPr>
          <p:nvPr/>
        </p:nvSpPr>
        <p:spPr bwMode="auto">
          <a:xfrm>
            <a:off x="234950" y="0"/>
            <a:ext cx="9144000" cy="6858000"/>
          </a:xfrm>
          <a:prstGeom prst="rect">
            <a:avLst/>
          </a:prstGeom>
          <a:gradFill rotWithShape="0">
            <a:gsLst>
              <a:gs pos="0">
                <a:srgbClr val="D80000"/>
              </a:gs>
              <a:gs pos="100000">
                <a:srgbClr val="140000"/>
              </a:gs>
            </a:gsLst>
            <a:path path="rect">
              <a:fillToRect t="100000" r="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pic>
        <p:nvPicPr>
          <p:cNvPr id="75778" name="Picture 3" descr="C:\new beginnings\people\clip\wheelchair.jpg">
            <a:extLst>
              <a:ext uri="{FF2B5EF4-FFF2-40B4-BE49-F238E27FC236}">
                <a16:creationId xmlns:a16="http://schemas.microsoft.com/office/drawing/2014/main" id="{AE123DDD-8FAE-D04A-95E8-D4DA0D42B1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95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6" name="Rectangle 4">
            <a:extLst>
              <a:ext uri="{FF2B5EF4-FFF2-40B4-BE49-F238E27FC236}">
                <a16:creationId xmlns:a16="http://schemas.microsoft.com/office/drawing/2014/main" id="{30A4BE68-37B1-1446-92FE-251057848475}"/>
              </a:ext>
            </a:extLst>
          </p:cNvPr>
          <p:cNvSpPr>
            <a:spLocks noGrp="1" noChangeArrowheads="1"/>
          </p:cNvSpPr>
          <p:nvPr>
            <p:ph type="title"/>
          </p:nvPr>
        </p:nvSpPr>
        <p:spPr>
          <a:xfrm>
            <a:off x="2667000" y="457200"/>
            <a:ext cx="7772400" cy="1143000"/>
          </a:xfrm>
        </p:spPr>
        <p:txBody>
          <a:bodyPr/>
          <a:lstStyle/>
          <a:p>
            <a:pPr eaLnBrk="1" hangingPunct="1">
              <a:defRPr/>
            </a:pPr>
            <a:r>
              <a:rPr lang="en-US" altLang="en-US">
                <a:ea typeface="ＭＳ Ｐゴシック" panose="020B0600070205080204" pitchFamily="34" charset="-128"/>
              </a:rPr>
              <a:t>James 1:27</a:t>
            </a:r>
            <a:endParaRPr lang="en-US" altLang="en-US" sz="2800">
              <a:ea typeface="ＭＳ Ｐゴシック" panose="020B0600070205080204" pitchFamily="34" charset="-128"/>
            </a:endParaRPr>
          </a:p>
        </p:txBody>
      </p:sp>
      <p:sp>
        <p:nvSpPr>
          <p:cNvPr id="448517" name="Rectangle 5">
            <a:extLst>
              <a:ext uri="{FF2B5EF4-FFF2-40B4-BE49-F238E27FC236}">
                <a16:creationId xmlns:a16="http://schemas.microsoft.com/office/drawing/2014/main" id="{81472E32-6CD9-3F43-B110-432D9194D3D1}"/>
              </a:ext>
            </a:extLst>
          </p:cNvPr>
          <p:cNvSpPr>
            <a:spLocks noGrp="1" noChangeArrowheads="1"/>
          </p:cNvSpPr>
          <p:nvPr>
            <p:ph type="body" idx="1"/>
          </p:nvPr>
        </p:nvSpPr>
        <p:spPr>
          <a:xfrm>
            <a:off x="5181600" y="1524000"/>
            <a:ext cx="3886200" cy="5715000"/>
          </a:xfrm>
          <a:effectLst/>
        </p:spPr>
        <p:txBody>
          <a:bodyPr/>
          <a:lstStyle/>
          <a:p>
            <a:pPr marL="0" indent="0" eaLnBrk="1" hangingPunct="1">
              <a:lnSpc>
                <a:spcPct val="150000"/>
              </a:lnSpc>
              <a:buFontTx/>
              <a:buNone/>
              <a:defRPr/>
            </a:pPr>
            <a:r>
              <a:rPr lang="en-US" altLang="en-US" sz="2800">
                <a:effectLst>
                  <a:outerShdw blurRad="38100" dist="38100" dir="2700000" algn="tl">
                    <a:srgbClr val="FFFFFF"/>
                  </a:outerShdw>
                </a:effectLst>
                <a:ea typeface="ＭＳ Ｐゴシック" panose="020B0600070205080204" pitchFamily="34" charset="-128"/>
              </a:rPr>
              <a:t>“Pure religion and undefiled before God and the Father is this, To visit the fatherless and widows in their affliction, and to keep himself unspotted from the world.” </a:t>
            </a:r>
          </a:p>
        </p:txBody>
      </p:sp>
      <p:pic>
        <p:nvPicPr>
          <p:cNvPr id="75781" name="Picture 6" descr="C:\new beginnings\pictures\borderb.gif">
            <a:extLst>
              <a:ext uri="{FF2B5EF4-FFF2-40B4-BE49-F238E27FC236}">
                <a16:creationId xmlns:a16="http://schemas.microsoft.com/office/drawing/2014/main" id="{AF651148-1154-AC45-83CB-4BF615F046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4563" y="-76200"/>
            <a:ext cx="23161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20" name="Rectangle 8">
            <a:extLst>
              <a:ext uri="{FF2B5EF4-FFF2-40B4-BE49-F238E27FC236}">
                <a16:creationId xmlns:a16="http://schemas.microsoft.com/office/drawing/2014/main" id="{5D99250A-1A2A-3641-943E-F3D1D2877088}"/>
              </a:ext>
            </a:extLst>
          </p:cNvPr>
          <p:cNvSpPr>
            <a:spLocks noChangeArrowheads="1"/>
          </p:cNvSpPr>
          <p:nvPr/>
        </p:nvSpPr>
        <p:spPr bwMode="auto">
          <a:xfrm>
            <a:off x="838200" y="533400"/>
            <a:ext cx="3886200" cy="57150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eaLnBrk="1" hangingPunct="1">
              <a:lnSpc>
                <a:spcPct val="150000"/>
              </a:lnSpc>
              <a:spcBef>
                <a:spcPct val="20000"/>
              </a:spcBef>
              <a:defRPr/>
            </a:pPr>
            <a:r>
              <a:rPr lang="en-US" sz="2800">
                <a:solidFill>
                  <a:srgbClr val="FAE232"/>
                </a:solidFill>
                <a:latin typeface="Times New Roman" charset="0"/>
                <a:ea typeface="+mn-ea"/>
              </a:rPr>
              <a:t>What is the true religion that gives one a long and happy life?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8516"/>
                                        </p:tgtEl>
                                        <p:attrNameLst>
                                          <p:attrName>style.visibility</p:attrName>
                                        </p:attrNameLst>
                                      </p:cBhvr>
                                      <p:to>
                                        <p:strVal val="visible"/>
                                      </p:to>
                                    </p:set>
                                    <p:anim calcmode="lin" valueType="num">
                                      <p:cBhvr additive="base">
                                        <p:cTn id="7" dur="500" fill="hold"/>
                                        <p:tgtEl>
                                          <p:spTgt spid="448516"/>
                                        </p:tgtEl>
                                        <p:attrNameLst>
                                          <p:attrName>ppt_x</p:attrName>
                                        </p:attrNameLst>
                                      </p:cBhvr>
                                      <p:tavLst>
                                        <p:tav tm="0">
                                          <p:val>
                                            <p:strVal val="#ppt_x"/>
                                          </p:val>
                                        </p:tav>
                                        <p:tav tm="100000">
                                          <p:val>
                                            <p:strVal val="#ppt_x"/>
                                          </p:val>
                                        </p:tav>
                                      </p:tavLst>
                                    </p:anim>
                                    <p:anim calcmode="lin" valueType="num">
                                      <p:cBhvr additive="base">
                                        <p:cTn id="8" dur="500" fill="hold"/>
                                        <p:tgtEl>
                                          <p:spTgt spid="44851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4485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6" grpId="0" autoUpdateAnimBg="0"/>
      <p:bldP spid="448517" grpId="0" build="p" autoUpdateAnimBg="0" advAuto="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2328E76-866A-CE48-8158-7CEEBB96D0D7}"/>
              </a:ext>
            </a:extLst>
          </p:cNvPr>
          <p:cNvSpPr>
            <a:spLocks noChangeArrowheads="1"/>
          </p:cNvSpPr>
          <p:nvPr/>
        </p:nvSpPr>
        <p:spPr bwMode="auto">
          <a:xfrm>
            <a:off x="0" y="0"/>
            <a:ext cx="1371600" cy="2590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pic>
        <p:nvPicPr>
          <p:cNvPr id="76802" name="Picture 5" descr="C:\Documents and Settings\jclark\My Documents\My Pictures\Mother%20Teresa-1.jpeg">
            <a:extLst>
              <a:ext uri="{FF2B5EF4-FFF2-40B4-BE49-F238E27FC236}">
                <a16:creationId xmlns:a16="http://schemas.microsoft.com/office/drawing/2014/main" id="{140EAEA7-C8FD-2943-B396-67E76EB198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371600"/>
            <a:ext cx="3552825" cy="51816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76803" name="Picture 6" descr="C:\new beginnings\Media\Sermon 11\Extras  11\0811164x2.jpg">
            <a:extLst>
              <a:ext uri="{FF2B5EF4-FFF2-40B4-BE49-F238E27FC236}">
                <a16:creationId xmlns:a16="http://schemas.microsoft.com/office/drawing/2014/main" id="{D8566EE1-766C-2546-929E-2363E5A820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39" name="Rectangle 3">
            <a:extLst>
              <a:ext uri="{FF2B5EF4-FFF2-40B4-BE49-F238E27FC236}">
                <a16:creationId xmlns:a16="http://schemas.microsoft.com/office/drawing/2014/main" id="{2A95184D-F0B5-0740-A6DE-41C369F1CA79}"/>
              </a:ext>
            </a:extLst>
          </p:cNvPr>
          <p:cNvSpPr>
            <a:spLocks noGrp="1" noChangeArrowheads="1"/>
          </p:cNvSpPr>
          <p:nvPr>
            <p:ph type="title"/>
          </p:nvPr>
        </p:nvSpPr>
        <p:spPr>
          <a:xfrm>
            <a:off x="914400" y="0"/>
            <a:ext cx="7772400" cy="1143000"/>
          </a:xfrm>
        </p:spPr>
        <p:txBody>
          <a:bodyPr/>
          <a:lstStyle/>
          <a:p>
            <a:pPr eaLnBrk="1" hangingPunct="1">
              <a:defRPr/>
            </a:pPr>
            <a:r>
              <a:rPr lang="en-US">
                <a:ea typeface="+mj-ea"/>
                <a:cs typeface="+mj-cs"/>
              </a:rPr>
              <a:t>Live to Give</a:t>
            </a:r>
          </a:p>
        </p:txBody>
      </p:sp>
      <p:sp>
        <p:nvSpPr>
          <p:cNvPr id="449540" name="Rectangle 4">
            <a:extLst>
              <a:ext uri="{FF2B5EF4-FFF2-40B4-BE49-F238E27FC236}">
                <a16:creationId xmlns:a16="http://schemas.microsoft.com/office/drawing/2014/main" id="{025C8A52-EF26-C44F-BB06-61A25DC90293}"/>
              </a:ext>
            </a:extLst>
          </p:cNvPr>
          <p:cNvSpPr>
            <a:spLocks noGrp="1" noChangeArrowheads="1"/>
          </p:cNvSpPr>
          <p:nvPr>
            <p:ph type="body" idx="1"/>
          </p:nvPr>
        </p:nvSpPr>
        <p:spPr>
          <a:xfrm>
            <a:off x="4648200" y="1219200"/>
            <a:ext cx="4495800" cy="5715000"/>
          </a:xfrm>
          <a:effectLst/>
        </p:spPr>
        <p:txBody>
          <a:bodyPr/>
          <a:lstStyle/>
          <a:p>
            <a:pPr marL="165100" indent="-165100" eaLnBrk="1" hangingPunct="1">
              <a:lnSpc>
                <a:spcPct val="160000"/>
              </a:lnSpc>
              <a:defRPr/>
            </a:pPr>
            <a:r>
              <a:rPr lang="en-US" sz="2800" dirty="0">
                <a:effectLst>
                  <a:outerShdw blurRad="38100" dist="38100" dir="2700000" algn="tl">
                    <a:srgbClr val="000000">
                      <a:alpha val="43137"/>
                    </a:srgbClr>
                  </a:outerShdw>
                </a:effectLst>
                <a:ea typeface="+mn-ea"/>
                <a:cs typeface="+mn-cs"/>
              </a:rPr>
              <a:t>Mortality was significantly reduced for individuals who provided support to friends, relatives, neighbors, and their spouse. </a:t>
            </a:r>
          </a:p>
          <a:p>
            <a:pPr marL="165100" indent="-165100" eaLnBrk="1" hangingPunct="1">
              <a:lnSpc>
                <a:spcPct val="160000"/>
              </a:lnSpc>
              <a:defRPr/>
            </a:pPr>
            <a:r>
              <a:rPr lang="en-US" sz="2800" dirty="0">
                <a:effectLst>
                  <a:outerShdw blurRad="38100" dist="38100" dir="2700000" algn="tl">
                    <a:srgbClr val="000000">
                      <a:alpha val="43137"/>
                    </a:srgbClr>
                  </a:outerShdw>
                </a:effectLst>
                <a:ea typeface="+mn-ea"/>
                <a:cs typeface="+mn-cs"/>
              </a:rPr>
              <a:t>Receiving support had no effect on mortality. </a:t>
            </a:r>
          </a:p>
          <a:p>
            <a:pPr lvl="4" eaLnBrk="1" hangingPunct="1">
              <a:lnSpc>
                <a:spcPct val="160000"/>
              </a:lnSpc>
              <a:buFontTx/>
              <a:buChar char="•"/>
              <a:defRPr/>
            </a:pPr>
            <a:r>
              <a:rPr lang="en-US" sz="1000" dirty="0">
                <a:effectLst>
                  <a:outerShdw blurRad="38100" dist="38100" dir="2700000" algn="tl">
                    <a:srgbClr val="000000">
                      <a:alpha val="43137"/>
                    </a:srgbClr>
                  </a:outerShdw>
                </a:effectLst>
              </a:rPr>
              <a:t>Brown SL, </a:t>
            </a:r>
            <a:r>
              <a:rPr lang="en-US" sz="1000" dirty="0" err="1">
                <a:effectLst>
                  <a:outerShdw blurRad="38100" dist="38100" dir="2700000" algn="tl">
                    <a:srgbClr val="000000">
                      <a:alpha val="43137"/>
                    </a:srgbClr>
                  </a:outerShdw>
                </a:effectLst>
              </a:rPr>
              <a:t>Nesse</a:t>
            </a:r>
            <a:r>
              <a:rPr lang="en-US" sz="1000" dirty="0">
                <a:effectLst>
                  <a:outerShdw blurRad="38100" dist="38100" dir="2700000" algn="tl">
                    <a:srgbClr val="000000">
                      <a:alpha val="43137"/>
                    </a:srgbClr>
                  </a:outerShdw>
                </a:effectLst>
              </a:rPr>
              <a:t> RM, </a:t>
            </a:r>
            <a:r>
              <a:rPr lang="en-US" sz="1000" dirty="0" err="1">
                <a:effectLst>
                  <a:outerShdw blurRad="38100" dist="38100" dir="2700000" algn="tl">
                    <a:srgbClr val="000000">
                      <a:alpha val="43137"/>
                    </a:srgbClr>
                  </a:outerShdw>
                </a:effectLst>
              </a:rPr>
              <a:t>Vinokur</a:t>
            </a:r>
            <a:r>
              <a:rPr lang="en-US" sz="1000" dirty="0">
                <a:effectLst>
                  <a:outerShdw blurRad="38100" dist="38100" dir="2700000" algn="tl">
                    <a:srgbClr val="000000">
                      <a:alpha val="43137"/>
                    </a:srgbClr>
                  </a:outerShdw>
                </a:effectLst>
              </a:rPr>
              <a:t> AD, Smith DM. </a:t>
            </a:r>
            <a:r>
              <a:rPr lang="en-US" sz="1000" dirty="0" err="1">
                <a:effectLst>
                  <a:outerShdw blurRad="38100" dist="38100" dir="2700000" algn="tl">
                    <a:srgbClr val="000000">
                      <a:alpha val="43137"/>
                    </a:srgbClr>
                  </a:outerShdw>
                </a:effectLst>
              </a:rPr>
              <a:t>Psychol</a:t>
            </a:r>
            <a:r>
              <a:rPr lang="en-US" sz="1000" dirty="0">
                <a:effectLst>
                  <a:outerShdw blurRad="38100" dist="38100" dir="2700000" algn="tl">
                    <a:srgbClr val="000000">
                      <a:alpha val="43137"/>
                    </a:srgbClr>
                  </a:outerShdw>
                </a:effectLst>
              </a:rPr>
              <a:t> Sci. 2003 Jul;14(4):320-7.</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95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954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495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C:\backup\new beginnings\JPG Format\Background Warehouse\4degrees-SamaritanB_A.jpg">
            <a:extLst>
              <a:ext uri="{FF2B5EF4-FFF2-40B4-BE49-F238E27FC236}">
                <a16:creationId xmlns:a16="http://schemas.microsoft.com/office/drawing/2014/main" id="{F5F8BEFB-1A26-334F-9014-1358D03AB4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Rectangle 3">
            <a:extLst>
              <a:ext uri="{FF2B5EF4-FFF2-40B4-BE49-F238E27FC236}">
                <a16:creationId xmlns:a16="http://schemas.microsoft.com/office/drawing/2014/main" id="{477F76D2-89A0-494B-B811-67A57C41679D}"/>
              </a:ext>
            </a:extLst>
          </p:cNvPr>
          <p:cNvSpPr>
            <a:spLocks noGrp="1" noChangeArrowheads="1"/>
          </p:cNvSpPr>
          <p:nvPr>
            <p:ph type="title" idx="4294967295"/>
          </p:nvPr>
        </p:nvSpPr>
        <p:spPr>
          <a:xfrm rot="21519421">
            <a:off x="1981200" y="304800"/>
            <a:ext cx="7772400" cy="1143000"/>
          </a:xfrm>
        </p:spPr>
        <p:txBody>
          <a:bodyPr/>
          <a:lstStyle/>
          <a:p>
            <a:pPr eaLnBrk="1" hangingPunct="1">
              <a:defRPr/>
            </a:pPr>
            <a:r>
              <a:rPr lang="en-US">
                <a:ea typeface="+mj-ea"/>
                <a:cs typeface="+mj-cs"/>
              </a:rPr>
              <a:t>Acts 20:35</a:t>
            </a:r>
          </a:p>
        </p:txBody>
      </p:sp>
      <p:sp>
        <p:nvSpPr>
          <p:cNvPr id="453636" name="Rectangle 4">
            <a:extLst>
              <a:ext uri="{FF2B5EF4-FFF2-40B4-BE49-F238E27FC236}">
                <a16:creationId xmlns:a16="http://schemas.microsoft.com/office/drawing/2014/main" id="{747A2835-F13C-DF4B-B4FD-05FCCE76B4A4}"/>
              </a:ext>
            </a:extLst>
          </p:cNvPr>
          <p:cNvSpPr>
            <a:spLocks noGrp="1" noChangeArrowheads="1"/>
          </p:cNvSpPr>
          <p:nvPr>
            <p:ph type="body" idx="4294967295"/>
          </p:nvPr>
        </p:nvSpPr>
        <p:spPr>
          <a:xfrm rot="21500647">
            <a:off x="3505200" y="1447800"/>
            <a:ext cx="5562600" cy="4114800"/>
          </a:xfrm>
        </p:spPr>
        <p:txBody>
          <a:bodyPr/>
          <a:lstStyle/>
          <a:p>
            <a:pPr marL="0" indent="0" eaLnBrk="1" hangingPunct="1">
              <a:lnSpc>
                <a:spcPct val="120000"/>
              </a:lnSpc>
              <a:buFontTx/>
              <a:buNone/>
              <a:defRPr/>
            </a:pPr>
            <a:r>
              <a:rPr lang="en-US" altLang="en-US" sz="3600">
                <a:ea typeface="ＭＳ Ｐゴシック" panose="020B0600070205080204" pitchFamily="34" charset="-128"/>
              </a:rPr>
              <a:t>“It is more blessed to give than to receive.”</a:t>
            </a:r>
          </a:p>
          <a:p>
            <a:pPr marL="0" indent="0" eaLnBrk="1" hangingPunct="1">
              <a:lnSpc>
                <a:spcPct val="120000"/>
              </a:lnSpc>
              <a:buFontTx/>
              <a:buNone/>
              <a:defRPr/>
            </a:pPr>
            <a:endParaRPr lang="en-US" altLang="en-US" sz="2800">
              <a:ea typeface="ＭＳ Ｐゴシック" panose="020B0600070205080204" pitchFamily="34" charset="-128"/>
            </a:endParaRPr>
          </a:p>
        </p:txBody>
      </p:sp>
      <p:sp>
        <p:nvSpPr>
          <p:cNvPr id="453638" name="Rectangle 6">
            <a:extLst>
              <a:ext uri="{FF2B5EF4-FFF2-40B4-BE49-F238E27FC236}">
                <a16:creationId xmlns:a16="http://schemas.microsoft.com/office/drawing/2014/main" id="{BC2F4079-FB36-C340-992D-123757A38F19}"/>
              </a:ext>
            </a:extLst>
          </p:cNvPr>
          <p:cNvSpPr>
            <a:spLocks noChangeArrowheads="1"/>
          </p:cNvSpPr>
          <p:nvPr/>
        </p:nvSpPr>
        <p:spPr bwMode="auto">
          <a:xfrm rot="-99353">
            <a:off x="152400" y="3352800"/>
            <a:ext cx="8839200" cy="411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20000"/>
              </a:lnSpc>
              <a:spcBef>
                <a:spcPct val="20000"/>
              </a:spcBef>
              <a:defRPr/>
            </a:pPr>
            <a:endParaRPr lang="en-US" altLang="en-US" sz="3600">
              <a:solidFill>
                <a:srgbClr val="FAE232"/>
              </a:solidFill>
            </a:endParaRPr>
          </a:p>
          <a:p>
            <a:pPr eaLnBrk="1" hangingPunct="1">
              <a:lnSpc>
                <a:spcPct val="120000"/>
              </a:lnSpc>
              <a:spcBef>
                <a:spcPct val="20000"/>
              </a:spcBef>
              <a:defRPr/>
            </a:pPr>
            <a:endParaRPr lang="en-US" altLang="en-US" sz="2800">
              <a:solidFill>
                <a:srgbClr val="FAE232"/>
              </a:solidFill>
            </a:endParaRPr>
          </a:p>
          <a:p>
            <a:pPr eaLnBrk="1" hangingPunct="1">
              <a:lnSpc>
                <a:spcPct val="120000"/>
              </a:lnSpc>
              <a:spcBef>
                <a:spcPct val="20000"/>
              </a:spcBef>
              <a:defRPr/>
            </a:pPr>
            <a:r>
              <a:rPr lang="en-US" altLang="en-US" sz="2800">
                <a:solidFill>
                  <a:srgbClr val="FAE232"/>
                </a:solidFill>
              </a:rPr>
              <a:t>“The pleasure of doing good to others imparts a glow to the feelings which flashes through the nerves, quickens the circulation of the blood, and induces mental and physical health.” 4T 56</a:t>
            </a:r>
          </a:p>
        </p:txBody>
      </p:sp>
      <p:sp>
        <p:nvSpPr>
          <p:cNvPr id="2" name="Rectangle 6">
            <a:extLst>
              <a:ext uri="{FF2B5EF4-FFF2-40B4-BE49-F238E27FC236}">
                <a16:creationId xmlns:a16="http://schemas.microsoft.com/office/drawing/2014/main" id="{E4339A73-2534-F54B-840C-F20AD6255B8E}"/>
              </a:ext>
            </a:extLst>
          </p:cNvPr>
          <p:cNvSpPr>
            <a:spLocks noChangeArrowheads="1"/>
          </p:cNvSpPr>
          <p:nvPr/>
        </p:nvSpPr>
        <p:spPr bwMode="auto">
          <a:xfrm rot="-99353">
            <a:off x="3581400" y="3048000"/>
            <a:ext cx="5486400" cy="4114800"/>
          </a:xfrm>
          <a:prstGeom prst="rect">
            <a:avLst/>
          </a:prstGeom>
          <a:noFill/>
          <a:ln w="9525">
            <a:noFill/>
            <a:miter lim="800000"/>
            <a:headEnd/>
            <a:tailEnd/>
          </a:ln>
          <a:effectLst/>
        </p:spPr>
        <p:txBody>
          <a:bodyPr/>
          <a:lstStyle/>
          <a:p>
            <a:pPr marL="225425" indent="-225425" eaLnBrk="1" hangingPunct="1">
              <a:lnSpc>
                <a:spcPct val="110000"/>
              </a:lnSpc>
              <a:spcBef>
                <a:spcPct val="20000"/>
              </a:spcBef>
              <a:buFontTx/>
              <a:buChar char="•"/>
              <a:defRPr/>
            </a:pPr>
            <a:r>
              <a:rPr lang="en-US" dirty="0">
                <a:solidFill>
                  <a:srgbClr val="FAE232"/>
                </a:solidFill>
                <a:effectLst>
                  <a:outerShdw blurRad="38100" dist="38100" dir="2700000" algn="tl">
                    <a:srgbClr val="000000">
                      <a:alpha val="43137"/>
                    </a:srgbClr>
                  </a:outerShdw>
                </a:effectLst>
                <a:latin typeface="Times New Roman" pitchFamily="-110" charset="0"/>
                <a:ea typeface="+mn-ea"/>
              </a:rPr>
              <a:t>Depression, bipolar, anxiety?</a:t>
            </a:r>
          </a:p>
          <a:p>
            <a:pPr marL="225425" indent="-225425" eaLnBrk="1" hangingPunct="1">
              <a:lnSpc>
                <a:spcPct val="110000"/>
              </a:lnSpc>
              <a:spcBef>
                <a:spcPct val="20000"/>
              </a:spcBef>
              <a:buFontTx/>
              <a:buChar char="•"/>
              <a:defRPr/>
            </a:pPr>
            <a:r>
              <a:rPr lang="en-US" dirty="0">
                <a:solidFill>
                  <a:srgbClr val="FAE232"/>
                </a:solidFill>
                <a:effectLst>
                  <a:outerShdw blurRad="38100" dist="38100" dir="2700000" algn="tl">
                    <a:srgbClr val="000000">
                      <a:alpha val="43137"/>
                    </a:srgbClr>
                  </a:outerShdw>
                </a:effectLst>
                <a:latin typeface="Times New Roman" pitchFamily="-110" charset="0"/>
                <a:ea typeface="+mn-ea"/>
              </a:rPr>
              <a:t>Multiple sclerosis, neuropathy, tremors?</a:t>
            </a:r>
          </a:p>
          <a:p>
            <a:pPr marL="225425" indent="-225425" eaLnBrk="1" hangingPunct="1">
              <a:lnSpc>
                <a:spcPct val="110000"/>
              </a:lnSpc>
              <a:spcBef>
                <a:spcPct val="20000"/>
              </a:spcBef>
              <a:buFontTx/>
              <a:buChar char="•"/>
              <a:defRPr/>
            </a:pPr>
            <a:r>
              <a:rPr lang="en-US" dirty="0">
                <a:solidFill>
                  <a:srgbClr val="FAE232"/>
                </a:solidFill>
                <a:effectLst>
                  <a:outerShdw blurRad="38100" dist="38100" dir="2700000" algn="tl">
                    <a:srgbClr val="000000">
                      <a:alpha val="43137"/>
                    </a:srgbClr>
                  </a:outerShdw>
                </a:effectLst>
                <a:latin typeface="Times New Roman" pitchFamily="-110" charset="0"/>
                <a:ea typeface="+mn-ea"/>
              </a:rPr>
              <a:t>Heart disease, heart failure, stroke?</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3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8" grpId="0" autoUpdateAnimBg="0"/>
      <p:bldP spid="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C:\new beginnings\catalogue\Images\Section 13\0613236.jpg">
            <a:extLst>
              <a:ext uri="{FF2B5EF4-FFF2-40B4-BE49-F238E27FC236}">
                <a16:creationId xmlns:a16="http://schemas.microsoft.com/office/drawing/2014/main" id="{E48FC797-4242-6B41-9408-4B50D4471C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3" descr="C:\new beginnings\pictures\border.gif">
            <a:extLst>
              <a:ext uri="{FF2B5EF4-FFF2-40B4-BE49-F238E27FC236}">
                <a16:creationId xmlns:a16="http://schemas.microsoft.com/office/drawing/2014/main" id="{22348B96-62F2-624C-94D9-0F81D5D820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3650" y="0"/>
            <a:ext cx="22923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4">
            <a:extLst>
              <a:ext uri="{FF2B5EF4-FFF2-40B4-BE49-F238E27FC236}">
                <a16:creationId xmlns:a16="http://schemas.microsoft.com/office/drawing/2014/main" id="{D3006781-54C9-3643-B69A-BECE264C65B0}"/>
              </a:ext>
            </a:extLst>
          </p:cNvPr>
          <p:cNvSpPr txBox="1">
            <a:spLocks noChangeArrowheads="1"/>
          </p:cNvSpPr>
          <p:nvPr/>
        </p:nvSpPr>
        <p:spPr bwMode="auto">
          <a:xfrm rot="-95114">
            <a:off x="533400" y="2466975"/>
            <a:ext cx="4038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3600">
                <a:solidFill>
                  <a:srgbClr val="FFFFFF"/>
                </a:solidFill>
              </a:rPr>
              <a:t>What else is Daniel Known For?</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19170"/>
                                        </p:tgtEl>
                                        <p:attrNameLst>
                                          <p:attrName>style.visibility</p:attrName>
                                        </p:attrNameLst>
                                      </p:cBhvr>
                                      <p:to>
                                        <p:strVal val="visible"/>
                                      </p:to>
                                    </p:set>
                                    <p:animEffect transition="in" filter="wipe(left)">
                                      <p:cBhvr>
                                        <p:cTn id="7" dur="500"/>
                                        <p:tgtEl>
                                          <p:spTgt spid="519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C:\new beginnings\Media\Sermon 03\0803125.jpg">
            <a:extLst>
              <a:ext uri="{FF2B5EF4-FFF2-40B4-BE49-F238E27FC236}">
                <a16:creationId xmlns:a16="http://schemas.microsoft.com/office/drawing/2014/main" id="{8FD5838A-A404-5849-A9E9-A579B45B865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0" name="Rectangle 2">
            <a:extLst>
              <a:ext uri="{FF2B5EF4-FFF2-40B4-BE49-F238E27FC236}">
                <a16:creationId xmlns:a16="http://schemas.microsoft.com/office/drawing/2014/main" id="{9D217BF8-0015-B145-8F42-0E21EA98C6FC}"/>
              </a:ext>
            </a:extLst>
          </p:cNvPr>
          <p:cNvSpPr>
            <a:spLocks noGrp="1" noChangeArrowheads="1"/>
          </p:cNvSpPr>
          <p:nvPr>
            <p:ph type="title"/>
          </p:nvPr>
        </p:nvSpPr>
        <p:spPr>
          <a:xfrm>
            <a:off x="-1981200" y="-76200"/>
            <a:ext cx="7772400" cy="1143000"/>
          </a:xfrm>
        </p:spPr>
        <p:txBody>
          <a:bodyPr/>
          <a:lstStyle/>
          <a:p>
            <a:pPr eaLnBrk="1" hangingPunct="1">
              <a:defRPr/>
            </a:pPr>
            <a:r>
              <a:rPr lang="en-US">
                <a:ea typeface="+mj-ea"/>
                <a:cs typeface="+mj-cs"/>
              </a:rPr>
              <a:t>Daniel 12:1</a:t>
            </a:r>
          </a:p>
        </p:txBody>
      </p:sp>
      <p:sp>
        <p:nvSpPr>
          <p:cNvPr id="442371" name="Rectangle 3">
            <a:extLst>
              <a:ext uri="{FF2B5EF4-FFF2-40B4-BE49-F238E27FC236}">
                <a16:creationId xmlns:a16="http://schemas.microsoft.com/office/drawing/2014/main" id="{157D3B90-5D43-B241-85F0-0F417A234957}"/>
              </a:ext>
            </a:extLst>
          </p:cNvPr>
          <p:cNvSpPr>
            <a:spLocks noGrp="1" noChangeArrowheads="1"/>
          </p:cNvSpPr>
          <p:nvPr>
            <p:ph type="body" idx="1"/>
          </p:nvPr>
        </p:nvSpPr>
        <p:spPr>
          <a:xfrm>
            <a:off x="304800" y="1219200"/>
            <a:ext cx="3352800" cy="5638800"/>
          </a:xfrm>
        </p:spPr>
        <p:txBody>
          <a:bodyPr/>
          <a:lstStyle/>
          <a:p>
            <a:pPr marL="0" indent="0" eaLnBrk="1" hangingPunct="1">
              <a:lnSpc>
                <a:spcPct val="110000"/>
              </a:lnSpc>
              <a:buFontTx/>
              <a:buNone/>
              <a:defRPr/>
            </a:pPr>
            <a:r>
              <a:rPr lang="en-US" altLang="en-US" sz="4000">
                <a:ea typeface="ＭＳ Ｐゴシック" panose="020B0600070205080204" pitchFamily="34" charset="-128"/>
              </a:rPr>
              <a:t>“And there shall be a time of trouble, such as never was since there was a nation even to that same time:” </a:t>
            </a:r>
          </a:p>
        </p:txBody>
      </p:sp>
      <p:pic>
        <p:nvPicPr>
          <p:cNvPr id="79876" name="Picture 5" descr="C:\new beginnings\pictures\border.gif">
            <a:extLst>
              <a:ext uri="{FF2B5EF4-FFF2-40B4-BE49-F238E27FC236}">
                <a16:creationId xmlns:a16="http://schemas.microsoft.com/office/drawing/2014/main" id="{2DBB75DF-6475-664F-ADA7-19501822E4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48600" y="-76200"/>
            <a:ext cx="22923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897" name="Picture 5" descr="C:\new beginnings\Media\Sermon 20\0820018.jpg">
            <a:extLst>
              <a:ext uri="{FF2B5EF4-FFF2-40B4-BE49-F238E27FC236}">
                <a16:creationId xmlns:a16="http://schemas.microsoft.com/office/drawing/2014/main" id="{5544867E-CC2F-C84D-8B4B-28C6B7DCD7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47" name="Rectangle 3">
            <a:extLst>
              <a:ext uri="{FF2B5EF4-FFF2-40B4-BE49-F238E27FC236}">
                <a16:creationId xmlns:a16="http://schemas.microsoft.com/office/drawing/2014/main" id="{B366D2AB-F73A-AE4D-95C5-0A967D273EC2}"/>
              </a:ext>
            </a:extLst>
          </p:cNvPr>
          <p:cNvSpPr>
            <a:spLocks noGrp="1" noChangeArrowheads="1"/>
          </p:cNvSpPr>
          <p:nvPr>
            <p:ph type="body" idx="1"/>
          </p:nvPr>
        </p:nvSpPr>
        <p:spPr>
          <a:xfrm>
            <a:off x="4572000" y="0"/>
            <a:ext cx="4572000" cy="7391400"/>
          </a:xfrm>
          <a:effectLst/>
        </p:spPr>
        <p:txBody>
          <a:bodyPr/>
          <a:lstStyle/>
          <a:p>
            <a:pPr marL="0" indent="0" algn="just" eaLnBrk="1" hangingPunct="1">
              <a:lnSpc>
                <a:spcPct val="130000"/>
              </a:lnSpc>
              <a:buFontTx/>
              <a:buNone/>
              <a:defRPr/>
            </a:pPr>
            <a:r>
              <a:rPr lang="en-US" altLang="en-US" sz="2400">
                <a:effectLst>
                  <a:outerShdw blurRad="38100" dist="38100" dir="2700000" algn="tl">
                    <a:srgbClr val="FFFFFF"/>
                  </a:outerShdw>
                </a:effectLst>
                <a:latin typeface="Quartera" pitchFamily="2" charset="0"/>
                <a:ea typeface="ＭＳ Ｐゴシック" panose="020B0600070205080204" pitchFamily="34" charset="-128"/>
                <a:cs typeface="Times New Roman" panose="02020603050405020304" pitchFamily="18" charset="0"/>
              </a:rPr>
              <a:t>“Those who have had the light upon the subjects of eating and dressing with simplicity, in obedience to physical and moral laws, and who turn from the light which points out their duty, will shun duty in other things. </a:t>
            </a:r>
          </a:p>
          <a:p>
            <a:pPr marL="0" indent="0" algn="just" eaLnBrk="1" hangingPunct="1">
              <a:lnSpc>
                <a:spcPct val="130000"/>
              </a:lnSpc>
              <a:buFontTx/>
              <a:buNone/>
              <a:defRPr/>
            </a:pPr>
            <a:r>
              <a:rPr lang="en-US" altLang="en-US" sz="2400">
                <a:effectLst>
                  <a:outerShdw blurRad="38100" dist="38100" dir="2700000" algn="tl">
                    <a:srgbClr val="FFFFFF"/>
                  </a:outerShdw>
                </a:effectLst>
                <a:latin typeface="Quartera" pitchFamily="2" charset="0"/>
                <a:ea typeface="ＭＳ Ｐゴシック" panose="020B0600070205080204" pitchFamily="34" charset="-128"/>
                <a:cs typeface="Times New Roman" panose="02020603050405020304" pitchFamily="18" charset="0"/>
              </a:rPr>
              <a:t>If they blunt their consciences to avoid the cross which they will have to take up to be in harmony with natural law, they will, in order to shun reproach, violate the ten commandments.”</a:t>
            </a:r>
            <a:endParaRPr lang="en-US" altLang="en-US" sz="2000">
              <a:effectLst>
                <a:outerShdw blurRad="38100" dist="38100" dir="2700000" algn="tl">
                  <a:srgbClr val="FFFFFF"/>
                </a:outerShdw>
              </a:effectLst>
              <a:latin typeface="Quartera" pitchFamily="2" charset="0"/>
              <a:ea typeface="ＭＳ Ｐゴシック" panose="020B0600070205080204" pitchFamily="34" charset="-128"/>
            </a:endParaRP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3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3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7"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5" name="Picture 2" descr="C:\new beginnings\pictures\bkg.jpg">
            <a:extLst>
              <a:ext uri="{FF2B5EF4-FFF2-40B4-BE49-F238E27FC236}">
                <a16:creationId xmlns:a16="http://schemas.microsoft.com/office/drawing/2014/main" id="{6393EFEC-7AC4-5E4D-9532-DE76C7F658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8" descr="dessert.png">
            <a:extLst>
              <a:ext uri="{FF2B5EF4-FFF2-40B4-BE49-F238E27FC236}">
                <a16:creationId xmlns:a16="http://schemas.microsoft.com/office/drawing/2014/main" id="{FE8DAE50-A3CE-2749-8465-3EACB862E94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33900" y="1600200"/>
            <a:ext cx="48387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7" name="Rectangle 5">
            <a:extLst>
              <a:ext uri="{FF2B5EF4-FFF2-40B4-BE49-F238E27FC236}">
                <a16:creationId xmlns:a16="http://schemas.microsoft.com/office/drawing/2014/main" id="{B28F75E1-A4DA-094D-928F-73DF59D616E2}"/>
              </a:ext>
            </a:extLst>
          </p:cNvPr>
          <p:cNvSpPr>
            <a:spLocks noGrp="1" noChangeArrowheads="1"/>
          </p:cNvSpPr>
          <p:nvPr>
            <p:ph type="body" idx="1"/>
          </p:nvPr>
        </p:nvSpPr>
        <p:spPr>
          <a:xfrm>
            <a:off x="0" y="0"/>
            <a:ext cx="6324600" cy="5562600"/>
          </a:xfrm>
        </p:spPr>
        <p:txBody>
          <a:bodyPr/>
          <a:lstStyle/>
          <a:p>
            <a:pPr marL="168275" indent="-168275" eaLnBrk="1" hangingPunct="1">
              <a:lnSpc>
                <a:spcPct val="160000"/>
              </a:lnSpc>
              <a:defRPr/>
            </a:pPr>
            <a:r>
              <a:rPr lang="en-US" altLang="en-US" sz="2400">
                <a:solidFill>
                  <a:srgbClr val="FFFF00"/>
                </a:solidFill>
                <a:latin typeface="Arial" panose="020B0604020202020204" pitchFamily="34" charset="0"/>
                <a:ea typeface="ＭＳ Ｐゴシック" panose="020B0600070205080204" pitchFamily="34" charset="-128"/>
                <a:cs typeface="Arial" panose="020B0604020202020204" pitchFamily="34" charset="0"/>
              </a:rPr>
              <a:t>“The controlling power of appetite will prove the ruin of thousands, when, if they had conquered on this point, they would have had moral power to gain the victory over every other temptation of Satan. </a:t>
            </a:r>
          </a:p>
          <a:p>
            <a:pPr marL="168275" indent="-168275" eaLnBrk="1" hangingPunct="1">
              <a:lnSpc>
                <a:spcPct val="160000"/>
              </a:lnSpc>
              <a:defRPr/>
            </a:pPr>
            <a:r>
              <a:rPr lang="en-US" altLang="en-US" sz="2400">
                <a:solidFill>
                  <a:srgbClr val="FFFF00"/>
                </a:solidFill>
                <a:latin typeface="Arial" panose="020B0604020202020204" pitchFamily="34" charset="0"/>
                <a:ea typeface="ＭＳ Ｐゴシック" panose="020B0600070205080204" pitchFamily="34" charset="-128"/>
                <a:cs typeface="Arial" panose="020B0604020202020204" pitchFamily="34" charset="0"/>
              </a:rPr>
              <a:t>“But those who are slaves to appetite will fail in perfecting Christian character.” </a:t>
            </a:r>
            <a:r>
              <a:rPr lang="en-US" altLang="en-US" sz="1400">
                <a:solidFill>
                  <a:srgbClr val="FFFF00"/>
                </a:solidFill>
                <a:latin typeface="Arial" panose="020B0604020202020204" pitchFamily="34" charset="0"/>
                <a:ea typeface="ＭＳ Ｐゴシック" panose="020B0600070205080204" pitchFamily="34" charset="-128"/>
                <a:cs typeface="Arial" panose="020B0604020202020204" pitchFamily="34" charset="0"/>
              </a:rPr>
              <a:t>CD 59.</a:t>
            </a:r>
          </a:p>
          <a:p>
            <a:pPr marL="168275" indent="-168275" eaLnBrk="1" hangingPunct="1">
              <a:lnSpc>
                <a:spcPct val="160000"/>
              </a:lnSpc>
              <a:defRPr/>
            </a:pPr>
            <a:endParaRPr lang="en-US" altLang="en-US" sz="1400">
              <a:solidFill>
                <a:srgbClr val="FFFF00"/>
              </a:solidFill>
              <a:ea typeface="ＭＳ Ｐゴシック" panose="020B0600070205080204" pitchFamily="34" charset="-128"/>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0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09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C:\backup\new beginnings\catalogue\Images\Section 12\0612128.jpg">
            <a:extLst>
              <a:ext uri="{FF2B5EF4-FFF2-40B4-BE49-F238E27FC236}">
                <a16:creationId xmlns:a16="http://schemas.microsoft.com/office/drawing/2014/main" id="{7A05E437-DEB6-AF4F-A0C6-118A45B2AB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a:extLst>
              <a:ext uri="{FF2B5EF4-FFF2-40B4-BE49-F238E27FC236}">
                <a16:creationId xmlns:a16="http://schemas.microsoft.com/office/drawing/2014/main" id="{E440DD1A-527A-6645-9A57-662B8F7DD1D0}"/>
              </a:ext>
            </a:extLst>
          </p:cNvPr>
          <p:cNvSpPr>
            <a:spLocks noGrp="1" noChangeArrowheads="1"/>
          </p:cNvSpPr>
          <p:nvPr>
            <p:ph type="title"/>
          </p:nvPr>
        </p:nvSpPr>
        <p:spPr>
          <a:xfrm>
            <a:off x="76200" y="914400"/>
            <a:ext cx="7315200" cy="1143000"/>
          </a:xfrm>
          <a:effectLst>
            <a:outerShdw blurRad="63500" dist="38099" dir="2700000" algn="ctr" rotWithShape="0">
              <a:schemeClr val="tx1">
                <a:alpha val="74997"/>
              </a:schemeClr>
            </a:outerShdw>
          </a:effectLst>
        </p:spPr>
        <p:txBody>
          <a:bodyPr/>
          <a:lstStyle/>
          <a:p>
            <a:pPr>
              <a:defRPr/>
            </a:pPr>
            <a:r>
              <a:rPr lang="en-US" altLang="en-US">
                <a:solidFill>
                  <a:srgbClr val="FFFF0D"/>
                </a:solidFill>
                <a:latin typeface="Arial" panose="020B0604020202020204" pitchFamily="34" charset="0"/>
                <a:ea typeface="ＭＳ Ｐゴシック" panose="020B0600070205080204" pitchFamily="34" charset="-128"/>
                <a:cs typeface="Arial" panose="020B0604020202020204" pitchFamily="34" charset="0"/>
              </a:rPr>
              <a:t>Is Daniel’s diet another burden or blessing?</a:t>
            </a:r>
            <a:br>
              <a:rPr lang="en-US" altLang="en-US">
                <a:solidFill>
                  <a:srgbClr val="FFFF0D"/>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solidFill>
                <a:srgbClr val="FFFF0D"/>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C:\backup\new beginnings\Media\Sermon 09\Extras  09\0809021x1.jpg">
            <a:extLst>
              <a:ext uri="{FF2B5EF4-FFF2-40B4-BE49-F238E27FC236}">
                <a16:creationId xmlns:a16="http://schemas.microsoft.com/office/drawing/2014/main" id="{BBF98896-59CA-164A-9A8F-E7C1FC26C3B7}"/>
              </a:ext>
            </a:extLst>
          </p:cNvPr>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Rectangle 3">
            <a:extLst>
              <a:ext uri="{FF2B5EF4-FFF2-40B4-BE49-F238E27FC236}">
                <a16:creationId xmlns:a16="http://schemas.microsoft.com/office/drawing/2014/main" id="{9907FFBF-18DB-7545-A564-5A88C58BD260}"/>
              </a:ext>
            </a:extLst>
          </p:cNvPr>
          <p:cNvSpPr>
            <a:spLocks noGrp="1" noChangeArrowheads="1"/>
          </p:cNvSpPr>
          <p:nvPr>
            <p:ph type="body" idx="4294967295"/>
          </p:nvPr>
        </p:nvSpPr>
        <p:spPr>
          <a:xfrm>
            <a:off x="4572000" y="1600200"/>
            <a:ext cx="4343400" cy="4876800"/>
          </a:xfrm>
        </p:spPr>
        <p:txBody>
          <a:bodyPr/>
          <a:lstStyle/>
          <a:p>
            <a:pPr marL="0" indent="0" algn="r" eaLnBrk="1" hangingPunct="1">
              <a:lnSpc>
                <a:spcPct val="140000"/>
              </a:lnSpc>
              <a:buFontTx/>
              <a:buNone/>
              <a:defRPr/>
            </a:pPr>
            <a:r>
              <a:rPr lang="en-US" altLang="en-US">
                <a:ea typeface="ＭＳ Ｐゴシック" panose="020B0600070205080204" pitchFamily="34" charset="-128"/>
              </a:rPr>
              <a:t>“But thou, O Daniel, shut up the words, and seal the book, even to the time of the end: many shall run to and fro, and knowledge shall be increased.”</a:t>
            </a:r>
          </a:p>
        </p:txBody>
      </p:sp>
      <p:sp>
        <p:nvSpPr>
          <p:cNvPr id="270340" name="Rectangle 4">
            <a:extLst>
              <a:ext uri="{FF2B5EF4-FFF2-40B4-BE49-F238E27FC236}">
                <a16:creationId xmlns:a16="http://schemas.microsoft.com/office/drawing/2014/main" id="{EFCC4840-68EE-DB41-9BDF-2F1AB9D78545}"/>
              </a:ext>
            </a:extLst>
          </p:cNvPr>
          <p:cNvSpPr>
            <a:spLocks noGrp="1" noChangeArrowheads="1"/>
          </p:cNvSpPr>
          <p:nvPr>
            <p:ph type="title" idx="4294967295"/>
          </p:nvPr>
        </p:nvSpPr>
        <p:spPr>
          <a:xfrm>
            <a:off x="3352800" y="381000"/>
            <a:ext cx="7772400" cy="1143000"/>
          </a:xfrm>
        </p:spPr>
        <p:txBody>
          <a:bodyPr/>
          <a:lstStyle/>
          <a:p>
            <a:pPr eaLnBrk="1" hangingPunct="1">
              <a:defRPr/>
            </a:pPr>
            <a:r>
              <a:rPr lang="en-US">
                <a:ea typeface="+mj-ea"/>
                <a:cs typeface="+mj-cs"/>
              </a:rPr>
              <a:t>Daniel 12:4 </a:t>
            </a:r>
          </a:p>
        </p:txBody>
      </p:sp>
      <p:sp>
        <p:nvSpPr>
          <p:cNvPr id="22532" name="Rectangle 5">
            <a:extLst>
              <a:ext uri="{FF2B5EF4-FFF2-40B4-BE49-F238E27FC236}">
                <a16:creationId xmlns:a16="http://schemas.microsoft.com/office/drawing/2014/main" id="{99A5F41C-8306-4740-80E6-03DA53205965}"/>
              </a:ext>
            </a:extLst>
          </p:cNvPr>
          <p:cNvSpPr>
            <a:spLocks noChangeArrowheads="1"/>
          </p:cNvSpPr>
          <p:nvPr/>
        </p:nvSpPr>
        <p:spPr bwMode="auto">
          <a:xfrm>
            <a:off x="3665538" y="2595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chemeClr val="tx1"/>
              </a:solidFill>
            </a:endParaRPr>
          </a:p>
        </p:txBody>
      </p:sp>
    </p:spTree>
  </p:cSld>
  <p:clrMapOvr>
    <a:masterClrMapping/>
  </p:clrMapOvr>
  <p:transition>
    <p:wipe dir="u"/>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6017" name="Picture 2" descr="C:\backup\new beginnings\Media\Sermon 01\Extras  01\0801059x2.jpg">
            <a:extLst>
              <a:ext uri="{FF2B5EF4-FFF2-40B4-BE49-F238E27FC236}">
                <a16:creationId xmlns:a16="http://schemas.microsoft.com/office/drawing/2014/main" id="{AB2B10BC-63EE-924F-BB49-60B514868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19" name="Rectangle 3">
            <a:extLst>
              <a:ext uri="{FF2B5EF4-FFF2-40B4-BE49-F238E27FC236}">
                <a16:creationId xmlns:a16="http://schemas.microsoft.com/office/drawing/2014/main" id="{F7176E10-4F41-F248-82CC-850430A1F34F}"/>
              </a:ext>
            </a:extLst>
          </p:cNvPr>
          <p:cNvSpPr>
            <a:spLocks noGrp="1" noChangeArrowheads="1"/>
          </p:cNvSpPr>
          <p:nvPr>
            <p:ph type="title"/>
          </p:nvPr>
        </p:nvSpPr>
        <p:spPr>
          <a:xfrm>
            <a:off x="0" y="0"/>
            <a:ext cx="6858000" cy="1143000"/>
          </a:xfrm>
        </p:spPr>
        <p:txBody>
          <a:bodyPr/>
          <a:lstStyle/>
          <a:p>
            <a:pPr eaLnBrk="1" hangingPunct="1">
              <a:defRPr/>
            </a:pPr>
            <a:r>
              <a:rPr lang="en-US">
                <a:latin typeface="Arial" charset="0"/>
                <a:ea typeface="Arial" charset="0"/>
                <a:cs typeface="Arial" charset="0"/>
              </a:rPr>
              <a:t>Summary</a:t>
            </a:r>
          </a:p>
        </p:txBody>
      </p:sp>
      <p:sp>
        <p:nvSpPr>
          <p:cNvPr id="546820" name="Rectangle 4">
            <a:extLst>
              <a:ext uri="{FF2B5EF4-FFF2-40B4-BE49-F238E27FC236}">
                <a16:creationId xmlns:a16="http://schemas.microsoft.com/office/drawing/2014/main" id="{4CFB6BE4-7A88-1F4D-8433-0A65EAC1D4DF}"/>
              </a:ext>
            </a:extLst>
          </p:cNvPr>
          <p:cNvSpPr>
            <a:spLocks noGrp="1" noChangeArrowheads="1"/>
          </p:cNvSpPr>
          <p:nvPr>
            <p:ph type="body" idx="1"/>
          </p:nvPr>
        </p:nvSpPr>
        <p:spPr>
          <a:xfrm>
            <a:off x="152400" y="1066800"/>
            <a:ext cx="6858000" cy="6400800"/>
          </a:xfrm>
          <a:effectLst/>
        </p:spPr>
        <p:txBody>
          <a:bodyPr/>
          <a:lstStyle/>
          <a:p>
            <a:pPr eaLnBrk="1" hangingPunct="1">
              <a:lnSpc>
                <a:spcPct val="110000"/>
              </a:lnSpc>
              <a:defRPr/>
            </a:pPr>
            <a:r>
              <a:rPr lang="en-US">
                <a:effectLst>
                  <a:outerShdw blurRad="38100" dist="38100" dir="2700000" algn="tl">
                    <a:srgbClr val="FFFFFF"/>
                  </a:outerShdw>
                </a:effectLst>
                <a:latin typeface="Arial" pitchFamily="-110" charset="0"/>
                <a:ea typeface="Arial" pitchFamily="-110" charset="0"/>
                <a:cs typeface="Arial" pitchFamily="-110" charset="0"/>
              </a:rPr>
              <a:t>Daniel is a prophetic book sealed until our time.</a:t>
            </a:r>
          </a:p>
          <a:p>
            <a:pPr eaLnBrk="1" hangingPunct="1">
              <a:lnSpc>
                <a:spcPct val="110000"/>
              </a:lnSpc>
              <a:defRPr/>
            </a:pPr>
            <a:r>
              <a:rPr lang="en-US">
                <a:effectLst>
                  <a:outerShdw blurRad="38100" dist="38100" dir="2700000" algn="tl">
                    <a:srgbClr val="FFFFFF"/>
                  </a:outerShdw>
                </a:effectLst>
                <a:latin typeface="Arial" pitchFamily="-110" charset="0"/>
                <a:ea typeface="Arial" pitchFamily="-110" charset="0"/>
                <a:cs typeface="Arial" pitchFamily="-110" charset="0"/>
              </a:rPr>
              <a:t>Why does this prophetic book, sealed for our time, commence with a cute little story about a dietary experiment?</a:t>
            </a:r>
          </a:p>
          <a:p>
            <a:pPr eaLnBrk="1" hangingPunct="1">
              <a:lnSpc>
                <a:spcPct val="110000"/>
              </a:lnSpc>
              <a:defRPr/>
            </a:pPr>
            <a:r>
              <a:rPr lang="en-US">
                <a:effectLst>
                  <a:outerShdw blurRad="38100" dist="38100" dir="2700000" algn="tl">
                    <a:srgbClr val="FFFFFF"/>
                  </a:outerShdw>
                </a:effectLst>
                <a:latin typeface="Arial" pitchFamily="-110" charset="0"/>
                <a:ea typeface="Arial" pitchFamily="-110" charset="0"/>
                <a:cs typeface="Arial" pitchFamily="-110" charset="0"/>
              </a:rPr>
              <a:t>God wants us to have clear minds to understand the prophecies and remain faithful to our Savior during the times just upon of us.</a:t>
            </a: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3">
            <a:extLst>
              <a:ext uri="{FF2B5EF4-FFF2-40B4-BE49-F238E27FC236}">
                <a16:creationId xmlns:a16="http://schemas.microsoft.com/office/drawing/2014/main" id="{8C5094BA-46D7-024E-A8F2-94D41203AA87}"/>
              </a:ext>
            </a:extLst>
          </p:cNvPr>
          <p:cNvGrpSpPr>
            <a:grpSpLocks/>
          </p:cNvGrpSpPr>
          <p:nvPr/>
        </p:nvGrpSpPr>
        <p:grpSpPr bwMode="auto">
          <a:xfrm>
            <a:off x="0" y="0"/>
            <a:ext cx="9144000" cy="6877050"/>
            <a:chOff x="1523999" y="1070849"/>
            <a:chExt cx="9144001" cy="5541867"/>
          </a:xfrm>
        </p:grpSpPr>
        <p:pic>
          <p:nvPicPr>
            <p:cNvPr id="88071" name="Picture 4">
              <a:extLst>
                <a:ext uri="{FF2B5EF4-FFF2-40B4-BE49-F238E27FC236}">
                  <a16:creationId xmlns:a16="http://schemas.microsoft.com/office/drawing/2014/main" id="{C124C74B-D093-DF45-8124-C2AF9FD22D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2574" y="1070849"/>
              <a:ext cx="8945426" cy="5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5">
              <a:extLst>
                <a:ext uri="{FF2B5EF4-FFF2-40B4-BE49-F238E27FC236}">
                  <a16:creationId xmlns:a16="http://schemas.microsoft.com/office/drawing/2014/main" id="{F860A18E-9A77-A543-962E-57EEB9EC140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1523999" y="1070849"/>
              <a:ext cx="198571" cy="55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0F457976-5A96-C248-91FA-BF6DB91B720A}"/>
              </a:ext>
            </a:extLst>
          </p:cNvPr>
          <p:cNvSpPr txBox="1"/>
          <p:nvPr/>
        </p:nvSpPr>
        <p:spPr>
          <a:xfrm>
            <a:off x="-1524000" y="257725"/>
            <a:ext cx="12192000" cy="830997"/>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gn="ctr">
              <a:defRPr/>
            </a:pPr>
            <a:r>
              <a:rPr lang="en-US" sz="48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Blueprint</a:t>
            </a:r>
            <a:r>
              <a:rPr lang="en-US" sz="4800" b="1" dirty="0">
                <a:ln/>
                <a:solidFill>
                  <a:srgbClr val="FFAB7A"/>
                </a:solidFill>
                <a:effectLst>
                  <a:glow rad="50800">
                    <a:schemeClr val="tx1">
                      <a:alpha val="60000"/>
                    </a:schemeClr>
                  </a:glow>
                  <a:outerShdw blurRad="50800" dist="38100" dir="2700000" algn="tl" rotWithShape="0">
                    <a:prstClr val="black">
                      <a:alpha val="40000"/>
                    </a:prstClr>
                  </a:outerShdw>
                </a:effectLst>
                <a:latin typeface="Quartera" pitchFamily="2" charset="0"/>
              </a:rPr>
              <a:t> </a:t>
            </a:r>
            <a:r>
              <a:rPr lang="en-US" sz="4800" dirty="0">
                <a:ln/>
                <a:solidFill>
                  <a:srgbClr val="FFAB7A"/>
                </a:solidFill>
                <a:effectLst>
                  <a:glow rad="165100">
                    <a:schemeClr val="tx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3366442" y="6085429"/>
            <a:ext cx="2424672" cy="461163"/>
          </a:xfrm>
          <a:prstGeom prst="rect">
            <a:avLst/>
          </a:prstGeom>
          <a:noFill/>
        </p:spPr>
        <p:txBody>
          <a:bodyPr wrap="none">
            <a:prstTxWarp prst="textPlain">
              <a:avLst/>
            </a:prstTxWarp>
            <a:spAutoFit/>
            <a:scene3d>
              <a:camera prst="orthographicFront"/>
              <a:lightRig rig="soft" dir="t">
                <a:rot lat="0" lon="0" rev="15600000"/>
              </a:lightRig>
            </a:scene3d>
            <a:sp3d extrusionH="57150" prstMaterial="softEdge">
              <a:bevelT w="25400" h="38100"/>
            </a:sp3d>
          </a:bodyPr>
          <a:lstStyle/>
          <a:p>
            <a:pPr>
              <a:defRPr/>
            </a:pPr>
            <a:r>
              <a:rPr lang="en-US" sz="2800" b="1" dirty="0">
                <a:ln/>
                <a:solidFill>
                  <a:srgbClr val="FFFFFF"/>
                </a:solidFill>
                <a:effectLst>
                  <a:glow rad="101600">
                    <a:schemeClr val="tx1">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1524000" y="1375514"/>
            <a:ext cx="12192000" cy="646331"/>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gn="ctr">
              <a:defRPr/>
            </a:pPr>
            <a:r>
              <a:rPr lang="en-US" sz="36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88069" name="Picture 9">
            <a:extLst>
              <a:ext uri="{FF2B5EF4-FFF2-40B4-BE49-F238E27FC236}">
                <a16:creationId xmlns:a16="http://schemas.microsoft.com/office/drawing/2014/main" id="{550C8C66-84D0-F949-8CBE-A60ADEB752A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7258050" y="2571750"/>
            <a:ext cx="2871788"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E85675-3C63-CF40-9F10-458D6560E128}"/>
              </a:ext>
            </a:extLst>
          </p:cNvPr>
          <p:cNvSpPr txBox="1"/>
          <p:nvPr/>
        </p:nvSpPr>
        <p:spPr>
          <a:xfrm>
            <a:off x="533400" y="2936830"/>
            <a:ext cx="7757160" cy="1619929"/>
          </a:xfrm>
          <a:prstGeom prst="rect">
            <a:avLst/>
          </a:prstGeom>
          <a:noFill/>
        </p:spPr>
        <p:txBody>
          <a:bodyPr>
            <a:prstTxWarp prst="textDeflateInflate">
              <a:avLst>
                <a:gd name="adj" fmla="val 62283"/>
              </a:avLst>
            </a:prstTxWarp>
            <a:spAutoFit/>
          </a:bodyPr>
          <a:lstStyle/>
          <a:p>
            <a:pPr algn="ctr">
              <a:defRPr/>
            </a:pPr>
            <a:r>
              <a:rPr lang="en-US" dirty="0">
                <a:solidFill>
                  <a:srgbClr val="FFFFFF"/>
                </a:solidFill>
                <a:effectLst>
                  <a:glow rad="101600">
                    <a:schemeClr val="tx1">
                      <a:alpha val="60000"/>
                    </a:schemeClr>
                  </a:glow>
                </a:effectLst>
              </a:rPr>
              <a:t>Health and Spirituality</a:t>
            </a:r>
          </a:p>
          <a:p>
            <a:pPr algn="ctr">
              <a:defRPr/>
            </a:pPr>
            <a:r>
              <a:rPr lang="en-US" dirty="0">
                <a:solidFill>
                  <a:srgbClr val="FFFFFF"/>
                </a:solidFill>
                <a:effectLst>
                  <a:glow rad="101600">
                    <a:schemeClr val="tx1">
                      <a:alpha val="60000"/>
                    </a:schemeClr>
                  </a:glow>
                </a:effectLst>
              </a:rPr>
              <a:t>The Mind Body Connection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C:\backup\new beginnings\Media\Sermon 02\0802172.jpg">
            <a:extLst>
              <a:ext uri="{FF2B5EF4-FFF2-40B4-BE49-F238E27FC236}">
                <a16:creationId xmlns:a16="http://schemas.microsoft.com/office/drawing/2014/main" id="{3CF36B81-0E4C-4048-808B-FE89E11C9BB4}"/>
              </a:ext>
            </a:extLst>
          </p:cNvPr>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5" descr="C:\new beginnings\pictures\border.gif">
            <a:extLst>
              <a:ext uri="{FF2B5EF4-FFF2-40B4-BE49-F238E27FC236}">
                <a16:creationId xmlns:a16="http://schemas.microsoft.com/office/drawing/2014/main" id="{A6446870-3BB8-F34B-972B-2B842B047505}"/>
              </a:ext>
            </a:extLst>
          </p:cNvPr>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7620000" y="-76200"/>
            <a:ext cx="22923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C:\backup\new beginnings\Media\Sermon 23\Extras  23\0823137x1.jpg">
            <a:extLst>
              <a:ext uri="{FF2B5EF4-FFF2-40B4-BE49-F238E27FC236}">
                <a16:creationId xmlns:a16="http://schemas.microsoft.com/office/drawing/2014/main" id="{816F2CFF-BD02-2942-9989-560FE8C51E1E}"/>
              </a:ext>
            </a:extLst>
          </p:cNvPr>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Rectangle 3">
            <a:extLst>
              <a:ext uri="{FF2B5EF4-FFF2-40B4-BE49-F238E27FC236}">
                <a16:creationId xmlns:a16="http://schemas.microsoft.com/office/drawing/2014/main" id="{90A6EDC6-186D-074B-9F5F-7CCEC08E03F2}"/>
              </a:ext>
            </a:extLst>
          </p:cNvPr>
          <p:cNvSpPr>
            <a:spLocks noGrp="1" noChangeArrowheads="1"/>
          </p:cNvSpPr>
          <p:nvPr>
            <p:ph type="body" idx="1"/>
          </p:nvPr>
        </p:nvSpPr>
        <p:spPr>
          <a:xfrm>
            <a:off x="457200" y="1447800"/>
            <a:ext cx="4419600" cy="5257800"/>
          </a:xfrm>
        </p:spPr>
        <p:txBody>
          <a:bodyPr/>
          <a:lstStyle/>
          <a:p>
            <a:pPr marL="0" indent="0" eaLnBrk="1" hangingPunct="1">
              <a:lnSpc>
                <a:spcPct val="110000"/>
              </a:lnSpc>
              <a:buFontTx/>
              <a:buNone/>
              <a:defRPr/>
            </a:pPr>
            <a:r>
              <a:rPr lang="en-US" altLang="en-US">
                <a:ea typeface="ＭＳ Ｐゴシック" panose="020B0600070205080204" pitchFamily="34" charset="-128"/>
              </a:rPr>
              <a:t>“And I heard, but I understood not: then said I, O my Lord, what shall be the end of these things?  And he said, Go thy way, Daniel: for the words are closed up and sealed till the time of the end.”</a:t>
            </a:r>
          </a:p>
        </p:txBody>
      </p:sp>
      <p:sp>
        <p:nvSpPr>
          <p:cNvPr id="273412" name="Rectangle 4">
            <a:extLst>
              <a:ext uri="{FF2B5EF4-FFF2-40B4-BE49-F238E27FC236}">
                <a16:creationId xmlns:a16="http://schemas.microsoft.com/office/drawing/2014/main" id="{2977AF20-84A3-7543-99F4-EFCBF0D1CD47}"/>
              </a:ext>
            </a:extLst>
          </p:cNvPr>
          <p:cNvSpPr>
            <a:spLocks noGrp="1" noChangeArrowheads="1"/>
          </p:cNvSpPr>
          <p:nvPr>
            <p:ph type="title"/>
          </p:nvPr>
        </p:nvSpPr>
        <p:spPr>
          <a:xfrm>
            <a:off x="-1371600" y="381000"/>
            <a:ext cx="7772400" cy="1143000"/>
          </a:xfrm>
        </p:spPr>
        <p:txBody>
          <a:bodyPr/>
          <a:lstStyle/>
          <a:p>
            <a:pPr eaLnBrk="1" hangingPunct="1">
              <a:defRPr/>
            </a:pPr>
            <a:r>
              <a:rPr lang="en-US">
                <a:ea typeface="+mj-ea"/>
                <a:cs typeface="+mj-cs"/>
              </a:rPr>
              <a:t>Daniel 12:8,9</a:t>
            </a: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descr="C:\d_drive\images\dan11\.PCX">
            <a:extLst>
              <a:ext uri="{FF2B5EF4-FFF2-40B4-BE49-F238E27FC236}">
                <a16:creationId xmlns:a16="http://schemas.microsoft.com/office/drawing/2014/main" id="{C5054695-80B9-BD4C-90D6-F0DF5C198E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2985"/>
          <a:stretch>
            <a:fillRect/>
          </a:stretch>
        </p:blipFill>
        <p:spPr bwMode="auto">
          <a:xfrm>
            <a:off x="1857375" y="838200"/>
            <a:ext cx="19526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1" name="Text Box 11">
            <a:extLst>
              <a:ext uri="{FF2B5EF4-FFF2-40B4-BE49-F238E27FC236}">
                <a16:creationId xmlns:a16="http://schemas.microsoft.com/office/drawing/2014/main" id="{1EC79262-A3F4-3647-9B27-3E93921FC30B}"/>
              </a:ext>
            </a:extLst>
          </p:cNvPr>
          <p:cNvSpPr txBox="1">
            <a:spLocks noChangeArrowheads="1"/>
          </p:cNvSpPr>
          <p:nvPr/>
        </p:nvSpPr>
        <p:spPr bwMode="auto">
          <a:xfrm>
            <a:off x="1812925" y="1219200"/>
            <a:ext cx="1920875" cy="457200"/>
          </a:xfrm>
          <a:prstGeom prst="rect">
            <a:avLst/>
          </a:prstGeom>
          <a:noFill/>
          <a:ln w="9525">
            <a:noFill/>
            <a:miter lim="800000"/>
            <a:headEnd/>
            <a:tailEnd/>
          </a:ln>
          <a:effectLst>
            <a:outerShdw blurRad="63500" dist="29783" dir="6914402" algn="ctr" rotWithShape="0">
              <a:schemeClr val="tx2">
                <a:alpha val="74998"/>
              </a:schemeClr>
            </a:outerShdw>
          </a:effectLst>
        </p:spPr>
        <p:txBody>
          <a:bodyPr>
            <a:spAutoFit/>
          </a:bodyPr>
          <a:lstStyle/>
          <a:p>
            <a:pPr>
              <a:defRPr/>
            </a:pPr>
            <a:r>
              <a:rPr lang="en-US" dirty="0">
                <a:solidFill>
                  <a:srgbClr val="FFFFFF"/>
                </a:solidFill>
                <a:effectLst>
                  <a:outerShdw blurRad="38100" dist="38100" dir="2700000" algn="tl">
                    <a:srgbClr val="000000"/>
                  </a:outerShdw>
                </a:effectLst>
                <a:latin typeface="Arial" charset="0"/>
                <a:ea typeface="+mn-ea"/>
              </a:rPr>
              <a:t>Head of gold</a:t>
            </a:r>
          </a:p>
        </p:txBody>
      </p:sp>
      <p:sp>
        <p:nvSpPr>
          <p:cNvPr id="276498" name="Text Box 18">
            <a:extLst>
              <a:ext uri="{FF2B5EF4-FFF2-40B4-BE49-F238E27FC236}">
                <a16:creationId xmlns:a16="http://schemas.microsoft.com/office/drawing/2014/main" id="{0BF11FF3-DAD8-AA49-BB5E-0CDCE9FF3575}"/>
              </a:ext>
            </a:extLst>
          </p:cNvPr>
          <p:cNvSpPr txBox="1">
            <a:spLocks noChangeArrowheads="1"/>
          </p:cNvSpPr>
          <p:nvPr/>
        </p:nvSpPr>
        <p:spPr bwMode="auto">
          <a:xfrm>
            <a:off x="1828800" y="1981200"/>
            <a:ext cx="1676400" cy="822325"/>
          </a:xfrm>
          <a:prstGeom prst="rect">
            <a:avLst/>
          </a:prstGeom>
          <a:noFill/>
          <a:ln w="9525">
            <a:noFill/>
            <a:miter lim="800000"/>
            <a:headEnd/>
            <a:tailEnd/>
          </a:ln>
          <a:effectLst>
            <a:outerShdw blurRad="63500" dist="37026" dir="7998880" algn="ctr" rotWithShape="0">
              <a:schemeClr val="tx2">
                <a:alpha val="74998"/>
              </a:schemeClr>
            </a:outerShdw>
          </a:effectLst>
        </p:spPr>
        <p:txBody>
          <a:bodyPr>
            <a:spAutoFit/>
          </a:bodyPr>
          <a:lstStyle/>
          <a:p>
            <a:pPr>
              <a:defRPr/>
            </a:pPr>
            <a:r>
              <a:rPr lang="en-US">
                <a:solidFill>
                  <a:srgbClr val="FFFFFF"/>
                </a:solidFill>
                <a:effectLst>
                  <a:outerShdw blurRad="38100" dist="38100" dir="2700000" algn="tl">
                    <a:srgbClr val="000000"/>
                  </a:outerShdw>
                </a:effectLst>
                <a:latin typeface="Arial" charset="0"/>
                <a:ea typeface="+mn-ea"/>
              </a:rPr>
              <a:t>Breast of silver</a:t>
            </a:r>
          </a:p>
        </p:txBody>
      </p:sp>
      <p:sp>
        <p:nvSpPr>
          <p:cNvPr id="276501" name="Text Box 21">
            <a:extLst>
              <a:ext uri="{FF2B5EF4-FFF2-40B4-BE49-F238E27FC236}">
                <a16:creationId xmlns:a16="http://schemas.microsoft.com/office/drawing/2014/main" id="{32F8CEC5-187E-B347-83AF-CA7123B7F38B}"/>
              </a:ext>
            </a:extLst>
          </p:cNvPr>
          <p:cNvSpPr txBox="1">
            <a:spLocks noChangeArrowheads="1"/>
          </p:cNvSpPr>
          <p:nvPr/>
        </p:nvSpPr>
        <p:spPr bwMode="auto">
          <a:xfrm>
            <a:off x="1828800" y="2895600"/>
            <a:ext cx="1708150" cy="822325"/>
          </a:xfrm>
          <a:prstGeom prst="rect">
            <a:avLst/>
          </a:prstGeom>
          <a:noFill/>
          <a:ln w="9525">
            <a:noFill/>
            <a:miter lim="800000"/>
            <a:headEnd/>
            <a:tailEnd/>
          </a:ln>
          <a:effectLst>
            <a:outerShdw blurRad="63500" dist="37026" dir="7998880" algn="ctr" rotWithShape="0">
              <a:schemeClr val="tx2">
                <a:alpha val="74998"/>
              </a:schemeClr>
            </a:outerShdw>
          </a:effectLst>
        </p:spPr>
        <p:txBody>
          <a:bodyPr>
            <a:spAutoFit/>
          </a:bodyPr>
          <a:lstStyle/>
          <a:p>
            <a:pPr>
              <a:defRPr/>
            </a:pPr>
            <a:r>
              <a:rPr lang="en-US">
                <a:solidFill>
                  <a:srgbClr val="FFFFFF"/>
                </a:solidFill>
                <a:effectLst>
                  <a:outerShdw blurRad="38100" dist="38100" dir="2700000" algn="tl">
                    <a:srgbClr val="000000"/>
                  </a:outerShdw>
                </a:effectLst>
                <a:latin typeface="Arial" charset="0"/>
                <a:ea typeface="+mn-ea"/>
              </a:rPr>
              <a:t>Belly of brass</a:t>
            </a:r>
          </a:p>
        </p:txBody>
      </p:sp>
      <p:pic>
        <p:nvPicPr>
          <p:cNvPr id="44" name="Picture 7" descr="C:\new beginnings\pictures\daniel 2.jpg">
            <a:extLst>
              <a:ext uri="{FF2B5EF4-FFF2-40B4-BE49-F238E27FC236}">
                <a16:creationId xmlns:a16="http://schemas.microsoft.com/office/drawing/2014/main" id="{BD26CEA1-0FA0-884B-8496-29E3624C6FE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7" name="Text Box 27">
            <a:extLst>
              <a:ext uri="{FF2B5EF4-FFF2-40B4-BE49-F238E27FC236}">
                <a16:creationId xmlns:a16="http://schemas.microsoft.com/office/drawing/2014/main" id="{F421120F-ECCA-F24F-9146-A6E17F538D30}"/>
              </a:ext>
            </a:extLst>
          </p:cNvPr>
          <p:cNvSpPr txBox="1">
            <a:spLocks noChangeArrowheads="1"/>
          </p:cNvSpPr>
          <p:nvPr/>
        </p:nvSpPr>
        <p:spPr bwMode="auto">
          <a:xfrm>
            <a:off x="1828800" y="3962400"/>
            <a:ext cx="1778000" cy="457200"/>
          </a:xfrm>
          <a:prstGeom prst="rect">
            <a:avLst/>
          </a:prstGeom>
          <a:noFill/>
          <a:ln w="9525">
            <a:noFill/>
            <a:miter lim="800000"/>
            <a:headEnd/>
            <a:tailEnd/>
          </a:ln>
          <a:effectLst>
            <a:outerShdw blurRad="63500" dist="37026" dir="7998880" algn="ctr" rotWithShape="0">
              <a:schemeClr val="tx2">
                <a:alpha val="74998"/>
              </a:schemeClr>
            </a:outerShdw>
          </a:effectLst>
        </p:spPr>
        <p:txBody>
          <a:bodyPr wrap="none">
            <a:spAutoFit/>
          </a:bodyPr>
          <a:lstStyle/>
          <a:p>
            <a:pPr>
              <a:defRPr/>
            </a:pPr>
            <a:r>
              <a:rPr lang="en-US">
                <a:solidFill>
                  <a:srgbClr val="FFFFFF"/>
                </a:solidFill>
                <a:effectLst>
                  <a:outerShdw blurRad="38100" dist="38100" dir="2700000" algn="tl">
                    <a:srgbClr val="000000"/>
                  </a:outerShdw>
                </a:effectLst>
                <a:latin typeface="Arial" charset="0"/>
                <a:ea typeface="+mn-ea"/>
              </a:rPr>
              <a:t>Legs of iron</a:t>
            </a:r>
          </a:p>
        </p:txBody>
      </p:sp>
      <p:sp>
        <p:nvSpPr>
          <p:cNvPr id="276510" name="Text Box 30">
            <a:extLst>
              <a:ext uri="{FF2B5EF4-FFF2-40B4-BE49-F238E27FC236}">
                <a16:creationId xmlns:a16="http://schemas.microsoft.com/office/drawing/2014/main" id="{949F9EFE-CD0F-9A42-920C-0FF3086FD952}"/>
              </a:ext>
            </a:extLst>
          </p:cNvPr>
          <p:cNvSpPr txBox="1">
            <a:spLocks noChangeArrowheads="1"/>
          </p:cNvSpPr>
          <p:nvPr/>
        </p:nvSpPr>
        <p:spPr bwMode="auto">
          <a:xfrm>
            <a:off x="1812925" y="4937125"/>
            <a:ext cx="1749425" cy="701675"/>
          </a:xfrm>
          <a:prstGeom prst="rect">
            <a:avLst/>
          </a:prstGeom>
          <a:noFill/>
          <a:ln w="9525">
            <a:noFill/>
            <a:miter lim="800000"/>
            <a:headEnd/>
            <a:tailEnd/>
          </a:ln>
          <a:effectLst>
            <a:outerShdw blurRad="63500" dist="37026" dir="7998880" algn="ctr" rotWithShape="0">
              <a:schemeClr val="tx2">
                <a:alpha val="74998"/>
              </a:schemeClr>
            </a:outerShdw>
          </a:effectLst>
        </p:spPr>
        <p:txBody>
          <a:bodyPr wrap="none">
            <a:spAutoFit/>
          </a:bodyPr>
          <a:lstStyle/>
          <a:p>
            <a:pPr algn="ctr">
              <a:defRPr/>
            </a:pPr>
            <a:r>
              <a:rPr lang="en-US" sz="2000" b="1" dirty="0">
                <a:solidFill>
                  <a:srgbClr val="FFFFFF"/>
                </a:solidFill>
                <a:effectLst>
                  <a:outerShdw blurRad="38100" dist="38100" dir="2700000" algn="tl">
                    <a:srgbClr val="000000"/>
                  </a:outerShdw>
                </a:effectLst>
                <a:latin typeface="Arial" charset="0"/>
                <a:ea typeface="+mn-ea"/>
              </a:rPr>
              <a:t>Toes of</a:t>
            </a:r>
          </a:p>
          <a:p>
            <a:pPr algn="ctr">
              <a:defRPr/>
            </a:pPr>
            <a:r>
              <a:rPr lang="en-US" sz="2000" b="1" dirty="0">
                <a:solidFill>
                  <a:srgbClr val="FFFFFF"/>
                </a:solidFill>
                <a:effectLst>
                  <a:outerShdw blurRad="38100" dist="38100" dir="2700000" algn="tl">
                    <a:srgbClr val="000000"/>
                  </a:outerShdw>
                </a:effectLst>
                <a:latin typeface="Arial" charset="0"/>
                <a:ea typeface="+mn-ea"/>
              </a:rPr>
              <a:t>Iron and clay</a:t>
            </a:r>
          </a:p>
        </p:txBody>
      </p:sp>
      <p:pic>
        <p:nvPicPr>
          <p:cNvPr id="24619" name="Picture 1067" descr="C:\new beginnings\catalogue\Images\Section 02\0602130.jpg">
            <a:extLst>
              <a:ext uri="{FF2B5EF4-FFF2-40B4-BE49-F238E27FC236}">
                <a16:creationId xmlns:a16="http://schemas.microsoft.com/office/drawing/2014/main" id="{26A78AD2-A632-B74F-A261-90B62B5A03D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04800"/>
            <a:ext cx="3606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9" name="Object 2">
            <a:extLst>
              <a:ext uri="{FF2B5EF4-FFF2-40B4-BE49-F238E27FC236}">
                <a16:creationId xmlns:a16="http://schemas.microsoft.com/office/drawing/2014/main" id="{4744C2BF-35C6-F94C-B330-B62B266DCAB8}"/>
              </a:ext>
            </a:extLst>
          </p:cNvPr>
          <p:cNvGraphicFramePr>
            <a:graphicFrameLocks noChangeAspect="1"/>
          </p:cNvGraphicFramePr>
          <p:nvPr/>
        </p:nvGraphicFramePr>
        <p:xfrm>
          <a:off x="0" y="-228600"/>
          <a:ext cx="9144000" cy="7315200"/>
        </p:xfrm>
        <a:graphic>
          <a:graphicData uri="http://schemas.openxmlformats.org/presentationml/2006/ole">
            <mc:AlternateContent xmlns:mc="http://schemas.openxmlformats.org/markup-compatibility/2006">
              <mc:Choice xmlns:v="urn:schemas-microsoft-com:vml" Requires="v">
                <p:oleObj spid="_x0000_s25645" name="Document" r:id="rId6" imgW="23787100" imgH="12230100" progId="Word.Document.8">
                  <p:embed/>
                </p:oleObj>
              </mc:Choice>
              <mc:Fallback>
                <p:oleObj name="Document" r:id="rId6" imgW="23787100" imgH="122301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600"/>
                        <a:ext cx="9144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oleObj>
              </mc:Fallback>
            </mc:AlternateContent>
          </a:graphicData>
        </a:graphic>
      </p:graphicFrame>
      <p:sp>
        <p:nvSpPr>
          <p:cNvPr id="276485" name="Text Box 5">
            <a:extLst>
              <a:ext uri="{FF2B5EF4-FFF2-40B4-BE49-F238E27FC236}">
                <a16:creationId xmlns:a16="http://schemas.microsoft.com/office/drawing/2014/main" id="{DDC4DFC2-BB66-FD43-AAD9-F5C9E59D943F}"/>
              </a:ext>
            </a:extLst>
          </p:cNvPr>
          <p:cNvSpPr txBox="1">
            <a:spLocks noChangeArrowheads="1"/>
          </p:cNvSpPr>
          <p:nvPr/>
        </p:nvSpPr>
        <p:spPr bwMode="auto">
          <a:xfrm>
            <a:off x="0" y="1258888"/>
            <a:ext cx="12874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a:solidFill>
                  <a:srgbClr val="FFFFFF"/>
                </a:solidFill>
                <a:latin typeface="Arial" charset="0"/>
                <a:ea typeface="+mn-ea"/>
              </a:rPr>
              <a:t>Babylon</a:t>
            </a:r>
          </a:p>
        </p:txBody>
      </p:sp>
      <p:sp>
        <p:nvSpPr>
          <p:cNvPr id="276486" name="Text Box 6">
            <a:extLst>
              <a:ext uri="{FF2B5EF4-FFF2-40B4-BE49-F238E27FC236}">
                <a16:creationId xmlns:a16="http://schemas.microsoft.com/office/drawing/2014/main" id="{FC861C5C-8E76-AB44-A5B2-CA2E46B4D40D}"/>
              </a:ext>
            </a:extLst>
          </p:cNvPr>
          <p:cNvSpPr txBox="1">
            <a:spLocks noChangeArrowheads="1"/>
          </p:cNvSpPr>
          <p:nvPr/>
        </p:nvSpPr>
        <p:spPr bwMode="auto">
          <a:xfrm>
            <a:off x="-9525" y="2133600"/>
            <a:ext cx="1914525"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a:solidFill>
                  <a:srgbClr val="FFFFFF"/>
                </a:solidFill>
                <a:latin typeface="Arial" charset="0"/>
                <a:ea typeface="+mn-ea"/>
              </a:rPr>
              <a:t>Medo-Persia</a:t>
            </a:r>
          </a:p>
        </p:txBody>
      </p:sp>
      <p:sp>
        <p:nvSpPr>
          <p:cNvPr id="276487" name="Text Box 7">
            <a:extLst>
              <a:ext uri="{FF2B5EF4-FFF2-40B4-BE49-F238E27FC236}">
                <a16:creationId xmlns:a16="http://schemas.microsoft.com/office/drawing/2014/main" id="{3F7DF837-B8FE-744B-9FE1-C79BE361CF6D}"/>
              </a:ext>
            </a:extLst>
          </p:cNvPr>
          <p:cNvSpPr txBox="1">
            <a:spLocks noChangeArrowheads="1"/>
          </p:cNvSpPr>
          <p:nvPr/>
        </p:nvSpPr>
        <p:spPr bwMode="auto">
          <a:xfrm>
            <a:off x="0" y="3048000"/>
            <a:ext cx="1184275"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a:solidFill>
                  <a:srgbClr val="FFFFFF"/>
                </a:solidFill>
                <a:latin typeface="Arial" charset="0"/>
                <a:ea typeface="+mn-ea"/>
              </a:rPr>
              <a:t>Greece</a:t>
            </a:r>
          </a:p>
        </p:txBody>
      </p:sp>
      <p:sp>
        <p:nvSpPr>
          <p:cNvPr id="276488" name="Text Box 8">
            <a:extLst>
              <a:ext uri="{FF2B5EF4-FFF2-40B4-BE49-F238E27FC236}">
                <a16:creationId xmlns:a16="http://schemas.microsoft.com/office/drawing/2014/main" id="{D9373A26-3760-D946-886C-0577E4EFDB2B}"/>
              </a:ext>
            </a:extLst>
          </p:cNvPr>
          <p:cNvSpPr txBox="1">
            <a:spLocks noChangeArrowheads="1"/>
          </p:cNvSpPr>
          <p:nvPr/>
        </p:nvSpPr>
        <p:spPr bwMode="auto">
          <a:xfrm>
            <a:off x="-7938" y="3962400"/>
            <a:ext cx="9985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a:solidFill>
                  <a:srgbClr val="FFFFFF"/>
                </a:solidFill>
                <a:latin typeface="Arial" charset="0"/>
                <a:ea typeface="+mn-ea"/>
              </a:rPr>
              <a:t>Rome</a:t>
            </a:r>
          </a:p>
        </p:txBody>
      </p:sp>
      <p:sp>
        <p:nvSpPr>
          <p:cNvPr id="276489" name="Text Box 9">
            <a:extLst>
              <a:ext uri="{FF2B5EF4-FFF2-40B4-BE49-F238E27FC236}">
                <a16:creationId xmlns:a16="http://schemas.microsoft.com/office/drawing/2014/main" id="{E0A0DB2B-E198-5748-BDEB-FCBCFE392B30}"/>
              </a:ext>
            </a:extLst>
          </p:cNvPr>
          <p:cNvSpPr txBox="1">
            <a:spLocks noChangeArrowheads="1"/>
          </p:cNvSpPr>
          <p:nvPr/>
        </p:nvSpPr>
        <p:spPr bwMode="auto">
          <a:xfrm>
            <a:off x="0" y="4800600"/>
            <a:ext cx="1287463" cy="82232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a:solidFill>
                  <a:srgbClr val="FFFFFF"/>
                </a:solidFill>
                <a:latin typeface="Arial" charset="0"/>
                <a:ea typeface="+mn-ea"/>
              </a:rPr>
              <a:t>Modern</a:t>
            </a:r>
          </a:p>
          <a:p>
            <a:pPr>
              <a:defRPr/>
            </a:pPr>
            <a:r>
              <a:rPr lang="en-US">
                <a:solidFill>
                  <a:srgbClr val="FFFFFF"/>
                </a:solidFill>
                <a:latin typeface="Arial" charset="0"/>
                <a:ea typeface="+mn-ea"/>
              </a:rPr>
              <a:t>Babylon</a:t>
            </a:r>
          </a:p>
        </p:txBody>
      </p:sp>
      <p:sp>
        <p:nvSpPr>
          <p:cNvPr id="276490" name="Text Box 10">
            <a:extLst>
              <a:ext uri="{FF2B5EF4-FFF2-40B4-BE49-F238E27FC236}">
                <a16:creationId xmlns:a16="http://schemas.microsoft.com/office/drawing/2014/main" id="{4AE62F1B-CC12-9A40-A5D5-63AE6F73C512}"/>
              </a:ext>
            </a:extLst>
          </p:cNvPr>
          <p:cNvSpPr txBox="1">
            <a:spLocks noChangeArrowheads="1"/>
          </p:cNvSpPr>
          <p:nvPr/>
        </p:nvSpPr>
        <p:spPr bwMode="auto">
          <a:xfrm>
            <a:off x="7938" y="5943600"/>
            <a:ext cx="1744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Restoration</a:t>
            </a:r>
          </a:p>
        </p:txBody>
      </p:sp>
      <p:sp>
        <p:nvSpPr>
          <p:cNvPr id="276492" name="Text Box 12">
            <a:extLst>
              <a:ext uri="{FF2B5EF4-FFF2-40B4-BE49-F238E27FC236}">
                <a16:creationId xmlns:a16="http://schemas.microsoft.com/office/drawing/2014/main" id="{78EB135B-D74A-0A41-9D94-2329DA940315}"/>
              </a:ext>
            </a:extLst>
          </p:cNvPr>
          <p:cNvSpPr txBox="1">
            <a:spLocks noChangeArrowheads="1"/>
          </p:cNvSpPr>
          <p:nvPr/>
        </p:nvSpPr>
        <p:spPr bwMode="auto">
          <a:xfrm>
            <a:off x="3673475" y="974725"/>
            <a:ext cx="1833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b="1">
                <a:solidFill>
                  <a:srgbClr val="FFFFFF"/>
                </a:solidFill>
                <a:latin typeface="Arial" panose="020B0604020202020204" pitchFamily="34" charset="0"/>
              </a:rPr>
              <a:t>Lion with</a:t>
            </a:r>
          </a:p>
          <a:p>
            <a:pPr algn="ctr">
              <a:spcBef>
                <a:spcPct val="0"/>
              </a:spcBef>
              <a:buFontTx/>
              <a:buNone/>
            </a:pPr>
            <a:r>
              <a:rPr lang="en-US" altLang="en-US" sz="2000" b="1">
                <a:solidFill>
                  <a:srgbClr val="FFFFFF"/>
                </a:solidFill>
                <a:latin typeface="Arial" panose="020B0604020202020204" pitchFamily="34" charset="0"/>
              </a:rPr>
              <a:t>eagle’s wings</a:t>
            </a:r>
          </a:p>
        </p:txBody>
      </p:sp>
      <p:sp>
        <p:nvSpPr>
          <p:cNvPr id="25617" name="Text Box 14">
            <a:extLst>
              <a:ext uri="{FF2B5EF4-FFF2-40B4-BE49-F238E27FC236}">
                <a16:creationId xmlns:a16="http://schemas.microsoft.com/office/drawing/2014/main" id="{D0B21F3A-B80F-9147-8F56-511AE98F7B54}"/>
              </a:ext>
            </a:extLst>
          </p:cNvPr>
          <p:cNvSpPr txBox="1">
            <a:spLocks noChangeArrowheads="1"/>
          </p:cNvSpPr>
          <p:nvPr/>
        </p:nvSpPr>
        <p:spPr bwMode="auto">
          <a:xfrm>
            <a:off x="2057400" y="228600"/>
            <a:ext cx="130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Daniel 2</a:t>
            </a:r>
          </a:p>
        </p:txBody>
      </p:sp>
      <p:sp>
        <p:nvSpPr>
          <p:cNvPr id="276495" name="Text Box 15">
            <a:extLst>
              <a:ext uri="{FF2B5EF4-FFF2-40B4-BE49-F238E27FC236}">
                <a16:creationId xmlns:a16="http://schemas.microsoft.com/office/drawing/2014/main" id="{1919EE2F-2A6D-674D-8EE6-5BBD5EDEA388}"/>
              </a:ext>
            </a:extLst>
          </p:cNvPr>
          <p:cNvSpPr txBox="1">
            <a:spLocks noChangeArrowheads="1"/>
          </p:cNvSpPr>
          <p:nvPr/>
        </p:nvSpPr>
        <p:spPr bwMode="auto">
          <a:xfrm>
            <a:off x="3886200" y="228600"/>
            <a:ext cx="130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Daniel 7</a:t>
            </a:r>
          </a:p>
        </p:txBody>
      </p:sp>
      <p:sp>
        <p:nvSpPr>
          <p:cNvPr id="276499" name="Text Box 19">
            <a:extLst>
              <a:ext uri="{FF2B5EF4-FFF2-40B4-BE49-F238E27FC236}">
                <a16:creationId xmlns:a16="http://schemas.microsoft.com/office/drawing/2014/main" id="{240BCE7D-1EA2-474C-AE00-678DF0597470}"/>
              </a:ext>
            </a:extLst>
          </p:cNvPr>
          <p:cNvSpPr txBox="1">
            <a:spLocks noChangeArrowheads="1"/>
          </p:cNvSpPr>
          <p:nvPr/>
        </p:nvSpPr>
        <p:spPr bwMode="auto">
          <a:xfrm>
            <a:off x="3697288" y="2041525"/>
            <a:ext cx="1790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b="1">
                <a:solidFill>
                  <a:srgbClr val="FFFFFF"/>
                </a:solidFill>
                <a:latin typeface="Arial" panose="020B0604020202020204" pitchFamily="34" charset="0"/>
              </a:rPr>
              <a:t>Bear with 3</a:t>
            </a:r>
          </a:p>
          <a:p>
            <a:pPr algn="ctr">
              <a:spcBef>
                <a:spcPct val="0"/>
              </a:spcBef>
              <a:buFontTx/>
              <a:buNone/>
            </a:pPr>
            <a:r>
              <a:rPr lang="en-US" altLang="en-US" sz="2000" b="1">
                <a:solidFill>
                  <a:srgbClr val="FFFFFF"/>
                </a:solidFill>
                <a:latin typeface="Arial" panose="020B0604020202020204" pitchFamily="34" charset="0"/>
              </a:rPr>
              <a:t>ribs in mouth</a:t>
            </a:r>
          </a:p>
        </p:txBody>
      </p:sp>
      <p:sp>
        <p:nvSpPr>
          <p:cNvPr id="276502" name="Text Box 22">
            <a:extLst>
              <a:ext uri="{FF2B5EF4-FFF2-40B4-BE49-F238E27FC236}">
                <a16:creationId xmlns:a16="http://schemas.microsoft.com/office/drawing/2014/main" id="{E08172F7-95FE-DA4D-BC84-32AB5598DD39}"/>
              </a:ext>
            </a:extLst>
          </p:cNvPr>
          <p:cNvSpPr txBox="1">
            <a:spLocks noChangeArrowheads="1"/>
          </p:cNvSpPr>
          <p:nvPr/>
        </p:nvSpPr>
        <p:spPr bwMode="auto">
          <a:xfrm>
            <a:off x="3630613" y="2895600"/>
            <a:ext cx="1931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Leopard with</a:t>
            </a:r>
          </a:p>
          <a:p>
            <a:pPr>
              <a:spcBef>
                <a:spcPct val="0"/>
              </a:spcBef>
              <a:buFontTx/>
              <a:buNone/>
            </a:pPr>
            <a:r>
              <a:rPr lang="en-US" altLang="en-US" sz="2400">
                <a:solidFill>
                  <a:srgbClr val="FFFFFF"/>
                </a:solidFill>
                <a:latin typeface="Arial" panose="020B0604020202020204" pitchFamily="34" charset="0"/>
              </a:rPr>
              <a:t>4 heads</a:t>
            </a:r>
          </a:p>
        </p:txBody>
      </p:sp>
      <p:grpSp>
        <p:nvGrpSpPr>
          <p:cNvPr id="2" name="Group 31">
            <a:extLst>
              <a:ext uri="{FF2B5EF4-FFF2-40B4-BE49-F238E27FC236}">
                <a16:creationId xmlns:a16="http://schemas.microsoft.com/office/drawing/2014/main" id="{3F1A16FE-28FA-A248-A4F2-714C92087A4A}"/>
              </a:ext>
            </a:extLst>
          </p:cNvPr>
          <p:cNvGrpSpPr>
            <a:grpSpLocks/>
          </p:cNvGrpSpPr>
          <p:nvPr/>
        </p:nvGrpSpPr>
        <p:grpSpPr bwMode="auto">
          <a:xfrm>
            <a:off x="3684588" y="3946525"/>
            <a:ext cx="1855787" cy="1784350"/>
            <a:chOff x="2321" y="2486"/>
            <a:chExt cx="1169" cy="1124"/>
          </a:xfrm>
        </p:grpSpPr>
        <p:sp>
          <p:nvSpPr>
            <p:cNvPr id="25642" name="Text Box 32">
              <a:extLst>
                <a:ext uri="{FF2B5EF4-FFF2-40B4-BE49-F238E27FC236}">
                  <a16:creationId xmlns:a16="http://schemas.microsoft.com/office/drawing/2014/main" id="{140AA65F-B8F6-8D48-9496-53D27F0D9C5B}"/>
                </a:ext>
              </a:extLst>
            </p:cNvPr>
            <p:cNvSpPr txBox="1">
              <a:spLocks noChangeArrowheads="1"/>
            </p:cNvSpPr>
            <p:nvPr/>
          </p:nvSpPr>
          <p:spPr bwMode="auto">
            <a:xfrm>
              <a:off x="2352" y="2486"/>
              <a:ext cx="113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FFFFFF"/>
                  </a:solidFill>
                  <a:latin typeface="Arial" panose="020B0604020202020204" pitchFamily="34" charset="0"/>
                </a:rPr>
                <a:t>Dreadful and </a:t>
              </a:r>
            </a:p>
            <a:p>
              <a:pPr>
                <a:spcBef>
                  <a:spcPct val="0"/>
                </a:spcBef>
                <a:buFontTx/>
                <a:buNone/>
              </a:pPr>
              <a:r>
                <a:rPr lang="en-US" altLang="en-US" sz="2000" b="1">
                  <a:solidFill>
                    <a:srgbClr val="FFFFFF"/>
                  </a:solidFill>
                  <a:latin typeface="Arial" panose="020B0604020202020204" pitchFamily="34" charset="0"/>
                </a:rPr>
                <a:t>terrible beast</a:t>
              </a:r>
            </a:p>
          </p:txBody>
        </p:sp>
        <p:sp>
          <p:nvSpPr>
            <p:cNvPr id="25643" name="Text Box 33">
              <a:extLst>
                <a:ext uri="{FF2B5EF4-FFF2-40B4-BE49-F238E27FC236}">
                  <a16:creationId xmlns:a16="http://schemas.microsoft.com/office/drawing/2014/main" id="{0BEFAF05-DF89-F340-907C-88D3B1DBCA23}"/>
                </a:ext>
              </a:extLst>
            </p:cNvPr>
            <p:cNvSpPr txBox="1">
              <a:spLocks noChangeArrowheads="1"/>
            </p:cNvSpPr>
            <p:nvPr/>
          </p:nvSpPr>
          <p:spPr bwMode="auto">
            <a:xfrm>
              <a:off x="2321" y="2976"/>
              <a:ext cx="109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b="1">
                  <a:solidFill>
                    <a:srgbClr val="FFFFFF"/>
                  </a:solidFill>
                  <a:latin typeface="Arial" panose="020B0604020202020204" pitchFamily="34" charset="0"/>
                </a:rPr>
                <a:t>Little horn</a:t>
              </a:r>
            </a:p>
            <a:p>
              <a:pPr algn="ctr">
                <a:spcBef>
                  <a:spcPct val="0"/>
                </a:spcBef>
                <a:buFontTx/>
                <a:buNone/>
              </a:pPr>
              <a:r>
                <a:rPr lang="en-US" altLang="en-US" sz="2000" b="1">
                  <a:solidFill>
                    <a:srgbClr val="FFFFFF"/>
                  </a:solidFill>
                  <a:latin typeface="Arial" panose="020B0604020202020204" pitchFamily="34" charset="0"/>
                </a:rPr>
                <a:t>speaks great</a:t>
              </a:r>
            </a:p>
            <a:p>
              <a:pPr algn="ctr">
                <a:spcBef>
                  <a:spcPct val="0"/>
                </a:spcBef>
                <a:buFontTx/>
                <a:buNone/>
              </a:pPr>
              <a:r>
                <a:rPr lang="en-US" altLang="en-US" sz="2000" b="1">
                  <a:solidFill>
                    <a:srgbClr val="FFFFFF"/>
                  </a:solidFill>
                  <a:latin typeface="Arial" panose="020B0604020202020204" pitchFamily="34" charset="0"/>
                </a:rPr>
                <a:t>things</a:t>
              </a:r>
            </a:p>
          </p:txBody>
        </p:sp>
      </p:grpSp>
      <p:sp>
        <p:nvSpPr>
          <p:cNvPr id="276516" name="Text Box 36">
            <a:extLst>
              <a:ext uri="{FF2B5EF4-FFF2-40B4-BE49-F238E27FC236}">
                <a16:creationId xmlns:a16="http://schemas.microsoft.com/office/drawing/2014/main" id="{222D5648-5B56-F947-9C71-90AD482516E6}"/>
              </a:ext>
            </a:extLst>
          </p:cNvPr>
          <p:cNvSpPr txBox="1">
            <a:spLocks noChangeArrowheads="1"/>
          </p:cNvSpPr>
          <p:nvPr/>
        </p:nvSpPr>
        <p:spPr bwMode="auto">
          <a:xfrm>
            <a:off x="2057400" y="5943600"/>
            <a:ext cx="1389063"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a:solidFill>
                  <a:srgbClr val="FFFFFF"/>
                </a:solidFill>
                <a:latin typeface="Arial" charset="0"/>
                <a:ea typeface="+mn-ea"/>
              </a:rPr>
              <a:t>Kingdom</a:t>
            </a:r>
          </a:p>
        </p:txBody>
      </p:sp>
      <p:sp>
        <p:nvSpPr>
          <p:cNvPr id="276517" name="Text Box 37">
            <a:extLst>
              <a:ext uri="{FF2B5EF4-FFF2-40B4-BE49-F238E27FC236}">
                <a16:creationId xmlns:a16="http://schemas.microsoft.com/office/drawing/2014/main" id="{BA3650CF-0568-7A4E-AA7B-96D0F30D1618}"/>
              </a:ext>
            </a:extLst>
          </p:cNvPr>
          <p:cNvSpPr txBox="1">
            <a:spLocks noChangeArrowheads="1"/>
          </p:cNvSpPr>
          <p:nvPr/>
        </p:nvSpPr>
        <p:spPr bwMode="auto">
          <a:xfrm>
            <a:off x="4157663" y="5943600"/>
            <a:ext cx="795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King</a:t>
            </a:r>
          </a:p>
        </p:txBody>
      </p:sp>
      <p:grpSp>
        <p:nvGrpSpPr>
          <p:cNvPr id="3" name="Group 51">
            <a:extLst>
              <a:ext uri="{FF2B5EF4-FFF2-40B4-BE49-F238E27FC236}">
                <a16:creationId xmlns:a16="http://schemas.microsoft.com/office/drawing/2014/main" id="{E4CC51BA-30DC-0649-9E5B-104807ED8B8C}"/>
              </a:ext>
            </a:extLst>
          </p:cNvPr>
          <p:cNvGrpSpPr>
            <a:grpSpLocks/>
          </p:cNvGrpSpPr>
          <p:nvPr/>
        </p:nvGrpSpPr>
        <p:grpSpPr bwMode="auto">
          <a:xfrm>
            <a:off x="5353050" y="228600"/>
            <a:ext cx="2190750" cy="6184900"/>
            <a:chOff x="3372" y="144"/>
            <a:chExt cx="1380" cy="3896"/>
          </a:xfrm>
        </p:grpSpPr>
        <p:sp>
          <p:nvSpPr>
            <p:cNvPr id="25634" name="Text Box 16">
              <a:extLst>
                <a:ext uri="{FF2B5EF4-FFF2-40B4-BE49-F238E27FC236}">
                  <a16:creationId xmlns:a16="http://schemas.microsoft.com/office/drawing/2014/main" id="{1D10AB0A-D30D-1E4E-9785-457CE5873886}"/>
                </a:ext>
              </a:extLst>
            </p:cNvPr>
            <p:cNvSpPr txBox="1">
              <a:spLocks noChangeArrowheads="1"/>
            </p:cNvSpPr>
            <p:nvPr/>
          </p:nvSpPr>
          <p:spPr bwMode="auto">
            <a:xfrm>
              <a:off x="3600" y="144"/>
              <a:ext cx="8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Daniel 8</a:t>
              </a:r>
            </a:p>
          </p:txBody>
        </p:sp>
        <p:grpSp>
          <p:nvGrpSpPr>
            <p:cNvPr id="25635" name="Group 23">
              <a:extLst>
                <a:ext uri="{FF2B5EF4-FFF2-40B4-BE49-F238E27FC236}">
                  <a16:creationId xmlns:a16="http://schemas.microsoft.com/office/drawing/2014/main" id="{5A39C89E-08A3-EF45-8B86-B9A47EE633B1}"/>
                </a:ext>
              </a:extLst>
            </p:cNvPr>
            <p:cNvGrpSpPr>
              <a:grpSpLocks/>
            </p:cNvGrpSpPr>
            <p:nvPr/>
          </p:nvGrpSpPr>
          <p:grpSpPr bwMode="auto">
            <a:xfrm>
              <a:off x="3504" y="768"/>
              <a:ext cx="1199" cy="1594"/>
              <a:chOff x="3504" y="768"/>
              <a:chExt cx="1199" cy="1594"/>
            </a:xfrm>
          </p:grpSpPr>
          <p:sp>
            <p:nvSpPr>
              <p:cNvPr id="25639" name="Text Box 24">
                <a:extLst>
                  <a:ext uri="{FF2B5EF4-FFF2-40B4-BE49-F238E27FC236}">
                    <a16:creationId xmlns:a16="http://schemas.microsoft.com/office/drawing/2014/main" id="{3D27CC54-09E7-EA4F-B3DE-4B37A2409219}"/>
                  </a:ext>
                </a:extLst>
              </p:cNvPr>
              <p:cNvSpPr txBox="1">
                <a:spLocks noChangeArrowheads="1"/>
              </p:cNvSpPr>
              <p:nvPr/>
            </p:nvSpPr>
            <p:spPr bwMode="auto">
              <a:xfrm>
                <a:off x="3654" y="768"/>
                <a:ext cx="7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History</a:t>
                </a:r>
              </a:p>
            </p:txBody>
          </p:sp>
          <p:sp>
            <p:nvSpPr>
              <p:cNvPr id="25640" name="Text Box 25">
                <a:extLst>
                  <a:ext uri="{FF2B5EF4-FFF2-40B4-BE49-F238E27FC236}">
                    <a16:creationId xmlns:a16="http://schemas.microsoft.com/office/drawing/2014/main" id="{FBB000CC-727C-A244-B5E9-E0A52675100A}"/>
                  </a:ext>
                </a:extLst>
              </p:cNvPr>
              <p:cNvSpPr txBox="1">
                <a:spLocks noChangeArrowheads="1"/>
              </p:cNvSpPr>
              <p:nvPr/>
            </p:nvSpPr>
            <p:spPr bwMode="auto">
              <a:xfrm>
                <a:off x="3552" y="1248"/>
                <a:ext cx="917"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a:solidFill>
                      <a:srgbClr val="FFFFFF"/>
                    </a:solidFill>
                    <a:latin typeface="Arial" panose="020B0604020202020204" pitchFamily="34" charset="0"/>
                  </a:rPr>
                  <a:t>Ram with</a:t>
                </a:r>
              </a:p>
              <a:p>
                <a:pPr algn="ctr">
                  <a:spcBef>
                    <a:spcPct val="0"/>
                  </a:spcBef>
                  <a:buFontTx/>
                  <a:buNone/>
                </a:pPr>
                <a:r>
                  <a:rPr lang="en-US" altLang="en-US" sz="2400">
                    <a:solidFill>
                      <a:srgbClr val="FFFFFF"/>
                    </a:solidFill>
                    <a:latin typeface="Arial" panose="020B0604020202020204" pitchFamily="34" charset="0"/>
                  </a:rPr>
                  <a:t>2 horns</a:t>
                </a:r>
              </a:p>
            </p:txBody>
          </p:sp>
          <p:sp>
            <p:nvSpPr>
              <p:cNvPr id="25641" name="Text Box 26">
                <a:extLst>
                  <a:ext uri="{FF2B5EF4-FFF2-40B4-BE49-F238E27FC236}">
                    <a16:creationId xmlns:a16="http://schemas.microsoft.com/office/drawing/2014/main" id="{4008429A-31DE-6C44-A200-610467388B1D}"/>
                  </a:ext>
                </a:extLst>
              </p:cNvPr>
              <p:cNvSpPr txBox="1">
                <a:spLocks noChangeArrowheads="1"/>
              </p:cNvSpPr>
              <p:nvPr/>
            </p:nvSpPr>
            <p:spPr bwMode="auto">
              <a:xfrm>
                <a:off x="3504" y="1728"/>
                <a:ext cx="119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FFFFFF"/>
                    </a:solidFill>
                    <a:latin typeface="Arial" panose="020B0604020202020204" pitchFamily="34" charset="0"/>
                  </a:rPr>
                  <a:t>He goat with</a:t>
                </a:r>
              </a:p>
              <a:p>
                <a:pPr>
                  <a:spcBef>
                    <a:spcPct val="0"/>
                  </a:spcBef>
                  <a:buFontTx/>
                  <a:buNone/>
                </a:pPr>
                <a:r>
                  <a:rPr lang="en-US" altLang="en-US" sz="2000" b="1">
                    <a:solidFill>
                      <a:srgbClr val="FFFFFF"/>
                    </a:solidFill>
                    <a:latin typeface="Arial" panose="020B0604020202020204" pitchFamily="34" charset="0"/>
                  </a:rPr>
                  <a:t>1 great horn</a:t>
                </a:r>
              </a:p>
              <a:p>
                <a:pPr>
                  <a:spcBef>
                    <a:spcPct val="0"/>
                  </a:spcBef>
                  <a:buFontTx/>
                  <a:buNone/>
                </a:pPr>
                <a:r>
                  <a:rPr lang="en-US" altLang="en-US" sz="2000" b="1">
                    <a:solidFill>
                      <a:srgbClr val="FFFFFF"/>
                    </a:solidFill>
                    <a:latin typeface="Arial" panose="020B0604020202020204" pitchFamily="34" charset="0"/>
                  </a:rPr>
                  <a:t>with 4 sprouts</a:t>
                </a:r>
              </a:p>
            </p:txBody>
          </p:sp>
        </p:grpSp>
        <p:sp>
          <p:nvSpPr>
            <p:cNvPr id="25636" name="Text Box 28">
              <a:extLst>
                <a:ext uri="{FF2B5EF4-FFF2-40B4-BE49-F238E27FC236}">
                  <a16:creationId xmlns:a16="http://schemas.microsoft.com/office/drawing/2014/main" id="{68602098-B2ED-224C-9335-6D00FE066D4A}"/>
                </a:ext>
              </a:extLst>
            </p:cNvPr>
            <p:cNvSpPr txBox="1">
              <a:spLocks noChangeArrowheads="1"/>
            </p:cNvSpPr>
            <p:nvPr/>
          </p:nvSpPr>
          <p:spPr bwMode="auto">
            <a:xfrm>
              <a:off x="3409" y="2486"/>
              <a:ext cx="134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b="1">
                  <a:solidFill>
                    <a:srgbClr val="FFFFFF"/>
                  </a:solidFill>
                  <a:latin typeface="Arial" panose="020B0604020202020204" pitchFamily="34" charset="0"/>
                </a:rPr>
                <a:t>One of the 4</a:t>
              </a:r>
            </a:p>
            <a:p>
              <a:pPr algn="ctr">
                <a:spcBef>
                  <a:spcPct val="0"/>
                </a:spcBef>
                <a:buFontTx/>
                <a:buNone/>
              </a:pPr>
              <a:r>
                <a:rPr lang="en-US" altLang="en-US" sz="2000" b="1">
                  <a:solidFill>
                    <a:srgbClr val="FFFFFF"/>
                  </a:solidFill>
                  <a:latin typeface="Arial" panose="020B0604020202020204" pitchFamily="34" charset="0"/>
                </a:rPr>
                <a:t>sprouting horns</a:t>
              </a:r>
            </a:p>
          </p:txBody>
        </p:sp>
        <p:sp>
          <p:nvSpPr>
            <p:cNvPr id="25637" name="Text Box 34">
              <a:extLst>
                <a:ext uri="{FF2B5EF4-FFF2-40B4-BE49-F238E27FC236}">
                  <a16:creationId xmlns:a16="http://schemas.microsoft.com/office/drawing/2014/main" id="{52F68EE5-60AB-D24D-BB44-19E1D6A74610}"/>
                </a:ext>
              </a:extLst>
            </p:cNvPr>
            <p:cNvSpPr txBox="1">
              <a:spLocks noChangeArrowheads="1"/>
            </p:cNvSpPr>
            <p:nvPr/>
          </p:nvSpPr>
          <p:spPr bwMode="auto">
            <a:xfrm>
              <a:off x="3372" y="3072"/>
              <a:ext cx="128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b="1">
                  <a:solidFill>
                    <a:srgbClr val="FFFFFF"/>
                  </a:solidFill>
                  <a:latin typeface="Arial" panose="020B0604020202020204" pitchFamily="34" charset="0"/>
                </a:rPr>
                <a:t>Horn magnifies</a:t>
              </a:r>
            </a:p>
            <a:p>
              <a:pPr algn="ctr">
                <a:spcBef>
                  <a:spcPct val="0"/>
                </a:spcBef>
                <a:buFontTx/>
                <a:buNone/>
              </a:pPr>
              <a:r>
                <a:rPr lang="en-US" altLang="en-US" sz="2000" b="1">
                  <a:solidFill>
                    <a:srgbClr val="FFFFFF"/>
                  </a:solidFill>
                  <a:latin typeface="Arial" panose="020B0604020202020204" pitchFamily="34" charset="0"/>
                </a:rPr>
                <a:t>himself</a:t>
              </a:r>
            </a:p>
          </p:txBody>
        </p:sp>
        <p:sp>
          <p:nvSpPr>
            <p:cNvPr id="25638" name="Text Box 38">
              <a:extLst>
                <a:ext uri="{FF2B5EF4-FFF2-40B4-BE49-F238E27FC236}">
                  <a16:creationId xmlns:a16="http://schemas.microsoft.com/office/drawing/2014/main" id="{4E65B7B0-E970-8149-9DE4-9E433FC647BA}"/>
                </a:ext>
              </a:extLst>
            </p:cNvPr>
            <p:cNvSpPr txBox="1">
              <a:spLocks noChangeArrowheads="1"/>
            </p:cNvSpPr>
            <p:nvPr/>
          </p:nvSpPr>
          <p:spPr bwMode="auto">
            <a:xfrm>
              <a:off x="3531" y="3752"/>
              <a:ext cx="9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a:solidFill>
                    <a:srgbClr val="FFFFFF"/>
                  </a:solidFill>
                  <a:latin typeface="Arial" panose="020B0604020202020204" pitchFamily="34" charset="0"/>
                </a:rPr>
                <a:t>Sanctuary</a:t>
              </a:r>
            </a:p>
          </p:txBody>
        </p:sp>
      </p:grpSp>
      <p:grpSp>
        <p:nvGrpSpPr>
          <p:cNvPr id="5" name="Group 50">
            <a:extLst>
              <a:ext uri="{FF2B5EF4-FFF2-40B4-BE49-F238E27FC236}">
                <a16:creationId xmlns:a16="http://schemas.microsoft.com/office/drawing/2014/main" id="{F1DC31F5-2908-024A-908E-B1C9D0568F6B}"/>
              </a:ext>
            </a:extLst>
          </p:cNvPr>
          <p:cNvGrpSpPr>
            <a:grpSpLocks/>
          </p:cNvGrpSpPr>
          <p:nvPr/>
        </p:nvGrpSpPr>
        <p:grpSpPr bwMode="auto">
          <a:xfrm>
            <a:off x="7315200" y="228600"/>
            <a:ext cx="1898650" cy="6172200"/>
            <a:chOff x="4608" y="144"/>
            <a:chExt cx="1196" cy="3888"/>
          </a:xfrm>
        </p:grpSpPr>
        <p:sp>
          <p:nvSpPr>
            <p:cNvPr id="25627" name="Text Box 2">
              <a:extLst>
                <a:ext uri="{FF2B5EF4-FFF2-40B4-BE49-F238E27FC236}">
                  <a16:creationId xmlns:a16="http://schemas.microsoft.com/office/drawing/2014/main" id="{FE6E0FC7-549C-E94C-9628-7716C9622145}"/>
                </a:ext>
              </a:extLst>
            </p:cNvPr>
            <p:cNvSpPr txBox="1">
              <a:spLocks noChangeArrowheads="1"/>
            </p:cNvSpPr>
            <p:nvPr/>
          </p:nvSpPr>
          <p:spPr bwMode="auto">
            <a:xfrm>
              <a:off x="4800" y="1728"/>
              <a:ext cx="100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FFFFFF"/>
                  </a:solidFill>
                  <a:latin typeface="Arial" panose="020B0604020202020204" pitchFamily="34" charset="0"/>
                </a:rPr>
                <a:t>Mighty king</a:t>
              </a:r>
            </a:p>
            <a:p>
              <a:pPr>
                <a:spcBef>
                  <a:spcPct val="0"/>
                </a:spcBef>
                <a:buFontTx/>
                <a:buNone/>
              </a:pPr>
              <a:r>
                <a:rPr lang="en-US" altLang="en-US" sz="2000" b="1">
                  <a:solidFill>
                    <a:srgbClr val="FFFFFF"/>
                  </a:solidFill>
                  <a:latin typeface="Arial" panose="020B0604020202020204" pitchFamily="34" charset="0"/>
                </a:rPr>
                <a:t>stands up </a:t>
              </a:r>
            </a:p>
            <a:p>
              <a:pPr>
                <a:spcBef>
                  <a:spcPct val="0"/>
                </a:spcBef>
                <a:buFontTx/>
                <a:buNone/>
              </a:pPr>
              <a:r>
                <a:rPr lang="en-US" altLang="en-US" sz="2000" b="1">
                  <a:solidFill>
                    <a:srgbClr val="FFFFFF"/>
                  </a:solidFill>
                  <a:latin typeface="Arial" panose="020B0604020202020204" pitchFamily="34" charset="0"/>
                </a:rPr>
                <a:t>in Grecia</a:t>
              </a:r>
            </a:p>
          </p:txBody>
        </p:sp>
        <p:sp>
          <p:nvSpPr>
            <p:cNvPr id="25628" name="Text Box 13">
              <a:extLst>
                <a:ext uri="{FF2B5EF4-FFF2-40B4-BE49-F238E27FC236}">
                  <a16:creationId xmlns:a16="http://schemas.microsoft.com/office/drawing/2014/main" id="{0375C84A-AB69-6E49-8E13-EE574C4263BB}"/>
                </a:ext>
              </a:extLst>
            </p:cNvPr>
            <p:cNvSpPr txBox="1">
              <a:spLocks noChangeArrowheads="1"/>
            </p:cNvSpPr>
            <p:nvPr/>
          </p:nvSpPr>
          <p:spPr bwMode="auto">
            <a:xfrm>
              <a:off x="4758" y="768"/>
              <a:ext cx="7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History</a:t>
              </a:r>
            </a:p>
          </p:txBody>
        </p:sp>
        <p:sp>
          <p:nvSpPr>
            <p:cNvPr id="25629" name="Text Box 17">
              <a:extLst>
                <a:ext uri="{FF2B5EF4-FFF2-40B4-BE49-F238E27FC236}">
                  <a16:creationId xmlns:a16="http://schemas.microsoft.com/office/drawing/2014/main" id="{C5CA3122-7168-4D43-9706-939F5AEB5D9F}"/>
                </a:ext>
              </a:extLst>
            </p:cNvPr>
            <p:cNvSpPr txBox="1">
              <a:spLocks noChangeArrowheads="1"/>
            </p:cNvSpPr>
            <p:nvPr/>
          </p:nvSpPr>
          <p:spPr bwMode="auto">
            <a:xfrm>
              <a:off x="4704" y="144"/>
              <a:ext cx="9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Daniel 11</a:t>
              </a:r>
            </a:p>
          </p:txBody>
        </p:sp>
        <p:sp>
          <p:nvSpPr>
            <p:cNvPr id="25630" name="Text Box 20">
              <a:extLst>
                <a:ext uri="{FF2B5EF4-FFF2-40B4-BE49-F238E27FC236}">
                  <a16:creationId xmlns:a16="http://schemas.microsoft.com/office/drawing/2014/main" id="{C1461B53-C3B6-9C47-90EC-A4EC62E3B739}"/>
                </a:ext>
              </a:extLst>
            </p:cNvPr>
            <p:cNvSpPr txBox="1">
              <a:spLocks noChangeArrowheads="1"/>
            </p:cNvSpPr>
            <p:nvPr/>
          </p:nvSpPr>
          <p:spPr bwMode="auto">
            <a:xfrm>
              <a:off x="4694" y="1248"/>
              <a:ext cx="97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a:solidFill>
                    <a:srgbClr val="FFFFFF"/>
                  </a:solidFill>
                  <a:latin typeface="Arial" panose="020B0604020202020204" pitchFamily="34" charset="0"/>
                </a:rPr>
                <a:t>Darius the Mede</a:t>
              </a:r>
            </a:p>
          </p:txBody>
        </p:sp>
        <p:sp>
          <p:nvSpPr>
            <p:cNvPr id="25631" name="Text Box 29">
              <a:extLst>
                <a:ext uri="{FF2B5EF4-FFF2-40B4-BE49-F238E27FC236}">
                  <a16:creationId xmlns:a16="http://schemas.microsoft.com/office/drawing/2014/main" id="{F0891BCF-A745-ED41-886E-C50516AC8BB2}"/>
                </a:ext>
              </a:extLst>
            </p:cNvPr>
            <p:cNvSpPr txBox="1">
              <a:spLocks noChangeArrowheads="1"/>
            </p:cNvSpPr>
            <p:nvPr/>
          </p:nvSpPr>
          <p:spPr bwMode="auto">
            <a:xfrm>
              <a:off x="4656" y="2544"/>
              <a:ext cx="11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FFFFFF"/>
                  </a:solidFill>
                  <a:latin typeface="Arial" panose="020B0604020202020204" pitchFamily="34" charset="0"/>
                </a:rPr>
                <a:t>King of North</a:t>
              </a:r>
            </a:p>
          </p:txBody>
        </p:sp>
        <p:sp>
          <p:nvSpPr>
            <p:cNvPr id="25632" name="Text Box 35">
              <a:extLst>
                <a:ext uri="{FF2B5EF4-FFF2-40B4-BE49-F238E27FC236}">
                  <a16:creationId xmlns:a16="http://schemas.microsoft.com/office/drawing/2014/main" id="{08C17F7E-BBA0-D247-929D-0FB50AD187BE}"/>
                </a:ext>
              </a:extLst>
            </p:cNvPr>
            <p:cNvSpPr txBox="1">
              <a:spLocks noChangeArrowheads="1"/>
            </p:cNvSpPr>
            <p:nvPr/>
          </p:nvSpPr>
          <p:spPr bwMode="auto">
            <a:xfrm>
              <a:off x="4608" y="3072"/>
              <a:ext cx="11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FFFFFF"/>
                  </a:solidFill>
                  <a:latin typeface="Arial" panose="020B0604020202020204" pitchFamily="34" charset="0"/>
                </a:rPr>
                <a:t>King of north</a:t>
              </a:r>
            </a:p>
            <a:p>
              <a:pPr>
                <a:spcBef>
                  <a:spcPct val="0"/>
                </a:spcBef>
                <a:buFontTx/>
                <a:buNone/>
              </a:pPr>
              <a:r>
                <a:rPr lang="en-US" altLang="en-US" sz="2000" b="1">
                  <a:solidFill>
                    <a:srgbClr val="FFFFFF"/>
                  </a:solidFill>
                  <a:latin typeface="Arial" panose="020B0604020202020204" pitchFamily="34" charset="0"/>
                </a:rPr>
                <a:t>exalts himself</a:t>
              </a:r>
            </a:p>
          </p:txBody>
        </p:sp>
        <p:sp>
          <p:nvSpPr>
            <p:cNvPr id="25633" name="Text Box 39">
              <a:extLst>
                <a:ext uri="{FF2B5EF4-FFF2-40B4-BE49-F238E27FC236}">
                  <a16:creationId xmlns:a16="http://schemas.microsoft.com/office/drawing/2014/main" id="{2F698EBD-E577-5149-8F5F-AB519AFFAA01}"/>
                </a:ext>
              </a:extLst>
            </p:cNvPr>
            <p:cNvSpPr txBox="1">
              <a:spLocks noChangeArrowheads="1"/>
            </p:cNvSpPr>
            <p:nvPr/>
          </p:nvSpPr>
          <p:spPr bwMode="auto">
            <a:xfrm>
              <a:off x="4805" y="3744"/>
              <a:ext cx="7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AE232"/>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rgbClr val="FAE23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AE23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FAE23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AE23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latin typeface="Arial" panose="020B0604020202020204" pitchFamily="34" charset="0"/>
                </a:rPr>
                <a:t>People</a:t>
              </a:r>
            </a:p>
          </p:txBody>
        </p:sp>
      </p:grpSp>
      <p:sp>
        <p:nvSpPr>
          <p:cNvPr id="276526" name="Text Box 46">
            <a:extLst>
              <a:ext uri="{FF2B5EF4-FFF2-40B4-BE49-F238E27FC236}">
                <a16:creationId xmlns:a16="http://schemas.microsoft.com/office/drawing/2014/main" id="{D860E1DC-C37C-C14F-B730-19B111303107}"/>
              </a:ext>
            </a:extLst>
          </p:cNvPr>
          <p:cNvSpPr txBox="1">
            <a:spLocks noChangeArrowheads="1"/>
          </p:cNvSpPr>
          <p:nvPr/>
        </p:nvSpPr>
        <p:spPr bwMode="auto">
          <a:xfrm>
            <a:off x="4191000" y="1431925"/>
            <a:ext cx="4724400" cy="4387850"/>
          </a:xfrm>
          <a:prstGeom prst="rect">
            <a:avLst/>
          </a:prstGeom>
          <a:solidFill>
            <a:srgbClr val="800202"/>
          </a:solidFill>
          <a:ln w="28575">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4000">
                <a:solidFill>
                  <a:schemeClr val="hlink"/>
                </a:solidFill>
                <a:effectLst>
                  <a:outerShdw blurRad="38100" dist="38100" dir="2700000" algn="tl">
                    <a:srgbClr val="000000"/>
                  </a:outerShdw>
                </a:effectLst>
                <a:latin typeface="Arial" panose="020B0604020202020204" pitchFamily="34" charset="0"/>
              </a:rPr>
              <a:t>“And in the days of these kings shall the God of heaven set up a kingdom, which shall never be destroyed:” (Daniel 2:44).</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76483"/>
                                        </p:tgtEl>
                                        <p:attrNameLst>
                                          <p:attrName>style.visibility</p:attrName>
                                        </p:attrNameLst>
                                      </p:cBhvr>
                                      <p:to>
                                        <p:strVal val="visible"/>
                                      </p:to>
                                    </p:set>
                                    <p:animEffect transition="in" filter="wipe(up)">
                                      <p:cBhvr>
                                        <p:cTn id="7" dur="500"/>
                                        <p:tgtEl>
                                          <p:spTgt spid="276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76491"/>
                                        </p:tgtEl>
                                        <p:attrNameLst>
                                          <p:attrName>style.visibility</p:attrName>
                                        </p:attrNameLst>
                                      </p:cBhvr>
                                      <p:to>
                                        <p:strVal val="visible"/>
                                      </p:to>
                                    </p:set>
                                    <p:anim calcmode="lin" valueType="num">
                                      <p:cBhvr additive="base">
                                        <p:cTn id="12" dur="500" fill="hold"/>
                                        <p:tgtEl>
                                          <p:spTgt spid="276491"/>
                                        </p:tgtEl>
                                        <p:attrNameLst>
                                          <p:attrName>ppt_x</p:attrName>
                                        </p:attrNameLst>
                                      </p:cBhvr>
                                      <p:tavLst>
                                        <p:tav tm="0">
                                          <p:val>
                                            <p:strVal val="0-#ppt_w/2"/>
                                          </p:val>
                                        </p:tav>
                                        <p:tav tm="100000">
                                          <p:val>
                                            <p:strVal val="#ppt_x"/>
                                          </p:val>
                                        </p:tav>
                                      </p:tavLst>
                                    </p:anim>
                                    <p:anim calcmode="lin" valueType="num">
                                      <p:cBhvr additive="base">
                                        <p:cTn id="13" dur="500" fill="hold"/>
                                        <p:tgtEl>
                                          <p:spTgt spid="27649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76485"/>
                                        </p:tgtEl>
                                        <p:attrNameLst>
                                          <p:attrName>style.visibility</p:attrName>
                                        </p:attrNameLst>
                                      </p:cBhvr>
                                      <p:to>
                                        <p:strVal val="visible"/>
                                      </p:to>
                                    </p:set>
                                    <p:anim calcmode="lin" valueType="num">
                                      <p:cBhvr additive="base">
                                        <p:cTn id="18" dur="500" fill="hold"/>
                                        <p:tgtEl>
                                          <p:spTgt spid="276485"/>
                                        </p:tgtEl>
                                        <p:attrNameLst>
                                          <p:attrName>ppt_x</p:attrName>
                                        </p:attrNameLst>
                                      </p:cBhvr>
                                      <p:tavLst>
                                        <p:tav tm="0">
                                          <p:val>
                                            <p:strVal val="0-#ppt_w/2"/>
                                          </p:val>
                                        </p:tav>
                                        <p:tav tm="100000">
                                          <p:val>
                                            <p:strVal val="#ppt_x"/>
                                          </p:val>
                                        </p:tav>
                                      </p:tavLst>
                                    </p:anim>
                                    <p:anim calcmode="lin" valueType="num">
                                      <p:cBhvr additive="base">
                                        <p:cTn id="19" dur="500" fill="hold"/>
                                        <p:tgtEl>
                                          <p:spTgt spid="276485"/>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6485"/>
                                        </p:tgtEl>
                                        <p:attrNameLst>
                                          <p:attrName>ppt_c</p:attrName>
                                        </p:attrNameLst>
                                      </p:cBhvr>
                                      <p:to>
                                        <a:srgbClr val="FFFFFF"/>
                                      </p:to>
                                    </p:animClr>
                                  </p:subTnLst>
                                </p:cTn>
                              </p:par>
                            </p:childTnLst>
                          </p:cTn>
                        </p:par>
                        <p:par>
                          <p:cTn id="20" fill="hold" nodeType="after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276498"/>
                                        </p:tgtEl>
                                        <p:attrNameLst>
                                          <p:attrName>style.visibility</p:attrName>
                                        </p:attrNameLst>
                                      </p:cBhvr>
                                      <p:to>
                                        <p:strVal val="visible"/>
                                      </p:to>
                                    </p:set>
                                    <p:anim calcmode="lin" valueType="num">
                                      <p:cBhvr additive="base">
                                        <p:cTn id="23" dur="500" fill="hold"/>
                                        <p:tgtEl>
                                          <p:spTgt spid="276498"/>
                                        </p:tgtEl>
                                        <p:attrNameLst>
                                          <p:attrName>ppt_x</p:attrName>
                                        </p:attrNameLst>
                                      </p:cBhvr>
                                      <p:tavLst>
                                        <p:tav tm="0">
                                          <p:val>
                                            <p:strVal val="0-#ppt_w/2"/>
                                          </p:val>
                                        </p:tav>
                                        <p:tav tm="100000">
                                          <p:val>
                                            <p:strVal val="#ppt_x"/>
                                          </p:val>
                                        </p:tav>
                                      </p:tavLst>
                                    </p:anim>
                                    <p:anim calcmode="lin" valueType="num">
                                      <p:cBhvr additive="base">
                                        <p:cTn id="24" dur="500" fill="hold"/>
                                        <p:tgtEl>
                                          <p:spTgt spid="276498"/>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76486"/>
                                        </p:tgtEl>
                                        <p:attrNameLst>
                                          <p:attrName>style.visibility</p:attrName>
                                        </p:attrNameLst>
                                      </p:cBhvr>
                                      <p:to>
                                        <p:strVal val="visible"/>
                                      </p:to>
                                    </p:set>
                                    <p:anim calcmode="lin" valueType="num">
                                      <p:cBhvr additive="base">
                                        <p:cTn id="29" dur="500" fill="hold"/>
                                        <p:tgtEl>
                                          <p:spTgt spid="276486"/>
                                        </p:tgtEl>
                                        <p:attrNameLst>
                                          <p:attrName>ppt_x</p:attrName>
                                        </p:attrNameLst>
                                      </p:cBhvr>
                                      <p:tavLst>
                                        <p:tav tm="0">
                                          <p:val>
                                            <p:strVal val="0-#ppt_w/2"/>
                                          </p:val>
                                        </p:tav>
                                        <p:tav tm="100000">
                                          <p:val>
                                            <p:strVal val="#ppt_x"/>
                                          </p:val>
                                        </p:tav>
                                      </p:tavLst>
                                    </p:anim>
                                    <p:anim calcmode="lin" valueType="num">
                                      <p:cBhvr additive="base">
                                        <p:cTn id="30" dur="500" fill="hold"/>
                                        <p:tgtEl>
                                          <p:spTgt spid="276486"/>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6486"/>
                                        </p:tgtEl>
                                        <p:attrNameLst>
                                          <p:attrName>ppt_c</p:attrName>
                                        </p:attrNameLst>
                                      </p:cBhvr>
                                      <p:to>
                                        <a:srgbClr val="FFFFFF"/>
                                      </p:to>
                                    </p:animClr>
                                  </p:subTnLst>
                                </p:cTn>
                              </p:par>
                            </p:childTnLst>
                          </p:cTn>
                        </p:par>
                        <p:par>
                          <p:cTn id="31" fill="hold" nodeType="afterGroup">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276501"/>
                                        </p:tgtEl>
                                        <p:attrNameLst>
                                          <p:attrName>style.visibility</p:attrName>
                                        </p:attrNameLst>
                                      </p:cBhvr>
                                      <p:to>
                                        <p:strVal val="visible"/>
                                      </p:to>
                                    </p:set>
                                    <p:anim calcmode="lin" valueType="num">
                                      <p:cBhvr additive="base">
                                        <p:cTn id="34" dur="500" fill="hold"/>
                                        <p:tgtEl>
                                          <p:spTgt spid="276501"/>
                                        </p:tgtEl>
                                        <p:attrNameLst>
                                          <p:attrName>ppt_x</p:attrName>
                                        </p:attrNameLst>
                                      </p:cBhvr>
                                      <p:tavLst>
                                        <p:tav tm="0">
                                          <p:val>
                                            <p:strVal val="0-#ppt_w/2"/>
                                          </p:val>
                                        </p:tav>
                                        <p:tav tm="100000">
                                          <p:val>
                                            <p:strVal val="#ppt_x"/>
                                          </p:val>
                                        </p:tav>
                                      </p:tavLst>
                                    </p:anim>
                                    <p:anim calcmode="lin" valueType="num">
                                      <p:cBhvr additive="base">
                                        <p:cTn id="35" dur="500" fill="hold"/>
                                        <p:tgtEl>
                                          <p:spTgt spid="276501"/>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76487"/>
                                        </p:tgtEl>
                                        <p:attrNameLst>
                                          <p:attrName>style.visibility</p:attrName>
                                        </p:attrNameLst>
                                      </p:cBhvr>
                                      <p:to>
                                        <p:strVal val="visible"/>
                                      </p:to>
                                    </p:set>
                                    <p:anim calcmode="lin" valueType="num">
                                      <p:cBhvr additive="base">
                                        <p:cTn id="40" dur="500" fill="hold"/>
                                        <p:tgtEl>
                                          <p:spTgt spid="276487"/>
                                        </p:tgtEl>
                                        <p:attrNameLst>
                                          <p:attrName>ppt_x</p:attrName>
                                        </p:attrNameLst>
                                      </p:cBhvr>
                                      <p:tavLst>
                                        <p:tav tm="0">
                                          <p:val>
                                            <p:strVal val="0-#ppt_w/2"/>
                                          </p:val>
                                        </p:tav>
                                        <p:tav tm="100000">
                                          <p:val>
                                            <p:strVal val="#ppt_x"/>
                                          </p:val>
                                        </p:tav>
                                      </p:tavLst>
                                    </p:anim>
                                    <p:anim calcmode="lin" valueType="num">
                                      <p:cBhvr additive="base">
                                        <p:cTn id="41" dur="500" fill="hold"/>
                                        <p:tgtEl>
                                          <p:spTgt spid="27648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6487"/>
                                        </p:tgtEl>
                                        <p:attrNameLst>
                                          <p:attrName>ppt_c</p:attrName>
                                        </p:attrNameLst>
                                      </p:cBhvr>
                                      <p:to>
                                        <a:srgbClr val="FFFFFF"/>
                                      </p:to>
                                    </p:animClr>
                                  </p:subTnLst>
                                </p:cTn>
                              </p:par>
                            </p:childTnLst>
                          </p:cTn>
                        </p:par>
                        <p:par>
                          <p:cTn id="42" fill="hold" nodeType="afterGroup">
                            <p:stCondLst>
                              <p:cond delay="500"/>
                            </p:stCondLst>
                            <p:childTnLst>
                              <p:par>
                                <p:cTn id="43" presetID="2" presetClass="entr" presetSubtype="8" fill="hold" grpId="0" nodeType="afterEffect">
                                  <p:stCondLst>
                                    <p:cond delay="0"/>
                                  </p:stCondLst>
                                  <p:childTnLst>
                                    <p:set>
                                      <p:cBhvr>
                                        <p:cTn id="44" dur="1" fill="hold">
                                          <p:stCondLst>
                                            <p:cond delay="0"/>
                                          </p:stCondLst>
                                        </p:cTn>
                                        <p:tgtEl>
                                          <p:spTgt spid="276507"/>
                                        </p:tgtEl>
                                        <p:attrNameLst>
                                          <p:attrName>style.visibility</p:attrName>
                                        </p:attrNameLst>
                                      </p:cBhvr>
                                      <p:to>
                                        <p:strVal val="visible"/>
                                      </p:to>
                                    </p:set>
                                    <p:anim calcmode="lin" valueType="num">
                                      <p:cBhvr additive="base">
                                        <p:cTn id="45" dur="500" fill="hold"/>
                                        <p:tgtEl>
                                          <p:spTgt spid="276507"/>
                                        </p:tgtEl>
                                        <p:attrNameLst>
                                          <p:attrName>ppt_x</p:attrName>
                                        </p:attrNameLst>
                                      </p:cBhvr>
                                      <p:tavLst>
                                        <p:tav tm="0">
                                          <p:val>
                                            <p:strVal val="0-#ppt_w/2"/>
                                          </p:val>
                                        </p:tav>
                                        <p:tav tm="100000">
                                          <p:val>
                                            <p:strVal val="#ppt_x"/>
                                          </p:val>
                                        </p:tav>
                                      </p:tavLst>
                                    </p:anim>
                                    <p:anim calcmode="lin" valueType="num">
                                      <p:cBhvr additive="base">
                                        <p:cTn id="46" dur="500" fill="hold"/>
                                        <p:tgtEl>
                                          <p:spTgt spid="276507"/>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76488"/>
                                        </p:tgtEl>
                                        <p:attrNameLst>
                                          <p:attrName>style.visibility</p:attrName>
                                        </p:attrNameLst>
                                      </p:cBhvr>
                                      <p:to>
                                        <p:strVal val="visible"/>
                                      </p:to>
                                    </p:set>
                                    <p:anim calcmode="lin" valueType="num">
                                      <p:cBhvr additive="base">
                                        <p:cTn id="51" dur="500" fill="hold"/>
                                        <p:tgtEl>
                                          <p:spTgt spid="276488"/>
                                        </p:tgtEl>
                                        <p:attrNameLst>
                                          <p:attrName>ppt_x</p:attrName>
                                        </p:attrNameLst>
                                      </p:cBhvr>
                                      <p:tavLst>
                                        <p:tav tm="0">
                                          <p:val>
                                            <p:strVal val="0-#ppt_w/2"/>
                                          </p:val>
                                        </p:tav>
                                        <p:tav tm="100000">
                                          <p:val>
                                            <p:strVal val="#ppt_x"/>
                                          </p:val>
                                        </p:tav>
                                      </p:tavLst>
                                    </p:anim>
                                    <p:anim calcmode="lin" valueType="num">
                                      <p:cBhvr additive="base">
                                        <p:cTn id="52" dur="500" fill="hold"/>
                                        <p:tgtEl>
                                          <p:spTgt spid="27648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6488"/>
                                        </p:tgtEl>
                                        <p:attrNameLst>
                                          <p:attrName>ppt_c</p:attrName>
                                        </p:attrNameLst>
                                      </p:cBhvr>
                                      <p:to>
                                        <a:srgbClr val="FFFFFF"/>
                                      </p:to>
                                    </p:animClr>
                                  </p:subTnLst>
                                </p:cTn>
                              </p:par>
                            </p:childTnLst>
                          </p:cTn>
                        </p:par>
                        <p:par>
                          <p:cTn id="53" fill="hold" nodeType="afterGroup">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276510"/>
                                        </p:tgtEl>
                                        <p:attrNameLst>
                                          <p:attrName>style.visibility</p:attrName>
                                        </p:attrNameLst>
                                      </p:cBhvr>
                                      <p:to>
                                        <p:strVal val="visible"/>
                                      </p:to>
                                    </p:set>
                                    <p:anim calcmode="lin" valueType="num">
                                      <p:cBhvr additive="base">
                                        <p:cTn id="56" dur="500" fill="hold"/>
                                        <p:tgtEl>
                                          <p:spTgt spid="276510"/>
                                        </p:tgtEl>
                                        <p:attrNameLst>
                                          <p:attrName>ppt_x</p:attrName>
                                        </p:attrNameLst>
                                      </p:cBhvr>
                                      <p:tavLst>
                                        <p:tav tm="0">
                                          <p:val>
                                            <p:strVal val="0-#ppt_w/2"/>
                                          </p:val>
                                        </p:tav>
                                        <p:tav tm="100000">
                                          <p:val>
                                            <p:strVal val="#ppt_x"/>
                                          </p:val>
                                        </p:tav>
                                      </p:tavLst>
                                    </p:anim>
                                    <p:anim calcmode="lin" valueType="num">
                                      <p:cBhvr additive="base">
                                        <p:cTn id="57" dur="500" fill="hold"/>
                                        <p:tgtEl>
                                          <p:spTgt spid="276510"/>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76489"/>
                                        </p:tgtEl>
                                        <p:attrNameLst>
                                          <p:attrName>style.visibility</p:attrName>
                                        </p:attrNameLst>
                                      </p:cBhvr>
                                      <p:to>
                                        <p:strVal val="visible"/>
                                      </p:to>
                                    </p:set>
                                    <p:anim calcmode="lin" valueType="num">
                                      <p:cBhvr additive="base">
                                        <p:cTn id="62" dur="500" fill="hold"/>
                                        <p:tgtEl>
                                          <p:spTgt spid="276489"/>
                                        </p:tgtEl>
                                        <p:attrNameLst>
                                          <p:attrName>ppt_x</p:attrName>
                                        </p:attrNameLst>
                                      </p:cBhvr>
                                      <p:tavLst>
                                        <p:tav tm="0">
                                          <p:val>
                                            <p:strVal val="0-#ppt_w/2"/>
                                          </p:val>
                                        </p:tav>
                                        <p:tav tm="100000">
                                          <p:val>
                                            <p:strVal val="#ppt_x"/>
                                          </p:val>
                                        </p:tav>
                                      </p:tavLst>
                                    </p:anim>
                                    <p:anim calcmode="lin" valueType="num">
                                      <p:cBhvr additive="base">
                                        <p:cTn id="63" dur="500" fill="hold"/>
                                        <p:tgtEl>
                                          <p:spTgt spid="276489"/>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6489"/>
                                        </p:tgtEl>
                                        <p:attrNameLst>
                                          <p:attrName>ppt_c</p:attrName>
                                        </p:attrNameLst>
                                      </p:cBhvr>
                                      <p:to>
                                        <a:srgbClr val="FFFFFF"/>
                                      </p:to>
                                    </p:animClr>
                                  </p:sub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000"/>
                                        <p:tgtEl>
                                          <p:spTgt spid="44"/>
                                        </p:tgtEl>
                                      </p:cBhvr>
                                    </p:animEffect>
                                  </p:childTnLst>
                                </p:cTn>
                              </p:par>
                            </p:childTnLst>
                          </p:cTn>
                        </p:par>
                        <p:par>
                          <p:cTn id="69" fill="hold" nodeType="afterGroup">
                            <p:stCondLst>
                              <p:cond delay="2000"/>
                            </p:stCondLst>
                            <p:childTnLst>
                              <p:par>
                                <p:cTn id="70" presetID="2" presetClass="entr" presetSubtype="8" fill="hold" grpId="0" nodeType="afterEffect">
                                  <p:stCondLst>
                                    <p:cond delay="0"/>
                                  </p:stCondLst>
                                  <p:childTnLst>
                                    <p:set>
                                      <p:cBhvr>
                                        <p:cTn id="71" dur="1" fill="hold">
                                          <p:stCondLst>
                                            <p:cond delay="0"/>
                                          </p:stCondLst>
                                        </p:cTn>
                                        <p:tgtEl>
                                          <p:spTgt spid="276490"/>
                                        </p:tgtEl>
                                        <p:attrNameLst>
                                          <p:attrName>style.visibility</p:attrName>
                                        </p:attrNameLst>
                                      </p:cBhvr>
                                      <p:to>
                                        <p:strVal val="visible"/>
                                      </p:to>
                                    </p:set>
                                    <p:anim calcmode="lin" valueType="num">
                                      <p:cBhvr additive="base">
                                        <p:cTn id="72" dur="500" fill="hold"/>
                                        <p:tgtEl>
                                          <p:spTgt spid="276490"/>
                                        </p:tgtEl>
                                        <p:attrNameLst>
                                          <p:attrName>ppt_x</p:attrName>
                                        </p:attrNameLst>
                                      </p:cBhvr>
                                      <p:tavLst>
                                        <p:tav tm="0">
                                          <p:val>
                                            <p:strVal val="0-#ppt_w/2"/>
                                          </p:val>
                                        </p:tav>
                                        <p:tav tm="100000">
                                          <p:val>
                                            <p:strVal val="#ppt_x"/>
                                          </p:val>
                                        </p:tav>
                                      </p:tavLst>
                                    </p:anim>
                                    <p:anim calcmode="lin" valueType="num">
                                      <p:cBhvr additive="base">
                                        <p:cTn id="73" dur="500" fill="hold"/>
                                        <p:tgtEl>
                                          <p:spTgt spid="276490"/>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76490"/>
                                        </p:tgtEl>
                                        <p:attrNameLst>
                                          <p:attrName>ppt_c</p:attrName>
                                        </p:attrNameLst>
                                      </p:cBhvr>
                                      <p:to>
                                        <a:srgbClr val="FFFFFF"/>
                                      </p:to>
                                    </p:animClr>
                                  </p:sub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276516"/>
                                        </p:tgtEl>
                                        <p:attrNameLst>
                                          <p:attrName>style.visibility</p:attrName>
                                        </p:attrNameLst>
                                      </p:cBhvr>
                                      <p:to>
                                        <p:strVal val="visible"/>
                                      </p:to>
                                    </p:set>
                                    <p:anim calcmode="lin" valueType="num">
                                      <p:cBhvr additive="base">
                                        <p:cTn id="78" dur="500" fill="hold"/>
                                        <p:tgtEl>
                                          <p:spTgt spid="276516"/>
                                        </p:tgtEl>
                                        <p:attrNameLst>
                                          <p:attrName>ppt_x</p:attrName>
                                        </p:attrNameLst>
                                      </p:cBhvr>
                                      <p:tavLst>
                                        <p:tav tm="0">
                                          <p:val>
                                            <p:strVal val="0-#ppt_w/2"/>
                                          </p:val>
                                        </p:tav>
                                        <p:tav tm="100000">
                                          <p:val>
                                            <p:strVal val="#ppt_x"/>
                                          </p:val>
                                        </p:tav>
                                      </p:tavLst>
                                    </p:anim>
                                    <p:anim calcmode="lin" valueType="num">
                                      <p:cBhvr additive="base">
                                        <p:cTn id="79" dur="500" fill="hold"/>
                                        <p:tgtEl>
                                          <p:spTgt spid="276516"/>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500"/>
                            </p:stCondLst>
                            <p:childTnLst>
                              <p:par>
                                <p:cTn id="81" presetID="12" presetClass="entr" presetSubtype="4" fill="hold" grpId="0" nodeType="afterEffect">
                                  <p:stCondLst>
                                    <p:cond delay="0"/>
                                  </p:stCondLst>
                                  <p:childTnLst>
                                    <p:set>
                                      <p:cBhvr>
                                        <p:cTn id="82" dur="1" fill="hold">
                                          <p:stCondLst>
                                            <p:cond delay="0"/>
                                          </p:stCondLst>
                                        </p:cTn>
                                        <p:tgtEl>
                                          <p:spTgt spid="276526"/>
                                        </p:tgtEl>
                                        <p:attrNameLst>
                                          <p:attrName>style.visibility</p:attrName>
                                        </p:attrNameLst>
                                      </p:cBhvr>
                                      <p:to>
                                        <p:strVal val="visible"/>
                                      </p:to>
                                    </p:set>
                                    <p:animEffect transition="in" filter="slide(fromBottom)">
                                      <p:cBhvr>
                                        <p:cTn id="83" dur="500"/>
                                        <p:tgtEl>
                                          <p:spTgt spid="276526"/>
                                        </p:tgtEl>
                                      </p:cBhvr>
                                    </p:animEffect>
                                  </p:childTnLst>
                                  <p:subTnLst>
                                    <p:set>
                                      <p:cBhvr override="childStyle">
                                        <p:cTn dur="1" fill="hold" display="0" masterRel="nextClick" afterEffect="1"/>
                                        <p:tgtEl>
                                          <p:spTgt spid="276526"/>
                                        </p:tgtEl>
                                        <p:attrNameLst>
                                          <p:attrName>style.visibility</p:attrName>
                                        </p:attrNameLst>
                                      </p:cBhvr>
                                      <p:to>
                                        <p:strVal val="hidden"/>
                                      </p:to>
                                    </p:set>
                                  </p:sub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xit" presetSubtype="0" fill="hold" nodeType="clickEffect">
                                  <p:stCondLst>
                                    <p:cond delay="0"/>
                                  </p:stCondLst>
                                  <p:childTnLst>
                                    <p:animEffect transition="out" filter="fade">
                                      <p:cBhvr>
                                        <p:cTn id="87" dur="2000"/>
                                        <p:tgtEl>
                                          <p:spTgt spid="44"/>
                                        </p:tgtEl>
                                      </p:cBhvr>
                                    </p:animEffect>
                                    <p:set>
                                      <p:cBhvr>
                                        <p:cTn id="88" dur="1" fill="hold">
                                          <p:stCondLst>
                                            <p:cond delay="1999"/>
                                          </p:stCondLst>
                                        </p:cTn>
                                        <p:tgtEl>
                                          <p:spTgt spid="44"/>
                                        </p:tgtEl>
                                        <p:attrNameLst>
                                          <p:attrName>style.visibility</p:attrName>
                                        </p:attrNameLst>
                                      </p:cBhvr>
                                      <p:to>
                                        <p:strVal val="hidden"/>
                                      </p:to>
                                    </p:set>
                                  </p:childTnLst>
                                </p:cTn>
                              </p:par>
                              <p:par>
                                <p:cTn id="89" presetID="22" presetClass="entr" presetSubtype="2" fill="hold" nodeType="withEffect">
                                  <p:stCondLst>
                                    <p:cond delay="0"/>
                                  </p:stCondLst>
                                  <p:childTnLst>
                                    <p:set>
                                      <p:cBhvr>
                                        <p:cTn id="90" dur="1" fill="hold">
                                          <p:stCondLst>
                                            <p:cond delay="0"/>
                                          </p:stCondLst>
                                        </p:cTn>
                                        <p:tgtEl>
                                          <p:spTgt spid="24619"/>
                                        </p:tgtEl>
                                        <p:attrNameLst>
                                          <p:attrName>style.visibility</p:attrName>
                                        </p:attrNameLst>
                                      </p:cBhvr>
                                      <p:to>
                                        <p:strVal val="visible"/>
                                      </p:to>
                                    </p:set>
                                    <p:animEffect transition="in" filter="wipe(right)">
                                      <p:cBhvr>
                                        <p:cTn id="91" dur="500"/>
                                        <p:tgtEl>
                                          <p:spTgt spid="24619"/>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499"/>
                                          </p:stCondLst>
                                        </p:cTn>
                                        <p:tgtEl>
                                          <p:spTgt spid="276495"/>
                                        </p:tgtEl>
                                        <p:attrNameLst>
                                          <p:attrName>style.visibility</p:attrName>
                                        </p:attrNameLst>
                                      </p:cBhvr>
                                      <p:to>
                                        <p:strVal val="visible"/>
                                      </p:to>
                                    </p:set>
                                  </p:childTnLst>
                                  <p:subTnLst>
                                    <p:animClr clrSpc="rgb" dir="cw">
                                      <p:cBhvr override="childStyle">
                                        <p:cTn dur="1" fill="hold" display="0" masterRel="nextClick" afterEffect="1"/>
                                        <p:tgtEl>
                                          <p:spTgt spid="276495"/>
                                        </p:tgtEl>
                                        <p:attrNameLst>
                                          <p:attrName>ppt_c</p:attrName>
                                        </p:attrNameLst>
                                      </p:cBhvr>
                                      <p:to>
                                        <a:srgbClr val="FFFFFF"/>
                                      </p:to>
                                    </p:animClr>
                                  </p:subTnLst>
                                </p:cTn>
                              </p:par>
                            </p:childTnLst>
                          </p:cTn>
                        </p:par>
                        <p:par>
                          <p:cTn id="96" fill="hold" nodeType="afterGroup">
                            <p:stCondLst>
                              <p:cond delay="500"/>
                            </p:stCondLst>
                            <p:childTnLst>
                              <p:par>
                                <p:cTn id="97" presetID="2" presetClass="entr" presetSubtype="1" fill="hold" grpId="0" nodeType="afterEffect">
                                  <p:stCondLst>
                                    <p:cond delay="0"/>
                                  </p:stCondLst>
                                  <p:childTnLst>
                                    <p:set>
                                      <p:cBhvr>
                                        <p:cTn id="98" dur="1" fill="hold">
                                          <p:stCondLst>
                                            <p:cond delay="0"/>
                                          </p:stCondLst>
                                        </p:cTn>
                                        <p:tgtEl>
                                          <p:spTgt spid="276492"/>
                                        </p:tgtEl>
                                        <p:attrNameLst>
                                          <p:attrName>style.visibility</p:attrName>
                                        </p:attrNameLst>
                                      </p:cBhvr>
                                      <p:to>
                                        <p:strVal val="visible"/>
                                      </p:to>
                                    </p:set>
                                    <p:anim calcmode="lin" valueType="num">
                                      <p:cBhvr additive="base">
                                        <p:cTn id="99" dur="500" fill="hold"/>
                                        <p:tgtEl>
                                          <p:spTgt spid="276492"/>
                                        </p:tgtEl>
                                        <p:attrNameLst>
                                          <p:attrName>ppt_x</p:attrName>
                                        </p:attrNameLst>
                                      </p:cBhvr>
                                      <p:tavLst>
                                        <p:tav tm="0">
                                          <p:val>
                                            <p:strVal val="#ppt_x"/>
                                          </p:val>
                                        </p:tav>
                                        <p:tav tm="100000">
                                          <p:val>
                                            <p:strVal val="#ppt_x"/>
                                          </p:val>
                                        </p:tav>
                                      </p:tavLst>
                                    </p:anim>
                                    <p:anim calcmode="lin" valueType="num">
                                      <p:cBhvr additive="base">
                                        <p:cTn id="100" dur="500" fill="hold"/>
                                        <p:tgtEl>
                                          <p:spTgt spid="276492"/>
                                        </p:tgtEl>
                                        <p:attrNameLst>
                                          <p:attrName>ppt_y</p:attrName>
                                        </p:attrNameLst>
                                      </p:cBhvr>
                                      <p:tavLst>
                                        <p:tav tm="0">
                                          <p:val>
                                            <p:strVal val="0-#ppt_h/2"/>
                                          </p:val>
                                        </p:tav>
                                        <p:tav tm="100000">
                                          <p:val>
                                            <p:strVal val="#ppt_y"/>
                                          </p:val>
                                        </p:tav>
                                      </p:tavLst>
                                    </p:anim>
                                  </p:childTnLst>
                                </p:cTn>
                              </p:par>
                            </p:childTnLst>
                          </p:cTn>
                        </p:par>
                        <p:par>
                          <p:cTn id="101" fill="hold" nodeType="afterGroup">
                            <p:stCondLst>
                              <p:cond delay="1000"/>
                            </p:stCondLst>
                            <p:childTnLst>
                              <p:par>
                                <p:cTn id="102" presetID="2" presetClass="entr" presetSubtype="1" fill="hold" grpId="0" nodeType="afterEffect">
                                  <p:stCondLst>
                                    <p:cond delay="0"/>
                                  </p:stCondLst>
                                  <p:childTnLst>
                                    <p:set>
                                      <p:cBhvr>
                                        <p:cTn id="103" dur="1" fill="hold">
                                          <p:stCondLst>
                                            <p:cond delay="0"/>
                                          </p:stCondLst>
                                        </p:cTn>
                                        <p:tgtEl>
                                          <p:spTgt spid="276499"/>
                                        </p:tgtEl>
                                        <p:attrNameLst>
                                          <p:attrName>style.visibility</p:attrName>
                                        </p:attrNameLst>
                                      </p:cBhvr>
                                      <p:to>
                                        <p:strVal val="visible"/>
                                      </p:to>
                                    </p:set>
                                    <p:anim calcmode="lin" valueType="num">
                                      <p:cBhvr additive="base">
                                        <p:cTn id="104" dur="500" fill="hold"/>
                                        <p:tgtEl>
                                          <p:spTgt spid="276499"/>
                                        </p:tgtEl>
                                        <p:attrNameLst>
                                          <p:attrName>ppt_x</p:attrName>
                                        </p:attrNameLst>
                                      </p:cBhvr>
                                      <p:tavLst>
                                        <p:tav tm="0">
                                          <p:val>
                                            <p:strVal val="#ppt_x"/>
                                          </p:val>
                                        </p:tav>
                                        <p:tav tm="100000">
                                          <p:val>
                                            <p:strVal val="#ppt_x"/>
                                          </p:val>
                                        </p:tav>
                                      </p:tavLst>
                                    </p:anim>
                                    <p:anim calcmode="lin" valueType="num">
                                      <p:cBhvr additive="base">
                                        <p:cTn id="105" dur="500" fill="hold"/>
                                        <p:tgtEl>
                                          <p:spTgt spid="276499"/>
                                        </p:tgtEl>
                                        <p:attrNameLst>
                                          <p:attrName>ppt_y</p:attrName>
                                        </p:attrNameLst>
                                      </p:cBhvr>
                                      <p:tavLst>
                                        <p:tav tm="0">
                                          <p:val>
                                            <p:strVal val="0-#ppt_h/2"/>
                                          </p:val>
                                        </p:tav>
                                        <p:tav tm="100000">
                                          <p:val>
                                            <p:strVal val="#ppt_y"/>
                                          </p:val>
                                        </p:tav>
                                      </p:tavLst>
                                    </p:anim>
                                  </p:childTnLst>
                                </p:cTn>
                              </p:par>
                            </p:childTnLst>
                          </p:cTn>
                        </p:par>
                        <p:par>
                          <p:cTn id="106" fill="hold" nodeType="afterGroup">
                            <p:stCondLst>
                              <p:cond delay="1500"/>
                            </p:stCondLst>
                            <p:childTnLst>
                              <p:par>
                                <p:cTn id="107" presetID="2" presetClass="entr" presetSubtype="1" fill="hold" grpId="0" nodeType="afterEffect">
                                  <p:stCondLst>
                                    <p:cond delay="0"/>
                                  </p:stCondLst>
                                  <p:childTnLst>
                                    <p:set>
                                      <p:cBhvr>
                                        <p:cTn id="108" dur="1" fill="hold">
                                          <p:stCondLst>
                                            <p:cond delay="0"/>
                                          </p:stCondLst>
                                        </p:cTn>
                                        <p:tgtEl>
                                          <p:spTgt spid="276502"/>
                                        </p:tgtEl>
                                        <p:attrNameLst>
                                          <p:attrName>style.visibility</p:attrName>
                                        </p:attrNameLst>
                                      </p:cBhvr>
                                      <p:to>
                                        <p:strVal val="visible"/>
                                      </p:to>
                                    </p:set>
                                    <p:anim calcmode="lin" valueType="num">
                                      <p:cBhvr additive="base">
                                        <p:cTn id="109" dur="500" fill="hold"/>
                                        <p:tgtEl>
                                          <p:spTgt spid="276502"/>
                                        </p:tgtEl>
                                        <p:attrNameLst>
                                          <p:attrName>ppt_x</p:attrName>
                                        </p:attrNameLst>
                                      </p:cBhvr>
                                      <p:tavLst>
                                        <p:tav tm="0">
                                          <p:val>
                                            <p:strVal val="#ppt_x"/>
                                          </p:val>
                                        </p:tav>
                                        <p:tav tm="100000">
                                          <p:val>
                                            <p:strVal val="#ppt_x"/>
                                          </p:val>
                                        </p:tav>
                                      </p:tavLst>
                                    </p:anim>
                                    <p:anim calcmode="lin" valueType="num">
                                      <p:cBhvr additive="base">
                                        <p:cTn id="110" dur="500" fill="hold"/>
                                        <p:tgtEl>
                                          <p:spTgt spid="276502"/>
                                        </p:tgtEl>
                                        <p:attrNameLst>
                                          <p:attrName>ppt_y</p:attrName>
                                        </p:attrNameLst>
                                      </p:cBhvr>
                                      <p:tavLst>
                                        <p:tav tm="0">
                                          <p:val>
                                            <p:strVal val="0-#ppt_h/2"/>
                                          </p:val>
                                        </p:tav>
                                        <p:tav tm="100000">
                                          <p:val>
                                            <p:strVal val="#ppt_y"/>
                                          </p:val>
                                        </p:tav>
                                      </p:tavLst>
                                    </p:anim>
                                  </p:childTnLst>
                                </p:cTn>
                              </p:par>
                            </p:childTnLst>
                          </p:cTn>
                        </p:par>
                        <p:par>
                          <p:cTn id="111" fill="hold" nodeType="afterGroup">
                            <p:stCondLst>
                              <p:cond delay="2000"/>
                            </p:stCondLst>
                            <p:childTnLst>
                              <p:par>
                                <p:cTn id="112" presetID="2" presetClass="entr" presetSubtype="4" fill="hold" nodeType="afterEffect">
                                  <p:stCondLst>
                                    <p:cond delay="0"/>
                                  </p:stCondLst>
                                  <p:childTnLst>
                                    <p:set>
                                      <p:cBhvr>
                                        <p:cTn id="113" dur="1" fill="hold">
                                          <p:stCondLst>
                                            <p:cond delay="0"/>
                                          </p:stCondLst>
                                        </p:cTn>
                                        <p:tgtEl>
                                          <p:spTgt spid="2"/>
                                        </p:tgtEl>
                                        <p:attrNameLst>
                                          <p:attrName>style.visibility</p:attrName>
                                        </p:attrNameLst>
                                      </p:cBhvr>
                                      <p:to>
                                        <p:strVal val="visible"/>
                                      </p:to>
                                    </p:set>
                                    <p:anim calcmode="lin" valueType="num">
                                      <p:cBhvr additive="base">
                                        <p:cTn id="114" dur="500" fill="hold"/>
                                        <p:tgtEl>
                                          <p:spTgt spid="2"/>
                                        </p:tgtEl>
                                        <p:attrNameLst>
                                          <p:attrName>ppt_x</p:attrName>
                                        </p:attrNameLst>
                                      </p:cBhvr>
                                      <p:tavLst>
                                        <p:tav tm="0">
                                          <p:val>
                                            <p:strVal val="#ppt_x"/>
                                          </p:val>
                                        </p:tav>
                                        <p:tav tm="100000">
                                          <p:val>
                                            <p:strVal val="#ppt_x"/>
                                          </p:val>
                                        </p:tav>
                                      </p:tavLst>
                                    </p:anim>
                                    <p:anim calcmode="lin" valueType="num">
                                      <p:cBhvr additive="base">
                                        <p:cTn id="115" dur="500" fill="hold"/>
                                        <p:tgtEl>
                                          <p:spTgt spid="2"/>
                                        </p:tgtEl>
                                        <p:attrNameLst>
                                          <p:attrName>ppt_y</p:attrName>
                                        </p:attrNameLst>
                                      </p:cBhvr>
                                      <p:tavLst>
                                        <p:tav tm="0">
                                          <p:val>
                                            <p:strVal val="1+#ppt_h/2"/>
                                          </p:val>
                                        </p:tav>
                                        <p:tav tm="100000">
                                          <p:val>
                                            <p:strVal val="#ppt_y"/>
                                          </p:val>
                                        </p:tav>
                                      </p:tavLst>
                                    </p:anim>
                                  </p:childTnLst>
                                </p:cTn>
                              </p:par>
                            </p:childTnLst>
                          </p:cTn>
                        </p:par>
                        <p:par>
                          <p:cTn id="116" fill="hold" nodeType="afterGroup">
                            <p:stCondLst>
                              <p:cond delay="2500"/>
                            </p:stCondLst>
                            <p:childTnLst>
                              <p:par>
                                <p:cTn id="117" presetID="2" presetClass="entr" presetSubtype="1" fill="hold" grpId="0" nodeType="afterEffect">
                                  <p:stCondLst>
                                    <p:cond delay="0"/>
                                  </p:stCondLst>
                                  <p:childTnLst>
                                    <p:set>
                                      <p:cBhvr>
                                        <p:cTn id="118" dur="1" fill="hold">
                                          <p:stCondLst>
                                            <p:cond delay="0"/>
                                          </p:stCondLst>
                                        </p:cTn>
                                        <p:tgtEl>
                                          <p:spTgt spid="276517"/>
                                        </p:tgtEl>
                                        <p:attrNameLst>
                                          <p:attrName>style.visibility</p:attrName>
                                        </p:attrNameLst>
                                      </p:cBhvr>
                                      <p:to>
                                        <p:strVal val="visible"/>
                                      </p:to>
                                    </p:set>
                                    <p:anim calcmode="lin" valueType="num">
                                      <p:cBhvr additive="base">
                                        <p:cTn id="119" dur="500" fill="hold"/>
                                        <p:tgtEl>
                                          <p:spTgt spid="276517"/>
                                        </p:tgtEl>
                                        <p:attrNameLst>
                                          <p:attrName>ppt_x</p:attrName>
                                        </p:attrNameLst>
                                      </p:cBhvr>
                                      <p:tavLst>
                                        <p:tav tm="0">
                                          <p:val>
                                            <p:strVal val="#ppt_x"/>
                                          </p:val>
                                        </p:tav>
                                        <p:tav tm="100000">
                                          <p:val>
                                            <p:strVal val="#ppt_x"/>
                                          </p:val>
                                        </p:tav>
                                      </p:tavLst>
                                    </p:anim>
                                    <p:anim calcmode="lin" valueType="num">
                                      <p:cBhvr additive="base">
                                        <p:cTn id="120" dur="500" fill="hold"/>
                                        <p:tgtEl>
                                          <p:spTgt spid="276517"/>
                                        </p:tgtEl>
                                        <p:attrNameLst>
                                          <p:attrName>ppt_y</p:attrName>
                                        </p:attrNameLst>
                                      </p:cBhvr>
                                      <p:tavLst>
                                        <p:tav tm="0">
                                          <p:val>
                                            <p:strVal val="0-#ppt_h/2"/>
                                          </p:val>
                                        </p:tav>
                                        <p:tav tm="100000">
                                          <p:val>
                                            <p:strVal val="#ppt_y"/>
                                          </p:val>
                                        </p:tav>
                                      </p:tavLst>
                                    </p:anim>
                                  </p:childTnLst>
                                </p:cTn>
                              </p:par>
                            </p:childTnLst>
                          </p:cTn>
                        </p:par>
                        <p:par>
                          <p:cTn id="121" fill="hold" nodeType="afterGroup">
                            <p:stCondLst>
                              <p:cond delay="3000"/>
                            </p:stCondLst>
                            <p:childTnLst>
                              <p:par>
                                <p:cTn id="122" presetID="22" presetClass="entr" presetSubtype="1" fill="hold" nodeType="afterEffect">
                                  <p:stCondLst>
                                    <p:cond delay="0"/>
                                  </p:stCondLst>
                                  <p:childTnLst>
                                    <p:set>
                                      <p:cBhvr>
                                        <p:cTn id="123" dur="1" fill="hold">
                                          <p:stCondLst>
                                            <p:cond delay="0"/>
                                          </p:stCondLst>
                                        </p:cTn>
                                        <p:tgtEl>
                                          <p:spTgt spid="3"/>
                                        </p:tgtEl>
                                        <p:attrNameLst>
                                          <p:attrName>style.visibility</p:attrName>
                                        </p:attrNameLst>
                                      </p:cBhvr>
                                      <p:to>
                                        <p:strVal val="visible"/>
                                      </p:to>
                                    </p:set>
                                    <p:animEffect transition="in" filter="wipe(up)">
                                      <p:cBhvr>
                                        <p:cTn id="124" dur="500"/>
                                        <p:tgtEl>
                                          <p:spTgt spid="3"/>
                                        </p:tgtEl>
                                      </p:cBhvr>
                                    </p:animEffect>
                                  </p:childTnLst>
                                </p:cTn>
                              </p:par>
                            </p:childTnLst>
                          </p:cTn>
                        </p:par>
                        <p:par>
                          <p:cTn id="125" fill="hold" nodeType="afterGroup">
                            <p:stCondLst>
                              <p:cond delay="3500"/>
                            </p:stCondLst>
                            <p:childTnLst>
                              <p:par>
                                <p:cTn id="126" presetID="1" presetClass="entr" presetSubtype="0" fill="hold" nodeType="afterEffect">
                                  <p:stCondLst>
                                    <p:cond delay="0"/>
                                  </p:stCondLst>
                                  <p:childTnLst>
                                    <p:set>
                                      <p:cBhvr>
                                        <p:cTn id="127"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1" grpId="0" autoUpdateAnimBg="0"/>
      <p:bldP spid="276498" grpId="0" autoUpdateAnimBg="0"/>
      <p:bldP spid="276501" grpId="0" autoUpdateAnimBg="0"/>
      <p:bldP spid="276507" grpId="0" autoUpdateAnimBg="0"/>
      <p:bldP spid="276510" grpId="0" autoUpdateAnimBg="0"/>
      <p:bldP spid="276485" grpId="0" autoUpdateAnimBg="0"/>
      <p:bldP spid="276486" grpId="0" autoUpdateAnimBg="0"/>
      <p:bldP spid="276487" grpId="0" autoUpdateAnimBg="0"/>
      <p:bldP spid="276488" grpId="0" autoUpdateAnimBg="0"/>
      <p:bldP spid="276489" grpId="0" autoUpdateAnimBg="0"/>
      <p:bldP spid="276490" grpId="0" autoUpdateAnimBg="0"/>
      <p:bldP spid="276492" grpId="0" autoUpdateAnimBg="0"/>
      <p:bldP spid="276495" grpId="0" autoUpdateAnimBg="0"/>
      <p:bldP spid="276499" grpId="0" autoUpdateAnimBg="0"/>
      <p:bldP spid="276502" grpId="0" autoUpdateAnimBg="0"/>
      <p:bldP spid="276516" grpId="0" autoUpdateAnimBg="0"/>
      <p:bldP spid="276517" grpId="0" autoUpdateAnimBg="0"/>
      <p:bldP spid="276526" grpId="0" animBg="1" autoUpdateAnimBg="0"/>
    </p:bldLst>
  </p:timing>
</p:sld>
</file>

<file path=ppt/theme/theme1.xml><?xml version="1.0" encoding="utf-8"?>
<a:theme xmlns:a="http://schemas.openxmlformats.org/drawingml/2006/main" name="Default Design">
  <a:themeElements>
    <a:clrScheme name="">
      <a:dk1>
        <a:srgbClr val="000000"/>
      </a:dk1>
      <a:lt1>
        <a:srgbClr val="000000"/>
      </a:lt1>
      <a:dk2>
        <a:srgbClr val="000000"/>
      </a:dk2>
      <a:lt2>
        <a:srgbClr val="00000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00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69222</TotalTime>
  <Words>2163</Words>
  <Application>Microsoft Macintosh PowerPoint</Application>
  <PresentationFormat>On-screen Show (4:3)</PresentationFormat>
  <Paragraphs>214</Paragraphs>
  <Slides>61</Slides>
  <Notes>10</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1" baseType="lpstr">
      <vt:lpstr>Times New Roman</vt:lpstr>
      <vt:lpstr>ＭＳ Ｐゴシック</vt:lpstr>
      <vt:lpstr>Arial</vt:lpstr>
      <vt:lpstr>Arial Black</vt:lpstr>
      <vt:lpstr>Tahoma</vt:lpstr>
      <vt:lpstr>Arial Unicode MS</vt:lpstr>
      <vt:lpstr>Arial Narrow</vt:lpstr>
      <vt:lpstr>Quartera</vt:lpstr>
      <vt:lpstr>Default Design</vt:lpstr>
      <vt:lpstr>Microsoft Word 97 - 2004 Document</vt:lpstr>
      <vt:lpstr>PowerPoint Presentation</vt:lpstr>
      <vt:lpstr>PowerPoint Presentation</vt:lpstr>
      <vt:lpstr>PowerPoint Presentation</vt:lpstr>
      <vt:lpstr>TIME CAPSULES</vt:lpstr>
      <vt:lpstr>PowerPoint Presentation</vt:lpstr>
      <vt:lpstr>Daniel 12:4 </vt:lpstr>
      <vt:lpstr>PowerPoint Presentation</vt:lpstr>
      <vt:lpstr>Daniel 12:8,9</vt:lpstr>
      <vt:lpstr>PowerPoint Presentation</vt:lpstr>
      <vt:lpstr>PowerPoint Presentation</vt:lpstr>
      <vt:lpstr>PowerPoint Presentation</vt:lpstr>
      <vt:lpstr>Daniel 1:1-4 </vt:lpstr>
      <vt:lpstr>Brain Washing Begins</vt:lpstr>
      <vt:lpstr>PowerPoint Presentation</vt:lpstr>
      <vt:lpstr>PowerPoint Presentation</vt:lpstr>
      <vt:lpstr>PowerPoint Presentation</vt:lpstr>
      <vt:lpstr>Sugar and the Brain</vt:lpstr>
      <vt:lpstr>PowerPoint Presentation</vt:lpstr>
      <vt:lpstr>PowerPoint Presentation</vt:lpstr>
      <vt:lpstr>Proverbs 31:4</vt:lpstr>
      <vt:lpstr>Meat and Intelligence</vt:lpstr>
      <vt:lpstr>PowerPoint Presentation</vt:lpstr>
      <vt:lpstr>PowerPoint Presentation</vt:lpstr>
      <vt:lpstr>PowerPoint Presentation</vt:lpstr>
      <vt:lpstr>PowerPoint Presentation</vt:lpstr>
      <vt:lpstr>PowerPoint Presentation</vt:lpstr>
      <vt:lpstr>PowerPoint Presentation</vt:lpstr>
      <vt:lpstr>Health versus disability scale.</vt:lpstr>
      <vt:lpstr>PowerPoint Presentation</vt:lpstr>
      <vt:lpstr>PowerPoint Presentation</vt:lpstr>
      <vt:lpstr>PowerPoint Presentation</vt:lpstr>
      <vt:lpstr>PowerPoint Presentation</vt:lpstr>
      <vt:lpstr>PowerPoint Presentation</vt:lpstr>
      <vt:lpstr>Daniel 1:11-14 (KJS)</vt:lpstr>
      <vt:lpstr>Ten Day Diet Challange</vt:lpstr>
      <vt:lpstr>What kind of diet was Daniel asking for?</vt:lpstr>
      <vt:lpstr>PowerPoint Presentation</vt:lpstr>
      <vt:lpstr>PowerPoint Presentation</vt:lpstr>
      <vt:lpstr>PowerPoint Presentation</vt:lpstr>
      <vt:lpstr>Fresh Food Diet Cures Intemperance</vt:lpstr>
      <vt:lpstr>Retaking The Garden</vt:lpstr>
      <vt:lpstr>Retaking The Garden</vt:lpstr>
      <vt:lpstr>By Beholding…</vt:lpstr>
      <vt:lpstr>Has Daniel been unsealed to the general public?</vt:lpstr>
      <vt:lpstr>PowerPoint Presentation</vt:lpstr>
      <vt:lpstr>Spirituality and health statistics.</vt:lpstr>
      <vt:lpstr>PowerPoint Presentation</vt:lpstr>
      <vt:lpstr>Forgiveness and Health</vt:lpstr>
      <vt:lpstr>PowerPoint Presentation</vt:lpstr>
      <vt:lpstr>Seventh-day Adventists National Geographic: November 2005</vt:lpstr>
      <vt:lpstr>Death After Surgery</vt:lpstr>
      <vt:lpstr>James 1:27</vt:lpstr>
      <vt:lpstr>Live to Give</vt:lpstr>
      <vt:lpstr>Acts 20:35</vt:lpstr>
      <vt:lpstr>PowerPoint Presentation</vt:lpstr>
      <vt:lpstr>Daniel 12:1</vt:lpstr>
      <vt:lpstr>PowerPoint Presentation</vt:lpstr>
      <vt:lpstr>PowerPoint Presentation</vt:lpstr>
      <vt:lpstr>Is Daniel’s diet another burden or blessing? </vt:lpstr>
      <vt:lpstr>Summary</vt:lpstr>
      <vt:lpstr>PowerPoint Presentation</vt:lpstr>
    </vt:vector>
  </TitlesOfParts>
  <Company>abc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 Are 66 Books in the Bible</dc:title>
  <dc:creator>PANASONIC  USER</dc:creator>
  <cp:lastModifiedBy>Microsoft Office User</cp:lastModifiedBy>
  <cp:revision>390</cp:revision>
  <dcterms:created xsi:type="dcterms:W3CDTF">2015-08-07T19:39:01Z</dcterms:created>
  <dcterms:modified xsi:type="dcterms:W3CDTF">2025-12-29T15:58:19Z</dcterms:modified>
</cp:coreProperties>
</file>