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706" r:id="rId2"/>
    <p:sldId id="256" r:id="rId3"/>
    <p:sldId id="704" r:id="rId4"/>
    <p:sldId id="290" r:id="rId5"/>
    <p:sldId id="291" r:id="rId6"/>
    <p:sldId id="703" r:id="rId7"/>
    <p:sldId id="709" r:id="rId8"/>
    <p:sldId id="267" r:id="rId9"/>
    <p:sldId id="280" r:id="rId10"/>
    <p:sldId id="281" r:id="rId11"/>
    <p:sldId id="277" r:id="rId12"/>
    <p:sldId id="265" r:id="rId13"/>
    <p:sldId id="697" r:id="rId14"/>
    <p:sldId id="708" r:id="rId15"/>
    <p:sldId id="692" r:id="rId16"/>
    <p:sldId id="258" r:id="rId17"/>
    <p:sldId id="294" r:id="rId18"/>
    <p:sldId id="287" r:id="rId19"/>
    <p:sldId id="283" r:id="rId20"/>
    <p:sldId id="286" r:id="rId21"/>
    <p:sldId id="284" r:id="rId22"/>
    <p:sldId id="700" r:id="rId23"/>
    <p:sldId id="285" r:id="rId24"/>
    <p:sldId id="268" r:id="rId25"/>
    <p:sldId id="689" r:id="rId26"/>
    <p:sldId id="263" r:id="rId27"/>
    <p:sldId id="273" r:id="rId28"/>
    <p:sldId id="272" r:id="rId29"/>
    <p:sldId id="260" r:id="rId30"/>
    <p:sldId id="274" r:id="rId31"/>
    <p:sldId id="270" r:id="rId32"/>
    <p:sldId id="695" r:id="rId33"/>
    <p:sldId id="691" r:id="rId34"/>
    <p:sldId id="295" r:id="rId35"/>
    <p:sldId id="701" r:id="rId36"/>
    <p:sldId id="261" r:id="rId37"/>
    <p:sldId id="693" r:id="rId38"/>
    <p:sldId id="690" r:id="rId39"/>
    <p:sldId id="269" r:id="rId40"/>
    <p:sldId id="288" r:id="rId41"/>
    <p:sldId id="257" r:id="rId42"/>
    <p:sldId id="266" r:id="rId43"/>
    <p:sldId id="259" r:id="rId44"/>
    <p:sldId id="707" r:id="rId45"/>
    <p:sldId id="275" r:id="rId46"/>
    <p:sldId id="70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D5D5"/>
    <a:srgbClr val="D9D9D9"/>
    <a:srgbClr val="1B1C20"/>
    <a:srgbClr val="DC1D28"/>
    <a:srgbClr val="FF40FF"/>
    <a:srgbClr val="543F00"/>
    <a:srgbClr val="FF2600"/>
    <a:srgbClr val="964A1D"/>
    <a:srgbClr val="CDCA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98"/>
    <p:restoredTop sz="56024"/>
  </p:normalViewPr>
  <p:slideViewPr>
    <p:cSldViewPr snapToGrid="0" snapToObjects="1" showGuides="1">
      <p:cViewPr varScale="1">
        <p:scale>
          <a:sx n="57" d="100"/>
          <a:sy n="57" d="100"/>
        </p:scale>
        <p:origin x="2224" y="1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A9F6A0-800E-134D-8714-438D0EC91E3D}" type="datetimeFigureOut">
              <a:rPr lang="en-US" smtClean="0"/>
              <a:t>12/29/25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87267-1905-EC4F-B107-D2AFF74466A4}" type="slidenum">
              <a:rPr lang="en-US" smtClean="0"/>
              <a:t>‹#›</a:t>
            </a:fld>
            <a:endParaRPr lang="en-US"/>
          </a:p>
        </p:txBody>
      </p:sp>
    </p:spTree>
    <p:extLst>
      <p:ext uri="{BB962C8B-B14F-4D97-AF65-F5344CB8AC3E}">
        <p14:creationId xmlns:p14="http://schemas.microsoft.com/office/powerpoint/2010/main" val="3120522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mzn.to/2FyNNgI"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amzn.to/2UjXSaz" TargetMode="External"/><Relationship Id="rId5" Type="http://schemas.openxmlformats.org/officeDocument/2006/relationships/hyperlink" Target="https://amzn.to/2FGUqyG" TargetMode="External"/><Relationship Id="rId4" Type="http://schemas.openxmlformats.org/officeDocument/2006/relationships/hyperlink" Target="https://amzn.to/2FyNF0I"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Never venture to enter the pulpit until you have wrestled with God in prayer, and come forth as seeing Him who is invisible, with your faces lighted up with beams from the Sun of Righteousness. You will then have no tame words to offer. The divine truths which glow in your own breast will kindle the hearts of others. {GW92 467.2}</a:t>
            </a:r>
          </a:p>
        </p:txBody>
      </p:sp>
      <p:sp>
        <p:nvSpPr>
          <p:cNvPr id="4" name="Slide Number Placeholder 3"/>
          <p:cNvSpPr>
            <a:spLocks noGrp="1"/>
          </p:cNvSpPr>
          <p:nvPr>
            <p:ph type="sldNum" sz="quarter" idx="5"/>
          </p:nvPr>
        </p:nvSpPr>
        <p:spPr/>
        <p:txBody>
          <a:bodyPr/>
          <a:lstStyle/>
          <a:p>
            <a:fld id="{80387267-1905-EC4F-B107-D2AFF74466A4}" type="slidenum">
              <a:rPr lang="en-US" smtClean="0"/>
              <a:t>2</a:t>
            </a:fld>
            <a:endParaRPr lang="en-US"/>
          </a:p>
        </p:txBody>
      </p:sp>
    </p:spTree>
    <p:extLst>
      <p:ext uri="{BB962C8B-B14F-4D97-AF65-F5344CB8AC3E}">
        <p14:creationId xmlns:p14="http://schemas.microsoft.com/office/powerpoint/2010/main" val="2836016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class who do not feel grieved over their own spiritual declension, nor mourn over the sins of others, will be left without the seal of God. The Lord commissions His messengers, the men with slaughtering weapons in their hands: "Go ye after him through the city, and smite: let not your eye spare, neither have ye pity: slay utterly old and young, both maids, and little children, and women: but come not near any man upon whom is the mark; and begin at My sanctuary. Then they began at the ancient men which were before the house."  {5T 211.1}</a:t>
            </a:r>
          </a:p>
          <a:p>
            <a:endParaRPr lang="en-US" dirty="0"/>
          </a:p>
          <a:p>
            <a:r>
              <a:rPr lang="en-US" dirty="0"/>
              <a:t> Not one of us will ever receive the seal of God while our characters have one spot or stain upon them. It is left with us to remedy the defects in our characters, to cleanse the soul temple of every defilement. Then the latter rain will fall upon us as the early rain fell upon the disciples on the Day of Pentecost.  {5T 214.2}</a:t>
            </a:r>
          </a:p>
          <a:p>
            <a:r>
              <a:rPr lang="en-US" dirty="0"/>
              <a:t>     We are too easily satisfied with our attainments. We feel rich and increased with goods and know not that we are "wretched, and miserable, and poor, and blind, and naked." Now is the time to heed the admonition of the True Witness: "I counsel thee to buy of Me gold tried in the fire, that thou mayest be rich; and white raiment, that thou mayest be clothed, and that the shame of thy nakedness do not appear; and anoint thine eyes with </a:t>
            </a:r>
            <a:r>
              <a:rPr lang="en-US" dirty="0" err="1"/>
              <a:t>eyesalve</a:t>
            </a:r>
            <a:r>
              <a:rPr lang="en-US" dirty="0"/>
              <a:t>, that thou mayest see."  {5T 214.3}</a:t>
            </a:r>
          </a:p>
          <a:p>
            <a:endParaRPr lang="en-US" dirty="0"/>
          </a:p>
          <a:p>
            <a:r>
              <a:rPr lang="en-US" dirty="0"/>
              <a:t> Now is the time to prepare. The seal of God will never be placed upon the forehead of an impure man or woman. It will never be placed upon the forehead of the ambitious, world-loving man or woman. It will never be placed upon the forehead of men or women of false tongues or deceitful hearts. All who receive the seal must be without spot before God--candidates for heaven. Go forward, my brethren and sisters. I can only write briefly upon these points at this time, merely calling your attention to the necessity of preparation. Search the Scriptures for yourselves, that you may understand the fearful solemnity of the present hour.  {5T 216.2}</a:t>
            </a:r>
          </a:p>
          <a:p>
            <a:endParaRPr lang="en-US" dirty="0"/>
          </a:p>
          <a:p>
            <a:r>
              <a:rPr lang="en-US" dirty="0"/>
              <a:t>2 Timothy 2:19  Nevertheless the foundation of God </a:t>
            </a:r>
            <a:r>
              <a:rPr lang="en-US" dirty="0" err="1"/>
              <a:t>standeth</a:t>
            </a:r>
            <a:r>
              <a:rPr lang="en-US" dirty="0"/>
              <a:t> sure, having this seal, The Lord </a:t>
            </a:r>
            <a:r>
              <a:rPr lang="en-US" dirty="0" err="1"/>
              <a:t>knoweth</a:t>
            </a:r>
            <a:r>
              <a:rPr lang="en-US" dirty="0"/>
              <a:t> them that are his. And, Let every one that </a:t>
            </a:r>
            <a:r>
              <a:rPr lang="en-US" dirty="0" err="1"/>
              <a:t>nameth</a:t>
            </a:r>
            <a:r>
              <a:rPr lang="en-US" dirty="0"/>
              <a:t> the name of Christ depart from iniquity.</a:t>
            </a:r>
          </a:p>
          <a:p>
            <a:endParaRPr lang="en-US" dirty="0"/>
          </a:p>
          <a:p>
            <a:r>
              <a:rPr lang="en-US" dirty="0"/>
              <a:t>Revelation 9:4  And it was commanded them that they should not hurt the grass of the earth, neither any green thing, neither any tree; but only those men which have not the seal of God in their foreheads.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0387267-1905-EC4F-B107-D2AFF74466A4}" type="slidenum">
              <a:rPr lang="en-US" smtClean="0"/>
              <a:t>12</a:t>
            </a:fld>
            <a:endParaRPr lang="en-US"/>
          </a:p>
        </p:txBody>
      </p:sp>
    </p:spTree>
    <p:extLst>
      <p:ext uri="{BB962C8B-B14F-4D97-AF65-F5344CB8AC3E}">
        <p14:creationId xmlns:p14="http://schemas.microsoft.com/office/powerpoint/2010/main" val="2435510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saw that many were neglecting the preparation so needful and were looking to the time of “refreshing” and the “latter rain” to fit them to stand in the day of the Lord and to live in His sight. Oh, how many I saw in the time of trouble without a shelter! They had neglected the needful preparation; therefore they could not receive the refreshing that all must have to fit them to live in the sight of a holy God. Those who refuse to be hewed by the prophets and fail to purify their souls in obeying the whole truth, and who are willing to believe that their condition is far better than it really is, will come up to the time of the falling of the plagues, and then see that they needed to be hewed and squared for the building. But there will be no time then to do it and no Mediator to plead their cause before the Father. Before this time the awfully solemn declaration has gone forth, “He that is unjust, let him be unjust still: and he which is filthy, let him be filthy still: and he that is righteous, let him be righteous still: and he that is holy, let him be holy still.” I saw that none could share the “refreshing” unless they obtain the victory over every besetment, over pride, selfishness, love of the world, and over every wrong word and action. We should, therefore, be drawing nearer and nearer to the Lord and be earnestly seeking that preparation necessary to enable us to stand in the battle in the day of the Lord. Let all remember that God is holy and that none but holy beings can ever dwell in His presence. { EW 71.2}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third angel’s message is swelling into a loud cry, and you must not feel at liberty to neglect the present duty, and still entertain the idea that at some future time you will be the recipients of great blessing, when without any effort on your part a wonderful revival will take place. Today you are to give yourselves to God, that he may make of you vessels unto honor, and meet for his service. Today you are to give yourself to God, that you may be emptied of self, emptied of envy, jealousy, evil-surmising, strife, everything that shall be dishonoring to God. Today you are to have your vessel purified that it may be ready for the heavenly dew, ready for the showers of the latter rain; for the latter rain will come, and the blessing of God will fill every soul that is purified from every defilement. It is our work today to yield our souls to Christ, that we may be fitted for the time of refreshing from the presence of the Lord—fitted for the baptism of the Holy Spirit. { RH March 22, 1892, par. 13 }</a:t>
            </a:r>
          </a:p>
          <a:p>
            <a:endParaRPr lang="en-US" dirty="0"/>
          </a:p>
        </p:txBody>
      </p:sp>
      <p:sp>
        <p:nvSpPr>
          <p:cNvPr id="4" name="Slide Number Placeholder 3"/>
          <p:cNvSpPr>
            <a:spLocks noGrp="1"/>
          </p:cNvSpPr>
          <p:nvPr>
            <p:ph type="sldNum" sz="quarter" idx="5"/>
          </p:nvPr>
        </p:nvSpPr>
        <p:spPr/>
        <p:txBody>
          <a:bodyPr/>
          <a:lstStyle/>
          <a:p>
            <a:fld id="{80387267-1905-EC4F-B107-D2AFF74466A4}" type="slidenum">
              <a:rPr lang="en-US" smtClean="0"/>
              <a:t>18</a:t>
            </a:fld>
            <a:endParaRPr lang="en-US"/>
          </a:p>
        </p:txBody>
      </p:sp>
    </p:spTree>
    <p:extLst>
      <p:ext uri="{BB962C8B-B14F-4D97-AF65-F5344CB8AC3E}">
        <p14:creationId xmlns:p14="http://schemas.microsoft.com/office/powerpoint/2010/main" val="2028594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387267-1905-EC4F-B107-D2AFF74466A4}" type="slidenum">
              <a:rPr lang="en-US" smtClean="0"/>
              <a:t>19</a:t>
            </a:fld>
            <a:endParaRPr lang="en-US"/>
          </a:p>
        </p:txBody>
      </p:sp>
    </p:spTree>
    <p:extLst>
      <p:ext uri="{BB962C8B-B14F-4D97-AF65-F5344CB8AC3E}">
        <p14:creationId xmlns:p14="http://schemas.microsoft.com/office/powerpoint/2010/main" val="2384228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are united in the unity for which Christ prayed, this long controversy that has been kept up through satanic agency will end, and we shall not see men framing plans after the order of the world because they have not spiritual eyesight to discern spiritual things. They now see men as trees walking, and they need the divine touch, that they may see as God sees, and work as Christ worked. Then will Zion’s watchmen unitedly sound the trumpet in clearer, louder notes; for they will see the sword coming, and realize the danger in which the people of God are placed. { LS 327.1} </a:t>
            </a:r>
          </a:p>
          <a:p>
            <a:endParaRPr lang="en-US" dirty="0"/>
          </a:p>
          <a:p>
            <a:r>
              <a:rPr lang="en-US" dirty="0"/>
              <a:t>The 144,000 were all sealed and perfectly united. On their foreheads was written, God, New Jerusalem, and a glorious star containing Jesus’ new name. At our happy, holy state the wicked were enraged, and would rush violently up to lay hands on us to thrust us into prison, when we would stretch forth the hand in the name of the Lord, and they would fall helpless to the ground. Then it was that the synagogue of Satan knew that God had loved us who could wash one another’s feet and salute the brethren with a holy kiss, and they worshiped at our feet. { EW 15.1}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time has come when everything that can be shaken will be shaken. We are in the shaking time. Be assured that only those who live the prayer of Christ for unity among His disciples, working it out in practical life, will stand the test. { RH June 18, 1901, par. 1 }</a:t>
            </a:r>
          </a:p>
          <a:p>
            <a:endParaRPr lang="en-US" dirty="0"/>
          </a:p>
          <a:p>
            <a:endParaRPr lang="en-US" dirty="0"/>
          </a:p>
          <a:p>
            <a:r>
              <a:rPr lang="en-US" dirty="0"/>
              <a:t>When the Holy Spirit controls the minds of our church members, there will be seen in our churches a much higher standard in speech, in ministry, in spirituality, than is now seen. The church members will be refreshed by the water of life, and the laborers, working under one Head, even Christ, will reveal their Master in spirit, in word, in deed, and will encourage one another to press forward in the grand, closing work in which we are engaged. There will be a healthy increase of unity and love, which will bear testimony to the world that God sent His Son to die for the redemption of sinners. Divine truth will be exalted; and as it shines forth as a lamp that </a:t>
            </a:r>
            <a:r>
              <a:rPr lang="en-US" dirty="0" err="1"/>
              <a:t>burneth</a:t>
            </a:r>
            <a:r>
              <a:rPr lang="en-US" dirty="0"/>
              <a:t>, we shall understand it more and still more clearly. { 8T 211.2} </a:t>
            </a:r>
          </a:p>
        </p:txBody>
      </p:sp>
      <p:sp>
        <p:nvSpPr>
          <p:cNvPr id="4" name="Slide Number Placeholder 3"/>
          <p:cNvSpPr>
            <a:spLocks noGrp="1"/>
          </p:cNvSpPr>
          <p:nvPr>
            <p:ph type="sldNum" sz="quarter" idx="5"/>
          </p:nvPr>
        </p:nvSpPr>
        <p:spPr/>
        <p:txBody>
          <a:bodyPr/>
          <a:lstStyle/>
          <a:p>
            <a:fld id="{80387267-1905-EC4F-B107-D2AFF74466A4}" type="slidenum">
              <a:rPr lang="en-US" smtClean="0"/>
              <a:t>20</a:t>
            </a:fld>
            <a:endParaRPr lang="en-US"/>
          </a:p>
        </p:txBody>
      </p:sp>
    </p:spTree>
    <p:extLst>
      <p:ext uri="{BB962C8B-B14F-4D97-AF65-F5344CB8AC3E}">
        <p14:creationId xmlns:p14="http://schemas.microsoft.com/office/powerpoint/2010/main" val="907372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adam</a:t>
            </a:r>
            <a:endParaRPr lang="en-US" dirty="0"/>
          </a:p>
        </p:txBody>
      </p:sp>
      <p:sp>
        <p:nvSpPr>
          <p:cNvPr id="4" name="Slide Number Placeholder 3"/>
          <p:cNvSpPr>
            <a:spLocks noGrp="1"/>
          </p:cNvSpPr>
          <p:nvPr>
            <p:ph type="sldNum" sz="quarter" idx="5"/>
          </p:nvPr>
        </p:nvSpPr>
        <p:spPr/>
        <p:txBody>
          <a:bodyPr/>
          <a:lstStyle/>
          <a:p>
            <a:fld id="{80387267-1905-EC4F-B107-D2AFF74466A4}" type="slidenum">
              <a:rPr lang="en-US" smtClean="0"/>
              <a:t>21</a:t>
            </a:fld>
            <a:endParaRPr lang="en-US"/>
          </a:p>
        </p:txBody>
      </p:sp>
    </p:spTree>
    <p:extLst>
      <p:ext uri="{BB962C8B-B14F-4D97-AF65-F5344CB8AC3E}">
        <p14:creationId xmlns:p14="http://schemas.microsoft.com/office/powerpoint/2010/main" val="331249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a:extLst>
              <a:ext uri="{FF2B5EF4-FFF2-40B4-BE49-F238E27FC236}">
                <a16:creationId xmlns:a16="http://schemas.microsoft.com/office/drawing/2014/main" id="{40D09200-2D2B-EB43-8222-61E0519F6AE9}"/>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6C4980D8-98F5-374D-B170-FFA03BBE60EB}"/>
              </a:ext>
            </a:extLst>
          </p:cNvPr>
          <p:cNvSpPr>
            <a:spLocks noGrp="1"/>
          </p:cNvSpPr>
          <p:nvPr>
            <p:ph type="body" idx="1"/>
          </p:nvPr>
        </p:nvSpPr>
        <p:spPr/>
        <p:txBody>
          <a:bodyPr>
            <a:normAutofit/>
          </a:bodyPr>
          <a:lstStyle/>
          <a:p>
            <a:pPr>
              <a:defRPr/>
            </a:pPr>
            <a:r>
              <a:rPr lang="en-US" altLang="en-US" dirty="0">
                <a:effectLst>
                  <a:outerShdw blurRad="38100" dist="38100" dir="2700000" algn="tl">
                    <a:srgbClr val="C0C0C0"/>
                  </a:outerShdw>
                </a:effectLst>
                <a:latin typeface="Quartera" pitchFamily="2" charset="0"/>
                <a:ea typeface="ＭＳ Ｐゴシック" panose="020B0600070205080204" pitchFamily="34" charset="-128"/>
                <a:cs typeface="Times New Roman" panose="02020603050405020304" pitchFamily="18" charset="0"/>
              </a:rPr>
              <a:t>CH p.105 </a:t>
            </a:r>
            <a:endParaRPr lang="en-US" altLang="en-US" dirty="0">
              <a:latin typeface="Times New Roman" panose="02020603050405020304" pitchFamily="18" charset="0"/>
              <a:ea typeface="ＭＳ Ｐゴシック" panose="020B0600070205080204" pitchFamily="34" charset="-128"/>
            </a:endParaRPr>
          </a:p>
        </p:txBody>
      </p:sp>
      <p:sp>
        <p:nvSpPr>
          <p:cNvPr id="100355" name="Slide Number Placeholder 3">
            <a:extLst>
              <a:ext uri="{FF2B5EF4-FFF2-40B4-BE49-F238E27FC236}">
                <a16:creationId xmlns:a16="http://schemas.microsoft.com/office/drawing/2014/main" id="{E64D1C5A-25A2-C542-9B54-4997CF3F6A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4A3CCDF-0341-D649-9114-B318C75E7C9E}" type="slidenum">
              <a:rPr lang="en-US" altLang="en-US" smtClean="0"/>
              <a:pPr>
                <a:spcBef>
                  <a:spcPct val="0"/>
                </a:spcBef>
              </a:pPr>
              <a:t>25</a:t>
            </a:fld>
            <a:endParaRPr lang="en-US" altLang="en-US"/>
          </a:p>
        </p:txBody>
      </p:sp>
    </p:spTree>
    <p:extLst>
      <p:ext uri="{BB962C8B-B14F-4D97-AF65-F5344CB8AC3E}">
        <p14:creationId xmlns:p14="http://schemas.microsoft.com/office/powerpoint/2010/main" val="2293949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387267-1905-EC4F-B107-D2AFF74466A4}" type="slidenum">
              <a:rPr lang="en-US" smtClean="0"/>
              <a:t>26</a:t>
            </a:fld>
            <a:endParaRPr lang="en-US"/>
          </a:p>
        </p:txBody>
      </p:sp>
    </p:spTree>
    <p:extLst>
      <p:ext uri="{BB962C8B-B14F-4D97-AF65-F5344CB8AC3E}">
        <p14:creationId xmlns:p14="http://schemas.microsoft.com/office/powerpoint/2010/main" val="3838174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387267-1905-EC4F-B107-D2AFF74466A4}" type="slidenum">
              <a:rPr lang="en-US" smtClean="0"/>
              <a:t>27</a:t>
            </a:fld>
            <a:endParaRPr lang="en-US"/>
          </a:p>
        </p:txBody>
      </p:sp>
    </p:spTree>
    <p:extLst>
      <p:ext uri="{BB962C8B-B14F-4D97-AF65-F5344CB8AC3E}">
        <p14:creationId xmlns:p14="http://schemas.microsoft.com/office/powerpoint/2010/main" val="1173698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Soon we heard the voice of God like many waters, which gave us the day and hour of Jesus' coming. The living saints, 144,000 in number, knew and understood the voice, while the wicked thought it was thunder and an earthquake. When God </a:t>
            </a:r>
            <a:r>
              <a:rPr lang="en-US" dirty="0" err="1"/>
              <a:t>spake</a:t>
            </a:r>
            <a:r>
              <a:rPr lang="en-US" dirty="0"/>
              <a:t> the time, He poured upon us the Holy Spirit, and our faces began to light up and shine with the glory of God, as Moses' did when he came down from Mount Sinai.  {1T 59.1}</a:t>
            </a:r>
          </a:p>
          <a:p>
            <a:r>
              <a:rPr lang="en-US" dirty="0"/>
              <a:t>     The 144,000 were all sealed and perfectly united. On their foreheads were the words God, New Jerusalem, and a glorious star containing Jesus' new name. At our happy, holy state the wicked were enraged, and would rush violently up to lay hands on us to thrust us into prison, when we would stretch forth the hand in the name of the Lord, and they would fall helpless to the ground. Then it was that the synagogue of Satan knew that God had loved us, who could wash one another's feet, and salute the brethren with a holy kiss, and they worshiped at our feet. {1T 59.2}</a:t>
            </a:r>
          </a:p>
        </p:txBody>
      </p:sp>
      <p:sp>
        <p:nvSpPr>
          <p:cNvPr id="4" name="Slide Number Placeholder 3"/>
          <p:cNvSpPr>
            <a:spLocks noGrp="1"/>
          </p:cNvSpPr>
          <p:nvPr>
            <p:ph type="sldNum" sz="quarter" idx="5"/>
          </p:nvPr>
        </p:nvSpPr>
        <p:spPr/>
        <p:txBody>
          <a:bodyPr/>
          <a:lstStyle/>
          <a:p>
            <a:fld id="{80387267-1905-EC4F-B107-D2AFF74466A4}" type="slidenum">
              <a:rPr lang="en-US" smtClean="0"/>
              <a:t>28</a:t>
            </a:fld>
            <a:endParaRPr lang="en-US"/>
          </a:p>
        </p:txBody>
      </p:sp>
    </p:spTree>
    <p:extLst>
      <p:ext uri="{BB962C8B-B14F-4D97-AF65-F5344CB8AC3E}">
        <p14:creationId xmlns:p14="http://schemas.microsoft.com/office/powerpoint/2010/main" val="4145391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those who are waiting for the coming of the Lord, meat eating will eventually be done away; flesh will cease to form a part of their diet. We should ever keep this end in view, and endeavor to work steadily toward it. I cannot think that in the practice of flesh eating we are in harmony with the light which God has been pleased to give us. All who are connected with our health institutions especially should be educating themselves to subsist on fruits, grains, and vegetables. If we move from principle in these things, if we as Christian reformers educate our own taste, and bring our diet to God's plan, then we may exert an influence upon others in this matter, which will be pleasing to God.  {CD 380.4}</a:t>
            </a:r>
          </a:p>
          <a:p>
            <a:endParaRPr lang="en-US" dirty="0"/>
          </a:p>
          <a:p>
            <a:r>
              <a:rPr lang="en-US" dirty="0"/>
              <a:t>God is leading out a people who are peculiar. He will cleanse and purify them, and fit them for translation. Every carnal thing will be separated from God's peculiar treasures until they shall be like gold seven times purified.  {1T 430.2}</a:t>
            </a:r>
          </a:p>
          <a:p>
            <a:endParaRPr lang="en-US" dirty="0"/>
          </a:p>
          <a:p>
            <a:r>
              <a:rPr lang="en-US" dirty="0"/>
              <a:t>If ever there was a time when the diet should be of the most simple kind, it is now. Meat should not be placed before our children. Its influence is to excite and strengthen the lower passions, and has a tendency to deaden the moral powers. Grains and fruits prepared free from grease, and in as natural a condition as possible, should be the food for the tables of all who claim to be preparing for translation to heaven. The less feverish the diet, the more easily can the passions be controlled. Gratification of taste should not be consulted irrespective of physical, intellectual, or moral health.  {CD 63.3}</a:t>
            </a:r>
          </a:p>
          <a:p>
            <a:endParaRPr lang="en-US" dirty="0"/>
          </a:p>
          <a:p>
            <a:r>
              <a:rPr lang="en-US" dirty="0"/>
              <a:t>Those who come up to every point, and stand every test, and overcome, be the price what it may, have heeded the counsel of the True Witness, and they will receive the latter rain, and thus be fitted for translation. {1T 187.1}</a:t>
            </a:r>
          </a:p>
          <a:p>
            <a:r>
              <a:rPr lang="en-US" dirty="0"/>
              <a:t>     God proves His people in this world. This is the fitting-up place to appear in His presence. Here, in this world, in these last days, persons will show what power affects their hearts and controls their actions. If it is the power of divine truth, it will lead to good works. It will elevate the receiver, and make him </a:t>
            </a:r>
            <a:r>
              <a:rPr lang="en-US" dirty="0" err="1"/>
              <a:t>noblehearted</a:t>
            </a:r>
            <a:r>
              <a:rPr lang="en-US" dirty="0"/>
              <a:t> and generous, like his divine Lord. But if evil angels control the heart, it will be seen in various ways. The fruit will be selfishness, covetousness, pride, and evil passions.  {1T 188.1}</a:t>
            </a:r>
          </a:p>
          <a:p>
            <a:endParaRPr lang="en-US" dirty="0"/>
          </a:p>
          <a:p>
            <a:r>
              <a:rPr lang="en-US" dirty="0"/>
              <a:t> God's people will separate themselves from the unrighteous practices of those around them, and will seek for purity of thought, and holy conformity to his will, until his divine image will be reflected in them. Like Enoch they will be fitting for translation to Heaven. While they endeavor to instruct and warn the world, they will not conform to the spirit and customs of unbelievers, but will condemn them by their holy conversation and godly example. Enoch's translation to Heaven just before the destruction of the world by a flood, represents the translation of all the living righteous from the earth previous to its destruction by fire. The saints will be glorified in the presence of those who have hated them for their loyal obedience to God's righteous commandments.  {3SG 59.1}</a:t>
            </a:r>
          </a:p>
          <a:p>
            <a:endParaRPr lang="en-US" dirty="0"/>
          </a:p>
          <a:p>
            <a:r>
              <a:rPr lang="en-US" dirty="0"/>
              <a:t> In order to be fitted for translation, the people of God must know themselves. They must understand in regard to their own physical frames that they may be able with the psalmist to exclaim: "I will praise Thee; for I am fearfully and wonderfully made." They should ever have the appetite in subjection to the moral and intellectual organs. The body should be servant to the mind, and not the mind to the body.  {1T 486.3}</a:t>
            </a:r>
          </a:p>
          <a:p>
            <a:endParaRPr lang="en-US" dirty="0"/>
          </a:p>
          <a:p>
            <a:r>
              <a:rPr lang="en-US" dirty="0"/>
              <a:t>But the Lord reproves and corrects the people who profess to keep His law. He points out their sins and lays open their iniquity because He wishes to separate all sin and wickedness from them, that they may perfect holiness in His fear and be prepared to die in the Lord or to be translated to heaven. God rebukes, reproves, and corrects them, that they may be refined, sanctified, elevated, and finally exalted to His own throne.  {2T 452.2}</a:t>
            </a:r>
          </a:p>
          <a:p>
            <a:endParaRPr lang="en-US" dirty="0"/>
          </a:p>
          <a:p>
            <a:r>
              <a:rPr lang="en-US" dirty="0"/>
              <a:t> Those who have trained the mind to delight in spiritual exercises are the ones who can be translated and not be overwhelmed with the purity and transcendent glory of heaven. You may have a good knowledge of the arts, you may have an acquaintance with the sciences, you may excel in music and in penmanship, your manners may please your associates, but what have these things to do with a preparation for heaven? What have they to do to prepare you to stand before the tribunal of God?  {2T 267.1}</a:t>
            </a:r>
          </a:p>
          <a:p>
            <a:r>
              <a:rPr lang="en-US" dirty="0"/>
              <a:t>     Be not deceived. God is not mocked. Nothing but holiness will prepare you for heaven. It is sincere, experimental piety alone that can give you a pure, elevated character and enable you to enter into the presence of God, who dwelleth in light unapproachable. The heavenly character must be acquired on earth, or it can never be acquired at all. Then begin at once. Flatter not yourself that a time will come when you can make an earnest effort easier than now. Every day increases your distance from God. Prepare for eternity with such zeal as you have not yet manifested. Educate your mind to love the Bible, to love the prayer meeting, to love the hour of meditation, and, above all, the hour when the soul communes with God. Become heavenly-minded if you would unite with the heavenly choir in the mansions above.  {2T 267.2}</a:t>
            </a:r>
          </a:p>
          <a:p>
            <a:endParaRPr lang="en-US" dirty="0"/>
          </a:p>
          <a:p>
            <a:r>
              <a:rPr lang="en-US" dirty="0"/>
              <a:t> Oh, there is a great work to be done for the people of God, ere they are prepared for translation to heaven! The heat of the furnace upon some must be severe to reveal the dross. Self will have to be crucified. When each believer is to the very extent of his knowledge obeying the Lord, and yet seeking to give no just occasion to his fellow men to oppress him, he should not fear the results, even though it be imprisonment and death....  {</a:t>
            </a:r>
            <a:r>
              <a:rPr lang="en-US" dirty="0" err="1"/>
              <a:t>OHC</a:t>
            </a:r>
            <a:r>
              <a:rPr lang="en-US" dirty="0"/>
              <a:t> 323.3}</a:t>
            </a:r>
          </a:p>
          <a:p>
            <a:endParaRPr lang="en-US" dirty="0"/>
          </a:p>
          <a:p>
            <a:r>
              <a:rPr lang="en-US" dirty="0"/>
              <a:t> The Christian life is constantly an onward march. Jesus sits as a refiner and purifier of His people; and when His image is perfectly reflected in them, they are perfect and holy, and prepared for translation. A great work is required of the Christian. We are exhorted to cleanse ourselves from all filthiness of the flesh and spirit, perfecting holiness in the fear of God. Here we see where the great labor rests. There is a constant work for the Christian. Every branch in the parent vine must derive life and strength from that vine, in order to yield fruit.  {1T 340.4}</a:t>
            </a:r>
          </a:p>
          <a:p>
            <a:endParaRPr lang="en-US" dirty="0"/>
          </a:p>
          <a:p>
            <a:endParaRPr lang="en-US" dirty="0"/>
          </a:p>
        </p:txBody>
      </p:sp>
      <p:sp>
        <p:nvSpPr>
          <p:cNvPr id="4" name="Slide Number Placeholder 3"/>
          <p:cNvSpPr>
            <a:spLocks noGrp="1"/>
          </p:cNvSpPr>
          <p:nvPr>
            <p:ph type="sldNum" sz="quarter" idx="5"/>
          </p:nvPr>
        </p:nvSpPr>
        <p:spPr/>
        <p:txBody>
          <a:bodyPr/>
          <a:lstStyle/>
          <a:p>
            <a:fld id="{80387267-1905-EC4F-B107-D2AFF74466A4}" type="slidenum">
              <a:rPr lang="en-US" smtClean="0"/>
              <a:t>29</a:t>
            </a:fld>
            <a:endParaRPr lang="en-US"/>
          </a:p>
        </p:txBody>
      </p:sp>
    </p:spTree>
    <p:extLst>
      <p:ext uri="{BB962C8B-B14F-4D97-AF65-F5344CB8AC3E}">
        <p14:creationId xmlns:p14="http://schemas.microsoft.com/office/powerpoint/2010/main" val="359230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Reinder</a:t>
            </a:r>
            <a:r>
              <a:rPr lang="en-US" dirty="0"/>
              <a:t> </a:t>
            </a:r>
            <a:r>
              <a:rPr lang="en-US" dirty="0" err="1"/>
              <a:t>Bruinsma’s</a:t>
            </a:r>
            <a:r>
              <a:rPr lang="en-US" dirty="0"/>
              <a:t> </a:t>
            </a:r>
            <a:r>
              <a:rPr lang="en-US" i="1" dirty="0">
                <a:hlinkClick r:id="rId3"/>
              </a:rPr>
              <a:t>In All Humility</a:t>
            </a:r>
            <a:r>
              <a:rPr lang="en-US" dirty="0"/>
              <a:t>  published by Oak and Acorn; George Knight's</a:t>
            </a:r>
            <a:r>
              <a:rPr lang="en-US" i="1" dirty="0">
                <a:hlinkClick r:id="rId4"/>
              </a:rPr>
              <a:t> End-Time Events and the Last Generation</a:t>
            </a:r>
            <a:r>
              <a:rPr lang="en-US" i="1" dirty="0"/>
              <a:t> </a:t>
            </a:r>
            <a:r>
              <a:rPr lang="en-US" dirty="0"/>
              <a:t>and </a:t>
            </a:r>
            <a:r>
              <a:rPr lang="en-US" i="1" dirty="0">
                <a:hlinkClick r:id="rId5"/>
              </a:rPr>
              <a:t>God’s Character and the Last Generation</a:t>
            </a:r>
            <a:r>
              <a:rPr lang="en-US" dirty="0"/>
              <a:t> edited by </a:t>
            </a:r>
            <a:r>
              <a:rPr lang="en-US" dirty="0" err="1"/>
              <a:t>Jiří</a:t>
            </a:r>
            <a:r>
              <a:rPr lang="en-US" dirty="0"/>
              <a:t> </a:t>
            </a:r>
            <a:r>
              <a:rPr lang="en-US" dirty="0" err="1"/>
              <a:t>Moskala</a:t>
            </a:r>
            <a:r>
              <a:rPr lang="en-US" dirty="0"/>
              <a:t> and John C. </a:t>
            </a:r>
            <a:r>
              <a:rPr lang="en-US" dirty="0" err="1"/>
              <a:t>Peckham</a:t>
            </a:r>
            <a:r>
              <a:rPr lang="en-US" dirty="0"/>
              <a:t> with contributions from faculty at the Seventh-day Adventist Theological Seminary on the campus of Andrews University, both published by Pacific Press, and </a:t>
            </a:r>
            <a:r>
              <a:rPr lang="en-US" i="1" dirty="0">
                <a:hlinkClick r:id="rId6"/>
              </a:rPr>
              <a:t>Salvation: Contours of Adventist Soteriology</a:t>
            </a:r>
            <a:r>
              <a:rPr lang="en-US" dirty="0"/>
              <a:t>, edited by Martin Hanna, Darius W. </a:t>
            </a:r>
            <a:r>
              <a:rPr lang="en-US" dirty="0" err="1"/>
              <a:t>Jankiewicz</a:t>
            </a:r>
            <a:r>
              <a:rPr lang="en-US" dirty="0"/>
              <a:t> and John W. Reeve, and published by Andrews University Press.</a:t>
            </a:r>
          </a:p>
        </p:txBody>
      </p:sp>
      <p:sp>
        <p:nvSpPr>
          <p:cNvPr id="4" name="Slide Number Placeholder 3"/>
          <p:cNvSpPr>
            <a:spLocks noGrp="1"/>
          </p:cNvSpPr>
          <p:nvPr>
            <p:ph type="sldNum" sz="quarter" idx="5"/>
          </p:nvPr>
        </p:nvSpPr>
        <p:spPr/>
        <p:txBody>
          <a:bodyPr/>
          <a:lstStyle/>
          <a:p>
            <a:fld id="{80387267-1905-EC4F-B107-D2AFF74466A4}" type="slidenum">
              <a:rPr lang="en-US" smtClean="0"/>
              <a:t>3</a:t>
            </a:fld>
            <a:endParaRPr lang="en-US"/>
          </a:p>
        </p:txBody>
      </p:sp>
    </p:spTree>
    <p:extLst>
      <p:ext uri="{BB962C8B-B14F-4D97-AF65-F5344CB8AC3E}">
        <p14:creationId xmlns:p14="http://schemas.microsoft.com/office/powerpoint/2010/main" val="2694157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 was shown that if God's people make no efforts on their part, but wait for the refreshing to come upon them and remove their wrongs and correct their errors; if they depend upon that to cleanse them from filthiness of the flesh and spirit, and fit them to engage in the loud cry of the third angel, they will be found wanting. The refreshing or power of God comes only on those who have prepared themselves for it by doing the work which God bids them, namely, cleansing themselves from all filthiness of the flesh and spirit, perfecting holiness in the fear of God.  {1T 619.1}</a:t>
            </a:r>
          </a:p>
          <a:p>
            <a:endParaRPr lang="en-US" dirty="0"/>
          </a:p>
          <a:p>
            <a:r>
              <a:rPr lang="en-US" dirty="0"/>
              <a:t> And in this last generation the parable of the mustard seed is to reach a signal and triumphant fulfillment. The little seed will become a tree. The last message of warning and mercy is to go to "every nation and kindred and tongue" (Rev. 14:6-14), "to take out of them a people for His name" (Acts 15:14; Rev. 18:1). And the earth shall be lightened with His glory.  {COL 79.3}</a:t>
            </a:r>
          </a:p>
        </p:txBody>
      </p:sp>
      <p:sp>
        <p:nvSpPr>
          <p:cNvPr id="4" name="Slide Number Placeholder 3"/>
          <p:cNvSpPr>
            <a:spLocks noGrp="1"/>
          </p:cNvSpPr>
          <p:nvPr>
            <p:ph type="sldNum" sz="quarter" idx="5"/>
          </p:nvPr>
        </p:nvSpPr>
        <p:spPr/>
        <p:txBody>
          <a:bodyPr/>
          <a:lstStyle/>
          <a:p>
            <a:fld id="{80387267-1905-EC4F-B107-D2AFF74466A4}" type="slidenum">
              <a:rPr lang="en-US" smtClean="0"/>
              <a:t>30</a:t>
            </a:fld>
            <a:endParaRPr lang="en-US"/>
          </a:p>
        </p:txBody>
      </p:sp>
    </p:spTree>
    <p:extLst>
      <p:ext uri="{BB962C8B-B14F-4D97-AF65-F5344CB8AC3E}">
        <p14:creationId xmlns:p14="http://schemas.microsoft.com/office/powerpoint/2010/main" val="1990727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agencies of Satan are having their last chance to develop before the world, before angels and men, the true principles of their attributes. The people of God are now to stand as representatives of the attributes of the Father and the Son. "Watch therefore: for ye know not what hour your Lord doth come."  {RH, April 14, 1896 par. 9}</a:t>
            </a:r>
          </a:p>
          <a:p>
            <a:endParaRPr lang="en-US" dirty="0"/>
          </a:p>
          <a:p>
            <a:r>
              <a:rPr lang="en-US" dirty="0"/>
              <a:t> The work which the church has failed to do in a time of peace and prosperity she will have to do in a terrible crisis under most discouraging, forbidding circumstances. The warnings that worldly conformity has silenced or withheld must be given under the fiercest opposition from enemies of the faith. And at that time the superficial, conservative class, whose influence has steadily retarded the progress of the work, will renounce the faith and take their stand with its avowed enemies, toward whom their sympathies have long been tending. These apostates will then manifest the most bitter enmity, doing all in their power to oppress and malign their former brethren and to excite indignation against them. This day is just before us. The members of the church will individually be tested and proved. They will be placed in circumstances where they will be forced to bear witness for the truth. Many will be called to speak before councils and in courts of justice, perhaps separately and alone. The experience which would have helped them in this emergency they have neglected to obtain, and their souls are burdened with remorse for wasted opportunities and neglected privileges.  {5T 463.2}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prophecy of Jerusalem's destruction Christ said, "Because iniquity shall abound, the love of many shall wax cold. But he that shall endure unto the end, the same shall be saved. And this gospel of the kingdom shall be preached in all the world for a witness unto all nations; and then shall the end come." This prophecy will again be fulfilled. The abounding iniquity of that day finds its counterpart in this generation. So with the prediction in regard to the preaching of the gospel. Before the fall of Jerusalem, Paul, writing by the Holy Spirit, declared that the gospel was preached to "every creature which is under heaven." Col. 1:23. So now, before the coming of the Son of man, the everlasting gospel is to be preached "to every nation, and kindred, and tongue, and people." Rev. 14:6, 14. God "hath appointed a day, in the which He will judge the world." Acts 17:31. Christ tells us when that day shall be ushered in. He does not say that all the world will be converted, but that "this gospel of the kingdom shall be preached in all the world for a witness unto all nations; and then shall the end come." By giving the gospel to the world it is in our power to hasten our Lord's return. We are not only to look for but to hasten the coming of the day of God. 2 Peter 3:12, margin. Had the church of Christ done her appointed work as the Lord ordained, the whole world would before this have been warned, and the Lord Jesus would have come to our earth in power and great glory.  {DA 633.3}</a:t>
            </a:r>
          </a:p>
          <a:p>
            <a:endParaRPr lang="en-US" dirty="0"/>
          </a:p>
        </p:txBody>
      </p:sp>
      <p:sp>
        <p:nvSpPr>
          <p:cNvPr id="4" name="Slide Number Placeholder 3"/>
          <p:cNvSpPr>
            <a:spLocks noGrp="1"/>
          </p:cNvSpPr>
          <p:nvPr>
            <p:ph type="sldNum" sz="quarter" idx="5"/>
          </p:nvPr>
        </p:nvSpPr>
        <p:spPr/>
        <p:txBody>
          <a:bodyPr/>
          <a:lstStyle/>
          <a:p>
            <a:fld id="{80387267-1905-EC4F-B107-D2AFF74466A4}" type="slidenum">
              <a:rPr lang="en-US" smtClean="0"/>
              <a:t>31</a:t>
            </a:fld>
            <a:endParaRPr lang="en-US"/>
          </a:p>
        </p:txBody>
      </p:sp>
    </p:spTree>
    <p:extLst>
      <p:ext uri="{BB962C8B-B14F-4D97-AF65-F5344CB8AC3E}">
        <p14:creationId xmlns:p14="http://schemas.microsoft.com/office/powerpoint/2010/main" val="2605186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387267-1905-EC4F-B107-D2AFF74466A4}" type="slidenum">
              <a:rPr lang="en-US" smtClean="0"/>
              <a:t>32</a:t>
            </a:fld>
            <a:endParaRPr lang="en-US"/>
          </a:p>
        </p:txBody>
      </p:sp>
    </p:spTree>
    <p:extLst>
      <p:ext uri="{BB962C8B-B14F-4D97-AF65-F5344CB8AC3E}">
        <p14:creationId xmlns:p14="http://schemas.microsoft.com/office/powerpoint/2010/main" val="410953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a:t>
            </a:r>
          </a:p>
        </p:txBody>
      </p:sp>
      <p:sp>
        <p:nvSpPr>
          <p:cNvPr id="4" name="Slide Number Placeholder 3"/>
          <p:cNvSpPr>
            <a:spLocks noGrp="1"/>
          </p:cNvSpPr>
          <p:nvPr>
            <p:ph type="sldNum" sz="quarter" idx="5"/>
          </p:nvPr>
        </p:nvSpPr>
        <p:spPr/>
        <p:txBody>
          <a:bodyPr/>
          <a:lstStyle/>
          <a:p>
            <a:fld id="{80387267-1905-EC4F-B107-D2AFF74466A4}" type="slidenum">
              <a:rPr lang="en-US" smtClean="0"/>
              <a:t>34</a:t>
            </a:fld>
            <a:endParaRPr lang="en-US"/>
          </a:p>
        </p:txBody>
      </p:sp>
    </p:spTree>
    <p:extLst>
      <p:ext uri="{BB962C8B-B14F-4D97-AF65-F5344CB8AC3E}">
        <p14:creationId xmlns:p14="http://schemas.microsoft.com/office/powerpoint/2010/main" val="2261141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387267-1905-EC4F-B107-D2AFF74466A4}" type="slidenum">
              <a:rPr lang="en-US" smtClean="0"/>
              <a:t>35</a:t>
            </a:fld>
            <a:endParaRPr lang="en-US"/>
          </a:p>
        </p:txBody>
      </p:sp>
    </p:spTree>
    <p:extLst>
      <p:ext uri="{BB962C8B-B14F-4D97-AF65-F5344CB8AC3E}">
        <p14:creationId xmlns:p14="http://schemas.microsoft.com/office/powerpoint/2010/main" val="1935528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those who are waiting for the coming of the Lord, meat eating will eventually be done away; flesh will cease to form a part of their diet. We should ever keep this end in view, and endeavor to work steadily toward it. I cannot think that in the practice of flesh eating we are in harmony with the light which God has been pleased to give us. All who are connected with our health institutions especially should be educating themselves to subsist on fruits, grains, and vegetables. If we move from principle in these things, if we as Christian reformers educate our own taste, and bring our diet to God's plan, then we may exert an influence upon others in this matter, which will be pleasing to God.  {CD 380.4}</a:t>
            </a:r>
          </a:p>
          <a:p>
            <a:endParaRPr lang="en-US" dirty="0"/>
          </a:p>
          <a:p>
            <a:r>
              <a:rPr lang="en-US" dirty="0"/>
              <a:t>If ever there was a time when the diet should be of the most simple kind, it is now. Meat should not be placed before our children. Its influence is to excite and strengthen the lower passions, and has a tendency to deaden the moral powers. Grains and fruits prepared free from grease, and in as natural a condition as possible, should be the food for the tables of all who claim to be preparing for translation to heaven. The less feverish the diet, the more easily can the passions be controlled. Gratification of taste should not be consulted irrespective of physical, intellectual, or moral health.  {CD 63.3}</a:t>
            </a:r>
          </a:p>
          <a:p>
            <a:endParaRPr lang="en-US" dirty="0"/>
          </a:p>
          <a:p>
            <a:r>
              <a:rPr lang="en-US" dirty="0"/>
              <a:t>Those who come up to every point, and stand every test, and overcome, be the price what it may, have heeded the counsel of the True Witness, and they will receive the latter rain, and thus be fitted for translation. {1T 187.1}</a:t>
            </a:r>
          </a:p>
          <a:p>
            <a:r>
              <a:rPr lang="en-US" dirty="0"/>
              <a:t>     God proves His people in this world. This is the fitting-up place to appear in His presence. Here, in this world, in these last days, persons will show what power affects their hearts and controls their actions. If it is the power of divine truth, it will lead to good works. It will elevate the receiver, and make him </a:t>
            </a:r>
            <a:r>
              <a:rPr lang="en-US" dirty="0" err="1"/>
              <a:t>noblehearted</a:t>
            </a:r>
            <a:r>
              <a:rPr lang="en-US" dirty="0"/>
              <a:t> and generous, like his divine Lord. But if evil angels control the heart, it will be seen in various ways. The fruit will be selfishness, covetousness, pride, and evil passions.  {1T 188.1}</a:t>
            </a:r>
          </a:p>
          <a:p>
            <a:endParaRPr lang="en-US" dirty="0"/>
          </a:p>
          <a:p>
            <a:r>
              <a:rPr lang="en-US" dirty="0"/>
              <a:t> God's people will separate themselves from the unrighteous practices of those around them, and will seek for purity of thought, and holy conformity to his will, until his divine image will be reflected in them. Like Enoch they will be fitting for translation to Heaven. While they endeavor to instruct and warn the world, they will not conform to the spirit and customs of unbelievers, but will condemn them by their holy conversation and godly example. Enoch's translation to Heaven just before the destruction of the world by a flood, represents the translation of all the living righteous from the earth previous to its destruction by fire. The saints will be glorified in the presence of those who have hated them for their loyal obedience to God's righteous commandments.  {3SG 59.1}</a:t>
            </a:r>
          </a:p>
          <a:p>
            <a:endParaRPr lang="en-US" dirty="0"/>
          </a:p>
          <a:p>
            <a:r>
              <a:rPr lang="en-US" dirty="0"/>
              <a:t> In order to be fitted for translation, the people of God must know themselves. They must understand in regard to their own physical frames that they may be able with the psalmist to exclaim: "I will praise Thee; for I am fearfully and wonderfully made." They should ever have the appetite in subjection to the moral and intellectual organs. The body should be servant to the mind, and not the mind to the body.  {1T 486.3}</a:t>
            </a:r>
          </a:p>
          <a:p>
            <a:endParaRPr lang="en-US" dirty="0"/>
          </a:p>
          <a:p>
            <a:r>
              <a:rPr lang="en-US" dirty="0"/>
              <a:t>But the Lord reproves and corrects the people who profess to keep His law. He points out their sins and lays open their iniquity because He wishes to separate all sin and wickedness from them, that they may perfect holiness in His fear and be prepared to die in the Lord or to be translated to heaven. God rebukes, reproves, and corrects them, that they may be refined, sanctified, elevated, and finally exalted to His own throne.  {2T 452.2}</a:t>
            </a:r>
          </a:p>
          <a:p>
            <a:endParaRPr lang="en-US" dirty="0"/>
          </a:p>
          <a:p>
            <a:r>
              <a:rPr lang="en-US" dirty="0"/>
              <a:t> Those who have trained the mind to delight in spiritual exercises are the ones who can be translated and not be overwhelmed with the purity and transcendent glory of heaven. You may have a good knowledge of the arts, you may have an acquaintance with the sciences, you may excel in music and in penmanship, your manners may please your associates, but what have these things to do with a preparation for heaven? What have they to do to prepare you to stand before the tribunal of God?  {2T 267.1}</a:t>
            </a:r>
          </a:p>
          <a:p>
            <a:r>
              <a:rPr lang="en-US" dirty="0"/>
              <a:t>     Be not deceived. God is not mocked. Nothing but holiness will prepare you for heaven. It is sincere, experimental piety alone that can give you a pure, elevated character and enable you to enter into the presence of God, who dwelleth in light unapproachable. The heavenly character must be acquired on earth, or it can never be acquired at all. Then begin at once. Flatter not yourself that a time will come when you can make an earnest effort easier than now. Every day increases your distance from God. Prepare for eternity with such zeal as you have not yet manifested. Educate your mind to love the Bible, to love the prayer meeting, to love the hour of meditation, and, above all, the hour when the soul communes with God. Become heavenly-minded if you would unite with the heavenly choir in the mansions above.  {2T 267.2}</a:t>
            </a:r>
          </a:p>
        </p:txBody>
      </p:sp>
      <p:sp>
        <p:nvSpPr>
          <p:cNvPr id="4" name="Slide Number Placeholder 3"/>
          <p:cNvSpPr>
            <a:spLocks noGrp="1"/>
          </p:cNvSpPr>
          <p:nvPr>
            <p:ph type="sldNum" sz="quarter" idx="5"/>
          </p:nvPr>
        </p:nvSpPr>
        <p:spPr/>
        <p:txBody>
          <a:bodyPr/>
          <a:lstStyle/>
          <a:p>
            <a:fld id="{80387267-1905-EC4F-B107-D2AFF74466A4}" type="slidenum">
              <a:rPr lang="en-US" smtClean="0"/>
              <a:t>36</a:t>
            </a:fld>
            <a:endParaRPr lang="en-US"/>
          </a:p>
        </p:txBody>
      </p:sp>
    </p:spTree>
    <p:extLst>
      <p:ext uri="{BB962C8B-B14F-4D97-AF65-F5344CB8AC3E}">
        <p14:creationId xmlns:p14="http://schemas.microsoft.com/office/powerpoint/2010/main" val="1632900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 11:44  But tidings out of the east and out of the north shall trouble him: therefore he shall go forth with great fury to destroy, and utterly to make away many.</a:t>
            </a:r>
          </a:p>
          <a:p>
            <a:endParaRPr lang="en-US" dirty="0"/>
          </a:p>
          <a:p>
            <a:r>
              <a:rPr lang="en-US" dirty="0"/>
              <a:t> The great controversy between good and evil will increase in intensity to the very close of time. In all ages the wrath of Satan has been manifested against the church of Christ; and God has bestowed His grace and Spirit upon His people to strengthen them to stand against the power of the evil one. When the apostles of Christ were to bear His gospel to the world and to record it for all future ages, they were especially endowed with the enlightenment of the Spirit. But as the church approaches her final deliverance, Satan is to work with greater power. He comes down "having great wrath, because he </a:t>
            </a:r>
            <a:r>
              <a:rPr lang="en-US" dirty="0" err="1"/>
              <a:t>knoweth</a:t>
            </a:r>
            <a:r>
              <a:rPr lang="en-US" dirty="0"/>
              <a:t> that he hath but a short time." Revelation 12:12. He will work "with all power and signs and lying wonders." 2 Thessalonians 2:9. For six thousand years that mastermind that once was highest among the angels of God has been wholly bent to the work of deception and ruin. And all the depths of satanic skill and subtlety acquired, all the cruelty developed, during these struggles of the ages, will be brought to bear against God's people in the final conflict. And in this time of peril the followers of Christ are to bear to the world the warning of the Lord's second advent; and a people are to be prepared to stand before Him at His coming, "without spot, and blameless." 2 Peter 3:14. At this time the special endowment of divine grace and power is not less needful to the church than in apostolic days.  {GC ix.4}</a:t>
            </a:r>
          </a:p>
          <a:p>
            <a:endParaRPr lang="en-US" dirty="0"/>
          </a:p>
          <a:p>
            <a:r>
              <a:rPr lang="en-US" dirty="0"/>
              <a:t> Satan is a diligent Bible student. He knows that his time is short, and he seeks at every point to counterwork the work of the Lord upon this earth. It is impossible to give any idea of the experience of the people of God who shall be alive upon the earth when celestial glory and a repetition of the persecutions of the past are blended. They will walk in the light proceeding from the throne of God. By means of the angels there will be constant communication between heaven and earth. And Satan, surrounded by evil angels, and claiming to be God, will work miracles of all kinds, to deceive, if possible, the very elect. God's people will not find their safety in working miracles, for Satan will counterfeit the miracles that will be wrought. God's tried and tested people will find their power in the sign spoken of in Exodus 31:12-18. They are to take their stand on the living word: "It is written." This is the only foundation upon which they can stand securely. Those who have broken their covenant with God will in that day be without God and without hope.  {9T 16.1}</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apostle John in vision heard a loud voice in Heaven exclaiming, "Woe to the </a:t>
            </a:r>
            <a:r>
              <a:rPr lang="en-US" dirty="0" err="1"/>
              <a:t>inhabiters</a:t>
            </a:r>
            <a:r>
              <a:rPr lang="en-US" dirty="0"/>
              <a:t> of the earth and of the sea! for the devil is come down unto you, having great wrath, because he </a:t>
            </a:r>
            <a:r>
              <a:rPr lang="en-US" dirty="0" err="1"/>
              <a:t>knoweth</a:t>
            </a:r>
            <a:r>
              <a:rPr lang="en-US" dirty="0"/>
              <a:t> that he hath but a short time." [REV. 12:12.] Fearful are the scenes which call forth this exclamation from the heavenly voice. The wrath of Satan increases as his time grows short, and his work of deceit and destruction reaches its culmination in the time of trouble. God's long-suffering has ended. The world has rejected his mercy, despised his love, and trampled upon his law. The wicked have passed the boundary of their probation, and the Lord withdraws his protection, and leaves them to the mercy of the leader they have chosen. Satan will have power over those who have yielded themselves to his control, and he will plunge the inhabitants of the earth into one great, final trouble. As the angels of God cease to hold in check the fierce winds of human passion, all the elements of strife will be let loose. The whole world will be involved in ruin more terrible than that which came upon Jerusalem of old.  {4SP 440.3}</a:t>
            </a:r>
          </a:p>
          <a:p>
            <a:endParaRPr lang="en-US" dirty="0"/>
          </a:p>
        </p:txBody>
      </p:sp>
      <p:sp>
        <p:nvSpPr>
          <p:cNvPr id="4" name="Slide Number Placeholder 3"/>
          <p:cNvSpPr>
            <a:spLocks noGrp="1"/>
          </p:cNvSpPr>
          <p:nvPr>
            <p:ph type="sldNum" sz="quarter" idx="5"/>
          </p:nvPr>
        </p:nvSpPr>
        <p:spPr/>
        <p:txBody>
          <a:bodyPr/>
          <a:lstStyle/>
          <a:p>
            <a:fld id="{80387267-1905-EC4F-B107-D2AFF74466A4}" type="slidenum">
              <a:rPr lang="en-US" smtClean="0"/>
              <a:t>39</a:t>
            </a:fld>
            <a:endParaRPr lang="en-US"/>
          </a:p>
        </p:txBody>
      </p:sp>
    </p:spTree>
    <p:extLst>
      <p:ext uri="{BB962C8B-B14F-4D97-AF65-F5344CB8AC3E}">
        <p14:creationId xmlns:p14="http://schemas.microsoft.com/office/powerpoint/2010/main" val="654321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387267-1905-EC4F-B107-D2AFF74466A4}" type="slidenum">
              <a:rPr lang="en-US" smtClean="0"/>
              <a:t>41</a:t>
            </a:fld>
            <a:endParaRPr lang="en-US"/>
          </a:p>
        </p:txBody>
      </p:sp>
    </p:spTree>
    <p:extLst>
      <p:ext uri="{BB962C8B-B14F-4D97-AF65-F5344CB8AC3E}">
        <p14:creationId xmlns:p14="http://schemas.microsoft.com/office/powerpoint/2010/main" val="636161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Neither of you have seen the necessity of health reform, but when the plagues of God shall be all around you, you will then see the principles of health reform and strict temperance in all things,--that temperance alone is the foundation of all the graces that come from God, the foundation of all victories to be gained.   {</a:t>
            </a:r>
            <a:r>
              <a:rPr lang="en-AU" sz="1200" b="1" kern="1200" dirty="0" err="1">
                <a:solidFill>
                  <a:schemeClr val="tx1"/>
                </a:solidFill>
                <a:effectLst/>
                <a:latin typeface="+mn-lt"/>
                <a:ea typeface="+mn-ea"/>
                <a:cs typeface="+mn-cs"/>
              </a:rPr>
              <a:t>Te</a:t>
            </a:r>
            <a:r>
              <a:rPr lang="en-AU" sz="1200" b="1" kern="1200" dirty="0">
                <a:solidFill>
                  <a:schemeClr val="tx1"/>
                </a:solidFill>
                <a:effectLst/>
                <a:latin typeface="+mn-lt"/>
                <a:ea typeface="+mn-ea"/>
                <a:cs typeface="+mn-cs"/>
              </a:rPr>
              <a:t> 201.4}</a:t>
            </a:r>
          </a:p>
          <a:p>
            <a:endParaRPr lang="en-US" dirty="0"/>
          </a:p>
          <a:p>
            <a:endParaRPr lang="en-US" dirty="0"/>
          </a:p>
        </p:txBody>
      </p:sp>
      <p:sp>
        <p:nvSpPr>
          <p:cNvPr id="4" name="Slide Number Placeholder 3"/>
          <p:cNvSpPr>
            <a:spLocks noGrp="1"/>
          </p:cNvSpPr>
          <p:nvPr>
            <p:ph type="sldNum" sz="quarter" idx="5"/>
          </p:nvPr>
        </p:nvSpPr>
        <p:spPr/>
        <p:txBody>
          <a:bodyPr/>
          <a:lstStyle/>
          <a:p>
            <a:fld id="{80387267-1905-EC4F-B107-D2AFF74466A4}" type="slidenum">
              <a:rPr lang="en-US" smtClean="0"/>
              <a:t>42</a:t>
            </a:fld>
            <a:endParaRPr lang="en-US"/>
          </a:p>
        </p:txBody>
      </p:sp>
    </p:spTree>
    <p:extLst>
      <p:ext uri="{BB962C8B-B14F-4D97-AF65-F5344CB8AC3E}">
        <p14:creationId xmlns:p14="http://schemas.microsoft.com/office/powerpoint/2010/main" val="544682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saw that the four angels would hold the four winds until Jesus' work was done in the sanctuary, and then will come the seven last plagues. These plagues enraged the wicked against the righteous; they thought that we had brought the judgments of God upon them, and that if they could rid the earth of us, the plagues would then be stayed. A decree went forth to slay the saints, which caused them to cry day and night for deliverance. This was the time of Jacob's trouble. Then all the saints cried out with anguish of spirit, and were delivered by the voice of God. The 144,000 triumphed. Their faces were lighted up with the glory of God. Then I was shown a company who were howling in agony. On their garments was written in large characters, "Thou art weighed in the balance, and found wanting." I asked who this company were. The angel said, "These are they who have once kept the Sabbath and have given it up." I heard them cry with a loud voice, "We have believed in Thy coming, and taught it with energy." And while they were speaking, their eyes would fall upon their garments and see the writing, and then they would wail aloud. I saw that they had drunk of the deep waters, and fouled the residue with their feet--trodden the Sabbath underfoot-- and that was why they were weighed in the balance and found wanting.  {EW 36.2}</a:t>
            </a:r>
          </a:p>
          <a:p>
            <a:endParaRPr lang="en-US" dirty="0"/>
          </a:p>
          <a:p>
            <a:r>
              <a:rPr lang="en-US" dirty="0"/>
              <a:t> It was an hour of fearful, terrible agony to the saints. Day and night they cried unto God for deliverance. To outward appearance, there was no possibility of their escape. The wicked had already begun to triumph, crying out, "Why doesn't your God deliver you out of our hands? Why don't you go up and save your lives?" But the saints heeded them not, Like Jacob, they were wrestling with God. The angels longed to deliver them, but they must wait a little longer; the people of God must drink of the cup and be baptized with the baptism. The angels, faithful to their trust, continued their watch. God would not suffer His name to be reproached among the heathen. The time had nearly come when He was to manifest His mighty power and gloriously deliver His saints. For His name's glory He would deliver every one of those who had patiently waited for Him and whose names were written in the book.  {EW 283.2}</a:t>
            </a:r>
          </a:p>
          <a:p>
            <a:endParaRPr lang="en-US" dirty="0"/>
          </a:p>
          <a:p>
            <a:r>
              <a:rPr lang="en-US" dirty="0"/>
              <a:t> Had not Jacob previously repented of his sin in obtaining the birthright by fraud, God would not have heard his prayer and mercifully preserved his life. So, in the time of trouble, if the people of God had unconfessed sins to appear before them while tortured with fear and anguish, they would be overwhelmed; despair would cut off their faith, and they could not have confidence to plead with God for deliverance. But while they have a deep sense of their unworthiness, they have no concealed wrongs to reveal. Their sins have gone beforehand to judgment and have been blotted out, and they cannot bring them to remembrance.  {GC 620.1}</a:t>
            </a:r>
          </a:p>
          <a:p>
            <a:endParaRPr lang="en-US" dirty="0"/>
          </a:p>
          <a:p>
            <a:r>
              <a:rPr lang="en-US" dirty="0"/>
              <a:t> As the approach of the Roman armies was a sign to the disciples of the impending destruction of Jerusalem, so may this apostasy be a sign to us that the limit of God's forbearance is reached, that the measure of our nation's iniquity is full, and that the angel of mercy is about to take her flight, never to return. The people of God will then be plunged into those scenes of affliction and distress which prophets have described as the time of Jacob's trouble. The cries of the faithful, persecuted ones ascend to heaven. And as the blood of Abel cried from the ground, there are voices also crying to God from martyrs' graves, from the sepulchers of the sea, from mountain caverns, from convent vaults: "How long, O Lord, holy and true, dost Thou not judge and avenge our blood on them that dwell on the earth?"  {5T 451.2}</a:t>
            </a:r>
          </a:p>
          <a:p>
            <a:endParaRPr lang="en-US" dirty="0"/>
          </a:p>
          <a:p>
            <a:r>
              <a:rPr lang="en-US" dirty="0"/>
              <a:t>In these days of peril those who have been unfaithful in their duties in life, and whose mistakes and sins of neglect are registered against them in the book in Heaven, unrepented of and unforgiven, will be overcome by Satan. Every one is to be tested and severely tried. Satan will exert all his energies, and call to his aid his evil host, who will exercise all their experience, artifice, and cunning, to deceive souls and wrest them from the hands of Jesus Christ. He makes them believe they may be unfaithful in the minor duties of life, and God will not see, God will not notice; but that Being who numbers the hairs of our head, and marks the fall of the little sparrow, notices every deviation from truth, every departure from honor and integrity in both secular and religious things. These errors and sins corrupt the man, and disqualify him for the society of heavenly angels. By his defiled character he has placed himself under the flag of Satan. The arch deceiver has power over this class. The more exalted their profession, the more honorable the position they have held, the more grievous their course in the sight of God, the more sure the triumph of Satan. These will have no shelter in the time of Jacob’s trouble. Their sins will then appear of such magnitude that they will have no confidence to pray, no heart to wrestle as did Jacob. On the other hand, those who have been of like passion, erring and sinful in their lives, but who have repented of their sins, and in genuine sorrow confessed them, will have pardon written against their names in the heavenly records. They will be hid ‘in the day of the Lord’s anger. Satan will attack this class, but like Jacob they have taken hold of the strength of God, and true to his character he is at peace with them, and sends angels to comfort and bless and sustain them in their time of peril. The time of Jacob’s trouble will test every one, and distinguish the genuine Christian from the one who is so only in name. { ST November 27, 1879, par. 6 }</a:t>
            </a:r>
          </a:p>
          <a:p>
            <a:endParaRPr lang="en-US" dirty="0"/>
          </a:p>
          <a:p>
            <a:r>
              <a:rPr lang="en-AU" sz="1200" kern="1200" dirty="0">
                <a:solidFill>
                  <a:schemeClr val="tx1"/>
                </a:solidFill>
                <a:effectLst/>
                <a:latin typeface="+mn-lt"/>
                <a:ea typeface="+mn-ea"/>
                <a:cs typeface="+mn-cs"/>
              </a:rPr>
              <a:t>Thou hast proved mine heart; thou hast visited </a:t>
            </a:r>
            <a:r>
              <a:rPr lang="en-AU" sz="1200" i="1" kern="1200" dirty="0">
                <a:solidFill>
                  <a:schemeClr val="tx1"/>
                </a:solidFill>
                <a:effectLst/>
                <a:latin typeface="+mn-lt"/>
                <a:ea typeface="+mn-ea"/>
                <a:cs typeface="+mn-cs"/>
              </a:rPr>
              <a:t>me</a:t>
            </a:r>
            <a:r>
              <a:rPr lang="en-AU" sz="1200" kern="1200" dirty="0">
                <a:solidFill>
                  <a:schemeClr val="tx1"/>
                </a:solidFill>
                <a:effectLst/>
                <a:latin typeface="+mn-lt"/>
                <a:ea typeface="+mn-ea"/>
                <a:cs typeface="+mn-cs"/>
              </a:rPr>
              <a:t> in the night; thou hast tried me, </a:t>
            </a:r>
            <a:r>
              <a:rPr lang="en-AU" sz="1200" i="1" kern="1200" dirty="0">
                <a:solidFill>
                  <a:schemeClr val="tx1"/>
                </a:solidFill>
                <a:effectLst/>
                <a:latin typeface="+mn-lt"/>
                <a:ea typeface="+mn-ea"/>
                <a:cs typeface="+mn-cs"/>
              </a:rPr>
              <a:t>and</a:t>
            </a:r>
            <a:r>
              <a:rPr lang="en-AU" sz="1200" kern="1200" dirty="0">
                <a:solidFill>
                  <a:schemeClr val="tx1"/>
                </a:solidFill>
                <a:effectLst/>
                <a:latin typeface="+mn-lt"/>
                <a:ea typeface="+mn-ea"/>
                <a:cs typeface="+mn-cs"/>
              </a:rPr>
              <a:t> shalt find nothing; I am purposed </a:t>
            </a:r>
            <a:r>
              <a:rPr lang="en-AU" sz="1200" i="1" kern="1200" dirty="0">
                <a:solidFill>
                  <a:schemeClr val="tx1"/>
                </a:solidFill>
                <a:effectLst/>
                <a:latin typeface="+mn-lt"/>
                <a:ea typeface="+mn-ea"/>
                <a:cs typeface="+mn-cs"/>
              </a:rPr>
              <a:t>that</a:t>
            </a:r>
            <a:r>
              <a:rPr lang="en-AU" sz="1200" kern="1200" dirty="0">
                <a:solidFill>
                  <a:schemeClr val="tx1"/>
                </a:solidFill>
                <a:effectLst/>
                <a:latin typeface="+mn-lt"/>
                <a:ea typeface="+mn-ea"/>
                <a:cs typeface="+mn-cs"/>
              </a:rPr>
              <a:t> my mouth shall not transgress.  Psalms 17:3.</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80387267-1905-EC4F-B107-D2AFF74466A4}" type="slidenum">
              <a:rPr lang="en-US" smtClean="0"/>
              <a:t>43</a:t>
            </a:fld>
            <a:endParaRPr lang="en-US"/>
          </a:p>
        </p:txBody>
      </p:sp>
    </p:spTree>
    <p:extLst>
      <p:ext uri="{BB962C8B-B14F-4D97-AF65-F5344CB8AC3E}">
        <p14:creationId xmlns:p14="http://schemas.microsoft.com/office/powerpoint/2010/main" val="3459158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“Higher than the highest human thought can reach is God's ideal for His children.” {Ed 18.3}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Psalms 135:18  They that make them are like unto them: so is every one that </a:t>
            </a:r>
            <a:r>
              <a:rPr lang="en-US" dirty="0" err="1">
                <a:solidFill>
                  <a:sysClr val="windowText" lastClr="000000"/>
                </a:solidFill>
              </a:rPr>
              <a:t>trusteth</a:t>
            </a:r>
            <a:r>
              <a:rPr lang="en-US" dirty="0">
                <a:solidFill>
                  <a:sysClr val="windowText" lastClr="000000"/>
                </a:solidFill>
              </a:rPr>
              <a:t> in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ysClr val="windowText" lastClr="000000"/>
              </a:solidFill>
            </a:endParaRPr>
          </a:p>
        </p:txBody>
      </p:sp>
      <p:sp>
        <p:nvSpPr>
          <p:cNvPr id="4" name="Slide Number Placeholder 3"/>
          <p:cNvSpPr>
            <a:spLocks noGrp="1"/>
          </p:cNvSpPr>
          <p:nvPr>
            <p:ph type="sldNum" sz="quarter" idx="5"/>
          </p:nvPr>
        </p:nvSpPr>
        <p:spPr/>
        <p:txBody>
          <a:bodyPr/>
          <a:lstStyle/>
          <a:p>
            <a:fld id="{80387267-1905-EC4F-B107-D2AFF74466A4}" type="slidenum">
              <a:rPr lang="en-US" smtClean="0"/>
              <a:t>4</a:t>
            </a:fld>
            <a:endParaRPr lang="en-US"/>
          </a:p>
        </p:txBody>
      </p:sp>
    </p:spTree>
    <p:extLst>
      <p:ext uri="{BB962C8B-B14F-4D97-AF65-F5344CB8AC3E}">
        <p14:creationId xmlns:p14="http://schemas.microsoft.com/office/powerpoint/2010/main" val="3126012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saw that the four angels would hold the four winds until Jesus' work was done in the sanctuary, and then will come the seven last plagues. These plagues enraged the wicked against the righteous; they thought that we had brought the judgments of God upon them, and that if they could rid the earth of us, the plagues would then be stayed. A decree went forth to slay the saints, which caused them to cry day and night for deliverance. This was the time of Jacob's trouble. Then all the saints cried out with anguish of spirit, and were delivered by the voice of God. The 144,000 triumphed. Their faces were lighted up with the glory of God. Then I was shown a company who were howling in agony. On their garments was written in large characters, "Thou art weighed in the balance, and found wanting." I asked who this company were. The angel said, "These are they who have once kept the Sabbath and have given it up." I heard them cry with a loud voice, "We have believed in Thy coming, and taught it with energy." And while they were speaking, their eyes would fall upon their garments and see the writing, and then they would wail aloud. I saw that they had drunk of the deep waters, and fouled the residue with their feet--trodden the Sabbath underfoot-- and that was why they were weighed in the balance and found wanting.  {EW 36.2}</a:t>
            </a:r>
          </a:p>
          <a:p>
            <a:endParaRPr lang="en-US" dirty="0"/>
          </a:p>
          <a:p>
            <a:r>
              <a:rPr lang="en-US" dirty="0"/>
              <a:t> It was an hour of fearful, terrible agony to the saints. Day and night they cried unto God for deliverance. To outward appearance, there was no possibility of their escape. The wicked had already begun to triumph, crying out, "Why doesn't your God deliver you out of our hands? Why don't you go up and save your lives?" But the saints heeded them not, Like Jacob, they were wrestling with God. The angels longed to deliver them, but they must wait a little longer; the people of God must drink of the cup and be baptized with the baptism. The angels, faithful to their trust, continued their watch. God would not suffer His name to be reproached among the heathen. The time had nearly come when He was to manifest His mighty power and gloriously deliver His saints. For His name's glory He would deliver every one of those who had patiently waited for Him and whose names were written in the book.  {EW 283.2}</a:t>
            </a:r>
          </a:p>
          <a:p>
            <a:endParaRPr lang="en-US" dirty="0"/>
          </a:p>
          <a:p>
            <a:r>
              <a:rPr lang="en-US" dirty="0"/>
              <a:t> Had not Jacob previously repented of his sin in obtaining the birthright by fraud, God would not have heard his prayer and mercifully preserved his life. So, in the time of trouble, if the people of God had unconfessed sins to appear before them while tortured with fear and anguish, they would be overwhelmed; despair would cut off their faith, and they could not have confidence to plead with God for deliverance. But while they have a deep sense of their unworthiness, they have no concealed wrongs to reveal. Their sins have gone beforehand to judgment and have been blotted out, and they cannot bring them to remembrance.  {GC 620.1}</a:t>
            </a:r>
          </a:p>
          <a:p>
            <a:endParaRPr lang="en-US" dirty="0"/>
          </a:p>
          <a:p>
            <a:r>
              <a:rPr lang="en-US" dirty="0"/>
              <a:t> As the approach of the Roman armies was a sign to the disciples of the impending destruction of Jerusalem, so may this apostasy be a sign to us that the limit of God's forbearance is reached, that the measure of our nation's iniquity is full, and that the angel of mercy is about to take her flight, never to return. The people of God will then be plunged into those scenes of affliction and distress which prophets have described as the time of Jacob's trouble. The cries of the faithful, persecuted ones ascend to heaven. And as the blood of Abel cried from the ground, there are voices also crying to God from martyrs' graves, from the sepulchers of the sea, from mountain caverns, from convent vaults: "How long, O Lord, holy and true, dost Thou not judge and avenge our blood on them that dwell on the earth?"  {5T 451.2}</a:t>
            </a:r>
          </a:p>
          <a:p>
            <a:endParaRPr lang="en-US" dirty="0"/>
          </a:p>
          <a:p>
            <a:r>
              <a:rPr lang="en-US" dirty="0"/>
              <a:t>In these days of peril those who have been unfaithful in their duties in life, and whose mistakes and sins of neglect are registered against them in the book in Heaven, unrepented of and unforgiven, will be overcome by Satan. Every one is to be tested and severely tried. Satan will exert all his energies, and call to his aid his evil host, who will exercise all their experience, artifice, and cunning, to deceive souls and wrest them from the hands of Jesus Christ. He makes them believe they may be unfaithful in the minor duties of life, and God will not see, God will not notice; but that Being who numbers the hairs of our head, and marks the fall of the little sparrow, notices every deviation from truth, every departure from honor and integrity in both secular and religious things. These errors and sins corrupt the man, and disqualify him for the society of heavenly angels. By his defiled character he has placed himself under the flag of Satan. The arch deceiver has power over this class. The more exalted their profession, the more honorable the position they have held, the more grievous their course in the sight of God, the more sure the triumph of Satan. These will have no shelter in the time of Jacob’s trouble. Their sins will then appear of such magnitude that they will have no confidence to pray, no heart to wrestle as did Jacob. On the other hand, those who have been of like passion, erring and sinful in their lives, but who have repented of their sins, and in genuine sorrow confessed them, will have pardon written against their names in the heavenly records. They will be hid ‘in the day of the Lord’s anger. Satan will attack this class, but like Jacob they have taken hold of the strength of God, and true to his character he is at peace with them, and sends angels to comfort and bless and sustain them in their time of peril. The time of Jacob’s trouble will test every one, and distinguish the genuine Christian from the one who is so only in name. { ST November 27, 1879, par. 6 }</a:t>
            </a:r>
          </a:p>
          <a:p>
            <a:endParaRPr lang="en-US" dirty="0"/>
          </a:p>
          <a:p>
            <a:r>
              <a:rPr lang="en-AU" sz="1200" kern="1200" dirty="0">
                <a:solidFill>
                  <a:schemeClr val="tx1"/>
                </a:solidFill>
                <a:effectLst/>
                <a:latin typeface="+mn-lt"/>
                <a:ea typeface="+mn-ea"/>
                <a:cs typeface="+mn-cs"/>
              </a:rPr>
              <a:t>Thou hast proved mine heart; thou hast visited </a:t>
            </a:r>
            <a:r>
              <a:rPr lang="en-AU" sz="1200" i="1" kern="1200" dirty="0">
                <a:solidFill>
                  <a:schemeClr val="tx1"/>
                </a:solidFill>
                <a:effectLst/>
                <a:latin typeface="+mn-lt"/>
                <a:ea typeface="+mn-ea"/>
                <a:cs typeface="+mn-cs"/>
              </a:rPr>
              <a:t>me</a:t>
            </a:r>
            <a:r>
              <a:rPr lang="en-AU" sz="1200" kern="1200" dirty="0">
                <a:solidFill>
                  <a:schemeClr val="tx1"/>
                </a:solidFill>
                <a:effectLst/>
                <a:latin typeface="+mn-lt"/>
                <a:ea typeface="+mn-ea"/>
                <a:cs typeface="+mn-cs"/>
              </a:rPr>
              <a:t> in the night; thou hast tried me, </a:t>
            </a:r>
            <a:r>
              <a:rPr lang="en-AU" sz="1200" i="1" kern="1200" dirty="0">
                <a:solidFill>
                  <a:schemeClr val="tx1"/>
                </a:solidFill>
                <a:effectLst/>
                <a:latin typeface="+mn-lt"/>
                <a:ea typeface="+mn-ea"/>
                <a:cs typeface="+mn-cs"/>
              </a:rPr>
              <a:t>and</a:t>
            </a:r>
            <a:r>
              <a:rPr lang="en-AU" sz="1200" kern="1200" dirty="0">
                <a:solidFill>
                  <a:schemeClr val="tx1"/>
                </a:solidFill>
                <a:effectLst/>
                <a:latin typeface="+mn-lt"/>
                <a:ea typeface="+mn-ea"/>
                <a:cs typeface="+mn-cs"/>
              </a:rPr>
              <a:t> shalt find nothing; I am purposed </a:t>
            </a:r>
            <a:r>
              <a:rPr lang="en-AU" sz="1200" i="1" kern="1200" dirty="0">
                <a:solidFill>
                  <a:schemeClr val="tx1"/>
                </a:solidFill>
                <a:effectLst/>
                <a:latin typeface="+mn-lt"/>
                <a:ea typeface="+mn-ea"/>
                <a:cs typeface="+mn-cs"/>
              </a:rPr>
              <a:t>that</a:t>
            </a:r>
            <a:r>
              <a:rPr lang="en-AU" sz="1200" kern="1200" dirty="0">
                <a:solidFill>
                  <a:schemeClr val="tx1"/>
                </a:solidFill>
                <a:effectLst/>
                <a:latin typeface="+mn-lt"/>
                <a:ea typeface="+mn-ea"/>
                <a:cs typeface="+mn-cs"/>
              </a:rPr>
              <a:t> my mouth shall not transgress.  Psalms 17:3.</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80387267-1905-EC4F-B107-D2AFF74466A4}" type="slidenum">
              <a:rPr lang="en-US" smtClean="0"/>
              <a:t>44</a:t>
            </a:fld>
            <a:endParaRPr lang="en-US"/>
          </a:p>
        </p:txBody>
      </p:sp>
    </p:spTree>
    <p:extLst>
      <p:ext uri="{BB962C8B-B14F-4D97-AF65-F5344CB8AC3E}">
        <p14:creationId xmlns:p14="http://schemas.microsoft.com/office/powerpoint/2010/main" val="2247162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387267-1905-EC4F-B107-D2AFF74466A4}" type="slidenum">
              <a:rPr lang="en-US" smtClean="0"/>
              <a:t>45</a:t>
            </a:fld>
            <a:endParaRPr lang="en-US"/>
          </a:p>
        </p:txBody>
      </p:sp>
    </p:spTree>
    <p:extLst>
      <p:ext uri="{BB962C8B-B14F-4D97-AF65-F5344CB8AC3E}">
        <p14:creationId xmlns:p14="http://schemas.microsoft.com/office/powerpoint/2010/main" val="2404399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Warwick lady, Chris Kemp, I want to be laid to rest before t of 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Do you think any wicked will be laid to rest to escape the tribulation?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“There hath no temptation taken you but such as is common to man: but God is faithful, who will not suffer you to be tempted above that ye are able; but will with the temptation also make a way to escape, that ye may be able to bear it.”  1 Corinthians 10:13.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Gideon's army?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p:txBody>
      </p:sp>
      <p:sp>
        <p:nvSpPr>
          <p:cNvPr id="4" name="Slide Number Placeholder 3"/>
          <p:cNvSpPr>
            <a:spLocks noGrp="1"/>
          </p:cNvSpPr>
          <p:nvPr>
            <p:ph type="sldNum" sz="quarter" idx="5"/>
          </p:nvPr>
        </p:nvSpPr>
        <p:spPr/>
        <p:txBody>
          <a:bodyPr/>
          <a:lstStyle/>
          <a:p>
            <a:fld id="{80387267-1905-EC4F-B107-D2AFF74466A4}" type="slidenum">
              <a:rPr lang="en-US" smtClean="0"/>
              <a:t>5</a:t>
            </a:fld>
            <a:endParaRPr lang="en-US"/>
          </a:p>
        </p:txBody>
      </p:sp>
    </p:spTree>
    <p:extLst>
      <p:ext uri="{BB962C8B-B14F-4D97-AF65-F5344CB8AC3E}">
        <p14:creationId xmlns:p14="http://schemas.microsoft.com/office/powerpoint/2010/main" val="1795636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a:p>
            <a:r>
              <a:rPr lang="en-US" dirty="0"/>
              <a:t>Satan seeks to counterwork the work of God, and he is constantly urging men to accept his principles. He represents the chosen people of God as a deluded people. He is an accuser of the brethren, and his accusing power is employed against those who work righteousness. </a:t>
            </a:r>
            <a:r>
              <a:rPr lang="en-US" u="sng" dirty="0"/>
              <a:t>The Lord desires through His people to answer Satan’s charges by showing the results of obedience to right principles</a:t>
            </a:r>
            <a:r>
              <a:rPr lang="en-US" dirty="0"/>
              <a:t>. { COL 296.4}</a:t>
            </a:r>
          </a:p>
          <a:p>
            <a:endParaRPr lang="en-US" dirty="0"/>
          </a:p>
          <a:p>
            <a:r>
              <a:rPr lang="en-US" dirty="0"/>
              <a:t>Will any body but the last generation fulfill this? </a:t>
            </a:r>
          </a:p>
          <a:p>
            <a:endParaRPr lang="en-US" dirty="0"/>
          </a:p>
          <a:p>
            <a:r>
              <a:rPr lang="en-US" dirty="0"/>
              <a:t>“The honor of God, the honor of Jesus Christ, is involved in the perfection of your character… Your character is His glory revealed in you.” {SW, October 25, 1898 par. 2}</a:t>
            </a:r>
          </a:p>
          <a:p>
            <a:endParaRPr lang="en-US" dirty="0"/>
          </a:p>
          <a:p>
            <a:endParaRPr lang="en-US" dirty="0"/>
          </a:p>
        </p:txBody>
      </p:sp>
      <p:sp>
        <p:nvSpPr>
          <p:cNvPr id="4" name="Slide Number Placeholder 3"/>
          <p:cNvSpPr>
            <a:spLocks noGrp="1"/>
          </p:cNvSpPr>
          <p:nvPr>
            <p:ph type="sldNum" sz="quarter" idx="5"/>
          </p:nvPr>
        </p:nvSpPr>
        <p:spPr/>
        <p:txBody>
          <a:bodyPr/>
          <a:lstStyle/>
          <a:p>
            <a:fld id="{80387267-1905-EC4F-B107-D2AFF74466A4}" type="slidenum">
              <a:rPr lang="en-US" smtClean="0"/>
              <a:t>6</a:t>
            </a:fld>
            <a:endParaRPr lang="en-US"/>
          </a:p>
        </p:txBody>
      </p:sp>
    </p:spTree>
    <p:extLst>
      <p:ext uri="{BB962C8B-B14F-4D97-AF65-F5344CB8AC3E}">
        <p14:creationId xmlns:p14="http://schemas.microsoft.com/office/powerpoint/2010/main" val="1528892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387267-1905-EC4F-B107-D2AFF74466A4}" type="slidenum">
              <a:rPr lang="en-US" smtClean="0"/>
              <a:t>7</a:t>
            </a:fld>
            <a:endParaRPr lang="en-US"/>
          </a:p>
        </p:txBody>
      </p:sp>
    </p:spTree>
    <p:extLst>
      <p:ext uri="{BB962C8B-B14F-4D97-AF65-F5344CB8AC3E}">
        <p14:creationId xmlns:p14="http://schemas.microsoft.com/office/powerpoint/2010/main" val="3748443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 of Elder Haskell and others who have labored in Oakland and the nearby places might have been a much greater blessing, had they not been obliged to meet wrong influences in opposition to </a:t>
            </a:r>
            <a:r>
              <a:rPr lang="en-US" u="sng" dirty="0"/>
              <a:t>the counsels that God has given to build up and prepare a people for the final conflict that is before us</a:t>
            </a:r>
            <a:r>
              <a:rPr lang="en-US" dirty="0"/>
              <a:t>.  {</a:t>
            </a:r>
            <a:r>
              <a:rPr lang="en-US" dirty="0" err="1"/>
              <a:t>LLM</a:t>
            </a:r>
            <a:r>
              <a:rPr lang="en-US" dirty="0"/>
              <a:t> 466.2}</a:t>
            </a:r>
          </a:p>
          <a:p>
            <a:endParaRPr lang="en-US" dirty="0"/>
          </a:p>
          <a:p>
            <a:r>
              <a:rPr lang="en-US" dirty="0"/>
              <a:t> To make plain natural law, and urge the obedience of it, is the work that accompanies the third angel's message, to prepare a people for the coming of the Lord.  {PH138 2.1}</a:t>
            </a:r>
          </a:p>
          <a:p>
            <a:endParaRPr lang="en-US" dirty="0"/>
          </a:p>
          <a:p>
            <a:endParaRPr lang="en-US" dirty="0"/>
          </a:p>
        </p:txBody>
      </p:sp>
      <p:sp>
        <p:nvSpPr>
          <p:cNvPr id="4" name="Slide Number Placeholder 3"/>
          <p:cNvSpPr>
            <a:spLocks noGrp="1"/>
          </p:cNvSpPr>
          <p:nvPr>
            <p:ph type="sldNum" sz="quarter" idx="5"/>
          </p:nvPr>
        </p:nvSpPr>
        <p:spPr/>
        <p:txBody>
          <a:bodyPr/>
          <a:lstStyle/>
          <a:p>
            <a:fld id="{80387267-1905-EC4F-B107-D2AFF74466A4}" type="slidenum">
              <a:rPr lang="en-US" smtClean="0"/>
              <a:t>8</a:t>
            </a:fld>
            <a:endParaRPr lang="en-US"/>
          </a:p>
        </p:txBody>
      </p:sp>
    </p:spTree>
    <p:extLst>
      <p:ext uri="{BB962C8B-B14F-4D97-AF65-F5344CB8AC3E}">
        <p14:creationId xmlns:p14="http://schemas.microsoft.com/office/powerpoint/2010/main" val="1284252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those who boast of their light, and yet fail to walk in it, Christ says, "But I say unto you, It shall be more tolerable for </a:t>
            </a:r>
            <a:r>
              <a:rPr lang="en-US" dirty="0" err="1"/>
              <a:t>Tyre</a:t>
            </a:r>
            <a:r>
              <a:rPr lang="en-US" dirty="0"/>
              <a:t> and Sidon at the day of judgment, than for you. And thou, Capernaum [Seventh-day Adventists, who have had great light], which art exalted unto heaven [in point of privilege], shalt be brought down to hell: for if the mighty works, which have been done in thee, had been done in Sodom, it would have remained until this day. But I say unto you, That it shall be more tolerable for the land of Sodom in the day of judgment, than for thee." At that time Jesus answered and said, "I thank thee, O Father, Lord of heaven and earth, because thou hast hid these things from the wise and prudent [in their own estimation], and hast revealed them unto babes."  {RH, August 1, 1893 par. 5}</a:t>
            </a:r>
          </a:p>
          <a:p>
            <a:endParaRPr lang="en-US" dirty="0"/>
          </a:p>
          <a:p>
            <a:r>
              <a:rPr lang="en-US" dirty="0"/>
              <a:t>The remnant people of God, who keep His commandments, will understand the word spoken by Daniel, "Many shall be purified, and made white, and tried; but the wicked shall do wickedly: and none of the wicked shall understand; but the wise shall understand" (Dan. 12:10).  {</a:t>
            </a:r>
            <a:r>
              <a:rPr lang="en-US" dirty="0" err="1"/>
              <a:t>TDG</a:t>
            </a:r>
            <a:r>
              <a:rPr lang="en-US" dirty="0"/>
              <a:t> 84.1}</a:t>
            </a:r>
          </a:p>
          <a:p>
            <a:endParaRPr lang="en-US" dirty="0"/>
          </a:p>
          <a:p>
            <a:endParaRPr lang="en-US" dirty="0"/>
          </a:p>
        </p:txBody>
      </p:sp>
      <p:sp>
        <p:nvSpPr>
          <p:cNvPr id="4" name="Slide Number Placeholder 3"/>
          <p:cNvSpPr>
            <a:spLocks noGrp="1"/>
          </p:cNvSpPr>
          <p:nvPr>
            <p:ph type="sldNum" sz="quarter" idx="5"/>
          </p:nvPr>
        </p:nvSpPr>
        <p:spPr/>
        <p:txBody>
          <a:bodyPr/>
          <a:lstStyle/>
          <a:p>
            <a:fld id="{80387267-1905-EC4F-B107-D2AFF74466A4}" type="slidenum">
              <a:rPr lang="en-US" smtClean="0"/>
              <a:t>9</a:t>
            </a:fld>
            <a:endParaRPr lang="en-US"/>
          </a:p>
        </p:txBody>
      </p:sp>
    </p:spTree>
    <p:extLst>
      <p:ext uri="{BB962C8B-B14F-4D97-AF65-F5344CB8AC3E}">
        <p14:creationId xmlns:p14="http://schemas.microsoft.com/office/powerpoint/2010/main" val="433428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 Enoch, the seventh from Adam, was ever prophesying the coming of the Lord. This great event had been revealed to him in vision. Abel, though dead, is ever speaking of the blood of Christ which alone can make our offerings and gifts perfect. The Bible has accumulated and bound up together its treasures for this last generation. All the great events and solemn transactions of Old Testament history have been, and are, repeating themselves in the church in these last days. There is Moses still speaking, teaching self-renunciation by wishing himself blotted from the Book of Life for his fellow men, that they might be saved. David is leading the intercession of the church for the salvation of souls to the ends of the earth. The prophets are still testifying of the sufferings of Christ and the glory that should follow. There the whole accumulated truths are presented in force to us that we may profit by their teachings. We are under the influence of the whole. What manner of persons ought we to be to whom all this rich light of inheritance has been given. Concentrating all the influence of the past with new and increased light of the present, accrued power is given to all who will follow the light. Their faith will increase, and be brought into exercise at the present time, awakening an energy and an intensely increased earnestness, and through dependence upon God for His power to replenish the world and send the light of the Sun of Righteousness to the ends of the earth.  {3SM 339.1}</a:t>
            </a:r>
          </a:p>
          <a:p>
            <a:endParaRPr lang="en-AU" sz="1200" kern="1200" dirty="0">
              <a:solidFill>
                <a:schemeClr val="tx1"/>
              </a:solidFill>
              <a:effectLst/>
              <a:latin typeface="+mn-lt"/>
              <a:ea typeface="+mn-ea"/>
              <a:cs typeface="+mn-cs"/>
            </a:endParaRPr>
          </a:p>
          <a:p>
            <a:r>
              <a:rPr lang="en-US" dirty="0"/>
              <a:t>Satan seeks to counterwork the work of God, and he is constantly urging men to accept his principles. He represents the chosen people of God as a deluded people. He is an accuser of the brethren, and his accusing power is employed against those who work righteousness. The Lord desires through His people to answer Satan’s charges by showing the results of obedience to right principles. { COL 296.4}</a:t>
            </a:r>
          </a:p>
          <a:p>
            <a:endParaRPr lang="en-US" dirty="0"/>
          </a:p>
          <a:p>
            <a:r>
              <a:rPr lang="en-US" dirty="0"/>
              <a:t>Will any body but the last generation fulfill this? Satan seeks to counterwork the work of God, and he is constantly urging men to accept his principles. He represents the chosen people of God as a deluded people. He is an accuser of the brethren, and his accusing power is employed against those who work righteousness. The Lord desires through His people to answer Satan’s charges by showing the results of obedience to right principles. { COL 296.4}</a:t>
            </a:r>
          </a:p>
        </p:txBody>
      </p:sp>
      <p:sp>
        <p:nvSpPr>
          <p:cNvPr id="4" name="Slide Number Placeholder 3"/>
          <p:cNvSpPr>
            <a:spLocks noGrp="1"/>
          </p:cNvSpPr>
          <p:nvPr>
            <p:ph type="sldNum" sz="quarter" idx="5"/>
          </p:nvPr>
        </p:nvSpPr>
        <p:spPr/>
        <p:txBody>
          <a:bodyPr/>
          <a:lstStyle/>
          <a:p>
            <a:fld id="{80387267-1905-EC4F-B107-D2AFF74466A4}" type="slidenum">
              <a:rPr lang="en-US" smtClean="0"/>
              <a:t>11</a:t>
            </a:fld>
            <a:endParaRPr lang="en-US"/>
          </a:p>
        </p:txBody>
      </p:sp>
    </p:spTree>
    <p:extLst>
      <p:ext uri="{BB962C8B-B14F-4D97-AF65-F5344CB8AC3E}">
        <p14:creationId xmlns:p14="http://schemas.microsoft.com/office/powerpoint/2010/main" val="2645223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593A-C641-DC4D-AC48-88FB6AF76E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96F718-C160-0B48-97E3-1727ECCB78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9951AA-9FF9-4245-98F2-26EE0684B50D}"/>
              </a:ext>
            </a:extLst>
          </p:cNvPr>
          <p:cNvSpPr>
            <a:spLocks noGrp="1"/>
          </p:cNvSpPr>
          <p:nvPr>
            <p:ph type="dt" sz="half" idx="10"/>
          </p:nvPr>
        </p:nvSpPr>
        <p:spPr/>
        <p:txBody>
          <a:bodyPr/>
          <a:lstStyle/>
          <a:p>
            <a:fld id="{AD098AA4-237F-3748-8595-9492379BB496}" type="datetimeFigureOut">
              <a:rPr lang="en-US" smtClean="0"/>
              <a:t>12/29/25</a:t>
            </a:fld>
            <a:endParaRPr lang="en-US"/>
          </a:p>
        </p:txBody>
      </p:sp>
      <p:sp>
        <p:nvSpPr>
          <p:cNvPr id="5" name="Footer Placeholder 4">
            <a:extLst>
              <a:ext uri="{FF2B5EF4-FFF2-40B4-BE49-F238E27FC236}">
                <a16:creationId xmlns:a16="http://schemas.microsoft.com/office/drawing/2014/main" id="{35B3599D-9D21-FA4F-A28F-249AA9291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1A7C5-E414-1B43-8885-3B8B979F9A82}"/>
              </a:ext>
            </a:extLst>
          </p:cNvPr>
          <p:cNvSpPr>
            <a:spLocks noGrp="1"/>
          </p:cNvSpPr>
          <p:nvPr>
            <p:ph type="sldNum" sz="quarter" idx="12"/>
          </p:nvPr>
        </p:nvSpPr>
        <p:spPr/>
        <p:txBody>
          <a:bodyPr/>
          <a:lstStyle/>
          <a:p>
            <a:fld id="{9F1F88A7-B4D2-F145-90FB-C07EF0524393}" type="slidenum">
              <a:rPr lang="en-US" smtClean="0"/>
              <a:t>‹#›</a:t>
            </a:fld>
            <a:endParaRPr lang="en-US"/>
          </a:p>
        </p:txBody>
      </p:sp>
    </p:spTree>
    <p:extLst>
      <p:ext uri="{BB962C8B-B14F-4D97-AF65-F5344CB8AC3E}">
        <p14:creationId xmlns:p14="http://schemas.microsoft.com/office/powerpoint/2010/main" val="1898949365"/>
      </p:ext>
    </p:extLst>
  </p:cSld>
  <p:clrMapOvr>
    <a:masterClrMapping/>
  </p:clrMapOvr>
  <p:transition>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6F538-0F2C-1B46-BCAC-970D32052C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69780B-3A7B-A247-ADF4-AFCBF6B4F7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FE730-1885-D947-A556-AF5102BD7356}"/>
              </a:ext>
            </a:extLst>
          </p:cNvPr>
          <p:cNvSpPr>
            <a:spLocks noGrp="1"/>
          </p:cNvSpPr>
          <p:nvPr>
            <p:ph type="dt" sz="half" idx="10"/>
          </p:nvPr>
        </p:nvSpPr>
        <p:spPr/>
        <p:txBody>
          <a:bodyPr/>
          <a:lstStyle/>
          <a:p>
            <a:fld id="{AD098AA4-237F-3748-8595-9492379BB496}" type="datetimeFigureOut">
              <a:rPr lang="en-US" smtClean="0"/>
              <a:t>12/29/25</a:t>
            </a:fld>
            <a:endParaRPr lang="en-US"/>
          </a:p>
        </p:txBody>
      </p:sp>
      <p:sp>
        <p:nvSpPr>
          <p:cNvPr id="5" name="Footer Placeholder 4">
            <a:extLst>
              <a:ext uri="{FF2B5EF4-FFF2-40B4-BE49-F238E27FC236}">
                <a16:creationId xmlns:a16="http://schemas.microsoft.com/office/drawing/2014/main" id="{258F9E17-E479-C346-AE41-09A3EDB76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5F80F1-0994-E046-A513-12B82DAD21DC}"/>
              </a:ext>
            </a:extLst>
          </p:cNvPr>
          <p:cNvSpPr>
            <a:spLocks noGrp="1"/>
          </p:cNvSpPr>
          <p:nvPr>
            <p:ph type="sldNum" sz="quarter" idx="12"/>
          </p:nvPr>
        </p:nvSpPr>
        <p:spPr/>
        <p:txBody>
          <a:bodyPr/>
          <a:lstStyle/>
          <a:p>
            <a:fld id="{9F1F88A7-B4D2-F145-90FB-C07EF0524393}" type="slidenum">
              <a:rPr lang="en-US" smtClean="0"/>
              <a:t>‹#›</a:t>
            </a:fld>
            <a:endParaRPr lang="en-US"/>
          </a:p>
        </p:txBody>
      </p:sp>
    </p:spTree>
    <p:extLst>
      <p:ext uri="{BB962C8B-B14F-4D97-AF65-F5344CB8AC3E}">
        <p14:creationId xmlns:p14="http://schemas.microsoft.com/office/powerpoint/2010/main" val="273836449"/>
      </p:ext>
    </p:extLst>
  </p:cSld>
  <p:clrMapOvr>
    <a:masterClrMapping/>
  </p:clrMapOvr>
  <p:transition>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C0CDED-D689-2248-A057-964BF614F0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DB6398-C601-4D4C-926F-8246BE7E9BA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FE8A9C-B1B6-4649-890D-CAF29A880626}"/>
              </a:ext>
            </a:extLst>
          </p:cNvPr>
          <p:cNvSpPr>
            <a:spLocks noGrp="1"/>
          </p:cNvSpPr>
          <p:nvPr>
            <p:ph type="dt" sz="half" idx="10"/>
          </p:nvPr>
        </p:nvSpPr>
        <p:spPr/>
        <p:txBody>
          <a:bodyPr/>
          <a:lstStyle/>
          <a:p>
            <a:fld id="{AD098AA4-237F-3748-8595-9492379BB496}" type="datetimeFigureOut">
              <a:rPr lang="en-US" smtClean="0"/>
              <a:t>12/29/25</a:t>
            </a:fld>
            <a:endParaRPr lang="en-US"/>
          </a:p>
        </p:txBody>
      </p:sp>
      <p:sp>
        <p:nvSpPr>
          <p:cNvPr id="5" name="Footer Placeholder 4">
            <a:extLst>
              <a:ext uri="{FF2B5EF4-FFF2-40B4-BE49-F238E27FC236}">
                <a16:creationId xmlns:a16="http://schemas.microsoft.com/office/drawing/2014/main" id="{C9A2B857-C1C5-0645-9CF6-51B085E41B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791CB-054A-2348-A2EF-128085C58C6C}"/>
              </a:ext>
            </a:extLst>
          </p:cNvPr>
          <p:cNvSpPr>
            <a:spLocks noGrp="1"/>
          </p:cNvSpPr>
          <p:nvPr>
            <p:ph type="sldNum" sz="quarter" idx="12"/>
          </p:nvPr>
        </p:nvSpPr>
        <p:spPr/>
        <p:txBody>
          <a:bodyPr/>
          <a:lstStyle/>
          <a:p>
            <a:fld id="{9F1F88A7-B4D2-F145-90FB-C07EF0524393}" type="slidenum">
              <a:rPr lang="en-US" smtClean="0"/>
              <a:t>‹#›</a:t>
            </a:fld>
            <a:endParaRPr lang="en-US"/>
          </a:p>
        </p:txBody>
      </p:sp>
    </p:spTree>
    <p:extLst>
      <p:ext uri="{BB962C8B-B14F-4D97-AF65-F5344CB8AC3E}">
        <p14:creationId xmlns:p14="http://schemas.microsoft.com/office/powerpoint/2010/main" val="2233138307"/>
      </p:ext>
    </p:extLst>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3F15C-856E-A441-9E42-31408BC660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FEC108-B29D-9F46-BCF0-336943CD85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499D8-2BED-A64C-BB62-B5C5BE14FBB5}"/>
              </a:ext>
            </a:extLst>
          </p:cNvPr>
          <p:cNvSpPr>
            <a:spLocks noGrp="1"/>
          </p:cNvSpPr>
          <p:nvPr>
            <p:ph type="dt" sz="half" idx="10"/>
          </p:nvPr>
        </p:nvSpPr>
        <p:spPr/>
        <p:txBody>
          <a:bodyPr/>
          <a:lstStyle/>
          <a:p>
            <a:fld id="{AD098AA4-237F-3748-8595-9492379BB496}" type="datetimeFigureOut">
              <a:rPr lang="en-US" smtClean="0"/>
              <a:t>12/29/25</a:t>
            </a:fld>
            <a:endParaRPr lang="en-US"/>
          </a:p>
        </p:txBody>
      </p:sp>
      <p:sp>
        <p:nvSpPr>
          <p:cNvPr id="5" name="Footer Placeholder 4">
            <a:extLst>
              <a:ext uri="{FF2B5EF4-FFF2-40B4-BE49-F238E27FC236}">
                <a16:creationId xmlns:a16="http://schemas.microsoft.com/office/drawing/2014/main" id="{4D8E0705-E370-1144-903B-864759128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AC57DB-D94C-1A47-8299-C7451298FE94}"/>
              </a:ext>
            </a:extLst>
          </p:cNvPr>
          <p:cNvSpPr>
            <a:spLocks noGrp="1"/>
          </p:cNvSpPr>
          <p:nvPr>
            <p:ph type="sldNum" sz="quarter" idx="12"/>
          </p:nvPr>
        </p:nvSpPr>
        <p:spPr/>
        <p:txBody>
          <a:bodyPr/>
          <a:lstStyle/>
          <a:p>
            <a:fld id="{9F1F88A7-B4D2-F145-90FB-C07EF0524393}" type="slidenum">
              <a:rPr lang="en-US" smtClean="0"/>
              <a:t>‹#›</a:t>
            </a:fld>
            <a:endParaRPr lang="en-US"/>
          </a:p>
        </p:txBody>
      </p:sp>
    </p:spTree>
    <p:extLst>
      <p:ext uri="{BB962C8B-B14F-4D97-AF65-F5344CB8AC3E}">
        <p14:creationId xmlns:p14="http://schemas.microsoft.com/office/powerpoint/2010/main" val="3309559363"/>
      </p:ext>
    </p:extLst>
  </p:cSld>
  <p:clrMapOvr>
    <a:masterClrMapping/>
  </p:clrMapOvr>
  <p:transition>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318D8-9778-DE42-B8C8-AED77F1E13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1EE21A-7B55-3C49-9CBB-73E5ECECE0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F29A17B-F73C-E04C-8A57-8E6128B8E416}"/>
              </a:ext>
            </a:extLst>
          </p:cNvPr>
          <p:cNvSpPr>
            <a:spLocks noGrp="1"/>
          </p:cNvSpPr>
          <p:nvPr>
            <p:ph type="dt" sz="half" idx="10"/>
          </p:nvPr>
        </p:nvSpPr>
        <p:spPr/>
        <p:txBody>
          <a:bodyPr/>
          <a:lstStyle/>
          <a:p>
            <a:fld id="{AD098AA4-237F-3748-8595-9492379BB496}" type="datetimeFigureOut">
              <a:rPr lang="en-US" smtClean="0"/>
              <a:t>12/29/25</a:t>
            </a:fld>
            <a:endParaRPr lang="en-US"/>
          </a:p>
        </p:txBody>
      </p:sp>
      <p:sp>
        <p:nvSpPr>
          <p:cNvPr id="5" name="Footer Placeholder 4">
            <a:extLst>
              <a:ext uri="{FF2B5EF4-FFF2-40B4-BE49-F238E27FC236}">
                <a16:creationId xmlns:a16="http://schemas.microsoft.com/office/drawing/2014/main" id="{978731C9-57BC-8C4E-903C-465A8DF33C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2FA48-D983-284D-89DB-ACAD929232B8}"/>
              </a:ext>
            </a:extLst>
          </p:cNvPr>
          <p:cNvSpPr>
            <a:spLocks noGrp="1"/>
          </p:cNvSpPr>
          <p:nvPr>
            <p:ph type="sldNum" sz="quarter" idx="12"/>
          </p:nvPr>
        </p:nvSpPr>
        <p:spPr/>
        <p:txBody>
          <a:bodyPr/>
          <a:lstStyle/>
          <a:p>
            <a:fld id="{9F1F88A7-B4D2-F145-90FB-C07EF0524393}" type="slidenum">
              <a:rPr lang="en-US" smtClean="0"/>
              <a:t>‹#›</a:t>
            </a:fld>
            <a:endParaRPr lang="en-US"/>
          </a:p>
        </p:txBody>
      </p:sp>
    </p:spTree>
    <p:extLst>
      <p:ext uri="{BB962C8B-B14F-4D97-AF65-F5344CB8AC3E}">
        <p14:creationId xmlns:p14="http://schemas.microsoft.com/office/powerpoint/2010/main" val="2948063889"/>
      </p:ext>
    </p:extLst>
  </p:cSld>
  <p:clrMapOvr>
    <a:masterClrMapping/>
  </p:clrMapOvr>
  <p:transition>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2925-DEEA-1F42-A2B6-F1BC6056D0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4DC3C8-5CFF-864B-A6E3-458FFD4F7E9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F28138-ABD1-B94E-A8AA-2DE371FACF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8E0844-827B-D642-A5B1-A5BE697BB2A4}"/>
              </a:ext>
            </a:extLst>
          </p:cNvPr>
          <p:cNvSpPr>
            <a:spLocks noGrp="1"/>
          </p:cNvSpPr>
          <p:nvPr>
            <p:ph type="dt" sz="half" idx="10"/>
          </p:nvPr>
        </p:nvSpPr>
        <p:spPr/>
        <p:txBody>
          <a:bodyPr/>
          <a:lstStyle/>
          <a:p>
            <a:fld id="{AD098AA4-237F-3748-8595-9492379BB496}" type="datetimeFigureOut">
              <a:rPr lang="en-US" smtClean="0"/>
              <a:t>12/29/25</a:t>
            </a:fld>
            <a:endParaRPr lang="en-US"/>
          </a:p>
        </p:txBody>
      </p:sp>
      <p:sp>
        <p:nvSpPr>
          <p:cNvPr id="6" name="Footer Placeholder 5">
            <a:extLst>
              <a:ext uri="{FF2B5EF4-FFF2-40B4-BE49-F238E27FC236}">
                <a16:creationId xmlns:a16="http://schemas.microsoft.com/office/drawing/2014/main" id="{B1788FAC-BF30-C047-8D90-8C7FC1C27B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10F41F-F2B5-B64F-8917-5CACB379A5A2}"/>
              </a:ext>
            </a:extLst>
          </p:cNvPr>
          <p:cNvSpPr>
            <a:spLocks noGrp="1"/>
          </p:cNvSpPr>
          <p:nvPr>
            <p:ph type="sldNum" sz="quarter" idx="12"/>
          </p:nvPr>
        </p:nvSpPr>
        <p:spPr/>
        <p:txBody>
          <a:bodyPr/>
          <a:lstStyle/>
          <a:p>
            <a:fld id="{9F1F88A7-B4D2-F145-90FB-C07EF0524393}" type="slidenum">
              <a:rPr lang="en-US" smtClean="0"/>
              <a:t>‹#›</a:t>
            </a:fld>
            <a:endParaRPr lang="en-US"/>
          </a:p>
        </p:txBody>
      </p:sp>
    </p:spTree>
    <p:extLst>
      <p:ext uri="{BB962C8B-B14F-4D97-AF65-F5344CB8AC3E}">
        <p14:creationId xmlns:p14="http://schemas.microsoft.com/office/powerpoint/2010/main" val="1679423574"/>
      </p:ext>
    </p:extLst>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F3B5-C9D1-1147-ABFA-9685303E67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898449-6C4D-1D45-9BB3-2D65A47998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CCFE1E-6C0D-7C4D-A201-6C67C3544F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654A84-61D7-4640-BBD6-F893326C22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4BB8B85-0742-1C42-9CDA-963BC15E37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6BFB24-3231-7040-A88D-08D68837C1C1}"/>
              </a:ext>
            </a:extLst>
          </p:cNvPr>
          <p:cNvSpPr>
            <a:spLocks noGrp="1"/>
          </p:cNvSpPr>
          <p:nvPr>
            <p:ph type="dt" sz="half" idx="10"/>
          </p:nvPr>
        </p:nvSpPr>
        <p:spPr/>
        <p:txBody>
          <a:bodyPr/>
          <a:lstStyle/>
          <a:p>
            <a:fld id="{AD098AA4-237F-3748-8595-9492379BB496}" type="datetimeFigureOut">
              <a:rPr lang="en-US" smtClean="0"/>
              <a:t>12/29/25</a:t>
            </a:fld>
            <a:endParaRPr lang="en-US"/>
          </a:p>
        </p:txBody>
      </p:sp>
      <p:sp>
        <p:nvSpPr>
          <p:cNvPr id="8" name="Footer Placeholder 7">
            <a:extLst>
              <a:ext uri="{FF2B5EF4-FFF2-40B4-BE49-F238E27FC236}">
                <a16:creationId xmlns:a16="http://schemas.microsoft.com/office/drawing/2014/main" id="{1087D905-8A87-B548-9371-32FDEFD48B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B06342-618B-864C-AC4F-D54C15215506}"/>
              </a:ext>
            </a:extLst>
          </p:cNvPr>
          <p:cNvSpPr>
            <a:spLocks noGrp="1"/>
          </p:cNvSpPr>
          <p:nvPr>
            <p:ph type="sldNum" sz="quarter" idx="12"/>
          </p:nvPr>
        </p:nvSpPr>
        <p:spPr/>
        <p:txBody>
          <a:bodyPr/>
          <a:lstStyle/>
          <a:p>
            <a:fld id="{9F1F88A7-B4D2-F145-90FB-C07EF0524393}" type="slidenum">
              <a:rPr lang="en-US" smtClean="0"/>
              <a:t>‹#›</a:t>
            </a:fld>
            <a:endParaRPr lang="en-US"/>
          </a:p>
        </p:txBody>
      </p:sp>
    </p:spTree>
    <p:extLst>
      <p:ext uri="{BB962C8B-B14F-4D97-AF65-F5344CB8AC3E}">
        <p14:creationId xmlns:p14="http://schemas.microsoft.com/office/powerpoint/2010/main" val="313443063"/>
      </p:ext>
    </p:extLst>
  </p:cSld>
  <p:clrMapOvr>
    <a:masterClrMapping/>
  </p:clrMapOvr>
  <p:transition>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AE10-8E58-C840-B5B2-7EDDFEC726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3FD413-DD95-244E-8D3E-3B8DADAD0FB1}"/>
              </a:ext>
            </a:extLst>
          </p:cNvPr>
          <p:cNvSpPr>
            <a:spLocks noGrp="1"/>
          </p:cNvSpPr>
          <p:nvPr>
            <p:ph type="dt" sz="half" idx="10"/>
          </p:nvPr>
        </p:nvSpPr>
        <p:spPr/>
        <p:txBody>
          <a:bodyPr/>
          <a:lstStyle/>
          <a:p>
            <a:fld id="{AD098AA4-237F-3748-8595-9492379BB496}" type="datetimeFigureOut">
              <a:rPr lang="en-US" smtClean="0"/>
              <a:t>12/29/25</a:t>
            </a:fld>
            <a:endParaRPr lang="en-US"/>
          </a:p>
        </p:txBody>
      </p:sp>
      <p:sp>
        <p:nvSpPr>
          <p:cNvPr id="4" name="Footer Placeholder 3">
            <a:extLst>
              <a:ext uri="{FF2B5EF4-FFF2-40B4-BE49-F238E27FC236}">
                <a16:creationId xmlns:a16="http://schemas.microsoft.com/office/drawing/2014/main" id="{C8E9E8F6-5A5D-F24F-87D5-7477E0FFD4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01EE19-092A-E34B-8D57-FE781020E018}"/>
              </a:ext>
            </a:extLst>
          </p:cNvPr>
          <p:cNvSpPr>
            <a:spLocks noGrp="1"/>
          </p:cNvSpPr>
          <p:nvPr>
            <p:ph type="sldNum" sz="quarter" idx="12"/>
          </p:nvPr>
        </p:nvSpPr>
        <p:spPr/>
        <p:txBody>
          <a:bodyPr/>
          <a:lstStyle/>
          <a:p>
            <a:fld id="{9F1F88A7-B4D2-F145-90FB-C07EF0524393}" type="slidenum">
              <a:rPr lang="en-US" smtClean="0"/>
              <a:t>‹#›</a:t>
            </a:fld>
            <a:endParaRPr lang="en-US"/>
          </a:p>
        </p:txBody>
      </p:sp>
    </p:spTree>
    <p:extLst>
      <p:ext uri="{BB962C8B-B14F-4D97-AF65-F5344CB8AC3E}">
        <p14:creationId xmlns:p14="http://schemas.microsoft.com/office/powerpoint/2010/main" val="2915165576"/>
      </p:ext>
    </p:extLst>
  </p:cSld>
  <p:clrMapOvr>
    <a:masterClrMapping/>
  </p:clrMapOvr>
  <p:transition>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E4FE5D-D23C-474A-A0A5-634C4E35B2F9}"/>
              </a:ext>
            </a:extLst>
          </p:cNvPr>
          <p:cNvSpPr>
            <a:spLocks noGrp="1"/>
          </p:cNvSpPr>
          <p:nvPr>
            <p:ph type="dt" sz="half" idx="10"/>
          </p:nvPr>
        </p:nvSpPr>
        <p:spPr/>
        <p:txBody>
          <a:bodyPr/>
          <a:lstStyle/>
          <a:p>
            <a:fld id="{AD098AA4-237F-3748-8595-9492379BB496}" type="datetimeFigureOut">
              <a:rPr lang="en-US" smtClean="0"/>
              <a:t>12/29/25</a:t>
            </a:fld>
            <a:endParaRPr lang="en-US"/>
          </a:p>
        </p:txBody>
      </p:sp>
      <p:sp>
        <p:nvSpPr>
          <p:cNvPr id="3" name="Footer Placeholder 2">
            <a:extLst>
              <a:ext uri="{FF2B5EF4-FFF2-40B4-BE49-F238E27FC236}">
                <a16:creationId xmlns:a16="http://schemas.microsoft.com/office/drawing/2014/main" id="{2CC65344-7A1F-1944-B1A0-B53CDD2963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BB2E08-C174-0F46-AEFD-B7F314A9033A}"/>
              </a:ext>
            </a:extLst>
          </p:cNvPr>
          <p:cNvSpPr>
            <a:spLocks noGrp="1"/>
          </p:cNvSpPr>
          <p:nvPr>
            <p:ph type="sldNum" sz="quarter" idx="12"/>
          </p:nvPr>
        </p:nvSpPr>
        <p:spPr/>
        <p:txBody>
          <a:bodyPr/>
          <a:lstStyle/>
          <a:p>
            <a:fld id="{9F1F88A7-B4D2-F145-90FB-C07EF0524393}" type="slidenum">
              <a:rPr lang="en-US" smtClean="0"/>
              <a:t>‹#›</a:t>
            </a:fld>
            <a:endParaRPr lang="en-US"/>
          </a:p>
        </p:txBody>
      </p:sp>
    </p:spTree>
    <p:extLst>
      <p:ext uri="{BB962C8B-B14F-4D97-AF65-F5344CB8AC3E}">
        <p14:creationId xmlns:p14="http://schemas.microsoft.com/office/powerpoint/2010/main" val="2191530454"/>
      </p:ext>
    </p:extLst>
  </p:cSld>
  <p:clrMapOvr>
    <a:masterClrMapping/>
  </p:clrMapOvr>
  <p:transition>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19E09-D784-0547-85CB-5E4E83C657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6F669D-5EDD-A64C-828F-EE0FA4B663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3F379B-9581-3340-B5F5-E9D47DB6B4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1C5EE4-6670-1A4A-B3CF-6A0C2E3279DF}"/>
              </a:ext>
            </a:extLst>
          </p:cNvPr>
          <p:cNvSpPr>
            <a:spLocks noGrp="1"/>
          </p:cNvSpPr>
          <p:nvPr>
            <p:ph type="dt" sz="half" idx="10"/>
          </p:nvPr>
        </p:nvSpPr>
        <p:spPr/>
        <p:txBody>
          <a:bodyPr/>
          <a:lstStyle/>
          <a:p>
            <a:fld id="{AD098AA4-237F-3748-8595-9492379BB496}" type="datetimeFigureOut">
              <a:rPr lang="en-US" smtClean="0"/>
              <a:t>12/29/25</a:t>
            </a:fld>
            <a:endParaRPr lang="en-US"/>
          </a:p>
        </p:txBody>
      </p:sp>
      <p:sp>
        <p:nvSpPr>
          <p:cNvPr id="6" name="Footer Placeholder 5">
            <a:extLst>
              <a:ext uri="{FF2B5EF4-FFF2-40B4-BE49-F238E27FC236}">
                <a16:creationId xmlns:a16="http://schemas.microsoft.com/office/drawing/2014/main" id="{96079CC7-AEE8-7B4B-8DB5-9667EA5E0F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EAAB0-811E-494D-8E56-7EC76CCF05CD}"/>
              </a:ext>
            </a:extLst>
          </p:cNvPr>
          <p:cNvSpPr>
            <a:spLocks noGrp="1"/>
          </p:cNvSpPr>
          <p:nvPr>
            <p:ph type="sldNum" sz="quarter" idx="12"/>
          </p:nvPr>
        </p:nvSpPr>
        <p:spPr/>
        <p:txBody>
          <a:bodyPr/>
          <a:lstStyle/>
          <a:p>
            <a:fld id="{9F1F88A7-B4D2-F145-90FB-C07EF0524393}" type="slidenum">
              <a:rPr lang="en-US" smtClean="0"/>
              <a:t>‹#›</a:t>
            </a:fld>
            <a:endParaRPr lang="en-US"/>
          </a:p>
        </p:txBody>
      </p:sp>
    </p:spTree>
    <p:extLst>
      <p:ext uri="{BB962C8B-B14F-4D97-AF65-F5344CB8AC3E}">
        <p14:creationId xmlns:p14="http://schemas.microsoft.com/office/powerpoint/2010/main" val="932525071"/>
      </p:ext>
    </p:extLst>
  </p:cSld>
  <p:clrMapOvr>
    <a:masterClrMapping/>
  </p:clrMapOvr>
  <p:transition>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BD4A4-C125-2048-A8AD-8002E66ED8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38C12D-B9A2-B74A-8906-66D545C630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FA95DA-6B79-E04A-97A6-18CEF35B3D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6CD3BD-28F7-4C40-B5B6-A231F569541F}"/>
              </a:ext>
            </a:extLst>
          </p:cNvPr>
          <p:cNvSpPr>
            <a:spLocks noGrp="1"/>
          </p:cNvSpPr>
          <p:nvPr>
            <p:ph type="dt" sz="half" idx="10"/>
          </p:nvPr>
        </p:nvSpPr>
        <p:spPr/>
        <p:txBody>
          <a:bodyPr/>
          <a:lstStyle/>
          <a:p>
            <a:fld id="{AD098AA4-237F-3748-8595-9492379BB496}" type="datetimeFigureOut">
              <a:rPr lang="en-US" smtClean="0"/>
              <a:t>12/29/25</a:t>
            </a:fld>
            <a:endParaRPr lang="en-US"/>
          </a:p>
        </p:txBody>
      </p:sp>
      <p:sp>
        <p:nvSpPr>
          <p:cNvPr id="6" name="Footer Placeholder 5">
            <a:extLst>
              <a:ext uri="{FF2B5EF4-FFF2-40B4-BE49-F238E27FC236}">
                <a16:creationId xmlns:a16="http://schemas.microsoft.com/office/drawing/2014/main" id="{06823A77-72BD-774C-9D30-28F8FFD49A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DF048E-4FE1-8445-95D2-26736B851B93}"/>
              </a:ext>
            </a:extLst>
          </p:cNvPr>
          <p:cNvSpPr>
            <a:spLocks noGrp="1"/>
          </p:cNvSpPr>
          <p:nvPr>
            <p:ph type="sldNum" sz="quarter" idx="12"/>
          </p:nvPr>
        </p:nvSpPr>
        <p:spPr/>
        <p:txBody>
          <a:bodyPr/>
          <a:lstStyle/>
          <a:p>
            <a:fld id="{9F1F88A7-B4D2-F145-90FB-C07EF0524393}" type="slidenum">
              <a:rPr lang="en-US" smtClean="0"/>
              <a:t>‹#›</a:t>
            </a:fld>
            <a:endParaRPr lang="en-US"/>
          </a:p>
        </p:txBody>
      </p:sp>
    </p:spTree>
    <p:extLst>
      <p:ext uri="{BB962C8B-B14F-4D97-AF65-F5344CB8AC3E}">
        <p14:creationId xmlns:p14="http://schemas.microsoft.com/office/powerpoint/2010/main" val="1906023993"/>
      </p:ext>
    </p:extLst>
  </p:cSld>
  <p:clrMapOvr>
    <a:masterClrMapping/>
  </p:clrMapOvr>
  <p:transition>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3773DD-2910-B541-8196-E295D4A62C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E530646-3FEE-6A40-97BE-4CBD04F63E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13DFB-273E-BD43-9447-CFF750E185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98AA4-237F-3748-8595-9492379BB496}" type="datetimeFigureOut">
              <a:rPr lang="en-US" smtClean="0"/>
              <a:t>12/29/25</a:t>
            </a:fld>
            <a:endParaRPr lang="en-US"/>
          </a:p>
        </p:txBody>
      </p:sp>
      <p:sp>
        <p:nvSpPr>
          <p:cNvPr id="5" name="Footer Placeholder 4">
            <a:extLst>
              <a:ext uri="{FF2B5EF4-FFF2-40B4-BE49-F238E27FC236}">
                <a16:creationId xmlns:a16="http://schemas.microsoft.com/office/drawing/2014/main" id="{8AE82780-BE87-7E47-9D13-669FEB5BA7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54FDD3-FD03-F54B-807D-8B4064E5CA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F88A7-B4D2-F145-90FB-C07EF0524393}" type="slidenum">
              <a:rPr lang="en-US" smtClean="0"/>
              <a:t>‹#›</a:t>
            </a:fld>
            <a:endParaRPr lang="en-US"/>
          </a:p>
        </p:txBody>
      </p:sp>
    </p:spTree>
    <p:extLst>
      <p:ext uri="{BB962C8B-B14F-4D97-AF65-F5344CB8AC3E}">
        <p14:creationId xmlns:p14="http://schemas.microsoft.com/office/powerpoint/2010/main" val="3041033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u"/>
  </p:transition>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BE751F-0CB5-B146-A412-FB61270DEA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1283" y="-401782"/>
            <a:ext cx="18563283" cy="10443395"/>
          </a:xfrm>
          <a:prstGeom prst="rect">
            <a:avLst/>
          </a:prstGeom>
        </p:spPr>
      </p:pic>
    </p:spTree>
    <p:extLst>
      <p:ext uri="{BB962C8B-B14F-4D97-AF65-F5344CB8AC3E}">
        <p14:creationId xmlns:p14="http://schemas.microsoft.com/office/powerpoint/2010/main" val="3358662130"/>
      </p:ext>
    </p:extLst>
  </p:cSld>
  <p:clrMapOvr>
    <a:masterClrMapping/>
  </p:clrMapOvr>
  <p:transition>
    <p:wipe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CAD63F-9DE6-FB43-B931-74493AC5B516}"/>
              </a:ext>
            </a:extLst>
          </p:cNvPr>
          <p:cNvPicPr>
            <a:picLocks noChangeAspect="1"/>
          </p:cNvPicPr>
          <p:nvPr/>
        </p:nvPicPr>
        <p:blipFill>
          <a:blip r:embed="rId2"/>
          <a:stretch>
            <a:fillRect/>
          </a:stretch>
        </p:blipFill>
        <p:spPr>
          <a:xfrm>
            <a:off x="-1" y="-1009186"/>
            <a:ext cx="14329318" cy="10136459"/>
          </a:xfrm>
          <a:prstGeom prst="rect">
            <a:avLst/>
          </a:prstGeom>
        </p:spPr>
      </p:pic>
      <p:sp>
        <p:nvSpPr>
          <p:cNvPr id="2" name="Title 1">
            <a:extLst>
              <a:ext uri="{FF2B5EF4-FFF2-40B4-BE49-F238E27FC236}">
                <a16:creationId xmlns:a16="http://schemas.microsoft.com/office/drawing/2014/main" id="{1422A093-C02D-3641-8B55-5D3B53AE4F06}"/>
              </a:ext>
            </a:extLst>
          </p:cNvPr>
          <p:cNvSpPr>
            <a:spLocks noGrp="1"/>
          </p:cNvSpPr>
          <p:nvPr>
            <p:ph type="title"/>
          </p:nvPr>
        </p:nvSpPr>
        <p:spPr>
          <a:xfrm>
            <a:off x="180976" y="0"/>
            <a:ext cx="6693354" cy="1325563"/>
          </a:xfrm>
        </p:spPr>
        <p:txBody>
          <a:bodyPr/>
          <a:lstStyle/>
          <a:p>
            <a:r>
              <a:rPr lang="en-US" b="1" dirty="0">
                <a:solidFill>
                  <a:srgbClr val="FFC000"/>
                </a:solidFill>
              </a:rPr>
              <a:t>Upon Whom The Ends Of The World Are Come</a:t>
            </a:r>
          </a:p>
        </p:txBody>
      </p:sp>
      <p:sp>
        <p:nvSpPr>
          <p:cNvPr id="3" name="Content Placeholder 2">
            <a:extLst>
              <a:ext uri="{FF2B5EF4-FFF2-40B4-BE49-F238E27FC236}">
                <a16:creationId xmlns:a16="http://schemas.microsoft.com/office/drawing/2014/main" id="{AA3BD274-1B05-A348-8B5E-28E0503BBC93}"/>
              </a:ext>
            </a:extLst>
          </p:cNvPr>
          <p:cNvSpPr>
            <a:spLocks noGrp="1"/>
          </p:cNvSpPr>
          <p:nvPr>
            <p:ph idx="1"/>
          </p:nvPr>
        </p:nvSpPr>
        <p:spPr>
          <a:xfrm>
            <a:off x="180975" y="1210466"/>
            <a:ext cx="6693354" cy="5604669"/>
          </a:xfrm>
        </p:spPr>
        <p:txBody>
          <a:bodyPr>
            <a:normAutofit/>
          </a:bodyPr>
          <a:lstStyle/>
          <a:p>
            <a:pPr marL="0" indent="0">
              <a:lnSpc>
                <a:spcPct val="100000"/>
              </a:lnSpc>
              <a:buNone/>
            </a:pPr>
            <a:r>
              <a:rPr lang="en-US" sz="3200" dirty="0"/>
              <a:t>“Now all these things happened unto them for ensamples: and they are written for our admonition, </a:t>
            </a:r>
            <a:r>
              <a:rPr lang="en-US" sz="3200" b="1" dirty="0">
                <a:solidFill>
                  <a:srgbClr val="FFFF00"/>
                </a:solidFill>
              </a:rPr>
              <a:t>upon whom the ends of the world are come</a:t>
            </a:r>
            <a:r>
              <a:rPr lang="en-US" sz="3200" b="1" dirty="0"/>
              <a:t>.”</a:t>
            </a:r>
            <a:r>
              <a:rPr lang="en-US" sz="3200" dirty="0"/>
              <a:t> 1 Corinthians 10:11 </a:t>
            </a:r>
          </a:p>
          <a:p>
            <a:pPr marL="0" indent="0">
              <a:lnSpc>
                <a:spcPct val="100000"/>
              </a:lnSpc>
              <a:buNone/>
            </a:pPr>
            <a:r>
              <a:rPr lang="en-US" sz="3200" dirty="0"/>
              <a:t>“I am instructed to say to our churches, Study the </a:t>
            </a:r>
            <a:r>
              <a:rPr lang="en-US" sz="3200" b="1" dirty="0">
                <a:solidFill>
                  <a:srgbClr val="FFFF00"/>
                </a:solidFill>
              </a:rPr>
              <a:t>Testimonies</a:t>
            </a:r>
            <a:r>
              <a:rPr lang="en-US" sz="3200" dirty="0"/>
              <a:t>. They are written for our admonition and encouragement, </a:t>
            </a:r>
            <a:r>
              <a:rPr lang="en-US" sz="3200" b="1" dirty="0">
                <a:solidFill>
                  <a:srgbClr val="FFFF00"/>
                </a:solidFill>
              </a:rPr>
              <a:t>upon whom the ends of the world are come</a:t>
            </a:r>
            <a:r>
              <a:rPr lang="en-US" sz="3200" dirty="0"/>
              <a:t>.” 3SM 358.2</a:t>
            </a:r>
          </a:p>
          <a:p>
            <a:pPr marL="0" indent="0">
              <a:lnSpc>
                <a:spcPct val="100000"/>
              </a:lnSpc>
              <a:buNone/>
            </a:pPr>
            <a:endParaRPr lang="en-US" sz="3200" dirty="0"/>
          </a:p>
          <a:p>
            <a:pPr marL="0" indent="0">
              <a:lnSpc>
                <a:spcPct val="100000"/>
              </a:lnSpc>
              <a:buNone/>
            </a:pPr>
            <a:endParaRPr lang="en-US" sz="3200" dirty="0"/>
          </a:p>
        </p:txBody>
      </p:sp>
    </p:spTree>
    <p:extLst>
      <p:ext uri="{BB962C8B-B14F-4D97-AF65-F5344CB8AC3E}">
        <p14:creationId xmlns:p14="http://schemas.microsoft.com/office/powerpoint/2010/main" val="3621113748"/>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1D6792-0CE1-3E43-BFEA-F7DBB409C0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50107" y="0"/>
            <a:ext cx="5141893" cy="6858000"/>
          </a:xfrm>
          <a:prstGeom prst="rect">
            <a:avLst/>
          </a:prstGeom>
        </p:spPr>
      </p:pic>
      <p:sp>
        <p:nvSpPr>
          <p:cNvPr id="2" name="Title 1">
            <a:extLst>
              <a:ext uri="{FF2B5EF4-FFF2-40B4-BE49-F238E27FC236}">
                <a16:creationId xmlns:a16="http://schemas.microsoft.com/office/drawing/2014/main" id="{1422A093-C02D-3641-8B55-5D3B53AE4F06}"/>
              </a:ext>
            </a:extLst>
          </p:cNvPr>
          <p:cNvSpPr>
            <a:spLocks noGrp="1"/>
          </p:cNvSpPr>
          <p:nvPr>
            <p:ph type="title"/>
          </p:nvPr>
        </p:nvSpPr>
        <p:spPr>
          <a:xfrm>
            <a:off x="142875" y="114300"/>
            <a:ext cx="6907232" cy="1325563"/>
          </a:xfrm>
        </p:spPr>
        <p:txBody>
          <a:bodyPr/>
          <a:lstStyle/>
          <a:p>
            <a:r>
              <a:rPr lang="en-US" dirty="0"/>
              <a:t>That They Without Us Should Not Be Made Perfect</a:t>
            </a:r>
          </a:p>
        </p:txBody>
      </p:sp>
      <p:sp>
        <p:nvSpPr>
          <p:cNvPr id="3" name="Content Placeholder 2">
            <a:extLst>
              <a:ext uri="{FF2B5EF4-FFF2-40B4-BE49-F238E27FC236}">
                <a16:creationId xmlns:a16="http://schemas.microsoft.com/office/drawing/2014/main" id="{AA3BD274-1B05-A348-8B5E-28E0503BBC93}"/>
              </a:ext>
            </a:extLst>
          </p:cNvPr>
          <p:cNvSpPr>
            <a:spLocks noGrp="1"/>
          </p:cNvSpPr>
          <p:nvPr>
            <p:ph idx="1"/>
          </p:nvPr>
        </p:nvSpPr>
        <p:spPr>
          <a:xfrm>
            <a:off x="142875" y="1574800"/>
            <a:ext cx="6211907" cy="4993640"/>
          </a:xfrm>
        </p:spPr>
        <p:txBody>
          <a:bodyPr>
            <a:normAutofit/>
          </a:bodyPr>
          <a:lstStyle/>
          <a:p>
            <a:pPr marL="0" indent="0">
              <a:buNone/>
            </a:pPr>
            <a:r>
              <a:rPr lang="en-US" dirty="0"/>
              <a:t>“And these all, having obtained a good report through faith, received not the promise:  40.  God having provided some better thing for us</a:t>
            </a:r>
            <a:r>
              <a:rPr lang="en-US" dirty="0">
                <a:solidFill>
                  <a:srgbClr val="FF0000"/>
                </a:solidFill>
              </a:rPr>
              <a:t>, </a:t>
            </a:r>
            <a:r>
              <a:rPr lang="en-US" b="1" dirty="0">
                <a:solidFill>
                  <a:srgbClr val="FFFF00"/>
                </a:solidFill>
              </a:rPr>
              <a:t>that they without us should not be made perfect</a:t>
            </a:r>
            <a:r>
              <a:rPr lang="en-US" dirty="0">
                <a:solidFill>
                  <a:srgbClr val="FFFF00"/>
                </a:solidFill>
              </a:rPr>
              <a:t>.”</a:t>
            </a:r>
            <a:r>
              <a:rPr lang="en-US" dirty="0"/>
              <a:t> Hebrews 11:39-40 </a:t>
            </a:r>
            <a:endParaRPr lang="en-US" dirty="0">
              <a:solidFill>
                <a:srgbClr val="FFFF00"/>
              </a:solidFill>
            </a:endParaRPr>
          </a:p>
          <a:p>
            <a:pPr marL="0" indent="0">
              <a:buNone/>
            </a:pPr>
            <a:r>
              <a:rPr lang="en-US" b="1" dirty="0">
                <a:solidFill>
                  <a:srgbClr val="FFFF00"/>
                </a:solidFill>
              </a:rPr>
              <a:t>“God has a much higher standard for his people to reach than they have reached in the past.”  </a:t>
            </a:r>
            <a:r>
              <a:rPr lang="en-US" dirty="0"/>
              <a:t>{RH, November 24, 1910 par. 1}</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5839800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A87331-E460-DF4A-AD23-5A4BEB9AF990}"/>
              </a:ext>
            </a:extLst>
          </p:cNvPr>
          <p:cNvPicPr>
            <a:picLocks noChangeAspect="1"/>
          </p:cNvPicPr>
          <p:nvPr/>
        </p:nvPicPr>
        <p:blipFill>
          <a:blip r:embed="rId3"/>
          <a:stretch>
            <a:fillRect/>
          </a:stretch>
        </p:blipFill>
        <p:spPr>
          <a:xfrm>
            <a:off x="-1" y="-1143001"/>
            <a:ext cx="13205361" cy="9904021"/>
          </a:xfrm>
          <a:prstGeom prst="rect">
            <a:avLst/>
          </a:prstGeom>
        </p:spPr>
      </p:pic>
      <p:sp>
        <p:nvSpPr>
          <p:cNvPr id="2" name="Title 1">
            <a:extLst>
              <a:ext uri="{FF2B5EF4-FFF2-40B4-BE49-F238E27FC236}">
                <a16:creationId xmlns:a16="http://schemas.microsoft.com/office/drawing/2014/main" id="{158FEF3A-E444-D34A-B8A0-3FF12D4178F0}"/>
              </a:ext>
            </a:extLst>
          </p:cNvPr>
          <p:cNvSpPr>
            <a:spLocks noGrp="1"/>
          </p:cNvSpPr>
          <p:nvPr>
            <p:ph type="title"/>
          </p:nvPr>
        </p:nvSpPr>
        <p:spPr>
          <a:xfrm>
            <a:off x="213756" y="0"/>
            <a:ext cx="10515600" cy="1325563"/>
          </a:xfrm>
        </p:spPr>
        <p:txBody>
          <a:bodyPr/>
          <a:lstStyle/>
          <a:p>
            <a:r>
              <a:rPr lang="en-US" dirty="0"/>
              <a:t>The sealing.</a:t>
            </a:r>
          </a:p>
        </p:txBody>
      </p:sp>
      <p:sp>
        <p:nvSpPr>
          <p:cNvPr id="3" name="Content Placeholder 2">
            <a:extLst>
              <a:ext uri="{FF2B5EF4-FFF2-40B4-BE49-F238E27FC236}">
                <a16:creationId xmlns:a16="http://schemas.microsoft.com/office/drawing/2014/main" id="{5DD52F3C-8253-9241-A58E-CA246C28311C}"/>
              </a:ext>
            </a:extLst>
          </p:cNvPr>
          <p:cNvSpPr>
            <a:spLocks noGrp="1"/>
          </p:cNvSpPr>
          <p:nvPr>
            <p:ph idx="1"/>
          </p:nvPr>
        </p:nvSpPr>
        <p:spPr>
          <a:xfrm>
            <a:off x="213756" y="1175656"/>
            <a:ext cx="8977745" cy="5682343"/>
          </a:xfrm>
        </p:spPr>
        <p:txBody>
          <a:bodyPr>
            <a:noAutofit/>
          </a:bodyPr>
          <a:lstStyle/>
          <a:p>
            <a:pPr marL="0" indent="0">
              <a:buNone/>
            </a:pPr>
            <a:r>
              <a:rPr lang="en-US" sz="4000" dirty="0"/>
              <a:t>“</a:t>
            </a:r>
            <a:r>
              <a:rPr lang="en-US" sz="4000" b="1" dirty="0"/>
              <a:t>The seal of God will never be placed upon </a:t>
            </a:r>
            <a:r>
              <a:rPr lang="en-US" sz="4000" dirty="0"/>
              <a:t>the forehead of an </a:t>
            </a:r>
            <a:r>
              <a:rPr lang="en-US" sz="4000" b="1" dirty="0"/>
              <a:t>impure man or woman</a:t>
            </a:r>
            <a:r>
              <a:rPr lang="en-US" sz="4000" dirty="0"/>
              <a:t>.” {5T 216.2}</a:t>
            </a:r>
          </a:p>
          <a:p>
            <a:pPr marL="0" indent="0">
              <a:buNone/>
            </a:pPr>
            <a:r>
              <a:rPr lang="en-US" sz="4000" dirty="0"/>
              <a:t>“Nevertheless the foundation of God </a:t>
            </a:r>
            <a:r>
              <a:rPr lang="en-US" sz="4000" dirty="0" err="1"/>
              <a:t>standeth</a:t>
            </a:r>
            <a:r>
              <a:rPr lang="en-US" sz="4000" dirty="0"/>
              <a:t> sure, having this seal, The Lord </a:t>
            </a:r>
            <a:r>
              <a:rPr lang="en-US" sz="4000" dirty="0" err="1"/>
              <a:t>knoweth</a:t>
            </a:r>
            <a:r>
              <a:rPr lang="en-US" sz="4000" dirty="0"/>
              <a:t> them that are his. And, Let every one that </a:t>
            </a:r>
            <a:r>
              <a:rPr lang="en-US" sz="4000" dirty="0" err="1"/>
              <a:t>nameth</a:t>
            </a:r>
            <a:r>
              <a:rPr lang="en-US" sz="4000" dirty="0"/>
              <a:t> the name of Christ depart from iniquity.” 2 Timothy 2:19 </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369574579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B88300-4466-9E4E-8331-AFB394D1291C}"/>
              </a:ext>
            </a:extLst>
          </p:cNvPr>
          <p:cNvSpPr>
            <a:spLocks noGrp="1"/>
          </p:cNvSpPr>
          <p:nvPr>
            <p:ph idx="1"/>
          </p:nvPr>
        </p:nvSpPr>
        <p:spPr>
          <a:xfrm>
            <a:off x="6025243" y="587828"/>
            <a:ext cx="5725081" cy="6106886"/>
          </a:xfrm>
        </p:spPr>
        <p:txBody>
          <a:bodyPr>
            <a:normAutofit/>
          </a:bodyPr>
          <a:lstStyle/>
          <a:p>
            <a:pPr marL="0" indent="0">
              <a:buNone/>
            </a:pPr>
            <a:r>
              <a:rPr lang="en-US" sz="3600" dirty="0"/>
              <a:t>“Upon those who keep the </a:t>
            </a:r>
            <a:r>
              <a:rPr lang="en-US" sz="3600" b="1" dirty="0">
                <a:solidFill>
                  <a:srgbClr val="FFC000"/>
                </a:solidFill>
              </a:rPr>
              <a:t>Sabbath</a:t>
            </a:r>
            <a:r>
              <a:rPr lang="en-US" sz="3600" dirty="0"/>
              <a:t> of the Lord is laid the responsibility of doing a work of </a:t>
            </a:r>
            <a:r>
              <a:rPr lang="en-US" sz="3600" b="1" dirty="0">
                <a:solidFill>
                  <a:srgbClr val="FFC000"/>
                </a:solidFill>
              </a:rPr>
              <a:t>mercy and benevolence</a:t>
            </a:r>
            <a:r>
              <a:rPr lang="en-US" sz="3600" dirty="0"/>
              <a:t>. </a:t>
            </a:r>
          </a:p>
          <a:p>
            <a:pPr marL="0" indent="0">
              <a:buNone/>
            </a:pPr>
            <a:r>
              <a:rPr lang="en-US" sz="3600" b="1" dirty="0">
                <a:solidFill>
                  <a:srgbClr val="FFFF00"/>
                </a:solidFill>
              </a:rPr>
              <a:t>“Medical missionary work </a:t>
            </a:r>
            <a:r>
              <a:rPr lang="en-US" sz="3600" b="1" dirty="0"/>
              <a:t>is to be bound up with the message, and </a:t>
            </a:r>
            <a:r>
              <a:rPr lang="en-US" sz="3600" b="1" dirty="0">
                <a:solidFill>
                  <a:srgbClr val="FF0000"/>
                </a:solidFill>
              </a:rPr>
              <a:t>sealed with the seal of God</a:t>
            </a:r>
            <a:r>
              <a:rPr lang="en-US" sz="3600" dirty="0"/>
              <a:t>.” {WM 121.3}</a:t>
            </a:r>
          </a:p>
        </p:txBody>
      </p:sp>
      <p:pic>
        <p:nvPicPr>
          <p:cNvPr id="5" name="Picture 4">
            <a:extLst>
              <a:ext uri="{FF2B5EF4-FFF2-40B4-BE49-F238E27FC236}">
                <a16:creationId xmlns:a16="http://schemas.microsoft.com/office/drawing/2014/main" id="{B47CC10F-379B-1B48-B966-E14674475E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365149">
            <a:off x="912176" y="571501"/>
            <a:ext cx="4162485" cy="55517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5534437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BDFCE-D4BC-6945-BEE9-D9931CAD25A0}"/>
              </a:ext>
            </a:extLst>
          </p:cNvPr>
          <p:cNvSpPr>
            <a:spLocks noGrp="1"/>
          </p:cNvSpPr>
          <p:nvPr>
            <p:ph type="title"/>
          </p:nvPr>
        </p:nvSpPr>
        <p:spPr>
          <a:xfrm>
            <a:off x="838200" y="0"/>
            <a:ext cx="10515600" cy="1325563"/>
          </a:xfrm>
        </p:spPr>
        <p:txBody>
          <a:bodyPr/>
          <a:lstStyle/>
          <a:p>
            <a:r>
              <a:rPr lang="en-US" b="1" dirty="0">
                <a:solidFill>
                  <a:srgbClr val="FFC000"/>
                </a:solidFill>
              </a:rPr>
              <a:t>Pass through shaking Unscathed </a:t>
            </a:r>
          </a:p>
        </p:txBody>
      </p:sp>
      <p:sp>
        <p:nvSpPr>
          <p:cNvPr id="3" name="Content Placeholder 2">
            <a:extLst>
              <a:ext uri="{FF2B5EF4-FFF2-40B4-BE49-F238E27FC236}">
                <a16:creationId xmlns:a16="http://schemas.microsoft.com/office/drawing/2014/main" id="{D37C1B53-ABF5-C343-9FB5-03F6368B7738}"/>
              </a:ext>
            </a:extLst>
          </p:cNvPr>
          <p:cNvSpPr>
            <a:spLocks noGrp="1"/>
          </p:cNvSpPr>
          <p:nvPr>
            <p:ph idx="1"/>
          </p:nvPr>
        </p:nvSpPr>
        <p:spPr>
          <a:xfrm>
            <a:off x="838200" y="1325564"/>
            <a:ext cx="10515600" cy="5273356"/>
          </a:xfrm>
        </p:spPr>
        <p:txBody>
          <a:bodyPr>
            <a:normAutofit/>
          </a:bodyPr>
          <a:lstStyle/>
          <a:p>
            <a:pPr marL="0" indent="0">
              <a:buNone/>
            </a:pPr>
            <a:r>
              <a:rPr lang="en-US" sz="3600" dirty="0"/>
              <a:t>“The shaking must soon take place to purify the church.”  {2SG 284.1}</a:t>
            </a:r>
          </a:p>
          <a:p>
            <a:pPr marL="0" indent="0">
              <a:buNone/>
            </a:pPr>
            <a:r>
              <a:rPr lang="en-US" sz="3600" dirty="0"/>
              <a:t>“Only those who </a:t>
            </a:r>
            <a:r>
              <a:rPr lang="en-US" sz="3600" b="1" dirty="0">
                <a:solidFill>
                  <a:srgbClr val="FFFF00"/>
                </a:solidFill>
              </a:rPr>
              <a:t>live by faith </a:t>
            </a:r>
            <a:r>
              <a:rPr lang="en-US" sz="3600" dirty="0"/>
              <a:t>in this probationary life, will be able to stand in the day of test, when everything that can be shaken will be shaken, but they shall dwell in safety and be unmoved.”  {</a:t>
            </a:r>
            <a:r>
              <a:rPr lang="en-US" sz="3600" dirty="0" err="1"/>
              <a:t>OHC</a:t>
            </a:r>
            <a:r>
              <a:rPr lang="en-US" sz="3600" dirty="0"/>
              <a:t> 354.5}</a:t>
            </a:r>
          </a:p>
          <a:p>
            <a:pPr marL="0" indent="0">
              <a:buNone/>
            </a:pPr>
            <a:endParaRPr lang="en-US" sz="3600" dirty="0"/>
          </a:p>
        </p:txBody>
      </p:sp>
    </p:spTree>
    <p:extLst>
      <p:ext uri="{BB962C8B-B14F-4D97-AF65-F5344CB8AC3E}">
        <p14:creationId xmlns:p14="http://schemas.microsoft.com/office/powerpoint/2010/main" val="293279092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BA8FAD-5442-9F40-8148-CCAF2B0194F9}"/>
              </a:ext>
            </a:extLst>
          </p:cNvPr>
          <p:cNvSpPr>
            <a:spLocks noGrp="1"/>
          </p:cNvSpPr>
          <p:nvPr>
            <p:ph idx="1"/>
          </p:nvPr>
        </p:nvSpPr>
        <p:spPr>
          <a:xfrm>
            <a:off x="0" y="60870"/>
            <a:ext cx="12192000" cy="4351338"/>
          </a:xfrm>
        </p:spPr>
        <p:txBody>
          <a:bodyPr>
            <a:normAutofit/>
          </a:bodyPr>
          <a:lstStyle/>
          <a:p>
            <a:pPr marL="0" indent="0">
              <a:buNone/>
            </a:pPr>
            <a:r>
              <a:rPr lang="en-US" sz="4000" b="1" dirty="0">
                <a:solidFill>
                  <a:srgbClr val="FFFF00"/>
                </a:solidFill>
              </a:rPr>
              <a:t>“If</a:t>
            </a:r>
            <a:r>
              <a:rPr lang="en-US" sz="4000" dirty="0"/>
              <a:t> the </a:t>
            </a:r>
            <a:r>
              <a:rPr lang="en-US" sz="4000" b="1" dirty="0">
                <a:solidFill>
                  <a:srgbClr val="FFC000"/>
                </a:solidFill>
              </a:rPr>
              <a:t>work of </a:t>
            </a:r>
            <a:r>
              <a:rPr lang="en-US" sz="4000" b="1" u="sng" dirty="0">
                <a:solidFill>
                  <a:srgbClr val="FFC000"/>
                </a:solidFill>
              </a:rPr>
              <a:t>temperance</a:t>
            </a:r>
            <a:r>
              <a:rPr lang="en-US" sz="4000" b="1" dirty="0">
                <a:solidFill>
                  <a:srgbClr val="FFC000"/>
                </a:solidFill>
              </a:rPr>
              <a:t> </a:t>
            </a:r>
            <a:r>
              <a:rPr lang="en-US" sz="4000" dirty="0"/>
              <a:t>were carried forward by us...</a:t>
            </a:r>
            <a:r>
              <a:rPr lang="en-US" sz="4000" dirty="0">
                <a:solidFill>
                  <a:srgbClr val="FFC000"/>
                </a:solidFill>
              </a:rPr>
              <a:t>there would be a </a:t>
            </a:r>
            <a:r>
              <a:rPr lang="en-US" sz="4000" b="1" u="sng" dirty="0">
                <a:solidFill>
                  <a:srgbClr val="FFC000"/>
                </a:solidFill>
              </a:rPr>
              <a:t>shaking</a:t>
            </a:r>
            <a:r>
              <a:rPr lang="en-US" sz="4000" dirty="0">
                <a:solidFill>
                  <a:srgbClr val="FFC000"/>
                </a:solidFill>
              </a:rPr>
              <a:t> among the people</a:t>
            </a:r>
            <a:r>
              <a:rPr lang="en-US" sz="4000" dirty="0"/>
              <a:t>.” {6T 111.1}</a:t>
            </a:r>
          </a:p>
        </p:txBody>
      </p:sp>
      <p:pic>
        <p:nvPicPr>
          <p:cNvPr id="4" name="Picture 3">
            <a:extLst>
              <a:ext uri="{FF2B5EF4-FFF2-40B4-BE49-F238E27FC236}">
                <a16:creationId xmlns:a16="http://schemas.microsoft.com/office/drawing/2014/main" id="{A4EF351C-0F54-0B40-9255-1E57FACE1115}"/>
              </a:ext>
            </a:extLst>
          </p:cNvPr>
          <p:cNvPicPr>
            <a:picLocks noChangeAspect="1"/>
          </p:cNvPicPr>
          <p:nvPr/>
        </p:nvPicPr>
        <p:blipFill>
          <a:blip r:embed="rId2"/>
          <a:stretch>
            <a:fillRect/>
          </a:stretch>
        </p:blipFill>
        <p:spPr>
          <a:xfrm>
            <a:off x="0" y="2782389"/>
            <a:ext cx="12192000" cy="4075611"/>
          </a:xfrm>
          <a:prstGeom prst="rect">
            <a:avLst/>
          </a:prstGeom>
        </p:spPr>
      </p:pic>
    </p:spTree>
    <p:extLst>
      <p:ext uri="{BB962C8B-B14F-4D97-AF65-F5344CB8AC3E}">
        <p14:creationId xmlns:p14="http://schemas.microsoft.com/office/powerpoint/2010/main" val="1983492055"/>
      </p:ext>
    </p:extLst>
  </p:cSld>
  <p:clrMapOvr>
    <a:masterClrMapping/>
  </p:clrMapOvr>
  <p:transition>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63896F-D1C4-A048-8B92-DD24EC2B4269}"/>
              </a:ext>
            </a:extLst>
          </p:cNvPr>
          <p:cNvPicPr>
            <a:picLocks noChangeAspect="1"/>
          </p:cNvPicPr>
          <p:nvPr/>
        </p:nvPicPr>
        <p:blipFill>
          <a:blip r:embed="rId2"/>
          <a:stretch>
            <a:fillRect/>
          </a:stretch>
        </p:blipFill>
        <p:spPr>
          <a:xfrm flipH="1">
            <a:off x="0" y="-2263774"/>
            <a:ext cx="12192000" cy="9144000"/>
          </a:xfrm>
          <a:prstGeom prst="rect">
            <a:avLst/>
          </a:prstGeom>
        </p:spPr>
      </p:pic>
      <p:sp>
        <p:nvSpPr>
          <p:cNvPr id="2" name="Title 1">
            <a:extLst>
              <a:ext uri="{FF2B5EF4-FFF2-40B4-BE49-F238E27FC236}">
                <a16:creationId xmlns:a16="http://schemas.microsoft.com/office/drawing/2014/main" id="{D6D7F4A8-7DEF-EF49-B87E-06F9B5C6CDA7}"/>
              </a:ext>
            </a:extLst>
          </p:cNvPr>
          <p:cNvSpPr>
            <a:spLocks noGrp="1"/>
          </p:cNvSpPr>
          <p:nvPr>
            <p:ph type="title"/>
          </p:nvPr>
        </p:nvSpPr>
        <p:spPr>
          <a:xfrm>
            <a:off x="142875" y="-261257"/>
            <a:ext cx="10515600" cy="1325563"/>
          </a:xfrm>
        </p:spPr>
        <p:txBody>
          <a:bodyPr/>
          <a:lstStyle/>
          <a:p>
            <a:r>
              <a:rPr lang="en-US" b="1" dirty="0">
                <a:solidFill>
                  <a:srgbClr val="FFC000"/>
                </a:solidFill>
              </a:rPr>
              <a:t>Time Of Trouble Such As Never Was</a:t>
            </a:r>
          </a:p>
        </p:txBody>
      </p:sp>
      <p:sp>
        <p:nvSpPr>
          <p:cNvPr id="3" name="Content Placeholder 2">
            <a:extLst>
              <a:ext uri="{FF2B5EF4-FFF2-40B4-BE49-F238E27FC236}">
                <a16:creationId xmlns:a16="http://schemas.microsoft.com/office/drawing/2014/main" id="{02BF60A7-1A79-544E-8622-F29E65E2CCC9}"/>
              </a:ext>
            </a:extLst>
          </p:cNvPr>
          <p:cNvSpPr>
            <a:spLocks noGrp="1"/>
          </p:cNvSpPr>
          <p:nvPr>
            <p:ph idx="1"/>
          </p:nvPr>
        </p:nvSpPr>
        <p:spPr>
          <a:xfrm>
            <a:off x="142875" y="737735"/>
            <a:ext cx="7776482" cy="5924322"/>
          </a:xfrm>
        </p:spPr>
        <p:txBody>
          <a:bodyPr>
            <a:noAutofit/>
          </a:bodyPr>
          <a:lstStyle/>
          <a:p>
            <a:pPr marL="0" indent="0">
              <a:buNone/>
            </a:pPr>
            <a:r>
              <a:rPr lang="en-US" dirty="0"/>
              <a:t>“The ‘time of trouble, such as never was,’ is soon to open upon us; and </a:t>
            </a:r>
            <a:r>
              <a:rPr lang="en-US" dirty="0">
                <a:solidFill>
                  <a:srgbClr val="FFFF00"/>
                </a:solidFill>
              </a:rPr>
              <a:t>we shall need an experience which we do not now possess</a:t>
            </a:r>
            <a:r>
              <a:rPr lang="en-US" dirty="0"/>
              <a:t> and which </a:t>
            </a:r>
            <a:r>
              <a:rPr lang="en-US" b="1" dirty="0">
                <a:solidFill>
                  <a:srgbClr val="FFC000"/>
                </a:solidFill>
              </a:rPr>
              <a:t>many are too indolent to obtain</a:t>
            </a:r>
            <a:r>
              <a:rPr lang="en-US" dirty="0">
                <a:solidFill>
                  <a:srgbClr val="FFC000"/>
                </a:solidFill>
              </a:rPr>
              <a:t>. </a:t>
            </a:r>
          </a:p>
          <a:p>
            <a:pPr marL="0" indent="0">
              <a:buNone/>
            </a:pPr>
            <a:r>
              <a:rPr lang="en-US" dirty="0"/>
              <a:t>“It is often the case that trouble is greater in anticipation than in reality; but this is not true of the crisis before us.” { GC 622.4} </a:t>
            </a:r>
          </a:p>
          <a:p>
            <a:pPr marL="0" indent="0">
              <a:buNone/>
            </a:pPr>
            <a:r>
              <a:rPr lang="en-US" dirty="0"/>
              <a:t>“Now, while our great High Priest is making the atonement for us, we should </a:t>
            </a:r>
            <a:r>
              <a:rPr lang="en-US" b="1" dirty="0">
                <a:solidFill>
                  <a:srgbClr val="FF0000"/>
                </a:solidFill>
              </a:rPr>
              <a:t>seek to become perfect in Christ</a:t>
            </a:r>
            <a:r>
              <a:rPr lang="en-US" dirty="0"/>
              <a:t>. Not even by a thought could our </a:t>
            </a:r>
            <a:r>
              <a:rPr lang="en-US" dirty="0" err="1"/>
              <a:t>Saviour</a:t>
            </a:r>
            <a:r>
              <a:rPr lang="en-US" dirty="0"/>
              <a:t> be brought to yield to the power of temptation. </a:t>
            </a:r>
          </a:p>
          <a:p>
            <a:pPr marL="0" indent="0">
              <a:buNone/>
            </a:pPr>
            <a:r>
              <a:rPr lang="en-US" b="1" dirty="0">
                <a:solidFill>
                  <a:srgbClr val="FFC000"/>
                </a:solidFill>
              </a:rPr>
              <a:t>“This is the condition in which those must be found who shall stand in the time of trouble</a:t>
            </a:r>
            <a:r>
              <a:rPr lang="en-US" dirty="0"/>
              <a:t>.” { GC 623.1}</a:t>
            </a:r>
          </a:p>
        </p:txBody>
      </p:sp>
    </p:spTree>
    <p:extLst>
      <p:ext uri="{BB962C8B-B14F-4D97-AF65-F5344CB8AC3E}">
        <p14:creationId xmlns:p14="http://schemas.microsoft.com/office/powerpoint/2010/main" val="415465068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E895FA-0DA6-7E47-B0CD-A089CA783574}"/>
              </a:ext>
            </a:extLst>
          </p:cNvPr>
          <p:cNvSpPr>
            <a:spLocks noGrp="1"/>
          </p:cNvSpPr>
          <p:nvPr>
            <p:ph idx="1"/>
          </p:nvPr>
        </p:nvSpPr>
        <p:spPr>
          <a:xfrm>
            <a:off x="789214" y="1655763"/>
            <a:ext cx="5546271" cy="4351338"/>
          </a:xfrm>
        </p:spPr>
        <p:txBody>
          <a:bodyPr>
            <a:normAutofit/>
          </a:bodyPr>
          <a:lstStyle/>
          <a:p>
            <a:pPr marL="0" indent="0">
              <a:buNone/>
            </a:pPr>
            <a:r>
              <a:rPr lang="en-US" sz="4000" dirty="0"/>
              <a:t>“The reason why many of us will </a:t>
            </a:r>
            <a:r>
              <a:rPr lang="en-US" sz="4000" dirty="0">
                <a:solidFill>
                  <a:srgbClr val="FFC000"/>
                </a:solidFill>
              </a:rPr>
              <a:t>fall</a:t>
            </a:r>
            <a:r>
              <a:rPr lang="en-US" sz="4000" dirty="0"/>
              <a:t> in the time of trouble is because of </a:t>
            </a:r>
            <a:r>
              <a:rPr lang="en-US" sz="4000" dirty="0">
                <a:solidFill>
                  <a:srgbClr val="FFFF00"/>
                </a:solidFill>
              </a:rPr>
              <a:t>laxity in temperance </a:t>
            </a:r>
            <a:r>
              <a:rPr lang="en-US" sz="4000" dirty="0"/>
              <a:t>and </a:t>
            </a:r>
            <a:r>
              <a:rPr lang="en-US" sz="4000" dirty="0">
                <a:solidFill>
                  <a:srgbClr val="FFC000"/>
                </a:solidFill>
              </a:rPr>
              <a:t>indulgence of appetite</a:t>
            </a:r>
            <a:r>
              <a:rPr lang="en-US" sz="4000" dirty="0"/>
              <a:t>.” {</a:t>
            </a:r>
            <a:r>
              <a:rPr lang="en-US" sz="4000" dirty="0" err="1"/>
              <a:t>Te</a:t>
            </a:r>
            <a:r>
              <a:rPr lang="en-US" sz="4000" dirty="0"/>
              <a:t> 150.2}</a:t>
            </a:r>
          </a:p>
        </p:txBody>
      </p:sp>
      <p:pic>
        <p:nvPicPr>
          <p:cNvPr id="5" name="Picture 4">
            <a:extLst>
              <a:ext uri="{FF2B5EF4-FFF2-40B4-BE49-F238E27FC236}">
                <a16:creationId xmlns:a16="http://schemas.microsoft.com/office/drawing/2014/main" id="{01AF2222-0BD3-8B47-9F8A-D90C09BE54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98154">
            <a:off x="6766574" y="702129"/>
            <a:ext cx="4433207" cy="54748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extBox 1">
            <a:extLst>
              <a:ext uri="{FF2B5EF4-FFF2-40B4-BE49-F238E27FC236}">
                <a16:creationId xmlns:a16="http://schemas.microsoft.com/office/drawing/2014/main" id="{37710D81-38B3-CB4C-BE10-F9269F71AC22}"/>
              </a:ext>
            </a:extLst>
          </p:cNvPr>
          <p:cNvSpPr txBox="1"/>
          <p:nvPr/>
        </p:nvSpPr>
        <p:spPr>
          <a:xfrm>
            <a:off x="789214" y="457201"/>
            <a:ext cx="4245201" cy="769441"/>
          </a:xfrm>
          <a:prstGeom prst="rect">
            <a:avLst/>
          </a:prstGeom>
          <a:noFill/>
        </p:spPr>
        <p:txBody>
          <a:bodyPr wrap="none" rtlCol="0">
            <a:spAutoFit/>
          </a:bodyPr>
          <a:lstStyle/>
          <a:p>
            <a:r>
              <a:rPr lang="en-US" sz="4400" b="1" dirty="0">
                <a:solidFill>
                  <a:srgbClr val="FFC000"/>
                </a:solidFill>
              </a:rPr>
              <a:t>Why We May Fail</a:t>
            </a:r>
          </a:p>
        </p:txBody>
      </p:sp>
    </p:spTree>
    <p:extLst>
      <p:ext uri="{BB962C8B-B14F-4D97-AF65-F5344CB8AC3E}">
        <p14:creationId xmlns:p14="http://schemas.microsoft.com/office/powerpoint/2010/main" val="2248079297"/>
      </p:ext>
    </p:extLst>
  </p:cSld>
  <p:clrMapOvr>
    <a:masterClrMapping/>
  </p:clrMapOvr>
  <p:transition>
    <p:wipe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D7A00B-D0F8-4446-A4D3-0CC3E8ABC164}"/>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3000"/>
                    </a14:imgEffect>
                  </a14:imgLayer>
                </a14:imgProps>
              </a:ext>
              <a:ext uri="{28A0092B-C50C-407E-A947-70E740481C1C}">
                <a14:useLocalDpi xmlns:a14="http://schemas.microsoft.com/office/drawing/2010/main"/>
              </a:ext>
            </a:extLst>
          </a:blip>
          <a:stretch>
            <a:fillRect/>
          </a:stretch>
        </p:blipFill>
        <p:spPr>
          <a:xfrm>
            <a:off x="0" y="-635000"/>
            <a:ext cx="12192000" cy="8128000"/>
          </a:xfrm>
          <a:prstGeom prst="rect">
            <a:avLst/>
          </a:prstGeom>
        </p:spPr>
      </p:pic>
      <p:sp>
        <p:nvSpPr>
          <p:cNvPr id="2" name="Title 1">
            <a:extLst>
              <a:ext uri="{FF2B5EF4-FFF2-40B4-BE49-F238E27FC236}">
                <a16:creationId xmlns:a16="http://schemas.microsoft.com/office/drawing/2014/main" id="{0A04297C-048D-F146-97F9-DA99653C1970}"/>
              </a:ext>
            </a:extLst>
          </p:cNvPr>
          <p:cNvSpPr>
            <a:spLocks noGrp="1"/>
          </p:cNvSpPr>
          <p:nvPr>
            <p:ph type="title"/>
          </p:nvPr>
        </p:nvSpPr>
        <p:spPr>
          <a:xfrm>
            <a:off x="109537" y="-207169"/>
            <a:ext cx="10515600" cy="1325563"/>
          </a:xfrm>
        </p:spPr>
        <p:txBody>
          <a:bodyPr/>
          <a:lstStyle/>
          <a:p>
            <a:r>
              <a:rPr lang="en-US" b="1" dirty="0">
                <a:solidFill>
                  <a:srgbClr val="FFC000"/>
                </a:solidFill>
              </a:rPr>
              <a:t>Receive the Latter rain</a:t>
            </a:r>
          </a:p>
        </p:txBody>
      </p:sp>
      <p:sp>
        <p:nvSpPr>
          <p:cNvPr id="3" name="Content Placeholder 2">
            <a:extLst>
              <a:ext uri="{FF2B5EF4-FFF2-40B4-BE49-F238E27FC236}">
                <a16:creationId xmlns:a16="http://schemas.microsoft.com/office/drawing/2014/main" id="{0BBE1A81-91D4-6A4B-8F83-CB3D3E6C6A3B}"/>
              </a:ext>
            </a:extLst>
          </p:cNvPr>
          <p:cNvSpPr>
            <a:spLocks noGrp="1"/>
          </p:cNvSpPr>
          <p:nvPr>
            <p:ph idx="1"/>
          </p:nvPr>
        </p:nvSpPr>
        <p:spPr>
          <a:xfrm>
            <a:off x="109537" y="967580"/>
            <a:ext cx="8748713" cy="6004720"/>
          </a:xfrm>
        </p:spPr>
        <p:txBody>
          <a:bodyPr>
            <a:normAutofit/>
          </a:bodyPr>
          <a:lstStyle/>
          <a:p>
            <a:pPr marL="0" indent="0">
              <a:buNone/>
            </a:pPr>
            <a:r>
              <a:rPr lang="en-US" sz="3600" dirty="0"/>
              <a:t>“Be patient therefore, brethren, unto the coming of the Lord. Behold, the husbandman </a:t>
            </a:r>
            <a:r>
              <a:rPr lang="en-US" sz="3600" dirty="0" err="1"/>
              <a:t>waiteth</a:t>
            </a:r>
            <a:r>
              <a:rPr lang="en-US" sz="3600" dirty="0"/>
              <a:t> for the precious fruit of the earth, and hath long patience for it, until he receive the early and </a:t>
            </a:r>
            <a:r>
              <a:rPr lang="en-US" sz="3600" b="1" dirty="0">
                <a:solidFill>
                  <a:srgbClr val="FF0000"/>
                </a:solidFill>
              </a:rPr>
              <a:t>latter rain</a:t>
            </a:r>
            <a:r>
              <a:rPr lang="en-US" sz="3600" dirty="0"/>
              <a:t>.” James 5:7 </a:t>
            </a:r>
          </a:p>
          <a:p>
            <a:pPr marL="0" indent="0">
              <a:buNone/>
            </a:pPr>
            <a:r>
              <a:rPr lang="en-US" sz="3600" dirty="0"/>
              <a:t>“At that time the ‘latter rain,’ or refreshing from the presence of the Lord, will come, to give power to the loud voice of the third angel, and </a:t>
            </a:r>
            <a:r>
              <a:rPr lang="en-US" sz="3600" b="1" dirty="0">
                <a:solidFill>
                  <a:srgbClr val="FFC000"/>
                </a:solidFill>
              </a:rPr>
              <a:t>prepare the saints to stand in the period when the seven last plagues shall be poured out</a:t>
            </a:r>
            <a:r>
              <a:rPr lang="en-US" sz="3600" dirty="0">
                <a:solidFill>
                  <a:srgbClr val="FFC000"/>
                </a:solidFill>
              </a:rPr>
              <a:t>.” </a:t>
            </a:r>
            <a:r>
              <a:rPr lang="en-US" sz="3600" dirty="0"/>
              <a:t>{ EW 85.3} </a:t>
            </a:r>
          </a:p>
          <a:p>
            <a:pPr marL="0" indent="0">
              <a:buNone/>
            </a:pPr>
            <a:endParaRPr lang="en-US" sz="3600" dirty="0"/>
          </a:p>
        </p:txBody>
      </p:sp>
    </p:spTree>
    <p:extLst>
      <p:ext uri="{BB962C8B-B14F-4D97-AF65-F5344CB8AC3E}">
        <p14:creationId xmlns:p14="http://schemas.microsoft.com/office/powerpoint/2010/main" val="34035840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CB2327-6A68-8D43-B877-A17D600711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3383492" cy="6858000"/>
          </a:xfrm>
          <a:prstGeom prst="rect">
            <a:avLst/>
          </a:prstGeom>
        </p:spPr>
      </p:pic>
      <p:sp>
        <p:nvSpPr>
          <p:cNvPr id="2" name="Title 1">
            <a:extLst>
              <a:ext uri="{FF2B5EF4-FFF2-40B4-BE49-F238E27FC236}">
                <a16:creationId xmlns:a16="http://schemas.microsoft.com/office/drawing/2014/main" id="{0BC79680-0E30-1E4D-8F17-44002D6B1419}"/>
              </a:ext>
            </a:extLst>
          </p:cNvPr>
          <p:cNvSpPr>
            <a:spLocks noGrp="1"/>
          </p:cNvSpPr>
          <p:nvPr>
            <p:ph type="title"/>
          </p:nvPr>
        </p:nvSpPr>
        <p:spPr>
          <a:xfrm>
            <a:off x="0" y="0"/>
            <a:ext cx="8098971" cy="1325563"/>
          </a:xfrm>
        </p:spPr>
        <p:txBody>
          <a:bodyPr/>
          <a:lstStyle/>
          <a:p>
            <a:r>
              <a:rPr lang="en-US" b="1" dirty="0">
                <a:solidFill>
                  <a:srgbClr val="FFC000"/>
                </a:solidFill>
              </a:rPr>
              <a:t>Ripened First Fruits</a:t>
            </a:r>
          </a:p>
        </p:txBody>
      </p:sp>
      <p:sp>
        <p:nvSpPr>
          <p:cNvPr id="3" name="Content Placeholder 2">
            <a:extLst>
              <a:ext uri="{FF2B5EF4-FFF2-40B4-BE49-F238E27FC236}">
                <a16:creationId xmlns:a16="http://schemas.microsoft.com/office/drawing/2014/main" id="{DE1F9C6C-51A7-FB46-A5F6-DBF4EDF30795}"/>
              </a:ext>
            </a:extLst>
          </p:cNvPr>
          <p:cNvSpPr>
            <a:spLocks noGrp="1"/>
          </p:cNvSpPr>
          <p:nvPr>
            <p:ph idx="1"/>
          </p:nvPr>
        </p:nvSpPr>
        <p:spPr>
          <a:xfrm>
            <a:off x="0" y="1460500"/>
            <a:ext cx="8098971" cy="5284684"/>
          </a:xfrm>
        </p:spPr>
        <p:txBody>
          <a:bodyPr>
            <a:normAutofit/>
          </a:bodyPr>
          <a:lstStyle/>
          <a:p>
            <a:pPr marL="0" indent="0">
              <a:buNone/>
            </a:pPr>
            <a:r>
              <a:rPr lang="en-US" sz="3200" b="1" dirty="0">
                <a:solidFill>
                  <a:srgbClr val="FF0000"/>
                </a:solidFill>
                <a:effectLst>
                  <a:outerShdw blurRad="50800" dist="38100" dir="2700000" algn="tl" rotWithShape="0">
                    <a:prstClr val="black">
                      <a:alpha val="40000"/>
                    </a:prstClr>
                  </a:outerShdw>
                </a:effectLst>
              </a:rPr>
              <a:t>“The harvest is the end of the world</a:t>
            </a:r>
            <a:r>
              <a:rPr lang="en-US" sz="3200" dirty="0">
                <a:effectLst>
                  <a:outerShdw blurRad="50800" dist="38100" dir="2700000" algn="tl" rotWithShape="0">
                    <a:prstClr val="black">
                      <a:alpha val="40000"/>
                    </a:prstClr>
                  </a:outerShdw>
                </a:effectLst>
              </a:rPr>
              <a:t>; and the reapers are the angels.” Matthew 13:39</a:t>
            </a:r>
          </a:p>
          <a:p>
            <a:pPr marL="0" indent="0">
              <a:buNone/>
            </a:pPr>
            <a:r>
              <a:rPr lang="en-US" sz="3200" dirty="0">
                <a:effectLst>
                  <a:outerShdw blurRad="50800" dist="38100" dir="2700000" algn="tl" rotWithShape="0">
                    <a:prstClr val="black">
                      <a:alpha val="40000"/>
                    </a:prstClr>
                  </a:outerShdw>
                </a:effectLst>
              </a:rPr>
              <a:t>“But when the </a:t>
            </a:r>
            <a:r>
              <a:rPr lang="en-US" sz="3200" dirty="0">
                <a:solidFill>
                  <a:srgbClr val="FF0000"/>
                </a:solidFill>
                <a:effectLst>
                  <a:outerShdw blurRad="50800" dist="38100" dir="2700000" algn="tl" rotWithShape="0">
                    <a:prstClr val="black">
                      <a:alpha val="40000"/>
                    </a:prstClr>
                  </a:outerShdw>
                </a:effectLst>
              </a:rPr>
              <a:t>fruit is ripe </a:t>
            </a:r>
            <a:r>
              <a:rPr lang="en-US" sz="3200" dirty="0">
                <a:effectLst>
                  <a:outerShdw blurRad="50800" dist="38100" dir="2700000" algn="tl" rotWithShape="0">
                    <a:prstClr val="black">
                      <a:alpha val="40000"/>
                    </a:prstClr>
                  </a:outerShdw>
                </a:effectLst>
              </a:rPr>
              <a:t>(margin), </a:t>
            </a:r>
            <a:r>
              <a:rPr lang="en-US" sz="3200" dirty="0">
                <a:solidFill>
                  <a:srgbClr val="FF0000"/>
                </a:solidFill>
                <a:effectLst>
                  <a:outerShdw blurRad="50800" dist="38100" dir="2700000" algn="tl" rotWithShape="0">
                    <a:prstClr val="black">
                      <a:alpha val="40000"/>
                    </a:prstClr>
                  </a:outerShdw>
                </a:effectLst>
              </a:rPr>
              <a:t>immediately he </a:t>
            </a:r>
            <a:r>
              <a:rPr lang="en-US" sz="3200" dirty="0" err="1">
                <a:solidFill>
                  <a:srgbClr val="FF0000"/>
                </a:solidFill>
                <a:effectLst>
                  <a:outerShdw blurRad="50800" dist="38100" dir="2700000" algn="tl" rotWithShape="0">
                    <a:prstClr val="black">
                      <a:alpha val="40000"/>
                    </a:prstClr>
                  </a:outerShdw>
                </a:effectLst>
              </a:rPr>
              <a:t>putteth</a:t>
            </a:r>
            <a:r>
              <a:rPr lang="en-US" sz="3200" dirty="0">
                <a:solidFill>
                  <a:srgbClr val="FF0000"/>
                </a:solidFill>
                <a:effectLst>
                  <a:outerShdw blurRad="50800" dist="38100" dir="2700000" algn="tl" rotWithShape="0">
                    <a:prstClr val="black">
                      <a:alpha val="40000"/>
                    </a:prstClr>
                  </a:outerShdw>
                </a:effectLst>
              </a:rPr>
              <a:t> in the sickle</a:t>
            </a:r>
            <a:r>
              <a:rPr lang="en-US" sz="3200" dirty="0">
                <a:effectLst>
                  <a:outerShdw blurRad="50800" dist="38100" dir="2700000" algn="tl" rotWithShape="0">
                    <a:prstClr val="black">
                      <a:alpha val="40000"/>
                    </a:prstClr>
                  </a:outerShdw>
                </a:effectLst>
              </a:rPr>
              <a:t>, because the harvest is come.”  Mark 4:29</a:t>
            </a:r>
          </a:p>
          <a:p>
            <a:pPr marL="0" indent="0">
              <a:buNone/>
            </a:pPr>
            <a:r>
              <a:rPr lang="en-US" sz="3200" dirty="0">
                <a:effectLst>
                  <a:outerShdw blurRad="50800" dist="38100" dir="2700000" algn="tl" rotWithShape="0">
                    <a:prstClr val="black">
                      <a:alpha val="40000"/>
                    </a:prstClr>
                  </a:outerShdw>
                </a:effectLst>
              </a:rPr>
              <a:t>“And another angel came out of the temple, crying with a loud voice to him that sat on the cloud, Thrust in thy sickle, and reap: for the time is come for thee to reap; for the harvest of the earth is </a:t>
            </a:r>
            <a:r>
              <a:rPr lang="en-US" sz="3200" b="1" dirty="0">
                <a:solidFill>
                  <a:srgbClr val="FF0000"/>
                </a:solidFill>
                <a:effectLst>
                  <a:outerShdw blurRad="50800" dist="38100" dir="2700000" algn="tl" rotWithShape="0">
                    <a:prstClr val="black">
                      <a:alpha val="40000"/>
                    </a:prstClr>
                  </a:outerShdw>
                </a:effectLst>
              </a:rPr>
              <a:t>ripe</a:t>
            </a:r>
            <a:r>
              <a:rPr lang="en-US" sz="3200" dirty="0">
                <a:effectLst>
                  <a:outerShdw blurRad="50800" dist="38100" dir="2700000" algn="tl" rotWithShape="0">
                    <a:prstClr val="black">
                      <a:alpha val="40000"/>
                    </a:prstClr>
                  </a:outerShdw>
                </a:effectLst>
              </a:rPr>
              <a:t>.” Revelation 14:15  </a:t>
            </a:r>
          </a:p>
          <a:p>
            <a:pPr marL="0" indent="0">
              <a:buNone/>
            </a:pPr>
            <a:endParaRPr lang="en-US" sz="3200" dirty="0">
              <a:effectLst>
                <a:outerShdw blurRad="50800" dist="38100" dir="2700000" algn="tl" rotWithShape="0">
                  <a:prstClr val="black">
                    <a:alpha val="40000"/>
                  </a:prstClr>
                </a:outerShdw>
              </a:effectLst>
            </a:endParaRPr>
          </a:p>
          <a:p>
            <a:pPr marL="0" indent="0">
              <a:buNone/>
            </a:pPr>
            <a:endParaRPr lang="en-US" sz="3200" dirty="0">
              <a:effectLst>
                <a:outerShdw blurRad="50800" dist="38100" dir="2700000" algn="tl" rotWithShape="0">
                  <a:prstClr val="black">
                    <a:alpha val="40000"/>
                  </a:prstClr>
                </a:outerShdw>
              </a:effectLst>
            </a:endParaRPr>
          </a:p>
          <a:p>
            <a:pPr marL="0" indent="0">
              <a:buNone/>
            </a:pPr>
            <a:endParaRPr lang="en-US" sz="3200" dirty="0">
              <a:effectLst>
                <a:outerShdw blurRad="50800" dist="38100" dir="2700000" algn="tl" rotWithShape="0">
                  <a:prstClr val="black">
                    <a:alpha val="40000"/>
                  </a:prstClr>
                </a:outerShdw>
              </a:effectLst>
            </a:endParaRPr>
          </a:p>
          <a:p>
            <a:pPr marL="0" indent="0">
              <a:buNone/>
            </a:pPr>
            <a:endParaRPr lang="en-US" sz="3200" dirty="0">
              <a:effectLst>
                <a:outerShdw blurRad="50800" dist="38100" dir="2700000" algn="tl" rotWithShape="0">
                  <a:prstClr val="black">
                    <a:alpha val="40000"/>
                  </a:prstClr>
                </a:outerShdw>
              </a:effectLst>
            </a:endParaRPr>
          </a:p>
          <a:p>
            <a:pPr marL="0" indent="0">
              <a:buNone/>
            </a:pPr>
            <a:endParaRPr lang="en-US" sz="3200" dirty="0">
              <a:effectLst>
                <a:outerShdw blurRad="50800" dist="38100" dir="2700000" algn="tl" rotWithShape="0">
                  <a:prstClr val="black">
                    <a:alpha val="40000"/>
                  </a:prstClr>
                </a:outerShdw>
              </a:effectLst>
            </a:endParaRPr>
          </a:p>
          <a:p>
            <a:pPr marL="0" indent="0">
              <a:buNone/>
            </a:pPr>
            <a:endParaRPr lang="en-US" sz="32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632198378"/>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4012F9-D8A6-F040-93C9-3B573E2177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8A4E21D-5C2A-624C-95F7-6B02736B92DA}"/>
              </a:ext>
            </a:extLst>
          </p:cNvPr>
          <p:cNvSpPr>
            <a:spLocks noGrp="1"/>
          </p:cNvSpPr>
          <p:nvPr>
            <p:ph type="ctrTitle"/>
          </p:nvPr>
        </p:nvSpPr>
        <p:spPr>
          <a:xfrm>
            <a:off x="-926592" y="524736"/>
            <a:ext cx="9144000" cy="2387600"/>
          </a:xfrm>
        </p:spPr>
        <p:txBody>
          <a:bodyPr>
            <a:normAutofit/>
          </a:bodyPr>
          <a:lstStyle/>
          <a:p>
            <a:r>
              <a:rPr lang="en-US" sz="6600" dirty="0"/>
              <a:t>Final Generation</a:t>
            </a:r>
          </a:p>
        </p:txBody>
      </p:sp>
      <p:sp>
        <p:nvSpPr>
          <p:cNvPr id="3" name="Subtitle 2">
            <a:extLst>
              <a:ext uri="{FF2B5EF4-FFF2-40B4-BE49-F238E27FC236}">
                <a16:creationId xmlns:a16="http://schemas.microsoft.com/office/drawing/2014/main" id="{E9A0C8E4-DB43-D348-9358-CA45FDD62B78}"/>
              </a:ext>
            </a:extLst>
          </p:cNvPr>
          <p:cNvSpPr>
            <a:spLocks noGrp="1"/>
          </p:cNvSpPr>
          <p:nvPr>
            <p:ph type="subTitle" idx="1"/>
          </p:nvPr>
        </p:nvSpPr>
        <p:spPr>
          <a:xfrm>
            <a:off x="-926592" y="2857450"/>
            <a:ext cx="9144000" cy="1655762"/>
          </a:xfrm>
        </p:spPr>
        <p:txBody>
          <a:bodyPr>
            <a:normAutofit/>
          </a:bodyPr>
          <a:lstStyle/>
          <a:p>
            <a:r>
              <a:rPr lang="en-US" sz="4000" dirty="0"/>
              <a:t>Am I Among The </a:t>
            </a:r>
            <a:r>
              <a:rPr lang="en-US" sz="4000" b="1" dirty="0"/>
              <a:t>Remnant</a:t>
            </a:r>
            <a:r>
              <a:rPr lang="en-US" sz="4000" dirty="0"/>
              <a:t>?</a:t>
            </a:r>
          </a:p>
        </p:txBody>
      </p:sp>
    </p:spTree>
    <p:extLst>
      <p:ext uri="{BB962C8B-B14F-4D97-AF65-F5344CB8AC3E}">
        <p14:creationId xmlns:p14="http://schemas.microsoft.com/office/powerpoint/2010/main" val="1920137727"/>
      </p:ext>
    </p:extLst>
  </p:cSld>
  <p:clrMapOvr>
    <a:masterClrMapping/>
  </p:clrMapOvr>
  <p:transition>
    <p:wipe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111A64-032A-A844-981C-981319BF59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9A9A30-BB68-DB43-8EE0-F15C8B32ACBC}"/>
              </a:ext>
            </a:extLst>
          </p:cNvPr>
          <p:cNvSpPr>
            <a:spLocks noGrp="1"/>
          </p:cNvSpPr>
          <p:nvPr>
            <p:ph type="title"/>
          </p:nvPr>
        </p:nvSpPr>
        <p:spPr>
          <a:xfrm>
            <a:off x="2633472" y="-161725"/>
            <a:ext cx="9415272" cy="1325563"/>
          </a:xfrm>
        </p:spPr>
        <p:txBody>
          <a:bodyPr>
            <a:normAutofit/>
          </a:bodyPr>
          <a:lstStyle/>
          <a:p>
            <a:r>
              <a:rPr lang="en-US" sz="4800" b="1" dirty="0">
                <a:solidFill>
                  <a:srgbClr val="FFC000"/>
                </a:solidFill>
              </a:rPr>
              <a:t>United Church</a:t>
            </a:r>
          </a:p>
        </p:txBody>
      </p:sp>
      <p:sp>
        <p:nvSpPr>
          <p:cNvPr id="3" name="Content Placeholder 2">
            <a:extLst>
              <a:ext uri="{FF2B5EF4-FFF2-40B4-BE49-F238E27FC236}">
                <a16:creationId xmlns:a16="http://schemas.microsoft.com/office/drawing/2014/main" id="{D46B36EF-DC7E-6C4E-BA96-358F438AD08D}"/>
              </a:ext>
            </a:extLst>
          </p:cNvPr>
          <p:cNvSpPr>
            <a:spLocks noGrp="1"/>
          </p:cNvSpPr>
          <p:nvPr>
            <p:ph idx="1"/>
          </p:nvPr>
        </p:nvSpPr>
        <p:spPr>
          <a:xfrm>
            <a:off x="2633472" y="918908"/>
            <a:ext cx="9415272" cy="5253292"/>
          </a:xfrm>
        </p:spPr>
        <p:txBody>
          <a:bodyPr>
            <a:normAutofit/>
          </a:bodyPr>
          <a:lstStyle/>
          <a:p>
            <a:pPr marL="0" indent="0">
              <a:buNone/>
            </a:pPr>
            <a:r>
              <a:rPr lang="en-US" sz="4000" dirty="0">
                <a:solidFill>
                  <a:schemeClr val="tx1"/>
                </a:solidFill>
                <a:effectLst/>
              </a:rPr>
              <a:t>Ephesians 4:13  “Till we all come in the </a:t>
            </a:r>
            <a:r>
              <a:rPr lang="en-US" sz="4000" b="1" dirty="0">
                <a:solidFill>
                  <a:schemeClr val="tx1"/>
                </a:solidFill>
                <a:effectLst/>
              </a:rPr>
              <a:t>unity of the faith</a:t>
            </a:r>
            <a:r>
              <a:rPr lang="en-US" sz="4000" dirty="0">
                <a:solidFill>
                  <a:schemeClr val="tx1"/>
                </a:solidFill>
                <a:effectLst/>
              </a:rPr>
              <a:t>, and of the knowledge of the Son of God, unto a perfect man, unto the measure of the stature of the fulness of Christ:”</a:t>
            </a:r>
          </a:p>
          <a:p>
            <a:pPr marL="0" indent="0">
              <a:buNone/>
            </a:pPr>
            <a:r>
              <a:rPr lang="en-US" sz="4000" dirty="0">
                <a:solidFill>
                  <a:schemeClr val="tx1"/>
                </a:solidFill>
                <a:effectLst/>
              </a:rPr>
              <a:t>“The 144,000 were all sealed and </a:t>
            </a:r>
            <a:r>
              <a:rPr lang="en-US" sz="4000" b="1" dirty="0">
                <a:solidFill>
                  <a:schemeClr val="tx1"/>
                </a:solidFill>
                <a:effectLst/>
              </a:rPr>
              <a:t>perfectly united</a:t>
            </a:r>
            <a:r>
              <a:rPr lang="en-US" sz="4000" dirty="0">
                <a:solidFill>
                  <a:schemeClr val="tx1"/>
                </a:solidFill>
                <a:effectLst/>
              </a:rPr>
              <a:t>.” { EW 15.1} </a:t>
            </a:r>
          </a:p>
          <a:p>
            <a:pPr marL="0" indent="0">
              <a:buNone/>
            </a:pPr>
            <a:endParaRPr lang="en-US" sz="4000" dirty="0">
              <a:solidFill>
                <a:schemeClr val="tx1"/>
              </a:solidFill>
              <a:effectLst/>
            </a:endParaRPr>
          </a:p>
        </p:txBody>
      </p:sp>
    </p:spTree>
    <p:extLst>
      <p:ext uri="{BB962C8B-B14F-4D97-AF65-F5344CB8AC3E}">
        <p14:creationId xmlns:p14="http://schemas.microsoft.com/office/powerpoint/2010/main" val="322091618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22A6B8-6618-0842-9F55-9E066C5D40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7032" y="0"/>
            <a:ext cx="5141893" cy="6858000"/>
          </a:xfrm>
          <a:prstGeom prst="rect">
            <a:avLst/>
          </a:prstGeom>
        </p:spPr>
      </p:pic>
      <p:sp>
        <p:nvSpPr>
          <p:cNvPr id="2" name="Title 1">
            <a:extLst>
              <a:ext uri="{FF2B5EF4-FFF2-40B4-BE49-F238E27FC236}">
                <a16:creationId xmlns:a16="http://schemas.microsoft.com/office/drawing/2014/main" id="{B3873ADF-A711-774D-8C44-E103654E6BD7}"/>
              </a:ext>
            </a:extLst>
          </p:cNvPr>
          <p:cNvSpPr>
            <a:spLocks noGrp="1"/>
          </p:cNvSpPr>
          <p:nvPr>
            <p:ph type="title"/>
          </p:nvPr>
        </p:nvSpPr>
        <p:spPr>
          <a:xfrm>
            <a:off x="200025" y="0"/>
            <a:ext cx="10515600" cy="1325563"/>
          </a:xfrm>
        </p:spPr>
        <p:txBody>
          <a:bodyPr/>
          <a:lstStyle/>
          <a:p>
            <a:r>
              <a:rPr lang="en-US" dirty="0"/>
              <a:t>Overcomers </a:t>
            </a:r>
          </a:p>
        </p:txBody>
      </p:sp>
      <p:sp>
        <p:nvSpPr>
          <p:cNvPr id="3" name="Content Placeholder 2">
            <a:extLst>
              <a:ext uri="{FF2B5EF4-FFF2-40B4-BE49-F238E27FC236}">
                <a16:creationId xmlns:a16="http://schemas.microsoft.com/office/drawing/2014/main" id="{A24B2976-1F9D-0145-B381-4FE9C0AB6672}"/>
              </a:ext>
            </a:extLst>
          </p:cNvPr>
          <p:cNvSpPr>
            <a:spLocks noGrp="1"/>
          </p:cNvSpPr>
          <p:nvPr>
            <p:ph idx="1"/>
          </p:nvPr>
        </p:nvSpPr>
        <p:spPr>
          <a:xfrm>
            <a:off x="200025" y="1202851"/>
            <a:ext cx="7137007" cy="5614245"/>
          </a:xfrm>
        </p:spPr>
        <p:txBody>
          <a:bodyPr>
            <a:normAutofit lnSpcReduction="10000"/>
          </a:bodyPr>
          <a:lstStyle/>
          <a:p>
            <a:pPr marL="0" indent="0">
              <a:buNone/>
            </a:pPr>
            <a:r>
              <a:rPr lang="en-US" sz="4000" b="1" dirty="0">
                <a:solidFill>
                  <a:schemeClr val="accent4">
                    <a:lumMod val="60000"/>
                    <a:lumOff val="40000"/>
                  </a:schemeClr>
                </a:solidFill>
              </a:rPr>
              <a:t>“Everyone who by faith obeys God's commandments will reach the condition of sinlessness in which Adam lived before his transgression.”  </a:t>
            </a:r>
            <a:r>
              <a:rPr lang="en-US" sz="4000" dirty="0">
                <a:solidFill>
                  <a:schemeClr val="accent4">
                    <a:lumMod val="60000"/>
                    <a:lumOff val="40000"/>
                  </a:schemeClr>
                </a:solidFill>
              </a:rPr>
              <a:t>{HP 146.5}</a:t>
            </a:r>
          </a:p>
          <a:p>
            <a:pPr marL="0" indent="0">
              <a:buNone/>
            </a:pPr>
            <a:r>
              <a:rPr lang="en-US" sz="4000" dirty="0">
                <a:solidFill>
                  <a:schemeClr val="accent4">
                    <a:lumMod val="60000"/>
                    <a:lumOff val="40000"/>
                  </a:schemeClr>
                </a:solidFill>
              </a:rPr>
              <a:t>“By precept and example make it plain that the food which God gave Adam in his sinless state is the best for man's use as he seeks to regain that sinless state.” {7T 135.2}</a:t>
            </a:r>
          </a:p>
        </p:txBody>
      </p:sp>
    </p:spTree>
    <p:extLst>
      <p:ext uri="{BB962C8B-B14F-4D97-AF65-F5344CB8AC3E}">
        <p14:creationId xmlns:p14="http://schemas.microsoft.com/office/powerpoint/2010/main" val="13732444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C1D28"/>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FA71BF-E1ED-4647-ACCA-75438F3497EC}"/>
              </a:ext>
            </a:extLst>
          </p:cNvPr>
          <p:cNvSpPr>
            <a:spLocks noGrp="1"/>
          </p:cNvSpPr>
          <p:nvPr>
            <p:ph idx="1"/>
          </p:nvPr>
        </p:nvSpPr>
        <p:spPr>
          <a:xfrm>
            <a:off x="101812" y="1240971"/>
            <a:ext cx="5663294" cy="5551713"/>
          </a:xfrm>
        </p:spPr>
        <p:txBody>
          <a:bodyPr>
            <a:normAutofit/>
          </a:bodyPr>
          <a:lstStyle/>
          <a:p>
            <a:pPr marL="0" indent="0">
              <a:buNone/>
            </a:pPr>
            <a:r>
              <a:rPr lang="en-US" sz="3200" dirty="0"/>
              <a:t>“The </a:t>
            </a:r>
            <a:r>
              <a:rPr lang="en-US" sz="3200" b="1" u="sng" dirty="0"/>
              <a:t>controlling power of appetite </a:t>
            </a:r>
            <a:r>
              <a:rPr lang="en-US" sz="3200" dirty="0"/>
              <a:t>will prove the ruin of thousands, when</a:t>
            </a:r>
            <a:r>
              <a:rPr lang="en-US" sz="3200" dirty="0">
                <a:solidFill>
                  <a:srgbClr val="FFFF00"/>
                </a:solidFill>
              </a:rPr>
              <a:t>, </a:t>
            </a:r>
            <a:r>
              <a:rPr lang="en-US" sz="3200" b="1" dirty="0">
                <a:solidFill>
                  <a:srgbClr val="FFFF00"/>
                </a:solidFill>
              </a:rPr>
              <a:t>if they had conquered on this point, </a:t>
            </a:r>
            <a:r>
              <a:rPr lang="en-US" sz="3200" dirty="0"/>
              <a:t>they would have had moral power to gain the victory over</a:t>
            </a:r>
            <a:r>
              <a:rPr lang="en-US" sz="3200" b="1" dirty="0">
                <a:solidFill>
                  <a:srgbClr val="FFFF00"/>
                </a:solidFill>
              </a:rPr>
              <a:t> every other temptation of Satan</a:t>
            </a:r>
            <a:r>
              <a:rPr lang="en-US" sz="3200" dirty="0">
                <a:solidFill>
                  <a:srgbClr val="FFFF00"/>
                </a:solidFill>
              </a:rPr>
              <a:t>. </a:t>
            </a:r>
          </a:p>
          <a:p>
            <a:pPr marL="0" indent="0">
              <a:buNone/>
            </a:pPr>
            <a:r>
              <a:rPr lang="en-US" sz="3200" dirty="0"/>
              <a:t>“And as we near the </a:t>
            </a:r>
            <a:r>
              <a:rPr lang="en-US" sz="3200" b="1" dirty="0"/>
              <a:t>close of time</a:t>
            </a:r>
            <a:r>
              <a:rPr lang="en-US" sz="3200" dirty="0"/>
              <a:t>, Satan's temptation to indulge appetite will be </a:t>
            </a:r>
            <a:r>
              <a:rPr lang="en-US" sz="3200" b="1" dirty="0">
                <a:solidFill>
                  <a:srgbClr val="FFFF00"/>
                </a:solidFill>
              </a:rPr>
              <a:t>more powerful and more difficult to overcome.</a:t>
            </a:r>
            <a:r>
              <a:rPr lang="en-US" sz="3200" dirty="0"/>
              <a:t>” {CH 574.2}</a:t>
            </a:r>
          </a:p>
        </p:txBody>
      </p:sp>
      <p:pic>
        <p:nvPicPr>
          <p:cNvPr id="5" name="Picture 4">
            <a:extLst>
              <a:ext uri="{FF2B5EF4-FFF2-40B4-BE49-F238E27FC236}">
                <a16:creationId xmlns:a16="http://schemas.microsoft.com/office/drawing/2014/main" id="{9074AEC5-D153-A140-AADB-CF017EA6E6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302780">
            <a:off x="5883756" y="1338942"/>
            <a:ext cx="5693228" cy="41549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extBox 1">
            <a:extLst>
              <a:ext uri="{FF2B5EF4-FFF2-40B4-BE49-F238E27FC236}">
                <a16:creationId xmlns:a16="http://schemas.microsoft.com/office/drawing/2014/main" id="{3F323AA7-F954-F045-B82F-814605B67550}"/>
              </a:ext>
            </a:extLst>
          </p:cNvPr>
          <p:cNvSpPr txBox="1"/>
          <p:nvPr/>
        </p:nvSpPr>
        <p:spPr>
          <a:xfrm>
            <a:off x="151919" y="298797"/>
            <a:ext cx="5577168" cy="769441"/>
          </a:xfrm>
          <a:prstGeom prst="rect">
            <a:avLst/>
          </a:prstGeom>
          <a:noFill/>
        </p:spPr>
        <p:txBody>
          <a:bodyPr wrap="none" rtlCol="0">
            <a:spAutoFit/>
          </a:bodyPr>
          <a:lstStyle/>
          <a:p>
            <a:r>
              <a:rPr lang="en-US" sz="4400" b="1" dirty="0">
                <a:solidFill>
                  <a:srgbClr val="FFC000"/>
                </a:solidFill>
              </a:rPr>
              <a:t>The Ruin Of Thousands</a:t>
            </a:r>
          </a:p>
        </p:txBody>
      </p:sp>
    </p:spTree>
    <p:extLst>
      <p:ext uri="{BB962C8B-B14F-4D97-AF65-F5344CB8AC3E}">
        <p14:creationId xmlns:p14="http://schemas.microsoft.com/office/powerpoint/2010/main" val="2177522417"/>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B1C2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A5D015-7ABF-3E4F-9591-ECB965C0244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90757" y="2481942"/>
            <a:ext cx="4501243" cy="4376057"/>
          </a:xfrm>
          <a:prstGeom prst="rect">
            <a:avLst/>
          </a:prstGeom>
        </p:spPr>
      </p:pic>
      <p:sp>
        <p:nvSpPr>
          <p:cNvPr id="2" name="Title 1">
            <a:extLst>
              <a:ext uri="{FF2B5EF4-FFF2-40B4-BE49-F238E27FC236}">
                <a16:creationId xmlns:a16="http://schemas.microsoft.com/office/drawing/2014/main" id="{0D86537F-9585-BD43-A1DA-344128B7D2D7}"/>
              </a:ext>
            </a:extLst>
          </p:cNvPr>
          <p:cNvSpPr>
            <a:spLocks noGrp="1"/>
          </p:cNvSpPr>
          <p:nvPr>
            <p:ph type="title"/>
          </p:nvPr>
        </p:nvSpPr>
        <p:spPr>
          <a:xfrm>
            <a:off x="196933" y="0"/>
            <a:ext cx="10515600" cy="1325563"/>
          </a:xfrm>
        </p:spPr>
        <p:txBody>
          <a:bodyPr/>
          <a:lstStyle/>
          <a:p>
            <a:r>
              <a:rPr lang="en-US" dirty="0"/>
              <a:t>Bruise Satan completely</a:t>
            </a:r>
          </a:p>
        </p:txBody>
      </p:sp>
      <p:sp>
        <p:nvSpPr>
          <p:cNvPr id="4" name="Snip Single Corner Rectangle 3">
            <a:extLst>
              <a:ext uri="{FF2B5EF4-FFF2-40B4-BE49-F238E27FC236}">
                <a16:creationId xmlns:a16="http://schemas.microsoft.com/office/drawing/2014/main" id="{D8F7A21E-FFB3-E149-933F-4A3CA85AAA19}"/>
              </a:ext>
            </a:extLst>
          </p:cNvPr>
          <p:cNvSpPr/>
          <p:nvPr/>
        </p:nvSpPr>
        <p:spPr>
          <a:xfrm>
            <a:off x="6452260" y="4669970"/>
            <a:ext cx="2677886" cy="2743200"/>
          </a:xfrm>
          <a:prstGeom prst="snip1Rect">
            <a:avLst>
              <a:gd name="adj" fmla="val 50000"/>
            </a:avLst>
          </a:prstGeom>
          <a:solidFill>
            <a:srgbClr val="1B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ACEB4A-5D02-D744-93F7-E756981100B3}"/>
              </a:ext>
            </a:extLst>
          </p:cNvPr>
          <p:cNvSpPr>
            <a:spLocks noGrp="1"/>
          </p:cNvSpPr>
          <p:nvPr>
            <p:ph idx="1"/>
          </p:nvPr>
        </p:nvSpPr>
        <p:spPr>
          <a:xfrm>
            <a:off x="196933" y="1325563"/>
            <a:ext cx="7350826" cy="5407746"/>
          </a:xfrm>
        </p:spPr>
        <p:txBody>
          <a:bodyPr>
            <a:normAutofit/>
          </a:bodyPr>
          <a:lstStyle/>
          <a:p>
            <a:pPr marL="0" indent="0">
              <a:buNone/>
            </a:pPr>
            <a:r>
              <a:rPr lang="en-US" sz="3200" dirty="0"/>
              <a:t>Romans 16:20  “And the God of peace shall </a:t>
            </a:r>
            <a:r>
              <a:rPr lang="en-US" sz="3200" b="1" dirty="0">
                <a:solidFill>
                  <a:srgbClr val="FF0000"/>
                </a:solidFill>
              </a:rPr>
              <a:t>bruise Satan under your feet </a:t>
            </a:r>
            <a:r>
              <a:rPr lang="en-US" sz="3200" dirty="0"/>
              <a:t>shortly. The grace of our Lord Jesus Christ be with you. Amen.”</a:t>
            </a:r>
          </a:p>
          <a:p>
            <a:pPr marL="0" indent="0">
              <a:buNone/>
            </a:pPr>
            <a:r>
              <a:rPr lang="en-US" sz="3200" dirty="0"/>
              <a:t>“The </a:t>
            </a:r>
            <a:r>
              <a:rPr lang="en-US" sz="3200" b="1" dirty="0">
                <a:solidFill>
                  <a:srgbClr val="FFFF00"/>
                </a:solidFill>
              </a:rPr>
              <a:t>church</a:t>
            </a:r>
            <a:r>
              <a:rPr lang="en-US" sz="3200" dirty="0"/>
              <a:t> will yet see troublous times. </a:t>
            </a:r>
          </a:p>
          <a:p>
            <a:pPr marL="0" indent="0">
              <a:buNone/>
            </a:pPr>
            <a:r>
              <a:rPr lang="en-US" sz="3200" dirty="0"/>
              <a:t>“But although she must meet heresies and persecutions, although she must battle with the infidel and the apostate, </a:t>
            </a:r>
            <a:r>
              <a:rPr lang="en-US" sz="3200" b="1" dirty="0"/>
              <a:t>yet by the help of God </a:t>
            </a:r>
            <a:r>
              <a:rPr lang="en-US" sz="3200" b="1" dirty="0">
                <a:solidFill>
                  <a:srgbClr val="FF0000"/>
                </a:solidFill>
              </a:rPr>
              <a:t>she is bruising the head of Satan</a:t>
            </a:r>
            <a:r>
              <a:rPr lang="en-US" sz="3200" dirty="0"/>
              <a:t>.” {4T 594.3} </a:t>
            </a:r>
          </a:p>
        </p:txBody>
      </p:sp>
    </p:spTree>
    <p:extLst>
      <p:ext uri="{BB962C8B-B14F-4D97-AF65-F5344CB8AC3E}">
        <p14:creationId xmlns:p14="http://schemas.microsoft.com/office/powerpoint/2010/main" val="1791190107"/>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001D6E-F0BE-2642-91D9-00F9C92AF7D3}"/>
              </a:ext>
            </a:extLst>
          </p:cNvPr>
          <p:cNvPicPr>
            <a:picLocks noChangeAspect="1"/>
          </p:cNvPicPr>
          <p:nvPr/>
        </p:nvPicPr>
        <p:blipFill>
          <a:blip r:embed="rId2"/>
          <a:stretch>
            <a:fillRect/>
          </a:stretch>
        </p:blipFill>
        <p:spPr>
          <a:xfrm>
            <a:off x="0" y="-1382316"/>
            <a:ext cx="12530138" cy="9397604"/>
          </a:xfrm>
          <a:prstGeom prst="rect">
            <a:avLst/>
          </a:prstGeom>
        </p:spPr>
      </p:pic>
      <p:sp>
        <p:nvSpPr>
          <p:cNvPr id="2" name="Title 1">
            <a:extLst>
              <a:ext uri="{FF2B5EF4-FFF2-40B4-BE49-F238E27FC236}">
                <a16:creationId xmlns:a16="http://schemas.microsoft.com/office/drawing/2014/main" id="{94972762-0015-2D4A-9F47-6553C263F98A}"/>
              </a:ext>
            </a:extLst>
          </p:cNvPr>
          <p:cNvSpPr>
            <a:spLocks noGrp="1"/>
          </p:cNvSpPr>
          <p:nvPr>
            <p:ph type="title"/>
          </p:nvPr>
        </p:nvSpPr>
        <p:spPr>
          <a:xfrm>
            <a:off x="495300" y="50006"/>
            <a:ext cx="8120063" cy="1325563"/>
          </a:xfrm>
        </p:spPr>
        <p:txBody>
          <a:bodyPr/>
          <a:lstStyle/>
          <a:p>
            <a:r>
              <a:rPr lang="en-US" b="1" dirty="0">
                <a:solidFill>
                  <a:srgbClr val="FFC000"/>
                </a:solidFill>
              </a:rPr>
              <a:t>Keep Commandments as Jesus Did</a:t>
            </a:r>
          </a:p>
        </p:txBody>
      </p:sp>
      <p:sp>
        <p:nvSpPr>
          <p:cNvPr id="3" name="Content Placeholder 2">
            <a:extLst>
              <a:ext uri="{FF2B5EF4-FFF2-40B4-BE49-F238E27FC236}">
                <a16:creationId xmlns:a16="http://schemas.microsoft.com/office/drawing/2014/main" id="{1B826BE0-4760-664E-ABF5-7E3527B1D96F}"/>
              </a:ext>
            </a:extLst>
          </p:cNvPr>
          <p:cNvSpPr>
            <a:spLocks noGrp="1"/>
          </p:cNvSpPr>
          <p:nvPr>
            <p:ph idx="1"/>
          </p:nvPr>
        </p:nvSpPr>
        <p:spPr>
          <a:xfrm>
            <a:off x="495300" y="1253330"/>
            <a:ext cx="8120063" cy="5604669"/>
          </a:xfrm>
        </p:spPr>
        <p:txBody>
          <a:bodyPr>
            <a:normAutofit/>
          </a:bodyPr>
          <a:lstStyle/>
          <a:p>
            <a:pPr marL="0" indent="0">
              <a:buNone/>
            </a:pPr>
            <a:r>
              <a:rPr lang="en-AU" sz="4000" dirty="0"/>
              <a:t>“Here is the patience of the saints: here are they that </a:t>
            </a:r>
            <a:r>
              <a:rPr lang="en-AU" sz="4000" b="1" dirty="0">
                <a:solidFill>
                  <a:srgbClr val="FFFF00"/>
                </a:solidFill>
              </a:rPr>
              <a:t>keep the commandments</a:t>
            </a:r>
            <a:r>
              <a:rPr lang="en-AU" sz="4000" b="1" dirty="0"/>
              <a:t> </a:t>
            </a:r>
            <a:r>
              <a:rPr lang="en-AU" sz="4000" dirty="0"/>
              <a:t>of God, and the faith of Jesus.” Revelation 14:12 </a:t>
            </a:r>
          </a:p>
          <a:p>
            <a:pPr marL="0" indent="0">
              <a:buNone/>
            </a:pPr>
            <a:r>
              <a:rPr lang="en-US" sz="4000" dirty="0"/>
              <a:t>“He who has not sufficient faith in Christ, to </a:t>
            </a:r>
            <a:r>
              <a:rPr lang="en-US" sz="4000" b="1" dirty="0">
                <a:solidFill>
                  <a:srgbClr val="FFC000"/>
                </a:solidFill>
              </a:rPr>
              <a:t>believe that he can keep him from sinning</a:t>
            </a:r>
            <a:r>
              <a:rPr lang="en-US" sz="4000" dirty="0">
                <a:solidFill>
                  <a:srgbClr val="FFC000"/>
                </a:solidFill>
              </a:rPr>
              <a:t>, has not the faith that will give  him  an  entrance  to the kingdom of God.” </a:t>
            </a:r>
            <a:r>
              <a:rPr lang="en-US" sz="4000" dirty="0"/>
              <a:t>{3SM 360}</a:t>
            </a:r>
          </a:p>
          <a:p>
            <a:pPr marL="0" indent="0">
              <a:buNone/>
            </a:pPr>
            <a:endParaRPr lang="en-AU" sz="4000" dirty="0"/>
          </a:p>
        </p:txBody>
      </p:sp>
    </p:spTree>
    <p:extLst>
      <p:ext uri="{BB962C8B-B14F-4D97-AF65-F5344CB8AC3E}">
        <p14:creationId xmlns:p14="http://schemas.microsoft.com/office/powerpoint/2010/main" val="2923911608"/>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5" descr="C:\new beginnings\Media\Sermon 20\0820018.jpg">
            <a:extLst>
              <a:ext uri="{FF2B5EF4-FFF2-40B4-BE49-F238E27FC236}">
                <a16:creationId xmlns:a16="http://schemas.microsoft.com/office/drawing/2014/main" id="{4467DF0B-89B5-B145-87C8-E69CCA9B3C9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3"/>
          <a:stretch/>
        </p:blipFill>
        <p:spPr bwMode="auto">
          <a:xfrm flipH="1">
            <a:off x="9143992" y="-76200"/>
            <a:ext cx="3048008"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29" name="Picture 5" descr="C:\new beginnings\Media\Sermon 20\0820018.jpg">
            <a:extLst>
              <a:ext uri="{FF2B5EF4-FFF2-40B4-BE49-F238E27FC236}">
                <a16:creationId xmlns:a16="http://schemas.microsoft.com/office/drawing/2014/main" id="{F24ED9B3-45BA-6D41-8795-05F3363930F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747" name="Rectangle 3">
            <a:extLst>
              <a:ext uri="{FF2B5EF4-FFF2-40B4-BE49-F238E27FC236}">
                <a16:creationId xmlns:a16="http://schemas.microsoft.com/office/drawing/2014/main" id="{B366D2AB-F73A-AE4D-95C5-0A967D273EC2}"/>
              </a:ext>
            </a:extLst>
          </p:cNvPr>
          <p:cNvSpPr>
            <a:spLocks noGrp="1" noChangeArrowheads="1"/>
          </p:cNvSpPr>
          <p:nvPr>
            <p:ph type="body" idx="1"/>
          </p:nvPr>
        </p:nvSpPr>
        <p:spPr>
          <a:xfrm>
            <a:off x="5250873" y="0"/>
            <a:ext cx="6788727" cy="7391400"/>
          </a:xfrm>
          <a:effectLst/>
        </p:spPr>
        <p:txBody>
          <a:bodyPr>
            <a:normAutofit/>
          </a:bodyPr>
          <a:lstStyle/>
          <a:p>
            <a:pPr marL="0" indent="0">
              <a:lnSpc>
                <a:spcPct val="130000"/>
              </a:lnSpc>
              <a:buNone/>
              <a:defRPr/>
            </a:pPr>
            <a:r>
              <a:rPr lang="en-US" altLang="en-US" dirty="0">
                <a:effectLst>
                  <a:outerShdw blurRad="50800" dist="50800" dir="5400000" algn="ctr" rotWithShape="0">
                    <a:schemeClr val="tx1"/>
                  </a:outerShdw>
                </a:effectLst>
                <a:ea typeface="ＭＳ Ｐゴシック" panose="020B0600070205080204" pitchFamily="34" charset="-128"/>
                <a:cs typeface="Times New Roman" panose="02020603050405020304" pitchFamily="18" charset="0"/>
              </a:rPr>
              <a:t>“Those who have had the light upon the subjects of </a:t>
            </a:r>
            <a:r>
              <a:rPr lang="en-US" altLang="en-US" b="1" dirty="0">
                <a:solidFill>
                  <a:schemeClr val="accent4">
                    <a:lumMod val="60000"/>
                    <a:lumOff val="40000"/>
                  </a:schemeClr>
                </a:solidFill>
                <a:effectLst>
                  <a:outerShdw blurRad="50800" dist="50800" dir="5400000" algn="ctr" rotWithShape="0">
                    <a:schemeClr val="tx1"/>
                  </a:outerShdw>
                </a:effectLst>
                <a:ea typeface="ＭＳ Ｐゴシック" panose="020B0600070205080204" pitchFamily="34" charset="-128"/>
                <a:cs typeface="Times New Roman" panose="02020603050405020304" pitchFamily="18" charset="0"/>
              </a:rPr>
              <a:t>eating and dressing</a:t>
            </a:r>
            <a:r>
              <a:rPr lang="en-US" altLang="en-US" b="1" dirty="0">
                <a:solidFill>
                  <a:srgbClr val="FF0000"/>
                </a:solidFill>
                <a:effectLst>
                  <a:outerShdw blurRad="50800" dist="50800" dir="5400000" algn="ctr" rotWithShape="0">
                    <a:schemeClr val="tx1"/>
                  </a:outerShdw>
                </a:effectLst>
                <a:ea typeface="ＭＳ Ｐゴシック" panose="020B0600070205080204" pitchFamily="34" charset="-128"/>
                <a:cs typeface="Times New Roman" panose="02020603050405020304" pitchFamily="18" charset="0"/>
              </a:rPr>
              <a:t> </a:t>
            </a:r>
            <a:r>
              <a:rPr lang="en-US" altLang="en-US" dirty="0">
                <a:effectLst>
                  <a:outerShdw blurRad="50800" dist="50800" dir="5400000" algn="ctr" rotWithShape="0">
                    <a:schemeClr val="tx1"/>
                  </a:outerShdw>
                </a:effectLst>
                <a:ea typeface="ＭＳ Ｐゴシック" panose="020B0600070205080204" pitchFamily="34" charset="-128"/>
                <a:cs typeface="Times New Roman" panose="02020603050405020304" pitchFamily="18" charset="0"/>
              </a:rPr>
              <a:t>with simplicity, in </a:t>
            </a:r>
            <a:r>
              <a:rPr lang="en-US" altLang="en-US" b="1" dirty="0">
                <a:solidFill>
                  <a:schemeClr val="accent4">
                    <a:lumMod val="60000"/>
                    <a:lumOff val="40000"/>
                  </a:schemeClr>
                </a:solidFill>
                <a:effectLst>
                  <a:outerShdw blurRad="50800" dist="50800" dir="5400000" algn="ctr" rotWithShape="0">
                    <a:schemeClr val="tx1"/>
                  </a:outerShdw>
                </a:effectLst>
                <a:ea typeface="ＭＳ Ｐゴシック" panose="020B0600070205080204" pitchFamily="34" charset="-128"/>
                <a:cs typeface="Times New Roman" panose="02020603050405020304" pitchFamily="18" charset="0"/>
              </a:rPr>
              <a:t>obedience to physical and moral laws</a:t>
            </a:r>
            <a:r>
              <a:rPr lang="en-US" altLang="en-US" dirty="0">
                <a:solidFill>
                  <a:schemeClr val="accent4">
                    <a:lumMod val="60000"/>
                    <a:lumOff val="40000"/>
                  </a:schemeClr>
                </a:solidFill>
                <a:effectLst>
                  <a:outerShdw blurRad="50800" dist="50800" dir="5400000" algn="ctr" rotWithShape="0">
                    <a:schemeClr val="tx1"/>
                  </a:outerShdw>
                </a:effectLst>
                <a:ea typeface="ＭＳ Ｐゴシック" panose="020B0600070205080204" pitchFamily="34" charset="-128"/>
                <a:cs typeface="Times New Roman" panose="02020603050405020304" pitchFamily="18" charset="0"/>
              </a:rPr>
              <a:t>,</a:t>
            </a:r>
            <a:r>
              <a:rPr lang="en-US" altLang="en-US" dirty="0">
                <a:effectLst>
                  <a:outerShdw blurRad="50800" dist="50800" dir="5400000" algn="ctr" rotWithShape="0">
                    <a:schemeClr val="tx1"/>
                  </a:outerShdw>
                </a:effectLst>
                <a:ea typeface="ＭＳ Ｐゴシック" panose="020B0600070205080204" pitchFamily="34" charset="-128"/>
                <a:cs typeface="Times New Roman" panose="02020603050405020304" pitchFamily="18" charset="0"/>
              </a:rPr>
              <a:t> and who turn from the light which points out their duty, </a:t>
            </a:r>
            <a:r>
              <a:rPr lang="en-US" altLang="en-US" dirty="0">
                <a:solidFill>
                  <a:srgbClr val="FFFF00"/>
                </a:solidFill>
                <a:effectLst>
                  <a:outerShdw blurRad="50800" dist="50800" dir="5400000" algn="ctr" rotWithShape="0">
                    <a:schemeClr val="tx1"/>
                  </a:outerShdw>
                </a:effectLst>
                <a:ea typeface="ＭＳ Ｐゴシック" panose="020B0600070205080204" pitchFamily="34" charset="-128"/>
                <a:cs typeface="Times New Roman" panose="02020603050405020304" pitchFamily="18" charset="0"/>
              </a:rPr>
              <a:t>will shun duty in other things</a:t>
            </a:r>
            <a:r>
              <a:rPr lang="en-US" altLang="en-US" dirty="0">
                <a:effectLst>
                  <a:outerShdw blurRad="50800" dist="50800" dir="5400000" algn="ctr" rotWithShape="0">
                    <a:schemeClr val="tx1"/>
                  </a:outerShdw>
                </a:effectLst>
                <a:ea typeface="ＭＳ Ｐゴシック" panose="020B0600070205080204" pitchFamily="34" charset="-128"/>
                <a:cs typeface="Times New Roman" panose="02020603050405020304" pitchFamily="18" charset="0"/>
              </a:rPr>
              <a:t>. </a:t>
            </a:r>
          </a:p>
          <a:p>
            <a:pPr marL="0" indent="0">
              <a:lnSpc>
                <a:spcPct val="130000"/>
              </a:lnSpc>
              <a:buNone/>
              <a:defRPr/>
            </a:pPr>
            <a:r>
              <a:rPr lang="en-US" altLang="en-US" dirty="0">
                <a:effectLst>
                  <a:outerShdw blurRad="50800" dist="50800" dir="5400000" algn="ctr" rotWithShape="0">
                    <a:schemeClr val="tx1"/>
                  </a:outerShdw>
                </a:effectLst>
                <a:ea typeface="ＭＳ Ｐゴシック" panose="020B0600070205080204" pitchFamily="34" charset="-128"/>
                <a:cs typeface="Times New Roman" panose="02020603050405020304" pitchFamily="18" charset="0"/>
              </a:rPr>
              <a:t>“If they blunt their consciences to avoid the cross which they will have to take up to be in </a:t>
            </a:r>
            <a:r>
              <a:rPr lang="en-US" altLang="en-US" b="1" dirty="0">
                <a:solidFill>
                  <a:schemeClr val="accent4">
                    <a:lumMod val="60000"/>
                    <a:lumOff val="40000"/>
                  </a:schemeClr>
                </a:solidFill>
                <a:effectLst>
                  <a:outerShdw blurRad="50800" dist="50800" dir="5400000" algn="ctr" rotWithShape="0">
                    <a:schemeClr val="tx1"/>
                  </a:outerShdw>
                </a:effectLst>
                <a:ea typeface="ＭＳ Ｐゴシック" panose="020B0600070205080204" pitchFamily="34" charset="-128"/>
                <a:cs typeface="Times New Roman" panose="02020603050405020304" pitchFamily="18" charset="0"/>
              </a:rPr>
              <a:t>harmony with natural law</a:t>
            </a:r>
            <a:r>
              <a:rPr lang="en-US" altLang="en-US" dirty="0">
                <a:effectLst>
                  <a:outerShdw blurRad="50800" dist="50800" dir="5400000" algn="ctr" rotWithShape="0">
                    <a:schemeClr val="tx1"/>
                  </a:outerShdw>
                </a:effectLst>
                <a:ea typeface="ＭＳ Ｐゴシック" panose="020B0600070205080204" pitchFamily="34" charset="-128"/>
                <a:cs typeface="Times New Roman" panose="02020603050405020304" pitchFamily="18" charset="0"/>
              </a:rPr>
              <a:t>, they </a:t>
            </a:r>
            <a:r>
              <a:rPr lang="en-US" altLang="en-US" b="1" dirty="0">
                <a:solidFill>
                  <a:schemeClr val="accent4">
                    <a:lumMod val="60000"/>
                    <a:lumOff val="40000"/>
                  </a:schemeClr>
                </a:solidFill>
                <a:effectLst>
                  <a:outerShdw blurRad="50800" dist="50800" dir="5400000" algn="ctr" rotWithShape="0">
                    <a:schemeClr val="tx1"/>
                  </a:outerShdw>
                </a:effectLst>
                <a:ea typeface="ＭＳ Ｐゴシック" panose="020B0600070205080204" pitchFamily="34" charset="-128"/>
                <a:cs typeface="Times New Roman" panose="02020603050405020304" pitchFamily="18" charset="0"/>
              </a:rPr>
              <a:t>will</a:t>
            </a:r>
            <a:r>
              <a:rPr lang="en-US" altLang="en-US" dirty="0">
                <a:effectLst>
                  <a:outerShdw blurRad="50800" dist="50800" dir="5400000" algn="ctr" rotWithShape="0">
                    <a:schemeClr val="tx1"/>
                  </a:outerShdw>
                </a:effectLst>
                <a:ea typeface="ＭＳ Ｐゴシック" panose="020B0600070205080204" pitchFamily="34" charset="-128"/>
                <a:cs typeface="Times New Roman" panose="02020603050405020304" pitchFamily="18" charset="0"/>
              </a:rPr>
              <a:t>, in order to shun reproach, </a:t>
            </a:r>
            <a:r>
              <a:rPr lang="en-US" altLang="en-US" b="1" dirty="0">
                <a:solidFill>
                  <a:schemeClr val="accent4">
                    <a:lumMod val="60000"/>
                    <a:lumOff val="40000"/>
                  </a:schemeClr>
                </a:solidFill>
                <a:effectLst>
                  <a:outerShdw blurRad="50800" dist="50800" dir="5400000" algn="ctr" rotWithShape="0">
                    <a:schemeClr val="tx1"/>
                  </a:outerShdw>
                </a:effectLst>
                <a:ea typeface="ＭＳ Ｐゴシック" panose="020B0600070205080204" pitchFamily="34" charset="-128"/>
                <a:cs typeface="Times New Roman" panose="02020603050405020304" pitchFamily="18" charset="0"/>
              </a:rPr>
              <a:t>violate the ten commandments.</a:t>
            </a:r>
            <a:r>
              <a:rPr lang="en-US" altLang="en-US" dirty="0">
                <a:solidFill>
                  <a:schemeClr val="accent4">
                    <a:lumMod val="60000"/>
                    <a:lumOff val="40000"/>
                  </a:schemeClr>
                </a:solidFill>
                <a:effectLst>
                  <a:outerShdw blurRad="50800" dist="50800" dir="5400000" algn="ctr" rotWithShape="0">
                    <a:schemeClr val="tx1"/>
                  </a:outerShdw>
                </a:effectLst>
                <a:ea typeface="ＭＳ Ｐゴシック" panose="020B0600070205080204" pitchFamily="34" charset="-128"/>
                <a:cs typeface="Times New Roman" panose="02020603050405020304" pitchFamily="18" charset="0"/>
              </a:rPr>
              <a:t>”</a:t>
            </a:r>
            <a:r>
              <a:rPr lang="en-US" altLang="en-US" sz="2400" dirty="0">
                <a:solidFill>
                  <a:schemeClr val="accent4">
                    <a:lumMod val="60000"/>
                    <a:lumOff val="40000"/>
                  </a:schemeClr>
                </a:solidFill>
                <a:effectLst>
                  <a:outerShdw blurRad="50800" dist="50800" dir="5400000" algn="ctr" rotWithShape="0">
                    <a:schemeClr val="tx1"/>
                  </a:outerShdw>
                </a:effectLst>
                <a:ea typeface="ＭＳ Ｐゴシック" panose="020B0600070205080204" pitchFamily="34" charset="-128"/>
                <a:cs typeface="Times New Roman" panose="02020603050405020304" pitchFamily="18" charset="0"/>
              </a:rPr>
              <a:t> </a:t>
            </a:r>
            <a:r>
              <a:rPr lang="en-US" altLang="en-US" sz="2400" dirty="0">
                <a:effectLst>
                  <a:outerShdw blurRad="50800" dist="50800" dir="5400000" algn="ctr" rotWithShape="0">
                    <a:schemeClr val="tx1"/>
                  </a:outerShdw>
                </a:effectLst>
                <a:ea typeface="ＭＳ Ｐゴシック" panose="020B0600070205080204" pitchFamily="34" charset="-128"/>
                <a:cs typeface="Times New Roman" panose="02020603050405020304" pitchFamily="18" charset="0"/>
              </a:rPr>
              <a:t>CH p.105.</a:t>
            </a:r>
            <a:endParaRPr lang="en-US" altLang="en-US" sz="2400" dirty="0">
              <a:effectLst>
                <a:outerShdw blurRad="50800" dist="50800" dir="5400000" algn="ctr" rotWithShape="0">
                  <a:schemeClr val="tx1"/>
                </a:outerShdw>
              </a:effectLst>
              <a:ea typeface="ＭＳ Ｐゴシック" panose="020B0600070205080204" pitchFamily="34" charset="-128"/>
            </a:endParaRPr>
          </a:p>
        </p:txBody>
      </p:sp>
    </p:spTree>
    <p:extLst>
      <p:ext uri="{BB962C8B-B14F-4D97-AF65-F5344CB8AC3E}">
        <p14:creationId xmlns:p14="http://schemas.microsoft.com/office/powerpoint/2010/main" val="287738919"/>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3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3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B3ABBC-8851-C943-8806-221EA5CAE26B}"/>
              </a:ext>
            </a:extLst>
          </p:cNvPr>
          <p:cNvPicPr>
            <a:picLocks noChangeAspect="1"/>
          </p:cNvPicPr>
          <p:nvPr/>
        </p:nvPicPr>
        <p:blipFill>
          <a:blip r:embed="rId3"/>
          <a:stretch>
            <a:fillRect/>
          </a:stretch>
        </p:blipFill>
        <p:spPr>
          <a:xfrm>
            <a:off x="0" y="-1143000"/>
            <a:ext cx="12768146" cy="9576110"/>
          </a:xfrm>
          <a:prstGeom prst="rect">
            <a:avLst/>
          </a:prstGeom>
        </p:spPr>
      </p:pic>
      <p:sp>
        <p:nvSpPr>
          <p:cNvPr id="2" name="Title 1">
            <a:extLst>
              <a:ext uri="{FF2B5EF4-FFF2-40B4-BE49-F238E27FC236}">
                <a16:creationId xmlns:a16="http://schemas.microsoft.com/office/drawing/2014/main" id="{112BBA5A-7BF7-3F44-ABC1-E10588714975}"/>
              </a:ext>
            </a:extLst>
          </p:cNvPr>
          <p:cNvSpPr>
            <a:spLocks noGrp="1"/>
          </p:cNvSpPr>
          <p:nvPr>
            <p:ph type="title"/>
          </p:nvPr>
        </p:nvSpPr>
        <p:spPr>
          <a:xfrm>
            <a:off x="0" y="-310241"/>
            <a:ext cx="7056863" cy="1325563"/>
          </a:xfrm>
        </p:spPr>
        <p:txBody>
          <a:bodyPr>
            <a:normAutofit/>
          </a:bodyPr>
          <a:lstStyle/>
          <a:p>
            <a:r>
              <a:rPr lang="en-US" dirty="0"/>
              <a:t>The mystery of God finished</a:t>
            </a:r>
          </a:p>
        </p:txBody>
      </p:sp>
      <p:sp>
        <p:nvSpPr>
          <p:cNvPr id="3" name="Content Placeholder 2">
            <a:extLst>
              <a:ext uri="{FF2B5EF4-FFF2-40B4-BE49-F238E27FC236}">
                <a16:creationId xmlns:a16="http://schemas.microsoft.com/office/drawing/2014/main" id="{DAF9BC7F-A5C8-7D41-9645-55E7963E045B}"/>
              </a:ext>
            </a:extLst>
          </p:cNvPr>
          <p:cNvSpPr>
            <a:spLocks noGrp="1"/>
          </p:cNvSpPr>
          <p:nvPr>
            <p:ph idx="1"/>
          </p:nvPr>
        </p:nvSpPr>
        <p:spPr>
          <a:xfrm>
            <a:off x="-1" y="1015322"/>
            <a:ext cx="7756071" cy="6028416"/>
          </a:xfrm>
        </p:spPr>
        <p:txBody>
          <a:bodyPr>
            <a:normAutofit fontScale="92500" lnSpcReduction="20000"/>
          </a:bodyPr>
          <a:lstStyle/>
          <a:p>
            <a:pPr marL="0" indent="0">
              <a:buNone/>
            </a:pPr>
            <a:r>
              <a:rPr lang="en-US" sz="3600" dirty="0"/>
              <a:t>“But in the days of the voice of the seventh angel, when he shall begin to sound, the </a:t>
            </a:r>
            <a:r>
              <a:rPr lang="en-US" sz="3600" b="1" dirty="0">
                <a:solidFill>
                  <a:schemeClr val="accent4">
                    <a:lumMod val="60000"/>
                    <a:lumOff val="40000"/>
                  </a:schemeClr>
                </a:solidFill>
              </a:rPr>
              <a:t>mystery</a:t>
            </a:r>
            <a:r>
              <a:rPr lang="en-US" sz="3600" b="1" dirty="0">
                <a:solidFill>
                  <a:srgbClr val="FFFF00"/>
                </a:solidFill>
              </a:rPr>
              <a:t> of God should be finished</a:t>
            </a:r>
            <a:r>
              <a:rPr lang="en-US" sz="3600" dirty="0"/>
              <a:t>, as he hath declared to his servants the prophets.” Revelation 10:7. </a:t>
            </a:r>
            <a:endParaRPr lang="en-AU" sz="3600" dirty="0"/>
          </a:p>
          <a:p>
            <a:pPr marL="0" indent="0">
              <a:buNone/>
            </a:pPr>
            <a:r>
              <a:rPr lang="en-US" sz="3600" dirty="0"/>
              <a:t>“To whom God would make known what is the riches of the glory of this </a:t>
            </a:r>
            <a:r>
              <a:rPr lang="en-US" sz="3600" b="1" dirty="0">
                <a:solidFill>
                  <a:schemeClr val="accent4">
                    <a:lumMod val="60000"/>
                    <a:lumOff val="40000"/>
                  </a:schemeClr>
                </a:solidFill>
              </a:rPr>
              <a:t>mystery</a:t>
            </a:r>
            <a:r>
              <a:rPr lang="en-US" sz="3600" dirty="0"/>
              <a:t> among the Gentiles; which </a:t>
            </a:r>
            <a:r>
              <a:rPr lang="en-US" sz="3600" b="1" dirty="0"/>
              <a:t>is </a:t>
            </a:r>
            <a:r>
              <a:rPr lang="en-US" sz="3600" b="1" dirty="0">
                <a:solidFill>
                  <a:srgbClr val="FFFF00"/>
                </a:solidFill>
              </a:rPr>
              <a:t>Christ in you, the hope of </a:t>
            </a:r>
            <a:r>
              <a:rPr lang="en-US" sz="3600" b="1" dirty="0">
                <a:solidFill>
                  <a:srgbClr val="FFC000"/>
                </a:solidFill>
              </a:rPr>
              <a:t>glory</a:t>
            </a:r>
            <a:r>
              <a:rPr lang="en-US" sz="3600" dirty="0"/>
              <a:t>:” Colossians 1:27. </a:t>
            </a:r>
          </a:p>
          <a:p>
            <a:pPr marL="0" indent="0">
              <a:buNone/>
            </a:pPr>
            <a:r>
              <a:rPr lang="en-AU" sz="3600" dirty="0"/>
              <a:t>What? know ye not that </a:t>
            </a:r>
            <a:r>
              <a:rPr lang="en-AU" sz="3600" b="1" dirty="0">
                <a:solidFill>
                  <a:srgbClr val="FFFF00"/>
                </a:solidFill>
              </a:rPr>
              <a:t>your body is the temple</a:t>
            </a:r>
            <a:r>
              <a:rPr lang="en-AU" sz="3600" dirty="0"/>
              <a:t> of the Holy Ghost which is in you, which ye have of God, and ye are not your own? For ye are bought with a price: therefore </a:t>
            </a:r>
            <a:r>
              <a:rPr lang="en-AU" sz="3600" b="1" dirty="0">
                <a:solidFill>
                  <a:srgbClr val="FFC000"/>
                </a:solidFill>
              </a:rPr>
              <a:t>glorify</a:t>
            </a:r>
            <a:r>
              <a:rPr lang="en-AU" sz="3600" b="1" dirty="0">
                <a:solidFill>
                  <a:srgbClr val="FFFF00"/>
                </a:solidFill>
              </a:rPr>
              <a:t> God in your body</a:t>
            </a:r>
            <a:r>
              <a:rPr lang="en-AU" sz="3600" dirty="0"/>
              <a:t>, and in your spirit, which are God's. 1 Corinthians 6:19-20.</a:t>
            </a:r>
          </a:p>
          <a:p>
            <a:pPr marL="0" indent="0">
              <a:buNone/>
            </a:pPr>
            <a:endParaRPr lang="en-AU" sz="3600" dirty="0"/>
          </a:p>
        </p:txBody>
      </p:sp>
    </p:spTree>
    <p:extLst>
      <p:ext uri="{BB962C8B-B14F-4D97-AF65-F5344CB8AC3E}">
        <p14:creationId xmlns:p14="http://schemas.microsoft.com/office/powerpoint/2010/main" val="659841813"/>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0AF62E-A38E-BF44-9214-AD53DFA71080}"/>
              </a:ext>
            </a:extLst>
          </p:cNvPr>
          <p:cNvPicPr>
            <a:picLocks noChangeAspect="1"/>
          </p:cNvPicPr>
          <p:nvPr/>
        </p:nvPicPr>
        <p:blipFill>
          <a:blip r:embed="rId3"/>
          <a:stretch>
            <a:fillRect/>
          </a:stretch>
        </p:blipFill>
        <p:spPr>
          <a:xfrm>
            <a:off x="-157168" y="-1609139"/>
            <a:ext cx="12901613" cy="9676210"/>
          </a:xfrm>
          <a:prstGeom prst="rect">
            <a:avLst/>
          </a:prstGeom>
        </p:spPr>
      </p:pic>
      <p:sp>
        <p:nvSpPr>
          <p:cNvPr id="2" name="Title 1">
            <a:extLst>
              <a:ext uri="{FF2B5EF4-FFF2-40B4-BE49-F238E27FC236}">
                <a16:creationId xmlns:a16="http://schemas.microsoft.com/office/drawing/2014/main" id="{15B83E47-D194-B048-956B-0313FDF14DF6}"/>
              </a:ext>
            </a:extLst>
          </p:cNvPr>
          <p:cNvSpPr>
            <a:spLocks noGrp="1"/>
          </p:cNvSpPr>
          <p:nvPr>
            <p:ph type="title"/>
          </p:nvPr>
        </p:nvSpPr>
        <p:spPr>
          <a:xfrm>
            <a:off x="0" y="-195943"/>
            <a:ext cx="10515600" cy="1325563"/>
          </a:xfrm>
        </p:spPr>
        <p:txBody>
          <a:bodyPr/>
          <a:lstStyle/>
          <a:p>
            <a:r>
              <a:rPr lang="en-US" b="1" dirty="0">
                <a:solidFill>
                  <a:srgbClr val="FFC000"/>
                </a:solidFill>
              </a:rPr>
              <a:t>Come To Claim Them As His Own</a:t>
            </a:r>
          </a:p>
        </p:txBody>
      </p:sp>
      <p:sp>
        <p:nvSpPr>
          <p:cNvPr id="3" name="Content Placeholder 2">
            <a:extLst>
              <a:ext uri="{FF2B5EF4-FFF2-40B4-BE49-F238E27FC236}">
                <a16:creationId xmlns:a16="http://schemas.microsoft.com/office/drawing/2014/main" id="{A49CF76F-5527-DB42-A758-BBC4E669C70A}"/>
              </a:ext>
            </a:extLst>
          </p:cNvPr>
          <p:cNvSpPr>
            <a:spLocks noGrp="1"/>
          </p:cNvSpPr>
          <p:nvPr>
            <p:ph idx="1"/>
          </p:nvPr>
        </p:nvSpPr>
        <p:spPr>
          <a:xfrm>
            <a:off x="0" y="943084"/>
            <a:ext cx="6858000" cy="5604670"/>
          </a:xfrm>
        </p:spPr>
        <p:txBody>
          <a:bodyPr>
            <a:noAutofit/>
          </a:bodyPr>
          <a:lstStyle/>
          <a:p>
            <a:pPr marL="0" indent="0">
              <a:buNone/>
            </a:pPr>
            <a:r>
              <a:rPr lang="en-US" sz="3200" dirty="0"/>
              <a:t>“Herein is our love made perfect, that we may have boldness in the day of judgment: because </a:t>
            </a:r>
            <a:r>
              <a:rPr lang="en-US" sz="3200" b="1" dirty="0">
                <a:solidFill>
                  <a:srgbClr val="FFFF00"/>
                </a:solidFill>
              </a:rPr>
              <a:t>as he is, so are we in this world</a:t>
            </a:r>
            <a:r>
              <a:rPr lang="en-US" sz="3200" dirty="0"/>
              <a:t>.” 1 John 4:17 </a:t>
            </a:r>
          </a:p>
          <a:p>
            <a:pPr marL="0" indent="0">
              <a:buNone/>
            </a:pPr>
            <a:r>
              <a:rPr lang="en-US" sz="3200" dirty="0"/>
              <a:t>“When the fruit is brought forth, immediately he </a:t>
            </a:r>
            <a:r>
              <a:rPr lang="en-US" sz="3200" dirty="0" err="1"/>
              <a:t>putteth</a:t>
            </a:r>
            <a:r>
              <a:rPr lang="en-US" sz="3200" dirty="0"/>
              <a:t> in the sickle, because the harvest is come.” </a:t>
            </a:r>
            <a:r>
              <a:rPr lang="en-US" sz="3200" dirty="0">
                <a:solidFill>
                  <a:srgbClr val="FFFF00"/>
                </a:solidFill>
              </a:rPr>
              <a:t>Christ is waiting with longing desire for the manifestation of Himself in His church. </a:t>
            </a:r>
            <a:r>
              <a:rPr lang="en-US" sz="3200" b="1" dirty="0">
                <a:solidFill>
                  <a:srgbClr val="FFC000"/>
                </a:solidFill>
              </a:rPr>
              <a:t>When the character of Christ shall be perfectly reproduced in His people, then He will </a:t>
            </a:r>
            <a:r>
              <a:rPr lang="en-US" sz="3200" b="1" dirty="0">
                <a:solidFill>
                  <a:srgbClr val="FFFF00"/>
                </a:solidFill>
              </a:rPr>
              <a:t>come to claim them as His own</a:t>
            </a:r>
            <a:r>
              <a:rPr lang="en-US" sz="3200" dirty="0">
                <a:solidFill>
                  <a:srgbClr val="FFC000"/>
                </a:solidFill>
              </a:rPr>
              <a:t>.” </a:t>
            </a:r>
            <a:r>
              <a:rPr lang="en-US" sz="3200" dirty="0"/>
              <a:t>{ COL 69.1}</a:t>
            </a:r>
          </a:p>
        </p:txBody>
      </p:sp>
    </p:spTree>
    <p:extLst>
      <p:ext uri="{BB962C8B-B14F-4D97-AF65-F5344CB8AC3E}">
        <p14:creationId xmlns:p14="http://schemas.microsoft.com/office/powerpoint/2010/main" val="2908166893"/>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3768E0A-0442-0049-872E-13061F79AEE0}"/>
              </a:ext>
            </a:extLst>
          </p:cNvPr>
          <p:cNvSpPr/>
          <p:nvPr/>
        </p:nvSpPr>
        <p:spPr>
          <a:xfrm>
            <a:off x="0" y="0"/>
            <a:ext cx="8241475" cy="6858000"/>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A8CBC62-7A67-174A-B87F-DE16AD6C03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82642" y="0"/>
            <a:ext cx="4109357" cy="6858000"/>
          </a:xfrm>
          <a:prstGeom prst="rect">
            <a:avLst/>
          </a:prstGeom>
        </p:spPr>
      </p:pic>
      <p:sp>
        <p:nvSpPr>
          <p:cNvPr id="2" name="Title 1">
            <a:extLst>
              <a:ext uri="{FF2B5EF4-FFF2-40B4-BE49-F238E27FC236}">
                <a16:creationId xmlns:a16="http://schemas.microsoft.com/office/drawing/2014/main" id="{C1D44EAF-4D7F-1D41-A129-332756045F98}"/>
              </a:ext>
            </a:extLst>
          </p:cNvPr>
          <p:cNvSpPr>
            <a:spLocks noGrp="1"/>
          </p:cNvSpPr>
          <p:nvPr>
            <p:ph type="title"/>
          </p:nvPr>
        </p:nvSpPr>
        <p:spPr>
          <a:xfrm>
            <a:off x="44533" y="106839"/>
            <a:ext cx="7837715" cy="1325563"/>
          </a:xfrm>
        </p:spPr>
        <p:txBody>
          <a:bodyPr>
            <a:normAutofit/>
          </a:bodyPr>
          <a:lstStyle/>
          <a:p>
            <a:r>
              <a:rPr lang="en-US" sz="5400" b="1" dirty="0">
                <a:solidFill>
                  <a:sysClr val="windowText" lastClr="000000"/>
                </a:solidFill>
              </a:rPr>
              <a:t>144,000</a:t>
            </a:r>
          </a:p>
        </p:txBody>
      </p:sp>
      <p:sp>
        <p:nvSpPr>
          <p:cNvPr id="3" name="Content Placeholder 2">
            <a:extLst>
              <a:ext uri="{FF2B5EF4-FFF2-40B4-BE49-F238E27FC236}">
                <a16:creationId xmlns:a16="http://schemas.microsoft.com/office/drawing/2014/main" id="{603E17DE-B898-2445-8030-178B478CA586}"/>
              </a:ext>
            </a:extLst>
          </p:cNvPr>
          <p:cNvSpPr>
            <a:spLocks noGrp="1"/>
          </p:cNvSpPr>
          <p:nvPr>
            <p:ph idx="1"/>
          </p:nvPr>
        </p:nvSpPr>
        <p:spPr>
          <a:xfrm>
            <a:off x="44533" y="1539240"/>
            <a:ext cx="7582611" cy="4968239"/>
          </a:xfrm>
        </p:spPr>
        <p:txBody>
          <a:bodyPr>
            <a:normAutofit/>
          </a:bodyPr>
          <a:lstStyle/>
          <a:p>
            <a:pPr marL="0" indent="0">
              <a:buNone/>
            </a:pPr>
            <a:r>
              <a:rPr lang="en-US" sz="3200" dirty="0">
                <a:solidFill>
                  <a:sysClr val="windowText" lastClr="000000"/>
                </a:solidFill>
              </a:rPr>
              <a:t>“And I looked, and, lo, a Lamb stood on the mount Sion, and with him an </a:t>
            </a:r>
            <a:r>
              <a:rPr lang="en-US" sz="3200" dirty="0">
                <a:solidFill>
                  <a:sysClr val="windowText" lastClr="000000"/>
                </a:solidFill>
                <a:effectLst>
                  <a:glow rad="228600">
                    <a:schemeClr val="accent4">
                      <a:satMod val="175000"/>
                      <a:alpha val="40000"/>
                    </a:schemeClr>
                  </a:glow>
                </a:effectLst>
              </a:rPr>
              <a:t>hundred forty and four thousand</a:t>
            </a:r>
            <a:r>
              <a:rPr lang="en-US" sz="3200" dirty="0">
                <a:solidFill>
                  <a:sysClr val="windowText" lastClr="000000"/>
                </a:solidFill>
              </a:rPr>
              <a:t>, having his Father's name written in their foreheads.” Revelation 14:1 </a:t>
            </a:r>
          </a:p>
          <a:p>
            <a:pPr marL="0" indent="0">
              <a:buNone/>
            </a:pPr>
            <a:r>
              <a:rPr lang="en-US" sz="3200" dirty="0">
                <a:solidFill>
                  <a:sysClr val="windowText" lastClr="000000"/>
                </a:solidFill>
              </a:rPr>
              <a:t>“</a:t>
            </a:r>
            <a:r>
              <a:rPr lang="en-US" sz="3200" b="1" dirty="0">
                <a:solidFill>
                  <a:srgbClr val="FF0000"/>
                </a:solidFill>
              </a:rPr>
              <a:t>Let us </a:t>
            </a:r>
            <a:r>
              <a:rPr lang="en-US" sz="3200" b="1" dirty="0">
                <a:solidFill>
                  <a:srgbClr val="FF0000"/>
                </a:solidFill>
                <a:effectLst>
                  <a:glow rad="228600">
                    <a:schemeClr val="accent4">
                      <a:satMod val="175000"/>
                      <a:alpha val="40000"/>
                    </a:schemeClr>
                  </a:glow>
                </a:effectLst>
              </a:rPr>
              <a:t>strive</a:t>
            </a:r>
            <a:r>
              <a:rPr lang="en-US" sz="3200" b="1" dirty="0">
                <a:solidFill>
                  <a:srgbClr val="FF0000"/>
                </a:solidFill>
              </a:rPr>
              <a:t> with all the power that God has given us to be among the hundred and forty-four thousand</a:t>
            </a:r>
            <a:r>
              <a:rPr lang="en-US" sz="3200" b="1" dirty="0">
                <a:solidFill>
                  <a:sysClr val="windowText" lastClr="000000"/>
                </a:solidFill>
              </a:rPr>
              <a:t>.” </a:t>
            </a:r>
            <a:r>
              <a:rPr lang="en-US" sz="3200" dirty="0">
                <a:solidFill>
                  <a:sysClr val="windowText" lastClr="000000"/>
                </a:solidFill>
              </a:rPr>
              <a:t>{Mar 241.9} </a:t>
            </a:r>
          </a:p>
        </p:txBody>
      </p:sp>
    </p:spTree>
    <p:extLst>
      <p:ext uri="{BB962C8B-B14F-4D97-AF65-F5344CB8AC3E}">
        <p14:creationId xmlns:p14="http://schemas.microsoft.com/office/powerpoint/2010/main" val="2818685257"/>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59ED9B-32D6-E944-B483-BEB5FDCA936B}"/>
              </a:ext>
            </a:extLst>
          </p:cNvPr>
          <p:cNvPicPr>
            <a:picLocks noChangeAspect="1"/>
          </p:cNvPicPr>
          <p:nvPr/>
        </p:nvPicPr>
        <p:blipFill>
          <a:blip r:embed="rId3"/>
          <a:stretch>
            <a:fillRect/>
          </a:stretch>
        </p:blipFill>
        <p:spPr>
          <a:xfrm>
            <a:off x="0" y="-1143000"/>
            <a:ext cx="12192000" cy="9144000"/>
          </a:xfrm>
          <a:prstGeom prst="rect">
            <a:avLst/>
          </a:prstGeom>
        </p:spPr>
      </p:pic>
      <p:sp>
        <p:nvSpPr>
          <p:cNvPr id="2" name="Title 1">
            <a:extLst>
              <a:ext uri="{FF2B5EF4-FFF2-40B4-BE49-F238E27FC236}">
                <a16:creationId xmlns:a16="http://schemas.microsoft.com/office/drawing/2014/main" id="{B4093531-5C07-C748-960B-449F6D694331}"/>
              </a:ext>
            </a:extLst>
          </p:cNvPr>
          <p:cNvSpPr>
            <a:spLocks noGrp="1"/>
          </p:cNvSpPr>
          <p:nvPr>
            <p:ph type="title"/>
          </p:nvPr>
        </p:nvSpPr>
        <p:spPr>
          <a:xfrm>
            <a:off x="146957" y="-359569"/>
            <a:ext cx="10515600" cy="1325563"/>
          </a:xfrm>
        </p:spPr>
        <p:txBody>
          <a:bodyPr/>
          <a:lstStyle/>
          <a:p>
            <a:r>
              <a:rPr lang="en-US" dirty="0"/>
              <a:t>Preparing to be translated.</a:t>
            </a:r>
          </a:p>
        </p:txBody>
      </p:sp>
      <p:sp>
        <p:nvSpPr>
          <p:cNvPr id="3" name="Content Placeholder 2">
            <a:extLst>
              <a:ext uri="{FF2B5EF4-FFF2-40B4-BE49-F238E27FC236}">
                <a16:creationId xmlns:a16="http://schemas.microsoft.com/office/drawing/2014/main" id="{0A0CD909-1E9C-3349-8681-4564CF736778}"/>
              </a:ext>
            </a:extLst>
          </p:cNvPr>
          <p:cNvSpPr>
            <a:spLocks noGrp="1"/>
          </p:cNvSpPr>
          <p:nvPr>
            <p:ph idx="1"/>
          </p:nvPr>
        </p:nvSpPr>
        <p:spPr>
          <a:xfrm>
            <a:off x="152401" y="702128"/>
            <a:ext cx="7228113" cy="6155872"/>
          </a:xfrm>
        </p:spPr>
        <p:txBody>
          <a:bodyPr>
            <a:noAutofit/>
          </a:bodyPr>
          <a:lstStyle/>
          <a:p>
            <a:pPr marL="0" indent="0">
              <a:lnSpc>
                <a:spcPct val="100000"/>
              </a:lnSpc>
              <a:buNone/>
            </a:pPr>
            <a:r>
              <a:rPr lang="en-AU" sz="3200" dirty="0"/>
              <a:t> “Then we which are alive and remain shall be </a:t>
            </a:r>
            <a:r>
              <a:rPr lang="en-AU" sz="3200" b="1" dirty="0">
                <a:solidFill>
                  <a:srgbClr val="FFFF00"/>
                </a:solidFill>
              </a:rPr>
              <a:t>caught up together with them in the clouds</a:t>
            </a:r>
            <a:r>
              <a:rPr lang="en-AU" sz="3200" dirty="0"/>
              <a:t>, to meet the Lord in the air: and so shall we ever be with the Lord.” 1 Thessalonians 4:17 </a:t>
            </a:r>
          </a:p>
          <a:p>
            <a:pPr marL="0" indent="0">
              <a:lnSpc>
                <a:spcPct val="100000"/>
              </a:lnSpc>
              <a:buNone/>
            </a:pPr>
            <a:r>
              <a:rPr lang="en-US" sz="3200" dirty="0"/>
              <a:t>“God's people will separate themselves from the unrighteous practices of those around them, and will seek for purity of thought, and holy conformity to his will, until his divine image will be reflected in them. </a:t>
            </a:r>
            <a:r>
              <a:rPr lang="en-US" sz="3200" b="1" dirty="0">
                <a:solidFill>
                  <a:srgbClr val="FFC000"/>
                </a:solidFill>
              </a:rPr>
              <a:t>Like Enoch they will be fitting for translation to Heaven.” </a:t>
            </a:r>
            <a:r>
              <a:rPr lang="en-US" sz="3200" dirty="0"/>
              <a:t>{3SG 59.1}</a:t>
            </a:r>
            <a:endParaRPr lang="en-AU" sz="3200" dirty="0"/>
          </a:p>
        </p:txBody>
      </p:sp>
    </p:spTree>
    <p:extLst>
      <p:ext uri="{BB962C8B-B14F-4D97-AF65-F5344CB8AC3E}">
        <p14:creationId xmlns:p14="http://schemas.microsoft.com/office/powerpoint/2010/main" val="2998864041"/>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E04BFEC-BCF9-654E-AFDD-2838D5BB37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3766">
            <a:off x="2445" y="-1"/>
            <a:ext cx="6308824" cy="6858000"/>
          </a:xfrm>
          <a:prstGeom prst="rect">
            <a:avLst/>
          </a:prstGeom>
        </p:spPr>
      </p:pic>
      <p:pic>
        <p:nvPicPr>
          <p:cNvPr id="2" name="Picture 1">
            <a:extLst>
              <a:ext uri="{FF2B5EF4-FFF2-40B4-BE49-F238E27FC236}">
                <a16:creationId xmlns:a16="http://schemas.microsoft.com/office/drawing/2014/main" id="{58E2639E-661F-684A-8557-CEA24DBF7E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422785">
            <a:off x="7283058" y="559267"/>
            <a:ext cx="3793325" cy="5739466"/>
          </a:xfrm>
          <a:prstGeom prst="rect">
            <a:avLst/>
          </a:prstGeom>
        </p:spPr>
      </p:pic>
    </p:spTree>
    <p:extLst>
      <p:ext uri="{BB962C8B-B14F-4D97-AF65-F5344CB8AC3E}">
        <p14:creationId xmlns:p14="http://schemas.microsoft.com/office/powerpoint/2010/main" val="3125791589"/>
      </p:ext>
    </p:extLst>
  </p:cSld>
  <p:clrMapOvr>
    <a:masterClrMapping/>
  </p:clrMapOvr>
  <p:transition>
    <p:wipe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0530A7-EF21-0745-AB25-963A8350AEC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100000" l="9944" r="99812">
                        <a14:backgroundMark x1="40713" y1="22375" x2="40713" y2="22375"/>
                        <a14:backgroundMark x1="74109" y1="20750" x2="74109" y2="20750"/>
                        <a14:backgroundMark x1="75797" y1="22000" x2="75797" y2="22000"/>
                        <a14:backgroundMark x1="71295" y1="18250" x2="71295" y2="18250"/>
                        <a14:backgroundMark x1="39024" y1="23625" x2="39024" y2="23625"/>
                      </a14:backgroundRemoval>
                    </a14:imgEffect>
                  </a14:imgLayer>
                </a14:imgProps>
              </a:ext>
            </a:extLst>
          </a:blip>
          <a:stretch>
            <a:fillRect/>
          </a:stretch>
        </p:blipFill>
        <p:spPr>
          <a:xfrm>
            <a:off x="7786255" y="-877791"/>
            <a:ext cx="5999477" cy="8299671"/>
          </a:xfrm>
          <a:prstGeom prst="rect">
            <a:avLst/>
          </a:prstGeom>
        </p:spPr>
      </p:pic>
      <p:sp>
        <p:nvSpPr>
          <p:cNvPr id="2" name="Title 1">
            <a:extLst>
              <a:ext uri="{FF2B5EF4-FFF2-40B4-BE49-F238E27FC236}">
                <a16:creationId xmlns:a16="http://schemas.microsoft.com/office/drawing/2014/main" id="{08A9F63B-6D6C-F943-B056-8F06D4A99764}"/>
              </a:ext>
            </a:extLst>
          </p:cNvPr>
          <p:cNvSpPr>
            <a:spLocks noGrp="1"/>
          </p:cNvSpPr>
          <p:nvPr>
            <p:ph type="title"/>
          </p:nvPr>
        </p:nvSpPr>
        <p:spPr>
          <a:xfrm>
            <a:off x="214312" y="-42863"/>
            <a:ext cx="9858375" cy="1325563"/>
          </a:xfrm>
        </p:spPr>
        <p:txBody>
          <a:bodyPr>
            <a:normAutofit/>
          </a:bodyPr>
          <a:lstStyle/>
          <a:p>
            <a:r>
              <a:rPr lang="en-US" sz="6600" dirty="0"/>
              <a:t>Give the Loud Cry</a:t>
            </a:r>
          </a:p>
        </p:txBody>
      </p:sp>
      <p:sp>
        <p:nvSpPr>
          <p:cNvPr id="3" name="Content Placeholder 2">
            <a:extLst>
              <a:ext uri="{FF2B5EF4-FFF2-40B4-BE49-F238E27FC236}">
                <a16:creationId xmlns:a16="http://schemas.microsoft.com/office/drawing/2014/main" id="{B1B00C31-D40D-EE40-B1DF-F2EEAB6E7543}"/>
              </a:ext>
            </a:extLst>
          </p:cNvPr>
          <p:cNvSpPr>
            <a:spLocks noGrp="1"/>
          </p:cNvSpPr>
          <p:nvPr>
            <p:ph idx="1"/>
          </p:nvPr>
        </p:nvSpPr>
        <p:spPr>
          <a:xfrm>
            <a:off x="214313" y="1100137"/>
            <a:ext cx="9499314" cy="5572125"/>
          </a:xfrm>
        </p:spPr>
        <p:txBody>
          <a:bodyPr>
            <a:normAutofit fontScale="92500" lnSpcReduction="10000"/>
          </a:bodyPr>
          <a:lstStyle/>
          <a:p>
            <a:pPr marL="0" indent="0">
              <a:buNone/>
            </a:pPr>
            <a:r>
              <a:rPr lang="en-US" dirty="0"/>
              <a:t>“And after these things I saw another angel come down from heaven, having great power; and the </a:t>
            </a:r>
            <a:r>
              <a:rPr lang="en-US" b="1" dirty="0">
                <a:solidFill>
                  <a:srgbClr val="FFC000"/>
                </a:solidFill>
              </a:rPr>
              <a:t>earth was lightened with his glory.</a:t>
            </a:r>
            <a:r>
              <a:rPr lang="en-US" dirty="0"/>
              <a:t>” Revelation 18:1-4 </a:t>
            </a:r>
          </a:p>
          <a:p>
            <a:pPr marL="0" indent="0">
              <a:buNone/>
            </a:pPr>
            <a:r>
              <a:rPr lang="en-US" dirty="0">
                <a:solidFill>
                  <a:srgbClr val="FFC000"/>
                </a:solidFill>
              </a:rPr>
              <a:t>“</a:t>
            </a:r>
            <a:r>
              <a:rPr lang="en-US" b="1" dirty="0">
                <a:solidFill>
                  <a:srgbClr val="FFC000"/>
                </a:solidFill>
              </a:rPr>
              <a:t>The health reform, I was shown, is a part of the third angel’s message and is just as closely connected with it as are the arm and hand with the human body</a:t>
            </a:r>
            <a:r>
              <a:rPr lang="en-US" dirty="0">
                <a:solidFill>
                  <a:srgbClr val="FFC000"/>
                </a:solidFill>
              </a:rPr>
              <a:t>. </a:t>
            </a:r>
          </a:p>
          <a:p>
            <a:pPr marL="0" indent="0">
              <a:buNone/>
            </a:pPr>
            <a:r>
              <a:rPr lang="en-US" dirty="0"/>
              <a:t>“God’s people are not prepared for the</a:t>
            </a:r>
            <a:r>
              <a:rPr lang="en-US" dirty="0">
                <a:solidFill>
                  <a:srgbClr val="FFFF00"/>
                </a:solidFill>
              </a:rPr>
              <a:t> </a:t>
            </a:r>
            <a:r>
              <a:rPr lang="en-US" b="1" dirty="0">
                <a:solidFill>
                  <a:srgbClr val="FFFF00"/>
                </a:solidFill>
              </a:rPr>
              <a:t>loud cry </a:t>
            </a:r>
            <a:r>
              <a:rPr lang="en-US" dirty="0"/>
              <a:t>of the third angel. </a:t>
            </a:r>
          </a:p>
          <a:p>
            <a:pPr marL="0" indent="0">
              <a:buNone/>
            </a:pPr>
            <a:r>
              <a:rPr lang="en-US" dirty="0"/>
              <a:t>“Having therefore these promises, dearly beloved, let us cleanse ourselves from </a:t>
            </a:r>
            <a:r>
              <a:rPr lang="en-US" b="1" dirty="0">
                <a:solidFill>
                  <a:srgbClr val="FFFF00"/>
                </a:solidFill>
              </a:rPr>
              <a:t>all filthiness of the flesh</a:t>
            </a:r>
            <a:r>
              <a:rPr lang="en-US" dirty="0"/>
              <a:t> and spirit, perfecting holiness in the fear of God.” </a:t>
            </a:r>
          </a:p>
          <a:p>
            <a:pPr marL="0" indent="0">
              <a:buNone/>
            </a:pPr>
            <a:r>
              <a:rPr lang="en-US" dirty="0"/>
              <a:t>“</a:t>
            </a:r>
            <a:r>
              <a:rPr lang="en-US" b="1" dirty="0">
                <a:solidFill>
                  <a:srgbClr val="FFC000"/>
                </a:solidFill>
              </a:rPr>
              <a:t>Gluttony</a:t>
            </a:r>
            <a:r>
              <a:rPr lang="en-US" dirty="0"/>
              <a:t> is the prevailing sin of this age. </a:t>
            </a:r>
            <a:r>
              <a:rPr lang="en-US" b="1" dirty="0">
                <a:solidFill>
                  <a:srgbClr val="FFC000"/>
                </a:solidFill>
              </a:rPr>
              <a:t>Lustful appetite </a:t>
            </a:r>
            <a:r>
              <a:rPr lang="en-US" dirty="0"/>
              <a:t>makes slaves of men and women, and </a:t>
            </a:r>
            <a:r>
              <a:rPr lang="en-US" b="1" dirty="0">
                <a:solidFill>
                  <a:srgbClr val="FFC000"/>
                </a:solidFill>
              </a:rPr>
              <a:t>beclouds their intellects and stupefies their moral sensibilities</a:t>
            </a:r>
            <a:r>
              <a:rPr lang="en-US" dirty="0">
                <a:solidFill>
                  <a:srgbClr val="FFC000"/>
                </a:solidFill>
              </a:rPr>
              <a:t> </a:t>
            </a:r>
            <a:r>
              <a:rPr lang="en-US" dirty="0"/>
              <a:t>to such a degree that the sacred, elevated truths of God’s word are not appreciated.” { 1T 486.2} </a:t>
            </a:r>
          </a:p>
        </p:txBody>
      </p:sp>
    </p:spTree>
    <p:extLst>
      <p:ext uri="{BB962C8B-B14F-4D97-AF65-F5344CB8AC3E}">
        <p14:creationId xmlns:p14="http://schemas.microsoft.com/office/powerpoint/2010/main" val="405254733"/>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0810A3-B6FA-5649-BCFC-36B9176C0F92}"/>
              </a:ext>
            </a:extLst>
          </p:cNvPr>
          <p:cNvPicPr>
            <a:picLocks noChangeAspect="1"/>
          </p:cNvPicPr>
          <p:nvPr/>
        </p:nvPicPr>
        <p:blipFill>
          <a:blip r:embed="rId3"/>
          <a:stretch>
            <a:fillRect/>
          </a:stretch>
        </p:blipFill>
        <p:spPr>
          <a:xfrm>
            <a:off x="0" y="-878330"/>
            <a:ext cx="12192000" cy="9144000"/>
          </a:xfrm>
          <a:prstGeom prst="rect">
            <a:avLst/>
          </a:prstGeom>
        </p:spPr>
      </p:pic>
      <p:sp>
        <p:nvSpPr>
          <p:cNvPr id="2" name="Title 1">
            <a:extLst>
              <a:ext uri="{FF2B5EF4-FFF2-40B4-BE49-F238E27FC236}">
                <a16:creationId xmlns:a16="http://schemas.microsoft.com/office/drawing/2014/main" id="{432AE7C9-8C36-2C45-8DDB-F9AE8B7D2CF4}"/>
              </a:ext>
            </a:extLst>
          </p:cNvPr>
          <p:cNvSpPr>
            <a:spLocks noGrp="1"/>
          </p:cNvSpPr>
          <p:nvPr>
            <p:ph type="title"/>
          </p:nvPr>
        </p:nvSpPr>
        <p:spPr>
          <a:xfrm>
            <a:off x="123825" y="-134937"/>
            <a:ext cx="10515600" cy="1325563"/>
          </a:xfrm>
        </p:spPr>
        <p:txBody>
          <a:bodyPr/>
          <a:lstStyle/>
          <a:p>
            <a:r>
              <a:rPr lang="en-US" dirty="0">
                <a:effectLst>
                  <a:outerShdw blurRad="50800" dist="38100" dir="2700000" algn="tl" rotWithShape="0">
                    <a:prstClr val="black">
                      <a:alpha val="40000"/>
                    </a:prstClr>
                  </a:outerShdw>
                </a:effectLst>
              </a:rPr>
              <a:t>This gospel of the kingdom to all the world.</a:t>
            </a:r>
          </a:p>
        </p:txBody>
      </p:sp>
      <p:sp>
        <p:nvSpPr>
          <p:cNvPr id="3" name="Content Placeholder 2">
            <a:extLst>
              <a:ext uri="{FF2B5EF4-FFF2-40B4-BE49-F238E27FC236}">
                <a16:creationId xmlns:a16="http://schemas.microsoft.com/office/drawing/2014/main" id="{FFB4BA91-F503-9A48-BE60-979824A3D6B5}"/>
              </a:ext>
            </a:extLst>
          </p:cNvPr>
          <p:cNvSpPr>
            <a:spLocks noGrp="1"/>
          </p:cNvSpPr>
          <p:nvPr>
            <p:ph idx="1"/>
          </p:nvPr>
        </p:nvSpPr>
        <p:spPr>
          <a:xfrm>
            <a:off x="123825" y="1325562"/>
            <a:ext cx="7348538" cy="5700078"/>
          </a:xfrm>
        </p:spPr>
        <p:txBody>
          <a:bodyPr>
            <a:normAutofit lnSpcReduction="10000"/>
          </a:bodyPr>
          <a:lstStyle/>
          <a:p>
            <a:pPr marL="0" indent="0">
              <a:buNone/>
            </a:pPr>
            <a:r>
              <a:rPr lang="en-US" dirty="0">
                <a:effectLst>
                  <a:outerShdw blurRad="50800" dist="38100" dir="2700000" algn="tl" rotWithShape="0">
                    <a:prstClr val="black">
                      <a:alpha val="40000"/>
                    </a:prstClr>
                  </a:outerShdw>
                </a:effectLst>
              </a:rPr>
              <a:t>“And this gospel of the kingdom shall be </a:t>
            </a:r>
            <a:r>
              <a:rPr lang="en-US" dirty="0">
                <a:solidFill>
                  <a:srgbClr val="FFFF00"/>
                </a:solidFill>
                <a:effectLst>
                  <a:outerShdw blurRad="50800" dist="38100" dir="2700000" algn="tl" rotWithShape="0">
                    <a:prstClr val="black">
                      <a:alpha val="40000"/>
                    </a:prstClr>
                  </a:outerShdw>
                </a:effectLst>
              </a:rPr>
              <a:t>preached in all the world for a witness unto all nations; and </a:t>
            </a:r>
            <a:r>
              <a:rPr lang="en-US" b="1" dirty="0">
                <a:solidFill>
                  <a:srgbClr val="FF0000"/>
                </a:solidFill>
                <a:effectLst>
                  <a:outerShdw blurRad="50800" dist="38100" dir="2700000" algn="tl" rotWithShape="0">
                    <a:prstClr val="black">
                      <a:alpha val="40000"/>
                    </a:prstClr>
                  </a:outerShdw>
                </a:effectLst>
              </a:rPr>
              <a:t>then shall the end come</a:t>
            </a:r>
            <a:r>
              <a:rPr lang="en-US" dirty="0">
                <a:effectLst>
                  <a:outerShdw blurRad="50800" dist="38100" dir="2700000" algn="tl" rotWithShape="0">
                    <a:prstClr val="black">
                      <a:alpha val="40000"/>
                    </a:prstClr>
                  </a:outerShdw>
                </a:effectLst>
              </a:rPr>
              <a:t>.” Matthew 24:14 </a:t>
            </a:r>
          </a:p>
          <a:p>
            <a:pPr marL="0" indent="0">
              <a:buNone/>
            </a:pPr>
            <a:r>
              <a:rPr lang="en-US" dirty="0">
                <a:effectLst>
                  <a:outerShdw blurRad="50800" dist="38100" dir="2700000" algn="tl" rotWithShape="0">
                    <a:prstClr val="black">
                      <a:alpha val="40000"/>
                    </a:prstClr>
                  </a:outerShdw>
                </a:effectLst>
              </a:rPr>
              <a:t>“The work which the church has </a:t>
            </a:r>
            <a:r>
              <a:rPr lang="en-US" dirty="0">
                <a:solidFill>
                  <a:srgbClr val="FFFF00"/>
                </a:solidFill>
                <a:effectLst>
                  <a:outerShdw blurRad="50800" dist="38100" dir="2700000" algn="tl" rotWithShape="0">
                    <a:prstClr val="black">
                      <a:alpha val="40000"/>
                    </a:prstClr>
                  </a:outerShdw>
                </a:effectLst>
              </a:rPr>
              <a:t>failed to do in a time of peace and prosperity she will have to do in a terrible crisis under most discouraging, forbidding circumstances</a:t>
            </a:r>
            <a:r>
              <a:rPr lang="en-US" dirty="0">
                <a:effectLst>
                  <a:outerShdw blurRad="50800" dist="38100" dir="2700000" algn="tl" rotWithShape="0">
                    <a:prstClr val="black">
                      <a:alpha val="40000"/>
                    </a:prstClr>
                  </a:outerShdw>
                </a:effectLst>
              </a:rPr>
              <a:t>. </a:t>
            </a:r>
          </a:p>
          <a:p>
            <a:pPr marL="0" indent="0">
              <a:buNone/>
            </a:pPr>
            <a:r>
              <a:rPr lang="en-US" dirty="0">
                <a:effectLst>
                  <a:outerShdw blurRad="50800" dist="38100" dir="2700000" algn="tl" rotWithShape="0">
                    <a:prstClr val="black">
                      <a:alpha val="40000"/>
                    </a:prstClr>
                  </a:outerShdw>
                </a:effectLst>
              </a:rPr>
              <a:t>“The warnings that worldly conformity has silenced or withheld must be given under the fiercest opposition from enemies of the faith.” {5T 463.2}</a:t>
            </a:r>
          </a:p>
          <a:p>
            <a:pPr marL="0" indent="0">
              <a:buNone/>
            </a:pPr>
            <a:r>
              <a:rPr lang="en-US" dirty="0">
                <a:effectLst>
                  <a:outerShdw blurRad="50800" dist="38100" dir="2700000" algn="tl" rotWithShape="0">
                    <a:prstClr val="black">
                      <a:alpha val="40000"/>
                    </a:prstClr>
                  </a:outerShdw>
                </a:effectLst>
              </a:rPr>
              <a:t>“I wish to tell you </a:t>
            </a:r>
            <a:r>
              <a:rPr lang="en-US" b="1" dirty="0">
                <a:solidFill>
                  <a:srgbClr val="FF0000"/>
                </a:solidFill>
                <a:effectLst>
                  <a:outerShdw blurRad="50800" dist="38100" dir="2700000" algn="tl" rotWithShape="0">
                    <a:prstClr val="black">
                      <a:alpha val="40000"/>
                    </a:prstClr>
                  </a:outerShdw>
                </a:effectLst>
              </a:rPr>
              <a:t>that soon there will be no work done in ministerial lines but medical missionary work</a:t>
            </a:r>
            <a:r>
              <a:rPr lang="en-US" dirty="0">
                <a:effectLst>
                  <a:outerShdw blurRad="50800" dist="38100" dir="2700000" algn="tl" rotWithShape="0">
                    <a:prstClr val="black">
                      <a:alpha val="40000"/>
                    </a:prstClr>
                  </a:outerShdw>
                </a:effectLst>
              </a:rPr>
              <a:t>.” {CH 533.1}</a:t>
            </a:r>
          </a:p>
        </p:txBody>
      </p:sp>
    </p:spTree>
    <p:extLst>
      <p:ext uri="{BB962C8B-B14F-4D97-AF65-F5344CB8AC3E}">
        <p14:creationId xmlns:p14="http://schemas.microsoft.com/office/powerpoint/2010/main" val="3624692353"/>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F23194-7921-E54B-A337-40AD6A50A810}"/>
              </a:ext>
            </a:extLst>
          </p:cNvPr>
          <p:cNvPicPr>
            <a:picLocks noChangeAspect="1"/>
          </p:cNvPicPr>
          <p:nvPr/>
        </p:nvPicPr>
        <p:blipFill>
          <a:blip r:embed="rId3"/>
          <a:stretch>
            <a:fillRect/>
          </a:stretch>
        </p:blipFill>
        <p:spPr>
          <a:xfrm flipH="1">
            <a:off x="-1" y="-1947182"/>
            <a:ext cx="12191999" cy="9144000"/>
          </a:xfrm>
          <a:prstGeom prst="rect">
            <a:avLst/>
          </a:prstGeom>
        </p:spPr>
      </p:pic>
      <p:sp>
        <p:nvSpPr>
          <p:cNvPr id="3" name="Content Placeholder 2">
            <a:extLst>
              <a:ext uri="{FF2B5EF4-FFF2-40B4-BE49-F238E27FC236}">
                <a16:creationId xmlns:a16="http://schemas.microsoft.com/office/drawing/2014/main" id="{DCA53B43-AEA7-7442-99CF-939187B284AC}"/>
              </a:ext>
            </a:extLst>
          </p:cNvPr>
          <p:cNvSpPr>
            <a:spLocks noGrp="1"/>
          </p:cNvSpPr>
          <p:nvPr>
            <p:ph idx="1"/>
          </p:nvPr>
        </p:nvSpPr>
        <p:spPr>
          <a:xfrm>
            <a:off x="283028" y="1407064"/>
            <a:ext cx="6411686" cy="5528426"/>
          </a:xfrm>
        </p:spPr>
        <p:txBody>
          <a:bodyPr>
            <a:normAutofit fontScale="92500" lnSpcReduction="20000"/>
          </a:bodyPr>
          <a:lstStyle/>
          <a:p>
            <a:pPr marL="0" indent="0">
              <a:buNone/>
            </a:pPr>
            <a:r>
              <a:rPr lang="en-US" sz="3600" dirty="0"/>
              <a:t>“And the very God of peace sanctify you wholly; </a:t>
            </a:r>
            <a:r>
              <a:rPr lang="en-US" sz="3600" dirty="0">
                <a:solidFill>
                  <a:srgbClr val="FFFF00"/>
                </a:solidFill>
              </a:rPr>
              <a:t>and </a:t>
            </a:r>
            <a:r>
              <a:rPr lang="en-US" sz="3600" b="1" dirty="0">
                <a:solidFill>
                  <a:srgbClr val="FFFF00"/>
                </a:solidFill>
              </a:rPr>
              <a:t>I pray God your whole spirit and soul and body be preserved blameless unto the coming of our Lord Jesus Christ</a:t>
            </a:r>
            <a:r>
              <a:rPr lang="en-US" sz="3600" dirty="0"/>
              <a:t>.”  1 Thessalonians 5:23.</a:t>
            </a:r>
          </a:p>
          <a:p>
            <a:pPr marL="0" indent="0">
              <a:buNone/>
            </a:pPr>
            <a:r>
              <a:rPr lang="en-US" sz="3600" dirty="0"/>
              <a:t>“The health reform is closely connected with the work of the third message,… </a:t>
            </a:r>
          </a:p>
          <a:p>
            <a:pPr marL="0" indent="0">
              <a:buNone/>
            </a:pPr>
            <a:r>
              <a:rPr lang="en-US" sz="3600" dirty="0"/>
              <a:t>“Its place is among those subjects which set forth the </a:t>
            </a:r>
            <a:r>
              <a:rPr lang="en-US" sz="3600" b="1" dirty="0">
                <a:solidFill>
                  <a:srgbClr val="FFFF00"/>
                </a:solidFill>
              </a:rPr>
              <a:t>preparatory work to meet the events brought to view by the message</a:t>
            </a:r>
            <a:r>
              <a:rPr lang="en-US" sz="3600" dirty="0"/>
              <a:t>; among these it is prominent.” {1T 559.2}</a:t>
            </a:r>
          </a:p>
        </p:txBody>
      </p:sp>
      <p:sp>
        <p:nvSpPr>
          <p:cNvPr id="2" name="TextBox 1">
            <a:extLst>
              <a:ext uri="{FF2B5EF4-FFF2-40B4-BE49-F238E27FC236}">
                <a16:creationId xmlns:a16="http://schemas.microsoft.com/office/drawing/2014/main" id="{FA38A040-9E14-A144-95DC-4A8631708DB1}"/>
              </a:ext>
            </a:extLst>
          </p:cNvPr>
          <p:cNvSpPr txBox="1"/>
          <p:nvPr/>
        </p:nvSpPr>
        <p:spPr>
          <a:xfrm>
            <a:off x="283028" y="63302"/>
            <a:ext cx="6642428" cy="1323439"/>
          </a:xfrm>
          <a:prstGeom prst="rect">
            <a:avLst/>
          </a:prstGeom>
          <a:noFill/>
        </p:spPr>
        <p:txBody>
          <a:bodyPr wrap="square" rtlCol="0">
            <a:spAutoFit/>
          </a:bodyPr>
          <a:lstStyle/>
          <a:p>
            <a:r>
              <a:rPr lang="en-US" sz="4000" b="1" dirty="0">
                <a:solidFill>
                  <a:srgbClr val="FFC000"/>
                </a:solidFill>
              </a:rPr>
              <a:t>Why Did This Generation Get a Health Message?</a:t>
            </a:r>
          </a:p>
        </p:txBody>
      </p:sp>
    </p:spTree>
    <p:extLst>
      <p:ext uri="{BB962C8B-B14F-4D97-AF65-F5344CB8AC3E}">
        <p14:creationId xmlns:p14="http://schemas.microsoft.com/office/powerpoint/2010/main" val="220211962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C10C8F-3002-9C42-9C2B-476299811D13}"/>
              </a:ext>
            </a:extLst>
          </p:cNvPr>
          <p:cNvPicPr>
            <a:picLocks noChangeAspect="1"/>
          </p:cNvPicPr>
          <p:nvPr/>
        </p:nvPicPr>
        <p:blipFill>
          <a:blip r:embed="rId2"/>
          <a:stretch>
            <a:fillRect/>
          </a:stretch>
        </p:blipFill>
        <p:spPr>
          <a:xfrm>
            <a:off x="0" y="-1143000"/>
            <a:ext cx="12192000" cy="9144000"/>
          </a:xfrm>
          <a:prstGeom prst="rect">
            <a:avLst/>
          </a:prstGeom>
        </p:spPr>
      </p:pic>
      <p:sp>
        <p:nvSpPr>
          <p:cNvPr id="3" name="Content Placeholder 2">
            <a:extLst>
              <a:ext uri="{FF2B5EF4-FFF2-40B4-BE49-F238E27FC236}">
                <a16:creationId xmlns:a16="http://schemas.microsoft.com/office/drawing/2014/main" id="{97802EBD-2D68-D844-8281-0C8B88B79A32}"/>
              </a:ext>
            </a:extLst>
          </p:cNvPr>
          <p:cNvSpPr>
            <a:spLocks noGrp="1"/>
          </p:cNvSpPr>
          <p:nvPr>
            <p:ph idx="1"/>
          </p:nvPr>
        </p:nvSpPr>
        <p:spPr>
          <a:xfrm>
            <a:off x="163287" y="718456"/>
            <a:ext cx="7298870" cy="6139543"/>
          </a:xfrm>
        </p:spPr>
        <p:txBody>
          <a:bodyPr>
            <a:normAutofit/>
          </a:bodyPr>
          <a:lstStyle/>
          <a:p>
            <a:pPr marL="0" indent="0">
              <a:buNone/>
            </a:pPr>
            <a:r>
              <a:rPr lang="en-US" sz="3200" dirty="0"/>
              <a:t>“A reform in the habits of life is </a:t>
            </a:r>
            <a:r>
              <a:rPr lang="en-US" sz="3200" b="1" dirty="0">
                <a:solidFill>
                  <a:srgbClr val="FFFF00"/>
                </a:solidFill>
              </a:rPr>
              <a:t>especially</a:t>
            </a:r>
            <a:r>
              <a:rPr lang="en-US" sz="3200" dirty="0"/>
              <a:t> needed at this time, </a:t>
            </a:r>
            <a:r>
              <a:rPr lang="en-US" sz="3200" b="1" dirty="0"/>
              <a:t>in order </a:t>
            </a:r>
            <a:r>
              <a:rPr lang="en-US" sz="3200" b="1" dirty="0">
                <a:solidFill>
                  <a:srgbClr val="FFFF00"/>
                </a:solidFill>
              </a:rPr>
              <a:t>to fit a people for the coming of Christ. </a:t>
            </a:r>
          </a:p>
          <a:p>
            <a:pPr marL="0" indent="0">
              <a:buNone/>
            </a:pPr>
            <a:r>
              <a:rPr lang="en-US" sz="3200" dirty="0"/>
              <a:t>“Hygienic reform is a subject that we need to understand in order to be </a:t>
            </a:r>
            <a:r>
              <a:rPr lang="en-US" sz="3200" b="1" dirty="0">
                <a:solidFill>
                  <a:srgbClr val="FFFF00"/>
                </a:solidFill>
              </a:rPr>
              <a:t>prepared for the events that are close upon us</a:t>
            </a:r>
            <a:r>
              <a:rPr lang="en-US" sz="3200" dirty="0">
                <a:solidFill>
                  <a:srgbClr val="FFFF00"/>
                </a:solidFill>
              </a:rPr>
              <a:t>.”</a:t>
            </a:r>
          </a:p>
          <a:p>
            <a:pPr marL="0" indent="0">
              <a:buNone/>
            </a:pPr>
            <a:r>
              <a:rPr lang="en-US" sz="3200" dirty="0"/>
              <a:t>“For those who are looking for the coming of the Lord, for those who are called to be laborers in His vineyard—for all who are fitting themselves for a place in the everlasting kingdom—</a:t>
            </a:r>
            <a:r>
              <a:rPr lang="en-US" sz="3200" b="1" dirty="0">
                <a:solidFill>
                  <a:srgbClr val="FFC000"/>
                </a:solidFill>
              </a:rPr>
              <a:t>how important that the brain be clear and the body as free as possible from disease</a:t>
            </a:r>
            <a:r>
              <a:rPr lang="en-US" sz="3200" dirty="0">
                <a:solidFill>
                  <a:srgbClr val="FF2600"/>
                </a:solidFill>
              </a:rPr>
              <a:t>.</a:t>
            </a:r>
            <a:r>
              <a:rPr lang="en-US" sz="3200" dirty="0"/>
              <a:t>” Ms59-1890.</a:t>
            </a:r>
          </a:p>
        </p:txBody>
      </p:sp>
      <p:sp>
        <p:nvSpPr>
          <p:cNvPr id="2" name="TextBox 1">
            <a:extLst>
              <a:ext uri="{FF2B5EF4-FFF2-40B4-BE49-F238E27FC236}">
                <a16:creationId xmlns:a16="http://schemas.microsoft.com/office/drawing/2014/main" id="{98838DF2-C6A6-B140-874C-53C37E9A5A55}"/>
              </a:ext>
            </a:extLst>
          </p:cNvPr>
          <p:cNvSpPr txBox="1"/>
          <p:nvPr/>
        </p:nvSpPr>
        <p:spPr>
          <a:xfrm>
            <a:off x="179616" y="16326"/>
            <a:ext cx="5062091" cy="769441"/>
          </a:xfrm>
          <a:prstGeom prst="rect">
            <a:avLst/>
          </a:prstGeom>
          <a:noFill/>
        </p:spPr>
        <p:txBody>
          <a:bodyPr wrap="none" rtlCol="0">
            <a:spAutoFit/>
          </a:bodyPr>
          <a:lstStyle/>
          <a:p>
            <a:r>
              <a:rPr lang="en-US" sz="4400" b="1" dirty="0">
                <a:solidFill>
                  <a:srgbClr val="FFC000"/>
                </a:solidFill>
              </a:rPr>
              <a:t>Health for End Times</a:t>
            </a:r>
          </a:p>
        </p:txBody>
      </p:sp>
    </p:spTree>
    <p:extLst>
      <p:ext uri="{BB962C8B-B14F-4D97-AF65-F5344CB8AC3E}">
        <p14:creationId xmlns:p14="http://schemas.microsoft.com/office/powerpoint/2010/main" val="1267926908"/>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B633A6-4346-2446-9EE0-212471F24F66}"/>
              </a:ext>
            </a:extLst>
          </p:cNvPr>
          <p:cNvPicPr>
            <a:picLocks noChangeAspect="1"/>
          </p:cNvPicPr>
          <p:nvPr/>
        </p:nvPicPr>
        <p:blipFill>
          <a:blip r:embed="rId3"/>
          <a:stretch>
            <a:fillRect/>
          </a:stretch>
        </p:blipFill>
        <p:spPr>
          <a:xfrm>
            <a:off x="0" y="-2286000"/>
            <a:ext cx="12192000" cy="9144000"/>
          </a:xfrm>
          <a:prstGeom prst="rect">
            <a:avLst/>
          </a:prstGeom>
        </p:spPr>
      </p:pic>
      <p:sp>
        <p:nvSpPr>
          <p:cNvPr id="3" name="Content Placeholder 2">
            <a:extLst>
              <a:ext uri="{FF2B5EF4-FFF2-40B4-BE49-F238E27FC236}">
                <a16:creationId xmlns:a16="http://schemas.microsoft.com/office/drawing/2014/main" id="{1AAA7259-80BA-F94A-A6A8-D8FAD8B310A5}"/>
              </a:ext>
            </a:extLst>
          </p:cNvPr>
          <p:cNvSpPr>
            <a:spLocks noGrp="1"/>
          </p:cNvSpPr>
          <p:nvPr>
            <p:ph idx="1"/>
          </p:nvPr>
        </p:nvSpPr>
        <p:spPr>
          <a:xfrm>
            <a:off x="0" y="1224643"/>
            <a:ext cx="7249886" cy="5633356"/>
          </a:xfrm>
        </p:spPr>
        <p:txBody>
          <a:bodyPr>
            <a:normAutofit lnSpcReduction="10000"/>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“I saw that our heavenly Father has bestowed upon us the great blessing of light upon the </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health reform that we may </a:t>
            </a:r>
            <a:r>
              <a:rPr lang="en-US" dirty="0">
                <a:latin typeface="Tahoma" panose="020B0604030504040204" pitchFamily="34" charset="0"/>
                <a:ea typeface="Tahoma" panose="020B0604030504040204" pitchFamily="34" charset="0"/>
                <a:cs typeface="Tahoma" panose="020B0604030504040204" pitchFamily="34" charset="0"/>
              </a:rPr>
              <a:t>obey the claims which He has upon us and glorify Him in our bodies and spirits which are His and finally </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stand without fault before the throne of God</a:t>
            </a:r>
            <a:r>
              <a:rPr lang="en-US"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“There are but few as yet who are aroused sufficiently to understand how much their habits of </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diet</a:t>
            </a:r>
            <a:r>
              <a:rPr lang="en-US" dirty="0">
                <a:latin typeface="Tahoma" panose="020B0604030504040204" pitchFamily="34" charset="0"/>
                <a:ea typeface="Tahoma" panose="020B0604030504040204" pitchFamily="34" charset="0"/>
                <a:cs typeface="Tahoma" panose="020B0604030504040204" pitchFamily="34" charset="0"/>
              </a:rPr>
              <a:t> have to do with their </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health</a:t>
            </a:r>
            <a:r>
              <a:rPr lang="en-US" dirty="0">
                <a:latin typeface="Tahoma" panose="020B0604030504040204" pitchFamily="34" charset="0"/>
                <a:ea typeface="Tahoma" panose="020B0604030504040204" pitchFamily="34" charset="0"/>
                <a:cs typeface="Tahoma" panose="020B0604030504040204" pitchFamily="34" charset="0"/>
              </a:rPr>
              <a:t>, their </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characters</a:t>
            </a:r>
            <a:r>
              <a:rPr lang="en-US" dirty="0">
                <a:latin typeface="Tahoma" panose="020B0604030504040204" pitchFamily="34" charset="0"/>
                <a:ea typeface="Tahoma" panose="020B0604030504040204" pitchFamily="34" charset="0"/>
                <a:cs typeface="Tahoma" panose="020B0604030504040204" pitchFamily="34" charset="0"/>
              </a:rPr>
              <a:t>, their </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usefulness</a:t>
            </a:r>
            <a:r>
              <a:rPr lang="en-US" dirty="0">
                <a:latin typeface="Tahoma" panose="020B0604030504040204" pitchFamily="34" charset="0"/>
                <a:ea typeface="Tahoma" panose="020B0604030504040204" pitchFamily="34" charset="0"/>
                <a:cs typeface="Tahoma" panose="020B0604030504040204" pitchFamily="34" charset="0"/>
              </a:rPr>
              <a:t> in this world, and their </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eternal destiny</a:t>
            </a:r>
            <a:r>
              <a:rPr lang="en-US" dirty="0">
                <a:latin typeface="Tahoma" panose="020B0604030504040204" pitchFamily="34" charset="0"/>
                <a:ea typeface="Tahoma" panose="020B0604030504040204" pitchFamily="34" charset="0"/>
                <a:cs typeface="Tahoma" panose="020B0604030504040204" pitchFamily="34" charset="0"/>
              </a:rPr>
              <a:t>.”{1T 488} </a:t>
            </a:r>
          </a:p>
          <a:p>
            <a:pPr marL="0" indent="0">
              <a:buNone/>
            </a:pPr>
            <a:r>
              <a:rPr lang="en-US" b="1" dirty="0">
                <a:solidFill>
                  <a:srgbClr val="FFC000"/>
                </a:solidFill>
                <a:latin typeface="Tahoma" panose="020B0604030504040204" pitchFamily="34" charset="0"/>
                <a:ea typeface="Tahoma" panose="020B0604030504040204" pitchFamily="34" charset="0"/>
                <a:cs typeface="Tahoma" panose="020B0604030504040204" pitchFamily="34" charset="0"/>
              </a:rPr>
              <a:t>“</a:t>
            </a:r>
            <a:r>
              <a:rPr lang="en-US" b="1" dirty="0">
                <a:latin typeface="Tahoma" panose="020B0604030504040204" pitchFamily="34" charset="0"/>
                <a:ea typeface="Tahoma" panose="020B0604030504040204" pitchFamily="34" charset="0"/>
                <a:cs typeface="Tahoma" panose="020B0604030504040204" pitchFamily="34" charset="0"/>
              </a:rPr>
              <a:t>The</a:t>
            </a:r>
            <a:r>
              <a:rPr lang="en-US" b="1" dirty="0">
                <a:solidFill>
                  <a:srgbClr val="FFC000"/>
                </a:solidFill>
                <a:latin typeface="Tahoma" panose="020B0604030504040204" pitchFamily="34" charset="0"/>
                <a:ea typeface="Tahoma" panose="020B0604030504040204" pitchFamily="34" charset="0"/>
                <a:cs typeface="Tahoma" panose="020B0604030504040204" pitchFamily="34" charset="0"/>
              </a:rPr>
              <a:t> light </a:t>
            </a:r>
            <a:r>
              <a:rPr lang="en-US" b="1" dirty="0">
                <a:latin typeface="Tahoma" panose="020B0604030504040204" pitchFamily="34" charset="0"/>
                <a:ea typeface="Tahoma" panose="020B0604030504040204" pitchFamily="34" charset="0"/>
                <a:cs typeface="Tahoma" panose="020B0604030504040204" pitchFamily="34" charset="0"/>
              </a:rPr>
              <a:t>God has given on </a:t>
            </a:r>
            <a:r>
              <a:rPr lang="en-US" b="1" dirty="0">
                <a:solidFill>
                  <a:srgbClr val="FFC000"/>
                </a:solidFill>
                <a:latin typeface="Tahoma" panose="020B0604030504040204" pitchFamily="34" charset="0"/>
                <a:ea typeface="Tahoma" panose="020B0604030504040204" pitchFamily="34" charset="0"/>
                <a:cs typeface="Tahoma" panose="020B0604030504040204" pitchFamily="34" charset="0"/>
              </a:rPr>
              <a:t>health reform is for our </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salvation</a:t>
            </a:r>
            <a:r>
              <a:rPr lang="en-US" b="1" dirty="0">
                <a:solidFill>
                  <a:srgbClr val="FFC000"/>
                </a:solidFill>
                <a:latin typeface="Tahoma" panose="020B0604030504040204" pitchFamily="34" charset="0"/>
                <a:ea typeface="Tahoma" panose="020B0604030504040204" pitchFamily="34" charset="0"/>
                <a:cs typeface="Tahoma" panose="020B0604030504040204" pitchFamily="34" charset="0"/>
              </a:rPr>
              <a:t> and the </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salvation</a:t>
            </a:r>
            <a:r>
              <a:rPr lang="en-US" b="1" dirty="0">
                <a:solidFill>
                  <a:srgbClr val="FFC000"/>
                </a:solidFill>
                <a:latin typeface="Tahoma" panose="020B0604030504040204" pitchFamily="34" charset="0"/>
                <a:ea typeface="Tahoma" panose="020B0604030504040204" pitchFamily="34" charset="0"/>
                <a:cs typeface="Tahoma" panose="020B0604030504040204" pitchFamily="34" charset="0"/>
              </a:rPr>
              <a:t> of the world.” </a:t>
            </a:r>
            <a:r>
              <a:rPr lang="en-US" dirty="0">
                <a:solidFill>
                  <a:srgbClr val="FFC000"/>
                </a:solidFill>
                <a:latin typeface="Tahoma" panose="020B0604030504040204" pitchFamily="34" charset="0"/>
                <a:ea typeface="Tahoma" panose="020B0604030504040204" pitchFamily="34" charset="0"/>
                <a:cs typeface="Tahoma" panose="020B0604030504040204" pitchFamily="34" charset="0"/>
              </a:rPr>
              <a:t>{CD 461.1}</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49720483-1322-C049-8E61-FA5DCAEF95D8}"/>
              </a:ext>
            </a:extLst>
          </p:cNvPr>
          <p:cNvSpPr txBox="1"/>
          <p:nvPr/>
        </p:nvSpPr>
        <p:spPr>
          <a:xfrm>
            <a:off x="-1" y="261263"/>
            <a:ext cx="11887201" cy="646331"/>
          </a:xfrm>
          <a:prstGeom prst="rect">
            <a:avLst/>
          </a:prstGeom>
          <a:noFill/>
        </p:spPr>
        <p:txBody>
          <a:bodyPr wrap="square" rtlCol="0">
            <a:spAutoFit/>
          </a:bodyPr>
          <a:lstStyle/>
          <a:p>
            <a:r>
              <a:rPr lang="en-US" sz="3600" b="1" dirty="0">
                <a:solidFill>
                  <a:srgbClr val="FFC000"/>
                </a:solidFill>
                <a:latin typeface="Tahoma" panose="020B0604030504040204" pitchFamily="34" charset="0"/>
                <a:ea typeface="Tahoma" panose="020B0604030504040204" pitchFamily="34" charset="0"/>
                <a:cs typeface="Tahoma" panose="020B0604030504040204" pitchFamily="34" charset="0"/>
              </a:rPr>
              <a:t>For Our Salvation And The Salvation Of The World</a:t>
            </a:r>
            <a:endParaRPr lang="en-US" sz="3600" dirty="0">
              <a:solidFill>
                <a:srgbClr val="FFC000"/>
              </a:solidFill>
            </a:endParaRPr>
          </a:p>
        </p:txBody>
      </p:sp>
    </p:spTree>
    <p:extLst>
      <p:ext uri="{BB962C8B-B14F-4D97-AF65-F5344CB8AC3E}">
        <p14:creationId xmlns:p14="http://schemas.microsoft.com/office/powerpoint/2010/main" val="68669864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1F3CAA-9B3E-DB48-923F-AC4A126A81A1}"/>
              </a:ext>
            </a:extLst>
          </p:cNvPr>
          <p:cNvSpPr>
            <a:spLocks noGrp="1"/>
          </p:cNvSpPr>
          <p:nvPr>
            <p:ph idx="1"/>
          </p:nvPr>
        </p:nvSpPr>
        <p:spPr>
          <a:xfrm>
            <a:off x="266700" y="1177471"/>
            <a:ext cx="6591300" cy="5549900"/>
          </a:xfrm>
        </p:spPr>
        <p:txBody>
          <a:bodyPr>
            <a:normAutofit lnSpcReduction="10000"/>
          </a:bodyPr>
          <a:lstStyle/>
          <a:p>
            <a:pPr marL="0" indent="0">
              <a:buNone/>
            </a:pPr>
            <a:r>
              <a:rPr lang="en-US" sz="3200" dirty="0"/>
              <a:t>“Sinful indulgence defiles the body and unfits men for spiritual worship. </a:t>
            </a:r>
          </a:p>
          <a:p>
            <a:pPr marL="0" indent="0">
              <a:buNone/>
            </a:pPr>
            <a:r>
              <a:rPr lang="en-US" sz="3200" dirty="0"/>
              <a:t>“He who cherishes the light which God has given him upon </a:t>
            </a:r>
            <a:r>
              <a:rPr lang="en-US" sz="3200" b="1" dirty="0">
                <a:solidFill>
                  <a:srgbClr val="FF0000"/>
                </a:solidFill>
              </a:rPr>
              <a:t>health reform </a:t>
            </a:r>
            <a:r>
              <a:rPr lang="en-US" sz="3200" dirty="0"/>
              <a:t>has </a:t>
            </a:r>
            <a:r>
              <a:rPr lang="en-US" sz="3200" b="1" dirty="0">
                <a:solidFill>
                  <a:srgbClr val="FF0000"/>
                </a:solidFill>
              </a:rPr>
              <a:t>an important aid </a:t>
            </a:r>
            <a:r>
              <a:rPr lang="en-US" sz="3200" dirty="0"/>
              <a:t>in the work of becoming sanctified through the truth, and fitted for immortality. </a:t>
            </a:r>
          </a:p>
          <a:p>
            <a:pPr marL="0" indent="0">
              <a:buNone/>
            </a:pPr>
            <a:r>
              <a:rPr lang="en-US" sz="3200" b="1" dirty="0"/>
              <a:t>“But if he disregards that light and lives in violation of natural law, he must pay the penalty; his spiritual powers are benumbed, and how can he perfect holiness in the fear of God?” CH 22.2</a:t>
            </a:r>
          </a:p>
          <a:p>
            <a:pPr marL="0" indent="0">
              <a:buNone/>
            </a:pPr>
            <a:endParaRPr lang="en-US" sz="3200" dirty="0"/>
          </a:p>
        </p:txBody>
      </p:sp>
      <p:pic>
        <p:nvPicPr>
          <p:cNvPr id="5" name="Picture 4">
            <a:extLst>
              <a:ext uri="{FF2B5EF4-FFF2-40B4-BE49-F238E27FC236}">
                <a16:creationId xmlns:a16="http://schemas.microsoft.com/office/drawing/2014/main" id="{D885D536-A813-6B4F-82AF-FF6AB8BFD6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29500" y="622300"/>
            <a:ext cx="3898900" cy="5842000"/>
          </a:xfrm>
          <a:prstGeom prst="rect">
            <a:avLst/>
          </a:prstGeom>
        </p:spPr>
      </p:pic>
      <p:sp>
        <p:nvSpPr>
          <p:cNvPr id="2" name="TextBox 1">
            <a:extLst>
              <a:ext uri="{FF2B5EF4-FFF2-40B4-BE49-F238E27FC236}">
                <a16:creationId xmlns:a16="http://schemas.microsoft.com/office/drawing/2014/main" id="{0F0383FD-EE87-D14E-B328-6703C6F68FD0}"/>
              </a:ext>
            </a:extLst>
          </p:cNvPr>
          <p:cNvSpPr txBox="1"/>
          <p:nvPr/>
        </p:nvSpPr>
        <p:spPr>
          <a:xfrm>
            <a:off x="266700" y="206801"/>
            <a:ext cx="4109971" cy="923330"/>
          </a:xfrm>
          <a:prstGeom prst="rect">
            <a:avLst/>
          </a:prstGeom>
          <a:noFill/>
        </p:spPr>
        <p:txBody>
          <a:bodyPr wrap="none" rtlCol="0">
            <a:spAutoFit/>
          </a:bodyPr>
          <a:lstStyle/>
          <a:p>
            <a:r>
              <a:rPr lang="en-US" sz="5400" dirty="0">
                <a:solidFill>
                  <a:srgbClr val="FFC000"/>
                </a:solidFill>
              </a:rPr>
              <a:t>Important Aid</a:t>
            </a:r>
          </a:p>
        </p:txBody>
      </p:sp>
    </p:spTree>
    <p:extLst>
      <p:ext uri="{BB962C8B-B14F-4D97-AF65-F5344CB8AC3E}">
        <p14:creationId xmlns:p14="http://schemas.microsoft.com/office/powerpoint/2010/main" val="402289143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E77C5-F607-4148-AC4F-15CCC19AFB04}"/>
              </a:ext>
            </a:extLst>
          </p:cNvPr>
          <p:cNvPicPr>
            <a:picLocks noChangeAspect="1"/>
          </p:cNvPicPr>
          <p:nvPr/>
        </p:nvPicPr>
        <p:blipFill>
          <a:blip r:embed="rId3"/>
          <a:stretch>
            <a:fillRect/>
          </a:stretch>
        </p:blipFill>
        <p:spPr>
          <a:xfrm>
            <a:off x="0" y="-1143000"/>
            <a:ext cx="12192000" cy="9144000"/>
          </a:xfrm>
          <a:prstGeom prst="rect">
            <a:avLst/>
          </a:prstGeom>
        </p:spPr>
      </p:pic>
      <p:sp>
        <p:nvSpPr>
          <p:cNvPr id="2" name="Title 1">
            <a:extLst>
              <a:ext uri="{FF2B5EF4-FFF2-40B4-BE49-F238E27FC236}">
                <a16:creationId xmlns:a16="http://schemas.microsoft.com/office/drawing/2014/main" id="{B4093531-5C07-C748-960B-449F6D694331}"/>
              </a:ext>
            </a:extLst>
          </p:cNvPr>
          <p:cNvSpPr>
            <a:spLocks noGrp="1"/>
          </p:cNvSpPr>
          <p:nvPr>
            <p:ph type="title"/>
          </p:nvPr>
        </p:nvSpPr>
        <p:spPr>
          <a:xfrm>
            <a:off x="166687" y="-189821"/>
            <a:ext cx="10515600" cy="1325563"/>
          </a:xfrm>
        </p:spPr>
        <p:txBody>
          <a:bodyPr/>
          <a:lstStyle/>
          <a:p>
            <a:r>
              <a:rPr lang="en-US" dirty="0"/>
              <a:t>Diet: Preparing to be translated.</a:t>
            </a:r>
          </a:p>
        </p:txBody>
      </p:sp>
      <p:sp>
        <p:nvSpPr>
          <p:cNvPr id="3" name="Content Placeholder 2">
            <a:extLst>
              <a:ext uri="{FF2B5EF4-FFF2-40B4-BE49-F238E27FC236}">
                <a16:creationId xmlns:a16="http://schemas.microsoft.com/office/drawing/2014/main" id="{0A0CD909-1E9C-3349-8681-4564CF736778}"/>
              </a:ext>
            </a:extLst>
          </p:cNvPr>
          <p:cNvSpPr>
            <a:spLocks noGrp="1"/>
          </p:cNvSpPr>
          <p:nvPr>
            <p:ph idx="1"/>
          </p:nvPr>
        </p:nvSpPr>
        <p:spPr>
          <a:xfrm>
            <a:off x="166686" y="816429"/>
            <a:ext cx="7034213" cy="6041571"/>
          </a:xfrm>
        </p:spPr>
        <p:txBody>
          <a:bodyPr>
            <a:normAutofit fontScale="92500" lnSpcReduction="20000"/>
          </a:bodyPr>
          <a:lstStyle/>
          <a:p>
            <a:pPr marL="0" indent="0">
              <a:buNone/>
            </a:pPr>
            <a:r>
              <a:rPr lang="en-AU" dirty="0"/>
              <a:t>Philippians 4:5  “Let your moderation be known unto all men. </a:t>
            </a:r>
            <a:r>
              <a:rPr lang="en-AU" b="1" dirty="0">
                <a:solidFill>
                  <a:srgbClr val="FFC000"/>
                </a:solidFill>
              </a:rPr>
              <a:t>The Lord is at hand</a:t>
            </a:r>
            <a:r>
              <a:rPr lang="en-AU" dirty="0"/>
              <a:t>.”</a:t>
            </a:r>
          </a:p>
          <a:p>
            <a:pPr marL="0" indent="0">
              <a:buNone/>
            </a:pPr>
            <a:r>
              <a:rPr lang="en-AU" dirty="0">
                <a:solidFill>
                  <a:srgbClr val="FFFF00"/>
                </a:solidFill>
              </a:rPr>
              <a:t>“</a:t>
            </a:r>
            <a:r>
              <a:rPr lang="en-AU" b="1" dirty="0">
                <a:solidFill>
                  <a:srgbClr val="FFFF00"/>
                </a:solidFill>
              </a:rPr>
              <a:t>Among those who are waiting for the coming of the Lord, meat eating will eventually be done away; flesh will cease to form a part of their diet</a:t>
            </a:r>
            <a:r>
              <a:rPr lang="en-AU" dirty="0">
                <a:solidFill>
                  <a:srgbClr val="FFFF00"/>
                </a:solidFill>
              </a:rPr>
              <a:t>.” </a:t>
            </a:r>
            <a:r>
              <a:rPr lang="en-AU" dirty="0"/>
              <a:t>{CD 380.4}</a:t>
            </a:r>
          </a:p>
          <a:p>
            <a:pPr marL="0" indent="0">
              <a:buNone/>
            </a:pPr>
            <a:r>
              <a:rPr lang="en-AU" dirty="0"/>
              <a:t>“</a:t>
            </a:r>
            <a:r>
              <a:rPr lang="en-AU" b="1" dirty="0">
                <a:solidFill>
                  <a:srgbClr val="FF0000"/>
                </a:solidFill>
              </a:rPr>
              <a:t>If ever </a:t>
            </a:r>
            <a:r>
              <a:rPr lang="en-AU" dirty="0"/>
              <a:t>there was a time when the diet should be of the most simple kind, it is </a:t>
            </a:r>
            <a:r>
              <a:rPr lang="en-AU" b="1" dirty="0">
                <a:solidFill>
                  <a:srgbClr val="FF0000"/>
                </a:solidFill>
              </a:rPr>
              <a:t>now</a:t>
            </a:r>
            <a:r>
              <a:rPr lang="en-AU" dirty="0"/>
              <a:t>. </a:t>
            </a:r>
          </a:p>
          <a:p>
            <a:pPr marL="0" indent="0">
              <a:buNone/>
            </a:pPr>
            <a:r>
              <a:rPr lang="en-AU" b="1" dirty="0">
                <a:solidFill>
                  <a:srgbClr val="FFFF00"/>
                </a:solidFill>
              </a:rPr>
              <a:t>“Meat should not be placed before our children</a:t>
            </a:r>
            <a:r>
              <a:rPr lang="en-AU" dirty="0"/>
              <a:t>. Its influence is to excite and strengthen the lower passions, and has a tendency to </a:t>
            </a:r>
            <a:r>
              <a:rPr lang="en-AU" b="1" dirty="0">
                <a:solidFill>
                  <a:srgbClr val="FF0000"/>
                </a:solidFill>
              </a:rPr>
              <a:t>deaden the moral powers</a:t>
            </a:r>
            <a:r>
              <a:rPr lang="en-AU" dirty="0"/>
              <a:t>. </a:t>
            </a:r>
          </a:p>
          <a:p>
            <a:pPr marL="0" indent="0">
              <a:buNone/>
            </a:pPr>
            <a:r>
              <a:rPr lang="en-AU" b="1" dirty="0">
                <a:solidFill>
                  <a:srgbClr val="FFFF00"/>
                </a:solidFill>
              </a:rPr>
              <a:t>“Grains and fruits prepared free from grease, and in as natural a condition as possible, should be the food for the tables of all who claim to be preparing for translation to heaven</a:t>
            </a:r>
            <a:r>
              <a:rPr lang="en-AU" dirty="0">
                <a:solidFill>
                  <a:srgbClr val="FFFF00"/>
                </a:solidFill>
              </a:rPr>
              <a:t>. </a:t>
            </a:r>
            <a:r>
              <a:rPr lang="en-AU" dirty="0"/>
              <a:t>The less feverish the diet, the more easily can the passions be controlled.”  {CD 63.3}</a:t>
            </a:r>
          </a:p>
          <a:p>
            <a:pPr marL="0" indent="0">
              <a:buNone/>
            </a:pPr>
            <a:endParaRPr lang="en-AU" dirty="0"/>
          </a:p>
          <a:p>
            <a:pPr marL="0" indent="0">
              <a:buNone/>
            </a:pPr>
            <a:endParaRPr lang="en-AU" dirty="0"/>
          </a:p>
          <a:p>
            <a:pPr marL="0" indent="0">
              <a:buNone/>
            </a:pPr>
            <a:endParaRPr lang="en-AU" dirty="0"/>
          </a:p>
        </p:txBody>
      </p:sp>
    </p:spTree>
    <p:extLst>
      <p:ext uri="{BB962C8B-B14F-4D97-AF65-F5344CB8AC3E}">
        <p14:creationId xmlns:p14="http://schemas.microsoft.com/office/powerpoint/2010/main" val="3606890662"/>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65ABA6-0532-504E-B735-9EBDD1B012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70630"/>
            <a:ext cx="12191999" cy="8128630"/>
          </a:xfrm>
          <a:prstGeom prst="rect">
            <a:avLst/>
          </a:prstGeom>
        </p:spPr>
      </p:pic>
      <p:sp>
        <p:nvSpPr>
          <p:cNvPr id="3" name="Content Placeholder 2">
            <a:extLst>
              <a:ext uri="{FF2B5EF4-FFF2-40B4-BE49-F238E27FC236}">
                <a16:creationId xmlns:a16="http://schemas.microsoft.com/office/drawing/2014/main" id="{F5A3AC18-7DF4-4744-B24A-F82A54B63E09}"/>
              </a:ext>
            </a:extLst>
          </p:cNvPr>
          <p:cNvSpPr>
            <a:spLocks noGrp="1"/>
          </p:cNvSpPr>
          <p:nvPr>
            <p:ph idx="1"/>
          </p:nvPr>
        </p:nvSpPr>
        <p:spPr>
          <a:xfrm>
            <a:off x="146955" y="1616529"/>
            <a:ext cx="5421087" cy="5083706"/>
          </a:xfrm>
          <a:solidFill>
            <a:schemeClr val="tx1">
              <a:alpha val="54000"/>
            </a:schemeClr>
          </a:solidFill>
        </p:spPr>
        <p:txBody>
          <a:bodyPr>
            <a:noAutofit/>
          </a:bodyPr>
          <a:lstStyle/>
          <a:p>
            <a:pPr marL="0" indent="0">
              <a:lnSpc>
                <a:spcPct val="100000"/>
              </a:lnSpc>
              <a:buNone/>
            </a:pPr>
            <a:r>
              <a:rPr lang="en-US" sz="2400" dirty="0"/>
              <a:t>“</a:t>
            </a:r>
            <a:r>
              <a:rPr lang="en-US" sz="2400" b="1" dirty="0">
                <a:solidFill>
                  <a:srgbClr val="FFFF00"/>
                </a:solidFill>
              </a:rPr>
              <a:t>Greater reforms </a:t>
            </a:r>
            <a:r>
              <a:rPr lang="en-US" sz="2400" dirty="0"/>
              <a:t>should be seen among the people who claim to be </a:t>
            </a:r>
            <a:r>
              <a:rPr lang="en-US" sz="2400" b="1" dirty="0">
                <a:solidFill>
                  <a:srgbClr val="FFFF00"/>
                </a:solidFill>
              </a:rPr>
              <a:t>looking for the soon appearing of Christ. </a:t>
            </a:r>
          </a:p>
          <a:p>
            <a:pPr marL="0" indent="0">
              <a:lnSpc>
                <a:spcPct val="100000"/>
              </a:lnSpc>
              <a:buNone/>
            </a:pPr>
            <a:r>
              <a:rPr lang="en-US" sz="2400" dirty="0"/>
              <a:t>“There are those who ought to be awake to the danger of </a:t>
            </a:r>
            <a:r>
              <a:rPr lang="en-US" sz="2400" b="1" dirty="0">
                <a:solidFill>
                  <a:srgbClr val="FFC000"/>
                </a:solidFill>
              </a:rPr>
              <a:t>meat eating</a:t>
            </a:r>
            <a:r>
              <a:rPr lang="en-US" sz="2400" dirty="0"/>
              <a:t>, who are still eating the flesh of animals, thus </a:t>
            </a:r>
            <a:r>
              <a:rPr lang="en-US" sz="2400" b="1" dirty="0">
                <a:solidFill>
                  <a:srgbClr val="FFFF00"/>
                </a:solidFill>
              </a:rPr>
              <a:t>endangering the physical, mental, and spiritual health. </a:t>
            </a:r>
          </a:p>
          <a:p>
            <a:pPr marL="0" indent="0">
              <a:lnSpc>
                <a:spcPct val="100000"/>
              </a:lnSpc>
              <a:buNone/>
            </a:pPr>
            <a:r>
              <a:rPr lang="en-US" sz="2400" dirty="0"/>
              <a:t>“Many who are now only </a:t>
            </a:r>
            <a:r>
              <a:rPr lang="en-US" sz="2400" b="1" dirty="0">
                <a:solidFill>
                  <a:srgbClr val="FFFF00"/>
                </a:solidFill>
              </a:rPr>
              <a:t>half </a:t>
            </a:r>
            <a:r>
              <a:rPr lang="en-US" sz="2400" b="1" dirty="0">
                <a:solidFill>
                  <a:srgbClr val="FFC000"/>
                </a:solidFill>
              </a:rPr>
              <a:t>converted</a:t>
            </a:r>
            <a:r>
              <a:rPr lang="en-US" sz="2400" b="1" dirty="0">
                <a:solidFill>
                  <a:srgbClr val="FFFF00"/>
                </a:solidFill>
              </a:rPr>
              <a:t> on the question of meat eating will go from God's people</a:t>
            </a:r>
            <a:r>
              <a:rPr lang="en-US" sz="2400" dirty="0"/>
              <a:t>, to </a:t>
            </a:r>
            <a:r>
              <a:rPr lang="en-US" sz="3200" b="1" dirty="0"/>
              <a:t>walk no more with them</a:t>
            </a:r>
            <a:r>
              <a:rPr lang="en-US" sz="2400" dirty="0"/>
              <a:t>.” CH 575.2</a:t>
            </a:r>
          </a:p>
        </p:txBody>
      </p:sp>
      <p:sp>
        <p:nvSpPr>
          <p:cNvPr id="2" name="TextBox 1">
            <a:extLst>
              <a:ext uri="{FF2B5EF4-FFF2-40B4-BE49-F238E27FC236}">
                <a16:creationId xmlns:a16="http://schemas.microsoft.com/office/drawing/2014/main" id="{C25DFD91-EB4F-2843-A79D-99A8CCA20E46}"/>
              </a:ext>
            </a:extLst>
          </p:cNvPr>
          <p:cNvSpPr txBox="1"/>
          <p:nvPr/>
        </p:nvSpPr>
        <p:spPr>
          <a:xfrm>
            <a:off x="146955" y="277350"/>
            <a:ext cx="4801699" cy="1015663"/>
          </a:xfrm>
          <a:prstGeom prst="rect">
            <a:avLst/>
          </a:prstGeom>
          <a:noFill/>
        </p:spPr>
        <p:txBody>
          <a:bodyPr wrap="none" rtlCol="0">
            <a:spAutoFit/>
          </a:bodyPr>
          <a:lstStyle/>
          <a:p>
            <a:r>
              <a:rPr lang="en-US" sz="6000" b="1" dirty="0">
                <a:solidFill>
                  <a:schemeClr val="bg1"/>
                </a:solidFill>
                <a:effectLst>
                  <a:glow rad="101600">
                    <a:schemeClr val="tx1">
                      <a:alpha val="60000"/>
                    </a:schemeClr>
                  </a:glow>
                </a:effectLst>
              </a:rPr>
              <a:t>Walk No More</a:t>
            </a:r>
            <a:endParaRPr lang="en-US" sz="6000" dirty="0">
              <a:solidFill>
                <a:schemeClr val="bg1"/>
              </a:solidFill>
              <a:effectLst>
                <a:glow rad="101600">
                  <a:schemeClr val="tx1">
                    <a:alpha val="60000"/>
                  </a:schemeClr>
                </a:glow>
              </a:effectLst>
            </a:endParaRPr>
          </a:p>
        </p:txBody>
      </p:sp>
    </p:spTree>
    <p:extLst>
      <p:ext uri="{BB962C8B-B14F-4D97-AF65-F5344CB8AC3E}">
        <p14:creationId xmlns:p14="http://schemas.microsoft.com/office/powerpoint/2010/main" val="409449942"/>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831983-A36C-3C4A-B3AF-B02B351A8CAC}"/>
              </a:ext>
            </a:extLst>
          </p:cNvPr>
          <p:cNvSpPr>
            <a:spLocks noGrp="1"/>
          </p:cNvSpPr>
          <p:nvPr>
            <p:ph idx="1"/>
          </p:nvPr>
        </p:nvSpPr>
        <p:spPr>
          <a:xfrm>
            <a:off x="259196" y="835732"/>
            <a:ext cx="5527007" cy="5858308"/>
          </a:xfrm>
        </p:spPr>
        <p:txBody>
          <a:bodyPr>
            <a:normAutofit/>
          </a:bodyPr>
          <a:lstStyle/>
          <a:p>
            <a:pPr marL="0" indent="0">
              <a:buNone/>
            </a:pPr>
            <a:r>
              <a:rPr lang="en-US" sz="3200" b="1" dirty="0">
                <a:solidFill>
                  <a:srgbClr val="FFFF00"/>
                </a:solidFill>
              </a:rPr>
              <a:t>“</a:t>
            </a:r>
            <a:r>
              <a:rPr lang="en-US" sz="3200" b="1" dirty="0"/>
              <a:t>The Lord has given instruction that the gospel is to be carried forward, and the </a:t>
            </a:r>
            <a:r>
              <a:rPr lang="en-US" sz="3200" b="1" dirty="0">
                <a:solidFill>
                  <a:srgbClr val="FF0000"/>
                </a:solidFill>
              </a:rPr>
              <a:t>gospel includes health reform in all its phases</a:t>
            </a:r>
            <a:r>
              <a:rPr lang="en-US" sz="3200" b="1" dirty="0"/>
              <a:t>.</a:t>
            </a:r>
            <a:r>
              <a:rPr lang="en-US" sz="3200" dirty="0"/>
              <a:t> </a:t>
            </a:r>
          </a:p>
          <a:p>
            <a:pPr marL="0" indent="0">
              <a:buNone/>
            </a:pPr>
            <a:r>
              <a:rPr lang="en-US" sz="3200" dirty="0"/>
              <a:t>“Our work is to enlighten the world, for it is blind to the movements which are taking place, preparing the way for the </a:t>
            </a:r>
            <a:r>
              <a:rPr lang="en-US" sz="3200" b="1" dirty="0">
                <a:solidFill>
                  <a:srgbClr val="FF0000"/>
                </a:solidFill>
              </a:rPr>
              <a:t>plagues</a:t>
            </a:r>
            <a:r>
              <a:rPr lang="en-US" sz="3200" dirty="0"/>
              <a:t> which God will permit to come upon the world.” Ms172-1899.8</a:t>
            </a:r>
          </a:p>
          <a:p>
            <a:endParaRPr lang="en-US" sz="3200" dirty="0"/>
          </a:p>
        </p:txBody>
      </p:sp>
      <p:pic>
        <p:nvPicPr>
          <p:cNvPr id="4" name="Picture 3">
            <a:extLst>
              <a:ext uri="{FF2B5EF4-FFF2-40B4-BE49-F238E27FC236}">
                <a16:creationId xmlns:a16="http://schemas.microsoft.com/office/drawing/2014/main" id="{ED77CEB0-33D5-9C43-94C4-ED5071A796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56026" y="1622136"/>
            <a:ext cx="5531372" cy="4140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extBox 1">
            <a:extLst>
              <a:ext uri="{FF2B5EF4-FFF2-40B4-BE49-F238E27FC236}">
                <a16:creationId xmlns:a16="http://schemas.microsoft.com/office/drawing/2014/main" id="{F6E203DE-D25E-AA4F-8B22-ED66FA5ED2EE}"/>
              </a:ext>
            </a:extLst>
          </p:cNvPr>
          <p:cNvSpPr txBox="1"/>
          <p:nvPr/>
        </p:nvSpPr>
        <p:spPr>
          <a:xfrm>
            <a:off x="375557" y="195943"/>
            <a:ext cx="6547757" cy="584775"/>
          </a:xfrm>
          <a:prstGeom prst="rect">
            <a:avLst/>
          </a:prstGeom>
          <a:noFill/>
        </p:spPr>
        <p:txBody>
          <a:bodyPr wrap="square" rtlCol="0">
            <a:spAutoFit/>
          </a:bodyPr>
          <a:lstStyle/>
          <a:p>
            <a:r>
              <a:rPr lang="en-US" sz="3200" b="1" dirty="0">
                <a:solidFill>
                  <a:srgbClr val="FFC000"/>
                </a:solidFill>
              </a:rPr>
              <a:t>Gospel Includes Health Reform</a:t>
            </a:r>
            <a:endParaRPr lang="en-US" sz="3200" dirty="0">
              <a:solidFill>
                <a:srgbClr val="FFC000"/>
              </a:solidFill>
            </a:endParaRPr>
          </a:p>
        </p:txBody>
      </p:sp>
    </p:spTree>
    <p:extLst>
      <p:ext uri="{BB962C8B-B14F-4D97-AF65-F5344CB8AC3E}">
        <p14:creationId xmlns:p14="http://schemas.microsoft.com/office/powerpoint/2010/main" val="3080870621"/>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7EAE1B-049C-0F44-896A-DB6999018913}"/>
              </a:ext>
            </a:extLst>
          </p:cNvPr>
          <p:cNvPicPr>
            <a:picLocks noChangeAspect="1"/>
          </p:cNvPicPr>
          <p:nvPr/>
        </p:nvPicPr>
        <p:blipFill>
          <a:blip r:embed="rId3"/>
          <a:stretch>
            <a:fillRect/>
          </a:stretch>
        </p:blipFill>
        <p:spPr>
          <a:xfrm>
            <a:off x="-47625" y="-2628899"/>
            <a:ext cx="13063538" cy="9797654"/>
          </a:xfrm>
          <a:prstGeom prst="rect">
            <a:avLst/>
          </a:prstGeom>
        </p:spPr>
      </p:pic>
      <p:sp>
        <p:nvSpPr>
          <p:cNvPr id="2" name="Title 1">
            <a:extLst>
              <a:ext uri="{FF2B5EF4-FFF2-40B4-BE49-F238E27FC236}">
                <a16:creationId xmlns:a16="http://schemas.microsoft.com/office/drawing/2014/main" id="{2A8BCB5A-8B7C-5E40-A1BA-09F4ABE405E7}"/>
              </a:ext>
            </a:extLst>
          </p:cNvPr>
          <p:cNvSpPr>
            <a:spLocks noGrp="1"/>
          </p:cNvSpPr>
          <p:nvPr>
            <p:ph type="title"/>
          </p:nvPr>
        </p:nvSpPr>
        <p:spPr>
          <a:xfrm>
            <a:off x="152400" y="-179389"/>
            <a:ext cx="10515600" cy="1325563"/>
          </a:xfrm>
        </p:spPr>
        <p:txBody>
          <a:bodyPr/>
          <a:lstStyle/>
          <a:p>
            <a:r>
              <a:rPr lang="en-US" b="1" dirty="0">
                <a:solidFill>
                  <a:srgbClr val="FFC000"/>
                </a:solidFill>
              </a:rPr>
              <a:t>He </a:t>
            </a:r>
            <a:r>
              <a:rPr lang="en-US" b="1" dirty="0" err="1">
                <a:solidFill>
                  <a:srgbClr val="FFC000"/>
                </a:solidFill>
              </a:rPr>
              <a:t>Knoweth</a:t>
            </a:r>
            <a:r>
              <a:rPr lang="en-US" b="1" dirty="0">
                <a:solidFill>
                  <a:srgbClr val="FFC000"/>
                </a:solidFill>
              </a:rPr>
              <a:t> That He Hath But A Short Time</a:t>
            </a:r>
          </a:p>
        </p:txBody>
      </p:sp>
      <p:sp>
        <p:nvSpPr>
          <p:cNvPr id="3" name="Content Placeholder 2">
            <a:extLst>
              <a:ext uri="{FF2B5EF4-FFF2-40B4-BE49-F238E27FC236}">
                <a16:creationId xmlns:a16="http://schemas.microsoft.com/office/drawing/2014/main" id="{E4B4524F-2A4C-8F45-8BC1-342630BCC76D}"/>
              </a:ext>
            </a:extLst>
          </p:cNvPr>
          <p:cNvSpPr>
            <a:spLocks noGrp="1"/>
          </p:cNvSpPr>
          <p:nvPr>
            <p:ph idx="1"/>
          </p:nvPr>
        </p:nvSpPr>
        <p:spPr>
          <a:xfrm>
            <a:off x="152400" y="930729"/>
            <a:ext cx="7805738" cy="5927271"/>
          </a:xfrm>
        </p:spPr>
        <p:txBody>
          <a:bodyPr>
            <a:noAutofit/>
          </a:bodyPr>
          <a:lstStyle/>
          <a:p>
            <a:pPr marL="0" indent="0">
              <a:lnSpc>
                <a:spcPct val="100000"/>
              </a:lnSpc>
              <a:buNone/>
            </a:pPr>
            <a:r>
              <a:rPr lang="en-US" sz="3200" dirty="0"/>
              <a:t>“</a:t>
            </a:r>
            <a:r>
              <a:rPr lang="en-US" sz="3200" b="1" dirty="0">
                <a:solidFill>
                  <a:srgbClr val="FF0000"/>
                </a:solidFill>
              </a:rPr>
              <a:t>Woe</a:t>
            </a:r>
            <a:r>
              <a:rPr lang="en-US" sz="3200" dirty="0"/>
              <a:t> to the </a:t>
            </a:r>
            <a:r>
              <a:rPr lang="en-US" sz="3200" dirty="0" err="1"/>
              <a:t>inhabiters</a:t>
            </a:r>
            <a:r>
              <a:rPr lang="en-US" sz="3200" dirty="0"/>
              <a:t> of the earth and of the sea! for the </a:t>
            </a:r>
            <a:r>
              <a:rPr lang="en-US" sz="3200" b="1" dirty="0">
                <a:solidFill>
                  <a:srgbClr val="FF0000"/>
                </a:solidFill>
              </a:rPr>
              <a:t>devil is come down unto you, having great wrath, because </a:t>
            </a:r>
            <a:r>
              <a:rPr lang="en-US" sz="3200" b="1" dirty="0">
                <a:solidFill>
                  <a:srgbClr val="FFC000"/>
                </a:solidFill>
              </a:rPr>
              <a:t>he </a:t>
            </a:r>
            <a:r>
              <a:rPr lang="en-US" sz="3200" b="1" dirty="0" err="1">
                <a:solidFill>
                  <a:srgbClr val="FFC000"/>
                </a:solidFill>
              </a:rPr>
              <a:t>knoweth</a:t>
            </a:r>
            <a:r>
              <a:rPr lang="en-US" sz="3200" b="1" dirty="0">
                <a:solidFill>
                  <a:srgbClr val="FFC000"/>
                </a:solidFill>
              </a:rPr>
              <a:t> that he hath but a short time.”</a:t>
            </a:r>
            <a:r>
              <a:rPr lang="en-US" sz="3200" dirty="0">
                <a:solidFill>
                  <a:srgbClr val="FFC000"/>
                </a:solidFill>
              </a:rPr>
              <a:t> </a:t>
            </a:r>
            <a:r>
              <a:rPr lang="en-US" sz="3200" dirty="0"/>
              <a:t>Revelation 12:12 </a:t>
            </a:r>
            <a:endParaRPr lang="en-US" sz="3200" b="1" dirty="0">
              <a:solidFill>
                <a:srgbClr val="FF0000"/>
              </a:solidFill>
            </a:endParaRPr>
          </a:p>
          <a:p>
            <a:pPr marL="0" indent="0">
              <a:lnSpc>
                <a:spcPct val="100000"/>
              </a:lnSpc>
              <a:buNone/>
            </a:pPr>
            <a:r>
              <a:rPr lang="en-US" sz="3200" dirty="0"/>
              <a:t>“It is impossible to give any idea of the experience of the people of God who shall be alive upon the earth when </a:t>
            </a:r>
            <a:r>
              <a:rPr lang="en-US" sz="3200" b="1" dirty="0">
                <a:solidFill>
                  <a:srgbClr val="FF0000"/>
                </a:solidFill>
              </a:rPr>
              <a:t>celestial glory </a:t>
            </a:r>
            <a:r>
              <a:rPr lang="en-US" sz="3200" dirty="0"/>
              <a:t>and </a:t>
            </a:r>
            <a:r>
              <a:rPr lang="en-US" sz="3200" b="1" dirty="0">
                <a:solidFill>
                  <a:srgbClr val="FF0000"/>
                </a:solidFill>
              </a:rPr>
              <a:t>a repetition of the persecutions of the past </a:t>
            </a:r>
            <a:r>
              <a:rPr lang="en-US" sz="3200" dirty="0"/>
              <a:t>are</a:t>
            </a:r>
            <a:r>
              <a:rPr lang="en-US" sz="3200" b="1" dirty="0">
                <a:solidFill>
                  <a:srgbClr val="FF0000"/>
                </a:solidFill>
              </a:rPr>
              <a:t> blended</a:t>
            </a:r>
            <a:r>
              <a:rPr lang="en-US" sz="3200" dirty="0"/>
              <a:t>.” {9T 16.1}</a:t>
            </a:r>
          </a:p>
        </p:txBody>
      </p:sp>
    </p:spTree>
    <p:extLst>
      <p:ext uri="{BB962C8B-B14F-4D97-AF65-F5344CB8AC3E}">
        <p14:creationId xmlns:p14="http://schemas.microsoft.com/office/powerpoint/2010/main" val="288027552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FC4D9A-8943-E74A-9878-ED9F9C1360CE}"/>
              </a:ext>
            </a:extLst>
          </p:cNvPr>
          <p:cNvPicPr>
            <a:picLocks noChangeAspect="1"/>
          </p:cNvPicPr>
          <p:nvPr/>
        </p:nvPicPr>
        <p:blipFill>
          <a:blip r:embed="rId3"/>
          <a:stretch>
            <a:fillRect/>
          </a:stretch>
        </p:blipFill>
        <p:spPr>
          <a:xfrm>
            <a:off x="-78059" y="-16409"/>
            <a:ext cx="12270059" cy="8148087"/>
          </a:xfrm>
          <a:prstGeom prst="rect">
            <a:avLst/>
          </a:prstGeom>
        </p:spPr>
      </p:pic>
      <p:sp>
        <p:nvSpPr>
          <p:cNvPr id="3" name="Content Placeholder 2">
            <a:extLst>
              <a:ext uri="{FF2B5EF4-FFF2-40B4-BE49-F238E27FC236}">
                <a16:creationId xmlns:a16="http://schemas.microsoft.com/office/drawing/2014/main" id="{5DCAD4B6-8122-D741-9088-88CE93663878}"/>
              </a:ext>
            </a:extLst>
          </p:cNvPr>
          <p:cNvSpPr>
            <a:spLocks noGrp="1"/>
          </p:cNvSpPr>
          <p:nvPr>
            <p:ph idx="1"/>
          </p:nvPr>
        </p:nvSpPr>
        <p:spPr>
          <a:xfrm>
            <a:off x="646770" y="1734904"/>
            <a:ext cx="6490010" cy="5669506"/>
          </a:xfrm>
        </p:spPr>
        <p:txBody>
          <a:bodyPr>
            <a:normAutofit/>
          </a:bodyPr>
          <a:lstStyle/>
          <a:p>
            <a:pPr marL="0" indent="0">
              <a:buNone/>
            </a:pPr>
            <a:r>
              <a:rPr lang="en-US" sz="4400" dirty="0">
                <a:solidFill>
                  <a:schemeClr val="tx1"/>
                </a:solidFill>
              </a:rPr>
              <a:t>“Man will rise no higher than his conceptions of truth, purity, and holiness.” {PP 91.2} </a:t>
            </a:r>
          </a:p>
          <a:p>
            <a:pPr marL="0" indent="0">
              <a:buNone/>
            </a:pPr>
            <a:r>
              <a:rPr lang="en-US" sz="4400" dirty="0">
                <a:solidFill>
                  <a:sysClr val="windowText" lastClr="000000"/>
                </a:solidFill>
              </a:rPr>
              <a:t>Psalms 135:18  They that make them are like unto them: so is every one that </a:t>
            </a:r>
            <a:r>
              <a:rPr lang="en-US" sz="4400" dirty="0" err="1">
                <a:solidFill>
                  <a:sysClr val="windowText" lastClr="000000"/>
                </a:solidFill>
              </a:rPr>
              <a:t>trusteth</a:t>
            </a:r>
            <a:r>
              <a:rPr lang="en-US" sz="4400" dirty="0">
                <a:solidFill>
                  <a:sysClr val="windowText" lastClr="000000"/>
                </a:solidFill>
              </a:rPr>
              <a:t> in them.</a:t>
            </a:r>
            <a:endParaRPr lang="en-US" sz="4400" dirty="0">
              <a:solidFill>
                <a:schemeClr val="tx1"/>
              </a:solidFill>
            </a:endParaRPr>
          </a:p>
          <a:p>
            <a:pPr marL="0" indent="0">
              <a:buNone/>
            </a:pPr>
            <a:endParaRPr lang="en-US" sz="4400" dirty="0">
              <a:solidFill>
                <a:schemeClr val="tx1"/>
              </a:solidFill>
            </a:endParaRPr>
          </a:p>
        </p:txBody>
      </p:sp>
      <p:sp>
        <p:nvSpPr>
          <p:cNvPr id="2" name="TextBox 1">
            <a:extLst>
              <a:ext uri="{FF2B5EF4-FFF2-40B4-BE49-F238E27FC236}">
                <a16:creationId xmlns:a16="http://schemas.microsoft.com/office/drawing/2014/main" id="{6D40EACD-9E63-CA49-A455-1C51386BD44E}"/>
              </a:ext>
            </a:extLst>
          </p:cNvPr>
          <p:cNvSpPr txBox="1"/>
          <p:nvPr/>
        </p:nvSpPr>
        <p:spPr>
          <a:xfrm>
            <a:off x="646770" y="473528"/>
            <a:ext cx="6892656" cy="830997"/>
          </a:xfrm>
          <a:prstGeom prst="rect">
            <a:avLst/>
          </a:prstGeom>
          <a:noFill/>
        </p:spPr>
        <p:txBody>
          <a:bodyPr wrap="none" rtlCol="0">
            <a:spAutoFit/>
          </a:bodyPr>
          <a:lstStyle/>
          <a:p>
            <a:r>
              <a:rPr lang="en-US" sz="4800" dirty="0"/>
              <a:t>What limits your progress?</a:t>
            </a:r>
          </a:p>
        </p:txBody>
      </p:sp>
    </p:spTree>
    <p:extLst>
      <p:ext uri="{BB962C8B-B14F-4D97-AF65-F5344CB8AC3E}">
        <p14:creationId xmlns:p14="http://schemas.microsoft.com/office/powerpoint/2010/main" val="25927190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AC31F3-0A61-9C4B-994B-5466B3EFC5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5975" y="-1757363"/>
            <a:ext cx="14277975" cy="9994571"/>
          </a:xfrm>
          <a:prstGeom prst="rect">
            <a:avLst/>
          </a:prstGeom>
        </p:spPr>
      </p:pic>
      <p:sp>
        <p:nvSpPr>
          <p:cNvPr id="2" name="Title 1">
            <a:extLst>
              <a:ext uri="{FF2B5EF4-FFF2-40B4-BE49-F238E27FC236}">
                <a16:creationId xmlns:a16="http://schemas.microsoft.com/office/drawing/2014/main" id="{D11B74C7-884B-F344-B7CB-832BAFB66CF4}"/>
              </a:ext>
            </a:extLst>
          </p:cNvPr>
          <p:cNvSpPr>
            <a:spLocks noGrp="1"/>
          </p:cNvSpPr>
          <p:nvPr>
            <p:ph type="title"/>
          </p:nvPr>
        </p:nvSpPr>
        <p:spPr>
          <a:xfrm>
            <a:off x="3886201" y="0"/>
            <a:ext cx="10987538" cy="1325563"/>
          </a:xfrm>
        </p:spPr>
        <p:txBody>
          <a:bodyPr/>
          <a:lstStyle/>
          <a:p>
            <a:r>
              <a:rPr lang="en-US" b="1" dirty="0">
                <a:solidFill>
                  <a:srgbClr val="FFC000"/>
                </a:solidFill>
              </a:rPr>
              <a:t>Probations Close</a:t>
            </a:r>
          </a:p>
        </p:txBody>
      </p:sp>
      <p:sp>
        <p:nvSpPr>
          <p:cNvPr id="3" name="Content Placeholder 2">
            <a:extLst>
              <a:ext uri="{FF2B5EF4-FFF2-40B4-BE49-F238E27FC236}">
                <a16:creationId xmlns:a16="http://schemas.microsoft.com/office/drawing/2014/main" id="{5C024C64-87A1-5049-B2C6-B54E5EC7DE6A}"/>
              </a:ext>
            </a:extLst>
          </p:cNvPr>
          <p:cNvSpPr>
            <a:spLocks noGrp="1"/>
          </p:cNvSpPr>
          <p:nvPr>
            <p:ph idx="1"/>
          </p:nvPr>
        </p:nvSpPr>
        <p:spPr>
          <a:xfrm>
            <a:off x="3886201" y="1224643"/>
            <a:ext cx="7872412" cy="5633357"/>
          </a:xfrm>
        </p:spPr>
        <p:txBody>
          <a:bodyPr>
            <a:normAutofit/>
          </a:bodyPr>
          <a:lstStyle/>
          <a:p>
            <a:pPr marL="0" indent="0">
              <a:buNone/>
            </a:pPr>
            <a:r>
              <a:rPr lang="en-US" sz="3200" dirty="0">
                <a:effectLst>
                  <a:glow rad="101600">
                    <a:schemeClr val="tx1">
                      <a:alpha val="60000"/>
                    </a:schemeClr>
                  </a:glow>
                  <a:outerShdw blurRad="50800" dist="38100" dir="2700000" algn="tl" rotWithShape="0">
                    <a:prstClr val="black">
                      <a:alpha val="40000"/>
                    </a:prstClr>
                  </a:outerShdw>
                </a:effectLst>
              </a:rPr>
              <a:t>“ He that is unjust, let him be unjust still: and he which is filthy, let him be filthy still: and he that is righteous, let him be righteous still: and </a:t>
            </a:r>
            <a:r>
              <a:rPr lang="en-US" sz="3200" dirty="0">
                <a:effectLst>
                  <a:glow rad="228600">
                    <a:schemeClr val="accent4">
                      <a:satMod val="175000"/>
                      <a:alpha val="40000"/>
                    </a:schemeClr>
                  </a:glow>
                  <a:outerShdw blurRad="50800" dist="38100" dir="2700000" algn="tl" rotWithShape="0">
                    <a:prstClr val="black">
                      <a:alpha val="40000"/>
                    </a:prstClr>
                  </a:outerShdw>
                </a:effectLst>
              </a:rPr>
              <a:t>he that is holy, let him be holy still</a:t>
            </a:r>
            <a:r>
              <a:rPr lang="en-US" sz="3200" dirty="0">
                <a:effectLst>
                  <a:glow rad="101600">
                    <a:schemeClr val="tx1">
                      <a:alpha val="60000"/>
                    </a:schemeClr>
                  </a:glow>
                  <a:outerShdw blurRad="50800" dist="38100" dir="2700000" algn="tl" rotWithShape="0">
                    <a:prstClr val="black">
                      <a:alpha val="40000"/>
                    </a:prstClr>
                  </a:outerShdw>
                </a:effectLst>
              </a:rPr>
              <a:t>.” Revelation 22:11 </a:t>
            </a:r>
          </a:p>
          <a:p>
            <a:pPr marL="0" indent="0">
              <a:buNone/>
            </a:pPr>
            <a:r>
              <a:rPr lang="en-US" sz="3200" dirty="0">
                <a:effectLst>
                  <a:glow rad="101600">
                    <a:schemeClr val="tx1">
                      <a:alpha val="60000"/>
                    </a:schemeClr>
                  </a:glow>
                  <a:outerShdw blurRad="50800" dist="38100" dir="2700000" algn="tl" rotWithShape="0">
                    <a:prstClr val="black">
                      <a:alpha val="40000"/>
                    </a:prstClr>
                  </a:outerShdw>
                </a:effectLst>
              </a:rPr>
              <a:t>“</a:t>
            </a:r>
            <a:r>
              <a:rPr lang="en-US" sz="3200" dirty="0">
                <a:effectLst>
                  <a:glow rad="228600">
                    <a:schemeClr val="accent4">
                      <a:satMod val="175000"/>
                      <a:alpha val="40000"/>
                    </a:schemeClr>
                  </a:glow>
                  <a:outerShdw blurRad="50800" dist="38100" dir="2700000" algn="tl" rotWithShape="0">
                    <a:prstClr val="black">
                      <a:alpha val="40000"/>
                    </a:prstClr>
                  </a:outerShdw>
                </a:effectLst>
              </a:rPr>
              <a:t>When the Lord comes, those who are holy will be holy still</a:t>
            </a:r>
            <a:r>
              <a:rPr lang="en-US" sz="3200" dirty="0">
                <a:effectLst>
                  <a:glow rad="101600">
                    <a:schemeClr val="tx1">
                      <a:alpha val="60000"/>
                    </a:schemeClr>
                  </a:glow>
                  <a:outerShdw blurRad="50800" dist="38100" dir="2700000" algn="tl" rotWithShape="0">
                    <a:prstClr val="black">
                      <a:alpha val="40000"/>
                    </a:prstClr>
                  </a:outerShdw>
                </a:effectLst>
              </a:rPr>
              <a:t>. </a:t>
            </a:r>
            <a:r>
              <a:rPr lang="en-US" sz="3200" b="1" dirty="0">
                <a:effectLst>
                  <a:glow rad="101600">
                    <a:schemeClr val="tx1">
                      <a:alpha val="60000"/>
                    </a:schemeClr>
                  </a:glow>
                  <a:outerShdw blurRad="50800" dist="38100" dir="2700000" algn="tl" rotWithShape="0">
                    <a:prstClr val="black">
                      <a:alpha val="40000"/>
                    </a:prstClr>
                  </a:outerShdw>
                </a:effectLst>
              </a:rPr>
              <a:t>Those who have preserved their bodies and spirits in holiness, in sanctification and honor, will then receive the finishing touch of immortality</a:t>
            </a:r>
            <a:r>
              <a:rPr lang="en-US" sz="3200" dirty="0">
                <a:effectLst>
                  <a:glow rad="101600">
                    <a:schemeClr val="tx1">
                      <a:alpha val="60000"/>
                    </a:schemeClr>
                  </a:glow>
                  <a:outerShdw blurRad="50800" dist="38100" dir="2700000" algn="tl" rotWithShape="0">
                    <a:prstClr val="black">
                      <a:alpha val="40000"/>
                    </a:prstClr>
                  </a:outerShdw>
                </a:effectLst>
              </a:rPr>
              <a:t>.” { 2T 355.1}</a:t>
            </a:r>
          </a:p>
        </p:txBody>
      </p:sp>
    </p:spTree>
    <p:extLst>
      <p:ext uri="{BB962C8B-B14F-4D97-AF65-F5344CB8AC3E}">
        <p14:creationId xmlns:p14="http://schemas.microsoft.com/office/powerpoint/2010/main" val="39722717"/>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5AA9D-5A8A-9648-8E37-F412558B0506}"/>
              </a:ext>
            </a:extLst>
          </p:cNvPr>
          <p:cNvPicPr>
            <a:picLocks noChangeAspect="1"/>
          </p:cNvPicPr>
          <p:nvPr/>
        </p:nvPicPr>
        <p:blipFill>
          <a:blip r:embed="rId3"/>
          <a:stretch>
            <a:fillRect/>
          </a:stretch>
        </p:blipFill>
        <p:spPr>
          <a:xfrm>
            <a:off x="-57151" y="-1814513"/>
            <a:ext cx="12249151" cy="9186863"/>
          </a:xfrm>
          <a:prstGeom prst="rect">
            <a:avLst/>
          </a:prstGeom>
        </p:spPr>
      </p:pic>
      <p:sp>
        <p:nvSpPr>
          <p:cNvPr id="2" name="Title 1">
            <a:extLst>
              <a:ext uri="{FF2B5EF4-FFF2-40B4-BE49-F238E27FC236}">
                <a16:creationId xmlns:a16="http://schemas.microsoft.com/office/drawing/2014/main" id="{63821B8D-64B6-BD46-B4B9-FC2388C5EA3A}"/>
              </a:ext>
            </a:extLst>
          </p:cNvPr>
          <p:cNvSpPr>
            <a:spLocks noGrp="1"/>
          </p:cNvSpPr>
          <p:nvPr>
            <p:ph type="title"/>
          </p:nvPr>
        </p:nvSpPr>
        <p:spPr>
          <a:xfrm>
            <a:off x="-57151" y="-207169"/>
            <a:ext cx="10515600" cy="1325563"/>
          </a:xfrm>
        </p:spPr>
        <p:txBody>
          <a:bodyPr/>
          <a:lstStyle/>
          <a:p>
            <a:r>
              <a:rPr lang="en-US" dirty="0"/>
              <a:t>With out an intercessor</a:t>
            </a:r>
          </a:p>
        </p:txBody>
      </p:sp>
      <p:sp>
        <p:nvSpPr>
          <p:cNvPr id="3" name="Content Placeholder 2">
            <a:extLst>
              <a:ext uri="{FF2B5EF4-FFF2-40B4-BE49-F238E27FC236}">
                <a16:creationId xmlns:a16="http://schemas.microsoft.com/office/drawing/2014/main" id="{CE2BFF51-F03C-A240-A0DA-7C68578DB32C}"/>
              </a:ext>
            </a:extLst>
          </p:cNvPr>
          <p:cNvSpPr>
            <a:spLocks noGrp="1"/>
          </p:cNvSpPr>
          <p:nvPr>
            <p:ph idx="1"/>
          </p:nvPr>
        </p:nvSpPr>
        <p:spPr>
          <a:xfrm>
            <a:off x="-57151" y="898128"/>
            <a:ext cx="7977188" cy="5959872"/>
          </a:xfrm>
        </p:spPr>
        <p:txBody>
          <a:bodyPr>
            <a:normAutofit lnSpcReduction="10000"/>
          </a:bodyPr>
          <a:lstStyle/>
          <a:p>
            <a:pPr marL="0" indent="0">
              <a:buNone/>
            </a:pPr>
            <a:r>
              <a:rPr lang="en-US" dirty="0">
                <a:effectLst>
                  <a:glow rad="101600">
                    <a:schemeClr val="tx1">
                      <a:alpha val="60000"/>
                    </a:schemeClr>
                  </a:glow>
                  <a:outerShdw blurRad="50800" dist="38100" dir="2700000" algn="tl" rotWithShape="0">
                    <a:prstClr val="black">
                      <a:alpha val="40000"/>
                    </a:prstClr>
                  </a:outerShdw>
                </a:effectLst>
              </a:rPr>
              <a:t>“And </a:t>
            </a:r>
            <a:r>
              <a:rPr lang="en-US" dirty="0">
                <a:solidFill>
                  <a:srgbClr val="FFFF00"/>
                </a:solidFill>
                <a:effectLst>
                  <a:glow rad="101600">
                    <a:schemeClr val="tx1">
                      <a:alpha val="60000"/>
                    </a:schemeClr>
                  </a:glow>
                  <a:outerShdw blurRad="50800" dist="38100" dir="2700000" algn="tl" rotWithShape="0">
                    <a:prstClr val="black">
                      <a:alpha val="40000"/>
                    </a:prstClr>
                  </a:outerShdw>
                </a:effectLst>
              </a:rPr>
              <a:t>at that time shall Michael stand up</a:t>
            </a:r>
            <a:r>
              <a:rPr lang="en-US" dirty="0">
                <a:effectLst>
                  <a:glow rad="101600">
                    <a:schemeClr val="tx1">
                      <a:alpha val="60000"/>
                    </a:schemeClr>
                  </a:glow>
                  <a:outerShdw blurRad="50800" dist="38100" dir="2700000" algn="tl" rotWithShape="0">
                    <a:prstClr val="black">
                      <a:alpha val="40000"/>
                    </a:prstClr>
                  </a:outerShdw>
                </a:effectLst>
              </a:rPr>
              <a:t>, the great prince which </a:t>
            </a:r>
            <a:r>
              <a:rPr lang="en-US" dirty="0" err="1">
                <a:effectLst>
                  <a:glow rad="101600">
                    <a:schemeClr val="tx1">
                      <a:alpha val="60000"/>
                    </a:schemeClr>
                  </a:glow>
                  <a:outerShdw blurRad="50800" dist="38100" dir="2700000" algn="tl" rotWithShape="0">
                    <a:prstClr val="black">
                      <a:alpha val="40000"/>
                    </a:prstClr>
                  </a:outerShdw>
                </a:effectLst>
              </a:rPr>
              <a:t>standeth</a:t>
            </a:r>
            <a:r>
              <a:rPr lang="en-US" dirty="0">
                <a:effectLst>
                  <a:glow rad="101600">
                    <a:schemeClr val="tx1">
                      <a:alpha val="60000"/>
                    </a:schemeClr>
                  </a:glow>
                  <a:outerShdw blurRad="50800" dist="38100" dir="2700000" algn="tl" rotWithShape="0">
                    <a:prstClr val="black">
                      <a:alpha val="40000"/>
                    </a:prstClr>
                  </a:outerShdw>
                </a:effectLst>
              </a:rPr>
              <a:t> for the children of thy people: and there shall be a time of trouble, such as never was since there was a nation even to that same time: and at that time thy people shall be delivered, every one that shall be found written in the book.” Daniel 12:1 </a:t>
            </a:r>
          </a:p>
          <a:p>
            <a:pPr marL="0" indent="0">
              <a:buNone/>
            </a:pPr>
            <a:r>
              <a:rPr lang="en-US" dirty="0">
                <a:effectLst>
                  <a:glow rad="101600">
                    <a:schemeClr val="tx1">
                      <a:alpha val="60000"/>
                    </a:schemeClr>
                  </a:glow>
                  <a:outerShdw blurRad="50800" dist="38100" dir="2700000" algn="tl" rotWithShape="0">
                    <a:prstClr val="black">
                      <a:alpha val="40000"/>
                    </a:prstClr>
                  </a:outerShdw>
                </a:effectLst>
              </a:rPr>
              <a:t>“As Jesus moved out of the most holy place, I heard the tinkling of the bells upon His garment; and as He left, a cloud of darkness covered the inhabitants of the earth. </a:t>
            </a:r>
            <a:r>
              <a:rPr lang="en-US" dirty="0">
                <a:solidFill>
                  <a:srgbClr val="FFFF00"/>
                </a:solidFill>
                <a:effectLst>
                  <a:glow rad="101600">
                    <a:schemeClr val="tx1">
                      <a:alpha val="60000"/>
                    </a:schemeClr>
                  </a:glow>
                  <a:outerShdw blurRad="50800" dist="38100" dir="2700000" algn="tl" rotWithShape="0">
                    <a:prstClr val="black">
                      <a:alpha val="40000"/>
                    </a:prstClr>
                  </a:outerShdw>
                </a:effectLst>
              </a:rPr>
              <a:t>There was then no mediator between guilty man and an offended God</a:t>
            </a:r>
            <a:r>
              <a:rPr lang="en-US" dirty="0">
                <a:effectLst>
                  <a:glow rad="101600">
                    <a:schemeClr val="tx1">
                      <a:alpha val="60000"/>
                    </a:schemeClr>
                  </a:glow>
                  <a:outerShdw blurRad="50800" dist="38100" dir="2700000" algn="tl" rotWithShape="0">
                    <a:prstClr val="black">
                      <a:alpha val="40000"/>
                    </a:prstClr>
                  </a:outerShdw>
                </a:effectLst>
              </a:rPr>
              <a:t>. </a:t>
            </a:r>
          </a:p>
          <a:p>
            <a:pPr marL="0" indent="0">
              <a:buNone/>
            </a:pPr>
            <a:r>
              <a:rPr lang="en-US" dirty="0">
                <a:solidFill>
                  <a:srgbClr val="FFFF00"/>
                </a:solidFill>
                <a:effectLst>
                  <a:glow rad="101600">
                    <a:schemeClr val="tx1">
                      <a:alpha val="60000"/>
                    </a:schemeClr>
                  </a:glow>
                  <a:outerShdw blurRad="50800" dist="38100" dir="2700000" algn="tl" rotWithShape="0">
                    <a:prstClr val="black">
                      <a:alpha val="40000"/>
                    </a:prstClr>
                  </a:outerShdw>
                </a:effectLst>
              </a:rPr>
              <a:t>“In that fearful time, after the close of Jesus’ mediation, the saints were living in the sight of a holy God without an intercessor</a:t>
            </a:r>
            <a:r>
              <a:rPr lang="en-US" dirty="0">
                <a:effectLst>
                  <a:glow rad="101600">
                    <a:schemeClr val="tx1">
                      <a:alpha val="60000"/>
                    </a:schemeClr>
                  </a:glow>
                  <a:outerShdw blurRad="50800" dist="38100" dir="2700000" algn="tl" rotWithShape="0">
                    <a:prstClr val="black">
                      <a:alpha val="40000"/>
                    </a:prstClr>
                  </a:outerShdw>
                </a:effectLst>
              </a:rPr>
              <a:t>.” { EW 280.2}</a:t>
            </a:r>
          </a:p>
        </p:txBody>
      </p:sp>
    </p:spTree>
    <p:extLst>
      <p:ext uri="{BB962C8B-B14F-4D97-AF65-F5344CB8AC3E}">
        <p14:creationId xmlns:p14="http://schemas.microsoft.com/office/powerpoint/2010/main" val="342593686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D30E1B-B6E3-9C4C-9061-A95248CE7965}"/>
              </a:ext>
            </a:extLst>
          </p:cNvPr>
          <p:cNvPicPr>
            <a:picLocks noChangeAspect="1"/>
          </p:cNvPicPr>
          <p:nvPr/>
        </p:nvPicPr>
        <p:blipFill>
          <a:blip r:embed="rId3"/>
          <a:stretch>
            <a:fillRect/>
          </a:stretch>
        </p:blipFill>
        <p:spPr>
          <a:xfrm flipH="1">
            <a:off x="-1" y="-1503760"/>
            <a:ext cx="12673013" cy="9504760"/>
          </a:xfrm>
          <a:prstGeom prst="rect">
            <a:avLst/>
          </a:prstGeom>
        </p:spPr>
      </p:pic>
      <p:sp>
        <p:nvSpPr>
          <p:cNvPr id="2" name="Title 1">
            <a:extLst>
              <a:ext uri="{FF2B5EF4-FFF2-40B4-BE49-F238E27FC236}">
                <a16:creationId xmlns:a16="http://schemas.microsoft.com/office/drawing/2014/main" id="{F4CD10D5-011D-BA4C-BCEA-11D3331E05BC}"/>
              </a:ext>
            </a:extLst>
          </p:cNvPr>
          <p:cNvSpPr>
            <a:spLocks noGrp="1"/>
          </p:cNvSpPr>
          <p:nvPr>
            <p:ph type="title"/>
          </p:nvPr>
        </p:nvSpPr>
        <p:spPr>
          <a:xfrm>
            <a:off x="0" y="-353447"/>
            <a:ext cx="10515600" cy="1325563"/>
          </a:xfrm>
        </p:spPr>
        <p:txBody>
          <a:bodyPr/>
          <a:lstStyle/>
          <a:p>
            <a:r>
              <a:rPr lang="en-US" dirty="0">
                <a:effectLst>
                  <a:outerShdw blurRad="50800" dist="38100" dir="2700000" algn="tl" rotWithShape="0">
                    <a:prstClr val="black">
                      <a:alpha val="40000"/>
                    </a:prstClr>
                  </a:outerShdw>
                </a:effectLst>
              </a:rPr>
              <a:t>Seven Last Plagues</a:t>
            </a:r>
          </a:p>
        </p:txBody>
      </p:sp>
      <p:sp>
        <p:nvSpPr>
          <p:cNvPr id="3" name="Content Placeholder 2">
            <a:extLst>
              <a:ext uri="{FF2B5EF4-FFF2-40B4-BE49-F238E27FC236}">
                <a16:creationId xmlns:a16="http://schemas.microsoft.com/office/drawing/2014/main" id="{E71BB119-F710-DA46-962C-95262AC3B1B9}"/>
              </a:ext>
            </a:extLst>
          </p:cNvPr>
          <p:cNvSpPr>
            <a:spLocks noGrp="1"/>
          </p:cNvSpPr>
          <p:nvPr>
            <p:ph idx="1"/>
          </p:nvPr>
        </p:nvSpPr>
        <p:spPr>
          <a:xfrm>
            <a:off x="68375" y="972116"/>
            <a:ext cx="6964817" cy="5624627"/>
          </a:xfrm>
        </p:spPr>
        <p:txBody>
          <a:bodyPr>
            <a:noAutofit/>
          </a:bodyPr>
          <a:lstStyle/>
          <a:p>
            <a:pPr marL="0" indent="0">
              <a:lnSpc>
                <a:spcPct val="100000"/>
              </a:lnSpc>
              <a:buNone/>
            </a:pPr>
            <a:r>
              <a:rPr lang="en-US" dirty="0">
                <a:effectLst>
                  <a:outerShdw blurRad="50800" dist="38100" dir="2700000" algn="tl" rotWithShape="0">
                    <a:prstClr val="black">
                      <a:alpha val="40000"/>
                    </a:prstClr>
                  </a:outerShdw>
                </a:effectLst>
              </a:rPr>
              <a:t>“Those who refuse to be hewed by the prophets and fail to purify their souls in obeying the whole truth, and who are willing to believe that their condition is far better than it really is, </a:t>
            </a:r>
            <a:r>
              <a:rPr lang="en-US" b="1" dirty="0">
                <a:effectLst>
                  <a:outerShdw blurRad="50800" dist="38100" dir="2700000" algn="tl" rotWithShape="0">
                    <a:prstClr val="black">
                      <a:alpha val="40000"/>
                    </a:prstClr>
                  </a:outerShdw>
                </a:effectLst>
              </a:rPr>
              <a:t>will come up to the </a:t>
            </a:r>
            <a:r>
              <a:rPr lang="en-US" b="1" dirty="0">
                <a:solidFill>
                  <a:srgbClr val="FFFF00"/>
                </a:solidFill>
                <a:effectLst>
                  <a:outerShdw blurRad="50800" dist="38100" dir="2700000" algn="tl" rotWithShape="0">
                    <a:prstClr val="black">
                      <a:alpha val="40000"/>
                    </a:prstClr>
                  </a:outerShdw>
                </a:effectLst>
              </a:rPr>
              <a:t>time of the falling of the plagues</a:t>
            </a:r>
            <a:r>
              <a:rPr lang="en-US" b="1" dirty="0">
                <a:effectLst>
                  <a:outerShdw blurRad="50800" dist="38100" dir="2700000" algn="tl" rotWithShape="0">
                    <a:prstClr val="black">
                      <a:alpha val="40000"/>
                    </a:prstClr>
                  </a:outerShdw>
                </a:effectLst>
              </a:rPr>
              <a:t>, and then see that they needed to be hewed and squared for the building</a:t>
            </a:r>
            <a:r>
              <a:rPr lang="en-US" dirty="0">
                <a:effectLst>
                  <a:outerShdw blurRad="50800" dist="38100" dir="2700000" algn="tl" rotWithShape="0">
                    <a:prstClr val="black">
                      <a:alpha val="40000"/>
                    </a:prstClr>
                  </a:outerShdw>
                </a:effectLst>
              </a:rPr>
              <a:t>. But there will be no time then to do it and no Mediator to plead their cause before the Father.” {EW 71.2}</a:t>
            </a:r>
          </a:p>
        </p:txBody>
      </p:sp>
    </p:spTree>
    <p:extLst>
      <p:ext uri="{BB962C8B-B14F-4D97-AF65-F5344CB8AC3E}">
        <p14:creationId xmlns:p14="http://schemas.microsoft.com/office/powerpoint/2010/main" val="139880883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09F85-DBF8-C545-9703-6ECCBC66B2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062786" y="0"/>
            <a:ext cx="5129214" cy="6858000"/>
          </a:xfrm>
          <a:prstGeom prst="rect">
            <a:avLst/>
          </a:prstGeom>
        </p:spPr>
      </p:pic>
      <p:sp>
        <p:nvSpPr>
          <p:cNvPr id="2" name="Title 1">
            <a:extLst>
              <a:ext uri="{FF2B5EF4-FFF2-40B4-BE49-F238E27FC236}">
                <a16:creationId xmlns:a16="http://schemas.microsoft.com/office/drawing/2014/main" id="{E41749D7-B7AF-BC4E-AB49-BE58CE4CAB2A}"/>
              </a:ext>
            </a:extLst>
          </p:cNvPr>
          <p:cNvSpPr>
            <a:spLocks noGrp="1"/>
          </p:cNvSpPr>
          <p:nvPr>
            <p:ph type="title"/>
          </p:nvPr>
        </p:nvSpPr>
        <p:spPr>
          <a:xfrm>
            <a:off x="0" y="-106363"/>
            <a:ext cx="10515600" cy="1325563"/>
          </a:xfrm>
        </p:spPr>
        <p:txBody>
          <a:bodyPr/>
          <a:lstStyle/>
          <a:p>
            <a:r>
              <a:rPr lang="en-US" dirty="0"/>
              <a:t>Time Of Jacobs Trouble</a:t>
            </a:r>
          </a:p>
        </p:txBody>
      </p:sp>
      <p:sp>
        <p:nvSpPr>
          <p:cNvPr id="3" name="Content Placeholder 2">
            <a:extLst>
              <a:ext uri="{FF2B5EF4-FFF2-40B4-BE49-F238E27FC236}">
                <a16:creationId xmlns:a16="http://schemas.microsoft.com/office/drawing/2014/main" id="{BAD20C05-ADF6-794A-BD6E-226E2A6DD0D0}"/>
              </a:ext>
            </a:extLst>
          </p:cNvPr>
          <p:cNvSpPr>
            <a:spLocks noGrp="1"/>
          </p:cNvSpPr>
          <p:nvPr>
            <p:ph idx="1"/>
          </p:nvPr>
        </p:nvSpPr>
        <p:spPr>
          <a:xfrm>
            <a:off x="-1" y="985839"/>
            <a:ext cx="7062787" cy="5872162"/>
          </a:xfrm>
        </p:spPr>
        <p:txBody>
          <a:bodyPr>
            <a:noAutofit/>
          </a:bodyPr>
          <a:lstStyle/>
          <a:p>
            <a:pPr marL="0" indent="0">
              <a:buNone/>
            </a:pPr>
            <a:r>
              <a:rPr lang="en-US" dirty="0"/>
              <a:t>“Alas! for that day is great, so that none is like it: it is even the time of Jacob's trouble; but he shall be saved out of it.” Jeremiah 30:7 </a:t>
            </a:r>
          </a:p>
          <a:p>
            <a:pPr marL="0" indent="0">
              <a:buNone/>
            </a:pPr>
            <a:r>
              <a:rPr lang="en-US" dirty="0"/>
              <a:t>“These plagues enraged the wicked against the righteous; they thought that we had brought the judgments of God upon them, and that if they could rid the earth of us, the plagues would then be stayed. </a:t>
            </a:r>
          </a:p>
          <a:p>
            <a:pPr marL="0" indent="0">
              <a:buNone/>
            </a:pPr>
            <a:r>
              <a:rPr lang="en-US" dirty="0">
                <a:solidFill>
                  <a:srgbClr val="FFFF00"/>
                </a:solidFill>
              </a:rPr>
              <a:t>“A decree went forth to slay the saints, which caused them to cry day and night for deliverance. This was the time of Jacob's trouble</a:t>
            </a:r>
            <a:r>
              <a:rPr lang="en-US" dirty="0"/>
              <a:t>. Then all the saints cried out with anguish of spirit, and were delivered by the voice of God.”  {EW 36.2}</a:t>
            </a:r>
          </a:p>
        </p:txBody>
      </p:sp>
    </p:spTree>
    <p:extLst>
      <p:ext uri="{BB962C8B-B14F-4D97-AF65-F5344CB8AC3E}">
        <p14:creationId xmlns:p14="http://schemas.microsoft.com/office/powerpoint/2010/main" val="205492191"/>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09F85-DBF8-C545-9703-6ECCBC66B2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062786" y="0"/>
            <a:ext cx="5129214" cy="6858000"/>
          </a:xfrm>
          <a:prstGeom prst="rect">
            <a:avLst/>
          </a:prstGeom>
        </p:spPr>
      </p:pic>
      <p:sp>
        <p:nvSpPr>
          <p:cNvPr id="2" name="Title 1">
            <a:extLst>
              <a:ext uri="{FF2B5EF4-FFF2-40B4-BE49-F238E27FC236}">
                <a16:creationId xmlns:a16="http://schemas.microsoft.com/office/drawing/2014/main" id="{E41749D7-B7AF-BC4E-AB49-BE58CE4CAB2A}"/>
              </a:ext>
            </a:extLst>
          </p:cNvPr>
          <p:cNvSpPr>
            <a:spLocks noGrp="1"/>
          </p:cNvSpPr>
          <p:nvPr>
            <p:ph type="title"/>
          </p:nvPr>
        </p:nvSpPr>
        <p:spPr>
          <a:xfrm>
            <a:off x="-16329" y="-24718"/>
            <a:ext cx="7062786" cy="1325563"/>
          </a:xfrm>
        </p:spPr>
        <p:txBody>
          <a:bodyPr>
            <a:normAutofit/>
          </a:bodyPr>
          <a:lstStyle/>
          <a:p>
            <a:r>
              <a:rPr lang="en-US" sz="4000" b="1" dirty="0">
                <a:solidFill>
                  <a:srgbClr val="FFC000"/>
                </a:solidFill>
              </a:rPr>
              <a:t>Insure Deliverance In The Time Of Trouble</a:t>
            </a:r>
          </a:p>
        </p:txBody>
      </p:sp>
      <p:sp>
        <p:nvSpPr>
          <p:cNvPr id="3" name="Content Placeholder 2">
            <a:extLst>
              <a:ext uri="{FF2B5EF4-FFF2-40B4-BE49-F238E27FC236}">
                <a16:creationId xmlns:a16="http://schemas.microsoft.com/office/drawing/2014/main" id="{BAD20C05-ADF6-794A-BD6E-226E2A6DD0D0}"/>
              </a:ext>
            </a:extLst>
          </p:cNvPr>
          <p:cNvSpPr>
            <a:spLocks noGrp="1"/>
          </p:cNvSpPr>
          <p:nvPr>
            <p:ph idx="1"/>
          </p:nvPr>
        </p:nvSpPr>
        <p:spPr>
          <a:xfrm>
            <a:off x="-1" y="1100142"/>
            <a:ext cx="7062787" cy="5872162"/>
          </a:xfrm>
        </p:spPr>
        <p:txBody>
          <a:bodyPr>
            <a:noAutofit/>
          </a:bodyPr>
          <a:lstStyle/>
          <a:p>
            <a:pPr marL="0" indent="0">
              <a:buNone/>
            </a:pPr>
            <a:r>
              <a:rPr lang="en-US" sz="3200" dirty="0"/>
              <a:t>“Let none be discouraged in view of the severe trials to be met in the time of Jacob’s trouble, which is yet before them. They are to work earnestly, anxiously, not for that time, but for today. What we want is to have a knowledge of the truth as it is in Christ now, and a personal experience now. In these precious closing hours of probation, we have a deep and living experience to gain. </a:t>
            </a:r>
            <a:r>
              <a:rPr lang="en-US" sz="3200" b="1" dirty="0">
                <a:solidFill>
                  <a:srgbClr val="FF0000"/>
                </a:solidFill>
              </a:rPr>
              <a:t>We shall thus form characters that will insure our deliverance in the time of trouble</a:t>
            </a:r>
            <a:r>
              <a:rPr lang="en-US" sz="3200" dirty="0"/>
              <a:t>.” { RH August 12, 1884, par. 10 }</a:t>
            </a:r>
          </a:p>
        </p:txBody>
      </p:sp>
    </p:spTree>
    <p:extLst>
      <p:ext uri="{BB962C8B-B14F-4D97-AF65-F5344CB8AC3E}">
        <p14:creationId xmlns:p14="http://schemas.microsoft.com/office/powerpoint/2010/main" val="1312887472"/>
      </p:ext>
    </p:extLst>
  </p:cSld>
  <p:clrMapOvr>
    <a:masterClrMapping/>
  </p:clrMapOvr>
  <p:transition>
    <p:wipe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3D2876-0F8B-104F-899F-6A03FFADAA0A}"/>
              </a:ext>
            </a:extLst>
          </p:cNvPr>
          <p:cNvPicPr>
            <a:picLocks noChangeAspect="1"/>
          </p:cNvPicPr>
          <p:nvPr/>
        </p:nvPicPr>
        <p:blipFill>
          <a:blip r:embed="rId3"/>
          <a:stretch>
            <a:fillRect/>
          </a:stretch>
        </p:blipFill>
        <p:spPr>
          <a:xfrm>
            <a:off x="-14288" y="-1782366"/>
            <a:ext cx="13896976" cy="10422731"/>
          </a:xfrm>
          <a:prstGeom prst="rect">
            <a:avLst/>
          </a:prstGeom>
        </p:spPr>
      </p:pic>
      <p:sp>
        <p:nvSpPr>
          <p:cNvPr id="2" name="Title 1">
            <a:extLst>
              <a:ext uri="{FF2B5EF4-FFF2-40B4-BE49-F238E27FC236}">
                <a16:creationId xmlns:a16="http://schemas.microsoft.com/office/drawing/2014/main" id="{9D51E866-A1E9-2B48-AF5F-23AB2EFAB4E0}"/>
              </a:ext>
            </a:extLst>
          </p:cNvPr>
          <p:cNvSpPr>
            <a:spLocks noGrp="1"/>
          </p:cNvSpPr>
          <p:nvPr>
            <p:ph type="title"/>
          </p:nvPr>
        </p:nvSpPr>
        <p:spPr>
          <a:xfrm>
            <a:off x="138112" y="-65085"/>
            <a:ext cx="10515600" cy="1325563"/>
          </a:xfrm>
        </p:spPr>
        <p:txBody>
          <a:bodyPr/>
          <a:lstStyle/>
          <a:p>
            <a:r>
              <a:rPr lang="en-US" dirty="0"/>
              <a:t>Who may abide the day of his coming?</a:t>
            </a:r>
          </a:p>
        </p:txBody>
      </p:sp>
      <p:sp>
        <p:nvSpPr>
          <p:cNvPr id="3" name="Content Placeholder 2">
            <a:extLst>
              <a:ext uri="{FF2B5EF4-FFF2-40B4-BE49-F238E27FC236}">
                <a16:creationId xmlns:a16="http://schemas.microsoft.com/office/drawing/2014/main" id="{B6B10473-2811-1B44-BC2D-2FB9AED2C596}"/>
              </a:ext>
            </a:extLst>
          </p:cNvPr>
          <p:cNvSpPr>
            <a:spLocks noGrp="1"/>
          </p:cNvSpPr>
          <p:nvPr>
            <p:ph idx="1"/>
          </p:nvPr>
        </p:nvSpPr>
        <p:spPr>
          <a:xfrm>
            <a:off x="138112" y="1117599"/>
            <a:ext cx="9005888" cy="6011863"/>
          </a:xfrm>
        </p:spPr>
        <p:txBody>
          <a:bodyPr>
            <a:normAutofit lnSpcReduction="10000"/>
          </a:bodyPr>
          <a:lstStyle/>
          <a:p>
            <a:pPr marL="0" indent="0">
              <a:buNone/>
            </a:pPr>
            <a:r>
              <a:rPr lang="en-US" dirty="0"/>
              <a:t>“Soon our eyes were drawn to the east, for a small black cloud had appeared, about half as large as a man's hand, which we all knew was the </a:t>
            </a:r>
            <a:r>
              <a:rPr lang="en-US" dirty="0">
                <a:solidFill>
                  <a:srgbClr val="FFFF00"/>
                </a:solidFill>
              </a:rPr>
              <a:t>sign of the Son of man</a:t>
            </a:r>
            <a:r>
              <a:rPr lang="en-US" dirty="0"/>
              <a:t>.</a:t>
            </a:r>
          </a:p>
          <a:p>
            <a:pPr marL="0" indent="0">
              <a:buNone/>
            </a:pPr>
            <a:r>
              <a:rPr lang="en-US" dirty="0"/>
              <a:t>“Upon His head were many crowns. His feet had the appearance of fire; in His right hand was a sharp sickle; in His left, a silver trumpet. </a:t>
            </a:r>
            <a:r>
              <a:rPr lang="en-US" dirty="0">
                <a:solidFill>
                  <a:srgbClr val="FFFF00"/>
                </a:solidFill>
              </a:rPr>
              <a:t>His eyes were as a flame of fire</a:t>
            </a:r>
            <a:r>
              <a:rPr lang="en-US" dirty="0"/>
              <a:t>, which </a:t>
            </a:r>
            <a:r>
              <a:rPr lang="en-US" dirty="0">
                <a:solidFill>
                  <a:srgbClr val="FFFF00"/>
                </a:solidFill>
              </a:rPr>
              <a:t>searched His children through and through</a:t>
            </a:r>
            <a:r>
              <a:rPr lang="en-US" dirty="0"/>
              <a:t>. </a:t>
            </a:r>
          </a:p>
          <a:p>
            <a:pPr marL="0" indent="0">
              <a:buNone/>
            </a:pPr>
            <a:r>
              <a:rPr lang="en-US" dirty="0"/>
              <a:t>“Then all faces gathered paleness, and those that God had rejected gathered blackness. Then we all cried out, "Who shall be able to stand? Is my robe spotless?" Then the </a:t>
            </a:r>
            <a:r>
              <a:rPr lang="en-US" dirty="0">
                <a:solidFill>
                  <a:srgbClr val="FFFF00"/>
                </a:solidFill>
              </a:rPr>
              <a:t>angels ceased to sing</a:t>
            </a:r>
            <a:r>
              <a:rPr lang="en-US" dirty="0"/>
              <a:t>, and there was some time of </a:t>
            </a:r>
            <a:r>
              <a:rPr lang="en-US" dirty="0">
                <a:solidFill>
                  <a:srgbClr val="FFFF00"/>
                </a:solidFill>
              </a:rPr>
              <a:t>awful silence</a:t>
            </a:r>
            <a:r>
              <a:rPr lang="en-US" dirty="0"/>
              <a:t>, </a:t>
            </a:r>
          </a:p>
          <a:p>
            <a:pPr marL="0" indent="0">
              <a:buNone/>
            </a:pPr>
            <a:r>
              <a:rPr lang="en-US" dirty="0"/>
              <a:t>“when Jesus spoke: "Those who have clean hands and pure hearts shall be able to stand; My grace is sufficient for you." At this our faces lighted up, and joy filled every heart. And the angels struck a note higher and sang again, while the cloud drew still nearer the earth.”  {EW 15.2}</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20976402"/>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7076C-5B2C-C944-8A3E-7D2B0881C188}"/>
              </a:ext>
            </a:extLst>
          </p:cNvPr>
          <p:cNvSpPr>
            <a:spLocks noGrp="1"/>
          </p:cNvSpPr>
          <p:nvPr>
            <p:ph type="title"/>
          </p:nvPr>
        </p:nvSpPr>
        <p:spPr>
          <a:xfrm>
            <a:off x="838200" y="0"/>
            <a:ext cx="10515600" cy="1325563"/>
          </a:xfrm>
        </p:spPr>
        <p:txBody>
          <a:bodyPr>
            <a:normAutofit/>
          </a:bodyPr>
          <a:lstStyle/>
          <a:p>
            <a:r>
              <a:rPr lang="en-US" sz="4000" dirty="0"/>
              <a:t>Summary, God Has A Special Generation Who:</a:t>
            </a:r>
          </a:p>
        </p:txBody>
      </p:sp>
      <p:sp>
        <p:nvSpPr>
          <p:cNvPr id="3" name="Content Placeholder 2">
            <a:extLst>
              <a:ext uri="{FF2B5EF4-FFF2-40B4-BE49-F238E27FC236}">
                <a16:creationId xmlns:a16="http://schemas.microsoft.com/office/drawing/2014/main" id="{296E94D6-847A-0045-9037-5BED799F6D53}"/>
              </a:ext>
            </a:extLst>
          </p:cNvPr>
          <p:cNvSpPr>
            <a:spLocks noGrp="1"/>
          </p:cNvSpPr>
          <p:nvPr>
            <p:ph sz="half" idx="1"/>
          </p:nvPr>
        </p:nvSpPr>
        <p:spPr>
          <a:xfrm>
            <a:off x="645543" y="1325562"/>
            <a:ext cx="5450457" cy="5247765"/>
          </a:xfrm>
        </p:spPr>
        <p:txBody>
          <a:bodyPr>
            <a:normAutofit fontScale="92500" lnSpcReduction="10000"/>
          </a:bodyPr>
          <a:lstStyle/>
          <a:p>
            <a:r>
              <a:rPr lang="en-US" dirty="0"/>
              <a:t>Will not be laid to rest before the time of trouble.</a:t>
            </a:r>
          </a:p>
          <a:p>
            <a:r>
              <a:rPr lang="en-US" dirty="0"/>
              <a:t>Have been given a special health message to prepare for the second coming.</a:t>
            </a:r>
          </a:p>
          <a:p>
            <a:r>
              <a:rPr lang="en-US" dirty="0"/>
              <a:t>Are not shaken out. </a:t>
            </a:r>
          </a:p>
          <a:p>
            <a:r>
              <a:rPr lang="en-US" dirty="0"/>
              <a:t>Receive the seal of God.</a:t>
            </a:r>
          </a:p>
          <a:p>
            <a:r>
              <a:rPr lang="en-US" dirty="0"/>
              <a:t>Receive the latter rain.</a:t>
            </a:r>
          </a:p>
          <a:p>
            <a:r>
              <a:rPr lang="en-US" dirty="0"/>
              <a:t>Ripen as first fruits unto God.</a:t>
            </a:r>
          </a:p>
          <a:p>
            <a:r>
              <a:rPr lang="en-US" dirty="0"/>
              <a:t>Form a united church.</a:t>
            </a:r>
          </a:p>
          <a:p>
            <a:r>
              <a:rPr lang="en-US" dirty="0"/>
              <a:t>Overcome sin and Satan.</a:t>
            </a:r>
          </a:p>
          <a:p>
            <a:r>
              <a:rPr lang="en-US" dirty="0"/>
              <a:t>Keep the Commandments as Jesus did.</a:t>
            </a:r>
          </a:p>
          <a:p>
            <a:endParaRPr lang="en-US" dirty="0"/>
          </a:p>
          <a:p>
            <a:endParaRPr lang="en-US" dirty="0"/>
          </a:p>
        </p:txBody>
      </p:sp>
      <p:sp>
        <p:nvSpPr>
          <p:cNvPr id="4" name="Content Placeholder 3">
            <a:extLst>
              <a:ext uri="{FF2B5EF4-FFF2-40B4-BE49-F238E27FC236}">
                <a16:creationId xmlns:a16="http://schemas.microsoft.com/office/drawing/2014/main" id="{7B354F56-18D6-A348-8009-901AFD37BD50}"/>
              </a:ext>
            </a:extLst>
          </p:cNvPr>
          <p:cNvSpPr>
            <a:spLocks noGrp="1"/>
          </p:cNvSpPr>
          <p:nvPr>
            <p:ph sz="half" idx="2"/>
          </p:nvPr>
        </p:nvSpPr>
        <p:spPr>
          <a:xfrm>
            <a:off x="6488501" y="1325562"/>
            <a:ext cx="5450457" cy="5247765"/>
          </a:xfrm>
        </p:spPr>
        <p:txBody>
          <a:bodyPr>
            <a:normAutofit fontScale="92500" lnSpcReduction="10000"/>
          </a:bodyPr>
          <a:lstStyle/>
          <a:p>
            <a:r>
              <a:rPr lang="en-US" dirty="0"/>
              <a:t>Sing a special song.</a:t>
            </a:r>
          </a:p>
          <a:p>
            <a:r>
              <a:rPr lang="en-US" dirty="0"/>
              <a:t>Finish the mystery of God on earth.</a:t>
            </a:r>
          </a:p>
          <a:p>
            <a:r>
              <a:rPr lang="en-US" dirty="0"/>
              <a:t>Develop a character like Christ’s.</a:t>
            </a:r>
          </a:p>
          <a:p>
            <a:r>
              <a:rPr lang="en-US" dirty="0"/>
              <a:t>Give the loud cry.</a:t>
            </a:r>
          </a:p>
          <a:p>
            <a:r>
              <a:rPr lang="en-US" dirty="0"/>
              <a:t>Fulfill the Gospel commission.</a:t>
            </a:r>
          </a:p>
          <a:p>
            <a:r>
              <a:rPr lang="en-US" dirty="0"/>
              <a:t>Endure the wrath of Satan, Time of trouble, close of probation, seven last plagues.</a:t>
            </a:r>
          </a:p>
          <a:p>
            <a:r>
              <a:rPr lang="en-US" dirty="0"/>
              <a:t>Can stand in God’s presence unashamed.</a:t>
            </a:r>
          </a:p>
          <a:p>
            <a:r>
              <a:rPr lang="en-US" dirty="0"/>
              <a:t>Have the Testimony of Jesus.</a:t>
            </a:r>
          </a:p>
          <a:p>
            <a:r>
              <a:rPr lang="en-US" dirty="0"/>
              <a:t>Are translated without seeing death.</a:t>
            </a:r>
          </a:p>
        </p:txBody>
      </p:sp>
    </p:spTree>
    <p:extLst>
      <p:ext uri="{BB962C8B-B14F-4D97-AF65-F5344CB8AC3E}">
        <p14:creationId xmlns:p14="http://schemas.microsoft.com/office/powerpoint/2010/main" val="92430115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3E453A-AE2B-E045-BCBE-6B80993211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8F30A7E4-0EA2-BD4C-87B3-38C426B8B6A1}"/>
              </a:ext>
            </a:extLst>
          </p:cNvPr>
          <p:cNvSpPr>
            <a:spLocks noGrp="1"/>
          </p:cNvSpPr>
          <p:nvPr>
            <p:ph idx="1"/>
          </p:nvPr>
        </p:nvSpPr>
        <p:spPr>
          <a:xfrm>
            <a:off x="356191" y="1328463"/>
            <a:ext cx="5130209" cy="5604669"/>
          </a:xfrm>
        </p:spPr>
        <p:txBody>
          <a:bodyPr>
            <a:normAutofit/>
          </a:bodyPr>
          <a:lstStyle/>
          <a:p>
            <a:pPr marL="0" indent="0">
              <a:buNone/>
            </a:pPr>
            <a:r>
              <a:rPr lang="en-US" sz="4400" b="1" dirty="0"/>
              <a:t>“</a:t>
            </a:r>
            <a:r>
              <a:rPr lang="en-US" sz="4400" b="1" dirty="0">
                <a:solidFill>
                  <a:srgbClr val="FF2600"/>
                </a:solidFill>
              </a:rPr>
              <a:t>Many will be laid away</a:t>
            </a:r>
            <a:r>
              <a:rPr lang="en-US" sz="4400" b="1" dirty="0">
                <a:solidFill>
                  <a:srgbClr val="FFFF00"/>
                </a:solidFill>
              </a:rPr>
              <a:t> to sleep before the fiery ordeal of the time of trouble shall come upon our world</a:t>
            </a:r>
            <a:r>
              <a:rPr lang="en-US" sz="4400" b="1" dirty="0"/>
              <a:t>.” {CH 375.2}.</a:t>
            </a:r>
          </a:p>
        </p:txBody>
      </p:sp>
      <p:sp>
        <p:nvSpPr>
          <p:cNvPr id="4" name="TextBox 3">
            <a:extLst>
              <a:ext uri="{FF2B5EF4-FFF2-40B4-BE49-F238E27FC236}">
                <a16:creationId xmlns:a16="http://schemas.microsoft.com/office/drawing/2014/main" id="{1B78363A-EBB1-4448-8C26-C327B6D526D6}"/>
              </a:ext>
            </a:extLst>
          </p:cNvPr>
          <p:cNvSpPr txBox="1"/>
          <p:nvPr/>
        </p:nvSpPr>
        <p:spPr>
          <a:xfrm>
            <a:off x="356191" y="187221"/>
            <a:ext cx="6185604" cy="1107996"/>
          </a:xfrm>
          <a:prstGeom prst="rect">
            <a:avLst/>
          </a:prstGeom>
          <a:noFill/>
        </p:spPr>
        <p:txBody>
          <a:bodyPr wrap="none" rtlCol="0">
            <a:spAutoFit/>
          </a:bodyPr>
          <a:lstStyle/>
          <a:p>
            <a:r>
              <a:rPr lang="en-US" sz="6600" dirty="0">
                <a:solidFill>
                  <a:schemeClr val="bg1"/>
                </a:solidFill>
              </a:rPr>
              <a:t>Who Shall Stand?</a:t>
            </a:r>
          </a:p>
        </p:txBody>
      </p:sp>
    </p:spTree>
    <p:extLst>
      <p:ext uri="{BB962C8B-B14F-4D97-AF65-F5344CB8AC3E}">
        <p14:creationId xmlns:p14="http://schemas.microsoft.com/office/powerpoint/2010/main" val="3495690854"/>
      </p:ext>
    </p:extLst>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A52363-C14F-7843-AA69-10DD1A15AC63}"/>
              </a:ext>
            </a:extLst>
          </p:cNvPr>
          <p:cNvPicPr>
            <a:picLocks noChangeAspect="1"/>
          </p:cNvPicPr>
          <p:nvPr/>
        </p:nvPicPr>
        <p:blipFill>
          <a:blip r:embed="rId3"/>
          <a:stretch>
            <a:fillRect/>
          </a:stretch>
        </p:blipFill>
        <p:spPr>
          <a:xfrm>
            <a:off x="3437025" y="0"/>
            <a:ext cx="10295303" cy="6858000"/>
          </a:xfrm>
          <a:prstGeom prst="rect">
            <a:avLst/>
          </a:prstGeom>
        </p:spPr>
      </p:pic>
      <p:sp>
        <p:nvSpPr>
          <p:cNvPr id="2" name="Title 1">
            <a:extLst>
              <a:ext uri="{FF2B5EF4-FFF2-40B4-BE49-F238E27FC236}">
                <a16:creationId xmlns:a16="http://schemas.microsoft.com/office/drawing/2014/main" id="{1422A093-C02D-3641-8B55-5D3B53AE4F06}"/>
              </a:ext>
            </a:extLst>
          </p:cNvPr>
          <p:cNvSpPr>
            <a:spLocks noGrp="1"/>
          </p:cNvSpPr>
          <p:nvPr>
            <p:ph type="title"/>
          </p:nvPr>
        </p:nvSpPr>
        <p:spPr>
          <a:xfrm>
            <a:off x="5443" y="-173718"/>
            <a:ext cx="10515600" cy="1325563"/>
          </a:xfrm>
        </p:spPr>
        <p:txBody>
          <a:bodyPr/>
          <a:lstStyle/>
          <a:p>
            <a:r>
              <a:rPr lang="en-US" dirty="0"/>
              <a:t>Bible Complete Just for Us</a:t>
            </a:r>
          </a:p>
        </p:txBody>
      </p:sp>
      <p:sp>
        <p:nvSpPr>
          <p:cNvPr id="3" name="Content Placeholder 2">
            <a:extLst>
              <a:ext uri="{FF2B5EF4-FFF2-40B4-BE49-F238E27FC236}">
                <a16:creationId xmlns:a16="http://schemas.microsoft.com/office/drawing/2014/main" id="{AA3BD274-1B05-A348-8B5E-28E0503BBC93}"/>
              </a:ext>
            </a:extLst>
          </p:cNvPr>
          <p:cNvSpPr>
            <a:spLocks noGrp="1"/>
          </p:cNvSpPr>
          <p:nvPr>
            <p:ph sz="half" idx="1"/>
          </p:nvPr>
        </p:nvSpPr>
        <p:spPr/>
        <p:txBody>
          <a:bodyPr>
            <a:normAutofit/>
          </a:bodyPr>
          <a:lstStyle/>
          <a:p>
            <a:pPr marL="0" indent="0">
              <a:buNone/>
            </a:pPr>
            <a:endParaRPr lang="en-US" dirty="0"/>
          </a:p>
          <a:p>
            <a:pPr marL="0" indent="0">
              <a:buNone/>
            </a:pPr>
            <a:endParaRPr lang="en-US" dirty="0"/>
          </a:p>
        </p:txBody>
      </p:sp>
      <p:sp>
        <p:nvSpPr>
          <p:cNvPr id="8" name="Content Placeholder 7">
            <a:extLst>
              <a:ext uri="{FF2B5EF4-FFF2-40B4-BE49-F238E27FC236}">
                <a16:creationId xmlns:a16="http://schemas.microsoft.com/office/drawing/2014/main" id="{313E8D89-F914-0E4B-B6FF-7BE7F4E31353}"/>
              </a:ext>
            </a:extLst>
          </p:cNvPr>
          <p:cNvSpPr>
            <a:spLocks noGrp="1"/>
          </p:cNvSpPr>
          <p:nvPr>
            <p:ph sz="half" idx="2"/>
          </p:nvPr>
        </p:nvSpPr>
        <p:spPr>
          <a:xfrm>
            <a:off x="81643" y="1286781"/>
            <a:ext cx="6678386" cy="5440589"/>
          </a:xfrm>
        </p:spPr>
        <p:txBody>
          <a:bodyPr>
            <a:noAutofit/>
          </a:bodyPr>
          <a:lstStyle/>
          <a:p>
            <a:pPr marL="0" indent="0">
              <a:buNone/>
            </a:pPr>
            <a:r>
              <a:rPr lang="en-US" sz="3200" dirty="0"/>
              <a:t>“The </a:t>
            </a:r>
            <a:r>
              <a:rPr lang="en-US" sz="3200" b="1" dirty="0">
                <a:solidFill>
                  <a:srgbClr val="FF0000"/>
                </a:solidFill>
              </a:rPr>
              <a:t>Bible</a:t>
            </a:r>
            <a:r>
              <a:rPr lang="en-US" sz="3200" dirty="0"/>
              <a:t> has accumulated and bound up together its treasures </a:t>
            </a:r>
            <a:r>
              <a:rPr lang="en-US" sz="3200" b="1" dirty="0">
                <a:solidFill>
                  <a:srgbClr val="FF0000"/>
                </a:solidFill>
              </a:rPr>
              <a:t>for this last generation</a:t>
            </a:r>
            <a:r>
              <a:rPr lang="en-US" sz="3200" dirty="0"/>
              <a:t>. </a:t>
            </a:r>
          </a:p>
          <a:p>
            <a:pPr marL="0" indent="0">
              <a:buNone/>
            </a:pPr>
            <a:r>
              <a:rPr lang="en-US" sz="3200" dirty="0"/>
              <a:t>“There the whole </a:t>
            </a:r>
            <a:r>
              <a:rPr lang="en-US" sz="3200" b="1" dirty="0">
                <a:solidFill>
                  <a:srgbClr val="FF0000"/>
                </a:solidFill>
              </a:rPr>
              <a:t>accumulated truths are presented in force to us </a:t>
            </a:r>
            <a:r>
              <a:rPr lang="en-US" sz="3200" dirty="0"/>
              <a:t>that we may profit by their teachings.” {3SM 339.1}</a:t>
            </a:r>
          </a:p>
        </p:txBody>
      </p:sp>
    </p:spTree>
    <p:extLst>
      <p:ext uri="{BB962C8B-B14F-4D97-AF65-F5344CB8AC3E}">
        <p14:creationId xmlns:p14="http://schemas.microsoft.com/office/powerpoint/2010/main" val="2599548833"/>
      </p:ext>
    </p:extLst>
  </p:cSld>
  <p:clrMapOvr>
    <a:masterClrMapping/>
  </p:clrMapOvr>
  <p:transition>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A52363-C14F-7843-AA69-10DD1A15AC63}"/>
              </a:ext>
            </a:extLst>
          </p:cNvPr>
          <p:cNvPicPr>
            <a:picLocks noChangeAspect="1"/>
          </p:cNvPicPr>
          <p:nvPr/>
        </p:nvPicPr>
        <p:blipFill>
          <a:blip r:embed="rId3"/>
          <a:stretch>
            <a:fillRect/>
          </a:stretch>
        </p:blipFill>
        <p:spPr>
          <a:xfrm>
            <a:off x="3437025" y="0"/>
            <a:ext cx="10295303" cy="6858000"/>
          </a:xfrm>
          <a:prstGeom prst="rect">
            <a:avLst/>
          </a:prstGeom>
        </p:spPr>
      </p:pic>
      <p:sp>
        <p:nvSpPr>
          <p:cNvPr id="2" name="Title 1">
            <a:extLst>
              <a:ext uri="{FF2B5EF4-FFF2-40B4-BE49-F238E27FC236}">
                <a16:creationId xmlns:a16="http://schemas.microsoft.com/office/drawing/2014/main" id="{1422A093-C02D-3641-8B55-5D3B53AE4F06}"/>
              </a:ext>
            </a:extLst>
          </p:cNvPr>
          <p:cNvSpPr>
            <a:spLocks noGrp="1"/>
          </p:cNvSpPr>
          <p:nvPr>
            <p:ph type="title"/>
          </p:nvPr>
        </p:nvSpPr>
        <p:spPr>
          <a:xfrm>
            <a:off x="5443" y="-173718"/>
            <a:ext cx="10515600" cy="1325563"/>
          </a:xfrm>
        </p:spPr>
        <p:txBody>
          <a:bodyPr>
            <a:normAutofit/>
          </a:bodyPr>
          <a:lstStyle/>
          <a:p>
            <a:r>
              <a:rPr lang="en-US" sz="4000" dirty="0"/>
              <a:t>Will any body but the last generation fulfill this? </a:t>
            </a:r>
          </a:p>
        </p:txBody>
      </p:sp>
      <p:sp>
        <p:nvSpPr>
          <p:cNvPr id="3" name="Content Placeholder 2">
            <a:extLst>
              <a:ext uri="{FF2B5EF4-FFF2-40B4-BE49-F238E27FC236}">
                <a16:creationId xmlns:a16="http://schemas.microsoft.com/office/drawing/2014/main" id="{AA3BD274-1B05-A348-8B5E-28E0503BBC93}"/>
              </a:ext>
            </a:extLst>
          </p:cNvPr>
          <p:cNvSpPr>
            <a:spLocks noGrp="1"/>
          </p:cNvSpPr>
          <p:nvPr>
            <p:ph sz="half" idx="1"/>
          </p:nvPr>
        </p:nvSpPr>
        <p:spPr/>
        <p:txBody>
          <a:bodyPr>
            <a:normAutofit/>
          </a:bodyPr>
          <a:lstStyle/>
          <a:p>
            <a:pPr marL="0" indent="0">
              <a:buNone/>
            </a:pPr>
            <a:endParaRPr lang="en-US" dirty="0"/>
          </a:p>
          <a:p>
            <a:pPr marL="0" indent="0">
              <a:buNone/>
            </a:pPr>
            <a:endParaRPr lang="en-US" dirty="0"/>
          </a:p>
        </p:txBody>
      </p:sp>
      <p:sp>
        <p:nvSpPr>
          <p:cNvPr id="8" name="Content Placeholder 7">
            <a:extLst>
              <a:ext uri="{FF2B5EF4-FFF2-40B4-BE49-F238E27FC236}">
                <a16:creationId xmlns:a16="http://schemas.microsoft.com/office/drawing/2014/main" id="{313E8D89-F914-0E4B-B6FF-7BE7F4E31353}"/>
              </a:ext>
            </a:extLst>
          </p:cNvPr>
          <p:cNvSpPr>
            <a:spLocks noGrp="1"/>
          </p:cNvSpPr>
          <p:nvPr>
            <p:ph sz="half" idx="2"/>
          </p:nvPr>
        </p:nvSpPr>
        <p:spPr>
          <a:xfrm>
            <a:off x="81642" y="1003611"/>
            <a:ext cx="7010533" cy="5723760"/>
          </a:xfrm>
        </p:spPr>
        <p:txBody>
          <a:bodyPr>
            <a:noAutofit/>
          </a:bodyPr>
          <a:lstStyle/>
          <a:p>
            <a:pPr marL="0" indent="0">
              <a:buNone/>
            </a:pPr>
            <a:r>
              <a:rPr lang="en-US" dirty="0"/>
              <a:t>“Satan seeks to counterwork the work of God, and he is constantly urging men to accept his principles. He represents the chosen people of God as a deluded people. He is an accuser of the brethren, and his accusing power is employed against those who work righteousness. </a:t>
            </a:r>
            <a:r>
              <a:rPr lang="en-US" dirty="0">
                <a:solidFill>
                  <a:srgbClr val="FFFF00"/>
                </a:solidFill>
              </a:rPr>
              <a:t>The Lord desires through His people to answer Satan’s charges by showing the results of obedience to right principles</a:t>
            </a:r>
            <a:r>
              <a:rPr lang="en-US" dirty="0"/>
              <a:t>.” {COL 296.4}</a:t>
            </a:r>
          </a:p>
          <a:p>
            <a:pPr marL="0" indent="0">
              <a:buNone/>
            </a:pPr>
            <a:r>
              <a:rPr lang="en-US" dirty="0"/>
              <a:t>“The honor of God, the honor of Jesus Christ, is involved in the perfection of your character… Your character is His glory revealed in you.” {SW, October 25, 1898 par. 2}</a:t>
            </a:r>
          </a:p>
        </p:txBody>
      </p:sp>
    </p:spTree>
    <p:extLst>
      <p:ext uri="{BB962C8B-B14F-4D97-AF65-F5344CB8AC3E}">
        <p14:creationId xmlns:p14="http://schemas.microsoft.com/office/powerpoint/2010/main" val="481375215"/>
      </p:ext>
    </p:extLst>
  </p:cSld>
  <p:clrMapOvr>
    <a:masterClrMapping/>
  </p:clrMapOvr>
  <p:transition>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FE1706-2359-B14E-8F25-0B89166B6B5F}"/>
              </a:ext>
            </a:extLst>
          </p:cNvPr>
          <p:cNvPicPr>
            <a:picLocks noChangeAspect="1"/>
          </p:cNvPicPr>
          <p:nvPr/>
        </p:nvPicPr>
        <p:blipFill>
          <a:blip r:embed="rId3"/>
          <a:stretch>
            <a:fillRect/>
          </a:stretch>
        </p:blipFill>
        <p:spPr>
          <a:xfrm flipH="1">
            <a:off x="-48768" y="-1341120"/>
            <a:ext cx="14057376" cy="10277856"/>
          </a:xfrm>
          <a:prstGeom prst="rect">
            <a:avLst/>
          </a:prstGeom>
        </p:spPr>
      </p:pic>
      <p:sp>
        <p:nvSpPr>
          <p:cNvPr id="2" name="Title 1">
            <a:extLst>
              <a:ext uri="{FF2B5EF4-FFF2-40B4-BE49-F238E27FC236}">
                <a16:creationId xmlns:a16="http://schemas.microsoft.com/office/drawing/2014/main" id="{AC757723-E1C3-BA4C-AB90-00C2A45FD275}"/>
              </a:ext>
            </a:extLst>
          </p:cNvPr>
          <p:cNvSpPr>
            <a:spLocks noGrp="1"/>
          </p:cNvSpPr>
          <p:nvPr>
            <p:ph type="title"/>
          </p:nvPr>
        </p:nvSpPr>
        <p:spPr>
          <a:xfrm>
            <a:off x="-40232" y="-107602"/>
            <a:ext cx="10515600" cy="1325563"/>
          </a:xfrm>
        </p:spPr>
        <p:txBody>
          <a:bodyPr>
            <a:normAutofit/>
          </a:bodyPr>
          <a:lstStyle/>
          <a:p>
            <a:r>
              <a:rPr lang="en-US" sz="5400" dirty="0"/>
              <a:t>Testimonies Just For Us</a:t>
            </a:r>
          </a:p>
        </p:txBody>
      </p:sp>
      <p:sp>
        <p:nvSpPr>
          <p:cNvPr id="3" name="Content Placeholder 2">
            <a:extLst>
              <a:ext uri="{FF2B5EF4-FFF2-40B4-BE49-F238E27FC236}">
                <a16:creationId xmlns:a16="http://schemas.microsoft.com/office/drawing/2014/main" id="{4ADEAF03-FFA1-5A4F-8BCE-213523826456}"/>
              </a:ext>
            </a:extLst>
          </p:cNvPr>
          <p:cNvSpPr>
            <a:spLocks noGrp="1"/>
          </p:cNvSpPr>
          <p:nvPr>
            <p:ph idx="1"/>
          </p:nvPr>
        </p:nvSpPr>
        <p:spPr>
          <a:xfrm>
            <a:off x="0" y="1004757"/>
            <a:ext cx="8768443" cy="6065520"/>
          </a:xfrm>
        </p:spPr>
        <p:txBody>
          <a:bodyPr>
            <a:noAutofit/>
          </a:bodyPr>
          <a:lstStyle/>
          <a:p>
            <a:pPr marL="0" indent="0">
              <a:buNone/>
            </a:pPr>
            <a:r>
              <a:rPr lang="en-US" sz="3200" dirty="0"/>
              <a:t>“And the dragon was wroth with the woman, and went to make war with the </a:t>
            </a:r>
            <a:r>
              <a:rPr lang="en-US" sz="3200" b="1" dirty="0"/>
              <a:t>remnant</a:t>
            </a:r>
            <a:r>
              <a:rPr lang="en-US" sz="3200" dirty="0"/>
              <a:t> of her seed, which </a:t>
            </a:r>
            <a:r>
              <a:rPr lang="en-US" sz="3200" b="1" dirty="0">
                <a:solidFill>
                  <a:srgbClr val="FFFF00"/>
                </a:solidFill>
              </a:rPr>
              <a:t>keep the commandments </a:t>
            </a:r>
            <a:r>
              <a:rPr lang="en-US" sz="3200" dirty="0"/>
              <a:t>of God, and have the </a:t>
            </a:r>
            <a:r>
              <a:rPr lang="en-US" sz="3200" b="1" dirty="0">
                <a:solidFill>
                  <a:srgbClr val="FFFF00"/>
                </a:solidFill>
              </a:rPr>
              <a:t>testimony of Jesus Christ</a:t>
            </a:r>
            <a:r>
              <a:rPr lang="en-US" sz="3200" dirty="0"/>
              <a:t>.” Revelation 12:17 </a:t>
            </a:r>
          </a:p>
          <a:p>
            <a:pPr marL="0" indent="0">
              <a:buNone/>
            </a:pPr>
            <a:r>
              <a:rPr lang="en-US" sz="3200" dirty="0"/>
              <a:t>“In ancient times God spoke to men by the mouth of prophets and apostles. In these days He speaks to them by the testimonies of His Spirit. </a:t>
            </a:r>
          </a:p>
          <a:p>
            <a:pPr marL="0" indent="0">
              <a:buNone/>
            </a:pPr>
            <a:r>
              <a:rPr lang="en-US" sz="3200" dirty="0"/>
              <a:t>“There was </a:t>
            </a:r>
            <a:r>
              <a:rPr lang="en-US" sz="3200" b="1" dirty="0">
                <a:solidFill>
                  <a:srgbClr val="FFFF00"/>
                </a:solidFill>
              </a:rPr>
              <a:t>never</a:t>
            </a:r>
            <a:r>
              <a:rPr lang="en-US" sz="3200" dirty="0"/>
              <a:t> a time when God instructed His people more earnestly than He instructs them now concerning His will and the course that He would have them pursue.” (4T 147).</a:t>
            </a:r>
          </a:p>
        </p:txBody>
      </p:sp>
    </p:spTree>
    <p:extLst>
      <p:ext uri="{BB962C8B-B14F-4D97-AF65-F5344CB8AC3E}">
        <p14:creationId xmlns:p14="http://schemas.microsoft.com/office/powerpoint/2010/main" val="369455317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CF2C1-5B96-4847-A802-D7D4C5DBF808}"/>
              </a:ext>
            </a:extLst>
          </p:cNvPr>
          <p:cNvPicPr>
            <a:picLocks noChangeAspect="1"/>
          </p:cNvPicPr>
          <p:nvPr/>
        </p:nvPicPr>
        <p:blipFill>
          <a:blip r:embed="rId3"/>
          <a:stretch>
            <a:fillRect/>
          </a:stretch>
        </p:blipFill>
        <p:spPr>
          <a:xfrm>
            <a:off x="-341376" y="-698722"/>
            <a:ext cx="12533376" cy="9400032"/>
          </a:xfrm>
          <a:prstGeom prst="rect">
            <a:avLst/>
          </a:prstGeom>
        </p:spPr>
      </p:pic>
      <p:sp>
        <p:nvSpPr>
          <p:cNvPr id="2" name="Title 1">
            <a:extLst>
              <a:ext uri="{FF2B5EF4-FFF2-40B4-BE49-F238E27FC236}">
                <a16:creationId xmlns:a16="http://schemas.microsoft.com/office/drawing/2014/main" id="{E6D01442-9881-D94E-A902-0951B617E654}"/>
              </a:ext>
            </a:extLst>
          </p:cNvPr>
          <p:cNvSpPr>
            <a:spLocks noGrp="1"/>
          </p:cNvSpPr>
          <p:nvPr>
            <p:ph type="title"/>
          </p:nvPr>
        </p:nvSpPr>
        <p:spPr>
          <a:xfrm>
            <a:off x="2528888" y="365125"/>
            <a:ext cx="8824912" cy="1325563"/>
          </a:xfrm>
        </p:spPr>
        <p:txBody>
          <a:bodyPr/>
          <a:lstStyle/>
          <a:p>
            <a:pPr algn="ctr"/>
            <a:r>
              <a:rPr lang="en-US" b="1" dirty="0">
                <a:solidFill>
                  <a:srgbClr val="FFC000"/>
                </a:solidFill>
              </a:rPr>
              <a:t>The Greatest Wealth Of Truth Ever Entrusted To Mortals</a:t>
            </a:r>
          </a:p>
        </p:txBody>
      </p:sp>
      <p:sp>
        <p:nvSpPr>
          <p:cNvPr id="3" name="Content Placeholder 2">
            <a:extLst>
              <a:ext uri="{FF2B5EF4-FFF2-40B4-BE49-F238E27FC236}">
                <a16:creationId xmlns:a16="http://schemas.microsoft.com/office/drawing/2014/main" id="{C6FACB41-218F-A241-9A19-B1D962B123D4}"/>
              </a:ext>
            </a:extLst>
          </p:cNvPr>
          <p:cNvSpPr>
            <a:spLocks noGrp="1"/>
          </p:cNvSpPr>
          <p:nvPr>
            <p:ph idx="1"/>
          </p:nvPr>
        </p:nvSpPr>
        <p:spPr>
          <a:xfrm>
            <a:off x="2528888" y="1797049"/>
            <a:ext cx="9315451" cy="5289550"/>
          </a:xfrm>
        </p:spPr>
        <p:txBody>
          <a:bodyPr>
            <a:noAutofit/>
          </a:bodyPr>
          <a:lstStyle/>
          <a:p>
            <a:pPr marL="0" indent="0">
              <a:buNone/>
            </a:pPr>
            <a:r>
              <a:rPr lang="en-US" sz="3200" dirty="0">
                <a:effectLst>
                  <a:outerShdw blurRad="50800" dist="38100" dir="2700000" algn="tl" rotWithShape="0">
                    <a:prstClr val="black">
                      <a:alpha val="40000"/>
                    </a:prstClr>
                  </a:outerShdw>
                </a:effectLst>
              </a:rPr>
              <a:t>“What </a:t>
            </a:r>
            <a:r>
              <a:rPr lang="en-US" sz="3200" dirty="0">
                <a:solidFill>
                  <a:srgbClr val="FFFF00"/>
                </a:solidFill>
                <a:effectLst>
                  <a:outerShdw blurRad="50800" dist="38100" dir="2700000" algn="tl" rotWithShape="0">
                    <a:prstClr val="black">
                      <a:alpha val="40000"/>
                    </a:prstClr>
                  </a:outerShdw>
                </a:effectLst>
              </a:rPr>
              <a:t>advantage</a:t>
            </a:r>
            <a:r>
              <a:rPr lang="en-US" sz="3200" dirty="0">
                <a:effectLst>
                  <a:outerShdw blurRad="50800" dist="38100" dir="2700000" algn="tl" rotWithShape="0">
                    <a:prstClr val="black">
                      <a:alpha val="40000"/>
                    </a:prstClr>
                  </a:outerShdw>
                </a:effectLst>
              </a:rPr>
              <a:t> then hath the Jew? ...  Much every way: chiefly, because that unto them were committed the oracles of God.” Romans 3:1-2 </a:t>
            </a:r>
          </a:p>
          <a:p>
            <a:pPr marL="0" indent="0">
              <a:buNone/>
            </a:pPr>
            <a:r>
              <a:rPr lang="en-US" sz="3200" dirty="0">
                <a:effectLst>
                  <a:outerShdw blurRad="50800" dist="38100" dir="2700000" algn="tl" rotWithShape="0">
                    <a:prstClr val="black">
                      <a:alpha val="40000"/>
                    </a:prstClr>
                  </a:outerShdw>
                </a:effectLst>
              </a:rPr>
              <a:t>“Seventh-day Adventists have been chosen by God as a peculiar people, separate from the world…. </a:t>
            </a:r>
            <a:r>
              <a:rPr lang="en-US" sz="3200" b="1" dirty="0">
                <a:solidFill>
                  <a:srgbClr val="FFFF00"/>
                </a:solidFill>
                <a:effectLst>
                  <a:outerShdw blurRad="50800" dist="38100" dir="2700000" algn="tl" rotWithShape="0">
                    <a:prstClr val="black">
                      <a:alpha val="40000"/>
                    </a:prstClr>
                  </a:outerShdw>
                </a:effectLst>
              </a:rPr>
              <a:t>The greatest wealth of truth ever entrusted to mortals</a:t>
            </a:r>
            <a:r>
              <a:rPr lang="en-US" sz="3200" dirty="0">
                <a:effectLst>
                  <a:outerShdw blurRad="50800" dist="38100" dir="2700000" algn="tl" rotWithShape="0">
                    <a:prstClr val="black">
                      <a:alpha val="40000"/>
                    </a:prstClr>
                  </a:outerShdw>
                </a:effectLst>
              </a:rPr>
              <a:t>, the most solemn and fearful warnings ever sent by God to man, have been committed to them to be given to the world.” {7T 138.2}</a:t>
            </a:r>
          </a:p>
        </p:txBody>
      </p:sp>
    </p:spTree>
    <p:extLst>
      <p:ext uri="{BB962C8B-B14F-4D97-AF65-F5344CB8AC3E}">
        <p14:creationId xmlns:p14="http://schemas.microsoft.com/office/powerpoint/2010/main" val="211834446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41701</TotalTime>
  <Words>13565</Words>
  <Application>Microsoft Macintosh PowerPoint</Application>
  <PresentationFormat>Widescreen</PresentationFormat>
  <Paragraphs>329</Paragraphs>
  <Slides>46</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ＭＳ Ｐゴシック</vt:lpstr>
      <vt:lpstr>Arial</vt:lpstr>
      <vt:lpstr>Calibri</vt:lpstr>
      <vt:lpstr>Calibri Light</vt:lpstr>
      <vt:lpstr>Quartera</vt:lpstr>
      <vt:lpstr>Tahoma</vt:lpstr>
      <vt:lpstr>Times New Roman</vt:lpstr>
      <vt:lpstr>Office Theme</vt:lpstr>
      <vt:lpstr>PowerPoint Presentation</vt:lpstr>
      <vt:lpstr>Final Generation</vt:lpstr>
      <vt:lpstr>PowerPoint Presentation</vt:lpstr>
      <vt:lpstr>PowerPoint Presentation</vt:lpstr>
      <vt:lpstr>PowerPoint Presentation</vt:lpstr>
      <vt:lpstr>Bible Complete Just for Us</vt:lpstr>
      <vt:lpstr>Will any body but the last generation fulfill this? </vt:lpstr>
      <vt:lpstr>Testimonies Just For Us</vt:lpstr>
      <vt:lpstr>The Greatest Wealth Of Truth Ever Entrusted To Mortals</vt:lpstr>
      <vt:lpstr>Upon Whom The Ends Of The World Are Come</vt:lpstr>
      <vt:lpstr>That They Without Us Should Not Be Made Perfect</vt:lpstr>
      <vt:lpstr>The sealing.</vt:lpstr>
      <vt:lpstr>PowerPoint Presentation</vt:lpstr>
      <vt:lpstr>Pass through shaking Unscathed </vt:lpstr>
      <vt:lpstr>PowerPoint Presentation</vt:lpstr>
      <vt:lpstr>Time Of Trouble Such As Never Was</vt:lpstr>
      <vt:lpstr>PowerPoint Presentation</vt:lpstr>
      <vt:lpstr>Receive the Latter rain</vt:lpstr>
      <vt:lpstr>Ripened First Fruits</vt:lpstr>
      <vt:lpstr>United Church</vt:lpstr>
      <vt:lpstr>Overcomers </vt:lpstr>
      <vt:lpstr>PowerPoint Presentation</vt:lpstr>
      <vt:lpstr>Bruise Satan completely</vt:lpstr>
      <vt:lpstr>Keep Commandments as Jesus Did</vt:lpstr>
      <vt:lpstr>PowerPoint Presentation</vt:lpstr>
      <vt:lpstr>The mystery of God finished</vt:lpstr>
      <vt:lpstr>Come To Claim Them As His Own</vt:lpstr>
      <vt:lpstr>144,000</vt:lpstr>
      <vt:lpstr>Preparing to be translated.</vt:lpstr>
      <vt:lpstr>Give the Loud Cry</vt:lpstr>
      <vt:lpstr>This gospel of the kingdom to all the world.</vt:lpstr>
      <vt:lpstr>PowerPoint Presentation</vt:lpstr>
      <vt:lpstr>PowerPoint Presentation</vt:lpstr>
      <vt:lpstr>PowerPoint Presentation</vt:lpstr>
      <vt:lpstr>PowerPoint Presentation</vt:lpstr>
      <vt:lpstr>Diet: Preparing to be translated.</vt:lpstr>
      <vt:lpstr>PowerPoint Presentation</vt:lpstr>
      <vt:lpstr>PowerPoint Presentation</vt:lpstr>
      <vt:lpstr>He Knoweth That He Hath But A Short Time</vt:lpstr>
      <vt:lpstr>Probations Close</vt:lpstr>
      <vt:lpstr>With out an intercessor</vt:lpstr>
      <vt:lpstr>Seven Last Plagues</vt:lpstr>
      <vt:lpstr>Time Of Jacobs Trouble</vt:lpstr>
      <vt:lpstr>Insure Deliverance In The Time Of Trouble</vt:lpstr>
      <vt:lpstr>Who may abide the day of his coming?</vt:lpstr>
      <vt:lpstr>Summary, God Has A Special Generation Who:</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Armageddon</dc:title>
  <dc:creator>Northern Lights</dc:creator>
  <cp:lastModifiedBy>Microsoft Office User</cp:lastModifiedBy>
  <cp:revision>334</cp:revision>
  <dcterms:created xsi:type="dcterms:W3CDTF">2019-01-25T20:10:13Z</dcterms:created>
  <dcterms:modified xsi:type="dcterms:W3CDTF">2025-12-29T14:16:52Z</dcterms:modified>
</cp:coreProperties>
</file>