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sldIdLst>
    <p:sldId id="349" r:id="rId2"/>
    <p:sldId id="1273" r:id="rId3"/>
    <p:sldId id="280" r:id="rId4"/>
    <p:sldId id="258" r:id="rId5"/>
    <p:sldId id="356" r:id="rId6"/>
    <p:sldId id="289" r:id="rId7"/>
    <p:sldId id="321" r:id="rId8"/>
    <p:sldId id="262" r:id="rId9"/>
    <p:sldId id="260" r:id="rId10"/>
    <p:sldId id="259" r:id="rId11"/>
    <p:sldId id="350" r:id="rId12"/>
    <p:sldId id="351" r:id="rId13"/>
    <p:sldId id="352" r:id="rId14"/>
    <p:sldId id="353" r:id="rId15"/>
    <p:sldId id="339" r:id="rId16"/>
    <p:sldId id="340" r:id="rId17"/>
    <p:sldId id="263" r:id="rId18"/>
    <p:sldId id="308" r:id="rId19"/>
    <p:sldId id="306" r:id="rId20"/>
    <p:sldId id="304" r:id="rId21"/>
    <p:sldId id="261" r:id="rId22"/>
    <p:sldId id="266" r:id="rId23"/>
    <p:sldId id="303" r:id="rId24"/>
    <p:sldId id="1271" r:id="rId25"/>
    <p:sldId id="297" r:id="rId26"/>
    <p:sldId id="355" r:id="rId27"/>
    <p:sldId id="342" r:id="rId28"/>
    <p:sldId id="335" r:id="rId29"/>
    <p:sldId id="341" r:id="rId30"/>
    <p:sldId id="360" r:id="rId31"/>
    <p:sldId id="1272" r:id="rId32"/>
    <p:sldId id="269" r:id="rId33"/>
    <p:sldId id="257" r:id="rId34"/>
    <p:sldId id="282" r:id="rId35"/>
    <p:sldId id="331" r:id="rId36"/>
    <p:sldId id="354" r:id="rId37"/>
    <p:sldId id="333" r:id="rId38"/>
    <p:sldId id="332" r:id="rId39"/>
    <p:sldId id="334" r:id="rId40"/>
    <p:sldId id="1269" r:id="rId41"/>
    <p:sldId id="1270" r:id="rId42"/>
    <p:sldId id="1268" r:id="rId43"/>
    <p:sldId id="338" r:id="rId44"/>
    <p:sldId id="319" r:id="rId45"/>
    <p:sldId id="315" r:id="rId46"/>
    <p:sldId id="317" r:id="rId47"/>
    <p:sldId id="316" r:id="rId48"/>
    <p:sldId id="272" r:id="rId49"/>
    <p:sldId id="318" r:id="rId50"/>
    <p:sldId id="286" r:id="rId51"/>
    <p:sldId id="267" r:id="rId52"/>
    <p:sldId id="330" r:id="rId53"/>
    <p:sldId id="295" r:id="rId54"/>
    <p:sldId id="1274" r:id="rId55"/>
    <p:sldId id="271" r:id="rId56"/>
    <p:sldId id="1284" r:id="rId57"/>
    <p:sldId id="1291" r:id="rId58"/>
    <p:sldId id="270" r:id="rId59"/>
    <p:sldId id="336" r:id="rId60"/>
    <p:sldId id="264" r:id="rId61"/>
    <p:sldId id="265" r:id="rId62"/>
    <p:sldId id="359" r:id="rId63"/>
    <p:sldId id="292" r:id="rId64"/>
    <p:sldId id="358" r:id="rId65"/>
    <p:sldId id="343" r:id="rId66"/>
    <p:sldId id="344" r:id="rId67"/>
    <p:sldId id="329" r:id="rId68"/>
    <p:sldId id="307" r:id="rId69"/>
    <p:sldId id="283" r:id="rId70"/>
    <p:sldId id="357" r:id="rId71"/>
    <p:sldId id="1276" r:id="rId72"/>
    <p:sldId id="1286" r:id="rId73"/>
    <p:sldId id="1287" r:id="rId74"/>
    <p:sldId id="1288" r:id="rId75"/>
    <p:sldId id="1289" r:id="rId76"/>
    <p:sldId id="1290" r:id="rId77"/>
    <p:sldId id="1278" r:id="rId78"/>
    <p:sldId id="1275" r:id="rId79"/>
    <p:sldId id="1277" r:id="rId80"/>
    <p:sldId id="1279" r:id="rId81"/>
    <p:sldId id="1280" r:id="rId82"/>
    <p:sldId id="1281" r:id="rId83"/>
    <p:sldId id="1282" r:id="rId84"/>
    <p:sldId id="1283" r:id="rId85"/>
    <p:sldId id="1285" r:id="rId86"/>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1039"/>
  </p:normalViewPr>
  <p:slideViewPr>
    <p:cSldViewPr snapToObjects="1">
      <p:cViewPr varScale="1">
        <p:scale>
          <a:sx n="100" d="100"/>
          <a:sy n="100" d="100"/>
        </p:scale>
        <p:origin x="1864" y="16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200" d="100"/>
        <a:sy n="200" d="100"/>
      </p:scale>
      <p:origin x="0" y="0"/>
    </p:cViewPr>
  </p:notesTextViewPr>
  <p:sorterViewPr>
    <p:cViewPr varScale="1">
      <p:scale>
        <a:sx n="100" d="100"/>
        <a:sy n="100" d="100"/>
      </p:scale>
      <p:origin x="0" y="293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slide" Target="slides/slide25.xml"/><Relationship Id="rId1" Type="http://schemas.openxmlformats.org/officeDocument/2006/relationships/slide" Target="slides/slide23.xml"/><Relationship Id="rId6" Type="http://schemas.openxmlformats.org/officeDocument/2006/relationships/slide" Target="slides/slide68.xml"/><Relationship Id="rId5" Type="http://schemas.openxmlformats.org/officeDocument/2006/relationships/slide" Target="slides/slide54.xml"/><Relationship Id="rId4"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latin typeface="Arial" panose="020B0604020202020204" pitchFamily="34" charset="0"/>
                <a:cs typeface="Arial" panose="020B0604020202020204" pitchFamily="34" charset="0"/>
              </a:rPr>
              <a:t>Cancer Rates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1900</c:v>
                </c:pt>
              </c:strCache>
            </c:strRef>
          </c:tx>
          <c:spPr>
            <a:solidFill>
              <a:srgbClr val="008F00"/>
            </a:solidFill>
            <a:ln>
              <a:noFill/>
            </a:ln>
            <a:effectLst/>
          </c:spPr>
          <c:invertIfNegative val="0"/>
          <c:dLbls>
            <c:dLbl>
              <c:idx val="0"/>
              <c:tx>
                <c:rich>
                  <a:bodyPr/>
                  <a:lstStyle/>
                  <a:p>
                    <a:fld id="{0FD531F0-1F02-384A-B871-8537AEAADE3D}" type="VALUE">
                      <a:rPr lang="en-US" smtClean="0"/>
                      <a:pPr/>
                      <a:t>[VALUE]</a:t>
                    </a:fld>
                    <a:r>
                      <a:rPr lang="en-US" dirty="0"/>
                      <a:t>%</a:t>
                    </a:r>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1FBD-4F4D-9ABB-3C87D94C30BF}"/>
                </c:ext>
              </c:extLst>
            </c:dLbl>
            <c:dLbl>
              <c:idx val="1"/>
              <c:tx>
                <c:rich>
                  <a:bodyPr/>
                  <a:lstStyle/>
                  <a:p>
                    <a:fld id="{72F39749-45AA-7143-B733-5EA820069326}"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FBD-4F4D-9ABB-3C87D94C30BF}"/>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Women</c:v>
                </c:pt>
                <c:pt idx="1">
                  <c:v>Men</c:v>
                </c:pt>
              </c:strCache>
            </c:strRef>
          </c:cat>
          <c:val>
            <c:numRef>
              <c:f>Sheet1!$B$2:$B$3</c:f>
              <c:numCache>
                <c:formatCode>General</c:formatCode>
                <c:ptCount val="2"/>
                <c:pt idx="0">
                  <c:v>5</c:v>
                </c:pt>
                <c:pt idx="1">
                  <c:v>5</c:v>
                </c:pt>
              </c:numCache>
            </c:numRef>
          </c:val>
          <c:extLst>
            <c:ext xmlns:c16="http://schemas.microsoft.com/office/drawing/2014/chart" uri="{C3380CC4-5D6E-409C-BE32-E72D297353CC}">
              <c16:uniqueId val="{00000000-1FBD-4F4D-9ABB-3C87D94C30BF}"/>
            </c:ext>
          </c:extLst>
        </c:ser>
        <c:ser>
          <c:idx val="1"/>
          <c:order val="1"/>
          <c:tx>
            <c:strRef>
              <c:f>Sheet1!$C$1</c:f>
              <c:strCache>
                <c:ptCount val="1"/>
                <c:pt idx="0">
                  <c:v>2000s</c:v>
                </c:pt>
              </c:strCache>
            </c:strRef>
          </c:tx>
          <c:spPr>
            <a:solidFill>
              <a:srgbClr val="FF0000"/>
            </a:solidFill>
            <a:ln>
              <a:noFill/>
            </a:ln>
            <a:effectLst/>
          </c:spPr>
          <c:invertIfNegative val="0"/>
          <c:dLbls>
            <c:dLbl>
              <c:idx val="0"/>
              <c:tx>
                <c:rich>
                  <a:bodyPr/>
                  <a:lstStyle/>
                  <a:p>
                    <a:fld id="{DCE75BF8-9788-BB48-9957-223304E4EE4E}"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FBD-4F4D-9ABB-3C87D94C30BF}"/>
                </c:ext>
              </c:extLst>
            </c:dLbl>
            <c:dLbl>
              <c:idx val="1"/>
              <c:tx>
                <c:rich>
                  <a:bodyPr/>
                  <a:lstStyle/>
                  <a:p>
                    <a:fld id="{67806F4F-3B13-054C-885D-9717F1A81E33}"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FBD-4F4D-9ABB-3C87D94C30BF}"/>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Women</c:v>
                </c:pt>
                <c:pt idx="1">
                  <c:v>Men</c:v>
                </c:pt>
              </c:strCache>
            </c:strRef>
          </c:cat>
          <c:val>
            <c:numRef>
              <c:f>Sheet1!$C$2:$C$3</c:f>
              <c:numCache>
                <c:formatCode>General</c:formatCode>
                <c:ptCount val="2"/>
                <c:pt idx="0">
                  <c:v>33</c:v>
                </c:pt>
                <c:pt idx="1">
                  <c:v>50</c:v>
                </c:pt>
              </c:numCache>
            </c:numRef>
          </c:val>
          <c:extLst>
            <c:ext xmlns:c16="http://schemas.microsoft.com/office/drawing/2014/chart" uri="{C3380CC4-5D6E-409C-BE32-E72D297353CC}">
              <c16:uniqueId val="{00000001-1FBD-4F4D-9ABB-3C87D94C30BF}"/>
            </c:ext>
          </c:extLst>
        </c:ser>
        <c:dLbls>
          <c:showLegendKey val="0"/>
          <c:showVal val="0"/>
          <c:showCatName val="0"/>
          <c:showSerName val="0"/>
          <c:showPercent val="0"/>
          <c:showBubbleSize val="0"/>
        </c:dLbls>
        <c:gapWidth val="51"/>
        <c:overlap val="17"/>
        <c:axId val="1524788832"/>
        <c:axId val="1524790512"/>
      </c:barChart>
      <c:catAx>
        <c:axId val="1524788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24790512"/>
        <c:crosses val="autoZero"/>
        <c:auto val="1"/>
        <c:lblAlgn val="ctr"/>
        <c:lblOffset val="100"/>
        <c:noMultiLvlLbl val="0"/>
      </c:catAx>
      <c:valAx>
        <c:axId val="1524790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478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D32C68-6CAE-4341-AE76-BBD281F2683F}"/>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128"/>
                <a:cs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5D97853C-3630-7D4E-BB57-37A57D5A09BB}"/>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3E1C6D46-6519-584D-BAB4-0AA2B219F990}" type="datetime1">
              <a:rPr lang="en-US" altLang="en-US"/>
              <a:pPr>
                <a:defRPr/>
              </a:pPr>
              <a:t>12/29/25</a:t>
            </a:fld>
            <a:endParaRPr lang="en-US" altLang="en-US"/>
          </a:p>
        </p:txBody>
      </p:sp>
      <p:sp>
        <p:nvSpPr>
          <p:cNvPr id="4" name="Slide Image Placeholder 3">
            <a:extLst>
              <a:ext uri="{FF2B5EF4-FFF2-40B4-BE49-F238E27FC236}">
                <a16:creationId xmlns:a16="http://schemas.microsoft.com/office/drawing/2014/main" id="{E878360F-774F-1E48-9B69-1EDEDEC9BD47}"/>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41ADB81F-2FB7-F748-8509-79184A9F43E2}"/>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DA42695-ECFF-0045-BCA5-101EA650F2B7}"/>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4A37229D-B8A5-7D43-ADA7-77BB9467EB8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D7D7861-34D6-1341-8B2B-0C2CD2EE54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B53E37B6-301A-BA41-A5C8-37B535B19E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859E81F4-6692-8241-86B0-CB1F310E91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Psa_103:3  Who </a:t>
            </a:r>
            <a:r>
              <a:rPr lang="en-US" altLang="en-US" dirty="0" err="1">
                <a:ea typeface="ＭＳ Ｐゴシック" panose="020B0600070205080204" pitchFamily="34" charset="-128"/>
              </a:rPr>
              <a:t>forgiveth</a:t>
            </a:r>
            <a:r>
              <a:rPr lang="en-US" altLang="en-US" dirty="0">
                <a:ea typeface="ＭＳ Ｐゴシック" panose="020B0600070205080204" pitchFamily="34" charset="-128"/>
              </a:rPr>
              <a:t> all thine iniquities; who </a:t>
            </a:r>
            <a:r>
              <a:rPr lang="en-US" altLang="en-US" dirty="0" err="1">
                <a:ea typeface="ＭＳ Ｐゴシック" panose="020B0600070205080204" pitchFamily="34" charset="-128"/>
              </a:rPr>
              <a:t>healeth</a:t>
            </a:r>
            <a:r>
              <a:rPr lang="en-US" altLang="en-US" dirty="0">
                <a:ea typeface="ＭＳ Ｐゴシック" panose="020B0600070205080204" pitchFamily="34" charset="-128"/>
              </a:rPr>
              <a:t> all thy diseases; </a:t>
            </a:r>
          </a:p>
          <a:p>
            <a:r>
              <a:rPr lang="en-US" altLang="en-US" dirty="0">
                <a:ea typeface="ＭＳ Ｐゴシック" panose="020B0600070205080204" pitchFamily="34" charset="-128"/>
              </a:rPr>
              <a:t>Good better best</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This talk could get me.....</a:t>
            </a:r>
          </a:p>
          <a:p>
            <a:r>
              <a:rPr lang="en-US" altLang="en-US" dirty="0">
                <a:ea typeface="ＭＳ Ｐゴシック" panose="020B0600070205080204" pitchFamily="34" charset="-128"/>
              </a:rPr>
              <a:t>If at Church, I’d get....</a:t>
            </a:r>
          </a:p>
        </p:txBody>
      </p:sp>
      <p:sp>
        <p:nvSpPr>
          <p:cNvPr id="15363" name="Slide Number Placeholder 3">
            <a:extLst>
              <a:ext uri="{FF2B5EF4-FFF2-40B4-BE49-F238E27FC236}">
                <a16:creationId xmlns:a16="http://schemas.microsoft.com/office/drawing/2014/main" id="{30EFCCCC-6F8C-EE45-9599-5893292F3B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E40238D-4CA4-0749-B525-0E1E04A1EFFA}"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D7D7861-34D6-1341-8B2B-0C2CD2EE544B}" type="slidenum">
              <a:rPr lang="en-US" altLang="en-US" smtClean="0"/>
              <a:pPr>
                <a:defRPr/>
              </a:pPr>
              <a:t>15</a:t>
            </a:fld>
            <a:endParaRPr lang="en-US" altLang="en-US"/>
          </a:p>
        </p:txBody>
      </p:sp>
    </p:spTree>
    <p:extLst>
      <p:ext uri="{BB962C8B-B14F-4D97-AF65-F5344CB8AC3E}">
        <p14:creationId xmlns:p14="http://schemas.microsoft.com/office/powerpoint/2010/main" val="2048357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D7D7861-34D6-1341-8B2B-0C2CD2EE544B}" type="slidenum">
              <a:rPr lang="en-US" altLang="en-US" smtClean="0"/>
              <a:pPr>
                <a:defRPr/>
              </a:pPr>
              <a:t>16</a:t>
            </a:fld>
            <a:endParaRPr lang="en-US" altLang="en-US"/>
          </a:p>
        </p:txBody>
      </p:sp>
    </p:spTree>
    <p:extLst>
      <p:ext uri="{BB962C8B-B14F-4D97-AF65-F5344CB8AC3E}">
        <p14:creationId xmlns:p14="http://schemas.microsoft.com/office/powerpoint/2010/main" val="722339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15044143-7737-2340-9E40-9576ED0660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9E077507-3FBA-9547-B6B0-9B736E5FE2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God wants to be your healer!</a:t>
            </a:r>
          </a:p>
          <a:p>
            <a:endParaRPr lang="en-US" altLang="en-US">
              <a:ea typeface="ＭＳ Ｐゴシック" panose="020B0600070205080204" pitchFamily="34" charset="-128"/>
            </a:endParaRPr>
          </a:p>
        </p:txBody>
      </p:sp>
      <p:sp>
        <p:nvSpPr>
          <p:cNvPr id="37891" name="Slide Number Placeholder 3">
            <a:extLst>
              <a:ext uri="{FF2B5EF4-FFF2-40B4-BE49-F238E27FC236}">
                <a16:creationId xmlns:a16="http://schemas.microsoft.com/office/drawing/2014/main" id="{018B334F-9683-A04B-8CCF-801C837345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7004900-A670-F34B-A281-9EFE101C1C44}" type="slidenum">
              <a:rPr lang="en-US" altLang="en-US" smtClean="0">
                <a:latin typeface="Arial" panose="020B0604020202020204" pitchFamily="34" charset="0"/>
              </a:rPr>
              <a:pPr>
                <a:spcBef>
                  <a:spcPct val="0"/>
                </a:spcBef>
              </a:pPr>
              <a:t>17</a:t>
            </a:fld>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Lord would have our physicians cooperate with Him in their treatment of the sick, showing more faith and using fewer drugs. Let us rely upon God. Our faith is feeble, and our hearts remain unchanged. God would have a change take place. He says, "A new heart also will I give you." When this promise is fulfilled to the people of God, the condition of things will be very different from what it now is.--MS. 14, 1904.  {MM 40.3}</a:t>
            </a:r>
          </a:p>
        </p:txBody>
      </p:sp>
      <p:sp>
        <p:nvSpPr>
          <p:cNvPr id="4" name="Slide Number Placeholder 3"/>
          <p:cNvSpPr>
            <a:spLocks noGrp="1"/>
          </p:cNvSpPr>
          <p:nvPr>
            <p:ph type="sldNum" sz="quarter" idx="5"/>
          </p:nvPr>
        </p:nvSpPr>
        <p:spPr/>
        <p:txBody>
          <a:bodyPr/>
          <a:lstStyle/>
          <a:p>
            <a:pPr>
              <a:defRPr/>
            </a:pPr>
            <a:fld id="{8D7D7861-34D6-1341-8B2B-0C2CD2EE544B}" type="slidenum">
              <a:rPr lang="en-US" altLang="en-US" smtClean="0"/>
              <a:pPr>
                <a:defRPr/>
              </a:pPr>
              <a:t>20</a:t>
            </a:fld>
            <a:endParaRPr lang="en-US" altLang="en-US"/>
          </a:p>
        </p:txBody>
      </p:sp>
    </p:spTree>
    <p:extLst>
      <p:ext uri="{BB962C8B-B14F-4D97-AF65-F5344CB8AC3E}">
        <p14:creationId xmlns:p14="http://schemas.microsoft.com/office/powerpoint/2010/main" val="2652974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is the third angel’s message relevant? </a:t>
            </a:r>
          </a:p>
          <a:p>
            <a:r>
              <a:rPr lang="en-US" dirty="0"/>
              <a:t>There for when is the discarding of drugs relevant?</a:t>
            </a:r>
          </a:p>
        </p:txBody>
      </p:sp>
      <p:sp>
        <p:nvSpPr>
          <p:cNvPr id="4" name="Slide Number Placeholder 3"/>
          <p:cNvSpPr>
            <a:spLocks noGrp="1"/>
          </p:cNvSpPr>
          <p:nvPr>
            <p:ph type="sldNum" sz="quarter" idx="5"/>
          </p:nvPr>
        </p:nvSpPr>
        <p:spPr/>
        <p:txBody>
          <a:bodyPr/>
          <a:lstStyle/>
          <a:p>
            <a:pPr>
              <a:defRPr/>
            </a:pPr>
            <a:fld id="{8D7D7861-34D6-1341-8B2B-0C2CD2EE544B}" type="slidenum">
              <a:rPr lang="en-US" altLang="en-US" smtClean="0"/>
              <a:pPr>
                <a:defRPr/>
              </a:pPr>
              <a:t>21</a:t>
            </a:fld>
            <a:endParaRPr lang="en-US" altLang="en-US"/>
          </a:p>
        </p:txBody>
      </p:sp>
    </p:spTree>
    <p:extLst>
      <p:ext uri="{BB962C8B-B14F-4D97-AF65-F5344CB8AC3E}">
        <p14:creationId xmlns:p14="http://schemas.microsoft.com/office/powerpoint/2010/main" val="3337477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D7D7861-34D6-1341-8B2B-0C2CD2EE544B}" type="slidenum">
              <a:rPr lang="en-US" altLang="en-US" smtClean="0"/>
              <a:pPr>
                <a:defRPr/>
              </a:pPr>
              <a:t>22</a:t>
            </a:fld>
            <a:endParaRPr lang="en-US" altLang="en-US"/>
          </a:p>
        </p:txBody>
      </p:sp>
    </p:spTree>
    <p:extLst>
      <p:ext uri="{BB962C8B-B14F-4D97-AF65-F5344CB8AC3E}">
        <p14:creationId xmlns:p14="http://schemas.microsoft.com/office/powerpoint/2010/main" val="4279979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3B159847-0DCF-124D-B195-34AEE35B10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35DEB554-D41F-2045-97F7-B682B4CD77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Look Mate, I’ve got Penicillin!</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God wants to be your healer!</a:t>
            </a:r>
          </a:p>
          <a:p>
            <a:endParaRPr lang="en-US" altLang="en-US" dirty="0">
              <a:ea typeface="ＭＳ Ｐゴシック" panose="020B0600070205080204" pitchFamily="34" charset="-128"/>
            </a:endParaRPr>
          </a:p>
        </p:txBody>
      </p:sp>
      <p:sp>
        <p:nvSpPr>
          <p:cNvPr id="45059" name="Slide Number Placeholder 3">
            <a:extLst>
              <a:ext uri="{FF2B5EF4-FFF2-40B4-BE49-F238E27FC236}">
                <a16:creationId xmlns:a16="http://schemas.microsoft.com/office/drawing/2014/main" id="{FBD29605-5286-E84F-AB5F-7194F26410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A532135-B609-0B4F-B939-E1362A8F3F5E}" type="slidenum">
              <a:rPr lang="en-US" altLang="en-US" smtClean="0">
                <a:latin typeface="Arial" panose="020B0604020202020204" pitchFamily="34" charset="0"/>
              </a:rPr>
              <a:pPr>
                <a:spcBef>
                  <a:spcPct val="0"/>
                </a:spcBef>
              </a:pPr>
              <a:t>23</a:t>
            </a:fld>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8DE69415-75FB-B443-A179-76CC3358A1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E0820687-472E-184D-8428-AC33E2F3AE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God Wants to be your healer!</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7107" name="Slide Number Placeholder 3">
            <a:extLst>
              <a:ext uri="{FF2B5EF4-FFF2-40B4-BE49-F238E27FC236}">
                <a16:creationId xmlns:a16="http://schemas.microsoft.com/office/drawing/2014/main" id="{16C5F48F-2034-B943-921F-03935E6EDC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B2A93FE-FDDA-C94B-AFBA-DF478979C3CD}" type="slidenum">
              <a:rPr lang="en-US" altLang="en-US" smtClean="0">
                <a:latin typeface="Arial" panose="020B0604020202020204" pitchFamily="34" charset="0"/>
              </a:rPr>
              <a:pPr>
                <a:spcBef>
                  <a:spcPct val="0"/>
                </a:spcBef>
              </a:pPr>
              <a:t>25</a:t>
            </a:fld>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Christ never planted the seeds of death in the system. Satan planted these seeds when he tempted Adam to eat of the tree of knowledge, which meant disobedience to God. Not one noxious plant was placed in the Lord's great garden, but after Adam and Eve sinned, poisonous herbs sprang up. In the parable of the sower the question was asked the master, "Didst not thou sow good seed in thy field? From whence then hath it tares?" The master answered, "An enemy hath done this." [Matt. 13:27, 28.] All tares are sown by the evil one. Every noxious herb is of his sowing, and by his ingenious methods of amalgamation he has corrupted the earth with tares.  {16MR 247.2}</a:t>
            </a:r>
          </a:p>
          <a:p>
            <a:r>
              <a:rPr lang="en-US" dirty="0"/>
              <a:t>     Then shall physicians continue to resort to drugs which leave a deadly evil in the system, destroying that life which Christ came to restore? Christ's remedies cleanse the system. But Satan has tempted man to introduce into the system that which weakens the human machinery, clogging and destroying the fine, beautiful arrangements of God. The drugs administered to the sick do not restore, but destroy. Drugs never cure. Instead, they place in the system seeds which bear a very bitter harvest.  {16MR 247.3}</a:t>
            </a:r>
          </a:p>
          <a:p>
            <a:endParaRPr lang="en-US" dirty="0"/>
          </a:p>
          <a:p>
            <a:r>
              <a:rPr lang="en-US" dirty="0"/>
              <a:t>Starfield B. Is US health really the best in the world? JAMA. 2000 Jul 26;284(4):483-5.</a:t>
            </a:r>
          </a:p>
        </p:txBody>
      </p:sp>
      <p:sp>
        <p:nvSpPr>
          <p:cNvPr id="4" name="Slide Number Placeholder 3"/>
          <p:cNvSpPr>
            <a:spLocks noGrp="1"/>
          </p:cNvSpPr>
          <p:nvPr>
            <p:ph type="sldNum" sz="quarter" idx="5"/>
          </p:nvPr>
        </p:nvSpPr>
        <p:spPr/>
        <p:txBody>
          <a:bodyPr/>
          <a:lstStyle/>
          <a:p>
            <a:pPr>
              <a:defRPr/>
            </a:pPr>
            <a:fld id="{8D7D7861-34D6-1341-8B2B-0C2CD2EE544B}" type="slidenum">
              <a:rPr lang="en-US" altLang="en-US" smtClean="0"/>
              <a:pPr>
                <a:defRPr/>
              </a:pPr>
              <a:t>28</a:t>
            </a:fld>
            <a:endParaRPr lang="en-US" altLang="en-US"/>
          </a:p>
        </p:txBody>
      </p:sp>
    </p:spTree>
    <p:extLst>
      <p:ext uri="{BB962C8B-B14F-4D97-AF65-F5344CB8AC3E}">
        <p14:creationId xmlns:p14="http://schemas.microsoft.com/office/powerpoint/2010/main" val="382236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this appear in scientific journals?</a:t>
            </a:r>
          </a:p>
          <a:p>
            <a:r>
              <a:rPr lang="en-US" dirty="0"/>
              <a:t>Deception of evidence based medicine.</a:t>
            </a:r>
          </a:p>
        </p:txBody>
      </p:sp>
      <p:sp>
        <p:nvSpPr>
          <p:cNvPr id="4" name="Slide Number Placeholder 3"/>
          <p:cNvSpPr>
            <a:spLocks noGrp="1"/>
          </p:cNvSpPr>
          <p:nvPr>
            <p:ph type="sldNum" sz="quarter" idx="5"/>
          </p:nvPr>
        </p:nvSpPr>
        <p:spPr/>
        <p:txBody>
          <a:bodyPr/>
          <a:lstStyle/>
          <a:p>
            <a:pPr>
              <a:defRPr/>
            </a:pPr>
            <a:fld id="{8D7D7861-34D6-1341-8B2B-0C2CD2EE544B}" type="slidenum">
              <a:rPr lang="en-US" altLang="en-US" smtClean="0"/>
              <a:pPr>
                <a:defRPr/>
              </a:pPr>
              <a:t>29</a:t>
            </a:fld>
            <a:endParaRPr lang="en-US" altLang="en-US"/>
          </a:p>
        </p:txBody>
      </p:sp>
    </p:spTree>
    <p:extLst>
      <p:ext uri="{BB962C8B-B14F-4D97-AF65-F5344CB8AC3E}">
        <p14:creationId xmlns:p14="http://schemas.microsoft.com/office/powerpoint/2010/main" val="3448749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9889952E-6F52-4E48-BD6D-D8C39583F0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7A1DE7AC-FFB6-FE45-9A3D-2150473C2B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Pleased to be here, can share with out prejudice.</a:t>
            </a:r>
          </a:p>
          <a:p>
            <a:r>
              <a:rPr lang="en-US" altLang="en-US" dirty="0">
                <a:ea typeface="ＭＳ Ｐゴシック" panose="020B0600070205080204" pitchFamily="34" charset="-128"/>
              </a:rPr>
              <a:t>Jesus spent more time healing than preaching.</a:t>
            </a:r>
          </a:p>
          <a:p>
            <a:r>
              <a:rPr lang="en-US" altLang="en-US" dirty="0">
                <a:ea typeface="ＭＳ Ｐゴシック" panose="020B0600070205080204" pitchFamily="34" charset="-128"/>
              </a:rPr>
              <a:t>God wants to be your healer!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Clay on congenitally blind man's eyes.</a:t>
            </a:r>
          </a:p>
          <a:p>
            <a:r>
              <a:rPr lang="en-US" altLang="en-US" dirty="0">
                <a:ea typeface="ＭＳ Ｐゴシック" panose="020B0600070205080204" pitchFamily="34" charset="-128"/>
              </a:rPr>
              <a:t>Free of filthy lucre. </a:t>
            </a:r>
          </a:p>
        </p:txBody>
      </p:sp>
      <p:sp>
        <p:nvSpPr>
          <p:cNvPr id="18435" name="Slide Number Placeholder 3">
            <a:extLst>
              <a:ext uri="{FF2B5EF4-FFF2-40B4-BE49-F238E27FC236}">
                <a16:creationId xmlns:a16="http://schemas.microsoft.com/office/drawing/2014/main" id="{1ED7020C-7EF9-BA47-9173-DF1A2EE34C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8C288D6-6214-B04B-B923-1922E294B3F3}" type="slidenum">
              <a:rPr lang="en-US" altLang="en-US" smtClean="0">
                <a:latin typeface="Arial" panose="020B0604020202020204" pitchFamily="34" charset="0"/>
              </a:rPr>
              <a:pPr>
                <a:spcBef>
                  <a:spcPct val="0"/>
                </a:spcBef>
              </a:pPr>
              <a:t>5</a:t>
            </a:fld>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7AD9F279-CB61-5748-AE38-E0A214DD8B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9175E14E-0813-E048-8F41-05ABC7475A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6600">
                <a:ea typeface="ＭＳ Ｐゴシック" panose="020B0600070205080204" pitchFamily="34" charset="-128"/>
              </a:rPr>
              <a:t>Pizza Hut</a:t>
            </a:r>
          </a:p>
        </p:txBody>
      </p:sp>
      <p:sp>
        <p:nvSpPr>
          <p:cNvPr id="53251" name="Slide Number Placeholder 3">
            <a:extLst>
              <a:ext uri="{FF2B5EF4-FFF2-40B4-BE49-F238E27FC236}">
                <a16:creationId xmlns:a16="http://schemas.microsoft.com/office/drawing/2014/main" id="{57F4DB70-070B-904A-87DB-CD12809A34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84D23ED-7D75-0943-A8F0-8DF29D609867}" type="slidenum">
              <a:rPr lang="en-US" altLang="en-US" smtClean="0">
                <a:latin typeface="Arial" panose="020B0604020202020204" pitchFamily="34" charset="0"/>
              </a:rPr>
              <a:pPr>
                <a:spcBef>
                  <a:spcPct val="0"/>
                </a:spcBef>
              </a:pPr>
              <a:t>32</a:t>
            </a:fld>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CD52F951-58B9-5249-B506-AE85460315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B4816144-9839-A14A-BA0A-B775C238D8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God wants to be your healer!</a:t>
            </a:r>
          </a:p>
        </p:txBody>
      </p:sp>
      <p:sp>
        <p:nvSpPr>
          <p:cNvPr id="56323" name="Slide Number Placeholder 3">
            <a:extLst>
              <a:ext uri="{FF2B5EF4-FFF2-40B4-BE49-F238E27FC236}">
                <a16:creationId xmlns:a16="http://schemas.microsoft.com/office/drawing/2014/main" id="{DB753222-AE87-6945-B625-234F65ABBB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15E1D42-343D-AC45-8742-92DADBC5DE32}" type="slidenum">
              <a:rPr lang="en-US" altLang="en-US" smtClean="0">
                <a:latin typeface="Arial" panose="020B0604020202020204" pitchFamily="34" charset="0"/>
              </a:rPr>
              <a:pPr>
                <a:spcBef>
                  <a:spcPct val="0"/>
                </a:spcBef>
              </a:pPr>
              <a:t>33</a:t>
            </a:fld>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D7D7861-34D6-1341-8B2B-0C2CD2EE544B}" type="slidenum">
              <a:rPr lang="en-US" altLang="en-US" smtClean="0"/>
              <a:pPr>
                <a:defRPr/>
              </a:pPr>
              <a:t>34</a:t>
            </a:fld>
            <a:endParaRPr lang="en-US" altLang="en-US"/>
          </a:p>
        </p:txBody>
      </p:sp>
    </p:spTree>
    <p:extLst>
      <p:ext uri="{BB962C8B-B14F-4D97-AF65-F5344CB8AC3E}">
        <p14:creationId xmlns:p14="http://schemas.microsoft.com/office/powerpoint/2010/main" val="3969219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324C3226-5765-054F-834D-90C0A9FF0E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788A5CF0-838A-9341-96DC-4A80012088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Hungarian CEO</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Drugs never cure disease. They only change the form and location. Nature alone is the effectual restorer, and how much better could she perform her task if left to herself. But this privilege is seldom allowed her. If crippled nature bears up under the load, and finally accomplishes in a great measure her double task, and the patient lives, the credit is given to the physician. But if nature fails in her effort to expel the poison from the system, and the patient dies, it is called a wonderful dispensation of Providence. If the patient had taken a course to relieve overburdened nature in season, and understandingly used pure soft water, this dispensation of drug-mortality might have been wholly averted. The use of water can accomplish but little, if the patient does not feel the necessity of also strictly attending to his diet. {2SM 451.1}</a:t>
            </a:r>
          </a:p>
        </p:txBody>
      </p:sp>
      <p:sp>
        <p:nvSpPr>
          <p:cNvPr id="59395" name="Slide Number Placeholder 3">
            <a:extLst>
              <a:ext uri="{FF2B5EF4-FFF2-40B4-BE49-F238E27FC236}">
                <a16:creationId xmlns:a16="http://schemas.microsoft.com/office/drawing/2014/main" id="{A767A470-EBEF-A04D-B979-9B4C75407B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3DADD8F-52F3-634B-B74A-2C847C3C96B5}" type="slidenum">
              <a:rPr lang="en-US" altLang="en-US" smtClean="0"/>
              <a:pPr/>
              <a:t>35</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D07A3295-5377-EF42-BBD7-350599DF9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939FE61-DF7F-FC4D-AC2D-C27E3105CA9A}"/>
              </a:ext>
            </a:extLst>
          </p:cNvPr>
          <p:cNvSpPr>
            <a:spLocks noGrp="1"/>
          </p:cNvSpPr>
          <p:nvPr>
            <p:ph type="body" idx="1"/>
          </p:nvPr>
        </p:nvSpPr>
        <p:spPr/>
        <p:txBody>
          <a:bodyPr/>
          <a:lstStyle/>
          <a:p>
            <a:pPr>
              <a:defRPr/>
            </a:pPr>
            <a:r>
              <a:rPr lang="en-US" altLang="en-US" b="1">
                <a:effectLst>
                  <a:outerShdw blurRad="38100" dist="38100" dir="2700000" algn="tl">
                    <a:srgbClr val="C0C0C0"/>
                  </a:outerShdw>
                </a:effectLst>
                <a:latin typeface="Tahoma" panose="020B0604030504040204" pitchFamily="34" charset="0"/>
                <a:ea typeface="ＭＳ Ｐゴシック" panose="020B0600070205080204" pitchFamily="34" charset="-128"/>
              </a:rPr>
              <a:t>–</a:t>
            </a:r>
            <a:r>
              <a:rPr lang="en-US" altLang="en-US">
                <a:effectLst>
                  <a:outerShdw blurRad="38100" dist="38100" dir="2700000" algn="tl">
                    <a:srgbClr val="C0C0C0"/>
                  </a:outerShdw>
                </a:effectLst>
                <a:latin typeface="Tahoma" panose="020B0604030504040204" pitchFamily="34" charset="0"/>
                <a:ea typeface="ＭＳ Ｐゴシック" panose="020B0600070205080204" pitchFamily="34" charset="-128"/>
              </a:rPr>
              <a:t>Ministry of Healing p. 126</a:t>
            </a:r>
            <a:endParaRPr lang="en-US" altLang="en-US">
              <a:ea typeface="ＭＳ Ｐゴシック" panose="020B0600070205080204" pitchFamily="34" charset="-128"/>
            </a:endParaRPr>
          </a:p>
        </p:txBody>
      </p:sp>
      <p:sp>
        <p:nvSpPr>
          <p:cNvPr id="61443" name="Slide Number Placeholder 3">
            <a:extLst>
              <a:ext uri="{FF2B5EF4-FFF2-40B4-BE49-F238E27FC236}">
                <a16:creationId xmlns:a16="http://schemas.microsoft.com/office/drawing/2014/main" id="{22EFFA5A-68EE-3F4F-AB2D-092EB01EA8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E988510-BFFC-2B47-8D5F-80551C82492B}" type="slidenum">
              <a:rPr lang="en-US" altLang="en-US" smtClean="0">
                <a:latin typeface="Times New Roman" panose="02020603050405020304" pitchFamily="18" charset="0"/>
              </a:rPr>
              <a:pPr>
                <a:spcBef>
                  <a:spcPct val="0"/>
                </a:spcBef>
              </a:pPr>
              <a:t>36</a:t>
            </a:fld>
            <a:endParaRPr lang="en-US" altLang="en-US">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21EBF4E7-2A64-5B4E-9CD1-0F693E446C1E}"/>
              </a:ext>
            </a:extLst>
          </p:cNvPr>
          <p:cNvSpPr>
            <a:spLocks noGrp="1" noRot="1" noChangeAspect="1" noTextEdit="1"/>
          </p:cNvSpPr>
          <p:nvPr>
            <p:ph type="sldImg"/>
          </p:nvPr>
        </p:nvSpPr>
        <p:spPr bwMode="auto">
          <a:solidFill>
            <a:srgbClr val="FFFFFF"/>
          </a:solidFill>
          <a:ln>
            <a:solidFill>
              <a:srgbClr val="000000"/>
            </a:solidFill>
            <a:miter lim="800000"/>
            <a:headEnd/>
            <a:tailEnd/>
          </a:ln>
        </p:spPr>
      </p:sp>
      <p:sp>
        <p:nvSpPr>
          <p:cNvPr id="64514" name="Notes Placeholder 2">
            <a:extLst>
              <a:ext uri="{FF2B5EF4-FFF2-40B4-BE49-F238E27FC236}">
                <a16:creationId xmlns:a16="http://schemas.microsoft.com/office/drawing/2014/main" id="{2526F8DD-9868-134A-A344-7EF247334524}"/>
              </a:ext>
            </a:extLst>
          </p:cNvPr>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nSpc>
                <a:spcPct val="90000"/>
              </a:lnSpc>
            </a:pPr>
            <a:r>
              <a:rPr lang="en-US" altLang="en-US" sz="1000" dirty="0">
                <a:latin typeface="Arial" panose="020B0604020202020204" pitchFamily="34" charset="0"/>
                <a:ea typeface="ＭＳ Ｐゴシック" panose="020B0600070205080204" pitchFamily="34" charset="-128"/>
              </a:rPr>
              <a:t> </a:t>
            </a:r>
            <a:r>
              <a:rPr lang="en-US" altLang="en-US" sz="1000" dirty="0" err="1">
                <a:latin typeface="Arial" panose="020B0604020202020204" pitchFamily="34" charset="0"/>
                <a:ea typeface="ＭＳ Ｐゴシック" panose="020B0600070205080204" pitchFamily="34" charset="-128"/>
              </a:rPr>
              <a:t>Recenti</a:t>
            </a:r>
            <a:r>
              <a:rPr lang="en-US" altLang="en-US" sz="1000" dirty="0">
                <a:latin typeface="Arial" panose="020B0604020202020204" pitchFamily="34" charset="0"/>
                <a:ea typeface="ＭＳ Ｐゴシック" panose="020B0600070205080204" pitchFamily="34" charset="-128"/>
              </a:rPr>
              <a:t> Prog Med. 2009 Jan;100(1):33-9. </a:t>
            </a:r>
          </a:p>
          <a:p>
            <a:pPr>
              <a:lnSpc>
                <a:spcPct val="90000"/>
              </a:lnSpc>
            </a:pPr>
            <a:r>
              <a:rPr lang="en-US" altLang="en-US" sz="1000" dirty="0">
                <a:latin typeface="Arial" panose="020B0604020202020204" pitchFamily="34" charset="0"/>
                <a:ea typeface="ＭＳ Ｐゴシック" panose="020B0600070205080204" pitchFamily="34" charset="-128"/>
              </a:rPr>
              <a:t>[Immunomodulatory properties of statins and cancer risk]</a:t>
            </a:r>
          </a:p>
          <a:p>
            <a:pPr>
              <a:lnSpc>
                <a:spcPct val="90000"/>
              </a:lnSpc>
            </a:pPr>
            <a:endParaRPr lang="en-US" altLang="en-US" sz="1000" dirty="0">
              <a:latin typeface="Arial" panose="020B0604020202020204" pitchFamily="34" charset="0"/>
              <a:ea typeface="ＭＳ Ｐゴシック" panose="020B0600070205080204" pitchFamily="34" charset="-128"/>
            </a:endParaRPr>
          </a:p>
          <a:p>
            <a:pPr>
              <a:lnSpc>
                <a:spcPct val="90000"/>
              </a:lnSpc>
            </a:pPr>
            <a:r>
              <a:rPr lang="en-US" altLang="en-US" sz="1000" dirty="0">
                <a:latin typeface="Arial" panose="020B0604020202020204" pitchFamily="34" charset="0"/>
                <a:ea typeface="ＭＳ Ｐゴシック" panose="020B0600070205080204" pitchFamily="34" charset="-128"/>
              </a:rPr>
              <a:t>[Article in Italian]</a:t>
            </a:r>
          </a:p>
          <a:p>
            <a:pPr>
              <a:lnSpc>
                <a:spcPct val="90000"/>
              </a:lnSpc>
            </a:pPr>
            <a:endParaRPr lang="en-US" altLang="en-US" sz="1000" dirty="0">
              <a:latin typeface="Arial" panose="020B0604020202020204" pitchFamily="34" charset="0"/>
              <a:ea typeface="ＭＳ Ｐゴシック" panose="020B0600070205080204" pitchFamily="34" charset="-128"/>
            </a:endParaRPr>
          </a:p>
          <a:p>
            <a:pPr>
              <a:lnSpc>
                <a:spcPct val="90000"/>
              </a:lnSpc>
            </a:pPr>
            <a:r>
              <a:rPr lang="en-US" altLang="en-US" sz="1000" dirty="0" err="1">
                <a:latin typeface="Arial" panose="020B0604020202020204" pitchFamily="34" charset="0"/>
                <a:ea typeface="ＭＳ Ｐゴシック" panose="020B0600070205080204" pitchFamily="34" charset="-128"/>
              </a:rPr>
              <a:t>Mascitelli</a:t>
            </a:r>
            <a:r>
              <a:rPr lang="en-US" altLang="en-US" sz="1000" dirty="0">
                <a:latin typeface="Arial" panose="020B0604020202020204" pitchFamily="34" charset="0"/>
                <a:ea typeface="ＭＳ Ｐゴシック" panose="020B0600070205080204" pitchFamily="34" charset="-128"/>
              </a:rPr>
              <a:t> L, Goldstein MR, </a:t>
            </a:r>
            <a:r>
              <a:rPr lang="en-US" altLang="en-US" sz="1000" dirty="0" err="1">
                <a:latin typeface="Arial" panose="020B0604020202020204" pitchFamily="34" charset="0"/>
                <a:ea typeface="ＭＳ Ｐゴシック" panose="020B0600070205080204" pitchFamily="34" charset="-128"/>
              </a:rPr>
              <a:t>Pezzetta</a:t>
            </a:r>
            <a:r>
              <a:rPr lang="en-US" altLang="en-US" sz="1000" dirty="0">
                <a:latin typeface="Arial" panose="020B0604020202020204" pitchFamily="34" charset="0"/>
                <a:ea typeface="ＭＳ Ｐゴシック" panose="020B0600070205080204" pitchFamily="34" charset="-128"/>
              </a:rPr>
              <a:t> F.</a:t>
            </a:r>
          </a:p>
          <a:p>
            <a:pPr>
              <a:lnSpc>
                <a:spcPct val="90000"/>
              </a:lnSpc>
            </a:pPr>
            <a:r>
              <a:rPr lang="en-US" altLang="en-US" sz="1000" dirty="0" err="1">
                <a:latin typeface="Arial" panose="020B0604020202020204" pitchFamily="34" charset="0"/>
                <a:ea typeface="ＭＳ Ｐゴシック" panose="020B0600070205080204" pitchFamily="34" charset="-128"/>
              </a:rPr>
              <a:t>Servizio</a:t>
            </a:r>
            <a:r>
              <a:rPr lang="en-US" altLang="en-US" sz="1000" dirty="0">
                <a:latin typeface="Arial" panose="020B0604020202020204" pitchFamily="34" charset="0"/>
                <a:ea typeface="ＭＳ Ｐゴシック" panose="020B0600070205080204" pitchFamily="34" charset="-128"/>
              </a:rPr>
              <a:t> </a:t>
            </a:r>
            <a:r>
              <a:rPr lang="en-US" altLang="en-US" sz="1000" dirty="0" err="1">
                <a:latin typeface="Arial" panose="020B0604020202020204" pitchFamily="34" charset="0"/>
                <a:ea typeface="ＭＳ Ｐゴシック" panose="020B0600070205080204" pitchFamily="34" charset="-128"/>
              </a:rPr>
              <a:t>Sanitario</a:t>
            </a:r>
            <a:r>
              <a:rPr lang="en-US" altLang="en-US" sz="1000" dirty="0">
                <a:latin typeface="Arial" panose="020B0604020202020204" pitchFamily="34" charset="0"/>
                <a:ea typeface="ＭＳ Ｐゴシック" panose="020B0600070205080204" pitchFamily="34" charset="-128"/>
              </a:rPr>
              <a:t>, </a:t>
            </a:r>
            <a:r>
              <a:rPr lang="en-US" altLang="en-US" sz="1000" dirty="0" err="1">
                <a:latin typeface="Arial" panose="020B0604020202020204" pitchFamily="34" charset="0"/>
                <a:ea typeface="ＭＳ Ｐゴシック" panose="020B0600070205080204" pitchFamily="34" charset="-128"/>
              </a:rPr>
              <a:t>Comando</a:t>
            </a:r>
            <a:r>
              <a:rPr lang="en-US" altLang="en-US" sz="1000" dirty="0">
                <a:latin typeface="Arial" panose="020B0604020202020204" pitchFamily="34" charset="0"/>
                <a:ea typeface="ＭＳ Ｐゴシック" panose="020B0600070205080204" pitchFamily="34" charset="-128"/>
              </a:rPr>
              <a:t> </a:t>
            </a:r>
            <a:r>
              <a:rPr lang="en-US" altLang="en-US" sz="1000" dirty="0" err="1">
                <a:latin typeface="Arial" panose="020B0604020202020204" pitchFamily="34" charset="0"/>
                <a:ea typeface="ＭＳ Ｐゴシック" panose="020B0600070205080204" pitchFamily="34" charset="-128"/>
              </a:rPr>
              <a:t>Brigata</a:t>
            </a:r>
            <a:r>
              <a:rPr lang="en-US" altLang="en-US" sz="1000" dirty="0">
                <a:latin typeface="Arial" panose="020B0604020202020204" pitchFamily="34" charset="0"/>
                <a:ea typeface="ＭＳ Ｐゴシック" panose="020B0600070205080204" pitchFamily="34" charset="-128"/>
              </a:rPr>
              <a:t> </a:t>
            </a:r>
            <a:r>
              <a:rPr lang="en-US" altLang="en-US" sz="1000" dirty="0" err="1">
                <a:latin typeface="Arial" panose="020B0604020202020204" pitchFamily="34" charset="0"/>
                <a:ea typeface="ＭＳ Ｐゴシック" panose="020B0600070205080204" pitchFamily="34" charset="-128"/>
              </a:rPr>
              <a:t>Alpina</a:t>
            </a:r>
            <a:r>
              <a:rPr lang="en-US" altLang="en-US" sz="1000" dirty="0">
                <a:latin typeface="Arial" panose="020B0604020202020204" pitchFamily="34" charset="0"/>
                <a:ea typeface="ＭＳ Ｐゴシック" panose="020B0600070205080204" pitchFamily="34" charset="-128"/>
              </a:rPr>
              <a:t> Julia, Udine. </a:t>
            </a:r>
            <a:r>
              <a:rPr lang="en-US" altLang="en-US" sz="1000" dirty="0" err="1">
                <a:latin typeface="Arial" panose="020B0604020202020204" pitchFamily="34" charset="0"/>
                <a:ea typeface="ＭＳ Ｐゴシック" panose="020B0600070205080204" pitchFamily="34" charset="-128"/>
              </a:rPr>
              <a:t>lumasci@libero.it</a:t>
            </a:r>
            <a:endParaRPr lang="en-US" altLang="en-US" sz="1000" dirty="0">
              <a:latin typeface="Arial" panose="020B0604020202020204" pitchFamily="34" charset="0"/>
              <a:ea typeface="ＭＳ Ｐゴシック" panose="020B0600070205080204" pitchFamily="34" charset="-128"/>
            </a:endParaRPr>
          </a:p>
          <a:p>
            <a:pPr>
              <a:lnSpc>
                <a:spcPct val="90000"/>
              </a:lnSpc>
            </a:pPr>
            <a:r>
              <a:rPr lang="en-US" altLang="en-US" sz="1000" dirty="0">
                <a:latin typeface="Arial" panose="020B0604020202020204" pitchFamily="34" charset="0"/>
                <a:ea typeface="ＭＳ Ｐゴシック" panose="020B0600070205080204" pitchFamily="34" charset="-128"/>
              </a:rPr>
              <a:t>Statins are cholesterol-lowering drugs widely prescribed for cardiovascular prevention. They are also immunomodulatory and increase peripheral regulatory T cell numbers and function, in vivo. This may be beneficial by decreasing inflammatory response within the atheroma and stabilizing atherosclerotic plaque, however this novel pleiotropic effect might impair host tumor-specific effector T cell responses. Indeed, in some randomized trials, notwithstanding their short duration, statins have been found to increase cancer incidence especially in the elderly and women. In these situations, the decrease in cardiovascular mortality can be matched by an equal increase in cancer mortality, leaving all-cause mortality unchanged. Furthermore, statins have been shown to interfere with cancer immunotherapy. Preventive pharmacological treatment can sometimes be justified because of reduced cardiovascular events even if total mortality does not change, but if it leads to an increase in cancer incidence, it might be not easily accepted. Physicians need to weigh the global risks and benefits when prescribing statins.</a:t>
            </a:r>
          </a:p>
          <a:p>
            <a:pPr>
              <a:lnSpc>
                <a:spcPct val="90000"/>
              </a:lnSpc>
            </a:pPr>
            <a:r>
              <a:rPr lang="en-US" altLang="en-US" sz="1000" dirty="0" err="1">
                <a:latin typeface="Arial" panose="020B0604020202020204" pitchFamily="34" charset="0"/>
                <a:ea typeface="ＭＳ Ｐゴシック" panose="020B0600070205080204" pitchFamily="34" charset="-128"/>
              </a:rPr>
              <a:t>PMID</a:t>
            </a:r>
            <a:r>
              <a:rPr lang="en-US" altLang="en-US" sz="1000" dirty="0">
                <a:latin typeface="Arial" panose="020B0604020202020204" pitchFamily="34" charset="0"/>
                <a:ea typeface="ＭＳ Ｐゴシック" panose="020B0600070205080204" pitchFamily="34" charset="-128"/>
              </a:rPr>
              <a:t>: 19445281 [PubMed - in process]</a:t>
            </a:r>
          </a:p>
        </p:txBody>
      </p:sp>
      <p:sp>
        <p:nvSpPr>
          <p:cNvPr id="64515" name="Slide Number Placeholder 3">
            <a:extLst>
              <a:ext uri="{FF2B5EF4-FFF2-40B4-BE49-F238E27FC236}">
                <a16:creationId xmlns:a16="http://schemas.microsoft.com/office/drawing/2014/main" id="{C8B5F464-8C84-4744-906C-5234132AA005}"/>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2BACE05D-BAD3-2340-974E-91F612B24524}" type="slidenum">
              <a:rPr lang="en-US" altLang="en-US">
                <a:latin typeface="Arial" panose="020B0604020202020204" pitchFamily="34" charset="0"/>
              </a:rPr>
              <a:pPr algn="r" eaLnBrk="1" hangingPunct="1">
                <a:spcBef>
                  <a:spcPct val="0"/>
                </a:spcBef>
              </a:pPr>
              <a:t>38</a:t>
            </a:fld>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D196711-82D4-1B42-8940-BEE9F91BC60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6562" name="Rectangle 3">
            <a:extLst>
              <a:ext uri="{FF2B5EF4-FFF2-40B4-BE49-F238E27FC236}">
                <a16:creationId xmlns:a16="http://schemas.microsoft.com/office/drawing/2014/main" id="{5D24035B-5F98-9344-ADBB-FDCE4A1F2D0A}"/>
              </a:ext>
            </a:extLst>
          </p:cNvPr>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 </a:t>
            </a:r>
            <a:r>
              <a:rPr lang="en-US" dirty="0" err="1"/>
              <a:t>SJ</a:t>
            </a:r>
            <a:r>
              <a:rPr lang="en-US" dirty="0"/>
              <a:t>, Kim M, </a:t>
            </a:r>
            <a:r>
              <a:rPr lang="en-US" dirty="0" err="1"/>
              <a:t>Jeong</a:t>
            </a:r>
            <a:r>
              <a:rPr lang="en-US" dirty="0"/>
              <a:t> S, Park </a:t>
            </a:r>
            <a:r>
              <a:rPr lang="en-US" dirty="0" err="1"/>
              <a:t>YJ</a:t>
            </a:r>
            <a:r>
              <a:rPr lang="en-US" dirty="0"/>
              <a:t>, Choi S, Chang J, Oh </a:t>
            </a:r>
            <a:r>
              <a:rPr lang="en-US" dirty="0" err="1"/>
              <a:t>YH</a:t>
            </a:r>
            <a:r>
              <a:rPr lang="en-US" dirty="0"/>
              <a:t>, Cho SW, Park </a:t>
            </a:r>
            <a:r>
              <a:rPr lang="en-US" dirty="0" err="1"/>
              <a:t>YJ</a:t>
            </a:r>
            <a:r>
              <a:rPr lang="en-US" dirty="0"/>
              <a:t>, Park SM. Association Between Antibiotic Exposure and Thyroid Cancer: A Nationwide Cohort Study in South Korea. Thyroid. 2024 Jan;34(1):112-122. </a:t>
            </a:r>
          </a:p>
        </p:txBody>
      </p:sp>
      <p:sp>
        <p:nvSpPr>
          <p:cNvPr id="4" name="Slide Number Placeholder 3"/>
          <p:cNvSpPr>
            <a:spLocks noGrp="1"/>
          </p:cNvSpPr>
          <p:nvPr>
            <p:ph type="sldNum" sz="quarter" idx="5"/>
          </p:nvPr>
        </p:nvSpPr>
        <p:spPr/>
        <p:txBody>
          <a:bodyPr/>
          <a:lstStyle/>
          <a:p>
            <a:pPr>
              <a:defRPr/>
            </a:pPr>
            <a:fld id="{8D7D7861-34D6-1341-8B2B-0C2CD2EE544B}" type="slidenum">
              <a:rPr lang="en-US" altLang="en-US" smtClean="0"/>
              <a:pPr>
                <a:defRPr/>
              </a:pPr>
              <a:t>40</a:t>
            </a:fld>
            <a:endParaRPr lang="en-US" altLang="en-US"/>
          </a:p>
        </p:txBody>
      </p:sp>
    </p:spTree>
    <p:extLst>
      <p:ext uri="{BB962C8B-B14F-4D97-AF65-F5344CB8AC3E}">
        <p14:creationId xmlns:p14="http://schemas.microsoft.com/office/powerpoint/2010/main" val="2226667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General anesthesia</a:t>
            </a:r>
          </a:p>
        </p:txBody>
      </p:sp>
      <p:sp>
        <p:nvSpPr>
          <p:cNvPr id="4" name="Slide Number Placeholder 3"/>
          <p:cNvSpPr>
            <a:spLocks noGrp="1"/>
          </p:cNvSpPr>
          <p:nvPr>
            <p:ph type="sldNum" sz="quarter" idx="5"/>
          </p:nvPr>
        </p:nvSpPr>
        <p:spPr/>
        <p:txBody>
          <a:bodyPr/>
          <a:lstStyle/>
          <a:p>
            <a:pPr>
              <a:defRPr/>
            </a:pPr>
            <a:fld id="{8D7D7861-34D6-1341-8B2B-0C2CD2EE544B}" type="slidenum">
              <a:rPr lang="en-US" altLang="en-US" smtClean="0"/>
              <a:pPr>
                <a:defRPr/>
              </a:pPr>
              <a:t>41</a:t>
            </a:fld>
            <a:endParaRPr lang="en-US" altLang="en-US"/>
          </a:p>
        </p:txBody>
      </p:sp>
    </p:spTree>
    <p:extLst>
      <p:ext uri="{BB962C8B-B14F-4D97-AF65-F5344CB8AC3E}">
        <p14:creationId xmlns:p14="http://schemas.microsoft.com/office/powerpoint/2010/main" val="3005117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i="0" kern="1200" dirty="0">
                <a:solidFill>
                  <a:schemeClr val="tx1"/>
                </a:solidFill>
                <a:effectLst/>
                <a:latin typeface="Tahoma Normal"/>
                <a:ea typeface="ＭＳ Ｐゴシック" pitchFamily="-65" charset="-128"/>
                <a:cs typeface="ＭＳ Ｐゴシック" pitchFamily="-65" charset="-128"/>
              </a:rPr>
              <a:t>Khatami M. </a:t>
            </a:r>
            <a:r>
              <a:rPr lang="en-AU" sz="1200" b="0" i="0" kern="1200" dirty="0" err="1">
                <a:solidFill>
                  <a:schemeClr val="tx1"/>
                </a:solidFill>
                <a:effectLst/>
                <a:latin typeface="Tahoma Normal"/>
                <a:ea typeface="ＭＳ Ｐゴシック" pitchFamily="-65" charset="-128"/>
                <a:cs typeface="ＭＳ Ｐゴシック" pitchFamily="-65" charset="-128"/>
              </a:rPr>
              <a:t>Deceptology</a:t>
            </a:r>
            <a:r>
              <a:rPr lang="en-AU" sz="1200" b="0" i="0" kern="1200" dirty="0">
                <a:solidFill>
                  <a:schemeClr val="tx1"/>
                </a:solidFill>
                <a:effectLst/>
                <a:latin typeface="Tahoma Normal"/>
                <a:ea typeface="ＭＳ Ｐゴシック" pitchFamily="-65" charset="-128"/>
                <a:cs typeface="ＭＳ Ｐゴシック" pitchFamily="-65" charset="-128"/>
              </a:rPr>
              <a:t> in cancer and vaccine sciences: Seeds of immune destruction-mini electric shocks in mitochondria: Neuroplasticity-electrobiology of response profiles and increased induced diseases in four generations - A hypothesis. </a:t>
            </a:r>
            <a:r>
              <a:rPr lang="en-AU" sz="1200" b="0" i="0" kern="1200" dirty="0" err="1">
                <a:solidFill>
                  <a:schemeClr val="tx1"/>
                </a:solidFill>
                <a:effectLst/>
                <a:latin typeface="Tahoma Normal"/>
                <a:ea typeface="ＭＳ Ｐゴシック" pitchFamily="-65" charset="-128"/>
                <a:cs typeface="ＭＳ Ｐゴシック" pitchFamily="-65" charset="-128"/>
              </a:rPr>
              <a:t>Clin</a:t>
            </a:r>
            <a:r>
              <a:rPr lang="en-AU" sz="1200" b="0" i="0" kern="1200" dirty="0">
                <a:solidFill>
                  <a:schemeClr val="tx1"/>
                </a:solidFill>
                <a:effectLst/>
                <a:latin typeface="Tahoma Normal"/>
                <a:ea typeface="ＭＳ Ｐゴシック" pitchFamily="-65" charset="-128"/>
                <a:cs typeface="ＭＳ Ｐゴシック" pitchFamily="-65" charset="-128"/>
              </a:rPr>
              <a:t> </a:t>
            </a:r>
            <a:r>
              <a:rPr lang="en-AU" sz="1200" b="0" i="0" kern="1200" dirty="0" err="1">
                <a:solidFill>
                  <a:schemeClr val="tx1"/>
                </a:solidFill>
                <a:effectLst/>
                <a:latin typeface="Tahoma Normal"/>
                <a:ea typeface="ＭＳ Ｐゴシック" pitchFamily="-65" charset="-128"/>
                <a:cs typeface="ＭＳ Ｐゴシック" pitchFamily="-65" charset="-128"/>
              </a:rPr>
              <a:t>Transl</a:t>
            </a:r>
            <a:r>
              <a:rPr lang="en-AU" sz="1200" b="0" i="0" kern="1200" dirty="0">
                <a:solidFill>
                  <a:schemeClr val="tx1"/>
                </a:solidFill>
                <a:effectLst/>
                <a:latin typeface="Tahoma Normal"/>
                <a:ea typeface="ＭＳ Ｐゴシック" pitchFamily="-65" charset="-128"/>
                <a:cs typeface="ＭＳ Ｐゴシック" pitchFamily="-65" charset="-128"/>
              </a:rPr>
              <a:t> Med. 2020 Dec;10(8):e215. </a:t>
            </a:r>
            <a:r>
              <a:rPr lang="en-AU" sz="1200" b="0" i="0" kern="1200" dirty="0" err="1">
                <a:solidFill>
                  <a:schemeClr val="tx1"/>
                </a:solidFill>
                <a:effectLst/>
                <a:latin typeface="Tahoma Normal"/>
                <a:ea typeface="ＭＳ Ｐゴシック" pitchFamily="-65" charset="-128"/>
                <a:cs typeface="ＭＳ Ｐゴシック" pitchFamily="-65" charset="-128"/>
              </a:rPr>
              <a:t>doi</a:t>
            </a:r>
            <a:r>
              <a:rPr lang="en-AU" sz="1200" b="0" i="0" kern="1200" dirty="0">
                <a:solidFill>
                  <a:schemeClr val="tx1"/>
                </a:solidFill>
                <a:effectLst/>
                <a:latin typeface="Tahoma Normal"/>
                <a:ea typeface="ＭＳ Ｐゴシック" pitchFamily="-65" charset="-128"/>
                <a:cs typeface="ＭＳ Ｐゴシック" pitchFamily="-65" charset="-128"/>
              </a:rPr>
              <a:t>: 10.1002/ctm2.215. </a:t>
            </a:r>
            <a:r>
              <a:rPr lang="en-AU" sz="1200" b="0" i="0" kern="1200" dirty="0" err="1">
                <a:solidFill>
                  <a:schemeClr val="tx1"/>
                </a:solidFill>
                <a:effectLst/>
                <a:latin typeface="Tahoma Normal"/>
                <a:ea typeface="ＭＳ Ｐゴシック" pitchFamily="-65" charset="-128"/>
                <a:cs typeface="ＭＳ Ｐゴシック" pitchFamily="-65" charset="-128"/>
              </a:rPr>
              <a:t>PMID</a:t>
            </a:r>
            <a:r>
              <a:rPr lang="en-AU" sz="1200" b="0" i="0" kern="1200" dirty="0">
                <a:solidFill>
                  <a:schemeClr val="tx1"/>
                </a:solidFill>
                <a:effectLst/>
                <a:latin typeface="Tahoma Normal"/>
                <a:ea typeface="ＭＳ Ｐゴシック" pitchFamily="-65" charset="-128"/>
                <a:cs typeface="ＭＳ Ｐゴシック" pitchFamily="-65" charset="-128"/>
              </a:rPr>
              <a:t>: 33377661; </a:t>
            </a:r>
            <a:r>
              <a:rPr lang="en-AU" sz="1200" b="0" i="0" kern="1200" dirty="0" err="1">
                <a:solidFill>
                  <a:schemeClr val="tx1"/>
                </a:solidFill>
                <a:effectLst/>
                <a:latin typeface="Tahoma Normal"/>
                <a:ea typeface="ＭＳ Ｐゴシック" pitchFamily="-65" charset="-128"/>
                <a:cs typeface="ＭＳ Ｐゴシック" pitchFamily="-65" charset="-128"/>
              </a:rPr>
              <a:t>PMCID</a:t>
            </a:r>
            <a:r>
              <a:rPr lang="en-AU" sz="1200" b="0" i="0" kern="1200" dirty="0">
                <a:solidFill>
                  <a:schemeClr val="tx1"/>
                </a:solidFill>
                <a:effectLst/>
                <a:latin typeface="Tahoma Normal"/>
                <a:ea typeface="ＭＳ Ｐゴシック" pitchFamily="-65" charset="-128"/>
                <a:cs typeface="ＭＳ Ｐゴシック" pitchFamily="-65" charset="-128"/>
              </a:rPr>
              <a:t>: PMC7749544.</a:t>
            </a:r>
          </a:p>
          <a:p>
            <a:endParaRPr lang="en-US" dirty="0"/>
          </a:p>
        </p:txBody>
      </p:sp>
      <p:sp>
        <p:nvSpPr>
          <p:cNvPr id="4" name="Slide Number Placeholder 3"/>
          <p:cNvSpPr>
            <a:spLocks noGrp="1"/>
          </p:cNvSpPr>
          <p:nvPr>
            <p:ph type="sldNum" sz="quarter" idx="5"/>
          </p:nvPr>
        </p:nvSpPr>
        <p:spPr/>
        <p:txBody>
          <a:bodyPr/>
          <a:lstStyle/>
          <a:p>
            <a:fld id="{3565EC8B-F91A-D040-8125-2CCEF6ED06B7}" type="slidenum">
              <a:rPr lang="en-US" altLang="en-US" smtClean="0"/>
              <a:pPr/>
              <a:t>42</a:t>
            </a:fld>
            <a:endParaRPr lang="en-US" altLang="en-US" dirty="0"/>
          </a:p>
        </p:txBody>
      </p:sp>
    </p:spTree>
    <p:extLst>
      <p:ext uri="{BB962C8B-B14F-4D97-AF65-F5344CB8AC3E}">
        <p14:creationId xmlns:p14="http://schemas.microsoft.com/office/powerpoint/2010/main" val="2340354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D7D7861-34D6-1341-8B2B-0C2CD2EE544B}" type="slidenum">
              <a:rPr lang="en-US" altLang="en-US" smtClean="0"/>
              <a:pPr>
                <a:defRPr/>
              </a:pPr>
              <a:t>6</a:t>
            </a:fld>
            <a:endParaRPr lang="en-US" altLang="en-US"/>
          </a:p>
        </p:txBody>
      </p:sp>
    </p:spTree>
    <p:extLst>
      <p:ext uri="{BB962C8B-B14F-4D97-AF65-F5344CB8AC3E}">
        <p14:creationId xmlns:p14="http://schemas.microsoft.com/office/powerpoint/2010/main" val="1725539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9FA723D1-93DF-9C40-8D24-C1F64F3DD6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5043CD62-5D2D-3740-9B85-8DE4367173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God wants to be your healer!</a:t>
            </a:r>
          </a:p>
        </p:txBody>
      </p:sp>
      <p:sp>
        <p:nvSpPr>
          <p:cNvPr id="72707" name="Slide Number Placeholder 3">
            <a:extLst>
              <a:ext uri="{FF2B5EF4-FFF2-40B4-BE49-F238E27FC236}">
                <a16:creationId xmlns:a16="http://schemas.microsoft.com/office/drawing/2014/main" id="{36D04968-8BCD-5B44-8C44-08B9C8FA71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238CEB9-BE00-7A46-A391-E7B1CF990F46}" type="slidenum">
              <a:rPr lang="en-US" altLang="en-US" smtClean="0">
                <a:latin typeface="Arial" panose="020B0604020202020204" pitchFamily="34" charset="0"/>
              </a:rPr>
              <a:pPr>
                <a:spcBef>
                  <a:spcPct val="0"/>
                </a:spcBef>
              </a:pPr>
              <a:t>47</a:t>
            </a:fld>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8C452A64-D585-9340-8B55-11923F6E65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3DB236D1-63F8-AA4C-BC36-C7087AB9E7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What Everybody?</a:t>
            </a:r>
          </a:p>
          <a:p>
            <a:endParaRPr lang="en-US" altLang="en-US">
              <a:ea typeface="ＭＳ Ｐゴシック" panose="020B0600070205080204" pitchFamily="34" charset="-128"/>
            </a:endParaRPr>
          </a:p>
        </p:txBody>
      </p:sp>
      <p:sp>
        <p:nvSpPr>
          <p:cNvPr id="76803" name="Slide Number Placeholder 3">
            <a:extLst>
              <a:ext uri="{FF2B5EF4-FFF2-40B4-BE49-F238E27FC236}">
                <a16:creationId xmlns:a16="http://schemas.microsoft.com/office/drawing/2014/main" id="{D57933F2-9313-4C48-A2A2-FD2D4E860F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44F910B-F4E7-7B4E-AECD-29BD06B74E51}" type="slidenum">
              <a:rPr lang="en-US" altLang="en-US" smtClean="0">
                <a:latin typeface="Arial" panose="020B0604020202020204" pitchFamily="34" charset="0"/>
              </a:rPr>
              <a:pPr>
                <a:spcBef>
                  <a:spcPct val="0"/>
                </a:spcBef>
              </a:pPr>
              <a:t>50</a:t>
            </a:fld>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92FC7123-9103-314B-B953-7464F4EE65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D67CBEDE-5EF4-F241-9B94-5E472000A3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 Never, never build mammoth institutions. Let these institutions be small, and let there be more of them, that the work of winning souls to Christ may be accomplished. It may often be necessary to start sanitarium work in the city, but never build a sanitarium in a city. Rent a building, and keep looking for a suitable place out of the city. The sick are to be reached, not by massive buildings, but by the establishment of many small sanitariums, which are to be as lights shining in a dark place. Those who are engaged in this work are to reflect the sunlight of Christ's face. They are to be as salt that has not lost its savor. By sanitarium work, properly conducted, the influence of true, pure religion will be extended to many souls.  {MM 323.4}  </a:t>
            </a:r>
          </a:p>
          <a:p>
            <a:r>
              <a:rPr lang="en-US" altLang="en-US" dirty="0">
                <a:ea typeface="ＭＳ Ｐゴシック" panose="020B0600070205080204" pitchFamily="34" charset="-128"/>
              </a:rPr>
              <a:t>     From our sanitariums trained workers are to go forth into places where the truth has never been proclaimed, and do missionary work for the Master.--Letter 17, 1905. </a:t>
            </a:r>
          </a:p>
        </p:txBody>
      </p:sp>
      <p:sp>
        <p:nvSpPr>
          <p:cNvPr id="80899" name="Slide Number Placeholder 3">
            <a:extLst>
              <a:ext uri="{FF2B5EF4-FFF2-40B4-BE49-F238E27FC236}">
                <a16:creationId xmlns:a16="http://schemas.microsoft.com/office/drawing/2014/main" id="{4C69EFEB-96C6-5747-B2A3-A23DCD0BC3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17F4D7D-40ED-6641-B0F2-5F472D914D22}" type="slidenum">
              <a:rPr lang="en-US" altLang="en-US" smtClean="0">
                <a:latin typeface="Arial" panose="020B0604020202020204" pitchFamily="34" charset="0"/>
              </a:rPr>
              <a:pPr>
                <a:spcBef>
                  <a:spcPct val="0"/>
                </a:spcBef>
              </a:pPr>
              <a:t>53</a:t>
            </a:fld>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92FC7123-9103-314B-B953-7464F4EE65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D67CBEDE-5EF4-F241-9B94-5E472000A3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80899" name="Slide Number Placeholder 3">
            <a:extLst>
              <a:ext uri="{FF2B5EF4-FFF2-40B4-BE49-F238E27FC236}">
                <a16:creationId xmlns:a16="http://schemas.microsoft.com/office/drawing/2014/main" id="{4C69EFEB-96C6-5747-B2A3-A23DCD0BC3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17F4D7D-40ED-6641-B0F2-5F472D914D22}" type="slidenum">
              <a:rPr lang="en-US" altLang="en-US" smtClean="0">
                <a:latin typeface="Arial" panose="020B0604020202020204" pitchFamily="34" charset="0"/>
              </a:rPr>
              <a:pPr>
                <a:spcBef>
                  <a:spcPct val="0"/>
                </a:spcBef>
              </a:pPr>
              <a:t>54</a:t>
            </a:fld>
            <a:endParaRPr lang="en-US" altLang="en-US">
              <a:latin typeface="Arial" panose="020B0604020202020204" pitchFamily="34" charset="0"/>
            </a:endParaRPr>
          </a:p>
        </p:txBody>
      </p:sp>
    </p:spTree>
    <p:extLst>
      <p:ext uri="{BB962C8B-B14F-4D97-AF65-F5344CB8AC3E}">
        <p14:creationId xmlns:p14="http://schemas.microsoft.com/office/powerpoint/2010/main" val="894816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 has been, Never will be!</a:t>
            </a:r>
          </a:p>
        </p:txBody>
      </p:sp>
      <p:sp>
        <p:nvSpPr>
          <p:cNvPr id="4" name="Slide Number Placeholder 3"/>
          <p:cNvSpPr>
            <a:spLocks noGrp="1"/>
          </p:cNvSpPr>
          <p:nvPr>
            <p:ph type="sldNum" sz="quarter" idx="5"/>
          </p:nvPr>
        </p:nvSpPr>
        <p:spPr/>
        <p:txBody>
          <a:bodyPr/>
          <a:lstStyle/>
          <a:p>
            <a:pPr>
              <a:defRPr/>
            </a:pPr>
            <a:fld id="{8D7D7861-34D6-1341-8B2B-0C2CD2EE544B}" type="slidenum">
              <a:rPr lang="en-US" altLang="en-US" smtClean="0"/>
              <a:pPr>
                <a:defRPr/>
              </a:pPr>
              <a:t>56</a:t>
            </a:fld>
            <a:endParaRPr lang="en-US" altLang="en-US"/>
          </a:p>
        </p:txBody>
      </p:sp>
    </p:spTree>
    <p:extLst>
      <p:ext uri="{BB962C8B-B14F-4D97-AF65-F5344CB8AC3E}">
        <p14:creationId xmlns:p14="http://schemas.microsoft.com/office/powerpoint/2010/main" val="12351709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 has been, Never will be!</a:t>
            </a:r>
          </a:p>
        </p:txBody>
      </p:sp>
      <p:sp>
        <p:nvSpPr>
          <p:cNvPr id="4" name="Slide Number Placeholder 3"/>
          <p:cNvSpPr>
            <a:spLocks noGrp="1"/>
          </p:cNvSpPr>
          <p:nvPr>
            <p:ph type="sldNum" sz="quarter" idx="5"/>
          </p:nvPr>
        </p:nvSpPr>
        <p:spPr/>
        <p:txBody>
          <a:bodyPr/>
          <a:lstStyle/>
          <a:p>
            <a:pPr>
              <a:defRPr/>
            </a:pPr>
            <a:fld id="{8D7D7861-34D6-1341-8B2B-0C2CD2EE544B}" type="slidenum">
              <a:rPr lang="en-US" altLang="en-US" smtClean="0"/>
              <a:pPr>
                <a:defRPr/>
              </a:pPr>
              <a:t>57</a:t>
            </a:fld>
            <a:endParaRPr lang="en-US" altLang="en-US"/>
          </a:p>
        </p:txBody>
      </p:sp>
    </p:spTree>
    <p:extLst>
      <p:ext uri="{BB962C8B-B14F-4D97-AF65-F5344CB8AC3E}">
        <p14:creationId xmlns:p14="http://schemas.microsoft.com/office/powerpoint/2010/main" val="11892783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02AA7C08-D1BB-324D-8711-F02BAD8563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a:extLst>
              <a:ext uri="{FF2B5EF4-FFF2-40B4-BE49-F238E27FC236}">
                <a16:creationId xmlns:a16="http://schemas.microsoft.com/office/drawing/2014/main" id="{162D3F05-2071-4348-BB40-28B85FB1C8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God wants to be your healer!</a:t>
            </a:r>
          </a:p>
        </p:txBody>
      </p:sp>
      <p:sp>
        <p:nvSpPr>
          <p:cNvPr id="84995" name="Slide Number Placeholder 3">
            <a:extLst>
              <a:ext uri="{FF2B5EF4-FFF2-40B4-BE49-F238E27FC236}">
                <a16:creationId xmlns:a16="http://schemas.microsoft.com/office/drawing/2014/main" id="{696834E4-127F-4A41-8B4C-3E620FECFC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A8B9B31-589D-6844-AFE2-30F50D8FFEAF}" type="slidenum">
              <a:rPr lang="en-US" altLang="en-US" smtClean="0">
                <a:latin typeface="Arial" panose="020B0604020202020204" pitchFamily="34" charset="0"/>
              </a:rPr>
              <a:pPr>
                <a:spcBef>
                  <a:spcPct val="0"/>
                </a:spcBef>
              </a:pPr>
              <a:t>59</a:t>
            </a:fld>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Medication is not the answer, self control and </a:t>
            </a:r>
            <a:r>
              <a:rPr lang="en-US"/>
              <a:t>God control is.</a:t>
            </a:r>
          </a:p>
        </p:txBody>
      </p:sp>
      <p:sp>
        <p:nvSpPr>
          <p:cNvPr id="4" name="Slide Number Placeholder 3"/>
          <p:cNvSpPr>
            <a:spLocks noGrp="1"/>
          </p:cNvSpPr>
          <p:nvPr>
            <p:ph type="sldNum" sz="quarter" idx="5"/>
          </p:nvPr>
        </p:nvSpPr>
        <p:spPr/>
        <p:txBody>
          <a:bodyPr/>
          <a:lstStyle/>
          <a:p>
            <a:pPr>
              <a:defRPr/>
            </a:pPr>
            <a:fld id="{8D7D7861-34D6-1341-8B2B-0C2CD2EE544B}" type="slidenum">
              <a:rPr lang="en-US" altLang="en-US" smtClean="0"/>
              <a:pPr>
                <a:defRPr/>
              </a:pPr>
              <a:t>63</a:t>
            </a:fld>
            <a:endParaRPr lang="en-US" altLang="en-US"/>
          </a:p>
        </p:txBody>
      </p:sp>
    </p:spTree>
    <p:extLst>
      <p:ext uri="{BB962C8B-B14F-4D97-AF65-F5344CB8AC3E}">
        <p14:creationId xmlns:p14="http://schemas.microsoft.com/office/powerpoint/2010/main" val="2908722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Only if I published it.</a:t>
            </a:r>
          </a:p>
          <a:p>
            <a:pPr marL="228600" indent="-228600">
              <a:buAutoNum type="arabicPeriod"/>
            </a:pPr>
            <a:r>
              <a:rPr lang="en-US" dirty="0"/>
              <a:t>I am not the criterion</a:t>
            </a:r>
          </a:p>
          <a:p>
            <a:pPr marL="228600" indent="-228600">
              <a:buAutoNum type="arabicPeriod"/>
            </a:pPr>
            <a:r>
              <a:rPr lang="en-US" dirty="0"/>
              <a:t>No one is allowed to edit my works</a:t>
            </a:r>
          </a:p>
          <a:p>
            <a:pPr marL="228600" indent="-228600">
              <a:buAutoNum type="arabicPeriod"/>
            </a:pPr>
            <a:r>
              <a:rPr lang="en-US" dirty="0"/>
              <a:t>Presume to speak for God or the prophet</a:t>
            </a:r>
          </a:p>
          <a:p>
            <a:pPr marL="228600" indent="-228600">
              <a:buAutoNum type="arabicPeriod"/>
            </a:pPr>
            <a:endParaRPr lang="en-US" dirty="0"/>
          </a:p>
          <a:p>
            <a:pPr marL="228600" indent="-228600">
              <a:buAutoNum type="arabicPeriod"/>
            </a:pPr>
            <a:r>
              <a:rPr lang="en-US" dirty="0"/>
              <a:t>What if life should be prolonged</a:t>
            </a:r>
          </a:p>
          <a:p>
            <a:pPr marL="228600" indent="-228600">
              <a:buAutoNum type="arabicPeriod"/>
            </a:pPr>
            <a:r>
              <a:rPr lang="en-US" dirty="0" err="1"/>
              <a:t>WwII</a:t>
            </a:r>
            <a:r>
              <a:rPr lang="en-US" dirty="0"/>
              <a:t> drugs and disease</a:t>
            </a:r>
          </a:p>
          <a:p>
            <a:pPr marL="228600" indent="-228600">
              <a:buAutoNum type="arabicPeriod"/>
            </a:pPr>
            <a:r>
              <a:rPr lang="en-US" dirty="0"/>
              <a:t>Abx cancer</a:t>
            </a:r>
          </a:p>
          <a:p>
            <a:pPr marL="228600" indent="-228600">
              <a:buAutoNum type="arabicPeriod"/>
            </a:pPr>
            <a:r>
              <a:rPr lang="en-US" dirty="0"/>
              <a:t>General anesthetic</a:t>
            </a:r>
          </a:p>
        </p:txBody>
      </p:sp>
      <p:sp>
        <p:nvSpPr>
          <p:cNvPr id="4" name="Slide Number Placeholder 3"/>
          <p:cNvSpPr>
            <a:spLocks noGrp="1"/>
          </p:cNvSpPr>
          <p:nvPr>
            <p:ph type="sldNum" sz="quarter" idx="5"/>
          </p:nvPr>
        </p:nvSpPr>
        <p:spPr/>
        <p:txBody>
          <a:bodyPr/>
          <a:lstStyle/>
          <a:p>
            <a:pPr>
              <a:defRPr/>
            </a:pPr>
            <a:fld id="{8D7D7861-34D6-1341-8B2B-0C2CD2EE544B}" type="slidenum">
              <a:rPr lang="en-US" altLang="en-US" smtClean="0"/>
              <a:pPr>
                <a:defRPr/>
              </a:pPr>
              <a:t>70</a:t>
            </a:fld>
            <a:endParaRPr lang="en-US" altLang="en-US"/>
          </a:p>
        </p:txBody>
      </p:sp>
    </p:spTree>
    <p:extLst>
      <p:ext uri="{BB962C8B-B14F-4D97-AF65-F5344CB8AC3E}">
        <p14:creationId xmlns:p14="http://schemas.microsoft.com/office/powerpoint/2010/main" val="1655634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68ECF3C0-B3F1-9149-A4F7-9AB6E289A9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0DFF29C9-97C7-134C-AAC6-D4A9E24983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God wants to be your healer!</a:t>
            </a:r>
          </a:p>
          <a:p>
            <a:endParaRPr lang="en-US" altLang="en-US">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544B7438-3C77-8247-9F51-20CDC1B461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B50E667-CA64-DB43-BF49-3ACE9B78BB7F}" type="slidenum">
              <a:rPr lang="en-US" altLang="en-US" smtClean="0">
                <a:latin typeface="Arial" panose="020B0604020202020204" pitchFamily="34" charset="0"/>
              </a:rPr>
              <a:pPr>
                <a:spcBef>
                  <a:spcPct val="0"/>
                </a:spcBef>
              </a:pPr>
              <a:t>7</a:t>
            </a:fld>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A8215B30-3A41-D349-AD02-F9310E51EE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F5AD9102-C680-604C-999A-78CF9E464C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How are God and Doctors different?</a:t>
            </a:r>
          </a:p>
        </p:txBody>
      </p:sp>
      <p:sp>
        <p:nvSpPr>
          <p:cNvPr id="23555" name="Slide Number Placeholder 3">
            <a:extLst>
              <a:ext uri="{FF2B5EF4-FFF2-40B4-BE49-F238E27FC236}">
                <a16:creationId xmlns:a16="http://schemas.microsoft.com/office/drawing/2014/main" id="{F89ADB9E-8895-1948-990A-311C5CB954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0674BC3-DED5-1B41-A401-43926ACD8D9E}" type="slidenum">
              <a:rPr lang="en-US" altLang="en-US" smtClean="0">
                <a:latin typeface="Arial" panose="020B0604020202020204" pitchFamily="34" charset="0"/>
              </a:rPr>
              <a:pPr>
                <a:spcBef>
                  <a:spcPct val="0"/>
                </a:spcBef>
              </a:pPr>
              <a:t>8</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87A46C15-E791-F249-8741-89A0EB1B8D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E44F9D6E-2C49-EC4D-8525-A8726C0101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Jesus gave the commission to His church “heal the sick” (Luke 9:2) in the self-denying spirit of Christ.</a:t>
            </a:r>
          </a:p>
          <a:p>
            <a:r>
              <a:rPr lang="en-US" altLang="en-US" dirty="0">
                <a:ea typeface="ＭＳ Ｐゴシック" panose="020B0600070205080204" pitchFamily="34" charset="-128"/>
              </a:rPr>
              <a:t>Apostasy in the Church lead to healing shrines, prayers to the saints, confessionals, and penances paid to abolish sins on one’s deathbed, a great windfall for the Church.</a:t>
            </a:r>
          </a:p>
          <a:p>
            <a:r>
              <a:rPr lang="en-US" altLang="en-US" dirty="0">
                <a:ea typeface="ＭＳ Ｐゴシック" panose="020B0600070205080204" pitchFamily="34" charset="-128"/>
              </a:rPr>
              <a:t>In the late twelfth century A.D. Waldenses and Albigenses challenged the apostasy and began turning the practice of Christ centered healing back to its roots. </a:t>
            </a:r>
          </a:p>
          <a:p>
            <a:r>
              <a:rPr lang="en-US" altLang="en-US" dirty="0">
                <a:ea typeface="ＭＳ Ｐゴシック" panose="020B0600070205080204" pitchFamily="34" charset="-128"/>
              </a:rPr>
              <a:t>They practiced physical healing, some specializing in wound healing, others in surgery and quickly became known as the “best of doctors.” This greatly challenged the Catholic medical/financial system.</a:t>
            </a:r>
          </a:p>
        </p:txBody>
      </p:sp>
      <p:sp>
        <p:nvSpPr>
          <p:cNvPr id="27651" name="Slide Number Placeholder 3">
            <a:extLst>
              <a:ext uri="{FF2B5EF4-FFF2-40B4-BE49-F238E27FC236}">
                <a16:creationId xmlns:a16="http://schemas.microsoft.com/office/drawing/2014/main" id="{42EF4DF3-4E2D-484C-A353-F19399181A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D951B2B-75F7-614E-B7BC-262747D82038}" type="slidenum">
              <a:rPr lang="en-US" altLang="en-US" smtClean="0">
                <a:latin typeface="Arial" panose="020B0604020202020204" pitchFamily="34" charset="0"/>
              </a:rPr>
              <a:pPr>
                <a:spcBef>
                  <a:spcPct val="0"/>
                </a:spcBef>
              </a:pPr>
              <a:t>11</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34ED7A60-2380-6642-961B-D0B59B1E9E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0782C16A-B426-CC4F-93FF-A246431995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In response to this growing threat to its dominance in all matters concerning humanity, the Romish Church, at the directive of Pope Innocent III, carried out a massive assault on the Albigenses and Waldenses. </a:t>
            </a:r>
          </a:p>
        </p:txBody>
      </p:sp>
      <p:sp>
        <p:nvSpPr>
          <p:cNvPr id="29699" name="Slide Number Placeholder 3">
            <a:extLst>
              <a:ext uri="{FF2B5EF4-FFF2-40B4-BE49-F238E27FC236}">
                <a16:creationId xmlns:a16="http://schemas.microsoft.com/office/drawing/2014/main" id="{A736C9AE-3B7F-434A-AD5A-149A31EF08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B21985E-6363-464C-A70F-D953BDC393E0}" type="slidenum">
              <a:rPr lang="en-US" altLang="en-US" smtClean="0">
                <a:latin typeface="Arial" panose="020B0604020202020204" pitchFamily="34" charset="0"/>
              </a:rPr>
              <a:pPr>
                <a:spcBef>
                  <a:spcPct val="0"/>
                </a:spcBef>
              </a:pPr>
              <a:t>12</a:t>
            </a:fld>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9A0ABD29-3EB6-E648-A860-EA29326F45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D763951C-6851-6346-8FB7-296A5D9D1B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As a result 20,000 Albigenses were murdered and along with them the hopes of a large scale change for the better in the medical establishment.</a:t>
            </a:r>
          </a:p>
          <a:p>
            <a:r>
              <a:rPr lang="en-US" altLang="en-US" dirty="0">
                <a:ea typeface="ＭＳ Ｐゴシック" panose="020B0600070205080204" pitchFamily="34" charset="-128"/>
              </a:rPr>
              <a:t>Unbeknownst to most people, this retaliation in healthcare practice was what directly led to the setting up of the Roman Catholic Inquisition (2) and the loss of millions upon millions of human lives.</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FCCBD9B5-7C12-0A44-92D3-AA9C62B8F4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4F4CBF6-B399-3841-8394-AB99B1AAB3A2}" type="slidenum">
              <a:rPr lang="en-US" altLang="en-US" smtClean="0">
                <a:latin typeface="Arial" panose="020B0604020202020204" pitchFamily="34" charset="0"/>
              </a:rPr>
              <a:pPr>
                <a:spcBef>
                  <a:spcPct val="0"/>
                </a:spcBef>
              </a:pPr>
              <a:t>13</a:t>
            </a:fld>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25F2201F-617A-7846-A8EF-09429A7FB2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5708BC88-A2EA-5A4F-B461-E365E1E731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US" sz="1100" dirty="0">
                <a:ea typeface="ＭＳ Ｐゴシック" panose="020B0600070205080204" pitchFamily="34" charset="-128"/>
              </a:rPr>
              <a:t>With the quelling of this “heretical movement,” Pope Innocent III initiated what has now become the modern day hospital system in Europe. </a:t>
            </a:r>
          </a:p>
          <a:p>
            <a:pPr>
              <a:lnSpc>
                <a:spcPct val="80000"/>
              </a:lnSpc>
            </a:pPr>
            <a:r>
              <a:rPr lang="en-US" altLang="en-US" sz="1100" dirty="0">
                <a:ea typeface="ＭＳ Ｐゴシック" panose="020B0600070205080204" pitchFamily="34" charset="-128"/>
              </a:rPr>
              <a:t>Also, in his Lateran Council of 1215, the Papal See saw to it that only doctors approved by the church could practice medicine. </a:t>
            </a:r>
          </a:p>
          <a:p>
            <a:pPr>
              <a:lnSpc>
                <a:spcPct val="80000"/>
              </a:lnSpc>
            </a:pPr>
            <a:endParaRPr lang="en-US" altLang="en-US" sz="1100" dirty="0">
              <a:ea typeface="ＭＳ Ｐゴシック" panose="020B0600070205080204" pitchFamily="34" charset="-128"/>
            </a:endParaRPr>
          </a:p>
        </p:txBody>
      </p:sp>
      <p:sp>
        <p:nvSpPr>
          <p:cNvPr id="33795" name="Slide Number Placeholder 3">
            <a:extLst>
              <a:ext uri="{FF2B5EF4-FFF2-40B4-BE49-F238E27FC236}">
                <a16:creationId xmlns:a16="http://schemas.microsoft.com/office/drawing/2014/main" id="{FFBA93C6-1C68-E844-8410-5BDED87A3D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D499EEC-B8EF-AC4B-BBCB-E15251925AFA}" type="slidenum">
              <a:rPr lang="en-US" altLang="en-US" smtClean="0">
                <a:latin typeface="Arial" panose="020B0604020202020204" pitchFamily="34" charset="0"/>
              </a:rPr>
              <a:pPr>
                <a:spcBef>
                  <a:spcPct val="0"/>
                </a:spcBef>
              </a:pPr>
              <a:t>14</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DB0C10F-22AF-9148-9A80-D007499497E3}"/>
              </a:ext>
            </a:extLst>
          </p:cNvPr>
          <p:cNvSpPr>
            <a:spLocks noGrp="1"/>
          </p:cNvSpPr>
          <p:nvPr>
            <p:ph type="dt" sz="half" idx="10"/>
          </p:nvPr>
        </p:nvSpPr>
        <p:spPr/>
        <p:txBody>
          <a:bodyPr/>
          <a:lstStyle>
            <a:lvl1pPr>
              <a:defRPr/>
            </a:lvl1pPr>
          </a:lstStyle>
          <a:p>
            <a:pPr>
              <a:defRPr/>
            </a:pPr>
            <a:fld id="{4315BD5D-478A-9541-B508-EC85DD77B99B}" type="datetime1">
              <a:rPr lang="en-US" altLang="en-US"/>
              <a:pPr>
                <a:defRPr/>
              </a:pPr>
              <a:t>12/29/25</a:t>
            </a:fld>
            <a:endParaRPr lang="en-US" altLang="en-US"/>
          </a:p>
        </p:txBody>
      </p:sp>
      <p:sp>
        <p:nvSpPr>
          <p:cNvPr id="5" name="Footer Placeholder 4">
            <a:extLst>
              <a:ext uri="{FF2B5EF4-FFF2-40B4-BE49-F238E27FC236}">
                <a16:creationId xmlns:a16="http://schemas.microsoft.com/office/drawing/2014/main" id="{251DFED1-5B4F-F646-A7B5-EE85083C90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5F3AC8-512D-4247-A5C3-EDB02542C968}"/>
              </a:ext>
            </a:extLst>
          </p:cNvPr>
          <p:cNvSpPr>
            <a:spLocks noGrp="1"/>
          </p:cNvSpPr>
          <p:nvPr>
            <p:ph type="sldNum" sz="quarter" idx="12"/>
          </p:nvPr>
        </p:nvSpPr>
        <p:spPr/>
        <p:txBody>
          <a:bodyPr/>
          <a:lstStyle>
            <a:lvl1pPr>
              <a:defRPr/>
            </a:lvl1pPr>
          </a:lstStyle>
          <a:p>
            <a:pPr>
              <a:defRPr/>
            </a:pPr>
            <a:fld id="{3BA42B4D-FAD0-FA4B-8B8A-2CBFA2A9FF95}" type="slidenum">
              <a:rPr lang="en-US" altLang="en-US"/>
              <a:pPr>
                <a:defRPr/>
              </a:pPr>
              <a:t>‹#›</a:t>
            </a:fld>
            <a:endParaRPr lang="en-US" altLang="en-US"/>
          </a:p>
        </p:txBody>
      </p:sp>
    </p:spTree>
    <p:extLst>
      <p:ext uri="{BB962C8B-B14F-4D97-AF65-F5344CB8AC3E}">
        <p14:creationId xmlns:p14="http://schemas.microsoft.com/office/powerpoint/2010/main" val="3331311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BB350-A2C7-B445-94F3-F5279BD29480}"/>
              </a:ext>
            </a:extLst>
          </p:cNvPr>
          <p:cNvSpPr>
            <a:spLocks noGrp="1"/>
          </p:cNvSpPr>
          <p:nvPr>
            <p:ph type="dt" sz="half" idx="10"/>
          </p:nvPr>
        </p:nvSpPr>
        <p:spPr/>
        <p:txBody>
          <a:bodyPr/>
          <a:lstStyle>
            <a:lvl1pPr>
              <a:defRPr/>
            </a:lvl1pPr>
          </a:lstStyle>
          <a:p>
            <a:pPr>
              <a:defRPr/>
            </a:pPr>
            <a:fld id="{0791AD67-316D-CE48-973C-A22218ECD980}" type="datetime1">
              <a:rPr lang="en-US" altLang="en-US"/>
              <a:pPr>
                <a:defRPr/>
              </a:pPr>
              <a:t>12/29/25</a:t>
            </a:fld>
            <a:endParaRPr lang="en-US" altLang="en-US"/>
          </a:p>
        </p:txBody>
      </p:sp>
      <p:sp>
        <p:nvSpPr>
          <p:cNvPr id="5" name="Footer Placeholder 4">
            <a:extLst>
              <a:ext uri="{FF2B5EF4-FFF2-40B4-BE49-F238E27FC236}">
                <a16:creationId xmlns:a16="http://schemas.microsoft.com/office/drawing/2014/main" id="{9885E994-F205-554A-A40E-266DEAFFC2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819285-2A80-6443-A0C3-BAE4A5BAE4B0}"/>
              </a:ext>
            </a:extLst>
          </p:cNvPr>
          <p:cNvSpPr>
            <a:spLocks noGrp="1"/>
          </p:cNvSpPr>
          <p:nvPr>
            <p:ph type="sldNum" sz="quarter" idx="12"/>
          </p:nvPr>
        </p:nvSpPr>
        <p:spPr/>
        <p:txBody>
          <a:bodyPr/>
          <a:lstStyle>
            <a:lvl1pPr>
              <a:defRPr/>
            </a:lvl1pPr>
          </a:lstStyle>
          <a:p>
            <a:pPr>
              <a:defRPr/>
            </a:pPr>
            <a:fld id="{87019C32-F916-8F43-8487-BB7BEB97F0CA}" type="slidenum">
              <a:rPr lang="en-US" altLang="en-US"/>
              <a:pPr>
                <a:defRPr/>
              </a:pPr>
              <a:t>‹#›</a:t>
            </a:fld>
            <a:endParaRPr lang="en-US" altLang="en-US"/>
          </a:p>
        </p:txBody>
      </p:sp>
    </p:spTree>
    <p:extLst>
      <p:ext uri="{BB962C8B-B14F-4D97-AF65-F5344CB8AC3E}">
        <p14:creationId xmlns:p14="http://schemas.microsoft.com/office/powerpoint/2010/main" val="147262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68449-C915-8D4E-819D-EB49EEF79D3D}"/>
              </a:ext>
            </a:extLst>
          </p:cNvPr>
          <p:cNvSpPr>
            <a:spLocks noGrp="1"/>
          </p:cNvSpPr>
          <p:nvPr>
            <p:ph type="dt" sz="half" idx="10"/>
          </p:nvPr>
        </p:nvSpPr>
        <p:spPr/>
        <p:txBody>
          <a:bodyPr/>
          <a:lstStyle>
            <a:lvl1pPr>
              <a:defRPr/>
            </a:lvl1pPr>
          </a:lstStyle>
          <a:p>
            <a:pPr>
              <a:defRPr/>
            </a:pPr>
            <a:fld id="{6F101FC6-F148-BD44-821D-50DCDB8ACFC1}" type="datetime1">
              <a:rPr lang="en-US" altLang="en-US"/>
              <a:pPr>
                <a:defRPr/>
              </a:pPr>
              <a:t>12/29/25</a:t>
            </a:fld>
            <a:endParaRPr lang="en-US" altLang="en-US"/>
          </a:p>
        </p:txBody>
      </p:sp>
      <p:sp>
        <p:nvSpPr>
          <p:cNvPr id="5" name="Footer Placeholder 4">
            <a:extLst>
              <a:ext uri="{FF2B5EF4-FFF2-40B4-BE49-F238E27FC236}">
                <a16:creationId xmlns:a16="http://schemas.microsoft.com/office/drawing/2014/main" id="{A277A83B-CB05-F643-9DDF-D87F5DF8D5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02C98D-802C-5241-94E1-2FEF75419AE5}"/>
              </a:ext>
            </a:extLst>
          </p:cNvPr>
          <p:cNvSpPr>
            <a:spLocks noGrp="1"/>
          </p:cNvSpPr>
          <p:nvPr>
            <p:ph type="sldNum" sz="quarter" idx="12"/>
          </p:nvPr>
        </p:nvSpPr>
        <p:spPr/>
        <p:txBody>
          <a:bodyPr/>
          <a:lstStyle>
            <a:lvl1pPr>
              <a:defRPr/>
            </a:lvl1pPr>
          </a:lstStyle>
          <a:p>
            <a:pPr>
              <a:defRPr/>
            </a:pPr>
            <a:fld id="{339E0DCF-58EE-7F4A-B033-142DDC091BB6}" type="slidenum">
              <a:rPr lang="en-US" altLang="en-US"/>
              <a:pPr>
                <a:defRPr/>
              </a:pPr>
              <a:t>‹#›</a:t>
            </a:fld>
            <a:endParaRPr lang="en-US" altLang="en-US"/>
          </a:p>
        </p:txBody>
      </p:sp>
    </p:spTree>
    <p:extLst>
      <p:ext uri="{BB962C8B-B14F-4D97-AF65-F5344CB8AC3E}">
        <p14:creationId xmlns:p14="http://schemas.microsoft.com/office/powerpoint/2010/main" val="3844451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3811E-2F91-7740-9DD8-3F6940F65EB9}"/>
              </a:ext>
            </a:extLst>
          </p:cNvPr>
          <p:cNvSpPr>
            <a:spLocks noGrp="1"/>
          </p:cNvSpPr>
          <p:nvPr>
            <p:ph type="dt" sz="half" idx="10"/>
          </p:nvPr>
        </p:nvSpPr>
        <p:spPr/>
        <p:txBody>
          <a:bodyPr/>
          <a:lstStyle>
            <a:lvl1pPr>
              <a:defRPr/>
            </a:lvl1pPr>
          </a:lstStyle>
          <a:p>
            <a:pPr>
              <a:defRPr/>
            </a:pPr>
            <a:fld id="{352458CF-37C8-A743-B789-8339E68AA09C}" type="datetime1">
              <a:rPr lang="en-US" altLang="en-US"/>
              <a:pPr>
                <a:defRPr/>
              </a:pPr>
              <a:t>12/29/25</a:t>
            </a:fld>
            <a:endParaRPr lang="en-US" altLang="en-US"/>
          </a:p>
        </p:txBody>
      </p:sp>
      <p:sp>
        <p:nvSpPr>
          <p:cNvPr id="5" name="Footer Placeholder 4">
            <a:extLst>
              <a:ext uri="{FF2B5EF4-FFF2-40B4-BE49-F238E27FC236}">
                <a16:creationId xmlns:a16="http://schemas.microsoft.com/office/drawing/2014/main" id="{023C33CA-8DA4-464D-984B-E4FCA6BF5E8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07277F-4B8A-B84F-93D5-4E433D51E11B}"/>
              </a:ext>
            </a:extLst>
          </p:cNvPr>
          <p:cNvSpPr>
            <a:spLocks noGrp="1"/>
          </p:cNvSpPr>
          <p:nvPr>
            <p:ph type="sldNum" sz="quarter" idx="12"/>
          </p:nvPr>
        </p:nvSpPr>
        <p:spPr/>
        <p:txBody>
          <a:bodyPr/>
          <a:lstStyle>
            <a:lvl1pPr>
              <a:defRPr/>
            </a:lvl1pPr>
          </a:lstStyle>
          <a:p>
            <a:pPr>
              <a:defRPr/>
            </a:pPr>
            <a:fld id="{89691F48-6BDB-414A-BC7D-5FC1037D24BC}" type="slidenum">
              <a:rPr lang="en-US" altLang="en-US"/>
              <a:pPr>
                <a:defRPr/>
              </a:pPr>
              <a:t>‹#›</a:t>
            </a:fld>
            <a:endParaRPr lang="en-US" altLang="en-US"/>
          </a:p>
        </p:txBody>
      </p:sp>
    </p:spTree>
    <p:extLst>
      <p:ext uri="{BB962C8B-B14F-4D97-AF65-F5344CB8AC3E}">
        <p14:creationId xmlns:p14="http://schemas.microsoft.com/office/powerpoint/2010/main" val="995299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D8C4E1-A812-9D49-B1A0-9D18CDA43883}"/>
              </a:ext>
            </a:extLst>
          </p:cNvPr>
          <p:cNvSpPr>
            <a:spLocks noGrp="1"/>
          </p:cNvSpPr>
          <p:nvPr>
            <p:ph type="dt" sz="half" idx="10"/>
          </p:nvPr>
        </p:nvSpPr>
        <p:spPr/>
        <p:txBody>
          <a:bodyPr/>
          <a:lstStyle>
            <a:lvl1pPr>
              <a:defRPr/>
            </a:lvl1pPr>
          </a:lstStyle>
          <a:p>
            <a:pPr>
              <a:defRPr/>
            </a:pPr>
            <a:fld id="{D7F8A1CD-5E8E-E842-B550-8E25CADA2A77}" type="datetime1">
              <a:rPr lang="en-US" altLang="en-US"/>
              <a:pPr>
                <a:defRPr/>
              </a:pPr>
              <a:t>12/29/25</a:t>
            </a:fld>
            <a:endParaRPr lang="en-US" altLang="en-US"/>
          </a:p>
        </p:txBody>
      </p:sp>
      <p:sp>
        <p:nvSpPr>
          <p:cNvPr id="5" name="Footer Placeholder 4">
            <a:extLst>
              <a:ext uri="{FF2B5EF4-FFF2-40B4-BE49-F238E27FC236}">
                <a16:creationId xmlns:a16="http://schemas.microsoft.com/office/drawing/2014/main" id="{5ACA3215-C33E-E642-8385-CA5FC4CBA6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BE21BB-580F-EC4E-8D79-67C137C52DFB}"/>
              </a:ext>
            </a:extLst>
          </p:cNvPr>
          <p:cNvSpPr>
            <a:spLocks noGrp="1"/>
          </p:cNvSpPr>
          <p:nvPr>
            <p:ph type="sldNum" sz="quarter" idx="12"/>
          </p:nvPr>
        </p:nvSpPr>
        <p:spPr/>
        <p:txBody>
          <a:bodyPr/>
          <a:lstStyle>
            <a:lvl1pPr>
              <a:defRPr/>
            </a:lvl1pPr>
          </a:lstStyle>
          <a:p>
            <a:pPr>
              <a:defRPr/>
            </a:pPr>
            <a:fld id="{57CA7AD6-C55F-E14B-8356-874516AA3E18}" type="slidenum">
              <a:rPr lang="en-US" altLang="en-US"/>
              <a:pPr>
                <a:defRPr/>
              </a:pPr>
              <a:t>‹#›</a:t>
            </a:fld>
            <a:endParaRPr lang="en-US" altLang="en-US"/>
          </a:p>
        </p:txBody>
      </p:sp>
    </p:spTree>
    <p:extLst>
      <p:ext uri="{BB962C8B-B14F-4D97-AF65-F5344CB8AC3E}">
        <p14:creationId xmlns:p14="http://schemas.microsoft.com/office/powerpoint/2010/main" val="3198109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10B997C-9875-1941-A453-82F72B493276}"/>
              </a:ext>
            </a:extLst>
          </p:cNvPr>
          <p:cNvSpPr>
            <a:spLocks noGrp="1"/>
          </p:cNvSpPr>
          <p:nvPr>
            <p:ph type="dt" sz="half" idx="10"/>
          </p:nvPr>
        </p:nvSpPr>
        <p:spPr/>
        <p:txBody>
          <a:bodyPr/>
          <a:lstStyle>
            <a:lvl1pPr>
              <a:defRPr/>
            </a:lvl1pPr>
          </a:lstStyle>
          <a:p>
            <a:pPr>
              <a:defRPr/>
            </a:pPr>
            <a:fld id="{6D0A7ADD-CCE5-B945-AF08-BEFC31C3EF32}" type="datetime1">
              <a:rPr lang="en-US" altLang="en-US"/>
              <a:pPr>
                <a:defRPr/>
              </a:pPr>
              <a:t>12/29/25</a:t>
            </a:fld>
            <a:endParaRPr lang="en-US" altLang="en-US"/>
          </a:p>
        </p:txBody>
      </p:sp>
      <p:sp>
        <p:nvSpPr>
          <p:cNvPr id="6" name="Footer Placeholder 4">
            <a:extLst>
              <a:ext uri="{FF2B5EF4-FFF2-40B4-BE49-F238E27FC236}">
                <a16:creationId xmlns:a16="http://schemas.microsoft.com/office/drawing/2014/main" id="{E41F0ECC-D280-D749-8191-BB2B44F0910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2A17603-372C-9B4F-9D0E-48890F8EA74B}"/>
              </a:ext>
            </a:extLst>
          </p:cNvPr>
          <p:cNvSpPr>
            <a:spLocks noGrp="1"/>
          </p:cNvSpPr>
          <p:nvPr>
            <p:ph type="sldNum" sz="quarter" idx="12"/>
          </p:nvPr>
        </p:nvSpPr>
        <p:spPr/>
        <p:txBody>
          <a:bodyPr/>
          <a:lstStyle>
            <a:lvl1pPr>
              <a:defRPr/>
            </a:lvl1pPr>
          </a:lstStyle>
          <a:p>
            <a:pPr>
              <a:defRPr/>
            </a:pPr>
            <a:fld id="{2602CA8F-BE81-F74C-9E1A-B0FB79078E93}" type="slidenum">
              <a:rPr lang="en-US" altLang="en-US"/>
              <a:pPr>
                <a:defRPr/>
              </a:pPr>
              <a:t>‹#›</a:t>
            </a:fld>
            <a:endParaRPr lang="en-US" altLang="en-US"/>
          </a:p>
        </p:txBody>
      </p:sp>
    </p:spTree>
    <p:extLst>
      <p:ext uri="{BB962C8B-B14F-4D97-AF65-F5344CB8AC3E}">
        <p14:creationId xmlns:p14="http://schemas.microsoft.com/office/powerpoint/2010/main" val="142100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55F9A9B-8151-D34D-AC66-AC7D71460B81}"/>
              </a:ext>
            </a:extLst>
          </p:cNvPr>
          <p:cNvSpPr>
            <a:spLocks noGrp="1"/>
          </p:cNvSpPr>
          <p:nvPr>
            <p:ph type="dt" sz="half" idx="10"/>
          </p:nvPr>
        </p:nvSpPr>
        <p:spPr/>
        <p:txBody>
          <a:bodyPr/>
          <a:lstStyle>
            <a:lvl1pPr>
              <a:defRPr/>
            </a:lvl1pPr>
          </a:lstStyle>
          <a:p>
            <a:pPr>
              <a:defRPr/>
            </a:pPr>
            <a:fld id="{D39E2644-E361-3A4C-BD8B-BB4875BD234C}" type="datetime1">
              <a:rPr lang="en-US" altLang="en-US"/>
              <a:pPr>
                <a:defRPr/>
              </a:pPr>
              <a:t>12/29/25</a:t>
            </a:fld>
            <a:endParaRPr lang="en-US" altLang="en-US"/>
          </a:p>
        </p:txBody>
      </p:sp>
      <p:sp>
        <p:nvSpPr>
          <p:cNvPr id="8" name="Footer Placeholder 4">
            <a:extLst>
              <a:ext uri="{FF2B5EF4-FFF2-40B4-BE49-F238E27FC236}">
                <a16:creationId xmlns:a16="http://schemas.microsoft.com/office/drawing/2014/main" id="{8D339D5D-8388-B34C-8526-AFB032DA047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1C799CD-7AA3-EA41-92B0-4B4A8679D341}"/>
              </a:ext>
            </a:extLst>
          </p:cNvPr>
          <p:cNvSpPr>
            <a:spLocks noGrp="1"/>
          </p:cNvSpPr>
          <p:nvPr>
            <p:ph type="sldNum" sz="quarter" idx="12"/>
          </p:nvPr>
        </p:nvSpPr>
        <p:spPr/>
        <p:txBody>
          <a:bodyPr/>
          <a:lstStyle>
            <a:lvl1pPr>
              <a:defRPr/>
            </a:lvl1pPr>
          </a:lstStyle>
          <a:p>
            <a:pPr>
              <a:defRPr/>
            </a:pPr>
            <a:fld id="{9D7AF0E0-1B64-DA4B-A025-59E2D18D10DB}" type="slidenum">
              <a:rPr lang="en-US" altLang="en-US"/>
              <a:pPr>
                <a:defRPr/>
              </a:pPr>
              <a:t>‹#›</a:t>
            </a:fld>
            <a:endParaRPr lang="en-US" altLang="en-US"/>
          </a:p>
        </p:txBody>
      </p:sp>
    </p:spTree>
    <p:extLst>
      <p:ext uri="{BB962C8B-B14F-4D97-AF65-F5344CB8AC3E}">
        <p14:creationId xmlns:p14="http://schemas.microsoft.com/office/powerpoint/2010/main" val="3053553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CA1375F-A7F1-D746-90CC-13D0CC2C9342}"/>
              </a:ext>
            </a:extLst>
          </p:cNvPr>
          <p:cNvSpPr>
            <a:spLocks noGrp="1"/>
          </p:cNvSpPr>
          <p:nvPr>
            <p:ph type="dt" sz="half" idx="10"/>
          </p:nvPr>
        </p:nvSpPr>
        <p:spPr/>
        <p:txBody>
          <a:bodyPr/>
          <a:lstStyle>
            <a:lvl1pPr>
              <a:defRPr/>
            </a:lvl1pPr>
          </a:lstStyle>
          <a:p>
            <a:pPr>
              <a:defRPr/>
            </a:pPr>
            <a:fld id="{1DE1B9D4-9B65-3A43-9189-4A25909A8A0B}" type="datetime1">
              <a:rPr lang="en-US" altLang="en-US"/>
              <a:pPr>
                <a:defRPr/>
              </a:pPr>
              <a:t>12/29/25</a:t>
            </a:fld>
            <a:endParaRPr lang="en-US" altLang="en-US"/>
          </a:p>
        </p:txBody>
      </p:sp>
      <p:sp>
        <p:nvSpPr>
          <p:cNvPr id="4" name="Footer Placeholder 4">
            <a:extLst>
              <a:ext uri="{FF2B5EF4-FFF2-40B4-BE49-F238E27FC236}">
                <a16:creationId xmlns:a16="http://schemas.microsoft.com/office/drawing/2014/main" id="{6ABCA103-F939-D64B-A62C-C455B8D1C3D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B564F36-F57C-2A4C-A072-1AF849751B1C}"/>
              </a:ext>
            </a:extLst>
          </p:cNvPr>
          <p:cNvSpPr>
            <a:spLocks noGrp="1"/>
          </p:cNvSpPr>
          <p:nvPr>
            <p:ph type="sldNum" sz="quarter" idx="12"/>
          </p:nvPr>
        </p:nvSpPr>
        <p:spPr/>
        <p:txBody>
          <a:bodyPr/>
          <a:lstStyle>
            <a:lvl1pPr>
              <a:defRPr/>
            </a:lvl1pPr>
          </a:lstStyle>
          <a:p>
            <a:pPr>
              <a:defRPr/>
            </a:pPr>
            <a:fld id="{C1357C24-805F-8640-A09C-CD2F3A4E94A7}" type="slidenum">
              <a:rPr lang="en-US" altLang="en-US"/>
              <a:pPr>
                <a:defRPr/>
              </a:pPr>
              <a:t>‹#›</a:t>
            </a:fld>
            <a:endParaRPr lang="en-US" altLang="en-US"/>
          </a:p>
        </p:txBody>
      </p:sp>
    </p:spTree>
    <p:extLst>
      <p:ext uri="{BB962C8B-B14F-4D97-AF65-F5344CB8AC3E}">
        <p14:creationId xmlns:p14="http://schemas.microsoft.com/office/powerpoint/2010/main" val="1559987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80FDAAC-C84F-BF48-B368-28CA33F2E164}"/>
              </a:ext>
            </a:extLst>
          </p:cNvPr>
          <p:cNvSpPr>
            <a:spLocks noGrp="1"/>
          </p:cNvSpPr>
          <p:nvPr>
            <p:ph type="dt" sz="half" idx="10"/>
          </p:nvPr>
        </p:nvSpPr>
        <p:spPr/>
        <p:txBody>
          <a:bodyPr/>
          <a:lstStyle>
            <a:lvl1pPr>
              <a:defRPr/>
            </a:lvl1pPr>
          </a:lstStyle>
          <a:p>
            <a:pPr>
              <a:defRPr/>
            </a:pPr>
            <a:fld id="{FCA56CE4-3F24-0445-9DF9-9A923E056F8B}" type="datetime1">
              <a:rPr lang="en-US" altLang="en-US"/>
              <a:pPr>
                <a:defRPr/>
              </a:pPr>
              <a:t>12/29/25</a:t>
            </a:fld>
            <a:endParaRPr lang="en-US" altLang="en-US"/>
          </a:p>
        </p:txBody>
      </p:sp>
      <p:sp>
        <p:nvSpPr>
          <p:cNvPr id="3" name="Footer Placeholder 4">
            <a:extLst>
              <a:ext uri="{FF2B5EF4-FFF2-40B4-BE49-F238E27FC236}">
                <a16:creationId xmlns:a16="http://schemas.microsoft.com/office/drawing/2014/main" id="{E42163FF-55B3-1D45-AD27-DC93201EB93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C0E0DB0-208F-2A49-9069-4151A7F0A354}"/>
              </a:ext>
            </a:extLst>
          </p:cNvPr>
          <p:cNvSpPr>
            <a:spLocks noGrp="1"/>
          </p:cNvSpPr>
          <p:nvPr>
            <p:ph type="sldNum" sz="quarter" idx="12"/>
          </p:nvPr>
        </p:nvSpPr>
        <p:spPr/>
        <p:txBody>
          <a:bodyPr/>
          <a:lstStyle>
            <a:lvl1pPr>
              <a:defRPr/>
            </a:lvl1pPr>
          </a:lstStyle>
          <a:p>
            <a:pPr>
              <a:defRPr/>
            </a:pPr>
            <a:fld id="{D153929F-4A66-C945-990A-64B72BBB1EAF}" type="slidenum">
              <a:rPr lang="en-US" altLang="en-US"/>
              <a:pPr>
                <a:defRPr/>
              </a:pPr>
              <a:t>‹#›</a:t>
            </a:fld>
            <a:endParaRPr lang="en-US" altLang="en-US"/>
          </a:p>
        </p:txBody>
      </p:sp>
    </p:spTree>
    <p:extLst>
      <p:ext uri="{BB962C8B-B14F-4D97-AF65-F5344CB8AC3E}">
        <p14:creationId xmlns:p14="http://schemas.microsoft.com/office/powerpoint/2010/main" val="1831850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A331486-1608-3047-9402-82D6C5F86895}"/>
              </a:ext>
            </a:extLst>
          </p:cNvPr>
          <p:cNvSpPr>
            <a:spLocks noGrp="1"/>
          </p:cNvSpPr>
          <p:nvPr>
            <p:ph type="dt" sz="half" idx="10"/>
          </p:nvPr>
        </p:nvSpPr>
        <p:spPr/>
        <p:txBody>
          <a:bodyPr/>
          <a:lstStyle>
            <a:lvl1pPr>
              <a:defRPr/>
            </a:lvl1pPr>
          </a:lstStyle>
          <a:p>
            <a:pPr>
              <a:defRPr/>
            </a:pPr>
            <a:fld id="{3673CD48-E95C-2244-AD0C-0BD0440F6732}" type="datetime1">
              <a:rPr lang="en-US" altLang="en-US"/>
              <a:pPr>
                <a:defRPr/>
              </a:pPr>
              <a:t>12/29/25</a:t>
            </a:fld>
            <a:endParaRPr lang="en-US" altLang="en-US"/>
          </a:p>
        </p:txBody>
      </p:sp>
      <p:sp>
        <p:nvSpPr>
          <p:cNvPr id="6" name="Footer Placeholder 4">
            <a:extLst>
              <a:ext uri="{FF2B5EF4-FFF2-40B4-BE49-F238E27FC236}">
                <a16:creationId xmlns:a16="http://schemas.microsoft.com/office/drawing/2014/main" id="{EF59DE50-0817-2242-A655-F1A7C9276DB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EF1525-067A-9848-BC47-91A145E212D3}"/>
              </a:ext>
            </a:extLst>
          </p:cNvPr>
          <p:cNvSpPr>
            <a:spLocks noGrp="1"/>
          </p:cNvSpPr>
          <p:nvPr>
            <p:ph type="sldNum" sz="quarter" idx="12"/>
          </p:nvPr>
        </p:nvSpPr>
        <p:spPr/>
        <p:txBody>
          <a:bodyPr/>
          <a:lstStyle>
            <a:lvl1pPr>
              <a:defRPr/>
            </a:lvl1pPr>
          </a:lstStyle>
          <a:p>
            <a:pPr>
              <a:defRPr/>
            </a:pPr>
            <a:fld id="{1B16378E-C0A4-C040-A3F5-C8F006D10F87}" type="slidenum">
              <a:rPr lang="en-US" altLang="en-US"/>
              <a:pPr>
                <a:defRPr/>
              </a:pPr>
              <a:t>‹#›</a:t>
            </a:fld>
            <a:endParaRPr lang="en-US" altLang="en-US"/>
          </a:p>
        </p:txBody>
      </p:sp>
    </p:spTree>
    <p:extLst>
      <p:ext uri="{BB962C8B-B14F-4D97-AF65-F5344CB8AC3E}">
        <p14:creationId xmlns:p14="http://schemas.microsoft.com/office/powerpoint/2010/main" val="1317955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CDC21DA-1650-3B4A-89BE-BCAF4DBE2007}"/>
              </a:ext>
            </a:extLst>
          </p:cNvPr>
          <p:cNvSpPr>
            <a:spLocks noGrp="1"/>
          </p:cNvSpPr>
          <p:nvPr>
            <p:ph type="dt" sz="half" idx="10"/>
          </p:nvPr>
        </p:nvSpPr>
        <p:spPr/>
        <p:txBody>
          <a:bodyPr/>
          <a:lstStyle>
            <a:lvl1pPr>
              <a:defRPr/>
            </a:lvl1pPr>
          </a:lstStyle>
          <a:p>
            <a:pPr>
              <a:defRPr/>
            </a:pPr>
            <a:fld id="{AE772214-8830-AF44-9FA9-32B0B49B6017}" type="datetime1">
              <a:rPr lang="en-US" altLang="en-US"/>
              <a:pPr>
                <a:defRPr/>
              </a:pPr>
              <a:t>12/29/25</a:t>
            </a:fld>
            <a:endParaRPr lang="en-US" altLang="en-US"/>
          </a:p>
        </p:txBody>
      </p:sp>
      <p:sp>
        <p:nvSpPr>
          <p:cNvPr id="6" name="Footer Placeholder 4">
            <a:extLst>
              <a:ext uri="{FF2B5EF4-FFF2-40B4-BE49-F238E27FC236}">
                <a16:creationId xmlns:a16="http://schemas.microsoft.com/office/drawing/2014/main" id="{41B03900-CC64-684B-9572-33D557AF56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B3AFE4A-5708-8C44-BA79-E14C2B850BD8}"/>
              </a:ext>
            </a:extLst>
          </p:cNvPr>
          <p:cNvSpPr>
            <a:spLocks noGrp="1"/>
          </p:cNvSpPr>
          <p:nvPr>
            <p:ph type="sldNum" sz="quarter" idx="12"/>
          </p:nvPr>
        </p:nvSpPr>
        <p:spPr/>
        <p:txBody>
          <a:bodyPr/>
          <a:lstStyle>
            <a:lvl1pPr>
              <a:defRPr/>
            </a:lvl1pPr>
          </a:lstStyle>
          <a:p>
            <a:pPr>
              <a:defRPr/>
            </a:pPr>
            <a:fld id="{287B56F3-7300-5541-B76C-623E937EEDC4}" type="slidenum">
              <a:rPr lang="en-US" altLang="en-US"/>
              <a:pPr>
                <a:defRPr/>
              </a:pPr>
              <a:t>‹#›</a:t>
            </a:fld>
            <a:endParaRPr lang="en-US" altLang="en-US"/>
          </a:p>
        </p:txBody>
      </p:sp>
    </p:spTree>
    <p:extLst>
      <p:ext uri="{BB962C8B-B14F-4D97-AF65-F5344CB8AC3E}">
        <p14:creationId xmlns:p14="http://schemas.microsoft.com/office/powerpoint/2010/main" val="3551828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D81CE97-1BDF-A649-823C-72A539A80F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6DDA2F6-0BBE-A44C-85DC-594D361F83F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D18EF8C-6E49-1544-9B25-A0046F06E88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D1BD2079-086D-C347-B95E-A910EA7CF87E}" type="datetime1">
              <a:rPr lang="en-US" altLang="en-US"/>
              <a:pPr>
                <a:defRPr/>
              </a:pPr>
              <a:t>12/29/25</a:t>
            </a:fld>
            <a:endParaRPr lang="en-US" altLang="en-US"/>
          </a:p>
        </p:txBody>
      </p:sp>
      <p:sp>
        <p:nvSpPr>
          <p:cNvPr id="5" name="Footer Placeholder 4">
            <a:extLst>
              <a:ext uri="{FF2B5EF4-FFF2-40B4-BE49-F238E27FC236}">
                <a16:creationId xmlns:a16="http://schemas.microsoft.com/office/drawing/2014/main" id="{EC805A21-CB69-924C-B1D1-5159184B2594}"/>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1F92734B-CC6A-1647-BF2B-C1848CDA6F9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2AF1619-58BD-A14D-BEA3-F37755D2EDA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026">
            <a:extLst>
              <a:ext uri="{FF2B5EF4-FFF2-40B4-BE49-F238E27FC236}">
                <a16:creationId xmlns:a16="http://schemas.microsoft.com/office/drawing/2014/main" id="{70CF3EE2-6EDF-C249-A9A4-168B1386141D}"/>
              </a:ext>
            </a:extLst>
          </p:cNvPr>
          <p:cNvSpPr>
            <a:spLocks noGrp="1"/>
          </p:cNvSpPr>
          <p:nvPr>
            <p:ph type="ctrTitle"/>
          </p:nvPr>
        </p:nvSpPr>
        <p:spPr>
          <a:xfrm>
            <a:off x="685800" y="2286000"/>
            <a:ext cx="7772400" cy="1143000"/>
          </a:xfrm>
        </p:spPr>
        <p:txBody>
          <a:bodyPr/>
          <a:lstStyle/>
          <a:p>
            <a:endParaRPr lang="en-US" altLang="en-US">
              <a:latin typeface="Arial" panose="020B0604020202020204" pitchFamily="34" charset="0"/>
              <a:ea typeface="ＭＳ Ｐゴシック" panose="020B0600070205080204" pitchFamily="34" charset="-128"/>
            </a:endParaRPr>
          </a:p>
        </p:txBody>
      </p:sp>
      <p:sp>
        <p:nvSpPr>
          <p:cNvPr id="7171" name="Rectangle 1027">
            <a:extLst>
              <a:ext uri="{FF2B5EF4-FFF2-40B4-BE49-F238E27FC236}">
                <a16:creationId xmlns:a16="http://schemas.microsoft.com/office/drawing/2014/main" id="{187CF829-AD0E-344F-B3CD-986CCD05D7E5}"/>
              </a:ext>
            </a:extLst>
          </p:cNvPr>
          <p:cNvSpPr>
            <a:spLocks noGrp="1" noChangeArrowheads="1"/>
          </p:cNvSpPr>
          <p:nvPr>
            <p:ph type="subTitle" idx="1"/>
          </p:nvPr>
        </p:nvSpPr>
        <p:spPr/>
        <p:txBody>
          <a:bodyPr/>
          <a:lstStyle/>
          <a:p>
            <a:pPr>
              <a:buFont typeface="Arial" pitchFamily="-107" charset="0"/>
              <a:buNone/>
              <a:defRPr/>
            </a:pPr>
            <a:endParaRPr lang="en-US">
              <a:latin typeface="Arial" pitchFamily="-107" charset="0"/>
            </a:endParaRPr>
          </a:p>
        </p:txBody>
      </p:sp>
      <p:pic>
        <p:nvPicPr>
          <p:cNvPr id="14339" name="Picture 1028" descr="C:\new beginnings\Media\Sermon 04\0804019.jpg">
            <a:extLst>
              <a:ext uri="{FF2B5EF4-FFF2-40B4-BE49-F238E27FC236}">
                <a16:creationId xmlns:a16="http://schemas.microsoft.com/office/drawing/2014/main" id="{4097D011-8D78-B648-A2E2-B27C1B84A0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C:\new beginnings\pictures\pope lifted up.jpg">
            <a:extLst>
              <a:ext uri="{FF2B5EF4-FFF2-40B4-BE49-F238E27FC236}">
                <a16:creationId xmlns:a16="http://schemas.microsoft.com/office/drawing/2014/main" id="{08B89F83-EBEB-1F48-8218-3A48678C23B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itle 1">
            <a:extLst>
              <a:ext uri="{FF2B5EF4-FFF2-40B4-BE49-F238E27FC236}">
                <a16:creationId xmlns:a16="http://schemas.microsoft.com/office/drawing/2014/main" id="{6E21DB46-52E5-4847-899B-5DDA681FCAEC}"/>
              </a:ext>
            </a:extLst>
          </p:cNvPr>
          <p:cNvSpPr>
            <a:spLocks noGrp="1"/>
          </p:cNvSpPr>
          <p:nvPr>
            <p:ph type="title"/>
          </p:nvPr>
        </p:nvSpPr>
        <p:spPr>
          <a:xfrm>
            <a:off x="4572000" y="-228600"/>
            <a:ext cx="4419600" cy="1143000"/>
          </a:xfrm>
          <a:effectLst>
            <a:outerShdw blurRad="50800" dist="38100" dir="2700000" rotWithShape="0">
              <a:srgbClr val="000000"/>
            </a:outerShdw>
          </a:effectLst>
        </p:spPr>
        <p:txBody>
          <a:bodyPr/>
          <a:lstStyle/>
          <a:p>
            <a:pPr eaLnBrk="1" hangingPunct="1">
              <a:defRPr/>
            </a:pPr>
            <a:r>
              <a:rPr lang="en-US" altLang="en-US">
                <a:solidFill>
                  <a:srgbClr val="ECEEF1"/>
                </a:solidFill>
                <a:ea typeface="ＭＳ Ｐゴシック" panose="020B0600070205080204" pitchFamily="34" charset="-128"/>
              </a:rPr>
              <a:t>“My Doctor…”</a:t>
            </a:r>
          </a:p>
        </p:txBody>
      </p:sp>
      <p:sp>
        <p:nvSpPr>
          <p:cNvPr id="15363" name="Content Placeholder 2">
            <a:extLst>
              <a:ext uri="{FF2B5EF4-FFF2-40B4-BE49-F238E27FC236}">
                <a16:creationId xmlns:a16="http://schemas.microsoft.com/office/drawing/2014/main" id="{255498B6-2732-1140-A6D2-E4E8C36781C4}"/>
              </a:ext>
            </a:extLst>
          </p:cNvPr>
          <p:cNvSpPr>
            <a:spLocks noGrp="1"/>
          </p:cNvSpPr>
          <p:nvPr>
            <p:ph idx="1"/>
          </p:nvPr>
        </p:nvSpPr>
        <p:spPr>
          <a:xfrm>
            <a:off x="4191000" y="685800"/>
            <a:ext cx="4953000" cy="4525963"/>
          </a:xfrm>
          <a:effectLst>
            <a:outerShdw blurRad="50800" dist="38100" dir="2700000" rotWithShape="0">
              <a:srgbClr val="000000"/>
            </a:outerShdw>
          </a:effectLst>
        </p:spPr>
        <p:txBody>
          <a:bodyPr/>
          <a:lstStyle/>
          <a:p>
            <a:pPr algn="ctr" eaLnBrk="1" hangingPunct="1">
              <a:defRPr/>
            </a:pPr>
            <a:r>
              <a:rPr lang="en-US" altLang="en-US" sz="2800" dirty="0">
                <a:solidFill>
                  <a:srgbClr val="ECEEF1"/>
                </a:solidFill>
                <a:ea typeface="ＭＳ Ｐゴシック" panose="020B0600070205080204" pitchFamily="34" charset="-128"/>
              </a:rPr>
              <a:t>Many trust “their bodies to the doctor, and their souls to the minister,” But, “To become acquainted with the wonderful mechanism of the human frame, to understand the dependence of one organ upon another, for the healthful action of all, is a work in which”, they, have “no interest.” {FE 59.2} </a:t>
            </a:r>
          </a:p>
        </p:txBody>
      </p:sp>
    </p:spTree>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a:extLst>
              <a:ext uri="{FF2B5EF4-FFF2-40B4-BE49-F238E27FC236}">
                <a16:creationId xmlns:a16="http://schemas.microsoft.com/office/drawing/2014/main" id="{14A42C09-7B76-0B46-A087-33632562AF2F}"/>
              </a:ext>
            </a:extLst>
          </p:cNvPr>
          <p:cNvPicPr>
            <a:picLocks noChangeArrowheads="1"/>
          </p:cNvPicPr>
          <p:nvPr/>
        </p:nvPicPr>
        <p:blipFill>
          <a:blip r:embed="rId3" cstate="email">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6626" name="Title 2">
            <a:extLst>
              <a:ext uri="{FF2B5EF4-FFF2-40B4-BE49-F238E27FC236}">
                <a16:creationId xmlns:a16="http://schemas.microsoft.com/office/drawing/2014/main" id="{4F1C0619-F9AC-704C-84B2-EFD18F7DC19B}"/>
              </a:ext>
            </a:extLst>
          </p:cNvPr>
          <p:cNvSpPr>
            <a:spLocks noGrp="1"/>
          </p:cNvSpPr>
          <p:nvPr>
            <p:ph type="title"/>
          </p:nvPr>
        </p:nvSpPr>
        <p:spPr>
          <a:xfrm>
            <a:off x="457200" y="-76200"/>
            <a:ext cx="8229600" cy="1143000"/>
          </a:xfrm>
        </p:spPr>
        <p:txBody>
          <a:bodyPr/>
          <a:lstStyle/>
          <a:p>
            <a:r>
              <a:rPr lang="en-US" altLang="en-US">
                <a:ea typeface="ＭＳ Ｐゴシック" panose="020B0600070205080204" pitchFamily="34" charset="-128"/>
              </a:rPr>
              <a:t>Waldensian Missionary School</a:t>
            </a:r>
          </a:p>
        </p:txBody>
      </p:sp>
      <p:pic>
        <p:nvPicPr>
          <p:cNvPr id="4" name="Picture 3" descr="Waldenses PFF1_CH34_P01.jpg">
            <a:extLst>
              <a:ext uri="{FF2B5EF4-FFF2-40B4-BE49-F238E27FC236}">
                <a16:creationId xmlns:a16="http://schemas.microsoft.com/office/drawing/2014/main" id="{31F15D25-BBF3-8B47-92E7-86003FC1F16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1143000"/>
            <a:ext cx="4219575" cy="2468563"/>
          </a:xfrm>
          <a:prstGeom prst="rect">
            <a:avLst/>
          </a:prstGeom>
          <a:noFill/>
          <a:ln w="12700">
            <a:solidFill>
              <a:schemeClr val="tx1"/>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strips/>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Pope Inocent the third.jpg">
            <a:extLst>
              <a:ext uri="{FF2B5EF4-FFF2-40B4-BE49-F238E27FC236}">
                <a16:creationId xmlns:a16="http://schemas.microsoft.com/office/drawing/2014/main" id="{3AF49659-7C1A-5940-A5FF-93672F0019F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7788" y="0"/>
            <a:ext cx="92995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Cathars and Waldensians.jpg">
            <a:extLst>
              <a:ext uri="{FF2B5EF4-FFF2-40B4-BE49-F238E27FC236}">
                <a16:creationId xmlns:a16="http://schemas.microsoft.com/office/drawing/2014/main" id="{0F75AA87-3354-0C48-A504-E645D786CB8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hospital priest.jpg">
            <a:extLst>
              <a:ext uri="{FF2B5EF4-FFF2-40B4-BE49-F238E27FC236}">
                <a16:creationId xmlns:a16="http://schemas.microsoft.com/office/drawing/2014/main" id="{0E353B41-FE07-2D40-9363-D0EFF1909D2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A8187DDF-4B35-B74B-895F-724CD241E605}"/>
              </a:ext>
            </a:extLst>
          </p:cNvPr>
          <p:cNvSpPr>
            <a:spLocks noGrp="1"/>
          </p:cNvSpPr>
          <p:nvPr>
            <p:ph idx="1"/>
          </p:nvPr>
        </p:nvSpPr>
        <p:spPr>
          <a:xfrm>
            <a:off x="457200" y="1600200"/>
            <a:ext cx="8229600" cy="3886200"/>
          </a:xfrm>
          <a:solidFill>
            <a:srgbClr val="2E2838">
              <a:alpha val="85000"/>
            </a:srgbClr>
          </a:solidFill>
        </p:spPr>
        <p:txBody>
          <a:bodyPr/>
          <a:lstStyle/>
          <a:p>
            <a:pPr>
              <a:defRPr/>
            </a:pPr>
            <a:r>
              <a:rPr lang="en-US" altLang="en-US" sz="2400" b="1" dirty="0">
                <a:solidFill>
                  <a:srgbClr val="FFFFFF"/>
                </a:solidFill>
                <a:effectLst>
                  <a:outerShdw blurRad="38100" dist="38100" dir="2700000" algn="tl">
                    <a:srgbClr val="000000"/>
                  </a:outerShdw>
                </a:effectLst>
                <a:ea typeface="ＭＳ Ｐゴシック" panose="020B0600070205080204" pitchFamily="34" charset="-128"/>
              </a:rPr>
              <a:t>"The truth for this time, the third angel's message, is to be proclaimed with a loud voice as we approach the great final test. This test must come to the churches in connection with true medical missionary work." </a:t>
            </a:r>
          </a:p>
          <a:p>
            <a:pPr>
              <a:defRPr/>
            </a:pPr>
            <a:r>
              <a:rPr lang="en-US" altLang="en-US" sz="2400" b="1" dirty="0">
                <a:solidFill>
                  <a:srgbClr val="FFFFFF"/>
                </a:solidFill>
                <a:effectLst>
                  <a:outerShdw blurRad="38100" dist="38100" dir="2700000" algn="tl">
                    <a:srgbClr val="000000"/>
                  </a:outerShdw>
                </a:effectLst>
                <a:ea typeface="ＭＳ Ｐゴシック" panose="020B0600070205080204" pitchFamily="34" charset="-128"/>
              </a:rPr>
              <a:t>We are told that in time of trouble "there will be sick ones, plenty of them, that will need help" so because of the need, but also "for their own sake, they should, while they have opportunity, become intelligent in regard to disease, its causes, prevention and cure, and those who will do this will find a field of labor anywhere." C. H. 506.  {PH144 29.2}</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 descr="doc tx.jpg">
            <a:extLst>
              <a:ext uri="{FF2B5EF4-FFF2-40B4-BE49-F238E27FC236}">
                <a16:creationId xmlns:a16="http://schemas.microsoft.com/office/drawing/2014/main" id="{41300A89-34AE-EA47-9311-4A27A428CE4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a:extLst>
              <a:ext uri="{FF2B5EF4-FFF2-40B4-BE49-F238E27FC236}">
                <a16:creationId xmlns:a16="http://schemas.microsoft.com/office/drawing/2014/main" id="{87D22BC8-EA2F-FE40-B079-C72E89672EEA}"/>
              </a:ext>
            </a:extLst>
          </p:cNvPr>
          <p:cNvSpPr>
            <a:spLocks noGrp="1"/>
          </p:cNvSpPr>
          <p:nvPr>
            <p:ph type="title"/>
          </p:nvPr>
        </p:nvSpPr>
        <p:spPr>
          <a:xfrm>
            <a:off x="76200" y="-152400"/>
            <a:ext cx="5867400" cy="1143000"/>
          </a:xfrm>
          <a:effectLst>
            <a:outerShdw blurRad="63500" dist="38099" dir="2700000" algn="ctr" rotWithShape="0">
              <a:srgbClr val="000000">
                <a:alpha val="74997"/>
              </a:srgbClr>
            </a:outerShdw>
          </a:effectLst>
        </p:spPr>
        <p:txBody>
          <a:bodyPr/>
          <a:lstStyle/>
          <a:p>
            <a:pPr>
              <a:defRPr/>
            </a:pPr>
            <a:r>
              <a:rPr lang="en-US" sz="3200" dirty="0">
                <a:solidFill>
                  <a:schemeClr val="bg1"/>
                </a:solidFill>
                <a:ea typeface="ＭＳ Ｐゴシック" charset="-128"/>
                <a:cs typeface="ＭＳ Ｐゴシック" charset="-128"/>
              </a:rPr>
              <a:t>Is Your Physician a </a:t>
            </a:r>
            <a:r>
              <a:rPr lang="en-US" sz="3200" i="1" dirty="0">
                <a:solidFill>
                  <a:schemeClr val="bg1"/>
                </a:solidFill>
                <a:ea typeface="ＭＳ Ｐゴシック" charset="-128"/>
                <a:cs typeface="ＭＳ Ｐゴシック" charset="-128"/>
              </a:rPr>
              <a:t>Christian</a:t>
            </a:r>
            <a:r>
              <a:rPr lang="en-US" sz="3200" dirty="0">
                <a:solidFill>
                  <a:schemeClr val="bg1"/>
                </a:solidFill>
                <a:ea typeface="ＭＳ Ｐゴシック" charset="-128"/>
                <a:cs typeface="ＭＳ Ｐゴシック" charset="-128"/>
              </a:rPr>
              <a:t>?</a:t>
            </a:r>
          </a:p>
        </p:txBody>
      </p:sp>
      <p:sp>
        <p:nvSpPr>
          <p:cNvPr id="43012" name="Content Placeholder 2">
            <a:extLst>
              <a:ext uri="{FF2B5EF4-FFF2-40B4-BE49-F238E27FC236}">
                <a16:creationId xmlns:a16="http://schemas.microsoft.com/office/drawing/2014/main" id="{15B17295-80A4-B44D-A318-A481E990F69D}"/>
              </a:ext>
            </a:extLst>
          </p:cNvPr>
          <p:cNvSpPr>
            <a:spLocks noGrp="1"/>
          </p:cNvSpPr>
          <p:nvPr>
            <p:ph idx="1"/>
          </p:nvPr>
        </p:nvSpPr>
        <p:spPr>
          <a:xfrm>
            <a:off x="-228600" y="1096963"/>
            <a:ext cx="5867400" cy="3475037"/>
          </a:xfrm>
          <a:solidFill>
            <a:srgbClr val="000000">
              <a:alpha val="40000"/>
            </a:srgbClr>
          </a:solidFill>
        </p:spPr>
        <p:txBody>
          <a:bodyPr/>
          <a:lstStyle/>
          <a:p>
            <a:pPr>
              <a:defRPr/>
            </a:pPr>
            <a:r>
              <a:rPr lang="en-US" altLang="en-US" sz="2400" dirty="0">
                <a:solidFill>
                  <a:schemeClr val="bg1"/>
                </a:solidFill>
                <a:effectLst>
                  <a:outerShdw blurRad="38100" dist="38100" dir="2700000" algn="tl">
                    <a:srgbClr val="EEECE1"/>
                  </a:outerShdw>
                </a:effectLst>
                <a:ea typeface="ＭＳ Ｐゴシック" panose="020B0600070205080204" pitchFamily="34" charset="-128"/>
              </a:rPr>
              <a:t>“The Lord will hear and answer the prayers of the </a:t>
            </a:r>
            <a:r>
              <a:rPr lang="en-US" altLang="en-US" sz="2400" b="1" dirty="0">
                <a:solidFill>
                  <a:schemeClr val="bg1"/>
                </a:solidFill>
                <a:effectLst>
                  <a:outerShdw blurRad="38100" dist="38100" dir="2700000" algn="tl">
                    <a:srgbClr val="EEECE1"/>
                  </a:outerShdw>
                </a:effectLst>
                <a:ea typeface="ＭＳ Ｐゴシック" panose="020B0600070205080204" pitchFamily="34" charset="-128"/>
              </a:rPr>
              <a:t>Christian physician</a:t>
            </a:r>
            <a:r>
              <a:rPr lang="en-US" altLang="en-US" sz="2400" dirty="0">
                <a:solidFill>
                  <a:schemeClr val="bg1"/>
                </a:solidFill>
                <a:effectLst>
                  <a:outerShdw blurRad="38100" dist="38100" dir="2700000" algn="tl">
                    <a:srgbClr val="EEECE1"/>
                  </a:outerShdw>
                </a:effectLst>
                <a:ea typeface="ＭＳ Ｐゴシック" panose="020B0600070205080204" pitchFamily="34" charset="-128"/>
              </a:rPr>
              <a:t>.” </a:t>
            </a:r>
          </a:p>
          <a:p>
            <a:pPr>
              <a:defRPr/>
            </a:pPr>
            <a:r>
              <a:rPr lang="en-US" altLang="en-US" sz="2400" dirty="0">
                <a:solidFill>
                  <a:schemeClr val="bg1"/>
                </a:solidFill>
                <a:effectLst>
                  <a:outerShdw blurRad="38100" dist="38100" dir="2700000" algn="tl">
                    <a:srgbClr val="EEECE1"/>
                  </a:outerShdw>
                </a:effectLst>
                <a:ea typeface="ＭＳ Ｐゴシック" panose="020B0600070205080204" pitchFamily="34" charset="-128"/>
              </a:rPr>
              <a:t>“In treating the sick, the physician will seek God for wisdom; then, instead of placing his dependence upon drugs and expecting that medicine will bring health to his patients, he will use nature's restoratives, and employ natural means whereby the sick may be aided to recover.” {HL 247.4}.</a:t>
            </a:r>
          </a:p>
          <a:p>
            <a:pPr>
              <a:defRPr/>
            </a:pPr>
            <a:endParaRPr lang="en-US" altLang="en-US" sz="2400" dirty="0">
              <a:solidFill>
                <a:schemeClr val="bg1"/>
              </a:solidFill>
              <a:effectLst>
                <a:outerShdw blurRad="38100" dist="38100" dir="2700000" algn="tl">
                  <a:srgbClr val="EEECE1"/>
                </a:outerShdw>
              </a:effectLst>
              <a:ea typeface="ＭＳ Ｐゴシック" panose="020B0600070205080204" pitchFamily="34" charset="-128"/>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12">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0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meat drugs.jpg">
            <a:extLst>
              <a:ext uri="{FF2B5EF4-FFF2-40B4-BE49-F238E27FC236}">
                <a16:creationId xmlns:a16="http://schemas.microsoft.com/office/drawing/2014/main" id="{D904F342-24F8-3E4F-AD19-3931E677B68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new beginnings\catalogue\Images\Section 02\0602121.jpg">
            <a:extLst>
              <a:ext uri="{FF2B5EF4-FFF2-40B4-BE49-F238E27FC236}">
                <a16:creationId xmlns:a16="http://schemas.microsoft.com/office/drawing/2014/main" id="{07CF4802-8781-9348-AD39-9E9FADB02B26}"/>
              </a:ext>
            </a:extLst>
          </p:cNvPr>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a:effectLst>
            <a:outerShdw blurRad="63500" dist="38099" dir="2700000" algn="ctr" rotWithShape="0">
              <a:schemeClr val="tx2">
                <a:alpha val="74998"/>
              </a:schemeClr>
            </a:outerShdw>
          </a:effectLst>
        </p:spPr>
      </p:pic>
      <p:pic>
        <p:nvPicPr>
          <p:cNvPr id="36866" name="Picture 6" descr="A1c">
            <a:extLst>
              <a:ext uri="{FF2B5EF4-FFF2-40B4-BE49-F238E27FC236}">
                <a16:creationId xmlns:a16="http://schemas.microsoft.com/office/drawing/2014/main" id="{38490AD5-0267-294A-8FFB-46A0F646CDC5}"/>
              </a:ext>
            </a:extLst>
          </p:cNvPr>
          <p:cNvPicPr>
            <a:picLocks noChangeAspect="1" noChangeArrowheads="1"/>
          </p:cNvPicPr>
          <p:nvPr/>
        </p:nvPicPr>
        <p:blipFill>
          <a:blip r:embed="rId4" cstate="email">
            <a:lum brigh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2E660A1-55D1-224F-841B-BE5D9F6A234D}"/>
              </a:ext>
            </a:extLst>
          </p:cNvPr>
          <p:cNvSpPr>
            <a:spLocks noGrp="1"/>
          </p:cNvSpPr>
          <p:nvPr>
            <p:ph type="title"/>
          </p:nvPr>
        </p:nvSpPr>
        <p:spPr>
          <a:xfrm>
            <a:off x="457200" y="-228600"/>
            <a:ext cx="8229600" cy="1143000"/>
          </a:xfrm>
          <a:effectLst>
            <a:outerShdw blurRad="50800" dist="38100" dir="2700000" rotWithShape="0">
              <a:srgbClr val="000000">
                <a:alpha val="93999"/>
              </a:srgbClr>
            </a:outerShdw>
          </a:effectLst>
        </p:spPr>
        <p:txBody>
          <a:bodyPr/>
          <a:lstStyle/>
          <a:p>
            <a:pPr eaLnBrk="1" hangingPunct="1">
              <a:defRPr/>
            </a:pPr>
            <a:r>
              <a:rPr lang="en-US" sz="4800" dirty="0">
                <a:solidFill>
                  <a:srgbClr val="FFFFFF"/>
                </a:solidFill>
                <a:ea typeface="ＭＳ Ｐゴシック" charset="-128"/>
                <a:cs typeface="ＭＳ Ｐゴシック" charset="-128"/>
              </a:rPr>
              <a:t>When Human Help Fails</a:t>
            </a:r>
          </a:p>
        </p:txBody>
      </p:sp>
      <p:sp>
        <p:nvSpPr>
          <p:cNvPr id="18435" name="Content Placeholder 2">
            <a:extLst>
              <a:ext uri="{FF2B5EF4-FFF2-40B4-BE49-F238E27FC236}">
                <a16:creationId xmlns:a16="http://schemas.microsoft.com/office/drawing/2014/main" id="{ECD4772E-E691-074F-B5A0-09F98DC1D614}"/>
              </a:ext>
            </a:extLst>
          </p:cNvPr>
          <p:cNvSpPr>
            <a:spLocks noGrp="1"/>
          </p:cNvSpPr>
          <p:nvPr>
            <p:ph idx="1"/>
          </p:nvPr>
        </p:nvSpPr>
        <p:spPr>
          <a:xfrm>
            <a:off x="-304800" y="762000"/>
            <a:ext cx="4038600" cy="3429000"/>
          </a:xfrm>
        </p:spPr>
        <p:txBody>
          <a:bodyPr/>
          <a:lstStyle/>
          <a:p>
            <a:pPr eaLnBrk="1" hangingPunct="1">
              <a:defRPr/>
            </a:pPr>
            <a:r>
              <a:rPr lang="en-US" altLang="en-US" sz="2400" b="1" dirty="0">
                <a:solidFill>
                  <a:srgbClr val="FFFFFF"/>
                </a:solidFill>
                <a:effectLst>
                  <a:outerShdw blurRad="38100" dist="38100" dir="2700000" algn="tl">
                    <a:srgbClr val="C0C0C0"/>
                  </a:outerShdw>
                </a:effectLst>
                <a:ea typeface="ＭＳ Ｐゴシック" panose="020B0600070205080204" pitchFamily="34" charset="-128"/>
              </a:rPr>
              <a:t>“</a:t>
            </a:r>
            <a:r>
              <a:rPr lang="en-US" altLang="en-US" sz="2400" b="1" dirty="0">
                <a:solidFill>
                  <a:srgbClr val="FFFF00"/>
                </a:solidFill>
                <a:effectLst>
                  <a:outerShdw blurRad="38100" dist="38100" dir="2700000" algn="tl">
                    <a:srgbClr val="C0C0C0"/>
                  </a:outerShdw>
                </a:effectLst>
                <a:ea typeface="ＭＳ Ｐゴシック" panose="020B0600070205080204" pitchFamily="34" charset="-128"/>
              </a:rPr>
              <a:t>When human help fails</a:t>
            </a:r>
            <a:r>
              <a:rPr lang="en-US" altLang="en-US" sz="2400" dirty="0">
                <a:solidFill>
                  <a:srgbClr val="FFFFFF"/>
                </a:solidFill>
                <a:effectLst>
                  <a:outerShdw blurRad="38100" dist="38100" dir="2700000" algn="tl">
                    <a:srgbClr val="C0C0C0"/>
                  </a:outerShdw>
                </a:effectLst>
                <a:ea typeface="ＭＳ Ｐゴシック" panose="020B0600070205080204" pitchFamily="34" charset="-128"/>
              </a:rPr>
              <a:t>, God will be the helper of His people.</a:t>
            </a:r>
          </a:p>
          <a:p>
            <a:pPr eaLnBrk="1" hangingPunct="1">
              <a:defRPr/>
            </a:pPr>
            <a:r>
              <a:rPr lang="en-US" altLang="en-US" sz="2400" dirty="0">
                <a:solidFill>
                  <a:srgbClr val="FFFFFF"/>
                </a:solidFill>
                <a:effectLst>
                  <a:outerShdw blurRad="38100" dist="38100" dir="2700000" algn="tl">
                    <a:srgbClr val="C0C0C0"/>
                  </a:outerShdw>
                </a:effectLst>
                <a:ea typeface="ＭＳ Ｐゴシック" panose="020B0600070205080204" pitchFamily="34" charset="-128"/>
              </a:rPr>
              <a:t>“Our Lord has given us definite instruction through the apostle James as to our duty in case of sickness. </a:t>
            </a:r>
          </a:p>
          <a:p>
            <a:pPr eaLnBrk="1" hangingPunct="1">
              <a:defRPr/>
            </a:pPr>
            <a:r>
              <a:rPr lang="en-US" altLang="en-US" sz="2400" dirty="0">
                <a:solidFill>
                  <a:srgbClr val="FFFFFF"/>
                </a:solidFill>
                <a:effectLst>
                  <a:outerShdw blurRad="38100" dist="38100" dir="2700000" algn="tl">
                    <a:srgbClr val="C0C0C0"/>
                  </a:outerShdw>
                </a:effectLst>
                <a:ea typeface="ＭＳ Ｐゴシック" panose="020B0600070205080204" pitchFamily="34" charset="-128"/>
              </a:rPr>
              <a:t>"Is any sick among you? let him call for the elders of the church; and let them pray over him, anointing him with oil in the name of the Lord: and the prayer of faith shall save the sick, and the Lord shall raise him up.”   {5T 196.2}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C:\new beginnings\catalogue\Images\Section 01\0601140r.jpg">
            <a:extLst>
              <a:ext uri="{FF2B5EF4-FFF2-40B4-BE49-F238E27FC236}">
                <a16:creationId xmlns:a16="http://schemas.microsoft.com/office/drawing/2014/main" id="{FB51F4A0-FDE2-B34C-8208-50DFA53160A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0" y="-685800"/>
            <a:ext cx="12268200" cy="92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a:extLst>
              <a:ext uri="{FF2B5EF4-FFF2-40B4-BE49-F238E27FC236}">
                <a16:creationId xmlns:a16="http://schemas.microsoft.com/office/drawing/2014/main" id="{635C3204-0FCE-2549-A76A-401E64397FB0}"/>
              </a:ext>
            </a:extLst>
          </p:cNvPr>
          <p:cNvSpPr>
            <a:spLocks noGrp="1"/>
          </p:cNvSpPr>
          <p:nvPr>
            <p:ph type="title"/>
          </p:nvPr>
        </p:nvSpPr>
        <p:spPr>
          <a:xfrm>
            <a:off x="457200" y="-228600"/>
            <a:ext cx="8229600" cy="1143000"/>
          </a:xfrm>
          <a:effectLst>
            <a:outerShdw blurRad="63500" dist="38099" dir="2700000" algn="ctr" rotWithShape="0">
              <a:schemeClr val="tx1">
                <a:alpha val="74997"/>
              </a:schemeClr>
            </a:outerShdw>
          </a:effectLst>
        </p:spPr>
        <p:txBody>
          <a:bodyPr/>
          <a:lstStyle/>
          <a:p>
            <a:pPr>
              <a:defRPr/>
            </a:pPr>
            <a:r>
              <a:rPr lang="en-US">
                <a:solidFill>
                  <a:schemeClr val="bg1"/>
                </a:solidFill>
                <a:ea typeface="ＭＳ Ｐゴシック" charset="-128"/>
                <a:cs typeface="ＭＳ Ｐゴシック" charset="-128"/>
              </a:rPr>
              <a:t>Blessed of God</a:t>
            </a:r>
          </a:p>
        </p:txBody>
      </p:sp>
      <p:sp>
        <p:nvSpPr>
          <p:cNvPr id="71683" name="Rectangle 3">
            <a:extLst>
              <a:ext uri="{FF2B5EF4-FFF2-40B4-BE49-F238E27FC236}">
                <a16:creationId xmlns:a16="http://schemas.microsoft.com/office/drawing/2014/main" id="{485606D3-410F-0B4A-9455-53ACF3239184}"/>
              </a:ext>
            </a:extLst>
          </p:cNvPr>
          <p:cNvSpPr>
            <a:spLocks noGrp="1"/>
          </p:cNvSpPr>
          <p:nvPr>
            <p:ph type="body" idx="1"/>
          </p:nvPr>
        </p:nvSpPr>
        <p:spPr>
          <a:xfrm>
            <a:off x="1905000" y="914400"/>
            <a:ext cx="5181600" cy="3200400"/>
          </a:xfrm>
          <a:solidFill>
            <a:schemeClr val="tx1">
              <a:alpha val="60000"/>
            </a:schemeClr>
          </a:solidFill>
        </p:spPr>
        <p:txBody>
          <a:bodyPr/>
          <a:lstStyle/>
          <a:p>
            <a:pPr marL="0" indent="0">
              <a:buFont typeface="Arial" panose="020B0604020202020204" pitchFamily="34" charset="0"/>
              <a:buNone/>
              <a:defRPr/>
            </a:pPr>
            <a:r>
              <a:rPr lang="en-US" altLang="en-US" sz="2000" b="1" dirty="0">
                <a:solidFill>
                  <a:schemeClr val="bg1"/>
                </a:solidFill>
                <a:effectLst>
                  <a:outerShdw blurRad="38100" dist="38100" dir="2700000" algn="tl">
                    <a:srgbClr val="EEECE1"/>
                  </a:outerShdw>
                </a:effectLst>
                <a:ea typeface="ＭＳ Ｐゴシック" panose="020B0600070205080204" pitchFamily="34" charset="-128"/>
              </a:rPr>
              <a:t>“The Lord has given me light that when the Israel of today humble themselves before Him, and cleanse the soul-temple from all defilement, He will hear their prayers in behalf of the sick and will bless in the use of His remedies for disease. </a:t>
            </a:r>
          </a:p>
          <a:p>
            <a:pPr marL="0" indent="0">
              <a:buFont typeface="Arial" panose="020B0604020202020204" pitchFamily="34" charset="0"/>
              <a:buNone/>
              <a:defRPr/>
            </a:pPr>
            <a:r>
              <a:rPr lang="en-US" altLang="en-US" sz="2000" b="1" dirty="0">
                <a:solidFill>
                  <a:schemeClr val="bg1"/>
                </a:solidFill>
                <a:effectLst>
                  <a:outerShdw blurRad="38100" dist="38100" dir="2700000" algn="tl">
                    <a:srgbClr val="EEECE1"/>
                  </a:outerShdw>
                </a:effectLst>
                <a:ea typeface="ＭＳ Ｐゴシック" panose="020B0600070205080204" pitchFamily="34" charset="-128"/>
              </a:rPr>
              <a:t>“When in faith the human agent does all he can to combat disease, using the simple methods of treatment that God has provided, </a:t>
            </a:r>
            <a:r>
              <a:rPr lang="en-US" altLang="en-US" sz="2000" b="1" u="sng" dirty="0">
                <a:solidFill>
                  <a:schemeClr val="bg1"/>
                </a:solidFill>
                <a:effectLst>
                  <a:outerShdw blurRad="38100" dist="38100" dir="2700000" algn="tl">
                    <a:srgbClr val="EEECE1"/>
                  </a:outerShdw>
                </a:effectLst>
                <a:ea typeface="ＭＳ Ｐゴシック" panose="020B0600070205080204" pitchFamily="34" charset="-128"/>
              </a:rPr>
              <a:t>his efforts will be blessed of God</a:t>
            </a:r>
            <a:r>
              <a:rPr lang="en-US" altLang="en-US" sz="2000" b="1" dirty="0">
                <a:solidFill>
                  <a:schemeClr val="bg1"/>
                </a:solidFill>
                <a:effectLst>
                  <a:outerShdw blurRad="38100" dist="38100" dir="2700000" algn="tl">
                    <a:srgbClr val="EEECE1"/>
                  </a:outerShdw>
                </a:effectLst>
                <a:ea typeface="ＭＳ Ｐゴシック" panose="020B0600070205080204" pitchFamily="34" charset="-128"/>
              </a:rPr>
              <a:t>.”  {9T 164.1}.</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0601133.jpg">
            <a:extLst>
              <a:ext uri="{FF2B5EF4-FFF2-40B4-BE49-F238E27FC236}">
                <a16:creationId xmlns:a16="http://schemas.microsoft.com/office/drawing/2014/main" id="{047EFB97-54FD-054D-B6F7-12DD8DE9562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740BEF5-FE54-E549-B366-CCE732A12698}"/>
              </a:ext>
            </a:extLst>
          </p:cNvPr>
          <p:cNvSpPr>
            <a:spLocks noGrp="1"/>
          </p:cNvSpPr>
          <p:nvPr>
            <p:ph type="title" idx="4294967295"/>
          </p:nvPr>
        </p:nvSpPr>
        <p:spPr>
          <a:xfrm>
            <a:off x="4343400" y="0"/>
            <a:ext cx="4800600" cy="1143000"/>
          </a:xfrm>
          <a:effectLst>
            <a:outerShdw blurRad="50800" dist="38100" dir="2700000" rotWithShape="0">
              <a:srgbClr val="000000"/>
            </a:outerShdw>
          </a:effectLst>
        </p:spPr>
        <p:txBody>
          <a:bodyPr/>
          <a:lstStyle/>
          <a:p>
            <a:pPr>
              <a:defRPr/>
            </a:pPr>
            <a:r>
              <a:rPr lang="en-US" sz="3200" dirty="0">
                <a:solidFill>
                  <a:schemeClr val="bg1"/>
                </a:solidFill>
                <a:effectLst>
                  <a:outerShdw blurRad="38100" dist="38100" dir="2700000" algn="tl">
                    <a:srgbClr val="DDDDDD"/>
                  </a:outerShdw>
                </a:effectLst>
                <a:ea typeface="ＭＳ Ｐゴシック" charset="-128"/>
                <a:cs typeface="ＭＳ Ｐゴシック" charset="-128"/>
              </a:rPr>
              <a:t>Neither Will The Lord Hear Your Prayers</a:t>
            </a:r>
          </a:p>
        </p:txBody>
      </p:sp>
      <p:sp>
        <p:nvSpPr>
          <p:cNvPr id="3" name="Content Placeholder 2">
            <a:extLst>
              <a:ext uri="{FF2B5EF4-FFF2-40B4-BE49-F238E27FC236}">
                <a16:creationId xmlns:a16="http://schemas.microsoft.com/office/drawing/2014/main" id="{875CC4E8-E1F8-A34E-A7D2-5BA0BA0C4665}"/>
              </a:ext>
            </a:extLst>
          </p:cNvPr>
          <p:cNvSpPr>
            <a:spLocks noGrp="1"/>
          </p:cNvSpPr>
          <p:nvPr>
            <p:ph idx="4294967295"/>
          </p:nvPr>
        </p:nvSpPr>
        <p:spPr>
          <a:xfrm>
            <a:off x="5791200" y="3368675"/>
            <a:ext cx="3124200" cy="3641725"/>
          </a:xfrm>
        </p:spPr>
        <p:txBody>
          <a:bodyPr/>
          <a:lstStyle/>
          <a:p>
            <a:pPr>
              <a:defRPr/>
            </a:pPr>
            <a:r>
              <a:rPr lang="en-US" altLang="en-US" sz="2000" b="1" dirty="0">
                <a:solidFill>
                  <a:schemeClr val="bg1"/>
                </a:solidFill>
                <a:effectLst>
                  <a:outerShdw blurRad="38100" dist="38100" dir="2700000" algn="tl">
                    <a:srgbClr val="C0C0C0"/>
                  </a:outerShdw>
                </a:effectLst>
                <a:ea typeface="ＭＳ Ｐゴシック" panose="020B0600070205080204" pitchFamily="34" charset="-128"/>
              </a:rPr>
              <a:t>“To those who desire prayer for their restoration to health, it should be made plain that the violation of God's law, either natural or spiritual, is sin, and that in order for them to receive His blessing, sin must be </a:t>
            </a:r>
            <a:r>
              <a:rPr lang="en-US" altLang="en-US" sz="2000" b="1" u="sng" dirty="0">
                <a:solidFill>
                  <a:schemeClr val="bg1"/>
                </a:solidFill>
                <a:effectLst>
                  <a:outerShdw blurRad="38100" dist="38100" dir="2700000" algn="tl">
                    <a:srgbClr val="C0C0C0"/>
                  </a:outerShdw>
                </a:effectLst>
                <a:ea typeface="ＭＳ Ｐゴシック" panose="020B0600070205080204" pitchFamily="34" charset="-128"/>
              </a:rPr>
              <a:t>confessed and forsaken</a:t>
            </a:r>
            <a:r>
              <a:rPr lang="en-US" altLang="en-US" sz="2000" b="1" dirty="0">
                <a:solidFill>
                  <a:schemeClr val="bg1"/>
                </a:solidFill>
                <a:effectLst>
                  <a:outerShdw blurRad="38100" dist="38100" dir="2700000" algn="tl">
                    <a:srgbClr val="C0C0C0"/>
                  </a:outerShdw>
                </a:effectLst>
                <a:ea typeface="ＭＳ Ｐゴシック" panose="020B0600070205080204" pitchFamily="34" charset="-128"/>
              </a:rPr>
              <a:t>.”  {MH 228.1} </a:t>
            </a:r>
          </a:p>
        </p:txBody>
      </p:sp>
      <p:sp>
        <p:nvSpPr>
          <p:cNvPr id="39940" name="TextBox 4">
            <a:extLst>
              <a:ext uri="{FF2B5EF4-FFF2-40B4-BE49-F238E27FC236}">
                <a16:creationId xmlns:a16="http://schemas.microsoft.com/office/drawing/2014/main" id="{7128883A-2660-674F-8F96-B817C1460817}"/>
              </a:ext>
            </a:extLst>
          </p:cNvPr>
          <p:cNvSpPr txBox="1">
            <a:spLocks noChangeArrowheads="1"/>
          </p:cNvSpPr>
          <p:nvPr/>
        </p:nvSpPr>
        <p:spPr bwMode="auto">
          <a:xfrm>
            <a:off x="4373563" y="6383338"/>
            <a:ext cx="396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solidFill>
                  <a:srgbClr val="FFFFDC"/>
                </a:solidFill>
                <a:latin typeface="Arial" panose="020B0604020202020204" pitchFamily="34" charset="0"/>
              </a:rPr>
              <a:t>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54553D-C5A9-2548-B24D-20BAEF774B0F}"/>
              </a:ext>
            </a:extLst>
          </p:cNvPr>
          <p:cNvSpPr>
            <a:spLocks noGrp="1"/>
          </p:cNvSpPr>
          <p:nvPr>
            <p:ph idx="1"/>
          </p:nvPr>
        </p:nvSpPr>
        <p:spPr>
          <a:xfrm>
            <a:off x="457200" y="152400"/>
            <a:ext cx="8229600" cy="6477000"/>
          </a:xfrm>
        </p:spPr>
        <p:txBody>
          <a:bodyPr/>
          <a:lstStyle/>
          <a:p>
            <a:pPr marL="0" indent="0" algn="ctr">
              <a:lnSpc>
                <a:spcPct val="90000"/>
              </a:lnSpc>
              <a:buNone/>
            </a:pPr>
            <a:r>
              <a:rPr lang="en-US" dirty="0">
                <a:solidFill>
                  <a:srgbClr val="FFFF00"/>
                </a:solidFill>
              </a:rPr>
              <a:t>Disclaimer:</a:t>
            </a:r>
          </a:p>
          <a:p>
            <a:pPr marL="0" indent="0" algn="ctr">
              <a:lnSpc>
                <a:spcPct val="90000"/>
              </a:lnSpc>
              <a:buNone/>
            </a:pPr>
            <a:endParaRPr lang="en-US" dirty="0">
              <a:solidFill>
                <a:srgbClr val="FFFF00"/>
              </a:solidFill>
            </a:endParaRPr>
          </a:p>
          <a:p>
            <a:pPr marL="0" indent="0">
              <a:lnSpc>
                <a:spcPct val="90000"/>
              </a:lnSpc>
              <a:buNone/>
            </a:pPr>
            <a:r>
              <a:rPr lang="en-US" dirty="0">
                <a:solidFill>
                  <a:srgbClr val="FFFF00"/>
                </a:solidFill>
              </a:rPr>
              <a:t>God has put you in charge of your health. You are your own best doctor. The following is not a substitute for your personal responsibility in caring for your God given body. As always, if you have any further questions or concerns about your health you should consult your chosen and trusted health information source, and common sense. By watching this presentation your are agreeing to the terms of service, including not making any judgment prior to hearing the entire topic.</a:t>
            </a:r>
          </a:p>
        </p:txBody>
      </p:sp>
    </p:spTree>
    <p:extLst>
      <p:ext uri="{BB962C8B-B14F-4D97-AF65-F5344CB8AC3E}">
        <p14:creationId xmlns:p14="http://schemas.microsoft.com/office/powerpoint/2010/main" val="2334715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C:\new beginnings\people\clip\pilll.jpg">
            <a:extLst>
              <a:ext uri="{FF2B5EF4-FFF2-40B4-BE49-F238E27FC236}">
                <a16:creationId xmlns:a16="http://schemas.microsoft.com/office/drawing/2014/main" id="{5BD93A57-2F6D-E04F-BF1E-4720002237A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a:extLst>
              <a:ext uri="{FF2B5EF4-FFF2-40B4-BE49-F238E27FC236}">
                <a16:creationId xmlns:a16="http://schemas.microsoft.com/office/drawing/2014/main" id="{71DB5990-AE4D-C949-90DA-DE72DD9D4F56}"/>
              </a:ext>
            </a:extLst>
          </p:cNvPr>
          <p:cNvSpPr>
            <a:spLocks noGrp="1"/>
          </p:cNvSpPr>
          <p:nvPr>
            <p:ph type="title"/>
          </p:nvPr>
        </p:nvSpPr>
        <p:spPr>
          <a:xfrm>
            <a:off x="3505200" y="228600"/>
            <a:ext cx="5715000" cy="1143000"/>
          </a:xfrm>
          <a:effectLst>
            <a:outerShdw blurRad="63500" dist="38099" dir="2700000" algn="ctr" rotWithShape="0">
              <a:srgbClr val="000000">
                <a:alpha val="74997"/>
              </a:srgbClr>
            </a:outerShdw>
          </a:effectLst>
        </p:spPr>
        <p:txBody>
          <a:bodyPr/>
          <a:lstStyle/>
          <a:p>
            <a:pPr>
              <a:defRPr/>
            </a:pPr>
            <a:r>
              <a:rPr lang="en-US" altLang="en-US" sz="4000" dirty="0">
                <a:solidFill>
                  <a:schemeClr val="bg1"/>
                </a:solidFill>
                <a:ea typeface="ＭＳ Ｐゴシック" panose="020B0600070205080204" pitchFamily="34" charset="-128"/>
              </a:rPr>
              <a:t>Faith or Transgression?</a:t>
            </a:r>
          </a:p>
        </p:txBody>
      </p:sp>
      <p:sp>
        <p:nvSpPr>
          <p:cNvPr id="66564" name="Rectangle 4">
            <a:extLst>
              <a:ext uri="{FF2B5EF4-FFF2-40B4-BE49-F238E27FC236}">
                <a16:creationId xmlns:a16="http://schemas.microsoft.com/office/drawing/2014/main" id="{7060DBE0-46F1-F443-BBCD-3E1F2A907E7D}"/>
              </a:ext>
            </a:extLst>
          </p:cNvPr>
          <p:cNvSpPr>
            <a:spLocks noGrp="1"/>
          </p:cNvSpPr>
          <p:nvPr>
            <p:ph type="body" idx="1"/>
          </p:nvPr>
        </p:nvSpPr>
        <p:spPr>
          <a:xfrm>
            <a:off x="3429000" y="1371600"/>
            <a:ext cx="5715000" cy="5486400"/>
          </a:xfrm>
          <a:solidFill>
            <a:srgbClr val="000000">
              <a:alpha val="25000"/>
            </a:srgbClr>
          </a:solidFill>
        </p:spPr>
        <p:txBody>
          <a:bodyPr/>
          <a:lstStyle/>
          <a:p>
            <a:pPr>
              <a:lnSpc>
                <a:spcPct val="130000"/>
              </a:lnSpc>
              <a:defRPr/>
            </a:pPr>
            <a:r>
              <a:rPr lang="en-US" altLang="en-US" sz="2600" dirty="0">
                <a:solidFill>
                  <a:schemeClr val="bg1"/>
                </a:solidFill>
                <a:effectLst>
                  <a:outerShdw blurRad="38100" dist="38100" dir="2700000" algn="tl">
                    <a:srgbClr val="EEECE1"/>
                  </a:outerShdw>
                </a:effectLst>
                <a:latin typeface="Tahoma" panose="020B0604030504040204" pitchFamily="34" charset="0"/>
                <a:ea typeface="ＭＳ Ｐゴシック" panose="020B0600070205080204" pitchFamily="34" charset="-128"/>
                <a:cs typeface="Tahoma" panose="020B0604030504040204" pitchFamily="34" charset="0"/>
              </a:rPr>
              <a:t>“</a:t>
            </a:r>
            <a:r>
              <a:rPr lang="en-US" altLang="en-US" sz="2600" b="1" dirty="0">
                <a:solidFill>
                  <a:srgbClr val="FDFE6F"/>
                </a:solidFill>
                <a:effectLst>
                  <a:outerShdw blurRad="38100" dist="38100" dir="2700000" algn="tl">
                    <a:srgbClr val="FFFFFF"/>
                  </a:outerShdw>
                </a:effectLst>
                <a:latin typeface="Tahoma" panose="020B0604030504040204" pitchFamily="34" charset="0"/>
                <a:ea typeface="ＭＳ Ｐゴシック" panose="020B0600070205080204" pitchFamily="34" charset="-128"/>
                <a:cs typeface="Tahoma" panose="020B0604030504040204" pitchFamily="34" charset="0"/>
              </a:rPr>
              <a:t>for whatsoever is not of faith is sin.</a:t>
            </a:r>
            <a:r>
              <a:rPr lang="en-US" altLang="en-US" sz="2600" dirty="0">
                <a:solidFill>
                  <a:schemeClr val="bg1"/>
                </a:solidFill>
                <a:effectLst>
                  <a:outerShdw blurRad="38100" dist="38100" dir="2700000" algn="tl">
                    <a:srgbClr val="EEECE1"/>
                  </a:outerShdw>
                </a:effectLst>
                <a:latin typeface="Tahoma" panose="020B0604030504040204" pitchFamily="34" charset="0"/>
                <a:ea typeface="ＭＳ Ｐゴシック" panose="020B0600070205080204" pitchFamily="34" charset="-128"/>
                <a:cs typeface="Tahoma" panose="020B0604030504040204" pitchFamily="34" charset="0"/>
              </a:rPr>
              <a:t>” Romans 14:23. </a:t>
            </a:r>
          </a:p>
          <a:p>
            <a:pPr>
              <a:lnSpc>
                <a:spcPct val="130000"/>
              </a:lnSpc>
              <a:defRPr/>
            </a:pPr>
            <a:r>
              <a:rPr lang="en-US" altLang="en-US" sz="2600" b="1" dirty="0">
                <a:solidFill>
                  <a:srgbClr val="FFFF66"/>
                </a:solidFill>
                <a:effectLst>
                  <a:outerShdw blurRad="38100" dist="38100" dir="2700000" algn="tl">
                    <a:srgbClr val="FFFFFF"/>
                  </a:outerShdw>
                </a:effectLst>
                <a:latin typeface="Tahoma" panose="020B0604030504040204" pitchFamily="34" charset="0"/>
                <a:ea typeface="ＭＳ Ｐゴシック" panose="020B0600070205080204" pitchFamily="34" charset="-128"/>
                <a:cs typeface="Tahoma" panose="020B0604030504040204" pitchFamily="34" charset="0"/>
              </a:rPr>
              <a:t>“That which we lack in faith we make up by the use of drugs.</a:t>
            </a:r>
            <a:r>
              <a:rPr lang="en-US" altLang="en-US" sz="2600" dirty="0">
                <a:solidFill>
                  <a:srgbClr val="F1D688"/>
                </a:solidFill>
                <a:effectLst>
                  <a:outerShdw blurRad="38100" dist="38100" dir="2700000" algn="tl">
                    <a:srgbClr val="FFFFFF"/>
                  </a:outerShdw>
                </a:effectLst>
                <a:latin typeface="Tahoma" panose="020B0604030504040204" pitchFamily="34" charset="0"/>
                <a:ea typeface="ＭＳ Ｐゴシック" panose="020B0600070205080204" pitchFamily="34" charset="-128"/>
                <a:cs typeface="Tahoma" panose="020B0604030504040204" pitchFamily="34" charset="0"/>
              </a:rPr>
              <a:t> </a:t>
            </a:r>
          </a:p>
          <a:p>
            <a:pPr>
              <a:lnSpc>
                <a:spcPct val="130000"/>
              </a:lnSpc>
              <a:defRPr/>
            </a:pPr>
            <a:r>
              <a:rPr lang="en-US" altLang="en-US" sz="2600" dirty="0">
                <a:solidFill>
                  <a:srgbClr val="F1D688"/>
                </a:solidFill>
                <a:effectLst>
                  <a:outerShdw blurRad="38100" dist="38100" dir="2700000" algn="tl">
                    <a:srgbClr val="FFFFFF"/>
                  </a:outerShdw>
                </a:effectLst>
                <a:latin typeface="Tahoma" panose="020B0604030504040204" pitchFamily="34" charset="0"/>
                <a:ea typeface="ＭＳ Ｐゴシック" panose="020B0600070205080204" pitchFamily="34" charset="-128"/>
                <a:cs typeface="Tahoma" panose="020B0604030504040204" pitchFamily="34" charset="0"/>
              </a:rPr>
              <a:t>“</a:t>
            </a:r>
            <a:r>
              <a:rPr lang="en-US" altLang="en-US" sz="2600" dirty="0">
                <a:solidFill>
                  <a:schemeClr val="bg1"/>
                </a:solidFill>
                <a:effectLst>
                  <a:outerShdw blurRad="38100" dist="38100" dir="2700000" algn="tl">
                    <a:srgbClr val="EEECE1"/>
                  </a:outerShdw>
                </a:effectLst>
                <a:latin typeface="Tahoma" panose="020B0604030504040204" pitchFamily="34" charset="0"/>
                <a:ea typeface="ＭＳ Ｐゴシック" panose="020B0600070205080204" pitchFamily="34" charset="-128"/>
                <a:cs typeface="Tahoma" panose="020B0604030504040204" pitchFamily="34" charset="0"/>
              </a:rPr>
              <a:t>Let us give up the drugs, believing that Jesus does not desire us to be sick, and that if we live according to the principles of health reform, He will keep us well.”  {19MR 51.2}</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56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6564">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65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I005.JPG">
            <a:extLst>
              <a:ext uri="{FF2B5EF4-FFF2-40B4-BE49-F238E27FC236}">
                <a16:creationId xmlns:a16="http://schemas.microsoft.com/office/drawing/2014/main" id="{47497841-D092-9A43-B479-292AC61B169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a:extLst>
              <a:ext uri="{FF2B5EF4-FFF2-40B4-BE49-F238E27FC236}">
                <a16:creationId xmlns:a16="http://schemas.microsoft.com/office/drawing/2014/main" id="{5CF7B53D-F718-5B47-BCBB-49BDF7B1043B}"/>
              </a:ext>
            </a:extLst>
          </p:cNvPr>
          <p:cNvSpPr>
            <a:spLocks noGrp="1"/>
          </p:cNvSpPr>
          <p:nvPr>
            <p:ph type="title"/>
          </p:nvPr>
        </p:nvSpPr>
        <p:spPr>
          <a:xfrm>
            <a:off x="0" y="274638"/>
            <a:ext cx="4572000" cy="1143000"/>
          </a:xfrm>
          <a:effectLst>
            <a:outerShdw blurRad="50800" dist="38100" dir="2700000" rotWithShape="0">
              <a:srgbClr val="000000"/>
            </a:outerShdw>
          </a:effectLst>
        </p:spPr>
        <p:txBody>
          <a:bodyPr/>
          <a:lstStyle/>
          <a:p>
            <a:pPr eaLnBrk="1" hangingPunct="1">
              <a:defRPr/>
            </a:pPr>
            <a:r>
              <a:rPr lang="en-US" dirty="0">
                <a:solidFill>
                  <a:srgbClr val="DCD197"/>
                </a:solidFill>
                <a:ea typeface="ＭＳ Ｐゴシック" charset="-128"/>
                <a:cs typeface="ＭＳ Ｐゴシック" charset="-128"/>
              </a:rPr>
              <a:t>3</a:t>
            </a:r>
            <a:r>
              <a:rPr lang="en-US" baseline="30000" dirty="0">
                <a:solidFill>
                  <a:srgbClr val="DCD197"/>
                </a:solidFill>
                <a:ea typeface="ＭＳ Ｐゴシック" charset="-128"/>
                <a:cs typeface="ＭＳ Ｐゴシック" charset="-128"/>
              </a:rPr>
              <a:t>rd</a:t>
            </a:r>
            <a:r>
              <a:rPr lang="en-US" dirty="0">
                <a:solidFill>
                  <a:srgbClr val="DCD197"/>
                </a:solidFill>
                <a:ea typeface="ＭＳ Ｐゴシック" charset="-128"/>
                <a:cs typeface="ＭＳ Ｐゴシック" charset="-128"/>
              </a:rPr>
              <a:t> Angel!</a:t>
            </a:r>
          </a:p>
        </p:txBody>
      </p:sp>
      <p:sp>
        <p:nvSpPr>
          <p:cNvPr id="19459" name="Content Placeholder 2">
            <a:extLst>
              <a:ext uri="{FF2B5EF4-FFF2-40B4-BE49-F238E27FC236}">
                <a16:creationId xmlns:a16="http://schemas.microsoft.com/office/drawing/2014/main" id="{0BD08425-03D6-5B41-A790-8E1469BC52B9}"/>
              </a:ext>
            </a:extLst>
          </p:cNvPr>
          <p:cNvSpPr>
            <a:spLocks noGrp="1"/>
          </p:cNvSpPr>
          <p:nvPr>
            <p:ph idx="1"/>
          </p:nvPr>
        </p:nvSpPr>
        <p:spPr>
          <a:xfrm>
            <a:off x="-228600" y="1447800"/>
            <a:ext cx="4800600" cy="5257800"/>
          </a:xfrm>
        </p:spPr>
        <p:txBody>
          <a:bodyPr/>
          <a:lstStyle/>
          <a:p>
            <a:pPr eaLnBrk="1" hangingPunct="1">
              <a:lnSpc>
                <a:spcPct val="130000"/>
              </a:lnSpc>
              <a:defRPr/>
            </a:pPr>
            <a:r>
              <a:rPr lang="en-US" altLang="en-US" sz="2000" dirty="0">
                <a:solidFill>
                  <a:srgbClr val="DCD197"/>
                </a:solidFill>
                <a:effectLst>
                  <a:outerShdw blurRad="38100" dist="38100" dir="2700000" algn="tl">
                    <a:srgbClr val="C0C0C0"/>
                  </a:outerShdw>
                </a:effectLst>
                <a:ea typeface="ＭＳ Ｐゴシック" panose="020B0600070205080204" pitchFamily="34" charset="-128"/>
              </a:rPr>
              <a:t>“If the principles of health reform are carried out, the work will indeed be as closely allied to that of the </a:t>
            </a:r>
            <a:r>
              <a:rPr lang="en-US" altLang="en-US" sz="2000" b="1" dirty="0">
                <a:solidFill>
                  <a:srgbClr val="FFFFFF"/>
                </a:solidFill>
                <a:effectLst>
                  <a:outerShdw blurRad="38100" dist="38100" dir="2700000" algn="tl">
                    <a:srgbClr val="C0C0C0"/>
                  </a:outerShdw>
                </a:effectLst>
                <a:ea typeface="ＭＳ Ｐゴシック" panose="020B0600070205080204" pitchFamily="34" charset="-128"/>
              </a:rPr>
              <a:t>third angel's message </a:t>
            </a:r>
            <a:r>
              <a:rPr lang="en-US" altLang="en-US" sz="2000" dirty="0">
                <a:solidFill>
                  <a:srgbClr val="DCD197"/>
                </a:solidFill>
                <a:effectLst>
                  <a:outerShdw blurRad="38100" dist="38100" dir="2700000" algn="tl">
                    <a:srgbClr val="C0C0C0"/>
                  </a:outerShdw>
                </a:effectLst>
                <a:ea typeface="ＭＳ Ｐゴシック" panose="020B0600070205080204" pitchFamily="34" charset="-128"/>
              </a:rPr>
              <a:t>as the hand is to the body.”</a:t>
            </a:r>
          </a:p>
          <a:p>
            <a:pPr eaLnBrk="1" hangingPunct="1">
              <a:lnSpc>
                <a:spcPct val="130000"/>
              </a:lnSpc>
              <a:defRPr/>
            </a:pPr>
            <a:r>
              <a:rPr lang="en-US" altLang="en-US" sz="2000" dirty="0">
                <a:solidFill>
                  <a:srgbClr val="DCD197"/>
                </a:solidFill>
                <a:effectLst>
                  <a:outerShdw blurRad="38100" dist="38100" dir="2700000" algn="tl">
                    <a:srgbClr val="C0C0C0"/>
                  </a:outerShdw>
                </a:effectLst>
                <a:ea typeface="ＭＳ Ｐゴシック" panose="020B0600070205080204" pitchFamily="34" charset="-128"/>
              </a:rPr>
              <a:t>“Every effort made for the physical and moral health of the people should be based on </a:t>
            </a:r>
            <a:r>
              <a:rPr lang="en-US" altLang="en-US" sz="2000" dirty="0">
                <a:solidFill>
                  <a:srgbClr val="FFFF00"/>
                </a:solidFill>
                <a:effectLst>
                  <a:outerShdw blurRad="38100" dist="38100" dir="2700000" algn="tl">
                    <a:srgbClr val="C0C0C0"/>
                  </a:outerShdw>
                </a:effectLst>
                <a:ea typeface="ＭＳ Ｐゴシック" panose="020B0600070205080204" pitchFamily="34" charset="-128"/>
              </a:rPr>
              <a:t>moral principles</a:t>
            </a:r>
            <a:r>
              <a:rPr lang="en-US" altLang="en-US" sz="2000" dirty="0">
                <a:solidFill>
                  <a:srgbClr val="DCD197"/>
                </a:solidFill>
                <a:effectLst>
                  <a:outerShdw blurRad="38100" dist="38100" dir="2700000" algn="tl">
                    <a:srgbClr val="C0C0C0"/>
                  </a:outerShdw>
                </a:effectLst>
                <a:ea typeface="ＭＳ Ｐゴシック" panose="020B0600070205080204" pitchFamily="34" charset="-128"/>
              </a:rPr>
              <a:t>.”</a:t>
            </a:r>
          </a:p>
          <a:p>
            <a:pPr eaLnBrk="1" hangingPunct="1">
              <a:lnSpc>
                <a:spcPct val="130000"/>
              </a:lnSpc>
              <a:defRPr/>
            </a:pPr>
            <a:r>
              <a:rPr lang="en-US" altLang="en-US" sz="2000" dirty="0">
                <a:solidFill>
                  <a:srgbClr val="DCD197"/>
                </a:solidFill>
                <a:effectLst>
                  <a:outerShdw blurRad="38100" dist="38100" dir="2700000" algn="tl">
                    <a:srgbClr val="C0C0C0"/>
                  </a:outerShdw>
                </a:effectLst>
                <a:ea typeface="ＭＳ Ｐゴシック" panose="020B0600070205080204" pitchFamily="34" charset="-128"/>
              </a:rPr>
              <a:t>“They should know how to eat properly, to work intelligently, to dress healthfully, and should be taught to bring all their habits into harmony with the laws of life and health, </a:t>
            </a:r>
            <a:r>
              <a:rPr lang="en-US" altLang="en-US" sz="2000" b="1" dirty="0">
                <a:solidFill>
                  <a:schemeClr val="bg1"/>
                </a:solidFill>
                <a:effectLst>
                  <a:outerShdw blurRad="38100" dist="38100" dir="2700000" algn="tl">
                    <a:srgbClr val="C0C0C0"/>
                  </a:outerShdw>
                </a:effectLst>
                <a:ea typeface="ＭＳ Ｐゴシック" panose="020B0600070205080204" pitchFamily="34" charset="-128"/>
              </a:rPr>
              <a:t>and to discard drugs</a:t>
            </a:r>
            <a:r>
              <a:rPr lang="en-US" altLang="en-US" sz="2000" dirty="0">
                <a:solidFill>
                  <a:srgbClr val="DCD197"/>
                </a:solidFill>
                <a:effectLst>
                  <a:outerShdw blurRad="38100" dist="38100" dir="2700000" algn="tl">
                    <a:srgbClr val="C0C0C0"/>
                  </a:outerShdw>
                </a:effectLst>
                <a:ea typeface="ＭＳ Ｐゴシック" panose="020B0600070205080204" pitchFamily="34" charset="-128"/>
              </a:rPr>
              <a:t>.” {13MR 177.3}</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descr="K012.JPG">
            <a:extLst>
              <a:ext uri="{FF2B5EF4-FFF2-40B4-BE49-F238E27FC236}">
                <a16:creationId xmlns:a16="http://schemas.microsoft.com/office/drawing/2014/main" id="{4AEF2E6F-4B06-C847-BF8F-F54AD37709D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7367FFD-C0B9-424E-B737-D51582FB5304}"/>
              </a:ext>
            </a:extLst>
          </p:cNvPr>
          <p:cNvSpPr>
            <a:spLocks noGrp="1"/>
          </p:cNvSpPr>
          <p:nvPr>
            <p:ph type="title"/>
          </p:nvPr>
        </p:nvSpPr>
        <p:spPr>
          <a:xfrm>
            <a:off x="0" y="274638"/>
            <a:ext cx="4572000" cy="1630362"/>
          </a:xfrm>
          <a:effectLst>
            <a:outerShdw blurRad="50800" dist="38100" dir="2700000" rotWithShape="0">
              <a:srgbClr val="000000"/>
            </a:outerShdw>
          </a:effectLst>
        </p:spPr>
        <p:txBody>
          <a:bodyPr/>
          <a:lstStyle/>
          <a:p>
            <a:pPr eaLnBrk="1" hangingPunct="1">
              <a:defRPr/>
            </a:pPr>
            <a:r>
              <a:rPr lang="en-US" sz="3200">
                <a:solidFill>
                  <a:srgbClr val="DCD197"/>
                </a:solidFill>
                <a:ea typeface="ＭＳ Ｐゴシック" charset="-128"/>
                <a:cs typeface="ＭＳ Ｐゴシック" charset="-128"/>
              </a:rPr>
              <a:t>Third Angel Swells Into Loud Cry Of Fourth Angel: Come Out!</a:t>
            </a:r>
          </a:p>
        </p:txBody>
      </p:sp>
      <p:sp>
        <p:nvSpPr>
          <p:cNvPr id="3" name="Content Placeholder 2">
            <a:extLst>
              <a:ext uri="{FF2B5EF4-FFF2-40B4-BE49-F238E27FC236}">
                <a16:creationId xmlns:a16="http://schemas.microsoft.com/office/drawing/2014/main" id="{0A707F3A-51F4-BD48-8670-D9DB937D7BE9}"/>
              </a:ext>
            </a:extLst>
          </p:cNvPr>
          <p:cNvSpPr>
            <a:spLocks noGrp="1"/>
          </p:cNvSpPr>
          <p:nvPr>
            <p:ph idx="1"/>
          </p:nvPr>
        </p:nvSpPr>
        <p:spPr>
          <a:xfrm>
            <a:off x="-228600" y="2057400"/>
            <a:ext cx="4800600" cy="4830763"/>
          </a:xfrm>
        </p:spPr>
        <p:txBody>
          <a:bodyPr/>
          <a:lstStyle/>
          <a:p>
            <a:pPr eaLnBrk="1" hangingPunct="1">
              <a:lnSpc>
                <a:spcPct val="110000"/>
              </a:lnSpc>
              <a:defRPr/>
            </a:pPr>
            <a:r>
              <a:rPr lang="en-US" altLang="en-US" sz="2800" dirty="0">
                <a:solidFill>
                  <a:srgbClr val="DCD197"/>
                </a:solidFill>
                <a:effectLst>
                  <a:outerShdw blurRad="38100" dist="38100" dir="2700000" algn="tl">
                    <a:srgbClr val="C0C0C0"/>
                  </a:outerShdw>
                </a:effectLst>
                <a:ea typeface="ＭＳ Ｐゴシック" panose="020B0600070205080204" pitchFamily="34" charset="-128"/>
              </a:rPr>
              <a:t> “The health reform, I was shown, is a part of the </a:t>
            </a:r>
            <a:r>
              <a:rPr lang="en-US" altLang="en-US" sz="2800" b="1" dirty="0">
                <a:solidFill>
                  <a:srgbClr val="ECEEF1"/>
                </a:solidFill>
                <a:effectLst>
                  <a:outerShdw blurRad="38100" dist="38100" dir="2700000" algn="tl">
                    <a:srgbClr val="C0C0C0"/>
                  </a:outerShdw>
                </a:effectLst>
                <a:ea typeface="ＭＳ Ｐゴシック" panose="020B0600070205080204" pitchFamily="34" charset="-128"/>
              </a:rPr>
              <a:t>third angel's message</a:t>
            </a:r>
            <a:r>
              <a:rPr lang="en-US" altLang="en-US" sz="2800" b="1" dirty="0">
                <a:solidFill>
                  <a:srgbClr val="DCD197"/>
                </a:solidFill>
                <a:effectLst>
                  <a:outerShdw blurRad="38100" dist="38100" dir="2700000" algn="tl">
                    <a:srgbClr val="C0C0C0"/>
                  </a:outerShdw>
                </a:effectLst>
                <a:ea typeface="ＭＳ Ｐゴシック" panose="020B0600070205080204" pitchFamily="34" charset="-128"/>
              </a:rPr>
              <a:t> </a:t>
            </a:r>
            <a:r>
              <a:rPr lang="en-US" altLang="en-US" sz="2800" dirty="0">
                <a:solidFill>
                  <a:srgbClr val="DCD197"/>
                </a:solidFill>
                <a:effectLst>
                  <a:outerShdw blurRad="38100" dist="38100" dir="2700000" algn="tl">
                    <a:srgbClr val="C0C0C0"/>
                  </a:outerShdw>
                </a:effectLst>
                <a:ea typeface="ＭＳ Ｐゴシック" panose="020B0600070205080204" pitchFamily="34" charset="-128"/>
              </a:rPr>
              <a:t>and is just as closely connected with it as are the arm and hand with the human body…. God's people are not prepared for </a:t>
            </a:r>
            <a:r>
              <a:rPr lang="en-US" altLang="en-US" sz="2800" b="1" dirty="0">
                <a:solidFill>
                  <a:srgbClr val="ECEEF1"/>
                </a:solidFill>
                <a:effectLst>
                  <a:outerShdw blurRad="38100" dist="38100" dir="2700000" algn="tl">
                    <a:srgbClr val="C0C0C0"/>
                  </a:outerShdw>
                </a:effectLst>
                <a:ea typeface="ＭＳ Ｐゴシック" panose="020B0600070205080204" pitchFamily="34" charset="-128"/>
              </a:rPr>
              <a:t>the loud cry</a:t>
            </a:r>
            <a:r>
              <a:rPr lang="en-US" altLang="en-US" sz="2800" dirty="0">
                <a:solidFill>
                  <a:srgbClr val="ECEEF1"/>
                </a:solidFill>
                <a:effectLst>
                  <a:outerShdw blurRad="38100" dist="38100" dir="2700000" algn="tl">
                    <a:srgbClr val="C0C0C0"/>
                  </a:outerShdw>
                </a:effectLst>
                <a:ea typeface="ＭＳ Ｐゴシック" panose="020B0600070205080204" pitchFamily="34" charset="-128"/>
              </a:rPr>
              <a:t> </a:t>
            </a:r>
            <a:r>
              <a:rPr lang="en-US" altLang="en-US" sz="2800" dirty="0">
                <a:solidFill>
                  <a:srgbClr val="DCD197"/>
                </a:solidFill>
                <a:effectLst>
                  <a:outerShdw blurRad="38100" dist="38100" dir="2700000" algn="tl">
                    <a:srgbClr val="C0C0C0"/>
                  </a:outerShdw>
                </a:effectLst>
                <a:ea typeface="ＭＳ Ｐゴシック" panose="020B0600070205080204" pitchFamily="34" charset="-128"/>
              </a:rPr>
              <a:t>of the third angel.”  {1T 486.2}</a:t>
            </a:r>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4033" name="Picture 3" descr="pills.jpg">
            <a:extLst>
              <a:ext uri="{FF2B5EF4-FFF2-40B4-BE49-F238E27FC236}">
                <a16:creationId xmlns:a16="http://schemas.microsoft.com/office/drawing/2014/main" id="{BA770ECD-207D-B94A-9C3E-5A6B9792FA9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itle 1">
            <a:extLst>
              <a:ext uri="{FF2B5EF4-FFF2-40B4-BE49-F238E27FC236}">
                <a16:creationId xmlns:a16="http://schemas.microsoft.com/office/drawing/2014/main" id="{474C851A-6680-A444-84EB-04458BDF67E4}"/>
              </a:ext>
            </a:extLst>
          </p:cNvPr>
          <p:cNvSpPr>
            <a:spLocks noGrp="1"/>
          </p:cNvSpPr>
          <p:nvPr>
            <p:ph type="title" idx="4294967295"/>
          </p:nvPr>
        </p:nvSpPr>
        <p:spPr>
          <a:xfrm>
            <a:off x="457200" y="228600"/>
            <a:ext cx="8229600" cy="1143000"/>
          </a:xfrm>
        </p:spPr>
        <p:txBody>
          <a:bodyPr/>
          <a:lstStyle/>
          <a:p>
            <a:r>
              <a:rPr lang="en-US" altLang="en-US" dirty="0">
                <a:ea typeface="ＭＳ Ｐゴシック" panose="020B0600070205080204" pitchFamily="34" charset="-128"/>
              </a:rPr>
              <a:t>Medications: A False Gospel</a:t>
            </a:r>
            <a:br>
              <a:rPr lang="en-US" altLang="en-US" dirty="0">
                <a:ea typeface="ＭＳ Ｐゴシック" panose="020B0600070205080204" pitchFamily="34" charset="-128"/>
              </a:rPr>
            </a:br>
            <a:endParaRPr lang="en-US" altLang="en-US" sz="2800" dirty="0">
              <a:ea typeface="ＭＳ Ｐゴシック" panose="020B0600070205080204" pitchFamily="34" charset="-128"/>
            </a:endParaRPr>
          </a:p>
        </p:txBody>
      </p:sp>
      <p:sp>
        <p:nvSpPr>
          <p:cNvPr id="23556" name="Content Placeholder 2">
            <a:extLst>
              <a:ext uri="{FF2B5EF4-FFF2-40B4-BE49-F238E27FC236}">
                <a16:creationId xmlns:a16="http://schemas.microsoft.com/office/drawing/2014/main" id="{40F25725-7781-044B-AD06-123AF7743A7A}"/>
              </a:ext>
            </a:extLst>
          </p:cNvPr>
          <p:cNvSpPr>
            <a:spLocks noGrp="1"/>
          </p:cNvSpPr>
          <p:nvPr>
            <p:ph idx="4294967295"/>
          </p:nvPr>
        </p:nvSpPr>
        <p:spPr>
          <a:xfrm>
            <a:off x="381000" y="1798638"/>
            <a:ext cx="8458200" cy="4525962"/>
          </a:xfrm>
        </p:spPr>
        <p:txBody>
          <a:bodyPr/>
          <a:lstStyle/>
          <a:p>
            <a:pPr marL="0" indent="0">
              <a:lnSpc>
                <a:spcPct val="120000"/>
              </a:lnSpc>
              <a:buFont typeface="Arial" panose="020B0604020202020204" pitchFamily="34" charset="0"/>
              <a:buNone/>
            </a:pPr>
            <a:r>
              <a:rPr lang="en-US" altLang="en-US" sz="2100" dirty="0">
                <a:ea typeface="ＭＳ Ｐゴシック" panose="020B0600070205080204" pitchFamily="34" charset="-128"/>
              </a:rPr>
              <a:t>“For thirty years the light on health reform has been coming to the people of God, but many have made it a subject of jest. </a:t>
            </a:r>
          </a:p>
          <a:p>
            <a:pPr marL="0" indent="0">
              <a:lnSpc>
                <a:spcPct val="120000"/>
              </a:lnSpc>
              <a:buFont typeface="Arial" panose="020B0604020202020204" pitchFamily="34" charset="0"/>
              <a:buNone/>
            </a:pPr>
            <a:r>
              <a:rPr lang="en-US" altLang="en-US" sz="2100" dirty="0">
                <a:ea typeface="ＭＳ Ｐゴシック" panose="020B0600070205080204" pitchFamily="34" charset="-128"/>
              </a:rPr>
              <a:t>“They make flesh meat a part of their diet. Disease comes upon them. Sick and suffering as a result of their own wrong course, they ask for the prayers of the servants of God. </a:t>
            </a:r>
          </a:p>
          <a:p>
            <a:pPr marL="0" indent="0">
              <a:lnSpc>
                <a:spcPct val="120000"/>
              </a:lnSpc>
              <a:buFont typeface="Arial" panose="020B0604020202020204" pitchFamily="34" charset="0"/>
              <a:buNone/>
            </a:pPr>
            <a:r>
              <a:rPr lang="en-US" altLang="en-US" sz="2100" dirty="0">
                <a:ea typeface="ＭＳ Ｐゴシック" panose="020B0600070205080204" pitchFamily="34" charset="-128"/>
              </a:rPr>
              <a:t>“They have continued to use tea, coffee, spices, and flesh meat. Their bodies are full of disease. How can we, I ask, present such ones to the Lord for healing?” </a:t>
            </a:r>
          </a:p>
          <a:p>
            <a:pPr marL="0" indent="0">
              <a:lnSpc>
                <a:spcPct val="120000"/>
              </a:lnSpc>
              <a:buFont typeface="Arial" panose="020B0604020202020204" pitchFamily="34" charset="0"/>
              <a:buNone/>
            </a:pPr>
            <a:r>
              <a:rPr lang="en-US" altLang="en-US" sz="2100" dirty="0">
                <a:ea typeface="ＭＳ Ｐゴシック" panose="020B0600070205080204" pitchFamily="34" charset="-128"/>
              </a:rPr>
              <a:t>“But how can the Lord work in their behalf when they are not willing to do His will, when they refuse to heed His instruction in regard to health reform?{CD 400}. </a:t>
            </a:r>
          </a:p>
        </p:txBody>
      </p:sp>
      <p:sp>
        <p:nvSpPr>
          <p:cNvPr id="65541" name="Title 1">
            <a:extLst>
              <a:ext uri="{FF2B5EF4-FFF2-40B4-BE49-F238E27FC236}">
                <a16:creationId xmlns:a16="http://schemas.microsoft.com/office/drawing/2014/main" id="{1BA876B0-7F2D-484E-9E2A-7A6F479397D1}"/>
              </a:ext>
            </a:extLst>
          </p:cNvPr>
          <p:cNvSpPr>
            <a:spLocks/>
          </p:cNvSpPr>
          <p:nvPr/>
        </p:nvSpPr>
        <p:spPr bwMode="auto">
          <a:xfrm>
            <a:off x="457200" y="990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dirty="0"/>
              <a:t>If God Won’t Heal You, Try Pills?</a:t>
            </a:r>
            <a:endParaRPr lang="en-US" altLang="en-US" sz="2800" dirty="0"/>
          </a:p>
        </p:txBody>
      </p:sp>
      <p:sp>
        <p:nvSpPr>
          <p:cNvPr id="65542" name="Title 1">
            <a:extLst>
              <a:ext uri="{FF2B5EF4-FFF2-40B4-BE49-F238E27FC236}">
                <a16:creationId xmlns:a16="http://schemas.microsoft.com/office/drawing/2014/main" id="{5BFB6934-B677-3148-9AEA-E39241008DE5}"/>
              </a:ext>
            </a:extLst>
          </p:cNvPr>
          <p:cNvSpPr>
            <a:spLocks/>
          </p:cNvSpPr>
          <p:nvPr/>
        </p:nvSpPr>
        <p:spPr bwMode="auto">
          <a:xfrm>
            <a:off x="533400" y="838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1" dirty="0">
                <a:solidFill>
                  <a:srgbClr val="FF0000"/>
                </a:solidFill>
              </a:rPr>
              <a:t>Saved In Your Sins Or From Your Sins?</a:t>
            </a:r>
            <a:endParaRPr lang="en-US" altLang="en-US" sz="2800" b="1" dirty="0">
              <a:solidFill>
                <a:srgbClr val="FF0000"/>
              </a:solidFill>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65541">
                                            <p:txEl>
                                              <p:pRg st="0" end="0"/>
                                            </p:txEl>
                                          </p:spTgt>
                                        </p:tgtEl>
                                        <p:attrNameLst>
                                          <p:attrName>style.visibility</p:attrName>
                                        </p:attrNameLst>
                                      </p:cBhvr>
                                      <p:to>
                                        <p:strVal val="visible"/>
                                      </p:to>
                                    </p:set>
                                    <p:anim calcmode="lin" valueType="num">
                                      <p:cBhvr additive="base">
                                        <p:cTn id="23" dur="500" fill="hold"/>
                                        <p:tgtEl>
                                          <p:spTgt spid="65541">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55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65539">
                                            <p:txEl>
                                              <p:pRg st="0" end="0"/>
                                            </p:txEl>
                                          </p:spTgt>
                                        </p:tgtEl>
                                        <p:attrNameLst>
                                          <p:attrName>style.visibility</p:attrName>
                                        </p:attrNameLst>
                                      </p:cBhvr>
                                      <p:to>
                                        <p:strVal val="visible"/>
                                      </p:to>
                                    </p:set>
                                    <p:anim calcmode="lin" valueType="num">
                                      <p:cBhvr additive="base">
                                        <p:cTn id="29" dur="500" fill="hold"/>
                                        <p:tgtEl>
                                          <p:spTgt spid="65539">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655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65542">
                                            <p:txEl>
                                              <p:pRg st="0" end="0"/>
                                            </p:txEl>
                                          </p:spTgt>
                                        </p:tgtEl>
                                        <p:attrNameLst>
                                          <p:attrName>style.visibility</p:attrName>
                                        </p:attrNameLst>
                                      </p:cBhvr>
                                      <p:to>
                                        <p:strVal val="visible"/>
                                      </p:to>
                                    </p:set>
                                    <p:anim calcmode="lin" valueType="num">
                                      <p:cBhvr additive="base">
                                        <p:cTn id="35" dur="500" fill="hold"/>
                                        <p:tgtEl>
                                          <p:spTgt spid="65542">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6554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utoUpdateAnimBg="0"/>
      <p:bldP spid="23556" grpId="0" build="p"/>
      <p:bldP spid="65541" grpId="0" build="p" autoUpdateAnimBg="0"/>
      <p:bldP spid="65542"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F6CF0-D16C-394E-8D03-F935629CB447}"/>
              </a:ext>
            </a:extLst>
          </p:cNvPr>
          <p:cNvSpPr>
            <a:spLocks noGrp="1"/>
          </p:cNvSpPr>
          <p:nvPr>
            <p:ph type="title"/>
          </p:nvPr>
        </p:nvSpPr>
        <p:spPr/>
        <p:txBody>
          <a:bodyPr/>
          <a:lstStyle/>
          <a:p>
            <a:r>
              <a:rPr lang="en-US" dirty="0"/>
              <a:t>Advent of a New Class of Drugs: God’s Answer to Disease?</a:t>
            </a:r>
          </a:p>
        </p:txBody>
      </p:sp>
      <p:sp>
        <p:nvSpPr>
          <p:cNvPr id="3" name="Content Placeholder 2">
            <a:extLst>
              <a:ext uri="{FF2B5EF4-FFF2-40B4-BE49-F238E27FC236}">
                <a16:creationId xmlns:a16="http://schemas.microsoft.com/office/drawing/2014/main" id="{08916AF3-6C36-1A42-B441-4EE7C7925322}"/>
              </a:ext>
            </a:extLst>
          </p:cNvPr>
          <p:cNvSpPr>
            <a:spLocks noGrp="1"/>
          </p:cNvSpPr>
          <p:nvPr>
            <p:ph idx="1"/>
          </p:nvPr>
        </p:nvSpPr>
        <p:spPr>
          <a:xfrm>
            <a:off x="381000" y="1600200"/>
            <a:ext cx="4876800" cy="5029200"/>
          </a:xfrm>
        </p:spPr>
        <p:txBody>
          <a:bodyPr/>
          <a:lstStyle/>
          <a:p>
            <a:pPr marL="0" indent="0">
              <a:buNone/>
            </a:pPr>
            <a:r>
              <a:rPr lang="en-US" sz="2400" dirty="0"/>
              <a:t>“The endless variety of medicines in the market, the numerous advertisements of new drugs and mixtures, all of which, they say, result in wonderful cures, kill hundreds where they benefit one. Those who are sick are not patient. They will take the various medicines, some of which are very powerful, although they know nothing of the nature of the mixtures. All the medicines they take only make their recovery more hopeless.” RH September 12, 1899, Art. B, par. 4</a:t>
            </a:r>
          </a:p>
        </p:txBody>
      </p:sp>
      <p:pic>
        <p:nvPicPr>
          <p:cNvPr id="5" name="Picture 4">
            <a:extLst>
              <a:ext uri="{FF2B5EF4-FFF2-40B4-BE49-F238E27FC236}">
                <a16:creationId xmlns:a16="http://schemas.microsoft.com/office/drawing/2014/main" id="{4BF9E378-ABE5-C243-9BD8-B9C0C372681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36892">
            <a:off x="5638880" y="2326372"/>
            <a:ext cx="3177549" cy="29220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1174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081" name="Picture 2" descr="C:\new beginnings\Media\Sermon 01\Extras  01\0801071x2.jpg">
            <a:extLst>
              <a:ext uri="{FF2B5EF4-FFF2-40B4-BE49-F238E27FC236}">
                <a16:creationId xmlns:a16="http://schemas.microsoft.com/office/drawing/2014/main" id="{2FED13FE-1B8D-D14E-924C-91C875C6A3B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3">
            <a:extLst>
              <a:ext uri="{FF2B5EF4-FFF2-40B4-BE49-F238E27FC236}">
                <a16:creationId xmlns:a16="http://schemas.microsoft.com/office/drawing/2014/main" id="{EE363B30-3376-BA44-8836-8997927C4077}"/>
              </a:ext>
            </a:extLst>
          </p:cNvPr>
          <p:cNvSpPr>
            <a:spLocks noGrp="1"/>
          </p:cNvSpPr>
          <p:nvPr>
            <p:ph type="title"/>
          </p:nvPr>
        </p:nvSpPr>
        <p:spPr>
          <a:xfrm>
            <a:off x="457200" y="-228600"/>
            <a:ext cx="8229600" cy="1143000"/>
          </a:xfrm>
        </p:spPr>
        <p:txBody>
          <a:bodyPr/>
          <a:lstStyle/>
          <a:p>
            <a:r>
              <a:rPr lang="en-US" altLang="en-US">
                <a:solidFill>
                  <a:schemeClr val="bg2"/>
                </a:solidFill>
                <a:ea typeface="ＭＳ Ｐゴシック" panose="020B0600070205080204" pitchFamily="34" charset="-128"/>
              </a:rPr>
              <a:t>Except The LORD Build…</a:t>
            </a:r>
          </a:p>
        </p:txBody>
      </p:sp>
      <p:sp>
        <p:nvSpPr>
          <p:cNvPr id="54276" name="Rectangle 4">
            <a:extLst>
              <a:ext uri="{FF2B5EF4-FFF2-40B4-BE49-F238E27FC236}">
                <a16:creationId xmlns:a16="http://schemas.microsoft.com/office/drawing/2014/main" id="{C0026F4A-DD79-7C49-A3AF-34FE79A051C0}"/>
              </a:ext>
            </a:extLst>
          </p:cNvPr>
          <p:cNvSpPr>
            <a:spLocks noGrp="1"/>
          </p:cNvSpPr>
          <p:nvPr>
            <p:ph type="body" sz="half" idx="1"/>
          </p:nvPr>
        </p:nvSpPr>
        <p:spPr>
          <a:xfrm>
            <a:off x="0" y="914400"/>
            <a:ext cx="6096000" cy="5181600"/>
          </a:xfrm>
        </p:spPr>
        <p:txBody>
          <a:bodyPr/>
          <a:lstStyle/>
          <a:p>
            <a:pPr>
              <a:lnSpc>
                <a:spcPct val="140000"/>
              </a:lnSpc>
              <a:defRPr/>
            </a:pPr>
            <a:r>
              <a:rPr lang="en-US" altLang="en-US" dirty="0">
                <a:solidFill>
                  <a:schemeClr val="bg2"/>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“Except the LORD build the house, they </a:t>
            </a:r>
            <a:r>
              <a:rPr lang="en-US" altLang="en-US" dirty="0" err="1">
                <a:solidFill>
                  <a:schemeClr val="bg2"/>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labour</a:t>
            </a:r>
            <a:r>
              <a:rPr lang="en-US" altLang="en-US" dirty="0">
                <a:solidFill>
                  <a:schemeClr val="bg2"/>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 in vain that build it: except the LORD keep the city, the watchman </a:t>
            </a:r>
            <a:r>
              <a:rPr lang="en-US" altLang="en-US" dirty="0" err="1">
                <a:solidFill>
                  <a:schemeClr val="bg2"/>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waketh</a:t>
            </a:r>
            <a:r>
              <a:rPr lang="en-US" altLang="en-US" dirty="0">
                <a:solidFill>
                  <a:schemeClr val="bg2"/>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 but in vain.” Psalms 127:1.</a:t>
            </a:r>
          </a:p>
          <a:p>
            <a:pPr>
              <a:lnSpc>
                <a:spcPct val="140000"/>
              </a:lnSpc>
              <a:defRPr/>
            </a:pPr>
            <a:r>
              <a:rPr lang="en-US" altLang="en-US" dirty="0">
                <a:solidFill>
                  <a:schemeClr val="bg2"/>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“Who </a:t>
            </a:r>
            <a:r>
              <a:rPr lang="en-US" altLang="en-US" dirty="0" err="1">
                <a:solidFill>
                  <a:schemeClr val="bg2"/>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forgiveth</a:t>
            </a:r>
            <a:r>
              <a:rPr lang="en-US" altLang="en-US" dirty="0">
                <a:solidFill>
                  <a:schemeClr val="bg2"/>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 all thine iniquities; who </a:t>
            </a:r>
            <a:r>
              <a:rPr lang="en-US" altLang="en-US" dirty="0" err="1">
                <a:solidFill>
                  <a:schemeClr val="bg2"/>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healeth</a:t>
            </a:r>
            <a:r>
              <a:rPr lang="en-US" altLang="en-US" dirty="0">
                <a:solidFill>
                  <a:schemeClr val="bg2"/>
                </a:solidFill>
                <a:effectLst>
                  <a:outerShdw blurRad="38100" dist="38100" dir="2700000" algn="tl">
                    <a:srgbClr val="C0C0C0"/>
                  </a:outerShdw>
                </a:effectLst>
                <a:latin typeface="Arial" panose="020B0604020202020204" pitchFamily="34" charset="0"/>
                <a:ea typeface="ＭＳ Ｐゴシック" panose="020B0600070205080204" pitchFamily="34" charset="-128"/>
              </a:rPr>
              <a:t> all thy diseases;” Psalms 103:3. </a:t>
            </a:r>
          </a:p>
        </p:txBody>
      </p:sp>
      <p:sp>
        <p:nvSpPr>
          <p:cNvPr id="54278" name="Rectangle 6">
            <a:extLst>
              <a:ext uri="{FF2B5EF4-FFF2-40B4-BE49-F238E27FC236}">
                <a16:creationId xmlns:a16="http://schemas.microsoft.com/office/drawing/2014/main" id="{FBB98A2A-E0A2-9141-96DE-DF93314E3F96}"/>
              </a:ext>
            </a:extLst>
          </p:cNvPr>
          <p:cNvSpPr>
            <a:spLocks/>
          </p:cNvSpPr>
          <p:nvPr/>
        </p:nvSpPr>
        <p:spPr bwMode="auto">
          <a:xfrm>
            <a:off x="457200" y="5943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400">
                <a:solidFill>
                  <a:schemeClr val="bg2"/>
                </a:solidFill>
              </a:rPr>
              <a:t>Except The LORD Heal…</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27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autoUpdateAnimBg="0"/>
      <p:bldP spid="54278"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24-069ax1.jpg">
            <a:extLst>
              <a:ext uri="{FF2B5EF4-FFF2-40B4-BE49-F238E27FC236}">
                <a16:creationId xmlns:a16="http://schemas.microsoft.com/office/drawing/2014/main" id="{D51C59A5-4235-9444-B13B-2E81263F571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38CD9F3E-1392-5B42-A612-EBCDC04EFC19}"/>
              </a:ext>
            </a:extLst>
          </p:cNvPr>
          <p:cNvSpPr>
            <a:spLocks noGrp="1"/>
          </p:cNvSpPr>
          <p:nvPr>
            <p:ph type="title"/>
          </p:nvPr>
        </p:nvSpPr>
        <p:spPr>
          <a:xfrm>
            <a:off x="152400" y="381000"/>
            <a:ext cx="8229600" cy="1143000"/>
          </a:xfrm>
        </p:spPr>
        <p:txBody>
          <a:bodyPr/>
          <a:lstStyle/>
          <a:p>
            <a:pPr algn="l">
              <a:defRPr/>
            </a:pPr>
            <a:r>
              <a:rPr lang="en-US" altLang="en-US" sz="4000">
                <a:solidFill>
                  <a:srgbClr val="EAE4A9"/>
                </a:solidFill>
                <a:effectLst>
                  <a:outerShdw blurRad="38100" dist="38100" dir="2700000" algn="tl">
                    <a:srgbClr val="C0C0C0"/>
                  </a:outerShdw>
                </a:effectLst>
                <a:ea typeface="ＭＳ Ｐゴシック" panose="020B0600070205080204" pitchFamily="34" charset="-128"/>
              </a:rPr>
              <a:t>Isaiah 38:1-3 </a:t>
            </a:r>
          </a:p>
        </p:txBody>
      </p:sp>
      <p:sp>
        <p:nvSpPr>
          <p:cNvPr id="4" name="Content Placeholder 3">
            <a:extLst>
              <a:ext uri="{FF2B5EF4-FFF2-40B4-BE49-F238E27FC236}">
                <a16:creationId xmlns:a16="http://schemas.microsoft.com/office/drawing/2014/main" id="{32C0DC62-F7E4-B440-A926-CD8CDDE8AB2D}"/>
              </a:ext>
            </a:extLst>
          </p:cNvPr>
          <p:cNvSpPr>
            <a:spLocks noGrp="1"/>
          </p:cNvSpPr>
          <p:nvPr>
            <p:ph sz="half" idx="1"/>
          </p:nvPr>
        </p:nvSpPr>
        <p:spPr>
          <a:xfrm>
            <a:off x="-228600" y="1524000"/>
            <a:ext cx="4800600" cy="4525963"/>
          </a:xfrm>
        </p:spPr>
        <p:txBody>
          <a:bodyPr/>
          <a:lstStyle/>
          <a:p>
            <a:pPr>
              <a:defRPr/>
            </a:pPr>
            <a:r>
              <a:rPr lang="en-US" altLang="en-US" sz="2700">
                <a:solidFill>
                  <a:srgbClr val="EAE4A9"/>
                </a:solidFill>
                <a:effectLst>
                  <a:outerShdw blurRad="38100" dist="38100" dir="2700000" algn="tl">
                    <a:srgbClr val="C0C0C0"/>
                  </a:outerShdw>
                </a:effectLst>
                <a:ea typeface="ＭＳ Ｐゴシック" panose="020B0600070205080204" pitchFamily="34" charset="-128"/>
              </a:rPr>
              <a:t>“In those days was Hezekiah sick unto death. </a:t>
            </a:r>
          </a:p>
          <a:p>
            <a:pPr>
              <a:defRPr/>
            </a:pPr>
            <a:r>
              <a:rPr lang="en-US" altLang="en-US" sz="2700">
                <a:solidFill>
                  <a:srgbClr val="EAE4A9"/>
                </a:solidFill>
                <a:effectLst>
                  <a:outerShdw blurRad="38100" dist="38100" dir="2700000" algn="tl">
                    <a:srgbClr val="C0C0C0"/>
                  </a:outerShdw>
                </a:effectLst>
                <a:ea typeface="ＭＳ Ｐゴシック" panose="020B0600070205080204" pitchFamily="34" charset="-128"/>
              </a:rPr>
              <a:t>“And Isaiah the prophet the son of Amoz came unto him, and said unto him, Thus saith the LORD, Set thine house in order: for thou shalt die, and not live.  </a:t>
            </a:r>
          </a:p>
          <a:p>
            <a:pPr>
              <a:defRPr/>
            </a:pPr>
            <a:r>
              <a:rPr lang="en-US" altLang="en-US" sz="2700">
                <a:solidFill>
                  <a:srgbClr val="EAE4A9"/>
                </a:solidFill>
                <a:effectLst>
                  <a:outerShdw blurRad="38100" dist="38100" dir="2700000" algn="tl">
                    <a:srgbClr val="C0C0C0"/>
                  </a:outerShdw>
                </a:effectLst>
                <a:ea typeface="ＭＳ Ｐゴシック" panose="020B0600070205080204" pitchFamily="34" charset="-128"/>
              </a:rPr>
              <a:t>“Then Hezekiah turned his face toward the wall, and prayed unto the LORD,… And Hezekiah wept sore.”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descr="C:\new beginnings\pictures\devil.jpg">
            <a:extLst>
              <a:ext uri="{FF2B5EF4-FFF2-40B4-BE49-F238E27FC236}">
                <a16:creationId xmlns:a16="http://schemas.microsoft.com/office/drawing/2014/main" id="{1098EFC5-23F6-964C-82A2-79480960903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a:extLst>
              <a:ext uri="{FF2B5EF4-FFF2-40B4-BE49-F238E27FC236}">
                <a16:creationId xmlns:a16="http://schemas.microsoft.com/office/drawing/2014/main" id="{94B90773-75D0-614F-98DB-A28C1ED626CD}"/>
              </a:ext>
            </a:extLst>
          </p:cNvPr>
          <p:cNvSpPr>
            <a:spLocks noGrp="1"/>
          </p:cNvSpPr>
          <p:nvPr>
            <p:ph type="title"/>
          </p:nvPr>
        </p:nvSpPr>
        <p:spPr>
          <a:xfrm>
            <a:off x="914400" y="0"/>
            <a:ext cx="8229600" cy="1143000"/>
          </a:xfrm>
        </p:spPr>
        <p:txBody>
          <a:bodyPr/>
          <a:lstStyle/>
          <a:p>
            <a:pPr>
              <a:defRPr/>
            </a:pPr>
            <a:r>
              <a:rPr lang="en-US" altLang="en-US" sz="4000" dirty="0">
                <a:solidFill>
                  <a:srgbClr val="FFFFDC"/>
                </a:solidFill>
                <a:effectLst>
                  <a:outerShdw blurRad="38100" dist="38100" dir="2700000" algn="tl">
                    <a:srgbClr val="C0C0C0"/>
                  </a:outerShdw>
                </a:effectLst>
                <a:ea typeface="ＭＳ Ｐゴシック" panose="020B0600070205080204" pitchFamily="34" charset="-128"/>
              </a:rPr>
              <a:t>Healed By Satan, Under Satan’s Power</a:t>
            </a:r>
          </a:p>
        </p:txBody>
      </p:sp>
      <p:sp>
        <p:nvSpPr>
          <p:cNvPr id="47108" name="Content Placeholder 2">
            <a:extLst>
              <a:ext uri="{FF2B5EF4-FFF2-40B4-BE49-F238E27FC236}">
                <a16:creationId xmlns:a16="http://schemas.microsoft.com/office/drawing/2014/main" id="{2B6E7023-121D-4944-AF02-505DC953620D}"/>
              </a:ext>
            </a:extLst>
          </p:cNvPr>
          <p:cNvSpPr>
            <a:spLocks noGrp="1"/>
          </p:cNvSpPr>
          <p:nvPr>
            <p:ph idx="1"/>
          </p:nvPr>
        </p:nvSpPr>
        <p:spPr>
          <a:xfrm>
            <a:off x="2971800" y="1447800"/>
            <a:ext cx="6172200" cy="4525963"/>
          </a:xfrm>
        </p:spPr>
        <p:txBody>
          <a:bodyPr/>
          <a:lstStyle/>
          <a:p>
            <a:pPr>
              <a:defRPr/>
            </a:pPr>
            <a:r>
              <a:rPr lang="en-US" altLang="en-US" sz="2400" dirty="0">
                <a:solidFill>
                  <a:srgbClr val="FFFFDC"/>
                </a:solidFill>
                <a:effectLst>
                  <a:outerShdw blurRad="38100" dist="38100" dir="2700000" algn="tl">
                    <a:srgbClr val="C0C0C0"/>
                  </a:outerShdw>
                </a:effectLst>
                <a:ea typeface="ＭＳ Ｐゴシック" panose="020B0600070205080204" pitchFamily="34" charset="-128"/>
              </a:rPr>
              <a:t>“The mother, watching by the sickbed of her child, exclaims: ‘I can do no more. Is there no physician who has power to restore my child?’ </a:t>
            </a:r>
          </a:p>
          <a:p>
            <a:pPr>
              <a:defRPr/>
            </a:pPr>
            <a:r>
              <a:rPr lang="en-US" altLang="en-US" sz="2400" dirty="0">
                <a:solidFill>
                  <a:srgbClr val="FFFFDC"/>
                </a:solidFill>
                <a:effectLst>
                  <a:outerShdw blurRad="38100" dist="38100" dir="2700000" algn="tl">
                    <a:srgbClr val="C0C0C0"/>
                  </a:outerShdw>
                </a:effectLst>
                <a:ea typeface="ＭＳ Ｐゴシック" panose="020B0600070205080204" pitchFamily="34" charset="-128"/>
              </a:rPr>
              <a:t>“She is told of the wonderful cures performed by some clairvoyant or magnetic healer (e.g. Chiropractor), and she trusts her dear one to his charge, placing it as verily in the hands of Satan as if he were standing by her side. </a:t>
            </a:r>
          </a:p>
          <a:p>
            <a:pPr>
              <a:defRPr/>
            </a:pPr>
            <a:r>
              <a:rPr lang="en-US" altLang="en-US" sz="2400" dirty="0">
                <a:solidFill>
                  <a:srgbClr val="FFFFDC"/>
                </a:solidFill>
                <a:effectLst>
                  <a:outerShdw blurRad="38100" dist="38100" dir="2700000" algn="tl">
                    <a:srgbClr val="C0C0C0"/>
                  </a:outerShdw>
                </a:effectLst>
                <a:ea typeface="ＭＳ Ｐゴシック" panose="020B0600070205080204" pitchFamily="34" charset="-128"/>
              </a:rPr>
              <a:t>“In many instances the future life of the child is controlled by a satanic power which it seems impossible to break.”  {5T 193.5}</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0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10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a:extLst>
              <a:ext uri="{FF2B5EF4-FFF2-40B4-BE49-F238E27FC236}">
                <a16:creationId xmlns:a16="http://schemas.microsoft.com/office/drawing/2014/main" id="{46DA484F-3EA6-E847-A0AB-CC9C7E0C267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5" descr="0603059.jpg">
            <a:extLst>
              <a:ext uri="{FF2B5EF4-FFF2-40B4-BE49-F238E27FC236}">
                <a16:creationId xmlns:a16="http://schemas.microsoft.com/office/drawing/2014/main" id="{C96E1DF8-42EB-F445-B533-8EBE9FCB19B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C75D04A-5DEB-B046-AFB3-862ED1D98674}"/>
              </a:ext>
            </a:extLst>
          </p:cNvPr>
          <p:cNvSpPr>
            <a:spLocks noGrp="1"/>
          </p:cNvSpPr>
          <p:nvPr>
            <p:ph type="title"/>
          </p:nvPr>
        </p:nvSpPr>
        <p:spPr>
          <a:xfrm>
            <a:off x="1447800" y="87313"/>
            <a:ext cx="6248400" cy="750887"/>
          </a:xfrm>
          <a:effectLst>
            <a:outerShdw blurRad="50800" dist="38100" dir="2700000" rotWithShape="0">
              <a:srgbClr val="000000"/>
            </a:outerShdw>
          </a:effectLst>
        </p:spPr>
        <p:txBody>
          <a:bodyPr/>
          <a:lstStyle/>
          <a:p>
            <a:pPr>
              <a:defRPr/>
            </a:pPr>
            <a:r>
              <a:rPr lang="en-US" sz="3600">
                <a:solidFill>
                  <a:schemeClr val="bg1"/>
                </a:solidFill>
                <a:ea typeface="ＭＳ Ｐゴシック" charset="-128"/>
                <a:cs typeface="ＭＳ Ｐゴシック" charset="-128"/>
              </a:rPr>
              <a:t>Where Is Your Tree Of Life?</a:t>
            </a:r>
          </a:p>
        </p:txBody>
      </p:sp>
      <p:sp>
        <p:nvSpPr>
          <p:cNvPr id="3" name="Content Placeholder 2">
            <a:extLst>
              <a:ext uri="{FF2B5EF4-FFF2-40B4-BE49-F238E27FC236}">
                <a16:creationId xmlns:a16="http://schemas.microsoft.com/office/drawing/2014/main" id="{88055057-80A6-5943-84B7-32947C389662}"/>
              </a:ext>
            </a:extLst>
          </p:cNvPr>
          <p:cNvSpPr>
            <a:spLocks noGrp="1"/>
          </p:cNvSpPr>
          <p:nvPr>
            <p:ph idx="1"/>
          </p:nvPr>
        </p:nvSpPr>
        <p:spPr>
          <a:xfrm>
            <a:off x="228600" y="914400"/>
            <a:ext cx="8686800" cy="2743200"/>
          </a:xfrm>
          <a:solidFill>
            <a:srgbClr val="000000">
              <a:alpha val="30000"/>
            </a:srgbClr>
          </a:solidFill>
        </p:spPr>
        <p:txBody>
          <a:bodyPr/>
          <a:lstStyle/>
          <a:p>
            <a:pPr marL="0" indent="0">
              <a:lnSpc>
                <a:spcPct val="110000"/>
              </a:lnSpc>
              <a:buFont typeface="Arial" panose="020B0604020202020204" pitchFamily="34" charset="0"/>
              <a:buNone/>
              <a:defRPr/>
            </a:pPr>
            <a:r>
              <a:rPr lang="en-US" altLang="en-US" sz="1800" dirty="0">
                <a:solidFill>
                  <a:schemeClr val="bg1"/>
                </a:solidFill>
                <a:effectLst>
                  <a:outerShdw blurRad="38100" dist="38100" dir="2700000" algn="tl">
                    <a:srgbClr val="EEECE1"/>
                  </a:outerShdw>
                </a:effectLst>
                <a:ea typeface="ＭＳ Ｐゴシック" panose="020B0600070205080204" pitchFamily="34" charset="-128"/>
              </a:rPr>
              <a:t>“To a large extent Satan has carried out his plans…From the beginning to the end the crime of tobacco-using, of opium and drug medication, has its origin in perverted knowledge. </a:t>
            </a:r>
          </a:p>
          <a:p>
            <a:pPr marL="0" indent="0">
              <a:lnSpc>
                <a:spcPct val="110000"/>
              </a:lnSpc>
              <a:buFont typeface="Arial" panose="020B0604020202020204" pitchFamily="34" charset="0"/>
              <a:buNone/>
              <a:defRPr/>
            </a:pPr>
            <a:r>
              <a:rPr lang="en-US" altLang="en-US" sz="1800" dirty="0">
                <a:solidFill>
                  <a:schemeClr val="bg1"/>
                </a:solidFill>
                <a:effectLst>
                  <a:outerShdw blurRad="38100" dist="38100" dir="2700000" algn="tl">
                    <a:srgbClr val="EEECE1"/>
                  </a:outerShdw>
                </a:effectLst>
                <a:ea typeface="ＭＳ Ｐゴシック" panose="020B0600070205080204" pitchFamily="34" charset="-128"/>
              </a:rPr>
              <a:t>“It is through plucking and eating of poisonous fruit, through the intricacies of names that the common people do not understand, that thousands and ten thousands of lives are lost. </a:t>
            </a:r>
          </a:p>
          <a:p>
            <a:pPr marL="0" indent="0">
              <a:lnSpc>
                <a:spcPct val="110000"/>
              </a:lnSpc>
              <a:buFont typeface="Arial" panose="020B0604020202020204" pitchFamily="34" charset="0"/>
              <a:buNone/>
              <a:defRPr/>
            </a:pPr>
            <a:r>
              <a:rPr lang="en-US" altLang="en-US" sz="1800" dirty="0">
                <a:solidFill>
                  <a:schemeClr val="bg1"/>
                </a:solidFill>
                <a:effectLst>
                  <a:outerShdw blurRad="38100" dist="38100" dir="2700000" algn="tl">
                    <a:srgbClr val="EEECE1"/>
                  </a:outerShdw>
                </a:effectLst>
                <a:ea typeface="ＭＳ Ｐゴシック" panose="020B0600070205080204" pitchFamily="34" charset="-128"/>
              </a:rPr>
              <a:t>“This great knowledge, supposed by man to be so wonderful, God did not mean that man should have. </a:t>
            </a:r>
          </a:p>
          <a:p>
            <a:pPr marL="0" indent="0">
              <a:lnSpc>
                <a:spcPct val="110000"/>
              </a:lnSpc>
              <a:buFont typeface="Arial" panose="020B0604020202020204" pitchFamily="34" charset="0"/>
              <a:buNone/>
              <a:defRPr/>
            </a:pPr>
            <a:r>
              <a:rPr lang="en-US" altLang="en-US" sz="1800" b="1" dirty="0">
                <a:solidFill>
                  <a:srgbClr val="FF0000"/>
                </a:solidFill>
                <a:effectLst>
                  <a:outerShdw blurRad="38100" dist="38100" dir="2700000" algn="tl">
                    <a:srgbClr val="FFFFFF"/>
                  </a:outerShdw>
                </a:effectLst>
                <a:ea typeface="ＭＳ Ｐゴシック" panose="020B0600070205080204" pitchFamily="34" charset="-128"/>
              </a:rPr>
              <a:t>“They are using the poisonous productions that Satan himself has planted to take the place of the tree of life, whose leaves are for the healing of the nations.”  {</a:t>
            </a:r>
            <a:r>
              <a:rPr lang="en-US" altLang="en-US" sz="1800" b="1" dirty="0" err="1">
                <a:solidFill>
                  <a:srgbClr val="FF0000"/>
                </a:solidFill>
                <a:effectLst>
                  <a:outerShdw blurRad="38100" dist="38100" dir="2700000" algn="tl">
                    <a:srgbClr val="FFFFFF"/>
                  </a:outerShdw>
                </a:effectLst>
                <a:ea typeface="ＭＳ Ｐゴシック" panose="020B0600070205080204" pitchFamily="34" charset="-128"/>
              </a:rPr>
              <a:t>SpM</a:t>
            </a:r>
            <a:r>
              <a:rPr lang="en-US" altLang="en-US" sz="1800" b="1" dirty="0">
                <a:solidFill>
                  <a:srgbClr val="FF0000"/>
                </a:solidFill>
                <a:effectLst>
                  <a:outerShdw blurRad="38100" dist="38100" dir="2700000" algn="tl">
                    <a:srgbClr val="FFFFFF"/>
                  </a:outerShdw>
                </a:effectLst>
                <a:ea typeface="ＭＳ Ｐゴシック" panose="020B0600070205080204" pitchFamily="34" charset="-128"/>
              </a:rPr>
              <a:t> 140.4}</a:t>
            </a:r>
          </a:p>
        </p:txBody>
      </p:sp>
      <p:sp>
        <p:nvSpPr>
          <p:cNvPr id="5" name="Rectangle 4">
            <a:extLst>
              <a:ext uri="{FF2B5EF4-FFF2-40B4-BE49-F238E27FC236}">
                <a16:creationId xmlns:a16="http://schemas.microsoft.com/office/drawing/2014/main" id="{BFEC0CBF-0B79-5C42-BD59-AC12AE41DB7C}"/>
              </a:ext>
            </a:extLst>
          </p:cNvPr>
          <p:cNvSpPr>
            <a:spLocks noChangeArrowheads="1"/>
          </p:cNvSpPr>
          <p:nvPr/>
        </p:nvSpPr>
        <p:spPr bwMode="auto">
          <a:xfrm>
            <a:off x="381000" y="5638800"/>
            <a:ext cx="8610600" cy="1200150"/>
          </a:xfrm>
          <a:prstGeom prst="rect">
            <a:avLst/>
          </a:prstGeom>
          <a:solidFill>
            <a:srgbClr val="CC0000"/>
          </a:solidFill>
          <a:ln w="38100">
            <a:solidFill>
              <a:srgbClr val="FFFFFF"/>
            </a:solidFill>
            <a:miter lim="800000"/>
            <a:headEnd/>
            <a:tailEnd/>
          </a:ln>
          <a:effectLst>
            <a:outerShdw blurRad="25400" dist="38100" dir="2700000" rotWithShape="0">
              <a:srgbClr val="808080">
                <a:alpha val="74997"/>
              </a:srgbClr>
            </a:outerShdw>
          </a:effectLst>
        </p:spPr>
        <p:txBody>
          <a:bodyPr>
            <a:spAutoFit/>
          </a:bodyPr>
          <a:lstStyle/>
          <a:p>
            <a:pPr eaLnBrk="1" hangingPunct="1">
              <a:defRPr/>
            </a:pPr>
            <a:r>
              <a:rPr lang="en-US" sz="2400" b="1" dirty="0">
                <a:solidFill>
                  <a:schemeClr val="bg1"/>
                </a:solidFill>
                <a:latin typeface="Arial" charset="0"/>
                <a:ea typeface="ＭＳ Ｐゴシック" charset="-128"/>
                <a:cs typeface="ＭＳ Ｐゴシック" charset="-128"/>
              </a:rPr>
              <a:t>There are 225,000 deaths annually from medical errors including 106,000 deaths due to "</a:t>
            </a:r>
            <a:r>
              <a:rPr lang="en-US" sz="2400" b="1" dirty="0" err="1">
                <a:solidFill>
                  <a:schemeClr val="bg1"/>
                </a:solidFill>
                <a:latin typeface="Arial" charset="0"/>
                <a:ea typeface="ＭＳ Ｐゴシック" charset="-128"/>
                <a:cs typeface="ＭＳ Ｐゴシック" charset="-128"/>
              </a:rPr>
              <a:t>nonerror</a:t>
            </a:r>
            <a:r>
              <a:rPr lang="en-US" sz="2400" b="1" dirty="0">
                <a:solidFill>
                  <a:schemeClr val="bg1"/>
                </a:solidFill>
                <a:latin typeface="Arial" charset="0"/>
                <a:ea typeface="ＭＳ Ｐゴシック" charset="-128"/>
                <a:cs typeface="ＭＳ Ｐゴシック" charset="-128"/>
              </a:rPr>
              <a:t> adverse events of medications"  JAMA, Volume 284, No. 4, July 26, 2000.</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C:\new beginnings\pictures\devil.jpg">
            <a:extLst>
              <a:ext uri="{FF2B5EF4-FFF2-40B4-BE49-F238E27FC236}">
                <a16:creationId xmlns:a16="http://schemas.microsoft.com/office/drawing/2014/main" id="{0917046D-4779-5D4B-953C-C30748EB5B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a:extLst>
              <a:ext uri="{FF2B5EF4-FFF2-40B4-BE49-F238E27FC236}">
                <a16:creationId xmlns:a16="http://schemas.microsoft.com/office/drawing/2014/main" id="{E7B1146E-361C-6746-AED4-C670BCC5924F}"/>
              </a:ext>
            </a:extLst>
          </p:cNvPr>
          <p:cNvSpPr>
            <a:spLocks noGrp="1"/>
          </p:cNvSpPr>
          <p:nvPr>
            <p:ph type="title"/>
          </p:nvPr>
        </p:nvSpPr>
        <p:spPr>
          <a:xfrm>
            <a:off x="1981200" y="152400"/>
            <a:ext cx="8229600" cy="1143000"/>
          </a:xfrm>
          <a:effectLst>
            <a:outerShdw blurRad="63500" dist="38099" dir="2700000" algn="ctr" rotWithShape="0">
              <a:schemeClr val="tx1">
                <a:alpha val="74997"/>
              </a:schemeClr>
            </a:outerShdw>
          </a:effectLst>
        </p:spPr>
        <p:txBody>
          <a:bodyPr/>
          <a:lstStyle/>
          <a:p>
            <a:pPr>
              <a:defRPr/>
            </a:pPr>
            <a:r>
              <a:rPr lang="en-US" sz="3600">
                <a:solidFill>
                  <a:schemeClr val="bg1"/>
                </a:solidFill>
                <a:ea typeface="ＭＳ Ｐゴシック" charset="-128"/>
                <a:cs typeface="ＭＳ Ｐゴシック" charset="-128"/>
              </a:rPr>
              <a:t>Healed By Satanic Agencies</a:t>
            </a:r>
          </a:p>
        </p:txBody>
      </p:sp>
      <p:sp>
        <p:nvSpPr>
          <p:cNvPr id="73731" name="Rectangle 3">
            <a:extLst>
              <a:ext uri="{FF2B5EF4-FFF2-40B4-BE49-F238E27FC236}">
                <a16:creationId xmlns:a16="http://schemas.microsoft.com/office/drawing/2014/main" id="{AAAD65D0-649E-4A42-9EEB-9A2CC99D2CC4}"/>
              </a:ext>
            </a:extLst>
          </p:cNvPr>
          <p:cNvSpPr>
            <a:spLocks noGrp="1"/>
          </p:cNvSpPr>
          <p:nvPr>
            <p:ph type="body" idx="1"/>
          </p:nvPr>
        </p:nvSpPr>
        <p:spPr>
          <a:xfrm>
            <a:off x="3276600" y="1371600"/>
            <a:ext cx="5562600" cy="5181600"/>
          </a:xfrm>
        </p:spPr>
        <p:txBody>
          <a:bodyPr/>
          <a:lstStyle/>
          <a:p>
            <a:pPr>
              <a:lnSpc>
                <a:spcPct val="110000"/>
              </a:lnSpc>
              <a:defRPr/>
            </a:pPr>
            <a:r>
              <a:rPr lang="en-US" altLang="en-US" sz="2400" dirty="0">
                <a:solidFill>
                  <a:schemeClr val="bg1"/>
                </a:solidFill>
                <a:effectLst>
                  <a:outerShdw blurRad="38100" dist="38100" dir="2700000" algn="tl">
                    <a:srgbClr val="C0C0C0"/>
                  </a:outerShdw>
                </a:effectLst>
                <a:ea typeface="ＭＳ Ｐゴシック" panose="020B0600070205080204" pitchFamily="34" charset="-128"/>
              </a:rPr>
              <a:t>“God's Word declares that Satan will work miracles. He will make people sick, and then will suddenly remove from them his satanic power. They will then be regarded as healed. </a:t>
            </a:r>
          </a:p>
          <a:p>
            <a:pPr>
              <a:lnSpc>
                <a:spcPct val="110000"/>
              </a:lnSpc>
              <a:defRPr/>
            </a:pPr>
            <a:r>
              <a:rPr lang="en-US" altLang="en-US" sz="2400" dirty="0">
                <a:solidFill>
                  <a:schemeClr val="bg1"/>
                </a:solidFill>
                <a:effectLst>
                  <a:outerShdw blurRad="38100" dist="38100" dir="2700000" algn="tl">
                    <a:srgbClr val="C0C0C0"/>
                  </a:outerShdw>
                </a:effectLst>
                <a:ea typeface="ＭＳ Ｐゴシック" panose="020B0600070205080204" pitchFamily="34" charset="-128"/>
              </a:rPr>
              <a:t>“These works of apparent healing will bring Seventh-day Adventists to the test. </a:t>
            </a:r>
          </a:p>
          <a:p>
            <a:pPr>
              <a:lnSpc>
                <a:spcPct val="110000"/>
              </a:lnSpc>
              <a:defRPr/>
            </a:pPr>
            <a:r>
              <a:rPr lang="en-US" altLang="en-US" sz="2400" dirty="0">
                <a:solidFill>
                  <a:schemeClr val="bg1"/>
                </a:solidFill>
                <a:effectLst>
                  <a:outerShdw blurRad="38100" dist="38100" dir="2700000" algn="tl">
                    <a:srgbClr val="C0C0C0"/>
                  </a:outerShdw>
                </a:effectLst>
                <a:ea typeface="ＭＳ Ｐゴシック" panose="020B0600070205080204" pitchFamily="34" charset="-128"/>
              </a:rPr>
              <a:t>“Many who have had great light will fail to walk in the light, because they have not become one with Christ.”  {Mar 209.1}</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0820044x2.jpg">
            <a:extLst>
              <a:ext uri="{FF2B5EF4-FFF2-40B4-BE49-F238E27FC236}">
                <a16:creationId xmlns:a16="http://schemas.microsoft.com/office/drawing/2014/main" id="{6E90EF62-BAF5-2A4A-B8D2-54B0D10F26D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0C01F8-67CA-CE4F-9711-5723AD8861F9}"/>
              </a:ext>
            </a:extLst>
          </p:cNvPr>
          <p:cNvSpPr>
            <a:spLocks noGrp="1"/>
          </p:cNvSpPr>
          <p:nvPr>
            <p:ph type="ctrTitle"/>
          </p:nvPr>
        </p:nvSpPr>
        <p:spPr>
          <a:xfrm>
            <a:off x="0" y="12879"/>
            <a:ext cx="7772400" cy="1470025"/>
          </a:xfrm>
          <a:ln>
            <a:miter lim="800000"/>
            <a:headEnd/>
            <a:tailEnd/>
          </a:ln>
          <a:effectLst>
            <a:outerShdw blurRad="50800" dist="38100" dir="2700000">
              <a:srgbClr val="000000">
                <a:alpha val="43000"/>
              </a:srgbClr>
            </a:outerShdw>
          </a:effectLst>
          <a:extLst/>
        </p:spPr>
        <p:txBody>
          <a:bodyPr/>
          <a:lstStyle/>
          <a:p>
            <a:pPr eaLnBrk="1" hangingPunct="1">
              <a:defRPr/>
            </a:pPr>
            <a:r>
              <a:rPr lang="en-US" b="1" dirty="0">
                <a:ln w="17780" cmpd="sng">
                  <a:solidFill>
                    <a:schemeClr val="accent1">
                      <a:tint val="3000"/>
                    </a:schemeClr>
                  </a:solidFill>
                  <a:prstDash val="solid"/>
                  <a:miter lim="800000"/>
                </a:ln>
                <a:solidFill>
                  <a:srgbClr val="FFFF00"/>
                </a:solidFill>
                <a:effectLst>
                  <a:outerShdw blurRad="55000" dist="50800" dir="5400000" algn="tl">
                    <a:srgbClr val="000000">
                      <a:alpha val="33000"/>
                    </a:srgbClr>
                  </a:outerShdw>
                </a:effectLst>
              </a:rPr>
              <a:t>Drug Medications: </a:t>
            </a:r>
            <a:br>
              <a:rPr lang="en-US" b="1" dirty="0">
                <a:ln w="17780" cmpd="sng">
                  <a:solidFill>
                    <a:schemeClr val="accent1">
                      <a:tint val="3000"/>
                    </a:schemeClr>
                  </a:solidFill>
                  <a:prstDash val="solid"/>
                  <a:miter lim="800000"/>
                </a:ln>
                <a:solidFill>
                  <a:srgbClr val="FFFF00"/>
                </a:solidFill>
                <a:effectLst>
                  <a:outerShdw blurRad="55000" dist="50800" dir="5400000" algn="tl">
                    <a:srgbClr val="000000">
                      <a:alpha val="33000"/>
                    </a:srgbClr>
                  </a:outerShdw>
                </a:effectLst>
              </a:rPr>
            </a:br>
            <a:r>
              <a:rPr lang="en-US" b="1" dirty="0">
                <a:ln w="17780" cmpd="sng">
                  <a:solidFill>
                    <a:schemeClr val="accent1">
                      <a:tint val="3000"/>
                    </a:schemeClr>
                  </a:solidFill>
                  <a:prstDash val="solid"/>
                  <a:miter lim="800000"/>
                </a:ln>
                <a:solidFill>
                  <a:srgbClr val="FFFF00"/>
                </a:solidFill>
                <a:effectLst>
                  <a:outerShdw blurRad="55000" dist="50800" dir="5400000" algn="tl">
                    <a:srgbClr val="000000">
                      <a:alpha val="33000"/>
                    </a:srgbClr>
                  </a:outerShdw>
                </a:effectLst>
              </a:rPr>
              <a:t>Let The Fourth Angel Sound!</a:t>
            </a:r>
          </a:p>
        </p:txBody>
      </p:sp>
      <p:sp>
        <p:nvSpPr>
          <p:cNvPr id="3" name="Subtitle 2">
            <a:extLst>
              <a:ext uri="{FF2B5EF4-FFF2-40B4-BE49-F238E27FC236}">
                <a16:creationId xmlns:a16="http://schemas.microsoft.com/office/drawing/2014/main" id="{5495FD2E-93A1-BC4F-ADDC-D68D6EDA384B}"/>
              </a:ext>
            </a:extLst>
          </p:cNvPr>
          <p:cNvSpPr>
            <a:spLocks noGrp="1"/>
          </p:cNvSpPr>
          <p:nvPr>
            <p:ph type="subTitle" idx="1"/>
          </p:nvPr>
        </p:nvSpPr>
        <p:spPr>
          <a:xfrm>
            <a:off x="533400" y="3657600"/>
            <a:ext cx="6400800" cy="1752600"/>
          </a:xfrm>
          <a:ln>
            <a:miter lim="800000"/>
            <a:headEnd/>
            <a:tailEnd/>
          </a:ln>
          <a:extLst/>
        </p:spPr>
        <p:txBody>
          <a:bodyPr/>
          <a:lstStyle/>
          <a:p>
            <a:pPr eaLnBrk="1" hangingPunct="1">
              <a:buFont typeface="Arial" pitchFamily="-65" charset="0"/>
              <a:buNone/>
              <a:defRPr/>
            </a:pPr>
            <a:r>
              <a:rPr lang="en-US" dirty="0">
                <a:ln w="17780" cmpd="sng">
                  <a:solidFill>
                    <a:schemeClr val="accent1">
                      <a:tint val="3000"/>
                    </a:schemeClr>
                  </a:solidFill>
                  <a:prstDash val="solid"/>
                  <a:miter lim="800000"/>
                </a:ln>
                <a:solidFill>
                  <a:srgbClr val="FFFF00"/>
                </a:solidFill>
                <a:effectLst>
                  <a:outerShdw blurRad="55000" dist="50800" dir="5400000" algn="tl">
                    <a:srgbClr val="000000">
                      <a:alpha val="33000"/>
                    </a:srgbClr>
                  </a:outerShdw>
                </a:effectLst>
              </a:rPr>
              <a:t>“And I heard another voice from heaven, saying, </a:t>
            </a:r>
            <a:r>
              <a:rPr lang="en-US" u="sng" dirty="0">
                <a:ln w="17780" cmpd="sng">
                  <a:solidFill>
                    <a:schemeClr val="accent1">
                      <a:tint val="3000"/>
                    </a:schemeClr>
                  </a:solidFill>
                  <a:prstDash val="solid"/>
                  <a:miter lim="800000"/>
                </a:ln>
                <a:solidFill>
                  <a:srgbClr val="FFFF00"/>
                </a:solidFill>
                <a:effectLst>
                  <a:outerShdw blurRad="55000" dist="50800" dir="5400000" algn="tl">
                    <a:srgbClr val="000000">
                      <a:alpha val="33000"/>
                    </a:srgbClr>
                  </a:outerShdw>
                </a:effectLst>
              </a:rPr>
              <a:t>Come out</a:t>
            </a:r>
            <a:r>
              <a:rPr lang="en-US" dirty="0">
                <a:ln w="17780" cmpd="sng">
                  <a:solidFill>
                    <a:schemeClr val="accent1">
                      <a:tint val="3000"/>
                    </a:schemeClr>
                  </a:solidFill>
                  <a:prstDash val="solid"/>
                  <a:miter lim="800000"/>
                </a:ln>
                <a:solidFill>
                  <a:srgbClr val="FFFF00"/>
                </a:solidFill>
                <a:effectLst>
                  <a:outerShdw blurRad="55000" dist="50800" dir="5400000" algn="tl">
                    <a:srgbClr val="000000">
                      <a:alpha val="33000"/>
                    </a:srgbClr>
                  </a:outerShdw>
                </a:effectLst>
              </a:rPr>
              <a:t> of her, my people, that ye be not partakers of her sins, and that ye receive not of her plagues.” Revelation 18:4.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Righ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C:\new beginnings\pictures\devil.jpg">
            <a:extLst>
              <a:ext uri="{FF2B5EF4-FFF2-40B4-BE49-F238E27FC236}">
                <a16:creationId xmlns:a16="http://schemas.microsoft.com/office/drawing/2014/main" id="{0917046D-4779-5D4B-953C-C30748EB5BD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a:extLst>
              <a:ext uri="{FF2B5EF4-FFF2-40B4-BE49-F238E27FC236}">
                <a16:creationId xmlns:a16="http://schemas.microsoft.com/office/drawing/2014/main" id="{E7B1146E-361C-6746-AED4-C670BCC5924F}"/>
              </a:ext>
            </a:extLst>
          </p:cNvPr>
          <p:cNvSpPr>
            <a:spLocks noGrp="1"/>
          </p:cNvSpPr>
          <p:nvPr>
            <p:ph type="title"/>
          </p:nvPr>
        </p:nvSpPr>
        <p:spPr>
          <a:xfrm>
            <a:off x="1981200" y="152400"/>
            <a:ext cx="8229600" cy="1143000"/>
          </a:xfrm>
          <a:effectLst>
            <a:outerShdw blurRad="63500" dist="38099" dir="2700000" algn="ctr" rotWithShape="0">
              <a:schemeClr val="tx1">
                <a:alpha val="74997"/>
              </a:schemeClr>
            </a:outerShdw>
          </a:effectLst>
        </p:spPr>
        <p:txBody>
          <a:bodyPr/>
          <a:lstStyle/>
          <a:p>
            <a:pPr>
              <a:defRPr/>
            </a:pPr>
            <a:r>
              <a:rPr lang="en-US" sz="3600">
                <a:solidFill>
                  <a:schemeClr val="bg1"/>
                </a:solidFill>
                <a:ea typeface="ＭＳ Ｐゴシック" charset="-128"/>
                <a:cs typeface="ＭＳ Ｐゴシック" charset="-128"/>
              </a:rPr>
              <a:t>Healed By Satanic Agencies</a:t>
            </a:r>
          </a:p>
        </p:txBody>
      </p:sp>
      <p:sp>
        <p:nvSpPr>
          <p:cNvPr id="73731" name="Rectangle 3">
            <a:extLst>
              <a:ext uri="{FF2B5EF4-FFF2-40B4-BE49-F238E27FC236}">
                <a16:creationId xmlns:a16="http://schemas.microsoft.com/office/drawing/2014/main" id="{AAAD65D0-649E-4A42-9EEB-9A2CC99D2CC4}"/>
              </a:ext>
            </a:extLst>
          </p:cNvPr>
          <p:cNvSpPr>
            <a:spLocks noGrp="1"/>
          </p:cNvSpPr>
          <p:nvPr>
            <p:ph type="body" idx="1"/>
          </p:nvPr>
        </p:nvSpPr>
        <p:spPr>
          <a:xfrm>
            <a:off x="3276600" y="1371600"/>
            <a:ext cx="5562600" cy="5181600"/>
          </a:xfrm>
        </p:spPr>
        <p:txBody>
          <a:bodyPr/>
          <a:lstStyle/>
          <a:p>
            <a:pPr>
              <a:lnSpc>
                <a:spcPct val="110000"/>
              </a:lnSpc>
              <a:defRPr/>
            </a:pPr>
            <a:r>
              <a:rPr lang="en-US" altLang="en-US" sz="2400" dirty="0">
                <a:solidFill>
                  <a:schemeClr val="bg1"/>
                </a:solidFill>
                <a:effectLst>
                  <a:outerShdw blurRad="38100" dist="38100" dir="2700000" algn="tl">
                    <a:srgbClr val="C0C0C0"/>
                  </a:outerShdw>
                </a:effectLst>
                <a:ea typeface="ＭＳ Ｐゴシック" panose="020B0600070205080204" pitchFamily="34" charset="-128"/>
              </a:rPr>
              <a:t>“Those who give themselves up to the sorcery of Satan, may </a:t>
            </a:r>
            <a:r>
              <a:rPr lang="en-US" altLang="en-US" sz="2400" b="1" dirty="0">
                <a:solidFill>
                  <a:schemeClr val="bg1"/>
                </a:solidFill>
                <a:effectLst>
                  <a:outerShdw blurRad="38100" dist="38100" dir="2700000" algn="tl">
                    <a:srgbClr val="C0C0C0"/>
                  </a:outerShdw>
                </a:effectLst>
                <a:ea typeface="ＭＳ Ｐゴシック" panose="020B0600070205080204" pitchFamily="34" charset="-128"/>
              </a:rPr>
              <a:t>boast of great benefit received</a:t>
            </a:r>
            <a:r>
              <a:rPr lang="en-US" altLang="en-US" sz="2400" dirty="0">
                <a:solidFill>
                  <a:schemeClr val="bg1"/>
                </a:solidFill>
                <a:effectLst>
                  <a:outerShdw blurRad="38100" dist="38100" dir="2700000" algn="tl">
                    <a:srgbClr val="C0C0C0"/>
                  </a:outerShdw>
                </a:effectLst>
                <a:ea typeface="ＭＳ Ｐゴシック" panose="020B0600070205080204" pitchFamily="34" charset="-128"/>
              </a:rPr>
              <a:t>; but does this prove their course to be wise or safe? What if life should be prolonged? What if temporal gain should be secured? Will it pay in the end to have disregarded the will of God? All such apparent gain will prove at last an irrecoverable loss. We cannot with impunity break down a single barrier which God has erected to guard His people from Satan's power." {PK 212.1}</a:t>
            </a:r>
          </a:p>
        </p:txBody>
      </p:sp>
    </p:spTree>
    <p:extLst>
      <p:ext uri="{BB962C8B-B14F-4D97-AF65-F5344CB8AC3E}">
        <p14:creationId xmlns:p14="http://schemas.microsoft.com/office/powerpoint/2010/main" val="776577101"/>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88EF5-AE14-7442-91E4-AFAB3E5E444A}"/>
              </a:ext>
            </a:extLst>
          </p:cNvPr>
          <p:cNvSpPr>
            <a:spLocks noGrp="1"/>
          </p:cNvSpPr>
          <p:nvPr>
            <p:ph type="title"/>
          </p:nvPr>
        </p:nvSpPr>
        <p:spPr>
          <a:xfrm>
            <a:off x="-533400" y="228600"/>
            <a:ext cx="8229600" cy="1143000"/>
          </a:xfrm>
        </p:spPr>
        <p:txBody>
          <a:bodyPr/>
          <a:lstStyle/>
          <a:p>
            <a:r>
              <a:rPr lang="en-US" dirty="0"/>
              <a:t>“Learn not the way of the heathen.”  Jeremiah 10:2.</a:t>
            </a:r>
          </a:p>
        </p:txBody>
      </p:sp>
      <p:sp>
        <p:nvSpPr>
          <p:cNvPr id="3" name="Content Placeholder 2">
            <a:extLst>
              <a:ext uri="{FF2B5EF4-FFF2-40B4-BE49-F238E27FC236}">
                <a16:creationId xmlns:a16="http://schemas.microsoft.com/office/drawing/2014/main" id="{F25A23A4-74AE-D54B-B8CF-2B1BB18A796F}"/>
              </a:ext>
            </a:extLst>
          </p:cNvPr>
          <p:cNvSpPr>
            <a:spLocks noGrp="1"/>
          </p:cNvSpPr>
          <p:nvPr>
            <p:ph idx="1"/>
          </p:nvPr>
        </p:nvSpPr>
        <p:spPr>
          <a:xfrm>
            <a:off x="228600" y="1600200"/>
            <a:ext cx="8686800" cy="5105400"/>
          </a:xfrm>
        </p:spPr>
        <p:txBody>
          <a:bodyPr/>
          <a:lstStyle/>
          <a:p>
            <a:pPr marL="0" indent="0">
              <a:buNone/>
            </a:pPr>
            <a:r>
              <a:rPr lang="en-US" sz="2000" dirty="0"/>
              <a:t>“Trust not to poisonous </a:t>
            </a:r>
            <a:r>
              <a:rPr lang="en-US" sz="2000" b="1" dirty="0"/>
              <a:t>drugs</a:t>
            </a:r>
            <a:r>
              <a:rPr lang="en-US" sz="2000" dirty="0"/>
              <a:t> that will interfere with nature's work and leave their cruel trail behind. Work away from drugs, and never, never advise one under your influence to go to </a:t>
            </a:r>
            <a:r>
              <a:rPr lang="en-US" sz="2000" b="1" dirty="0"/>
              <a:t>Ann Arbor </a:t>
            </a:r>
            <a:r>
              <a:rPr lang="en-US" sz="2000" dirty="0"/>
              <a:t>or any other place to obtain the education supposed to be essential for the perfection of the medical practitioner.” {21MR 41.4}</a:t>
            </a:r>
          </a:p>
          <a:p>
            <a:pPr marL="0" indent="0">
              <a:buNone/>
            </a:pPr>
            <a:r>
              <a:rPr lang="en-US" sz="2000" dirty="0"/>
              <a:t>“Health reform, I have stated, needs reforming. The grand finishing touch that </a:t>
            </a:r>
            <a:r>
              <a:rPr lang="en-US" sz="2000" b="1" dirty="0"/>
              <a:t>Ann Arb</a:t>
            </a:r>
            <a:r>
              <a:rPr lang="en-US" sz="2000" dirty="0"/>
              <a:t>or has been supposed to give the students is educating away from the lessons that God has given in regard to </a:t>
            </a:r>
            <a:r>
              <a:rPr lang="en-US" sz="2000" b="1" dirty="0"/>
              <a:t>drug medication</a:t>
            </a:r>
            <a:r>
              <a:rPr lang="en-US" sz="2000" dirty="0"/>
              <a:t>.” Lt106-1895.40</a:t>
            </a:r>
          </a:p>
          <a:p>
            <a:pPr marL="0" indent="0">
              <a:buNone/>
            </a:pPr>
            <a:r>
              <a:rPr lang="en-US" sz="2000" dirty="0"/>
              <a:t>“They did not destroy the nations, concerning whom the LORD commanded them: But were mingled among the heathen, and learned their works. And </a:t>
            </a:r>
            <a:r>
              <a:rPr lang="en-US" sz="2000" b="1" dirty="0"/>
              <a:t>they served their idols</a:t>
            </a:r>
            <a:r>
              <a:rPr lang="en-US" sz="2000" dirty="0"/>
              <a:t>: which were a snare unto them.” Psalms 106:34-36.</a:t>
            </a:r>
          </a:p>
          <a:p>
            <a:pPr marL="0" indent="0">
              <a:buNone/>
            </a:pPr>
            <a:r>
              <a:rPr lang="en-US" sz="2000" dirty="0"/>
              <a:t>“When sickness is the result of their transgression of natural law, they do not seek to correct their errors and then ask the blessing of God, but they </a:t>
            </a:r>
            <a:r>
              <a:rPr lang="en-US" sz="2000" b="1" dirty="0"/>
              <a:t>resort to the physicians</a:t>
            </a:r>
            <a:r>
              <a:rPr lang="en-US" sz="2000" dirty="0"/>
              <a:t>. If they recover health they </a:t>
            </a:r>
            <a:r>
              <a:rPr lang="en-US" sz="2000" b="1" dirty="0"/>
              <a:t>give to drugs and doctors all the honor</a:t>
            </a:r>
            <a:r>
              <a:rPr lang="en-US" sz="2000" dirty="0"/>
              <a:t>. They are ever ready to </a:t>
            </a:r>
            <a:r>
              <a:rPr lang="en-US" sz="2000" b="1" dirty="0"/>
              <a:t>idolize human power and wisdom</a:t>
            </a:r>
            <a:r>
              <a:rPr lang="en-US" sz="2000" dirty="0"/>
              <a:t>, seeming to know no other God than the creature--dust and ashes.”  {5T 194.1}</a:t>
            </a:r>
          </a:p>
          <a:p>
            <a:pPr marL="0" indent="0">
              <a:buNone/>
            </a:pPr>
            <a:endParaRPr lang="en-US" sz="2000" dirty="0"/>
          </a:p>
        </p:txBody>
      </p:sp>
      <p:pic>
        <p:nvPicPr>
          <p:cNvPr id="5" name="Picture 4">
            <a:extLst>
              <a:ext uri="{FF2B5EF4-FFF2-40B4-BE49-F238E27FC236}">
                <a16:creationId xmlns:a16="http://schemas.microsoft.com/office/drawing/2014/main" id="{43B3C09E-CC40-4D4E-90C3-6CF1731028BC}"/>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100000" l="2432" r="96049"/>
                    </a14:imgEffect>
                  </a14:imgLayer>
                </a14:imgProps>
              </a:ext>
              <a:ext uri="{28A0092B-C50C-407E-A947-70E740481C1C}">
                <a14:useLocalDpi xmlns:a14="http://schemas.microsoft.com/office/drawing/2010/main"/>
              </a:ext>
            </a:extLst>
          </a:blip>
          <a:srcRect/>
          <a:stretch/>
        </p:blipFill>
        <p:spPr>
          <a:xfrm>
            <a:off x="7192736" y="0"/>
            <a:ext cx="1657350" cy="1600200"/>
          </a:xfrm>
          <a:prstGeom prst="rect">
            <a:avLst/>
          </a:prstGeom>
        </p:spPr>
      </p:pic>
    </p:spTree>
    <p:extLst>
      <p:ext uri="{BB962C8B-B14F-4D97-AF65-F5344CB8AC3E}">
        <p14:creationId xmlns:p14="http://schemas.microsoft.com/office/powerpoint/2010/main" val="68331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descr="0809034x2.jpg">
            <a:extLst>
              <a:ext uri="{FF2B5EF4-FFF2-40B4-BE49-F238E27FC236}">
                <a16:creationId xmlns:a16="http://schemas.microsoft.com/office/drawing/2014/main" id="{8CF6C273-03C5-634A-A059-6EF2C6704366}"/>
              </a:ext>
            </a:extLst>
          </p:cNvPr>
          <p:cNvPicPr>
            <a:picLocks noChangeAspect="1"/>
          </p:cNvPicPr>
          <p:nvPr/>
        </p:nvPicPr>
        <p:blipFill>
          <a:blip r:embed="rId3">
            <a:lum brigh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579A1EA-246E-574E-90B6-BC9F77523FA4}"/>
              </a:ext>
            </a:extLst>
          </p:cNvPr>
          <p:cNvSpPr>
            <a:spLocks noGrp="1"/>
          </p:cNvSpPr>
          <p:nvPr>
            <p:ph type="title"/>
          </p:nvPr>
        </p:nvSpPr>
        <p:spPr>
          <a:xfrm>
            <a:off x="1447800" y="0"/>
            <a:ext cx="7696200" cy="1143000"/>
          </a:xfrm>
          <a:effectLst>
            <a:outerShdw blurRad="50800" dist="38100" dir="2700000" rotWithShape="0">
              <a:schemeClr val="tx1"/>
            </a:outerShdw>
          </a:effectLst>
        </p:spPr>
        <p:txBody>
          <a:bodyPr/>
          <a:lstStyle/>
          <a:p>
            <a:pPr eaLnBrk="1" hangingPunct="1">
              <a:defRPr/>
            </a:pPr>
            <a:r>
              <a:rPr lang="en-US" dirty="0">
                <a:solidFill>
                  <a:srgbClr val="C8C0BC"/>
                </a:solidFill>
                <a:ea typeface="ＭＳ Ｐゴシック" charset="-128"/>
                <a:cs typeface="ＭＳ Ｐゴシック" charset="-128"/>
              </a:rPr>
              <a:t>Compare and Contrast</a:t>
            </a:r>
          </a:p>
        </p:txBody>
      </p:sp>
      <p:sp>
        <p:nvSpPr>
          <p:cNvPr id="27651" name="Content Placeholder 2">
            <a:extLst>
              <a:ext uri="{FF2B5EF4-FFF2-40B4-BE49-F238E27FC236}">
                <a16:creationId xmlns:a16="http://schemas.microsoft.com/office/drawing/2014/main" id="{621F8D7F-74CA-174C-B477-D5B2BEB9B6D8}"/>
              </a:ext>
            </a:extLst>
          </p:cNvPr>
          <p:cNvSpPr>
            <a:spLocks noGrp="1"/>
          </p:cNvSpPr>
          <p:nvPr>
            <p:ph idx="1"/>
          </p:nvPr>
        </p:nvSpPr>
        <p:spPr>
          <a:xfrm>
            <a:off x="1447800" y="1325563"/>
            <a:ext cx="7696200" cy="4694237"/>
          </a:xfrm>
          <a:solidFill>
            <a:schemeClr val="tx1">
              <a:alpha val="53000"/>
            </a:schemeClr>
          </a:solidFill>
        </p:spPr>
        <p:txBody>
          <a:bodyPr/>
          <a:lstStyle/>
          <a:p>
            <a:pPr eaLnBrk="1" hangingPunct="1">
              <a:lnSpc>
                <a:spcPct val="120000"/>
              </a:lnSpc>
              <a:defRPr/>
            </a:pPr>
            <a:r>
              <a:rPr lang="en-US" altLang="en-US" sz="2400" dirty="0">
                <a:solidFill>
                  <a:schemeClr val="bg1"/>
                </a:solidFill>
                <a:effectLst>
                  <a:outerShdw blurRad="38100" dist="38100" dir="2700000" algn="tl">
                    <a:srgbClr val="EEECE1"/>
                  </a:outerShdw>
                </a:effectLst>
                <a:ea typeface="ＭＳ Ｐゴシック" panose="020B0600070205080204" pitchFamily="34" charset="-128"/>
              </a:rPr>
              <a:t>Now the </a:t>
            </a:r>
            <a:r>
              <a:rPr lang="en-US" altLang="en-US" sz="2400" u="sng" dirty="0">
                <a:solidFill>
                  <a:schemeClr val="bg1"/>
                </a:solidFill>
                <a:effectLst>
                  <a:outerShdw blurRad="38100" dist="38100" dir="2700000" algn="tl">
                    <a:srgbClr val="EEECE1"/>
                  </a:outerShdw>
                </a:effectLst>
                <a:ea typeface="ＭＳ Ｐゴシック" panose="020B0600070205080204" pitchFamily="34" charset="-128"/>
              </a:rPr>
              <a:t>works of the flesh</a:t>
            </a:r>
            <a:r>
              <a:rPr lang="en-US" altLang="en-US" sz="2400" dirty="0">
                <a:solidFill>
                  <a:schemeClr val="bg1"/>
                </a:solidFill>
                <a:effectLst>
                  <a:outerShdw blurRad="38100" dist="38100" dir="2700000" algn="tl">
                    <a:srgbClr val="EEECE1"/>
                  </a:outerShdw>
                </a:effectLst>
                <a:ea typeface="ＭＳ Ｐゴシック" panose="020B0600070205080204" pitchFamily="34" charset="-128"/>
              </a:rPr>
              <a:t> are manifest, which are these; Adultery, fornication, uncleanness, lasciviousness, Idolatry, </a:t>
            </a:r>
            <a:r>
              <a:rPr lang="en-US" altLang="en-US" sz="2400" b="1" u="sng" dirty="0">
                <a:solidFill>
                  <a:schemeClr val="bg1"/>
                </a:solidFill>
                <a:effectLst>
                  <a:outerShdw blurRad="38100" dist="38100" dir="2700000" algn="tl">
                    <a:srgbClr val="EEECE1"/>
                  </a:outerShdw>
                </a:effectLst>
                <a:ea typeface="ＭＳ Ｐゴシック" panose="020B0600070205080204" pitchFamily="34" charset="-128"/>
              </a:rPr>
              <a:t>witchcraft </a:t>
            </a:r>
            <a:r>
              <a:rPr lang="en-US" altLang="en-US" sz="2400" b="1" dirty="0">
                <a:solidFill>
                  <a:schemeClr val="bg1"/>
                </a:solidFill>
                <a:effectLst>
                  <a:outerShdw blurRad="38100" dist="38100" dir="2700000" algn="tl">
                    <a:srgbClr val="EEECE1"/>
                  </a:outerShdw>
                </a:effectLst>
                <a:ea typeface="ＭＳ Ｐゴシック" panose="020B0600070205080204" pitchFamily="34" charset="-128"/>
              </a:rPr>
              <a:t>(</a:t>
            </a:r>
            <a:r>
              <a:rPr lang="en-US" altLang="en-US" sz="2400" b="1" dirty="0" err="1">
                <a:solidFill>
                  <a:schemeClr val="bg1"/>
                </a:solidFill>
                <a:effectLst>
                  <a:outerShdw blurRad="38100" dist="38100" dir="2700000" algn="tl">
                    <a:srgbClr val="EEECE1"/>
                  </a:outerShdw>
                </a:effectLst>
                <a:ea typeface="ＭＳ Ｐゴシック" panose="020B0600070205080204" pitchFamily="34" charset="-128"/>
              </a:rPr>
              <a:t>Pharmakeia</a:t>
            </a:r>
            <a:r>
              <a:rPr lang="en-US" altLang="en-US" sz="2400" b="1" dirty="0">
                <a:solidFill>
                  <a:schemeClr val="bg1"/>
                </a:solidFill>
                <a:effectLst>
                  <a:outerShdw blurRad="38100" dist="38100" dir="2700000" algn="tl">
                    <a:srgbClr val="EEECE1"/>
                  </a:outerShdw>
                </a:effectLst>
                <a:ea typeface="ＭＳ Ｐゴシック" panose="020B0600070205080204" pitchFamily="34" charset="-128"/>
              </a:rPr>
              <a:t>: sorcery, witchcraft. 1. the use or the administering of drugs 2. poisoning.)</a:t>
            </a:r>
            <a:r>
              <a:rPr lang="en-US" altLang="en-US" sz="2400" dirty="0">
                <a:solidFill>
                  <a:schemeClr val="bg1"/>
                </a:solidFill>
                <a:effectLst>
                  <a:outerShdw blurRad="38100" dist="38100" dir="2700000" algn="tl">
                    <a:srgbClr val="EEECE1"/>
                  </a:outerShdw>
                </a:effectLst>
                <a:ea typeface="ＭＳ Ｐゴシック" panose="020B0600070205080204" pitchFamily="34" charset="-128"/>
              </a:rPr>
              <a:t>, hatred…</a:t>
            </a:r>
          </a:p>
          <a:p>
            <a:pPr eaLnBrk="1" hangingPunct="1">
              <a:lnSpc>
                <a:spcPct val="120000"/>
              </a:lnSpc>
              <a:defRPr/>
            </a:pPr>
            <a:r>
              <a:rPr lang="en-US" altLang="en-US" sz="2400" dirty="0">
                <a:solidFill>
                  <a:schemeClr val="bg1"/>
                </a:solidFill>
                <a:effectLst>
                  <a:outerShdw blurRad="38100" dist="38100" dir="2700000" algn="tl">
                    <a:srgbClr val="EEECE1"/>
                  </a:outerShdw>
                </a:effectLst>
                <a:ea typeface="ＭＳ Ｐゴシック" panose="020B0600070205080204" pitchFamily="34" charset="-128"/>
              </a:rPr>
              <a:t>But the </a:t>
            </a:r>
            <a:r>
              <a:rPr lang="en-US" altLang="en-US" sz="2400" u="sng" dirty="0">
                <a:solidFill>
                  <a:schemeClr val="bg1"/>
                </a:solidFill>
                <a:effectLst>
                  <a:outerShdw blurRad="38100" dist="38100" dir="2700000" algn="tl">
                    <a:srgbClr val="EEECE1"/>
                  </a:outerShdw>
                </a:effectLst>
                <a:ea typeface="ＭＳ Ｐゴシック" panose="020B0600070205080204" pitchFamily="34" charset="-128"/>
              </a:rPr>
              <a:t>fruit of the Spirit</a:t>
            </a:r>
            <a:r>
              <a:rPr lang="en-US" altLang="en-US" sz="2400" dirty="0">
                <a:solidFill>
                  <a:schemeClr val="bg1"/>
                </a:solidFill>
                <a:effectLst>
                  <a:outerShdw blurRad="38100" dist="38100" dir="2700000" algn="tl">
                    <a:srgbClr val="EEECE1"/>
                  </a:outerShdw>
                </a:effectLst>
                <a:ea typeface="ＭＳ Ｐゴシック" panose="020B0600070205080204" pitchFamily="34" charset="-128"/>
              </a:rPr>
              <a:t> is love, joy, peace, longsuffering, gentleness, goodness, faith, Meekness, </a:t>
            </a:r>
            <a:r>
              <a:rPr lang="en-US" altLang="en-US" sz="2400" b="1" u="sng" dirty="0">
                <a:solidFill>
                  <a:schemeClr val="bg1"/>
                </a:solidFill>
                <a:effectLst>
                  <a:outerShdw blurRad="38100" dist="38100" dir="2700000" algn="tl">
                    <a:srgbClr val="EEECE1"/>
                  </a:outerShdw>
                </a:effectLst>
                <a:ea typeface="ＭＳ Ｐゴシック" panose="020B0600070205080204" pitchFamily="34" charset="-128"/>
              </a:rPr>
              <a:t>temperance</a:t>
            </a:r>
            <a:r>
              <a:rPr lang="en-US" altLang="en-US" sz="2400" dirty="0">
                <a:solidFill>
                  <a:schemeClr val="bg1"/>
                </a:solidFill>
                <a:effectLst>
                  <a:outerShdw blurRad="38100" dist="38100" dir="2700000" algn="tl">
                    <a:srgbClr val="EEECE1"/>
                  </a:outerShdw>
                </a:effectLst>
                <a:ea typeface="ＭＳ Ｐゴシック" panose="020B0600070205080204" pitchFamily="34" charset="-128"/>
              </a:rPr>
              <a:t>: against such there is no law. And they that are Christ's have </a:t>
            </a:r>
            <a:r>
              <a:rPr lang="en-US" altLang="en-US" sz="2400" u="sng" dirty="0">
                <a:solidFill>
                  <a:schemeClr val="bg1"/>
                </a:solidFill>
                <a:effectLst>
                  <a:outerShdw blurRad="38100" dist="38100" dir="2700000" algn="tl">
                    <a:srgbClr val="EEECE1"/>
                  </a:outerShdw>
                </a:effectLst>
                <a:ea typeface="ＭＳ Ｐゴシック" panose="020B0600070205080204" pitchFamily="34" charset="-128"/>
              </a:rPr>
              <a:t>crucified the flesh </a:t>
            </a:r>
            <a:r>
              <a:rPr lang="en-US" altLang="en-US" sz="2400" dirty="0">
                <a:solidFill>
                  <a:schemeClr val="bg1"/>
                </a:solidFill>
                <a:effectLst>
                  <a:outerShdw blurRad="38100" dist="38100" dir="2700000" algn="tl">
                    <a:srgbClr val="EEECE1"/>
                  </a:outerShdw>
                </a:effectLst>
                <a:ea typeface="ＭＳ Ｐゴシック" panose="020B0600070205080204" pitchFamily="34" charset="-128"/>
              </a:rPr>
              <a:t>with the affections and lusts. Gala 5:19-24.</a:t>
            </a:r>
          </a:p>
          <a:p>
            <a:pPr eaLnBrk="1" hangingPunct="1">
              <a:lnSpc>
                <a:spcPct val="120000"/>
              </a:lnSpc>
              <a:defRPr/>
            </a:pPr>
            <a:endParaRPr lang="en-US" altLang="en-US" sz="2400" dirty="0">
              <a:solidFill>
                <a:schemeClr val="bg1"/>
              </a:solidFill>
              <a:effectLst>
                <a:outerShdw blurRad="38100" dist="38100" dir="2700000" algn="tl">
                  <a:srgbClr val="EEECE1"/>
                </a:outerShdw>
              </a:effectLst>
              <a:ea typeface="ＭＳ Ｐゴシック" panose="020B0600070205080204" pitchFamily="34" charset="-128"/>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a:extLst>
              <a:ext uri="{FF2B5EF4-FFF2-40B4-BE49-F238E27FC236}">
                <a16:creationId xmlns:a16="http://schemas.microsoft.com/office/drawing/2014/main" id="{D89BCB01-4645-7845-B701-F7511AA1BDB8}"/>
              </a:ext>
            </a:extLst>
          </p:cNvPr>
          <p:cNvSpPr>
            <a:spLocks noChangeArrowheads="1"/>
          </p:cNvSpPr>
          <p:nvPr/>
        </p:nvSpPr>
        <p:spPr bwMode="auto">
          <a:xfrm>
            <a:off x="0" y="-228600"/>
            <a:ext cx="5791200" cy="7162800"/>
          </a:xfrm>
          <a:prstGeom prst="rect">
            <a:avLst/>
          </a:prstGeom>
          <a:solidFill>
            <a:srgbClr val="B3BEC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pic>
        <p:nvPicPr>
          <p:cNvPr id="55298" name="Picture 4" descr="C:\backup\new beginnings\people\020319_1382_0096_llhs.jpg">
            <a:extLst>
              <a:ext uri="{FF2B5EF4-FFF2-40B4-BE49-F238E27FC236}">
                <a16:creationId xmlns:a16="http://schemas.microsoft.com/office/drawing/2014/main" id="{64B47B50-4496-5C48-8067-EBDA15AF324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9463" y="0"/>
            <a:ext cx="4554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BF8BD76-53E3-CA4E-8567-38C8AA9FDF8F}"/>
              </a:ext>
            </a:extLst>
          </p:cNvPr>
          <p:cNvSpPr>
            <a:spLocks noGrp="1"/>
          </p:cNvSpPr>
          <p:nvPr>
            <p:ph type="title"/>
          </p:nvPr>
        </p:nvSpPr>
        <p:spPr>
          <a:xfrm>
            <a:off x="304800" y="473075"/>
            <a:ext cx="6172200" cy="1143000"/>
          </a:xfrm>
        </p:spPr>
        <p:txBody>
          <a:bodyPr>
            <a:normAutofit fontScale="90000"/>
          </a:bodyPr>
          <a:lstStyle/>
          <a:p>
            <a:pPr eaLnBrk="1" hangingPunct="1">
              <a:defRPr/>
            </a:pPr>
            <a:r>
              <a:rPr lang="en-US" sz="3600" dirty="0">
                <a:ea typeface="ＭＳ Ｐゴシック" charset="-128"/>
                <a:cs typeface="ＭＳ Ｐゴシック" charset="-128"/>
              </a:rPr>
              <a:t>To Be Only Partially Healed,</a:t>
            </a:r>
            <a:br>
              <a:rPr lang="en-US" sz="3600" dirty="0">
                <a:ea typeface="ＭＳ Ｐゴシック" charset="-128"/>
                <a:cs typeface="ＭＳ Ｐゴシック" charset="-128"/>
              </a:rPr>
            </a:br>
            <a:r>
              <a:rPr lang="en-US" sz="3600" dirty="0">
                <a:ea typeface="ＭＳ Ｐゴシック" charset="-128"/>
                <a:cs typeface="ＭＳ Ｐゴシック" charset="-128"/>
              </a:rPr>
              <a:t> Is Not To Be Healed At All</a:t>
            </a:r>
          </a:p>
        </p:txBody>
      </p:sp>
      <p:sp>
        <p:nvSpPr>
          <p:cNvPr id="55300" name="Content Placeholder 2">
            <a:extLst>
              <a:ext uri="{FF2B5EF4-FFF2-40B4-BE49-F238E27FC236}">
                <a16:creationId xmlns:a16="http://schemas.microsoft.com/office/drawing/2014/main" id="{87FD8470-F5D4-8849-99F3-161022996810}"/>
              </a:ext>
            </a:extLst>
          </p:cNvPr>
          <p:cNvSpPr>
            <a:spLocks noGrp="1"/>
          </p:cNvSpPr>
          <p:nvPr>
            <p:ph idx="1"/>
          </p:nvPr>
        </p:nvSpPr>
        <p:spPr>
          <a:xfrm>
            <a:off x="304800" y="1798638"/>
            <a:ext cx="6629400" cy="4525962"/>
          </a:xfrm>
        </p:spPr>
        <p:txBody>
          <a:bodyPr/>
          <a:lstStyle/>
          <a:p>
            <a:pPr eaLnBrk="1" hangingPunct="1">
              <a:lnSpc>
                <a:spcPct val="150000"/>
              </a:lnSpc>
            </a:pPr>
            <a:r>
              <a:rPr lang="en-US" altLang="en-US" dirty="0">
                <a:ea typeface="ＭＳ Ｐゴシック" panose="020B0600070205080204" pitchFamily="34" charset="-128"/>
              </a:rPr>
              <a:t>“They have healed also the hurt of the daughter of my people </a:t>
            </a:r>
            <a:r>
              <a:rPr lang="en-US" altLang="en-US" b="1" dirty="0">
                <a:ea typeface="ＭＳ Ｐゴシック" panose="020B0600070205080204" pitchFamily="34" charset="-128"/>
              </a:rPr>
              <a:t>slightly</a:t>
            </a:r>
            <a:r>
              <a:rPr lang="en-US" altLang="en-US" dirty="0">
                <a:ea typeface="ＭＳ Ｐゴシック" panose="020B0600070205080204" pitchFamily="34" charset="-128"/>
              </a:rPr>
              <a:t>,…” Jeremiah 6:14</a:t>
            </a:r>
          </a:p>
          <a:p>
            <a:pPr eaLnBrk="1" hangingPunct="1">
              <a:lnSpc>
                <a:spcPct val="150000"/>
              </a:lnSpc>
            </a:pPr>
            <a:endParaRPr lang="en-US" altLang="en-US" dirty="0">
              <a:ea typeface="ＭＳ Ｐゴシック" panose="020B0600070205080204" pitchFamily="34" charset="-128"/>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7345" name="Picture 4" descr="caught.jpg">
            <a:extLst>
              <a:ext uri="{FF2B5EF4-FFF2-40B4-BE49-F238E27FC236}">
                <a16:creationId xmlns:a16="http://schemas.microsoft.com/office/drawing/2014/main" id="{8ED9FEA0-CD25-F445-9FCF-3E9E6EAF6A3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1">
            <a:extLst>
              <a:ext uri="{FF2B5EF4-FFF2-40B4-BE49-F238E27FC236}">
                <a16:creationId xmlns:a16="http://schemas.microsoft.com/office/drawing/2014/main" id="{DFCDC379-910F-D843-A667-5C5BAE7E41BF}"/>
              </a:ext>
            </a:extLst>
          </p:cNvPr>
          <p:cNvSpPr>
            <a:spLocks noGrp="1"/>
          </p:cNvSpPr>
          <p:nvPr>
            <p:ph type="title"/>
          </p:nvPr>
        </p:nvSpPr>
        <p:spPr>
          <a:xfrm>
            <a:off x="76200" y="304800"/>
            <a:ext cx="7543800" cy="1143000"/>
          </a:xfrm>
        </p:spPr>
        <p:txBody>
          <a:bodyPr/>
          <a:lstStyle/>
          <a:p>
            <a:pPr eaLnBrk="1" hangingPunct="1"/>
            <a:br>
              <a:rPr lang="en-US" altLang="en-US" b="1" u="sng" dirty="0">
                <a:solidFill>
                  <a:srgbClr val="FF0000"/>
                </a:solidFill>
                <a:ea typeface="ＭＳ Ｐゴシック" panose="020B0600070205080204" pitchFamily="34" charset="-128"/>
              </a:rPr>
            </a:br>
            <a:r>
              <a:rPr lang="en-US" altLang="en-US" sz="2000" b="1" u="sng" dirty="0">
                <a:solidFill>
                  <a:srgbClr val="FF0000"/>
                </a:solidFill>
                <a:ea typeface="ＭＳ Ｐゴシック" panose="020B0600070205080204" pitchFamily="34" charset="-128"/>
              </a:rPr>
              <a:t>Just Give Me A Pill So I Can Continue My Chosen Lifestyle</a:t>
            </a:r>
          </a:p>
        </p:txBody>
      </p:sp>
      <p:sp>
        <p:nvSpPr>
          <p:cNvPr id="2" name="Content Placeholder 2">
            <a:extLst>
              <a:ext uri="{FF2B5EF4-FFF2-40B4-BE49-F238E27FC236}">
                <a16:creationId xmlns:a16="http://schemas.microsoft.com/office/drawing/2014/main" id="{730FBDA7-D9CB-A948-AC60-797BDF6813D3}"/>
              </a:ext>
            </a:extLst>
          </p:cNvPr>
          <p:cNvSpPr>
            <a:spLocks noGrp="1"/>
          </p:cNvSpPr>
          <p:nvPr>
            <p:ph idx="1"/>
          </p:nvPr>
        </p:nvSpPr>
        <p:spPr>
          <a:xfrm>
            <a:off x="-304800" y="1447800"/>
            <a:ext cx="5791200" cy="5257800"/>
          </a:xfrm>
        </p:spPr>
        <p:txBody>
          <a:bodyPr/>
          <a:lstStyle/>
          <a:p>
            <a:pPr eaLnBrk="1" hangingPunct="1">
              <a:defRPr/>
            </a:pPr>
            <a:r>
              <a:rPr lang="en-US" altLang="en-US" sz="2400" dirty="0">
                <a:effectLst>
                  <a:outerShdw blurRad="38100" dist="38100" dir="2700000" algn="tl">
                    <a:srgbClr val="C0C0C0"/>
                  </a:outerShdw>
                </a:effectLst>
                <a:ea typeface="ＭＳ Ｐゴシック" panose="020B0600070205080204" pitchFamily="34" charset="-128"/>
              </a:rPr>
              <a:t>“Many persons bring disease upon themselves by their self-indulgence. They have not lived in accordance with natural law or the principles of strict purity. </a:t>
            </a:r>
          </a:p>
          <a:p>
            <a:pPr eaLnBrk="1" hangingPunct="1">
              <a:defRPr/>
            </a:pPr>
            <a:r>
              <a:rPr lang="en-US" altLang="en-US" sz="2400" dirty="0">
                <a:effectLst>
                  <a:outerShdw blurRad="38100" dist="38100" dir="2700000" algn="tl">
                    <a:srgbClr val="C0C0C0"/>
                  </a:outerShdw>
                </a:effectLst>
                <a:ea typeface="ＭＳ Ｐゴシック" panose="020B0600070205080204" pitchFamily="34" charset="-128"/>
              </a:rPr>
              <a:t>“Others have disregarded the laws of health in their habits of eating and drinking, dressing, or working. Often some form of vice is the cause of feebleness of mind or body. </a:t>
            </a:r>
          </a:p>
          <a:p>
            <a:pPr eaLnBrk="1" hangingPunct="1">
              <a:defRPr/>
            </a:pPr>
            <a:r>
              <a:rPr lang="en-US" altLang="en-US" sz="2400" dirty="0">
                <a:effectLst>
                  <a:outerShdw blurRad="38100" dist="38100" dir="2700000" algn="tl">
                    <a:srgbClr val="C0C0C0"/>
                  </a:outerShdw>
                </a:effectLst>
                <a:ea typeface="ＭＳ Ｐゴシック" panose="020B0600070205080204" pitchFamily="34" charset="-128"/>
              </a:rPr>
              <a:t>“Should these persons gain the blessing of health, many of them would continue to pursue the same course of heedless transgression of God's natural and spiritual laws,...”  {MH 227.3} </a:t>
            </a:r>
          </a:p>
        </p:txBody>
      </p:sp>
      <p:sp>
        <p:nvSpPr>
          <p:cNvPr id="57348" name="WordArt 5">
            <a:extLst>
              <a:ext uri="{FF2B5EF4-FFF2-40B4-BE49-F238E27FC236}">
                <a16:creationId xmlns:a16="http://schemas.microsoft.com/office/drawing/2014/main" id="{3E3A99A6-1CF4-254E-96F6-1592F01A06F3}"/>
              </a:ext>
            </a:extLst>
          </p:cNvPr>
          <p:cNvSpPr>
            <a:spLocks noChangeArrowheads="1" noChangeShapeType="1" noTextEdit="1"/>
          </p:cNvSpPr>
          <p:nvPr/>
        </p:nvSpPr>
        <p:spPr bwMode="auto">
          <a:xfrm>
            <a:off x="304800" y="122238"/>
            <a:ext cx="8610600" cy="868362"/>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FFB241"/>
              </a:contourClr>
            </a:sp3d>
          </a:bodyPr>
          <a:lstStyle/>
          <a:p>
            <a:pPr algn="ctr"/>
            <a:r>
              <a:rPr lang="en-US" sz="3600" kern="10" dirty="0">
                <a:ln w="9525">
                  <a:round/>
                  <a:headEnd/>
                  <a:tailEnd/>
                </a:ln>
                <a:solidFill>
                  <a:srgbClr val="FFB241">
                    <a:alpha val="50195"/>
                  </a:srgbClr>
                </a:solidFill>
                <a:latin typeface="Magneto"/>
              </a:rPr>
              <a:t>Fast Food Medicine</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35"/>
                                        </p:tgtEl>
                                        <p:attrNameLst>
                                          <p:attrName>style.visibility</p:attrName>
                                        </p:attrNameLst>
                                      </p:cBhvr>
                                      <p:to>
                                        <p:strVal val="visible"/>
                                      </p:to>
                                    </p:set>
                                    <p:anim calcmode="lin" valueType="num">
                                      <p:cBhvr additive="base">
                                        <p:cTn id="19" dur="500" fill="hold"/>
                                        <p:tgtEl>
                                          <p:spTgt spid="18435"/>
                                        </p:tgtEl>
                                        <p:attrNameLst>
                                          <p:attrName>ppt_x</p:attrName>
                                        </p:attrNameLst>
                                      </p:cBhvr>
                                      <p:tavLst>
                                        <p:tav tm="0">
                                          <p:val>
                                            <p:strVal val="0-#ppt_w/2"/>
                                          </p:val>
                                        </p:tav>
                                        <p:tav tm="100000">
                                          <p:val>
                                            <p:strVal val="#ppt_x"/>
                                          </p:val>
                                        </p:tav>
                                      </p:tavLst>
                                    </p:anim>
                                    <p:anim calcmode="lin" valueType="num">
                                      <p:cBhvr additive="base">
                                        <p:cTn id="20" dur="500" fill="hold"/>
                                        <p:tgtEl>
                                          <p:spTgt spid="184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utoUpdateAnimBg="0"/>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37741961.jpg">
            <a:extLst>
              <a:ext uri="{FF2B5EF4-FFF2-40B4-BE49-F238E27FC236}">
                <a16:creationId xmlns:a16="http://schemas.microsoft.com/office/drawing/2014/main" id="{183DC4B6-BF21-344F-93BB-83D9F29836A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944" b="93433" l="844" r="98172"/>
                    </a14:imgEffect>
                  </a14:imgLayer>
                </a14:imgProps>
              </a:ext>
              <a:ext uri="{28A0092B-C50C-407E-A947-70E740481C1C}">
                <a14:useLocalDpi xmlns:a14="http://schemas.microsoft.com/office/drawing/2010/main"/>
              </a:ext>
            </a:extLst>
          </a:blip>
          <a:srcRect/>
          <a:stretch>
            <a:fillRect/>
          </a:stretch>
        </p:blipFill>
        <p:spPr bwMode="auto">
          <a:xfrm>
            <a:off x="3136900" y="4705350"/>
            <a:ext cx="2870200" cy="2152650"/>
          </a:xfrm>
          <a:prstGeom prst="rect">
            <a:avLst/>
          </a:prstGeom>
          <a:noFill/>
          <a:ln>
            <a:noFill/>
          </a:ln>
          <a:extLst>
            <a:ext uri="{909E8E84-426E-40DD-AFC4-6F175D3DCCD1}">
              <a14:hiddenFill xmlns:a14="http://schemas.microsoft.com/office/drawing/2010/main">
                <a:solidFill>
                  <a:srgbClr val="FFFFFF">
                    <a:alpha val="45882"/>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itle 1">
            <a:extLst>
              <a:ext uri="{FF2B5EF4-FFF2-40B4-BE49-F238E27FC236}">
                <a16:creationId xmlns:a16="http://schemas.microsoft.com/office/drawing/2014/main" id="{0E11D387-F145-2446-A6C3-B9FB2A2E7C51}"/>
              </a:ext>
            </a:extLst>
          </p:cNvPr>
          <p:cNvSpPr>
            <a:spLocks noGrp="1"/>
          </p:cNvSpPr>
          <p:nvPr>
            <p:ph type="title"/>
          </p:nvPr>
        </p:nvSpPr>
        <p:spPr>
          <a:xfrm>
            <a:off x="457200" y="-228600"/>
            <a:ext cx="8229600" cy="1143000"/>
          </a:xfrm>
        </p:spPr>
        <p:txBody>
          <a:bodyPr/>
          <a:lstStyle/>
          <a:p>
            <a:r>
              <a:rPr lang="en-US" altLang="en-US">
                <a:ea typeface="ＭＳ Ｐゴシック" panose="020B0600070205080204" pitchFamily="34" charset="-128"/>
              </a:rPr>
              <a:t>Drugs Never Cure Disease</a:t>
            </a:r>
          </a:p>
        </p:txBody>
      </p:sp>
      <p:sp>
        <p:nvSpPr>
          <p:cNvPr id="28676" name="Content Placeholder 3">
            <a:extLst>
              <a:ext uri="{FF2B5EF4-FFF2-40B4-BE49-F238E27FC236}">
                <a16:creationId xmlns:a16="http://schemas.microsoft.com/office/drawing/2014/main" id="{528B3DB9-14FD-5843-AC95-87D1ACEC364D}"/>
              </a:ext>
            </a:extLst>
          </p:cNvPr>
          <p:cNvSpPr>
            <a:spLocks noGrp="1"/>
          </p:cNvSpPr>
          <p:nvPr>
            <p:ph sz="half" idx="2"/>
          </p:nvPr>
        </p:nvSpPr>
        <p:spPr>
          <a:xfrm>
            <a:off x="457200" y="762000"/>
            <a:ext cx="8229600" cy="4525963"/>
          </a:xfrm>
        </p:spPr>
        <p:txBody>
          <a:bodyPr/>
          <a:lstStyle/>
          <a:p>
            <a:pPr>
              <a:defRPr/>
            </a:pPr>
            <a:r>
              <a:rPr lang="en-US" altLang="en-US" sz="2000" dirty="0">
                <a:effectLst>
                  <a:outerShdw blurRad="38100" dist="38100" dir="2700000" algn="tl">
                    <a:srgbClr val="C0C0C0"/>
                  </a:outerShdw>
                </a:effectLst>
                <a:ea typeface="ＭＳ Ｐゴシック" panose="020B0600070205080204" pitchFamily="34" charset="-128"/>
              </a:rPr>
              <a:t>“Drugs never cure disease. They only change the form and location.</a:t>
            </a:r>
          </a:p>
          <a:p>
            <a:pPr>
              <a:defRPr/>
            </a:pPr>
            <a:r>
              <a:rPr lang="en-US" altLang="en-US" sz="2000" dirty="0">
                <a:effectLst>
                  <a:outerShdw blurRad="38100" dist="38100" dir="2700000" algn="tl">
                    <a:srgbClr val="C0C0C0"/>
                  </a:outerShdw>
                </a:effectLst>
                <a:ea typeface="ＭＳ Ｐゴシック" panose="020B0600070205080204" pitchFamily="34" charset="-128"/>
              </a:rPr>
              <a:t>“Nature alone is the effectual restorer, and how much better could she perform her task if left to herself. But this privilege is seldom allowed her. </a:t>
            </a:r>
          </a:p>
          <a:p>
            <a:pPr>
              <a:defRPr/>
            </a:pPr>
            <a:r>
              <a:rPr lang="en-US" altLang="en-US" sz="2000" dirty="0">
                <a:effectLst>
                  <a:outerShdw blurRad="38100" dist="38100" dir="2700000" algn="tl">
                    <a:srgbClr val="C0C0C0"/>
                  </a:outerShdw>
                </a:effectLst>
                <a:ea typeface="ＭＳ Ｐゴシック" panose="020B0600070205080204" pitchFamily="34" charset="-128"/>
              </a:rPr>
              <a:t>“If crippled nature bears up under the load, and finally accomplishes in a great measure her double task, and the patient lives, the credit is given to the physician. </a:t>
            </a:r>
          </a:p>
          <a:p>
            <a:pPr>
              <a:defRPr/>
            </a:pPr>
            <a:r>
              <a:rPr lang="en-US" altLang="en-US" sz="2000" dirty="0">
                <a:effectLst>
                  <a:outerShdw blurRad="38100" dist="38100" dir="2700000" algn="tl">
                    <a:srgbClr val="C0C0C0"/>
                  </a:outerShdw>
                </a:effectLst>
                <a:ea typeface="ＭＳ Ｐゴシック" panose="020B0600070205080204" pitchFamily="34" charset="-128"/>
              </a:rPr>
              <a:t>“But if nature fails in her effort to expel the poison from the system, and the patient dies, it is called a wonderful dispensation of Providence. </a:t>
            </a:r>
          </a:p>
          <a:p>
            <a:pPr>
              <a:defRPr/>
            </a:pPr>
            <a:r>
              <a:rPr lang="en-US" altLang="en-US" sz="2000" dirty="0">
                <a:effectLst>
                  <a:outerShdw blurRad="38100" dist="38100" dir="2700000" algn="tl">
                    <a:srgbClr val="C0C0C0"/>
                  </a:outerShdw>
                </a:effectLst>
                <a:ea typeface="ＭＳ Ｐゴシック" panose="020B0600070205080204" pitchFamily="34" charset="-128"/>
              </a:rPr>
              <a:t>“If the patient had taken a course to relieve overburdened nature in season, and understandingly used pure soft water, this dispensation of drug-mortality might have been wholly averted. </a:t>
            </a:r>
          </a:p>
          <a:p>
            <a:pPr>
              <a:defRPr/>
            </a:pPr>
            <a:r>
              <a:rPr lang="en-US" altLang="en-US" sz="2000" dirty="0">
                <a:effectLst>
                  <a:outerShdw blurRad="38100" dist="38100" dir="2700000" algn="tl">
                    <a:srgbClr val="C0C0C0"/>
                  </a:outerShdw>
                </a:effectLst>
                <a:ea typeface="ＭＳ Ｐゴシック" panose="020B0600070205080204" pitchFamily="34" charset="-128"/>
              </a:rPr>
              <a:t>“The use of water can accomplish but little, if the patient does not feel the necessity of also strictly attending to his diet.”  {2SM 451.1} </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67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E4C053A-D3E0-DA4D-AD55-16166ACC60B1}"/>
              </a:ext>
            </a:extLst>
          </p:cNvPr>
          <p:cNvSpPr>
            <a:spLocks noChangeArrowheads="1"/>
          </p:cNvSpPr>
          <p:nvPr/>
        </p:nvSpPr>
        <p:spPr bwMode="auto">
          <a:xfrm>
            <a:off x="0" y="0"/>
            <a:ext cx="1752600" cy="2743200"/>
          </a:xfrm>
          <a:prstGeom prst="rect">
            <a:avLst/>
          </a:prstGeom>
          <a:solidFill>
            <a:schemeClr val="tx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grpSp>
        <p:nvGrpSpPr>
          <p:cNvPr id="60418" name="Group 3">
            <a:extLst>
              <a:ext uri="{FF2B5EF4-FFF2-40B4-BE49-F238E27FC236}">
                <a16:creationId xmlns:a16="http://schemas.microsoft.com/office/drawing/2014/main" id="{7E5197EF-3B33-DA4B-B8F6-BFF2D2278E21}"/>
              </a:ext>
            </a:extLst>
          </p:cNvPr>
          <p:cNvGrpSpPr>
            <a:grpSpLocks/>
          </p:cNvGrpSpPr>
          <p:nvPr/>
        </p:nvGrpSpPr>
        <p:grpSpPr bwMode="auto">
          <a:xfrm>
            <a:off x="-381000" y="685800"/>
            <a:ext cx="9525000" cy="2667000"/>
            <a:chOff x="-240" y="192"/>
            <a:chExt cx="6000" cy="1680"/>
          </a:xfrm>
        </p:grpSpPr>
        <p:sp>
          <p:nvSpPr>
            <p:cNvPr id="566276" name="Freeform 4">
              <a:extLst>
                <a:ext uri="{FF2B5EF4-FFF2-40B4-BE49-F238E27FC236}">
                  <a16:creationId xmlns:a16="http://schemas.microsoft.com/office/drawing/2014/main" id="{EB5AB149-FC9F-5744-964B-04F92A466F14}"/>
                </a:ext>
              </a:extLst>
            </p:cNvPr>
            <p:cNvSpPr>
              <a:spLocks/>
            </p:cNvSpPr>
            <p:nvPr/>
          </p:nvSpPr>
          <p:spPr bwMode="auto">
            <a:xfrm>
              <a:off x="144" y="200"/>
              <a:ext cx="1872" cy="1672"/>
            </a:xfrm>
            <a:custGeom>
              <a:avLst/>
              <a:gdLst/>
              <a:ahLst/>
              <a:cxnLst>
                <a:cxn ang="0">
                  <a:pos x="0" y="1144"/>
                </a:cxn>
                <a:cxn ang="0">
                  <a:pos x="384" y="1144"/>
                </a:cxn>
                <a:cxn ang="0">
                  <a:pos x="480" y="1048"/>
                </a:cxn>
                <a:cxn ang="0">
                  <a:pos x="624" y="1144"/>
                </a:cxn>
                <a:cxn ang="0">
                  <a:pos x="768" y="1240"/>
                </a:cxn>
                <a:cxn ang="0">
                  <a:pos x="864" y="40"/>
                </a:cxn>
                <a:cxn ang="0">
                  <a:pos x="1008" y="1480"/>
                </a:cxn>
                <a:cxn ang="0">
                  <a:pos x="1152" y="1192"/>
                </a:cxn>
                <a:cxn ang="0">
                  <a:pos x="1392" y="1144"/>
                </a:cxn>
                <a:cxn ang="0">
                  <a:pos x="1536" y="904"/>
                </a:cxn>
                <a:cxn ang="0">
                  <a:pos x="1680" y="1096"/>
                </a:cxn>
                <a:cxn ang="0">
                  <a:pos x="1872" y="1144"/>
                </a:cxn>
              </a:cxnLst>
              <a:rect l="0" t="0" r="r" b="b"/>
              <a:pathLst>
                <a:path w="1872" h="1672">
                  <a:moveTo>
                    <a:pt x="0" y="1144"/>
                  </a:moveTo>
                  <a:cubicBezTo>
                    <a:pt x="152" y="1152"/>
                    <a:pt x="304" y="1160"/>
                    <a:pt x="384" y="1144"/>
                  </a:cubicBezTo>
                  <a:cubicBezTo>
                    <a:pt x="464" y="1128"/>
                    <a:pt x="440" y="1048"/>
                    <a:pt x="480" y="1048"/>
                  </a:cubicBezTo>
                  <a:cubicBezTo>
                    <a:pt x="520" y="1048"/>
                    <a:pt x="576" y="1112"/>
                    <a:pt x="624" y="1144"/>
                  </a:cubicBezTo>
                  <a:cubicBezTo>
                    <a:pt x="672" y="1176"/>
                    <a:pt x="728" y="1424"/>
                    <a:pt x="768" y="1240"/>
                  </a:cubicBezTo>
                  <a:cubicBezTo>
                    <a:pt x="808" y="1056"/>
                    <a:pt x="824" y="0"/>
                    <a:pt x="864" y="40"/>
                  </a:cubicBezTo>
                  <a:cubicBezTo>
                    <a:pt x="904" y="80"/>
                    <a:pt x="960" y="1288"/>
                    <a:pt x="1008" y="1480"/>
                  </a:cubicBezTo>
                  <a:cubicBezTo>
                    <a:pt x="1056" y="1672"/>
                    <a:pt x="1088" y="1248"/>
                    <a:pt x="1152" y="1192"/>
                  </a:cubicBezTo>
                  <a:cubicBezTo>
                    <a:pt x="1216" y="1136"/>
                    <a:pt x="1328" y="1192"/>
                    <a:pt x="1392" y="1144"/>
                  </a:cubicBezTo>
                  <a:cubicBezTo>
                    <a:pt x="1456" y="1096"/>
                    <a:pt x="1488" y="912"/>
                    <a:pt x="1536" y="904"/>
                  </a:cubicBezTo>
                  <a:cubicBezTo>
                    <a:pt x="1584" y="896"/>
                    <a:pt x="1624" y="1056"/>
                    <a:pt x="1680" y="1096"/>
                  </a:cubicBezTo>
                  <a:cubicBezTo>
                    <a:pt x="1736" y="1136"/>
                    <a:pt x="1804" y="1140"/>
                    <a:pt x="1872" y="1144"/>
                  </a:cubicBezTo>
                </a:path>
              </a:pathLst>
            </a:custGeom>
            <a:noFill/>
            <a:ln w="19050" cmpd="sng">
              <a:solidFill>
                <a:srgbClr val="008000"/>
              </a:solidFill>
              <a:round/>
              <a:headEnd/>
              <a:tailEnd/>
            </a:ln>
            <a:effectLst>
              <a:outerShdw blurRad="63500" dist="38099" dir="2700000" algn="ctr" rotWithShape="0">
                <a:schemeClr val="bg2">
                  <a:alpha val="74998"/>
                </a:schemeClr>
              </a:outerShdw>
            </a:effectLst>
          </p:spPr>
          <p:txBody>
            <a:bodyPr/>
            <a:lstStyle/>
            <a:p>
              <a:pPr eaLnBrk="1" hangingPunct="1">
                <a:defRPr/>
              </a:pPr>
              <a:endParaRPr lang="en-US">
                <a:latin typeface="Times New Roman" charset="0"/>
                <a:ea typeface="ＭＳ Ｐゴシック" pitchFamily="-107" charset="-128"/>
                <a:cs typeface="ＭＳ Ｐゴシック" pitchFamily="-107" charset="-128"/>
              </a:endParaRPr>
            </a:p>
          </p:txBody>
        </p:sp>
        <p:sp>
          <p:nvSpPr>
            <p:cNvPr id="566277" name="Freeform 5">
              <a:extLst>
                <a:ext uri="{FF2B5EF4-FFF2-40B4-BE49-F238E27FC236}">
                  <a16:creationId xmlns:a16="http://schemas.microsoft.com/office/drawing/2014/main" id="{2441AD3B-58F0-0B49-A8B1-17DCE1F6B227}"/>
                </a:ext>
              </a:extLst>
            </p:cNvPr>
            <p:cNvSpPr>
              <a:spLocks/>
            </p:cNvSpPr>
            <p:nvPr/>
          </p:nvSpPr>
          <p:spPr bwMode="auto">
            <a:xfrm>
              <a:off x="2016" y="192"/>
              <a:ext cx="1872" cy="1672"/>
            </a:xfrm>
            <a:custGeom>
              <a:avLst/>
              <a:gdLst/>
              <a:ahLst/>
              <a:cxnLst>
                <a:cxn ang="0">
                  <a:pos x="0" y="1144"/>
                </a:cxn>
                <a:cxn ang="0">
                  <a:pos x="384" y="1144"/>
                </a:cxn>
                <a:cxn ang="0">
                  <a:pos x="480" y="1048"/>
                </a:cxn>
                <a:cxn ang="0">
                  <a:pos x="624" y="1144"/>
                </a:cxn>
                <a:cxn ang="0">
                  <a:pos x="768" y="1240"/>
                </a:cxn>
                <a:cxn ang="0">
                  <a:pos x="864" y="40"/>
                </a:cxn>
                <a:cxn ang="0">
                  <a:pos x="1008" y="1480"/>
                </a:cxn>
                <a:cxn ang="0">
                  <a:pos x="1152" y="1192"/>
                </a:cxn>
                <a:cxn ang="0">
                  <a:pos x="1392" y="1144"/>
                </a:cxn>
                <a:cxn ang="0">
                  <a:pos x="1536" y="904"/>
                </a:cxn>
                <a:cxn ang="0">
                  <a:pos x="1680" y="1096"/>
                </a:cxn>
                <a:cxn ang="0">
                  <a:pos x="1872" y="1144"/>
                </a:cxn>
              </a:cxnLst>
              <a:rect l="0" t="0" r="r" b="b"/>
              <a:pathLst>
                <a:path w="1872" h="1672">
                  <a:moveTo>
                    <a:pt x="0" y="1144"/>
                  </a:moveTo>
                  <a:cubicBezTo>
                    <a:pt x="152" y="1152"/>
                    <a:pt x="304" y="1160"/>
                    <a:pt x="384" y="1144"/>
                  </a:cubicBezTo>
                  <a:cubicBezTo>
                    <a:pt x="464" y="1128"/>
                    <a:pt x="440" y="1048"/>
                    <a:pt x="480" y="1048"/>
                  </a:cubicBezTo>
                  <a:cubicBezTo>
                    <a:pt x="520" y="1048"/>
                    <a:pt x="576" y="1112"/>
                    <a:pt x="624" y="1144"/>
                  </a:cubicBezTo>
                  <a:cubicBezTo>
                    <a:pt x="672" y="1176"/>
                    <a:pt x="728" y="1424"/>
                    <a:pt x="768" y="1240"/>
                  </a:cubicBezTo>
                  <a:cubicBezTo>
                    <a:pt x="808" y="1056"/>
                    <a:pt x="824" y="0"/>
                    <a:pt x="864" y="40"/>
                  </a:cubicBezTo>
                  <a:cubicBezTo>
                    <a:pt x="904" y="80"/>
                    <a:pt x="960" y="1288"/>
                    <a:pt x="1008" y="1480"/>
                  </a:cubicBezTo>
                  <a:cubicBezTo>
                    <a:pt x="1056" y="1672"/>
                    <a:pt x="1088" y="1248"/>
                    <a:pt x="1152" y="1192"/>
                  </a:cubicBezTo>
                  <a:cubicBezTo>
                    <a:pt x="1216" y="1136"/>
                    <a:pt x="1328" y="1192"/>
                    <a:pt x="1392" y="1144"/>
                  </a:cubicBezTo>
                  <a:cubicBezTo>
                    <a:pt x="1456" y="1096"/>
                    <a:pt x="1488" y="912"/>
                    <a:pt x="1536" y="904"/>
                  </a:cubicBezTo>
                  <a:cubicBezTo>
                    <a:pt x="1584" y="896"/>
                    <a:pt x="1624" y="1056"/>
                    <a:pt x="1680" y="1096"/>
                  </a:cubicBezTo>
                  <a:cubicBezTo>
                    <a:pt x="1736" y="1136"/>
                    <a:pt x="1804" y="1140"/>
                    <a:pt x="1872" y="1144"/>
                  </a:cubicBezTo>
                </a:path>
              </a:pathLst>
            </a:custGeom>
            <a:noFill/>
            <a:ln w="19050" cmpd="sng">
              <a:solidFill>
                <a:srgbClr val="008000"/>
              </a:solidFill>
              <a:round/>
              <a:headEnd/>
              <a:tailEnd/>
            </a:ln>
            <a:effectLst>
              <a:outerShdw blurRad="63500" dist="38099" dir="2700000" algn="ctr" rotWithShape="0">
                <a:schemeClr val="bg2">
                  <a:alpha val="74998"/>
                </a:schemeClr>
              </a:outerShdw>
            </a:effectLst>
          </p:spPr>
          <p:txBody>
            <a:bodyPr/>
            <a:lstStyle/>
            <a:p>
              <a:pPr eaLnBrk="1" hangingPunct="1">
                <a:defRPr/>
              </a:pPr>
              <a:endParaRPr lang="en-US">
                <a:latin typeface="Times New Roman" charset="0"/>
                <a:ea typeface="ＭＳ Ｐゴシック" pitchFamily="-107" charset="-128"/>
                <a:cs typeface="ＭＳ Ｐゴシック" pitchFamily="-107" charset="-128"/>
              </a:endParaRPr>
            </a:p>
          </p:txBody>
        </p:sp>
        <p:sp>
          <p:nvSpPr>
            <p:cNvPr id="566278" name="Freeform 6">
              <a:extLst>
                <a:ext uri="{FF2B5EF4-FFF2-40B4-BE49-F238E27FC236}">
                  <a16:creationId xmlns:a16="http://schemas.microsoft.com/office/drawing/2014/main" id="{FFA1514D-9736-194F-95D4-7563B382BB7D}"/>
                </a:ext>
              </a:extLst>
            </p:cNvPr>
            <p:cNvSpPr>
              <a:spLocks/>
            </p:cNvSpPr>
            <p:nvPr/>
          </p:nvSpPr>
          <p:spPr bwMode="auto">
            <a:xfrm>
              <a:off x="3888" y="192"/>
              <a:ext cx="1872" cy="1672"/>
            </a:xfrm>
            <a:custGeom>
              <a:avLst/>
              <a:gdLst/>
              <a:ahLst/>
              <a:cxnLst>
                <a:cxn ang="0">
                  <a:pos x="0" y="1144"/>
                </a:cxn>
                <a:cxn ang="0">
                  <a:pos x="384" y="1144"/>
                </a:cxn>
                <a:cxn ang="0">
                  <a:pos x="480" y="1048"/>
                </a:cxn>
                <a:cxn ang="0">
                  <a:pos x="624" y="1144"/>
                </a:cxn>
                <a:cxn ang="0">
                  <a:pos x="768" y="1240"/>
                </a:cxn>
                <a:cxn ang="0">
                  <a:pos x="864" y="40"/>
                </a:cxn>
                <a:cxn ang="0">
                  <a:pos x="1008" y="1480"/>
                </a:cxn>
                <a:cxn ang="0">
                  <a:pos x="1152" y="1192"/>
                </a:cxn>
                <a:cxn ang="0">
                  <a:pos x="1392" y="1144"/>
                </a:cxn>
                <a:cxn ang="0">
                  <a:pos x="1536" y="904"/>
                </a:cxn>
                <a:cxn ang="0">
                  <a:pos x="1680" y="1096"/>
                </a:cxn>
                <a:cxn ang="0">
                  <a:pos x="1872" y="1144"/>
                </a:cxn>
              </a:cxnLst>
              <a:rect l="0" t="0" r="r" b="b"/>
              <a:pathLst>
                <a:path w="1872" h="1672">
                  <a:moveTo>
                    <a:pt x="0" y="1144"/>
                  </a:moveTo>
                  <a:cubicBezTo>
                    <a:pt x="152" y="1152"/>
                    <a:pt x="304" y="1160"/>
                    <a:pt x="384" y="1144"/>
                  </a:cubicBezTo>
                  <a:cubicBezTo>
                    <a:pt x="464" y="1128"/>
                    <a:pt x="440" y="1048"/>
                    <a:pt x="480" y="1048"/>
                  </a:cubicBezTo>
                  <a:cubicBezTo>
                    <a:pt x="520" y="1048"/>
                    <a:pt x="576" y="1112"/>
                    <a:pt x="624" y="1144"/>
                  </a:cubicBezTo>
                  <a:cubicBezTo>
                    <a:pt x="672" y="1176"/>
                    <a:pt x="728" y="1424"/>
                    <a:pt x="768" y="1240"/>
                  </a:cubicBezTo>
                  <a:cubicBezTo>
                    <a:pt x="808" y="1056"/>
                    <a:pt x="824" y="0"/>
                    <a:pt x="864" y="40"/>
                  </a:cubicBezTo>
                  <a:cubicBezTo>
                    <a:pt x="904" y="80"/>
                    <a:pt x="960" y="1288"/>
                    <a:pt x="1008" y="1480"/>
                  </a:cubicBezTo>
                  <a:cubicBezTo>
                    <a:pt x="1056" y="1672"/>
                    <a:pt x="1088" y="1248"/>
                    <a:pt x="1152" y="1192"/>
                  </a:cubicBezTo>
                  <a:cubicBezTo>
                    <a:pt x="1216" y="1136"/>
                    <a:pt x="1328" y="1192"/>
                    <a:pt x="1392" y="1144"/>
                  </a:cubicBezTo>
                  <a:cubicBezTo>
                    <a:pt x="1456" y="1096"/>
                    <a:pt x="1488" y="912"/>
                    <a:pt x="1536" y="904"/>
                  </a:cubicBezTo>
                  <a:cubicBezTo>
                    <a:pt x="1584" y="896"/>
                    <a:pt x="1624" y="1056"/>
                    <a:pt x="1680" y="1096"/>
                  </a:cubicBezTo>
                  <a:cubicBezTo>
                    <a:pt x="1736" y="1136"/>
                    <a:pt x="1804" y="1140"/>
                    <a:pt x="1872" y="1144"/>
                  </a:cubicBezTo>
                </a:path>
              </a:pathLst>
            </a:custGeom>
            <a:noFill/>
            <a:ln w="19050" cmpd="sng">
              <a:solidFill>
                <a:srgbClr val="008000"/>
              </a:solidFill>
              <a:round/>
              <a:headEnd/>
              <a:tailEnd/>
            </a:ln>
            <a:effectLst>
              <a:outerShdw blurRad="63500" dist="38099" dir="2700000" algn="ctr" rotWithShape="0">
                <a:schemeClr val="bg2">
                  <a:alpha val="74998"/>
                </a:schemeClr>
              </a:outerShdw>
            </a:effectLst>
          </p:spPr>
          <p:txBody>
            <a:bodyPr/>
            <a:lstStyle/>
            <a:p>
              <a:pPr eaLnBrk="1" hangingPunct="1">
                <a:defRPr/>
              </a:pPr>
              <a:endParaRPr lang="en-US">
                <a:latin typeface="Times New Roman" charset="0"/>
                <a:ea typeface="ＭＳ Ｐゴシック" pitchFamily="-107" charset="-128"/>
                <a:cs typeface="ＭＳ Ｐゴシック" pitchFamily="-107" charset="-128"/>
              </a:endParaRPr>
            </a:p>
          </p:txBody>
        </p:sp>
        <p:sp>
          <p:nvSpPr>
            <p:cNvPr id="60431" name="Line 7">
              <a:extLst>
                <a:ext uri="{FF2B5EF4-FFF2-40B4-BE49-F238E27FC236}">
                  <a16:creationId xmlns:a16="http://schemas.microsoft.com/office/drawing/2014/main" id="{C39370A8-E3CB-D842-9D78-F55582F7DF10}"/>
                </a:ext>
              </a:extLst>
            </p:cNvPr>
            <p:cNvSpPr>
              <a:spLocks noChangeShapeType="1"/>
            </p:cNvSpPr>
            <p:nvPr/>
          </p:nvSpPr>
          <p:spPr bwMode="auto">
            <a:xfrm flipH="1">
              <a:off x="-240" y="1344"/>
              <a:ext cx="384"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0419" name="Group 8">
            <a:extLst>
              <a:ext uri="{FF2B5EF4-FFF2-40B4-BE49-F238E27FC236}">
                <a16:creationId xmlns:a16="http://schemas.microsoft.com/office/drawing/2014/main" id="{1AD08F22-07CF-2941-A2F2-5C4C906353A8}"/>
              </a:ext>
            </a:extLst>
          </p:cNvPr>
          <p:cNvGrpSpPr>
            <a:grpSpLocks/>
          </p:cNvGrpSpPr>
          <p:nvPr/>
        </p:nvGrpSpPr>
        <p:grpSpPr bwMode="auto">
          <a:xfrm>
            <a:off x="-381000" y="4114800"/>
            <a:ext cx="9525000" cy="2667000"/>
            <a:chOff x="-240" y="192"/>
            <a:chExt cx="6000" cy="1680"/>
          </a:xfrm>
        </p:grpSpPr>
        <p:sp>
          <p:nvSpPr>
            <p:cNvPr id="566281" name="Freeform 9">
              <a:extLst>
                <a:ext uri="{FF2B5EF4-FFF2-40B4-BE49-F238E27FC236}">
                  <a16:creationId xmlns:a16="http://schemas.microsoft.com/office/drawing/2014/main" id="{0176720B-7AFF-3843-B6E6-BDD44AD78801}"/>
                </a:ext>
              </a:extLst>
            </p:cNvPr>
            <p:cNvSpPr>
              <a:spLocks/>
            </p:cNvSpPr>
            <p:nvPr/>
          </p:nvSpPr>
          <p:spPr bwMode="auto">
            <a:xfrm>
              <a:off x="144" y="200"/>
              <a:ext cx="1872" cy="1672"/>
            </a:xfrm>
            <a:custGeom>
              <a:avLst/>
              <a:gdLst/>
              <a:ahLst/>
              <a:cxnLst>
                <a:cxn ang="0">
                  <a:pos x="0" y="1144"/>
                </a:cxn>
                <a:cxn ang="0">
                  <a:pos x="384" y="1144"/>
                </a:cxn>
                <a:cxn ang="0">
                  <a:pos x="480" y="1048"/>
                </a:cxn>
                <a:cxn ang="0">
                  <a:pos x="624" y="1144"/>
                </a:cxn>
                <a:cxn ang="0">
                  <a:pos x="768" y="1240"/>
                </a:cxn>
                <a:cxn ang="0">
                  <a:pos x="864" y="40"/>
                </a:cxn>
                <a:cxn ang="0">
                  <a:pos x="1008" y="1480"/>
                </a:cxn>
                <a:cxn ang="0">
                  <a:pos x="1152" y="1192"/>
                </a:cxn>
                <a:cxn ang="0">
                  <a:pos x="1392" y="1144"/>
                </a:cxn>
                <a:cxn ang="0">
                  <a:pos x="1536" y="904"/>
                </a:cxn>
                <a:cxn ang="0">
                  <a:pos x="1680" y="1096"/>
                </a:cxn>
                <a:cxn ang="0">
                  <a:pos x="1872" y="1144"/>
                </a:cxn>
              </a:cxnLst>
              <a:rect l="0" t="0" r="r" b="b"/>
              <a:pathLst>
                <a:path w="1872" h="1672">
                  <a:moveTo>
                    <a:pt x="0" y="1144"/>
                  </a:moveTo>
                  <a:cubicBezTo>
                    <a:pt x="152" y="1152"/>
                    <a:pt x="304" y="1160"/>
                    <a:pt x="384" y="1144"/>
                  </a:cubicBezTo>
                  <a:cubicBezTo>
                    <a:pt x="464" y="1128"/>
                    <a:pt x="440" y="1048"/>
                    <a:pt x="480" y="1048"/>
                  </a:cubicBezTo>
                  <a:cubicBezTo>
                    <a:pt x="520" y="1048"/>
                    <a:pt x="576" y="1112"/>
                    <a:pt x="624" y="1144"/>
                  </a:cubicBezTo>
                  <a:cubicBezTo>
                    <a:pt x="672" y="1176"/>
                    <a:pt x="728" y="1424"/>
                    <a:pt x="768" y="1240"/>
                  </a:cubicBezTo>
                  <a:cubicBezTo>
                    <a:pt x="808" y="1056"/>
                    <a:pt x="824" y="0"/>
                    <a:pt x="864" y="40"/>
                  </a:cubicBezTo>
                  <a:cubicBezTo>
                    <a:pt x="904" y="80"/>
                    <a:pt x="960" y="1288"/>
                    <a:pt x="1008" y="1480"/>
                  </a:cubicBezTo>
                  <a:cubicBezTo>
                    <a:pt x="1056" y="1672"/>
                    <a:pt x="1088" y="1248"/>
                    <a:pt x="1152" y="1192"/>
                  </a:cubicBezTo>
                  <a:cubicBezTo>
                    <a:pt x="1216" y="1136"/>
                    <a:pt x="1328" y="1192"/>
                    <a:pt x="1392" y="1144"/>
                  </a:cubicBezTo>
                  <a:cubicBezTo>
                    <a:pt x="1456" y="1096"/>
                    <a:pt x="1488" y="912"/>
                    <a:pt x="1536" y="904"/>
                  </a:cubicBezTo>
                  <a:cubicBezTo>
                    <a:pt x="1584" y="896"/>
                    <a:pt x="1624" y="1056"/>
                    <a:pt x="1680" y="1096"/>
                  </a:cubicBezTo>
                  <a:cubicBezTo>
                    <a:pt x="1736" y="1136"/>
                    <a:pt x="1804" y="1140"/>
                    <a:pt x="1872" y="1144"/>
                  </a:cubicBezTo>
                </a:path>
              </a:pathLst>
            </a:custGeom>
            <a:noFill/>
            <a:ln w="19050" cmpd="sng">
              <a:solidFill>
                <a:srgbClr val="008000"/>
              </a:solidFill>
              <a:round/>
              <a:headEnd/>
              <a:tailEnd/>
            </a:ln>
            <a:effectLst>
              <a:outerShdw blurRad="63500" dist="38099" dir="2700000" algn="ctr" rotWithShape="0">
                <a:schemeClr val="bg2">
                  <a:alpha val="74998"/>
                </a:schemeClr>
              </a:outerShdw>
            </a:effectLst>
          </p:spPr>
          <p:txBody>
            <a:bodyPr/>
            <a:lstStyle/>
            <a:p>
              <a:pPr eaLnBrk="1" hangingPunct="1">
                <a:defRPr/>
              </a:pPr>
              <a:endParaRPr lang="en-US">
                <a:latin typeface="Times New Roman" charset="0"/>
                <a:ea typeface="ＭＳ Ｐゴシック" pitchFamily="-107" charset="-128"/>
                <a:cs typeface="ＭＳ Ｐゴシック" pitchFamily="-107" charset="-128"/>
              </a:endParaRPr>
            </a:p>
          </p:txBody>
        </p:sp>
        <p:sp>
          <p:nvSpPr>
            <p:cNvPr id="566282" name="Freeform 10">
              <a:extLst>
                <a:ext uri="{FF2B5EF4-FFF2-40B4-BE49-F238E27FC236}">
                  <a16:creationId xmlns:a16="http://schemas.microsoft.com/office/drawing/2014/main" id="{ACA8C063-13DC-3B49-B975-4AF990031EFA}"/>
                </a:ext>
              </a:extLst>
            </p:cNvPr>
            <p:cNvSpPr>
              <a:spLocks/>
            </p:cNvSpPr>
            <p:nvPr/>
          </p:nvSpPr>
          <p:spPr bwMode="auto">
            <a:xfrm>
              <a:off x="2016" y="192"/>
              <a:ext cx="1872" cy="1672"/>
            </a:xfrm>
            <a:custGeom>
              <a:avLst/>
              <a:gdLst/>
              <a:ahLst/>
              <a:cxnLst>
                <a:cxn ang="0">
                  <a:pos x="0" y="1144"/>
                </a:cxn>
                <a:cxn ang="0">
                  <a:pos x="384" y="1144"/>
                </a:cxn>
                <a:cxn ang="0">
                  <a:pos x="480" y="1048"/>
                </a:cxn>
                <a:cxn ang="0">
                  <a:pos x="624" y="1144"/>
                </a:cxn>
                <a:cxn ang="0">
                  <a:pos x="768" y="1240"/>
                </a:cxn>
                <a:cxn ang="0">
                  <a:pos x="864" y="40"/>
                </a:cxn>
                <a:cxn ang="0">
                  <a:pos x="1008" y="1480"/>
                </a:cxn>
                <a:cxn ang="0">
                  <a:pos x="1152" y="1192"/>
                </a:cxn>
                <a:cxn ang="0">
                  <a:pos x="1392" y="1144"/>
                </a:cxn>
                <a:cxn ang="0">
                  <a:pos x="1536" y="904"/>
                </a:cxn>
                <a:cxn ang="0">
                  <a:pos x="1680" y="1096"/>
                </a:cxn>
                <a:cxn ang="0">
                  <a:pos x="1872" y="1144"/>
                </a:cxn>
              </a:cxnLst>
              <a:rect l="0" t="0" r="r" b="b"/>
              <a:pathLst>
                <a:path w="1872" h="1672">
                  <a:moveTo>
                    <a:pt x="0" y="1144"/>
                  </a:moveTo>
                  <a:cubicBezTo>
                    <a:pt x="152" y="1152"/>
                    <a:pt x="304" y="1160"/>
                    <a:pt x="384" y="1144"/>
                  </a:cubicBezTo>
                  <a:cubicBezTo>
                    <a:pt x="464" y="1128"/>
                    <a:pt x="440" y="1048"/>
                    <a:pt x="480" y="1048"/>
                  </a:cubicBezTo>
                  <a:cubicBezTo>
                    <a:pt x="520" y="1048"/>
                    <a:pt x="576" y="1112"/>
                    <a:pt x="624" y="1144"/>
                  </a:cubicBezTo>
                  <a:cubicBezTo>
                    <a:pt x="672" y="1176"/>
                    <a:pt x="728" y="1424"/>
                    <a:pt x="768" y="1240"/>
                  </a:cubicBezTo>
                  <a:cubicBezTo>
                    <a:pt x="808" y="1056"/>
                    <a:pt x="824" y="0"/>
                    <a:pt x="864" y="40"/>
                  </a:cubicBezTo>
                  <a:cubicBezTo>
                    <a:pt x="904" y="80"/>
                    <a:pt x="960" y="1288"/>
                    <a:pt x="1008" y="1480"/>
                  </a:cubicBezTo>
                  <a:cubicBezTo>
                    <a:pt x="1056" y="1672"/>
                    <a:pt x="1088" y="1248"/>
                    <a:pt x="1152" y="1192"/>
                  </a:cubicBezTo>
                  <a:cubicBezTo>
                    <a:pt x="1216" y="1136"/>
                    <a:pt x="1328" y="1192"/>
                    <a:pt x="1392" y="1144"/>
                  </a:cubicBezTo>
                  <a:cubicBezTo>
                    <a:pt x="1456" y="1096"/>
                    <a:pt x="1488" y="912"/>
                    <a:pt x="1536" y="904"/>
                  </a:cubicBezTo>
                  <a:cubicBezTo>
                    <a:pt x="1584" y="896"/>
                    <a:pt x="1624" y="1056"/>
                    <a:pt x="1680" y="1096"/>
                  </a:cubicBezTo>
                  <a:cubicBezTo>
                    <a:pt x="1736" y="1136"/>
                    <a:pt x="1804" y="1140"/>
                    <a:pt x="1872" y="1144"/>
                  </a:cubicBezTo>
                </a:path>
              </a:pathLst>
            </a:custGeom>
            <a:noFill/>
            <a:ln w="19050" cmpd="sng">
              <a:solidFill>
                <a:srgbClr val="008000"/>
              </a:solidFill>
              <a:round/>
              <a:headEnd/>
              <a:tailEnd/>
            </a:ln>
            <a:effectLst>
              <a:outerShdw blurRad="63500" dist="38099" dir="2700000" algn="ctr" rotWithShape="0">
                <a:schemeClr val="bg2">
                  <a:alpha val="74998"/>
                </a:schemeClr>
              </a:outerShdw>
            </a:effectLst>
          </p:spPr>
          <p:txBody>
            <a:bodyPr/>
            <a:lstStyle/>
            <a:p>
              <a:pPr eaLnBrk="1" hangingPunct="1">
                <a:defRPr/>
              </a:pPr>
              <a:endParaRPr lang="en-US">
                <a:latin typeface="Times New Roman" charset="0"/>
                <a:ea typeface="ＭＳ Ｐゴシック" pitchFamily="-107" charset="-128"/>
                <a:cs typeface="ＭＳ Ｐゴシック" pitchFamily="-107" charset="-128"/>
              </a:endParaRPr>
            </a:p>
          </p:txBody>
        </p:sp>
        <p:sp>
          <p:nvSpPr>
            <p:cNvPr id="566283" name="Freeform 11">
              <a:extLst>
                <a:ext uri="{FF2B5EF4-FFF2-40B4-BE49-F238E27FC236}">
                  <a16:creationId xmlns:a16="http://schemas.microsoft.com/office/drawing/2014/main" id="{9E3E7665-996A-3F42-9744-83A9866B6003}"/>
                </a:ext>
              </a:extLst>
            </p:cNvPr>
            <p:cNvSpPr>
              <a:spLocks/>
            </p:cNvSpPr>
            <p:nvPr/>
          </p:nvSpPr>
          <p:spPr bwMode="auto">
            <a:xfrm>
              <a:off x="3888" y="192"/>
              <a:ext cx="1872" cy="1672"/>
            </a:xfrm>
            <a:custGeom>
              <a:avLst/>
              <a:gdLst/>
              <a:ahLst/>
              <a:cxnLst>
                <a:cxn ang="0">
                  <a:pos x="0" y="1144"/>
                </a:cxn>
                <a:cxn ang="0">
                  <a:pos x="384" y="1144"/>
                </a:cxn>
                <a:cxn ang="0">
                  <a:pos x="480" y="1048"/>
                </a:cxn>
                <a:cxn ang="0">
                  <a:pos x="624" y="1144"/>
                </a:cxn>
                <a:cxn ang="0">
                  <a:pos x="768" y="1240"/>
                </a:cxn>
                <a:cxn ang="0">
                  <a:pos x="864" y="40"/>
                </a:cxn>
                <a:cxn ang="0">
                  <a:pos x="1008" y="1480"/>
                </a:cxn>
                <a:cxn ang="0">
                  <a:pos x="1152" y="1192"/>
                </a:cxn>
                <a:cxn ang="0">
                  <a:pos x="1392" y="1144"/>
                </a:cxn>
                <a:cxn ang="0">
                  <a:pos x="1536" y="904"/>
                </a:cxn>
                <a:cxn ang="0">
                  <a:pos x="1680" y="1096"/>
                </a:cxn>
                <a:cxn ang="0">
                  <a:pos x="1872" y="1144"/>
                </a:cxn>
              </a:cxnLst>
              <a:rect l="0" t="0" r="r" b="b"/>
              <a:pathLst>
                <a:path w="1872" h="1672">
                  <a:moveTo>
                    <a:pt x="0" y="1144"/>
                  </a:moveTo>
                  <a:cubicBezTo>
                    <a:pt x="152" y="1152"/>
                    <a:pt x="304" y="1160"/>
                    <a:pt x="384" y="1144"/>
                  </a:cubicBezTo>
                  <a:cubicBezTo>
                    <a:pt x="464" y="1128"/>
                    <a:pt x="440" y="1048"/>
                    <a:pt x="480" y="1048"/>
                  </a:cubicBezTo>
                  <a:cubicBezTo>
                    <a:pt x="520" y="1048"/>
                    <a:pt x="576" y="1112"/>
                    <a:pt x="624" y="1144"/>
                  </a:cubicBezTo>
                  <a:cubicBezTo>
                    <a:pt x="672" y="1176"/>
                    <a:pt x="728" y="1424"/>
                    <a:pt x="768" y="1240"/>
                  </a:cubicBezTo>
                  <a:cubicBezTo>
                    <a:pt x="808" y="1056"/>
                    <a:pt x="824" y="0"/>
                    <a:pt x="864" y="40"/>
                  </a:cubicBezTo>
                  <a:cubicBezTo>
                    <a:pt x="904" y="80"/>
                    <a:pt x="960" y="1288"/>
                    <a:pt x="1008" y="1480"/>
                  </a:cubicBezTo>
                  <a:cubicBezTo>
                    <a:pt x="1056" y="1672"/>
                    <a:pt x="1088" y="1248"/>
                    <a:pt x="1152" y="1192"/>
                  </a:cubicBezTo>
                  <a:cubicBezTo>
                    <a:pt x="1216" y="1136"/>
                    <a:pt x="1328" y="1192"/>
                    <a:pt x="1392" y="1144"/>
                  </a:cubicBezTo>
                  <a:cubicBezTo>
                    <a:pt x="1456" y="1096"/>
                    <a:pt x="1488" y="912"/>
                    <a:pt x="1536" y="904"/>
                  </a:cubicBezTo>
                  <a:cubicBezTo>
                    <a:pt x="1584" y="896"/>
                    <a:pt x="1624" y="1056"/>
                    <a:pt x="1680" y="1096"/>
                  </a:cubicBezTo>
                  <a:cubicBezTo>
                    <a:pt x="1736" y="1136"/>
                    <a:pt x="1804" y="1140"/>
                    <a:pt x="1872" y="1144"/>
                  </a:cubicBezTo>
                </a:path>
              </a:pathLst>
            </a:custGeom>
            <a:noFill/>
            <a:ln w="19050" cmpd="sng">
              <a:solidFill>
                <a:srgbClr val="008000"/>
              </a:solidFill>
              <a:round/>
              <a:headEnd/>
              <a:tailEnd/>
            </a:ln>
            <a:effectLst>
              <a:outerShdw blurRad="63500" dist="38099" dir="2700000" algn="ctr" rotWithShape="0">
                <a:schemeClr val="bg2">
                  <a:alpha val="74998"/>
                </a:schemeClr>
              </a:outerShdw>
            </a:effectLst>
          </p:spPr>
          <p:txBody>
            <a:bodyPr/>
            <a:lstStyle/>
            <a:p>
              <a:pPr eaLnBrk="1" hangingPunct="1">
                <a:defRPr/>
              </a:pPr>
              <a:endParaRPr lang="en-US">
                <a:latin typeface="Times New Roman" charset="0"/>
                <a:ea typeface="ＭＳ Ｐゴシック" pitchFamily="-107" charset="-128"/>
                <a:cs typeface="ＭＳ Ｐゴシック" pitchFamily="-107" charset="-128"/>
              </a:endParaRPr>
            </a:p>
          </p:txBody>
        </p:sp>
        <p:sp>
          <p:nvSpPr>
            <p:cNvPr id="60427" name="Line 12">
              <a:extLst>
                <a:ext uri="{FF2B5EF4-FFF2-40B4-BE49-F238E27FC236}">
                  <a16:creationId xmlns:a16="http://schemas.microsoft.com/office/drawing/2014/main" id="{7F4EA45E-326C-9C47-B658-C199347F6000}"/>
                </a:ext>
              </a:extLst>
            </p:cNvPr>
            <p:cNvSpPr>
              <a:spLocks noChangeShapeType="1"/>
            </p:cNvSpPr>
            <p:nvPr/>
          </p:nvSpPr>
          <p:spPr bwMode="auto">
            <a:xfrm flipH="1">
              <a:off x="-240" y="1344"/>
              <a:ext cx="384"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60420" name="Picture 13" descr="C:\Documents and Settings\jclark\My Documents\My Pictures\bp6.jpg">
            <a:extLst>
              <a:ext uri="{FF2B5EF4-FFF2-40B4-BE49-F238E27FC236}">
                <a16:creationId xmlns:a16="http://schemas.microsoft.com/office/drawing/2014/main" id="{4179EF28-A60D-D24F-919A-49EEA1AE6BB6}"/>
              </a:ext>
            </a:extLst>
          </p:cNvPr>
          <p:cNvPicPr>
            <a:picLocks noChangeAspect="1" noChangeArrowheads="1"/>
          </p:cNvPicPr>
          <p:nvPr/>
        </p:nvPicPr>
        <p:blipFill>
          <a:blip r:embed="rId3">
            <a:clrChange>
              <a:clrFrom>
                <a:srgbClr val="00004E"/>
              </a:clrFrom>
              <a:clrTo>
                <a:srgbClr val="00004E">
                  <a:alpha val="0"/>
                </a:srgbClr>
              </a:clrTo>
            </a:clrChange>
            <a:extLst>
              <a:ext uri="{28A0092B-C50C-407E-A947-70E740481C1C}">
                <a14:useLocalDpi xmlns:a14="http://schemas.microsoft.com/office/drawing/2010/main"/>
              </a:ext>
            </a:extLst>
          </a:blip>
          <a:srcRect/>
          <a:stretch>
            <a:fillRect/>
          </a:stretch>
        </p:blipFill>
        <p:spPr bwMode="auto">
          <a:xfrm>
            <a:off x="2286000" y="0"/>
            <a:ext cx="4608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14" descr="D:\bp str.jpg">
            <a:extLst>
              <a:ext uri="{FF2B5EF4-FFF2-40B4-BE49-F238E27FC236}">
                <a16:creationId xmlns:a16="http://schemas.microsoft.com/office/drawing/2014/main" id="{9A67130C-0D52-7445-BCB3-887C27EEECD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7" name="Rectangle 15">
            <a:extLst>
              <a:ext uri="{FF2B5EF4-FFF2-40B4-BE49-F238E27FC236}">
                <a16:creationId xmlns:a16="http://schemas.microsoft.com/office/drawing/2014/main" id="{C6884252-315D-EE4A-89AC-313233C4B4FC}"/>
              </a:ext>
            </a:extLst>
          </p:cNvPr>
          <p:cNvSpPr>
            <a:spLocks noGrp="1" noChangeArrowheads="1"/>
          </p:cNvSpPr>
          <p:nvPr>
            <p:ph type="body" sz="half" idx="1"/>
          </p:nvPr>
        </p:nvSpPr>
        <p:spPr>
          <a:xfrm>
            <a:off x="-381000" y="2438400"/>
            <a:ext cx="4343400" cy="4114800"/>
          </a:xfrm>
          <a:solidFill>
            <a:schemeClr val="accent3">
              <a:lumMod val="20000"/>
              <a:lumOff val="80000"/>
              <a:alpha val="68000"/>
            </a:schemeClr>
          </a:solidFill>
        </p:spPr>
        <p:txBody>
          <a:bodyPr/>
          <a:lstStyle/>
          <a:p>
            <a:pPr>
              <a:lnSpc>
                <a:spcPct val="90000"/>
              </a:lnSpc>
              <a:defRPr/>
            </a:pPr>
            <a:r>
              <a:rPr lang="en-US" altLang="en-US" sz="2400" b="1" dirty="0">
                <a:effectLst>
                  <a:outerShdw blurRad="38100" dist="38100" dir="2700000" algn="tl">
                    <a:srgbClr val="FFFFFF"/>
                  </a:outerShdw>
                </a:effectLst>
                <a:latin typeface="Tahoma" panose="020B0604030504040204" pitchFamily="34" charset="0"/>
                <a:ea typeface="ＭＳ Ｐゴシック" panose="020B0600070205080204" pitchFamily="34" charset="-128"/>
              </a:rPr>
              <a:t>“People need to be taught that drugs do not cure disease. It is true that they sometimes afford present relief, and the patient appears to recover as the result of their use; … But in most cases the drug only changes the form and location of the disease.” {MH 126}.</a:t>
            </a:r>
            <a:endParaRPr lang="en-US" altLang="en-US" sz="2400" dirty="0">
              <a:effectLst>
                <a:outerShdw blurRad="38100" dist="38100" dir="2700000" algn="tl">
                  <a:srgbClr val="FFFFFF"/>
                </a:outerShdw>
              </a:effectLst>
              <a:latin typeface="Tahoma" panose="020B0604030504040204" pitchFamily="34" charset="0"/>
              <a:ea typeface="ＭＳ Ｐゴシック" panose="020B0600070205080204" pitchFamily="34" charset="-128"/>
            </a:endParaRPr>
          </a:p>
        </p:txBody>
      </p:sp>
      <p:pic>
        <p:nvPicPr>
          <p:cNvPr id="60423" name="Picture 2" descr="C:\Users\Ralph\Desktop\brain[1].jpg">
            <a:extLst>
              <a:ext uri="{FF2B5EF4-FFF2-40B4-BE49-F238E27FC236}">
                <a16:creationId xmlns:a16="http://schemas.microsoft.com/office/drawing/2014/main" id="{214A57F8-63A1-0D48-A8C4-B6AA017B9AA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2766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54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5487">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7" grpId="0" build="p"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statin DM.jpg">
            <a:extLst>
              <a:ext uri="{FF2B5EF4-FFF2-40B4-BE49-F238E27FC236}">
                <a16:creationId xmlns:a16="http://schemas.microsoft.com/office/drawing/2014/main" id="{411625FF-83A7-2B41-9D62-CBDE924342B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0"/>
            <a:ext cx="93726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Picture 3" descr="Chol.gif">
            <a:extLst>
              <a:ext uri="{FF2B5EF4-FFF2-40B4-BE49-F238E27FC236}">
                <a16:creationId xmlns:a16="http://schemas.microsoft.com/office/drawing/2014/main" id="{FFF03400-55D4-AC46-969B-1D8B650FA96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4600" y="-107950"/>
            <a:ext cx="6705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19222979b">
            <a:extLst>
              <a:ext uri="{FF2B5EF4-FFF2-40B4-BE49-F238E27FC236}">
                <a16:creationId xmlns:a16="http://schemas.microsoft.com/office/drawing/2014/main" id="{91A62793-BA7A-8344-9FD4-C57BDA5E36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WordArt 4">
            <a:extLst>
              <a:ext uri="{FF2B5EF4-FFF2-40B4-BE49-F238E27FC236}">
                <a16:creationId xmlns:a16="http://schemas.microsoft.com/office/drawing/2014/main" id="{F92CB352-6789-D74F-911E-462DAE1E41E9}"/>
              </a:ext>
            </a:extLst>
          </p:cNvPr>
          <p:cNvSpPr>
            <a:spLocks noChangeArrowheads="1" noChangeShapeType="1" noTextEdit="1"/>
          </p:cNvSpPr>
          <p:nvPr/>
        </p:nvSpPr>
        <p:spPr bwMode="auto">
          <a:xfrm>
            <a:off x="3581400" y="152400"/>
            <a:ext cx="52578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200"/>
                    </a:gs>
                    <a:gs pos="45000">
                      <a:srgbClr val="FF7A00"/>
                    </a:gs>
                    <a:gs pos="70000">
                      <a:srgbClr val="FF0300"/>
                    </a:gs>
                    <a:gs pos="100000">
                      <a:srgbClr val="4D0808"/>
                    </a:gs>
                  </a:gsLst>
                  <a:lin ang="5400000" scaled="1"/>
                </a:gradFill>
                <a:effectLst>
                  <a:outerShdw dist="35921" dir="2700000" algn="ctr" rotWithShape="0">
                    <a:schemeClr val="bg2">
                      <a:alpha val="74997"/>
                    </a:schemeClr>
                  </a:outerShdw>
                </a:effectLst>
                <a:latin typeface="Arial Black" panose="020B0604020202020204" pitchFamily="34" charset="0"/>
                <a:cs typeface="Arial Black" panose="020B0604020202020204" pitchFamily="34" charset="0"/>
              </a:rPr>
              <a:t>Statins and Cancer, Its A Wash</a:t>
            </a:r>
          </a:p>
        </p:txBody>
      </p:sp>
      <p:sp>
        <p:nvSpPr>
          <p:cNvPr id="63491" name="Content Placeholder 2">
            <a:extLst>
              <a:ext uri="{FF2B5EF4-FFF2-40B4-BE49-F238E27FC236}">
                <a16:creationId xmlns:a16="http://schemas.microsoft.com/office/drawing/2014/main" id="{B1C3799D-1DAC-884F-AC98-47A587F1D71B}"/>
              </a:ext>
            </a:extLst>
          </p:cNvPr>
          <p:cNvSpPr>
            <a:spLocks noGrp="1"/>
          </p:cNvSpPr>
          <p:nvPr>
            <p:ph idx="4294967295"/>
          </p:nvPr>
        </p:nvSpPr>
        <p:spPr>
          <a:xfrm>
            <a:off x="3581400" y="914400"/>
            <a:ext cx="5257800" cy="5211763"/>
          </a:xfrm>
        </p:spPr>
        <p:txBody>
          <a:bodyPr/>
          <a:lstStyle/>
          <a:p>
            <a:pPr>
              <a:lnSpc>
                <a:spcPct val="110000"/>
              </a:lnSpc>
              <a:buFont typeface="ＭＳ Ｐゴシック" panose="020B0600070205080204" pitchFamily="34" charset="-128"/>
              <a:buChar char="‣"/>
            </a:pPr>
            <a:r>
              <a:rPr lang="en-US" altLang="en-US" sz="2800" dirty="0">
                <a:ea typeface="ＭＳ Ｐゴシック" panose="020B0600070205080204" pitchFamily="34" charset="-128"/>
              </a:rPr>
              <a:t>“In some randomized trials, notwithstanding their short duration, statins have been found to increase cancer incidence especially in the elderly and women. In these situations, the decrease in cardiovascular mortality can be matched by an equal increase in cancer mortality, leaving all-cause mortality unchanged.”</a:t>
            </a:r>
          </a:p>
        </p:txBody>
      </p:sp>
      <p:sp>
        <p:nvSpPr>
          <p:cNvPr id="309254" name="Rectangle 3">
            <a:extLst>
              <a:ext uri="{FF2B5EF4-FFF2-40B4-BE49-F238E27FC236}">
                <a16:creationId xmlns:a16="http://schemas.microsoft.com/office/drawing/2014/main" id="{F4709B81-6C91-1343-B2A5-BB2EC8AAA1C8}"/>
              </a:ext>
            </a:extLst>
          </p:cNvPr>
          <p:cNvSpPr>
            <a:spLocks noChangeArrowheads="1"/>
          </p:cNvSpPr>
          <p:nvPr/>
        </p:nvSpPr>
        <p:spPr bwMode="auto">
          <a:xfrm>
            <a:off x="3886200" y="6488113"/>
            <a:ext cx="4518025" cy="366712"/>
          </a:xfrm>
          <a:prstGeom prst="rect">
            <a:avLst/>
          </a:prstGeom>
          <a:noFill/>
          <a:ln>
            <a:noFill/>
          </a:ln>
          <a:effectLst>
            <a:outerShdw blurRad="50800" dist="38100" dir="2700000" rotWithShape="0">
              <a:srgbClr val="808080">
                <a:alpha val="92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dirty="0">
                <a:solidFill>
                  <a:schemeClr val="bg1"/>
                </a:solidFill>
                <a:effectLst>
                  <a:outerShdw blurRad="38100" dist="38100" dir="2700000" algn="tl">
                    <a:srgbClr val="000000">
                      <a:alpha val="43137"/>
                    </a:srgbClr>
                  </a:outerShdw>
                </a:effectLst>
                <a:latin typeface="Arial" charset="0"/>
                <a:ea typeface="ＭＳ Ｐゴシック" charset="-128"/>
                <a:cs typeface="ＭＳ Ｐゴシック" charset="-128"/>
              </a:rPr>
              <a:t> </a:t>
            </a:r>
            <a:r>
              <a:rPr lang="en-US" dirty="0" err="1">
                <a:solidFill>
                  <a:schemeClr val="bg1"/>
                </a:solidFill>
                <a:effectLst>
                  <a:outerShdw blurRad="38100" dist="38100" dir="2700000" algn="tl">
                    <a:srgbClr val="000000">
                      <a:alpha val="43137"/>
                    </a:srgbClr>
                  </a:outerShdw>
                </a:effectLst>
                <a:latin typeface="Arial" charset="0"/>
                <a:ea typeface="ＭＳ Ｐゴシック" charset="-128"/>
                <a:cs typeface="ＭＳ Ｐゴシック" charset="-128"/>
              </a:rPr>
              <a:t>Recenti</a:t>
            </a:r>
            <a:r>
              <a:rPr lang="en-US" dirty="0">
                <a:solidFill>
                  <a:schemeClr val="bg1"/>
                </a:solidFill>
                <a:effectLst>
                  <a:outerShdw blurRad="38100" dist="38100" dir="2700000" algn="tl">
                    <a:srgbClr val="000000">
                      <a:alpha val="43137"/>
                    </a:srgbClr>
                  </a:outerShdw>
                </a:effectLst>
                <a:latin typeface="Arial" charset="0"/>
                <a:ea typeface="ＭＳ Ｐゴシック" charset="-128"/>
                <a:cs typeface="ＭＳ Ｐゴシック" charset="-128"/>
              </a:rPr>
              <a:t> </a:t>
            </a:r>
            <a:r>
              <a:rPr lang="en-US" dirty="0" err="1">
                <a:solidFill>
                  <a:schemeClr val="bg1"/>
                </a:solidFill>
                <a:effectLst>
                  <a:outerShdw blurRad="38100" dist="38100" dir="2700000" algn="tl">
                    <a:srgbClr val="000000">
                      <a:alpha val="43137"/>
                    </a:srgbClr>
                  </a:outerShdw>
                </a:effectLst>
                <a:latin typeface="Arial" charset="0"/>
                <a:ea typeface="ＭＳ Ｐゴシック" charset="-128"/>
                <a:cs typeface="ＭＳ Ｐゴシック" charset="-128"/>
              </a:rPr>
              <a:t>Prog</a:t>
            </a:r>
            <a:r>
              <a:rPr lang="en-US" dirty="0">
                <a:solidFill>
                  <a:schemeClr val="bg1"/>
                </a:solidFill>
                <a:effectLst>
                  <a:outerShdw blurRad="38100" dist="38100" dir="2700000" algn="tl">
                    <a:srgbClr val="000000">
                      <a:alpha val="43137"/>
                    </a:srgbClr>
                  </a:outerShdw>
                </a:effectLst>
                <a:latin typeface="Arial" charset="0"/>
                <a:ea typeface="ＭＳ Ｐゴシック" charset="-128"/>
                <a:cs typeface="ＭＳ Ｐゴシック" charset="-128"/>
              </a:rPr>
              <a:t> Med. 2009 Jan;100(1):33-9. </a:t>
            </a:r>
          </a:p>
        </p:txBody>
      </p:sp>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Diabesity meds kill">
            <a:extLst>
              <a:ext uri="{FF2B5EF4-FFF2-40B4-BE49-F238E27FC236}">
                <a16:creationId xmlns:a16="http://schemas.microsoft.com/office/drawing/2014/main" id="{B691BD93-F996-0F4E-A15A-583C2A8198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031" descr="C:\Documents and Settings\Administrator\My Documents\My Pictures\eyes2.jpg">
            <a:extLst>
              <a:ext uri="{FF2B5EF4-FFF2-40B4-BE49-F238E27FC236}">
                <a16:creationId xmlns:a16="http://schemas.microsoft.com/office/drawing/2014/main" id="{BABC8FF6-1689-AF42-B6FA-55FF636D4E9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0"/>
            <a:ext cx="103632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888079"/>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F6F366-0EB0-D54A-ADA1-D108A6DC7C0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737360"/>
            <a:ext cx="9144000" cy="5120640"/>
          </a:xfrm>
          <a:prstGeom prst="rect">
            <a:avLst/>
          </a:prstGeom>
        </p:spPr>
      </p:pic>
      <p:sp>
        <p:nvSpPr>
          <p:cNvPr id="3" name="TextBox 2">
            <a:extLst>
              <a:ext uri="{FF2B5EF4-FFF2-40B4-BE49-F238E27FC236}">
                <a16:creationId xmlns:a16="http://schemas.microsoft.com/office/drawing/2014/main" id="{D932C584-9EC8-344E-ACFD-7C836C8FC0D0}"/>
              </a:ext>
            </a:extLst>
          </p:cNvPr>
          <p:cNvSpPr txBox="1"/>
          <p:nvPr/>
        </p:nvSpPr>
        <p:spPr>
          <a:xfrm>
            <a:off x="3048000" y="38100"/>
            <a:ext cx="2532553" cy="1384995"/>
          </a:xfrm>
          <a:prstGeom prst="rect">
            <a:avLst/>
          </a:prstGeom>
          <a:noFill/>
        </p:spPr>
        <p:txBody>
          <a:bodyPr wrap="none" rtlCol="0">
            <a:spAutoFit/>
          </a:bodyPr>
          <a:lstStyle/>
          <a:p>
            <a:pPr algn="ctr"/>
            <a:r>
              <a:rPr lang="en-US" sz="2800" dirty="0" err="1"/>
              <a:t>Fungalbionics</a:t>
            </a:r>
            <a:endParaRPr lang="en-US" sz="2800" dirty="0"/>
          </a:p>
          <a:p>
            <a:pPr algn="ctr"/>
            <a:r>
              <a:rPr lang="en-US" sz="2800" dirty="0"/>
              <a:t>Penicillin </a:t>
            </a:r>
          </a:p>
          <a:p>
            <a:pPr algn="ctr"/>
            <a:r>
              <a:rPr lang="en-US" sz="2800" dirty="0"/>
              <a:t>Tumorigenesis</a:t>
            </a:r>
          </a:p>
        </p:txBody>
      </p:sp>
    </p:spTree>
    <p:extLst>
      <p:ext uri="{BB962C8B-B14F-4D97-AF65-F5344CB8AC3E}">
        <p14:creationId xmlns:p14="http://schemas.microsoft.com/office/powerpoint/2010/main" val="1276880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DB7BB-E3C8-604A-BE30-A96F610F10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0"/>
            <a:ext cx="10287000" cy="6858000"/>
          </a:xfrm>
          <a:prstGeom prst="rect">
            <a:avLst/>
          </a:prstGeom>
        </p:spPr>
      </p:pic>
    </p:spTree>
    <p:extLst>
      <p:ext uri="{BB962C8B-B14F-4D97-AF65-F5344CB8AC3E}">
        <p14:creationId xmlns:p14="http://schemas.microsoft.com/office/powerpoint/2010/main" val="2400489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6EA89-0D17-2F4C-8831-85CBE1BD8E5D}"/>
              </a:ext>
            </a:extLst>
          </p:cNvPr>
          <p:cNvSpPr>
            <a:spLocks noGrp="1"/>
          </p:cNvSpPr>
          <p:nvPr>
            <p:ph type="title"/>
          </p:nvPr>
        </p:nvSpPr>
        <p:spPr>
          <a:xfrm>
            <a:off x="666044" y="381000"/>
            <a:ext cx="7772400" cy="1143000"/>
          </a:xfrm>
        </p:spPr>
        <p:txBody>
          <a:bodyPr/>
          <a:lstStyle/>
          <a:p>
            <a:r>
              <a:rPr lang="en-US" dirty="0"/>
              <a:t>Pharmaceutical Drug Medications and Vaccinations </a:t>
            </a:r>
          </a:p>
        </p:txBody>
      </p:sp>
      <p:sp>
        <p:nvSpPr>
          <p:cNvPr id="3" name="Content Placeholder 2">
            <a:extLst>
              <a:ext uri="{FF2B5EF4-FFF2-40B4-BE49-F238E27FC236}">
                <a16:creationId xmlns:a16="http://schemas.microsoft.com/office/drawing/2014/main" id="{4EE32393-7597-BD43-8D73-72873F5B38E8}"/>
              </a:ext>
            </a:extLst>
          </p:cNvPr>
          <p:cNvSpPr>
            <a:spLocks noGrp="1"/>
          </p:cNvSpPr>
          <p:nvPr>
            <p:ph idx="1"/>
          </p:nvPr>
        </p:nvSpPr>
        <p:spPr>
          <a:xfrm>
            <a:off x="685800" y="2209800"/>
            <a:ext cx="3276600" cy="3886200"/>
          </a:xfrm>
        </p:spPr>
        <p:txBody>
          <a:bodyPr/>
          <a:lstStyle/>
          <a:p>
            <a:pPr marL="0" indent="0">
              <a:buNone/>
            </a:pPr>
            <a:r>
              <a:rPr lang="en-AU" sz="2000" dirty="0"/>
              <a:t>In 1900 cancer affected 5% of the population. Under the influence of vaccinations containing many viruses and drug medications that suppress the immune system one-third of women (33%) and half of men (50%) will now develop cancer in their lifetime.</a:t>
            </a:r>
          </a:p>
        </p:txBody>
      </p:sp>
      <p:graphicFrame>
        <p:nvGraphicFramePr>
          <p:cNvPr id="4" name="Content Placeholder 3">
            <a:extLst>
              <a:ext uri="{FF2B5EF4-FFF2-40B4-BE49-F238E27FC236}">
                <a16:creationId xmlns:a16="http://schemas.microsoft.com/office/drawing/2014/main" id="{A6C4C553-11AE-154D-9030-CFB02117BCF6}"/>
              </a:ext>
            </a:extLst>
          </p:cNvPr>
          <p:cNvGraphicFramePr>
            <a:graphicFrameLocks/>
          </p:cNvGraphicFramePr>
          <p:nvPr>
            <p:extLst/>
          </p:nvPr>
        </p:nvGraphicFramePr>
        <p:xfrm>
          <a:off x="3962400" y="1828800"/>
          <a:ext cx="44958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B55F532C-3E66-CB4A-9E71-D0994C4B0ADD}"/>
              </a:ext>
            </a:extLst>
          </p:cNvPr>
          <p:cNvSpPr txBox="1"/>
          <p:nvPr/>
        </p:nvSpPr>
        <p:spPr>
          <a:xfrm>
            <a:off x="2509320" y="6446335"/>
            <a:ext cx="4125360" cy="369332"/>
          </a:xfrm>
          <a:prstGeom prst="rect">
            <a:avLst/>
          </a:prstGeom>
          <a:noFill/>
        </p:spPr>
        <p:txBody>
          <a:bodyPr wrap="none" rtlCol="0">
            <a:spAutoFit/>
          </a:bodyPr>
          <a:lstStyle/>
          <a:p>
            <a:r>
              <a:rPr lang="en-AU" sz="1800" dirty="0" err="1">
                <a:latin typeface="Tahoma Normal"/>
                <a:ea typeface="ＭＳ Ｐゴシック" pitchFamily="-65" charset="-128"/>
                <a:cs typeface="ＭＳ Ｐゴシック" pitchFamily="-65" charset="-128"/>
              </a:rPr>
              <a:t>Clin</a:t>
            </a:r>
            <a:r>
              <a:rPr lang="en-AU" sz="1800" dirty="0">
                <a:latin typeface="Tahoma Normal"/>
                <a:ea typeface="ＭＳ Ｐゴシック" pitchFamily="-65" charset="-128"/>
                <a:cs typeface="ＭＳ Ｐゴシック" pitchFamily="-65" charset="-128"/>
              </a:rPr>
              <a:t> </a:t>
            </a:r>
            <a:r>
              <a:rPr lang="en-AU" sz="1800" dirty="0" err="1">
                <a:latin typeface="Tahoma Normal"/>
                <a:ea typeface="ＭＳ Ｐゴシック" pitchFamily="-65" charset="-128"/>
                <a:cs typeface="ＭＳ Ｐゴシック" pitchFamily="-65" charset="-128"/>
              </a:rPr>
              <a:t>Transl</a:t>
            </a:r>
            <a:r>
              <a:rPr lang="en-AU" sz="1800" dirty="0">
                <a:latin typeface="Tahoma Normal"/>
                <a:ea typeface="ＭＳ Ｐゴシック" pitchFamily="-65" charset="-128"/>
                <a:cs typeface="ＭＳ Ｐゴシック" pitchFamily="-65" charset="-128"/>
              </a:rPr>
              <a:t> Med. 2020 Dec;10(8):e215.</a:t>
            </a:r>
            <a:endParaRPr lang="en-US" sz="1800" dirty="0"/>
          </a:p>
        </p:txBody>
      </p:sp>
    </p:spTree>
    <p:extLst>
      <p:ext uri="{BB962C8B-B14F-4D97-AF65-F5344CB8AC3E}">
        <p14:creationId xmlns:p14="http://schemas.microsoft.com/office/powerpoint/2010/main" val="597385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6" descr="30417026.jpg">
            <a:extLst>
              <a:ext uri="{FF2B5EF4-FFF2-40B4-BE49-F238E27FC236}">
                <a16:creationId xmlns:a16="http://schemas.microsoft.com/office/drawing/2014/main" id="{80DCE6B2-4AD0-6F4F-9E03-169A154F421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itle 3">
            <a:extLst>
              <a:ext uri="{FF2B5EF4-FFF2-40B4-BE49-F238E27FC236}">
                <a16:creationId xmlns:a16="http://schemas.microsoft.com/office/drawing/2014/main" id="{1F6D987A-CBDD-C740-8485-B98363A46AE2}"/>
              </a:ext>
            </a:extLst>
          </p:cNvPr>
          <p:cNvSpPr>
            <a:spLocks noGrp="1"/>
          </p:cNvSpPr>
          <p:nvPr>
            <p:ph type="title"/>
          </p:nvPr>
        </p:nvSpPr>
        <p:spPr>
          <a:xfrm>
            <a:off x="-457200" y="3657600"/>
            <a:ext cx="8229600" cy="1143000"/>
          </a:xfrm>
        </p:spPr>
        <p:txBody>
          <a:bodyPr/>
          <a:lstStyle/>
          <a:p>
            <a:r>
              <a:rPr lang="en-US" altLang="en-US" dirty="0" err="1">
                <a:ea typeface="ＭＳ Ｐゴシック" panose="020B0600070205080204" pitchFamily="34" charset="-128"/>
              </a:rPr>
              <a:t>Symptomatologists</a:t>
            </a:r>
            <a:endParaRPr lang="en-US" altLang="en-US" dirty="0">
              <a:ea typeface="ＭＳ Ｐゴシック" panose="020B0600070205080204" pitchFamily="34" charset="-128"/>
            </a:endParaRPr>
          </a:p>
        </p:txBody>
      </p:sp>
      <p:sp>
        <p:nvSpPr>
          <p:cNvPr id="67587" name="Content Placeholder 5">
            <a:extLst>
              <a:ext uri="{FF2B5EF4-FFF2-40B4-BE49-F238E27FC236}">
                <a16:creationId xmlns:a16="http://schemas.microsoft.com/office/drawing/2014/main" id="{E5A5F73D-4EFC-E54A-A045-704D58BEFBD8}"/>
              </a:ext>
            </a:extLst>
          </p:cNvPr>
          <p:cNvSpPr>
            <a:spLocks noGrp="1"/>
          </p:cNvSpPr>
          <p:nvPr>
            <p:ph sz="half" idx="2"/>
          </p:nvPr>
        </p:nvSpPr>
        <p:spPr>
          <a:xfrm>
            <a:off x="381000" y="4800600"/>
            <a:ext cx="8534400" cy="2438400"/>
          </a:xfrm>
        </p:spPr>
        <p:txBody>
          <a:bodyPr/>
          <a:lstStyle/>
          <a:p>
            <a:pPr>
              <a:buFont typeface="Arial" panose="020B0604020202020204" pitchFamily="34" charset="0"/>
              <a:buNone/>
            </a:pPr>
            <a:r>
              <a:rPr lang="en-US" altLang="en-US" sz="2400" dirty="0">
                <a:ea typeface="ＭＳ Ｐゴシック" panose="020B0600070205080204" pitchFamily="34" charset="-128"/>
              </a:rPr>
              <a:t>“The diseased have ye not strengthened, neither have ye healed that which was sick, neither have ye bound up that which was broken, neither have ye brought again that which was driven away, neither have ye sought that which was lost;…” Ezekiel 34:4 </a:t>
            </a:r>
          </a:p>
        </p:txBody>
      </p:sp>
    </p:spTree>
  </p:cSld>
  <p:clrMapOvr>
    <a:masterClrMapping/>
  </p:clrMapOvr>
  <p:transition>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87B57B-2EE3-F343-BCED-903025E407D7}"/>
              </a:ext>
            </a:extLst>
          </p:cNvPr>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
        <p:nvSpPr>
          <p:cNvPr id="6" name="TextBox 5">
            <a:extLst>
              <a:ext uri="{FF2B5EF4-FFF2-40B4-BE49-F238E27FC236}">
                <a16:creationId xmlns:a16="http://schemas.microsoft.com/office/drawing/2014/main" id="{32CCFFA1-0411-FD48-B09E-0B6642CC173E}"/>
              </a:ext>
            </a:extLst>
          </p:cNvPr>
          <p:cNvSpPr txBox="1">
            <a:spLocks noChangeArrowheads="1"/>
          </p:cNvSpPr>
          <p:nvPr/>
        </p:nvSpPr>
        <p:spPr bwMode="auto">
          <a:xfrm>
            <a:off x="76200" y="5105400"/>
            <a:ext cx="9059863" cy="157003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defRPr/>
            </a:pPr>
            <a:r>
              <a:rPr lang="en-US" altLang="en-US" b="1" dirty="0">
                <a:solidFill>
                  <a:srgbClr val="FFFFFF"/>
                </a:solidFill>
                <a:effectLst>
                  <a:outerShdw blurRad="38100" dist="38100" dir="2700000" algn="tl">
                    <a:srgbClr val="C0C0C0"/>
                  </a:outerShdw>
                </a:effectLst>
              </a:rPr>
              <a:t>“And Asa in the thirty and ninth year of his reign was diseased in his feet, until his disease was exceeding great: yet in his disease he sought not to the LORD, but to the physicians.” 2Chronicles 16:12.</a:t>
            </a:r>
          </a:p>
        </p:txBody>
      </p:sp>
      <p:pic>
        <p:nvPicPr>
          <p:cNvPr id="3" name="Picture 2">
            <a:extLst>
              <a:ext uri="{FF2B5EF4-FFF2-40B4-BE49-F238E27FC236}">
                <a16:creationId xmlns:a16="http://schemas.microsoft.com/office/drawing/2014/main" id="{6DED43FF-702D-0647-9E44-0B3F021B639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a:ext>
            </a:extLst>
          </a:blip>
          <a:stretch>
            <a:fillRect/>
          </a:stretch>
        </p:blipFill>
        <p:spPr>
          <a:xfrm rot="15726577">
            <a:off x="-734703" y="856936"/>
            <a:ext cx="10737558" cy="7868617"/>
          </a:xfrm>
          <a:prstGeom prst="rect">
            <a:avLst/>
          </a:prstGeom>
        </p:spPr>
      </p:pic>
    </p:spTree>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5" descr="16355984r.jpg">
            <a:extLst>
              <a:ext uri="{FF2B5EF4-FFF2-40B4-BE49-F238E27FC236}">
                <a16:creationId xmlns:a16="http://schemas.microsoft.com/office/drawing/2014/main" id="{D8E53C2F-16AB-D944-9CF3-9A144960A9B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a:extLst>
              <a:ext uri="{FF2B5EF4-FFF2-40B4-BE49-F238E27FC236}">
                <a16:creationId xmlns:a16="http://schemas.microsoft.com/office/drawing/2014/main" id="{FD20FCC6-036F-AE46-8987-20996491B9FE}"/>
              </a:ext>
            </a:extLst>
          </p:cNvPr>
          <p:cNvSpPr>
            <a:spLocks noGrp="1" noChangeArrowheads="1"/>
          </p:cNvSpPr>
          <p:nvPr>
            <p:ph type="body" idx="4294967295"/>
          </p:nvPr>
        </p:nvSpPr>
        <p:spPr>
          <a:xfrm>
            <a:off x="-152400" y="1066800"/>
            <a:ext cx="6248400" cy="4953000"/>
          </a:xfrm>
          <a:effectLst>
            <a:outerShdw blurRad="50800" dist="38100" dir="2700000" rotWithShape="0">
              <a:srgbClr val="000000"/>
            </a:outerShdw>
          </a:effectLst>
        </p:spPr>
        <p:txBody>
          <a:bodyPr/>
          <a:lstStyle/>
          <a:p>
            <a:pPr eaLnBrk="1" hangingPunct="1">
              <a:lnSpc>
                <a:spcPct val="90000"/>
              </a:lnSpc>
              <a:defRPr/>
            </a:pPr>
            <a:r>
              <a:rPr lang="en-US" altLang="en-US" sz="2400">
                <a:solidFill>
                  <a:srgbClr val="404040"/>
                </a:solidFill>
                <a:ea typeface="ＭＳ Ｐゴシック" panose="020B0600070205080204" pitchFamily="34" charset="-128"/>
              </a:rPr>
              <a:t>“Natural means, used in accordance with God's will, bring about supernatural results. We ask for a miracle, and the Lord directs the mind to some simple remedy. </a:t>
            </a:r>
          </a:p>
        </p:txBody>
      </p:sp>
      <p:sp>
        <p:nvSpPr>
          <p:cNvPr id="5" name="Rectangle 2">
            <a:extLst>
              <a:ext uri="{FF2B5EF4-FFF2-40B4-BE49-F238E27FC236}">
                <a16:creationId xmlns:a16="http://schemas.microsoft.com/office/drawing/2014/main" id="{D8BF7CB1-7B52-D048-95E6-B5C7F5ACB44F}"/>
              </a:ext>
            </a:extLst>
          </p:cNvPr>
          <p:cNvSpPr txBox="1">
            <a:spLocks noChangeArrowheads="1"/>
          </p:cNvSpPr>
          <p:nvPr/>
        </p:nvSpPr>
        <p:spPr bwMode="auto">
          <a:xfrm>
            <a:off x="0" y="0"/>
            <a:ext cx="7772400" cy="1143000"/>
          </a:xfrm>
          <a:prstGeom prst="rect">
            <a:avLst/>
          </a:prstGeom>
          <a:noFill/>
          <a:ln>
            <a:noFill/>
          </a:ln>
          <a:effectLst>
            <a:outerShdw blurRad="50800" dist="38100" dir="2700000"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000">
                <a:solidFill>
                  <a:srgbClr val="FFFFFF"/>
                </a:solidFill>
                <a:latin typeface="Calibri" panose="020F0502020204030204" pitchFamily="34" charset="0"/>
              </a:rPr>
              <a:t>Is it not because there is not a God…</a:t>
            </a:r>
            <a:endParaRPr lang="en-US" altLang="en-US" sz="4000">
              <a:latin typeface="Calibri" panose="020F0502020204030204" pitchFamily="34" charset="0"/>
            </a:endParaRPr>
          </a:p>
        </p:txBody>
      </p:sp>
    </p:spTree>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5" descr="16355984r.jpg">
            <a:extLst>
              <a:ext uri="{FF2B5EF4-FFF2-40B4-BE49-F238E27FC236}">
                <a16:creationId xmlns:a16="http://schemas.microsoft.com/office/drawing/2014/main" id="{4D1683D4-EEF2-584D-BFBD-75684E6593F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a:extLst>
              <a:ext uri="{FF2B5EF4-FFF2-40B4-BE49-F238E27FC236}">
                <a16:creationId xmlns:a16="http://schemas.microsoft.com/office/drawing/2014/main" id="{A669463F-C26E-3640-865C-69285A173939}"/>
              </a:ext>
            </a:extLst>
          </p:cNvPr>
          <p:cNvSpPr>
            <a:spLocks noGrp="1" noChangeArrowheads="1"/>
          </p:cNvSpPr>
          <p:nvPr>
            <p:ph type="body" idx="4294967295"/>
          </p:nvPr>
        </p:nvSpPr>
        <p:spPr>
          <a:xfrm>
            <a:off x="-152400" y="1066800"/>
            <a:ext cx="6248400" cy="4953000"/>
          </a:xfrm>
          <a:effectLst>
            <a:outerShdw blurRad="50800" dist="38100" dir="2700000" rotWithShape="0">
              <a:srgbClr val="000000"/>
            </a:outerShdw>
          </a:effectLst>
        </p:spPr>
        <p:txBody>
          <a:bodyPr/>
          <a:lstStyle/>
          <a:p>
            <a:pPr eaLnBrk="1" hangingPunct="1">
              <a:lnSpc>
                <a:spcPct val="90000"/>
              </a:lnSpc>
              <a:defRPr/>
            </a:pPr>
            <a:r>
              <a:rPr lang="en-US" altLang="en-US" sz="2400">
                <a:solidFill>
                  <a:srgbClr val="404040"/>
                </a:solidFill>
                <a:ea typeface="ＭＳ Ｐゴシック" panose="020B0600070205080204" pitchFamily="34" charset="-128"/>
              </a:rPr>
              <a:t>“Natural means, used in accordance with God's will, bring about supernatural results. We ask for a miracle, and the Lord directs the mind to some simple remedy. </a:t>
            </a:r>
          </a:p>
        </p:txBody>
      </p:sp>
      <p:sp>
        <p:nvSpPr>
          <p:cNvPr id="5" name="Rectangle 2">
            <a:extLst>
              <a:ext uri="{FF2B5EF4-FFF2-40B4-BE49-F238E27FC236}">
                <a16:creationId xmlns:a16="http://schemas.microsoft.com/office/drawing/2014/main" id="{C35FCEFB-EF36-4B4F-83E6-15BB11FC23CA}"/>
              </a:ext>
            </a:extLst>
          </p:cNvPr>
          <p:cNvSpPr txBox="1">
            <a:spLocks noChangeArrowheads="1"/>
          </p:cNvSpPr>
          <p:nvPr/>
        </p:nvSpPr>
        <p:spPr bwMode="auto">
          <a:xfrm>
            <a:off x="0" y="0"/>
            <a:ext cx="7772400" cy="1143000"/>
          </a:xfrm>
          <a:prstGeom prst="rect">
            <a:avLst/>
          </a:prstGeom>
          <a:noFill/>
          <a:ln>
            <a:noFill/>
          </a:ln>
          <a:effectLst>
            <a:outerShdw blurRad="50800" dist="38100" dir="2700000"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000">
                <a:solidFill>
                  <a:srgbClr val="FFFFFF"/>
                </a:solidFill>
                <a:latin typeface="Calibri" panose="020F0502020204030204" pitchFamily="34" charset="0"/>
              </a:rPr>
              <a:t>Is it not because there is not a God…</a:t>
            </a:r>
            <a:endParaRPr lang="en-US" altLang="en-US" sz="4000">
              <a:latin typeface="Calibri" panose="020F0502020204030204" pitchFamily="34" charset="0"/>
            </a:endParaRPr>
          </a:p>
        </p:txBody>
      </p:sp>
      <p:sp>
        <p:nvSpPr>
          <p:cNvPr id="8" name="TextBox 7">
            <a:extLst>
              <a:ext uri="{FF2B5EF4-FFF2-40B4-BE49-F238E27FC236}">
                <a16:creationId xmlns:a16="http://schemas.microsoft.com/office/drawing/2014/main" id="{C6991EA0-5E64-8945-9913-094811DDD81C}"/>
              </a:ext>
            </a:extLst>
          </p:cNvPr>
          <p:cNvSpPr txBox="1">
            <a:spLocks noChangeArrowheads="1"/>
          </p:cNvSpPr>
          <p:nvPr/>
        </p:nvSpPr>
        <p:spPr bwMode="auto">
          <a:xfrm>
            <a:off x="228600" y="2057400"/>
            <a:ext cx="5867400" cy="2092325"/>
          </a:xfrm>
          <a:prstGeom prst="rect">
            <a:avLst/>
          </a:prstGeom>
          <a:noFill/>
          <a:ln>
            <a:noFill/>
          </a:ln>
          <a:effectLst>
            <a:outerShdw blurRad="50800" dist="38100" dir="2700000"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defRPr/>
            </a:pPr>
            <a:r>
              <a:rPr lang="en-US" sz="2400" dirty="0">
                <a:latin typeface="+mn-lt"/>
                <a:ea typeface="ＭＳ Ｐゴシック" charset="-128"/>
                <a:cs typeface="Calibri"/>
              </a:rPr>
              <a:t>                                                      We ask to be kept from the pestilence that </a:t>
            </a:r>
            <a:r>
              <a:rPr lang="en-US" sz="2400" dirty="0" err="1">
                <a:latin typeface="+mn-lt"/>
                <a:ea typeface="ＭＳ Ｐゴシック" charset="-128"/>
                <a:cs typeface="Calibri"/>
              </a:rPr>
              <a:t>walketh</a:t>
            </a:r>
            <a:r>
              <a:rPr lang="en-US" sz="2400" dirty="0">
                <a:latin typeface="+mn-lt"/>
                <a:ea typeface="ＭＳ Ｐゴシック" charset="-128"/>
                <a:cs typeface="Calibri"/>
              </a:rPr>
              <a:t> in darkness, that is stalking with such power through the world; we are then to cooperate with God, observing the laws of health and life. </a:t>
            </a:r>
          </a:p>
        </p:txBody>
      </p:sp>
    </p:spTree>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5" descr="16355984r.jpg">
            <a:extLst>
              <a:ext uri="{FF2B5EF4-FFF2-40B4-BE49-F238E27FC236}">
                <a16:creationId xmlns:a16="http://schemas.microsoft.com/office/drawing/2014/main" id="{38554139-D42D-4D45-9E07-CB4FC2276B2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a:extLst>
              <a:ext uri="{FF2B5EF4-FFF2-40B4-BE49-F238E27FC236}">
                <a16:creationId xmlns:a16="http://schemas.microsoft.com/office/drawing/2014/main" id="{A24BF734-DB97-0144-A544-0164352806EC}"/>
              </a:ext>
            </a:extLst>
          </p:cNvPr>
          <p:cNvSpPr>
            <a:spLocks noGrp="1" noChangeArrowheads="1"/>
          </p:cNvSpPr>
          <p:nvPr>
            <p:ph type="body" idx="4294967295"/>
          </p:nvPr>
        </p:nvSpPr>
        <p:spPr>
          <a:xfrm>
            <a:off x="-152400" y="1066800"/>
            <a:ext cx="6248400" cy="4953000"/>
          </a:xfrm>
          <a:effectLst>
            <a:outerShdw blurRad="50800" dist="38100" dir="2700000" rotWithShape="0">
              <a:srgbClr val="000000"/>
            </a:outerShdw>
          </a:effectLst>
        </p:spPr>
        <p:txBody>
          <a:bodyPr/>
          <a:lstStyle/>
          <a:p>
            <a:pPr eaLnBrk="1" hangingPunct="1">
              <a:lnSpc>
                <a:spcPct val="90000"/>
              </a:lnSpc>
              <a:defRPr/>
            </a:pPr>
            <a:r>
              <a:rPr lang="en-US" altLang="en-US" sz="2400" dirty="0">
                <a:solidFill>
                  <a:srgbClr val="404040"/>
                </a:solidFill>
                <a:ea typeface="ＭＳ Ｐゴシック" panose="020B0600070205080204" pitchFamily="34" charset="-128"/>
              </a:rPr>
              <a:t>“Natural means, used in accordance with God's will, bring about supernatural results. We ask for a miracle, and the Lord directs the mind to some simple remedy. </a:t>
            </a:r>
          </a:p>
        </p:txBody>
      </p:sp>
      <p:sp>
        <p:nvSpPr>
          <p:cNvPr id="5" name="Rectangle 2">
            <a:extLst>
              <a:ext uri="{FF2B5EF4-FFF2-40B4-BE49-F238E27FC236}">
                <a16:creationId xmlns:a16="http://schemas.microsoft.com/office/drawing/2014/main" id="{809FF284-AF21-AB43-9B00-039A41D69E46}"/>
              </a:ext>
            </a:extLst>
          </p:cNvPr>
          <p:cNvSpPr txBox="1">
            <a:spLocks noChangeArrowheads="1"/>
          </p:cNvSpPr>
          <p:nvPr/>
        </p:nvSpPr>
        <p:spPr bwMode="auto">
          <a:xfrm>
            <a:off x="0" y="0"/>
            <a:ext cx="7772400" cy="1143000"/>
          </a:xfrm>
          <a:prstGeom prst="rect">
            <a:avLst/>
          </a:prstGeom>
          <a:noFill/>
          <a:ln>
            <a:noFill/>
          </a:ln>
          <a:effectLst>
            <a:outerShdw blurRad="50800" dist="38100" dir="2700000"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4000">
                <a:solidFill>
                  <a:srgbClr val="FFFFFF"/>
                </a:solidFill>
                <a:latin typeface="Calibri" panose="020F0502020204030204" pitchFamily="34" charset="0"/>
              </a:rPr>
              <a:t>Is it not because there is not a God…</a:t>
            </a:r>
            <a:endParaRPr lang="en-US" altLang="en-US" sz="4000">
              <a:latin typeface="Calibri" panose="020F0502020204030204" pitchFamily="34" charset="0"/>
            </a:endParaRPr>
          </a:p>
        </p:txBody>
      </p:sp>
      <p:sp>
        <p:nvSpPr>
          <p:cNvPr id="7" name="TextBox 6">
            <a:extLst>
              <a:ext uri="{FF2B5EF4-FFF2-40B4-BE49-F238E27FC236}">
                <a16:creationId xmlns:a16="http://schemas.microsoft.com/office/drawing/2014/main" id="{51A42CAD-A9B4-6946-AE5B-562DAF1D2559}"/>
              </a:ext>
            </a:extLst>
          </p:cNvPr>
          <p:cNvSpPr txBox="1">
            <a:spLocks noChangeArrowheads="1"/>
          </p:cNvSpPr>
          <p:nvPr/>
        </p:nvSpPr>
        <p:spPr bwMode="auto">
          <a:xfrm>
            <a:off x="-152400" y="3703638"/>
            <a:ext cx="4724400" cy="2092325"/>
          </a:xfrm>
          <a:prstGeom prst="rect">
            <a:avLst/>
          </a:prstGeom>
          <a:noFill/>
          <a:ln>
            <a:noFill/>
          </a:ln>
          <a:effectLst>
            <a:outerShdw blurRad="50800" dist="38100" dir="2700000"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defRPr/>
            </a:pPr>
            <a:r>
              <a:rPr lang="en-US" altLang="en-US" dirty="0">
                <a:solidFill>
                  <a:srgbClr val="BD2424"/>
                </a:solidFill>
                <a:latin typeface="Calibri" panose="020F0502020204030204" pitchFamily="34" charset="0"/>
              </a:rPr>
              <a:t>             Having done all that we possibly can, we are to keep asking in faith for health and strength. </a:t>
            </a:r>
            <a:r>
              <a:rPr lang="en-US" altLang="en-US" dirty="0">
                <a:latin typeface="Calibri" panose="020F0502020204030204" pitchFamily="34" charset="0"/>
              </a:rPr>
              <a:t>We are to eat that food which will preserve the health of the body.” {2SM 346.4}</a:t>
            </a:r>
          </a:p>
        </p:txBody>
      </p:sp>
      <p:sp>
        <p:nvSpPr>
          <p:cNvPr id="8" name="TextBox 7">
            <a:extLst>
              <a:ext uri="{FF2B5EF4-FFF2-40B4-BE49-F238E27FC236}">
                <a16:creationId xmlns:a16="http://schemas.microsoft.com/office/drawing/2014/main" id="{BB7F2DB5-306D-AA4C-B8D3-152C1C80805B}"/>
              </a:ext>
            </a:extLst>
          </p:cNvPr>
          <p:cNvSpPr txBox="1">
            <a:spLocks noChangeArrowheads="1"/>
          </p:cNvSpPr>
          <p:nvPr/>
        </p:nvSpPr>
        <p:spPr bwMode="auto">
          <a:xfrm>
            <a:off x="228600" y="2057400"/>
            <a:ext cx="5867400" cy="2092325"/>
          </a:xfrm>
          <a:prstGeom prst="rect">
            <a:avLst/>
          </a:prstGeom>
          <a:noFill/>
          <a:ln>
            <a:noFill/>
          </a:ln>
          <a:effectLst>
            <a:outerShdw blurRad="50800" dist="38100" dir="2700000"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90000"/>
              </a:lnSpc>
              <a:defRPr/>
            </a:pPr>
            <a:r>
              <a:rPr lang="en-US" sz="2400" dirty="0">
                <a:latin typeface="+mn-lt"/>
                <a:ea typeface="ＭＳ Ｐゴシック" charset="-128"/>
                <a:cs typeface="Calibri"/>
              </a:rPr>
              <a:t>                                                      We ask to be kept from the pestilence that </a:t>
            </a:r>
            <a:r>
              <a:rPr lang="en-US" sz="2400" dirty="0" err="1">
                <a:latin typeface="+mn-lt"/>
                <a:ea typeface="ＭＳ Ｐゴシック" charset="-128"/>
                <a:cs typeface="Calibri"/>
              </a:rPr>
              <a:t>walketh</a:t>
            </a:r>
            <a:r>
              <a:rPr lang="en-US" sz="2400" dirty="0">
                <a:latin typeface="+mn-lt"/>
                <a:ea typeface="ＭＳ Ｐゴシック" charset="-128"/>
                <a:cs typeface="Calibri"/>
              </a:rPr>
              <a:t> in darkness, that is stalking with such power through the world; we are then to cooperate with God, observing the laws of health and life. </a:t>
            </a:r>
          </a:p>
        </p:txBody>
      </p:sp>
    </p:spTree>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descr="lettus.jpg">
            <a:extLst>
              <a:ext uri="{FF2B5EF4-FFF2-40B4-BE49-F238E27FC236}">
                <a16:creationId xmlns:a16="http://schemas.microsoft.com/office/drawing/2014/main" id="{D3DB04D8-69F9-BE41-96A8-2A2B31EB97A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itle 1">
            <a:extLst>
              <a:ext uri="{FF2B5EF4-FFF2-40B4-BE49-F238E27FC236}">
                <a16:creationId xmlns:a16="http://schemas.microsoft.com/office/drawing/2014/main" id="{9E1C1E25-BE32-DF41-9EF0-F01D0DB6F0D7}"/>
              </a:ext>
            </a:extLst>
          </p:cNvPr>
          <p:cNvSpPr>
            <a:spLocks noGrp="1"/>
          </p:cNvSpPr>
          <p:nvPr>
            <p:ph type="title"/>
          </p:nvPr>
        </p:nvSpPr>
        <p:spPr>
          <a:xfrm>
            <a:off x="1219200" y="381000"/>
            <a:ext cx="8229600" cy="1143000"/>
          </a:xfrm>
          <a:effectLst>
            <a:outerShdw blurRad="50800" dist="38100" dir="2700000" rotWithShape="0">
              <a:srgbClr val="FFFFFF">
                <a:alpha val="95000"/>
              </a:srgbClr>
            </a:outerShdw>
          </a:effectLst>
        </p:spPr>
        <p:txBody>
          <a:bodyPr/>
          <a:lstStyle/>
          <a:p>
            <a:pPr eaLnBrk="1" hangingPunct="1">
              <a:defRPr/>
            </a:pPr>
            <a:r>
              <a:rPr lang="en-US" sz="4000" dirty="0">
                <a:ea typeface="ＭＳ Ｐゴシック" charset="-128"/>
                <a:cs typeface="ＭＳ Ｐゴシック" charset="-128"/>
              </a:rPr>
              <a:t>Natural Remedies Heaven Approves</a:t>
            </a:r>
          </a:p>
        </p:txBody>
      </p:sp>
      <p:sp>
        <p:nvSpPr>
          <p:cNvPr id="30724" name="Content Placeholder 2">
            <a:extLst>
              <a:ext uri="{FF2B5EF4-FFF2-40B4-BE49-F238E27FC236}">
                <a16:creationId xmlns:a16="http://schemas.microsoft.com/office/drawing/2014/main" id="{5D9A0D8F-320F-E94F-A45D-DF3195295275}"/>
              </a:ext>
            </a:extLst>
          </p:cNvPr>
          <p:cNvSpPr>
            <a:spLocks noGrp="1"/>
          </p:cNvSpPr>
          <p:nvPr>
            <p:ph idx="1"/>
          </p:nvPr>
        </p:nvSpPr>
        <p:spPr>
          <a:xfrm>
            <a:off x="2971800" y="1874838"/>
            <a:ext cx="6324600" cy="4525962"/>
          </a:xfrm>
          <a:effectLst>
            <a:outerShdw blurRad="50800" dist="38100" dir="2700000" rotWithShape="0">
              <a:srgbClr val="FFFFFF">
                <a:alpha val="95000"/>
              </a:srgbClr>
            </a:outerShdw>
          </a:effectLst>
        </p:spPr>
        <p:txBody>
          <a:bodyPr/>
          <a:lstStyle/>
          <a:p>
            <a:pPr marL="0" indent="0" eaLnBrk="1" hangingPunct="1">
              <a:lnSpc>
                <a:spcPct val="150000"/>
              </a:lnSpc>
              <a:buFont typeface="Arial" panose="020B0604020202020204" pitchFamily="34" charset="0"/>
              <a:buNone/>
              <a:defRPr/>
            </a:pPr>
            <a:r>
              <a:rPr lang="en-US" altLang="en-US" sz="3600" dirty="0">
                <a:ea typeface="ＭＳ Ｐゴシック" panose="020B0600070205080204" pitchFamily="34" charset="-128"/>
              </a:rPr>
              <a:t>“Pure air, sunlight, abstemiousness, rest, exercise, proper diet, the use of water, trust in divine power--these are the true remedies.”  {MH 127.2}</a:t>
            </a:r>
          </a:p>
          <a:p>
            <a:pPr marL="0" indent="0" eaLnBrk="1" hangingPunct="1">
              <a:lnSpc>
                <a:spcPct val="150000"/>
              </a:lnSpc>
              <a:defRPr/>
            </a:pPr>
            <a:endParaRPr lang="en-US" altLang="en-US" sz="3600" dirty="0">
              <a:ea typeface="ＭＳ Ｐゴシック" panose="020B0600070205080204" pitchFamily="34" charset="-128"/>
            </a:endParaRPr>
          </a:p>
        </p:txBody>
      </p:sp>
    </p:spTree>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descr="32141112.jpg">
            <a:extLst>
              <a:ext uri="{FF2B5EF4-FFF2-40B4-BE49-F238E27FC236}">
                <a16:creationId xmlns:a16="http://schemas.microsoft.com/office/drawing/2014/main" id="{5FEC00B4-B1A9-2246-AC01-FD2B1476B01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00" y="-76200"/>
            <a:ext cx="11049000" cy="740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E7EBCC-7DA0-4E4E-8386-21805D197842}"/>
              </a:ext>
            </a:extLst>
          </p:cNvPr>
          <p:cNvSpPr>
            <a:spLocks noGrp="1"/>
          </p:cNvSpPr>
          <p:nvPr>
            <p:ph type="title"/>
          </p:nvPr>
        </p:nvSpPr>
        <p:spPr>
          <a:xfrm>
            <a:off x="457200" y="-76200"/>
            <a:ext cx="8229600" cy="1143000"/>
          </a:xfrm>
          <a:effectLst>
            <a:outerShdw blurRad="50800" dist="38100" dir="2700000" rotWithShape="0">
              <a:srgbClr val="000000">
                <a:alpha val="87999"/>
              </a:srgbClr>
            </a:outerShdw>
          </a:effectLst>
        </p:spPr>
        <p:txBody>
          <a:bodyPr/>
          <a:lstStyle/>
          <a:p>
            <a:pPr>
              <a:defRPr/>
            </a:pPr>
            <a:r>
              <a:rPr lang="en-US" altLang="en-US">
                <a:solidFill>
                  <a:schemeClr val="bg1"/>
                </a:solidFill>
                <a:effectLst>
                  <a:outerShdw blurRad="38100" dist="38100" dir="2700000" algn="tl">
                    <a:srgbClr val="C0C0C0"/>
                  </a:outerShdw>
                </a:effectLst>
                <a:ea typeface="ＭＳ Ｐゴシック" panose="020B0600070205080204" pitchFamily="34" charset="-128"/>
              </a:rPr>
              <a:t>Rx: Biped Locomotion </a:t>
            </a:r>
          </a:p>
        </p:txBody>
      </p:sp>
      <p:sp>
        <p:nvSpPr>
          <p:cNvPr id="4" name="Content Placeholder 3">
            <a:extLst>
              <a:ext uri="{FF2B5EF4-FFF2-40B4-BE49-F238E27FC236}">
                <a16:creationId xmlns:a16="http://schemas.microsoft.com/office/drawing/2014/main" id="{09B3F076-0DE4-1A4B-8801-6A53A3F908AF}"/>
              </a:ext>
            </a:extLst>
          </p:cNvPr>
          <p:cNvSpPr>
            <a:spLocks noGrp="1"/>
          </p:cNvSpPr>
          <p:nvPr>
            <p:ph sz="half" idx="2"/>
          </p:nvPr>
        </p:nvSpPr>
        <p:spPr>
          <a:xfrm>
            <a:off x="4724400" y="990600"/>
            <a:ext cx="4038600" cy="4525963"/>
          </a:xfrm>
          <a:effectLst>
            <a:outerShdw blurRad="50800" dist="38100" dir="2700000" rotWithShape="0">
              <a:srgbClr val="000000">
                <a:alpha val="87999"/>
              </a:srgbClr>
            </a:outerShdw>
          </a:effectLst>
        </p:spPr>
        <p:txBody>
          <a:bodyPr/>
          <a:lstStyle/>
          <a:p>
            <a:pPr>
              <a:defRPr/>
            </a:pPr>
            <a:r>
              <a:rPr lang="en-US" altLang="en-US" dirty="0">
                <a:solidFill>
                  <a:schemeClr val="bg1"/>
                </a:solidFill>
                <a:effectLst>
                  <a:outerShdw blurRad="38100" dist="38100" dir="2700000" algn="tl">
                    <a:srgbClr val="C0C0C0"/>
                  </a:outerShdw>
                </a:effectLst>
                <a:ea typeface="ＭＳ Ｐゴシック" panose="020B0600070205080204" pitchFamily="34" charset="-128"/>
              </a:rPr>
              <a:t>“When the weather will permit, all who can possibly do so ought to </a:t>
            </a:r>
            <a:r>
              <a:rPr lang="en-US" altLang="en-US" b="1" dirty="0">
                <a:solidFill>
                  <a:srgbClr val="FFFF00"/>
                </a:solidFill>
                <a:effectLst>
                  <a:outerShdw blurRad="38100" dist="38100" dir="2700000" algn="tl">
                    <a:srgbClr val="C0C0C0"/>
                  </a:outerShdw>
                </a:effectLst>
                <a:ea typeface="ＭＳ Ｐゴシック" panose="020B0600070205080204" pitchFamily="34" charset="-128"/>
              </a:rPr>
              <a:t>walk </a:t>
            </a:r>
            <a:r>
              <a:rPr lang="en-US" altLang="en-US" dirty="0">
                <a:solidFill>
                  <a:schemeClr val="bg1"/>
                </a:solidFill>
                <a:effectLst>
                  <a:outerShdw blurRad="38100" dist="38100" dir="2700000" algn="tl">
                    <a:srgbClr val="C0C0C0"/>
                  </a:outerShdw>
                </a:effectLst>
                <a:ea typeface="ＭＳ Ｐゴシック" panose="020B0600070205080204" pitchFamily="34" charset="-128"/>
              </a:rPr>
              <a:t>in the open air every day, summer and winter.” “A </a:t>
            </a:r>
            <a:r>
              <a:rPr lang="en-US" altLang="en-US" b="1" dirty="0">
                <a:solidFill>
                  <a:srgbClr val="FFFF00"/>
                </a:solidFill>
                <a:effectLst>
                  <a:outerShdw blurRad="38100" dist="38100" dir="2700000" algn="tl">
                    <a:srgbClr val="C0C0C0"/>
                  </a:outerShdw>
                </a:effectLst>
                <a:ea typeface="ＭＳ Ｐゴシック" panose="020B0600070205080204" pitchFamily="34" charset="-128"/>
              </a:rPr>
              <a:t>walk</a:t>
            </a:r>
            <a:r>
              <a:rPr lang="en-US" altLang="en-US" dirty="0">
                <a:solidFill>
                  <a:schemeClr val="bg1"/>
                </a:solidFill>
                <a:effectLst>
                  <a:outerShdw blurRad="38100" dist="38100" dir="2700000" algn="tl">
                    <a:srgbClr val="C0C0C0"/>
                  </a:outerShdw>
                </a:effectLst>
                <a:ea typeface="ＭＳ Ｐゴシック" panose="020B0600070205080204" pitchFamily="34" charset="-128"/>
              </a:rPr>
              <a:t>, even in winter, would be </a:t>
            </a:r>
            <a:r>
              <a:rPr lang="en-US" altLang="en-US" b="1" dirty="0">
                <a:solidFill>
                  <a:srgbClr val="FFFF00"/>
                </a:solidFill>
                <a:effectLst>
                  <a:outerShdw blurRad="38100" dist="38100" dir="2700000" algn="tl">
                    <a:srgbClr val="C0C0C0"/>
                  </a:outerShdw>
                </a:effectLst>
                <a:ea typeface="ＭＳ Ｐゴシック" panose="020B0600070205080204" pitchFamily="34" charset="-128"/>
              </a:rPr>
              <a:t>more beneficial to the health than all the medicine the doctors may prescribe</a:t>
            </a:r>
            <a:r>
              <a:rPr lang="en-US" altLang="en-US" dirty="0">
                <a:solidFill>
                  <a:schemeClr val="bg1"/>
                </a:solidFill>
                <a:effectLst>
                  <a:outerShdw blurRad="38100" dist="38100" dir="2700000" algn="tl">
                    <a:srgbClr val="C0C0C0"/>
                  </a:outerShdw>
                </a:effectLst>
                <a:ea typeface="ＭＳ Ｐゴシック" panose="020B0600070205080204" pitchFamily="34" charset="-128"/>
              </a:rPr>
              <a:t>.” {2T 529.1} </a:t>
            </a:r>
          </a:p>
        </p:txBody>
      </p:sp>
    </p:spTree>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0605051.jpg">
            <a:extLst>
              <a:ext uri="{FF2B5EF4-FFF2-40B4-BE49-F238E27FC236}">
                <a16:creationId xmlns:a16="http://schemas.microsoft.com/office/drawing/2014/main" id="{6C252AC2-D0B5-954D-BAF4-6DD2770A50A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5825" y="-955675"/>
            <a:ext cx="5140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4" descr="0605102.jpg">
            <a:extLst>
              <a:ext uri="{FF2B5EF4-FFF2-40B4-BE49-F238E27FC236}">
                <a16:creationId xmlns:a16="http://schemas.microsoft.com/office/drawing/2014/main" id="{4CA7385F-C7A9-B042-BFD2-30E655D4E39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3" descr="am01_047_01X.jpg">
            <a:extLst>
              <a:ext uri="{FF2B5EF4-FFF2-40B4-BE49-F238E27FC236}">
                <a16:creationId xmlns:a16="http://schemas.microsoft.com/office/drawing/2014/main" id="{E6459CA9-2005-CF44-84A7-23A14C37BD0C}"/>
              </a:ext>
            </a:extLst>
          </p:cNvPr>
          <p:cNvPicPr>
            <a:picLocks noChangeAspect="1"/>
          </p:cNvPicPr>
          <p:nvPr/>
        </p:nvPicPr>
        <p:blipFill>
          <a:blip r:embed="rId3" cstate="email">
            <a:lum bright="-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F7B72-197E-B44F-A980-7FAB390D1C0F}"/>
              </a:ext>
            </a:extLst>
          </p:cNvPr>
          <p:cNvSpPr>
            <a:spLocks noGrp="1"/>
          </p:cNvSpPr>
          <p:nvPr>
            <p:ph type="title"/>
          </p:nvPr>
        </p:nvSpPr>
        <p:spPr>
          <a:xfrm>
            <a:off x="990600" y="-76200"/>
            <a:ext cx="8229600" cy="1143000"/>
          </a:xfrm>
          <a:effectLst>
            <a:outerShdw blurRad="50800" dist="38100" dir="2700000" rotWithShape="0">
              <a:schemeClr val="bg1">
                <a:alpha val="42999"/>
              </a:schemeClr>
            </a:outerShdw>
          </a:effectLst>
        </p:spPr>
        <p:txBody>
          <a:bodyPr/>
          <a:lstStyle/>
          <a:p>
            <a:pPr eaLnBrk="1" hangingPunct="1">
              <a:defRPr/>
            </a:pPr>
            <a:r>
              <a:rPr lang="en-US" dirty="0">
                <a:ea typeface="ＭＳ Ｐゴシック" charset="-128"/>
                <a:cs typeface="ＭＳ Ｐゴシック" charset="-128"/>
              </a:rPr>
              <a:t>God's Design in Our Sanitariums </a:t>
            </a:r>
          </a:p>
        </p:txBody>
      </p:sp>
      <p:sp>
        <p:nvSpPr>
          <p:cNvPr id="26627" name="Content Placeholder 2">
            <a:extLst>
              <a:ext uri="{FF2B5EF4-FFF2-40B4-BE49-F238E27FC236}">
                <a16:creationId xmlns:a16="http://schemas.microsoft.com/office/drawing/2014/main" id="{A20B933A-392F-DA4F-AB7F-C54C1388F326}"/>
              </a:ext>
            </a:extLst>
          </p:cNvPr>
          <p:cNvSpPr>
            <a:spLocks noGrp="1"/>
          </p:cNvSpPr>
          <p:nvPr>
            <p:ph idx="1"/>
          </p:nvPr>
        </p:nvSpPr>
        <p:spPr>
          <a:xfrm>
            <a:off x="990600" y="1036638"/>
            <a:ext cx="8229600" cy="4525962"/>
          </a:xfrm>
        </p:spPr>
        <p:txBody>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God's purpose for His institutions today may also be read in the purpose which He sought to accomplish through the Jewish nation.” {6T 221.2}  </a:t>
            </a:r>
          </a:p>
          <a:p>
            <a:pPr eaLnBrk="1" hangingPunct="1">
              <a:defRPr/>
            </a:pPr>
            <a:r>
              <a:rPr lang="en-US" altLang="en-US" sz="4000" dirty="0">
                <a:solidFill>
                  <a:schemeClr val="bg1"/>
                </a:solidFill>
                <a:effectLst>
                  <a:outerShdw blurRad="38100" dist="38100" dir="2700000" algn="tl">
                    <a:srgbClr val="C0C0C0"/>
                  </a:outerShdw>
                </a:effectLst>
                <a:ea typeface="ＭＳ Ｐゴシック" panose="020B0600070205080204" pitchFamily="34" charset="-128"/>
              </a:rPr>
              <a:t>“God chose Israel to reveal His character to men. He desired them to be as wells of salvation in the world.” {AA 14.1} </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4" descr="0825017x2.jpg">
            <a:extLst>
              <a:ext uri="{FF2B5EF4-FFF2-40B4-BE49-F238E27FC236}">
                <a16:creationId xmlns:a16="http://schemas.microsoft.com/office/drawing/2014/main" id="{6F8419C4-55E9-9547-B3FE-024E6B81D56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176BA88-954F-B046-AE06-7DC965A4019B}"/>
              </a:ext>
            </a:extLst>
          </p:cNvPr>
          <p:cNvSpPr>
            <a:spLocks noGrp="1"/>
          </p:cNvSpPr>
          <p:nvPr>
            <p:ph type="title"/>
          </p:nvPr>
        </p:nvSpPr>
        <p:spPr>
          <a:xfrm>
            <a:off x="0" y="304800"/>
            <a:ext cx="6019800" cy="1143000"/>
          </a:xfrm>
          <a:effectLst>
            <a:outerShdw blurRad="50800" dist="38100" dir="2700000" rotWithShape="0">
              <a:schemeClr val="bg1">
                <a:alpha val="42999"/>
              </a:schemeClr>
            </a:outerShdw>
          </a:effectLst>
        </p:spPr>
        <p:txBody>
          <a:bodyPr/>
          <a:lstStyle/>
          <a:p>
            <a:pPr eaLnBrk="1" hangingPunct="1">
              <a:defRPr/>
            </a:pPr>
            <a:r>
              <a:rPr lang="en-US" dirty="0">
                <a:solidFill>
                  <a:srgbClr val="FFFFCC"/>
                </a:solidFill>
              </a:rPr>
              <a:t>God's Design in Our Sanitariums </a:t>
            </a:r>
          </a:p>
        </p:txBody>
      </p:sp>
      <p:sp>
        <p:nvSpPr>
          <p:cNvPr id="26628" name="Content Placeholder 2">
            <a:extLst>
              <a:ext uri="{FF2B5EF4-FFF2-40B4-BE49-F238E27FC236}">
                <a16:creationId xmlns:a16="http://schemas.microsoft.com/office/drawing/2014/main" id="{7B04CDE9-9563-F645-A551-1D2D15A14036}"/>
              </a:ext>
            </a:extLst>
          </p:cNvPr>
          <p:cNvSpPr>
            <a:spLocks noGrp="1"/>
          </p:cNvSpPr>
          <p:nvPr>
            <p:ph idx="1"/>
          </p:nvPr>
        </p:nvSpPr>
        <p:spPr>
          <a:xfrm>
            <a:off x="0" y="1630363"/>
            <a:ext cx="6019800" cy="4525962"/>
          </a:xfrm>
        </p:spPr>
        <p:txBody>
          <a:bodyPr/>
          <a:lstStyle/>
          <a:p>
            <a:pPr eaLnBrk="1" hangingPunct="1">
              <a:buFont typeface="Arial" panose="020B0604020202020204" pitchFamily="34" charset="0"/>
              <a:buNone/>
              <a:defRPr/>
            </a:pPr>
            <a:r>
              <a:rPr lang="en-US" altLang="en-US" sz="3600" dirty="0">
                <a:solidFill>
                  <a:srgbClr val="FFFFCC"/>
                </a:solidFill>
                <a:effectLst>
                  <a:outerShdw blurRad="38100" dist="38100" dir="2700000" algn="tl">
                    <a:srgbClr val="C0C0C0"/>
                  </a:outerShdw>
                </a:effectLst>
                <a:ea typeface="ＭＳ Ｐゴシック" panose="020B0600070205080204" pitchFamily="34" charset="-128"/>
              </a:rPr>
              <a:t>“Every institution established by Seventh-day Adventists is to be to the world what Joseph was in Egypt and what Daniel and his fellows were in Babylon.”{6T 219.1}  </a:t>
            </a:r>
          </a:p>
        </p:txBody>
      </p:sp>
    </p:spTree>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C:\new beginnings\catalogue\Images\Section 01\0601090.jpg">
            <a:extLst>
              <a:ext uri="{FF2B5EF4-FFF2-40B4-BE49-F238E27FC236}">
                <a16:creationId xmlns:a16="http://schemas.microsoft.com/office/drawing/2014/main" id="{A602E9E1-21B0-9E4A-9591-E562D9FC0B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0" name="Picture 4" descr="C:\new beginnings\pictures\borderb.gif">
            <a:extLst>
              <a:ext uri="{FF2B5EF4-FFF2-40B4-BE49-F238E27FC236}">
                <a16:creationId xmlns:a16="http://schemas.microsoft.com/office/drawing/2014/main" id="{EB2FD846-E637-E84F-9516-188C788F6C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0"/>
            <a:ext cx="2290763"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BDC9EECF-25B3-F649-85FA-CF4B31C27727}"/>
              </a:ext>
            </a:extLst>
          </p:cNvPr>
          <p:cNvSpPr>
            <a:spLocks noGrp="1"/>
          </p:cNvSpPr>
          <p:nvPr>
            <p:ph idx="1"/>
          </p:nvPr>
        </p:nvSpPr>
        <p:spPr>
          <a:xfrm>
            <a:off x="762000" y="4770438"/>
            <a:ext cx="8229600" cy="2392362"/>
          </a:xfrm>
          <a:solidFill>
            <a:srgbClr val="000000">
              <a:alpha val="30196"/>
            </a:srgbClr>
          </a:solidFill>
          <a:effectLst>
            <a:outerShdw blurRad="50800" dist="38100" dir="2700000" rotWithShape="0">
              <a:srgbClr val="000000">
                <a:alpha val="93999"/>
              </a:srgbClr>
            </a:outerShdw>
          </a:effectLst>
        </p:spPr>
        <p:txBody>
          <a:bodyPr/>
          <a:lstStyle/>
          <a:p>
            <a:pPr eaLnBrk="1" hangingPunct="1">
              <a:defRPr/>
            </a:pPr>
            <a:r>
              <a:rPr lang="en-US" altLang="en-US" dirty="0">
                <a:solidFill>
                  <a:srgbClr val="F1D688"/>
                </a:solidFill>
                <a:ea typeface="ＭＳ Ｐゴシック" panose="020B0600070205080204" pitchFamily="34" charset="-128"/>
              </a:rPr>
              <a:t>“But Daniel purposed in his heart that he would not defile himself with the portion of the king's meat, nor with the wine which he drank.” Daniel 1:8.</a:t>
            </a:r>
          </a:p>
        </p:txBody>
      </p:sp>
    </p:spTree>
  </p:cSld>
  <p:clrMapOvr>
    <a:masterClrMapping/>
  </p:clrMapOvr>
  <p:transition>
    <p:wipe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3">
            <a:extLst>
              <a:ext uri="{FF2B5EF4-FFF2-40B4-BE49-F238E27FC236}">
                <a16:creationId xmlns:a16="http://schemas.microsoft.com/office/drawing/2014/main" id="{7FDBADD1-030F-254B-80B5-686E23419ECC}"/>
              </a:ext>
            </a:extLst>
          </p:cNvPr>
          <p:cNvPicPr>
            <a:picLocks noChangeAspect="1" noChangeArrowheads="1"/>
          </p:cNvPicPr>
          <p:nvPr/>
        </p:nvPicPr>
        <p:blipFill>
          <a:blip r:embed="rId3" cstate="email">
            <a:lum brigh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4">
            <a:extLst>
              <a:ext uri="{FF2B5EF4-FFF2-40B4-BE49-F238E27FC236}">
                <a16:creationId xmlns:a16="http://schemas.microsoft.com/office/drawing/2014/main" id="{34FF7ED5-E14E-F948-94E8-BF2C4C3257C0}"/>
              </a:ext>
            </a:extLst>
          </p:cNvPr>
          <p:cNvSpPr>
            <a:spLocks noGrp="1"/>
          </p:cNvSpPr>
          <p:nvPr>
            <p:ph type="body" idx="1"/>
          </p:nvPr>
        </p:nvSpPr>
        <p:spPr>
          <a:xfrm>
            <a:off x="76200" y="122238"/>
            <a:ext cx="8229600" cy="4297362"/>
          </a:xfrm>
          <a:solidFill>
            <a:schemeClr val="tx1">
              <a:alpha val="51000"/>
            </a:schemeClr>
          </a:solidFill>
        </p:spPr>
        <p:txBody>
          <a:bodyPr/>
          <a:lstStyle/>
          <a:p>
            <a:pPr marL="0" indent="0">
              <a:lnSpc>
                <a:spcPct val="90000"/>
              </a:lnSpc>
              <a:buFont typeface="Arial" panose="020B0604020202020204" pitchFamily="34" charset="0"/>
              <a:buNone/>
              <a:defRPr/>
            </a:pPr>
            <a:r>
              <a:rPr lang="en-US" altLang="en-US" sz="2800" dirty="0">
                <a:solidFill>
                  <a:schemeClr val="bg1"/>
                </a:solidFill>
                <a:effectLst>
                  <a:outerShdw blurRad="38100" dist="38100" dir="2700000" algn="tl">
                    <a:srgbClr val="EEECE1"/>
                  </a:outerShdw>
                </a:effectLst>
                <a:ea typeface="ＭＳ Ｐゴシック" panose="020B0600070205080204" pitchFamily="34" charset="-128"/>
              </a:rPr>
              <a:t>“Be careful not to do anything that would restrict the work at Loma Linda. </a:t>
            </a:r>
          </a:p>
          <a:p>
            <a:pPr marL="0" indent="0">
              <a:lnSpc>
                <a:spcPct val="90000"/>
              </a:lnSpc>
              <a:buFont typeface="Arial" panose="020B0604020202020204" pitchFamily="34" charset="0"/>
              <a:buNone/>
              <a:defRPr/>
            </a:pPr>
            <a:r>
              <a:rPr lang="en-US" altLang="en-US" sz="2800" dirty="0">
                <a:solidFill>
                  <a:schemeClr val="bg1"/>
                </a:solidFill>
                <a:effectLst>
                  <a:outerShdw blurRad="38100" dist="38100" dir="2700000" algn="tl">
                    <a:srgbClr val="EEECE1"/>
                  </a:outerShdw>
                </a:effectLst>
                <a:ea typeface="ＭＳ Ｐゴシック" panose="020B0600070205080204" pitchFamily="34" charset="-128"/>
              </a:rPr>
              <a:t>“It is in the order of God that this property has been secured, and He has given instruction that a school should be connected with the sanitarium. </a:t>
            </a:r>
          </a:p>
          <a:p>
            <a:pPr marL="0" indent="0">
              <a:lnSpc>
                <a:spcPct val="90000"/>
              </a:lnSpc>
              <a:buFont typeface="Arial" panose="020B0604020202020204" pitchFamily="34" charset="0"/>
              <a:buNone/>
              <a:defRPr/>
            </a:pPr>
            <a:r>
              <a:rPr lang="en-US" altLang="en-US" sz="2800" dirty="0">
                <a:solidFill>
                  <a:schemeClr val="bg1"/>
                </a:solidFill>
                <a:effectLst>
                  <a:outerShdw blurRad="38100" dist="38100" dir="2700000" algn="tl">
                    <a:srgbClr val="EEECE1"/>
                  </a:outerShdw>
                </a:effectLst>
                <a:ea typeface="ＭＳ Ｐゴシック" panose="020B0600070205080204" pitchFamily="34" charset="-128"/>
              </a:rPr>
              <a:t>“A special work is to be done there in qualifying young men and young women to be efficient medical missionary workers. </a:t>
            </a:r>
          </a:p>
          <a:p>
            <a:pPr marL="0" indent="0">
              <a:lnSpc>
                <a:spcPct val="90000"/>
              </a:lnSpc>
              <a:buFont typeface="Arial" panose="020B0604020202020204" pitchFamily="34" charset="0"/>
              <a:buNone/>
              <a:defRPr/>
            </a:pPr>
            <a:r>
              <a:rPr lang="en-US" altLang="en-US" sz="2800" dirty="0">
                <a:solidFill>
                  <a:schemeClr val="bg1"/>
                </a:solidFill>
                <a:effectLst>
                  <a:outerShdw blurRad="38100" dist="38100" dir="2700000" algn="tl">
                    <a:srgbClr val="EEECE1"/>
                  </a:outerShdw>
                </a:effectLst>
                <a:ea typeface="ＭＳ Ｐゴシック" panose="020B0600070205080204" pitchFamily="34" charset="-128"/>
              </a:rPr>
              <a:t>“They are to be taught how to treat the sick </a:t>
            </a:r>
            <a:r>
              <a:rPr lang="en-US" altLang="en-US" sz="2800" b="1" u="sng" dirty="0">
                <a:solidFill>
                  <a:schemeClr val="bg1"/>
                </a:solidFill>
                <a:effectLst>
                  <a:outerShdw blurRad="38100" dist="38100" dir="2700000" algn="tl">
                    <a:srgbClr val="EEECE1"/>
                  </a:outerShdw>
                </a:effectLst>
                <a:ea typeface="ＭＳ Ｐゴシック" panose="020B0600070205080204" pitchFamily="34" charset="-128"/>
              </a:rPr>
              <a:t>without the use of drugs</a:t>
            </a:r>
            <a:r>
              <a:rPr lang="en-US" altLang="en-US" sz="2800" dirty="0">
                <a:solidFill>
                  <a:schemeClr val="bg1"/>
                </a:solidFill>
                <a:effectLst>
                  <a:outerShdw blurRad="38100" dist="38100" dir="2700000" algn="tl">
                    <a:srgbClr val="EEECE1"/>
                  </a:outerShdw>
                </a:effectLst>
                <a:ea typeface="ＭＳ Ｐゴシック" panose="020B0600070205080204" pitchFamily="34" charset="-128"/>
              </a:rPr>
              <a:t>.” {</a:t>
            </a:r>
            <a:r>
              <a:rPr lang="en-US" altLang="en-US" sz="2800" dirty="0" err="1">
                <a:solidFill>
                  <a:schemeClr val="bg1"/>
                </a:solidFill>
                <a:effectLst>
                  <a:outerShdw blurRad="38100" dist="38100" dir="2700000" algn="tl">
                    <a:srgbClr val="EEECE1"/>
                  </a:outerShdw>
                </a:effectLst>
                <a:ea typeface="ＭＳ Ｐゴシック" panose="020B0600070205080204" pitchFamily="34" charset="-128"/>
              </a:rPr>
              <a:t>LLM</a:t>
            </a:r>
            <a:r>
              <a:rPr lang="en-US" altLang="en-US" sz="2800" dirty="0">
                <a:solidFill>
                  <a:schemeClr val="bg1"/>
                </a:solidFill>
                <a:effectLst>
                  <a:outerShdw blurRad="38100" dist="38100" dir="2700000" algn="tl">
                    <a:srgbClr val="EEECE1"/>
                  </a:outerShdw>
                </a:effectLst>
                <a:ea typeface="ＭＳ Ｐゴシック" panose="020B0600070205080204" pitchFamily="34" charset="-128"/>
              </a:rPr>
              <a:t> 182.1}.</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80">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180">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180">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18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3">
            <a:extLst>
              <a:ext uri="{FF2B5EF4-FFF2-40B4-BE49-F238E27FC236}">
                <a16:creationId xmlns:a16="http://schemas.microsoft.com/office/drawing/2014/main" id="{7FDBADD1-030F-254B-80B5-686E23419ECC}"/>
              </a:ext>
            </a:extLst>
          </p:cNvPr>
          <p:cNvPicPr>
            <a:picLocks noChangeAspect="1" noChangeArrowheads="1"/>
          </p:cNvPicPr>
          <p:nvPr/>
        </p:nvPicPr>
        <p:blipFill>
          <a:blip r:embed="rId3" cstate="email">
            <a:lum brigh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4">
            <a:extLst>
              <a:ext uri="{FF2B5EF4-FFF2-40B4-BE49-F238E27FC236}">
                <a16:creationId xmlns:a16="http://schemas.microsoft.com/office/drawing/2014/main" id="{34FF7ED5-E14E-F948-94E8-BF2C4C3257C0}"/>
              </a:ext>
            </a:extLst>
          </p:cNvPr>
          <p:cNvSpPr>
            <a:spLocks noGrp="1"/>
          </p:cNvSpPr>
          <p:nvPr>
            <p:ph type="body" idx="1"/>
          </p:nvPr>
        </p:nvSpPr>
        <p:spPr>
          <a:xfrm>
            <a:off x="76200" y="122238"/>
            <a:ext cx="8458200" cy="4449762"/>
          </a:xfrm>
          <a:solidFill>
            <a:schemeClr val="tx1">
              <a:alpha val="51000"/>
            </a:schemeClr>
          </a:solidFill>
        </p:spPr>
        <p:txBody>
          <a:bodyPr/>
          <a:lstStyle/>
          <a:p>
            <a:pPr marL="0" indent="0">
              <a:lnSpc>
                <a:spcPct val="90000"/>
              </a:lnSpc>
              <a:buNone/>
            </a:pPr>
            <a:r>
              <a:rPr lang="en-US" dirty="0">
                <a:solidFill>
                  <a:schemeClr val="bg1"/>
                </a:solidFill>
              </a:rPr>
              <a:t>“We never proposed to establish sanitariums to have them run in nearly the same grooves as other institutions. If we do not have a sanitarium which is in many things decidedly contrary to other institutions, we can see nothing gained. Shall our appetites, habits, and practices be of that order that you will educate those who are connected with you to make excuses similar to those you have made for the indulgence of eating the flesh of animals?” </a:t>
            </a:r>
            <a:r>
              <a:rPr lang="en-US" dirty="0" err="1">
                <a:solidFill>
                  <a:schemeClr val="bg1"/>
                </a:solidFill>
              </a:rPr>
              <a:t>SpM</a:t>
            </a:r>
            <a:r>
              <a:rPr lang="en-US" dirty="0">
                <a:solidFill>
                  <a:schemeClr val="bg1"/>
                </a:solidFill>
              </a:rPr>
              <a:t> 45.2</a:t>
            </a:r>
          </a:p>
        </p:txBody>
      </p:sp>
    </p:spTree>
    <p:extLst>
      <p:ext uri="{BB962C8B-B14F-4D97-AF65-F5344CB8AC3E}">
        <p14:creationId xmlns:p14="http://schemas.microsoft.com/office/powerpoint/2010/main" val="399303382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descr="0813043x2.jpg">
            <a:extLst>
              <a:ext uri="{FF2B5EF4-FFF2-40B4-BE49-F238E27FC236}">
                <a16:creationId xmlns:a16="http://schemas.microsoft.com/office/drawing/2014/main" id="{C67E9D02-9AD1-A445-AE32-F946ED3445E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2" name="Picture 4" descr="41812913o.jpg">
            <a:extLst>
              <a:ext uri="{FF2B5EF4-FFF2-40B4-BE49-F238E27FC236}">
                <a16:creationId xmlns:a16="http://schemas.microsoft.com/office/drawing/2014/main" id="{2DD74668-02CD-6E47-B777-3E99CBFB11F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192A68F-52B9-4242-B5CC-5EBE32DB75BF}"/>
              </a:ext>
            </a:extLst>
          </p:cNvPr>
          <p:cNvSpPr>
            <a:spLocks noGrp="1"/>
          </p:cNvSpPr>
          <p:nvPr>
            <p:ph type="title"/>
          </p:nvPr>
        </p:nvSpPr>
        <p:spPr>
          <a:xfrm>
            <a:off x="42863" y="-381000"/>
            <a:ext cx="7348537" cy="1143000"/>
          </a:xfrm>
          <a:effectLst>
            <a:outerShdw blurRad="50800" dist="38100" dir="2700000" rotWithShape="0">
              <a:srgbClr val="000000">
                <a:alpha val="95000"/>
              </a:srgbClr>
            </a:outerShdw>
          </a:effectLst>
        </p:spPr>
        <p:txBody>
          <a:bodyPr/>
          <a:lstStyle/>
          <a:p>
            <a:pPr eaLnBrk="1" hangingPunct="1">
              <a:defRPr/>
            </a:pPr>
            <a:r>
              <a:rPr lang="en-US" sz="3600" dirty="0">
                <a:solidFill>
                  <a:srgbClr val="CC0000"/>
                </a:solidFill>
                <a:ea typeface="ＭＳ Ｐゴシック" charset="-128"/>
                <a:cs typeface="ＭＳ Ｐゴシック" charset="-128"/>
              </a:rPr>
              <a:t>Only Hope</a:t>
            </a:r>
          </a:p>
        </p:txBody>
      </p:sp>
      <p:sp>
        <p:nvSpPr>
          <p:cNvPr id="29699" name="Content Placeholder 2">
            <a:extLst>
              <a:ext uri="{FF2B5EF4-FFF2-40B4-BE49-F238E27FC236}">
                <a16:creationId xmlns:a16="http://schemas.microsoft.com/office/drawing/2014/main" id="{63F12485-9C0B-5E40-8514-CAADA201B88D}"/>
              </a:ext>
            </a:extLst>
          </p:cNvPr>
          <p:cNvSpPr>
            <a:spLocks noGrp="1"/>
          </p:cNvSpPr>
          <p:nvPr>
            <p:ph idx="1"/>
          </p:nvPr>
        </p:nvSpPr>
        <p:spPr>
          <a:xfrm>
            <a:off x="152400" y="350838"/>
            <a:ext cx="7772400" cy="6507162"/>
          </a:xfrm>
        </p:spPr>
        <p:txBody>
          <a:bodyPr/>
          <a:lstStyle/>
          <a:p>
            <a:pPr eaLnBrk="1" hangingPunct="1">
              <a:defRPr/>
            </a:pPr>
            <a:r>
              <a:rPr lang="en-US" altLang="en-US" sz="2800" dirty="0">
                <a:solidFill>
                  <a:srgbClr val="F1D688"/>
                </a:solidFill>
                <a:effectLst>
                  <a:outerShdw blurRad="38100" dist="38100" dir="2700000" algn="tl">
                    <a:srgbClr val="C0C0C0"/>
                  </a:outerShdw>
                </a:effectLst>
                <a:ea typeface="ＭＳ Ｐゴシック" panose="020B0600070205080204" pitchFamily="34" charset="-128"/>
              </a:rPr>
              <a:t>“The only hope of better things is in the education of the people in right principles. </a:t>
            </a:r>
          </a:p>
          <a:p>
            <a:pPr eaLnBrk="1" hangingPunct="1">
              <a:defRPr/>
            </a:pPr>
            <a:r>
              <a:rPr lang="en-US" altLang="en-US" sz="2800" dirty="0">
                <a:solidFill>
                  <a:srgbClr val="F1D688"/>
                </a:solidFill>
                <a:effectLst>
                  <a:outerShdw blurRad="38100" dist="38100" dir="2700000" algn="tl">
                    <a:srgbClr val="C0C0C0"/>
                  </a:outerShdw>
                </a:effectLst>
                <a:ea typeface="ＭＳ Ｐゴシック" panose="020B0600070205080204" pitchFamily="34" charset="-128"/>
              </a:rPr>
              <a:t>“Let physicians teach the people that restorative power is not in drugs, but in nature. </a:t>
            </a:r>
          </a:p>
          <a:p>
            <a:pPr eaLnBrk="1" hangingPunct="1">
              <a:defRPr/>
            </a:pPr>
            <a:r>
              <a:rPr lang="en-US" altLang="en-US" sz="2800" dirty="0">
                <a:solidFill>
                  <a:srgbClr val="F1D688"/>
                </a:solidFill>
                <a:effectLst>
                  <a:outerShdw blurRad="38100" dist="38100" dir="2700000" algn="tl">
                    <a:srgbClr val="C0C0C0"/>
                  </a:outerShdw>
                </a:effectLst>
                <a:ea typeface="ＭＳ Ｐゴシック" panose="020B0600070205080204" pitchFamily="34" charset="-128"/>
              </a:rPr>
              <a:t>“Disease is an effort of nature to free the system from conditions that result from a violation of the laws of health. </a:t>
            </a:r>
          </a:p>
          <a:p>
            <a:pPr eaLnBrk="1" hangingPunct="1">
              <a:defRPr/>
            </a:pPr>
            <a:r>
              <a:rPr lang="en-US" altLang="en-US" sz="2800" dirty="0">
                <a:solidFill>
                  <a:srgbClr val="F1D688"/>
                </a:solidFill>
                <a:effectLst>
                  <a:outerShdw blurRad="38100" dist="38100" dir="2700000" algn="tl">
                    <a:srgbClr val="C0C0C0"/>
                  </a:outerShdw>
                </a:effectLst>
                <a:ea typeface="ＭＳ Ｐゴシック" panose="020B0600070205080204" pitchFamily="34" charset="-128"/>
              </a:rPr>
              <a:t>“In case of sickness, the cause should be ascertained. </a:t>
            </a:r>
          </a:p>
          <a:p>
            <a:pPr eaLnBrk="1" hangingPunct="1">
              <a:defRPr/>
            </a:pPr>
            <a:r>
              <a:rPr lang="en-US" altLang="en-US" sz="2800" dirty="0">
                <a:solidFill>
                  <a:srgbClr val="F1D688"/>
                </a:solidFill>
                <a:effectLst>
                  <a:outerShdw blurRad="38100" dist="38100" dir="2700000" algn="tl">
                    <a:srgbClr val="C0C0C0"/>
                  </a:outerShdw>
                </a:effectLst>
                <a:ea typeface="ＭＳ Ｐゴシック" panose="020B0600070205080204" pitchFamily="34" charset="-128"/>
              </a:rPr>
              <a:t>“Unhealthful conditions should be changed, wrong habits corrected. </a:t>
            </a:r>
          </a:p>
          <a:p>
            <a:pPr eaLnBrk="1" hangingPunct="1">
              <a:defRPr/>
            </a:pPr>
            <a:r>
              <a:rPr lang="en-US" altLang="en-US" sz="2800" dirty="0">
                <a:solidFill>
                  <a:srgbClr val="F1D688"/>
                </a:solidFill>
                <a:effectLst>
                  <a:outerShdw blurRad="38100" dist="38100" dir="2700000" algn="tl">
                    <a:srgbClr val="C0C0C0"/>
                  </a:outerShdw>
                </a:effectLst>
                <a:ea typeface="ＭＳ Ｐゴシック" panose="020B0600070205080204" pitchFamily="34" charset="-128"/>
              </a:rPr>
              <a:t>“Then nature is to be assisted in her effort to expel impurities and to re-establish right conditions in the system.”  {MH 127.1}</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6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CD3C9-9E23-AF43-AEB3-55F62028F962}"/>
              </a:ext>
            </a:extLst>
          </p:cNvPr>
          <p:cNvSpPr>
            <a:spLocks noGrp="1"/>
          </p:cNvSpPr>
          <p:nvPr>
            <p:ph type="title"/>
          </p:nvPr>
        </p:nvSpPr>
        <p:spPr>
          <a:xfrm>
            <a:off x="473529" y="-239486"/>
            <a:ext cx="8229600" cy="1143000"/>
          </a:xfrm>
        </p:spPr>
        <p:txBody>
          <a:bodyPr/>
          <a:lstStyle/>
          <a:p>
            <a:r>
              <a:rPr lang="en-US" sz="3200" dirty="0"/>
              <a:t>Drug medication historical context</a:t>
            </a:r>
          </a:p>
        </p:txBody>
      </p:sp>
      <p:sp>
        <p:nvSpPr>
          <p:cNvPr id="3" name="Content Placeholder 2">
            <a:extLst>
              <a:ext uri="{FF2B5EF4-FFF2-40B4-BE49-F238E27FC236}">
                <a16:creationId xmlns:a16="http://schemas.microsoft.com/office/drawing/2014/main" id="{20995512-D74E-3A4B-8B55-AB483CA7534B}"/>
              </a:ext>
            </a:extLst>
          </p:cNvPr>
          <p:cNvSpPr>
            <a:spLocks noGrp="1"/>
          </p:cNvSpPr>
          <p:nvPr>
            <p:ph idx="1"/>
          </p:nvPr>
        </p:nvSpPr>
        <p:spPr>
          <a:xfrm>
            <a:off x="228600" y="914400"/>
            <a:ext cx="8686800" cy="5791200"/>
          </a:xfrm>
        </p:spPr>
        <p:txBody>
          <a:bodyPr/>
          <a:lstStyle/>
          <a:p>
            <a:pPr marL="0" indent="0">
              <a:buNone/>
            </a:pPr>
            <a:r>
              <a:rPr lang="en-US" sz="2000" dirty="0"/>
              <a:t>Anciently In Israel before the Babylonian captivity</a:t>
            </a:r>
          </a:p>
          <a:p>
            <a:r>
              <a:rPr lang="en-US" sz="2000" dirty="0"/>
              <a:t>Hezekiah was being killed by the drugs given him till Isaiah applied a natural remedy. {Lt67-1899.6}</a:t>
            </a:r>
          </a:p>
          <a:p>
            <a:pPr marL="0" indent="0">
              <a:buNone/>
            </a:pPr>
            <a:r>
              <a:rPr lang="en-US" sz="2000" dirty="0"/>
              <a:t>Jesus in His day</a:t>
            </a:r>
          </a:p>
          <a:p>
            <a:r>
              <a:rPr lang="en-US" sz="2000" dirty="0"/>
              <a:t>“While He did not give countenance to drug medication, He sanctioned the use of simple and natural remedies.”  {DA 824.1}</a:t>
            </a:r>
          </a:p>
          <a:p>
            <a:pPr marL="0" indent="0">
              <a:buNone/>
            </a:pPr>
            <a:r>
              <a:rPr lang="en-US" sz="2000" dirty="0"/>
              <a:t>Time of Kellogg</a:t>
            </a:r>
          </a:p>
          <a:p>
            <a:r>
              <a:rPr lang="en-US" sz="2000" dirty="0"/>
              <a:t>“The students in your institution are not to be educated to regard drugs as a necessity. They are to be educated to leave drugs alone.” Lt67-1899.5</a:t>
            </a:r>
          </a:p>
          <a:p>
            <a:pPr marL="0" indent="0">
              <a:buNone/>
            </a:pPr>
            <a:r>
              <a:rPr lang="en-US" sz="2000" dirty="0"/>
              <a:t>For the final Remnant Church and the time of the end</a:t>
            </a:r>
          </a:p>
          <a:p>
            <a:r>
              <a:rPr lang="en-US" sz="2000" dirty="0"/>
              <a:t>“...the remnant church...sanitariums should be established, and that in them drug medication should be discarded,...” IR May 13, 1908, par. 6</a:t>
            </a:r>
          </a:p>
          <a:p>
            <a:pPr marL="0" indent="0">
              <a:buNone/>
            </a:pPr>
            <a:r>
              <a:rPr lang="en-US" sz="2000" dirty="0"/>
              <a:t>In the Future, during the Sunday law and the mark of the beast of the third angel’s message</a:t>
            </a:r>
          </a:p>
          <a:p>
            <a:r>
              <a:rPr lang="en-US" sz="2000" dirty="0"/>
              <a:t>“...discard drugs... If the principles of health reform are carried out, the work will indeed be as closely allied to that of the third angel's message as the hand is to the body.” 13MR 177.3</a:t>
            </a:r>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4" name="TextBox 3">
            <a:extLst>
              <a:ext uri="{FF2B5EF4-FFF2-40B4-BE49-F238E27FC236}">
                <a16:creationId xmlns:a16="http://schemas.microsoft.com/office/drawing/2014/main" id="{3C4B5BCB-7CA7-1843-ACF6-690B38E52928}"/>
              </a:ext>
            </a:extLst>
          </p:cNvPr>
          <p:cNvSpPr txBox="1"/>
          <p:nvPr/>
        </p:nvSpPr>
        <p:spPr>
          <a:xfrm>
            <a:off x="718457" y="-9797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6342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CD3C9-9E23-AF43-AEB3-55F62028F962}"/>
              </a:ext>
            </a:extLst>
          </p:cNvPr>
          <p:cNvSpPr>
            <a:spLocks noGrp="1"/>
          </p:cNvSpPr>
          <p:nvPr>
            <p:ph type="title"/>
          </p:nvPr>
        </p:nvSpPr>
        <p:spPr>
          <a:xfrm>
            <a:off x="473529" y="-239486"/>
            <a:ext cx="8229600" cy="1143000"/>
          </a:xfrm>
        </p:spPr>
        <p:txBody>
          <a:bodyPr/>
          <a:lstStyle/>
          <a:p>
            <a:r>
              <a:rPr lang="en-US" sz="3200" dirty="0"/>
              <a:t>Drug medication historical context</a:t>
            </a:r>
          </a:p>
        </p:txBody>
      </p:sp>
      <p:sp>
        <p:nvSpPr>
          <p:cNvPr id="3" name="Content Placeholder 2">
            <a:extLst>
              <a:ext uri="{FF2B5EF4-FFF2-40B4-BE49-F238E27FC236}">
                <a16:creationId xmlns:a16="http://schemas.microsoft.com/office/drawing/2014/main" id="{20995512-D74E-3A4B-8B55-AB483CA7534B}"/>
              </a:ext>
            </a:extLst>
          </p:cNvPr>
          <p:cNvSpPr>
            <a:spLocks noGrp="1"/>
          </p:cNvSpPr>
          <p:nvPr>
            <p:ph idx="1"/>
          </p:nvPr>
        </p:nvSpPr>
        <p:spPr>
          <a:xfrm>
            <a:off x="228600" y="914400"/>
            <a:ext cx="8686800" cy="5791200"/>
          </a:xfrm>
        </p:spPr>
        <p:txBody>
          <a:bodyPr/>
          <a:lstStyle/>
          <a:p>
            <a:pPr marL="0" indent="0">
              <a:buNone/>
            </a:pPr>
            <a:r>
              <a:rPr lang="en-US" sz="1600" b="1" dirty="0"/>
              <a:t>To the end of time:</a:t>
            </a:r>
            <a:endParaRPr lang="en-US" sz="1600" dirty="0"/>
          </a:p>
          <a:p>
            <a:r>
              <a:rPr lang="en-US" sz="1600" dirty="0"/>
              <a:t>The world is the field of our labor, and we are to strive to give the </a:t>
            </a:r>
            <a:r>
              <a:rPr lang="en-US" sz="1600" b="1" dirty="0"/>
              <a:t>last message of mercy to the world</a:t>
            </a:r>
            <a:r>
              <a:rPr lang="en-US" sz="1600" dirty="0"/>
              <a:t>.... You can serve the Lord in your position by working with new methods and </a:t>
            </a:r>
            <a:r>
              <a:rPr lang="en-US" sz="1600" b="1" dirty="0"/>
              <a:t>discarding drugs</a:t>
            </a:r>
            <a:r>
              <a:rPr lang="en-US" sz="1600" dirty="0"/>
              <a:t>.  {MM 125.1}</a:t>
            </a:r>
          </a:p>
          <a:p>
            <a:r>
              <a:rPr lang="en-US" sz="1600" dirty="0"/>
              <a:t>A wonderful responsibility rests upon those connected with the sanitariums established in His name for the treatment of the sick. </a:t>
            </a:r>
            <a:r>
              <a:rPr lang="en-US" sz="1600" b="1" dirty="0"/>
              <a:t>This is to be done without the use of poisonous drugs</a:t>
            </a:r>
            <a:r>
              <a:rPr lang="en-US" sz="1600" dirty="0"/>
              <a:t>. Those who become workers in the sanitariums are to believe the words of Christ, "Lo, I am with you </a:t>
            </a:r>
            <a:r>
              <a:rPr lang="en-US" sz="1600" dirty="0" err="1"/>
              <a:t>alway</a:t>
            </a:r>
            <a:r>
              <a:rPr lang="en-US" sz="1600" dirty="0"/>
              <a:t>, </a:t>
            </a:r>
            <a:r>
              <a:rPr lang="en-US" sz="1600" b="1" dirty="0"/>
              <a:t>even unto the end of the world</a:t>
            </a:r>
            <a:r>
              <a:rPr lang="en-US" sz="1600" dirty="0"/>
              <a:t>." {</a:t>
            </a:r>
            <a:r>
              <a:rPr lang="en-US" sz="1600" dirty="0" err="1"/>
              <a:t>LLM</a:t>
            </a:r>
            <a:r>
              <a:rPr lang="en-US" sz="1600" dirty="0"/>
              <a:t> 198.4}</a:t>
            </a:r>
          </a:p>
          <a:p>
            <a:endParaRPr lang="en-US" sz="1600" dirty="0"/>
          </a:p>
          <a:p>
            <a:pPr marL="0" indent="0">
              <a:buNone/>
            </a:pPr>
            <a:r>
              <a:rPr lang="en-US" sz="1600" b="1" dirty="0"/>
              <a:t>Forever! Abandon, not just until </a:t>
            </a:r>
            <a:r>
              <a:rPr lang="en-US" sz="1600" b="1" dirty="0" err="1"/>
              <a:t>Moderna</a:t>
            </a:r>
            <a:r>
              <a:rPr lang="en-US" sz="1600" b="1" dirty="0"/>
              <a:t> creates a new one....</a:t>
            </a:r>
            <a:endParaRPr lang="en-US" sz="1600" dirty="0"/>
          </a:p>
          <a:p>
            <a:r>
              <a:rPr lang="en-US" sz="1600" dirty="0"/>
              <a:t>You should avoid the use of drugs and carefully observe the laws of health.... </a:t>
            </a:r>
            <a:r>
              <a:rPr lang="en-US" sz="1600" b="1" dirty="0"/>
              <a:t>drugging should be forever abandoned</a:t>
            </a:r>
            <a:r>
              <a:rPr lang="en-US" sz="1600" dirty="0"/>
              <a:t>; for while it does not cure any malady, it enfeebles the system, making it more susceptible to disease.  {5T 311.1}</a:t>
            </a:r>
          </a:p>
          <a:p>
            <a:endParaRPr lang="en-US" sz="1600" dirty="0"/>
          </a:p>
          <a:p>
            <a:pPr marL="0" indent="0">
              <a:buNone/>
            </a:pPr>
            <a:r>
              <a:rPr lang="en-US" sz="1600" b="1" dirty="0"/>
              <a:t>No time in earth’s history for drugs:</a:t>
            </a:r>
            <a:endParaRPr lang="en-US" sz="1600" dirty="0"/>
          </a:p>
          <a:p>
            <a:r>
              <a:rPr lang="en-US" sz="1600" b="1" dirty="0"/>
              <a:t>“From beginning to end</a:t>
            </a:r>
            <a:r>
              <a:rPr lang="en-US" sz="1600" dirty="0"/>
              <a:t>, the crime of tobacco using, of opium and </a:t>
            </a:r>
            <a:r>
              <a:rPr lang="en-US" sz="1600" b="1" dirty="0"/>
              <a:t>drug medication</a:t>
            </a:r>
            <a:r>
              <a:rPr lang="en-US" sz="1600" dirty="0"/>
              <a:t>, has its origin in perverted knowledge.... They are using the poisonous productions that Satan himself has planted to take the place of the tree of life, whose leaves are for the healing of the nations.” {</a:t>
            </a:r>
            <a:r>
              <a:rPr lang="en-US" sz="1600" dirty="0" err="1"/>
              <a:t>Te</a:t>
            </a:r>
            <a:r>
              <a:rPr lang="en-US" sz="1600" dirty="0"/>
              <a:t> 75.1}</a:t>
            </a:r>
          </a:p>
          <a:p>
            <a:r>
              <a:rPr lang="en-US" sz="1600" dirty="0"/>
              <a:t>Revelation 18:23 KJV - "for by thy sorceries [</a:t>
            </a:r>
            <a:r>
              <a:rPr lang="en-US" sz="1600" dirty="0" err="1"/>
              <a:t>pharmakeia</a:t>
            </a:r>
            <a:r>
              <a:rPr lang="en-US" sz="1600" dirty="0"/>
              <a:t>] were all nations deceived."</a:t>
            </a:r>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4" name="TextBox 3">
            <a:extLst>
              <a:ext uri="{FF2B5EF4-FFF2-40B4-BE49-F238E27FC236}">
                <a16:creationId xmlns:a16="http://schemas.microsoft.com/office/drawing/2014/main" id="{3C4B5BCB-7CA7-1843-ACF6-690B38E52928}"/>
              </a:ext>
            </a:extLst>
          </p:cNvPr>
          <p:cNvSpPr txBox="1"/>
          <p:nvPr/>
        </p:nvSpPr>
        <p:spPr>
          <a:xfrm>
            <a:off x="718457" y="-9797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0936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3" descr="0817035x2.jpg">
            <a:extLst>
              <a:ext uri="{FF2B5EF4-FFF2-40B4-BE49-F238E27FC236}">
                <a16:creationId xmlns:a16="http://schemas.microsoft.com/office/drawing/2014/main" id="{81DF9293-0A07-934F-B8D2-57AE3F716B4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33F270D-6E01-2C42-AA23-7DB581A4E0D9}"/>
              </a:ext>
            </a:extLst>
          </p:cNvPr>
          <p:cNvSpPr>
            <a:spLocks noGrp="1"/>
          </p:cNvSpPr>
          <p:nvPr>
            <p:ph type="title"/>
          </p:nvPr>
        </p:nvSpPr>
        <p:spPr>
          <a:xfrm>
            <a:off x="-152400" y="0"/>
            <a:ext cx="4953000" cy="1143000"/>
          </a:xfrm>
          <a:effectLst>
            <a:outerShdw blurRad="50800" dist="38100" dir="2700000" rotWithShape="0">
              <a:srgbClr val="000000">
                <a:alpha val="92000"/>
              </a:srgbClr>
            </a:outerShdw>
          </a:effectLst>
        </p:spPr>
        <p:txBody>
          <a:bodyPr/>
          <a:lstStyle/>
          <a:p>
            <a:pPr eaLnBrk="1" hangingPunct="1">
              <a:defRPr/>
            </a:pPr>
            <a:r>
              <a:rPr lang="en-US" sz="2800" dirty="0">
                <a:solidFill>
                  <a:schemeClr val="bg1"/>
                </a:solidFill>
                <a:ea typeface="ＭＳ Ｐゴシック" charset="-128"/>
                <a:cs typeface="ＭＳ Ｐゴシック" charset="-128"/>
              </a:rPr>
              <a:t>One Lord, One Faith, One Baptism, One Medical Practice</a:t>
            </a:r>
          </a:p>
        </p:txBody>
      </p:sp>
      <p:sp>
        <p:nvSpPr>
          <p:cNvPr id="28675" name="Content Placeholder 2">
            <a:extLst>
              <a:ext uri="{FF2B5EF4-FFF2-40B4-BE49-F238E27FC236}">
                <a16:creationId xmlns:a16="http://schemas.microsoft.com/office/drawing/2014/main" id="{02C4EA15-8D10-B545-94F3-8C2EF1E2BC86}"/>
              </a:ext>
            </a:extLst>
          </p:cNvPr>
          <p:cNvSpPr>
            <a:spLocks noGrp="1"/>
          </p:cNvSpPr>
          <p:nvPr>
            <p:ph idx="1"/>
          </p:nvPr>
        </p:nvSpPr>
        <p:spPr>
          <a:xfrm>
            <a:off x="-304800" y="1295400"/>
            <a:ext cx="5257800" cy="4525963"/>
          </a:xfrm>
        </p:spPr>
        <p:txBody>
          <a:bodyPr/>
          <a:lstStyle/>
          <a:p>
            <a:pPr eaLnBrk="1" hangingPunct="1">
              <a:defRPr/>
            </a:pPr>
            <a:r>
              <a:rPr lang="en-US" altLang="en-US" sz="2400" dirty="0">
                <a:solidFill>
                  <a:schemeClr val="bg1"/>
                </a:solidFill>
                <a:effectLst>
                  <a:outerShdw blurRad="38100" dist="38100" dir="2700000" algn="tl">
                    <a:srgbClr val="C0C0C0"/>
                  </a:outerShdw>
                </a:effectLst>
                <a:ea typeface="ＭＳ Ｐゴシック" panose="020B0600070205080204" pitchFamily="34" charset="-128"/>
              </a:rPr>
              <a:t>“There are many ways of practicing the healing art, but there is </a:t>
            </a:r>
            <a:r>
              <a:rPr lang="en-US" altLang="en-US" sz="2400" b="1" dirty="0">
                <a:solidFill>
                  <a:srgbClr val="FFFF00"/>
                </a:solidFill>
                <a:effectLst>
                  <a:outerShdw blurRad="38100" dist="38100" dir="2700000" algn="tl">
                    <a:srgbClr val="C0C0C0"/>
                  </a:outerShdw>
                </a:effectLst>
                <a:ea typeface="ＭＳ Ｐゴシック" panose="020B0600070205080204" pitchFamily="34" charset="-128"/>
              </a:rPr>
              <a:t>only one wa</a:t>
            </a:r>
            <a:r>
              <a:rPr lang="en-US" altLang="en-US" sz="2400" dirty="0">
                <a:solidFill>
                  <a:srgbClr val="FFFF00"/>
                </a:solidFill>
                <a:effectLst>
                  <a:outerShdw blurRad="38100" dist="38100" dir="2700000" algn="tl">
                    <a:srgbClr val="C0C0C0"/>
                  </a:outerShdw>
                </a:effectLst>
                <a:ea typeface="ＭＳ Ｐゴシック" panose="020B0600070205080204" pitchFamily="34" charset="-128"/>
              </a:rPr>
              <a:t>y</a:t>
            </a:r>
            <a:r>
              <a:rPr lang="en-US" altLang="en-US" sz="2400" dirty="0">
                <a:solidFill>
                  <a:schemeClr val="bg1"/>
                </a:solidFill>
                <a:effectLst>
                  <a:outerShdw blurRad="38100" dist="38100" dir="2700000" algn="tl">
                    <a:srgbClr val="C0C0C0"/>
                  </a:outerShdw>
                </a:effectLst>
                <a:ea typeface="ＭＳ Ｐゴシック" panose="020B0600070205080204" pitchFamily="34" charset="-128"/>
              </a:rPr>
              <a:t> that Heaven approves. </a:t>
            </a:r>
          </a:p>
          <a:p>
            <a:pPr eaLnBrk="1" hangingPunct="1">
              <a:defRPr/>
            </a:pPr>
            <a:r>
              <a:rPr lang="en-US" altLang="en-US" sz="2400" dirty="0">
                <a:solidFill>
                  <a:schemeClr val="bg1"/>
                </a:solidFill>
                <a:effectLst>
                  <a:outerShdw blurRad="38100" dist="38100" dir="2700000" algn="tl">
                    <a:srgbClr val="C0C0C0"/>
                  </a:outerShdw>
                </a:effectLst>
                <a:ea typeface="ＭＳ Ｐゴシック" panose="020B0600070205080204" pitchFamily="34" charset="-128"/>
              </a:rPr>
              <a:t>“God's remedies are the simple agencies of nature, that will not tax or debilitate the system through their powerful properties. </a:t>
            </a:r>
          </a:p>
          <a:p>
            <a:pPr eaLnBrk="1" hangingPunct="1">
              <a:defRPr/>
            </a:pPr>
            <a:r>
              <a:rPr lang="en-US" altLang="en-US" sz="2400" dirty="0">
                <a:solidFill>
                  <a:schemeClr val="bg1"/>
                </a:solidFill>
                <a:effectLst>
                  <a:outerShdw blurRad="38100" dist="38100" dir="2700000" algn="tl">
                    <a:srgbClr val="C0C0C0"/>
                  </a:outerShdw>
                </a:effectLst>
                <a:ea typeface="ＭＳ Ｐゴシック" panose="020B0600070205080204" pitchFamily="34" charset="-128"/>
              </a:rPr>
              <a:t>“…Fresh air, exercise, pure water, and clean, sweet premises, are within the reach of all with but little expense; </a:t>
            </a:r>
            <a:r>
              <a:rPr lang="en-US" altLang="en-US" sz="2400" b="1" dirty="0">
                <a:solidFill>
                  <a:schemeClr val="bg1"/>
                </a:solidFill>
                <a:effectLst>
                  <a:outerShdw blurRad="38100" dist="38100" dir="2700000" algn="tl">
                    <a:srgbClr val="C0C0C0"/>
                  </a:outerShdw>
                </a:effectLst>
                <a:ea typeface="ＭＳ Ｐゴシック" panose="020B0600070205080204" pitchFamily="34" charset="-128"/>
              </a:rPr>
              <a:t>but drugs are expensive</a:t>
            </a:r>
            <a:r>
              <a:rPr lang="en-US" altLang="en-US" sz="2400" dirty="0">
                <a:solidFill>
                  <a:schemeClr val="bg1"/>
                </a:solidFill>
                <a:effectLst>
                  <a:outerShdw blurRad="38100" dist="38100" dir="2700000" algn="tl">
                    <a:srgbClr val="C0C0C0"/>
                  </a:outerShdw>
                </a:effectLst>
                <a:ea typeface="ＭＳ Ｐゴシック" panose="020B0600070205080204" pitchFamily="34" charset="-128"/>
              </a:rPr>
              <a:t>, both in the outlay of means and the effect produced upon the system.”  {CH 323.2}</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554872-B515-5340-BFA4-D53BE95C8575}"/>
              </a:ext>
            </a:extLst>
          </p:cNvPr>
          <p:cNvSpPr/>
          <p:nvPr/>
        </p:nvSpPr>
        <p:spPr>
          <a:xfrm>
            <a:off x="0" y="0"/>
            <a:ext cx="9144000" cy="5562600"/>
          </a:xfrm>
          <a:prstGeom prst="rect">
            <a:avLst/>
          </a:prstGeom>
          <a:solidFill>
            <a:srgbClr val="1414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128"/>
              <a:cs typeface="ＭＳ Ｐゴシック" charset="-128"/>
            </a:endParaRPr>
          </a:p>
        </p:txBody>
      </p:sp>
      <p:sp>
        <p:nvSpPr>
          <p:cNvPr id="83970" name="Title 1">
            <a:extLst>
              <a:ext uri="{FF2B5EF4-FFF2-40B4-BE49-F238E27FC236}">
                <a16:creationId xmlns:a16="http://schemas.microsoft.com/office/drawing/2014/main" id="{99E83D50-8347-5148-94CD-0F8005DE17E9}"/>
              </a:ext>
            </a:extLst>
          </p:cNvPr>
          <p:cNvSpPr>
            <a:spLocks noGrp="1"/>
          </p:cNvSpPr>
          <p:nvPr>
            <p:ph type="title"/>
          </p:nvPr>
        </p:nvSpPr>
        <p:spPr/>
        <p:txBody>
          <a:bodyPr/>
          <a:lstStyle/>
          <a:p>
            <a:pPr eaLnBrk="1" hangingPunct="1"/>
            <a:r>
              <a:rPr lang="en-US" altLang="en-US">
                <a:solidFill>
                  <a:srgbClr val="FFFFFF"/>
                </a:solidFill>
                <a:ea typeface="ＭＳ Ｐゴシック" panose="020B0600070205080204" pitchFamily="34" charset="-128"/>
              </a:rPr>
              <a:t>Repentance Needed</a:t>
            </a:r>
          </a:p>
        </p:txBody>
      </p:sp>
      <p:sp>
        <p:nvSpPr>
          <p:cNvPr id="49156" name="Content Placeholder 2">
            <a:extLst>
              <a:ext uri="{FF2B5EF4-FFF2-40B4-BE49-F238E27FC236}">
                <a16:creationId xmlns:a16="http://schemas.microsoft.com/office/drawing/2014/main" id="{BF4F4A70-4CCD-3948-B2C9-179D258D09F0}"/>
              </a:ext>
            </a:extLst>
          </p:cNvPr>
          <p:cNvSpPr>
            <a:spLocks noGrp="1"/>
          </p:cNvSpPr>
          <p:nvPr>
            <p:ph idx="1"/>
          </p:nvPr>
        </p:nvSpPr>
        <p:spPr/>
        <p:txBody>
          <a:bodyPr/>
          <a:lstStyle/>
          <a:p>
            <a:pPr eaLnBrk="1" hangingPunct="1"/>
            <a:r>
              <a:rPr lang="en-US" altLang="en-US" sz="2800" dirty="0">
                <a:solidFill>
                  <a:srgbClr val="FFFFFF"/>
                </a:solidFill>
                <a:ea typeface="ＭＳ Ｐゴシック" panose="020B0600070205080204" pitchFamily="34" charset="-128"/>
              </a:rPr>
              <a:t>“Drug medication should never have been introduced into our institutions. There was no need of this being so, and for this very reason the Lord would have us establish an institution where He can come in and where His grace and power can be revealed. ‘I am the resurrection and the life,’ He declares.”  {</a:t>
            </a:r>
            <a:r>
              <a:rPr lang="en-US" altLang="en-US" sz="2800" dirty="0" err="1">
                <a:solidFill>
                  <a:srgbClr val="FFFFFF"/>
                </a:solidFill>
                <a:ea typeface="ＭＳ Ｐゴシック" panose="020B0600070205080204" pitchFamily="34" charset="-128"/>
              </a:rPr>
              <a:t>SpM</a:t>
            </a:r>
            <a:r>
              <a:rPr lang="en-US" altLang="en-US" sz="2800" dirty="0">
                <a:solidFill>
                  <a:srgbClr val="FFFFFF"/>
                </a:solidFill>
                <a:ea typeface="ＭＳ Ｐゴシック" panose="020B0600070205080204" pitchFamily="34" charset="-128"/>
              </a:rPr>
              <a:t> 137.1} </a:t>
            </a:r>
          </a:p>
        </p:txBody>
      </p:sp>
      <p:pic>
        <p:nvPicPr>
          <p:cNvPr id="83972" name="Picture 3" descr="1092076.jpg">
            <a:extLst>
              <a:ext uri="{FF2B5EF4-FFF2-40B4-BE49-F238E27FC236}">
                <a16:creationId xmlns:a16="http://schemas.microsoft.com/office/drawing/2014/main" id="{8BCE0AFC-9129-3045-94EA-73EBA0960B7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5181600"/>
            <a:ext cx="92964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56">
                                            <p:txEl>
                                              <p:pRg st="0" end="0"/>
                                            </p:txEl>
                                          </p:spTgt>
                                        </p:tgtEl>
                                        <p:attrNameLst>
                                          <p:attrName>style.visibility</p:attrName>
                                        </p:attrNameLst>
                                      </p:cBhvr>
                                      <p:to>
                                        <p:strVal val="visible"/>
                                      </p:to>
                                    </p:set>
                                    <p:animEffect transition="in" filter="fade">
                                      <p:cBhvr>
                                        <p:cTn id="7" dur="500"/>
                                        <p:tgtEl>
                                          <p:spTgt spid="491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new beginnings\catalogue\Images\Section 02\0602121.jpg">
            <a:extLst>
              <a:ext uri="{FF2B5EF4-FFF2-40B4-BE49-F238E27FC236}">
                <a16:creationId xmlns:a16="http://schemas.microsoft.com/office/drawing/2014/main" id="{FF38E111-C613-8748-84C1-680D87B43D06}"/>
              </a:ext>
            </a:extLst>
          </p:cNvPr>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a:effectLst>
            <a:outerShdw blurRad="63500" dist="38099" dir="2700000" algn="ctr" rotWithShape="0">
              <a:schemeClr val="tx2">
                <a:alpha val="74998"/>
              </a:schemeClr>
            </a:outerShdw>
          </a:effectLst>
        </p:spPr>
      </p:pic>
      <p:sp>
        <p:nvSpPr>
          <p:cNvPr id="5" name="Title 1">
            <a:extLst>
              <a:ext uri="{FF2B5EF4-FFF2-40B4-BE49-F238E27FC236}">
                <a16:creationId xmlns:a16="http://schemas.microsoft.com/office/drawing/2014/main" id="{0B4C5859-18A5-AE45-BB7F-FAFE360D682F}"/>
              </a:ext>
            </a:extLst>
          </p:cNvPr>
          <p:cNvSpPr txBox="1">
            <a:spLocks/>
          </p:cNvSpPr>
          <p:nvPr/>
        </p:nvSpPr>
        <p:spPr bwMode="auto">
          <a:xfrm>
            <a:off x="457200" y="-228600"/>
            <a:ext cx="8229600" cy="1143000"/>
          </a:xfrm>
          <a:prstGeom prst="rect">
            <a:avLst/>
          </a:prstGeom>
          <a:noFill/>
          <a:ln>
            <a:noFill/>
          </a:ln>
          <a:effectLst>
            <a:outerShdw blurRad="50800" dist="38100" dir="2700000" rotWithShape="0">
              <a:srgbClr val="80808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r>
              <a:rPr lang="en-US" sz="3600">
                <a:solidFill>
                  <a:schemeClr val="bg1"/>
                </a:solidFill>
                <a:latin typeface="Calibri" charset="0"/>
                <a:ea typeface="ＭＳ Ｐゴシック" charset="-128"/>
                <a:cs typeface="ＭＳ Ｐゴシック" charset="-128"/>
              </a:rPr>
              <a:t>Ekron: A New Image For A New World</a:t>
            </a:r>
          </a:p>
        </p:txBody>
      </p:sp>
      <p:sp>
        <p:nvSpPr>
          <p:cNvPr id="3" name="Content Placeholder 2">
            <a:extLst>
              <a:ext uri="{FF2B5EF4-FFF2-40B4-BE49-F238E27FC236}">
                <a16:creationId xmlns:a16="http://schemas.microsoft.com/office/drawing/2014/main" id="{E8823466-34D8-B241-9308-D441F33BCD81}"/>
              </a:ext>
            </a:extLst>
          </p:cNvPr>
          <p:cNvSpPr>
            <a:spLocks noGrp="1"/>
          </p:cNvSpPr>
          <p:nvPr>
            <p:ph idx="1"/>
          </p:nvPr>
        </p:nvSpPr>
        <p:spPr>
          <a:xfrm>
            <a:off x="2590800" y="762000"/>
            <a:ext cx="6096000" cy="5364163"/>
          </a:xfrm>
        </p:spPr>
        <p:txBody>
          <a:bodyPr/>
          <a:lstStyle/>
          <a:p>
            <a:pPr>
              <a:defRPr/>
            </a:pPr>
            <a:r>
              <a:rPr lang="en-US" altLang="en-US" sz="1600" dirty="0">
                <a:solidFill>
                  <a:srgbClr val="FFFFFF"/>
                </a:solidFill>
                <a:effectLst>
                  <a:outerShdw blurRad="38100" dist="38100" dir="2700000" algn="tl">
                    <a:srgbClr val="C0C0C0"/>
                  </a:outerShdw>
                </a:effectLst>
                <a:ea typeface="ＭＳ Ｐゴシック" panose="020B0600070205080204" pitchFamily="34" charset="-128"/>
              </a:rPr>
              <a:t>"Ahaziah fell down through a lattice in his upper chamber that was in Samaria, and was sick: and he sent messengers, and said unto them, Go, inquire of Baal-</a:t>
            </a:r>
            <a:r>
              <a:rPr lang="en-US" altLang="en-US" sz="1600" dirty="0" err="1">
                <a:solidFill>
                  <a:srgbClr val="FFFFFF"/>
                </a:solidFill>
                <a:effectLst>
                  <a:outerShdw blurRad="38100" dist="38100" dir="2700000" algn="tl">
                    <a:srgbClr val="C0C0C0"/>
                  </a:outerShdw>
                </a:effectLst>
                <a:ea typeface="ＭＳ Ｐゴシック" panose="020B0600070205080204" pitchFamily="34" charset="-128"/>
              </a:rPr>
              <a:t>zebub</a:t>
            </a:r>
            <a:r>
              <a:rPr lang="en-US" altLang="en-US" sz="1600" dirty="0">
                <a:solidFill>
                  <a:srgbClr val="FFFFFF"/>
                </a:solidFill>
                <a:effectLst>
                  <a:outerShdw blurRad="38100" dist="38100" dir="2700000" algn="tl">
                    <a:srgbClr val="C0C0C0"/>
                  </a:outerShdw>
                </a:effectLst>
                <a:ea typeface="ＭＳ Ｐゴシック" panose="020B0600070205080204" pitchFamily="34" charset="-128"/>
              </a:rPr>
              <a:t> the god of </a:t>
            </a:r>
            <a:r>
              <a:rPr lang="en-US" altLang="en-US" sz="1600" dirty="0" err="1">
                <a:solidFill>
                  <a:srgbClr val="FFFFFF"/>
                </a:solidFill>
                <a:effectLst>
                  <a:outerShdw blurRad="38100" dist="38100" dir="2700000" algn="tl">
                    <a:srgbClr val="C0C0C0"/>
                  </a:outerShdw>
                </a:effectLst>
                <a:ea typeface="ＭＳ Ｐゴシック" panose="020B0600070205080204" pitchFamily="34" charset="-128"/>
              </a:rPr>
              <a:t>Ekron</a:t>
            </a:r>
            <a:r>
              <a:rPr lang="en-US" altLang="en-US" sz="1600" dirty="0">
                <a:solidFill>
                  <a:srgbClr val="FFFFFF"/>
                </a:solidFill>
                <a:effectLst>
                  <a:outerShdw blurRad="38100" dist="38100" dir="2700000" algn="tl">
                    <a:srgbClr val="C0C0C0"/>
                  </a:outerShdw>
                </a:effectLst>
                <a:ea typeface="ＭＳ Ｐゴシック" panose="020B0600070205080204" pitchFamily="34" charset="-128"/>
              </a:rPr>
              <a:t> whether I shall recover of this disease. </a:t>
            </a:r>
          </a:p>
          <a:p>
            <a:pPr>
              <a:defRPr/>
            </a:pPr>
            <a:r>
              <a:rPr lang="en-US" altLang="en-US" sz="1600" dirty="0">
                <a:solidFill>
                  <a:srgbClr val="FFFFFF"/>
                </a:solidFill>
                <a:effectLst>
                  <a:outerShdw blurRad="38100" dist="38100" dir="2700000" algn="tl">
                    <a:srgbClr val="C0C0C0"/>
                  </a:outerShdw>
                </a:effectLst>
                <a:ea typeface="ＭＳ Ｐゴシック" panose="020B0600070205080204" pitchFamily="34" charset="-128"/>
              </a:rPr>
              <a:t>“But the angel of the Lord said to Elijah the </a:t>
            </a:r>
            <a:r>
              <a:rPr lang="en-US" altLang="en-US" sz="1600" dirty="0" err="1">
                <a:solidFill>
                  <a:srgbClr val="FFFFFF"/>
                </a:solidFill>
                <a:effectLst>
                  <a:outerShdw blurRad="38100" dist="38100" dir="2700000" algn="tl">
                    <a:srgbClr val="C0C0C0"/>
                  </a:outerShdw>
                </a:effectLst>
                <a:ea typeface="ＭＳ Ｐゴシック" panose="020B0600070205080204" pitchFamily="34" charset="-128"/>
              </a:rPr>
              <a:t>Tishbite</a:t>
            </a:r>
            <a:r>
              <a:rPr lang="en-US" altLang="en-US" sz="1600" dirty="0">
                <a:solidFill>
                  <a:srgbClr val="FFFFFF"/>
                </a:solidFill>
                <a:effectLst>
                  <a:outerShdw blurRad="38100" dist="38100" dir="2700000" algn="tl">
                    <a:srgbClr val="C0C0C0"/>
                  </a:outerShdw>
                </a:effectLst>
                <a:ea typeface="ＭＳ Ｐゴシック" panose="020B0600070205080204" pitchFamily="34" charset="-128"/>
              </a:rPr>
              <a:t>, Arise, go up to meet the messengers of the king of Samaria, and say unto them, Is it not because there is not a God in Israel, that ye go to inquire of Baal-</a:t>
            </a:r>
            <a:r>
              <a:rPr lang="en-US" altLang="en-US" sz="1600" dirty="0" err="1">
                <a:solidFill>
                  <a:srgbClr val="FFFFFF"/>
                </a:solidFill>
                <a:effectLst>
                  <a:outerShdw blurRad="38100" dist="38100" dir="2700000" algn="tl">
                    <a:srgbClr val="C0C0C0"/>
                  </a:outerShdw>
                </a:effectLst>
                <a:ea typeface="ＭＳ Ｐゴシック" panose="020B0600070205080204" pitchFamily="34" charset="-128"/>
              </a:rPr>
              <a:t>zebub</a:t>
            </a:r>
            <a:r>
              <a:rPr lang="en-US" altLang="en-US" sz="1600" dirty="0">
                <a:solidFill>
                  <a:srgbClr val="FFFFFF"/>
                </a:solidFill>
                <a:effectLst>
                  <a:outerShdw blurRad="38100" dist="38100" dir="2700000" algn="tl">
                    <a:srgbClr val="C0C0C0"/>
                  </a:outerShdw>
                </a:effectLst>
                <a:ea typeface="ＭＳ Ｐゴシック" panose="020B0600070205080204" pitchFamily="34" charset="-128"/>
              </a:rPr>
              <a:t> the god of </a:t>
            </a:r>
            <a:r>
              <a:rPr lang="en-US" altLang="en-US" sz="1600" dirty="0" err="1">
                <a:solidFill>
                  <a:srgbClr val="FFFFFF"/>
                </a:solidFill>
                <a:effectLst>
                  <a:outerShdw blurRad="38100" dist="38100" dir="2700000" algn="tl">
                    <a:srgbClr val="C0C0C0"/>
                  </a:outerShdw>
                </a:effectLst>
                <a:ea typeface="ＭＳ Ｐゴシック" panose="020B0600070205080204" pitchFamily="34" charset="-128"/>
              </a:rPr>
              <a:t>Ekron</a:t>
            </a:r>
            <a:r>
              <a:rPr lang="en-US" altLang="en-US" sz="1600" dirty="0">
                <a:solidFill>
                  <a:srgbClr val="FFFFFF"/>
                </a:solidFill>
                <a:effectLst>
                  <a:outerShdw blurRad="38100" dist="38100" dir="2700000" algn="tl">
                    <a:srgbClr val="C0C0C0"/>
                  </a:outerShdw>
                </a:effectLst>
                <a:ea typeface="ＭＳ Ｐゴシック" panose="020B0600070205080204" pitchFamily="34" charset="-128"/>
              </a:rPr>
              <a:t>? Now therefore thus </a:t>
            </a:r>
            <a:r>
              <a:rPr lang="en-US" altLang="en-US" sz="1600" dirty="0" err="1">
                <a:solidFill>
                  <a:srgbClr val="FFFFFF"/>
                </a:solidFill>
                <a:effectLst>
                  <a:outerShdw blurRad="38100" dist="38100" dir="2700000" algn="tl">
                    <a:srgbClr val="C0C0C0"/>
                  </a:outerShdw>
                </a:effectLst>
                <a:ea typeface="ＭＳ Ｐゴシック" panose="020B0600070205080204" pitchFamily="34" charset="-128"/>
              </a:rPr>
              <a:t>saith</a:t>
            </a:r>
            <a:r>
              <a:rPr lang="en-US" altLang="en-US" sz="1600" dirty="0">
                <a:solidFill>
                  <a:srgbClr val="FFFFFF"/>
                </a:solidFill>
                <a:effectLst>
                  <a:outerShdw blurRad="38100" dist="38100" dir="2700000" algn="tl">
                    <a:srgbClr val="C0C0C0"/>
                  </a:outerShdw>
                </a:effectLst>
                <a:ea typeface="ＭＳ Ｐゴシック" panose="020B0600070205080204" pitchFamily="34" charset="-128"/>
              </a:rPr>
              <a:t> the Lord, Thou shalt not come down from that bed on which thou art gone up, but shalt surely die."  {5T 191.2}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5" descr="0812134x2.jpg">
            <a:extLst>
              <a:ext uri="{FF2B5EF4-FFF2-40B4-BE49-F238E27FC236}">
                <a16:creationId xmlns:a16="http://schemas.microsoft.com/office/drawing/2014/main" id="{8A65E46D-A466-624F-B1ED-F5D55D8E322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33787BC-207C-2645-A846-50CD2FBE3FAD}"/>
              </a:ext>
            </a:extLst>
          </p:cNvPr>
          <p:cNvSpPr>
            <a:spLocks noGrp="1"/>
          </p:cNvSpPr>
          <p:nvPr>
            <p:ph type="title"/>
          </p:nvPr>
        </p:nvSpPr>
        <p:spPr>
          <a:xfrm>
            <a:off x="0" y="274638"/>
            <a:ext cx="6019800" cy="1143000"/>
          </a:xfrm>
          <a:effectLst>
            <a:outerShdw blurRad="50800" dist="38100" dir="2700000" rotWithShape="0">
              <a:srgbClr val="000000"/>
            </a:outerShdw>
          </a:effectLst>
        </p:spPr>
        <p:txBody>
          <a:bodyPr/>
          <a:lstStyle/>
          <a:p>
            <a:pPr eaLnBrk="1" hangingPunct="1">
              <a:defRPr/>
            </a:pPr>
            <a:r>
              <a:rPr lang="en-US" sz="4000">
                <a:solidFill>
                  <a:srgbClr val="FFFFFF"/>
                </a:solidFill>
                <a:ea typeface="ＭＳ Ｐゴシック" charset="-128"/>
                <a:cs typeface="ＭＳ Ｐゴシック" charset="-128"/>
              </a:rPr>
              <a:t>A Call For Medical Evangelists</a:t>
            </a:r>
          </a:p>
        </p:txBody>
      </p:sp>
      <p:sp>
        <p:nvSpPr>
          <p:cNvPr id="3" name="Content Placeholder 2">
            <a:extLst>
              <a:ext uri="{FF2B5EF4-FFF2-40B4-BE49-F238E27FC236}">
                <a16:creationId xmlns:a16="http://schemas.microsoft.com/office/drawing/2014/main" id="{79EF946D-E8A2-5246-A5D7-5A71A7555F27}"/>
              </a:ext>
            </a:extLst>
          </p:cNvPr>
          <p:cNvSpPr>
            <a:spLocks noGrp="1"/>
          </p:cNvSpPr>
          <p:nvPr>
            <p:ph idx="1"/>
          </p:nvPr>
        </p:nvSpPr>
        <p:spPr>
          <a:xfrm>
            <a:off x="0" y="1600200"/>
            <a:ext cx="6019800" cy="5257800"/>
          </a:xfrm>
        </p:spPr>
        <p:txBody>
          <a:bodyPr/>
          <a:lstStyle/>
          <a:p>
            <a:pPr eaLnBrk="1" hangingPunct="1">
              <a:lnSpc>
                <a:spcPct val="130000"/>
              </a:lnSpc>
              <a:defRPr/>
            </a:pPr>
            <a:r>
              <a:rPr lang="en-US" altLang="en-US" sz="2000" dirty="0">
                <a:solidFill>
                  <a:srgbClr val="FFFFFF"/>
                </a:solidFill>
                <a:effectLst>
                  <a:outerShdw blurRad="38100" dist="38100" dir="2700000" algn="tl">
                    <a:srgbClr val="C0C0C0"/>
                  </a:outerShdw>
                </a:effectLst>
                <a:ea typeface="ＭＳ Ｐゴシック" panose="020B0600070205080204" pitchFamily="34" charset="-128"/>
              </a:rPr>
              <a:t>“And I heard another voice from heaven, saying, </a:t>
            </a:r>
            <a:r>
              <a:rPr lang="en-US" altLang="en-US" sz="2000" b="1" u="sng" dirty="0">
                <a:solidFill>
                  <a:srgbClr val="FFFFFF"/>
                </a:solidFill>
                <a:effectLst>
                  <a:outerShdw blurRad="38100" dist="38100" dir="2700000" algn="tl">
                    <a:srgbClr val="C0C0C0"/>
                  </a:outerShdw>
                </a:effectLst>
                <a:ea typeface="ＭＳ Ｐゴシック" panose="020B0600070205080204" pitchFamily="34" charset="-128"/>
              </a:rPr>
              <a:t>Come out of her, my people</a:t>
            </a:r>
            <a:r>
              <a:rPr lang="en-US" altLang="en-US" sz="2000" dirty="0">
                <a:solidFill>
                  <a:srgbClr val="FFFFFF"/>
                </a:solidFill>
                <a:effectLst>
                  <a:outerShdw blurRad="38100" dist="38100" dir="2700000" algn="tl">
                    <a:srgbClr val="C0C0C0"/>
                  </a:outerShdw>
                </a:effectLst>
                <a:ea typeface="ＭＳ Ｐゴシック" panose="020B0600070205080204" pitchFamily="34" charset="-128"/>
              </a:rPr>
              <a:t>, that ye be not partakers of her sins, and that ye receive not of her plagues.” Revelation 18:4. </a:t>
            </a:r>
          </a:p>
          <a:p>
            <a:pPr eaLnBrk="1" hangingPunct="1">
              <a:lnSpc>
                <a:spcPct val="130000"/>
              </a:lnSpc>
              <a:defRPr/>
            </a:pPr>
            <a:r>
              <a:rPr lang="en-US" altLang="en-US" sz="2000" dirty="0">
                <a:solidFill>
                  <a:srgbClr val="FFFFFF"/>
                </a:solidFill>
                <a:effectLst>
                  <a:outerShdw blurRad="38100" dist="38100" dir="2700000" algn="tl">
                    <a:srgbClr val="C0C0C0"/>
                  </a:outerShdw>
                </a:effectLst>
                <a:ea typeface="ＭＳ Ｐゴシック" panose="020B0600070205080204" pitchFamily="34" charset="-128"/>
              </a:rPr>
              <a:t>“And the light of a candle shall shine no more at all in thee; and the voice of the bridegroom and of the bride shall be heard no more at all in thee: for thy merchants were the great men of the earth; for by thy </a:t>
            </a:r>
            <a:r>
              <a:rPr lang="en-US" altLang="en-US" sz="2000" b="1" u="sng" dirty="0">
                <a:solidFill>
                  <a:srgbClr val="FFFFFF"/>
                </a:solidFill>
                <a:effectLst>
                  <a:outerShdw blurRad="38100" dist="38100" dir="2700000" algn="tl">
                    <a:srgbClr val="C0C0C0"/>
                  </a:outerShdw>
                </a:effectLst>
                <a:ea typeface="ＭＳ Ｐゴシック" panose="020B0600070205080204" pitchFamily="34" charset="-128"/>
              </a:rPr>
              <a:t>sorceries (</a:t>
            </a:r>
            <a:r>
              <a:rPr lang="en-US" altLang="en-US" sz="2000" b="1" u="sng" dirty="0" err="1">
                <a:solidFill>
                  <a:srgbClr val="FFFFFF"/>
                </a:solidFill>
                <a:effectLst>
                  <a:outerShdw blurRad="38100" dist="38100" dir="2700000" algn="tl">
                    <a:srgbClr val="C0C0C0"/>
                  </a:outerShdw>
                </a:effectLst>
                <a:ea typeface="ＭＳ Ｐゴシック" panose="020B0600070205080204" pitchFamily="34" charset="-128"/>
              </a:rPr>
              <a:t>Pharmakeia</a:t>
            </a:r>
            <a:r>
              <a:rPr lang="en-US" altLang="en-US" sz="2000" b="1" u="sng" dirty="0">
                <a:solidFill>
                  <a:srgbClr val="FFFFFF"/>
                </a:solidFill>
                <a:effectLst>
                  <a:outerShdw blurRad="38100" dist="38100" dir="2700000" algn="tl">
                    <a:srgbClr val="C0C0C0"/>
                  </a:outerShdw>
                </a:effectLst>
                <a:ea typeface="ＭＳ Ｐゴシック" panose="020B0600070205080204" pitchFamily="34" charset="-128"/>
              </a:rPr>
              <a:t>: sorcery, witchcraft. 1. the use or the administering of drugs 2. poisoning.)</a:t>
            </a:r>
            <a:r>
              <a:rPr lang="en-US" altLang="en-US" sz="2000" b="1" dirty="0">
                <a:solidFill>
                  <a:srgbClr val="FFFFFF"/>
                </a:solidFill>
                <a:effectLst>
                  <a:outerShdw blurRad="38100" dist="38100" dir="2700000" algn="tl">
                    <a:srgbClr val="C0C0C0"/>
                  </a:outerShdw>
                </a:effectLst>
                <a:ea typeface="ＭＳ Ｐゴシック" panose="020B0600070205080204" pitchFamily="34" charset="-128"/>
              </a:rPr>
              <a:t> </a:t>
            </a:r>
            <a:r>
              <a:rPr lang="en-US" altLang="en-US" sz="2000" dirty="0">
                <a:solidFill>
                  <a:srgbClr val="FFFFFF"/>
                </a:solidFill>
                <a:effectLst>
                  <a:outerShdw blurRad="38100" dist="38100" dir="2700000" algn="tl">
                    <a:srgbClr val="C0C0C0"/>
                  </a:outerShdw>
                </a:effectLst>
                <a:ea typeface="ＭＳ Ｐゴシック" panose="020B0600070205080204" pitchFamily="34" charset="-128"/>
              </a:rPr>
              <a:t>were all nations deceived.” Revelation 18:23.</a:t>
            </a:r>
          </a:p>
          <a:p>
            <a:pPr eaLnBrk="1" hangingPunct="1">
              <a:lnSpc>
                <a:spcPct val="130000"/>
              </a:lnSpc>
              <a:defRPr/>
            </a:pPr>
            <a:endParaRPr lang="en-US" altLang="en-US" sz="2000" dirty="0">
              <a:solidFill>
                <a:srgbClr val="FFFFFF"/>
              </a:solidFill>
              <a:effectLst>
                <a:outerShdw blurRad="38100" dist="38100" dir="2700000" algn="tl">
                  <a:srgbClr val="C0C0C0"/>
                </a:outerShdw>
              </a:effectLst>
              <a:ea typeface="ＭＳ Ｐゴシック" panose="020B0600070205080204" pitchFamily="34" charset="-128"/>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5">
            <a:extLst>
              <a:ext uri="{FF2B5EF4-FFF2-40B4-BE49-F238E27FC236}">
                <a16:creationId xmlns:a16="http://schemas.microsoft.com/office/drawing/2014/main" id="{02AA88AC-0292-084B-8B4C-AD2073EA1AFE}"/>
              </a:ext>
            </a:extLst>
          </p:cNvPr>
          <p:cNvPicPr>
            <a:picLocks noChangeAspect="1"/>
          </p:cNvPicPr>
          <p:nvPr/>
        </p:nvPicPr>
        <p:blipFill>
          <a:blip r:embed="rId2">
            <a:lum bright="42000" contrast="12000"/>
            <a:extLst>
              <a:ext uri="{28A0092B-C50C-407E-A947-70E740481C1C}">
                <a14:useLocalDpi xmlns:a14="http://schemas.microsoft.com/office/drawing/2010/main"/>
              </a:ext>
            </a:extLst>
          </a:blip>
          <a:srcRect/>
          <a:stretch>
            <a:fillRect/>
          </a:stretch>
        </p:blipFill>
        <p:spPr bwMode="auto">
          <a:xfrm>
            <a:off x="0" y="0"/>
            <a:ext cx="103632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itle 1">
            <a:extLst>
              <a:ext uri="{FF2B5EF4-FFF2-40B4-BE49-F238E27FC236}">
                <a16:creationId xmlns:a16="http://schemas.microsoft.com/office/drawing/2014/main" id="{370422C6-076C-0E43-9B36-F47740D83698}"/>
              </a:ext>
            </a:extLst>
          </p:cNvPr>
          <p:cNvSpPr>
            <a:spLocks noGrp="1"/>
          </p:cNvSpPr>
          <p:nvPr>
            <p:ph type="title"/>
          </p:nvPr>
        </p:nvSpPr>
        <p:spPr>
          <a:xfrm>
            <a:off x="457200" y="152400"/>
            <a:ext cx="8229600" cy="1143000"/>
          </a:xfrm>
        </p:spPr>
        <p:txBody>
          <a:bodyPr/>
          <a:lstStyle/>
          <a:p>
            <a:pPr eaLnBrk="1" hangingPunct="1">
              <a:defRPr/>
            </a:pPr>
            <a:r>
              <a:rPr lang="en-US" sz="7200" b="1" i="1" u="sng">
                <a:effectLst>
                  <a:outerShdw blurRad="38100" dist="38100" dir="2700000" algn="tl">
                    <a:srgbClr val="DDDDDD"/>
                  </a:outerShdw>
                </a:effectLst>
                <a:ea typeface="ＭＳ Ｐゴシック" charset="-128"/>
                <a:cs typeface="ＭＳ Ｐゴシック" charset="-128"/>
              </a:rPr>
              <a:t>Come Out!</a:t>
            </a:r>
          </a:p>
        </p:txBody>
      </p:sp>
      <p:sp>
        <p:nvSpPr>
          <p:cNvPr id="19460" name="Content Placeholder 2">
            <a:extLst>
              <a:ext uri="{FF2B5EF4-FFF2-40B4-BE49-F238E27FC236}">
                <a16:creationId xmlns:a16="http://schemas.microsoft.com/office/drawing/2014/main" id="{0EF3A497-37C2-3B48-A140-A2929AEDBC7F}"/>
              </a:ext>
            </a:extLst>
          </p:cNvPr>
          <p:cNvSpPr>
            <a:spLocks noGrp="1"/>
          </p:cNvSpPr>
          <p:nvPr>
            <p:ph idx="1"/>
          </p:nvPr>
        </p:nvSpPr>
        <p:spPr/>
        <p:txBody>
          <a:bodyPr/>
          <a:lstStyle/>
          <a:p>
            <a:pPr eaLnBrk="1" hangingPunct="1">
              <a:defRPr/>
            </a:pPr>
            <a:r>
              <a:rPr lang="en-US" altLang="en-US" sz="4400" dirty="0">
                <a:effectLst>
                  <a:outerShdw blurRad="38100" dist="38100" dir="2700000" algn="tl">
                    <a:srgbClr val="C0C0C0"/>
                  </a:outerShdw>
                </a:effectLst>
                <a:ea typeface="ＭＳ Ｐゴシック" panose="020B0600070205080204" pitchFamily="34" charset="-128"/>
              </a:rPr>
              <a:t>“In every </a:t>
            </a:r>
            <a:r>
              <a:rPr lang="en-US" altLang="en-US" sz="4400" b="1" dirty="0">
                <a:effectLst>
                  <a:outerShdw blurRad="38100" dist="38100" dir="2700000" algn="tl">
                    <a:srgbClr val="C0C0C0"/>
                  </a:outerShdw>
                </a:effectLst>
                <a:ea typeface="ＭＳ Ｐゴシック" panose="020B0600070205080204" pitchFamily="34" charset="-128"/>
              </a:rPr>
              <a:t>health institution </a:t>
            </a:r>
            <a:r>
              <a:rPr lang="en-US" altLang="en-US" sz="4400" dirty="0">
                <a:effectLst>
                  <a:outerShdw blurRad="38100" dist="38100" dir="2700000" algn="tl">
                    <a:srgbClr val="C0C0C0"/>
                  </a:outerShdw>
                </a:effectLst>
                <a:ea typeface="ＭＳ Ｐゴシック" panose="020B0600070205080204" pitchFamily="34" charset="-128"/>
              </a:rPr>
              <a:t>that has fallen into worldly practices, the Lord calls for a decided change. Let our workers now </a:t>
            </a:r>
            <a:r>
              <a:rPr lang="en-US" altLang="en-US" sz="4400" b="1" u="sng" dirty="0">
                <a:effectLst>
                  <a:outerShdw blurRad="38100" dist="38100" dir="2700000" algn="tl">
                    <a:srgbClr val="C0C0C0"/>
                  </a:outerShdw>
                </a:effectLst>
                <a:ea typeface="ＭＳ Ｐゴシック" panose="020B0600070205080204" pitchFamily="34" charset="-128"/>
              </a:rPr>
              <a:t>come out </a:t>
            </a:r>
            <a:r>
              <a:rPr lang="en-US" altLang="en-US" sz="4400" b="1" dirty="0">
                <a:effectLst>
                  <a:outerShdw blurRad="38100" dist="38100" dir="2700000" algn="tl">
                    <a:srgbClr val="C0C0C0"/>
                  </a:outerShdw>
                </a:effectLst>
                <a:ea typeface="ＭＳ Ｐゴシック" panose="020B0600070205080204" pitchFamily="34" charset="-128"/>
              </a:rPr>
              <a:t>from the world, and be separate</a:t>
            </a:r>
            <a:r>
              <a:rPr lang="en-US" altLang="en-US" sz="4400" dirty="0">
                <a:effectLst>
                  <a:outerShdw blurRad="38100" dist="38100" dir="2700000" algn="tl">
                    <a:srgbClr val="C0C0C0"/>
                  </a:outerShdw>
                </a:effectLst>
                <a:ea typeface="ＭＳ Ｐゴシック" panose="020B0600070205080204" pitchFamily="34" charset="-128"/>
              </a:rPr>
              <a:t>.”  {16MR 14.1} </a:t>
            </a:r>
          </a:p>
        </p:txBody>
      </p:sp>
    </p:spTree>
  </p:cSld>
  <p:clrMapOvr>
    <a:masterClrMapping/>
  </p:clrMapOvr>
  <p:transition>
    <p:wipe dir="u"/>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505EF-FB4B-BC4F-9E79-2B379F781F86}"/>
              </a:ext>
            </a:extLst>
          </p:cNvPr>
          <p:cNvSpPr>
            <a:spLocks noGrp="1"/>
          </p:cNvSpPr>
          <p:nvPr>
            <p:ph type="title"/>
          </p:nvPr>
        </p:nvSpPr>
        <p:spPr>
          <a:xfrm>
            <a:off x="5813425" y="514350"/>
            <a:ext cx="3200400" cy="1143000"/>
          </a:xfrm>
        </p:spPr>
        <p:txBody>
          <a:bodyPr/>
          <a:lstStyle/>
          <a:p>
            <a:r>
              <a:rPr lang="en-US" altLang="en-US">
                <a:solidFill>
                  <a:schemeClr val="bg1"/>
                </a:solidFill>
                <a:ea typeface="ＭＳ Ｐゴシック" panose="020B0600070205080204" pitchFamily="34" charset="-128"/>
              </a:rPr>
              <a:t>Mission Medications</a:t>
            </a:r>
          </a:p>
        </p:txBody>
      </p:sp>
      <p:sp>
        <p:nvSpPr>
          <p:cNvPr id="3" name="Content Placeholder 2">
            <a:extLst>
              <a:ext uri="{FF2B5EF4-FFF2-40B4-BE49-F238E27FC236}">
                <a16:creationId xmlns:a16="http://schemas.microsoft.com/office/drawing/2014/main" id="{16003DCC-8C95-C743-873C-C6761C1034D8}"/>
              </a:ext>
            </a:extLst>
          </p:cNvPr>
          <p:cNvSpPr>
            <a:spLocks noGrp="1"/>
          </p:cNvSpPr>
          <p:nvPr>
            <p:ph idx="1"/>
          </p:nvPr>
        </p:nvSpPr>
        <p:spPr>
          <a:xfrm>
            <a:off x="19050" y="3276600"/>
            <a:ext cx="9144000" cy="3560763"/>
          </a:xfrm>
        </p:spPr>
        <p:txBody>
          <a:bodyPr/>
          <a:lstStyle/>
          <a:p>
            <a:pPr marL="0" indent="0">
              <a:buFont typeface="Arial" panose="020B0604020202020204" pitchFamily="34" charset="0"/>
              <a:buNone/>
            </a:pPr>
            <a:r>
              <a:rPr lang="en-US" altLang="en-US" sz="2000" dirty="0">
                <a:solidFill>
                  <a:schemeClr val="bg1"/>
                </a:solidFill>
                <a:ea typeface="ＭＳ Ｐゴシック" panose="020B0600070205080204" pitchFamily="34" charset="-128"/>
              </a:rPr>
              <a:t>“Woe unto you, scribes and Pharisees, hypocrites! for ye compass sea and land to make one proselyte, and when he is made, ye make him twofold more the child of hell than yourselves.”  Matthew 23:15.</a:t>
            </a:r>
          </a:p>
          <a:p>
            <a:pPr marL="0" indent="0">
              <a:buFont typeface="Arial" panose="020B0604020202020204" pitchFamily="34" charset="0"/>
              <a:buNone/>
            </a:pPr>
            <a:r>
              <a:rPr lang="en-US" altLang="en-US" sz="2000" dirty="0">
                <a:solidFill>
                  <a:schemeClr val="bg1"/>
                </a:solidFill>
                <a:ea typeface="ＭＳ Ｐゴシック" panose="020B0600070205080204" pitchFamily="34" charset="-128"/>
              </a:rPr>
              <a:t>“The whole heathen world will rise up in judgment against those whom heaven has favored the most, but who have placed themselves on Satan's side, and worked in his lines to bring their soul-destroying narcotics to foreign lands, to pollute and destroy the heathen nations with their defiling and health-destroying drugs. For the sake of a revenue, a professedly Christian nation have forced their traffic upon the heathen nations at the point of the sword, and thus compelled them to accept their merchandise, which would in using degrade the people below the level of the brute creation.” 3MR 341.3</a:t>
            </a:r>
          </a:p>
        </p:txBody>
      </p:sp>
      <p:pic>
        <p:nvPicPr>
          <p:cNvPr id="97284" name="Picture 4">
            <a:extLst>
              <a:ext uri="{FF2B5EF4-FFF2-40B4-BE49-F238E27FC236}">
                <a16:creationId xmlns:a16="http://schemas.microsoft.com/office/drawing/2014/main" id="{923F5A2A-8A24-114D-98AB-B0EB30A26F0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50" y="38100"/>
            <a:ext cx="56451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3" descr="pills hand.jpg">
            <a:extLst>
              <a:ext uri="{FF2B5EF4-FFF2-40B4-BE49-F238E27FC236}">
                <a16:creationId xmlns:a16="http://schemas.microsoft.com/office/drawing/2014/main" id="{5DCC9666-DCED-D841-B5E0-7E2DBEC097C6}"/>
              </a:ext>
            </a:extLst>
          </p:cNvPr>
          <p:cNvPicPr>
            <a:picLocks noChangeAspect="1"/>
          </p:cNvPicPr>
          <p:nvPr/>
        </p:nvPicPr>
        <p:blipFill>
          <a:blip r:embed="rId3" cstate="email">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92FE795-6834-0040-870C-525CDBC2B3F2}"/>
              </a:ext>
            </a:extLst>
          </p:cNvPr>
          <p:cNvSpPr>
            <a:spLocks noGrp="1"/>
          </p:cNvSpPr>
          <p:nvPr>
            <p:ph type="title"/>
          </p:nvPr>
        </p:nvSpPr>
        <p:spPr>
          <a:xfrm>
            <a:off x="457200" y="152400"/>
            <a:ext cx="8229600" cy="1143000"/>
          </a:xfrm>
          <a:effectLst>
            <a:outerShdw blurRad="50800" dist="38100" dir="2700000" rotWithShape="0">
              <a:schemeClr val="bg1">
                <a:alpha val="78999"/>
              </a:schemeClr>
            </a:outerShdw>
          </a:effectLst>
        </p:spPr>
        <p:txBody>
          <a:bodyPr/>
          <a:lstStyle/>
          <a:p>
            <a:pPr>
              <a:defRPr/>
            </a:pPr>
            <a:r>
              <a:rPr lang="en-US" altLang="en-US" sz="3600">
                <a:ea typeface="ＭＳ Ｐゴシック" panose="020B0600070205080204" pitchFamily="34" charset="-128"/>
              </a:rPr>
              <a:t>“I Don’t Take Medication, I Use Vitamins, Nutraceuticals And Supplements</a:t>
            </a:r>
          </a:p>
        </p:txBody>
      </p:sp>
      <p:sp>
        <p:nvSpPr>
          <p:cNvPr id="3" name="Content Placeholder 2">
            <a:extLst>
              <a:ext uri="{FF2B5EF4-FFF2-40B4-BE49-F238E27FC236}">
                <a16:creationId xmlns:a16="http://schemas.microsoft.com/office/drawing/2014/main" id="{8D5B52DB-5852-E84D-BEA9-26EB6B1C3AE4}"/>
              </a:ext>
            </a:extLst>
          </p:cNvPr>
          <p:cNvSpPr>
            <a:spLocks noGrp="1"/>
          </p:cNvSpPr>
          <p:nvPr>
            <p:ph idx="1"/>
          </p:nvPr>
        </p:nvSpPr>
        <p:spPr>
          <a:xfrm>
            <a:off x="457200" y="1341438"/>
            <a:ext cx="8229600" cy="5516562"/>
          </a:xfrm>
          <a:gradFill flip="none" rotWithShape="1">
            <a:gsLst>
              <a:gs pos="0">
                <a:schemeClr val="tx1">
                  <a:alpha val="41000"/>
                </a:schemeClr>
              </a:gs>
              <a:gs pos="100000">
                <a:schemeClr val="tx2">
                  <a:lumMod val="75000"/>
                  <a:alpha val="41000"/>
                </a:schemeClr>
              </a:gs>
            </a:gsLst>
            <a:lin ang="16200000" scaled="0"/>
            <a:tileRect/>
          </a:gradFill>
        </p:spPr>
        <p:txBody>
          <a:bodyPr/>
          <a:lstStyle/>
          <a:p>
            <a:pPr>
              <a:defRPr/>
            </a:pPr>
            <a:r>
              <a:rPr lang="en-US" altLang="en-US" sz="2800" dirty="0">
                <a:solidFill>
                  <a:srgbClr val="FFFFCC"/>
                </a:solidFill>
                <a:effectLst>
                  <a:outerShdw blurRad="38100" dist="38100" dir="2700000" algn="tl">
                    <a:srgbClr val="FFFFFF"/>
                  </a:outerShdw>
                </a:effectLst>
                <a:ea typeface="ＭＳ Ｐゴシック" panose="020B0600070205080204" pitchFamily="34" charset="-128"/>
              </a:rPr>
              <a:t>“When attacked by disease, many will not take the trouble to search out the cause of their illness. </a:t>
            </a:r>
          </a:p>
          <a:p>
            <a:pPr>
              <a:defRPr/>
            </a:pPr>
            <a:r>
              <a:rPr lang="en-US" altLang="en-US" sz="2800" dirty="0">
                <a:solidFill>
                  <a:srgbClr val="FFFFCC"/>
                </a:solidFill>
                <a:effectLst>
                  <a:outerShdw blurRad="38100" dist="38100" dir="2700000" algn="tl">
                    <a:srgbClr val="FFFFFF"/>
                  </a:outerShdw>
                </a:effectLst>
                <a:ea typeface="ＭＳ Ｐゴシック" panose="020B0600070205080204" pitchFamily="34" charset="-128"/>
              </a:rPr>
              <a:t>“Their chief anxiety is to rid themselves of pain and inconvenience. </a:t>
            </a:r>
          </a:p>
          <a:p>
            <a:pPr>
              <a:defRPr/>
            </a:pPr>
            <a:r>
              <a:rPr lang="en-US" altLang="en-US" sz="2800" dirty="0">
                <a:solidFill>
                  <a:srgbClr val="FFFFCC"/>
                </a:solidFill>
                <a:effectLst>
                  <a:outerShdw blurRad="38100" dist="38100" dir="2700000" algn="tl">
                    <a:srgbClr val="FFFFFF"/>
                  </a:outerShdw>
                </a:effectLst>
                <a:ea typeface="ＭＳ Ｐゴシック" panose="020B0600070205080204" pitchFamily="34" charset="-128"/>
              </a:rPr>
              <a:t>“So they resort to patent nostrums, of whose real properties they know little, or they apply to a physician for some remedy to counteract the result of their misdoing, but with no thought of making a change in their unhealthful habits. </a:t>
            </a:r>
          </a:p>
          <a:p>
            <a:pPr>
              <a:defRPr/>
            </a:pPr>
            <a:r>
              <a:rPr lang="en-US" altLang="en-US" sz="2800" dirty="0">
                <a:solidFill>
                  <a:srgbClr val="FFFFCC"/>
                </a:solidFill>
                <a:effectLst>
                  <a:outerShdw blurRad="38100" dist="38100" dir="2700000" algn="tl">
                    <a:srgbClr val="FFFFFF"/>
                  </a:outerShdw>
                </a:effectLst>
                <a:ea typeface="ＭＳ Ｐゴシック" panose="020B0600070205080204" pitchFamily="34" charset="-128"/>
              </a:rPr>
              <a:t>“If immediate benefit is not realized, another medicine is tried, and then another. Thus the evil continues.”  {MH 126.2}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A40DA4DE-EEFA-DA48-84C2-2F4004F2758E}"/>
              </a:ext>
            </a:extLst>
          </p:cNvPr>
          <p:cNvSpPr>
            <a:spLocks noGrp="1"/>
          </p:cNvSpPr>
          <p:nvPr>
            <p:ph type="title"/>
          </p:nvPr>
        </p:nvSpPr>
        <p:spPr>
          <a:xfrm>
            <a:off x="628650" y="736600"/>
            <a:ext cx="7886700" cy="993775"/>
          </a:xfrm>
        </p:spPr>
        <p:txBody>
          <a:bodyPr/>
          <a:lstStyle/>
          <a:p>
            <a:r>
              <a:rPr lang="en-US" altLang="en-US">
                <a:ea typeface="ＭＳ Ｐゴシック" panose="020B0600070205080204" pitchFamily="34" charset="-128"/>
              </a:rPr>
              <a:t>Naaman</a:t>
            </a:r>
          </a:p>
        </p:txBody>
      </p:sp>
      <p:sp>
        <p:nvSpPr>
          <p:cNvPr id="3" name="Content Placeholder 2">
            <a:extLst>
              <a:ext uri="{FF2B5EF4-FFF2-40B4-BE49-F238E27FC236}">
                <a16:creationId xmlns:a16="http://schemas.microsoft.com/office/drawing/2014/main" id="{4BD6279C-D3C7-3246-8D22-CF3029B4A929}"/>
              </a:ext>
            </a:extLst>
          </p:cNvPr>
          <p:cNvSpPr>
            <a:spLocks noGrp="1"/>
          </p:cNvSpPr>
          <p:nvPr>
            <p:ph idx="1"/>
          </p:nvPr>
        </p:nvSpPr>
        <p:spPr>
          <a:xfrm>
            <a:off x="628650" y="1606550"/>
            <a:ext cx="5362575" cy="3883025"/>
          </a:xfrm>
        </p:spPr>
        <p:txBody>
          <a:bodyPr>
            <a:normAutofit fontScale="70000" lnSpcReduction="20000"/>
          </a:bodyPr>
          <a:lstStyle/>
          <a:p>
            <a:pPr marL="0" indent="0">
              <a:buFont typeface="Arial" panose="020B0604020202020204" pitchFamily="34" charset="0"/>
              <a:buNone/>
              <a:defRPr/>
            </a:pPr>
            <a:r>
              <a:rPr lang="en-US" dirty="0"/>
              <a:t>“So Naaman came with his horses and with his chariot, and stood at the door of the house of Elisha. And Elisha sent a messenger unto him, saying, Go and wash in Jordan seven times, and thy flesh shall come again to thee, and thou shalt be clean.” 2 Kings 5:9-10.</a:t>
            </a:r>
          </a:p>
          <a:p>
            <a:pPr>
              <a:defRPr/>
            </a:pPr>
            <a:r>
              <a:rPr lang="en-US" dirty="0"/>
              <a:t>7 dip cure.</a:t>
            </a:r>
          </a:p>
          <a:p>
            <a:pPr>
              <a:defRPr/>
            </a:pPr>
            <a:r>
              <a:rPr lang="en-US" dirty="0"/>
              <a:t>Bottle it and sell it.</a:t>
            </a:r>
          </a:p>
          <a:p>
            <a:pPr>
              <a:defRPr/>
            </a:pPr>
            <a:r>
              <a:rPr lang="en-US" dirty="0"/>
              <a:t>“Wherefore? Because they sought it not by faith, but as it were by the works of the law. For they stumbled at that </a:t>
            </a:r>
            <a:r>
              <a:rPr lang="en-US" dirty="0" err="1"/>
              <a:t>stumblingstone</a:t>
            </a:r>
            <a:r>
              <a:rPr lang="en-US" dirty="0"/>
              <a:t>;”  Romans 9:32.</a:t>
            </a:r>
          </a:p>
          <a:p>
            <a:pPr>
              <a:defRPr/>
            </a:pPr>
            <a:endParaRPr lang="en-US" dirty="0"/>
          </a:p>
        </p:txBody>
      </p:sp>
      <p:pic>
        <p:nvPicPr>
          <p:cNvPr id="5" name="Picture 4">
            <a:extLst>
              <a:ext uri="{FF2B5EF4-FFF2-40B4-BE49-F238E27FC236}">
                <a16:creationId xmlns:a16="http://schemas.microsoft.com/office/drawing/2014/main" id="{D509C533-86AB-5745-BBCE-1338733532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1302">
            <a:off x="6126933" y="1488907"/>
            <a:ext cx="2496524" cy="33297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0113" name="Picture 3" descr="pills4.jpg">
            <a:extLst>
              <a:ext uri="{FF2B5EF4-FFF2-40B4-BE49-F238E27FC236}">
                <a16:creationId xmlns:a16="http://schemas.microsoft.com/office/drawing/2014/main" id="{29EABA0C-B7C7-3441-8F3A-0AC2337EEC0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66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1">
            <a:extLst>
              <a:ext uri="{FF2B5EF4-FFF2-40B4-BE49-F238E27FC236}">
                <a16:creationId xmlns:a16="http://schemas.microsoft.com/office/drawing/2014/main" id="{DC0F86EC-A4B5-5D42-AE66-801D2F359836}"/>
              </a:ext>
            </a:extLst>
          </p:cNvPr>
          <p:cNvSpPr>
            <a:spLocks noGrp="1"/>
          </p:cNvSpPr>
          <p:nvPr>
            <p:ph type="title"/>
          </p:nvPr>
        </p:nvSpPr>
        <p:spPr>
          <a:xfrm>
            <a:off x="457200" y="-152400"/>
            <a:ext cx="8229600" cy="1143000"/>
          </a:xfrm>
          <a:effectLst>
            <a:outerShdw blurRad="50800" dist="12700" dir="2700000" rotWithShape="0">
              <a:srgbClr val="FFFFFF">
                <a:alpha val="87999"/>
              </a:srgbClr>
            </a:outerShdw>
          </a:effectLst>
        </p:spPr>
        <p:txBody>
          <a:bodyPr/>
          <a:lstStyle/>
          <a:p>
            <a:pPr eaLnBrk="1" hangingPunct="1">
              <a:defRPr/>
            </a:pPr>
            <a:r>
              <a:rPr lang="en-US" altLang="en-US" sz="3200" dirty="0">
                <a:ea typeface="ＭＳ Ｐゴシック" panose="020B0600070205080204" pitchFamily="34" charset="-128"/>
              </a:rPr>
              <a:t>“But My Modern Pills Are Just Herbs…”</a:t>
            </a:r>
          </a:p>
        </p:txBody>
      </p:sp>
      <p:sp>
        <p:nvSpPr>
          <p:cNvPr id="33796" name="Content Placeholder 2">
            <a:extLst>
              <a:ext uri="{FF2B5EF4-FFF2-40B4-BE49-F238E27FC236}">
                <a16:creationId xmlns:a16="http://schemas.microsoft.com/office/drawing/2014/main" id="{01944F96-81BA-2240-9539-3D6B4CB99210}"/>
              </a:ext>
            </a:extLst>
          </p:cNvPr>
          <p:cNvSpPr>
            <a:spLocks noGrp="1"/>
          </p:cNvSpPr>
          <p:nvPr>
            <p:ph idx="1"/>
          </p:nvPr>
        </p:nvSpPr>
        <p:spPr>
          <a:xfrm>
            <a:off x="457200" y="808038"/>
            <a:ext cx="8229600" cy="5592762"/>
          </a:xfrm>
          <a:solidFill>
            <a:schemeClr val="bg2">
              <a:alpha val="40000"/>
            </a:schemeClr>
          </a:solidFill>
        </p:spPr>
        <p:txBody>
          <a:bodyPr/>
          <a:lstStyle/>
          <a:p>
            <a:pPr eaLnBrk="1" hangingPunct="1">
              <a:defRPr/>
            </a:pPr>
            <a:r>
              <a:rPr lang="en-US" altLang="en-US" sz="2000" dirty="0">
                <a:effectLst>
                  <a:outerShdw blurRad="38100" dist="38100" dir="2700000" algn="tl">
                    <a:srgbClr val="FFFFFF"/>
                  </a:outerShdw>
                </a:effectLst>
                <a:ea typeface="ＭＳ Ｐゴシック" panose="020B0600070205080204" pitchFamily="34" charset="-128"/>
              </a:rPr>
              <a:t>“The true method for healing the sick is to tell them of the herbs that grow for the benefit of man. </a:t>
            </a:r>
          </a:p>
          <a:p>
            <a:pPr eaLnBrk="1" hangingPunct="1">
              <a:defRPr/>
            </a:pPr>
            <a:r>
              <a:rPr lang="en-US" altLang="en-US" sz="2000" dirty="0">
                <a:effectLst>
                  <a:outerShdw blurRad="38100" dist="38100" dir="2700000" algn="tl">
                    <a:srgbClr val="FFFFFF"/>
                  </a:outerShdw>
                </a:effectLst>
                <a:ea typeface="ＭＳ Ｐゴシック" panose="020B0600070205080204" pitchFamily="34" charset="-128"/>
              </a:rPr>
              <a:t>“Scientists have attached large names to these simplest preparations, but true education will lead us to teach the sick that they need not call in a doctor any more than they would call in a lawyer. They can themselves administer the simple herbs if necessary. </a:t>
            </a:r>
          </a:p>
          <a:p>
            <a:pPr eaLnBrk="1" hangingPunct="1">
              <a:defRPr/>
            </a:pPr>
            <a:r>
              <a:rPr lang="en-US" altLang="en-US" sz="2000" dirty="0">
                <a:effectLst>
                  <a:outerShdw blurRad="38100" dist="38100" dir="2700000" algn="tl">
                    <a:srgbClr val="FFFFFF"/>
                  </a:outerShdw>
                </a:effectLst>
                <a:ea typeface="ＭＳ Ｐゴシック" panose="020B0600070205080204" pitchFamily="34" charset="-128"/>
              </a:rPr>
              <a:t>“To educate the human family that the doctor alone knows all the ills of infants and persons of every age, </a:t>
            </a:r>
            <a:r>
              <a:rPr lang="en-US" altLang="en-US" sz="2000" b="1" dirty="0">
                <a:effectLst>
                  <a:outerShdw blurRad="38100" dist="38100" dir="2700000" algn="tl">
                    <a:srgbClr val="FFFFFF"/>
                  </a:outerShdw>
                </a:effectLst>
                <a:ea typeface="ＭＳ Ｐゴシック" panose="020B0600070205080204" pitchFamily="34" charset="-128"/>
              </a:rPr>
              <a:t>is false teaching</a:t>
            </a:r>
            <a:r>
              <a:rPr lang="en-US" altLang="en-US" sz="2000" dirty="0">
                <a:effectLst>
                  <a:outerShdw blurRad="38100" dist="38100" dir="2700000" algn="tl">
                    <a:srgbClr val="FFFFFF"/>
                  </a:outerShdw>
                </a:effectLst>
                <a:ea typeface="ＭＳ Ｐゴシック" panose="020B0600070205080204" pitchFamily="34" charset="-128"/>
              </a:rPr>
              <a:t>, and the sooner we as a people stand on the principles of health reform, the greater will be the blessing that will come to those who would do true medical work.” {</a:t>
            </a:r>
            <a:r>
              <a:rPr lang="en-US" altLang="en-US" sz="2000" dirty="0" err="1">
                <a:effectLst>
                  <a:outerShdw blurRad="38100" dist="38100" dir="2700000" algn="tl">
                    <a:srgbClr val="FFFFFF"/>
                  </a:outerShdw>
                </a:effectLst>
                <a:ea typeface="ＭＳ Ｐゴシック" panose="020B0600070205080204" pitchFamily="34" charset="-128"/>
              </a:rPr>
              <a:t>SpM</a:t>
            </a:r>
            <a:r>
              <a:rPr lang="en-US" altLang="en-US" sz="2000" dirty="0">
                <a:effectLst>
                  <a:outerShdw blurRad="38100" dist="38100" dir="2700000" algn="tl">
                    <a:srgbClr val="FFFFFF"/>
                  </a:outerShdw>
                </a:effectLst>
                <a:ea typeface="ＭＳ Ｐゴシック" panose="020B0600070205080204" pitchFamily="34" charset="-128"/>
              </a:rPr>
              <a:t> 137.2}</a:t>
            </a:r>
          </a:p>
          <a:p>
            <a:pPr eaLnBrk="1" hangingPunct="1">
              <a:defRPr/>
            </a:pPr>
            <a:r>
              <a:rPr lang="en-US" altLang="en-US" sz="2000" dirty="0">
                <a:effectLst>
                  <a:outerShdw blurRad="38100" dist="38100" dir="2700000" algn="tl">
                    <a:srgbClr val="FFFFFF"/>
                  </a:outerShdw>
                </a:effectLst>
                <a:ea typeface="ＭＳ Ｐゴシック" panose="020B0600070205080204" pitchFamily="34" charset="-128"/>
              </a:rPr>
              <a:t>“If any among us are sick, let us not dishonor God by applying to earthly physicians, but apply to the God of Israel. </a:t>
            </a:r>
          </a:p>
          <a:p>
            <a:pPr eaLnBrk="1" hangingPunct="1">
              <a:defRPr/>
            </a:pPr>
            <a:r>
              <a:rPr lang="en-US" altLang="en-US" sz="2000" dirty="0">
                <a:effectLst>
                  <a:outerShdw blurRad="38100" dist="38100" dir="2700000" algn="tl">
                    <a:srgbClr val="FFFFFF"/>
                  </a:outerShdw>
                </a:effectLst>
                <a:ea typeface="ＭＳ Ｐゴシック" panose="020B0600070205080204" pitchFamily="34" charset="-128"/>
              </a:rPr>
              <a:t>“If we follow his directions (James 5:14, 15) the sick will be healed. God's promise cannot fail. Have faith in God, and trust wholly in him, that when Christ who is our life shall appear we may appear with him in glory.” --(Topsham, Jan. 31, 1849.  {Broadside2, January 31, 1849 par. 13}). </a:t>
            </a:r>
          </a:p>
        </p:txBody>
      </p:sp>
      <p:sp>
        <p:nvSpPr>
          <p:cNvPr id="46085" name="TextBox 4">
            <a:extLst>
              <a:ext uri="{FF2B5EF4-FFF2-40B4-BE49-F238E27FC236}">
                <a16:creationId xmlns:a16="http://schemas.microsoft.com/office/drawing/2014/main" id="{C96E722C-4538-0B45-9B30-1822301BB284}"/>
              </a:ext>
            </a:extLst>
          </p:cNvPr>
          <p:cNvSpPr txBox="1">
            <a:spLocks noChangeArrowheads="1"/>
          </p:cNvSpPr>
          <p:nvPr/>
        </p:nvSpPr>
        <p:spPr bwMode="auto">
          <a:xfrm>
            <a:off x="3429000" y="6411913"/>
            <a:ext cx="2286000" cy="3667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eaLnBrk="1" hangingPunct="1">
              <a:defRPr/>
            </a:pPr>
            <a:r>
              <a:rPr lang="en-US">
                <a:latin typeface="Arial" charset="0"/>
                <a:ea typeface="ＭＳ Ｐゴシック" charset="-128"/>
                <a:cs typeface="ＭＳ Ｐゴシック" charset="-128"/>
              </a:rPr>
              <a:t>Cannot Refuse</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6">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796">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796">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796">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7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3">
            <a:extLst>
              <a:ext uri="{FF2B5EF4-FFF2-40B4-BE49-F238E27FC236}">
                <a16:creationId xmlns:a16="http://schemas.microsoft.com/office/drawing/2014/main" id="{B6EC6A39-9D5C-5746-8465-56D8A1B4A68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Content Placeholder 2">
            <a:extLst>
              <a:ext uri="{FF2B5EF4-FFF2-40B4-BE49-F238E27FC236}">
                <a16:creationId xmlns:a16="http://schemas.microsoft.com/office/drawing/2014/main" id="{6CE8C8B7-5C03-6F48-A145-9EFA75080EE1}"/>
              </a:ext>
            </a:extLst>
          </p:cNvPr>
          <p:cNvSpPr>
            <a:spLocks noGrp="1"/>
          </p:cNvSpPr>
          <p:nvPr>
            <p:ph idx="4294967295"/>
          </p:nvPr>
        </p:nvSpPr>
        <p:spPr>
          <a:xfrm>
            <a:off x="228600" y="5715000"/>
            <a:ext cx="8686800" cy="1143000"/>
          </a:xfrm>
          <a:ln>
            <a:miter lim="800000"/>
            <a:headEnd/>
            <a:tailEnd/>
          </a:ln>
          <a:extLst/>
        </p:spPr>
        <p:txBody>
          <a:bodyPr/>
          <a:lstStyle/>
          <a:p>
            <a:pPr eaLnBrk="1" hangingPunct="1">
              <a:buFont typeface="Arial" pitchFamily="-65" charset="0"/>
              <a:buChar char="•"/>
              <a:defRPr/>
            </a:pPr>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How many pill sorters should one prepare for fleeing to the mountains in the time of trouble? </a:t>
            </a:r>
          </a:p>
        </p:txBody>
      </p:sp>
    </p:spTree>
  </p:cSld>
  <p:clrMapOvr>
    <a:masterClrMapping/>
  </p:clrMapOvr>
  <p:transition>
    <p:wipe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8" descr="mortality.jpg">
            <a:extLst>
              <a:ext uri="{FF2B5EF4-FFF2-40B4-BE49-F238E27FC236}">
                <a16:creationId xmlns:a16="http://schemas.microsoft.com/office/drawing/2014/main" id="{3F143BB8-6F90-2E41-8EFB-732DC0311AB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700"/>
            <a:ext cx="9164638"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6B7BD7F-4348-2A44-8563-E6E74A359D26}"/>
              </a:ext>
            </a:extLst>
          </p:cNvPr>
          <p:cNvSpPr>
            <a:spLocks noGrp="1"/>
          </p:cNvSpPr>
          <p:nvPr>
            <p:ph type="title"/>
          </p:nvPr>
        </p:nvSpPr>
        <p:spPr>
          <a:ln>
            <a:miter lim="800000"/>
            <a:headEnd/>
            <a:tailEnd/>
          </a:ln>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Biological Replacements</a:t>
            </a:r>
          </a:p>
        </p:txBody>
      </p:sp>
      <p:sp>
        <p:nvSpPr>
          <p:cNvPr id="3" name="Content Placeholder 2">
            <a:extLst>
              <a:ext uri="{FF2B5EF4-FFF2-40B4-BE49-F238E27FC236}">
                <a16:creationId xmlns:a16="http://schemas.microsoft.com/office/drawing/2014/main" id="{F51A6E90-20B6-F541-803E-53732C094C57}"/>
              </a:ext>
            </a:extLst>
          </p:cNvPr>
          <p:cNvSpPr>
            <a:spLocks noGrp="1"/>
          </p:cNvSpPr>
          <p:nvPr>
            <p:ph sz="half" idx="1"/>
          </p:nvPr>
        </p:nvSpPr>
        <p:spPr/>
        <p:txBody>
          <a:bodyPr/>
          <a:lstStyle/>
          <a:p>
            <a:pPr>
              <a:defRPr/>
            </a:pPr>
            <a:r>
              <a:rPr lang="en-US" altLang="en-US">
                <a:solidFill>
                  <a:srgbClr val="FFFFFF"/>
                </a:solidFill>
                <a:effectLst>
                  <a:outerShdw blurRad="38100" dist="38100" dir="2700000" algn="tl">
                    <a:srgbClr val="C0C0C0"/>
                  </a:outerShdw>
                </a:effectLst>
                <a:ea typeface="ＭＳ Ｐゴシック" panose="020B0600070205080204" pitchFamily="34" charset="-128"/>
              </a:rPr>
              <a:t>“There is one thing that has saved life--an infusion of blood from one person to another; but this would be difficult and perhaps impossible for you to do. I merely suggest it.”  {MM 286.4} </a:t>
            </a:r>
          </a:p>
        </p:txBody>
      </p:sp>
    </p:spTree>
  </p:cSld>
  <p:clrMapOvr>
    <a:masterClrMapping/>
  </p:clrMapOvr>
  <p:transition>
    <p:wipe/>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5" name="Picture 2054" descr="C:\new beginnings\Media\Sermon 10\Extras  10\0810128x2.jpg">
            <a:extLst>
              <a:ext uri="{FF2B5EF4-FFF2-40B4-BE49-F238E27FC236}">
                <a16:creationId xmlns:a16="http://schemas.microsoft.com/office/drawing/2014/main" id="{903B9C98-74BE-0642-BB43-0F2DEEB244DE}"/>
              </a:ext>
            </a:extLst>
          </p:cNvPr>
          <p:cNvPicPr>
            <a:picLocks noChangeAspect="1" noChangeArrowheads="1"/>
          </p:cNvPicPr>
          <p:nvPr/>
        </p:nvPicPr>
        <p:blipFill>
          <a:blip r:embed="rId2" cstate="email">
            <a:lum bright="-1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2051">
            <a:extLst>
              <a:ext uri="{FF2B5EF4-FFF2-40B4-BE49-F238E27FC236}">
                <a16:creationId xmlns:a16="http://schemas.microsoft.com/office/drawing/2014/main" id="{EDDB4EC3-0E3E-F64A-A27C-A42F556CBEC0}"/>
              </a:ext>
            </a:extLst>
          </p:cNvPr>
          <p:cNvSpPr>
            <a:spLocks noGrp="1"/>
          </p:cNvSpPr>
          <p:nvPr>
            <p:ph type="body" sz="half" idx="1"/>
          </p:nvPr>
        </p:nvSpPr>
        <p:spPr>
          <a:xfrm>
            <a:off x="457200" y="228600"/>
            <a:ext cx="4267200" cy="5257800"/>
          </a:xfrm>
        </p:spPr>
        <p:txBody>
          <a:bodyPr/>
          <a:lstStyle/>
          <a:p>
            <a:pPr>
              <a:lnSpc>
                <a:spcPct val="110000"/>
              </a:lnSpc>
              <a:defRPr/>
            </a:pPr>
            <a:r>
              <a:rPr lang="en-US" altLang="en-US" sz="2000" b="1" dirty="0">
                <a:solidFill>
                  <a:srgbClr val="FFFF00"/>
                </a:solidFill>
                <a:effectLst>
                  <a:outerShdw blurRad="38100" dist="38100" dir="2700000" algn="tl">
                    <a:srgbClr val="C0C0C0"/>
                  </a:outerShdw>
                </a:effectLst>
                <a:ea typeface="ＭＳ Ｐゴシック" panose="020B0600070205080204" pitchFamily="34" charset="-128"/>
              </a:rPr>
              <a:t>God wants to be your Healer, spiritually and physically.</a:t>
            </a:r>
          </a:p>
          <a:p>
            <a:pPr lvl="1">
              <a:lnSpc>
                <a:spcPct val="110000"/>
              </a:lnSpc>
              <a:defRPr/>
            </a:pPr>
            <a:r>
              <a:rPr lang="en-US" altLang="en-US" sz="2000" dirty="0">
                <a:solidFill>
                  <a:srgbClr val="FFFF66"/>
                </a:solidFill>
                <a:effectLst>
                  <a:outerShdw blurRad="38100" dist="38100" dir="2700000" algn="tl">
                    <a:srgbClr val="C0C0C0"/>
                  </a:outerShdw>
                </a:effectLst>
                <a:ea typeface="ＭＳ Ｐゴシック" panose="020B0600070205080204" pitchFamily="34" charset="-128"/>
              </a:rPr>
              <a:t>The Great Physician wants your </a:t>
            </a:r>
            <a:r>
              <a:rPr lang="en-US" altLang="en-US" sz="2000" u="sng" dirty="0">
                <a:solidFill>
                  <a:srgbClr val="FFFF66"/>
                </a:solidFill>
                <a:effectLst>
                  <a:outerShdw blurRad="38100" dist="38100" dir="2700000" algn="tl">
                    <a:srgbClr val="C0C0C0"/>
                  </a:outerShdw>
                </a:effectLst>
                <a:ea typeface="ＭＳ Ｐゴシック" panose="020B0600070205080204" pitchFamily="34" charset="-128"/>
              </a:rPr>
              <a:t>worship</a:t>
            </a:r>
            <a:r>
              <a:rPr lang="en-US" altLang="en-US" sz="2000" dirty="0">
                <a:solidFill>
                  <a:srgbClr val="FFFF66"/>
                </a:solidFill>
                <a:effectLst>
                  <a:outerShdw blurRad="38100" dist="38100" dir="2700000" algn="tl">
                    <a:srgbClr val="C0C0C0"/>
                  </a:outerShdw>
                </a:effectLst>
                <a:ea typeface="ＭＳ Ｐゴシック" panose="020B0600070205080204" pitchFamily="34" charset="-128"/>
              </a:rPr>
              <a:t> and </a:t>
            </a:r>
            <a:r>
              <a:rPr lang="en-US" altLang="en-US" sz="2000" u="sng" dirty="0">
                <a:solidFill>
                  <a:srgbClr val="FFFF66"/>
                </a:solidFill>
                <a:effectLst>
                  <a:outerShdw blurRad="38100" dist="38100" dir="2700000" algn="tl">
                    <a:srgbClr val="C0C0C0"/>
                  </a:outerShdw>
                </a:effectLst>
                <a:ea typeface="ＭＳ Ｐゴシック" panose="020B0600070205080204" pitchFamily="34" charset="-128"/>
              </a:rPr>
              <a:t>allegiance</a:t>
            </a:r>
            <a:r>
              <a:rPr lang="en-US" altLang="en-US" sz="2000" dirty="0">
                <a:solidFill>
                  <a:srgbClr val="FFFF66"/>
                </a:solidFill>
                <a:effectLst>
                  <a:outerShdw blurRad="38100" dist="38100" dir="2700000" algn="tl">
                    <a:srgbClr val="C0C0C0"/>
                  </a:outerShdw>
                </a:effectLst>
                <a:ea typeface="ＭＳ Ｐゴシック" panose="020B0600070205080204" pitchFamily="34" charset="-128"/>
              </a:rPr>
              <a:t>.</a:t>
            </a:r>
          </a:p>
          <a:p>
            <a:pPr lvl="1">
              <a:lnSpc>
                <a:spcPct val="110000"/>
              </a:lnSpc>
              <a:defRPr/>
            </a:pPr>
            <a:r>
              <a:rPr lang="en-US" altLang="en-US" sz="2000" dirty="0">
                <a:solidFill>
                  <a:srgbClr val="FFFF66"/>
                </a:solidFill>
                <a:effectLst>
                  <a:outerShdw blurRad="38100" dist="38100" dir="2700000" algn="tl">
                    <a:srgbClr val="C0C0C0"/>
                  </a:outerShdw>
                </a:effectLst>
                <a:ea typeface="ＭＳ Ｐゴシック" panose="020B0600070205080204" pitchFamily="34" charset="-128"/>
              </a:rPr>
              <a:t>He works through nature, the 8 laws of health, simple natural remedies, and answers prayer.</a:t>
            </a:r>
          </a:p>
          <a:p>
            <a:pPr lvl="1">
              <a:lnSpc>
                <a:spcPct val="110000"/>
              </a:lnSpc>
              <a:defRPr/>
            </a:pPr>
            <a:r>
              <a:rPr lang="en-US" altLang="en-US" sz="2000" dirty="0">
                <a:solidFill>
                  <a:srgbClr val="FFFF66"/>
                </a:solidFill>
                <a:effectLst>
                  <a:outerShdw blurRad="38100" dist="38100" dir="2700000" algn="tl">
                    <a:srgbClr val="C0C0C0"/>
                  </a:outerShdw>
                </a:effectLst>
                <a:ea typeface="ＭＳ Ｐゴシック" panose="020B0600070205080204" pitchFamily="34" charset="-128"/>
              </a:rPr>
              <a:t>God wants His medical missionaries and institutions to reveal His character to the world.</a:t>
            </a:r>
          </a:p>
        </p:txBody>
      </p:sp>
      <p:sp>
        <p:nvSpPr>
          <p:cNvPr id="69636" name="Rectangle 2052">
            <a:extLst>
              <a:ext uri="{FF2B5EF4-FFF2-40B4-BE49-F238E27FC236}">
                <a16:creationId xmlns:a16="http://schemas.microsoft.com/office/drawing/2014/main" id="{51BB1ADC-121C-F446-AA29-DA8A5B6FFD78}"/>
              </a:ext>
            </a:extLst>
          </p:cNvPr>
          <p:cNvSpPr>
            <a:spLocks noGrp="1"/>
          </p:cNvSpPr>
          <p:nvPr>
            <p:ph type="body" sz="half" idx="2"/>
          </p:nvPr>
        </p:nvSpPr>
        <p:spPr>
          <a:xfrm>
            <a:off x="4648200" y="228600"/>
            <a:ext cx="4267200" cy="5257800"/>
          </a:xfrm>
        </p:spPr>
        <p:txBody>
          <a:bodyPr/>
          <a:lstStyle/>
          <a:p>
            <a:pPr>
              <a:lnSpc>
                <a:spcPct val="110000"/>
              </a:lnSpc>
              <a:defRPr/>
            </a:pPr>
            <a:r>
              <a:rPr lang="en-US" altLang="en-US" sz="2000" b="1" dirty="0">
                <a:solidFill>
                  <a:srgbClr val="FC9600"/>
                </a:solidFill>
                <a:effectLst>
                  <a:outerShdw blurRad="38100" dist="38100" dir="2700000" algn="tl">
                    <a:srgbClr val="C0C0C0"/>
                  </a:outerShdw>
                </a:effectLst>
                <a:ea typeface="ＭＳ Ｐゴシック" panose="020B0600070205080204" pitchFamily="34" charset="-128"/>
              </a:rPr>
              <a:t>Satan wants your worship and allegiance.</a:t>
            </a:r>
            <a:r>
              <a:rPr lang="en-US" altLang="en-US" sz="2000" b="1" dirty="0">
                <a:solidFill>
                  <a:srgbClr val="FFAD35"/>
                </a:solidFill>
                <a:effectLst>
                  <a:outerShdw blurRad="38100" dist="38100" dir="2700000" algn="tl">
                    <a:srgbClr val="C0C0C0"/>
                  </a:outerShdw>
                </a:effectLst>
                <a:ea typeface="ＭＳ Ｐゴシック" panose="020B0600070205080204" pitchFamily="34" charset="-128"/>
              </a:rPr>
              <a:t> </a:t>
            </a:r>
          </a:p>
          <a:p>
            <a:pPr lvl="1">
              <a:lnSpc>
                <a:spcPct val="110000"/>
              </a:lnSpc>
              <a:defRPr/>
            </a:pPr>
            <a:r>
              <a:rPr lang="en-US" altLang="en-US" sz="2000" dirty="0">
                <a:solidFill>
                  <a:srgbClr val="FFAD35"/>
                </a:solidFill>
                <a:effectLst>
                  <a:outerShdw blurRad="38100" dist="38100" dir="2700000" algn="tl">
                    <a:srgbClr val="C0C0C0"/>
                  </a:outerShdw>
                </a:effectLst>
                <a:ea typeface="ＭＳ Ｐゴシック" panose="020B0600070205080204" pitchFamily="34" charset="-128"/>
              </a:rPr>
              <a:t>Satan wants to be your healer spiritually and physically.</a:t>
            </a:r>
          </a:p>
          <a:p>
            <a:pPr lvl="1">
              <a:lnSpc>
                <a:spcPct val="110000"/>
              </a:lnSpc>
              <a:defRPr/>
            </a:pPr>
            <a:r>
              <a:rPr lang="en-US" altLang="en-US" sz="2000" dirty="0">
                <a:solidFill>
                  <a:srgbClr val="FFAD35"/>
                </a:solidFill>
                <a:effectLst>
                  <a:outerShdw blurRad="38100" dist="38100" dir="2700000" algn="tl">
                    <a:srgbClr val="C0C0C0"/>
                  </a:outerShdw>
                </a:effectLst>
                <a:ea typeface="ＭＳ Ｐゴシック" panose="020B0600070205080204" pitchFamily="34" charset="-128"/>
              </a:rPr>
              <a:t>Satan works through mysticism, emotions, magic, deception and drugs.</a:t>
            </a:r>
          </a:p>
          <a:p>
            <a:pPr lvl="1">
              <a:lnSpc>
                <a:spcPct val="110000"/>
              </a:lnSpc>
              <a:defRPr/>
            </a:pPr>
            <a:r>
              <a:rPr lang="en-US" altLang="en-US" sz="2000" dirty="0">
                <a:solidFill>
                  <a:srgbClr val="FFAD35"/>
                </a:solidFill>
                <a:effectLst>
                  <a:outerShdw blurRad="38100" dist="38100" dir="2700000" algn="tl">
                    <a:srgbClr val="C0C0C0"/>
                  </a:outerShdw>
                </a:effectLst>
                <a:ea typeface="ＭＳ Ｐゴシック" panose="020B0600070205080204" pitchFamily="34" charset="-128"/>
              </a:rPr>
              <a:t>Satan wants God’s health care providers and facilities to deny God and represent Satan to the world. </a:t>
            </a:r>
          </a:p>
        </p:txBody>
      </p:sp>
      <p:sp>
        <p:nvSpPr>
          <p:cNvPr id="69637" name="Rectangle 2053">
            <a:extLst>
              <a:ext uri="{FF2B5EF4-FFF2-40B4-BE49-F238E27FC236}">
                <a16:creationId xmlns:a16="http://schemas.microsoft.com/office/drawing/2014/main" id="{4AB325BC-7E19-CF43-B028-9E0D848FE83C}"/>
              </a:ext>
            </a:extLst>
          </p:cNvPr>
          <p:cNvSpPr>
            <a:spLocks/>
          </p:cNvSpPr>
          <p:nvPr/>
        </p:nvSpPr>
        <p:spPr bwMode="auto">
          <a:xfrm>
            <a:off x="685800" y="4648200"/>
            <a:ext cx="8077200" cy="2209800"/>
          </a:xfrm>
          <a:prstGeom prst="rect">
            <a:avLst/>
          </a:prstGeom>
          <a:noFill/>
          <a:ln w="9525">
            <a:noFill/>
            <a:miter lim="800000"/>
            <a:headEnd/>
            <a:tailEnd/>
          </a:ln>
          <a:effectLst/>
        </p:spPr>
        <p:txBody>
          <a:bodyPr/>
          <a:lstStyle/>
          <a:p>
            <a:pPr marL="342900" indent="-342900">
              <a:spcBef>
                <a:spcPct val="20000"/>
              </a:spcBef>
              <a:buFont typeface="Arial" charset="0"/>
              <a:buChar char="•"/>
              <a:defRPr/>
            </a:pPr>
            <a:r>
              <a:rPr lang="en-US" sz="2400" dirty="0">
                <a:solidFill>
                  <a:schemeClr val="bg2"/>
                </a:solidFill>
                <a:effectLst>
                  <a:outerShdw blurRad="38100" dist="38100" dir="2700000" algn="tl">
                    <a:srgbClr val="000000">
                      <a:alpha val="43137"/>
                    </a:srgbClr>
                  </a:outerShdw>
                </a:effectLst>
                <a:latin typeface="Calibri" charset="0"/>
                <a:ea typeface="ＭＳ Ｐゴシック" charset="-128"/>
                <a:cs typeface="ＭＳ Ｐゴシック" charset="-128"/>
              </a:rPr>
              <a:t>God calls us to come out of Babylon to the glory of His healing grace, both spiritually and physically.</a:t>
            </a:r>
          </a:p>
          <a:p>
            <a:pPr marL="342900" indent="-342900" algn="just">
              <a:spcBef>
                <a:spcPct val="20000"/>
              </a:spcBef>
              <a:buFont typeface="Arial" charset="0"/>
              <a:buChar char="•"/>
              <a:defRPr/>
            </a:pPr>
            <a:r>
              <a:rPr lang="en-US" sz="2800" dirty="0">
                <a:solidFill>
                  <a:srgbClr val="FFFF00"/>
                </a:solidFill>
                <a:effectLst>
                  <a:outerShdw blurRad="38100" dist="38100" dir="2700000" algn="tl">
                    <a:srgbClr val="000000">
                      <a:alpha val="43137"/>
                    </a:srgbClr>
                  </a:outerShdw>
                </a:effectLst>
                <a:latin typeface="Calibri" charset="0"/>
                <a:ea typeface="ＭＳ Ｐゴシック" charset="-128"/>
                <a:cs typeface="ＭＳ Ｐゴシック" charset="-128"/>
              </a:rPr>
              <a:t>How many are willing to </a:t>
            </a:r>
            <a:r>
              <a:rPr lang="en-US" sz="2800" u="sng" dirty="0">
                <a:solidFill>
                  <a:srgbClr val="FFFF00"/>
                </a:solidFill>
                <a:effectLst>
                  <a:outerShdw blurRad="38100" dist="38100" dir="2700000" algn="tl">
                    <a:srgbClr val="000000">
                      <a:alpha val="43137"/>
                    </a:srgbClr>
                  </a:outerShdw>
                </a:effectLst>
                <a:latin typeface="Calibri" charset="0"/>
                <a:ea typeface="ＭＳ Ｐゴシック" charset="-128"/>
                <a:cs typeface="ＭＳ Ｐゴシック" charset="-128"/>
              </a:rPr>
              <a:t>come out of Babylon</a:t>
            </a:r>
            <a:r>
              <a:rPr lang="en-US" sz="2800" dirty="0">
                <a:solidFill>
                  <a:srgbClr val="FFFF00"/>
                </a:solidFill>
                <a:effectLst>
                  <a:outerShdw blurRad="38100" dist="38100" dir="2700000" algn="tl">
                    <a:srgbClr val="000000">
                      <a:alpha val="43137"/>
                    </a:srgbClr>
                  </a:outerShdw>
                </a:effectLst>
                <a:latin typeface="Calibri" charset="0"/>
                <a:ea typeface="ＭＳ Ｐゴシック" charset="-128"/>
                <a:cs typeface="ＭＳ Ｐゴシック" charset="-128"/>
              </a:rPr>
              <a:t> and Worship God as the only True Healer?</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6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96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96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9636">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9636">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9636">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69636">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69637">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6963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bldLvl="2" autoUpdateAnimBg="0"/>
      <p:bldP spid="69636" grpId="0" build="p" bldLvl="2" autoUpdateAnimBg="0"/>
      <p:bldP spid="69637"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descr="0820044x2.jpg">
            <a:extLst>
              <a:ext uri="{FF2B5EF4-FFF2-40B4-BE49-F238E27FC236}">
                <a16:creationId xmlns:a16="http://schemas.microsoft.com/office/drawing/2014/main" id="{D2D0D875-7284-B045-A922-F8C62009CCC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93DE4DA-62C6-6D4A-8A95-D190310B0F40}"/>
              </a:ext>
            </a:extLst>
          </p:cNvPr>
          <p:cNvSpPr>
            <a:spLocks noGrp="1"/>
          </p:cNvSpPr>
          <p:nvPr>
            <p:ph type="ctrTitle"/>
          </p:nvPr>
        </p:nvSpPr>
        <p:spPr>
          <a:xfrm>
            <a:off x="-381000" y="3044825"/>
            <a:ext cx="7772400" cy="1470025"/>
          </a:xfrm>
          <a:ln>
            <a:miter lim="800000"/>
            <a:headEnd/>
            <a:tailEnd/>
          </a:ln>
          <a:effectLst>
            <a:outerShdw blurRad="50800" dist="38100" dir="2700000">
              <a:srgbClr val="000000">
                <a:alpha val="43000"/>
              </a:srgbClr>
            </a:outerShdw>
          </a:effectLst>
          <a:extLst/>
        </p:spPr>
        <p:txBody>
          <a:bodyPr/>
          <a:lstStyle/>
          <a:p>
            <a:pPr eaLnBrk="1" hangingPunct="1">
              <a:defRPr/>
            </a:pPr>
            <a:r>
              <a:rPr lang="en-US" b="1" dirty="0">
                <a:ln w="17780" cmpd="sng">
                  <a:solidFill>
                    <a:schemeClr val="accent1">
                      <a:tint val="3000"/>
                    </a:schemeClr>
                  </a:solidFill>
                  <a:prstDash val="solid"/>
                  <a:miter lim="800000"/>
                </a:ln>
                <a:solidFill>
                  <a:srgbClr val="FFFF00"/>
                </a:solidFill>
                <a:effectLst>
                  <a:outerShdw blurRad="55000" dist="50800" dir="5400000" algn="tl">
                    <a:srgbClr val="000000">
                      <a:alpha val="33000"/>
                    </a:srgbClr>
                  </a:outerShdw>
                </a:effectLst>
              </a:rPr>
              <a:t>Let The Fourth Angel Sound</a:t>
            </a:r>
          </a:p>
        </p:txBody>
      </p:sp>
      <p:sp>
        <p:nvSpPr>
          <p:cNvPr id="3" name="Subtitle 2">
            <a:extLst>
              <a:ext uri="{FF2B5EF4-FFF2-40B4-BE49-F238E27FC236}">
                <a16:creationId xmlns:a16="http://schemas.microsoft.com/office/drawing/2014/main" id="{228F6791-ED76-4449-A5AE-AC8C597DD0F3}"/>
              </a:ext>
            </a:extLst>
          </p:cNvPr>
          <p:cNvSpPr>
            <a:spLocks noGrp="1"/>
          </p:cNvSpPr>
          <p:nvPr>
            <p:ph type="subTitle" idx="1"/>
          </p:nvPr>
        </p:nvSpPr>
        <p:spPr>
          <a:xfrm>
            <a:off x="304800" y="4343400"/>
            <a:ext cx="6400800" cy="1752600"/>
          </a:xfrm>
          <a:ln>
            <a:miter lim="800000"/>
            <a:headEnd/>
            <a:tailEnd/>
          </a:ln>
          <a:effectLst>
            <a:outerShdw blurRad="50800" dist="38100" dir="2700000">
              <a:srgbClr val="000000">
                <a:alpha val="43000"/>
              </a:srgbClr>
            </a:outerShdw>
          </a:effectLst>
          <a:extLst/>
        </p:spPr>
        <p:txBody>
          <a:bodyPr/>
          <a:lstStyle/>
          <a:p>
            <a:pPr eaLnBrk="1" hangingPunct="1">
              <a:buFont typeface="Arial" pitchFamily="-65" charset="0"/>
              <a:buNone/>
              <a:defRPr/>
            </a:pPr>
            <a:r>
              <a:rPr lang="en-US" sz="2400" b="1" dirty="0">
                <a:ln w="17780" cmpd="sng">
                  <a:solidFill>
                    <a:schemeClr val="accent1">
                      <a:tint val="3000"/>
                    </a:schemeClr>
                  </a:solidFill>
                  <a:prstDash val="solid"/>
                  <a:miter lim="800000"/>
                </a:ln>
                <a:solidFill>
                  <a:srgbClr val="FFFF00"/>
                </a:solidFill>
                <a:effectLst>
                  <a:outerShdw blurRad="55000" dist="50800" dir="5400000" algn="tl">
                    <a:srgbClr val="000000">
                      <a:alpha val="33000"/>
                    </a:srgbClr>
                  </a:outerShdw>
                </a:effectLst>
              </a:rPr>
              <a:t>“And I heard another voice from heaven, saying, Come out of her, my people, that ye be not partakers of her sins, and that ye receive not of her plagues… for by thy sorceries [medications] were all nations deceived.” </a:t>
            </a:r>
            <a:r>
              <a:rPr lang="en-US" sz="2400" b="1" dirty="0" err="1">
                <a:ln w="17780" cmpd="sng">
                  <a:solidFill>
                    <a:schemeClr val="accent1">
                      <a:tint val="3000"/>
                    </a:schemeClr>
                  </a:solidFill>
                  <a:prstDash val="solid"/>
                  <a:miter lim="800000"/>
                </a:ln>
                <a:solidFill>
                  <a:srgbClr val="FFFF00"/>
                </a:solidFill>
                <a:effectLst>
                  <a:outerShdw blurRad="55000" dist="50800" dir="5400000" algn="tl">
                    <a:srgbClr val="000000">
                      <a:alpha val="33000"/>
                    </a:srgbClr>
                  </a:outerShdw>
                </a:effectLst>
              </a:rPr>
              <a:t>Revelavtion</a:t>
            </a:r>
            <a:r>
              <a:rPr lang="en-US" sz="2400" b="1" dirty="0">
                <a:ln w="17780" cmpd="sng">
                  <a:solidFill>
                    <a:schemeClr val="accent1">
                      <a:tint val="3000"/>
                    </a:schemeClr>
                  </a:solidFill>
                  <a:prstDash val="solid"/>
                  <a:miter lim="800000"/>
                </a:ln>
                <a:solidFill>
                  <a:srgbClr val="FFFF00"/>
                </a:solidFill>
                <a:effectLst>
                  <a:outerShdw blurRad="55000" dist="50800" dir="5400000" algn="tl">
                    <a:srgbClr val="000000">
                      <a:alpha val="33000"/>
                    </a:srgbClr>
                  </a:outerShdw>
                </a:effectLst>
              </a:rPr>
              <a:t> 18:4,23. </a:t>
            </a:r>
          </a:p>
        </p:txBody>
      </p:sp>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new beginnings\catalogue\Images\Section 02\0602121.jpg">
            <a:extLst>
              <a:ext uri="{FF2B5EF4-FFF2-40B4-BE49-F238E27FC236}">
                <a16:creationId xmlns:a16="http://schemas.microsoft.com/office/drawing/2014/main" id="{01F87385-9F9D-A246-84FF-020E6069E85E}"/>
              </a:ext>
            </a:extLst>
          </p:cNvPr>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a:effectLst>
            <a:outerShdw blurRad="63500" dist="38099" dir="2700000" algn="ctr" rotWithShape="0">
              <a:schemeClr val="tx2">
                <a:alpha val="74998"/>
              </a:schemeClr>
            </a:outerShdw>
          </a:effectLst>
        </p:spPr>
      </p:pic>
      <p:sp>
        <p:nvSpPr>
          <p:cNvPr id="5" name="Title 1">
            <a:extLst>
              <a:ext uri="{FF2B5EF4-FFF2-40B4-BE49-F238E27FC236}">
                <a16:creationId xmlns:a16="http://schemas.microsoft.com/office/drawing/2014/main" id="{1C11D185-69EC-0646-81B1-1192F0D085AF}"/>
              </a:ext>
            </a:extLst>
          </p:cNvPr>
          <p:cNvSpPr txBox="1">
            <a:spLocks/>
          </p:cNvSpPr>
          <p:nvPr/>
        </p:nvSpPr>
        <p:spPr bwMode="auto">
          <a:xfrm>
            <a:off x="457200" y="-304800"/>
            <a:ext cx="8229600" cy="1143000"/>
          </a:xfrm>
          <a:prstGeom prst="rect">
            <a:avLst/>
          </a:prstGeom>
          <a:noFill/>
          <a:ln>
            <a:noFill/>
          </a:ln>
          <a:effectLst>
            <a:outerShdw blurRad="50800" dist="38100" dir="2700000" rotWithShape="0">
              <a:srgbClr val="80808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r>
              <a:rPr lang="en-US" sz="3600">
                <a:solidFill>
                  <a:schemeClr val="bg1"/>
                </a:solidFill>
                <a:latin typeface="Calibri" charset="0"/>
                <a:ea typeface="ＭＳ Ｐゴシック" charset="-128"/>
                <a:cs typeface="ＭＳ Ｐゴシック" charset="-128"/>
              </a:rPr>
              <a:t>Ekron: A New Image For A New World</a:t>
            </a:r>
          </a:p>
        </p:txBody>
      </p:sp>
      <p:sp>
        <p:nvSpPr>
          <p:cNvPr id="3" name="Content Placeholder 2">
            <a:extLst>
              <a:ext uri="{FF2B5EF4-FFF2-40B4-BE49-F238E27FC236}">
                <a16:creationId xmlns:a16="http://schemas.microsoft.com/office/drawing/2014/main" id="{5488970A-7E15-6B49-80A5-46A3747D0244}"/>
              </a:ext>
            </a:extLst>
          </p:cNvPr>
          <p:cNvSpPr>
            <a:spLocks noGrp="1"/>
          </p:cNvSpPr>
          <p:nvPr>
            <p:ph idx="1"/>
          </p:nvPr>
        </p:nvSpPr>
        <p:spPr>
          <a:xfrm>
            <a:off x="2819400" y="503238"/>
            <a:ext cx="6172200" cy="2773362"/>
          </a:xfrm>
          <a:solidFill>
            <a:srgbClr val="000000">
              <a:alpha val="46000"/>
            </a:srgbClr>
          </a:solidFill>
        </p:spPr>
        <p:txBody>
          <a:bodyPr/>
          <a:lstStyle/>
          <a:p>
            <a:pPr marL="0" indent="0">
              <a:buFont typeface="Arial" panose="020B0604020202020204" pitchFamily="34" charset="0"/>
              <a:buNone/>
              <a:defRPr/>
            </a:pPr>
            <a:r>
              <a:rPr lang="en-US" altLang="en-US" sz="2000">
                <a:solidFill>
                  <a:srgbClr val="FFFFFF"/>
                </a:solidFill>
                <a:effectLst>
                  <a:outerShdw blurRad="38100" dist="38100" dir="2700000" algn="tl">
                    <a:srgbClr val="EEECE1"/>
                  </a:outerShdw>
                </a:effectLst>
                <a:ea typeface="ＭＳ Ｐゴシック" panose="020B0600070205080204" pitchFamily="34" charset="-128"/>
              </a:rPr>
              <a:t>“During the father's reign, Ahaziah had witnessed the wondrous works of the Most High.</a:t>
            </a:r>
          </a:p>
          <a:p>
            <a:pPr marL="0" indent="0">
              <a:buFont typeface="Arial" panose="020B0604020202020204" pitchFamily="34" charset="0"/>
              <a:buNone/>
              <a:defRPr/>
            </a:pPr>
            <a:r>
              <a:rPr lang="en-US" altLang="en-US" sz="2000">
                <a:solidFill>
                  <a:srgbClr val="FFFFFF"/>
                </a:solidFill>
                <a:effectLst>
                  <a:outerShdw blurRad="38100" dist="38100" dir="2700000" algn="tl">
                    <a:srgbClr val="EEECE1"/>
                  </a:outerShdw>
                </a:effectLst>
                <a:ea typeface="ＭＳ Ｐゴシック" panose="020B0600070205080204" pitchFamily="34" charset="-128"/>
              </a:rPr>
              <a:t>“Instead of humbling his heart before the Lord, he had followed after Baal, and at last he had ventured upon this, </a:t>
            </a:r>
            <a:r>
              <a:rPr lang="en-US" altLang="en-US" sz="2000" b="1" u="sng">
                <a:solidFill>
                  <a:srgbClr val="FFFF00"/>
                </a:solidFill>
                <a:effectLst>
                  <a:outerShdw blurRad="38100" dist="38100" dir="2700000" algn="tl">
                    <a:srgbClr val="FFFFFF"/>
                  </a:outerShdw>
                </a:effectLst>
                <a:ea typeface="ＭＳ Ｐゴシック" panose="020B0600070205080204" pitchFamily="34" charset="-128"/>
              </a:rPr>
              <a:t>his most daring act of impiety</a:t>
            </a:r>
            <a:r>
              <a:rPr lang="en-US" altLang="en-US" sz="2000">
                <a:solidFill>
                  <a:srgbClr val="FFFFFF"/>
                </a:solidFill>
                <a:effectLst>
                  <a:outerShdw blurRad="38100" dist="38100" dir="2700000" algn="tl">
                    <a:srgbClr val="EEECE1"/>
                  </a:outerShdw>
                </a:effectLst>
                <a:ea typeface="ＭＳ Ｐゴシック" panose="020B0600070205080204" pitchFamily="34" charset="-128"/>
              </a:rPr>
              <a:t>. </a:t>
            </a:r>
          </a:p>
          <a:p>
            <a:pPr marL="0" indent="0">
              <a:buFont typeface="Arial" panose="020B0604020202020204" pitchFamily="34" charset="0"/>
              <a:buNone/>
              <a:defRPr/>
            </a:pPr>
            <a:r>
              <a:rPr lang="en-US" altLang="en-US" sz="2000">
                <a:solidFill>
                  <a:srgbClr val="FFFFFF"/>
                </a:solidFill>
                <a:effectLst>
                  <a:outerShdw blurRad="38100" dist="38100" dir="2700000" algn="tl">
                    <a:srgbClr val="EEECE1"/>
                  </a:outerShdw>
                </a:effectLst>
                <a:ea typeface="ＭＳ Ｐゴシック" panose="020B0600070205080204" pitchFamily="34" charset="-128"/>
              </a:rPr>
              <a:t>“Rebellious, and unwilling to repent, Ahaziah died, "according to the word of the Lord which Elijah had spoken."  {PK 209.2}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8D2B3987-EB5C-F84D-BF05-7DB9608FC051}"/>
              </a:ext>
            </a:extLst>
          </p:cNvPr>
          <p:cNvSpPr>
            <a:spLocks noGrp="1"/>
          </p:cNvSpPr>
          <p:nvPr>
            <p:ph type="title"/>
          </p:nvPr>
        </p:nvSpPr>
        <p:spPr/>
        <p:txBody>
          <a:bodyPr/>
          <a:lstStyle/>
          <a:p>
            <a:r>
              <a:rPr lang="en-US" altLang="en-US" dirty="0">
                <a:ea typeface="ＭＳ Ｐゴシック" panose="020B0600070205080204" pitchFamily="34" charset="-128"/>
              </a:rPr>
              <a:t>Speakers Notes</a:t>
            </a:r>
          </a:p>
        </p:txBody>
      </p:sp>
      <p:sp>
        <p:nvSpPr>
          <p:cNvPr id="95234" name="Content Placeholder 2">
            <a:extLst>
              <a:ext uri="{FF2B5EF4-FFF2-40B4-BE49-F238E27FC236}">
                <a16:creationId xmlns:a16="http://schemas.microsoft.com/office/drawing/2014/main" id="{A7C6C2C2-03D2-794D-A6F3-A7508E8FFBE2}"/>
              </a:ext>
            </a:extLst>
          </p:cNvPr>
          <p:cNvSpPr>
            <a:spLocks noGrp="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44069-308E-FD4C-B7ED-A88FE97F41F7}"/>
              </a:ext>
            </a:extLst>
          </p:cNvPr>
          <p:cNvSpPr>
            <a:spLocks noGrp="1"/>
          </p:cNvSpPr>
          <p:nvPr>
            <p:ph type="title"/>
          </p:nvPr>
        </p:nvSpPr>
        <p:spPr/>
        <p:txBody>
          <a:bodyPr/>
          <a:lstStyle/>
          <a:p>
            <a:r>
              <a:rPr lang="en-US" sz="2200" dirty="0"/>
              <a:t>Drug Medication Historical Context</a:t>
            </a:r>
            <a:br>
              <a:rPr lang="en-US" sz="2200" dirty="0"/>
            </a:br>
            <a:r>
              <a:rPr lang="en-US" sz="2200" dirty="0"/>
              <a:t>Anciently In Israel drugs were not acceptable treatment with God.</a:t>
            </a:r>
          </a:p>
        </p:txBody>
      </p:sp>
      <p:sp>
        <p:nvSpPr>
          <p:cNvPr id="3" name="Content Placeholder 2">
            <a:extLst>
              <a:ext uri="{FF2B5EF4-FFF2-40B4-BE49-F238E27FC236}">
                <a16:creationId xmlns:a16="http://schemas.microsoft.com/office/drawing/2014/main" id="{EB6A83E1-0226-474B-88EA-FADCC0598F75}"/>
              </a:ext>
            </a:extLst>
          </p:cNvPr>
          <p:cNvSpPr>
            <a:spLocks noGrp="1"/>
          </p:cNvSpPr>
          <p:nvPr>
            <p:ph idx="1"/>
          </p:nvPr>
        </p:nvSpPr>
        <p:spPr/>
        <p:txBody>
          <a:bodyPr/>
          <a:lstStyle/>
          <a:p>
            <a:r>
              <a:rPr lang="en-US" sz="2000" dirty="0"/>
              <a:t>The medical fraternity, represented to me as Freemasonry, with their long, unintelligible names, which common people cannot understand, would call the Lord’s prescription for Hezekiah quackery. Death was pronounced upon the king, but he prayed for life, and his prayer was heard. Those who had the care of him were told to get a bunch of figs and put them on the sore, and the king was restored. This means was taken by God to teach them that </a:t>
            </a:r>
            <a:r>
              <a:rPr lang="en-US" sz="2000" u="sng" dirty="0"/>
              <a:t>all their preparations were only depriving the king of the power to rally and overcome disease </a:t>
            </a:r>
            <a:r>
              <a:rPr lang="en-US" sz="2000" dirty="0"/>
              <a:t>while they pursued their course of treatment, his life could not be saved. The Lord diverted their minds from their wonderful mysteries to a </a:t>
            </a:r>
            <a:r>
              <a:rPr lang="en-US" sz="2000" u="sng" dirty="0"/>
              <a:t>simple remedy of nature</a:t>
            </a:r>
            <a:r>
              <a:rPr lang="en-US" sz="2000" dirty="0"/>
              <a:t>. Lt67-1899.6</a:t>
            </a:r>
          </a:p>
          <a:p>
            <a:r>
              <a:rPr lang="en-US" sz="2000" dirty="0"/>
              <a:t>Jeremiah 46:11 KJV - "Go up into Gilead, and take balm, O virgin, the daughter of Egypt: </a:t>
            </a:r>
            <a:r>
              <a:rPr lang="en-US" sz="2000" u="sng" dirty="0"/>
              <a:t>in vain shalt thou use many medicines; for thou shalt not be cured</a:t>
            </a:r>
            <a:r>
              <a:rPr lang="en-US" sz="2000" dirty="0"/>
              <a:t>."</a:t>
            </a:r>
          </a:p>
          <a:p>
            <a:endParaRPr lang="en-US" sz="2000" dirty="0"/>
          </a:p>
        </p:txBody>
      </p:sp>
    </p:spTree>
    <p:extLst>
      <p:ext uri="{BB962C8B-B14F-4D97-AF65-F5344CB8AC3E}">
        <p14:creationId xmlns:p14="http://schemas.microsoft.com/office/powerpoint/2010/main" val="33259889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1535E-F931-4A4F-BD62-551C528E81E2}"/>
              </a:ext>
            </a:extLst>
          </p:cNvPr>
          <p:cNvSpPr>
            <a:spLocks noGrp="1"/>
          </p:cNvSpPr>
          <p:nvPr>
            <p:ph type="title"/>
          </p:nvPr>
        </p:nvSpPr>
        <p:spPr/>
        <p:txBody>
          <a:bodyPr/>
          <a:lstStyle/>
          <a:p>
            <a:r>
              <a:rPr lang="en-US" sz="3600" dirty="0"/>
              <a:t>In Jesus Day Drugs were not God’s choice</a:t>
            </a:r>
          </a:p>
        </p:txBody>
      </p:sp>
      <p:sp>
        <p:nvSpPr>
          <p:cNvPr id="3" name="Content Placeholder 2">
            <a:extLst>
              <a:ext uri="{FF2B5EF4-FFF2-40B4-BE49-F238E27FC236}">
                <a16:creationId xmlns:a16="http://schemas.microsoft.com/office/drawing/2014/main" id="{B9DCEF81-EAAB-F34D-A764-F8AACF187ACA}"/>
              </a:ext>
            </a:extLst>
          </p:cNvPr>
          <p:cNvSpPr>
            <a:spLocks noGrp="1"/>
          </p:cNvSpPr>
          <p:nvPr>
            <p:ph idx="1"/>
          </p:nvPr>
        </p:nvSpPr>
        <p:spPr/>
        <p:txBody>
          <a:bodyPr/>
          <a:lstStyle/>
          <a:p>
            <a:r>
              <a:rPr lang="en-US" sz="2800" dirty="0"/>
              <a:t>In the </a:t>
            </a:r>
            <a:r>
              <a:rPr lang="en-US" sz="2800" dirty="0" err="1"/>
              <a:t>Saviour's</a:t>
            </a:r>
            <a:r>
              <a:rPr lang="en-US" sz="2800" dirty="0"/>
              <a:t> manner of healing there were lessons for His disciples. On one occasion He anointed the eyes of a blind man with clay, and bade him, "Go, wash in the pool of Siloam. . . . He went his way therefore, and washed, and came seeing." John 9:7. </a:t>
            </a:r>
            <a:r>
              <a:rPr lang="en-US" sz="2800" u="sng" dirty="0"/>
              <a:t>The cure could be wrought only by the power of the Great Healer, yet Christ made use of the simple agencies of nature. While He did not give countenance to drug medication, He sanctioned the use of simple and natural remedies</a:t>
            </a:r>
            <a:r>
              <a:rPr lang="en-US" sz="2800" dirty="0"/>
              <a:t>.  {DA 824.1}.</a:t>
            </a:r>
          </a:p>
        </p:txBody>
      </p:sp>
    </p:spTree>
    <p:extLst>
      <p:ext uri="{BB962C8B-B14F-4D97-AF65-F5344CB8AC3E}">
        <p14:creationId xmlns:p14="http://schemas.microsoft.com/office/powerpoint/2010/main" val="2416993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30AF4-E6B5-9C40-BCEE-311A1181389B}"/>
              </a:ext>
            </a:extLst>
          </p:cNvPr>
          <p:cNvSpPr>
            <a:spLocks noGrp="1"/>
          </p:cNvSpPr>
          <p:nvPr>
            <p:ph type="title"/>
          </p:nvPr>
        </p:nvSpPr>
        <p:spPr/>
        <p:txBody>
          <a:bodyPr/>
          <a:lstStyle/>
          <a:p>
            <a:r>
              <a:rPr lang="en-US" sz="3600" dirty="0"/>
              <a:t>In Kellogg’s day, he was not to use drugs</a:t>
            </a:r>
          </a:p>
        </p:txBody>
      </p:sp>
      <p:sp>
        <p:nvSpPr>
          <p:cNvPr id="3" name="Content Placeholder 2">
            <a:extLst>
              <a:ext uri="{FF2B5EF4-FFF2-40B4-BE49-F238E27FC236}">
                <a16:creationId xmlns:a16="http://schemas.microsoft.com/office/drawing/2014/main" id="{6A1160D7-1436-B649-BB64-61086001FA59}"/>
              </a:ext>
            </a:extLst>
          </p:cNvPr>
          <p:cNvSpPr>
            <a:spLocks noGrp="1"/>
          </p:cNvSpPr>
          <p:nvPr>
            <p:ph idx="1"/>
          </p:nvPr>
        </p:nvSpPr>
        <p:spPr/>
        <p:txBody>
          <a:bodyPr/>
          <a:lstStyle/>
          <a:p>
            <a:r>
              <a:rPr lang="en-US" sz="2000" dirty="0"/>
              <a:t>Dr. </a:t>
            </a:r>
            <a:r>
              <a:rPr lang="en-US" sz="2000" b="1" u="heavy" dirty="0"/>
              <a:t>Kellogg</a:t>
            </a:r>
            <a:r>
              <a:rPr lang="en-US" sz="2000" dirty="0"/>
              <a:t>, God has given you favor with the medical fraternity, and He would have you hold that favor. But in no case are you to stand as do the physicians of the world to exalt allopathy above every other practice, and call all other methods quackery and error; for from the beginning to the present time the results of allopathy have made a most objectionable showing. There has been loss of life in your sanitarium because drugs have been administered, and these give no chance for nature to do her work of restoration. Drug medication has broken up the power of the human machinery, and the patients have died. Others have carried the drugs away with them, making less effective the simple remedies nature uses to restore the system. </a:t>
            </a:r>
            <a:r>
              <a:rPr lang="en-US" sz="2000" b="1" u="heavy" dirty="0"/>
              <a:t>The students in your institution are not to be educated to regard drugs as a necessity. They are to be educated to leave drugs alone.</a:t>
            </a:r>
            <a:r>
              <a:rPr lang="en-US" sz="2000" dirty="0"/>
              <a:t> Lt67-1899.5</a:t>
            </a:r>
          </a:p>
          <a:p>
            <a:endParaRPr lang="en-US" sz="2000" dirty="0"/>
          </a:p>
        </p:txBody>
      </p:sp>
    </p:spTree>
    <p:extLst>
      <p:ext uri="{BB962C8B-B14F-4D97-AF65-F5344CB8AC3E}">
        <p14:creationId xmlns:p14="http://schemas.microsoft.com/office/powerpoint/2010/main" val="2910503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A3D1-22B3-7442-9DA0-37F3786AA5E4}"/>
              </a:ext>
            </a:extLst>
          </p:cNvPr>
          <p:cNvSpPr>
            <a:spLocks noGrp="1"/>
          </p:cNvSpPr>
          <p:nvPr>
            <p:ph type="title"/>
          </p:nvPr>
        </p:nvSpPr>
        <p:spPr/>
        <p:txBody>
          <a:bodyPr/>
          <a:lstStyle/>
          <a:p>
            <a:r>
              <a:rPr lang="en-US" sz="3600" dirty="0"/>
              <a:t>Ellen Whites Day they were to be avoided</a:t>
            </a:r>
          </a:p>
        </p:txBody>
      </p:sp>
      <p:sp>
        <p:nvSpPr>
          <p:cNvPr id="3" name="Content Placeholder 2">
            <a:extLst>
              <a:ext uri="{FF2B5EF4-FFF2-40B4-BE49-F238E27FC236}">
                <a16:creationId xmlns:a16="http://schemas.microsoft.com/office/drawing/2014/main" id="{FD23E5BC-0FFB-1046-ADF2-96455D66D76B}"/>
              </a:ext>
            </a:extLst>
          </p:cNvPr>
          <p:cNvSpPr>
            <a:spLocks noGrp="1"/>
          </p:cNvSpPr>
          <p:nvPr>
            <p:ph idx="1"/>
          </p:nvPr>
        </p:nvSpPr>
        <p:spPr/>
        <p:txBody>
          <a:bodyPr/>
          <a:lstStyle/>
          <a:p>
            <a:r>
              <a:rPr lang="en-US" sz="2000" dirty="0"/>
              <a:t>"God's blessing will rest upon every effort made to awaken an interest in health reform; for it is needed everywhere. There must be a revival in regard to this matter; for God purposes to accomplish much through this agency. Present temperance, with all its advantages in reference to health. Educate people in regard to the laws of life, so that they may know how to preserve health. The efforts put forth </a:t>
            </a:r>
            <a:r>
              <a:rPr lang="en-US" sz="2000" b="1" u="heavy" dirty="0"/>
              <a:t>at the present time are not meeting the mind of God. Drug medication, as it is generally practiced, is a curse. Educate away from drugs. Use them less and less</a:t>
            </a:r>
            <a:r>
              <a:rPr lang="en-US" sz="2000" dirty="0"/>
              <a:t>, and depend more upon hygienic agencies, then nature will respond to God's physicians,--pure air, pure water, proper exercise, a clear conscience. Those who persist in the use of tea, coffee, and flesh meats will feel the need of drugs, but many might recover without one grain of medicine if they would obey the laws of health. Drugs need seldom to be used."  {</a:t>
            </a:r>
            <a:r>
              <a:rPr lang="en-US" sz="2000" dirty="0" err="1"/>
              <a:t>GCDB</a:t>
            </a:r>
            <a:r>
              <a:rPr lang="en-US" sz="2000" dirty="0"/>
              <a:t>, January 30, 1893 par. 2}</a:t>
            </a:r>
          </a:p>
          <a:p>
            <a:endParaRPr lang="en-US" sz="2000" dirty="0"/>
          </a:p>
        </p:txBody>
      </p:sp>
    </p:spTree>
    <p:extLst>
      <p:ext uri="{BB962C8B-B14F-4D97-AF65-F5344CB8AC3E}">
        <p14:creationId xmlns:p14="http://schemas.microsoft.com/office/powerpoint/2010/main" val="2614531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1BA98-4D79-804D-9893-8DD2B3055410}"/>
              </a:ext>
            </a:extLst>
          </p:cNvPr>
          <p:cNvSpPr>
            <a:spLocks noGrp="1"/>
          </p:cNvSpPr>
          <p:nvPr>
            <p:ph type="title"/>
          </p:nvPr>
        </p:nvSpPr>
        <p:spPr/>
        <p:txBody>
          <a:bodyPr/>
          <a:lstStyle/>
          <a:p>
            <a:r>
              <a:rPr lang="en-US" sz="3600" dirty="0"/>
              <a:t>For the Remnant Church and the time of the end drugs are not better or acceptable</a:t>
            </a:r>
          </a:p>
        </p:txBody>
      </p:sp>
      <p:sp>
        <p:nvSpPr>
          <p:cNvPr id="3" name="Content Placeholder 2">
            <a:extLst>
              <a:ext uri="{FF2B5EF4-FFF2-40B4-BE49-F238E27FC236}">
                <a16:creationId xmlns:a16="http://schemas.microsoft.com/office/drawing/2014/main" id="{004035CD-C1C6-1F43-A00A-5063EDDF649F}"/>
              </a:ext>
            </a:extLst>
          </p:cNvPr>
          <p:cNvSpPr>
            <a:spLocks noGrp="1"/>
          </p:cNvSpPr>
          <p:nvPr>
            <p:ph idx="1"/>
          </p:nvPr>
        </p:nvSpPr>
        <p:spPr/>
        <p:txBody>
          <a:bodyPr/>
          <a:lstStyle/>
          <a:p>
            <a:r>
              <a:rPr lang="en-US" sz="2800" dirty="0"/>
              <a:t>“Our sanitariums are established to educate in regard to right habits of living. This education every member of the </a:t>
            </a:r>
            <a:r>
              <a:rPr lang="en-US" sz="2800" b="1" u="heavy" dirty="0"/>
              <a:t>remnant church</a:t>
            </a:r>
            <a:r>
              <a:rPr lang="en-US" sz="2800" dirty="0"/>
              <a:t> needs. The light given me was that sanitariums should be established, and that in them </a:t>
            </a:r>
            <a:r>
              <a:rPr lang="en-US" sz="2800" b="1" u="heavy" dirty="0"/>
              <a:t>drug medication should be discarded</a:t>
            </a:r>
            <a:r>
              <a:rPr lang="en-US" sz="2800" dirty="0"/>
              <a:t>, and simple, rational methods of treatment should be employed for healing of disease. In these institutions people were to be taught how to dress, breathe, and eat properly,—how to prevent sickness by proper habits of living.” IR May 13, 1908, par. 6</a:t>
            </a:r>
          </a:p>
          <a:p>
            <a:endParaRPr lang="en-US" sz="2800" dirty="0"/>
          </a:p>
        </p:txBody>
      </p:sp>
    </p:spTree>
    <p:extLst>
      <p:ext uri="{BB962C8B-B14F-4D97-AF65-F5344CB8AC3E}">
        <p14:creationId xmlns:p14="http://schemas.microsoft.com/office/powerpoint/2010/main" val="30548374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5B04-A141-C04D-8432-2590634107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654F84-F688-514E-BD44-EB840E92621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93768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773E-E2CA-9241-B19B-3A3D36F707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8233C9-C1B0-584E-BAB0-9C7588186FA2}"/>
              </a:ext>
            </a:extLst>
          </p:cNvPr>
          <p:cNvSpPr>
            <a:spLocks noGrp="1"/>
          </p:cNvSpPr>
          <p:nvPr>
            <p:ph idx="1"/>
          </p:nvPr>
        </p:nvSpPr>
        <p:spPr/>
        <p:txBody>
          <a:bodyPr/>
          <a:lstStyle/>
          <a:p>
            <a:r>
              <a:rPr lang="en-US" sz="2400" dirty="0"/>
              <a:t>The education that meets the world's standard is to be less and less valued by those who are seeking for efficiency in carrying the medical missionary work in connection with the work of the </a:t>
            </a:r>
            <a:r>
              <a:rPr lang="en-US" sz="2400" b="1" u="heavy" dirty="0"/>
              <a:t>third angel's message</a:t>
            </a:r>
            <a:r>
              <a:rPr lang="en-US" sz="2400" dirty="0"/>
              <a:t>. They are to be educated from the standpoint of conscience, and, as they conscientiously and faithfully follow right methods in their treatment of the sick, these methods will come to be recognized as preferable to the methods to which many have become accustomed, which demand the use of </a:t>
            </a:r>
            <a:r>
              <a:rPr lang="en-US" sz="2400" b="1" u="heavy" dirty="0"/>
              <a:t>poisonous drugs</a:t>
            </a:r>
            <a:r>
              <a:rPr lang="en-US" sz="2400" dirty="0"/>
              <a:t>. 9T 175.2</a:t>
            </a:r>
          </a:p>
          <a:p>
            <a:endParaRPr lang="en-US" sz="2400" dirty="0"/>
          </a:p>
        </p:txBody>
      </p:sp>
    </p:spTree>
    <p:extLst>
      <p:ext uri="{BB962C8B-B14F-4D97-AF65-F5344CB8AC3E}">
        <p14:creationId xmlns:p14="http://schemas.microsoft.com/office/powerpoint/2010/main" val="22699090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63286-C332-B04B-9DD5-FAC7941F3D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DCF25E-4350-EF42-A76C-4CDE30E6D54B}"/>
              </a:ext>
            </a:extLst>
          </p:cNvPr>
          <p:cNvSpPr>
            <a:spLocks noGrp="1"/>
          </p:cNvSpPr>
          <p:nvPr>
            <p:ph idx="1"/>
          </p:nvPr>
        </p:nvSpPr>
        <p:spPr/>
        <p:txBody>
          <a:bodyPr/>
          <a:lstStyle/>
          <a:p>
            <a:r>
              <a:rPr lang="en-US" sz="2000" dirty="0"/>
              <a:t>In their practice, the physicians should seek more and more to lessen the use of drugs instead of increasing it. When Dr. Chamberlain came to the Health Retreat, she laid aside her knowledge and practice of hygiene and administered the little homeopathic &lt;doses&gt; for almost every ailment. &lt;This was against the light God had given.&gt; Thus our people, who had been taught to avoid drugs in almost every form, were receiving a different education. I was obliged to tell her that this practice of depending upon medicine whether in large or small doses, was not in accordance with the principles of health reform. The Lord had in His providence given light in regard to the establishment of sanitariums where the sick should be treated upon hygienic principles. The people must be taught to depend on the Lord’s natural remedies, pure air, pure water, &lt;simple,&gt; healthful foods. Lt26a-1889.9</a:t>
            </a:r>
          </a:p>
          <a:p>
            <a:endParaRPr lang="en-US" sz="2000" dirty="0"/>
          </a:p>
        </p:txBody>
      </p:sp>
    </p:spTree>
    <p:extLst>
      <p:ext uri="{BB962C8B-B14F-4D97-AF65-F5344CB8AC3E}">
        <p14:creationId xmlns:p14="http://schemas.microsoft.com/office/powerpoint/2010/main" val="19090277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9C5E4-D8A8-5840-ADBA-DDB1F59CC3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EF99D8-E40C-B34D-8A85-013582F70235}"/>
              </a:ext>
            </a:extLst>
          </p:cNvPr>
          <p:cNvSpPr>
            <a:spLocks noGrp="1"/>
          </p:cNvSpPr>
          <p:nvPr>
            <p:ph idx="1"/>
          </p:nvPr>
        </p:nvSpPr>
        <p:spPr/>
        <p:txBody>
          <a:bodyPr/>
          <a:lstStyle/>
          <a:p>
            <a:r>
              <a:rPr lang="en-US" dirty="0"/>
              <a:t>Every poisonous preparation in the vegetable and mineral kingdoms, taken into the system, will leave its wretched influence, affecting the liver and lungs, and deranging the system generally. Nor does the evil end here. Diseased, feeble infants are brought into the world to share this misery, transmitted to them from their parents.  {4aSG 140.1}</a:t>
            </a:r>
          </a:p>
        </p:txBody>
      </p:sp>
    </p:spTree>
    <p:extLst>
      <p:ext uri="{BB962C8B-B14F-4D97-AF65-F5344CB8AC3E}">
        <p14:creationId xmlns:p14="http://schemas.microsoft.com/office/powerpoint/2010/main" val="1061495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2" descr="C:\new beginnings\catalogue\Images\Section 02\0602121.jpg">
            <a:extLst>
              <a:ext uri="{FF2B5EF4-FFF2-40B4-BE49-F238E27FC236}">
                <a16:creationId xmlns:a16="http://schemas.microsoft.com/office/drawing/2014/main" id="{D5DD7FB1-1202-B144-8769-E2E0899504E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outerShdw blurRad="63500" dist="38099" dir="2700000" algn="ctr" rotWithShape="0">
              <a:schemeClr val="tx2">
                <a:alpha val="74998"/>
              </a:schemeClr>
            </a:outerShdw>
          </a:effectLst>
        </p:spPr>
      </p:pic>
      <p:pic>
        <p:nvPicPr>
          <p:cNvPr id="22530" name="Picture 5" descr="30418735.jpg">
            <a:extLst>
              <a:ext uri="{FF2B5EF4-FFF2-40B4-BE49-F238E27FC236}">
                <a16:creationId xmlns:a16="http://schemas.microsoft.com/office/drawing/2014/main" id="{E8768CA1-A076-F644-BD5C-E9E1BAEE234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2860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48EB1C6-71EA-0C47-AEBD-F4441315658F}"/>
              </a:ext>
            </a:extLst>
          </p:cNvPr>
          <p:cNvSpPr>
            <a:spLocks noGrp="1"/>
          </p:cNvSpPr>
          <p:nvPr>
            <p:ph type="title"/>
          </p:nvPr>
        </p:nvSpPr>
        <p:spPr>
          <a:xfrm>
            <a:off x="1447800" y="0"/>
            <a:ext cx="8229600" cy="1143000"/>
          </a:xfrm>
          <a:effectLst>
            <a:outerShdw blurRad="50800" dist="38100" dir="2700000" rotWithShape="0">
              <a:srgbClr val="000000"/>
            </a:outerShdw>
          </a:effectLst>
        </p:spPr>
        <p:txBody>
          <a:bodyPr/>
          <a:lstStyle/>
          <a:p>
            <a:pPr eaLnBrk="1" hangingPunct="1">
              <a:defRPr/>
            </a:pPr>
            <a:r>
              <a:rPr lang="en-US" sz="4000" i="1" dirty="0">
                <a:solidFill>
                  <a:srgbClr val="F9FF07"/>
                </a:solidFill>
                <a:ea typeface="ＭＳ Ｐゴシック" charset="-128"/>
                <a:cs typeface="ＭＳ Ｐゴシック" charset="-128"/>
              </a:rPr>
              <a:t>WHO GETS THE WORSHIP?</a:t>
            </a:r>
          </a:p>
        </p:txBody>
      </p:sp>
      <p:sp>
        <p:nvSpPr>
          <p:cNvPr id="3" name="Content Placeholder 2">
            <a:extLst>
              <a:ext uri="{FF2B5EF4-FFF2-40B4-BE49-F238E27FC236}">
                <a16:creationId xmlns:a16="http://schemas.microsoft.com/office/drawing/2014/main" id="{C6D6B875-89A5-974A-BC87-0D867B92A964}"/>
              </a:ext>
            </a:extLst>
          </p:cNvPr>
          <p:cNvSpPr>
            <a:spLocks noGrp="1"/>
          </p:cNvSpPr>
          <p:nvPr>
            <p:ph idx="1"/>
          </p:nvPr>
        </p:nvSpPr>
        <p:spPr>
          <a:xfrm>
            <a:off x="3124200" y="1219200"/>
            <a:ext cx="5791200" cy="5334000"/>
          </a:xfrm>
        </p:spPr>
        <p:txBody>
          <a:bodyPr>
            <a:noAutofit/>
          </a:bodyPr>
          <a:lstStyle/>
          <a:p>
            <a:pPr eaLnBrk="1" hangingPunct="1">
              <a:lnSpc>
                <a:spcPct val="80000"/>
              </a:lnSpc>
              <a:defRPr/>
            </a:pPr>
            <a:r>
              <a:rPr lang="en-US" altLang="en-US" sz="3000" b="1" dirty="0">
                <a:solidFill>
                  <a:srgbClr val="000000"/>
                </a:solidFill>
                <a:effectLst>
                  <a:outerShdw blurRad="38100" dist="38100" dir="2700000" algn="tl">
                    <a:srgbClr val="C0C0C0"/>
                  </a:outerShdw>
                </a:effectLst>
                <a:ea typeface="ＭＳ Ｐゴシック" panose="020B0600070205080204" pitchFamily="34" charset="-128"/>
              </a:rPr>
              <a:t>Many, “When sickness is the result of their transgression of natural law, they do not seek to correct their errors and then ask the blessing of God, but they resort to the </a:t>
            </a:r>
            <a:r>
              <a:rPr lang="en-US" altLang="en-US" sz="3000" b="1" dirty="0">
                <a:solidFill>
                  <a:srgbClr val="FFFF00"/>
                </a:solidFill>
                <a:effectLst>
                  <a:outerShdw blurRad="38100" dist="38100" dir="2700000" algn="tl">
                    <a:srgbClr val="C0C0C0"/>
                  </a:outerShdw>
                </a:effectLst>
                <a:ea typeface="ＭＳ Ｐゴシック" panose="020B0600070205080204" pitchFamily="34" charset="-128"/>
              </a:rPr>
              <a:t>physicians</a:t>
            </a:r>
            <a:r>
              <a:rPr lang="en-US" altLang="en-US" sz="3000" b="1" dirty="0">
                <a:solidFill>
                  <a:srgbClr val="FFFFFF"/>
                </a:solidFill>
                <a:effectLst>
                  <a:outerShdw blurRad="38100" dist="38100" dir="2700000" algn="tl">
                    <a:srgbClr val="C0C0C0"/>
                  </a:outerShdw>
                </a:effectLst>
                <a:ea typeface="ＭＳ Ｐゴシック" panose="020B0600070205080204" pitchFamily="34" charset="-128"/>
              </a:rPr>
              <a:t>. </a:t>
            </a:r>
          </a:p>
          <a:p>
            <a:pPr eaLnBrk="1" hangingPunct="1">
              <a:lnSpc>
                <a:spcPct val="80000"/>
              </a:lnSpc>
              <a:defRPr/>
            </a:pPr>
            <a:r>
              <a:rPr lang="en-US" altLang="en-US" sz="3000" b="1" dirty="0">
                <a:solidFill>
                  <a:srgbClr val="000000"/>
                </a:solidFill>
                <a:effectLst>
                  <a:outerShdw blurRad="38100" dist="38100" dir="2700000" algn="tl">
                    <a:srgbClr val="C0C0C0"/>
                  </a:outerShdw>
                </a:effectLst>
                <a:ea typeface="ＭＳ Ｐゴシック" panose="020B0600070205080204" pitchFamily="34" charset="-128"/>
              </a:rPr>
              <a:t>“If they recover health they </a:t>
            </a:r>
            <a:r>
              <a:rPr lang="en-US" altLang="en-US" sz="3000" b="1" dirty="0">
                <a:solidFill>
                  <a:srgbClr val="FFFF00"/>
                </a:solidFill>
                <a:effectLst>
                  <a:outerShdw blurRad="38100" dist="38100" dir="2700000" algn="tl">
                    <a:srgbClr val="C0C0C0"/>
                  </a:outerShdw>
                </a:effectLst>
                <a:ea typeface="ＭＳ Ｐゴシック" panose="020B0600070205080204" pitchFamily="34" charset="-128"/>
              </a:rPr>
              <a:t>give to drugs and doctors all the honor</a:t>
            </a:r>
            <a:r>
              <a:rPr lang="en-US" altLang="en-US" sz="3000" b="1" dirty="0">
                <a:solidFill>
                  <a:srgbClr val="FFFFFF"/>
                </a:solidFill>
                <a:effectLst>
                  <a:outerShdw blurRad="38100" dist="38100" dir="2700000" algn="tl">
                    <a:srgbClr val="C0C0C0"/>
                  </a:outerShdw>
                </a:effectLst>
                <a:ea typeface="ＭＳ Ｐゴシック" panose="020B0600070205080204" pitchFamily="34" charset="-128"/>
              </a:rPr>
              <a:t>. </a:t>
            </a:r>
          </a:p>
          <a:p>
            <a:pPr eaLnBrk="1" hangingPunct="1">
              <a:lnSpc>
                <a:spcPct val="80000"/>
              </a:lnSpc>
              <a:defRPr/>
            </a:pPr>
            <a:r>
              <a:rPr lang="en-US" altLang="en-US" sz="3000" b="1" dirty="0">
                <a:solidFill>
                  <a:srgbClr val="000000"/>
                </a:solidFill>
                <a:effectLst>
                  <a:outerShdw blurRad="38100" dist="38100" dir="2700000" algn="tl">
                    <a:srgbClr val="C0C0C0"/>
                  </a:outerShdw>
                </a:effectLst>
                <a:ea typeface="ＭＳ Ｐゴシック" panose="020B0600070205080204" pitchFamily="34" charset="-128"/>
              </a:rPr>
              <a:t>“They are ever ready to </a:t>
            </a:r>
            <a:r>
              <a:rPr lang="en-US" altLang="en-US" sz="3000" b="1" dirty="0">
                <a:solidFill>
                  <a:srgbClr val="FFFF00"/>
                </a:solidFill>
                <a:effectLst>
                  <a:outerShdw blurRad="38100" dist="38100" dir="2700000" algn="tl">
                    <a:srgbClr val="C0C0C0"/>
                  </a:outerShdw>
                </a:effectLst>
                <a:ea typeface="ＭＳ Ｐゴシック" panose="020B0600070205080204" pitchFamily="34" charset="-128"/>
              </a:rPr>
              <a:t>idolize human power and wisdom</a:t>
            </a:r>
            <a:r>
              <a:rPr lang="en-US" altLang="en-US" sz="3000" b="1" dirty="0">
                <a:solidFill>
                  <a:srgbClr val="000000"/>
                </a:solidFill>
                <a:effectLst>
                  <a:outerShdw blurRad="38100" dist="38100" dir="2700000" algn="tl">
                    <a:srgbClr val="C0C0C0"/>
                  </a:outerShdw>
                </a:effectLst>
                <a:ea typeface="ＭＳ Ｐゴシック" panose="020B0600070205080204" pitchFamily="34" charset="-128"/>
              </a:rPr>
              <a:t>, seeming to know no other God than the creature--dust and ashes.”</a:t>
            </a:r>
            <a:r>
              <a:rPr lang="en-US" altLang="en-US" sz="3000" b="1" dirty="0">
                <a:solidFill>
                  <a:srgbClr val="FFFFFF"/>
                </a:solidFill>
                <a:effectLst>
                  <a:outerShdw blurRad="38100" dist="38100" dir="2700000" algn="tl">
                    <a:srgbClr val="C0C0C0"/>
                  </a:outerShdw>
                </a:effectLst>
                <a:ea typeface="ＭＳ Ｐゴシック" panose="020B0600070205080204" pitchFamily="34" charset="-128"/>
              </a:rPr>
              <a:t>  {5T 194.1}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B92B-2AE6-6F48-B583-62C5ABC6E7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34020D-FC90-1346-B7FD-2BBD5576D47B}"/>
              </a:ext>
            </a:extLst>
          </p:cNvPr>
          <p:cNvSpPr>
            <a:spLocks noGrp="1"/>
          </p:cNvSpPr>
          <p:nvPr>
            <p:ph idx="1"/>
          </p:nvPr>
        </p:nvSpPr>
        <p:spPr/>
        <p:txBody>
          <a:bodyPr/>
          <a:lstStyle/>
          <a:p>
            <a:r>
              <a:rPr lang="en-US" dirty="0"/>
              <a:t>It is not by the use of poisonous drugs that this will be done, but by the use of simple remedies. We should seek to correct false habits and practices, and teach the lessons of self-denial. The indulgence of appetite is the greatest evil with which we have to contend.  {MM 85.2}</a:t>
            </a:r>
          </a:p>
        </p:txBody>
      </p:sp>
    </p:spTree>
    <p:extLst>
      <p:ext uri="{BB962C8B-B14F-4D97-AF65-F5344CB8AC3E}">
        <p14:creationId xmlns:p14="http://schemas.microsoft.com/office/powerpoint/2010/main" val="7968651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DC00F-89BB-0B47-84AC-77CF46C015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011462-C4A7-6744-B7E0-C534A9454A4A}"/>
              </a:ext>
            </a:extLst>
          </p:cNvPr>
          <p:cNvSpPr>
            <a:spLocks noGrp="1"/>
          </p:cNvSpPr>
          <p:nvPr>
            <p:ph idx="1"/>
          </p:nvPr>
        </p:nvSpPr>
        <p:spPr/>
        <p:txBody>
          <a:bodyPr/>
          <a:lstStyle/>
          <a:p>
            <a:r>
              <a:rPr lang="en-US" sz="1200" dirty="0"/>
              <a:t>Multitudes remain in inexcusable ignorance in regard to the laws of their being. They are wondering why our race is so feeble, and why so many die prematurely. Is there not a cause? Physicians who profess to understand the human organism, prescribe for their patients, and even for their own dear children, and their companions, slow poisons to break up disease, or to cure slight indisposition. Surely, they cannot realize the evil of these things as they were presented before me, or they could not do thus. The effects of the poison may not be immediately perceived, but it is doing its work surely in the system, undermining the constitution, and crippling nature in her efforts. They are seeking to correct an evil, but produce a far greater one, which is often incurable. Those who are thus dealt with are constantly sick, and constantly dosing. And yet, if you listen to their conversation, you will often hear them praising the drugs they have been using, and recommending their use to others, because they have been benefited by their use. It would seem that to such as can reason from cause to effect, the sallow countenance, the continual complaints of ailments and general prostration of those who claim to be benefited, would be sufficient proofs of the health-destroying influence of drugs. And yet many are so blinded they do not see that all the drugs they have taken have not cured them, but made them worse. The drug invalid numbers one in the world, but is generally peevish, irritable, always sick, lingering out a miserable existence, and seems to live only to call into constant exercise the patience of others. Poisonous drugs have not killed them outright, for nature is loth to give up her hold on life. She is unwilling to cease her struggles. Yet these drug-takers are never well. They are always taking cold, which causes extreme suffering, because of the poison all through their system.  {4aSG 137.1}</a:t>
            </a:r>
          </a:p>
          <a:p>
            <a:r>
              <a:rPr lang="en-US" sz="1200" dirty="0"/>
              <a:t>Mercury, calomel, and quinine have brought their amount of wretchedness, which the day of God alone will fully reveal. Preparations of mercury and calomel taken into the system ever retain their poisonous strength as long as there is a particle of it left in the system. These poisonous preparations have destroyed their millions, and left sufferers upon the earth to linger out a miserable existence. All are better off without these dangerous mixtures. Miserable sufferers, with disease in almost every form, mis-</a:t>
            </a:r>
            <a:r>
              <a:rPr lang="en-US" sz="1200" dirty="0" err="1"/>
              <a:t>shapen</a:t>
            </a:r>
            <a:r>
              <a:rPr lang="en-US" sz="1200" dirty="0"/>
              <a:t> by suffering, with dreadful ulcers, and pains in the bones, loss of teeth, loss of memory, and impaired sight, are to be seen almost every where. They are victims of poisonous preparations, which have been, in many cases, administered to cure some slight indisposition, which after a day or two of fasting would have disappeared without medicine. But poisonous mixtures, administered by physicians, have proved their ruin.  {4aSG 139.2}</a:t>
            </a:r>
          </a:p>
        </p:txBody>
      </p:sp>
    </p:spTree>
    <p:extLst>
      <p:ext uri="{BB962C8B-B14F-4D97-AF65-F5344CB8AC3E}">
        <p14:creationId xmlns:p14="http://schemas.microsoft.com/office/powerpoint/2010/main" val="37539127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1BCCA-B902-2E47-9D58-414EFCAE81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B28335-A964-5243-BD71-DB885023D2EC}"/>
              </a:ext>
            </a:extLst>
          </p:cNvPr>
          <p:cNvSpPr>
            <a:spLocks noGrp="1"/>
          </p:cNvSpPr>
          <p:nvPr>
            <p:ph idx="1"/>
          </p:nvPr>
        </p:nvSpPr>
        <p:spPr/>
        <p:txBody>
          <a:bodyPr/>
          <a:lstStyle/>
          <a:p>
            <a:r>
              <a:rPr lang="en-US" sz="2400" dirty="0"/>
              <a:t>Were I sick, I would just as soon call in a lawyer as a physician from among general practitioners. I would not touch their nostrums, to which they give Latin names. I am determined to know, in straight English, the name of everything that I introduce into my system. PC 14.7</a:t>
            </a:r>
          </a:p>
          <a:p>
            <a:r>
              <a:rPr lang="en-US" sz="2400" dirty="0"/>
              <a:t>Those who make a practice of taking drugs sin against their intelligence and endanger their whole after life. There are herbs that are harmless, the use of which will tide over many apparently serious difficulties. But if all would seek to become intelligent in regard to their bodily necessities, sickness would be rare instead of common. An ounce of prevention is worth a pound of cure. PC 15.1</a:t>
            </a:r>
          </a:p>
          <a:p>
            <a:endParaRPr lang="en-US" sz="2400" dirty="0"/>
          </a:p>
        </p:txBody>
      </p:sp>
    </p:spTree>
    <p:extLst>
      <p:ext uri="{BB962C8B-B14F-4D97-AF65-F5344CB8AC3E}">
        <p14:creationId xmlns:p14="http://schemas.microsoft.com/office/powerpoint/2010/main" val="11806882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97FFC-DD14-064C-9161-4AF2F6FE1C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E05B96-7443-974A-9E73-211D307B832E}"/>
              </a:ext>
            </a:extLst>
          </p:cNvPr>
          <p:cNvSpPr>
            <a:spLocks noGrp="1"/>
          </p:cNvSpPr>
          <p:nvPr>
            <p:ph idx="1"/>
          </p:nvPr>
        </p:nvSpPr>
        <p:spPr/>
        <p:txBody>
          <a:bodyPr/>
          <a:lstStyle/>
          <a:p>
            <a:r>
              <a:rPr lang="en-US" dirty="0"/>
              <a:t>To use drugs while continuing evil habits, is certainly inconsistent, and greatly dishonors God by dishonoring the body which He has made. Yet for all this, stimulants and drugs continue to be prescribed, and freely used by human beings, while the hurtful indulgences that produce the disease are not discarded.--Letter 19, 1892.  {</a:t>
            </a:r>
            <a:r>
              <a:rPr lang="en-US" dirty="0" err="1"/>
              <a:t>Te</a:t>
            </a:r>
            <a:r>
              <a:rPr lang="en-US" dirty="0"/>
              <a:t> 84.2}</a:t>
            </a:r>
          </a:p>
        </p:txBody>
      </p:sp>
    </p:spTree>
    <p:extLst>
      <p:ext uri="{BB962C8B-B14F-4D97-AF65-F5344CB8AC3E}">
        <p14:creationId xmlns:p14="http://schemas.microsoft.com/office/powerpoint/2010/main" val="3531804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D8748-5C27-2E4F-80AF-87D2467FDF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D5BB05-3EA1-8749-A70C-17D664C3F6D0}"/>
              </a:ext>
            </a:extLst>
          </p:cNvPr>
          <p:cNvSpPr>
            <a:spLocks noGrp="1"/>
          </p:cNvSpPr>
          <p:nvPr>
            <p:ph idx="1"/>
          </p:nvPr>
        </p:nvSpPr>
        <p:spPr/>
        <p:txBody>
          <a:bodyPr/>
          <a:lstStyle/>
          <a:p>
            <a:r>
              <a:rPr lang="en-US" dirty="0"/>
              <a:t>The physician should know how to pray. In many cases he must increase suffering in order to save life; and whether the patient is a Christian or not, he feels greater security if he knows that his physician fears God. Prayer will give the sick an abiding confidence; and many times if their cases are borne to the Great Physician in humble trust, it will do more for them than all the drugs that can be administered.  </a:t>
            </a:r>
            <a:r>
              <a:rPr lang="en-US"/>
              <a:t>{5T 443.3}</a:t>
            </a:r>
          </a:p>
        </p:txBody>
      </p:sp>
    </p:spTree>
    <p:extLst>
      <p:ext uri="{BB962C8B-B14F-4D97-AF65-F5344CB8AC3E}">
        <p14:creationId xmlns:p14="http://schemas.microsoft.com/office/powerpoint/2010/main" val="25316123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60129-EED7-064A-AD70-A4A8D58B46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3D24CD-91C5-3643-8F6E-A0FA2E1254E0}"/>
              </a:ext>
            </a:extLst>
          </p:cNvPr>
          <p:cNvSpPr>
            <a:spLocks noGrp="1"/>
          </p:cNvSpPr>
          <p:nvPr>
            <p:ph idx="1"/>
          </p:nvPr>
        </p:nvSpPr>
        <p:spPr/>
        <p:txBody>
          <a:bodyPr/>
          <a:lstStyle/>
          <a:p>
            <a:r>
              <a:rPr lang="en-US" sz="2400" dirty="0"/>
              <a:t>The minds of the suffering ones must be led to grasp the hope of deliverance from special peril. Speak to them hopeful words, words of courage. There are those patronizing our sanitariums whom the Lord will heal if they will abstain from the use of liquor and drugs and will use simple and safe remedies to counteract disease brought on through perverted appetite. If they will act their part to break the spell of the enemy by firmly resisting temptation, and will surrender themselves to the One who gave His life for sinful souls, they will become sons and daughters of God.  {MM 263.5}</a:t>
            </a:r>
          </a:p>
        </p:txBody>
      </p:sp>
    </p:spTree>
    <p:extLst>
      <p:ext uri="{BB962C8B-B14F-4D97-AF65-F5344CB8AC3E}">
        <p14:creationId xmlns:p14="http://schemas.microsoft.com/office/powerpoint/2010/main" val="3459875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new beginnings\catalogue\Images\Section 02\0602121.jpg">
            <a:extLst>
              <a:ext uri="{FF2B5EF4-FFF2-40B4-BE49-F238E27FC236}">
                <a16:creationId xmlns:a16="http://schemas.microsoft.com/office/drawing/2014/main" id="{B0A6A157-0E1D-F447-9EFA-CFAA157EA4BF}"/>
              </a:ext>
            </a:extLst>
          </p:cNvPr>
          <p:cNvPicPr>
            <a:picLocks noChangeAspect="1" noChangeArrowheads="1"/>
          </p:cNvPicPr>
          <p:nvPr/>
        </p:nvPicPr>
        <p:blipFill>
          <a:blip r:embed="rId2"/>
          <a:srcRect/>
          <a:stretch>
            <a:fillRect/>
          </a:stretch>
        </p:blipFill>
        <p:spPr bwMode="auto">
          <a:xfrm>
            <a:off x="0" y="0"/>
            <a:ext cx="9144000" cy="6856413"/>
          </a:xfrm>
          <a:prstGeom prst="rect">
            <a:avLst/>
          </a:prstGeom>
          <a:noFill/>
          <a:ln w="9525">
            <a:noFill/>
            <a:miter lim="800000"/>
            <a:headEnd/>
            <a:tailEnd/>
          </a:ln>
          <a:effectLst>
            <a:outerShdw blurRad="63500" dist="38099" dir="2700000" algn="ctr" rotWithShape="0">
              <a:schemeClr val="tx2">
                <a:alpha val="74998"/>
              </a:schemeClr>
            </a:outerShdw>
          </a:effectLst>
        </p:spPr>
      </p:pic>
      <p:pic>
        <p:nvPicPr>
          <p:cNvPr id="24578" name="Picture 5" descr="020228_1345_0010_llhs2.jpg">
            <a:extLst>
              <a:ext uri="{FF2B5EF4-FFF2-40B4-BE49-F238E27FC236}">
                <a16:creationId xmlns:a16="http://schemas.microsoft.com/office/drawing/2014/main" id="{CFF444AF-D644-A049-938A-22F92C325B7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C78FEF0-ABC3-0844-B4A9-DAF7836D0254}"/>
              </a:ext>
            </a:extLst>
          </p:cNvPr>
          <p:cNvSpPr>
            <a:spLocks noGrp="1"/>
          </p:cNvSpPr>
          <p:nvPr>
            <p:ph type="title"/>
          </p:nvPr>
        </p:nvSpPr>
        <p:spPr>
          <a:xfrm>
            <a:off x="457200" y="-228600"/>
            <a:ext cx="8229600" cy="1143000"/>
          </a:xfrm>
          <a:effectLst>
            <a:outerShdw blurRad="50800" dist="38100" dir="2700000" rotWithShape="0">
              <a:srgbClr val="000000">
                <a:alpha val="98000"/>
              </a:srgbClr>
            </a:outerShdw>
          </a:effectLst>
        </p:spPr>
        <p:txBody>
          <a:bodyPr/>
          <a:lstStyle/>
          <a:p>
            <a:pPr eaLnBrk="1" hangingPunct="1">
              <a:defRPr/>
            </a:pPr>
            <a:r>
              <a:rPr lang="en-US" sz="3600" dirty="0">
                <a:solidFill>
                  <a:schemeClr val="bg1"/>
                </a:solidFill>
                <a:ea typeface="ＭＳ Ｐゴシック" charset="-128"/>
                <a:cs typeface="ＭＳ Ｐゴシック" charset="-128"/>
              </a:rPr>
              <a:t>Ekron: A New Image For A New World</a:t>
            </a:r>
          </a:p>
        </p:txBody>
      </p:sp>
      <p:sp>
        <p:nvSpPr>
          <p:cNvPr id="16387" name="Content Placeholder 2">
            <a:extLst>
              <a:ext uri="{FF2B5EF4-FFF2-40B4-BE49-F238E27FC236}">
                <a16:creationId xmlns:a16="http://schemas.microsoft.com/office/drawing/2014/main" id="{4CEF0258-63C7-6846-8EB6-1EFCB793586D}"/>
              </a:ext>
            </a:extLst>
          </p:cNvPr>
          <p:cNvSpPr>
            <a:spLocks noGrp="1"/>
          </p:cNvSpPr>
          <p:nvPr>
            <p:ph idx="1"/>
          </p:nvPr>
        </p:nvSpPr>
        <p:spPr>
          <a:xfrm>
            <a:off x="4419600" y="1143000"/>
            <a:ext cx="4343400" cy="5257800"/>
          </a:xfrm>
          <a:solidFill>
            <a:schemeClr val="bg1">
              <a:alpha val="93000"/>
            </a:schemeClr>
          </a:solidFill>
        </p:spPr>
        <p:txBody>
          <a:bodyPr/>
          <a:lstStyle/>
          <a:p>
            <a:pPr marL="0" indent="0" eaLnBrk="1" hangingPunct="1">
              <a:buFont typeface="Arial" panose="020B0604020202020204" pitchFamily="34" charset="0"/>
              <a:buNone/>
              <a:defRPr/>
            </a:pPr>
            <a:r>
              <a:rPr lang="en-US" altLang="en-US" sz="2800" dirty="0">
                <a:effectLst>
                  <a:outerShdw blurRad="38100" dist="38100" dir="2700000" algn="tl">
                    <a:srgbClr val="C0C0C0"/>
                  </a:outerShdw>
                </a:effectLst>
                <a:ea typeface="ＭＳ Ｐゴシック" panose="020B0600070205080204" pitchFamily="34" charset="-128"/>
              </a:rPr>
              <a:t>“Though we do not pay homage to heathen gods, yet thousands are </a:t>
            </a:r>
            <a:r>
              <a:rPr lang="en-US" altLang="en-US" sz="2800" b="1" dirty="0">
                <a:solidFill>
                  <a:srgbClr val="FF0000"/>
                </a:solidFill>
                <a:effectLst>
                  <a:outerShdw blurRad="38100" dist="38100" dir="2700000" algn="tl">
                    <a:srgbClr val="C0C0C0"/>
                  </a:outerShdw>
                </a:effectLst>
                <a:ea typeface="ＭＳ Ｐゴシック" panose="020B0600070205080204" pitchFamily="34" charset="-128"/>
              </a:rPr>
              <a:t>worshiping at Satan's shrine </a:t>
            </a:r>
            <a:r>
              <a:rPr lang="en-US" altLang="en-US" sz="2800" dirty="0">
                <a:effectLst>
                  <a:outerShdw blurRad="38100" dist="38100" dir="2700000" algn="tl">
                    <a:srgbClr val="C0C0C0"/>
                  </a:outerShdw>
                </a:effectLst>
                <a:ea typeface="ＭＳ Ｐゴシック" panose="020B0600070205080204" pitchFamily="34" charset="-128"/>
              </a:rPr>
              <a:t>as verily as did the king of Israel. </a:t>
            </a:r>
          </a:p>
          <a:p>
            <a:pPr marL="0" indent="0" eaLnBrk="1" hangingPunct="1">
              <a:buFont typeface="Arial" panose="020B0604020202020204" pitchFamily="34" charset="0"/>
              <a:buNone/>
              <a:defRPr/>
            </a:pPr>
            <a:r>
              <a:rPr lang="en-US" altLang="en-US" sz="2800" dirty="0">
                <a:effectLst>
                  <a:outerShdw blurRad="38100" dist="38100" dir="2700000" algn="tl">
                    <a:srgbClr val="C0C0C0"/>
                  </a:outerShdw>
                </a:effectLst>
                <a:ea typeface="ＭＳ Ｐゴシック" panose="020B0600070205080204" pitchFamily="34" charset="-128"/>
              </a:rPr>
              <a:t>“The very </a:t>
            </a:r>
            <a:r>
              <a:rPr lang="en-US" altLang="en-US" sz="2800" b="1" dirty="0">
                <a:solidFill>
                  <a:srgbClr val="FF0000"/>
                </a:solidFill>
                <a:effectLst>
                  <a:outerShdw blurRad="38100" dist="38100" dir="2700000" algn="tl">
                    <a:srgbClr val="C0C0C0"/>
                  </a:outerShdw>
                </a:effectLst>
                <a:ea typeface="ＭＳ Ｐゴシック" panose="020B0600070205080204" pitchFamily="34" charset="-128"/>
              </a:rPr>
              <a:t>spirit of heathen idolatry</a:t>
            </a:r>
            <a:r>
              <a:rPr lang="en-US" altLang="en-US" sz="2800" b="1" dirty="0">
                <a:solidFill>
                  <a:srgbClr val="FFFF00"/>
                </a:solidFill>
                <a:effectLst>
                  <a:outerShdw blurRad="38100" dist="38100" dir="2700000" algn="tl">
                    <a:srgbClr val="C0C0C0"/>
                  </a:outerShdw>
                </a:effectLst>
                <a:ea typeface="ＭＳ Ｐゴシック" panose="020B0600070205080204" pitchFamily="34" charset="-128"/>
              </a:rPr>
              <a:t> </a:t>
            </a:r>
            <a:r>
              <a:rPr lang="en-US" altLang="en-US" sz="2800" dirty="0">
                <a:solidFill>
                  <a:srgbClr val="000000"/>
                </a:solidFill>
                <a:effectLst>
                  <a:outerShdw blurRad="38100" dist="38100" dir="2700000" algn="tl">
                    <a:srgbClr val="C0C0C0"/>
                  </a:outerShdw>
                </a:effectLst>
                <a:ea typeface="ＭＳ Ｐゴシック" panose="020B0600070205080204" pitchFamily="34" charset="-128"/>
              </a:rPr>
              <a:t>is rife today, though under the influence of </a:t>
            </a:r>
            <a:r>
              <a:rPr lang="en-US" altLang="en-US" sz="2800" b="1" dirty="0">
                <a:solidFill>
                  <a:srgbClr val="FF0000"/>
                </a:solidFill>
                <a:effectLst>
                  <a:outerShdw blurRad="38100" dist="38100" dir="2700000" algn="tl">
                    <a:srgbClr val="C0C0C0"/>
                  </a:outerShdw>
                </a:effectLst>
                <a:ea typeface="ＭＳ Ｐゴシック" panose="020B0600070205080204" pitchFamily="34" charset="-128"/>
              </a:rPr>
              <a:t>science and education </a:t>
            </a:r>
            <a:r>
              <a:rPr lang="en-US" altLang="en-US" sz="2800" dirty="0">
                <a:solidFill>
                  <a:srgbClr val="000000"/>
                </a:solidFill>
                <a:effectLst>
                  <a:outerShdw blurRad="38100" dist="38100" dir="2700000" algn="tl">
                    <a:srgbClr val="C0C0C0"/>
                  </a:outerShdw>
                </a:effectLst>
                <a:ea typeface="ＭＳ Ｐゴシック" panose="020B0600070205080204" pitchFamily="34" charset="-128"/>
              </a:rPr>
              <a:t>it has assumed a more refined and attractive form.” {5T 192.3}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56834</TotalTime>
  <Words>9331</Words>
  <Application>Microsoft Macintosh PowerPoint</Application>
  <PresentationFormat>On-screen Show (4:3)</PresentationFormat>
  <Paragraphs>358</Paragraphs>
  <Slides>85</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85</vt:i4>
      </vt:variant>
    </vt:vector>
  </HeadingPairs>
  <TitlesOfParts>
    <vt:vector size="94" baseType="lpstr">
      <vt:lpstr>ＭＳ Ｐゴシック</vt:lpstr>
      <vt:lpstr>Arial</vt:lpstr>
      <vt:lpstr>Arial Black</vt:lpstr>
      <vt:lpstr>Calibri</vt:lpstr>
      <vt:lpstr>Magneto</vt:lpstr>
      <vt:lpstr>Tahoma</vt:lpstr>
      <vt:lpstr>Tahoma Normal</vt:lpstr>
      <vt:lpstr>Times New Roman</vt:lpstr>
      <vt:lpstr>Office Theme</vt:lpstr>
      <vt:lpstr>PowerPoint Presentation</vt:lpstr>
      <vt:lpstr>PowerPoint Presentation</vt:lpstr>
      <vt:lpstr>Drug Medications:  Let The Fourth Angel Sound!</vt:lpstr>
      <vt:lpstr>PowerPoint Presentation</vt:lpstr>
      <vt:lpstr>PowerPoint Presentation</vt:lpstr>
      <vt:lpstr>PowerPoint Presentation</vt:lpstr>
      <vt:lpstr>PowerPoint Presentation</vt:lpstr>
      <vt:lpstr>WHO GETS THE WORSHIP?</vt:lpstr>
      <vt:lpstr>Ekron: A New Image For A New World</vt:lpstr>
      <vt:lpstr>“My Doctor…”</vt:lpstr>
      <vt:lpstr>Waldensian Missionary School</vt:lpstr>
      <vt:lpstr>PowerPoint Presentation</vt:lpstr>
      <vt:lpstr>PowerPoint Presentation</vt:lpstr>
      <vt:lpstr>PowerPoint Presentation</vt:lpstr>
      <vt:lpstr>Is Your Physician a Christian?</vt:lpstr>
      <vt:lpstr>PowerPoint Presentation</vt:lpstr>
      <vt:lpstr>When Human Help Fails</vt:lpstr>
      <vt:lpstr>Blessed of God</vt:lpstr>
      <vt:lpstr>Neither Will The Lord Hear Your Prayers</vt:lpstr>
      <vt:lpstr>Faith or Transgression?</vt:lpstr>
      <vt:lpstr>3rd Angel!</vt:lpstr>
      <vt:lpstr>Third Angel Swells Into Loud Cry Of Fourth Angel: Come Out!</vt:lpstr>
      <vt:lpstr>Medications: A False Gospel </vt:lpstr>
      <vt:lpstr>Advent of a New Class of Drugs: God’s Answer to Disease?</vt:lpstr>
      <vt:lpstr>Except The LORD Build…</vt:lpstr>
      <vt:lpstr>Isaiah 38:1-3 </vt:lpstr>
      <vt:lpstr>Healed By Satan, Under Satan’s Power</vt:lpstr>
      <vt:lpstr>Where Is Your Tree Of Life?</vt:lpstr>
      <vt:lpstr>Healed By Satanic Agencies</vt:lpstr>
      <vt:lpstr>Healed By Satanic Agencies</vt:lpstr>
      <vt:lpstr>“Learn not the way of the heathen.”  Jeremiah 10:2.</vt:lpstr>
      <vt:lpstr>Compare and Contrast</vt:lpstr>
      <vt:lpstr>To Be Only Partially Healed,  Is Not To Be Healed At All</vt:lpstr>
      <vt:lpstr> Just Give Me A Pill So I Can Continue My Chosen Lifestyle</vt:lpstr>
      <vt:lpstr>Drugs Never Cure Disease</vt:lpstr>
      <vt:lpstr>PowerPoint Presentation</vt:lpstr>
      <vt:lpstr>PowerPoint Presentation</vt:lpstr>
      <vt:lpstr>PowerPoint Presentation</vt:lpstr>
      <vt:lpstr>PowerPoint Presentation</vt:lpstr>
      <vt:lpstr>PowerPoint Presentation</vt:lpstr>
      <vt:lpstr>PowerPoint Presentation</vt:lpstr>
      <vt:lpstr>Pharmaceutical Drug Medications and Vaccinations </vt:lpstr>
      <vt:lpstr>Symptomatologists</vt:lpstr>
      <vt:lpstr>PowerPoint Presentation</vt:lpstr>
      <vt:lpstr>PowerPoint Presentation</vt:lpstr>
      <vt:lpstr>PowerPoint Presentation</vt:lpstr>
      <vt:lpstr>PowerPoint Presentation</vt:lpstr>
      <vt:lpstr>Natural Remedies Heaven Approves</vt:lpstr>
      <vt:lpstr>Rx: Biped Locomotion </vt:lpstr>
      <vt:lpstr>God's Design in Our Sanitariums </vt:lpstr>
      <vt:lpstr>God's Design in Our Sanitariums </vt:lpstr>
      <vt:lpstr>PowerPoint Presentation</vt:lpstr>
      <vt:lpstr>PowerPoint Presentation</vt:lpstr>
      <vt:lpstr>PowerPoint Presentation</vt:lpstr>
      <vt:lpstr>Only Hope</vt:lpstr>
      <vt:lpstr>Drug medication historical context</vt:lpstr>
      <vt:lpstr>Drug medication historical context</vt:lpstr>
      <vt:lpstr>One Lord, One Faith, One Baptism, One Medical Practice</vt:lpstr>
      <vt:lpstr>Repentance Needed</vt:lpstr>
      <vt:lpstr>A Call For Medical Evangelists</vt:lpstr>
      <vt:lpstr>Come Out!</vt:lpstr>
      <vt:lpstr>Mission Medications</vt:lpstr>
      <vt:lpstr>“I Don’t Take Medication, I Use Vitamins, Nutraceuticals And Supplements</vt:lpstr>
      <vt:lpstr>Naaman</vt:lpstr>
      <vt:lpstr>“But My Modern Pills Are Just Herbs…”</vt:lpstr>
      <vt:lpstr>PowerPoint Presentation</vt:lpstr>
      <vt:lpstr>Biological Replacements</vt:lpstr>
      <vt:lpstr>PowerPoint Presentation</vt:lpstr>
      <vt:lpstr>Let The Fourth Angel Sound</vt:lpstr>
      <vt:lpstr>Speakers Notes</vt:lpstr>
      <vt:lpstr>Drug Medication Historical Context Anciently In Israel drugs were not acceptable treatment with God.</vt:lpstr>
      <vt:lpstr>In Jesus Day Drugs were not God’s choice</vt:lpstr>
      <vt:lpstr>In Kellogg’s day, he was not to use drugs</vt:lpstr>
      <vt:lpstr>Ellen Whites Day they were to be avoided</vt:lpstr>
      <vt:lpstr>For the Remnant Church and the time of the end drugs are not better or acceptable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Be Only Partially Healed,  Is To Not Be Healed At All</dc:title>
  <dc:creator>John Clark</dc:creator>
  <cp:lastModifiedBy>Microsoft Office User</cp:lastModifiedBy>
  <cp:revision>197</cp:revision>
  <dcterms:created xsi:type="dcterms:W3CDTF">2017-07-19T19:29:06Z</dcterms:created>
  <dcterms:modified xsi:type="dcterms:W3CDTF">2025-12-29T13:56:44Z</dcterms:modified>
</cp:coreProperties>
</file>