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33" r:id="rId1"/>
  </p:sldMasterIdLst>
  <p:notesMasterIdLst>
    <p:notesMasterId r:id="rId140"/>
  </p:notesMasterIdLst>
  <p:sldIdLst>
    <p:sldId id="885" r:id="rId2"/>
    <p:sldId id="258" r:id="rId3"/>
    <p:sldId id="260" r:id="rId4"/>
    <p:sldId id="261" r:id="rId5"/>
    <p:sldId id="262" r:id="rId6"/>
    <p:sldId id="263" r:id="rId7"/>
    <p:sldId id="264" r:id="rId8"/>
    <p:sldId id="265" r:id="rId9"/>
    <p:sldId id="268" r:id="rId10"/>
    <p:sldId id="880" r:id="rId11"/>
    <p:sldId id="542" r:id="rId12"/>
    <p:sldId id="881" r:id="rId13"/>
    <p:sldId id="882" r:id="rId14"/>
    <p:sldId id="872" r:id="rId15"/>
    <p:sldId id="822" r:id="rId16"/>
    <p:sldId id="287" r:id="rId17"/>
    <p:sldId id="288" r:id="rId18"/>
    <p:sldId id="289" r:id="rId19"/>
    <p:sldId id="889" r:id="rId20"/>
    <p:sldId id="890" r:id="rId21"/>
    <p:sldId id="891" r:id="rId22"/>
    <p:sldId id="672" r:id="rId23"/>
    <p:sldId id="282" r:id="rId24"/>
    <p:sldId id="840" r:id="rId25"/>
    <p:sldId id="274" r:id="rId26"/>
    <p:sldId id="275" r:id="rId27"/>
    <p:sldId id="276" r:id="rId28"/>
    <p:sldId id="281" r:id="rId29"/>
    <p:sldId id="285" r:id="rId30"/>
    <p:sldId id="286" r:id="rId31"/>
    <p:sldId id="283" r:id="rId32"/>
    <p:sldId id="841" r:id="rId33"/>
    <p:sldId id="677" r:id="rId34"/>
    <p:sldId id="678" r:id="rId35"/>
    <p:sldId id="679" r:id="rId36"/>
    <p:sldId id="680" r:id="rId37"/>
    <p:sldId id="681" r:id="rId38"/>
    <p:sldId id="682" r:id="rId39"/>
    <p:sldId id="842" r:id="rId40"/>
    <p:sldId id="685" r:id="rId41"/>
    <p:sldId id="684" r:id="rId42"/>
    <p:sldId id="843" r:id="rId43"/>
    <p:sldId id="626" r:id="rId44"/>
    <p:sldId id="870" r:id="rId45"/>
    <p:sldId id="611" r:id="rId46"/>
    <p:sldId id="612" r:id="rId47"/>
    <p:sldId id="613" r:id="rId48"/>
    <p:sldId id="614" r:id="rId49"/>
    <p:sldId id="615" r:id="rId50"/>
    <p:sldId id="616" r:id="rId51"/>
    <p:sldId id="617" r:id="rId52"/>
    <p:sldId id="618" r:id="rId53"/>
    <p:sldId id="619" r:id="rId54"/>
    <p:sldId id="620" r:id="rId55"/>
    <p:sldId id="621" r:id="rId56"/>
    <p:sldId id="622" r:id="rId57"/>
    <p:sldId id="844" r:id="rId58"/>
    <p:sldId id="845" r:id="rId59"/>
    <p:sldId id="297" r:id="rId60"/>
    <p:sldId id="299" r:id="rId61"/>
    <p:sldId id="301" r:id="rId62"/>
    <p:sldId id="302" r:id="rId63"/>
    <p:sldId id="846" r:id="rId64"/>
    <p:sldId id="303" r:id="rId65"/>
    <p:sldId id="304" r:id="rId66"/>
    <p:sldId id="306" r:id="rId67"/>
    <p:sldId id="624" r:id="rId68"/>
    <p:sldId id="625" r:id="rId69"/>
    <p:sldId id="634" r:id="rId70"/>
    <p:sldId id="847" r:id="rId71"/>
    <p:sldId id="692" r:id="rId72"/>
    <p:sldId id="693" r:id="rId73"/>
    <p:sldId id="694" r:id="rId74"/>
    <p:sldId id="695" r:id="rId75"/>
    <p:sldId id="696" r:id="rId76"/>
    <p:sldId id="697" r:id="rId77"/>
    <p:sldId id="699" r:id="rId78"/>
    <p:sldId id="700" r:id="rId79"/>
    <p:sldId id="701" r:id="rId80"/>
    <p:sldId id="305" r:id="rId81"/>
    <p:sldId id="702" r:id="rId82"/>
    <p:sldId id="703" r:id="rId83"/>
    <p:sldId id="705" r:id="rId84"/>
    <p:sldId id="707" r:id="rId85"/>
    <p:sldId id="709" r:id="rId86"/>
    <p:sldId id="710" r:id="rId87"/>
    <p:sldId id="849" r:id="rId88"/>
    <p:sldId id="850" r:id="rId89"/>
    <p:sldId id="906" r:id="rId90"/>
    <p:sldId id="713" r:id="rId91"/>
    <p:sldId id="714" r:id="rId92"/>
    <p:sldId id="716" r:id="rId93"/>
    <p:sldId id="717" r:id="rId94"/>
    <p:sldId id="851" r:id="rId95"/>
    <p:sldId id="897" r:id="rId96"/>
    <p:sldId id="900" r:id="rId97"/>
    <p:sldId id="901" r:id="rId98"/>
    <p:sldId id="898" r:id="rId99"/>
    <p:sldId id="902" r:id="rId100"/>
    <p:sldId id="899" r:id="rId101"/>
    <p:sldId id="895" r:id="rId102"/>
    <p:sldId id="896" r:id="rId103"/>
    <p:sldId id="411" r:id="rId104"/>
    <p:sldId id="788" r:id="rId105"/>
    <p:sldId id="753" r:id="rId106"/>
    <p:sldId id="755" r:id="rId107"/>
    <p:sldId id="757" r:id="rId108"/>
    <p:sldId id="862" r:id="rId109"/>
    <p:sldId id="761" r:id="rId110"/>
    <p:sldId id="763" r:id="rId111"/>
    <p:sldId id="765" r:id="rId112"/>
    <p:sldId id="854" r:id="rId113"/>
    <p:sldId id="766" r:id="rId114"/>
    <p:sldId id="759" r:id="rId115"/>
    <p:sldId id="863" r:id="rId116"/>
    <p:sldId id="892" r:id="rId117"/>
    <p:sldId id="769" r:id="rId118"/>
    <p:sldId id="563" r:id="rId119"/>
    <p:sldId id="590" r:id="rId120"/>
    <p:sldId id="579" r:id="rId121"/>
    <p:sldId id="564" r:id="rId122"/>
    <p:sldId id="565" r:id="rId123"/>
    <p:sldId id="864" r:id="rId124"/>
    <p:sldId id="623" r:id="rId125"/>
    <p:sldId id="888" r:id="rId126"/>
    <p:sldId id="907" r:id="rId127"/>
    <p:sldId id="781" r:id="rId128"/>
    <p:sldId id="782" r:id="rId129"/>
    <p:sldId id="855" r:id="rId130"/>
    <p:sldId id="879" r:id="rId131"/>
    <p:sldId id="821" r:id="rId132"/>
    <p:sldId id="865" r:id="rId133"/>
    <p:sldId id="866" r:id="rId134"/>
    <p:sldId id="867" r:id="rId135"/>
    <p:sldId id="868" r:id="rId136"/>
    <p:sldId id="497" r:id="rId137"/>
    <p:sldId id="904" r:id="rId138"/>
    <p:sldId id="905" r:id="rId13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80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059"/>
    <p:restoredTop sz="63328"/>
  </p:normalViewPr>
  <p:slideViewPr>
    <p:cSldViewPr>
      <p:cViewPr varScale="1">
        <p:scale>
          <a:sx n="65" d="100"/>
          <a:sy n="65" d="100"/>
        </p:scale>
        <p:origin x="2136"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6178" name="Rectangle 2">
            <a:extLst>
              <a:ext uri="{FF2B5EF4-FFF2-40B4-BE49-F238E27FC236}">
                <a16:creationId xmlns:a16="http://schemas.microsoft.com/office/drawing/2014/main" id="{D214447D-7E13-6B48-8BD5-982C286546AE}"/>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ea typeface="+mn-ea"/>
              </a:defRPr>
            </a:lvl1pPr>
          </a:lstStyle>
          <a:p>
            <a:pPr>
              <a:defRPr/>
            </a:pPr>
            <a:endParaRPr lang="en-US" dirty="0"/>
          </a:p>
        </p:txBody>
      </p:sp>
      <p:sp>
        <p:nvSpPr>
          <p:cNvPr id="306179" name="Rectangle 3">
            <a:extLst>
              <a:ext uri="{FF2B5EF4-FFF2-40B4-BE49-F238E27FC236}">
                <a16:creationId xmlns:a16="http://schemas.microsoft.com/office/drawing/2014/main" id="{38F18DCA-6473-1843-9F26-738B2AA9A2F2}"/>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ea typeface="+mn-ea"/>
              </a:defRPr>
            </a:lvl1pPr>
          </a:lstStyle>
          <a:p>
            <a:pPr>
              <a:defRPr/>
            </a:pPr>
            <a:endParaRPr lang="en-US" dirty="0"/>
          </a:p>
        </p:txBody>
      </p:sp>
      <p:sp>
        <p:nvSpPr>
          <p:cNvPr id="6148" name="Rectangle 4">
            <a:extLst>
              <a:ext uri="{FF2B5EF4-FFF2-40B4-BE49-F238E27FC236}">
                <a16:creationId xmlns:a16="http://schemas.microsoft.com/office/drawing/2014/main" id="{4561CA59-3344-E543-92F8-C1D66E0EDDC6}"/>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06181" name="Rectangle 5">
            <a:extLst>
              <a:ext uri="{FF2B5EF4-FFF2-40B4-BE49-F238E27FC236}">
                <a16:creationId xmlns:a16="http://schemas.microsoft.com/office/drawing/2014/main" id="{8F2BE8E3-C817-8F4C-85C5-E1C5ADE24CD9}"/>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6182" name="Rectangle 6">
            <a:extLst>
              <a:ext uri="{FF2B5EF4-FFF2-40B4-BE49-F238E27FC236}">
                <a16:creationId xmlns:a16="http://schemas.microsoft.com/office/drawing/2014/main" id="{8BE2D468-3707-834A-9777-0CDCC623D82F}"/>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ea typeface="+mn-ea"/>
              </a:defRPr>
            </a:lvl1pPr>
          </a:lstStyle>
          <a:p>
            <a:pPr>
              <a:defRPr/>
            </a:pPr>
            <a:endParaRPr lang="en-US" dirty="0"/>
          </a:p>
        </p:txBody>
      </p:sp>
      <p:sp>
        <p:nvSpPr>
          <p:cNvPr id="306183" name="Rectangle 7">
            <a:extLst>
              <a:ext uri="{FF2B5EF4-FFF2-40B4-BE49-F238E27FC236}">
                <a16:creationId xmlns:a16="http://schemas.microsoft.com/office/drawing/2014/main" id="{1BB842D8-4260-804F-96E4-3E384ACFF176}"/>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DF0DBCB-26AC-0F46-9083-EC13C4117C08}" type="slidenum">
              <a:rPr lang="en-US" altLang="en-US"/>
              <a:pPr/>
              <a:t>‹#›</a:t>
            </a:fld>
            <a:endParaRPr lang="en-US" altLang="en-US" dirty="0"/>
          </a:p>
        </p:txBody>
      </p:sp>
    </p:spTree>
    <p:extLst>
      <p:ext uri="{BB962C8B-B14F-4D97-AF65-F5344CB8AC3E}">
        <p14:creationId xmlns:p14="http://schemas.microsoft.com/office/powerpoint/2010/main" val="32763952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Blueprint for Health and Healing, </a:t>
            </a:r>
          </a:p>
          <a:p>
            <a:r>
              <a:rPr lang="en-US" dirty="0"/>
              <a:t>Reversing Disease From Its Foundation</a:t>
            </a:r>
          </a:p>
          <a:p>
            <a:r>
              <a:rPr lang="en-US" dirty="0"/>
              <a:t>Hello, I’m Dr. John Clark</a:t>
            </a:r>
          </a:p>
          <a:p>
            <a:r>
              <a:rPr lang="en-US" dirty="0"/>
              <a:t>Today’s Topic is Diabetes: The Butter With The Sweet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E5F7F4E-540B-E94E-B3B5-8C6CA779D407}" type="slidenum">
              <a:rPr lang="en-US" smtClean="0"/>
              <a:t>1</a:t>
            </a:fld>
            <a:endParaRPr lang="en-US"/>
          </a:p>
        </p:txBody>
      </p:sp>
    </p:spTree>
    <p:extLst>
      <p:ext uri="{BB962C8B-B14F-4D97-AF65-F5344CB8AC3E}">
        <p14:creationId xmlns:p14="http://schemas.microsoft.com/office/powerpoint/2010/main" val="1217657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INTRO: Hi, I’m Dr. John Clark, I specialize in Lifestyle medicine.</a:t>
            </a:r>
            <a:r>
              <a:rPr lang="en-AU" sz="1200" b="1" kern="1200" dirty="0">
                <a:solidFill>
                  <a:schemeClr val="tx1"/>
                </a:solidFill>
                <a:effectLst/>
                <a:latin typeface="Calibri" charset="0"/>
                <a:ea typeface="ＭＳ Ｐゴシック" charset="-128"/>
                <a:cs typeface="ＭＳ Ｐゴシック" charset="-128"/>
              </a:rPr>
              <a:t> Lifestyle medicine maximizes your health above the probability of disease.</a:t>
            </a:r>
          </a:p>
          <a:p>
            <a:r>
              <a:rPr lang="en-US" dirty="0"/>
              <a:t>I have now spent over 14 years now researching and teaching people how to overcome high blood pressure and other lifestyle diseases. </a:t>
            </a:r>
          </a:p>
        </p:txBody>
      </p:sp>
      <p:sp>
        <p:nvSpPr>
          <p:cNvPr id="4" name="Slide Number Placeholder 3"/>
          <p:cNvSpPr>
            <a:spLocks noGrp="1"/>
          </p:cNvSpPr>
          <p:nvPr>
            <p:ph type="sldNum" sz="quarter" idx="5"/>
          </p:nvPr>
        </p:nvSpPr>
        <p:spPr/>
        <p:txBody>
          <a:bodyPr/>
          <a:lstStyle/>
          <a:p>
            <a:fld id="{E16A3677-903B-A549-8AC3-6CD1A023B8F5}" type="slidenum">
              <a:rPr lang="en-US" altLang="en-US" smtClean="0"/>
              <a:pPr/>
              <a:t>11</a:t>
            </a:fld>
            <a:endParaRPr lang="en-US" altLang="en-US" dirty="0"/>
          </a:p>
        </p:txBody>
      </p:sp>
    </p:spTree>
    <p:extLst>
      <p:ext uri="{BB962C8B-B14F-4D97-AF65-F5344CB8AC3E}">
        <p14:creationId xmlns:p14="http://schemas.microsoft.com/office/powerpoint/2010/main" val="151199978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a:extLst>
              <a:ext uri="{FF2B5EF4-FFF2-40B4-BE49-F238E27FC236}">
                <a16:creationId xmlns:a16="http://schemas.microsoft.com/office/drawing/2014/main" id="{54A1CE35-8ABC-BF46-A26A-01A86BA71D1D}"/>
              </a:ext>
            </a:extLst>
          </p:cNvPr>
          <p:cNvSpPr>
            <a:spLocks noGrp="1" noRot="1" noChangeAspect="1"/>
          </p:cNvSpPr>
          <p:nvPr>
            <p:ph type="sldImg"/>
          </p:nvPr>
        </p:nvSpPr>
        <p:spPr>
          <a:ln/>
        </p:spPr>
      </p:sp>
      <p:sp>
        <p:nvSpPr>
          <p:cNvPr id="196611" name="Notes Placeholder 2">
            <a:extLst>
              <a:ext uri="{FF2B5EF4-FFF2-40B4-BE49-F238E27FC236}">
                <a16:creationId xmlns:a16="http://schemas.microsoft.com/office/drawing/2014/main" id="{052823F6-47F2-604F-ADE3-F2E5D613EECE}"/>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solidFill>
                  <a:srgbClr val="008000"/>
                </a:solidFill>
                <a:latin typeface="Arial" panose="020B0604020202020204" pitchFamily="34" charset="0"/>
                <a:ea typeface="ＭＳ Ｐゴシック" panose="020B0600070205080204" pitchFamily="34" charset="-128"/>
              </a:rPr>
              <a:t>Some people’s bodies are constantly crying out for missing nutrients.</a:t>
            </a:r>
          </a:p>
          <a:p>
            <a:r>
              <a:rPr lang="en-US" altLang="en-US" dirty="0">
                <a:solidFill>
                  <a:srgbClr val="008000"/>
                </a:solidFill>
                <a:latin typeface="Arial" panose="020B0604020202020204" pitchFamily="34" charset="0"/>
                <a:ea typeface="ＭＳ Ｐゴシック" panose="020B0600070205080204" pitchFamily="34" charset="-128"/>
              </a:rPr>
              <a:t>What food makes your body the happiest? </a:t>
            </a:r>
          </a:p>
          <a:p>
            <a:endParaRPr lang="en-US" altLang="en-US" dirty="0">
              <a:latin typeface="Times New Roman" panose="02020603050405020304" pitchFamily="18" charset="0"/>
              <a:ea typeface="ＭＳ Ｐゴシック" panose="020B0600070205080204" pitchFamily="34" charset="-128"/>
            </a:endParaRPr>
          </a:p>
        </p:txBody>
      </p:sp>
      <p:sp>
        <p:nvSpPr>
          <p:cNvPr id="196612" name="Slide Number Placeholder 3">
            <a:extLst>
              <a:ext uri="{FF2B5EF4-FFF2-40B4-BE49-F238E27FC236}">
                <a16:creationId xmlns:a16="http://schemas.microsoft.com/office/drawing/2014/main" id="{22D9BD62-9563-3E4D-A0CD-C658692CB69E}"/>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5A63A5D-271A-3E43-AC6F-D4E48EEC743C}" type="slidenum">
              <a:rPr lang="en-US" altLang="en-US" sz="1200"/>
              <a:pPr/>
              <a:t>108</a:t>
            </a:fld>
            <a:endParaRPr lang="en-US" altLang="en-US" sz="1200"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a:extLst>
              <a:ext uri="{FF2B5EF4-FFF2-40B4-BE49-F238E27FC236}">
                <a16:creationId xmlns:a16="http://schemas.microsoft.com/office/drawing/2014/main" id="{CF011BA3-EACA-A948-8606-4ABBB6B2DF99}"/>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a:fld id="{FB132276-BE62-9D44-AB11-1511D74562FE}" type="slidenum">
              <a:rPr lang="en-US" altLang="en-US" sz="1200"/>
              <a:pPr algn="r"/>
              <a:t>109</a:t>
            </a:fld>
            <a:endParaRPr lang="en-US" altLang="en-US" sz="1200" dirty="0"/>
          </a:p>
        </p:txBody>
      </p:sp>
      <p:sp>
        <p:nvSpPr>
          <p:cNvPr id="198659" name="Rectangle 2">
            <a:extLst>
              <a:ext uri="{FF2B5EF4-FFF2-40B4-BE49-F238E27FC236}">
                <a16:creationId xmlns:a16="http://schemas.microsoft.com/office/drawing/2014/main" id="{7FE8450A-2EAF-D748-AF65-255E5025733D}"/>
              </a:ext>
            </a:extLst>
          </p:cNvPr>
          <p:cNvSpPr>
            <a:spLocks noGrp="1" noRot="1" noChangeAspect="1" noChangeArrowheads="1" noTextEdit="1"/>
          </p:cNvSpPr>
          <p:nvPr>
            <p:ph type="sldImg"/>
          </p:nvPr>
        </p:nvSpPr>
        <p:spPr>
          <a:solidFill>
            <a:srgbClr val="FFFFFF"/>
          </a:solidFill>
          <a:ln/>
        </p:spPr>
      </p:sp>
      <p:sp>
        <p:nvSpPr>
          <p:cNvPr id="198660" name="Rectangle 3">
            <a:extLst>
              <a:ext uri="{FF2B5EF4-FFF2-40B4-BE49-F238E27FC236}">
                <a16:creationId xmlns:a16="http://schemas.microsoft.com/office/drawing/2014/main" id="{186F5501-480A-2046-911B-B1CAD9C0BF39}"/>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a:extLst>
              <a:ext uri="{FF2B5EF4-FFF2-40B4-BE49-F238E27FC236}">
                <a16:creationId xmlns:a16="http://schemas.microsoft.com/office/drawing/2014/main" id="{5CFF8C70-11ED-094B-8AE1-ACBFCFA7B9CC}"/>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a:fld id="{D5186092-AF04-4D4A-A6CF-82592D21261A}" type="slidenum">
              <a:rPr lang="en-US" altLang="en-US" sz="1200"/>
              <a:pPr algn="r"/>
              <a:t>110</a:t>
            </a:fld>
            <a:endParaRPr lang="en-US" altLang="en-US" sz="1200" dirty="0"/>
          </a:p>
        </p:txBody>
      </p:sp>
      <p:sp>
        <p:nvSpPr>
          <p:cNvPr id="200707" name="Rectangle 2">
            <a:extLst>
              <a:ext uri="{FF2B5EF4-FFF2-40B4-BE49-F238E27FC236}">
                <a16:creationId xmlns:a16="http://schemas.microsoft.com/office/drawing/2014/main" id="{8AA3236D-832A-DB49-A279-78340B9C7F5E}"/>
              </a:ext>
            </a:extLst>
          </p:cNvPr>
          <p:cNvSpPr>
            <a:spLocks noGrp="1" noRot="1" noChangeAspect="1" noChangeArrowheads="1" noTextEdit="1"/>
          </p:cNvSpPr>
          <p:nvPr>
            <p:ph type="sldImg"/>
          </p:nvPr>
        </p:nvSpPr>
        <p:spPr>
          <a:solidFill>
            <a:srgbClr val="FFFFFF"/>
          </a:solidFill>
          <a:ln/>
        </p:spPr>
      </p:sp>
      <p:sp>
        <p:nvSpPr>
          <p:cNvPr id="200708" name="Rectangle 3">
            <a:extLst>
              <a:ext uri="{FF2B5EF4-FFF2-40B4-BE49-F238E27FC236}">
                <a16:creationId xmlns:a16="http://schemas.microsoft.com/office/drawing/2014/main" id="{45A0ADA5-8873-4843-B785-FF6536EBD5BC}"/>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a:extLst>
              <a:ext uri="{FF2B5EF4-FFF2-40B4-BE49-F238E27FC236}">
                <a16:creationId xmlns:a16="http://schemas.microsoft.com/office/drawing/2014/main" id="{DE885A44-4635-A345-B48D-5894FF75B82E}"/>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a:fld id="{549BD535-5E34-1D4E-BA5A-B414A01E983B}" type="slidenum">
              <a:rPr lang="en-US" altLang="en-US" sz="1200"/>
              <a:pPr algn="r"/>
              <a:t>111</a:t>
            </a:fld>
            <a:endParaRPr lang="en-US" altLang="en-US" sz="1200" dirty="0"/>
          </a:p>
        </p:txBody>
      </p:sp>
      <p:sp>
        <p:nvSpPr>
          <p:cNvPr id="202755" name="Rectangle 2">
            <a:extLst>
              <a:ext uri="{FF2B5EF4-FFF2-40B4-BE49-F238E27FC236}">
                <a16:creationId xmlns:a16="http://schemas.microsoft.com/office/drawing/2014/main" id="{B7171E86-28E6-5445-985B-796D81E82334}"/>
              </a:ext>
            </a:extLst>
          </p:cNvPr>
          <p:cNvSpPr>
            <a:spLocks noGrp="1" noRot="1" noChangeAspect="1" noChangeArrowheads="1" noTextEdit="1"/>
          </p:cNvSpPr>
          <p:nvPr>
            <p:ph type="sldImg"/>
          </p:nvPr>
        </p:nvSpPr>
        <p:spPr>
          <a:solidFill>
            <a:srgbClr val="FFFFFF"/>
          </a:solidFill>
          <a:ln/>
        </p:spPr>
      </p:sp>
      <p:sp>
        <p:nvSpPr>
          <p:cNvPr id="202756" name="Rectangle 3">
            <a:extLst>
              <a:ext uri="{FF2B5EF4-FFF2-40B4-BE49-F238E27FC236}">
                <a16:creationId xmlns:a16="http://schemas.microsoft.com/office/drawing/2014/main" id="{9C2D6EC1-B01A-C741-B0E4-6F2D2F49BCD4}"/>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r>
              <a:rPr lang="en-US" altLang="en-US" dirty="0">
                <a:solidFill>
                  <a:srgbClr val="008000"/>
                </a:solidFill>
                <a:latin typeface="Arial" panose="020B0604020202020204" pitchFamily="34" charset="0"/>
                <a:ea typeface="ＭＳ Ｐゴシック" panose="020B0600070205080204" pitchFamily="34" charset="-128"/>
              </a:rPr>
              <a:t>Fiber slows the rate at which sugar moves from the digestive organs to the blood stream.</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The Body is better at controlling slow changes in blood sugar.</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People who eat more fiber have an easier time controlling their blood sugars. </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What would happen if you chose more fiber rich foods?</a:t>
            </a:r>
          </a:p>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a:extLst>
              <a:ext uri="{FF2B5EF4-FFF2-40B4-BE49-F238E27FC236}">
                <a16:creationId xmlns:a16="http://schemas.microsoft.com/office/drawing/2014/main" id="{DBE2B9F0-AFD0-2241-8C4D-45DAF701C6B1}"/>
              </a:ext>
            </a:extLst>
          </p:cNvPr>
          <p:cNvSpPr>
            <a:spLocks noGrp="1" noRot="1" noChangeAspect="1"/>
          </p:cNvSpPr>
          <p:nvPr>
            <p:ph type="sldImg"/>
          </p:nvPr>
        </p:nvSpPr>
        <p:spPr>
          <a:ln/>
        </p:spPr>
      </p:sp>
      <p:sp>
        <p:nvSpPr>
          <p:cNvPr id="204803" name="Notes Placeholder 2">
            <a:extLst>
              <a:ext uri="{FF2B5EF4-FFF2-40B4-BE49-F238E27FC236}">
                <a16:creationId xmlns:a16="http://schemas.microsoft.com/office/drawing/2014/main" id="{ACDB9608-95D8-F944-8F5B-0E2CC71553A0}"/>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Gestational Diabetes, Michelle</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Fiber slows the rate at which sugar moves from the digestive organs to the blood stream.</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The Body is better at controlling slow changes in blood sugar.</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People who eat more fiber have an easier time controlling their blood sugars. </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What would happen if you chose more fiber rich foods?</a:t>
            </a:r>
          </a:p>
          <a:p>
            <a:endParaRPr lang="en-US" altLang="en-US" dirty="0">
              <a:latin typeface="Times New Roman" panose="02020603050405020304" pitchFamily="18" charset="0"/>
              <a:ea typeface="ＭＳ Ｐゴシック" panose="020B0600070205080204" pitchFamily="34" charset="-128"/>
            </a:endParaRPr>
          </a:p>
        </p:txBody>
      </p:sp>
      <p:sp>
        <p:nvSpPr>
          <p:cNvPr id="204804" name="Slide Number Placeholder 3">
            <a:extLst>
              <a:ext uri="{FF2B5EF4-FFF2-40B4-BE49-F238E27FC236}">
                <a16:creationId xmlns:a16="http://schemas.microsoft.com/office/drawing/2014/main" id="{ABC61DC1-AA9F-AB4D-AE40-F369AA45C422}"/>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755776F-4C14-B442-B0ED-1D7765DD171F}" type="slidenum">
              <a:rPr lang="en-US" altLang="en-US" sz="1200"/>
              <a:pPr/>
              <a:t>112</a:t>
            </a:fld>
            <a:endParaRPr lang="en-US" altLang="en-US" sz="1200"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a:extLst>
              <a:ext uri="{FF2B5EF4-FFF2-40B4-BE49-F238E27FC236}">
                <a16:creationId xmlns:a16="http://schemas.microsoft.com/office/drawing/2014/main" id="{DF08F405-D54B-2143-AC1A-1FBE00E910F2}"/>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a:fld id="{F9FA3BDD-6E35-6C4B-B218-C5E3A7161D34}" type="slidenum">
              <a:rPr lang="en-US" altLang="en-US" sz="1200"/>
              <a:pPr algn="r"/>
              <a:t>113</a:t>
            </a:fld>
            <a:endParaRPr lang="en-US" altLang="en-US" sz="1200" dirty="0"/>
          </a:p>
        </p:txBody>
      </p:sp>
      <p:sp>
        <p:nvSpPr>
          <p:cNvPr id="206851" name="Rectangle 2">
            <a:extLst>
              <a:ext uri="{FF2B5EF4-FFF2-40B4-BE49-F238E27FC236}">
                <a16:creationId xmlns:a16="http://schemas.microsoft.com/office/drawing/2014/main" id="{2CDF06C6-1864-0744-B503-9CF483B18F2E}"/>
              </a:ext>
            </a:extLst>
          </p:cNvPr>
          <p:cNvSpPr>
            <a:spLocks noGrp="1" noRot="1" noChangeAspect="1" noChangeArrowheads="1" noTextEdit="1"/>
          </p:cNvSpPr>
          <p:nvPr>
            <p:ph type="sldImg"/>
          </p:nvPr>
        </p:nvSpPr>
        <p:spPr>
          <a:solidFill>
            <a:srgbClr val="FFFFFF"/>
          </a:solidFill>
          <a:ln/>
        </p:spPr>
      </p:sp>
      <p:sp>
        <p:nvSpPr>
          <p:cNvPr id="206852" name="Rectangle 3">
            <a:extLst>
              <a:ext uri="{FF2B5EF4-FFF2-40B4-BE49-F238E27FC236}">
                <a16:creationId xmlns:a16="http://schemas.microsoft.com/office/drawing/2014/main" id="{5A005676-CEF6-094C-8D42-FB2A9D9E0205}"/>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endParaRPr lang="en-US" altLang="en-US" dirty="0">
              <a:solidFill>
                <a:srgbClr val="008000"/>
              </a:solidFill>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a:extLst>
              <a:ext uri="{FF2B5EF4-FFF2-40B4-BE49-F238E27FC236}">
                <a16:creationId xmlns:a16="http://schemas.microsoft.com/office/drawing/2014/main" id="{7899838F-880C-2B4C-8D93-9FF77725122D}"/>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a:fld id="{14334508-0A9D-BA4A-8273-98E56243D4C2}" type="slidenum">
              <a:rPr lang="en-US" altLang="en-US" sz="1200"/>
              <a:pPr algn="r"/>
              <a:t>114</a:t>
            </a:fld>
            <a:endParaRPr lang="en-US" altLang="en-US" sz="1200" dirty="0"/>
          </a:p>
        </p:txBody>
      </p:sp>
      <p:sp>
        <p:nvSpPr>
          <p:cNvPr id="208899" name="Rectangle 2">
            <a:extLst>
              <a:ext uri="{FF2B5EF4-FFF2-40B4-BE49-F238E27FC236}">
                <a16:creationId xmlns:a16="http://schemas.microsoft.com/office/drawing/2014/main" id="{091E102B-1533-ED4A-A4D8-8B383DDFC9D4}"/>
              </a:ext>
            </a:extLst>
          </p:cNvPr>
          <p:cNvSpPr>
            <a:spLocks noGrp="1" noRot="1" noChangeAspect="1" noChangeArrowheads="1" noTextEdit="1"/>
          </p:cNvSpPr>
          <p:nvPr>
            <p:ph type="sldImg"/>
          </p:nvPr>
        </p:nvSpPr>
        <p:spPr>
          <a:solidFill>
            <a:srgbClr val="FFFFFF"/>
          </a:solidFill>
          <a:ln/>
        </p:spPr>
      </p:sp>
      <p:sp>
        <p:nvSpPr>
          <p:cNvPr id="208900" name="Rectangle 3">
            <a:extLst>
              <a:ext uri="{FF2B5EF4-FFF2-40B4-BE49-F238E27FC236}">
                <a16:creationId xmlns:a16="http://schemas.microsoft.com/office/drawing/2014/main" id="{90DB67F8-AE86-BD4F-875A-DEFA8E454004}"/>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r>
              <a:rPr lang="en-US" altLang="en-US" dirty="0">
                <a:latin typeface="Times New Roman" panose="02020603050405020304" pitchFamily="18" charset="0"/>
                <a:ea typeface="ＭＳ Ｐゴシック" panose="020B0600070205080204" pitchFamily="34" charset="-128"/>
              </a:rPr>
              <a:t> Evid Based Complement Alternat Med. 2008 Sep;5(3):281-7.  </a:t>
            </a:r>
          </a:p>
          <a:p>
            <a:r>
              <a:rPr lang="en-US" altLang="en-US" dirty="0">
                <a:latin typeface="Times New Roman" panose="02020603050405020304" pitchFamily="18" charset="0"/>
                <a:ea typeface="ＭＳ Ｐゴシック" panose="020B0600070205080204" pitchFamily="34" charset="-128"/>
              </a:rPr>
              <a:t>Red Cabbage (Brassica oleracea) Ameliorates Diabetic Nephropathy in Rats.Kataya HA, Hamza AA.</a:t>
            </a:r>
          </a:p>
          <a:p>
            <a:r>
              <a:rPr lang="en-US" altLang="en-US" dirty="0">
                <a:latin typeface="Times New Roman" panose="02020603050405020304" pitchFamily="18" charset="0"/>
                <a:ea typeface="ＭＳ Ｐゴシック" panose="020B0600070205080204" pitchFamily="34" charset="-128"/>
              </a:rPr>
              <a:t>Department of Biology, Faculty of Science, UAE University, Al-Ain, PO Box: 17555, UAE.</a:t>
            </a: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The protective action against oxidative stress of red cabbage (Brassica oleracea) extract was investigated. Diabetes was induced in male Wistar rats using streptozotocin (60 mg/kg body weight). Throughout the experimental period (60 days), diabetic rats exhibited many symptoms including loss of body weight, hyperglycemia, polyuria, polydipsia, renal enlargement and renal dysfunction. Significant increase in malondialdehyde, a lipid peroxidation marker, was observed in diabetic kidney. This was accompanied by a significant increase in reduced glutathione and superoxide dismutase activity and a decrease in catalase activity and in the total antioxidant capacity of the kidneys. Daily oral ingestion (1 g/kg body weight) of B. oleracea extract for 60 days reversed the adverse effect of diabetes in rats. B. oleracea extract lowered blood glucose levels and restored renal function and body weight loss. In addition, B. oleracea extract attenuated the adverse effect of diabetes on malondialdehyde, glutathione and superoxide dismutase activity as well as catalase activity and total antioxidant capacity of diabetic kidneys. In conclusion, the antioxidant and antihyperglycemic properties of B. oleracea extract may offer a potential therapeutic source for the treatment of diabetes.</a:t>
            </a: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PMID: 18830445 [PubMed - in process]</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a:extLst>
              <a:ext uri="{FF2B5EF4-FFF2-40B4-BE49-F238E27FC236}">
                <a16:creationId xmlns:a16="http://schemas.microsoft.com/office/drawing/2014/main" id="{6AF03889-DB1E-E344-8209-F82F503DFC3E}"/>
              </a:ext>
            </a:extLst>
          </p:cNvPr>
          <p:cNvSpPr>
            <a:spLocks noGrp="1" noRot="1" noChangeAspect="1"/>
          </p:cNvSpPr>
          <p:nvPr>
            <p:ph type="sldImg"/>
          </p:nvPr>
        </p:nvSpPr>
        <p:spPr>
          <a:ln/>
        </p:spPr>
      </p:sp>
      <p:sp>
        <p:nvSpPr>
          <p:cNvPr id="210947" name="Notes Placeholder 2">
            <a:extLst>
              <a:ext uri="{FF2B5EF4-FFF2-40B4-BE49-F238E27FC236}">
                <a16:creationId xmlns:a16="http://schemas.microsoft.com/office/drawing/2014/main" id="{85ADBD70-126E-3340-94D0-946FB0E141A9}"/>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solidFill>
                  <a:srgbClr val="008000"/>
                </a:solidFill>
                <a:latin typeface="Arial" panose="020B0604020202020204" pitchFamily="34" charset="0"/>
                <a:ea typeface="ＭＳ Ｐゴシック" panose="020B0600070205080204" pitchFamily="34" charset="-128"/>
              </a:rPr>
              <a:t>More people who eat cabbage regularly are more likely to get off of their insulin.</a:t>
            </a: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What about picking up a head of cabbage next time you are in the grocery store?</a:t>
            </a:r>
          </a:p>
        </p:txBody>
      </p:sp>
      <p:sp>
        <p:nvSpPr>
          <p:cNvPr id="210948" name="Slide Number Placeholder 3">
            <a:extLst>
              <a:ext uri="{FF2B5EF4-FFF2-40B4-BE49-F238E27FC236}">
                <a16:creationId xmlns:a16="http://schemas.microsoft.com/office/drawing/2014/main" id="{6E83FAB8-4641-1F4E-85B5-A429F85359F7}"/>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4957DA1-8431-5A4B-B1B6-6F74E22DF866}" type="slidenum">
              <a:rPr lang="en-US" altLang="en-US" sz="1200"/>
              <a:pPr/>
              <a:t>115</a:t>
            </a:fld>
            <a:endParaRPr lang="en-US" altLang="en-US" sz="1200"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Diabetes herbal tea.  To be taken, one half cup 30 minutes before each meal.</a:t>
            </a:r>
          </a:p>
          <a:p>
            <a:r>
              <a:rPr lang="en-US" dirty="0"/>
              <a:t>Psalms 104:14 KJV. He </a:t>
            </a:r>
            <a:r>
              <a:rPr lang="en-US" dirty="0" err="1"/>
              <a:t>causeth</a:t>
            </a:r>
            <a:r>
              <a:rPr lang="en-US" dirty="0"/>
              <a:t> the grass to grow for the cattle, and herb for the service of man: that he may bring forth food out of the earth; </a:t>
            </a:r>
          </a:p>
          <a:p>
            <a:r>
              <a:rPr lang="en-US" dirty="0"/>
              <a:t>"This is God's method. The herbs that grow for the benefit of man, and the little handful of herbs kept and steeped and used for sudden ailments, have served tenfold, yes, one hundred fold better purposes, than all the drugs hidden under mysterious names and dealt out to the sick.  {PH144 12.2}</a:t>
            </a:r>
          </a:p>
          <a:p>
            <a:r>
              <a:rPr lang="en-US" dirty="0"/>
              <a:t>Tea for type 1 diabetes taken one half hour before meals. Recipe:</a:t>
            </a:r>
          </a:p>
          <a:p>
            <a:endParaRPr lang="en-US" dirty="0"/>
          </a:p>
          <a:p>
            <a:r>
              <a:rPr lang="en-US" dirty="0"/>
              <a:t>1 part Astragalus root powder.</a:t>
            </a:r>
          </a:p>
          <a:p>
            <a:r>
              <a:rPr lang="en-US" dirty="0"/>
              <a:t>1 part </a:t>
            </a:r>
            <a:r>
              <a:rPr lang="en-US" dirty="0" err="1"/>
              <a:t>Jiaogulan</a:t>
            </a:r>
            <a:r>
              <a:rPr lang="en-US" dirty="0"/>
              <a:t> leaves.</a:t>
            </a:r>
          </a:p>
          <a:p>
            <a:r>
              <a:rPr lang="en-US" dirty="0"/>
              <a:t>1 part thinly shaved Ginseng root slices.</a:t>
            </a:r>
          </a:p>
          <a:p>
            <a:r>
              <a:rPr lang="en-US" dirty="0"/>
              <a:t>2 parts fresh or 1 part dried Rosemary leaves.</a:t>
            </a:r>
          </a:p>
          <a:p>
            <a:r>
              <a:rPr lang="en-US" dirty="0"/>
              <a:t>2 parts fresh or 1 part dried Lemon Balm.</a:t>
            </a:r>
          </a:p>
          <a:p>
            <a:r>
              <a:rPr lang="en-US" dirty="0"/>
              <a:t>1-2 parts crushed citrus leaves (lemon, pomelo, grapefruit or orange).</a:t>
            </a:r>
          </a:p>
          <a:p>
            <a:r>
              <a:rPr lang="en-US" dirty="0"/>
              <a:t>2 parts fresh or 1 part dried Peppermint leaves.</a:t>
            </a:r>
          </a:p>
          <a:p>
            <a:r>
              <a:rPr lang="en-US" dirty="0"/>
              <a:t>1 part </a:t>
            </a:r>
            <a:r>
              <a:rPr lang="en-US" dirty="0" err="1"/>
              <a:t>Bladderwrack</a:t>
            </a:r>
            <a:endParaRPr lang="en-US" dirty="0"/>
          </a:p>
          <a:p>
            <a:endParaRPr lang="en-US" dirty="0"/>
          </a:p>
          <a:p>
            <a:r>
              <a:rPr lang="en-US" dirty="0"/>
              <a:t>Mix dry ingredients.  Bring one quart of water to a boil and add 1/4 cup of the tea mix.  Let steep for at least 20 minutes.  Make up in large batch and keep in the refrigerator.</a:t>
            </a:r>
          </a:p>
          <a:p>
            <a:endParaRPr lang="en-US" dirty="0"/>
          </a:p>
          <a:p>
            <a:r>
              <a:rPr lang="en-US" dirty="0"/>
              <a:t>Rationale:</a:t>
            </a:r>
          </a:p>
          <a:p>
            <a:r>
              <a:rPr lang="en-US" dirty="0"/>
              <a:t>Beta cell inflammation reduction:</a:t>
            </a:r>
          </a:p>
          <a:p>
            <a:endParaRPr lang="en-US" dirty="0"/>
          </a:p>
          <a:p>
            <a:r>
              <a:rPr lang="en-US" dirty="0"/>
              <a:t>Astragalus [1]</a:t>
            </a:r>
          </a:p>
          <a:p>
            <a:endParaRPr lang="en-US" dirty="0"/>
          </a:p>
          <a:p>
            <a:r>
              <a:rPr lang="en-US"/>
              <a:t>Beta cell stimulators </a:t>
            </a:r>
            <a:r>
              <a:rPr lang="en-US" dirty="0"/>
              <a:t>of insulin production:</a:t>
            </a:r>
          </a:p>
          <a:p>
            <a:endParaRPr lang="en-US" dirty="0"/>
          </a:p>
          <a:p>
            <a:r>
              <a:rPr lang="en-US" dirty="0" err="1"/>
              <a:t>Jiaogulan</a:t>
            </a:r>
            <a:r>
              <a:rPr lang="en-US" dirty="0"/>
              <a:t> (</a:t>
            </a:r>
            <a:r>
              <a:rPr lang="en-US" dirty="0" err="1"/>
              <a:t>Gynostemma</a:t>
            </a:r>
            <a:r>
              <a:rPr lang="en-US" dirty="0"/>
              <a:t> </a:t>
            </a:r>
            <a:r>
              <a:rPr lang="en-US" dirty="0" err="1"/>
              <a:t>pentaphyllum</a:t>
            </a:r>
            <a:r>
              <a:rPr lang="en-US" dirty="0"/>
              <a:t>) tea [2]</a:t>
            </a:r>
          </a:p>
          <a:p>
            <a:endParaRPr lang="en-US" dirty="0"/>
          </a:p>
          <a:p>
            <a:r>
              <a:rPr lang="en-US" dirty="0"/>
              <a:t>Red ginseng[3]</a:t>
            </a:r>
          </a:p>
          <a:p>
            <a:endParaRPr lang="en-US" dirty="0"/>
          </a:p>
          <a:p>
            <a:r>
              <a:rPr lang="en-US" dirty="0"/>
              <a:t>Carbohydrate metabolism inhibition:</a:t>
            </a:r>
          </a:p>
          <a:p>
            <a:endParaRPr lang="en-US" dirty="0"/>
          </a:p>
          <a:p>
            <a:r>
              <a:rPr lang="en-US" dirty="0"/>
              <a:t>Rosemary[4]</a:t>
            </a:r>
          </a:p>
          <a:p>
            <a:endParaRPr lang="en-US" dirty="0"/>
          </a:p>
          <a:p>
            <a:r>
              <a:rPr lang="en-US" dirty="0"/>
              <a:t>Lemon balm [4]</a:t>
            </a:r>
          </a:p>
          <a:p>
            <a:endParaRPr lang="en-US" dirty="0"/>
          </a:p>
          <a:p>
            <a:r>
              <a:rPr lang="en-US" dirty="0"/>
              <a:t>Reduction of insulin resistance:</a:t>
            </a:r>
          </a:p>
          <a:p>
            <a:endParaRPr lang="en-US" dirty="0"/>
          </a:p>
          <a:p>
            <a:r>
              <a:rPr lang="en-US" dirty="0"/>
              <a:t>Citrus </a:t>
            </a:r>
            <a:r>
              <a:rPr lang="en-US" dirty="0" err="1"/>
              <a:t>grandis</a:t>
            </a:r>
            <a:r>
              <a:rPr lang="en-US" dirty="0"/>
              <a:t> (L.) </a:t>
            </a:r>
            <a:r>
              <a:rPr lang="en-US" dirty="0" err="1"/>
              <a:t>Osbeck</a:t>
            </a:r>
            <a:r>
              <a:rPr lang="en-US" dirty="0"/>
              <a:t> (pomelo) leaves [5]</a:t>
            </a:r>
          </a:p>
          <a:p>
            <a:endParaRPr lang="en-US" dirty="0"/>
          </a:p>
          <a:p>
            <a:r>
              <a:rPr lang="en-US" dirty="0" err="1"/>
              <a:t>Bladderwrack</a:t>
            </a:r>
            <a:r>
              <a:rPr lang="en-US" dirty="0"/>
              <a:t> [11] Carbohydrate metabolism inhibition, Insulin stimulation and pancreatic protection, Protective effects against diabetic nephropathy, Iodine source.</a:t>
            </a:r>
          </a:p>
          <a:p>
            <a:endParaRPr lang="en-US" dirty="0"/>
          </a:p>
          <a:p>
            <a:r>
              <a:rPr lang="en-US" dirty="0"/>
              <a:t>Tea flavor enhancement: </a:t>
            </a:r>
          </a:p>
          <a:p>
            <a:endParaRPr lang="en-US" dirty="0"/>
          </a:p>
          <a:p>
            <a:r>
              <a:rPr lang="en-US" dirty="0"/>
              <a:t>Peppermint [6]</a:t>
            </a:r>
          </a:p>
          <a:p>
            <a:endParaRPr lang="en-US" dirty="0"/>
          </a:p>
          <a:p>
            <a:endParaRPr lang="en-US" dirty="0"/>
          </a:p>
          <a:p>
            <a:endParaRPr lang="en-US" dirty="0"/>
          </a:p>
          <a:p>
            <a:r>
              <a:rPr lang="en-US" dirty="0"/>
              <a:t>Others that could be used: </a:t>
            </a:r>
          </a:p>
          <a:p>
            <a:endParaRPr lang="en-US" dirty="0"/>
          </a:p>
          <a:p>
            <a:r>
              <a:rPr lang="en-US" dirty="0"/>
              <a:t>Goldenseal root [7] Antioxidant, anti-inflammatory and hypoglycemic activities, which contribute to its efficacy in diabetes. One half part in tea if in tea mix.</a:t>
            </a:r>
          </a:p>
          <a:p>
            <a:endParaRPr lang="en-US" dirty="0"/>
          </a:p>
          <a:p>
            <a:r>
              <a:rPr lang="en-US" dirty="0"/>
              <a:t>Fenugreek [8] protect and </a:t>
            </a:r>
            <a:r>
              <a:rPr lang="en-US" dirty="0" err="1"/>
              <a:t>rejuvinate</a:t>
            </a:r>
            <a:r>
              <a:rPr lang="en-US" dirty="0"/>
              <a:t> pancreatic </a:t>
            </a:r>
            <a:r>
              <a:rPr lang="el-GR" dirty="0"/>
              <a:t>β-</a:t>
            </a:r>
            <a:r>
              <a:rPr lang="en-US" dirty="0"/>
              <a:t>cells. One part seeds if used in tea mix.</a:t>
            </a:r>
          </a:p>
          <a:p>
            <a:endParaRPr lang="en-US" dirty="0"/>
          </a:p>
          <a:p>
            <a:r>
              <a:rPr lang="en-US" dirty="0"/>
              <a:t>Tarragon (Artemisia </a:t>
            </a:r>
            <a:r>
              <a:rPr lang="en-US" dirty="0" err="1"/>
              <a:t>dracunculus</a:t>
            </a:r>
            <a:r>
              <a:rPr lang="en-US" dirty="0"/>
              <a:t> L.) [9] enhances insulin release from primary </a:t>
            </a:r>
            <a:r>
              <a:rPr lang="el-GR" dirty="0"/>
              <a:t>β </a:t>
            </a:r>
            <a:r>
              <a:rPr lang="en-US" dirty="0"/>
              <a:t>cells. One half part of dried herb if used in tea mix.</a:t>
            </a:r>
          </a:p>
          <a:p>
            <a:endParaRPr lang="en-US" dirty="0"/>
          </a:p>
          <a:p>
            <a:r>
              <a:rPr lang="en-US" dirty="0"/>
              <a:t>Moringa oleifera leaf [10] possesses potent hypoglycemic effects. One half part if used in tea mix.</a:t>
            </a:r>
          </a:p>
          <a:p>
            <a:endParaRPr lang="en-US" dirty="0"/>
          </a:p>
          <a:p>
            <a:endParaRPr lang="en-US" dirty="0"/>
          </a:p>
          <a:p>
            <a:endParaRPr lang="en-US" dirty="0"/>
          </a:p>
          <a:p>
            <a:r>
              <a:rPr lang="en-US" dirty="0"/>
              <a:t>Where to Buy</a:t>
            </a:r>
          </a:p>
          <a:p>
            <a:endParaRPr lang="en-US" dirty="0"/>
          </a:p>
          <a:p>
            <a:r>
              <a:rPr lang="en-US" dirty="0"/>
              <a:t>Astragalus: https://</a:t>
            </a:r>
            <a:r>
              <a:rPr lang="en-US" dirty="0" err="1"/>
              <a:t>www.mountainroseherbs.com</a:t>
            </a:r>
            <a:r>
              <a:rPr lang="en-US" dirty="0"/>
              <a:t>/products/astragalus-root/profile</a:t>
            </a:r>
          </a:p>
          <a:p>
            <a:endParaRPr lang="en-US" dirty="0"/>
          </a:p>
          <a:p>
            <a:r>
              <a:rPr lang="en-US" dirty="0" err="1"/>
              <a:t>Jiaogluan</a:t>
            </a:r>
            <a:r>
              <a:rPr lang="en-US" dirty="0"/>
              <a:t>: http://</a:t>
            </a:r>
            <a:r>
              <a:rPr lang="en-US" dirty="0" err="1"/>
              <a:t>a.co</a:t>
            </a:r>
            <a:r>
              <a:rPr lang="en-US" dirty="0"/>
              <a:t>/1KTYMsW</a:t>
            </a:r>
          </a:p>
          <a:p>
            <a:endParaRPr lang="en-US" dirty="0"/>
          </a:p>
          <a:p>
            <a:r>
              <a:rPr lang="en-US" dirty="0"/>
              <a:t>Red ginseng: https://</a:t>
            </a:r>
            <a:r>
              <a:rPr lang="en-US" dirty="0" err="1"/>
              <a:t>www.mountainroseherbs.com</a:t>
            </a:r>
            <a:r>
              <a:rPr lang="en-US" dirty="0"/>
              <a:t>/products/ginseng-root-whole-red/profile</a:t>
            </a:r>
          </a:p>
          <a:p>
            <a:endParaRPr lang="en-US" dirty="0"/>
          </a:p>
          <a:p>
            <a:r>
              <a:rPr lang="en-US" dirty="0"/>
              <a:t>Rosemary: Your garden or a nursery or: https://</a:t>
            </a:r>
            <a:r>
              <a:rPr lang="en-US" dirty="0" err="1"/>
              <a:t>www.mountainroseherbs.com</a:t>
            </a:r>
            <a:r>
              <a:rPr lang="en-US" dirty="0"/>
              <a:t>/products/rosemary-leaf/profile</a:t>
            </a:r>
          </a:p>
          <a:p>
            <a:endParaRPr lang="en-US" dirty="0"/>
          </a:p>
          <a:p>
            <a:r>
              <a:rPr lang="en-US" dirty="0"/>
              <a:t>Lemon balm: https://</a:t>
            </a:r>
            <a:r>
              <a:rPr lang="en-US" dirty="0" err="1"/>
              <a:t>www.mountainroseherbs.com</a:t>
            </a:r>
            <a:r>
              <a:rPr lang="en-US" dirty="0"/>
              <a:t>/products/lemon-balm/profile</a:t>
            </a:r>
          </a:p>
          <a:p>
            <a:endParaRPr lang="en-US" dirty="0"/>
          </a:p>
          <a:p>
            <a:r>
              <a:rPr lang="en-US" dirty="0"/>
              <a:t>Citrus leaf: https://</a:t>
            </a:r>
            <a:r>
              <a:rPr lang="en-US" dirty="0" err="1"/>
              <a:t>www.fast</a:t>
            </a:r>
            <a:r>
              <a:rPr lang="en-US" dirty="0"/>
              <a:t>-growing-</a:t>
            </a:r>
            <a:r>
              <a:rPr lang="en-US" dirty="0" err="1"/>
              <a:t>trees.com</a:t>
            </a:r>
            <a:r>
              <a:rPr lang="en-US" dirty="0"/>
              <a:t>/Meyer-Lemon-</a:t>
            </a:r>
            <a:r>
              <a:rPr lang="en-US" dirty="0" err="1"/>
              <a:t>Tree.htm</a:t>
            </a:r>
            <a:endParaRPr lang="en-US" dirty="0"/>
          </a:p>
          <a:p>
            <a:endParaRPr lang="en-US" dirty="0"/>
          </a:p>
          <a:p>
            <a:r>
              <a:rPr lang="en-US" dirty="0"/>
              <a:t>Peppermint: https://</a:t>
            </a:r>
            <a:r>
              <a:rPr lang="en-US" dirty="0" err="1"/>
              <a:t>www.mountainroseherbs.com</a:t>
            </a:r>
            <a:r>
              <a:rPr lang="en-US" dirty="0"/>
              <a:t>/products/peppermint-leaf/profile</a:t>
            </a:r>
          </a:p>
          <a:p>
            <a:endParaRPr lang="en-US" dirty="0"/>
          </a:p>
          <a:p>
            <a:r>
              <a:rPr lang="en-US" dirty="0" err="1"/>
              <a:t>Bladderwrack</a:t>
            </a:r>
            <a:r>
              <a:rPr lang="en-US" dirty="0"/>
              <a:t>: https://</a:t>
            </a:r>
            <a:r>
              <a:rPr lang="en-US" dirty="0" err="1"/>
              <a:t>www.mountainroseherbs.com</a:t>
            </a:r>
            <a:r>
              <a:rPr lang="en-US" dirty="0"/>
              <a:t>/products/</a:t>
            </a:r>
            <a:r>
              <a:rPr lang="en-US" dirty="0" err="1"/>
              <a:t>bladderwrack</a:t>
            </a:r>
            <a:r>
              <a:rPr lang="en-US" dirty="0"/>
              <a:t>/profile</a:t>
            </a:r>
          </a:p>
          <a:p>
            <a:endParaRPr lang="en-US" dirty="0"/>
          </a:p>
          <a:p>
            <a:endParaRPr lang="en-US" dirty="0"/>
          </a:p>
          <a:p>
            <a:endParaRPr lang="en-US" dirty="0"/>
          </a:p>
          <a:p>
            <a:r>
              <a:rPr lang="en-US" dirty="0"/>
              <a:t>Others:</a:t>
            </a:r>
          </a:p>
          <a:p>
            <a:endParaRPr lang="en-US" dirty="0"/>
          </a:p>
          <a:p>
            <a:r>
              <a:rPr lang="en-US" dirty="0"/>
              <a:t>Goldenseal: https://</a:t>
            </a:r>
            <a:r>
              <a:rPr lang="en-US" dirty="0" err="1"/>
              <a:t>www.mountainroseherbs.com</a:t>
            </a:r>
            <a:r>
              <a:rPr lang="en-US" dirty="0"/>
              <a:t>/products/goldenseal-root/profile</a:t>
            </a:r>
          </a:p>
          <a:p>
            <a:endParaRPr lang="en-US" dirty="0"/>
          </a:p>
          <a:p>
            <a:r>
              <a:rPr lang="en-US" dirty="0"/>
              <a:t>Fenugreek seeds: Local supermarket, spice section or Indian section. </a:t>
            </a:r>
          </a:p>
          <a:p>
            <a:endParaRPr lang="en-US" dirty="0"/>
          </a:p>
          <a:p>
            <a:r>
              <a:rPr lang="en-US" dirty="0"/>
              <a:t>Tarragon: https://</a:t>
            </a:r>
            <a:r>
              <a:rPr lang="en-US" dirty="0" err="1"/>
              <a:t>www.mountainroseherbs.com</a:t>
            </a:r>
            <a:r>
              <a:rPr lang="en-US" dirty="0"/>
              <a:t>/products/tarragon/profile</a:t>
            </a:r>
          </a:p>
          <a:p>
            <a:endParaRPr lang="en-US" dirty="0"/>
          </a:p>
          <a:p>
            <a:r>
              <a:rPr lang="en-US" dirty="0"/>
              <a:t>Moringa oleifera Lam. http://</a:t>
            </a:r>
            <a:r>
              <a:rPr lang="en-US" dirty="0" err="1"/>
              <a:t>a.co</a:t>
            </a:r>
            <a:r>
              <a:rPr lang="en-US" dirty="0"/>
              <a:t>/2bZDNyM</a:t>
            </a:r>
          </a:p>
          <a:p>
            <a:endParaRPr lang="en-US" dirty="0"/>
          </a:p>
          <a:p>
            <a:endParaRPr lang="en-US" dirty="0"/>
          </a:p>
          <a:p>
            <a:endParaRPr lang="en-US" dirty="0"/>
          </a:p>
          <a:p>
            <a:r>
              <a:rPr lang="en-US" dirty="0"/>
              <a:t>References</a:t>
            </a:r>
          </a:p>
          <a:p>
            <a:endParaRPr lang="en-US" dirty="0"/>
          </a:p>
          <a:p>
            <a:r>
              <a:rPr lang="en-US" dirty="0"/>
              <a:t>[1] Li RJ, </a:t>
            </a:r>
            <a:r>
              <a:rPr lang="en-US" dirty="0" err="1"/>
              <a:t>Qiu</a:t>
            </a:r>
            <a:r>
              <a:rPr lang="en-US" dirty="0"/>
              <a:t> SD, Chen </a:t>
            </a:r>
            <a:r>
              <a:rPr lang="en-US" dirty="0" err="1"/>
              <a:t>HX</a:t>
            </a:r>
            <a:r>
              <a:rPr lang="en-US" dirty="0"/>
              <a:t>, Tian H, Liu GQ. Effect of Astragalus polysaccharide on pancreatic cell mass in type 1 diabetic mice. </a:t>
            </a:r>
            <a:r>
              <a:rPr lang="en-US" dirty="0" err="1"/>
              <a:t>Zhongguo</a:t>
            </a:r>
            <a:r>
              <a:rPr lang="en-US" dirty="0"/>
              <a:t> Zhong Yao </a:t>
            </a:r>
            <a:r>
              <a:rPr lang="en-US" dirty="0" err="1"/>
              <a:t>Za</a:t>
            </a:r>
            <a:r>
              <a:rPr lang="en-US" dirty="0"/>
              <a:t> </a:t>
            </a:r>
            <a:r>
              <a:rPr lang="en-US" dirty="0" err="1"/>
              <a:t>Zhi</a:t>
            </a:r>
            <a:r>
              <a:rPr lang="en-US" dirty="0"/>
              <a:t>. 2007 Oct;32(20):2169-73.</a:t>
            </a:r>
          </a:p>
          <a:p>
            <a:endParaRPr lang="en-US" dirty="0"/>
          </a:p>
          <a:p>
            <a:r>
              <a:rPr lang="en-US" dirty="0"/>
              <a:t>Kojo Agyemang, </a:t>
            </a:r>
            <a:r>
              <a:rPr lang="en-US" dirty="0" err="1"/>
              <a:t>Lifeng</a:t>
            </a:r>
            <a:r>
              <a:rPr lang="en-US" dirty="0"/>
              <a:t> Han, </a:t>
            </a:r>
            <a:r>
              <a:rPr lang="en-US" dirty="0" err="1"/>
              <a:t>Erwei</a:t>
            </a:r>
            <a:r>
              <a:rPr lang="en-US" dirty="0"/>
              <a:t> Liu, Yi Zhang, Tao Wang, and </a:t>
            </a:r>
            <a:r>
              <a:rPr lang="en-US" dirty="0" err="1"/>
              <a:t>Xiumei</a:t>
            </a:r>
            <a:r>
              <a:rPr lang="en-US" dirty="0"/>
              <a:t> Gao. Recent Advances in Astragalus </a:t>
            </a:r>
            <a:r>
              <a:rPr lang="en-US" dirty="0" err="1"/>
              <a:t>membranaceus</a:t>
            </a:r>
            <a:r>
              <a:rPr lang="en-US" dirty="0"/>
              <a:t> Anti-Diabetic Research: Pharmacological Effects of Its Phytochemical Constituents. Evidence-Based Complementary and Alternative Medicine Volume 2013 (2013), Article ID 654643, 9 pages http://</a:t>
            </a:r>
            <a:r>
              <a:rPr lang="en-US" dirty="0" err="1"/>
              <a:t>dx.doi.org</a:t>
            </a:r>
            <a:r>
              <a:rPr lang="en-US" dirty="0"/>
              <a:t>/10.1155/2013/654643</a:t>
            </a:r>
          </a:p>
          <a:p>
            <a:endParaRPr lang="en-US" dirty="0"/>
          </a:p>
          <a:p>
            <a:r>
              <a:rPr lang="en-US" dirty="0"/>
              <a:t>[2] Norberg A, </a:t>
            </a:r>
            <a:r>
              <a:rPr lang="en-US" dirty="0" err="1"/>
              <a:t>Hoa</a:t>
            </a:r>
            <a:r>
              <a:rPr lang="en-US" dirty="0"/>
              <a:t> NK, </a:t>
            </a:r>
            <a:r>
              <a:rPr lang="en-US" dirty="0" err="1"/>
              <a:t>Liepinsh</a:t>
            </a:r>
            <a:r>
              <a:rPr lang="en-US" dirty="0"/>
              <a:t> E, Van Phan D, </a:t>
            </a:r>
            <a:r>
              <a:rPr lang="en-US" dirty="0" err="1"/>
              <a:t>Thuan</a:t>
            </a:r>
            <a:r>
              <a:rPr lang="en-US" dirty="0"/>
              <a:t> ND, </a:t>
            </a:r>
            <a:r>
              <a:rPr lang="en-US" dirty="0" err="1"/>
              <a:t>Jörnvall</a:t>
            </a:r>
            <a:r>
              <a:rPr lang="en-US" dirty="0"/>
              <a:t> H, </a:t>
            </a:r>
            <a:r>
              <a:rPr lang="en-US" dirty="0" err="1"/>
              <a:t>Sillard</a:t>
            </a:r>
            <a:r>
              <a:rPr lang="en-US" dirty="0"/>
              <a:t> R, </a:t>
            </a:r>
            <a:r>
              <a:rPr lang="en-US" dirty="0" err="1"/>
              <a:t>Ostenson</a:t>
            </a:r>
            <a:r>
              <a:rPr lang="en-US" dirty="0"/>
              <a:t> CG. A novel insulin-releasing substance, </a:t>
            </a:r>
            <a:r>
              <a:rPr lang="en-US" dirty="0" err="1"/>
              <a:t>phanoside</a:t>
            </a:r>
            <a:r>
              <a:rPr lang="en-US" dirty="0"/>
              <a:t>, from the plant </a:t>
            </a:r>
            <a:r>
              <a:rPr lang="en-US" dirty="0" err="1"/>
              <a:t>Gynostemma</a:t>
            </a:r>
            <a:r>
              <a:rPr lang="en-US" dirty="0"/>
              <a:t> </a:t>
            </a:r>
            <a:r>
              <a:rPr lang="en-US" dirty="0" err="1"/>
              <a:t>pentaphyllum</a:t>
            </a:r>
            <a:r>
              <a:rPr lang="en-US" dirty="0"/>
              <a:t>. J </a:t>
            </a:r>
            <a:r>
              <a:rPr lang="en-US" dirty="0" err="1"/>
              <a:t>Biol</a:t>
            </a:r>
            <a:r>
              <a:rPr lang="en-US" dirty="0"/>
              <a:t> Chem. 2004 Oct 1;279(40):41361-7. </a:t>
            </a:r>
          </a:p>
          <a:p>
            <a:endParaRPr lang="en-US" dirty="0"/>
          </a:p>
          <a:p>
            <a:r>
              <a:rPr lang="en-US" dirty="0"/>
              <a:t>[3] Kim K, Kim </a:t>
            </a:r>
            <a:r>
              <a:rPr lang="en-US" dirty="0" err="1"/>
              <a:t>HY</a:t>
            </a:r>
            <a:r>
              <a:rPr lang="en-US" dirty="0"/>
              <a:t>. Korean red ginseng stimulates insulin release from isolated rat pancreatic islets. J </a:t>
            </a:r>
            <a:r>
              <a:rPr lang="en-US" dirty="0" err="1"/>
              <a:t>Ethnopharmacol</a:t>
            </a:r>
            <a:r>
              <a:rPr lang="en-US" dirty="0"/>
              <a:t>. 2008 Nov 20;120(2):190-5. </a:t>
            </a:r>
          </a:p>
          <a:p>
            <a:endParaRPr lang="en-US" dirty="0"/>
          </a:p>
          <a:p>
            <a:r>
              <a:rPr lang="en-US" dirty="0"/>
              <a:t>Hui H, Tang G, Go VL. Hypoglycemic herbs and their action mechanisms. Chin Med. 2009 Jun 12;4:11. </a:t>
            </a:r>
            <a:r>
              <a:rPr lang="en-US" dirty="0" err="1"/>
              <a:t>doi</a:t>
            </a:r>
            <a:r>
              <a:rPr lang="en-US" dirty="0"/>
              <a:t>: 10.1186/1749-8546-4-11.</a:t>
            </a:r>
          </a:p>
          <a:p>
            <a:endParaRPr lang="en-US" dirty="0"/>
          </a:p>
          <a:p>
            <a:r>
              <a:rPr lang="en-US" dirty="0"/>
              <a:t>[4] </a:t>
            </a:r>
            <a:r>
              <a:rPr lang="en-US" dirty="0" err="1"/>
              <a:t>Melzig</a:t>
            </a:r>
            <a:r>
              <a:rPr lang="en-US" dirty="0"/>
              <a:t> MF, Funke I. Inhibitors of alpha-amylase from plants--a possibility to treat diabetes mellitus type II by </a:t>
            </a:r>
            <a:r>
              <a:rPr lang="en-US" dirty="0" err="1"/>
              <a:t>phytotherapy</a:t>
            </a:r>
            <a:r>
              <a:rPr lang="en-US" dirty="0"/>
              <a:t>? Wien Med </a:t>
            </a:r>
            <a:r>
              <a:rPr lang="en-US" dirty="0" err="1"/>
              <a:t>Wochenschr</a:t>
            </a:r>
            <a:r>
              <a:rPr lang="en-US" dirty="0"/>
              <a:t>. 2007;157(13-14):320-4.</a:t>
            </a:r>
          </a:p>
          <a:p>
            <a:endParaRPr lang="en-US" dirty="0"/>
          </a:p>
          <a:p>
            <a:r>
              <a:rPr lang="en-US" dirty="0"/>
              <a:t>[5] Rao YK, Lee MJ, Chen K, Lee </a:t>
            </a:r>
            <a:r>
              <a:rPr lang="en-US" dirty="0" err="1"/>
              <a:t>YC</a:t>
            </a:r>
            <a:r>
              <a:rPr lang="en-US" dirty="0"/>
              <a:t>, Wu </a:t>
            </a:r>
            <a:r>
              <a:rPr lang="en-US" dirty="0" err="1"/>
              <a:t>WS</a:t>
            </a:r>
            <a:r>
              <a:rPr lang="en-US" dirty="0"/>
              <a:t>, </a:t>
            </a:r>
            <a:r>
              <a:rPr lang="en-US" dirty="0" err="1"/>
              <a:t>Tzeng</a:t>
            </a:r>
            <a:r>
              <a:rPr lang="en-US" dirty="0"/>
              <a:t> </a:t>
            </a:r>
            <a:r>
              <a:rPr lang="en-US" dirty="0" err="1"/>
              <a:t>YM</a:t>
            </a:r>
            <a:r>
              <a:rPr lang="en-US" dirty="0"/>
              <a:t>. Insulin-Mimetic Action of </a:t>
            </a:r>
            <a:r>
              <a:rPr lang="en-US" dirty="0" err="1"/>
              <a:t>Rhoifolin</a:t>
            </a:r>
            <a:r>
              <a:rPr lang="en-US" dirty="0"/>
              <a:t> and </a:t>
            </a:r>
            <a:r>
              <a:rPr lang="en-US" dirty="0" err="1"/>
              <a:t>Cosmosiin</a:t>
            </a:r>
            <a:r>
              <a:rPr lang="en-US" dirty="0"/>
              <a:t> Isolated from Citrus </a:t>
            </a:r>
            <a:r>
              <a:rPr lang="en-US" dirty="0" err="1"/>
              <a:t>grandis</a:t>
            </a:r>
            <a:r>
              <a:rPr lang="en-US" dirty="0"/>
              <a:t> (L.) </a:t>
            </a:r>
            <a:r>
              <a:rPr lang="en-US" dirty="0" err="1"/>
              <a:t>Osbeck</a:t>
            </a:r>
            <a:r>
              <a:rPr lang="en-US" dirty="0"/>
              <a:t> Leaves: Enhanced Adiponectin Secretion and Insulin Receptor Phosphorylation in 3T3-L1 Cells. </a:t>
            </a:r>
            <a:r>
              <a:rPr lang="en-US" dirty="0" err="1"/>
              <a:t>Evid</a:t>
            </a:r>
            <a:r>
              <a:rPr lang="en-US" dirty="0"/>
              <a:t> Based Complement </a:t>
            </a:r>
            <a:r>
              <a:rPr lang="en-US" dirty="0" err="1"/>
              <a:t>Alternat</a:t>
            </a:r>
            <a:r>
              <a:rPr lang="en-US" dirty="0"/>
              <a:t> Med. 2011;2011:624375. Mar 10.</a:t>
            </a:r>
          </a:p>
          <a:p>
            <a:endParaRPr lang="en-US" dirty="0"/>
          </a:p>
          <a:p>
            <a:r>
              <a:rPr lang="en-US" dirty="0"/>
              <a:t>[6] </a:t>
            </a:r>
            <a:r>
              <a:rPr lang="en-US" dirty="0" err="1"/>
              <a:t>Barbalho</a:t>
            </a:r>
            <a:r>
              <a:rPr lang="en-US" dirty="0"/>
              <a:t> SM, </a:t>
            </a:r>
            <a:r>
              <a:rPr lang="en-US" dirty="0" err="1"/>
              <a:t>Damasceno</a:t>
            </a:r>
            <a:r>
              <a:rPr lang="en-US" dirty="0"/>
              <a:t> DC, Spada AP, da Silva VS, </a:t>
            </a:r>
            <a:r>
              <a:rPr lang="en-US" dirty="0" err="1"/>
              <a:t>Martuchi</a:t>
            </a:r>
            <a:r>
              <a:rPr lang="en-US" dirty="0"/>
              <a:t> KA, </a:t>
            </a:r>
            <a:r>
              <a:rPr lang="en-US" dirty="0" err="1"/>
              <a:t>Oshiiwa</a:t>
            </a:r>
            <a:r>
              <a:rPr lang="en-US" dirty="0"/>
              <a:t> M, Machado FM, Mendes CG. Metabolic Profile of Offspring from Diabetic Wistar Rats Treated with Mentha </a:t>
            </a:r>
            <a:r>
              <a:rPr lang="en-US" dirty="0" err="1"/>
              <a:t>piperita</a:t>
            </a:r>
            <a:r>
              <a:rPr lang="en-US" dirty="0"/>
              <a:t> (Peppermint). </a:t>
            </a:r>
            <a:r>
              <a:rPr lang="en-US" dirty="0" err="1"/>
              <a:t>Evid</a:t>
            </a:r>
            <a:r>
              <a:rPr lang="en-US" dirty="0"/>
              <a:t> Based Complement </a:t>
            </a:r>
            <a:r>
              <a:rPr lang="en-US" dirty="0" err="1"/>
              <a:t>Alternat</a:t>
            </a:r>
            <a:r>
              <a:rPr lang="en-US" dirty="0"/>
              <a:t> Med. 2011;2011:430237.</a:t>
            </a:r>
          </a:p>
          <a:p>
            <a:endParaRPr lang="en-US" dirty="0"/>
          </a:p>
          <a:p>
            <a:r>
              <a:rPr lang="en-US" dirty="0"/>
              <a:t>[7] Li Z, </a:t>
            </a:r>
            <a:r>
              <a:rPr lang="en-US" dirty="0" err="1"/>
              <a:t>Geng</a:t>
            </a:r>
            <a:r>
              <a:rPr lang="en-US" dirty="0"/>
              <a:t> </a:t>
            </a:r>
            <a:r>
              <a:rPr lang="en-US" dirty="0" err="1"/>
              <a:t>YN</a:t>
            </a:r>
            <a:r>
              <a:rPr lang="en-US" dirty="0"/>
              <a:t>, Jiang JD, Kong </a:t>
            </a:r>
            <a:r>
              <a:rPr lang="en-US" dirty="0" err="1"/>
              <a:t>WJ</a:t>
            </a:r>
            <a:r>
              <a:rPr lang="en-US" dirty="0"/>
              <a:t>. Antioxidant and anti-inflammatory activities of berberine in the treatment of diabetes mellitus. </a:t>
            </a:r>
            <a:r>
              <a:rPr lang="en-US" dirty="0" err="1"/>
              <a:t>Evid</a:t>
            </a:r>
            <a:r>
              <a:rPr lang="en-US" dirty="0"/>
              <a:t> Based Complement </a:t>
            </a:r>
            <a:r>
              <a:rPr lang="en-US" dirty="0" err="1"/>
              <a:t>Alternat</a:t>
            </a:r>
            <a:r>
              <a:rPr lang="en-US" dirty="0"/>
              <a:t> Med. 2014;2014:289264. </a:t>
            </a:r>
          </a:p>
          <a:p>
            <a:endParaRPr lang="en-US" dirty="0"/>
          </a:p>
          <a:p>
            <a:r>
              <a:rPr lang="en-US" dirty="0"/>
              <a:t>[8] Gong J, Dong H, Jiang </a:t>
            </a:r>
            <a:r>
              <a:rPr lang="en-US" dirty="0" err="1"/>
              <a:t>SJ</a:t>
            </a:r>
            <a:r>
              <a:rPr lang="en-US" dirty="0"/>
              <a:t>, Wang DK, Fang K, Yang DS, Zou X, Xu LJ, Wang </a:t>
            </a:r>
            <a:r>
              <a:rPr lang="en-US" dirty="0" err="1"/>
              <a:t>KF</a:t>
            </a:r>
            <a:r>
              <a:rPr lang="en-US" dirty="0"/>
              <a:t>, Lu FE. Fenugreek lactone attenuates palmitate-induced apoptosis and dysfunction in pancreatic </a:t>
            </a:r>
            <a:r>
              <a:rPr lang="el-GR" dirty="0"/>
              <a:t>β-</a:t>
            </a:r>
            <a:r>
              <a:rPr lang="en-US" dirty="0"/>
              <a:t>cells. World J Gastroenterol. 2015 Dec 28;21(48):13457-65.</a:t>
            </a:r>
          </a:p>
          <a:p>
            <a:endParaRPr lang="en-US" dirty="0"/>
          </a:p>
          <a:p>
            <a:r>
              <a:rPr lang="en-US" dirty="0"/>
              <a:t>[9] Aggarwal S, Shailendra G, </a:t>
            </a:r>
            <a:r>
              <a:rPr lang="en-US" dirty="0" err="1"/>
              <a:t>Ribnicky</a:t>
            </a:r>
            <a:r>
              <a:rPr lang="en-US" dirty="0"/>
              <a:t> DM, Burk D, Karki N, </a:t>
            </a:r>
            <a:r>
              <a:rPr lang="en-US" dirty="0" err="1"/>
              <a:t>Qingxia</a:t>
            </a:r>
            <a:r>
              <a:rPr lang="en-US" dirty="0"/>
              <a:t> Wang MS. An extract of Artemisia </a:t>
            </a:r>
            <a:r>
              <a:rPr lang="en-US" dirty="0" err="1"/>
              <a:t>dracunculus</a:t>
            </a:r>
            <a:r>
              <a:rPr lang="en-US" dirty="0"/>
              <a:t> L. stimulates insulin secretion from </a:t>
            </a:r>
            <a:r>
              <a:rPr lang="el-GR" dirty="0"/>
              <a:t>β </a:t>
            </a:r>
            <a:r>
              <a:rPr lang="en-US" dirty="0"/>
              <a:t>cells, activates AMPK and suppresses inflammation. J </a:t>
            </a:r>
            <a:r>
              <a:rPr lang="en-US" dirty="0" err="1"/>
              <a:t>Ethnopharmacol</a:t>
            </a:r>
            <a:r>
              <a:rPr lang="en-US" dirty="0"/>
              <a:t>. 2015 Jul 21;170:98-105. </a:t>
            </a:r>
          </a:p>
          <a:p>
            <a:endParaRPr lang="en-US" dirty="0"/>
          </a:p>
          <a:p>
            <a:r>
              <a:rPr lang="en-US" dirty="0"/>
              <a:t>[10] Abd E, Latif A, El Bialy Bel S, </a:t>
            </a:r>
            <a:r>
              <a:rPr lang="en-US" dirty="0" err="1"/>
              <a:t>Mahboub</a:t>
            </a:r>
            <a:r>
              <a:rPr lang="en-US" dirty="0"/>
              <a:t> HD, Abd </a:t>
            </a:r>
            <a:r>
              <a:rPr lang="en-US" dirty="0" err="1"/>
              <a:t>Eldaim</a:t>
            </a:r>
            <a:r>
              <a:rPr lang="en-US" dirty="0"/>
              <a:t> MA. Moringa oleifera leaf extract ameliorates alloxan-induced diabetes in rats by regeneration of </a:t>
            </a:r>
            <a:r>
              <a:rPr lang="el-GR" dirty="0"/>
              <a:t>β </a:t>
            </a:r>
            <a:r>
              <a:rPr lang="en-US" dirty="0"/>
              <a:t>cells and reduction of pyruvate carboxylase expression. </a:t>
            </a:r>
            <a:r>
              <a:rPr lang="en-US" dirty="0" err="1"/>
              <a:t>Biochem</a:t>
            </a:r>
            <a:r>
              <a:rPr lang="en-US" dirty="0"/>
              <a:t> Cell Biol. 2014 Oct;92(5):413-9.</a:t>
            </a:r>
          </a:p>
          <a:p>
            <a:endParaRPr lang="en-US" dirty="0"/>
          </a:p>
          <a:p>
            <a:r>
              <a:rPr lang="en-US" dirty="0"/>
              <a:t>[11] Kim </a:t>
            </a:r>
            <a:r>
              <a:rPr lang="en-US" dirty="0" err="1"/>
              <a:t>KT</a:t>
            </a:r>
            <a:r>
              <a:rPr lang="en-US" dirty="0"/>
              <a:t>, </a:t>
            </a:r>
            <a:r>
              <a:rPr lang="en-US" dirty="0" err="1"/>
              <a:t>Rioux</a:t>
            </a:r>
            <a:r>
              <a:rPr lang="en-US" dirty="0"/>
              <a:t> LE, Turgeon SL. Alpha-amylase and alpha-glucosidase inhibition is differentially modulated by fucoidan obtained from </a:t>
            </a:r>
            <a:r>
              <a:rPr lang="en-US" dirty="0" err="1"/>
              <a:t>Fucus</a:t>
            </a:r>
            <a:r>
              <a:rPr lang="en-US" dirty="0"/>
              <a:t> </a:t>
            </a:r>
            <a:r>
              <a:rPr lang="en-US" dirty="0" err="1"/>
              <a:t>vesiculosus</a:t>
            </a:r>
            <a:r>
              <a:rPr lang="en-US" dirty="0"/>
              <a:t> and </a:t>
            </a:r>
            <a:r>
              <a:rPr lang="en-US" dirty="0" err="1"/>
              <a:t>Ascophyllum</a:t>
            </a:r>
            <a:r>
              <a:rPr lang="en-US" dirty="0"/>
              <a:t> nodosum. Phytochemistry. 2014 Feb;98:27-33.</a:t>
            </a:r>
          </a:p>
          <a:p>
            <a:endParaRPr lang="en-US" dirty="0"/>
          </a:p>
          <a:p>
            <a:r>
              <a:rPr lang="en-US" dirty="0"/>
              <a:t>Jiang X, Yu J, Ma Z, Zhang H, </a:t>
            </a:r>
            <a:r>
              <a:rPr lang="en-US" dirty="0" err="1"/>
              <a:t>Xie</a:t>
            </a:r>
            <a:r>
              <a:rPr lang="en-US" dirty="0"/>
              <a:t> F. Effects of fucoidan on insulin stimulation and pancreatic protection via the cAMP signaling pathway in vivo and in vitro. </a:t>
            </a:r>
            <a:r>
              <a:rPr lang="en-US" dirty="0" err="1"/>
              <a:t>Mol</a:t>
            </a:r>
            <a:r>
              <a:rPr lang="en-US" dirty="0"/>
              <a:t> Med Rep. 2015 Sep;12(3):4501-7.</a:t>
            </a:r>
          </a:p>
          <a:p>
            <a:endParaRPr lang="en-US" dirty="0"/>
          </a:p>
          <a:p>
            <a:r>
              <a:rPr lang="en-US" dirty="0"/>
              <a:t>Wang Y, </a:t>
            </a:r>
            <a:r>
              <a:rPr lang="en-US" dirty="0" err="1"/>
              <a:t>Nie</a:t>
            </a:r>
            <a:r>
              <a:rPr lang="en-US" dirty="0"/>
              <a:t> M, Lu Y, Wang R, Li J, Yang B, Xia M, Zhang H, Li X. Fucoidan exerts protective effects against diabetic nephropathy related to spontaneous diabetes through the NF-</a:t>
            </a:r>
            <a:r>
              <a:rPr lang="el-GR" dirty="0"/>
              <a:t>κ</a:t>
            </a:r>
            <a:r>
              <a:rPr lang="en-US" dirty="0"/>
              <a:t>B signaling pathway in vivo and in vitro. </a:t>
            </a:r>
            <a:r>
              <a:rPr lang="en-US" dirty="0" err="1"/>
              <a:t>Int</a:t>
            </a:r>
            <a:r>
              <a:rPr lang="en-US" dirty="0"/>
              <a:t> J </a:t>
            </a:r>
            <a:r>
              <a:rPr lang="en-US" dirty="0" err="1"/>
              <a:t>Mol</a:t>
            </a:r>
            <a:r>
              <a:rPr lang="en-US" dirty="0"/>
              <a:t> Med. 2015 Apr;35(4):1067-73.</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DF0DBCB-26AC-0F46-9083-EC13C4117C08}" type="slidenum">
              <a:rPr lang="en-US" altLang="en-US" smtClean="0"/>
              <a:pPr/>
              <a:t>116</a:t>
            </a:fld>
            <a:endParaRPr lang="en-US" altLang="en-US" dirty="0"/>
          </a:p>
        </p:txBody>
      </p:sp>
    </p:spTree>
    <p:extLst>
      <p:ext uri="{BB962C8B-B14F-4D97-AF65-F5344CB8AC3E}">
        <p14:creationId xmlns:p14="http://schemas.microsoft.com/office/powerpoint/2010/main" val="415093519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a:extLst>
              <a:ext uri="{FF2B5EF4-FFF2-40B4-BE49-F238E27FC236}">
                <a16:creationId xmlns:a16="http://schemas.microsoft.com/office/drawing/2014/main" id="{EB01B53B-CFCD-7F46-86FD-5A138664F082}"/>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55AAE12-7327-9644-8DF5-9FA0C4330278}" type="slidenum">
              <a:rPr lang="en-US" altLang="en-US" sz="1200"/>
              <a:pPr/>
              <a:t>117</a:t>
            </a:fld>
            <a:endParaRPr lang="en-US" altLang="en-US" sz="1200" dirty="0"/>
          </a:p>
        </p:txBody>
      </p:sp>
      <p:sp>
        <p:nvSpPr>
          <p:cNvPr id="212995" name="Rectangle 2">
            <a:extLst>
              <a:ext uri="{FF2B5EF4-FFF2-40B4-BE49-F238E27FC236}">
                <a16:creationId xmlns:a16="http://schemas.microsoft.com/office/drawing/2014/main" id="{05ABD306-24AB-0D4C-9728-65A654DD7525}"/>
              </a:ext>
            </a:extLst>
          </p:cNvPr>
          <p:cNvSpPr>
            <a:spLocks noGrp="1" noRot="1" noChangeAspect="1" noChangeArrowheads="1" noTextEdit="1"/>
          </p:cNvSpPr>
          <p:nvPr>
            <p:ph type="sldImg"/>
          </p:nvPr>
        </p:nvSpPr>
        <p:spPr>
          <a:ln/>
        </p:spPr>
      </p:sp>
      <p:sp>
        <p:nvSpPr>
          <p:cNvPr id="212996" name="Rectangle 3">
            <a:extLst>
              <a:ext uri="{FF2B5EF4-FFF2-40B4-BE49-F238E27FC236}">
                <a16:creationId xmlns:a16="http://schemas.microsoft.com/office/drawing/2014/main" id="{462FD502-F88A-9144-8030-243D766C1618}"/>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F0DBCB-26AC-0F46-9083-EC13C4117C08}" type="slidenum">
              <a:rPr lang="en-US" altLang="en-US" smtClean="0"/>
              <a:pPr/>
              <a:t>13</a:t>
            </a:fld>
            <a:endParaRPr lang="en-US" altLang="en-US" dirty="0"/>
          </a:p>
        </p:txBody>
      </p:sp>
    </p:spTree>
    <p:extLst>
      <p:ext uri="{BB962C8B-B14F-4D97-AF65-F5344CB8AC3E}">
        <p14:creationId xmlns:p14="http://schemas.microsoft.com/office/powerpoint/2010/main" val="199121207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a:extLst>
              <a:ext uri="{FF2B5EF4-FFF2-40B4-BE49-F238E27FC236}">
                <a16:creationId xmlns:a16="http://schemas.microsoft.com/office/drawing/2014/main" id="{A97C20BC-18A5-4B46-9CA8-C8EEFBF38637}"/>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18C9124-7681-3441-8130-7DE9A3F38489}" type="slidenum">
              <a:rPr lang="en-US" altLang="en-US" sz="1200"/>
              <a:pPr/>
              <a:t>118</a:t>
            </a:fld>
            <a:endParaRPr lang="en-US" altLang="en-US" sz="1200" dirty="0"/>
          </a:p>
        </p:txBody>
      </p:sp>
      <p:sp>
        <p:nvSpPr>
          <p:cNvPr id="225283" name="Rectangle 2">
            <a:extLst>
              <a:ext uri="{FF2B5EF4-FFF2-40B4-BE49-F238E27FC236}">
                <a16:creationId xmlns:a16="http://schemas.microsoft.com/office/drawing/2014/main" id="{425C02E4-CF29-4343-B690-20507A858C7B}"/>
              </a:ext>
            </a:extLst>
          </p:cNvPr>
          <p:cNvSpPr>
            <a:spLocks noGrp="1" noRot="1" noChangeAspect="1" noChangeArrowheads="1" noTextEdit="1"/>
          </p:cNvSpPr>
          <p:nvPr>
            <p:ph type="sldImg"/>
          </p:nvPr>
        </p:nvSpPr>
        <p:spPr>
          <a:ln/>
        </p:spPr>
      </p:sp>
      <p:sp>
        <p:nvSpPr>
          <p:cNvPr id="225284" name="Rectangle 3">
            <a:extLst>
              <a:ext uri="{FF2B5EF4-FFF2-40B4-BE49-F238E27FC236}">
                <a16:creationId xmlns:a16="http://schemas.microsoft.com/office/drawing/2014/main" id="{E3572483-3FC6-2441-A101-081238A9BBA6}"/>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a:extLst>
              <a:ext uri="{FF2B5EF4-FFF2-40B4-BE49-F238E27FC236}">
                <a16:creationId xmlns:a16="http://schemas.microsoft.com/office/drawing/2014/main" id="{6DEF7FDC-5825-2F41-BEB9-5E84F8026640}"/>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eaLnBrk="1" hangingPunct="1"/>
            <a:fld id="{AAB55438-E71D-BF41-94E4-971CB61D060A}" type="slidenum">
              <a:rPr lang="en-US" altLang="en-US" sz="1200">
                <a:latin typeface="Arial" panose="020B0604020202020204" pitchFamily="34" charset="0"/>
              </a:rPr>
              <a:pPr algn="r" eaLnBrk="1" hangingPunct="1"/>
              <a:t>119</a:t>
            </a:fld>
            <a:endParaRPr lang="en-US" altLang="en-US" sz="1200" dirty="0">
              <a:latin typeface="Arial" panose="020B0604020202020204" pitchFamily="34" charset="0"/>
            </a:endParaRPr>
          </a:p>
        </p:txBody>
      </p:sp>
      <p:sp>
        <p:nvSpPr>
          <p:cNvPr id="227331" name="Rectangle 2">
            <a:extLst>
              <a:ext uri="{FF2B5EF4-FFF2-40B4-BE49-F238E27FC236}">
                <a16:creationId xmlns:a16="http://schemas.microsoft.com/office/drawing/2014/main" id="{C8E30F3F-4DA8-2C43-81A7-FB97272A686F}"/>
              </a:ext>
            </a:extLst>
          </p:cNvPr>
          <p:cNvSpPr>
            <a:spLocks noGrp="1" noRot="1" noChangeAspect="1" noChangeArrowheads="1" noTextEdit="1"/>
          </p:cNvSpPr>
          <p:nvPr>
            <p:ph type="sldImg"/>
          </p:nvPr>
        </p:nvSpPr>
        <p:spPr>
          <a:solidFill>
            <a:srgbClr val="FFFFFF"/>
          </a:solidFill>
          <a:ln/>
        </p:spPr>
      </p:sp>
      <p:sp>
        <p:nvSpPr>
          <p:cNvPr id="227332" name="Rectangle 3">
            <a:extLst>
              <a:ext uri="{FF2B5EF4-FFF2-40B4-BE49-F238E27FC236}">
                <a16:creationId xmlns:a16="http://schemas.microsoft.com/office/drawing/2014/main" id="{9FC5CBC3-C231-FD4F-97C3-6D2E823CEAF7}"/>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a:extLst>
              <a:ext uri="{FF2B5EF4-FFF2-40B4-BE49-F238E27FC236}">
                <a16:creationId xmlns:a16="http://schemas.microsoft.com/office/drawing/2014/main" id="{93827EE8-50C0-E44E-9D95-A38484262E63}"/>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eaLnBrk="1" hangingPunct="1"/>
            <a:fld id="{021E1A32-97BB-6043-8025-5B0E70FDF2C1}" type="slidenum">
              <a:rPr lang="en-US" altLang="en-US" sz="1200">
                <a:latin typeface="Arial" panose="020B0604020202020204" pitchFamily="34" charset="0"/>
              </a:rPr>
              <a:pPr algn="r" eaLnBrk="1" hangingPunct="1"/>
              <a:t>120</a:t>
            </a:fld>
            <a:endParaRPr lang="en-US" altLang="en-US" sz="1200" dirty="0">
              <a:latin typeface="Arial" panose="020B0604020202020204" pitchFamily="34" charset="0"/>
            </a:endParaRPr>
          </a:p>
        </p:txBody>
      </p:sp>
      <p:sp>
        <p:nvSpPr>
          <p:cNvPr id="229379" name="Rectangle 2">
            <a:extLst>
              <a:ext uri="{FF2B5EF4-FFF2-40B4-BE49-F238E27FC236}">
                <a16:creationId xmlns:a16="http://schemas.microsoft.com/office/drawing/2014/main" id="{05BD585E-7160-CF48-AC14-7562C1F38239}"/>
              </a:ext>
            </a:extLst>
          </p:cNvPr>
          <p:cNvSpPr>
            <a:spLocks noGrp="1" noRot="1" noChangeAspect="1" noChangeArrowheads="1" noTextEdit="1"/>
          </p:cNvSpPr>
          <p:nvPr>
            <p:ph type="sldImg"/>
          </p:nvPr>
        </p:nvSpPr>
        <p:spPr>
          <a:solidFill>
            <a:srgbClr val="FFFFFF"/>
          </a:solidFill>
          <a:ln/>
        </p:spPr>
      </p:sp>
      <p:sp>
        <p:nvSpPr>
          <p:cNvPr id="229380" name="Rectangle 3">
            <a:extLst>
              <a:ext uri="{FF2B5EF4-FFF2-40B4-BE49-F238E27FC236}">
                <a16:creationId xmlns:a16="http://schemas.microsoft.com/office/drawing/2014/main" id="{A520F5E2-B150-374F-9A7D-25EA8C00C53A}"/>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a:extLst>
              <a:ext uri="{FF2B5EF4-FFF2-40B4-BE49-F238E27FC236}">
                <a16:creationId xmlns:a16="http://schemas.microsoft.com/office/drawing/2014/main" id="{17859355-17C8-804A-B56A-43BC5328BBE3}"/>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FF7F236-44A5-0044-B6D2-97B7BB1D5A31}" type="slidenum">
              <a:rPr lang="en-US" altLang="en-US" sz="1200"/>
              <a:pPr/>
              <a:t>121</a:t>
            </a:fld>
            <a:endParaRPr lang="en-US" altLang="en-US" sz="1200" dirty="0"/>
          </a:p>
        </p:txBody>
      </p:sp>
      <p:sp>
        <p:nvSpPr>
          <p:cNvPr id="231427" name="Rectangle 2">
            <a:extLst>
              <a:ext uri="{FF2B5EF4-FFF2-40B4-BE49-F238E27FC236}">
                <a16:creationId xmlns:a16="http://schemas.microsoft.com/office/drawing/2014/main" id="{D1A8D1BE-D01B-A449-BEF0-A9C832287C81}"/>
              </a:ext>
            </a:extLst>
          </p:cNvPr>
          <p:cNvSpPr>
            <a:spLocks noGrp="1" noRot="1" noChangeAspect="1" noChangeArrowheads="1" noTextEdit="1"/>
          </p:cNvSpPr>
          <p:nvPr>
            <p:ph type="sldImg"/>
          </p:nvPr>
        </p:nvSpPr>
        <p:spPr>
          <a:ln/>
        </p:spPr>
      </p:sp>
      <p:sp>
        <p:nvSpPr>
          <p:cNvPr id="231428" name="Rectangle 3">
            <a:extLst>
              <a:ext uri="{FF2B5EF4-FFF2-40B4-BE49-F238E27FC236}">
                <a16:creationId xmlns:a16="http://schemas.microsoft.com/office/drawing/2014/main" id="{A6E36180-BED2-3441-A2E9-B4631C08C6D8}"/>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a:extLst>
              <a:ext uri="{FF2B5EF4-FFF2-40B4-BE49-F238E27FC236}">
                <a16:creationId xmlns:a16="http://schemas.microsoft.com/office/drawing/2014/main" id="{563F8761-93F9-D84A-95D8-76FA0D0FFC17}"/>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39A9DA2-1209-E346-B1DF-0F0CD4EA86AD}" type="slidenum">
              <a:rPr lang="en-US" altLang="en-US" sz="1200"/>
              <a:pPr/>
              <a:t>122</a:t>
            </a:fld>
            <a:endParaRPr lang="en-US" altLang="en-US" sz="1200" dirty="0"/>
          </a:p>
        </p:txBody>
      </p:sp>
      <p:sp>
        <p:nvSpPr>
          <p:cNvPr id="233475" name="Rectangle 2">
            <a:extLst>
              <a:ext uri="{FF2B5EF4-FFF2-40B4-BE49-F238E27FC236}">
                <a16:creationId xmlns:a16="http://schemas.microsoft.com/office/drawing/2014/main" id="{FEACE60D-F6DD-FE41-AEB4-6D83CF60C606}"/>
              </a:ext>
            </a:extLst>
          </p:cNvPr>
          <p:cNvSpPr>
            <a:spLocks noGrp="1" noRot="1" noChangeAspect="1" noChangeArrowheads="1" noTextEdit="1"/>
          </p:cNvSpPr>
          <p:nvPr>
            <p:ph type="sldImg"/>
          </p:nvPr>
        </p:nvSpPr>
        <p:spPr>
          <a:ln/>
        </p:spPr>
      </p:sp>
      <p:sp>
        <p:nvSpPr>
          <p:cNvPr id="233476" name="Rectangle 3">
            <a:extLst>
              <a:ext uri="{FF2B5EF4-FFF2-40B4-BE49-F238E27FC236}">
                <a16:creationId xmlns:a16="http://schemas.microsoft.com/office/drawing/2014/main" id="{D4EA9BCB-AB68-8449-A5FA-7ECFE450B2C6}"/>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a:extLst>
              <a:ext uri="{FF2B5EF4-FFF2-40B4-BE49-F238E27FC236}">
                <a16:creationId xmlns:a16="http://schemas.microsoft.com/office/drawing/2014/main" id="{E427529C-C341-2644-9CF9-2766F7BACE4C}"/>
              </a:ext>
            </a:extLst>
          </p:cNvPr>
          <p:cNvSpPr>
            <a:spLocks noGrp="1" noRot="1" noChangeAspect="1"/>
          </p:cNvSpPr>
          <p:nvPr>
            <p:ph type="sldImg"/>
          </p:nvPr>
        </p:nvSpPr>
        <p:spPr>
          <a:ln/>
        </p:spPr>
      </p:sp>
      <p:sp>
        <p:nvSpPr>
          <p:cNvPr id="235523" name="Notes Placeholder 2">
            <a:extLst>
              <a:ext uri="{FF2B5EF4-FFF2-40B4-BE49-F238E27FC236}">
                <a16:creationId xmlns:a16="http://schemas.microsoft.com/office/drawing/2014/main" id="{45558D0A-1016-3C48-807F-2AB4AADD7CED}"/>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solidFill>
                  <a:srgbClr val="008000"/>
                </a:solidFill>
                <a:latin typeface="Arial" panose="020B0604020202020204" pitchFamily="34" charset="0"/>
                <a:ea typeface="ＭＳ Ｐゴシック" panose="020B0600070205080204" pitchFamily="34" charset="-128"/>
              </a:rPr>
              <a:t>Activity is a priority on the schedules of healthy people.</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Active people live longer, stay independent longer, enjoy more free time with their friends and family, and avoid more chronic diseases.</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What time of day have you scheduled for invigorating outdoor exercise?</a:t>
            </a:r>
          </a:p>
          <a:p>
            <a:endParaRPr lang="en-US" altLang="en-US" dirty="0">
              <a:latin typeface="Times New Roman" panose="02020603050405020304" pitchFamily="18" charset="0"/>
              <a:ea typeface="ＭＳ Ｐゴシック" panose="020B0600070205080204" pitchFamily="34" charset="-128"/>
            </a:endParaRPr>
          </a:p>
        </p:txBody>
      </p:sp>
      <p:sp>
        <p:nvSpPr>
          <p:cNvPr id="235524" name="Slide Number Placeholder 3">
            <a:extLst>
              <a:ext uri="{FF2B5EF4-FFF2-40B4-BE49-F238E27FC236}">
                <a16:creationId xmlns:a16="http://schemas.microsoft.com/office/drawing/2014/main" id="{1E7BF4D7-2865-0944-926F-7FAADA99A3C5}"/>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975BB38-A5AC-8D44-A112-9B9AC7221E67}" type="slidenum">
              <a:rPr lang="en-US" altLang="en-US" sz="1200"/>
              <a:pPr/>
              <a:t>123</a:t>
            </a:fld>
            <a:endParaRPr lang="en-US" altLang="en-US" sz="1200"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a:extLst>
              <a:ext uri="{FF2B5EF4-FFF2-40B4-BE49-F238E27FC236}">
                <a16:creationId xmlns:a16="http://schemas.microsoft.com/office/drawing/2014/main" id="{355FFC01-5851-094D-9469-BAA15767079E}"/>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a:fld id="{750C2E8B-3837-4140-ADD0-7CA02AA39835}" type="slidenum">
              <a:rPr lang="en-US" altLang="en-US" sz="1200"/>
              <a:pPr algn="r"/>
              <a:t>124</a:t>
            </a:fld>
            <a:endParaRPr lang="en-US" altLang="en-US" sz="1200" dirty="0"/>
          </a:p>
        </p:txBody>
      </p:sp>
      <p:sp>
        <p:nvSpPr>
          <p:cNvPr id="237571" name="Rectangle 2">
            <a:extLst>
              <a:ext uri="{FF2B5EF4-FFF2-40B4-BE49-F238E27FC236}">
                <a16:creationId xmlns:a16="http://schemas.microsoft.com/office/drawing/2014/main" id="{03E88B0D-536E-E84B-B7C7-111FE0202D49}"/>
              </a:ext>
            </a:extLst>
          </p:cNvPr>
          <p:cNvSpPr>
            <a:spLocks noGrp="1" noRot="1" noChangeAspect="1" noChangeArrowheads="1" noTextEdit="1"/>
          </p:cNvSpPr>
          <p:nvPr>
            <p:ph type="sldImg"/>
          </p:nvPr>
        </p:nvSpPr>
        <p:spPr>
          <a:solidFill>
            <a:srgbClr val="FFFFFF"/>
          </a:solidFill>
          <a:ln/>
        </p:spPr>
      </p:sp>
      <p:sp>
        <p:nvSpPr>
          <p:cNvPr id="237572" name="Rectangle 3">
            <a:extLst>
              <a:ext uri="{FF2B5EF4-FFF2-40B4-BE49-F238E27FC236}">
                <a16:creationId xmlns:a16="http://schemas.microsoft.com/office/drawing/2014/main" id="{FC3CD5A4-BB72-BE4B-92A3-4D32E02C7FF9}"/>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Metabolism. 2016 May;65(5):714-27. </a:t>
            </a:r>
            <a:r>
              <a:rPr lang="en-US" dirty="0" err="1"/>
              <a:t>doi</a:t>
            </a:r>
            <a:r>
              <a:rPr lang="en-US" dirty="0"/>
              <a:t>: 10.1016/j.metabol.2016.02.003. </a:t>
            </a:r>
            <a:r>
              <a:rPr lang="en-US" dirty="0" err="1"/>
              <a:t>Epub</a:t>
            </a:r>
            <a:r>
              <a:rPr lang="en-US" dirty="0"/>
              <a:t> 2016 Feb 9.</a:t>
            </a:r>
          </a:p>
          <a:p>
            <a:endParaRPr lang="en-US" dirty="0"/>
          </a:p>
          <a:p>
            <a:r>
              <a:rPr lang="en-US" dirty="0"/>
              <a:t>Short-term feeding at the wrong time is sufficient to desynchronize peripheral clocks and induce obesity with hyperphagia, physical inactivity and metabolic disorders in mice.</a:t>
            </a:r>
          </a:p>
          <a:p>
            <a:endParaRPr lang="en-US" dirty="0"/>
          </a:p>
          <a:p>
            <a:endParaRPr lang="en-US" dirty="0"/>
          </a:p>
          <a:p>
            <a:endParaRPr lang="en-US" dirty="0"/>
          </a:p>
          <a:p>
            <a:r>
              <a:rPr lang="en-US" dirty="0" err="1"/>
              <a:t>Yasumoto</a:t>
            </a:r>
            <a:r>
              <a:rPr lang="en-US" dirty="0"/>
              <a:t> Y1, Hashimoto C2, Nakao R3, Yamazaki H4, </a:t>
            </a:r>
            <a:r>
              <a:rPr lang="en-US" dirty="0" err="1"/>
              <a:t>Hiroyama</a:t>
            </a:r>
            <a:r>
              <a:rPr lang="en-US" dirty="0"/>
              <a:t> H3, </a:t>
            </a:r>
            <a:r>
              <a:rPr lang="en-US" dirty="0" err="1"/>
              <a:t>Nemoto</a:t>
            </a:r>
            <a:r>
              <a:rPr lang="en-US" dirty="0"/>
              <a:t> T3, Yamamoto S3, Sakurai M5, </a:t>
            </a:r>
            <a:r>
              <a:rPr lang="en-US" dirty="0" err="1"/>
              <a:t>Oike</a:t>
            </a:r>
            <a:r>
              <a:rPr lang="en-US" dirty="0"/>
              <a:t> H6, Wada N7, Yoshida-Noro C8, Oishi K9.</a:t>
            </a:r>
          </a:p>
          <a:p>
            <a:endParaRPr lang="en-US" dirty="0"/>
          </a:p>
          <a:p>
            <a:r>
              <a:rPr lang="en-US" dirty="0"/>
              <a:t>Author information</a:t>
            </a:r>
          </a:p>
          <a:p>
            <a:endParaRPr lang="en-US" dirty="0"/>
          </a:p>
          <a:p>
            <a:r>
              <a:rPr lang="en-US" dirty="0"/>
              <a:t>Abstract</a:t>
            </a:r>
          </a:p>
          <a:p>
            <a:endParaRPr lang="en-US" dirty="0"/>
          </a:p>
          <a:p>
            <a:r>
              <a:rPr lang="en-US" dirty="0"/>
              <a:t>BACKGROUND:</a:t>
            </a:r>
          </a:p>
          <a:p>
            <a:endParaRPr lang="en-US" dirty="0"/>
          </a:p>
          <a:p>
            <a:r>
              <a:rPr lang="en-US" dirty="0"/>
              <a:t>The circadian clock regulates various physiological and behavioral rhythms such as feeding and locomotor activity. Feeding at unusual times of the day (inactive phase) is thought to be associated with obesity and metabolic disorders in experimental animals and in humans.</a:t>
            </a:r>
          </a:p>
          <a:p>
            <a:endParaRPr lang="en-US" dirty="0"/>
          </a:p>
          <a:p>
            <a:r>
              <a:rPr lang="en-US" dirty="0"/>
              <a:t>OBJECTIVE:</a:t>
            </a:r>
          </a:p>
          <a:p>
            <a:endParaRPr lang="en-US" dirty="0"/>
          </a:p>
          <a:p>
            <a:r>
              <a:rPr lang="en-US" dirty="0"/>
              <a:t>The present study aimed to determine the underlying mechanisms through which time-of-day-dependent feeding influences metabolic homeostasis.</a:t>
            </a:r>
          </a:p>
          <a:p>
            <a:endParaRPr lang="en-US" dirty="0"/>
          </a:p>
          <a:p>
            <a:r>
              <a:rPr lang="en-US" dirty="0"/>
              <a:t>METHODS:</a:t>
            </a:r>
          </a:p>
          <a:p>
            <a:endParaRPr lang="en-US" dirty="0"/>
          </a:p>
          <a:p>
            <a:r>
              <a:rPr lang="en-US" dirty="0"/>
              <a:t>We compared food consumption, wheel-running activity, core body temperature, hormonal and metabolic variables in blood, lipid accumulation in the liver, circadian expression of clock and metabolic genes in peripheral tissues, and body weight gain between mice fed only during the sleep phase (DF, daytime feeding) and those fed only during the active phase (NF, nighttime feeding). All mice were fed with the same high-fat high-sucrose diet throughout the experiment. To the best of our knowledge, this is the first study to examine the metabolic effects of time-imposed restricted feeding (RF) in mice with free access to a running wheel.</a:t>
            </a:r>
          </a:p>
          <a:p>
            <a:endParaRPr lang="en-US" dirty="0"/>
          </a:p>
          <a:p>
            <a:r>
              <a:rPr lang="en-US" dirty="0"/>
              <a:t>RESULTS:</a:t>
            </a:r>
          </a:p>
          <a:p>
            <a:endParaRPr lang="en-US" dirty="0"/>
          </a:p>
          <a:p>
            <a:r>
              <a:rPr lang="en-US" dirty="0"/>
              <a:t>After one week of RF, DF mice gained more weight and developed hyperphagia, higher feed efficiency and more adiposity than NF mice. The daily amount of running on the wheel was rapidly and obviously reduced by DF, which might have been the result of time-of-day-dependent hypothermia. The amount of daily food consumption and hypothalamic mRNA expression of orexigenic neuropeptide Y and agouti-related protein were significantly higher in DF, than in NF mice, although levels of plasma leptin that fluctuate in an RF-dependent circadian manner, were significantly higher in DF mice. These findings suggested that the DF induced leptin resistance. The circadian phases of plasma insulin and ghrelin were synchronized to RF, although the corticosterone phase was unaffected. Peak levels of plasma insulin were remarkably higher in DF mice, although </a:t>
            </a:r>
            <a:r>
              <a:rPr lang="en-US" dirty="0" err="1"/>
              <a:t>HOMA</a:t>
            </a:r>
            <a:r>
              <a:rPr lang="en-US" dirty="0"/>
              <a:t>-IR was identical between the two groups. Significantly more free fatty acids, triglycerides and cholesterol accumulated in the livers of DF, than NF mice, which resulted from the increased expression of lipogenic genes such as Scd1, </a:t>
            </a:r>
            <a:r>
              <a:rPr lang="en-US" dirty="0" err="1"/>
              <a:t>Acaca</a:t>
            </a:r>
            <a:r>
              <a:rPr lang="en-US" dirty="0"/>
              <a:t>, and </a:t>
            </a:r>
            <a:r>
              <a:rPr lang="en-US" dirty="0" err="1"/>
              <a:t>Fasn</a:t>
            </a:r>
            <a:r>
              <a:rPr lang="en-US" dirty="0"/>
              <a:t>. Temporal expression of circadian clock genes became synchronized to RF in the liver but not in skeletal muscle, suggesting that uncoupling metabolic rhythms between the liver and skeletal muscle also contribute to DF-induced adiposity.</a:t>
            </a:r>
          </a:p>
          <a:p>
            <a:endParaRPr lang="en-US" dirty="0"/>
          </a:p>
          <a:p>
            <a:r>
              <a:rPr lang="en-US" dirty="0"/>
              <a:t>CONCLUSION:</a:t>
            </a:r>
          </a:p>
          <a:p>
            <a:endParaRPr lang="en-US" dirty="0"/>
          </a:p>
          <a:p>
            <a:r>
              <a:rPr lang="en-US" dirty="0"/>
              <a:t>Feeding at an unusual time of day (inactive phase) desynchronizes peripheral clocks and causes obesity and metabolic disorders by inducing leptin resistance, hyperphagia, physical inactivity, hepatic fat accumulation and adiposity.</a:t>
            </a:r>
          </a:p>
          <a:p>
            <a:endParaRPr lang="en-US" dirty="0"/>
          </a:p>
          <a:p>
            <a:r>
              <a:rPr lang="en-US" dirty="0"/>
              <a:t>Copyright © 2016 Elsevier Inc. All rights reserved.</a:t>
            </a:r>
          </a:p>
          <a:p>
            <a:endParaRPr lang="en-US" dirty="0"/>
          </a:p>
          <a:p>
            <a:endParaRPr lang="en-US" dirty="0"/>
          </a:p>
          <a:p>
            <a:endParaRPr lang="en-US" dirty="0"/>
          </a:p>
          <a:p>
            <a:r>
              <a:rPr lang="en-US" dirty="0"/>
              <a:t>KEYWORDS:</a:t>
            </a:r>
          </a:p>
          <a:p>
            <a:endParaRPr lang="en-US" dirty="0"/>
          </a:p>
          <a:p>
            <a:r>
              <a:rPr lang="en-US" dirty="0"/>
              <a:t>Feeding rhythm; Leptin resistance; Lipogenesis; Peripheral clock</a:t>
            </a:r>
          </a:p>
          <a:p>
            <a:endParaRPr lang="en-US" dirty="0"/>
          </a:p>
          <a:p>
            <a:r>
              <a:rPr lang="en-US" dirty="0" err="1"/>
              <a:t>PMID</a:t>
            </a:r>
            <a:r>
              <a:rPr lang="en-US" dirty="0"/>
              <a:t>: 27085778</a:t>
            </a:r>
          </a:p>
          <a:p>
            <a:endParaRPr lang="en-US" dirty="0"/>
          </a:p>
          <a:p>
            <a:endParaRPr lang="en-US" dirty="0"/>
          </a:p>
          <a:p>
            <a:endParaRPr lang="en-US" dirty="0"/>
          </a:p>
          <a:p>
            <a:r>
              <a:rPr lang="en-US" dirty="0"/>
              <a:t>J </a:t>
            </a:r>
            <a:r>
              <a:rPr lang="en-US" dirty="0" err="1"/>
              <a:t>Pediatr</a:t>
            </a:r>
            <a:r>
              <a:rPr lang="en-US" dirty="0"/>
              <a:t>. 2019 Feb;205:257-264.e1. </a:t>
            </a:r>
            <a:r>
              <a:rPr lang="en-US" dirty="0" err="1"/>
              <a:t>doi</a:t>
            </a:r>
            <a:r>
              <a:rPr lang="en-US" dirty="0"/>
              <a:t>: 10.1016/j.jpeds.2018.10.027. </a:t>
            </a:r>
            <a:r>
              <a:rPr lang="en-US" dirty="0" err="1"/>
              <a:t>Epub</a:t>
            </a:r>
            <a:r>
              <a:rPr lang="en-US" dirty="0"/>
              <a:t> 2018 Nov 26.</a:t>
            </a:r>
          </a:p>
          <a:p>
            <a:endParaRPr lang="en-US" dirty="0"/>
          </a:p>
          <a:p>
            <a:r>
              <a:rPr lang="en-US" dirty="0"/>
              <a:t>Too Late and Not Enough: School Year Sleep Duration, Timing, and Circadian Misalignment Are Associated with Reduced Insulin Sensitivity in Adolescents with Overweight/Obesity.</a:t>
            </a:r>
          </a:p>
          <a:p>
            <a:endParaRPr lang="en-US" dirty="0"/>
          </a:p>
          <a:p>
            <a:r>
              <a:rPr lang="en-US" dirty="0"/>
              <a:t>Simon SL1, </a:t>
            </a:r>
            <a:r>
              <a:rPr lang="en-US" dirty="0" err="1"/>
              <a:t>Behn</a:t>
            </a:r>
            <a:r>
              <a:rPr lang="en-US" dirty="0"/>
              <a:t> CD2, Cree-Green M3, </a:t>
            </a:r>
            <a:r>
              <a:rPr lang="en-US" dirty="0" err="1"/>
              <a:t>Kaar</a:t>
            </a:r>
            <a:r>
              <a:rPr lang="en-US" dirty="0"/>
              <a:t> JL4, Pyle L5, Hawkins SMM6, </a:t>
            </a:r>
            <a:r>
              <a:rPr lang="en-US" dirty="0" err="1"/>
              <a:t>Rahat</a:t>
            </a:r>
            <a:r>
              <a:rPr lang="en-US" dirty="0"/>
              <a:t> H4, Garcia-Reyes Y4, Wright </a:t>
            </a:r>
            <a:r>
              <a:rPr lang="en-US" dirty="0" err="1"/>
              <a:t>KP</a:t>
            </a:r>
            <a:r>
              <a:rPr lang="en-US" dirty="0"/>
              <a:t> Jr7, Nadeau KJ3.</a:t>
            </a:r>
          </a:p>
          <a:p>
            <a:endParaRPr lang="en-US" dirty="0"/>
          </a:p>
          <a:p>
            <a:r>
              <a:rPr lang="en-US" dirty="0"/>
              <a:t>Author information</a:t>
            </a:r>
          </a:p>
          <a:p>
            <a:endParaRPr lang="en-US" dirty="0"/>
          </a:p>
          <a:p>
            <a:endParaRPr lang="en-US" dirty="0"/>
          </a:p>
          <a:p>
            <a:endParaRPr lang="en-US" dirty="0"/>
          </a:p>
          <a:p>
            <a:r>
              <a:rPr lang="en-US" dirty="0"/>
              <a:t>Abstract</a:t>
            </a:r>
          </a:p>
          <a:p>
            <a:endParaRPr lang="en-US" dirty="0"/>
          </a:p>
          <a:p>
            <a:r>
              <a:rPr lang="en-US" dirty="0"/>
              <a:t>OBJECTIVES:</a:t>
            </a:r>
          </a:p>
          <a:p>
            <a:endParaRPr lang="en-US" dirty="0"/>
          </a:p>
          <a:p>
            <a:r>
              <a:rPr lang="en-US" dirty="0"/>
              <a:t>To examine the relationship between insulin resistance (IR) and sleep/circadian health in overweight/obese adolescents. We hypothesized that insufficient and delayed sleep would be associated with IR in this population.</a:t>
            </a:r>
          </a:p>
          <a:p>
            <a:endParaRPr lang="en-US" dirty="0"/>
          </a:p>
          <a:p>
            <a:r>
              <a:rPr lang="en-US" dirty="0"/>
              <a:t>STUDY DESIGN:</a:t>
            </a:r>
          </a:p>
          <a:p>
            <a:endParaRPr lang="en-US" dirty="0"/>
          </a:p>
          <a:p>
            <a:r>
              <a:rPr lang="en-US" dirty="0"/>
              <a:t>Thirty-one adolescents (mean age, 16.0 ± 1.4 years; 77% female) with body mass index ≥90th percentile for age/sex were recruited from outpatient clinics at a children's hospital. Participants underwent 1 week of objective home sleep monitoring with wrist actigraphy during the academic year. A 3-hour oral glucose tolerance test was conducted, followed by in-laboratory salivary dim-light melatonin sampling every 30-60 minutes from 5 p.m. to noon the next day. Regression analyses between sleep and circadian variables with IR were examined.</a:t>
            </a:r>
          </a:p>
          <a:p>
            <a:endParaRPr lang="en-US" dirty="0"/>
          </a:p>
          <a:p>
            <a:r>
              <a:rPr lang="en-US" dirty="0"/>
              <a:t>RESULTS:</a:t>
            </a:r>
          </a:p>
          <a:p>
            <a:endParaRPr lang="en-US" dirty="0"/>
          </a:p>
          <a:p>
            <a:r>
              <a:rPr lang="en-US" dirty="0"/>
              <a:t>Longer sleep time and time in bed on weekends and weekdays and earlier weekday bedtime were significantly associated with better insulin sensitivity. Participants who obtained less than the median duration of sleep per night (6.6 hours) had evidence of IR with compensatory insulin secretion compared with those obtaining ≥6.6 hours of sleep. A wider phase angle between bedtime and melatonin onset, indicating a later circadian timing of sleep onset, was significantly associated with IR.</a:t>
            </a:r>
          </a:p>
          <a:p>
            <a:endParaRPr lang="en-US" dirty="0"/>
          </a:p>
          <a:p>
            <a:r>
              <a:rPr lang="en-US" dirty="0"/>
              <a:t>CONCLUSIONS:</a:t>
            </a:r>
          </a:p>
          <a:p>
            <a:endParaRPr lang="en-US" dirty="0"/>
          </a:p>
          <a:p>
            <a:r>
              <a:rPr lang="en-US" dirty="0"/>
              <a:t>Short sleep duration, later weekday bedtime, and later circadian timing of sleep were associated with IR in a cohort of adolescents with overweight/obesity during the school year. Further research is needed to better understand the physiology underlying these observations and to evaluate the impact of improved sleep and circadian health on metabolic health in this at-risk population.</a:t>
            </a:r>
          </a:p>
          <a:p>
            <a:endParaRPr lang="en-US" dirty="0"/>
          </a:p>
          <a:p>
            <a:r>
              <a:rPr lang="en-US" dirty="0"/>
              <a:t>Copyright © 2018 Elsevier Inc. All rights reserved.</a:t>
            </a:r>
          </a:p>
          <a:p>
            <a:endParaRPr lang="en-US" dirty="0"/>
          </a:p>
          <a:p>
            <a:r>
              <a:rPr lang="en-US" dirty="0"/>
              <a:t>KEYWORDS:</a:t>
            </a:r>
          </a:p>
          <a:p>
            <a:endParaRPr lang="en-US" dirty="0"/>
          </a:p>
          <a:p>
            <a:r>
              <a:rPr lang="en-US" dirty="0"/>
              <a:t>circadian rhythm; insulin resistance; pediatrics; sleep restriction</a:t>
            </a:r>
          </a:p>
          <a:p>
            <a:endParaRPr lang="en-US" dirty="0"/>
          </a:p>
          <a:p>
            <a:r>
              <a:rPr lang="en-US" dirty="0" err="1"/>
              <a:t>PMID</a:t>
            </a:r>
            <a:r>
              <a:rPr lang="en-US" dirty="0"/>
              <a:t>: 30497764</a:t>
            </a:r>
          </a:p>
          <a:p>
            <a:endParaRPr lang="en-US" dirty="0"/>
          </a:p>
          <a:p>
            <a:endParaRPr lang="en-US" dirty="0"/>
          </a:p>
        </p:txBody>
      </p:sp>
      <p:sp>
        <p:nvSpPr>
          <p:cNvPr id="4" name="Slide Number Placeholder 3"/>
          <p:cNvSpPr>
            <a:spLocks noGrp="1"/>
          </p:cNvSpPr>
          <p:nvPr>
            <p:ph type="sldNum" sz="quarter" idx="5"/>
          </p:nvPr>
        </p:nvSpPr>
        <p:spPr/>
        <p:txBody>
          <a:bodyPr/>
          <a:lstStyle/>
          <a:p>
            <a:fld id="{CDF0DBCB-26AC-0F46-9083-EC13C4117C08}" type="slidenum">
              <a:rPr lang="en-US" altLang="en-US" smtClean="0"/>
              <a:pPr/>
              <a:t>125</a:t>
            </a:fld>
            <a:endParaRPr lang="en-US" altLang="en-US"/>
          </a:p>
        </p:txBody>
      </p:sp>
    </p:spTree>
    <p:extLst>
      <p:ext uri="{BB962C8B-B14F-4D97-AF65-F5344CB8AC3E}">
        <p14:creationId xmlns:p14="http://schemas.microsoft.com/office/powerpoint/2010/main" val="401083654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Saini C, </a:t>
            </a:r>
            <a:r>
              <a:rPr lang="en-US" sz="1200" b="0" i="0" kern="1200" dirty="0" err="1">
                <a:solidFill>
                  <a:schemeClr val="tx1"/>
                </a:solidFill>
                <a:effectLst/>
                <a:latin typeface="+mn-lt"/>
                <a:ea typeface="+mn-ea"/>
                <a:cs typeface="+mn-cs"/>
              </a:rPr>
              <a:t>Petrenko</a:t>
            </a:r>
            <a:r>
              <a:rPr lang="en-US" sz="1200" b="0" i="0" kern="1200" dirty="0">
                <a:solidFill>
                  <a:schemeClr val="tx1"/>
                </a:solidFill>
                <a:effectLst/>
                <a:latin typeface="+mn-lt"/>
                <a:ea typeface="+mn-ea"/>
                <a:cs typeface="+mn-cs"/>
              </a:rPr>
              <a:t> V, </a:t>
            </a:r>
            <a:r>
              <a:rPr lang="en-US" sz="1200" b="0" i="0" kern="1200" dirty="0" err="1">
                <a:solidFill>
                  <a:schemeClr val="tx1"/>
                </a:solidFill>
                <a:effectLst/>
                <a:latin typeface="+mn-lt"/>
                <a:ea typeface="+mn-ea"/>
                <a:cs typeface="+mn-cs"/>
              </a:rPr>
              <a:t>Pulimeno</a:t>
            </a:r>
            <a:r>
              <a:rPr lang="en-US" sz="1200" b="0" i="0" kern="1200" dirty="0">
                <a:solidFill>
                  <a:schemeClr val="tx1"/>
                </a:solidFill>
                <a:effectLst/>
                <a:latin typeface="+mn-lt"/>
                <a:ea typeface="+mn-ea"/>
                <a:cs typeface="+mn-cs"/>
              </a:rPr>
              <a:t> P, </a:t>
            </a:r>
            <a:r>
              <a:rPr lang="en-US" sz="1200" b="0" i="0" kern="1200" dirty="0" err="1">
                <a:solidFill>
                  <a:schemeClr val="tx1"/>
                </a:solidFill>
                <a:effectLst/>
                <a:latin typeface="+mn-lt"/>
                <a:ea typeface="+mn-ea"/>
                <a:cs typeface="+mn-cs"/>
              </a:rPr>
              <a:t>Giovannoni</a:t>
            </a:r>
            <a:r>
              <a:rPr lang="en-US" sz="1200" b="0" i="0" kern="1200" dirty="0">
                <a:solidFill>
                  <a:schemeClr val="tx1"/>
                </a:solidFill>
                <a:effectLst/>
                <a:latin typeface="+mn-lt"/>
                <a:ea typeface="+mn-ea"/>
                <a:cs typeface="+mn-cs"/>
              </a:rPr>
              <a:t> L, </a:t>
            </a:r>
            <a:r>
              <a:rPr lang="en-US" sz="1200" b="0" i="0" kern="1200" dirty="0" err="1">
                <a:solidFill>
                  <a:schemeClr val="tx1"/>
                </a:solidFill>
                <a:effectLst/>
                <a:latin typeface="+mn-lt"/>
                <a:ea typeface="+mn-ea"/>
                <a:cs typeface="+mn-cs"/>
              </a:rPr>
              <a:t>Berney</a:t>
            </a:r>
            <a:r>
              <a:rPr lang="en-US" sz="1200" b="0" i="0" kern="1200" dirty="0">
                <a:solidFill>
                  <a:schemeClr val="tx1"/>
                </a:solidFill>
                <a:effectLst/>
                <a:latin typeface="+mn-lt"/>
                <a:ea typeface="+mn-ea"/>
                <a:cs typeface="+mn-cs"/>
              </a:rPr>
              <a:t> T, </a:t>
            </a:r>
            <a:r>
              <a:rPr lang="en-US" sz="1200" b="0" i="0" kern="1200" dirty="0" err="1">
                <a:solidFill>
                  <a:schemeClr val="tx1"/>
                </a:solidFill>
                <a:effectLst/>
                <a:latin typeface="+mn-lt"/>
                <a:ea typeface="+mn-ea"/>
                <a:cs typeface="+mn-cs"/>
              </a:rPr>
              <a:t>Hebrok</a:t>
            </a:r>
            <a:r>
              <a:rPr lang="en-US" sz="1200" b="0" i="0" kern="1200" dirty="0">
                <a:solidFill>
                  <a:schemeClr val="tx1"/>
                </a:solidFill>
                <a:effectLst/>
                <a:latin typeface="+mn-lt"/>
                <a:ea typeface="+mn-ea"/>
                <a:cs typeface="+mn-cs"/>
              </a:rPr>
              <a:t> M, </a:t>
            </a:r>
            <a:r>
              <a:rPr lang="en-US" sz="1200" b="0" i="0" kern="1200" dirty="0" err="1">
                <a:solidFill>
                  <a:schemeClr val="tx1"/>
                </a:solidFill>
                <a:effectLst/>
                <a:latin typeface="+mn-lt"/>
                <a:ea typeface="+mn-ea"/>
                <a:cs typeface="+mn-cs"/>
              </a:rPr>
              <a:t>Howald</a:t>
            </a:r>
            <a:r>
              <a:rPr lang="en-US" sz="1200" b="0" i="0" kern="1200" dirty="0">
                <a:solidFill>
                  <a:schemeClr val="tx1"/>
                </a:solidFill>
                <a:effectLst/>
                <a:latin typeface="+mn-lt"/>
                <a:ea typeface="+mn-ea"/>
                <a:cs typeface="+mn-cs"/>
              </a:rPr>
              <a:t> C, </a:t>
            </a:r>
            <a:r>
              <a:rPr lang="en-US" sz="1200" b="0" i="0" kern="1200" dirty="0" err="1">
                <a:solidFill>
                  <a:schemeClr val="tx1"/>
                </a:solidFill>
                <a:effectLst/>
                <a:latin typeface="+mn-lt"/>
                <a:ea typeface="+mn-ea"/>
                <a:cs typeface="+mn-cs"/>
              </a:rPr>
              <a:t>Dermitzakis</a:t>
            </a:r>
            <a:r>
              <a:rPr lang="en-US" sz="1200" b="0" i="0" kern="1200" dirty="0">
                <a:solidFill>
                  <a:schemeClr val="tx1"/>
                </a:solidFill>
                <a:effectLst/>
                <a:latin typeface="+mn-lt"/>
                <a:ea typeface="+mn-ea"/>
                <a:cs typeface="+mn-cs"/>
              </a:rPr>
              <a:t> ET, Dibner C. A functional circadian clock is required for proper insulin secretion by human pancreatic islet cells. Diabetes </a:t>
            </a:r>
            <a:r>
              <a:rPr lang="en-US" sz="1200" b="0" i="0" kern="1200" dirty="0" err="1">
                <a:solidFill>
                  <a:schemeClr val="tx1"/>
                </a:solidFill>
                <a:effectLst/>
                <a:latin typeface="+mn-lt"/>
                <a:ea typeface="+mn-ea"/>
                <a:cs typeface="+mn-cs"/>
              </a:rPr>
              <a:t>Obes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Metab</a:t>
            </a:r>
            <a:r>
              <a:rPr lang="en-US" sz="1200" b="0" i="0" kern="1200" dirty="0">
                <a:solidFill>
                  <a:schemeClr val="tx1"/>
                </a:solidFill>
                <a:effectLst/>
                <a:latin typeface="+mn-lt"/>
                <a:ea typeface="+mn-ea"/>
                <a:cs typeface="+mn-cs"/>
              </a:rPr>
              <a:t>. 2016 Apr;18(4):355-65.</a:t>
            </a:r>
          </a:p>
          <a:p>
            <a:r>
              <a:rPr lang="en-US" sz="1200" b="0" i="0" kern="1200" dirty="0">
                <a:solidFill>
                  <a:schemeClr val="tx1"/>
                </a:solidFill>
                <a:effectLst/>
                <a:latin typeface="+mn-lt"/>
                <a:ea typeface="+mn-ea"/>
                <a:cs typeface="+mn-cs"/>
              </a:rPr>
              <a:t>Abstract</a:t>
            </a:r>
          </a:p>
          <a:p>
            <a:r>
              <a:rPr lang="en-US" sz="1200" b="0" i="0" kern="1200" dirty="0">
                <a:solidFill>
                  <a:schemeClr val="tx1"/>
                </a:solidFill>
                <a:effectLst/>
                <a:latin typeface="+mn-lt"/>
                <a:ea typeface="+mn-ea"/>
                <a:cs typeface="+mn-cs"/>
              </a:rPr>
              <a:t>Aim: To determine the impact of a functional human islet clock on insulin secretion and gene transcription.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Methods: Efficient circadian clock disruption was achieved in human pancreatic islet cells by small interfering RNA-mediated knockdown of CLOCK. Human islet secretory function was assessed in the presence or absence of a functional circadian clock by stimulated insulin secretion assays, and by continuous around-the-clock monitoring of basal insulin secretion. Large-scale transcription analysis was accomplished by RNA sequencing, followed by quantitative RT-PCR analysis of selected targets.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Results: Circadian clock disruption resulted in a significant decrease in both acute and chronic glucose-stimulated insulin secretion. Moreover, basal insulin secretion by human islet cells synchronized in vitro exhibited a circadian pattern, which was perturbed upon clock disruption. RNA sequencing analysis suggested alterations in 352 transcript levels upon circadian clock disruption. Among them, key regulators of the insulin secretion pathway (</a:t>
            </a:r>
            <a:r>
              <a:rPr lang="en-US" sz="1200" b="0" i="0" kern="1200" dirty="0" err="1">
                <a:solidFill>
                  <a:schemeClr val="tx1"/>
                </a:solidFill>
                <a:effectLst/>
                <a:latin typeface="+mn-lt"/>
                <a:ea typeface="+mn-ea"/>
                <a:cs typeface="+mn-cs"/>
              </a:rPr>
              <a:t>GNAQ</a:t>
            </a:r>
            <a:r>
              <a:rPr lang="en-US" sz="1200" b="0" i="0" kern="1200" dirty="0">
                <a:solidFill>
                  <a:schemeClr val="tx1"/>
                </a:solidFill>
                <a:effectLst/>
                <a:latin typeface="+mn-lt"/>
                <a:ea typeface="+mn-ea"/>
                <a:cs typeface="+mn-cs"/>
              </a:rPr>
              <a:t>, ATP1A1, ATP5G2, KCNJ11) and transcripts required for granule maturation and release (VAMP3, STX6, SLC30A8) were affected.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Conclusions: Using our newly developed experimental approach for efficient clock disruption in human pancreatic islet cells, we show for the first time that a functional </a:t>
            </a:r>
            <a:r>
              <a:rPr lang="el-GR" sz="1200" b="0" i="0" kern="1200" dirty="0">
                <a:solidFill>
                  <a:schemeClr val="tx1"/>
                </a:solidFill>
                <a:effectLst/>
                <a:latin typeface="+mn-lt"/>
                <a:ea typeface="+mn-ea"/>
                <a:cs typeface="+mn-cs"/>
              </a:rPr>
              <a:t>β-</a:t>
            </a:r>
            <a:r>
              <a:rPr lang="en-US" sz="1200" b="0" i="0" kern="1200" dirty="0">
                <a:solidFill>
                  <a:schemeClr val="tx1"/>
                </a:solidFill>
                <a:effectLst/>
                <a:latin typeface="+mn-lt"/>
                <a:ea typeface="+mn-ea"/>
                <a:cs typeface="+mn-cs"/>
              </a:rPr>
              <a:t>cell clock is required for proper basal and stimulated insulin secretion. Moreover, clock disruption has a profound impact on the human islet transcriptome, in particular, on the genes involved in insulin secretion.</a:t>
            </a: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Rakshit</a:t>
            </a:r>
            <a:r>
              <a:rPr lang="en-US" sz="1200" b="0" i="0" kern="1200" dirty="0">
                <a:solidFill>
                  <a:schemeClr val="tx1"/>
                </a:solidFill>
                <a:effectLst/>
                <a:latin typeface="+mn-lt"/>
                <a:ea typeface="+mn-ea"/>
                <a:cs typeface="+mn-cs"/>
              </a:rPr>
              <a:t> K, Qian J, Colwell CS, </a:t>
            </a:r>
            <a:r>
              <a:rPr lang="en-US" sz="1200" b="0" i="0" kern="1200" dirty="0" err="1">
                <a:solidFill>
                  <a:schemeClr val="tx1"/>
                </a:solidFill>
                <a:effectLst/>
                <a:latin typeface="+mn-lt"/>
                <a:ea typeface="+mn-ea"/>
                <a:cs typeface="+mn-cs"/>
              </a:rPr>
              <a:t>Matveyenko</a:t>
            </a:r>
            <a:r>
              <a:rPr lang="en-US" sz="1200" b="0" i="0" kern="1200" dirty="0">
                <a:solidFill>
                  <a:schemeClr val="tx1"/>
                </a:solidFill>
                <a:effectLst/>
                <a:latin typeface="+mn-lt"/>
                <a:ea typeface="+mn-ea"/>
                <a:cs typeface="+mn-cs"/>
              </a:rPr>
              <a:t> AV. The islet circadian clock: entrainment mechanisms, function and role in glucose homeostasis. Diabetes </a:t>
            </a:r>
            <a:r>
              <a:rPr lang="en-US" sz="1200" b="0" i="0" kern="1200" dirty="0" err="1">
                <a:solidFill>
                  <a:schemeClr val="tx1"/>
                </a:solidFill>
                <a:effectLst/>
                <a:latin typeface="+mn-lt"/>
                <a:ea typeface="+mn-ea"/>
                <a:cs typeface="+mn-cs"/>
              </a:rPr>
              <a:t>Obes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Metab</a:t>
            </a:r>
            <a:r>
              <a:rPr lang="en-US" sz="1200" b="0" i="0" kern="1200" dirty="0">
                <a:solidFill>
                  <a:schemeClr val="tx1"/>
                </a:solidFill>
                <a:effectLst/>
                <a:latin typeface="+mn-lt"/>
                <a:ea typeface="+mn-ea"/>
                <a:cs typeface="+mn-cs"/>
              </a:rPr>
              <a:t>. 2015 Sep;17 </a:t>
            </a:r>
            <a:r>
              <a:rPr lang="en-US" sz="1200" b="0" i="0" kern="1200" dirty="0" err="1">
                <a:solidFill>
                  <a:schemeClr val="tx1"/>
                </a:solidFill>
                <a:effectLst/>
                <a:latin typeface="+mn-lt"/>
                <a:ea typeface="+mn-ea"/>
                <a:cs typeface="+mn-cs"/>
              </a:rPr>
              <a:t>Suppl</a:t>
            </a:r>
            <a:r>
              <a:rPr lang="en-US" sz="1200" b="0" i="0" kern="1200" dirty="0">
                <a:solidFill>
                  <a:schemeClr val="tx1"/>
                </a:solidFill>
                <a:effectLst/>
                <a:latin typeface="+mn-lt"/>
                <a:ea typeface="+mn-ea"/>
                <a:cs typeface="+mn-cs"/>
              </a:rPr>
              <a:t> 1(0 1):115-22.</a:t>
            </a:r>
          </a:p>
          <a:p>
            <a:r>
              <a:rPr lang="en-US" sz="1200" b="0" i="0" kern="1200" dirty="0">
                <a:solidFill>
                  <a:schemeClr val="tx1"/>
                </a:solidFill>
                <a:effectLst/>
                <a:latin typeface="+mn-lt"/>
                <a:ea typeface="+mn-ea"/>
                <a:cs typeface="+mn-cs"/>
              </a:rPr>
              <a:t>Circadian regulation of glucose homeostasis and insulin secretion has long been appreciated as an important feature of metabolic control in humans. Circadian disruption is becoming increasingly prevalent in today's society and is likely responsible in part for the considerable rise in type 2 diabetes (T2DM) and metabolic syndrome worldwide. Thus, understanding molecular mechanisms driving the inter-relationship between circadian disruption and T2DM is important in context of disease prevention and therapeutics. In this regard, the goal of this article is to highlight the role of the circadian system, and islet circadian clocks in particular, as potential regulators of </a:t>
            </a:r>
            <a:r>
              <a:rPr lang="el-GR" sz="1200" b="0" i="0" kern="1200" dirty="0">
                <a:solidFill>
                  <a:schemeClr val="tx1"/>
                </a:solidFill>
                <a:effectLst/>
                <a:latin typeface="+mn-lt"/>
                <a:ea typeface="+mn-ea"/>
                <a:cs typeface="+mn-cs"/>
              </a:rPr>
              <a:t>β-</a:t>
            </a:r>
            <a:r>
              <a:rPr lang="en-US" sz="1200" b="0" i="0" kern="1200" dirty="0">
                <a:solidFill>
                  <a:schemeClr val="tx1"/>
                </a:solidFill>
                <a:effectLst/>
                <a:latin typeface="+mn-lt"/>
                <a:ea typeface="+mn-ea"/>
                <a:cs typeface="+mn-cs"/>
              </a:rPr>
              <a:t>cell function and survival. To date, studies have shown that islet clocks respond to changes in feeding patterns, and regulate a multitude of critical cellular processes in insulin secreting </a:t>
            </a:r>
            <a:r>
              <a:rPr lang="el-GR" sz="1200" b="0" i="0" kern="1200" dirty="0">
                <a:solidFill>
                  <a:schemeClr val="tx1"/>
                </a:solidFill>
                <a:effectLst/>
                <a:latin typeface="+mn-lt"/>
                <a:ea typeface="+mn-ea"/>
                <a:cs typeface="+mn-cs"/>
              </a:rPr>
              <a:t>β-</a:t>
            </a:r>
            <a:r>
              <a:rPr lang="en-US" sz="1200" b="0" i="0" kern="1200" dirty="0">
                <a:solidFill>
                  <a:schemeClr val="tx1"/>
                </a:solidFill>
                <a:effectLst/>
                <a:latin typeface="+mn-lt"/>
                <a:ea typeface="+mn-ea"/>
                <a:cs typeface="+mn-cs"/>
              </a:rPr>
              <a:t>cells (e.g. insulin exocytosis, mitochondrial function and response to oxidative stress). Subsequently, either genetic or environmental disruption of normal islet clock performance compromises </a:t>
            </a:r>
            <a:r>
              <a:rPr lang="el-GR" sz="1200" b="0" i="0" kern="1200" dirty="0">
                <a:solidFill>
                  <a:schemeClr val="tx1"/>
                </a:solidFill>
                <a:effectLst/>
                <a:latin typeface="+mn-lt"/>
                <a:ea typeface="+mn-ea"/>
                <a:cs typeface="+mn-cs"/>
              </a:rPr>
              <a:t>β-</a:t>
            </a:r>
            <a:r>
              <a:rPr lang="en-US" sz="1200" b="0" i="0" kern="1200" dirty="0">
                <a:solidFill>
                  <a:schemeClr val="tx1"/>
                </a:solidFill>
                <a:effectLst/>
                <a:latin typeface="+mn-lt"/>
                <a:ea typeface="+mn-ea"/>
                <a:cs typeface="+mn-cs"/>
              </a:rPr>
              <a:t>cell function and leads to loss of </a:t>
            </a:r>
            <a:r>
              <a:rPr lang="en-US" sz="1200" b="0" i="0" kern="1200" dirty="0" err="1">
                <a:solidFill>
                  <a:schemeClr val="tx1"/>
                </a:solidFill>
                <a:effectLst/>
                <a:latin typeface="+mn-lt"/>
                <a:ea typeface="+mn-ea"/>
                <a:cs typeface="+mn-cs"/>
              </a:rPr>
              <a:t>glycaemic</a:t>
            </a:r>
            <a:r>
              <a:rPr lang="en-US" sz="1200" b="0" i="0" kern="1200" dirty="0">
                <a:solidFill>
                  <a:schemeClr val="tx1"/>
                </a:solidFill>
                <a:effectLst/>
                <a:latin typeface="+mn-lt"/>
                <a:ea typeface="+mn-ea"/>
                <a:cs typeface="+mn-cs"/>
              </a:rPr>
              <a:t> control. Future work is warranted to further unravel the role of circadian clocks in human islet function in health and contributions to pathogenesis of T2DM.</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Chen YE, Ku CW, Chong MF, Yap F, Chan </a:t>
            </a:r>
            <a:r>
              <a:rPr lang="en-US" sz="1200" b="0" i="0" kern="1200" dirty="0" err="1">
                <a:solidFill>
                  <a:schemeClr val="tx1"/>
                </a:solidFill>
                <a:effectLst/>
                <a:latin typeface="+mn-lt"/>
                <a:ea typeface="+mn-ea"/>
                <a:cs typeface="+mn-cs"/>
              </a:rPr>
              <a:t>JKY</a:t>
            </a:r>
            <a:r>
              <a:rPr lang="en-US" sz="1200" b="0" i="0" kern="1200" dirty="0">
                <a:solidFill>
                  <a:schemeClr val="tx1"/>
                </a:solidFill>
                <a:effectLst/>
                <a:latin typeface="+mn-lt"/>
                <a:ea typeface="+mn-ea"/>
                <a:cs typeface="+mn-cs"/>
              </a:rPr>
              <a:t>, Loy SL, Chen </a:t>
            </a:r>
            <a:r>
              <a:rPr lang="en-US" sz="1200" b="0" i="0" kern="1200" dirty="0" err="1">
                <a:solidFill>
                  <a:schemeClr val="tx1"/>
                </a:solidFill>
                <a:effectLst/>
                <a:latin typeface="+mn-lt"/>
                <a:ea typeface="+mn-ea"/>
                <a:cs typeface="+mn-cs"/>
              </a:rPr>
              <a:t>LW</a:t>
            </a:r>
            <a:r>
              <a:rPr lang="en-US" sz="1200" b="0" i="0" kern="1200" dirty="0">
                <a:solidFill>
                  <a:schemeClr val="tx1"/>
                </a:solidFill>
                <a:effectLst/>
                <a:latin typeface="+mn-lt"/>
                <a:ea typeface="+mn-ea"/>
                <a:cs typeface="+mn-cs"/>
              </a:rPr>
              <a:t>. Associations of &gt;1-h compared with 1-h meal timing variability (eating jetlag) with plasma glycemic parameters and continuous glucose monitoring measures among pregnant females: a prospective cohort study. Am J </a:t>
            </a:r>
            <a:r>
              <a:rPr lang="en-US" sz="1200" b="0" i="0" kern="1200" dirty="0" err="1">
                <a:solidFill>
                  <a:schemeClr val="tx1"/>
                </a:solidFill>
                <a:effectLst/>
                <a:latin typeface="+mn-lt"/>
                <a:ea typeface="+mn-ea"/>
                <a:cs typeface="+mn-cs"/>
              </a:rPr>
              <a:t>Clin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Nutr</a:t>
            </a:r>
            <a:r>
              <a:rPr lang="en-US" sz="1200" b="0" i="0" kern="1200" dirty="0">
                <a:solidFill>
                  <a:schemeClr val="tx1"/>
                </a:solidFill>
                <a:effectLst/>
                <a:latin typeface="+mn-lt"/>
                <a:ea typeface="+mn-ea"/>
                <a:cs typeface="+mn-cs"/>
              </a:rPr>
              <a:t>. 2025 Apr 26:S0002-9165(25)00243-6.</a:t>
            </a:r>
          </a:p>
          <a:p>
            <a:r>
              <a:rPr lang="en-US" sz="1200" b="0" i="0" kern="1200" dirty="0">
                <a:solidFill>
                  <a:schemeClr val="tx1"/>
                </a:solidFill>
                <a:effectLst/>
                <a:latin typeface="+mn-lt"/>
                <a:ea typeface="+mn-ea"/>
                <a:cs typeface="+mn-cs"/>
              </a:rPr>
              <a:t>ales: a prospective cohort study</a:t>
            </a:r>
          </a:p>
          <a:p>
            <a:r>
              <a:rPr lang="en-US" sz="1200" b="0" i="0" kern="1200" dirty="0">
                <a:solidFill>
                  <a:schemeClr val="tx1"/>
                </a:solidFill>
                <a:effectLst/>
                <a:latin typeface="+mn-lt"/>
                <a:ea typeface="+mn-ea"/>
                <a:cs typeface="+mn-cs"/>
              </a:rPr>
              <a:t>Yu-</a:t>
            </a:r>
            <a:r>
              <a:rPr lang="en-US" sz="1200" b="0" i="0" kern="1200" dirty="0" err="1">
                <a:solidFill>
                  <a:schemeClr val="tx1"/>
                </a:solidFill>
                <a:effectLst/>
                <a:latin typeface="+mn-lt"/>
                <a:ea typeface="+mn-ea"/>
                <a:cs typeface="+mn-cs"/>
              </a:rPr>
              <a:t>En</a:t>
            </a:r>
            <a:r>
              <a:rPr lang="en-US" sz="1200" b="0" i="0" kern="1200" dirty="0">
                <a:solidFill>
                  <a:schemeClr val="tx1"/>
                </a:solidFill>
                <a:effectLst/>
                <a:latin typeface="+mn-lt"/>
                <a:ea typeface="+mn-ea"/>
                <a:cs typeface="+mn-cs"/>
              </a:rPr>
              <a:t> Chen 1, Chee Wai Ku 2, Mary </a:t>
            </a:r>
            <a:r>
              <a:rPr lang="en-US" sz="1200" b="0" i="0" kern="1200" dirty="0" err="1">
                <a:solidFill>
                  <a:schemeClr val="tx1"/>
                </a:solidFill>
                <a:effectLst/>
                <a:latin typeface="+mn-lt"/>
                <a:ea typeface="+mn-ea"/>
                <a:cs typeface="+mn-cs"/>
              </a:rPr>
              <a:t>Ff</a:t>
            </a:r>
            <a:r>
              <a:rPr lang="en-US" sz="1200" b="0" i="0" kern="1200" dirty="0">
                <a:solidFill>
                  <a:schemeClr val="tx1"/>
                </a:solidFill>
                <a:effectLst/>
                <a:latin typeface="+mn-lt"/>
                <a:ea typeface="+mn-ea"/>
                <a:cs typeface="+mn-cs"/>
              </a:rPr>
              <a:t> Chong 3, Fabian Yap 4, Jerry </a:t>
            </a:r>
            <a:r>
              <a:rPr lang="en-US" sz="1200" b="0" i="0" kern="1200" dirty="0" err="1">
                <a:solidFill>
                  <a:schemeClr val="tx1"/>
                </a:solidFill>
                <a:effectLst/>
                <a:latin typeface="+mn-lt"/>
                <a:ea typeface="+mn-ea"/>
                <a:cs typeface="+mn-cs"/>
              </a:rPr>
              <a:t>Kok</a:t>
            </a:r>
            <a:r>
              <a:rPr lang="en-US" sz="1200" b="0" i="0" kern="1200" dirty="0">
                <a:solidFill>
                  <a:schemeClr val="tx1"/>
                </a:solidFill>
                <a:effectLst/>
                <a:latin typeface="+mn-lt"/>
                <a:ea typeface="+mn-ea"/>
                <a:cs typeface="+mn-cs"/>
              </a:rPr>
              <a:t> Yen Chan 2, See Ling Loy 2, Ling-Wei Chen 5</a:t>
            </a:r>
          </a:p>
          <a:p>
            <a:r>
              <a:rPr lang="en-US" sz="1200" b="0" i="0" kern="1200" dirty="0">
                <a:solidFill>
                  <a:schemeClr val="tx1"/>
                </a:solidFill>
                <a:effectLst/>
                <a:latin typeface="+mn-lt"/>
                <a:ea typeface="+mn-ea"/>
                <a:cs typeface="+mn-cs"/>
              </a:rPr>
              <a:t>Affiliations expand</a:t>
            </a:r>
          </a:p>
          <a:p>
            <a:r>
              <a:rPr lang="en-US" sz="1200" b="0" i="0" kern="1200" dirty="0" err="1">
                <a:solidFill>
                  <a:schemeClr val="tx1"/>
                </a:solidFill>
                <a:effectLst/>
                <a:latin typeface="+mn-lt"/>
                <a:ea typeface="+mn-ea"/>
                <a:cs typeface="+mn-cs"/>
              </a:rPr>
              <a:t>PMID</a:t>
            </a:r>
            <a:r>
              <a:rPr lang="en-US" sz="1200" b="0" i="0" kern="1200" dirty="0">
                <a:solidFill>
                  <a:schemeClr val="tx1"/>
                </a:solidFill>
                <a:effectLst/>
                <a:latin typeface="+mn-lt"/>
                <a:ea typeface="+mn-ea"/>
                <a:cs typeface="+mn-cs"/>
              </a:rPr>
              <a:t>: 40294750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10.1016/j.ajcnut.2025.04.026</a:t>
            </a:r>
          </a:p>
          <a:p>
            <a:r>
              <a:rPr lang="en-US" sz="1200" b="0" i="0" kern="1200" dirty="0">
                <a:solidFill>
                  <a:schemeClr val="tx1"/>
                </a:solidFill>
                <a:effectLst/>
                <a:latin typeface="+mn-lt"/>
                <a:ea typeface="+mn-ea"/>
                <a:cs typeface="+mn-cs"/>
              </a:rPr>
              <a:t>Abstract</a:t>
            </a:r>
          </a:p>
          <a:p>
            <a:r>
              <a:rPr lang="en-US" sz="1200" b="0" i="0" kern="1200" dirty="0">
                <a:solidFill>
                  <a:schemeClr val="tx1"/>
                </a:solidFill>
                <a:effectLst/>
                <a:latin typeface="+mn-lt"/>
                <a:ea typeface="+mn-ea"/>
                <a:cs typeface="+mn-cs"/>
              </a:rPr>
              <a:t>Background: Eating jetlag (</a:t>
            </a:r>
            <a:r>
              <a:rPr lang="en-US" sz="1200" b="0" i="0" kern="1200" dirty="0" err="1">
                <a:solidFill>
                  <a:schemeClr val="tx1"/>
                </a:solidFill>
                <a:effectLst/>
                <a:latin typeface="+mn-lt"/>
                <a:ea typeface="+mn-ea"/>
                <a:cs typeface="+mn-cs"/>
              </a:rPr>
              <a:t>EJL</a:t>
            </a:r>
            <a:r>
              <a:rPr lang="en-US" sz="1200" b="0" i="0" kern="1200" dirty="0">
                <a:solidFill>
                  <a:schemeClr val="tx1"/>
                </a:solidFill>
                <a:effectLst/>
                <a:latin typeface="+mn-lt"/>
                <a:ea typeface="+mn-ea"/>
                <a:cs typeface="+mn-cs"/>
              </a:rPr>
              <a:t>), the difference in eating times between weekdays and weekends, disrupts circadian alignment and may affect metabolic health. However, its influence on glucose tolerance and continuous glucose monitoring (</a:t>
            </a:r>
            <a:r>
              <a:rPr lang="en-US" sz="1200" b="0" i="0" kern="1200" dirty="0" err="1">
                <a:solidFill>
                  <a:schemeClr val="tx1"/>
                </a:solidFill>
                <a:effectLst/>
                <a:latin typeface="+mn-lt"/>
                <a:ea typeface="+mn-ea"/>
                <a:cs typeface="+mn-cs"/>
              </a:rPr>
              <a:t>CGM</a:t>
            </a:r>
            <a:r>
              <a:rPr lang="en-US" sz="1200" b="0" i="0" kern="1200" dirty="0">
                <a:solidFill>
                  <a:schemeClr val="tx1"/>
                </a:solidFill>
                <a:effectLst/>
                <a:latin typeface="+mn-lt"/>
                <a:ea typeface="+mn-ea"/>
                <a:cs typeface="+mn-cs"/>
              </a:rPr>
              <a:t>) during pregnancy remains unknown.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Objectives: We aimed to investigate the associations between </a:t>
            </a:r>
            <a:r>
              <a:rPr lang="en-US" sz="1200" b="0" i="0" kern="1200" dirty="0" err="1">
                <a:solidFill>
                  <a:schemeClr val="tx1"/>
                </a:solidFill>
                <a:effectLst/>
                <a:latin typeface="+mn-lt"/>
                <a:ea typeface="+mn-ea"/>
                <a:cs typeface="+mn-cs"/>
              </a:rPr>
              <a:t>EJL</a:t>
            </a:r>
            <a:r>
              <a:rPr lang="en-US" sz="1200" b="0" i="0" kern="1200" dirty="0">
                <a:solidFill>
                  <a:schemeClr val="tx1"/>
                </a:solidFill>
                <a:effectLst/>
                <a:latin typeface="+mn-lt"/>
                <a:ea typeface="+mn-ea"/>
                <a:cs typeface="+mn-cs"/>
              </a:rPr>
              <a:t> and glycemic parameters during pregnancy.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Methods: This secondary analysis was conducted on a cohort of 248 healthy pregnant females from Singapore. </a:t>
            </a:r>
            <a:r>
              <a:rPr lang="en-US" sz="1200" b="0" i="0" kern="1200" dirty="0" err="1">
                <a:solidFill>
                  <a:schemeClr val="tx1"/>
                </a:solidFill>
                <a:effectLst/>
                <a:latin typeface="+mn-lt"/>
                <a:ea typeface="+mn-ea"/>
                <a:cs typeface="+mn-cs"/>
              </a:rPr>
              <a:t>EJL</a:t>
            </a:r>
            <a:r>
              <a:rPr lang="en-US" sz="1200" b="0" i="0" kern="1200" dirty="0">
                <a:solidFill>
                  <a:schemeClr val="tx1"/>
                </a:solidFill>
                <a:effectLst/>
                <a:latin typeface="+mn-lt"/>
                <a:ea typeface="+mn-ea"/>
                <a:cs typeface="+mn-cs"/>
              </a:rPr>
              <a:t>, derived from 4-d food diaries at 20-wk of gestation, was the absolute difference in average meal times between weekdays and weekends for the first (</a:t>
            </a:r>
            <a:r>
              <a:rPr lang="en-US" sz="1200" b="0" i="0" kern="1200" dirty="0" err="1">
                <a:solidFill>
                  <a:schemeClr val="tx1"/>
                </a:solidFill>
                <a:effectLst/>
                <a:latin typeface="+mn-lt"/>
                <a:ea typeface="+mn-ea"/>
                <a:cs typeface="+mn-cs"/>
              </a:rPr>
              <a:t>EJLfirst</a:t>
            </a:r>
            <a:r>
              <a:rPr lang="en-US" sz="1200" b="0" i="0" kern="1200" dirty="0">
                <a:solidFill>
                  <a:schemeClr val="tx1"/>
                </a:solidFill>
                <a:effectLst/>
                <a:latin typeface="+mn-lt"/>
                <a:ea typeface="+mn-ea"/>
                <a:cs typeface="+mn-cs"/>
              </a:rPr>
              <a:t>) and last (</a:t>
            </a:r>
            <a:r>
              <a:rPr lang="en-US" sz="1200" b="0" i="0" kern="1200" dirty="0" err="1">
                <a:solidFill>
                  <a:schemeClr val="tx1"/>
                </a:solidFill>
                <a:effectLst/>
                <a:latin typeface="+mn-lt"/>
                <a:ea typeface="+mn-ea"/>
                <a:cs typeface="+mn-cs"/>
              </a:rPr>
              <a:t>EJLlast</a:t>
            </a:r>
            <a:r>
              <a:rPr lang="en-US" sz="1200" b="0" i="0" kern="1200" dirty="0">
                <a:solidFill>
                  <a:schemeClr val="tx1"/>
                </a:solidFill>
                <a:effectLst/>
                <a:latin typeface="+mn-lt"/>
                <a:ea typeface="+mn-ea"/>
                <a:cs typeface="+mn-cs"/>
              </a:rPr>
              <a:t>) meals and categorized as ≤1-h (reference) or &gt;1-h. Primary outcomes at 25-wk of gestation included results from the 75-g oral glucose tolerance test, fasting insulin, homeostasis model assessment of insulin resistance (HOMA2-IR), and </a:t>
            </a:r>
            <a:r>
              <a:rPr lang="el-GR" sz="1200" b="0" i="0" kern="1200" dirty="0">
                <a:solidFill>
                  <a:schemeClr val="tx1"/>
                </a:solidFill>
                <a:effectLst/>
                <a:latin typeface="+mn-lt"/>
                <a:ea typeface="+mn-ea"/>
                <a:cs typeface="+mn-cs"/>
              </a:rPr>
              <a:t>β-</a:t>
            </a:r>
            <a:r>
              <a:rPr lang="en-US" sz="1200" b="0" i="0" kern="1200" dirty="0">
                <a:solidFill>
                  <a:schemeClr val="tx1"/>
                </a:solidFill>
                <a:effectLst/>
                <a:latin typeface="+mn-lt"/>
                <a:ea typeface="+mn-ea"/>
                <a:cs typeface="+mn-cs"/>
              </a:rPr>
              <a:t>cell function (HOMA2-%B). Secondary outcomes at 20-wk of gestation included glycemic control and variability measured over 10-d using </a:t>
            </a:r>
            <a:r>
              <a:rPr lang="en-US" sz="1200" b="0" i="0" kern="1200" dirty="0" err="1">
                <a:solidFill>
                  <a:schemeClr val="tx1"/>
                </a:solidFill>
                <a:effectLst/>
                <a:latin typeface="+mn-lt"/>
                <a:ea typeface="+mn-ea"/>
                <a:cs typeface="+mn-cs"/>
              </a:rPr>
              <a:t>CGM</a:t>
            </a:r>
            <a:r>
              <a:rPr lang="en-US" sz="1200" b="0" i="0" kern="1200" dirty="0">
                <a:solidFill>
                  <a:schemeClr val="tx1"/>
                </a:solidFill>
                <a:effectLst/>
                <a:latin typeface="+mn-lt"/>
                <a:ea typeface="+mn-ea"/>
                <a:cs typeface="+mn-cs"/>
              </a:rPr>
              <a:t>. Skewed glycemic variables were log-transformed for normality, and associations between </a:t>
            </a:r>
            <a:r>
              <a:rPr lang="en-US" sz="1200" b="0" i="0" kern="1200" dirty="0" err="1">
                <a:solidFill>
                  <a:schemeClr val="tx1"/>
                </a:solidFill>
                <a:effectLst/>
                <a:latin typeface="+mn-lt"/>
                <a:ea typeface="+mn-ea"/>
                <a:cs typeface="+mn-cs"/>
              </a:rPr>
              <a:t>EJL</a:t>
            </a:r>
            <a:r>
              <a:rPr lang="en-US" sz="1200" b="0" i="0" kern="1200" dirty="0">
                <a:solidFill>
                  <a:schemeClr val="tx1"/>
                </a:solidFill>
                <a:effectLst/>
                <a:latin typeface="+mn-lt"/>
                <a:ea typeface="+mn-ea"/>
                <a:cs typeface="+mn-cs"/>
              </a:rPr>
              <a:t> and glycemic outcomes were analyzed using multivariable regressions.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Results: After adjusting for baseline sociodemographic, lifestyle, and dietary factors, </a:t>
            </a:r>
            <a:r>
              <a:rPr lang="en-US" sz="1200" b="0" i="0" kern="1200" dirty="0" err="1">
                <a:solidFill>
                  <a:schemeClr val="tx1"/>
                </a:solidFill>
                <a:effectLst/>
                <a:latin typeface="+mn-lt"/>
                <a:ea typeface="+mn-ea"/>
                <a:cs typeface="+mn-cs"/>
              </a:rPr>
              <a:t>EJLlast</a:t>
            </a:r>
            <a:r>
              <a:rPr lang="en-US" sz="1200" b="0" i="0" kern="1200" dirty="0">
                <a:solidFill>
                  <a:schemeClr val="tx1"/>
                </a:solidFill>
                <a:effectLst/>
                <a:latin typeface="+mn-lt"/>
                <a:ea typeface="+mn-ea"/>
                <a:cs typeface="+mn-cs"/>
              </a:rPr>
              <a:t> &gt;1-h was associated with higher fasting insulin [geometric mean ratio (95% confidence intervals): 1.21 (1.05, 1.39)], HOMA2-IR [1.21 (1.05, 1.39)], HOMA2-%B [1.11 (1.01, 1.22)], and </a:t>
            </a:r>
            <a:r>
              <a:rPr lang="en-US" sz="1200" b="0" i="0" kern="1200" dirty="0" err="1">
                <a:solidFill>
                  <a:schemeClr val="tx1"/>
                </a:solidFill>
                <a:effectLst/>
                <a:latin typeface="+mn-lt"/>
                <a:ea typeface="+mn-ea"/>
                <a:cs typeface="+mn-cs"/>
              </a:rPr>
              <a:t>CGM</a:t>
            </a:r>
            <a:r>
              <a:rPr lang="en-US" sz="1200" b="0" i="0" kern="1200" dirty="0">
                <a:solidFill>
                  <a:schemeClr val="tx1"/>
                </a:solidFill>
                <a:effectLst/>
                <a:latin typeface="+mn-lt"/>
                <a:ea typeface="+mn-ea"/>
                <a:cs typeface="+mn-cs"/>
              </a:rPr>
              <a:t>-based measures, including mean glucose [1.05 (1.00, 1.09)], J-index [1.11 (1.01, 1.22)], and glucose management indicator [1.03 (1.00, 1.06)]. </a:t>
            </a:r>
            <a:r>
              <a:rPr lang="en-US" sz="1200" b="0" i="0" kern="1200" dirty="0" err="1">
                <a:solidFill>
                  <a:schemeClr val="tx1"/>
                </a:solidFill>
                <a:effectLst/>
                <a:latin typeface="+mn-lt"/>
                <a:ea typeface="+mn-ea"/>
                <a:cs typeface="+mn-cs"/>
              </a:rPr>
              <a:t>EJLfirst</a:t>
            </a:r>
            <a:r>
              <a:rPr lang="en-US" sz="1200" b="0" i="0" kern="1200" dirty="0">
                <a:solidFill>
                  <a:schemeClr val="tx1"/>
                </a:solidFill>
                <a:effectLst/>
                <a:latin typeface="+mn-lt"/>
                <a:ea typeface="+mn-ea"/>
                <a:cs typeface="+mn-cs"/>
              </a:rPr>
              <a:t> &gt;1-h was associated with higher </a:t>
            </a:r>
            <a:r>
              <a:rPr lang="en-US" sz="1200" b="0" i="0" kern="1200" dirty="0" err="1">
                <a:solidFill>
                  <a:schemeClr val="tx1"/>
                </a:solidFill>
                <a:effectLst/>
                <a:latin typeface="+mn-lt"/>
                <a:ea typeface="+mn-ea"/>
                <a:cs typeface="+mn-cs"/>
              </a:rPr>
              <a:t>CGM</a:t>
            </a:r>
            <a:r>
              <a:rPr lang="en-US" sz="1200" b="0" i="0" kern="1200" dirty="0">
                <a:solidFill>
                  <a:schemeClr val="tx1"/>
                </a:solidFill>
                <a:effectLst/>
                <a:latin typeface="+mn-lt"/>
                <a:ea typeface="+mn-ea"/>
                <a:cs typeface="+mn-cs"/>
              </a:rPr>
              <a:t>-based mean amplitude of glycemic excursions (MAGE) [1.09 (1.01, 1.19)]. For </a:t>
            </a:r>
            <a:r>
              <a:rPr lang="en-US" sz="1200" b="0" i="0" kern="1200" dirty="0" err="1">
                <a:solidFill>
                  <a:schemeClr val="tx1"/>
                </a:solidFill>
                <a:effectLst/>
                <a:latin typeface="+mn-lt"/>
                <a:ea typeface="+mn-ea"/>
                <a:cs typeface="+mn-cs"/>
              </a:rPr>
              <a:t>CGM</a:t>
            </a:r>
            <a:r>
              <a:rPr lang="en-US" sz="1200" b="0" i="0" kern="1200" dirty="0">
                <a:solidFill>
                  <a:schemeClr val="tx1"/>
                </a:solidFill>
                <a:effectLst/>
                <a:latin typeface="+mn-lt"/>
                <a:ea typeface="+mn-ea"/>
                <a:cs typeface="+mn-cs"/>
              </a:rPr>
              <a:t>-based glycemic variability outcomes (standard deviation, coefficient of variation [CV], MAGE), there were interactions between </a:t>
            </a:r>
            <a:r>
              <a:rPr lang="en-US" sz="1200" b="0" i="0" kern="1200" dirty="0" err="1">
                <a:solidFill>
                  <a:schemeClr val="tx1"/>
                </a:solidFill>
                <a:effectLst/>
                <a:latin typeface="+mn-lt"/>
                <a:ea typeface="+mn-ea"/>
                <a:cs typeface="+mn-cs"/>
              </a:rPr>
              <a:t>EJLfirst</a:t>
            </a:r>
            <a:r>
              <a:rPr lang="en-US" sz="1200" b="0" i="0" kern="1200" dirty="0">
                <a:solidFill>
                  <a:schemeClr val="tx1"/>
                </a:solidFill>
                <a:effectLst/>
                <a:latin typeface="+mn-lt"/>
                <a:ea typeface="+mn-ea"/>
                <a:cs typeface="+mn-cs"/>
              </a:rPr>
              <a:t> and 1) diet quality [adherence to Dietary Approaches to Stop Hypertension (DASH)] (P-interactions = 0.06-0.09), and 2) </a:t>
            </a:r>
            <a:r>
              <a:rPr lang="en-US" sz="1200" b="0" i="0" kern="1200" dirty="0" err="1">
                <a:solidFill>
                  <a:schemeClr val="tx1"/>
                </a:solidFill>
                <a:effectLst/>
                <a:latin typeface="+mn-lt"/>
                <a:ea typeface="+mn-ea"/>
                <a:cs typeface="+mn-cs"/>
              </a:rPr>
              <a:t>prepregnancy</a:t>
            </a:r>
            <a:r>
              <a:rPr lang="en-US" sz="1200" b="0" i="0" kern="1200" dirty="0">
                <a:solidFill>
                  <a:schemeClr val="tx1"/>
                </a:solidFill>
                <a:effectLst/>
                <a:latin typeface="+mn-lt"/>
                <a:ea typeface="+mn-ea"/>
                <a:cs typeface="+mn-cs"/>
              </a:rPr>
              <a:t> body mass index (BMI) (P-interaction=0.07 for CV). In females with a </a:t>
            </a:r>
            <a:r>
              <a:rPr lang="en-US" sz="1200" b="0" i="0" kern="1200" dirty="0" err="1">
                <a:solidFill>
                  <a:schemeClr val="tx1"/>
                </a:solidFill>
                <a:effectLst/>
                <a:latin typeface="+mn-lt"/>
                <a:ea typeface="+mn-ea"/>
                <a:cs typeface="+mn-cs"/>
              </a:rPr>
              <a:t>prepregnancy</a:t>
            </a:r>
            <a:r>
              <a:rPr lang="en-US" sz="1200" b="0" i="0" kern="1200" dirty="0">
                <a:solidFill>
                  <a:schemeClr val="tx1"/>
                </a:solidFill>
                <a:effectLst/>
                <a:latin typeface="+mn-lt"/>
                <a:ea typeface="+mn-ea"/>
                <a:cs typeface="+mn-cs"/>
              </a:rPr>
              <a:t> BMI ≥23 kg/m2 and low diet quality (DASH score ≤median), </a:t>
            </a:r>
            <a:r>
              <a:rPr lang="en-US" sz="1200" b="0" i="0" kern="1200" dirty="0" err="1">
                <a:solidFill>
                  <a:schemeClr val="tx1"/>
                </a:solidFill>
                <a:effectLst/>
                <a:latin typeface="+mn-lt"/>
                <a:ea typeface="+mn-ea"/>
                <a:cs typeface="+mn-cs"/>
              </a:rPr>
              <a:t>EJLfirst</a:t>
            </a:r>
            <a:r>
              <a:rPr lang="en-US" sz="1200" b="0" i="0" kern="1200" dirty="0">
                <a:solidFill>
                  <a:schemeClr val="tx1"/>
                </a:solidFill>
                <a:effectLst/>
                <a:latin typeface="+mn-lt"/>
                <a:ea typeface="+mn-ea"/>
                <a:cs typeface="+mn-cs"/>
              </a:rPr>
              <a:t> &gt;1 h was associated with higher </a:t>
            </a:r>
            <a:r>
              <a:rPr lang="en-US" sz="1200" b="0" i="0" kern="1200" dirty="0" err="1">
                <a:solidFill>
                  <a:schemeClr val="tx1"/>
                </a:solidFill>
                <a:effectLst/>
                <a:latin typeface="+mn-lt"/>
                <a:ea typeface="+mn-ea"/>
                <a:cs typeface="+mn-cs"/>
              </a:rPr>
              <a:t>CGM</a:t>
            </a:r>
            <a:r>
              <a:rPr lang="en-US" sz="1200" b="0" i="0" kern="1200" dirty="0">
                <a:solidFill>
                  <a:schemeClr val="tx1"/>
                </a:solidFill>
                <a:effectLst/>
                <a:latin typeface="+mn-lt"/>
                <a:ea typeface="+mn-ea"/>
                <a:cs typeface="+mn-cs"/>
              </a:rPr>
              <a:t>-based glycemic variability.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Conclusions: </a:t>
            </a:r>
            <a:r>
              <a:rPr lang="en-US" sz="1200" b="0" i="0" kern="1200" dirty="0" err="1">
                <a:solidFill>
                  <a:schemeClr val="tx1"/>
                </a:solidFill>
                <a:effectLst/>
                <a:latin typeface="+mn-lt"/>
                <a:ea typeface="+mn-ea"/>
                <a:cs typeface="+mn-cs"/>
              </a:rPr>
              <a:t>EJL</a:t>
            </a:r>
            <a:r>
              <a:rPr lang="en-US" sz="1200" b="0" i="0" kern="1200" dirty="0">
                <a:solidFill>
                  <a:schemeClr val="tx1"/>
                </a:solidFill>
                <a:effectLst/>
                <a:latin typeface="+mn-lt"/>
                <a:ea typeface="+mn-ea"/>
                <a:cs typeface="+mn-cs"/>
              </a:rPr>
              <a:t> was associated with unfavorable glycemic parameters during pregnancy. Dietary interventions could promote consistent meal timing, especially in higher risk groups with suboptimal nutritional status. This trial was registered at </a:t>
            </a:r>
            <a:r>
              <a:rPr lang="en-US" sz="1200" b="0" i="0" kern="1200" dirty="0" err="1">
                <a:solidFill>
                  <a:schemeClr val="tx1"/>
                </a:solidFill>
                <a:effectLst/>
                <a:latin typeface="+mn-lt"/>
                <a:ea typeface="+mn-ea"/>
                <a:cs typeface="+mn-cs"/>
              </a:rPr>
              <a:t>clinicaltrials.gov</a:t>
            </a:r>
            <a:r>
              <a:rPr lang="en-US" sz="1200" b="0" i="0" kern="1200" dirty="0">
                <a:solidFill>
                  <a:schemeClr val="tx1"/>
                </a:solidFill>
                <a:effectLst/>
                <a:latin typeface="+mn-lt"/>
                <a:ea typeface="+mn-ea"/>
                <a:cs typeface="+mn-cs"/>
              </a:rPr>
              <a:t> as NCT03803345.</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Keywords: circadian behavior; continuous glucose monitoring; eating jetlag; gestational diabetes mellitus; glycemic variability; meal irregularity.</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E662805-9BBB-BA42-B8D5-D64F8500F5E2}" type="slidenum">
              <a:rPr lang="en-US" smtClean="0"/>
              <a:t>126</a:t>
            </a:fld>
            <a:endParaRPr lang="en-US"/>
          </a:p>
        </p:txBody>
      </p:sp>
    </p:spTree>
    <p:extLst>
      <p:ext uri="{BB962C8B-B14F-4D97-AF65-F5344CB8AC3E}">
        <p14:creationId xmlns:p14="http://schemas.microsoft.com/office/powerpoint/2010/main" val="347770475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a:extLst>
              <a:ext uri="{FF2B5EF4-FFF2-40B4-BE49-F238E27FC236}">
                <a16:creationId xmlns:a16="http://schemas.microsoft.com/office/drawing/2014/main" id="{AEFFF397-96BE-6643-82E7-09670D88E667}"/>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B7D95874-CFE6-344E-B628-97E0CF522C40}" type="slidenum">
              <a:rPr lang="en-US" altLang="en-US" sz="1200"/>
              <a:pPr/>
              <a:t>127</a:t>
            </a:fld>
            <a:endParaRPr lang="en-US" altLang="en-US" sz="1200" dirty="0"/>
          </a:p>
        </p:txBody>
      </p:sp>
      <p:sp>
        <p:nvSpPr>
          <p:cNvPr id="239619" name="Rectangle 2">
            <a:extLst>
              <a:ext uri="{FF2B5EF4-FFF2-40B4-BE49-F238E27FC236}">
                <a16:creationId xmlns:a16="http://schemas.microsoft.com/office/drawing/2014/main" id="{BA871778-9091-DA4D-9F43-1874210DE91D}"/>
              </a:ext>
            </a:extLst>
          </p:cNvPr>
          <p:cNvSpPr>
            <a:spLocks noGrp="1" noRot="1" noChangeAspect="1" noChangeArrowheads="1" noTextEdit="1"/>
          </p:cNvSpPr>
          <p:nvPr>
            <p:ph type="sldImg"/>
          </p:nvPr>
        </p:nvSpPr>
        <p:spPr>
          <a:ln/>
        </p:spPr>
      </p:sp>
      <p:sp>
        <p:nvSpPr>
          <p:cNvPr id="239620" name="Rectangle 3">
            <a:extLst>
              <a:ext uri="{FF2B5EF4-FFF2-40B4-BE49-F238E27FC236}">
                <a16:creationId xmlns:a16="http://schemas.microsoft.com/office/drawing/2014/main" id="{B34081F1-B518-574B-887A-7E786729B09E}"/>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F0DBCB-26AC-0F46-9083-EC13C4117C08}" type="slidenum">
              <a:rPr lang="en-US" altLang="en-US" smtClean="0"/>
              <a:pPr/>
              <a:t>14</a:t>
            </a:fld>
            <a:endParaRPr lang="en-US" altLang="en-US" dirty="0"/>
          </a:p>
        </p:txBody>
      </p:sp>
    </p:spTree>
    <p:extLst>
      <p:ext uri="{BB962C8B-B14F-4D97-AF65-F5344CB8AC3E}">
        <p14:creationId xmlns:p14="http://schemas.microsoft.com/office/powerpoint/2010/main" val="301563498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a:extLst>
              <a:ext uri="{FF2B5EF4-FFF2-40B4-BE49-F238E27FC236}">
                <a16:creationId xmlns:a16="http://schemas.microsoft.com/office/drawing/2014/main" id="{790275F5-750C-184B-83CF-0E116B6F1687}"/>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04285DD5-4C74-F946-80EB-F4C68B0DF5D3}" type="slidenum">
              <a:rPr lang="en-US" altLang="en-US" sz="1200"/>
              <a:pPr/>
              <a:t>128</a:t>
            </a:fld>
            <a:endParaRPr lang="en-US" altLang="en-US" sz="1200" dirty="0"/>
          </a:p>
        </p:txBody>
      </p:sp>
      <p:sp>
        <p:nvSpPr>
          <p:cNvPr id="241667" name="Rectangle 2">
            <a:extLst>
              <a:ext uri="{FF2B5EF4-FFF2-40B4-BE49-F238E27FC236}">
                <a16:creationId xmlns:a16="http://schemas.microsoft.com/office/drawing/2014/main" id="{21A86B7A-EF90-C44A-B423-99D265E30F08}"/>
              </a:ext>
            </a:extLst>
          </p:cNvPr>
          <p:cNvSpPr>
            <a:spLocks noGrp="1" noRot="1" noChangeAspect="1" noChangeArrowheads="1" noTextEdit="1"/>
          </p:cNvSpPr>
          <p:nvPr>
            <p:ph type="sldImg"/>
          </p:nvPr>
        </p:nvSpPr>
        <p:spPr>
          <a:ln/>
        </p:spPr>
      </p:sp>
      <p:sp>
        <p:nvSpPr>
          <p:cNvPr id="241668" name="Rectangle 3">
            <a:extLst>
              <a:ext uri="{FF2B5EF4-FFF2-40B4-BE49-F238E27FC236}">
                <a16:creationId xmlns:a16="http://schemas.microsoft.com/office/drawing/2014/main" id="{E8D03CA7-8B93-0740-84C1-06F263716132}"/>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a:extLst>
              <a:ext uri="{FF2B5EF4-FFF2-40B4-BE49-F238E27FC236}">
                <a16:creationId xmlns:a16="http://schemas.microsoft.com/office/drawing/2014/main" id="{9C352D05-3555-F648-B1EC-954B317B8024}"/>
              </a:ext>
            </a:extLst>
          </p:cNvPr>
          <p:cNvSpPr>
            <a:spLocks noGrp="1" noRot="1" noChangeAspect="1"/>
          </p:cNvSpPr>
          <p:nvPr>
            <p:ph type="sldImg"/>
          </p:nvPr>
        </p:nvSpPr>
        <p:spPr>
          <a:ln/>
        </p:spPr>
      </p:sp>
      <p:sp>
        <p:nvSpPr>
          <p:cNvPr id="243715" name="Notes Placeholder 2">
            <a:extLst>
              <a:ext uri="{FF2B5EF4-FFF2-40B4-BE49-F238E27FC236}">
                <a16:creationId xmlns:a16="http://schemas.microsoft.com/office/drawing/2014/main" id="{4F608D36-2959-CD4B-B31D-A29B330A9E96}"/>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solidFill>
                  <a:srgbClr val="008000"/>
                </a:solidFill>
                <a:latin typeface="Arial" panose="020B0604020202020204" pitchFamily="34" charset="0"/>
                <a:ea typeface="ＭＳ Ｐゴシック" panose="020B0600070205080204" pitchFamily="34" charset="-128"/>
              </a:rPr>
              <a:t>The benefit to the people who drank water was remarkable, because they were healthier  it saved them hundreds of hours of sick time, they had a lot more fun on their weekends and vacations with their friends and families,      all because of this right here (drink water, show bottle). </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What do you think would happen if you drank more water?</a:t>
            </a:r>
          </a:p>
          <a:p>
            <a:endParaRPr lang="en-US" altLang="en-US" dirty="0">
              <a:latin typeface="Times New Roman" panose="02020603050405020304" pitchFamily="18" charset="0"/>
              <a:ea typeface="ＭＳ Ｐゴシック" panose="020B0600070205080204" pitchFamily="34" charset="-128"/>
            </a:endParaRPr>
          </a:p>
        </p:txBody>
      </p:sp>
      <p:sp>
        <p:nvSpPr>
          <p:cNvPr id="243716" name="Slide Number Placeholder 3">
            <a:extLst>
              <a:ext uri="{FF2B5EF4-FFF2-40B4-BE49-F238E27FC236}">
                <a16:creationId xmlns:a16="http://schemas.microsoft.com/office/drawing/2014/main" id="{73AEA128-6841-424B-9E1A-A7F921CB0FB0}"/>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20C504AC-BF2A-2648-8315-F7C29EA67C6B}" type="slidenum">
              <a:rPr lang="en-US" altLang="en-US" sz="1200"/>
              <a:pPr/>
              <a:t>129</a:t>
            </a:fld>
            <a:endParaRPr lang="en-US" altLang="en-US" sz="1200" dirty="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a:extLst>
              <a:ext uri="{FF2B5EF4-FFF2-40B4-BE49-F238E27FC236}">
                <a16:creationId xmlns:a16="http://schemas.microsoft.com/office/drawing/2014/main" id="{754ED2ED-A8A6-BF46-B333-43E2778D8787}"/>
              </a:ext>
            </a:extLst>
          </p:cNvPr>
          <p:cNvSpPr>
            <a:spLocks noGrp="1" noRot="1" noChangeAspect="1" noChangeArrowheads="1" noTextEdit="1"/>
          </p:cNvSpPr>
          <p:nvPr>
            <p:ph type="sldImg"/>
          </p:nvPr>
        </p:nvSpPr>
        <p:spPr>
          <a:ln/>
        </p:spPr>
      </p:sp>
      <p:sp>
        <p:nvSpPr>
          <p:cNvPr id="311299" name="Rectangle 3">
            <a:extLst>
              <a:ext uri="{FF2B5EF4-FFF2-40B4-BE49-F238E27FC236}">
                <a16:creationId xmlns:a16="http://schemas.microsoft.com/office/drawing/2014/main" id="{1A953FFE-BB7E-5E43-82D1-A4B8ECDEA9F9}"/>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344205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a:extLst>
              <a:ext uri="{FF2B5EF4-FFF2-40B4-BE49-F238E27FC236}">
                <a16:creationId xmlns:a16="http://schemas.microsoft.com/office/drawing/2014/main" id="{1451BB1F-80B5-1949-B7D9-B7F55EA1A0F6}"/>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a:fld id="{9443ECC4-4067-F148-A250-20F5C2BCCDFD}" type="slidenum">
              <a:rPr lang="en-US" altLang="en-US" sz="1200"/>
              <a:pPr algn="r"/>
              <a:t>131</a:t>
            </a:fld>
            <a:endParaRPr lang="en-US" altLang="en-US" sz="1200" dirty="0"/>
          </a:p>
        </p:txBody>
      </p:sp>
      <p:sp>
        <p:nvSpPr>
          <p:cNvPr id="258051" name="Rectangle 2">
            <a:extLst>
              <a:ext uri="{FF2B5EF4-FFF2-40B4-BE49-F238E27FC236}">
                <a16:creationId xmlns:a16="http://schemas.microsoft.com/office/drawing/2014/main" id="{AFE22FE8-2289-6845-9B5B-22FA3F8A482F}"/>
              </a:ext>
            </a:extLst>
          </p:cNvPr>
          <p:cNvSpPr>
            <a:spLocks noGrp="1" noRot="1" noChangeAspect="1" noChangeArrowheads="1" noTextEdit="1"/>
          </p:cNvSpPr>
          <p:nvPr>
            <p:ph type="sldImg"/>
          </p:nvPr>
        </p:nvSpPr>
        <p:spPr>
          <a:solidFill>
            <a:srgbClr val="FFFFFF"/>
          </a:solidFill>
          <a:ln/>
        </p:spPr>
      </p:sp>
      <p:sp>
        <p:nvSpPr>
          <p:cNvPr id="258052" name="Rectangle 3">
            <a:extLst>
              <a:ext uri="{FF2B5EF4-FFF2-40B4-BE49-F238E27FC236}">
                <a16:creationId xmlns:a16="http://schemas.microsoft.com/office/drawing/2014/main" id="{7E1AA31D-0F39-E441-8E08-6CA95AC2F073}"/>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F0DBCB-26AC-0F46-9083-EC13C4117C08}" type="slidenum">
              <a:rPr lang="en-US" altLang="en-US" smtClean="0"/>
              <a:pPr/>
              <a:t>132</a:t>
            </a:fld>
            <a:endParaRPr lang="en-US" altLang="en-US" dirty="0"/>
          </a:p>
        </p:txBody>
      </p:sp>
    </p:spTree>
    <p:extLst>
      <p:ext uri="{BB962C8B-B14F-4D97-AF65-F5344CB8AC3E}">
        <p14:creationId xmlns:p14="http://schemas.microsoft.com/office/powerpoint/2010/main" val="122436187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a:extLst>
              <a:ext uri="{FF2B5EF4-FFF2-40B4-BE49-F238E27FC236}">
                <a16:creationId xmlns:a16="http://schemas.microsoft.com/office/drawing/2014/main" id="{14146A33-70D4-5144-9A9F-6C1D78CB416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522F6AB-15EB-F24E-AAD3-A2E12447B09F}" type="slidenum">
              <a:rPr lang="en-US" altLang="en-US" sz="1200"/>
              <a:pPr/>
              <a:t>136</a:t>
            </a:fld>
            <a:endParaRPr lang="en-US" altLang="en-US" sz="1200" dirty="0"/>
          </a:p>
        </p:txBody>
      </p:sp>
      <p:sp>
        <p:nvSpPr>
          <p:cNvPr id="264195" name="Rectangle 2">
            <a:extLst>
              <a:ext uri="{FF2B5EF4-FFF2-40B4-BE49-F238E27FC236}">
                <a16:creationId xmlns:a16="http://schemas.microsoft.com/office/drawing/2014/main" id="{0A542978-9A0D-734D-9168-F37301CB7E81}"/>
              </a:ext>
            </a:extLst>
          </p:cNvPr>
          <p:cNvSpPr>
            <a:spLocks noGrp="1" noRot="1" noChangeAspect="1" noChangeArrowheads="1" noTextEdit="1"/>
          </p:cNvSpPr>
          <p:nvPr>
            <p:ph type="sldImg"/>
          </p:nvPr>
        </p:nvSpPr>
        <p:spPr>
          <a:ln/>
        </p:spPr>
      </p:sp>
      <p:sp>
        <p:nvSpPr>
          <p:cNvPr id="264196" name="Rectangle 3">
            <a:extLst>
              <a:ext uri="{FF2B5EF4-FFF2-40B4-BE49-F238E27FC236}">
                <a16:creationId xmlns:a16="http://schemas.microsoft.com/office/drawing/2014/main" id="{B8F79FBE-58B6-2F4B-87B5-B8403E21615E}"/>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65" charset="0"/>
                <a:ea typeface="ＭＳ Ｐゴシック" pitchFamily="-65" charset="-128"/>
                <a:cs typeface="ＭＳ Ｐゴシック" pitchFamily="-65" charset="-128"/>
              </a:rPr>
              <a:t>“My morning blood sugars are the lowest they have been in 20 years!” Barbara was ecstatic. She had experienced what many diabetics experience: climbing blood sugars, more and more medications, visual problems, persistent foot ulcers, and declining kidney function. When I introduced her to the program that you are going to learn about in the presentation, “Diabetes: The Butter with the sweet” she was skeptical, “If I follow that program my blood sugars will go off the charts!” But as she engaged in the program, her blood sugars came down, her complications went away and in time she would learn that she didn’t even need pills or injections to control her blood sugars. Barbara put diabetes behind her, so can you. </a:t>
            </a:r>
            <a:r>
              <a:rPr lang="en-US" sz="1200" kern="1200">
                <a:solidFill>
                  <a:schemeClr val="tx1"/>
                </a:solidFill>
                <a:effectLst/>
                <a:latin typeface="Times New Roman" pitchFamily="-65" charset="0"/>
                <a:ea typeface="ＭＳ Ｐゴシック" pitchFamily="-65" charset="-128"/>
                <a:cs typeface="ＭＳ Ｐゴシック" pitchFamily="-65" charset="-128"/>
              </a:rPr>
              <a:t>Don’t miss this helpful and informative presentation, learn to manage diabetes at home with natural remedies and simple lifestyle improvements. </a:t>
            </a:r>
          </a:p>
          <a:p>
            <a:endParaRPr lang="en-US" dirty="0"/>
          </a:p>
          <a:p>
            <a:r>
              <a:rPr lang="en-US" dirty="0"/>
              <a:t>     Barbara from Martinsville VA</a:t>
            </a:r>
          </a:p>
          <a:p>
            <a:r>
              <a:rPr lang="en-US" dirty="0"/>
              <a:t>          20yr diabetic, </a:t>
            </a:r>
          </a:p>
          <a:p>
            <a:r>
              <a:rPr lang="en-US" dirty="0"/>
              <a:t>          best morning blood sugars in 20 years.</a:t>
            </a:r>
          </a:p>
          <a:p>
            <a:r>
              <a:rPr lang="en-US" dirty="0"/>
              <a:t>Benefit/problem solved: </a:t>
            </a:r>
          </a:p>
          <a:p>
            <a:r>
              <a:rPr lang="en-US" dirty="0"/>
              <a:t>     climbing blood sugars</a:t>
            </a:r>
          </a:p>
          <a:p>
            <a:r>
              <a:rPr lang="en-US" dirty="0"/>
              <a:t>     Diabetic complications of vision problems, foot ulcers that were slow to heal, declining kidney </a:t>
            </a:r>
            <a:r>
              <a:rPr lang="en-US" dirty="0" err="1"/>
              <a:t>funcion</a:t>
            </a:r>
            <a:r>
              <a:rPr lang="en-US" dirty="0"/>
              <a:t>.</a:t>
            </a:r>
          </a:p>
          <a:p>
            <a:endParaRPr lang="en-US" dirty="0"/>
          </a:p>
          <a:p>
            <a:r>
              <a:rPr lang="en-US" dirty="0"/>
              <a:t>Bullet points</a:t>
            </a:r>
          </a:p>
          <a:p>
            <a:r>
              <a:rPr lang="en-US" dirty="0"/>
              <a:t>      Lifestyle habits that make a difference.</a:t>
            </a:r>
          </a:p>
          <a:p>
            <a:r>
              <a:rPr lang="en-US" dirty="0"/>
              <a:t>Inspire:</a:t>
            </a:r>
          </a:p>
          <a:p>
            <a:r>
              <a:rPr lang="en-US" dirty="0"/>
              <a:t>     Barbara put diabetes behind her</a:t>
            </a:r>
          </a:p>
          <a:p>
            <a:endParaRPr lang="en-US" dirty="0"/>
          </a:p>
          <a:p>
            <a:r>
              <a:rPr lang="en-US" dirty="0"/>
              <a:t>Call to action</a:t>
            </a:r>
          </a:p>
          <a:p>
            <a:r>
              <a:rPr lang="en-US" dirty="0"/>
              <a:t>     Don’t miss this helpful and informative presentation: “Diabetes: The Butter With The Sweet”</a:t>
            </a:r>
          </a:p>
          <a:p>
            <a:endParaRPr lang="en-US" dirty="0"/>
          </a:p>
          <a:p>
            <a:endParaRPr lang="en-US" dirty="0"/>
          </a:p>
        </p:txBody>
      </p:sp>
      <p:sp>
        <p:nvSpPr>
          <p:cNvPr id="4" name="Slide Number Placeholder 3"/>
          <p:cNvSpPr>
            <a:spLocks noGrp="1"/>
          </p:cNvSpPr>
          <p:nvPr>
            <p:ph type="sldNum" sz="quarter" idx="5"/>
          </p:nvPr>
        </p:nvSpPr>
        <p:spPr/>
        <p:txBody>
          <a:bodyPr/>
          <a:lstStyle/>
          <a:p>
            <a:fld id="{EE5F7F4E-540B-E94E-B3B5-8C6CA779D407}" type="slidenum">
              <a:rPr lang="en-US" smtClean="0"/>
              <a:t>138</a:t>
            </a:fld>
            <a:endParaRPr lang="en-US"/>
          </a:p>
        </p:txBody>
      </p:sp>
    </p:spTree>
    <p:extLst>
      <p:ext uri="{BB962C8B-B14F-4D97-AF65-F5344CB8AC3E}">
        <p14:creationId xmlns:p14="http://schemas.microsoft.com/office/powerpoint/2010/main" val="429219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DB7CEBE7-7E41-284B-BA76-6334E195EC53}"/>
              </a:ext>
            </a:extLst>
          </p:cNvPr>
          <p:cNvSpPr>
            <a:spLocks noGrp="1" noRot="1" noChangeAspect="1"/>
          </p:cNvSpPr>
          <p:nvPr>
            <p:ph type="sldImg"/>
          </p:nvPr>
        </p:nvSpPr>
        <p:spPr>
          <a:ln/>
        </p:spPr>
      </p:sp>
      <p:sp>
        <p:nvSpPr>
          <p:cNvPr id="29699" name="Notes Placeholder 2">
            <a:extLst>
              <a:ext uri="{FF2B5EF4-FFF2-40B4-BE49-F238E27FC236}">
                <a16:creationId xmlns:a16="http://schemas.microsoft.com/office/drawing/2014/main" id="{3340FAEB-D76F-3042-BD9E-BC26E37E8A3B}"/>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solidFill>
                  <a:srgbClr val="008000"/>
                </a:solidFill>
                <a:latin typeface="Arial" panose="020B0604020202020204" pitchFamily="34" charset="0"/>
                <a:ea typeface="ＭＳ Ｐゴシック" panose="020B0600070205080204" pitchFamily="34" charset="-128"/>
              </a:rPr>
              <a:t>Most people are concerned that they will come down with their parent’s diseases. </a:t>
            </a:r>
          </a:p>
          <a:p>
            <a:r>
              <a:rPr lang="en-US" altLang="en-US" dirty="0">
                <a:solidFill>
                  <a:srgbClr val="008000"/>
                </a:solidFill>
                <a:latin typeface="Arial" panose="020B0604020202020204" pitchFamily="34" charset="0"/>
                <a:ea typeface="ＭＳ Ｐゴシック" panose="020B0600070205080204" pitchFamily="34" charset="-128"/>
              </a:rPr>
              <a:t>Our parent’s choice may have gotten them in trouble. </a:t>
            </a:r>
          </a:p>
          <a:p>
            <a:r>
              <a:rPr lang="en-US" altLang="en-US" dirty="0">
                <a:solidFill>
                  <a:srgbClr val="008000"/>
                </a:solidFill>
                <a:latin typeface="Arial" panose="020B0604020202020204" pitchFamily="34" charset="0"/>
                <a:ea typeface="ＭＳ Ｐゴシック" panose="020B0600070205080204" pitchFamily="34" charset="-128"/>
              </a:rPr>
              <a:t>What lifestyle improvements would it take to avoid or reverse diabetes?</a:t>
            </a:r>
          </a:p>
          <a:p>
            <a:endParaRPr lang="en-US" altLang="en-US" dirty="0">
              <a:latin typeface="Times New Roman" panose="02020603050405020304" pitchFamily="18" charset="0"/>
              <a:ea typeface="ＭＳ Ｐゴシック" panose="020B0600070205080204" pitchFamily="34" charset="-128"/>
            </a:endParaRPr>
          </a:p>
        </p:txBody>
      </p:sp>
      <p:sp>
        <p:nvSpPr>
          <p:cNvPr id="29700" name="Slide Number Placeholder 3">
            <a:extLst>
              <a:ext uri="{FF2B5EF4-FFF2-40B4-BE49-F238E27FC236}">
                <a16:creationId xmlns:a16="http://schemas.microsoft.com/office/drawing/2014/main" id="{8AFFADE5-A25C-3F41-A157-26BC07AF70FB}"/>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D893747-E802-BC40-A045-70582A652147}" type="slidenum">
              <a:rPr lang="en-US" altLang="en-US" sz="1200"/>
              <a:pPr/>
              <a:t>15</a:t>
            </a:fld>
            <a:endParaRPr lang="en-US" altLang="en-US" sz="12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480D0DB4-5FE5-0249-B797-1D40A34FF71C}"/>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35F1A03-14A0-9C48-8AAD-703E976DD035}" type="slidenum">
              <a:rPr lang="en-US" altLang="en-US" sz="1200"/>
              <a:pPr/>
              <a:t>16</a:t>
            </a:fld>
            <a:endParaRPr lang="en-US" altLang="en-US" sz="1200" dirty="0"/>
          </a:p>
        </p:txBody>
      </p:sp>
      <p:sp>
        <p:nvSpPr>
          <p:cNvPr id="31747" name="Rectangle 2">
            <a:extLst>
              <a:ext uri="{FF2B5EF4-FFF2-40B4-BE49-F238E27FC236}">
                <a16:creationId xmlns:a16="http://schemas.microsoft.com/office/drawing/2014/main" id="{A9440A8F-6421-FC47-96DD-283ABD91A631}"/>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04AB5130-6E33-0849-9AEE-4A78FE65C877}"/>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3411E280-35FC-D842-AB0C-30CA1E7F7A35}"/>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0EB84458-7B7C-FE4A-B320-4AA6685D0C43}" type="slidenum">
              <a:rPr lang="en-US" altLang="en-US" sz="1200"/>
              <a:pPr/>
              <a:t>17</a:t>
            </a:fld>
            <a:endParaRPr lang="en-US" altLang="en-US" sz="1200" dirty="0"/>
          </a:p>
        </p:txBody>
      </p:sp>
      <p:sp>
        <p:nvSpPr>
          <p:cNvPr id="33795" name="Rectangle 2">
            <a:extLst>
              <a:ext uri="{FF2B5EF4-FFF2-40B4-BE49-F238E27FC236}">
                <a16:creationId xmlns:a16="http://schemas.microsoft.com/office/drawing/2014/main" id="{C692EE5D-50CA-9641-8C33-F312F20E8970}"/>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7117DCF8-A849-D443-A1D9-D30884CA6200}"/>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solidFill>
                  <a:srgbClr val="008000"/>
                </a:solidFill>
                <a:latin typeface="Arial" panose="020B0604020202020204" pitchFamily="34" charset="0"/>
                <a:ea typeface="ＭＳ Ｐゴシック" panose="020B0600070205080204" pitchFamily="34" charset="-128"/>
              </a:rPr>
              <a:t>Message: Apparently God had told them something, and if they would totally followed it, they could completely avoid diabetes. </a:t>
            </a:r>
          </a:p>
          <a:p>
            <a:r>
              <a:rPr lang="en-US" altLang="en-US" dirty="0">
                <a:solidFill>
                  <a:srgbClr val="008000"/>
                </a:solidFill>
                <a:latin typeface="Arial" panose="020B0604020202020204" pitchFamily="34" charset="0"/>
                <a:ea typeface="ＭＳ Ｐゴシック" panose="020B0600070205080204" pitchFamily="34" charset="-128"/>
              </a:rPr>
              <a:t>What did He tell then, and can we also benefit from these instructions?</a:t>
            </a:r>
          </a:p>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E0BC8EE9-DC18-2848-B64B-1FF923D2A6C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19E1655-6A34-6A48-996A-9BECBC223892}" type="slidenum">
              <a:rPr lang="en-US" altLang="en-US" sz="1200"/>
              <a:pPr/>
              <a:t>18</a:t>
            </a:fld>
            <a:endParaRPr lang="en-US" altLang="en-US" sz="1200" dirty="0"/>
          </a:p>
        </p:txBody>
      </p:sp>
      <p:sp>
        <p:nvSpPr>
          <p:cNvPr id="35843" name="Rectangle 2">
            <a:extLst>
              <a:ext uri="{FF2B5EF4-FFF2-40B4-BE49-F238E27FC236}">
                <a16:creationId xmlns:a16="http://schemas.microsoft.com/office/drawing/2014/main" id="{4CC3B85D-CE08-1649-B378-6457ABC46317}"/>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609A08C3-703C-5540-8980-DA0CC7777CD5}"/>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134A4A7A-511E-3E4B-AC60-0E6A39C3488A}"/>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1679F55-1B4B-9E45-BED7-1F1F9EA0185C}" type="slidenum">
              <a:rPr lang="en-US" altLang="en-US" sz="1200"/>
              <a:pPr/>
              <a:t>19</a:t>
            </a:fld>
            <a:endParaRPr lang="en-US" altLang="en-US" sz="1200"/>
          </a:p>
        </p:txBody>
      </p:sp>
      <p:sp>
        <p:nvSpPr>
          <p:cNvPr id="39939" name="Rectangle 2">
            <a:extLst>
              <a:ext uri="{FF2B5EF4-FFF2-40B4-BE49-F238E27FC236}">
                <a16:creationId xmlns:a16="http://schemas.microsoft.com/office/drawing/2014/main" id="{609D1DDF-9D0B-B348-AE3B-5B8135564A04}"/>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0FF71F61-488C-154F-9881-72E15FD1EB1E}"/>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AU" sz="1200" b="0" i="0" kern="1200" dirty="0">
                <a:solidFill>
                  <a:schemeClr val="tx1"/>
                </a:solidFill>
                <a:effectLst/>
                <a:latin typeface="Times New Roman" pitchFamily="-65" charset="0"/>
                <a:ea typeface="ＭＳ Ｐゴシック" pitchFamily="-65" charset="-128"/>
                <a:cs typeface="ＭＳ Ｐゴシック" pitchFamily="-65" charset="-128"/>
              </a:rPr>
              <a:t>In general:</a:t>
            </a:r>
          </a:p>
          <a:p>
            <a:r>
              <a:rPr lang="en-AU" sz="1200" b="0" i="0" kern="1200" dirty="0">
                <a:solidFill>
                  <a:schemeClr val="tx1"/>
                </a:solidFill>
                <a:effectLst/>
                <a:latin typeface="Times New Roman" pitchFamily="-65" charset="0"/>
                <a:ea typeface="ＭＳ Ｐゴシック" pitchFamily="-65" charset="-128"/>
                <a:cs typeface="ＭＳ Ｐゴシック" pitchFamily="-65" charset="-128"/>
              </a:rPr>
              <a:t>A fasting blood sugar level below 100 milligrams per </a:t>
            </a:r>
            <a:r>
              <a:rPr lang="en-AU" sz="1200" b="0" i="0" kern="1200" dirty="0" err="1">
                <a:solidFill>
                  <a:schemeClr val="tx1"/>
                </a:solidFill>
                <a:effectLst/>
                <a:latin typeface="Times New Roman" pitchFamily="-65" charset="0"/>
                <a:ea typeface="ＭＳ Ｐゴシック" pitchFamily="-65" charset="-128"/>
                <a:cs typeface="ＭＳ Ｐゴシック" pitchFamily="-65" charset="-128"/>
              </a:rPr>
              <a:t>deciliter</a:t>
            </a:r>
            <a:r>
              <a:rPr lang="en-AU" sz="1200" b="0" i="0" kern="1200" dirty="0">
                <a:solidFill>
                  <a:schemeClr val="tx1"/>
                </a:solidFill>
                <a:effectLst/>
                <a:latin typeface="Times New Roman" pitchFamily="-65" charset="0"/>
                <a:ea typeface="ＭＳ Ｐゴシック" pitchFamily="-65" charset="-128"/>
                <a:cs typeface="ＭＳ Ｐゴシック" pitchFamily="-65" charset="-128"/>
              </a:rPr>
              <a:t> (mg/</a:t>
            </a:r>
            <a:r>
              <a:rPr lang="en-AU" sz="1200" b="0" i="0" kern="1200" dirty="0" err="1">
                <a:solidFill>
                  <a:schemeClr val="tx1"/>
                </a:solidFill>
                <a:effectLst/>
                <a:latin typeface="Times New Roman" pitchFamily="-65" charset="0"/>
                <a:ea typeface="ＭＳ Ｐゴシック" pitchFamily="-65" charset="-128"/>
                <a:cs typeface="ＭＳ Ｐゴシック" pitchFamily="-65" charset="-128"/>
              </a:rPr>
              <a:t>dL</a:t>
            </a:r>
            <a:r>
              <a:rPr lang="en-AU" sz="1200" b="0" i="0" kern="1200" dirty="0">
                <a:solidFill>
                  <a:schemeClr val="tx1"/>
                </a:solidFill>
                <a:effectLst/>
                <a:latin typeface="Times New Roman" pitchFamily="-65" charset="0"/>
                <a:ea typeface="ＭＳ Ｐゴシック" pitchFamily="-65" charset="-128"/>
                <a:cs typeface="ＭＳ Ｐゴシック" pitchFamily="-65" charset="-128"/>
              </a:rPr>
              <a:t>) — 5.6 millimoles per </a:t>
            </a:r>
            <a:r>
              <a:rPr lang="en-AU" sz="1200" b="0" i="0" kern="1200" dirty="0" err="1">
                <a:solidFill>
                  <a:schemeClr val="tx1"/>
                </a:solidFill>
                <a:effectLst/>
                <a:latin typeface="Times New Roman" pitchFamily="-65" charset="0"/>
                <a:ea typeface="ＭＳ Ｐゴシック" pitchFamily="-65" charset="-128"/>
                <a:cs typeface="ＭＳ Ｐゴシック" pitchFamily="-65" charset="-128"/>
              </a:rPr>
              <a:t>liter</a:t>
            </a:r>
            <a:r>
              <a:rPr lang="en-AU" sz="1200" b="0" i="0" kern="1200" dirty="0">
                <a:solidFill>
                  <a:schemeClr val="tx1"/>
                </a:solidFill>
                <a:effectLst/>
                <a:latin typeface="Times New Roman" pitchFamily="-65" charset="0"/>
                <a:ea typeface="ＭＳ Ｐゴシック" pitchFamily="-65" charset="-128"/>
                <a:cs typeface="ＭＳ Ｐゴシック" pitchFamily="-65" charset="-128"/>
              </a:rPr>
              <a:t> (mmol/L) — is considered normal.</a:t>
            </a:r>
          </a:p>
          <a:p>
            <a:r>
              <a:rPr lang="en-AU" sz="1200" b="0" i="0" kern="1200" dirty="0">
                <a:solidFill>
                  <a:schemeClr val="tx1"/>
                </a:solidFill>
                <a:effectLst/>
                <a:latin typeface="Times New Roman" pitchFamily="-65" charset="0"/>
                <a:ea typeface="ＭＳ Ｐゴシック" pitchFamily="-65" charset="-128"/>
                <a:cs typeface="ＭＳ Ｐゴシック" pitchFamily="-65" charset="-128"/>
              </a:rPr>
              <a:t>A fasting blood sugar level from 100 to 125 mg/</a:t>
            </a:r>
            <a:r>
              <a:rPr lang="en-AU" sz="1200" b="0" i="0" kern="1200" dirty="0" err="1">
                <a:solidFill>
                  <a:schemeClr val="tx1"/>
                </a:solidFill>
                <a:effectLst/>
                <a:latin typeface="Times New Roman" pitchFamily="-65" charset="0"/>
                <a:ea typeface="ＭＳ Ｐゴシック" pitchFamily="-65" charset="-128"/>
                <a:cs typeface="ＭＳ Ｐゴシック" pitchFamily="-65" charset="-128"/>
              </a:rPr>
              <a:t>dL</a:t>
            </a:r>
            <a:r>
              <a:rPr lang="en-AU" sz="1200" b="0" i="0" kern="1200" dirty="0">
                <a:solidFill>
                  <a:schemeClr val="tx1"/>
                </a:solidFill>
                <a:effectLst/>
                <a:latin typeface="Times New Roman" pitchFamily="-65" charset="0"/>
                <a:ea typeface="ＭＳ Ｐゴシック" pitchFamily="-65" charset="-128"/>
                <a:cs typeface="ＭＳ Ｐゴシック" pitchFamily="-65" charset="-128"/>
              </a:rPr>
              <a:t> (5.6 to 7.0 mmol/L) is considered prediabetes. This result is sometimes called impaired fasting glucose.</a:t>
            </a:r>
          </a:p>
          <a:p>
            <a:r>
              <a:rPr lang="en-AU" sz="1200" b="0" i="0" kern="1200" dirty="0">
                <a:solidFill>
                  <a:schemeClr val="tx1"/>
                </a:solidFill>
                <a:effectLst/>
                <a:latin typeface="Times New Roman" pitchFamily="-65" charset="0"/>
                <a:ea typeface="ＭＳ Ｐゴシック" pitchFamily="-65" charset="-128"/>
                <a:cs typeface="ＭＳ Ｐゴシック" pitchFamily="-65" charset="-128"/>
              </a:rPr>
              <a:t>A fasting blood sugar level of 126 mg/</a:t>
            </a:r>
            <a:r>
              <a:rPr lang="en-AU" sz="1200" b="0" i="0" kern="1200" dirty="0" err="1">
                <a:solidFill>
                  <a:schemeClr val="tx1"/>
                </a:solidFill>
                <a:effectLst/>
                <a:latin typeface="Times New Roman" pitchFamily="-65" charset="0"/>
                <a:ea typeface="ＭＳ Ｐゴシック" pitchFamily="-65" charset="-128"/>
                <a:cs typeface="ＭＳ Ｐゴシック" pitchFamily="-65" charset="-128"/>
              </a:rPr>
              <a:t>dL</a:t>
            </a:r>
            <a:r>
              <a:rPr lang="en-AU" sz="1200" b="0" i="0" kern="1200" dirty="0">
                <a:solidFill>
                  <a:schemeClr val="tx1"/>
                </a:solidFill>
                <a:effectLst/>
                <a:latin typeface="Times New Roman" pitchFamily="-65" charset="0"/>
                <a:ea typeface="ＭＳ Ｐゴシック" pitchFamily="-65" charset="-128"/>
                <a:cs typeface="ＭＳ Ｐゴシック" pitchFamily="-65" charset="-128"/>
              </a:rPr>
              <a:t> (7.0 mmol/L) or higher indicates type 2 diabetes.</a:t>
            </a:r>
          </a:p>
          <a:p>
            <a:endParaRPr lang="en-AU" sz="1200" b="0" i="0" kern="1200" dirty="0">
              <a:solidFill>
                <a:schemeClr val="tx1"/>
              </a:solidFill>
              <a:effectLst/>
              <a:latin typeface="Times New Roman" pitchFamily="-65" charset="0"/>
              <a:ea typeface="ＭＳ Ｐゴシック" pitchFamily="-65" charset="-128"/>
              <a:cs typeface="ＭＳ Ｐゴシック" pitchFamily="-65" charset="-128"/>
            </a:endParaRPr>
          </a:p>
          <a:p>
            <a:r>
              <a:rPr lang="en-AU" sz="1200" b="0" i="0" kern="1200" dirty="0">
                <a:solidFill>
                  <a:schemeClr val="tx1"/>
                </a:solidFill>
                <a:effectLst/>
                <a:latin typeface="Times New Roman" pitchFamily="-65" charset="0"/>
                <a:ea typeface="ＭＳ Ｐゴシック" pitchFamily="-65" charset="-128"/>
                <a:cs typeface="ＭＳ Ｐゴシック" pitchFamily="-65" charset="-128"/>
              </a:rPr>
              <a:t>In general:</a:t>
            </a:r>
          </a:p>
          <a:p>
            <a:r>
              <a:rPr lang="en-AU" sz="1200" b="0" i="0" kern="1200" dirty="0">
                <a:solidFill>
                  <a:schemeClr val="tx1"/>
                </a:solidFill>
                <a:effectLst/>
                <a:latin typeface="Times New Roman" pitchFamily="-65" charset="0"/>
                <a:ea typeface="ＭＳ Ｐゴシック" pitchFamily="-65" charset="-128"/>
                <a:cs typeface="ＭＳ Ｐゴシック" pitchFamily="-65" charset="-128"/>
              </a:rPr>
              <a:t>An A1C level below 5.7% is considered normal</a:t>
            </a:r>
          </a:p>
          <a:p>
            <a:r>
              <a:rPr lang="en-AU" sz="1200" b="0" i="0" kern="1200" dirty="0">
                <a:solidFill>
                  <a:schemeClr val="tx1"/>
                </a:solidFill>
                <a:effectLst/>
                <a:latin typeface="Times New Roman" pitchFamily="-65" charset="0"/>
                <a:ea typeface="ＭＳ Ｐゴシック" pitchFamily="-65" charset="-128"/>
                <a:cs typeface="ＭＳ Ｐゴシック" pitchFamily="-65" charset="-128"/>
              </a:rPr>
              <a:t>An A1C level between 5.7% and 6.4% is considered prediabetes</a:t>
            </a:r>
          </a:p>
          <a:p>
            <a:r>
              <a:rPr lang="en-AU" sz="1200" b="0" i="0" kern="1200" dirty="0">
                <a:solidFill>
                  <a:schemeClr val="tx1"/>
                </a:solidFill>
                <a:effectLst/>
                <a:latin typeface="Times New Roman" pitchFamily="-65" charset="0"/>
                <a:ea typeface="ＭＳ Ｐゴシック" pitchFamily="-65" charset="-128"/>
                <a:cs typeface="ＭＳ Ｐゴシック" pitchFamily="-65" charset="-128"/>
              </a:rPr>
              <a:t>An A1C level of 6.5% or higher on two separate tests indicates type 2 diabetes</a:t>
            </a:r>
          </a:p>
          <a:p>
            <a:r>
              <a:rPr lang="en-AU" sz="1200" b="0" i="0" kern="1200" dirty="0">
                <a:solidFill>
                  <a:schemeClr val="tx1"/>
                </a:solidFill>
                <a:effectLst/>
                <a:latin typeface="Times New Roman" pitchFamily="-65" charset="0"/>
                <a:ea typeface="ＭＳ Ｐゴシック" pitchFamily="-65" charset="-128"/>
                <a:cs typeface="ＭＳ Ｐゴシック" pitchFamily="-65" charset="-128"/>
              </a:rPr>
              <a:t>Certain conditions can make the A1C test inaccurate — such as if you're pregnant or have an uncommon form of </a:t>
            </a:r>
            <a:r>
              <a:rPr lang="en-AU" sz="1200" b="0" i="0" kern="1200" dirty="0" err="1">
                <a:solidFill>
                  <a:schemeClr val="tx1"/>
                </a:solidFill>
                <a:effectLst/>
                <a:latin typeface="Times New Roman" pitchFamily="-65" charset="0"/>
                <a:ea typeface="ＭＳ Ｐゴシック" pitchFamily="-65" charset="-128"/>
                <a:cs typeface="ＭＳ Ｐゴシック" pitchFamily="-65" charset="-128"/>
              </a:rPr>
              <a:t>hemoglobin</a:t>
            </a:r>
            <a:r>
              <a:rPr lang="en-AU" sz="1200" b="0" i="0" kern="1200" dirty="0">
                <a:solidFill>
                  <a:schemeClr val="tx1"/>
                </a:solidFill>
                <a:effectLst/>
                <a:latin typeface="Times New Roman" pitchFamily="-65" charset="0"/>
                <a:ea typeface="ＭＳ Ｐゴシック" pitchFamily="-65" charset="-128"/>
                <a:cs typeface="ＭＳ Ｐゴシック" pitchFamily="-65" charset="-128"/>
              </a:rPr>
              <a:t>.</a:t>
            </a:r>
          </a:p>
          <a:p>
            <a:endParaRPr lang="en-AU" sz="1200" b="0" i="0" kern="1200" dirty="0">
              <a:solidFill>
                <a:schemeClr val="tx1"/>
              </a:solidFill>
              <a:effectLst/>
              <a:latin typeface="Times New Roman" pitchFamily="-65" charset="0"/>
              <a:ea typeface="ＭＳ Ｐゴシック" pitchFamily="-65" charset="-128"/>
              <a:cs typeface="ＭＳ Ｐゴシック" pitchFamily="-65" charset="-128"/>
            </a:endParaRPr>
          </a:p>
          <a:p>
            <a:r>
              <a:rPr lang="en-US" altLang="en-US" dirty="0">
                <a:latin typeface="Times New Roman" panose="02020603050405020304" pitchFamily="18" charset="0"/>
                <a:ea typeface="ＭＳ Ｐゴシック" panose="020B0600070205080204" pitchFamily="34" charset="-128"/>
              </a:rPr>
              <a:t>https://</a:t>
            </a:r>
            <a:r>
              <a:rPr lang="en-US" altLang="en-US" dirty="0" err="1">
                <a:latin typeface="Times New Roman" panose="02020603050405020304" pitchFamily="18" charset="0"/>
                <a:ea typeface="ＭＳ Ｐゴシック" panose="020B0600070205080204" pitchFamily="34" charset="-128"/>
              </a:rPr>
              <a:t>www.mayoclinic.org</a:t>
            </a:r>
            <a:r>
              <a:rPr lang="en-US" altLang="en-US" dirty="0">
                <a:latin typeface="Times New Roman" panose="02020603050405020304" pitchFamily="18" charset="0"/>
                <a:ea typeface="ＭＳ Ｐゴシック" panose="020B0600070205080204" pitchFamily="34" charset="-128"/>
              </a:rPr>
              <a:t>/diseases-conditions/prediabetes/diagnosis-treatment/drc-20355284 accessed 8 Feb 2022 7:23pm.</a:t>
            </a:r>
          </a:p>
        </p:txBody>
      </p:sp>
    </p:spTree>
    <p:extLst>
      <p:ext uri="{BB962C8B-B14F-4D97-AF65-F5344CB8AC3E}">
        <p14:creationId xmlns:p14="http://schemas.microsoft.com/office/powerpoint/2010/main" val="1317403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46CF9A3C-00D6-6242-9365-6F0891CEEC1F}"/>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064FD308-32EE-8640-BDE3-FDEDEA2B9E4E}" type="slidenum">
              <a:rPr lang="en-US" altLang="en-US" sz="1200"/>
              <a:pPr/>
              <a:t>20</a:t>
            </a:fld>
            <a:endParaRPr lang="en-US" altLang="en-US" sz="1200"/>
          </a:p>
        </p:txBody>
      </p:sp>
      <p:sp>
        <p:nvSpPr>
          <p:cNvPr id="41987" name="Rectangle 2">
            <a:extLst>
              <a:ext uri="{FF2B5EF4-FFF2-40B4-BE49-F238E27FC236}">
                <a16:creationId xmlns:a16="http://schemas.microsoft.com/office/drawing/2014/main" id="{255AC861-2205-BB4B-A352-EF006DD6E771}"/>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8AD6CDFA-D930-C041-89DF-88AF7367BDCD}"/>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374250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311E1396-26CE-2A4B-AC2E-7AD008C6B9F0}"/>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EEB57BD-2C17-AD49-86BD-7B56F2833C48}" type="slidenum">
              <a:rPr lang="en-US" altLang="en-US" sz="1200"/>
              <a:pPr/>
              <a:t>21</a:t>
            </a:fld>
            <a:endParaRPr lang="en-US" altLang="en-US" sz="1200"/>
          </a:p>
        </p:txBody>
      </p:sp>
      <p:sp>
        <p:nvSpPr>
          <p:cNvPr id="44035" name="Rectangle 2">
            <a:extLst>
              <a:ext uri="{FF2B5EF4-FFF2-40B4-BE49-F238E27FC236}">
                <a16:creationId xmlns:a16="http://schemas.microsoft.com/office/drawing/2014/main" id="{85F149FE-4C6E-1140-9776-E9E9E2DBB41D}"/>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7836347D-0E4D-4449-9973-B5C54C629DAE}"/>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AU" sz="1200" b="0" i="0" kern="1200" dirty="0">
                <a:solidFill>
                  <a:schemeClr val="tx1"/>
                </a:solidFill>
                <a:effectLst/>
                <a:latin typeface="Times New Roman" pitchFamily="-65" charset="0"/>
                <a:ea typeface="ＭＳ Ｐゴシック" pitchFamily="-65" charset="-128"/>
                <a:cs typeface="ＭＳ Ｐゴシック" pitchFamily="-65" charset="-128"/>
              </a:rPr>
              <a:t>In general:</a:t>
            </a:r>
          </a:p>
          <a:p>
            <a:r>
              <a:rPr lang="en-AU" sz="1200" b="0" i="0" kern="1200" dirty="0">
                <a:solidFill>
                  <a:schemeClr val="tx1"/>
                </a:solidFill>
                <a:effectLst/>
                <a:latin typeface="Times New Roman" pitchFamily="-65" charset="0"/>
                <a:ea typeface="ＭＳ Ｐゴシック" pitchFamily="-65" charset="-128"/>
                <a:cs typeface="ＭＳ Ｐゴシック" pitchFamily="-65" charset="-128"/>
              </a:rPr>
              <a:t>A fasting blood sugar level below 100 milligrams per </a:t>
            </a:r>
            <a:r>
              <a:rPr lang="en-AU" sz="1200" b="0" i="0" kern="1200" dirty="0" err="1">
                <a:solidFill>
                  <a:schemeClr val="tx1"/>
                </a:solidFill>
                <a:effectLst/>
                <a:latin typeface="Times New Roman" pitchFamily="-65" charset="0"/>
                <a:ea typeface="ＭＳ Ｐゴシック" pitchFamily="-65" charset="-128"/>
                <a:cs typeface="ＭＳ Ｐゴシック" pitchFamily="-65" charset="-128"/>
              </a:rPr>
              <a:t>deciliter</a:t>
            </a:r>
            <a:r>
              <a:rPr lang="en-AU" sz="1200" b="0" i="0" kern="1200" dirty="0">
                <a:solidFill>
                  <a:schemeClr val="tx1"/>
                </a:solidFill>
                <a:effectLst/>
                <a:latin typeface="Times New Roman" pitchFamily="-65" charset="0"/>
                <a:ea typeface="ＭＳ Ｐゴシック" pitchFamily="-65" charset="-128"/>
                <a:cs typeface="ＭＳ Ｐゴシック" pitchFamily="-65" charset="-128"/>
              </a:rPr>
              <a:t> (mg/</a:t>
            </a:r>
            <a:r>
              <a:rPr lang="en-AU" sz="1200" b="0" i="0" kern="1200" dirty="0" err="1">
                <a:solidFill>
                  <a:schemeClr val="tx1"/>
                </a:solidFill>
                <a:effectLst/>
                <a:latin typeface="Times New Roman" pitchFamily="-65" charset="0"/>
                <a:ea typeface="ＭＳ Ｐゴシック" pitchFamily="-65" charset="-128"/>
                <a:cs typeface="ＭＳ Ｐゴシック" pitchFamily="-65" charset="-128"/>
              </a:rPr>
              <a:t>dL</a:t>
            </a:r>
            <a:r>
              <a:rPr lang="en-AU" sz="1200" b="0" i="0" kern="1200" dirty="0">
                <a:solidFill>
                  <a:schemeClr val="tx1"/>
                </a:solidFill>
                <a:effectLst/>
                <a:latin typeface="Times New Roman" pitchFamily="-65" charset="0"/>
                <a:ea typeface="ＭＳ Ｐゴシック" pitchFamily="-65" charset="-128"/>
                <a:cs typeface="ＭＳ Ｐゴシック" pitchFamily="-65" charset="-128"/>
              </a:rPr>
              <a:t>) — 5.6 millimoles per </a:t>
            </a:r>
            <a:r>
              <a:rPr lang="en-AU" sz="1200" b="0" i="0" kern="1200" dirty="0" err="1">
                <a:solidFill>
                  <a:schemeClr val="tx1"/>
                </a:solidFill>
                <a:effectLst/>
                <a:latin typeface="Times New Roman" pitchFamily="-65" charset="0"/>
                <a:ea typeface="ＭＳ Ｐゴシック" pitchFamily="-65" charset="-128"/>
                <a:cs typeface="ＭＳ Ｐゴシック" pitchFamily="-65" charset="-128"/>
              </a:rPr>
              <a:t>liter</a:t>
            </a:r>
            <a:r>
              <a:rPr lang="en-AU" sz="1200" b="0" i="0" kern="1200" dirty="0">
                <a:solidFill>
                  <a:schemeClr val="tx1"/>
                </a:solidFill>
                <a:effectLst/>
                <a:latin typeface="Times New Roman" pitchFamily="-65" charset="0"/>
                <a:ea typeface="ＭＳ Ｐゴシック" pitchFamily="-65" charset="-128"/>
                <a:cs typeface="ＭＳ Ｐゴシック" pitchFamily="-65" charset="-128"/>
              </a:rPr>
              <a:t> (mmol/L) — is considered normal.</a:t>
            </a:r>
          </a:p>
          <a:p>
            <a:r>
              <a:rPr lang="en-AU" sz="1200" b="0" i="0" kern="1200" dirty="0">
                <a:solidFill>
                  <a:schemeClr val="tx1"/>
                </a:solidFill>
                <a:effectLst/>
                <a:latin typeface="Times New Roman" pitchFamily="-65" charset="0"/>
                <a:ea typeface="ＭＳ Ｐゴシック" pitchFamily="-65" charset="-128"/>
                <a:cs typeface="ＭＳ Ｐゴシック" pitchFamily="-65" charset="-128"/>
              </a:rPr>
              <a:t>A fasting blood sugar level from 100 to 125 mg/</a:t>
            </a:r>
            <a:r>
              <a:rPr lang="en-AU" sz="1200" b="0" i="0" kern="1200" dirty="0" err="1">
                <a:solidFill>
                  <a:schemeClr val="tx1"/>
                </a:solidFill>
                <a:effectLst/>
                <a:latin typeface="Times New Roman" pitchFamily="-65" charset="0"/>
                <a:ea typeface="ＭＳ Ｐゴシック" pitchFamily="-65" charset="-128"/>
                <a:cs typeface="ＭＳ Ｐゴシック" pitchFamily="-65" charset="-128"/>
              </a:rPr>
              <a:t>dL</a:t>
            </a:r>
            <a:r>
              <a:rPr lang="en-AU" sz="1200" b="0" i="0" kern="1200" dirty="0">
                <a:solidFill>
                  <a:schemeClr val="tx1"/>
                </a:solidFill>
                <a:effectLst/>
                <a:latin typeface="Times New Roman" pitchFamily="-65" charset="0"/>
                <a:ea typeface="ＭＳ Ｐゴシック" pitchFamily="-65" charset="-128"/>
                <a:cs typeface="ＭＳ Ｐゴシック" pitchFamily="-65" charset="-128"/>
              </a:rPr>
              <a:t> (5.6 to 7.0 mmol/L) is considered prediabetes. This result is sometimes called impaired fasting glucose.</a:t>
            </a:r>
          </a:p>
          <a:p>
            <a:r>
              <a:rPr lang="en-AU" sz="1200" b="0" i="0" kern="1200" dirty="0">
                <a:solidFill>
                  <a:schemeClr val="tx1"/>
                </a:solidFill>
                <a:effectLst/>
                <a:latin typeface="Times New Roman" pitchFamily="-65" charset="0"/>
                <a:ea typeface="ＭＳ Ｐゴシック" pitchFamily="-65" charset="-128"/>
                <a:cs typeface="ＭＳ Ｐゴシック" pitchFamily="-65" charset="-128"/>
              </a:rPr>
              <a:t>A fasting blood sugar level of 126 mg/</a:t>
            </a:r>
            <a:r>
              <a:rPr lang="en-AU" sz="1200" b="0" i="0" kern="1200" dirty="0" err="1">
                <a:solidFill>
                  <a:schemeClr val="tx1"/>
                </a:solidFill>
                <a:effectLst/>
                <a:latin typeface="Times New Roman" pitchFamily="-65" charset="0"/>
                <a:ea typeface="ＭＳ Ｐゴシック" pitchFamily="-65" charset="-128"/>
                <a:cs typeface="ＭＳ Ｐゴシック" pitchFamily="-65" charset="-128"/>
              </a:rPr>
              <a:t>dL</a:t>
            </a:r>
            <a:r>
              <a:rPr lang="en-AU" sz="1200" b="0" i="0" kern="1200" dirty="0">
                <a:solidFill>
                  <a:schemeClr val="tx1"/>
                </a:solidFill>
                <a:effectLst/>
                <a:latin typeface="Times New Roman" pitchFamily="-65" charset="0"/>
                <a:ea typeface="ＭＳ Ｐゴシック" pitchFamily="-65" charset="-128"/>
                <a:cs typeface="ＭＳ Ｐゴシック" pitchFamily="-65" charset="-128"/>
              </a:rPr>
              <a:t> (7.0 mmol/L) or higher indicates type 2 diabetes.</a:t>
            </a:r>
          </a:p>
          <a:p>
            <a:endParaRPr lang="en-AU" sz="1200" b="0" i="0" kern="1200" dirty="0">
              <a:solidFill>
                <a:schemeClr val="tx1"/>
              </a:solidFill>
              <a:effectLst/>
              <a:latin typeface="Times New Roman" pitchFamily="-65" charset="0"/>
              <a:ea typeface="ＭＳ Ｐゴシック" pitchFamily="-65" charset="-128"/>
              <a:cs typeface="ＭＳ Ｐゴシック" pitchFamily="-65" charset="-128"/>
            </a:endParaRPr>
          </a:p>
          <a:p>
            <a:r>
              <a:rPr lang="en-AU" sz="1200" b="0" i="0" kern="1200" dirty="0">
                <a:solidFill>
                  <a:schemeClr val="tx1"/>
                </a:solidFill>
                <a:effectLst/>
                <a:latin typeface="Times New Roman" pitchFamily="-65" charset="0"/>
                <a:ea typeface="ＭＳ Ｐゴシック" pitchFamily="-65" charset="-128"/>
                <a:cs typeface="ＭＳ Ｐゴシック" pitchFamily="-65" charset="-128"/>
              </a:rPr>
              <a:t>In general:</a:t>
            </a:r>
          </a:p>
          <a:p>
            <a:r>
              <a:rPr lang="en-AU" sz="1200" b="0" i="0" kern="1200" dirty="0">
                <a:solidFill>
                  <a:schemeClr val="tx1"/>
                </a:solidFill>
                <a:effectLst/>
                <a:latin typeface="Times New Roman" pitchFamily="-65" charset="0"/>
                <a:ea typeface="ＭＳ Ｐゴシック" pitchFamily="-65" charset="-128"/>
                <a:cs typeface="ＭＳ Ｐゴシック" pitchFamily="-65" charset="-128"/>
              </a:rPr>
              <a:t>An A1C level below 5.7% is considered normal</a:t>
            </a:r>
          </a:p>
          <a:p>
            <a:r>
              <a:rPr lang="en-AU" sz="1200" b="0" i="0" kern="1200" dirty="0">
                <a:solidFill>
                  <a:schemeClr val="tx1"/>
                </a:solidFill>
                <a:effectLst/>
                <a:latin typeface="Times New Roman" pitchFamily="-65" charset="0"/>
                <a:ea typeface="ＭＳ Ｐゴシック" pitchFamily="-65" charset="-128"/>
                <a:cs typeface="ＭＳ Ｐゴシック" pitchFamily="-65" charset="-128"/>
              </a:rPr>
              <a:t>An A1C level between 5.7% and 6.4% is considered prediabetes</a:t>
            </a:r>
          </a:p>
          <a:p>
            <a:r>
              <a:rPr lang="en-AU" sz="1200" b="0" i="0" kern="1200" dirty="0">
                <a:solidFill>
                  <a:schemeClr val="tx1"/>
                </a:solidFill>
                <a:effectLst/>
                <a:latin typeface="Times New Roman" pitchFamily="-65" charset="0"/>
                <a:ea typeface="ＭＳ Ｐゴシック" pitchFamily="-65" charset="-128"/>
                <a:cs typeface="ＭＳ Ｐゴシック" pitchFamily="-65" charset="-128"/>
              </a:rPr>
              <a:t>An A1C level of 6.5% or higher on two separate tests indicates type 2 diabetes</a:t>
            </a:r>
          </a:p>
          <a:p>
            <a:r>
              <a:rPr lang="en-AU" sz="1200" b="0" i="0" kern="1200" dirty="0">
                <a:solidFill>
                  <a:schemeClr val="tx1"/>
                </a:solidFill>
                <a:effectLst/>
                <a:latin typeface="Times New Roman" pitchFamily="-65" charset="0"/>
                <a:ea typeface="ＭＳ Ｐゴシック" pitchFamily="-65" charset="-128"/>
                <a:cs typeface="ＭＳ Ｐゴシック" pitchFamily="-65" charset="-128"/>
              </a:rPr>
              <a:t>Certain conditions can make the A1C test inaccurate — such as if you're pregnant or have an uncommon form of </a:t>
            </a:r>
            <a:r>
              <a:rPr lang="en-AU" sz="1200" b="0" i="0" kern="1200" dirty="0" err="1">
                <a:solidFill>
                  <a:schemeClr val="tx1"/>
                </a:solidFill>
                <a:effectLst/>
                <a:latin typeface="Times New Roman" pitchFamily="-65" charset="0"/>
                <a:ea typeface="ＭＳ Ｐゴシック" pitchFamily="-65" charset="-128"/>
                <a:cs typeface="ＭＳ Ｐゴシック" pitchFamily="-65" charset="-128"/>
              </a:rPr>
              <a:t>hemoglobin</a:t>
            </a:r>
            <a:r>
              <a:rPr lang="en-AU" sz="1200" b="0" i="0" kern="1200" dirty="0">
                <a:solidFill>
                  <a:schemeClr val="tx1"/>
                </a:solidFill>
                <a:effectLst/>
                <a:latin typeface="Times New Roman" pitchFamily="-65" charset="0"/>
                <a:ea typeface="ＭＳ Ｐゴシック" pitchFamily="-65" charset="-128"/>
                <a:cs typeface="ＭＳ Ｐゴシック" pitchFamily="-65" charset="-128"/>
              </a:rPr>
              <a:t>.</a:t>
            </a:r>
          </a:p>
          <a:p>
            <a:endParaRPr lang="en-AU" sz="1200" b="0" i="0" kern="1200" dirty="0">
              <a:solidFill>
                <a:schemeClr val="tx1"/>
              </a:solidFill>
              <a:effectLst/>
              <a:latin typeface="Times New Roman" pitchFamily="-65" charset="0"/>
              <a:ea typeface="ＭＳ Ｐゴシック" pitchFamily="-65" charset="-128"/>
              <a:cs typeface="ＭＳ Ｐゴシック" pitchFamily="-65" charset="-128"/>
            </a:endParaRPr>
          </a:p>
          <a:p>
            <a:r>
              <a:rPr lang="en-US" altLang="en-US" dirty="0">
                <a:latin typeface="Times New Roman" panose="02020603050405020304" pitchFamily="18" charset="0"/>
                <a:ea typeface="ＭＳ Ｐゴシック" panose="020B0600070205080204" pitchFamily="34" charset="-128"/>
              </a:rPr>
              <a:t>https://</a:t>
            </a:r>
            <a:r>
              <a:rPr lang="en-US" altLang="en-US" dirty="0" err="1">
                <a:latin typeface="Times New Roman" panose="02020603050405020304" pitchFamily="18" charset="0"/>
                <a:ea typeface="ＭＳ Ｐゴシック" panose="020B0600070205080204" pitchFamily="34" charset="-128"/>
              </a:rPr>
              <a:t>www.mayoclinic.org</a:t>
            </a:r>
            <a:r>
              <a:rPr lang="en-US" altLang="en-US">
                <a:latin typeface="Times New Roman" panose="02020603050405020304" pitchFamily="18" charset="0"/>
                <a:ea typeface="ＭＳ Ｐゴシック" panose="020B0600070205080204" pitchFamily="34" charset="-128"/>
              </a:rPr>
              <a:t>/diseases-conditions/prediabetes/diagnosis-treatment/drc-20355284 accessed 8 Feb 2022 7:23pm.</a:t>
            </a:r>
          </a:p>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22311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B145E735-76DF-BC4F-B5F9-A4FB3F38F7FB}"/>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9C11498-7A9E-A241-AA8D-2EFED82FFEEA}" type="slidenum">
              <a:rPr lang="en-US" altLang="en-US" sz="1200"/>
              <a:pPr/>
              <a:t>2</a:t>
            </a:fld>
            <a:endParaRPr lang="en-US" altLang="en-US" sz="1200" dirty="0"/>
          </a:p>
        </p:txBody>
      </p:sp>
      <p:sp>
        <p:nvSpPr>
          <p:cNvPr id="12291" name="Rectangle 2">
            <a:extLst>
              <a:ext uri="{FF2B5EF4-FFF2-40B4-BE49-F238E27FC236}">
                <a16:creationId xmlns:a16="http://schemas.microsoft.com/office/drawing/2014/main" id="{B09AD395-119F-D940-BC01-8824702B8486}"/>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5E9E1AD3-EAEF-364A-BB87-9BB807E53976}"/>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11BAA305-8CCC-1A44-9322-160157A74610}"/>
              </a:ext>
            </a:extLst>
          </p:cNvPr>
          <p:cNvSpPr>
            <a:spLocks noGrp="1" noRot="1" noChangeAspect="1"/>
          </p:cNvSpPr>
          <p:nvPr>
            <p:ph type="sldImg"/>
          </p:nvPr>
        </p:nvSpPr>
        <p:spPr>
          <a:ln/>
        </p:spPr>
      </p:sp>
      <p:sp>
        <p:nvSpPr>
          <p:cNvPr id="44035" name="Notes Placeholder 2">
            <a:extLst>
              <a:ext uri="{FF2B5EF4-FFF2-40B4-BE49-F238E27FC236}">
                <a16:creationId xmlns:a16="http://schemas.microsoft.com/office/drawing/2014/main" id="{B72AA8BC-DAED-C24D-9D55-5985E4CC34E6}"/>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That’s how we diagnose diabetes.</a:t>
            </a:r>
          </a:p>
          <a:p>
            <a:r>
              <a:rPr lang="en-US" altLang="en-US" dirty="0">
                <a:latin typeface="Times New Roman" panose="02020603050405020304" pitchFamily="18" charset="0"/>
                <a:ea typeface="ＭＳ Ｐゴシック" panose="020B0600070205080204" pitchFamily="34" charset="-128"/>
              </a:rPr>
              <a:t>Now I want to share some reasons why you do not want to get or ignore diabetes.</a:t>
            </a:r>
          </a:p>
          <a:p>
            <a:endParaRPr lang="en-US" altLang="en-US" dirty="0">
              <a:latin typeface="Times New Roman" panose="02020603050405020304" pitchFamily="18" charset="0"/>
              <a:ea typeface="ＭＳ Ｐゴシック" panose="020B0600070205080204" pitchFamily="34" charset="-128"/>
            </a:endParaRPr>
          </a:p>
        </p:txBody>
      </p:sp>
      <p:sp>
        <p:nvSpPr>
          <p:cNvPr id="44036" name="Slide Number Placeholder 3">
            <a:extLst>
              <a:ext uri="{FF2B5EF4-FFF2-40B4-BE49-F238E27FC236}">
                <a16:creationId xmlns:a16="http://schemas.microsoft.com/office/drawing/2014/main" id="{0B087B32-5E23-E146-A486-060391A79426}"/>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19ED416-FE0C-8E4F-ACBC-927A8F4B8299}" type="slidenum">
              <a:rPr lang="en-US" altLang="en-US" sz="1200"/>
              <a:pPr/>
              <a:t>22</a:t>
            </a:fld>
            <a:endParaRPr lang="en-US" altLang="en-US" sz="12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35260896-8A24-6C4B-9668-B6FDBC6B267F}"/>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73A9B22-0B73-3149-B650-5354298339AC}" type="slidenum">
              <a:rPr lang="en-US" altLang="en-US" sz="1200"/>
              <a:pPr/>
              <a:t>23</a:t>
            </a:fld>
            <a:endParaRPr lang="en-US" altLang="en-US" sz="1200" dirty="0"/>
          </a:p>
        </p:txBody>
      </p:sp>
      <p:sp>
        <p:nvSpPr>
          <p:cNvPr id="46083" name="Rectangle 2">
            <a:extLst>
              <a:ext uri="{FF2B5EF4-FFF2-40B4-BE49-F238E27FC236}">
                <a16:creationId xmlns:a16="http://schemas.microsoft.com/office/drawing/2014/main" id="{04FA4B6F-16CF-A849-94B0-B1F033C1577A}"/>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6E6F3833-5AF7-A642-B15C-700DEA2A8EAC}"/>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5D1978B8-0831-2C44-A7D0-BF3A97693CA0}"/>
              </a:ext>
            </a:extLst>
          </p:cNvPr>
          <p:cNvSpPr>
            <a:spLocks noGrp="1" noRot="1" noChangeAspect="1"/>
          </p:cNvSpPr>
          <p:nvPr>
            <p:ph type="sldImg"/>
          </p:nvPr>
        </p:nvSpPr>
        <p:spPr>
          <a:ln/>
        </p:spPr>
      </p:sp>
      <p:sp>
        <p:nvSpPr>
          <p:cNvPr id="48131" name="Notes Placeholder 2">
            <a:extLst>
              <a:ext uri="{FF2B5EF4-FFF2-40B4-BE49-F238E27FC236}">
                <a16:creationId xmlns:a16="http://schemas.microsoft.com/office/drawing/2014/main" id="{5120B2ED-2E41-7548-B6FD-A7DD07333FA5}"/>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solidFill>
                  <a:srgbClr val="008000"/>
                </a:solidFill>
                <a:latin typeface="Arial" panose="020B0604020202020204" pitchFamily="34" charset="0"/>
                <a:ea typeface="ＭＳ Ｐゴシック" panose="020B0600070205080204" pitchFamily="34" charset="-128"/>
              </a:rPr>
              <a:t>Most people like their toes and want to keep them.</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Trish: H&amp;C, Charcoal poultices, principles from this lecture. </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People making good choices enjoy better health with their families and friends. </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What does it take to keep all your toes?</a:t>
            </a:r>
          </a:p>
          <a:p>
            <a:endParaRPr lang="en-US" altLang="en-US" dirty="0">
              <a:latin typeface="Times New Roman" panose="02020603050405020304" pitchFamily="18" charset="0"/>
              <a:ea typeface="ＭＳ Ｐゴシック" panose="020B0600070205080204" pitchFamily="34" charset="-128"/>
            </a:endParaRPr>
          </a:p>
        </p:txBody>
      </p:sp>
      <p:sp>
        <p:nvSpPr>
          <p:cNvPr id="48132" name="Slide Number Placeholder 3">
            <a:extLst>
              <a:ext uri="{FF2B5EF4-FFF2-40B4-BE49-F238E27FC236}">
                <a16:creationId xmlns:a16="http://schemas.microsoft.com/office/drawing/2014/main" id="{B84252D6-3932-AA4A-98D1-972C998EB39A}"/>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2688ADF-89D7-D240-9248-953E53410407}" type="slidenum">
              <a:rPr lang="en-US" altLang="en-US" sz="1200"/>
              <a:pPr/>
              <a:t>24</a:t>
            </a:fld>
            <a:endParaRPr lang="en-US" altLang="en-US" sz="120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FA6041F0-F481-104C-B550-1D5F9385BB3C}"/>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D093AC5-793D-EA41-A4F3-763F5E901145}" type="slidenum">
              <a:rPr lang="en-US" altLang="en-US" sz="1200"/>
              <a:pPr/>
              <a:t>25</a:t>
            </a:fld>
            <a:endParaRPr lang="en-US" altLang="en-US" sz="1200" dirty="0"/>
          </a:p>
        </p:txBody>
      </p:sp>
      <p:sp>
        <p:nvSpPr>
          <p:cNvPr id="50179" name="Rectangle 2">
            <a:extLst>
              <a:ext uri="{FF2B5EF4-FFF2-40B4-BE49-F238E27FC236}">
                <a16:creationId xmlns:a16="http://schemas.microsoft.com/office/drawing/2014/main" id="{75AC531C-8998-944A-ABE1-304A95609AF8}"/>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74A91E59-E722-AF4A-8E4C-632E96C4A61C}"/>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5D37CB36-4600-E142-82DE-8C4546101D00}"/>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F8D1BB2-2464-C648-B502-BE5FA2B65FF6}" type="slidenum">
              <a:rPr lang="en-US" altLang="en-US" sz="1200"/>
              <a:pPr/>
              <a:t>26</a:t>
            </a:fld>
            <a:endParaRPr lang="en-US" altLang="en-US" sz="1200" dirty="0"/>
          </a:p>
        </p:txBody>
      </p:sp>
      <p:sp>
        <p:nvSpPr>
          <p:cNvPr id="52227" name="Rectangle 2">
            <a:extLst>
              <a:ext uri="{FF2B5EF4-FFF2-40B4-BE49-F238E27FC236}">
                <a16:creationId xmlns:a16="http://schemas.microsoft.com/office/drawing/2014/main" id="{626639DC-4259-5348-A95D-B5F0B686E3D8}"/>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B5B53B66-C190-344F-8420-F3889C7C9BF0}"/>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4DD24DC4-42B0-B244-8047-BA45BE00600C}"/>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70DB296-2F53-D144-9D92-79C134FA0240}" type="slidenum">
              <a:rPr lang="en-US" altLang="en-US" sz="1200"/>
              <a:pPr/>
              <a:t>27</a:t>
            </a:fld>
            <a:endParaRPr lang="en-US" altLang="en-US" sz="1200" dirty="0"/>
          </a:p>
        </p:txBody>
      </p:sp>
      <p:sp>
        <p:nvSpPr>
          <p:cNvPr id="54275" name="Rectangle 2">
            <a:extLst>
              <a:ext uri="{FF2B5EF4-FFF2-40B4-BE49-F238E27FC236}">
                <a16:creationId xmlns:a16="http://schemas.microsoft.com/office/drawing/2014/main" id="{67C3124D-202D-BD4E-A781-8F593F62AA49}"/>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A50419F2-7613-7C47-991B-2B1D9AD09D83}"/>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44E93267-93BF-9F4E-9391-626A5A38DACB}"/>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1965035-9A26-B640-8543-903C37E29E3F}" type="slidenum">
              <a:rPr lang="en-US" altLang="en-US" sz="1200"/>
              <a:pPr/>
              <a:t>28</a:t>
            </a:fld>
            <a:endParaRPr lang="en-US" altLang="en-US" sz="1200" dirty="0"/>
          </a:p>
        </p:txBody>
      </p:sp>
      <p:sp>
        <p:nvSpPr>
          <p:cNvPr id="56323" name="Rectangle 2">
            <a:extLst>
              <a:ext uri="{FF2B5EF4-FFF2-40B4-BE49-F238E27FC236}">
                <a16:creationId xmlns:a16="http://schemas.microsoft.com/office/drawing/2014/main" id="{ED74CF81-2A4F-DC4E-B596-521FDBB432A3}"/>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EB05DF0F-B44F-B34E-9035-0BBFB8A3989C}"/>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F7BABB84-7320-234F-BF9E-3A3EC597BD3A}"/>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5912B68-D722-CA4E-A061-D3206CD08307}" type="slidenum">
              <a:rPr lang="en-US" altLang="en-US" sz="1200"/>
              <a:pPr/>
              <a:t>29</a:t>
            </a:fld>
            <a:endParaRPr lang="en-US" altLang="en-US" sz="1200" dirty="0"/>
          </a:p>
        </p:txBody>
      </p:sp>
      <p:sp>
        <p:nvSpPr>
          <p:cNvPr id="58371" name="Rectangle 2">
            <a:extLst>
              <a:ext uri="{FF2B5EF4-FFF2-40B4-BE49-F238E27FC236}">
                <a16:creationId xmlns:a16="http://schemas.microsoft.com/office/drawing/2014/main" id="{637B6D4A-6D70-DE41-AD73-EB079B30A01C}"/>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C06064B5-262C-FF42-AD46-1D19077FDBFC}"/>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02F8B31A-43B6-B04A-8BCB-5E982D1EC389}"/>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93C5559-8F97-A549-A25B-7CDC0BD6F3B8}" type="slidenum">
              <a:rPr lang="en-US" altLang="en-US" sz="1200"/>
              <a:pPr/>
              <a:t>30</a:t>
            </a:fld>
            <a:endParaRPr lang="en-US" altLang="en-US" sz="1200" dirty="0"/>
          </a:p>
        </p:txBody>
      </p:sp>
      <p:sp>
        <p:nvSpPr>
          <p:cNvPr id="60419" name="Rectangle 2">
            <a:extLst>
              <a:ext uri="{FF2B5EF4-FFF2-40B4-BE49-F238E27FC236}">
                <a16:creationId xmlns:a16="http://schemas.microsoft.com/office/drawing/2014/main" id="{80048177-7F6D-CD4B-B5B7-0E4F81E6F859}"/>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C684E7A9-1653-DF4E-9863-71A8A9E33AF3}"/>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87AA16FC-410D-9B49-B772-CBD55680D10C}"/>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9183F12-1A13-3342-833C-6A949B0FDE6E}" type="slidenum">
              <a:rPr lang="en-US" altLang="en-US" sz="1200"/>
              <a:pPr/>
              <a:t>31</a:t>
            </a:fld>
            <a:endParaRPr lang="en-US" altLang="en-US" sz="1200" dirty="0"/>
          </a:p>
        </p:txBody>
      </p:sp>
      <p:sp>
        <p:nvSpPr>
          <p:cNvPr id="62467" name="Rectangle 2">
            <a:extLst>
              <a:ext uri="{FF2B5EF4-FFF2-40B4-BE49-F238E27FC236}">
                <a16:creationId xmlns:a16="http://schemas.microsoft.com/office/drawing/2014/main" id="{E89A2022-DD21-A749-9950-CBA299EF7213}"/>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B4780263-8EBC-A742-8629-3F5FF2FD88C7}"/>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0C8B596C-C2E0-504D-9A91-24E04C414978}"/>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AC236ED-BB7F-1640-900E-2FCE69D0CCEA}" type="slidenum">
              <a:rPr lang="en-US" altLang="en-US" sz="1200"/>
              <a:pPr/>
              <a:t>3</a:t>
            </a:fld>
            <a:endParaRPr lang="en-US" altLang="en-US" sz="1200" dirty="0"/>
          </a:p>
        </p:txBody>
      </p:sp>
      <p:sp>
        <p:nvSpPr>
          <p:cNvPr id="14339" name="Rectangle 2">
            <a:extLst>
              <a:ext uri="{FF2B5EF4-FFF2-40B4-BE49-F238E27FC236}">
                <a16:creationId xmlns:a16="http://schemas.microsoft.com/office/drawing/2014/main" id="{F45CA83A-FB25-E643-A33E-2D0FE962F844}"/>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79F13694-AFCD-A34A-9D61-FB75A5899ACF}"/>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9F8F0993-679E-714F-8C4C-60FA2FA434A0}"/>
              </a:ext>
            </a:extLst>
          </p:cNvPr>
          <p:cNvSpPr>
            <a:spLocks noGrp="1" noRot="1" noChangeAspect="1"/>
          </p:cNvSpPr>
          <p:nvPr>
            <p:ph type="sldImg"/>
          </p:nvPr>
        </p:nvSpPr>
        <p:spPr>
          <a:ln/>
        </p:spPr>
      </p:sp>
      <p:sp>
        <p:nvSpPr>
          <p:cNvPr id="64515" name="Notes Placeholder 2">
            <a:extLst>
              <a:ext uri="{FF2B5EF4-FFF2-40B4-BE49-F238E27FC236}">
                <a16:creationId xmlns:a16="http://schemas.microsoft.com/office/drawing/2014/main" id="{A3392281-B6F7-0547-85F1-E11CEDD0F2B8}"/>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solidFill>
                  <a:srgbClr val="008000"/>
                </a:solidFill>
                <a:latin typeface="Arial" panose="020B0604020202020204" pitchFamily="34" charset="0"/>
                <a:ea typeface="ＭＳ Ｐゴシック" panose="020B0600070205080204" pitchFamily="34" charset="-128"/>
              </a:rPr>
              <a:t>Herb and divorce.</a:t>
            </a:r>
          </a:p>
          <a:p>
            <a:r>
              <a:rPr lang="en-US" altLang="en-US" dirty="0">
                <a:solidFill>
                  <a:srgbClr val="008000"/>
                </a:solidFill>
                <a:latin typeface="Arial" panose="020B0604020202020204" pitchFamily="34" charset="0"/>
                <a:ea typeface="ＭＳ Ｐゴシック" panose="020B0600070205080204" pitchFamily="34" charset="-128"/>
              </a:rPr>
              <a:t>Many people find relationships challenging. What would happen to your relationships if you followed a diabetes friendly lifestyle? </a:t>
            </a:r>
          </a:p>
          <a:p>
            <a:r>
              <a:rPr lang="en-US" altLang="en-US" dirty="0">
                <a:solidFill>
                  <a:srgbClr val="008000"/>
                </a:solidFill>
                <a:latin typeface="Arial" panose="020B0604020202020204" pitchFamily="34" charset="0"/>
                <a:ea typeface="ＭＳ Ｐゴシック" panose="020B0600070205080204" pitchFamily="34" charset="-128"/>
              </a:rPr>
              <a:t>And what would that look like?</a:t>
            </a:r>
          </a:p>
          <a:p>
            <a:endParaRPr lang="en-US" altLang="en-US" dirty="0">
              <a:latin typeface="Times New Roman" panose="02020603050405020304" pitchFamily="18" charset="0"/>
              <a:ea typeface="ＭＳ Ｐゴシック" panose="020B0600070205080204" pitchFamily="34" charset="-128"/>
            </a:endParaRPr>
          </a:p>
        </p:txBody>
      </p:sp>
      <p:sp>
        <p:nvSpPr>
          <p:cNvPr id="64516" name="Slide Number Placeholder 3">
            <a:extLst>
              <a:ext uri="{FF2B5EF4-FFF2-40B4-BE49-F238E27FC236}">
                <a16:creationId xmlns:a16="http://schemas.microsoft.com/office/drawing/2014/main" id="{3D84299C-82C2-6B4F-93C3-6271FAFD4CDB}"/>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0413B44-CC63-814B-B2E5-AB6DFD604449}" type="slidenum">
              <a:rPr lang="en-US" altLang="en-US" sz="1200"/>
              <a:pPr/>
              <a:t>32</a:t>
            </a:fld>
            <a:endParaRPr lang="en-US" altLang="en-US" sz="1200"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3F244937-51DF-4641-83C0-6DCD696DB84E}"/>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1787A53-5904-AA41-BBB3-D9F736EE2096}" type="slidenum">
              <a:rPr lang="en-US" altLang="en-US" sz="1200"/>
              <a:pPr/>
              <a:t>33</a:t>
            </a:fld>
            <a:endParaRPr lang="en-US" altLang="en-US" sz="1200" dirty="0"/>
          </a:p>
        </p:txBody>
      </p:sp>
      <p:sp>
        <p:nvSpPr>
          <p:cNvPr id="66563" name="Rectangle 2">
            <a:extLst>
              <a:ext uri="{FF2B5EF4-FFF2-40B4-BE49-F238E27FC236}">
                <a16:creationId xmlns:a16="http://schemas.microsoft.com/office/drawing/2014/main" id="{5EBB765A-6A6E-6945-83AA-2E5A8588D1DE}"/>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9BE4949E-00E8-8446-8ECC-5F1EC8BEA1E1}"/>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52502C4F-C44A-5947-A6A9-E8FBB36937E4}"/>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2761C69F-D6C5-4A4B-9D0E-92838DA98505}" type="slidenum">
              <a:rPr lang="en-US" altLang="en-US" sz="1200"/>
              <a:pPr/>
              <a:t>36</a:t>
            </a:fld>
            <a:endParaRPr lang="en-US" altLang="en-US" sz="1200" dirty="0"/>
          </a:p>
        </p:txBody>
      </p:sp>
      <p:sp>
        <p:nvSpPr>
          <p:cNvPr id="70659" name="Rectangle 2">
            <a:extLst>
              <a:ext uri="{FF2B5EF4-FFF2-40B4-BE49-F238E27FC236}">
                <a16:creationId xmlns:a16="http://schemas.microsoft.com/office/drawing/2014/main" id="{2C09F008-D529-7A45-BDDF-03FD8133AE15}"/>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91C1180E-BE2A-F742-B4A5-8981088B793E}"/>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09E7F461-BEEF-3A4E-AF8C-B16A08162D42}"/>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4F04726-6025-3F4D-AB91-A5FEBB3CD089}" type="slidenum">
              <a:rPr lang="en-US" altLang="en-US" sz="1200"/>
              <a:pPr/>
              <a:t>37</a:t>
            </a:fld>
            <a:endParaRPr lang="en-US" altLang="en-US" sz="1200" dirty="0"/>
          </a:p>
        </p:txBody>
      </p:sp>
      <p:sp>
        <p:nvSpPr>
          <p:cNvPr id="72707" name="Rectangle 2">
            <a:extLst>
              <a:ext uri="{FF2B5EF4-FFF2-40B4-BE49-F238E27FC236}">
                <a16:creationId xmlns:a16="http://schemas.microsoft.com/office/drawing/2014/main" id="{A5C92FF0-375E-F247-AB91-725B4F114177}"/>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7B6ED2CE-0CB8-0940-BE29-49F543EE6F23}"/>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A9F01307-6D2E-2746-A726-09FC703D3167}"/>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FFC42BC-DF50-3F4B-87FB-FD4BFD284B66}" type="slidenum">
              <a:rPr lang="en-US" altLang="en-US" sz="1200"/>
              <a:pPr/>
              <a:t>38</a:t>
            </a:fld>
            <a:endParaRPr lang="en-US" altLang="en-US" sz="1200" dirty="0"/>
          </a:p>
        </p:txBody>
      </p:sp>
      <p:sp>
        <p:nvSpPr>
          <p:cNvPr id="74755" name="Rectangle 2">
            <a:extLst>
              <a:ext uri="{FF2B5EF4-FFF2-40B4-BE49-F238E27FC236}">
                <a16:creationId xmlns:a16="http://schemas.microsoft.com/office/drawing/2014/main" id="{53AA8AA9-8AC3-9D49-8757-31107C3CD5C1}"/>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E311CE40-3402-0144-9274-27A9FA070B66}"/>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B3BB0D0E-82E1-794C-9920-0C7994B1F0F4}"/>
              </a:ext>
            </a:extLst>
          </p:cNvPr>
          <p:cNvSpPr>
            <a:spLocks noGrp="1" noRot="1" noChangeAspect="1"/>
          </p:cNvSpPr>
          <p:nvPr>
            <p:ph type="sldImg"/>
          </p:nvPr>
        </p:nvSpPr>
        <p:spPr>
          <a:ln/>
        </p:spPr>
      </p:sp>
      <p:sp>
        <p:nvSpPr>
          <p:cNvPr id="76803" name="Notes Placeholder 2">
            <a:extLst>
              <a:ext uri="{FF2B5EF4-FFF2-40B4-BE49-F238E27FC236}">
                <a16:creationId xmlns:a16="http://schemas.microsoft.com/office/drawing/2014/main" id="{BAC22F6A-4436-E04F-8354-90C9B02FADCD}"/>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solidFill>
                  <a:srgbClr val="008000"/>
                </a:solidFill>
                <a:latin typeface="Arial" panose="020B0604020202020204" pitchFamily="34" charset="0"/>
                <a:ea typeface="ＭＳ Ｐゴシック" panose="020B0600070205080204" pitchFamily="34" charset="-128"/>
              </a:rPr>
              <a:t>When you have a choice between a get by solution and the very best solution for your health and the health of your family, which do you want?</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Well, what about drugs and insulin, are they safe?</a:t>
            </a:r>
          </a:p>
          <a:p>
            <a:endParaRPr lang="en-US" altLang="en-US" dirty="0">
              <a:latin typeface="Times New Roman" panose="02020603050405020304" pitchFamily="18" charset="0"/>
              <a:ea typeface="ＭＳ Ｐゴシック" panose="020B0600070205080204" pitchFamily="34" charset="-128"/>
            </a:endParaRPr>
          </a:p>
        </p:txBody>
      </p:sp>
      <p:sp>
        <p:nvSpPr>
          <p:cNvPr id="76804" name="Slide Number Placeholder 3">
            <a:extLst>
              <a:ext uri="{FF2B5EF4-FFF2-40B4-BE49-F238E27FC236}">
                <a16:creationId xmlns:a16="http://schemas.microsoft.com/office/drawing/2014/main" id="{EB7B349E-8C3B-EA49-BB42-011C1ECC3912}"/>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972DD60-679A-6246-9E45-F55942AB73CA}" type="slidenum">
              <a:rPr lang="en-US" altLang="en-US" sz="1200"/>
              <a:pPr/>
              <a:t>39</a:t>
            </a:fld>
            <a:endParaRPr lang="en-US" altLang="en-US" sz="1200"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4FEC4535-5A52-954D-AB46-3CD2B05AB072}"/>
              </a:ext>
            </a:extLst>
          </p:cNvPr>
          <p:cNvSpPr>
            <a:spLocks noGrp="1" noRot="1" noChangeAspect="1" noChangeArrowheads="1"/>
          </p:cNvSpPr>
          <p:nvPr>
            <p:ph type="sldImg"/>
          </p:nvPr>
        </p:nvSpPr>
        <p:spPr>
          <a:solidFill>
            <a:srgbClr val="FFFFFF"/>
          </a:solidFill>
          <a:ln/>
        </p:spPr>
      </p:sp>
      <p:sp>
        <p:nvSpPr>
          <p:cNvPr id="79875" name="Rectangle 3">
            <a:extLst>
              <a:ext uri="{FF2B5EF4-FFF2-40B4-BE49-F238E27FC236}">
                <a16:creationId xmlns:a16="http://schemas.microsoft.com/office/drawing/2014/main" id="{A71E5D7E-62A6-5747-A84A-B292E0474253}"/>
              </a:ext>
            </a:extLst>
          </p:cNvPr>
          <p:cNvSpPr>
            <a:spLocks noGrp="1" noChangeArrowheads="1"/>
          </p:cNvSpPr>
          <p:nvPr>
            <p:ph type="body" idx="1"/>
          </p:nvPr>
        </p:nvSpPr>
        <p:spPr>
          <a:solidFill>
            <a:srgbClr val="FFFFFF"/>
          </a:solidFill>
          <a:ln>
            <a:solidFill>
              <a:srgbClr val="000000"/>
            </a:solidFill>
          </a:ln>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AD52C5AE-7C2D-904E-B911-4CC7E4CDE930}"/>
              </a:ext>
            </a:extLst>
          </p:cNvPr>
          <p:cNvSpPr>
            <a:spLocks noGrp="1" noRot="1" noChangeAspect="1"/>
          </p:cNvSpPr>
          <p:nvPr>
            <p:ph type="sldImg"/>
          </p:nvPr>
        </p:nvSpPr>
        <p:spPr>
          <a:ln/>
        </p:spPr>
      </p:sp>
      <p:sp>
        <p:nvSpPr>
          <p:cNvPr id="81923" name="Notes Placeholder 2">
            <a:extLst>
              <a:ext uri="{FF2B5EF4-FFF2-40B4-BE49-F238E27FC236}">
                <a16:creationId xmlns:a16="http://schemas.microsoft.com/office/drawing/2014/main" id="{A46200D0-F6A1-ED42-B38F-41C2AA1A31FB}"/>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solidFill>
                  <a:srgbClr val="008000"/>
                </a:solidFill>
                <a:latin typeface="Arial" panose="020B0604020202020204" pitchFamily="34" charset="0"/>
                <a:ea typeface="ＭＳ Ｐゴシック" panose="020B0600070205080204" pitchFamily="34" charset="-128"/>
              </a:rPr>
              <a:t>Healthy people don’t need drugs.  </a:t>
            </a:r>
          </a:p>
          <a:p>
            <a:r>
              <a:rPr lang="en-US" altLang="en-US" dirty="0">
                <a:solidFill>
                  <a:srgbClr val="008000"/>
                </a:solidFill>
                <a:latin typeface="Arial" panose="020B0604020202020204" pitchFamily="34" charset="0"/>
                <a:ea typeface="ＭＳ Ｐゴシック" panose="020B0600070205080204" pitchFamily="34" charset="-128"/>
              </a:rPr>
              <a:t>Most people like to be healthy.  </a:t>
            </a:r>
          </a:p>
          <a:p>
            <a:r>
              <a:rPr lang="en-US" altLang="en-US" dirty="0">
                <a:solidFill>
                  <a:srgbClr val="008000"/>
                </a:solidFill>
                <a:latin typeface="Arial" panose="020B0604020202020204" pitchFamily="34" charset="0"/>
                <a:ea typeface="ＭＳ Ｐゴシック" panose="020B0600070205080204" pitchFamily="34" charset="-128"/>
              </a:rPr>
              <a:t>What does it take to be healthy? </a:t>
            </a:r>
          </a:p>
          <a:p>
            <a:endParaRPr lang="en-US" altLang="en-US" dirty="0">
              <a:latin typeface="Times New Roman" panose="02020603050405020304" pitchFamily="18" charset="0"/>
              <a:ea typeface="ＭＳ Ｐゴシック" panose="020B0600070205080204" pitchFamily="34" charset="-128"/>
            </a:endParaRPr>
          </a:p>
        </p:txBody>
      </p:sp>
      <p:sp>
        <p:nvSpPr>
          <p:cNvPr id="81924" name="Slide Number Placeholder 3">
            <a:extLst>
              <a:ext uri="{FF2B5EF4-FFF2-40B4-BE49-F238E27FC236}">
                <a16:creationId xmlns:a16="http://schemas.microsoft.com/office/drawing/2014/main" id="{45896610-2CCD-C645-9BD9-9620582DA432}"/>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7D6DED1-4DE2-944B-9270-028FC1C4BD78}" type="slidenum">
              <a:rPr lang="en-US" altLang="en-US" sz="1200"/>
              <a:pPr/>
              <a:t>42</a:t>
            </a:fld>
            <a:endParaRPr lang="en-US" altLang="en-US" sz="1200"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Obesity and Diabetes</a:t>
            </a:r>
          </a:p>
        </p:txBody>
      </p:sp>
      <p:sp>
        <p:nvSpPr>
          <p:cNvPr id="4" name="Slide Number Placeholder 3"/>
          <p:cNvSpPr>
            <a:spLocks noGrp="1"/>
          </p:cNvSpPr>
          <p:nvPr>
            <p:ph type="sldNum" sz="quarter" idx="5"/>
          </p:nvPr>
        </p:nvSpPr>
        <p:spPr/>
        <p:txBody>
          <a:bodyPr/>
          <a:lstStyle/>
          <a:p>
            <a:fld id="{CDF0DBCB-26AC-0F46-9083-EC13C4117C08}" type="slidenum">
              <a:rPr lang="en-US" altLang="en-US" smtClean="0"/>
              <a:pPr/>
              <a:t>43</a:t>
            </a:fld>
            <a:endParaRPr lang="en-US" altLang="en-US" dirty="0"/>
          </a:p>
        </p:txBody>
      </p:sp>
    </p:spTree>
    <p:extLst>
      <p:ext uri="{BB962C8B-B14F-4D97-AF65-F5344CB8AC3E}">
        <p14:creationId xmlns:p14="http://schemas.microsoft.com/office/powerpoint/2010/main" val="26255917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FE886B1D-9665-F940-A37C-1E6355BF2294}"/>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a:fld id="{8B06C9F6-30DE-594E-9EC2-E4952D0C12F9}" type="slidenum">
              <a:rPr lang="en-US" altLang="en-US" sz="1200"/>
              <a:pPr algn="r"/>
              <a:t>44</a:t>
            </a:fld>
            <a:endParaRPr lang="en-US" altLang="en-US" sz="1200" dirty="0"/>
          </a:p>
        </p:txBody>
      </p:sp>
      <p:sp>
        <p:nvSpPr>
          <p:cNvPr id="84995" name="Rectangle 2">
            <a:extLst>
              <a:ext uri="{FF2B5EF4-FFF2-40B4-BE49-F238E27FC236}">
                <a16:creationId xmlns:a16="http://schemas.microsoft.com/office/drawing/2014/main" id="{661EE140-CC64-C04C-A6CF-566631C52223}"/>
              </a:ext>
            </a:extLst>
          </p:cNvPr>
          <p:cNvSpPr>
            <a:spLocks noGrp="1" noRot="1" noChangeAspect="1" noChangeArrowheads="1" noTextEdit="1"/>
          </p:cNvSpPr>
          <p:nvPr>
            <p:ph type="sldImg"/>
          </p:nvPr>
        </p:nvSpPr>
        <p:spPr>
          <a:solidFill>
            <a:srgbClr val="FFFFFF"/>
          </a:solidFill>
          <a:ln/>
        </p:spPr>
      </p:sp>
      <p:sp>
        <p:nvSpPr>
          <p:cNvPr id="84996" name="Rectangle 3">
            <a:extLst>
              <a:ext uri="{FF2B5EF4-FFF2-40B4-BE49-F238E27FC236}">
                <a16:creationId xmlns:a16="http://schemas.microsoft.com/office/drawing/2014/main" id="{4A5D2DBD-046A-9744-B0CC-6916133B90CF}"/>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83CE3EAF-F759-874E-BB99-E8E5AB28C6AF}"/>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F105EA1-FC3C-BA4E-960B-B1A0DB6D9B62}" type="slidenum">
              <a:rPr lang="en-US" altLang="en-US" sz="1200"/>
              <a:pPr/>
              <a:t>4</a:t>
            </a:fld>
            <a:endParaRPr lang="en-US" altLang="en-US" sz="1200" dirty="0"/>
          </a:p>
        </p:txBody>
      </p:sp>
      <p:sp>
        <p:nvSpPr>
          <p:cNvPr id="16387" name="Rectangle 2">
            <a:extLst>
              <a:ext uri="{FF2B5EF4-FFF2-40B4-BE49-F238E27FC236}">
                <a16:creationId xmlns:a16="http://schemas.microsoft.com/office/drawing/2014/main" id="{EA95DA96-FD03-1843-A9D1-9470672C5F6D}"/>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BC33EE0F-2AEB-DF4F-85F5-BC3877AEBC47}"/>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6286E0DA-291B-D84B-8262-354F9D28761F}"/>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a:fld id="{B181B324-088D-FE45-A8B3-FC74F6F50435}" type="slidenum">
              <a:rPr lang="en-US" altLang="en-US" sz="1200"/>
              <a:pPr algn="r"/>
              <a:t>45</a:t>
            </a:fld>
            <a:endParaRPr lang="en-US" altLang="en-US" sz="1200" dirty="0"/>
          </a:p>
        </p:txBody>
      </p:sp>
      <p:sp>
        <p:nvSpPr>
          <p:cNvPr id="91139" name="Rectangle 2">
            <a:extLst>
              <a:ext uri="{FF2B5EF4-FFF2-40B4-BE49-F238E27FC236}">
                <a16:creationId xmlns:a16="http://schemas.microsoft.com/office/drawing/2014/main" id="{3F0189AF-2240-B341-BB0E-4D6A2C296AE2}"/>
              </a:ext>
            </a:extLst>
          </p:cNvPr>
          <p:cNvSpPr>
            <a:spLocks noGrp="1" noRot="1" noChangeAspect="1" noChangeArrowheads="1" noTextEdit="1"/>
          </p:cNvSpPr>
          <p:nvPr>
            <p:ph type="sldImg"/>
          </p:nvPr>
        </p:nvSpPr>
        <p:spPr>
          <a:solidFill>
            <a:srgbClr val="FFFFFF"/>
          </a:solidFill>
          <a:ln/>
        </p:spPr>
      </p:sp>
      <p:sp>
        <p:nvSpPr>
          <p:cNvPr id="91140" name="Rectangle 3">
            <a:extLst>
              <a:ext uri="{FF2B5EF4-FFF2-40B4-BE49-F238E27FC236}">
                <a16:creationId xmlns:a16="http://schemas.microsoft.com/office/drawing/2014/main" id="{26C4BDCC-3B9C-4848-8F4F-AEFEE86F18FD}"/>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C65E34A2-6EA7-F941-98FC-AE44CD4DD7F6}"/>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a:fld id="{3D9A7CD1-DF89-4348-9514-6D1648339F89}" type="slidenum">
              <a:rPr lang="en-US" altLang="en-US" sz="1200"/>
              <a:pPr algn="r"/>
              <a:t>46</a:t>
            </a:fld>
            <a:endParaRPr lang="en-US" altLang="en-US" sz="1200" dirty="0"/>
          </a:p>
        </p:txBody>
      </p:sp>
      <p:sp>
        <p:nvSpPr>
          <p:cNvPr id="93187" name="Rectangle 2">
            <a:extLst>
              <a:ext uri="{FF2B5EF4-FFF2-40B4-BE49-F238E27FC236}">
                <a16:creationId xmlns:a16="http://schemas.microsoft.com/office/drawing/2014/main" id="{99C4634C-9709-0D48-AFAA-6F29570DC340}"/>
              </a:ext>
            </a:extLst>
          </p:cNvPr>
          <p:cNvSpPr>
            <a:spLocks noGrp="1" noRot="1" noChangeAspect="1" noChangeArrowheads="1" noTextEdit="1"/>
          </p:cNvSpPr>
          <p:nvPr>
            <p:ph type="sldImg"/>
          </p:nvPr>
        </p:nvSpPr>
        <p:spPr>
          <a:solidFill>
            <a:srgbClr val="FFFFFF"/>
          </a:solidFill>
          <a:ln/>
        </p:spPr>
      </p:sp>
      <p:sp>
        <p:nvSpPr>
          <p:cNvPr id="93188" name="Rectangle 3">
            <a:extLst>
              <a:ext uri="{FF2B5EF4-FFF2-40B4-BE49-F238E27FC236}">
                <a16:creationId xmlns:a16="http://schemas.microsoft.com/office/drawing/2014/main" id="{0430E2E9-E07C-0A44-8CC5-788B5F0CEC81}"/>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E4053BD4-C878-C74E-B18F-82896B220C3A}"/>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a:fld id="{9E03BBAC-3DE2-7F44-ACE4-4C8CC6F0D1FC}" type="slidenum">
              <a:rPr lang="en-US" altLang="en-US" sz="1200"/>
              <a:pPr algn="r"/>
              <a:t>47</a:t>
            </a:fld>
            <a:endParaRPr lang="en-US" altLang="en-US" sz="1200" dirty="0"/>
          </a:p>
        </p:txBody>
      </p:sp>
      <p:sp>
        <p:nvSpPr>
          <p:cNvPr id="95235" name="Rectangle 2">
            <a:extLst>
              <a:ext uri="{FF2B5EF4-FFF2-40B4-BE49-F238E27FC236}">
                <a16:creationId xmlns:a16="http://schemas.microsoft.com/office/drawing/2014/main" id="{0E913AEB-32FE-8442-BB64-A799DFE4CD34}"/>
              </a:ext>
            </a:extLst>
          </p:cNvPr>
          <p:cNvSpPr>
            <a:spLocks noGrp="1" noRot="1" noChangeAspect="1" noChangeArrowheads="1" noTextEdit="1"/>
          </p:cNvSpPr>
          <p:nvPr>
            <p:ph type="sldImg"/>
          </p:nvPr>
        </p:nvSpPr>
        <p:spPr>
          <a:solidFill>
            <a:srgbClr val="FFFFFF"/>
          </a:solidFill>
          <a:ln/>
        </p:spPr>
      </p:sp>
      <p:sp>
        <p:nvSpPr>
          <p:cNvPr id="95236" name="Rectangle 3">
            <a:extLst>
              <a:ext uri="{FF2B5EF4-FFF2-40B4-BE49-F238E27FC236}">
                <a16:creationId xmlns:a16="http://schemas.microsoft.com/office/drawing/2014/main" id="{3673B4B3-A859-3042-8DA9-AC52B186EB3B}"/>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BE3EF89A-6552-2545-949E-BA1602A51C26}"/>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a:fld id="{9E17E6C7-A89D-7345-980F-53A9C543B75E}" type="slidenum">
              <a:rPr lang="en-US" altLang="en-US" sz="1200"/>
              <a:pPr algn="r"/>
              <a:t>48</a:t>
            </a:fld>
            <a:endParaRPr lang="en-US" altLang="en-US" sz="1200" dirty="0"/>
          </a:p>
        </p:txBody>
      </p:sp>
      <p:sp>
        <p:nvSpPr>
          <p:cNvPr id="97283" name="Rectangle 2">
            <a:extLst>
              <a:ext uri="{FF2B5EF4-FFF2-40B4-BE49-F238E27FC236}">
                <a16:creationId xmlns:a16="http://schemas.microsoft.com/office/drawing/2014/main" id="{D5C8DA95-0BA3-AB49-A7E0-63FA5C2CAE4A}"/>
              </a:ext>
            </a:extLst>
          </p:cNvPr>
          <p:cNvSpPr>
            <a:spLocks noGrp="1" noRot="1" noChangeAspect="1" noChangeArrowheads="1" noTextEdit="1"/>
          </p:cNvSpPr>
          <p:nvPr>
            <p:ph type="sldImg"/>
          </p:nvPr>
        </p:nvSpPr>
        <p:spPr>
          <a:solidFill>
            <a:srgbClr val="FFFFFF"/>
          </a:solidFill>
          <a:ln/>
        </p:spPr>
      </p:sp>
      <p:sp>
        <p:nvSpPr>
          <p:cNvPr id="97284" name="Rectangle 3">
            <a:extLst>
              <a:ext uri="{FF2B5EF4-FFF2-40B4-BE49-F238E27FC236}">
                <a16:creationId xmlns:a16="http://schemas.microsoft.com/office/drawing/2014/main" id="{CBC1EE7C-F975-CE4A-8CE6-EBC039E3F843}"/>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5564A7F0-7AEE-7F4D-816B-F05EEB97D8F5}"/>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a:fld id="{EA58EA3A-94E7-8143-8E06-CA8BCE7E4870}" type="slidenum">
              <a:rPr lang="en-US" altLang="en-US" sz="1200"/>
              <a:pPr algn="r"/>
              <a:t>49</a:t>
            </a:fld>
            <a:endParaRPr lang="en-US" altLang="en-US" sz="1200" dirty="0"/>
          </a:p>
        </p:txBody>
      </p:sp>
      <p:sp>
        <p:nvSpPr>
          <p:cNvPr id="99331" name="Rectangle 2">
            <a:extLst>
              <a:ext uri="{FF2B5EF4-FFF2-40B4-BE49-F238E27FC236}">
                <a16:creationId xmlns:a16="http://schemas.microsoft.com/office/drawing/2014/main" id="{8DDFCF32-FF65-2B42-965A-087B18364489}"/>
              </a:ext>
            </a:extLst>
          </p:cNvPr>
          <p:cNvSpPr>
            <a:spLocks noGrp="1" noRot="1" noChangeAspect="1" noChangeArrowheads="1" noTextEdit="1"/>
          </p:cNvSpPr>
          <p:nvPr>
            <p:ph type="sldImg"/>
          </p:nvPr>
        </p:nvSpPr>
        <p:spPr>
          <a:solidFill>
            <a:srgbClr val="FFFFFF"/>
          </a:solidFill>
          <a:ln/>
        </p:spPr>
      </p:sp>
      <p:sp>
        <p:nvSpPr>
          <p:cNvPr id="99332" name="Rectangle 3">
            <a:extLst>
              <a:ext uri="{FF2B5EF4-FFF2-40B4-BE49-F238E27FC236}">
                <a16:creationId xmlns:a16="http://schemas.microsoft.com/office/drawing/2014/main" id="{C3BDADC5-4E65-CA4E-A48F-837A2DFA3E84}"/>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5413A4EC-8FA8-EC4B-912D-CE62C3FB2892}"/>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a:fld id="{BDCFD087-F017-B94F-891F-27D018D27464}" type="slidenum">
              <a:rPr lang="en-US" altLang="en-US" sz="1200"/>
              <a:pPr algn="r"/>
              <a:t>50</a:t>
            </a:fld>
            <a:endParaRPr lang="en-US" altLang="en-US" sz="1200" dirty="0"/>
          </a:p>
        </p:txBody>
      </p:sp>
      <p:sp>
        <p:nvSpPr>
          <p:cNvPr id="101379" name="Rectangle 2">
            <a:extLst>
              <a:ext uri="{FF2B5EF4-FFF2-40B4-BE49-F238E27FC236}">
                <a16:creationId xmlns:a16="http://schemas.microsoft.com/office/drawing/2014/main" id="{43A85630-A91C-C44F-8D1C-D0035011DE82}"/>
              </a:ext>
            </a:extLst>
          </p:cNvPr>
          <p:cNvSpPr>
            <a:spLocks noGrp="1" noRot="1" noChangeAspect="1" noChangeArrowheads="1" noTextEdit="1"/>
          </p:cNvSpPr>
          <p:nvPr>
            <p:ph type="sldImg"/>
          </p:nvPr>
        </p:nvSpPr>
        <p:spPr>
          <a:solidFill>
            <a:srgbClr val="FFFFFF"/>
          </a:solidFill>
          <a:ln/>
        </p:spPr>
      </p:sp>
      <p:sp>
        <p:nvSpPr>
          <p:cNvPr id="101380" name="Rectangle 3">
            <a:extLst>
              <a:ext uri="{FF2B5EF4-FFF2-40B4-BE49-F238E27FC236}">
                <a16:creationId xmlns:a16="http://schemas.microsoft.com/office/drawing/2014/main" id="{BFACE440-6B6F-C440-A133-A94AF08C9914}"/>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2E064C41-73DD-F54D-9D1E-C88A2349DE4D}"/>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a:fld id="{5B01FA87-1AF5-0F42-8DA8-0500B5E963D2}" type="slidenum">
              <a:rPr lang="en-US" altLang="en-US" sz="1200"/>
              <a:pPr algn="r"/>
              <a:t>51</a:t>
            </a:fld>
            <a:endParaRPr lang="en-US" altLang="en-US" sz="1200" dirty="0"/>
          </a:p>
        </p:txBody>
      </p:sp>
      <p:sp>
        <p:nvSpPr>
          <p:cNvPr id="103427" name="Rectangle 2">
            <a:extLst>
              <a:ext uri="{FF2B5EF4-FFF2-40B4-BE49-F238E27FC236}">
                <a16:creationId xmlns:a16="http://schemas.microsoft.com/office/drawing/2014/main" id="{D936B48E-8D2D-1F4A-9E79-E19D04902D87}"/>
              </a:ext>
            </a:extLst>
          </p:cNvPr>
          <p:cNvSpPr>
            <a:spLocks noGrp="1" noRot="1" noChangeAspect="1" noChangeArrowheads="1" noTextEdit="1"/>
          </p:cNvSpPr>
          <p:nvPr>
            <p:ph type="sldImg"/>
          </p:nvPr>
        </p:nvSpPr>
        <p:spPr>
          <a:solidFill>
            <a:srgbClr val="FFFFFF"/>
          </a:solidFill>
          <a:ln/>
        </p:spPr>
      </p:sp>
      <p:sp>
        <p:nvSpPr>
          <p:cNvPr id="103428" name="Rectangle 3">
            <a:extLst>
              <a:ext uri="{FF2B5EF4-FFF2-40B4-BE49-F238E27FC236}">
                <a16:creationId xmlns:a16="http://schemas.microsoft.com/office/drawing/2014/main" id="{9117833B-2C7B-EB44-8383-63A697A4DEAB}"/>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0F973C00-2FC7-D640-94DB-3AF06BD9F4A2}"/>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a:fld id="{B3273F86-4255-7A45-846A-CF8C58CDE866}" type="slidenum">
              <a:rPr lang="en-US" altLang="en-US" sz="1200"/>
              <a:pPr algn="r"/>
              <a:t>52</a:t>
            </a:fld>
            <a:endParaRPr lang="en-US" altLang="en-US" sz="1200" dirty="0"/>
          </a:p>
        </p:txBody>
      </p:sp>
      <p:sp>
        <p:nvSpPr>
          <p:cNvPr id="105475" name="Rectangle 2">
            <a:extLst>
              <a:ext uri="{FF2B5EF4-FFF2-40B4-BE49-F238E27FC236}">
                <a16:creationId xmlns:a16="http://schemas.microsoft.com/office/drawing/2014/main" id="{59496CC0-169B-F64E-B40A-59C72D83A11F}"/>
              </a:ext>
            </a:extLst>
          </p:cNvPr>
          <p:cNvSpPr>
            <a:spLocks noGrp="1" noRot="1" noChangeAspect="1" noChangeArrowheads="1" noTextEdit="1"/>
          </p:cNvSpPr>
          <p:nvPr>
            <p:ph type="sldImg"/>
          </p:nvPr>
        </p:nvSpPr>
        <p:spPr>
          <a:solidFill>
            <a:srgbClr val="FFFFFF"/>
          </a:solidFill>
          <a:ln/>
        </p:spPr>
      </p:sp>
      <p:sp>
        <p:nvSpPr>
          <p:cNvPr id="105476" name="Rectangle 3">
            <a:extLst>
              <a:ext uri="{FF2B5EF4-FFF2-40B4-BE49-F238E27FC236}">
                <a16:creationId xmlns:a16="http://schemas.microsoft.com/office/drawing/2014/main" id="{F31D120B-7568-8D40-B2AF-49D9F25F2B79}"/>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48D28CFC-19B6-2641-8901-E4CD384D83A3}"/>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a:fld id="{C4DD9A90-6F2B-9743-A5C1-48C2FAB115EB}" type="slidenum">
              <a:rPr lang="en-US" altLang="en-US" sz="1200"/>
              <a:pPr algn="r"/>
              <a:t>53</a:t>
            </a:fld>
            <a:endParaRPr lang="en-US" altLang="en-US" sz="1200" dirty="0"/>
          </a:p>
        </p:txBody>
      </p:sp>
      <p:sp>
        <p:nvSpPr>
          <p:cNvPr id="107523" name="Rectangle 2">
            <a:extLst>
              <a:ext uri="{FF2B5EF4-FFF2-40B4-BE49-F238E27FC236}">
                <a16:creationId xmlns:a16="http://schemas.microsoft.com/office/drawing/2014/main" id="{0259095E-4593-1240-8971-CC6E75C3FB01}"/>
              </a:ext>
            </a:extLst>
          </p:cNvPr>
          <p:cNvSpPr>
            <a:spLocks noGrp="1" noRot="1" noChangeAspect="1" noChangeArrowheads="1" noTextEdit="1"/>
          </p:cNvSpPr>
          <p:nvPr>
            <p:ph type="sldImg"/>
          </p:nvPr>
        </p:nvSpPr>
        <p:spPr>
          <a:solidFill>
            <a:srgbClr val="FFFFFF"/>
          </a:solidFill>
          <a:ln/>
        </p:spPr>
      </p:sp>
      <p:sp>
        <p:nvSpPr>
          <p:cNvPr id="107524" name="Rectangle 3">
            <a:extLst>
              <a:ext uri="{FF2B5EF4-FFF2-40B4-BE49-F238E27FC236}">
                <a16:creationId xmlns:a16="http://schemas.microsoft.com/office/drawing/2014/main" id="{06AF7F4E-BD5E-A242-A19E-7210FADC8815}"/>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50F9B17B-C05E-C94F-A0B1-79C599BE153C}"/>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a:fld id="{26CEA8A3-963F-1E4A-81C9-D69F654B02D7}" type="slidenum">
              <a:rPr lang="en-US" altLang="en-US" sz="1200"/>
              <a:pPr algn="r"/>
              <a:t>54</a:t>
            </a:fld>
            <a:endParaRPr lang="en-US" altLang="en-US" sz="1200" dirty="0"/>
          </a:p>
        </p:txBody>
      </p:sp>
      <p:sp>
        <p:nvSpPr>
          <p:cNvPr id="109571" name="Rectangle 2">
            <a:extLst>
              <a:ext uri="{FF2B5EF4-FFF2-40B4-BE49-F238E27FC236}">
                <a16:creationId xmlns:a16="http://schemas.microsoft.com/office/drawing/2014/main" id="{8E42FD5D-DF15-384F-A21D-8CD2AAE14A61}"/>
              </a:ext>
            </a:extLst>
          </p:cNvPr>
          <p:cNvSpPr>
            <a:spLocks noGrp="1" noRot="1" noChangeAspect="1" noChangeArrowheads="1" noTextEdit="1"/>
          </p:cNvSpPr>
          <p:nvPr>
            <p:ph type="sldImg"/>
          </p:nvPr>
        </p:nvSpPr>
        <p:spPr>
          <a:solidFill>
            <a:srgbClr val="FFFFFF"/>
          </a:solidFill>
          <a:ln/>
        </p:spPr>
      </p:sp>
      <p:sp>
        <p:nvSpPr>
          <p:cNvPr id="109572" name="Rectangle 3">
            <a:extLst>
              <a:ext uri="{FF2B5EF4-FFF2-40B4-BE49-F238E27FC236}">
                <a16:creationId xmlns:a16="http://schemas.microsoft.com/office/drawing/2014/main" id="{6229C751-2C36-4447-BAB9-E26754FFDE7A}"/>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2FBD47E5-B47E-6147-8E5A-791CA145C6EF}"/>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E0FFEE8-CEB2-CC44-8056-730DFF0ECE70}" type="slidenum">
              <a:rPr lang="en-US" altLang="en-US" sz="1200"/>
              <a:pPr/>
              <a:t>5</a:t>
            </a:fld>
            <a:endParaRPr lang="en-US" altLang="en-US" sz="1200" dirty="0"/>
          </a:p>
        </p:txBody>
      </p:sp>
      <p:sp>
        <p:nvSpPr>
          <p:cNvPr id="18435" name="Rectangle 2">
            <a:extLst>
              <a:ext uri="{FF2B5EF4-FFF2-40B4-BE49-F238E27FC236}">
                <a16:creationId xmlns:a16="http://schemas.microsoft.com/office/drawing/2014/main" id="{694D2D2C-B16D-6B44-89C6-164AAD4BB615}"/>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13E91D1D-98FB-8E4D-9897-AD53E756ECAA}"/>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4F6CE79A-42FF-6A45-8A76-1D36852B897E}"/>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a:fld id="{055E7080-B164-ED48-9448-64B1437FF6A2}" type="slidenum">
              <a:rPr lang="en-US" altLang="en-US" sz="1200"/>
              <a:pPr algn="r"/>
              <a:t>55</a:t>
            </a:fld>
            <a:endParaRPr lang="en-US" altLang="en-US" sz="1200" dirty="0"/>
          </a:p>
        </p:txBody>
      </p:sp>
      <p:sp>
        <p:nvSpPr>
          <p:cNvPr id="111619" name="Rectangle 2">
            <a:extLst>
              <a:ext uri="{FF2B5EF4-FFF2-40B4-BE49-F238E27FC236}">
                <a16:creationId xmlns:a16="http://schemas.microsoft.com/office/drawing/2014/main" id="{01553D08-721E-BC46-81EC-7E8CDF7C95CA}"/>
              </a:ext>
            </a:extLst>
          </p:cNvPr>
          <p:cNvSpPr>
            <a:spLocks noGrp="1" noRot="1" noChangeAspect="1" noChangeArrowheads="1" noTextEdit="1"/>
          </p:cNvSpPr>
          <p:nvPr>
            <p:ph type="sldImg"/>
          </p:nvPr>
        </p:nvSpPr>
        <p:spPr>
          <a:solidFill>
            <a:srgbClr val="FFFFFF"/>
          </a:solidFill>
          <a:ln/>
        </p:spPr>
      </p:sp>
      <p:sp>
        <p:nvSpPr>
          <p:cNvPr id="111620" name="Rectangle 3">
            <a:extLst>
              <a:ext uri="{FF2B5EF4-FFF2-40B4-BE49-F238E27FC236}">
                <a16:creationId xmlns:a16="http://schemas.microsoft.com/office/drawing/2014/main" id="{52B2C7E9-C1CD-0E49-9C8F-D0F4486A5883}"/>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CAA36F1A-E629-D748-9606-90C0829ABA37}"/>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a:fld id="{B1007264-7CFD-B24A-BB1F-06EC628AF3F0}" type="slidenum">
              <a:rPr lang="en-US" altLang="en-US" sz="1200"/>
              <a:pPr algn="r"/>
              <a:t>56</a:t>
            </a:fld>
            <a:endParaRPr lang="en-US" altLang="en-US" sz="1200" dirty="0"/>
          </a:p>
        </p:txBody>
      </p:sp>
      <p:sp>
        <p:nvSpPr>
          <p:cNvPr id="113667" name="Rectangle 2">
            <a:extLst>
              <a:ext uri="{FF2B5EF4-FFF2-40B4-BE49-F238E27FC236}">
                <a16:creationId xmlns:a16="http://schemas.microsoft.com/office/drawing/2014/main" id="{8203328A-5310-6040-966B-E41430BA19EB}"/>
              </a:ext>
            </a:extLst>
          </p:cNvPr>
          <p:cNvSpPr>
            <a:spLocks noGrp="1" noRot="1" noChangeAspect="1" noChangeArrowheads="1" noTextEdit="1"/>
          </p:cNvSpPr>
          <p:nvPr>
            <p:ph type="sldImg"/>
          </p:nvPr>
        </p:nvSpPr>
        <p:spPr>
          <a:solidFill>
            <a:srgbClr val="FFFFFF"/>
          </a:solidFill>
          <a:ln/>
        </p:spPr>
      </p:sp>
      <p:sp>
        <p:nvSpPr>
          <p:cNvPr id="113668" name="Rectangle 3">
            <a:extLst>
              <a:ext uri="{FF2B5EF4-FFF2-40B4-BE49-F238E27FC236}">
                <a16:creationId xmlns:a16="http://schemas.microsoft.com/office/drawing/2014/main" id="{DA0747B5-7358-3646-B9D7-EF7174C74D3E}"/>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86F65B7B-0059-6D48-8BF5-D06634F45548}"/>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2D7F91EB-B672-4644-998D-7A723426690C}" type="slidenum">
              <a:rPr lang="en-US" altLang="en-US" sz="1200"/>
              <a:pPr/>
              <a:t>57</a:t>
            </a:fld>
            <a:endParaRPr lang="en-US" altLang="en-US" sz="1200" dirty="0"/>
          </a:p>
        </p:txBody>
      </p:sp>
      <p:sp>
        <p:nvSpPr>
          <p:cNvPr id="115715" name="Rectangle 2">
            <a:extLst>
              <a:ext uri="{FF2B5EF4-FFF2-40B4-BE49-F238E27FC236}">
                <a16:creationId xmlns:a16="http://schemas.microsoft.com/office/drawing/2014/main" id="{57046ECF-95A7-DF4F-A1D8-484F6EC2D1D6}"/>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0C9C012C-BD4C-B54C-8103-42D10908E936}"/>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07422A9E-BF1D-3449-B18D-14F9E91213DA}"/>
              </a:ext>
            </a:extLst>
          </p:cNvPr>
          <p:cNvSpPr>
            <a:spLocks noGrp="1" noRot="1" noChangeAspect="1"/>
          </p:cNvSpPr>
          <p:nvPr>
            <p:ph type="sldImg"/>
          </p:nvPr>
        </p:nvSpPr>
        <p:spPr>
          <a:ln/>
        </p:spPr>
      </p:sp>
      <p:sp>
        <p:nvSpPr>
          <p:cNvPr id="117763" name="Notes Placeholder 2">
            <a:extLst>
              <a:ext uri="{FF2B5EF4-FFF2-40B4-BE49-F238E27FC236}">
                <a16:creationId xmlns:a16="http://schemas.microsoft.com/office/drawing/2014/main" id="{651574A8-092F-9142-8F13-14CE8BC9CCD5}"/>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solidFill>
                  <a:srgbClr val="008000"/>
                </a:solidFill>
                <a:latin typeface="Arial" panose="020B0604020202020204" pitchFamily="34" charset="0"/>
                <a:ea typeface="ＭＳ Ｐゴシック" panose="020B0600070205080204" pitchFamily="34" charset="-128"/>
              </a:rPr>
              <a:t>Glenn beat his diabetes naturally, what about you?</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Now we said that fat fills cells up the fastest, lets look more closely at the fats found in most Americans diets.</a:t>
            </a:r>
          </a:p>
          <a:p>
            <a:endParaRPr lang="en-US" altLang="en-US" dirty="0">
              <a:latin typeface="Times New Roman" panose="02020603050405020304" pitchFamily="18" charset="0"/>
              <a:ea typeface="ＭＳ Ｐゴシック" panose="020B0600070205080204" pitchFamily="34" charset="-128"/>
            </a:endParaRPr>
          </a:p>
        </p:txBody>
      </p:sp>
      <p:sp>
        <p:nvSpPr>
          <p:cNvPr id="117764" name="Slide Number Placeholder 3">
            <a:extLst>
              <a:ext uri="{FF2B5EF4-FFF2-40B4-BE49-F238E27FC236}">
                <a16:creationId xmlns:a16="http://schemas.microsoft.com/office/drawing/2014/main" id="{1BF6B751-CE93-B94B-8D5E-3607A49DCC40}"/>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4AC4634-9034-814F-98BA-A93DBBEF12DC}" type="slidenum">
              <a:rPr lang="en-US" altLang="en-US" sz="1200"/>
              <a:pPr/>
              <a:t>58</a:t>
            </a:fld>
            <a:endParaRPr lang="en-US" altLang="en-US" sz="1200"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0AB93D05-4062-524F-80AD-E2B240F43BC8}"/>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B8D58F0-8CE1-0F48-9A67-EE1ECE084619}" type="slidenum">
              <a:rPr lang="en-US" altLang="en-US" sz="1200"/>
              <a:pPr/>
              <a:t>59</a:t>
            </a:fld>
            <a:endParaRPr lang="en-US" altLang="en-US" sz="1200" dirty="0"/>
          </a:p>
        </p:txBody>
      </p:sp>
      <p:sp>
        <p:nvSpPr>
          <p:cNvPr id="119811" name="Rectangle 2">
            <a:extLst>
              <a:ext uri="{FF2B5EF4-FFF2-40B4-BE49-F238E27FC236}">
                <a16:creationId xmlns:a16="http://schemas.microsoft.com/office/drawing/2014/main" id="{2A7268B3-8CA8-A54F-9023-6BF6EF358D2B}"/>
              </a:ext>
            </a:extLst>
          </p:cNvPr>
          <p:cNvSpPr>
            <a:spLocks noGrp="1" noRot="1" noChangeAspect="1" noChangeArrowheads="1" noTextEdit="1"/>
          </p:cNvSpPr>
          <p:nvPr>
            <p:ph type="sldImg"/>
          </p:nvPr>
        </p:nvSpPr>
        <p:spPr>
          <a:ln/>
        </p:spPr>
      </p:sp>
      <p:sp>
        <p:nvSpPr>
          <p:cNvPr id="119812" name="Rectangle 3">
            <a:extLst>
              <a:ext uri="{FF2B5EF4-FFF2-40B4-BE49-F238E27FC236}">
                <a16:creationId xmlns:a16="http://schemas.microsoft.com/office/drawing/2014/main" id="{0C119A1E-F2E5-B249-9BCF-74E8530DAD67}"/>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CD9854C4-C8B6-2D41-8F91-D6FE717B7D09}"/>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A5E2E90-2C59-4D48-A8EC-ECA52B8EA15F}" type="slidenum">
              <a:rPr lang="en-US" altLang="en-US" sz="1200"/>
              <a:pPr/>
              <a:t>60</a:t>
            </a:fld>
            <a:endParaRPr lang="en-US" altLang="en-US" sz="1200" dirty="0"/>
          </a:p>
        </p:txBody>
      </p:sp>
      <p:sp>
        <p:nvSpPr>
          <p:cNvPr id="121859" name="Rectangle 2">
            <a:extLst>
              <a:ext uri="{FF2B5EF4-FFF2-40B4-BE49-F238E27FC236}">
                <a16:creationId xmlns:a16="http://schemas.microsoft.com/office/drawing/2014/main" id="{64DCB07E-5885-CD45-92E3-E2BA310FA63E}"/>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EF42B091-883C-5B47-83E4-06FA0F72851C}"/>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6503D2DF-8229-B340-B778-CE38048D1E69}"/>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E98D29A-FCC0-6544-965B-5C661EF9ADA5}" type="slidenum">
              <a:rPr lang="en-US" altLang="en-US" sz="1200"/>
              <a:pPr/>
              <a:t>61</a:t>
            </a:fld>
            <a:endParaRPr lang="en-US" altLang="en-US" sz="1200" dirty="0"/>
          </a:p>
        </p:txBody>
      </p:sp>
      <p:sp>
        <p:nvSpPr>
          <p:cNvPr id="123907" name="Rectangle 2">
            <a:extLst>
              <a:ext uri="{FF2B5EF4-FFF2-40B4-BE49-F238E27FC236}">
                <a16:creationId xmlns:a16="http://schemas.microsoft.com/office/drawing/2014/main" id="{BF20E99E-3DCD-9E43-81B4-C237D16E204F}"/>
              </a:ext>
            </a:extLst>
          </p:cNvPr>
          <p:cNvSpPr>
            <a:spLocks noGrp="1" noRot="1" noChangeAspect="1" noChangeArrowheads="1" noTextEdit="1"/>
          </p:cNvSpPr>
          <p:nvPr>
            <p:ph type="sldImg"/>
          </p:nvPr>
        </p:nvSpPr>
        <p:spPr>
          <a:ln/>
        </p:spPr>
      </p:sp>
      <p:sp>
        <p:nvSpPr>
          <p:cNvPr id="123908" name="Rectangle 3">
            <a:extLst>
              <a:ext uri="{FF2B5EF4-FFF2-40B4-BE49-F238E27FC236}">
                <a16:creationId xmlns:a16="http://schemas.microsoft.com/office/drawing/2014/main" id="{D84B3C65-FCDA-D140-80F7-9FAF2CE1CF19}"/>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596EE4B7-60F7-4748-BD8A-50C2D63003EF}"/>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D92AEAD-2989-614E-99FF-D9BB9C5F02FA}" type="slidenum">
              <a:rPr lang="en-US" altLang="en-US" sz="1200"/>
              <a:pPr/>
              <a:t>62</a:t>
            </a:fld>
            <a:endParaRPr lang="en-US" altLang="en-US" sz="1200" dirty="0"/>
          </a:p>
        </p:txBody>
      </p:sp>
      <p:sp>
        <p:nvSpPr>
          <p:cNvPr id="125955" name="Rectangle 2">
            <a:extLst>
              <a:ext uri="{FF2B5EF4-FFF2-40B4-BE49-F238E27FC236}">
                <a16:creationId xmlns:a16="http://schemas.microsoft.com/office/drawing/2014/main" id="{C4C52846-DBB8-D148-ABC3-2DEB424C2AE5}"/>
              </a:ext>
            </a:extLst>
          </p:cNvPr>
          <p:cNvSpPr>
            <a:spLocks noGrp="1" noRot="1" noChangeAspect="1" noChangeArrowheads="1" noTextEdit="1"/>
          </p:cNvSpPr>
          <p:nvPr>
            <p:ph type="sldImg"/>
          </p:nvPr>
        </p:nvSpPr>
        <p:spPr>
          <a:ln/>
        </p:spPr>
      </p:sp>
      <p:sp>
        <p:nvSpPr>
          <p:cNvPr id="125956" name="Rectangle 3">
            <a:extLst>
              <a:ext uri="{FF2B5EF4-FFF2-40B4-BE49-F238E27FC236}">
                <a16:creationId xmlns:a16="http://schemas.microsoft.com/office/drawing/2014/main" id="{2508066E-1AB5-124F-9100-05BD9F6A7316}"/>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819D1FFF-0D85-6A4C-B8D2-275A36436869}"/>
              </a:ext>
            </a:extLst>
          </p:cNvPr>
          <p:cNvSpPr>
            <a:spLocks noGrp="1" noRot="1" noChangeAspect="1"/>
          </p:cNvSpPr>
          <p:nvPr>
            <p:ph type="sldImg"/>
          </p:nvPr>
        </p:nvSpPr>
        <p:spPr>
          <a:ln/>
        </p:spPr>
      </p:sp>
      <p:sp>
        <p:nvSpPr>
          <p:cNvPr id="128003" name="Notes Placeholder 2">
            <a:extLst>
              <a:ext uri="{FF2B5EF4-FFF2-40B4-BE49-F238E27FC236}">
                <a16:creationId xmlns:a16="http://schemas.microsoft.com/office/drawing/2014/main" id="{D3FB8E53-1A65-A342-81A5-6250BF0D8A7D}"/>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Herb</a:t>
            </a:r>
          </a:p>
          <a:p>
            <a:r>
              <a:rPr lang="en-US" altLang="en-US" dirty="0">
                <a:solidFill>
                  <a:srgbClr val="008000"/>
                </a:solidFill>
                <a:latin typeface="Arial" panose="020B0604020202020204" pitchFamily="34" charset="0"/>
                <a:ea typeface="ＭＳ Ｐゴシック" panose="020B0600070205080204" pitchFamily="34" charset="-128"/>
              </a:rPr>
              <a:t>No refined oils in diet, no diabetes. More years of life, more time with family on vacation. </a:t>
            </a:r>
          </a:p>
          <a:p>
            <a:r>
              <a:rPr lang="en-US" altLang="en-US" dirty="0">
                <a:solidFill>
                  <a:srgbClr val="008000"/>
                </a:solidFill>
                <a:latin typeface="Arial" panose="020B0604020202020204" pitchFamily="34" charset="0"/>
                <a:ea typeface="ＭＳ Ｐゴシック" panose="020B0600070205080204" pitchFamily="34" charset="-128"/>
              </a:rPr>
              <a:t>What would happen to your health if you avoided all animal fats and refined plant oils?</a:t>
            </a:r>
          </a:p>
          <a:p>
            <a:endParaRPr lang="en-US" altLang="en-US" dirty="0">
              <a:latin typeface="Times New Roman" panose="02020603050405020304" pitchFamily="18" charset="0"/>
              <a:ea typeface="ＭＳ Ｐゴシック" panose="020B0600070205080204" pitchFamily="34" charset="-128"/>
            </a:endParaRPr>
          </a:p>
        </p:txBody>
      </p:sp>
      <p:sp>
        <p:nvSpPr>
          <p:cNvPr id="128004" name="Slide Number Placeholder 3">
            <a:extLst>
              <a:ext uri="{FF2B5EF4-FFF2-40B4-BE49-F238E27FC236}">
                <a16:creationId xmlns:a16="http://schemas.microsoft.com/office/drawing/2014/main" id="{94DAE0B5-62A5-D34E-BDF5-CCAAA480C000}"/>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8900432-6DF3-8E4C-8F69-686C762BA436}" type="slidenum">
              <a:rPr lang="en-US" altLang="en-US" sz="1200"/>
              <a:pPr/>
              <a:t>63</a:t>
            </a:fld>
            <a:endParaRPr lang="en-US" altLang="en-US" sz="1200"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5D1EB4B8-6ED4-2242-AB64-12771547F231}"/>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30D13D3-4A86-B842-992D-4E73DC67EB67}" type="slidenum">
              <a:rPr lang="en-US" altLang="en-US" sz="1200"/>
              <a:pPr/>
              <a:t>64</a:t>
            </a:fld>
            <a:endParaRPr lang="en-US" altLang="en-US" sz="1200" dirty="0"/>
          </a:p>
        </p:txBody>
      </p:sp>
      <p:sp>
        <p:nvSpPr>
          <p:cNvPr id="130051" name="Rectangle 2">
            <a:extLst>
              <a:ext uri="{FF2B5EF4-FFF2-40B4-BE49-F238E27FC236}">
                <a16:creationId xmlns:a16="http://schemas.microsoft.com/office/drawing/2014/main" id="{5F491D8E-C624-734B-A58D-D6A7417F11D4}"/>
              </a:ext>
            </a:extLst>
          </p:cNvPr>
          <p:cNvSpPr>
            <a:spLocks noGrp="1" noRot="1" noChangeAspect="1" noChangeArrowheads="1" noTextEdit="1"/>
          </p:cNvSpPr>
          <p:nvPr>
            <p:ph type="sldImg"/>
          </p:nvPr>
        </p:nvSpPr>
        <p:spPr>
          <a:ln/>
        </p:spPr>
      </p:sp>
      <p:sp>
        <p:nvSpPr>
          <p:cNvPr id="130052" name="Rectangle 3">
            <a:extLst>
              <a:ext uri="{FF2B5EF4-FFF2-40B4-BE49-F238E27FC236}">
                <a16:creationId xmlns:a16="http://schemas.microsoft.com/office/drawing/2014/main" id="{0E593958-7BF5-8E45-949D-551A5C674864}"/>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15E03510-AC3D-F340-AE19-EA0ED43B3C67}"/>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AD5936D-14F2-8E4F-866B-FB0BF2538828}" type="slidenum">
              <a:rPr lang="en-US" altLang="en-US" sz="1200"/>
              <a:pPr/>
              <a:t>6</a:t>
            </a:fld>
            <a:endParaRPr lang="en-US" altLang="en-US" sz="1200" dirty="0"/>
          </a:p>
        </p:txBody>
      </p:sp>
      <p:sp>
        <p:nvSpPr>
          <p:cNvPr id="20483" name="Rectangle 2">
            <a:extLst>
              <a:ext uri="{FF2B5EF4-FFF2-40B4-BE49-F238E27FC236}">
                <a16:creationId xmlns:a16="http://schemas.microsoft.com/office/drawing/2014/main" id="{1098021C-1F16-0C4F-A91A-AC207CF267CD}"/>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B60B8620-4791-6845-832B-FF253CE3DA6A}"/>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a:extLst>
              <a:ext uri="{FF2B5EF4-FFF2-40B4-BE49-F238E27FC236}">
                <a16:creationId xmlns:a16="http://schemas.microsoft.com/office/drawing/2014/main" id="{D0A16F36-5931-9449-A41E-F668C1955E3B}"/>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011D816-646E-D14A-BC6E-057EEA7B8030}" type="slidenum">
              <a:rPr lang="en-US" altLang="en-US" sz="1200"/>
              <a:pPr/>
              <a:t>65</a:t>
            </a:fld>
            <a:endParaRPr lang="en-US" altLang="en-US" sz="1200" dirty="0"/>
          </a:p>
        </p:txBody>
      </p:sp>
      <p:sp>
        <p:nvSpPr>
          <p:cNvPr id="132099" name="Rectangle 2">
            <a:extLst>
              <a:ext uri="{FF2B5EF4-FFF2-40B4-BE49-F238E27FC236}">
                <a16:creationId xmlns:a16="http://schemas.microsoft.com/office/drawing/2014/main" id="{42E1AC35-7B22-3F46-B506-3E0C53F83E16}"/>
              </a:ext>
            </a:extLst>
          </p:cNvPr>
          <p:cNvSpPr>
            <a:spLocks noGrp="1" noRot="1" noChangeAspect="1" noChangeArrowheads="1" noTextEdit="1"/>
          </p:cNvSpPr>
          <p:nvPr>
            <p:ph type="sldImg"/>
          </p:nvPr>
        </p:nvSpPr>
        <p:spPr>
          <a:ln/>
        </p:spPr>
      </p:sp>
      <p:sp>
        <p:nvSpPr>
          <p:cNvPr id="132100" name="Rectangle 3">
            <a:extLst>
              <a:ext uri="{FF2B5EF4-FFF2-40B4-BE49-F238E27FC236}">
                <a16:creationId xmlns:a16="http://schemas.microsoft.com/office/drawing/2014/main" id="{C3A1B4FF-E643-2640-A81F-C3CFE221D0F0}"/>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3CBB08CC-954E-DB49-A6F5-978265BD5C82}"/>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0BAB0FD-8B60-CD40-A3B0-FD14C33DA7F1}" type="slidenum">
              <a:rPr lang="en-US" altLang="en-US" sz="1200"/>
              <a:pPr/>
              <a:t>66</a:t>
            </a:fld>
            <a:endParaRPr lang="en-US" altLang="en-US" sz="1200" dirty="0"/>
          </a:p>
        </p:txBody>
      </p:sp>
      <p:sp>
        <p:nvSpPr>
          <p:cNvPr id="134147" name="Rectangle 2">
            <a:extLst>
              <a:ext uri="{FF2B5EF4-FFF2-40B4-BE49-F238E27FC236}">
                <a16:creationId xmlns:a16="http://schemas.microsoft.com/office/drawing/2014/main" id="{CF28FA59-6D6D-344E-A9A5-67D374FD47E1}"/>
              </a:ext>
            </a:extLst>
          </p:cNvPr>
          <p:cNvSpPr>
            <a:spLocks noGrp="1" noRot="1" noChangeAspect="1" noChangeArrowheads="1" noTextEdit="1"/>
          </p:cNvSpPr>
          <p:nvPr>
            <p:ph type="sldImg"/>
          </p:nvPr>
        </p:nvSpPr>
        <p:spPr>
          <a:ln/>
        </p:spPr>
      </p:sp>
      <p:sp>
        <p:nvSpPr>
          <p:cNvPr id="134148" name="Rectangle 3">
            <a:extLst>
              <a:ext uri="{FF2B5EF4-FFF2-40B4-BE49-F238E27FC236}">
                <a16:creationId xmlns:a16="http://schemas.microsoft.com/office/drawing/2014/main" id="{FAAC3D0C-A8B1-9B40-91DF-FAB3D541F712}"/>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50CC321D-83BB-B742-9720-AF796C975067}"/>
              </a:ext>
            </a:extLst>
          </p:cNvPr>
          <p:cNvSpPr>
            <a:spLocks noGrp="1" noRot="1" noChangeAspect="1"/>
          </p:cNvSpPr>
          <p:nvPr>
            <p:ph type="sldImg"/>
          </p:nvPr>
        </p:nvSpPr>
        <p:spPr>
          <a:ln/>
        </p:spPr>
      </p:sp>
      <p:sp>
        <p:nvSpPr>
          <p:cNvPr id="139267" name="Notes Placeholder 2">
            <a:extLst>
              <a:ext uri="{FF2B5EF4-FFF2-40B4-BE49-F238E27FC236}">
                <a16:creationId xmlns:a16="http://schemas.microsoft.com/office/drawing/2014/main" id="{F41B433A-9DA0-0C4D-B5F5-203188C296AB}"/>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solidFill>
                  <a:srgbClr val="008000"/>
                </a:solidFill>
                <a:latin typeface="Arial" panose="020B0604020202020204" pitchFamily="34" charset="0"/>
                <a:ea typeface="ＭＳ Ｐゴシック" panose="020B0600070205080204" pitchFamily="34" charset="-128"/>
              </a:rPr>
              <a:t>Can you put a nozzle on a hose while the water is still running?</a:t>
            </a:r>
          </a:p>
          <a:p>
            <a:r>
              <a:rPr lang="en-US" altLang="en-US" dirty="0">
                <a:solidFill>
                  <a:srgbClr val="008000"/>
                </a:solidFill>
                <a:latin typeface="Arial" panose="020B0604020202020204" pitchFamily="34" charset="0"/>
                <a:ea typeface="ＭＳ Ｐゴシック" panose="020B0600070205080204" pitchFamily="34" charset="-128"/>
              </a:rPr>
              <a:t>Can you cure your diabetes if you keep feeding it?</a:t>
            </a:r>
          </a:p>
          <a:p>
            <a:endParaRPr lang="en-US" altLang="en-US" dirty="0">
              <a:latin typeface="Times New Roman" panose="02020603050405020304" pitchFamily="18" charset="0"/>
              <a:ea typeface="ＭＳ Ｐゴシック" panose="020B0600070205080204" pitchFamily="34" charset="-128"/>
            </a:endParaRPr>
          </a:p>
        </p:txBody>
      </p:sp>
      <p:sp>
        <p:nvSpPr>
          <p:cNvPr id="139268" name="Slide Number Placeholder 3">
            <a:extLst>
              <a:ext uri="{FF2B5EF4-FFF2-40B4-BE49-F238E27FC236}">
                <a16:creationId xmlns:a16="http://schemas.microsoft.com/office/drawing/2014/main" id="{4809F689-51D0-D34D-A53B-76D1D11F67ED}"/>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F7F56A8-AFF9-F148-B7CA-E1D23F1362F6}" type="slidenum">
              <a:rPr lang="en-US" altLang="en-US" sz="1200"/>
              <a:pPr/>
              <a:t>70</a:t>
            </a:fld>
            <a:endParaRPr lang="en-US" altLang="en-US" sz="1200"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81FB98CD-2CDC-774F-8FD2-82883C911B03}"/>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26B35AA0-C757-7F42-8D04-FAC7CEDCBAFD}" type="slidenum">
              <a:rPr lang="en-US" altLang="en-US" sz="1200"/>
              <a:pPr/>
              <a:t>71</a:t>
            </a:fld>
            <a:endParaRPr lang="en-US" altLang="en-US" sz="1200" dirty="0"/>
          </a:p>
        </p:txBody>
      </p:sp>
      <p:sp>
        <p:nvSpPr>
          <p:cNvPr id="141315" name="Rectangle 2">
            <a:extLst>
              <a:ext uri="{FF2B5EF4-FFF2-40B4-BE49-F238E27FC236}">
                <a16:creationId xmlns:a16="http://schemas.microsoft.com/office/drawing/2014/main" id="{01F261E6-59AB-C947-BB91-1D2C5252830B}"/>
              </a:ext>
            </a:extLst>
          </p:cNvPr>
          <p:cNvSpPr>
            <a:spLocks noGrp="1" noRot="1" noChangeAspect="1" noChangeArrowheads="1" noTextEdit="1"/>
          </p:cNvSpPr>
          <p:nvPr>
            <p:ph type="sldImg"/>
          </p:nvPr>
        </p:nvSpPr>
        <p:spPr>
          <a:ln/>
        </p:spPr>
      </p:sp>
      <p:sp>
        <p:nvSpPr>
          <p:cNvPr id="141316" name="Rectangle 3">
            <a:extLst>
              <a:ext uri="{FF2B5EF4-FFF2-40B4-BE49-F238E27FC236}">
                <a16:creationId xmlns:a16="http://schemas.microsoft.com/office/drawing/2014/main" id="{91B812BE-07CC-9F46-A7C9-7638209EBE6A}"/>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244F505A-0CA7-7C4E-9A28-9932AB58DED0}"/>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8A7BC97-D55A-3941-AD5E-5CE49697BB08}" type="slidenum">
              <a:rPr lang="en-US" altLang="en-US" sz="1200"/>
              <a:pPr/>
              <a:t>72</a:t>
            </a:fld>
            <a:endParaRPr lang="en-US" altLang="en-US" sz="1200" dirty="0"/>
          </a:p>
        </p:txBody>
      </p:sp>
      <p:sp>
        <p:nvSpPr>
          <p:cNvPr id="143363" name="Rectangle 2">
            <a:extLst>
              <a:ext uri="{FF2B5EF4-FFF2-40B4-BE49-F238E27FC236}">
                <a16:creationId xmlns:a16="http://schemas.microsoft.com/office/drawing/2014/main" id="{53F9D63B-A355-BC4A-BB18-DBF863AC4EB2}"/>
              </a:ext>
            </a:extLst>
          </p:cNvPr>
          <p:cNvSpPr>
            <a:spLocks noGrp="1" noRot="1" noChangeAspect="1" noChangeArrowheads="1" noTextEdit="1"/>
          </p:cNvSpPr>
          <p:nvPr>
            <p:ph type="sldImg"/>
          </p:nvPr>
        </p:nvSpPr>
        <p:spPr>
          <a:ln/>
        </p:spPr>
      </p:sp>
      <p:sp>
        <p:nvSpPr>
          <p:cNvPr id="143364" name="Rectangle 3">
            <a:extLst>
              <a:ext uri="{FF2B5EF4-FFF2-40B4-BE49-F238E27FC236}">
                <a16:creationId xmlns:a16="http://schemas.microsoft.com/office/drawing/2014/main" id="{EAECC873-251F-7442-A2A6-5E2CF5C9DD7C}"/>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E1E0E0FB-B63D-C54F-A062-A2FE65126673}"/>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2B6B8C5-537F-BB40-BE5F-B034287520BF}" type="slidenum">
              <a:rPr lang="en-US" altLang="en-US" sz="1200"/>
              <a:pPr/>
              <a:t>73</a:t>
            </a:fld>
            <a:endParaRPr lang="en-US" altLang="en-US" sz="1200" dirty="0"/>
          </a:p>
        </p:txBody>
      </p:sp>
      <p:sp>
        <p:nvSpPr>
          <p:cNvPr id="145411" name="Rectangle 2">
            <a:extLst>
              <a:ext uri="{FF2B5EF4-FFF2-40B4-BE49-F238E27FC236}">
                <a16:creationId xmlns:a16="http://schemas.microsoft.com/office/drawing/2014/main" id="{17AE1E97-A606-0E40-A77B-C4F9A80846A2}"/>
              </a:ext>
            </a:extLst>
          </p:cNvPr>
          <p:cNvSpPr>
            <a:spLocks noGrp="1" noRot="1" noChangeAspect="1" noChangeArrowheads="1" noTextEdit="1"/>
          </p:cNvSpPr>
          <p:nvPr>
            <p:ph type="sldImg"/>
          </p:nvPr>
        </p:nvSpPr>
        <p:spPr>
          <a:ln/>
        </p:spPr>
      </p:sp>
      <p:sp>
        <p:nvSpPr>
          <p:cNvPr id="145412" name="Rectangle 3">
            <a:extLst>
              <a:ext uri="{FF2B5EF4-FFF2-40B4-BE49-F238E27FC236}">
                <a16:creationId xmlns:a16="http://schemas.microsoft.com/office/drawing/2014/main" id="{96CF84EB-1D05-B74D-9C09-0109FA4D3EED}"/>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8AC07296-A7F4-984F-B7FE-98397FE343F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AC7794F-9F5D-044E-8B62-71F850A28574}" type="slidenum">
              <a:rPr lang="en-US" altLang="en-US" sz="1200"/>
              <a:pPr/>
              <a:t>74</a:t>
            </a:fld>
            <a:endParaRPr lang="en-US" altLang="en-US" sz="1200" dirty="0"/>
          </a:p>
        </p:txBody>
      </p:sp>
      <p:sp>
        <p:nvSpPr>
          <p:cNvPr id="147459" name="Rectangle 2">
            <a:extLst>
              <a:ext uri="{FF2B5EF4-FFF2-40B4-BE49-F238E27FC236}">
                <a16:creationId xmlns:a16="http://schemas.microsoft.com/office/drawing/2014/main" id="{6FD32268-4BEE-C84D-AA74-02A27A1558D6}"/>
              </a:ext>
            </a:extLst>
          </p:cNvPr>
          <p:cNvSpPr>
            <a:spLocks noGrp="1" noRot="1" noChangeAspect="1" noChangeArrowheads="1" noTextEdit="1"/>
          </p:cNvSpPr>
          <p:nvPr>
            <p:ph type="sldImg"/>
          </p:nvPr>
        </p:nvSpPr>
        <p:spPr>
          <a:ln/>
        </p:spPr>
      </p:sp>
      <p:sp>
        <p:nvSpPr>
          <p:cNvPr id="147460" name="Rectangle 3">
            <a:extLst>
              <a:ext uri="{FF2B5EF4-FFF2-40B4-BE49-F238E27FC236}">
                <a16:creationId xmlns:a16="http://schemas.microsoft.com/office/drawing/2014/main" id="{40AC3EEC-075C-2546-B86F-91E5BB00F590}"/>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a:extLst>
              <a:ext uri="{FF2B5EF4-FFF2-40B4-BE49-F238E27FC236}">
                <a16:creationId xmlns:a16="http://schemas.microsoft.com/office/drawing/2014/main" id="{93DD8107-39EC-534D-B19E-A8995DB7E692}"/>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2723D2D-846B-0B44-BACE-08DBE657E299}" type="slidenum">
              <a:rPr lang="en-US" altLang="en-US" sz="1200"/>
              <a:pPr/>
              <a:t>75</a:t>
            </a:fld>
            <a:endParaRPr lang="en-US" altLang="en-US" sz="1200" dirty="0"/>
          </a:p>
        </p:txBody>
      </p:sp>
      <p:sp>
        <p:nvSpPr>
          <p:cNvPr id="149507" name="Rectangle 2">
            <a:extLst>
              <a:ext uri="{FF2B5EF4-FFF2-40B4-BE49-F238E27FC236}">
                <a16:creationId xmlns:a16="http://schemas.microsoft.com/office/drawing/2014/main" id="{430C731F-9CEA-1045-B9D3-0D9DDFCB6A26}"/>
              </a:ext>
            </a:extLst>
          </p:cNvPr>
          <p:cNvSpPr>
            <a:spLocks noGrp="1" noRot="1" noChangeAspect="1" noChangeArrowheads="1" noTextEdit="1"/>
          </p:cNvSpPr>
          <p:nvPr>
            <p:ph type="sldImg"/>
          </p:nvPr>
        </p:nvSpPr>
        <p:spPr>
          <a:ln/>
        </p:spPr>
      </p:sp>
      <p:sp>
        <p:nvSpPr>
          <p:cNvPr id="149508" name="Rectangle 3">
            <a:extLst>
              <a:ext uri="{FF2B5EF4-FFF2-40B4-BE49-F238E27FC236}">
                <a16:creationId xmlns:a16="http://schemas.microsoft.com/office/drawing/2014/main" id="{A31A354E-3517-9447-8F75-9317CE23142C}"/>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a:extLst>
              <a:ext uri="{FF2B5EF4-FFF2-40B4-BE49-F238E27FC236}">
                <a16:creationId xmlns:a16="http://schemas.microsoft.com/office/drawing/2014/main" id="{77EFF15F-7742-C443-A38B-6F111162A6C8}"/>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298C3E69-FF1D-2448-99ED-D97E6DCE9F9B}" type="slidenum">
              <a:rPr lang="en-US" altLang="en-US" sz="1200"/>
              <a:pPr/>
              <a:t>76</a:t>
            </a:fld>
            <a:endParaRPr lang="en-US" altLang="en-US" sz="1200" dirty="0"/>
          </a:p>
        </p:txBody>
      </p:sp>
      <p:sp>
        <p:nvSpPr>
          <p:cNvPr id="151555" name="Rectangle 2">
            <a:extLst>
              <a:ext uri="{FF2B5EF4-FFF2-40B4-BE49-F238E27FC236}">
                <a16:creationId xmlns:a16="http://schemas.microsoft.com/office/drawing/2014/main" id="{DA8FC733-2046-8647-8FB8-DF51C637B526}"/>
              </a:ext>
            </a:extLst>
          </p:cNvPr>
          <p:cNvSpPr>
            <a:spLocks noGrp="1" noRot="1" noChangeAspect="1" noChangeArrowheads="1" noTextEdit="1"/>
          </p:cNvSpPr>
          <p:nvPr>
            <p:ph type="sldImg"/>
          </p:nvPr>
        </p:nvSpPr>
        <p:spPr>
          <a:ln/>
        </p:spPr>
      </p:sp>
      <p:sp>
        <p:nvSpPr>
          <p:cNvPr id="151556" name="Rectangle 3">
            <a:extLst>
              <a:ext uri="{FF2B5EF4-FFF2-40B4-BE49-F238E27FC236}">
                <a16:creationId xmlns:a16="http://schemas.microsoft.com/office/drawing/2014/main" id="{7E9079AD-3915-9D4E-B438-2B13A8B9C688}"/>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1EF43D49-77E4-D74F-8D64-0599FC7B82B5}"/>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871BF25-73FC-2E4C-904D-03496B44D2B8}" type="slidenum">
              <a:rPr lang="en-US" altLang="en-US" sz="1200"/>
              <a:pPr/>
              <a:t>77</a:t>
            </a:fld>
            <a:endParaRPr lang="en-US" altLang="en-US" sz="1200" dirty="0"/>
          </a:p>
        </p:txBody>
      </p:sp>
      <p:sp>
        <p:nvSpPr>
          <p:cNvPr id="153603" name="Rectangle 2">
            <a:extLst>
              <a:ext uri="{FF2B5EF4-FFF2-40B4-BE49-F238E27FC236}">
                <a16:creationId xmlns:a16="http://schemas.microsoft.com/office/drawing/2014/main" id="{D84D81EB-A13C-DD40-994E-C3497A21596C}"/>
              </a:ext>
            </a:extLst>
          </p:cNvPr>
          <p:cNvSpPr>
            <a:spLocks noGrp="1" noRot="1" noChangeAspect="1" noChangeArrowheads="1" noTextEdit="1"/>
          </p:cNvSpPr>
          <p:nvPr>
            <p:ph type="sldImg"/>
          </p:nvPr>
        </p:nvSpPr>
        <p:spPr>
          <a:ln/>
        </p:spPr>
      </p:sp>
      <p:sp>
        <p:nvSpPr>
          <p:cNvPr id="153604" name="Rectangle 3">
            <a:extLst>
              <a:ext uri="{FF2B5EF4-FFF2-40B4-BE49-F238E27FC236}">
                <a16:creationId xmlns:a16="http://schemas.microsoft.com/office/drawing/2014/main" id="{8FBB4D84-C493-4949-9668-3FCE6AAECBEE}"/>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FB01E8E1-E809-064F-A480-53815CA5845C}"/>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D121B66-EC09-0B49-9A9B-F97EFD5E8DCB}" type="slidenum">
              <a:rPr lang="en-US" altLang="en-US" sz="1200"/>
              <a:pPr/>
              <a:t>7</a:t>
            </a:fld>
            <a:endParaRPr lang="en-US" altLang="en-US" sz="1200" dirty="0"/>
          </a:p>
        </p:txBody>
      </p:sp>
      <p:sp>
        <p:nvSpPr>
          <p:cNvPr id="22531" name="Rectangle 2">
            <a:extLst>
              <a:ext uri="{FF2B5EF4-FFF2-40B4-BE49-F238E27FC236}">
                <a16:creationId xmlns:a16="http://schemas.microsoft.com/office/drawing/2014/main" id="{AC4B54FE-3DA5-DA47-A6BC-342EF4DB87B8}"/>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5ABA319B-54DA-C644-936E-C6B64C1D02EC}"/>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a:extLst>
              <a:ext uri="{FF2B5EF4-FFF2-40B4-BE49-F238E27FC236}">
                <a16:creationId xmlns:a16="http://schemas.microsoft.com/office/drawing/2014/main" id="{4288109F-52E2-6041-A7C5-079371E6CB7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122A4E8-C1F3-2F46-982E-8B7FCA578F39}" type="slidenum">
              <a:rPr lang="en-US" altLang="en-US" sz="1200"/>
              <a:pPr/>
              <a:t>78</a:t>
            </a:fld>
            <a:endParaRPr lang="en-US" altLang="en-US" sz="1200" dirty="0"/>
          </a:p>
        </p:txBody>
      </p:sp>
      <p:sp>
        <p:nvSpPr>
          <p:cNvPr id="155651" name="Rectangle 2">
            <a:extLst>
              <a:ext uri="{FF2B5EF4-FFF2-40B4-BE49-F238E27FC236}">
                <a16:creationId xmlns:a16="http://schemas.microsoft.com/office/drawing/2014/main" id="{4D30469A-FAA9-F64E-9A2E-BDFD4A530E0B}"/>
              </a:ext>
            </a:extLst>
          </p:cNvPr>
          <p:cNvSpPr>
            <a:spLocks noGrp="1" noRot="1" noChangeAspect="1" noChangeArrowheads="1" noTextEdit="1"/>
          </p:cNvSpPr>
          <p:nvPr>
            <p:ph type="sldImg"/>
          </p:nvPr>
        </p:nvSpPr>
        <p:spPr>
          <a:ln/>
        </p:spPr>
      </p:sp>
      <p:sp>
        <p:nvSpPr>
          <p:cNvPr id="155652" name="Rectangle 3">
            <a:extLst>
              <a:ext uri="{FF2B5EF4-FFF2-40B4-BE49-F238E27FC236}">
                <a16:creationId xmlns:a16="http://schemas.microsoft.com/office/drawing/2014/main" id="{61B35E7B-7373-FF46-8619-AFB828002597}"/>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a:extLst>
              <a:ext uri="{FF2B5EF4-FFF2-40B4-BE49-F238E27FC236}">
                <a16:creationId xmlns:a16="http://schemas.microsoft.com/office/drawing/2014/main" id="{0EA2F5AC-1B21-2B41-AE26-6931CF92D9FC}"/>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B3FD6774-D643-024D-A68C-089091098D1A}" type="slidenum">
              <a:rPr lang="en-US" altLang="en-US" sz="1200"/>
              <a:pPr/>
              <a:t>79</a:t>
            </a:fld>
            <a:endParaRPr lang="en-US" altLang="en-US" sz="1200" dirty="0"/>
          </a:p>
        </p:txBody>
      </p:sp>
      <p:sp>
        <p:nvSpPr>
          <p:cNvPr id="157699" name="Rectangle 2">
            <a:extLst>
              <a:ext uri="{FF2B5EF4-FFF2-40B4-BE49-F238E27FC236}">
                <a16:creationId xmlns:a16="http://schemas.microsoft.com/office/drawing/2014/main" id="{43A82651-AE7F-E64B-9C53-102C61E57EE0}"/>
              </a:ext>
            </a:extLst>
          </p:cNvPr>
          <p:cNvSpPr>
            <a:spLocks noGrp="1" noRot="1" noChangeAspect="1" noChangeArrowheads="1" noTextEdit="1"/>
          </p:cNvSpPr>
          <p:nvPr>
            <p:ph type="sldImg"/>
          </p:nvPr>
        </p:nvSpPr>
        <p:spPr>
          <a:ln/>
        </p:spPr>
      </p:sp>
      <p:sp>
        <p:nvSpPr>
          <p:cNvPr id="157700" name="Rectangle 3">
            <a:extLst>
              <a:ext uri="{FF2B5EF4-FFF2-40B4-BE49-F238E27FC236}">
                <a16:creationId xmlns:a16="http://schemas.microsoft.com/office/drawing/2014/main" id="{211ECF6D-E18B-D642-8243-30BCBD6A4BB6}"/>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a:extLst>
              <a:ext uri="{FF2B5EF4-FFF2-40B4-BE49-F238E27FC236}">
                <a16:creationId xmlns:a16="http://schemas.microsoft.com/office/drawing/2014/main" id="{A746088E-AAD4-8246-8A31-F4E1EBDC8E5F}"/>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C1791D5-62B5-3A45-9463-15325EB8723A}" type="slidenum">
              <a:rPr lang="en-US" altLang="en-US" sz="1200"/>
              <a:pPr/>
              <a:t>80</a:t>
            </a:fld>
            <a:endParaRPr lang="en-US" altLang="en-US" sz="1200" dirty="0"/>
          </a:p>
        </p:txBody>
      </p:sp>
      <p:sp>
        <p:nvSpPr>
          <p:cNvPr id="159747" name="Rectangle 2">
            <a:extLst>
              <a:ext uri="{FF2B5EF4-FFF2-40B4-BE49-F238E27FC236}">
                <a16:creationId xmlns:a16="http://schemas.microsoft.com/office/drawing/2014/main" id="{D4BC55F6-0F4A-9F4B-8434-ECBB48F69D4A}"/>
              </a:ext>
            </a:extLst>
          </p:cNvPr>
          <p:cNvSpPr>
            <a:spLocks noGrp="1" noRot="1" noChangeAspect="1" noChangeArrowheads="1" noTextEdit="1"/>
          </p:cNvSpPr>
          <p:nvPr>
            <p:ph type="sldImg"/>
          </p:nvPr>
        </p:nvSpPr>
        <p:spPr>
          <a:ln/>
        </p:spPr>
      </p:sp>
      <p:sp>
        <p:nvSpPr>
          <p:cNvPr id="159748" name="Rectangle 3">
            <a:extLst>
              <a:ext uri="{FF2B5EF4-FFF2-40B4-BE49-F238E27FC236}">
                <a16:creationId xmlns:a16="http://schemas.microsoft.com/office/drawing/2014/main" id="{F3C8D522-7C98-A04B-AE72-64654DDA8A0F}"/>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id="{B916B01B-2E76-5943-957D-5F305E29D602}"/>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992283F-370A-0249-817C-A0A38386A89C}" type="slidenum">
              <a:rPr lang="en-US" altLang="en-US" sz="1200"/>
              <a:pPr/>
              <a:t>81</a:t>
            </a:fld>
            <a:endParaRPr lang="en-US" altLang="en-US" sz="1200" dirty="0"/>
          </a:p>
        </p:txBody>
      </p:sp>
      <p:sp>
        <p:nvSpPr>
          <p:cNvPr id="161795" name="Rectangle 2">
            <a:extLst>
              <a:ext uri="{FF2B5EF4-FFF2-40B4-BE49-F238E27FC236}">
                <a16:creationId xmlns:a16="http://schemas.microsoft.com/office/drawing/2014/main" id="{7E1246C5-12F2-2E4B-A4AA-3F3C9CAC342C}"/>
              </a:ext>
            </a:extLst>
          </p:cNvPr>
          <p:cNvSpPr>
            <a:spLocks noGrp="1" noRot="1" noChangeAspect="1" noChangeArrowheads="1" noTextEdit="1"/>
          </p:cNvSpPr>
          <p:nvPr>
            <p:ph type="sldImg"/>
          </p:nvPr>
        </p:nvSpPr>
        <p:spPr>
          <a:ln/>
        </p:spPr>
      </p:sp>
      <p:sp>
        <p:nvSpPr>
          <p:cNvPr id="161796" name="Rectangle 3">
            <a:extLst>
              <a:ext uri="{FF2B5EF4-FFF2-40B4-BE49-F238E27FC236}">
                <a16:creationId xmlns:a16="http://schemas.microsoft.com/office/drawing/2014/main" id="{74C080CA-B05D-AE49-AD11-1CF13B1A9DA7}"/>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a:extLst>
              <a:ext uri="{FF2B5EF4-FFF2-40B4-BE49-F238E27FC236}">
                <a16:creationId xmlns:a16="http://schemas.microsoft.com/office/drawing/2014/main" id="{19D02DE5-384A-844E-AC97-144C224A7FBF}"/>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DB74112-1D6B-594A-BB5A-1D432BAF36DA}" type="slidenum">
              <a:rPr lang="en-US" altLang="en-US" sz="1200"/>
              <a:pPr/>
              <a:t>82</a:t>
            </a:fld>
            <a:endParaRPr lang="en-US" altLang="en-US" sz="1200" dirty="0"/>
          </a:p>
        </p:txBody>
      </p:sp>
      <p:sp>
        <p:nvSpPr>
          <p:cNvPr id="163843" name="Rectangle 2">
            <a:extLst>
              <a:ext uri="{FF2B5EF4-FFF2-40B4-BE49-F238E27FC236}">
                <a16:creationId xmlns:a16="http://schemas.microsoft.com/office/drawing/2014/main" id="{2F183452-651F-B749-96A8-89020F850982}"/>
              </a:ext>
            </a:extLst>
          </p:cNvPr>
          <p:cNvSpPr>
            <a:spLocks noGrp="1" noRot="1" noChangeAspect="1" noChangeArrowheads="1" noTextEdit="1"/>
          </p:cNvSpPr>
          <p:nvPr>
            <p:ph type="sldImg"/>
          </p:nvPr>
        </p:nvSpPr>
        <p:spPr>
          <a:ln/>
        </p:spPr>
      </p:sp>
      <p:sp>
        <p:nvSpPr>
          <p:cNvPr id="163844" name="Rectangle 3">
            <a:extLst>
              <a:ext uri="{FF2B5EF4-FFF2-40B4-BE49-F238E27FC236}">
                <a16:creationId xmlns:a16="http://schemas.microsoft.com/office/drawing/2014/main" id="{1D570E5C-81DA-054C-8D83-1070DEFCC98C}"/>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a:extLst>
              <a:ext uri="{FF2B5EF4-FFF2-40B4-BE49-F238E27FC236}">
                <a16:creationId xmlns:a16="http://schemas.microsoft.com/office/drawing/2014/main" id="{86D86A9D-FC99-634A-A580-D76908381F02}"/>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1B79C5A-C423-CA45-AE19-CE10DB13E58B}" type="slidenum">
              <a:rPr lang="en-US" altLang="en-US" sz="1200"/>
              <a:pPr/>
              <a:t>83</a:t>
            </a:fld>
            <a:endParaRPr lang="en-US" altLang="en-US" sz="1200" dirty="0"/>
          </a:p>
        </p:txBody>
      </p:sp>
      <p:sp>
        <p:nvSpPr>
          <p:cNvPr id="165891" name="Rectangle 2">
            <a:extLst>
              <a:ext uri="{FF2B5EF4-FFF2-40B4-BE49-F238E27FC236}">
                <a16:creationId xmlns:a16="http://schemas.microsoft.com/office/drawing/2014/main" id="{835E9A52-EA4C-8F44-9BF3-D02ABCCEB248}"/>
              </a:ext>
            </a:extLst>
          </p:cNvPr>
          <p:cNvSpPr>
            <a:spLocks noGrp="1" noRot="1" noChangeAspect="1" noChangeArrowheads="1" noTextEdit="1"/>
          </p:cNvSpPr>
          <p:nvPr>
            <p:ph type="sldImg"/>
          </p:nvPr>
        </p:nvSpPr>
        <p:spPr>
          <a:ln/>
        </p:spPr>
      </p:sp>
      <p:sp>
        <p:nvSpPr>
          <p:cNvPr id="165892" name="Rectangle 3">
            <a:extLst>
              <a:ext uri="{FF2B5EF4-FFF2-40B4-BE49-F238E27FC236}">
                <a16:creationId xmlns:a16="http://schemas.microsoft.com/office/drawing/2014/main" id="{C71B82CB-0E07-3946-87B7-09817964E7D2}"/>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a:extLst>
              <a:ext uri="{FF2B5EF4-FFF2-40B4-BE49-F238E27FC236}">
                <a16:creationId xmlns:a16="http://schemas.microsoft.com/office/drawing/2014/main" id="{CAFC9E23-3DDB-5A4E-936A-32995AD6DB07}"/>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E20A080-F128-5E43-8C6D-3D2EFF2B1502}" type="slidenum">
              <a:rPr lang="en-US" altLang="en-US" sz="1200"/>
              <a:pPr/>
              <a:t>84</a:t>
            </a:fld>
            <a:endParaRPr lang="en-US" altLang="en-US" sz="1200" dirty="0"/>
          </a:p>
        </p:txBody>
      </p:sp>
      <p:sp>
        <p:nvSpPr>
          <p:cNvPr id="167939" name="Rectangle 2">
            <a:extLst>
              <a:ext uri="{FF2B5EF4-FFF2-40B4-BE49-F238E27FC236}">
                <a16:creationId xmlns:a16="http://schemas.microsoft.com/office/drawing/2014/main" id="{D2C51FC4-C9B8-4447-8FC5-515EDE9054E8}"/>
              </a:ext>
            </a:extLst>
          </p:cNvPr>
          <p:cNvSpPr>
            <a:spLocks noGrp="1" noRot="1" noChangeAspect="1" noChangeArrowheads="1" noTextEdit="1"/>
          </p:cNvSpPr>
          <p:nvPr>
            <p:ph type="sldImg"/>
          </p:nvPr>
        </p:nvSpPr>
        <p:spPr>
          <a:ln/>
        </p:spPr>
      </p:sp>
      <p:sp>
        <p:nvSpPr>
          <p:cNvPr id="167940" name="Rectangle 3">
            <a:extLst>
              <a:ext uri="{FF2B5EF4-FFF2-40B4-BE49-F238E27FC236}">
                <a16:creationId xmlns:a16="http://schemas.microsoft.com/office/drawing/2014/main" id="{C4DFA209-BADF-0944-AF2D-9B5771239E69}"/>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a:extLst>
              <a:ext uri="{FF2B5EF4-FFF2-40B4-BE49-F238E27FC236}">
                <a16:creationId xmlns:a16="http://schemas.microsoft.com/office/drawing/2014/main" id="{DEC203CB-7BF0-F74B-963E-E789DB365943}"/>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20DC48B9-6CCB-5145-9E4F-233D4AAD6C28}" type="slidenum">
              <a:rPr lang="en-US" altLang="en-US" sz="1200"/>
              <a:pPr/>
              <a:t>85</a:t>
            </a:fld>
            <a:endParaRPr lang="en-US" altLang="en-US" sz="1200" dirty="0"/>
          </a:p>
        </p:txBody>
      </p:sp>
      <p:sp>
        <p:nvSpPr>
          <p:cNvPr id="169987" name="Rectangle 2">
            <a:extLst>
              <a:ext uri="{FF2B5EF4-FFF2-40B4-BE49-F238E27FC236}">
                <a16:creationId xmlns:a16="http://schemas.microsoft.com/office/drawing/2014/main" id="{64D46FF1-469E-654B-9AE4-372EBED4BD67}"/>
              </a:ext>
            </a:extLst>
          </p:cNvPr>
          <p:cNvSpPr>
            <a:spLocks noGrp="1" noRot="1" noChangeAspect="1" noChangeArrowheads="1" noTextEdit="1"/>
          </p:cNvSpPr>
          <p:nvPr>
            <p:ph type="sldImg"/>
          </p:nvPr>
        </p:nvSpPr>
        <p:spPr>
          <a:ln/>
        </p:spPr>
      </p:sp>
      <p:sp>
        <p:nvSpPr>
          <p:cNvPr id="169988" name="Rectangle 3">
            <a:extLst>
              <a:ext uri="{FF2B5EF4-FFF2-40B4-BE49-F238E27FC236}">
                <a16:creationId xmlns:a16="http://schemas.microsoft.com/office/drawing/2014/main" id="{DC1F860C-BE7A-2948-A1CB-295DE0F5B824}"/>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a:extLst>
              <a:ext uri="{FF2B5EF4-FFF2-40B4-BE49-F238E27FC236}">
                <a16:creationId xmlns:a16="http://schemas.microsoft.com/office/drawing/2014/main" id="{98EA71F3-B100-4E43-991C-347DE716DA39}"/>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418F975-973C-6D43-B611-5CADCE146410}" type="slidenum">
              <a:rPr lang="en-US" altLang="en-US" sz="1200"/>
              <a:pPr/>
              <a:t>86</a:t>
            </a:fld>
            <a:endParaRPr lang="en-US" altLang="en-US" sz="1200" dirty="0"/>
          </a:p>
        </p:txBody>
      </p:sp>
      <p:sp>
        <p:nvSpPr>
          <p:cNvPr id="172035" name="Rectangle 2">
            <a:extLst>
              <a:ext uri="{FF2B5EF4-FFF2-40B4-BE49-F238E27FC236}">
                <a16:creationId xmlns:a16="http://schemas.microsoft.com/office/drawing/2014/main" id="{3AC99E5B-43F8-C443-8CE5-07CD73650156}"/>
              </a:ext>
            </a:extLst>
          </p:cNvPr>
          <p:cNvSpPr>
            <a:spLocks noGrp="1" noRot="1" noChangeAspect="1" noChangeArrowheads="1" noTextEdit="1"/>
          </p:cNvSpPr>
          <p:nvPr>
            <p:ph type="sldImg"/>
          </p:nvPr>
        </p:nvSpPr>
        <p:spPr>
          <a:ln/>
        </p:spPr>
      </p:sp>
      <p:sp>
        <p:nvSpPr>
          <p:cNvPr id="172036" name="Rectangle 3">
            <a:extLst>
              <a:ext uri="{FF2B5EF4-FFF2-40B4-BE49-F238E27FC236}">
                <a16:creationId xmlns:a16="http://schemas.microsoft.com/office/drawing/2014/main" id="{86FF6394-0140-0047-8422-13FA19F4C020}"/>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a:extLst>
              <a:ext uri="{FF2B5EF4-FFF2-40B4-BE49-F238E27FC236}">
                <a16:creationId xmlns:a16="http://schemas.microsoft.com/office/drawing/2014/main" id="{232B72CE-B8DA-D94E-A76E-7A438EB69AF8}"/>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03C9914B-D40E-7946-A0DC-32D239852175}" type="slidenum">
              <a:rPr lang="en-US" altLang="en-US" sz="1200"/>
              <a:pPr/>
              <a:t>87</a:t>
            </a:fld>
            <a:endParaRPr lang="en-US" altLang="en-US" sz="1200" dirty="0"/>
          </a:p>
        </p:txBody>
      </p:sp>
      <p:sp>
        <p:nvSpPr>
          <p:cNvPr id="174083" name="Rectangle 2">
            <a:extLst>
              <a:ext uri="{FF2B5EF4-FFF2-40B4-BE49-F238E27FC236}">
                <a16:creationId xmlns:a16="http://schemas.microsoft.com/office/drawing/2014/main" id="{462E19D1-3EA6-964E-BACC-D9731A389EB6}"/>
              </a:ext>
            </a:extLst>
          </p:cNvPr>
          <p:cNvSpPr>
            <a:spLocks noGrp="1" noRot="1" noChangeAspect="1" noChangeArrowheads="1" noTextEdit="1"/>
          </p:cNvSpPr>
          <p:nvPr>
            <p:ph type="sldImg"/>
          </p:nvPr>
        </p:nvSpPr>
        <p:spPr>
          <a:ln/>
        </p:spPr>
      </p:sp>
      <p:sp>
        <p:nvSpPr>
          <p:cNvPr id="174084" name="Rectangle 3">
            <a:extLst>
              <a:ext uri="{FF2B5EF4-FFF2-40B4-BE49-F238E27FC236}">
                <a16:creationId xmlns:a16="http://schemas.microsoft.com/office/drawing/2014/main" id="{CBF2B13F-364D-6D48-A344-E0BC02172678}"/>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4DBB6E55-CFE3-314C-95D5-BE41B90192EB}"/>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281C86DE-1C49-E741-B846-965E0C283DDC}" type="slidenum">
              <a:rPr lang="en-US" altLang="en-US" sz="1200"/>
              <a:pPr/>
              <a:t>8</a:t>
            </a:fld>
            <a:endParaRPr lang="en-US" altLang="en-US" sz="1200" dirty="0"/>
          </a:p>
        </p:txBody>
      </p:sp>
      <p:sp>
        <p:nvSpPr>
          <p:cNvPr id="24579" name="Rectangle 2">
            <a:extLst>
              <a:ext uri="{FF2B5EF4-FFF2-40B4-BE49-F238E27FC236}">
                <a16:creationId xmlns:a16="http://schemas.microsoft.com/office/drawing/2014/main" id="{07971056-3168-0349-80BC-3ED080EFAC0E}"/>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C10264E7-9E9D-9947-87C9-F42175A05389}"/>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a:extLst>
              <a:ext uri="{FF2B5EF4-FFF2-40B4-BE49-F238E27FC236}">
                <a16:creationId xmlns:a16="http://schemas.microsoft.com/office/drawing/2014/main" id="{45EE6530-20FB-1648-96CE-2B24850C6FDF}"/>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77F9A04-CF85-EB45-B4BA-EBF12FE6CBB7}" type="slidenum">
              <a:rPr lang="en-US" altLang="en-US" sz="1200"/>
              <a:pPr/>
              <a:t>88</a:t>
            </a:fld>
            <a:endParaRPr lang="en-US" altLang="en-US" sz="1200" dirty="0"/>
          </a:p>
        </p:txBody>
      </p:sp>
      <p:sp>
        <p:nvSpPr>
          <p:cNvPr id="176131" name="Rectangle 2">
            <a:extLst>
              <a:ext uri="{FF2B5EF4-FFF2-40B4-BE49-F238E27FC236}">
                <a16:creationId xmlns:a16="http://schemas.microsoft.com/office/drawing/2014/main" id="{DC85D73F-EA2F-CC41-9ED3-459C49E7C63A}"/>
              </a:ext>
            </a:extLst>
          </p:cNvPr>
          <p:cNvSpPr>
            <a:spLocks noGrp="1" noRot="1" noChangeAspect="1" noChangeArrowheads="1" noTextEdit="1"/>
          </p:cNvSpPr>
          <p:nvPr>
            <p:ph type="sldImg"/>
          </p:nvPr>
        </p:nvSpPr>
        <p:spPr>
          <a:ln/>
        </p:spPr>
      </p:sp>
      <p:sp>
        <p:nvSpPr>
          <p:cNvPr id="176132" name="Rectangle 3">
            <a:extLst>
              <a:ext uri="{FF2B5EF4-FFF2-40B4-BE49-F238E27FC236}">
                <a16:creationId xmlns:a16="http://schemas.microsoft.com/office/drawing/2014/main" id="{FE802626-0056-DA42-B993-606D21F3B6E3}"/>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Marinac</a:t>
            </a:r>
            <a:r>
              <a:rPr lang="en-US" dirty="0"/>
              <a:t> CR, Natarajan L, Sears DD, Gallo LC, Hartman </a:t>
            </a:r>
            <a:r>
              <a:rPr lang="en-US" dirty="0" err="1"/>
              <a:t>SJ</a:t>
            </a:r>
            <a:r>
              <a:rPr lang="en-US" dirty="0"/>
              <a:t>, Arredondo E, Patterson RE. Prolonged Nightly Fasting and Breast Cancer Risk: Findings from </a:t>
            </a:r>
            <a:r>
              <a:rPr lang="en-US" dirty="0" err="1"/>
              <a:t>NHANES</a:t>
            </a:r>
            <a:r>
              <a:rPr lang="en-US" dirty="0"/>
              <a:t> (2009-2010). Cancer Epidemiol Biomarkers Prev. 2015 May;24(5):783-9.</a:t>
            </a:r>
          </a:p>
          <a:p>
            <a:endParaRPr lang="en-US" dirty="0"/>
          </a:p>
          <a:p>
            <a:endParaRPr lang="en-US" dirty="0"/>
          </a:p>
        </p:txBody>
      </p:sp>
      <p:sp>
        <p:nvSpPr>
          <p:cNvPr id="4" name="Slide Number Placeholder 3"/>
          <p:cNvSpPr>
            <a:spLocks noGrp="1"/>
          </p:cNvSpPr>
          <p:nvPr>
            <p:ph type="sldNum" sz="quarter" idx="5"/>
          </p:nvPr>
        </p:nvSpPr>
        <p:spPr/>
        <p:txBody>
          <a:bodyPr/>
          <a:lstStyle/>
          <a:p>
            <a:fld id="{CDF0DBCB-26AC-0F46-9083-EC13C4117C08}" type="slidenum">
              <a:rPr lang="en-US" altLang="en-US" smtClean="0"/>
              <a:pPr/>
              <a:t>89</a:t>
            </a:fld>
            <a:endParaRPr lang="en-US" altLang="en-US" dirty="0"/>
          </a:p>
        </p:txBody>
      </p:sp>
    </p:spTree>
    <p:extLst>
      <p:ext uri="{BB962C8B-B14F-4D97-AF65-F5344CB8AC3E}">
        <p14:creationId xmlns:p14="http://schemas.microsoft.com/office/powerpoint/2010/main" val="17585325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a:extLst>
              <a:ext uri="{FF2B5EF4-FFF2-40B4-BE49-F238E27FC236}">
                <a16:creationId xmlns:a16="http://schemas.microsoft.com/office/drawing/2014/main" id="{B8524B64-B836-BB42-98D8-4460CD78315C}"/>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85CE135-45DF-8642-B9E0-FFDD7838D133}" type="slidenum">
              <a:rPr lang="en-US" altLang="en-US" sz="1200"/>
              <a:pPr/>
              <a:t>90</a:t>
            </a:fld>
            <a:endParaRPr lang="en-US" altLang="en-US" sz="1200" dirty="0"/>
          </a:p>
        </p:txBody>
      </p:sp>
      <p:sp>
        <p:nvSpPr>
          <p:cNvPr id="178179" name="Rectangle 2">
            <a:extLst>
              <a:ext uri="{FF2B5EF4-FFF2-40B4-BE49-F238E27FC236}">
                <a16:creationId xmlns:a16="http://schemas.microsoft.com/office/drawing/2014/main" id="{BFABDE6F-85F3-7F48-BD94-BA08C13779F1}"/>
              </a:ext>
            </a:extLst>
          </p:cNvPr>
          <p:cNvSpPr>
            <a:spLocks noGrp="1" noRot="1" noChangeAspect="1" noChangeArrowheads="1" noTextEdit="1"/>
          </p:cNvSpPr>
          <p:nvPr>
            <p:ph type="sldImg"/>
          </p:nvPr>
        </p:nvSpPr>
        <p:spPr>
          <a:ln/>
        </p:spPr>
      </p:sp>
      <p:sp>
        <p:nvSpPr>
          <p:cNvPr id="178180" name="Rectangle 3">
            <a:extLst>
              <a:ext uri="{FF2B5EF4-FFF2-40B4-BE49-F238E27FC236}">
                <a16:creationId xmlns:a16="http://schemas.microsoft.com/office/drawing/2014/main" id="{2D2687D3-0372-4340-8BA1-EF0C5179A8DE}"/>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a:extLst>
              <a:ext uri="{FF2B5EF4-FFF2-40B4-BE49-F238E27FC236}">
                <a16:creationId xmlns:a16="http://schemas.microsoft.com/office/drawing/2014/main" id="{DF1505EF-3A04-6047-BECD-E0698E879F0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B627F6D-525B-5347-A7DA-3166FD596E8F}" type="slidenum">
              <a:rPr lang="en-US" altLang="en-US" sz="1200"/>
              <a:pPr/>
              <a:t>91</a:t>
            </a:fld>
            <a:endParaRPr lang="en-US" altLang="en-US" sz="1200" dirty="0"/>
          </a:p>
        </p:txBody>
      </p:sp>
      <p:sp>
        <p:nvSpPr>
          <p:cNvPr id="180227" name="Rectangle 2">
            <a:extLst>
              <a:ext uri="{FF2B5EF4-FFF2-40B4-BE49-F238E27FC236}">
                <a16:creationId xmlns:a16="http://schemas.microsoft.com/office/drawing/2014/main" id="{EEB9A240-4733-5349-BAA4-A5A62EFD64F3}"/>
              </a:ext>
            </a:extLst>
          </p:cNvPr>
          <p:cNvSpPr>
            <a:spLocks noGrp="1" noRot="1" noChangeAspect="1" noChangeArrowheads="1" noTextEdit="1"/>
          </p:cNvSpPr>
          <p:nvPr>
            <p:ph type="sldImg"/>
          </p:nvPr>
        </p:nvSpPr>
        <p:spPr>
          <a:ln/>
        </p:spPr>
      </p:sp>
      <p:sp>
        <p:nvSpPr>
          <p:cNvPr id="180228" name="Rectangle 3">
            <a:extLst>
              <a:ext uri="{FF2B5EF4-FFF2-40B4-BE49-F238E27FC236}">
                <a16:creationId xmlns:a16="http://schemas.microsoft.com/office/drawing/2014/main" id="{BB76D720-308E-014B-AFAA-027B036591F7}"/>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a:extLst>
              <a:ext uri="{FF2B5EF4-FFF2-40B4-BE49-F238E27FC236}">
                <a16:creationId xmlns:a16="http://schemas.microsoft.com/office/drawing/2014/main" id="{D33E63D5-4D80-B04F-978C-A4A76DB50765}"/>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A74C09C-0C29-0F4D-96A8-BAF04AB65474}" type="slidenum">
              <a:rPr lang="en-US" altLang="en-US" sz="1200"/>
              <a:pPr/>
              <a:t>92</a:t>
            </a:fld>
            <a:endParaRPr lang="en-US" altLang="en-US" sz="1200" dirty="0"/>
          </a:p>
        </p:txBody>
      </p:sp>
      <p:sp>
        <p:nvSpPr>
          <p:cNvPr id="182275" name="Rectangle 2">
            <a:extLst>
              <a:ext uri="{FF2B5EF4-FFF2-40B4-BE49-F238E27FC236}">
                <a16:creationId xmlns:a16="http://schemas.microsoft.com/office/drawing/2014/main" id="{AAD8E759-CB25-B743-8D96-34F682206D04}"/>
              </a:ext>
            </a:extLst>
          </p:cNvPr>
          <p:cNvSpPr>
            <a:spLocks noGrp="1" noRot="1" noChangeAspect="1" noChangeArrowheads="1" noTextEdit="1"/>
          </p:cNvSpPr>
          <p:nvPr>
            <p:ph type="sldImg"/>
          </p:nvPr>
        </p:nvSpPr>
        <p:spPr>
          <a:ln/>
        </p:spPr>
      </p:sp>
      <p:sp>
        <p:nvSpPr>
          <p:cNvPr id="182276" name="Rectangle 3">
            <a:extLst>
              <a:ext uri="{FF2B5EF4-FFF2-40B4-BE49-F238E27FC236}">
                <a16:creationId xmlns:a16="http://schemas.microsoft.com/office/drawing/2014/main" id="{A8DAD783-6278-7A43-922F-CA7F7E3F83D4}"/>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a:extLst>
              <a:ext uri="{FF2B5EF4-FFF2-40B4-BE49-F238E27FC236}">
                <a16:creationId xmlns:a16="http://schemas.microsoft.com/office/drawing/2014/main" id="{2D8F4DE3-1174-DB4B-A130-EADE11EDD174}"/>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548880F-C87A-2E4B-AA27-BA99DD04E08A}" type="slidenum">
              <a:rPr lang="en-US" altLang="en-US" sz="1200"/>
              <a:pPr/>
              <a:t>93</a:t>
            </a:fld>
            <a:endParaRPr lang="en-US" altLang="en-US" sz="1200" dirty="0"/>
          </a:p>
        </p:txBody>
      </p:sp>
      <p:sp>
        <p:nvSpPr>
          <p:cNvPr id="184323" name="Rectangle 2">
            <a:extLst>
              <a:ext uri="{FF2B5EF4-FFF2-40B4-BE49-F238E27FC236}">
                <a16:creationId xmlns:a16="http://schemas.microsoft.com/office/drawing/2014/main" id="{4C76FFEC-D65F-674D-B2C7-999BEF90B0EA}"/>
              </a:ext>
            </a:extLst>
          </p:cNvPr>
          <p:cNvSpPr>
            <a:spLocks noGrp="1" noRot="1" noChangeAspect="1" noChangeArrowheads="1" noTextEdit="1"/>
          </p:cNvSpPr>
          <p:nvPr>
            <p:ph type="sldImg"/>
          </p:nvPr>
        </p:nvSpPr>
        <p:spPr>
          <a:ln/>
        </p:spPr>
      </p:sp>
      <p:sp>
        <p:nvSpPr>
          <p:cNvPr id="184324" name="Rectangle 3">
            <a:extLst>
              <a:ext uri="{FF2B5EF4-FFF2-40B4-BE49-F238E27FC236}">
                <a16:creationId xmlns:a16="http://schemas.microsoft.com/office/drawing/2014/main" id="{3EDC0799-9A31-274D-B412-C503473389A3}"/>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a:extLst>
              <a:ext uri="{FF2B5EF4-FFF2-40B4-BE49-F238E27FC236}">
                <a16:creationId xmlns:a16="http://schemas.microsoft.com/office/drawing/2014/main" id="{5F9196CC-C28F-514C-88A8-1F51394E469D}"/>
              </a:ext>
            </a:extLst>
          </p:cNvPr>
          <p:cNvSpPr>
            <a:spLocks noGrp="1" noRot="1" noChangeAspect="1"/>
          </p:cNvSpPr>
          <p:nvPr>
            <p:ph type="sldImg"/>
          </p:nvPr>
        </p:nvSpPr>
        <p:spPr>
          <a:ln/>
        </p:spPr>
      </p:sp>
      <p:sp>
        <p:nvSpPr>
          <p:cNvPr id="186371" name="Notes Placeholder 2">
            <a:extLst>
              <a:ext uri="{FF2B5EF4-FFF2-40B4-BE49-F238E27FC236}">
                <a16:creationId xmlns:a16="http://schemas.microsoft.com/office/drawing/2014/main" id="{3B60C24B-E6A2-434C-8D7B-874375EA2DB5}"/>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solidFill>
                  <a:srgbClr val="008000"/>
                </a:solidFill>
                <a:latin typeface="Arial" panose="020B0604020202020204" pitchFamily="34" charset="0"/>
                <a:ea typeface="ＭＳ Ｐゴシック" panose="020B0600070205080204" pitchFamily="34" charset="-128"/>
              </a:rPr>
              <a:t>People on a whole plant food don’t get hungry between meals.</a:t>
            </a:r>
          </a:p>
          <a:p>
            <a:r>
              <a:rPr lang="en-US" altLang="en-US" dirty="0">
                <a:solidFill>
                  <a:srgbClr val="008000"/>
                </a:solidFill>
                <a:latin typeface="Arial" panose="020B0604020202020204" pitchFamily="34" charset="0"/>
                <a:ea typeface="ＭＳ Ｐゴシック" panose="020B0600070205080204" pitchFamily="34" charset="-128"/>
              </a:rPr>
              <a:t>What would it be like to not be tempted by snacks?  </a:t>
            </a:r>
          </a:p>
          <a:p>
            <a:endParaRPr lang="en-US" altLang="en-US" dirty="0">
              <a:latin typeface="Times New Roman" panose="02020603050405020304" pitchFamily="18" charset="0"/>
              <a:ea typeface="ＭＳ Ｐゴシック" panose="020B0600070205080204" pitchFamily="34" charset="-128"/>
            </a:endParaRPr>
          </a:p>
        </p:txBody>
      </p:sp>
      <p:sp>
        <p:nvSpPr>
          <p:cNvPr id="186372" name="Slide Number Placeholder 3">
            <a:extLst>
              <a:ext uri="{FF2B5EF4-FFF2-40B4-BE49-F238E27FC236}">
                <a16:creationId xmlns:a16="http://schemas.microsoft.com/office/drawing/2014/main" id="{12147A72-9738-8E40-B690-53BEE035FC25}"/>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2958C24C-19D7-F648-B507-8ECAA797503D}" type="slidenum">
              <a:rPr lang="en-US" altLang="en-US" sz="1200"/>
              <a:pPr/>
              <a:t>94</a:t>
            </a:fld>
            <a:endParaRPr lang="en-US" altLang="en-US" sz="1200"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a:extLst>
              <a:ext uri="{FF2B5EF4-FFF2-40B4-BE49-F238E27FC236}">
                <a16:creationId xmlns:a16="http://schemas.microsoft.com/office/drawing/2014/main" id="{F5D0D3A7-BF34-8246-9024-93E6AC837B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FA330BC-62B2-F84D-BFEA-4610433AC992}" type="slidenum">
              <a:rPr lang="en-US" altLang="en-US" sz="1200"/>
              <a:pPr/>
              <a:t>95</a:t>
            </a:fld>
            <a:endParaRPr lang="en-US" altLang="en-US" sz="1200"/>
          </a:p>
        </p:txBody>
      </p:sp>
      <p:sp>
        <p:nvSpPr>
          <p:cNvPr id="334851" name="Rectangle 2">
            <a:extLst>
              <a:ext uri="{FF2B5EF4-FFF2-40B4-BE49-F238E27FC236}">
                <a16:creationId xmlns:a16="http://schemas.microsoft.com/office/drawing/2014/main" id="{3691ABE9-C1F0-DC44-B103-CE8ED798FB32}"/>
              </a:ext>
            </a:extLst>
          </p:cNvPr>
          <p:cNvSpPr>
            <a:spLocks noGrp="1" noRot="1" noChangeAspect="1" noChangeArrowheads="1" noTextEdit="1"/>
          </p:cNvSpPr>
          <p:nvPr>
            <p:ph type="sldImg"/>
          </p:nvPr>
        </p:nvSpPr>
        <p:spPr>
          <a:ln/>
        </p:spPr>
      </p:sp>
      <p:sp>
        <p:nvSpPr>
          <p:cNvPr id="334852" name="Rectangle 3">
            <a:extLst>
              <a:ext uri="{FF2B5EF4-FFF2-40B4-BE49-F238E27FC236}">
                <a16:creationId xmlns:a16="http://schemas.microsoft.com/office/drawing/2014/main" id="{A5B20D3B-6E4F-C24A-8A9B-509045D473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8843255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a:extLst>
              <a:ext uri="{FF2B5EF4-FFF2-40B4-BE49-F238E27FC236}">
                <a16:creationId xmlns:a16="http://schemas.microsoft.com/office/drawing/2014/main" id="{F5D0D3A7-BF34-8246-9024-93E6AC837B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FA330BC-62B2-F84D-BFEA-4610433AC992}" type="slidenum">
              <a:rPr lang="en-US" altLang="en-US" sz="1200"/>
              <a:pPr/>
              <a:t>96</a:t>
            </a:fld>
            <a:endParaRPr lang="en-US" altLang="en-US" sz="1200"/>
          </a:p>
        </p:txBody>
      </p:sp>
      <p:sp>
        <p:nvSpPr>
          <p:cNvPr id="334851" name="Rectangle 2">
            <a:extLst>
              <a:ext uri="{FF2B5EF4-FFF2-40B4-BE49-F238E27FC236}">
                <a16:creationId xmlns:a16="http://schemas.microsoft.com/office/drawing/2014/main" id="{3691ABE9-C1F0-DC44-B103-CE8ED798FB32}"/>
              </a:ext>
            </a:extLst>
          </p:cNvPr>
          <p:cNvSpPr>
            <a:spLocks noGrp="1" noRot="1" noChangeAspect="1" noChangeArrowheads="1" noTextEdit="1"/>
          </p:cNvSpPr>
          <p:nvPr>
            <p:ph type="sldImg"/>
          </p:nvPr>
        </p:nvSpPr>
        <p:spPr>
          <a:ln/>
        </p:spPr>
      </p:sp>
      <p:sp>
        <p:nvSpPr>
          <p:cNvPr id="334852" name="Rectangle 3">
            <a:extLst>
              <a:ext uri="{FF2B5EF4-FFF2-40B4-BE49-F238E27FC236}">
                <a16:creationId xmlns:a16="http://schemas.microsoft.com/office/drawing/2014/main" id="{A5B20D3B-6E4F-C24A-8A9B-509045D473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20779680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a:extLst>
              <a:ext uri="{FF2B5EF4-FFF2-40B4-BE49-F238E27FC236}">
                <a16:creationId xmlns:a16="http://schemas.microsoft.com/office/drawing/2014/main" id="{F5D0D3A7-BF34-8246-9024-93E6AC837B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FA330BC-62B2-F84D-BFEA-4610433AC992}" type="slidenum">
              <a:rPr lang="en-US" altLang="en-US" sz="1200"/>
              <a:pPr/>
              <a:t>97</a:t>
            </a:fld>
            <a:endParaRPr lang="en-US" altLang="en-US" sz="1200"/>
          </a:p>
        </p:txBody>
      </p:sp>
      <p:sp>
        <p:nvSpPr>
          <p:cNvPr id="334851" name="Rectangle 2">
            <a:extLst>
              <a:ext uri="{FF2B5EF4-FFF2-40B4-BE49-F238E27FC236}">
                <a16:creationId xmlns:a16="http://schemas.microsoft.com/office/drawing/2014/main" id="{3691ABE9-C1F0-DC44-B103-CE8ED798FB32}"/>
              </a:ext>
            </a:extLst>
          </p:cNvPr>
          <p:cNvSpPr>
            <a:spLocks noGrp="1" noRot="1" noChangeAspect="1" noChangeArrowheads="1" noTextEdit="1"/>
          </p:cNvSpPr>
          <p:nvPr>
            <p:ph type="sldImg"/>
          </p:nvPr>
        </p:nvSpPr>
        <p:spPr>
          <a:ln/>
        </p:spPr>
      </p:sp>
      <p:sp>
        <p:nvSpPr>
          <p:cNvPr id="334852" name="Rectangle 3">
            <a:extLst>
              <a:ext uri="{FF2B5EF4-FFF2-40B4-BE49-F238E27FC236}">
                <a16:creationId xmlns:a16="http://schemas.microsoft.com/office/drawing/2014/main" id="{A5B20D3B-6E4F-C24A-8A9B-509045D473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354227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4ACDB5FE-4608-714D-AAFE-A2870BF91CE8}"/>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0C87A5FF-89EC-5349-B238-34FCA5DFCB6A}" type="slidenum">
              <a:rPr lang="en-US" altLang="en-US" sz="1200"/>
              <a:pPr/>
              <a:t>9</a:t>
            </a:fld>
            <a:endParaRPr lang="en-US" altLang="en-US" sz="1200" dirty="0"/>
          </a:p>
        </p:txBody>
      </p:sp>
      <p:sp>
        <p:nvSpPr>
          <p:cNvPr id="26627" name="Rectangle 2">
            <a:extLst>
              <a:ext uri="{FF2B5EF4-FFF2-40B4-BE49-F238E27FC236}">
                <a16:creationId xmlns:a16="http://schemas.microsoft.com/office/drawing/2014/main" id="{CEB6B83C-EBDF-1C44-ABE2-5A1B6547A6AF}"/>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74AB56F4-B064-5348-952B-08C2E270C0B6}"/>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a:extLst>
              <a:ext uri="{FF2B5EF4-FFF2-40B4-BE49-F238E27FC236}">
                <a16:creationId xmlns:a16="http://schemas.microsoft.com/office/drawing/2014/main" id="{F5D0D3A7-BF34-8246-9024-93E6AC837B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FA330BC-62B2-F84D-BFEA-4610433AC992}" type="slidenum">
              <a:rPr lang="en-US" altLang="en-US" sz="1200"/>
              <a:pPr/>
              <a:t>98</a:t>
            </a:fld>
            <a:endParaRPr lang="en-US" altLang="en-US" sz="1200"/>
          </a:p>
        </p:txBody>
      </p:sp>
      <p:sp>
        <p:nvSpPr>
          <p:cNvPr id="334851" name="Rectangle 2">
            <a:extLst>
              <a:ext uri="{FF2B5EF4-FFF2-40B4-BE49-F238E27FC236}">
                <a16:creationId xmlns:a16="http://schemas.microsoft.com/office/drawing/2014/main" id="{3691ABE9-C1F0-DC44-B103-CE8ED798FB32}"/>
              </a:ext>
            </a:extLst>
          </p:cNvPr>
          <p:cNvSpPr>
            <a:spLocks noGrp="1" noRot="1" noChangeAspect="1" noChangeArrowheads="1" noTextEdit="1"/>
          </p:cNvSpPr>
          <p:nvPr>
            <p:ph type="sldImg"/>
          </p:nvPr>
        </p:nvSpPr>
        <p:spPr>
          <a:ln/>
        </p:spPr>
      </p:sp>
      <p:sp>
        <p:nvSpPr>
          <p:cNvPr id="334852" name="Rectangle 3">
            <a:extLst>
              <a:ext uri="{FF2B5EF4-FFF2-40B4-BE49-F238E27FC236}">
                <a16:creationId xmlns:a16="http://schemas.microsoft.com/office/drawing/2014/main" id="{A5B20D3B-6E4F-C24A-8A9B-509045D473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57176848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a:extLst>
              <a:ext uri="{FF2B5EF4-FFF2-40B4-BE49-F238E27FC236}">
                <a16:creationId xmlns:a16="http://schemas.microsoft.com/office/drawing/2014/main" id="{F5D0D3A7-BF34-8246-9024-93E6AC837B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FA330BC-62B2-F84D-BFEA-4610433AC992}" type="slidenum">
              <a:rPr lang="en-US" altLang="en-US" sz="1200"/>
              <a:pPr/>
              <a:t>99</a:t>
            </a:fld>
            <a:endParaRPr lang="en-US" altLang="en-US" sz="1200"/>
          </a:p>
        </p:txBody>
      </p:sp>
      <p:sp>
        <p:nvSpPr>
          <p:cNvPr id="334851" name="Rectangle 2">
            <a:extLst>
              <a:ext uri="{FF2B5EF4-FFF2-40B4-BE49-F238E27FC236}">
                <a16:creationId xmlns:a16="http://schemas.microsoft.com/office/drawing/2014/main" id="{3691ABE9-C1F0-DC44-B103-CE8ED798FB32}"/>
              </a:ext>
            </a:extLst>
          </p:cNvPr>
          <p:cNvSpPr>
            <a:spLocks noGrp="1" noRot="1" noChangeAspect="1" noChangeArrowheads="1" noTextEdit="1"/>
          </p:cNvSpPr>
          <p:nvPr>
            <p:ph type="sldImg"/>
          </p:nvPr>
        </p:nvSpPr>
        <p:spPr>
          <a:ln/>
        </p:spPr>
      </p:sp>
      <p:sp>
        <p:nvSpPr>
          <p:cNvPr id="334852" name="Rectangle 3">
            <a:extLst>
              <a:ext uri="{FF2B5EF4-FFF2-40B4-BE49-F238E27FC236}">
                <a16:creationId xmlns:a16="http://schemas.microsoft.com/office/drawing/2014/main" id="{A5B20D3B-6E4F-C24A-8A9B-509045D473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73546929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a:extLst>
              <a:ext uri="{FF2B5EF4-FFF2-40B4-BE49-F238E27FC236}">
                <a16:creationId xmlns:a16="http://schemas.microsoft.com/office/drawing/2014/main" id="{F5D0D3A7-BF34-8246-9024-93E6AC837B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FA330BC-62B2-F84D-BFEA-4610433AC992}" type="slidenum">
              <a:rPr lang="en-US" altLang="en-US" sz="1200"/>
              <a:pPr/>
              <a:t>100</a:t>
            </a:fld>
            <a:endParaRPr lang="en-US" altLang="en-US" sz="1200"/>
          </a:p>
        </p:txBody>
      </p:sp>
      <p:sp>
        <p:nvSpPr>
          <p:cNvPr id="334851" name="Rectangle 2">
            <a:extLst>
              <a:ext uri="{FF2B5EF4-FFF2-40B4-BE49-F238E27FC236}">
                <a16:creationId xmlns:a16="http://schemas.microsoft.com/office/drawing/2014/main" id="{3691ABE9-C1F0-DC44-B103-CE8ED798FB32}"/>
              </a:ext>
            </a:extLst>
          </p:cNvPr>
          <p:cNvSpPr>
            <a:spLocks noGrp="1" noRot="1" noChangeAspect="1" noChangeArrowheads="1" noTextEdit="1"/>
          </p:cNvSpPr>
          <p:nvPr>
            <p:ph type="sldImg"/>
          </p:nvPr>
        </p:nvSpPr>
        <p:spPr>
          <a:ln/>
        </p:spPr>
      </p:sp>
      <p:sp>
        <p:nvSpPr>
          <p:cNvPr id="334852" name="Rectangle 3">
            <a:extLst>
              <a:ext uri="{FF2B5EF4-FFF2-40B4-BE49-F238E27FC236}">
                <a16:creationId xmlns:a16="http://schemas.microsoft.com/office/drawing/2014/main" id="{A5B20D3B-6E4F-C24A-8A9B-509045D473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46766964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a:extLst>
              <a:ext uri="{FF2B5EF4-FFF2-40B4-BE49-F238E27FC236}">
                <a16:creationId xmlns:a16="http://schemas.microsoft.com/office/drawing/2014/main" id="{F5D0D3A7-BF34-8246-9024-93E6AC837B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FA330BC-62B2-F84D-BFEA-4610433AC992}" type="slidenum">
              <a:rPr lang="en-US" altLang="en-US" sz="1200"/>
              <a:pPr/>
              <a:t>101</a:t>
            </a:fld>
            <a:endParaRPr lang="en-US" altLang="en-US" sz="1200"/>
          </a:p>
        </p:txBody>
      </p:sp>
      <p:sp>
        <p:nvSpPr>
          <p:cNvPr id="334851" name="Rectangle 2">
            <a:extLst>
              <a:ext uri="{FF2B5EF4-FFF2-40B4-BE49-F238E27FC236}">
                <a16:creationId xmlns:a16="http://schemas.microsoft.com/office/drawing/2014/main" id="{3691ABE9-C1F0-DC44-B103-CE8ED798FB32}"/>
              </a:ext>
            </a:extLst>
          </p:cNvPr>
          <p:cNvSpPr>
            <a:spLocks noGrp="1" noRot="1" noChangeAspect="1" noChangeArrowheads="1" noTextEdit="1"/>
          </p:cNvSpPr>
          <p:nvPr>
            <p:ph type="sldImg"/>
          </p:nvPr>
        </p:nvSpPr>
        <p:spPr>
          <a:ln/>
        </p:spPr>
      </p:sp>
      <p:sp>
        <p:nvSpPr>
          <p:cNvPr id="334852" name="Rectangle 3">
            <a:extLst>
              <a:ext uri="{FF2B5EF4-FFF2-40B4-BE49-F238E27FC236}">
                <a16:creationId xmlns:a16="http://schemas.microsoft.com/office/drawing/2014/main" id="{A5B20D3B-6E4F-C24A-8A9B-509045D473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29209835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a:extLst>
              <a:ext uri="{FF2B5EF4-FFF2-40B4-BE49-F238E27FC236}">
                <a16:creationId xmlns:a16="http://schemas.microsoft.com/office/drawing/2014/main" id="{F5D0D3A7-BF34-8246-9024-93E6AC837B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FA330BC-62B2-F84D-BFEA-4610433AC992}" type="slidenum">
              <a:rPr lang="en-US" altLang="en-US" sz="1200"/>
              <a:pPr/>
              <a:t>102</a:t>
            </a:fld>
            <a:endParaRPr lang="en-US" altLang="en-US" sz="1200"/>
          </a:p>
        </p:txBody>
      </p:sp>
      <p:sp>
        <p:nvSpPr>
          <p:cNvPr id="334851" name="Rectangle 2">
            <a:extLst>
              <a:ext uri="{FF2B5EF4-FFF2-40B4-BE49-F238E27FC236}">
                <a16:creationId xmlns:a16="http://schemas.microsoft.com/office/drawing/2014/main" id="{3691ABE9-C1F0-DC44-B103-CE8ED798FB32}"/>
              </a:ext>
            </a:extLst>
          </p:cNvPr>
          <p:cNvSpPr>
            <a:spLocks noGrp="1" noRot="1" noChangeAspect="1" noChangeArrowheads="1" noTextEdit="1"/>
          </p:cNvSpPr>
          <p:nvPr>
            <p:ph type="sldImg"/>
          </p:nvPr>
        </p:nvSpPr>
        <p:spPr>
          <a:ln/>
        </p:spPr>
      </p:sp>
      <p:sp>
        <p:nvSpPr>
          <p:cNvPr id="334852" name="Rectangle 3">
            <a:extLst>
              <a:ext uri="{FF2B5EF4-FFF2-40B4-BE49-F238E27FC236}">
                <a16:creationId xmlns:a16="http://schemas.microsoft.com/office/drawing/2014/main" id="{A5B20D3B-6E4F-C24A-8A9B-509045D473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14835755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a:extLst>
              <a:ext uri="{FF2B5EF4-FFF2-40B4-BE49-F238E27FC236}">
                <a16:creationId xmlns:a16="http://schemas.microsoft.com/office/drawing/2014/main" id="{F5D0D3A7-BF34-8246-9024-93E6AC837B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FA330BC-62B2-F84D-BFEA-4610433AC992}" type="slidenum">
              <a:rPr lang="en-US" altLang="en-US" sz="1200"/>
              <a:pPr/>
              <a:t>103</a:t>
            </a:fld>
            <a:endParaRPr lang="en-US" altLang="en-US" sz="1200"/>
          </a:p>
        </p:txBody>
      </p:sp>
      <p:sp>
        <p:nvSpPr>
          <p:cNvPr id="334851" name="Rectangle 2">
            <a:extLst>
              <a:ext uri="{FF2B5EF4-FFF2-40B4-BE49-F238E27FC236}">
                <a16:creationId xmlns:a16="http://schemas.microsoft.com/office/drawing/2014/main" id="{3691ABE9-C1F0-DC44-B103-CE8ED798FB32}"/>
              </a:ext>
            </a:extLst>
          </p:cNvPr>
          <p:cNvSpPr>
            <a:spLocks noGrp="1" noRot="1" noChangeAspect="1" noChangeArrowheads="1" noTextEdit="1"/>
          </p:cNvSpPr>
          <p:nvPr>
            <p:ph type="sldImg"/>
          </p:nvPr>
        </p:nvSpPr>
        <p:spPr>
          <a:ln/>
        </p:spPr>
      </p:sp>
      <p:sp>
        <p:nvSpPr>
          <p:cNvPr id="334852" name="Rectangle 3">
            <a:extLst>
              <a:ext uri="{FF2B5EF4-FFF2-40B4-BE49-F238E27FC236}">
                <a16:creationId xmlns:a16="http://schemas.microsoft.com/office/drawing/2014/main" id="{A5B20D3B-6E4F-C24A-8A9B-509045D473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7183675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a:extLst>
              <a:ext uri="{FF2B5EF4-FFF2-40B4-BE49-F238E27FC236}">
                <a16:creationId xmlns:a16="http://schemas.microsoft.com/office/drawing/2014/main" id="{BF76DB9E-9968-B843-8DB6-5EBC4237B513}"/>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7F41896-7C07-3148-8713-AE5DED17A55C}" type="slidenum">
              <a:rPr lang="en-US" altLang="en-US" sz="1200"/>
              <a:pPr/>
              <a:t>104</a:t>
            </a:fld>
            <a:endParaRPr lang="en-US" altLang="en-US" sz="1200" dirty="0"/>
          </a:p>
        </p:txBody>
      </p:sp>
      <p:sp>
        <p:nvSpPr>
          <p:cNvPr id="188419" name="Rectangle 2">
            <a:extLst>
              <a:ext uri="{FF2B5EF4-FFF2-40B4-BE49-F238E27FC236}">
                <a16:creationId xmlns:a16="http://schemas.microsoft.com/office/drawing/2014/main" id="{1DFAD97D-A273-4446-8A16-690A7C9976B0}"/>
              </a:ext>
            </a:extLst>
          </p:cNvPr>
          <p:cNvSpPr>
            <a:spLocks noGrp="1" noRot="1" noChangeAspect="1" noChangeArrowheads="1" noTextEdit="1"/>
          </p:cNvSpPr>
          <p:nvPr>
            <p:ph type="sldImg"/>
          </p:nvPr>
        </p:nvSpPr>
        <p:spPr>
          <a:ln/>
        </p:spPr>
      </p:sp>
      <p:sp>
        <p:nvSpPr>
          <p:cNvPr id="188420" name="Rectangle 3">
            <a:extLst>
              <a:ext uri="{FF2B5EF4-FFF2-40B4-BE49-F238E27FC236}">
                <a16:creationId xmlns:a16="http://schemas.microsoft.com/office/drawing/2014/main" id="{CFDB4CF2-AE27-E844-A351-E95ED483E2F7}"/>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a:extLst>
              <a:ext uri="{FF2B5EF4-FFF2-40B4-BE49-F238E27FC236}">
                <a16:creationId xmlns:a16="http://schemas.microsoft.com/office/drawing/2014/main" id="{D038B228-EE27-AD47-A6A2-5BE2353F0E16}"/>
              </a:ext>
            </a:extLst>
          </p:cNvPr>
          <p:cNvSpPr>
            <a:spLocks noGrp="1" noRot="1" noChangeAspect="1"/>
          </p:cNvSpPr>
          <p:nvPr>
            <p:ph type="sldImg"/>
          </p:nvPr>
        </p:nvSpPr>
        <p:spPr>
          <a:ln/>
        </p:spPr>
      </p:sp>
      <p:sp>
        <p:nvSpPr>
          <p:cNvPr id="190467" name="Notes Placeholder 2">
            <a:extLst>
              <a:ext uri="{FF2B5EF4-FFF2-40B4-BE49-F238E27FC236}">
                <a16:creationId xmlns:a16="http://schemas.microsoft.com/office/drawing/2014/main" id="{8AFEB271-B579-6D4A-9533-B54F3D28F084}"/>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Whole plant foods keep you satisfied and control your blood sugars naturally.</a:t>
            </a:r>
          </a:p>
          <a:p>
            <a:endParaRPr lang="en-US" altLang="en-US" dirty="0">
              <a:latin typeface="Times New Roman" panose="02020603050405020304" pitchFamily="18" charset="0"/>
              <a:ea typeface="ＭＳ Ｐゴシック" panose="020B0600070205080204" pitchFamily="34" charset="-128"/>
            </a:endParaRPr>
          </a:p>
        </p:txBody>
      </p:sp>
      <p:sp>
        <p:nvSpPr>
          <p:cNvPr id="190468" name="Slide Number Placeholder 3">
            <a:extLst>
              <a:ext uri="{FF2B5EF4-FFF2-40B4-BE49-F238E27FC236}">
                <a16:creationId xmlns:a16="http://schemas.microsoft.com/office/drawing/2014/main" id="{B6CB172D-893F-6249-A9BE-2A787DA31AB8}"/>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B2506865-1DFE-9148-8751-F32AA7088D2F}" type="slidenum">
              <a:rPr lang="en-US" altLang="en-US" sz="1200"/>
              <a:pPr/>
              <a:t>105</a:t>
            </a:fld>
            <a:endParaRPr lang="en-US" altLang="en-US" sz="1200"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a:extLst>
              <a:ext uri="{FF2B5EF4-FFF2-40B4-BE49-F238E27FC236}">
                <a16:creationId xmlns:a16="http://schemas.microsoft.com/office/drawing/2014/main" id="{5E196587-336F-BF44-80C5-813A824C89B1}"/>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6B5A66B-DAD3-0A43-B707-DFDEB33D1B69}" type="slidenum">
              <a:rPr lang="en-US" altLang="en-US" sz="1200"/>
              <a:pPr/>
              <a:t>106</a:t>
            </a:fld>
            <a:endParaRPr lang="en-US" altLang="en-US" sz="1200" dirty="0"/>
          </a:p>
        </p:txBody>
      </p:sp>
      <p:sp>
        <p:nvSpPr>
          <p:cNvPr id="192515" name="Rectangle 2">
            <a:extLst>
              <a:ext uri="{FF2B5EF4-FFF2-40B4-BE49-F238E27FC236}">
                <a16:creationId xmlns:a16="http://schemas.microsoft.com/office/drawing/2014/main" id="{08D5A330-57A3-BD48-A2EF-C9D0E855EBC4}"/>
              </a:ext>
            </a:extLst>
          </p:cNvPr>
          <p:cNvSpPr>
            <a:spLocks noGrp="1" noRot="1" noChangeAspect="1" noChangeArrowheads="1" noTextEdit="1"/>
          </p:cNvSpPr>
          <p:nvPr>
            <p:ph type="sldImg"/>
          </p:nvPr>
        </p:nvSpPr>
        <p:spPr>
          <a:ln/>
        </p:spPr>
      </p:sp>
      <p:sp>
        <p:nvSpPr>
          <p:cNvPr id="192516" name="Rectangle 3">
            <a:extLst>
              <a:ext uri="{FF2B5EF4-FFF2-40B4-BE49-F238E27FC236}">
                <a16:creationId xmlns:a16="http://schemas.microsoft.com/office/drawing/2014/main" id="{E928AF66-D9E4-EE49-B07A-CB1CC0A9084F}"/>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a:extLst>
              <a:ext uri="{FF2B5EF4-FFF2-40B4-BE49-F238E27FC236}">
                <a16:creationId xmlns:a16="http://schemas.microsoft.com/office/drawing/2014/main" id="{E8AFDFC6-EB41-8040-AC43-B6BF68B06B25}"/>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E48E7C9-332D-954D-8AB4-C626D1EE038C}" type="slidenum">
              <a:rPr lang="en-US" altLang="en-US" sz="1200"/>
              <a:pPr/>
              <a:t>107</a:t>
            </a:fld>
            <a:endParaRPr lang="en-US" altLang="en-US" sz="1200" dirty="0"/>
          </a:p>
        </p:txBody>
      </p:sp>
      <p:sp>
        <p:nvSpPr>
          <p:cNvPr id="194563" name="Rectangle 2">
            <a:extLst>
              <a:ext uri="{FF2B5EF4-FFF2-40B4-BE49-F238E27FC236}">
                <a16:creationId xmlns:a16="http://schemas.microsoft.com/office/drawing/2014/main" id="{5107FD23-2A56-4B4C-AD79-AFBCCC058E72}"/>
              </a:ext>
            </a:extLst>
          </p:cNvPr>
          <p:cNvSpPr>
            <a:spLocks noGrp="1" noRot="1" noChangeAspect="1" noChangeArrowheads="1" noTextEdit="1"/>
          </p:cNvSpPr>
          <p:nvPr>
            <p:ph type="sldImg"/>
          </p:nvPr>
        </p:nvSpPr>
        <p:spPr>
          <a:ln/>
        </p:spPr>
      </p:sp>
      <p:sp>
        <p:nvSpPr>
          <p:cNvPr id="194564" name="Rectangle 3">
            <a:extLst>
              <a:ext uri="{FF2B5EF4-FFF2-40B4-BE49-F238E27FC236}">
                <a16:creationId xmlns:a16="http://schemas.microsoft.com/office/drawing/2014/main" id="{614DA5E3-7B25-A64F-841C-3A769440EBE6}"/>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solidFill>
                  <a:srgbClr val="008000"/>
                </a:solidFill>
                <a:latin typeface="Arial" panose="020B0604020202020204" pitchFamily="34" charset="0"/>
                <a:ea typeface="ＭＳ Ｐゴシック" panose="020B0600070205080204" pitchFamily="34" charset="-128"/>
              </a:rPr>
              <a:t>1:8</a:t>
            </a:r>
          </a:p>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AF39A52-CF70-CE4B-9A96-2815550B9F58}"/>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91A1BF2F-E8E5-0947-986B-8E40A7BA1DD1}"/>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C3B5141A-D32B-1741-86A8-F6EF9ED5ECA7}"/>
              </a:ext>
            </a:extLst>
          </p:cNvPr>
          <p:cNvSpPr>
            <a:spLocks noGrp="1" noChangeArrowheads="1"/>
          </p:cNvSpPr>
          <p:nvPr>
            <p:ph type="sldNum" sz="quarter" idx="12"/>
          </p:nvPr>
        </p:nvSpPr>
        <p:spPr>
          <a:ln/>
        </p:spPr>
        <p:txBody>
          <a:bodyPr/>
          <a:lstStyle>
            <a:lvl1pPr>
              <a:defRPr/>
            </a:lvl1pPr>
          </a:lstStyle>
          <a:p>
            <a:fld id="{05318466-ECDC-DB46-954B-94B59F1A0F1B}" type="slidenum">
              <a:rPr lang="en-US" altLang="en-US"/>
              <a:pPr/>
              <a:t>‹#›</a:t>
            </a:fld>
            <a:endParaRPr lang="en-US" altLang="en-US" dirty="0"/>
          </a:p>
        </p:txBody>
      </p:sp>
    </p:spTree>
    <p:extLst>
      <p:ext uri="{BB962C8B-B14F-4D97-AF65-F5344CB8AC3E}">
        <p14:creationId xmlns:p14="http://schemas.microsoft.com/office/powerpoint/2010/main" val="398597118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9079199-FB7A-6A42-ABFE-2F331CEF2698}"/>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140DE3B0-0DFE-8C45-A43C-0F3B9534A236}"/>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312F20F9-5301-D042-BFAA-BCF2C9409140}"/>
              </a:ext>
            </a:extLst>
          </p:cNvPr>
          <p:cNvSpPr>
            <a:spLocks noGrp="1" noChangeArrowheads="1"/>
          </p:cNvSpPr>
          <p:nvPr>
            <p:ph type="sldNum" sz="quarter" idx="12"/>
          </p:nvPr>
        </p:nvSpPr>
        <p:spPr>
          <a:ln/>
        </p:spPr>
        <p:txBody>
          <a:bodyPr/>
          <a:lstStyle>
            <a:lvl1pPr>
              <a:defRPr/>
            </a:lvl1pPr>
          </a:lstStyle>
          <a:p>
            <a:fld id="{BAF1A030-84D9-E241-B23B-55F7683C03E6}" type="slidenum">
              <a:rPr lang="en-US" altLang="en-US"/>
              <a:pPr/>
              <a:t>‹#›</a:t>
            </a:fld>
            <a:endParaRPr lang="en-US" altLang="en-US" dirty="0"/>
          </a:p>
        </p:txBody>
      </p:sp>
    </p:spTree>
    <p:extLst>
      <p:ext uri="{BB962C8B-B14F-4D97-AF65-F5344CB8AC3E}">
        <p14:creationId xmlns:p14="http://schemas.microsoft.com/office/powerpoint/2010/main" val="409650626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250066F-015E-9B40-B97E-D814A21A456A}"/>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069AB0EF-F746-B94B-866C-53D790062CA8}"/>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244E8660-6A2A-4B4F-AE2E-A6D77188C2D9}"/>
              </a:ext>
            </a:extLst>
          </p:cNvPr>
          <p:cNvSpPr>
            <a:spLocks noGrp="1" noChangeArrowheads="1"/>
          </p:cNvSpPr>
          <p:nvPr>
            <p:ph type="sldNum" sz="quarter" idx="12"/>
          </p:nvPr>
        </p:nvSpPr>
        <p:spPr>
          <a:ln/>
        </p:spPr>
        <p:txBody>
          <a:bodyPr/>
          <a:lstStyle>
            <a:lvl1pPr>
              <a:defRPr/>
            </a:lvl1pPr>
          </a:lstStyle>
          <a:p>
            <a:fld id="{02C093CA-0350-E943-B589-5108E6C67A2C}" type="slidenum">
              <a:rPr lang="en-US" altLang="en-US"/>
              <a:pPr/>
              <a:t>‹#›</a:t>
            </a:fld>
            <a:endParaRPr lang="en-US" altLang="en-US" dirty="0"/>
          </a:p>
        </p:txBody>
      </p:sp>
    </p:spTree>
    <p:extLst>
      <p:ext uri="{BB962C8B-B14F-4D97-AF65-F5344CB8AC3E}">
        <p14:creationId xmlns:p14="http://schemas.microsoft.com/office/powerpoint/2010/main" val="266552425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D894F59-F47D-7943-842F-7527A3F3A79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a:extLst>
              <a:ext uri="{FF2B5EF4-FFF2-40B4-BE49-F238E27FC236}">
                <a16:creationId xmlns:a16="http://schemas.microsoft.com/office/drawing/2014/main" id="{567E2C54-D3FC-054C-B888-E2E593255500}"/>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467FA9A7-3BE9-8545-872E-AEF42843996D}"/>
              </a:ext>
            </a:extLst>
          </p:cNvPr>
          <p:cNvSpPr>
            <a:spLocks noGrp="1" noChangeArrowheads="1"/>
          </p:cNvSpPr>
          <p:nvPr>
            <p:ph type="sldNum" sz="quarter" idx="12"/>
          </p:nvPr>
        </p:nvSpPr>
        <p:spPr>
          <a:ln/>
        </p:spPr>
        <p:txBody>
          <a:bodyPr/>
          <a:lstStyle>
            <a:lvl1pPr>
              <a:defRPr/>
            </a:lvl1pPr>
          </a:lstStyle>
          <a:p>
            <a:fld id="{A378AC09-91BC-3C4F-8D54-C1CB0047529B}" type="slidenum">
              <a:rPr lang="en-US" altLang="en-US"/>
              <a:pPr/>
              <a:t>‹#›</a:t>
            </a:fld>
            <a:endParaRPr lang="en-US" altLang="en-US" dirty="0"/>
          </a:p>
        </p:txBody>
      </p:sp>
    </p:spTree>
    <p:extLst>
      <p:ext uri="{BB962C8B-B14F-4D97-AF65-F5344CB8AC3E}">
        <p14:creationId xmlns:p14="http://schemas.microsoft.com/office/powerpoint/2010/main" val="2731952907"/>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52E592D-7BC0-0C4A-99A2-2843975AAFB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2353274-8506-B94A-9210-063693D8FEA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4">
            <a:extLst>
              <a:ext uri="{FF2B5EF4-FFF2-40B4-BE49-F238E27FC236}">
                <a16:creationId xmlns:a16="http://schemas.microsoft.com/office/drawing/2014/main" id="{8808985B-70FC-3449-B104-CC37CB9919AC}"/>
              </a:ext>
            </a:extLst>
          </p:cNvPr>
          <p:cNvSpPr>
            <a:spLocks noGrp="1" noChangeArrowheads="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latin typeface="Times New Roman" charset="0"/>
                <a:ea typeface="+mn-ea"/>
              </a:defRPr>
            </a:lvl1pPr>
          </a:lstStyle>
          <a:p>
            <a:pPr>
              <a:defRPr/>
            </a:pPr>
            <a:endParaRPr lang="en-US" dirty="0"/>
          </a:p>
        </p:txBody>
      </p:sp>
      <p:sp>
        <p:nvSpPr>
          <p:cNvPr id="8" name="Rectangle 5">
            <a:extLst>
              <a:ext uri="{FF2B5EF4-FFF2-40B4-BE49-F238E27FC236}">
                <a16:creationId xmlns:a16="http://schemas.microsoft.com/office/drawing/2014/main" id="{9F77DCD2-CB0B-8140-BA62-514E2DE203D3}"/>
              </a:ext>
            </a:extLst>
          </p:cNvPr>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latin typeface="Times New Roman" charset="0"/>
                <a:ea typeface="+mn-ea"/>
              </a:defRPr>
            </a:lvl1pPr>
          </a:lstStyle>
          <a:p>
            <a:pPr>
              <a:defRPr/>
            </a:pPr>
            <a:endParaRPr lang="en-US" dirty="0"/>
          </a:p>
        </p:txBody>
      </p:sp>
      <p:sp>
        <p:nvSpPr>
          <p:cNvPr id="9" name="Rectangle 6">
            <a:extLst>
              <a:ext uri="{FF2B5EF4-FFF2-40B4-BE49-F238E27FC236}">
                <a16:creationId xmlns:a16="http://schemas.microsoft.com/office/drawing/2014/main" id="{0F91EC22-320A-734A-8408-A6B840D2313C}"/>
              </a:ext>
            </a:extLst>
          </p:cNvPr>
          <p:cNvSpPr>
            <a:spLocks noGrp="1" noChangeArrowheads="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D80C3BE0-E50C-6548-81E6-709696B62143}" type="slidenum">
              <a:rPr lang="en-US" altLang="en-US"/>
              <a:pPr/>
              <a:t>‹#›</a:t>
            </a:fld>
            <a:endParaRPr lang="en-US" altLang="en-US" dirty="0"/>
          </a:p>
        </p:txBody>
      </p:sp>
    </p:spTree>
  </p:cSld>
  <p:clrMap bg1="dk2" tx1="lt1" bg2="dk1"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Lst>
  <p:transition/>
  <p:txStyles>
    <p:titleStyle>
      <a:lvl1pPr algn="ctr" rtl="0" eaLnBrk="0" fontAlgn="base" hangingPunct="0">
        <a:spcBef>
          <a:spcPct val="0"/>
        </a:spcBef>
        <a:spcAft>
          <a:spcPct val="0"/>
        </a:spcAft>
        <a:defRPr sz="4400">
          <a:solidFill>
            <a:schemeClr val="tx2"/>
          </a:solidFill>
          <a:latin typeface="Arial" pitchFamily="-111"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65" charset="-128"/>
          <a:cs typeface="ＭＳ Ｐゴシック" pitchFamily="-65" charset="-128"/>
        </a:defRPr>
      </a:lvl5pPr>
      <a:lvl6pPr marL="457200" algn="ctr" rtl="0" eaLnBrk="0" fontAlgn="base" hangingPunct="0">
        <a:spcBef>
          <a:spcPct val="0"/>
        </a:spcBef>
        <a:spcAft>
          <a:spcPct val="0"/>
        </a:spcAft>
        <a:defRPr sz="4400">
          <a:solidFill>
            <a:schemeClr val="tx2"/>
          </a:solidFill>
          <a:latin typeface="Times New Roman" pitchFamily="-65" charset="0"/>
        </a:defRPr>
      </a:lvl6pPr>
      <a:lvl7pPr marL="914400" algn="ctr" rtl="0" eaLnBrk="0" fontAlgn="base" hangingPunct="0">
        <a:spcBef>
          <a:spcPct val="0"/>
        </a:spcBef>
        <a:spcAft>
          <a:spcPct val="0"/>
        </a:spcAft>
        <a:defRPr sz="4400">
          <a:solidFill>
            <a:schemeClr val="tx2"/>
          </a:solidFill>
          <a:latin typeface="Times New Roman" pitchFamily="-65" charset="0"/>
        </a:defRPr>
      </a:lvl7pPr>
      <a:lvl8pPr marL="1371600" algn="ctr" rtl="0" eaLnBrk="0" fontAlgn="base" hangingPunct="0">
        <a:spcBef>
          <a:spcPct val="0"/>
        </a:spcBef>
        <a:spcAft>
          <a:spcPct val="0"/>
        </a:spcAft>
        <a:defRPr sz="4400">
          <a:solidFill>
            <a:schemeClr val="tx2"/>
          </a:solidFill>
          <a:latin typeface="Times New Roman" pitchFamily="-65" charset="0"/>
        </a:defRPr>
      </a:lvl8pPr>
      <a:lvl9pPr marL="1828800" algn="ctr" rtl="0" eaLnBrk="0" fontAlgn="base" hangingPunct="0">
        <a:spcBef>
          <a:spcPct val="0"/>
        </a:spcBef>
        <a:spcAft>
          <a:spcPct val="0"/>
        </a:spcAft>
        <a:defRPr sz="4400">
          <a:solidFill>
            <a:schemeClr val="tx2"/>
          </a:solidFill>
          <a:latin typeface="Times New Roman"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111"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itchFamily="-111" charset="0"/>
          <a:ea typeface="+mn-ea"/>
        </a:defRPr>
      </a:lvl2pPr>
      <a:lvl3pPr marL="1143000" indent="-228600" algn="l" rtl="0" eaLnBrk="0" fontAlgn="base" hangingPunct="0">
        <a:spcBef>
          <a:spcPct val="20000"/>
        </a:spcBef>
        <a:spcAft>
          <a:spcPct val="0"/>
        </a:spcAft>
        <a:buChar char="•"/>
        <a:defRPr sz="2400">
          <a:solidFill>
            <a:schemeClr val="tx1"/>
          </a:solidFill>
          <a:latin typeface="Arial" pitchFamily="-111" charset="0"/>
          <a:ea typeface="+mn-ea"/>
        </a:defRPr>
      </a:lvl3pPr>
      <a:lvl4pPr marL="1600200" indent="-228600" algn="l" rtl="0" eaLnBrk="0" fontAlgn="base" hangingPunct="0">
        <a:spcBef>
          <a:spcPct val="20000"/>
        </a:spcBef>
        <a:spcAft>
          <a:spcPct val="0"/>
        </a:spcAft>
        <a:buChar char="–"/>
        <a:defRPr sz="2000">
          <a:solidFill>
            <a:schemeClr val="tx1"/>
          </a:solidFill>
          <a:latin typeface="Arial" pitchFamily="-111" charset="0"/>
          <a:ea typeface="+mn-ea"/>
        </a:defRPr>
      </a:lvl4pPr>
      <a:lvl5pPr marL="2057400" indent="-228600" algn="l" rtl="0" eaLnBrk="0" fontAlgn="base" hangingPunct="0">
        <a:spcBef>
          <a:spcPct val="20000"/>
        </a:spcBef>
        <a:spcAft>
          <a:spcPct val="0"/>
        </a:spcAft>
        <a:buChar char="»"/>
        <a:defRPr sz="2000">
          <a:solidFill>
            <a:schemeClr val="tx1"/>
          </a:solidFill>
          <a:latin typeface="Arial" pitchFamily="-111" charset="0"/>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2.xml"/><Relationship Id="rId1" Type="http://schemas.openxmlformats.org/officeDocument/2006/relationships/slideLayout" Target="../slideLayouts/slideLayout4.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10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3.xml"/><Relationship Id="rId1" Type="http://schemas.openxmlformats.org/officeDocument/2006/relationships/slideLayout" Target="../slideLayouts/slideLayout4.xml"/><Relationship Id="rId4" Type="http://schemas.openxmlformats.org/officeDocument/2006/relationships/image" Target="../media/image129.jpeg"/></Relationships>
</file>

<file path=ppt/slides/_rels/slide10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4.xml"/><Relationship Id="rId1" Type="http://schemas.openxmlformats.org/officeDocument/2006/relationships/slideLayout" Target="../slideLayouts/slideLayout4.xml"/><Relationship Id="rId5" Type="http://schemas.openxmlformats.org/officeDocument/2006/relationships/image" Target="../media/image131.jpeg"/><Relationship Id="rId4" Type="http://schemas.openxmlformats.org/officeDocument/2006/relationships/image" Target="../media/image130.jpeg"/></Relationships>
</file>

<file path=ppt/slides/_rels/slide103.xml.rels><?xml version="1.0" encoding="UTF-8" standalone="yes"?>
<Relationships xmlns="http://schemas.openxmlformats.org/package/2006/relationships"><Relationship Id="rId3" Type="http://schemas.openxmlformats.org/officeDocument/2006/relationships/image" Target="../media/image116.png"/><Relationship Id="rId7" Type="http://schemas.microsoft.com/office/2007/relationships/hdphoto" Target="../media/hdphoto4.wdp"/><Relationship Id="rId2" Type="http://schemas.openxmlformats.org/officeDocument/2006/relationships/notesSlide" Target="../notesSlides/notesSlide95.xml"/><Relationship Id="rId1" Type="http://schemas.openxmlformats.org/officeDocument/2006/relationships/slideLayout" Target="../slideLayouts/slideLayout4.xml"/><Relationship Id="rId6" Type="http://schemas.openxmlformats.org/officeDocument/2006/relationships/image" Target="../media/image133.png"/><Relationship Id="rId5" Type="http://schemas.microsoft.com/office/2007/relationships/hdphoto" Target="../media/hdphoto3.wdp"/><Relationship Id="rId4" Type="http://schemas.openxmlformats.org/officeDocument/2006/relationships/image" Target="../media/image132.png"/></Relationships>
</file>

<file path=ppt/slides/_rels/slide10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16.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18.xml"/><Relationship Id="rId1" Type="http://schemas.openxmlformats.org/officeDocument/2006/relationships/slideLayout" Target="../slideLayouts/slideLayout3.xml"/><Relationship Id="rId5" Type="http://schemas.microsoft.com/office/2007/relationships/hdphoto" Target="../media/hdphoto5.wdp"/><Relationship Id="rId4" Type="http://schemas.openxmlformats.org/officeDocument/2006/relationships/image" Target="../media/image157.png"/></Relationships>
</file>

<file path=ppt/slides/_rels/slide12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19.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20.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160.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22.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3.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25.xm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notesSlide" Target="../notesSlides/notesSlide12.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4.png"/><Relationship Id="rId5" Type="http://schemas.openxmlformats.org/officeDocument/2006/relationships/oleObject" Target="../embeddings/oleObject1.bin"/><Relationship Id="rId4" Type="http://schemas.openxmlformats.org/officeDocument/2006/relationships/image" Target="../media/image15.jpeg"/><Relationship Id="rId9"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1.xml"/><Relationship Id="rId1" Type="http://schemas.openxmlformats.org/officeDocument/2006/relationships/slideLayout" Target="../slideLayouts/slideLayout4.xml"/><Relationship Id="rId5" Type="http://schemas.openxmlformats.org/officeDocument/2006/relationships/image" Target="../media/image84.jpeg"/><Relationship Id="rId4" Type="http://schemas.openxmlformats.org/officeDocument/2006/relationships/image" Target="../media/image83.jpeg"/></Relationships>
</file>

<file path=ppt/slides/_rels/slide6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jpeg"/></Relationships>
</file>

<file path=ppt/slides/_rels/slide7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2.xml"/><Relationship Id="rId1" Type="http://schemas.openxmlformats.org/officeDocument/2006/relationships/slideLayout" Target="../slideLayouts/slideLayout4.xml"/><Relationship Id="rId4" Type="http://schemas.openxmlformats.org/officeDocument/2006/relationships/image" Target="../media/image101.png"/></Relationships>
</file>

<file path=ppt/slides/_rels/slide8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7.xml"/><Relationship Id="rId1" Type="http://schemas.openxmlformats.org/officeDocument/2006/relationships/slideLayout" Target="../slideLayouts/slideLayout4.xml"/><Relationship Id="rId5" Type="http://schemas.openxmlformats.org/officeDocument/2006/relationships/image" Target="../media/image118.png"/><Relationship Id="rId4" Type="http://schemas.openxmlformats.org/officeDocument/2006/relationships/image" Target="../media/image117.jpeg"/></Relationships>
</file>

<file path=ppt/slides/_rels/slide9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8.xml"/><Relationship Id="rId1" Type="http://schemas.openxmlformats.org/officeDocument/2006/relationships/slideLayout" Target="../slideLayouts/slideLayout4.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9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9.xml"/><Relationship Id="rId1" Type="http://schemas.openxmlformats.org/officeDocument/2006/relationships/slideLayout" Target="../slideLayouts/slideLayout4.xml"/><Relationship Id="rId4" Type="http://schemas.openxmlformats.org/officeDocument/2006/relationships/image" Target="../media/image122.jpeg"/></Relationships>
</file>

<file path=ppt/slides/_rels/slide9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0.xml"/><Relationship Id="rId1" Type="http://schemas.openxmlformats.org/officeDocument/2006/relationships/slideLayout" Target="../slideLayouts/slideLayout4.xml"/><Relationship Id="rId4" Type="http://schemas.openxmlformats.org/officeDocument/2006/relationships/image" Target="../media/image123.jpeg"/></Relationships>
</file>

<file path=ppt/slides/_rels/slide99.xml.rels><?xml version="1.0" encoding="UTF-8" standalone="yes"?>
<Relationships xmlns="http://schemas.openxmlformats.org/package/2006/relationships"><Relationship Id="rId3" Type="http://schemas.openxmlformats.org/officeDocument/2006/relationships/image" Target="../media/image116.png"/><Relationship Id="rId7" Type="http://schemas.microsoft.com/office/2007/relationships/hdphoto" Target="../media/hdphoto2.wdp"/><Relationship Id="rId2" Type="http://schemas.openxmlformats.org/officeDocument/2006/relationships/notesSlide" Target="../notesSlides/notesSlide91.xml"/><Relationship Id="rId1" Type="http://schemas.openxmlformats.org/officeDocument/2006/relationships/slideLayout" Target="../slideLayouts/slideLayout4.xml"/><Relationship Id="rId6" Type="http://schemas.openxmlformats.org/officeDocument/2006/relationships/image" Target="../media/image125.png"/><Relationship Id="rId5" Type="http://schemas.microsoft.com/office/2007/relationships/hdphoto" Target="../media/hdphoto1.wdp"/><Relationship Id="rId4" Type="http://schemas.openxmlformats.org/officeDocument/2006/relationships/image" Target="../media/image1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750CB-AC22-734B-8C22-4E05DB5768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02B48B18-3FD3-4E45-A4E9-8D21E9364E0F}"/>
              </a:ext>
            </a:extLst>
          </p:cNvPr>
          <p:cNvSpPr txBox="1"/>
          <p:nvPr/>
        </p:nvSpPr>
        <p:spPr>
          <a:xfrm>
            <a:off x="876300" y="2598003"/>
            <a:ext cx="7391400" cy="2123658"/>
          </a:xfrm>
          <a:prstGeom prst="rect">
            <a:avLst/>
          </a:prstGeom>
          <a:noFill/>
        </p:spPr>
        <p:txBody>
          <a:bodyPr wrap="square" rtlCol="0">
            <a:spAutoFit/>
          </a:bodyPr>
          <a:lstStyle/>
          <a:p>
            <a:pPr algn="ctr"/>
            <a:r>
              <a:rPr lang="en-US" sz="8800" b="1" dirty="0">
                <a:effectLst>
                  <a:glow rad="101600">
                    <a:schemeClr val="bg1">
                      <a:alpha val="60000"/>
                    </a:schemeClr>
                  </a:glow>
                </a:effectLst>
                <a:latin typeface="Al Nile" pitchFamily="2" charset="-78"/>
                <a:cs typeface="Al Nile" pitchFamily="2" charset="-78"/>
              </a:rPr>
              <a:t>Diabetes:</a:t>
            </a:r>
          </a:p>
          <a:p>
            <a:pPr algn="ctr"/>
            <a:r>
              <a:rPr lang="en-US" sz="4000" b="1" dirty="0">
                <a:effectLst>
                  <a:glow rad="101600">
                    <a:schemeClr val="bg1">
                      <a:alpha val="60000"/>
                    </a:schemeClr>
                  </a:glow>
                </a:effectLst>
                <a:latin typeface="Al Nile" pitchFamily="2" charset="-78"/>
                <a:cs typeface="Al Nile" pitchFamily="2" charset="-78"/>
              </a:rPr>
              <a:t>The Butter With The Sweet</a:t>
            </a:r>
            <a:endParaRPr lang="en-US" sz="1800" b="1" dirty="0">
              <a:effectLst>
                <a:glow rad="101600">
                  <a:schemeClr val="bg1">
                    <a:alpha val="60000"/>
                  </a:schemeClr>
                </a:glow>
              </a:effectLst>
              <a:latin typeface="Al Nile" pitchFamily="2" charset="-78"/>
              <a:cs typeface="Al Nile" pitchFamily="2" charset="-78"/>
            </a:endParaRPr>
          </a:p>
        </p:txBody>
      </p:sp>
    </p:spTree>
    <p:extLst>
      <p:ext uri="{BB962C8B-B14F-4D97-AF65-F5344CB8AC3E}">
        <p14:creationId xmlns:p14="http://schemas.microsoft.com/office/powerpoint/2010/main" val="411063225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ECEA5A-E213-0649-A8FC-0B9E2A44BF7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096000"/>
          </a:xfrm>
          <a:prstGeom prst="rect">
            <a:avLst/>
          </a:prstGeom>
        </p:spPr>
      </p:pic>
      <p:sp>
        <p:nvSpPr>
          <p:cNvPr id="8" name="Rectangle 7">
            <a:extLst>
              <a:ext uri="{FF2B5EF4-FFF2-40B4-BE49-F238E27FC236}">
                <a16:creationId xmlns:a16="http://schemas.microsoft.com/office/drawing/2014/main" id="{1FF9F8A7-7765-4B4D-9A7A-71F24912CA29}"/>
              </a:ext>
            </a:extLst>
          </p:cNvPr>
          <p:cNvSpPr/>
          <p:nvPr/>
        </p:nvSpPr>
        <p:spPr bwMode="auto">
          <a:xfrm>
            <a:off x="0" y="6096000"/>
            <a:ext cx="9144000" cy="762000"/>
          </a:xfrm>
          <a:prstGeom prst="rect">
            <a:avLst/>
          </a:prstGeom>
          <a:solidFill>
            <a:srgbClr val="E8E8E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65" charset="0"/>
            </a:endParaRPr>
          </a:p>
        </p:txBody>
      </p:sp>
      <p:sp>
        <p:nvSpPr>
          <p:cNvPr id="2" name="Title 1">
            <a:extLst>
              <a:ext uri="{FF2B5EF4-FFF2-40B4-BE49-F238E27FC236}">
                <a16:creationId xmlns:a16="http://schemas.microsoft.com/office/drawing/2014/main" id="{3573A4A6-44F7-E84A-8735-41C6077456B3}"/>
              </a:ext>
            </a:extLst>
          </p:cNvPr>
          <p:cNvSpPr>
            <a:spLocks noGrp="1"/>
          </p:cNvSpPr>
          <p:nvPr>
            <p:ph type="title"/>
          </p:nvPr>
        </p:nvSpPr>
        <p:spPr>
          <a:xfrm>
            <a:off x="762000" y="5745480"/>
            <a:ext cx="7772400" cy="1143000"/>
          </a:xfrm>
        </p:spPr>
        <p:txBody>
          <a:bodyPr/>
          <a:lstStyle/>
          <a:p>
            <a:r>
              <a:rPr lang="en-US" sz="4000" dirty="0">
                <a:solidFill>
                  <a:schemeClr val="bg1"/>
                </a:solidFill>
              </a:rPr>
              <a:t>Natural Safe Blood Sugar Control </a:t>
            </a:r>
          </a:p>
        </p:txBody>
      </p:sp>
    </p:spTree>
    <p:extLst>
      <p:ext uri="{BB962C8B-B14F-4D97-AF65-F5344CB8AC3E}">
        <p14:creationId xmlns:p14="http://schemas.microsoft.com/office/powerpoint/2010/main" val="2964048029"/>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Picture 3" descr="Slide156">
            <a:extLst>
              <a:ext uri="{FF2B5EF4-FFF2-40B4-BE49-F238E27FC236}">
                <a16:creationId xmlns:a16="http://schemas.microsoft.com/office/drawing/2014/main" id="{BD25AF76-4C1E-A241-9FF6-68A8C19491E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0"/>
            <a:ext cx="9147176"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977FEE5-383B-FE4D-BDD2-734B248B277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74320" y="1371600"/>
            <a:ext cx="3931920" cy="29489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a:extLst>
              <a:ext uri="{FF2B5EF4-FFF2-40B4-BE49-F238E27FC236}">
                <a16:creationId xmlns:a16="http://schemas.microsoft.com/office/drawing/2014/main" id="{E9F4E140-877F-FC40-821D-CADBC3669F6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937760" y="1463040"/>
            <a:ext cx="3566160" cy="28529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a:extLst>
              <a:ext uri="{FF2B5EF4-FFF2-40B4-BE49-F238E27FC236}">
                <a16:creationId xmlns:a16="http://schemas.microsoft.com/office/drawing/2014/main" id="{120E0A4F-8512-B846-8B63-E243D68FD7F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108960" y="3657600"/>
            <a:ext cx="3017520" cy="301752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818431984"/>
      </p:ext>
    </p:extLst>
  </p:cSld>
  <p:clrMapOvr>
    <a:masterClrMapping/>
  </p:clrMapOvr>
  <p:transition>
    <p:wipe dir="u"/>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Picture 3" descr="Slide156">
            <a:extLst>
              <a:ext uri="{FF2B5EF4-FFF2-40B4-BE49-F238E27FC236}">
                <a16:creationId xmlns:a16="http://schemas.microsoft.com/office/drawing/2014/main" id="{BD25AF76-4C1E-A241-9FF6-68A8C19491E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0"/>
            <a:ext cx="9147176"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3D9CD54-BD7D-274E-9D1C-06F14B8D8F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8000" y="1282700"/>
            <a:ext cx="8128000" cy="5422900"/>
          </a:xfrm>
          <a:prstGeom prst="rect">
            <a:avLst/>
          </a:prstGeom>
        </p:spPr>
      </p:pic>
    </p:spTree>
    <p:extLst>
      <p:ext uri="{BB962C8B-B14F-4D97-AF65-F5344CB8AC3E}">
        <p14:creationId xmlns:p14="http://schemas.microsoft.com/office/powerpoint/2010/main" val="4034955364"/>
      </p:ext>
    </p:extLst>
  </p:cSld>
  <p:clrMapOvr>
    <a:masterClrMapping/>
  </p:clrMapOvr>
  <p:transition>
    <p:wipe dir="u"/>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Picture 3" descr="Slide156">
            <a:extLst>
              <a:ext uri="{FF2B5EF4-FFF2-40B4-BE49-F238E27FC236}">
                <a16:creationId xmlns:a16="http://schemas.microsoft.com/office/drawing/2014/main" id="{BD25AF76-4C1E-A241-9FF6-68A8C19491E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0"/>
            <a:ext cx="9147176"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DE46F07-4CCA-A947-8671-432B69554F9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82880" y="1645920"/>
            <a:ext cx="4114800" cy="4114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a:extLst>
              <a:ext uri="{FF2B5EF4-FFF2-40B4-BE49-F238E27FC236}">
                <a16:creationId xmlns:a16="http://schemas.microsoft.com/office/drawing/2014/main" id="{AC562677-A8C9-4844-BBF0-1E3E4C7790B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663440" y="1920240"/>
            <a:ext cx="4297680" cy="34381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018822538"/>
      </p:ext>
    </p:extLst>
  </p:cSld>
  <p:clrMapOvr>
    <a:masterClrMapping/>
  </p:clrMapOvr>
  <p:transition>
    <p:wipe dir="u"/>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Picture 3" descr="Slide156">
            <a:extLst>
              <a:ext uri="{FF2B5EF4-FFF2-40B4-BE49-F238E27FC236}">
                <a16:creationId xmlns:a16="http://schemas.microsoft.com/office/drawing/2014/main" id="{BD25AF76-4C1E-A241-9FF6-68A8C19491E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0"/>
            <a:ext cx="9147176"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E4A31A8-639E-C340-989D-59C799DB2AA6}"/>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508000" y="1905000"/>
            <a:ext cx="4023360" cy="301752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a:extLst>
              <a:ext uri="{FF2B5EF4-FFF2-40B4-BE49-F238E27FC236}">
                <a16:creationId xmlns:a16="http://schemas.microsoft.com/office/drawing/2014/main" id="{5E71F9A5-EF7D-5C49-9791-67EDA4B4C469}"/>
              </a:ext>
            </a:extLst>
          </p:cNvPr>
          <p:cNvPicPr>
            <a:picLocks noChangeAspect="1"/>
          </p:cNvPicPr>
          <p:nvPr/>
        </p:nvPicPr>
        <p:blipFill>
          <a:blip r:embed="rId6" cstate="email">
            <a:extLst>
              <a:ext uri="{BEBA8EAE-BF5A-486C-A8C5-ECC9F3942E4B}">
                <a14:imgProps xmlns:a14="http://schemas.microsoft.com/office/drawing/2010/main">
                  <a14:imgLayer r:embed="rId7">
                    <a14:imgEffect>
                      <a14:brightnessContrast bright="-3000"/>
                    </a14:imgEffect>
                  </a14:imgLayer>
                </a14:imgProps>
              </a:ext>
              <a:ext uri="{28A0092B-C50C-407E-A947-70E740481C1C}">
                <a14:useLocalDpi xmlns:a14="http://schemas.microsoft.com/office/drawing/2010/main"/>
              </a:ext>
            </a:extLst>
          </a:blip>
          <a:stretch>
            <a:fillRect/>
          </a:stretch>
        </p:blipFill>
        <p:spPr>
          <a:xfrm>
            <a:off x="4846320" y="2103120"/>
            <a:ext cx="4023360" cy="26780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228858809"/>
      </p:ext>
    </p:extLst>
  </p:cSld>
  <p:clrMapOvr>
    <a:masterClrMapping/>
  </p:clrMapOvr>
  <p:transition>
    <p:wipe dir="u"/>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descr="Slide189">
            <a:extLst>
              <a:ext uri="{FF2B5EF4-FFF2-40B4-BE49-F238E27FC236}">
                <a16:creationId xmlns:a16="http://schemas.microsoft.com/office/drawing/2014/main" id="{F085C752-279A-DF4F-BA93-28BEBDF9072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a:extLst>
              <a:ext uri="{FF2B5EF4-FFF2-40B4-BE49-F238E27FC236}">
                <a16:creationId xmlns:a16="http://schemas.microsoft.com/office/drawing/2014/main" id="{55B26B4B-5C6D-FB4B-BA69-E846323DF587}"/>
              </a:ext>
            </a:extLst>
          </p:cNvPr>
          <p:cNvSpPr>
            <a:spLocks noGrp="1"/>
          </p:cNvSpPr>
          <p:nvPr>
            <p:ph type="title"/>
          </p:nvPr>
        </p:nvSpPr>
        <p:spPr/>
        <p:txBody>
          <a:bodyPr/>
          <a:lstStyle/>
          <a:p>
            <a:endParaRPr lang="en-US" altLang="en-US" dirty="0">
              <a:latin typeface="Arial" panose="020B0604020202020204" pitchFamily="34" charset="0"/>
            </a:endParaRPr>
          </a:p>
        </p:txBody>
      </p:sp>
      <p:sp>
        <p:nvSpPr>
          <p:cNvPr id="189443" name="Content Placeholder 2">
            <a:extLst>
              <a:ext uri="{FF2B5EF4-FFF2-40B4-BE49-F238E27FC236}">
                <a16:creationId xmlns:a16="http://schemas.microsoft.com/office/drawing/2014/main" id="{4C6FAC7E-CAEB-A643-A79E-593CCB17CB93}"/>
              </a:ext>
            </a:extLst>
          </p:cNvPr>
          <p:cNvSpPr>
            <a:spLocks noGrp="1"/>
          </p:cNvSpPr>
          <p:nvPr>
            <p:ph idx="1"/>
          </p:nvPr>
        </p:nvSpPr>
        <p:spPr/>
        <p:txBody>
          <a:bodyPr/>
          <a:lstStyle/>
          <a:p>
            <a:r>
              <a:rPr lang="en-US" altLang="en-US" dirty="0">
                <a:latin typeface="Arial" panose="020B0604020202020204" pitchFamily="34" charset="0"/>
              </a:rPr>
              <a:t>Whole Food/refined food</a:t>
            </a:r>
          </a:p>
          <a:p>
            <a:pPr lvl="1"/>
            <a:r>
              <a:rPr lang="en-US" altLang="en-US" dirty="0">
                <a:latin typeface="Arial" panose="020B0604020202020204" pitchFamily="34" charset="0"/>
              </a:rPr>
              <a:t>Minerals/Glucose intolerance</a:t>
            </a:r>
          </a:p>
          <a:p>
            <a:pPr lvl="2"/>
            <a:r>
              <a:rPr lang="en-US" altLang="en-US" dirty="0">
                <a:latin typeface="Arial" panose="020B0604020202020204" pitchFamily="34" charset="0"/>
              </a:rPr>
              <a:t>Fructose </a:t>
            </a:r>
          </a:p>
          <a:p>
            <a:endParaRPr lang="en-US" altLang="en-US" dirty="0">
              <a:latin typeface="Arial" panose="020B0604020202020204" pitchFamily="34" charset="0"/>
            </a:endParaRPr>
          </a:p>
        </p:txBody>
      </p:sp>
      <p:pic>
        <p:nvPicPr>
          <p:cNvPr id="189444" name="Picture 3" descr="39159790t2.jpg">
            <a:extLst>
              <a:ext uri="{FF2B5EF4-FFF2-40B4-BE49-F238E27FC236}">
                <a16:creationId xmlns:a16="http://schemas.microsoft.com/office/drawing/2014/main" id="{B58E5609-50EB-2A46-969F-492ED8C754B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zoom dir="in"/>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Slide192">
            <a:extLst>
              <a:ext uri="{FF2B5EF4-FFF2-40B4-BE49-F238E27FC236}">
                <a16:creationId xmlns:a16="http://schemas.microsoft.com/office/drawing/2014/main" id="{563F37FA-0565-3748-8E7A-3C7EEFD4B55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Slide194">
            <a:extLst>
              <a:ext uri="{FF2B5EF4-FFF2-40B4-BE49-F238E27FC236}">
                <a16:creationId xmlns:a16="http://schemas.microsoft.com/office/drawing/2014/main" id="{5A143F68-B870-304F-887C-47E7DCA89F4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le 1">
            <a:extLst>
              <a:ext uri="{FF2B5EF4-FFF2-40B4-BE49-F238E27FC236}">
                <a16:creationId xmlns:a16="http://schemas.microsoft.com/office/drawing/2014/main" id="{5D0400B8-6331-124C-9513-5856707A1742}"/>
              </a:ext>
            </a:extLst>
          </p:cNvPr>
          <p:cNvSpPr>
            <a:spLocks noGrp="1"/>
          </p:cNvSpPr>
          <p:nvPr>
            <p:ph type="title"/>
          </p:nvPr>
        </p:nvSpPr>
        <p:spPr/>
        <p:txBody>
          <a:bodyPr/>
          <a:lstStyle/>
          <a:p>
            <a:r>
              <a:rPr lang="en-US" altLang="en-US" dirty="0">
                <a:latin typeface="Arial" panose="020B0604020202020204" pitchFamily="34" charset="0"/>
              </a:rPr>
              <a:t>How Many Servings?</a:t>
            </a:r>
          </a:p>
        </p:txBody>
      </p:sp>
      <p:sp>
        <p:nvSpPr>
          <p:cNvPr id="195587" name="Content Placeholder 2">
            <a:extLst>
              <a:ext uri="{FF2B5EF4-FFF2-40B4-BE49-F238E27FC236}">
                <a16:creationId xmlns:a16="http://schemas.microsoft.com/office/drawing/2014/main" id="{82F76F5A-D197-FF47-8F84-2AE0E9535E1F}"/>
              </a:ext>
            </a:extLst>
          </p:cNvPr>
          <p:cNvSpPr>
            <a:spLocks noGrp="1"/>
          </p:cNvSpPr>
          <p:nvPr>
            <p:ph idx="1"/>
          </p:nvPr>
        </p:nvSpPr>
        <p:spPr/>
        <p:txBody>
          <a:bodyPr/>
          <a:lstStyle/>
          <a:p>
            <a:r>
              <a:rPr lang="en-US" altLang="en-US" dirty="0">
                <a:solidFill>
                  <a:srgbClr val="008000"/>
                </a:solidFill>
                <a:latin typeface="Arial" panose="020B0604020202020204" pitchFamily="34" charset="0"/>
              </a:rPr>
              <a:t>1:8</a:t>
            </a:r>
          </a:p>
          <a:p>
            <a:r>
              <a:rPr lang="en-US" altLang="en-US" dirty="0">
                <a:solidFill>
                  <a:srgbClr val="008000"/>
                </a:solidFill>
                <a:latin typeface="Arial" panose="020B0604020202020204" pitchFamily="34" charset="0"/>
              </a:rPr>
              <a:t>Some people’s bodies are constantly crying out for missing nutrients.</a:t>
            </a:r>
          </a:p>
          <a:p>
            <a:r>
              <a:rPr lang="en-US" altLang="en-US" dirty="0">
                <a:solidFill>
                  <a:srgbClr val="008000"/>
                </a:solidFill>
                <a:latin typeface="Arial" panose="020B0604020202020204" pitchFamily="34" charset="0"/>
              </a:rPr>
              <a:t>What food makes your body the happiest? </a:t>
            </a:r>
          </a:p>
        </p:txBody>
      </p:sp>
      <p:pic>
        <p:nvPicPr>
          <p:cNvPr id="195588" name="Picture 3" descr="WhiteBreadandWholeWheatBread.jpg">
            <a:extLst>
              <a:ext uri="{FF2B5EF4-FFF2-40B4-BE49-F238E27FC236}">
                <a16:creationId xmlns:a16="http://schemas.microsoft.com/office/drawing/2014/main" id="{92982298-B5DA-7E49-94D8-573F0000D27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descr="Slide180">
            <a:extLst>
              <a:ext uri="{FF2B5EF4-FFF2-40B4-BE49-F238E27FC236}">
                <a16:creationId xmlns:a16="http://schemas.microsoft.com/office/drawing/2014/main" id="{F15E661D-ABC5-314E-822C-3903EE2E9AE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zoom dir="in"/>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Z:\jclark On My Mac\Slides\julie show\Julie Pics jpg\Slide092.jpg">
            <a:extLst>
              <a:ext uri="{FF2B5EF4-FFF2-40B4-BE49-F238E27FC236}">
                <a16:creationId xmlns:a16="http://schemas.microsoft.com/office/drawing/2014/main" id="{AB0977EB-C74C-494C-8AD1-F02EE02DBC3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9144002" cy="6858000"/>
          </a:xfrm>
          <a:prstGeom prst="rect">
            <a:avLst/>
          </a:prstGeom>
          <a:noFill/>
          <a:ln w="571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38548108"/>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descr="Slide182">
            <a:extLst>
              <a:ext uri="{FF2B5EF4-FFF2-40B4-BE49-F238E27FC236}">
                <a16:creationId xmlns:a16="http://schemas.microsoft.com/office/drawing/2014/main" id="{DE899598-26B1-4744-89D5-FF0ED0C7ECA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Slide184">
            <a:extLst>
              <a:ext uri="{FF2B5EF4-FFF2-40B4-BE49-F238E27FC236}">
                <a16:creationId xmlns:a16="http://schemas.microsoft.com/office/drawing/2014/main" id="{D0673614-B918-E14C-81C7-52D70CBACC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7"/>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15" descr="30461759">
            <a:extLst>
              <a:ext uri="{FF2B5EF4-FFF2-40B4-BE49-F238E27FC236}">
                <a16:creationId xmlns:a16="http://schemas.microsoft.com/office/drawing/2014/main" id="{24C996CF-F6FA-EE4A-93FC-6294F147381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600" y="-1676400"/>
            <a:ext cx="6477000" cy="970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dir="u"/>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Slide187">
            <a:extLst>
              <a:ext uri="{FF2B5EF4-FFF2-40B4-BE49-F238E27FC236}">
                <a16:creationId xmlns:a16="http://schemas.microsoft.com/office/drawing/2014/main" id="{3D8BE910-9FBE-0941-8248-5EA86868168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zoom dir="in"/>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8" name="Text Box 4">
            <a:extLst>
              <a:ext uri="{FF2B5EF4-FFF2-40B4-BE49-F238E27FC236}">
                <a16:creationId xmlns:a16="http://schemas.microsoft.com/office/drawing/2014/main" id="{47216DF3-B074-1140-8BC3-8A5750FB9CCF}"/>
              </a:ext>
            </a:extLst>
          </p:cNvPr>
          <p:cNvSpPr txBox="1">
            <a:spLocks noChangeArrowheads="1"/>
          </p:cNvSpPr>
          <p:nvPr/>
        </p:nvSpPr>
        <p:spPr bwMode="auto">
          <a:xfrm>
            <a:off x="3405188" y="6519863"/>
            <a:ext cx="5662612" cy="336550"/>
          </a:xfrm>
          <a:prstGeom prst="rect">
            <a:avLst/>
          </a:prstGeom>
          <a:noFill/>
          <a:ln w="9525">
            <a:noFill/>
            <a:miter lim="800000"/>
            <a:headEnd/>
            <a:tailEnd/>
          </a:ln>
          <a:effectLst/>
        </p:spPr>
        <p:txBody>
          <a:bodyPr wrap="none">
            <a:spAutoFit/>
          </a:bodyPr>
          <a:lstStyle/>
          <a:p>
            <a:pPr>
              <a:defRPr/>
            </a:pPr>
            <a:r>
              <a:rPr lang="en-US" sz="1600" dirty="0">
                <a:solidFill>
                  <a:schemeClr val="bg1"/>
                </a:solidFill>
                <a:effectLst>
                  <a:outerShdw blurRad="38100" dist="38100" dir="2700000" algn="tl">
                    <a:srgbClr val="FFFFFF"/>
                  </a:outerShdw>
                </a:effectLst>
                <a:latin typeface="Arial" charset="0"/>
                <a:ea typeface="+mn-ea"/>
              </a:rPr>
              <a:t>Evid Based Complement Alternat Med. 2008 Sep;5(3):281-7.</a:t>
            </a:r>
          </a:p>
        </p:txBody>
      </p:sp>
      <p:pic>
        <p:nvPicPr>
          <p:cNvPr id="207875" name="Picture 7" descr="Diabetes cabbage.jpg">
            <a:extLst>
              <a:ext uri="{FF2B5EF4-FFF2-40B4-BE49-F238E27FC236}">
                <a16:creationId xmlns:a16="http://schemas.microsoft.com/office/drawing/2014/main" id="{28187F04-D500-B543-83AC-A7D8A4BAD61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trips dir="ld"/>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itle 1">
            <a:extLst>
              <a:ext uri="{FF2B5EF4-FFF2-40B4-BE49-F238E27FC236}">
                <a16:creationId xmlns:a16="http://schemas.microsoft.com/office/drawing/2014/main" id="{5BE8BA30-41F3-DD42-AE22-70E734B250ED}"/>
              </a:ext>
            </a:extLst>
          </p:cNvPr>
          <p:cNvSpPr>
            <a:spLocks noGrp="1"/>
          </p:cNvSpPr>
          <p:nvPr>
            <p:ph type="title"/>
          </p:nvPr>
        </p:nvSpPr>
        <p:spPr/>
        <p:txBody>
          <a:bodyPr/>
          <a:lstStyle/>
          <a:p>
            <a:endParaRPr lang="en-US" altLang="en-US" dirty="0">
              <a:latin typeface="Arial" panose="020B0604020202020204" pitchFamily="34" charset="0"/>
            </a:endParaRPr>
          </a:p>
        </p:txBody>
      </p:sp>
      <p:sp>
        <p:nvSpPr>
          <p:cNvPr id="209923" name="Content Placeholder 2">
            <a:extLst>
              <a:ext uri="{FF2B5EF4-FFF2-40B4-BE49-F238E27FC236}">
                <a16:creationId xmlns:a16="http://schemas.microsoft.com/office/drawing/2014/main" id="{531859E7-427B-494F-89B5-85CA023FBA79}"/>
              </a:ext>
            </a:extLst>
          </p:cNvPr>
          <p:cNvSpPr>
            <a:spLocks noGrp="1"/>
          </p:cNvSpPr>
          <p:nvPr>
            <p:ph idx="1"/>
          </p:nvPr>
        </p:nvSpPr>
        <p:spPr/>
        <p:txBody>
          <a:bodyPr/>
          <a:lstStyle/>
          <a:p>
            <a:endParaRPr lang="en-US" altLang="en-US" dirty="0">
              <a:solidFill>
                <a:srgbClr val="008000"/>
              </a:solidFill>
              <a:latin typeface="Arial" panose="020B0604020202020204" pitchFamily="34" charset="0"/>
            </a:endParaRPr>
          </a:p>
        </p:txBody>
      </p:sp>
      <p:pic>
        <p:nvPicPr>
          <p:cNvPr id="209924" name="Picture 4" descr="P0104971.JPG">
            <a:extLst>
              <a:ext uri="{FF2B5EF4-FFF2-40B4-BE49-F238E27FC236}">
                <a16:creationId xmlns:a16="http://schemas.microsoft.com/office/drawing/2014/main" id="{AF31B889-6E1D-9B49-98EB-21A2097DDFC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363200" cy="688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dir="u"/>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DAD4F1-B8BF-8448-A5BF-CF72ECC585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0E0CB233-52C3-EA48-B381-10EDFF1FFED9}"/>
              </a:ext>
            </a:extLst>
          </p:cNvPr>
          <p:cNvSpPr>
            <a:spLocks noGrp="1"/>
          </p:cNvSpPr>
          <p:nvPr>
            <p:ph type="title"/>
          </p:nvPr>
        </p:nvSpPr>
        <p:spPr>
          <a:xfrm>
            <a:off x="685800" y="65314"/>
            <a:ext cx="7772400" cy="1143000"/>
          </a:xfrm>
        </p:spPr>
        <p:txBody>
          <a:bodyPr/>
          <a:lstStyle/>
          <a:p>
            <a:r>
              <a:rPr lang="en-US" dirty="0">
                <a:effectLst>
                  <a:glow rad="101600">
                    <a:schemeClr val="bg1">
                      <a:alpha val="60000"/>
                    </a:schemeClr>
                  </a:glow>
                </a:effectLst>
              </a:rPr>
              <a:t>Herbs For Diabetes</a:t>
            </a:r>
          </a:p>
        </p:txBody>
      </p:sp>
      <p:sp>
        <p:nvSpPr>
          <p:cNvPr id="3" name="Content Placeholder 2">
            <a:extLst>
              <a:ext uri="{FF2B5EF4-FFF2-40B4-BE49-F238E27FC236}">
                <a16:creationId xmlns:a16="http://schemas.microsoft.com/office/drawing/2014/main" id="{D7D839B9-640F-0D41-B27A-848619427B64}"/>
              </a:ext>
            </a:extLst>
          </p:cNvPr>
          <p:cNvSpPr>
            <a:spLocks noGrp="1"/>
          </p:cNvSpPr>
          <p:nvPr>
            <p:ph idx="1"/>
          </p:nvPr>
        </p:nvSpPr>
        <p:spPr>
          <a:xfrm>
            <a:off x="609600" y="1273628"/>
            <a:ext cx="8001000" cy="5050972"/>
          </a:xfrm>
        </p:spPr>
        <p:txBody>
          <a:bodyPr/>
          <a:lstStyle/>
          <a:p>
            <a:r>
              <a:rPr lang="en-US" sz="2800" b="1" u="sng" dirty="0">
                <a:solidFill>
                  <a:srgbClr val="FFFF00"/>
                </a:solidFill>
                <a:effectLst>
                  <a:glow rad="101600">
                    <a:schemeClr val="bg1">
                      <a:alpha val="60000"/>
                    </a:schemeClr>
                  </a:glow>
                </a:effectLst>
              </a:rPr>
              <a:t>Citrus leaves</a:t>
            </a:r>
            <a:r>
              <a:rPr lang="en-US" sz="2800" dirty="0">
                <a:solidFill>
                  <a:srgbClr val="FFFF00"/>
                </a:solidFill>
                <a:effectLst>
                  <a:glow rad="101600">
                    <a:schemeClr val="bg1">
                      <a:alpha val="60000"/>
                    </a:schemeClr>
                  </a:glow>
                </a:effectLst>
              </a:rPr>
              <a:t> reduces insulin resistance.</a:t>
            </a:r>
          </a:p>
          <a:p>
            <a:r>
              <a:rPr lang="en-US" sz="2800" b="1" u="sng" dirty="0" err="1">
                <a:solidFill>
                  <a:srgbClr val="FFFF00"/>
                </a:solidFill>
                <a:effectLst>
                  <a:glow rad="101600">
                    <a:schemeClr val="bg1">
                      <a:alpha val="60000"/>
                    </a:schemeClr>
                  </a:glow>
                </a:effectLst>
              </a:rPr>
              <a:t>Bladderwrack</a:t>
            </a:r>
            <a:r>
              <a:rPr lang="en-US" sz="2800" dirty="0">
                <a:solidFill>
                  <a:srgbClr val="FFFF00"/>
                </a:solidFill>
                <a:effectLst>
                  <a:glow rad="101600">
                    <a:schemeClr val="bg1">
                      <a:alpha val="60000"/>
                    </a:schemeClr>
                  </a:glow>
                </a:effectLst>
              </a:rPr>
              <a:t> inhibits carbohydrate metabolism, stimulates insulin production and protects the pancreas, </a:t>
            </a:r>
          </a:p>
          <a:p>
            <a:r>
              <a:rPr lang="en-US" sz="2800" b="1" u="sng" dirty="0">
                <a:solidFill>
                  <a:srgbClr val="FFFF00"/>
                </a:solidFill>
                <a:effectLst>
                  <a:glow rad="101600">
                    <a:schemeClr val="bg1">
                      <a:alpha val="60000"/>
                    </a:schemeClr>
                  </a:glow>
                </a:effectLst>
              </a:rPr>
              <a:t>Rosemary and Lemon Balm</a:t>
            </a:r>
            <a:r>
              <a:rPr lang="en-US" sz="2800" dirty="0">
                <a:solidFill>
                  <a:srgbClr val="FFFF00"/>
                </a:solidFill>
                <a:effectLst>
                  <a:glow rad="101600">
                    <a:schemeClr val="bg1">
                      <a:alpha val="60000"/>
                    </a:schemeClr>
                  </a:glow>
                </a:effectLst>
              </a:rPr>
              <a:t> inhibit carbohydrate metabolism.</a:t>
            </a:r>
          </a:p>
          <a:p>
            <a:r>
              <a:rPr lang="en-US" sz="2800" b="1" u="sng" dirty="0">
                <a:solidFill>
                  <a:srgbClr val="FFFF00"/>
                </a:solidFill>
                <a:effectLst>
                  <a:glow rad="101600">
                    <a:schemeClr val="bg1">
                      <a:alpha val="60000"/>
                    </a:schemeClr>
                  </a:glow>
                </a:effectLst>
              </a:rPr>
              <a:t>Astragalus</a:t>
            </a:r>
            <a:r>
              <a:rPr lang="en-US" sz="2800" dirty="0">
                <a:solidFill>
                  <a:srgbClr val="FFFF00"/>
                </a:solidFill>
                <a:effectLst>
                  <a:glow rad="101600">
                    <a:schemeClr val="bg1">
                      <a:alpha val="60000"/>
                    </a:schemeClr>
                  </a:glow>
                </a:effectLst>
              </a:rPr>
              <a:t>: reduces beta cell inflammation.</a:t>
            </a:r>
          </a:p>
          <a:p>
            <a:r>
              <a:rPr lang="en-US" sz="2800" b="1" u="sng" dirty="0">
                <a:solidFill>
                  <a:srgbClr val="FFFF00"/>
                </a:solidFill>
                <a:effectLst>
                  <a:glow rad="101600">
                    <a:schemeClr val="bg1">
                      <a:alpha val="60000"/>
                    </a:schemeClr>
                  </a:glow>
                </a:effectLst>
              </a:rPr>
              <a:t>Red ginseng and </a:t>
            </a:r>
            <a:r>
              <a:rPr lang="en-US" sz="2800" b="1" u="sng" dirty="0" err="1">
                <a:solidFill>
                  <a:srgbClr val="FFFF00"/>
                </a:solidFill>
                <a:effectLst>
                  <a:glow rad="101600">
                    <a:schemeClr val="bg1">
                      <a:alpha val="60000"/>
                    </a:schemeClr>
                  </a:glow>
                </a:effectLst>
              </a:rPr>
              <a:t>Jiaogulan</a:t>
            </a:r>
            <a:r>
              <a:rPr lang="en-US" sz="2800" dirty="0">
                <a:solidFill>
                  <a:srgbClr val="FFFF00"/>
                </a:solidFill>
                <a:effectLst>
                  <a:glow rad="101600">
                    <a:schemeClr val="bg1">
                      <a:alpha val="60000"/>
                    </a:schemeClr>
                  </a:glow>
                </a:effectLst>
              </a:rPr>
              <a:t> stimulate beta cell insulin production.</a:t>
            </a:r>
          </a:p>
          <a:p>
            <a:r>
              <a:rPr lang="en-US" sz="2800" b="1" u="sng" dirty="0">
                <a:solidFill>
                  <a:srgbClr val="FFFF00"/>
                </a:solidFill>
                <a:effectLst>
                  <a:glow rad="101600">
                    <a:schemeClr val="bg1">
                      <a:alpha val="60000"/>
                    </a:schemeClr>
                  </a:glow>
                </a:effectLst>
              </a:rPr>
              <a:t>Peppermint</a:t>
            </a:r>
            <a:r>
              <a:rPr lang="en-US" sz="2800" dirty="0">
                <a:solidFill>
                  <a:srgbClr val="FFFF00"/>
                </a:solidFill>
                <a:effectLst>
                  <a:glow rad="101600">
                    <a:schemeClr val="bg1">
                      <a:alpha val="60000"/>
                    </a:schemeClr>
                  </a:glow>
                </a:effectLst>
              </a:rPr>
              <a:t> for better flavor. </a:t>
            </a:r>
          </a:p>
          <a:p>
            <a:endParaRPr lang="en-US" sz="2800" dirty="0">
              <a:solidFill>
                <a:srgbClr val="FFFF00"/>
              </a:solidFill>
              <a:effectLst>
                <a:glow rad="101600">
                  <a:schemeClr val="bg1">
                    <a:alpha val="60000"/>
                  </a:schemeClr>
                </a:glow>
              </a:effectLst>
            </a:endParaRPr>
          </a:p>
          <a:p>
            <a:endParaRPr lang="en-US" sz="2800" dirty="0">
              <a:solidFill>
                <a:srgbClr val="FFFF00"/>
              </a:solidFill>
              <a:effectLst>
                <a:glow rad="101600">
                  <a:schemeClr val="bg1">
                    <a:alpha val="60000"/>
                  </a:schemeClr>
                </a:glow>
              </a:effectLst>
            </a:endParaRPr>
          </a:p>
        </p:txBody>
      </p:sp>
    </p:spTree>
    <p:extLst>
      <p:ext uri="{BB962C8B-B14F-4D97-AF65-F5344CB8AC3E}">
        <p14:creationId xmlns:p14="http://schemas.microsoft.com/office/powerpoint/2010/main" val="12870853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descr="Slide200">
            <a:extLst>
              <a:ext uri="{FF2B5EF4-FFF2-40B4-BE49-F238E27FC236}">
                <a16:creationId xmlns:a16="http://schemas.microsoft.com/office/drawing/2014/main" id="{6C722D48-7742-C040-99B0-36AB1508C95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dir="d"/>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7" descr="exercise dr">
            <a:extLst>
              <a:ext uri="{FF2B5EF4-FFF2-40B4-BE49-F238E27FC236}">
                <a16:creationId xmlns:a16="http://schemas.microsoft.com/office/drawing/2014/main" id="{7B82D866-D0DC-064A-8781-A11E2CD41E2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ove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descr="Slide44">
            <a:extLst>
              <a:ext uri="{FF2B5EF4-FFF2-40B4-BE49-F238E27FC236}">
                <a16:creationId xmlns:a16="http://schemas.microsoft.com/office/drawing/2014/main" id="{E0E6C731-59ED-5045-AB7E-B4AEC6C07A8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F8AB5F-5464-F74C-9AB6-8802939F0B2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
        <p:nvSpPr>
          <p:cNvPr id="6" name="Title 5">
            <a:extLst>
              <a:ext uri="{FF2B5EF4-FFF2-40B4-BE49-F238E27FC236}">
                <a16:creationId xmlns:a16="http://schemas.microsoft.com/office/drawing/2014/main" id="{8D82144C-FC55-524D-8550-A3282A593B0E}"/>
              </a:ext>
            </a:extLst>
          </p:cNvPr>
          <p:cNvSpPr>
            <a:spLocks noGrp="1"/>
          </p:cNvSpPr>
          <p:nvPr>
            <p:ph type="title"/>
          </p:nvPr>
        </p:nvSpPr>
        <p:spPr>
          <a:xfrm>
            <a:off x="0" y="381000"/>
            <a:ext cx="9144000" cy="1143000"/>
          </a:xfrm>
        </p:spPr>
        <p:txBody>
          <a:bodyPr/>
          <a:lstStyle/>
          <a:p>
            <a:r>
              <a:rPr lang="en-US" sz="3200" dirty="0">
                <a:solidFill>
                  <a:schemeClr val="bg1"/>
                </a:solidFill>
              </a:rPr>
              <a:t>What lifestyle improvements would it take for you to avoid or reverse diabetes?</a:t>
            </a:r>
          </a:p>
        </p:txBody>
      </p:sp>
      <p:sp>
        <p:nvSpPr>
          <p:cNvPr id="7" name="Content Placeholder 6">
            <a:extLst>
              <a:ext uri="{FF2B5EF4-FFF2-40B4-BE49-F238E27FC236}">
                <a16:creationId xmlns:a16="http://schemas.microsoft.com/office/drawing/2014/main" id="{7EBEAC89-4E99-7442-A120-E5B2EF463A9F}"/>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4248397641"/>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descr="Slide45">
            <a:extLst>
              <a:ext uri="{FF2B5EF4-FFF2-40B4-BE49-F238E27FC236}">
                <a16:creationId xmlns:a16="http://schemas.microsoft.com/office/drawing/2014/main" id="{7D3CC0E1-EEAD-8946-B9F8-8D4513B58B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descr="Slide205">
            <a:extLst>
              <a:ext uri="{FF2B5EF4-FFF2-40B4-BE49-F238E27FC236}">
                <a16:creationId xmlns:a16="http://schemas.microsoft.com/office/drawing/2014/main" id="{C6F37B57-E131-D246-884B-AB0FC8BF01D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descr="Slide206">
            <a:extLst>
              <a:ext uri="{FF2B5EF4-FFF2-40B4-BE49-F238E27FC236}">
                <a16:creationId xmlns:a16="http://schemas.microsoft.com/office/drawing/2014/main" id="{47AEE37C-A8CF-EF4A-83C0-8D876C1B65E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Title 1">
            <a:extLst>
              <a:ext uri="{FF2B5EF4-FFF2-40B4-BE49-F238E27FC236}">
                <a16:creationId xmlns:a16="http://schemas.microsoft.com/office/drawing/2014/main" id="{911D25D9-5E44-CF41-B2A7-D3F2C900EF9C}"/>
              </a:ext>
            </a:extLst>
          </p:cNvPr>
          <p:cNvSpPr>
            <a:spLocks noGrp="1"/>
          </p:cNvSpPr>
          <p:nvPr>
            <p:ph type="title"/>
          </p:nvPr>
        </p:nvSpPr>
        <p:spPr/>
        <p:txBody>
          <a:bodyPr/>
          <a:lstStyle/>
          <a:p>
            <a:r>
              <a:rPr lang="en-US" altLang="en-US" dirty="0">
                <a:latin typeface="Arial" panose="020B0604020202020204" pitchFamily="34" charset="0"/>
              </a:rPr>
              <a:t>Sick</a:t>
            </a:r>
          </a:p>
        </p:txBody>
      </p:sp>
      <p:sp>
        <p:nvSpPr>
          <p:cNvPr id="234499" name="Content Placeholder 2">
            <a:extLst>
              <a:ext uri="{FF2B5EF4-FFF2-40B4-BE49-F238E27FC236}">
                <a16:creationId xmlns:a16="http://schemas.microsoft.com/office/drawing/2014/main" id="{9AFF6AB3-193A-1E46-91D6-8EB098014D67}"/>
              </a:ext>
            </a:extLst>
          </p:cNvPr>
          <p:cNvSpPr>
            <a:spLocks noGrp="1"/>
          </p:cNvSpPr>
          <p:nvPr>
            <p:ph idx="1"/>
          </p:nvPr>
        </p:nvSpPr>
        <p:spPr/>
        <p:txBody>
          <a:bodyPr/>
          <a:lstStyle/>
          <a:p>
            <a:r>
              <a:rPr lang="en-US" altLang="en-US" dirty="0">
                <a:solidFill>
                  <a:srgbClr val="008000"/>
                </a:solidFill>
                <a:latin typeface="Arial" panose="020B0604020202020204" pitchFamily="34" charset="0"/>
              </a:rPr>
              <a:t>Active people live longer, stay independent longer, avoid more chronic diseases.</a:t>
            </a:r>
          </a:p>
          <a:p>
            <a:r>
              <a:rPr lang="en-US" altLang="en-US" dirty="0">
                <a:solidFill>
                  <a:srgbClr val="008000"/>
                </a:solidFill>
                <a:latin typeface="Arial" panose="020B0604020202020204" pitchFamily="34" charset="0"/>
              </a:rPr>
              <a:t>Activity is a priority on the schedules of healthy people.</a:t>
            </a:r>
          </a:p>
          <a:p>
            <a:r>
              <a:rPr lang="en-US" altLang="en-US" dirty="0">
                <a:solidFill>
                  <a:srgbClr val="008000"/>
                </a:solidFill>
                <a:latin typeface="Arial" panose="020B0604020202020204" pitchFamily="34" charset="0"/>
              </a:rPr>
              <a:t>What time of day do you have scheduled for exercise?</a:t>
            </a:r>
          </a:p>
        </p:txBody>
      </p:sp>
      <p:pic>
        <p:nvPicPr>
          <p:cNvPr id="234500" name="Picture 4" descr="32313092.jpg">
            <a:extLst>
              <a:ext uri="{FF2B5EF4-FFF2-40B4-BE49-F238E27FC236}">
                <a16:creationId xmlns:a16="http://schemas.microsoft.com/office/drawing/2014/main" id="{96DD1DD6-84C9-004E-B698-A7583E35DE5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dir="u"/>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descr="Diabesity stress.jpg">
            <a:extLst>
              <a:ext uri="{FF2B5EF4-FFF2-40B4-BE49-F238E27FC236}">
                <a16:creationId xmlns:a16="http://schemas.microsoft.com/office/drawing/2014/main" id="{6B575B38-929F-6D43-A702-6F2DF9A3717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trips dir="ld"/>
  </p:transition>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4E11627-B3A6-A746-ACF0-FA4E275BD2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0058400" cy="6858000"/>
          </a:xfrm>
          <a:prstGeom prst="rect">
            <a:avLst/>
          </a:prstGeom>
        </p:spPr>
      </p:pic>
      <p:sp>
        <p:nvSpPr>
          <p:cNvPr id="4" name="Title 3">
            <a:extLst>
              <a:ext uri="{FF2B5EF4-FFF2-40B4-BE49-F238E27FC236}">
                <a16:creationId xmlns:a16="http://schemas.microsoft.com/office/drawing/2014/main" id="{DF0122D7-36A2-1C4C-995F-1BA747DD0713}"/>
              </a:ext>
            </a:extLst>
          </p:cNvPr>
          <p:cNvSpPr>
            <a:spLocks noGrp="1"/>
          </p:cNvSpPr>
          <p:nvPr>
            <p:ph type="title"/>
          </p:nvPr>
        </p:nvSpPr>
        <p:spPr>
          <a:xfrm>
            <a:off x="533400" y="0"/>
            <a:ext cx="7772400" cy="1143000"/>
          </a:xfrm>
        </p:spPr>
        <p:txBody>
          <a:bodyPr/>
          <a:lstStyle/>
          <a:p>
            <a:r>
              <a:rPr lang="en-US" sz="3200" b="1" dirty="0">
                <a:solidFill>
                  <a:srgbClr val="00431E"/>
                </a:solidFill>
                <a:effectLst>
                  <a:glow rad="101600">
                    <a:schemeClr val="tx1">
                      <a:alpha val="60000"/>
                    </a:schemeClr>
                  </a:glow>
                </a:effectLst>
              </a:rPr>
              <a:t>Schedule Some Good Health Today</a:t>
            </a:r>
          </a:p>
        </p:txBody>
      </p:sp>
      <p:sp>
        <p:nvSpPr>
          <p:cNvPr id="5" name="Content Placeholder 4">
            <a:extLst>
              <a:ext uri="{FF2B5EF4-FFF2-40B4-BE49-F238E27FC236}">
                <a16:creationId xmlns:a16="http://schemas.microsoft.com/office/drawing/2014/main" id="{1A8EE856-2B5D-6D49-AF3D-94BCD58ECCBB}"/>
              </a:ext>
            </a:extLst>
          </p:cNvPr>
          <p:cNvSpPr>
            <a:spLocks noGrp="1"/>
          </p:cNvSpPr>
          <p:nvPr>
            <p:ph sz="half" idx="1"/>
          </p:nvPr>
        </p:nvSpPr>
        <p:spPr>
          <a:xfrm>
            <a:off x="914400" y="1053737"/>
            <a:ext cx="3810000" cy="4114800"/>
          </a:xfrm>
        </p:spPr>
        <p:txBody>
          <a:bodyPr/>
          <a:lstStyle/>
          <a:p>
            <a:pPr marL="0" indent="0">
              <a:buNone/>
            </a:pPr>
            <a:r>
              <a:rPr lang="en-US" b="1" dirty="0">
                <a:solidFill>
                  <a:schemeClr val="bg1"/>
                </a:solidFill>
                <a:effectLst>
                  <a:glow rad="101600">
                    <a:schemeClr val="tx1">
                      <a:alpha val="60000"/>
                    </a:schemeClr>
                  </a:glow>
                  <a:outerShdw blurRad="50800" dist="38100" dir="2700000" algn="tl" rotWithShape="0">
                    <a:schemeClr val="tx1">
                      <a:alpha val="40000"/>
                    </a:schemeClr>
                  </a:outerShdw>
                </a:effectLst>
              </a:rPr>
              <a:t>Between meals snacking, evening eating, and late bedtimes increases insulin resistance, obesity and diabetes.</a:t>
            </a:r>
          </a:p>
        </p:txBody>
      </p:sp>
      <p:sp>
        <p:nvSpPr>
          <p:cNvPr id="14" name="TextBox 13">
            <a:extLst>
              <a:ext uri="{FF2B5EF4-FFF2-40B4-BE49-F238E27FC236}">
                <a16:creationId xmlns:a16="http://schemas.microsoft.com/office/drawing/2014/main" id="{BAE5BF78-43D7-5540-A9EF-F7D9101F25E2}"/>
              </a:ext>
            </a:extLst>
          </p:cNvPr>
          <p:cNvSpPr txBox="1"/>
          <p:nvPr/>
        </p:nvSpPr>
        <p:spPr>
          <a:xfrm>
            <a:off x="3554862" y="6558932"/>
            <a:ext cx="2034275" cy="307777"/>
          </a:xfrm>
          <a:prstGeom prst="rect">
            <a:avLst/>
          </a:prstGeom>
          <a:noFill/>
        </p:spPr>
        <p:txBody>
          <a:bodyPr wrap="none" rtlCol="0">
            <a:spAutoFit/>
          </a:bodyPr>
          <a:lstStyle/>
          <a:p>
            <a:r>
              <a:rPr lang="en-US" sz="1400" dirty="0">
                <a:solidFill>
                  <a:schemeClr val="bg1"/>
                </a:solidFill>
                <a:latin typeface="Arial" panose="020B0604020202020204" pitchFamily="34" charset="0"/>
                <a:cs typeface="Arial" panose="020B0604020202020204" pitchFamily="34" charset="0"/>
              </a:rPr>
              <a:t>J </a:t>
            </a:r>
            <a:r>
              <a:rPr lang="en-US" sz="1400" dirty="0" err="1">
                <a:solidFill>
                  <a:schemeClr val="bg1"/>
                </a:solidFill>
                <a:latin typeface="Arial" panose="020B0604020202020204" pitchFamily="34" charset="0"/>
                <a:cs typeface="Arial" panose="020B0604020202020204" pitchFamily="34" charset="0"/>
              </a:rPr>
              <a:t>Pediatr</a:t>
            </a:r>
            <a:r>
              <a:rPr lang="en-US" sz="1400" dirty="0">
                <a:solidFill>
                  <a:schemeClr val="bg1"/>
                </a:solidFill>
                <a:latin typeface="Arial" panose="020B0604020202020204" pitchFamily="34" charset="0"/>
                <a:cs typeface="Arial" panose="020B0604020202020204" pitchFamily="34" charset="0"/>
              </a:rPr>
              <a:t>. 205:257-264.</a:t>
            </a:r>
          </a:p>
        </p:txBody>
      </p:sp>
    </p:spTree>
    <p:extLst>
      <p:ext uri="{BB962C8B-B14F-4D97-AF65-F5344CB8AC3E}">
        <p14:creationId xmlns:p14="http://schemas.microsoft.com/office/powerpoint/2010/main" val="3007527885"/>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B0B31D0-CD52-7A45-8923-801954A7A51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94"/>
          <a:stretch/>
        </p:blipFill>
        <p:spPr>
          <a:xfrm>
            <a:off x="-1" y="-152400"/>
            <a:ext cx="9144001" cy="7010400"/>
          </a:xfrm>
          <a:prstGeom prst="rect">
            <a:avLst/>
          </a:prstGeom>
        </p:spPr>
      </p:pic>
      <p:sp>
        <p:nvSpPr>
          <p:cNvPr id="3" name="Title 2">
            <a:extLst>
              <a:ext uri="{FF2B5EF4-FFF2-40B4-BE49-F238E27FC236}">
                <a16:creationId xmlns:a16="http://schemas.microsoft.com/office/drawing/2014/main" id="{B32D55DA-1D8D-1C43-87D7-FD25CD2B0D6F}"/>
              </a:ext>
            </a:extLst>
          </p:cNvPr>
          <p:cNvSpPr>
            <a:spLocks noGrp="1"/>
          </p:cNvSpPr>
          <p:nvPr>
            <p:ph type="title"/>
          </p:nvPr>
        </p:nvSpPr>
        <p:spPr>
          <a:xfrm>
            <a:off x="628650" y="273844"/>
            <a:ext cx="7410450" cy="994172"/>
          </a:xfrm>
        </p:spPr>
        <p:txBody>
          <a:bodyPr/>
          <a:lstStyle/>
          <a:p>
            <a:pPr algn="l"/>
            <a:r>
              <a:rPr lang="en-US" dirty="0"/>
              <a:t>Meal Timing Regularity Decreases Diabetes</a:t>
            </a:r>
          </a:p>
        </p:txBody>
      </p:sp>
      <p:pic>
        <p:nvPicPr>
          <p:cNvPr id="8" name="Picture 7">
            <a:extLst>
              <a:ext uri="{FF2B5EF4-FFF2-40B4-BE49-F238E27FC236}">
                <a16:creationId xmlns:a16="http://schemas.microsoft.com/office/drawing/2014/main" id="{704DF01C-7949-174C-9D45-F8034107D99F}"/>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30093" b="100000" l="45221" r="100000">
                        <a14:foregroundMark x1="50195" y1="57696" x2="50195" y2="57696"/>
                        <a14:foregroundMark x1="48911" y1="61656" x2="48911" y2="61656"/>
                        <a14:foregroundMark x1="51776" y1="58326" x2="51776" y2="58326"/>
                        <a14:foregroundMark x1="50355" y1="62076" x2="50355" y2="62076"/>
                        <a14:foregroundMark x1="51937" y1="71887" x2="51937" y2="71887"/>
                        <a14:foregroundMark x1="57667" y1="87699" x2="57667" y2="87699"/>
                        <a14:foregroundMark x1="58790" y1="84158" x2="58790" y2="84158"/>
                        <a14:foregroundMark x1="59592" y1="92709" x2="59592" y2="92709"/>
                        <a14:foregroundMark x1="56406" y1="92919" x2="56406" y2="92919"/>
                        <a14:foregroundMark x1="56567" y1="85629" x2="56567" y2="85629"/>
                        <a14:foregroundMark x1="64359" y1="87069" x2="64359" y2="87069"/>
                        <a14:foregroundMark x1="64520" y1="90009" x2="64520" y2="90009"/>
                        <a14:foregroundMark x1="64199" y1="84998" x2="64199" y2="84998"/>
                        <a14:foregroundMark x1="64680" y1="92079" x2="64680" y2="92079"/>
                        <a14:foregroundMark x1="49553" y1="81668" x2="49553" y2="81668"/>
                        <a14:foregroundMark x1="51157" y1="59796" x2="51157" y2="59796"/>
                        <a14:foregroundMark x1="96356" y1="63126" x2="96356" y2="63126"/>
                        <a14:foregroundMark x1="99060" y1="63966" x2="99060" y2="63966"/>
                        <a14:foregroundMark x1="74696" y1="79598" x2="74696" y2="79598"/>
                        <a14:foregroundMark x1="54160" y1="80828" x2="54160" y2="80828"/>
                        <a14:backgroundMark x1="73436" y1="54365" x2="73436" y2="54365"/>
                        <a14:backgroundMark x1="86156" y1="54785" x2="86156" y2="54785"/>
                        <a14:backgroundMark x1="86317" y1="52925" x2="86317" y2="52925"/>
                        <a14:backgroundMark x1="96493" y1="90429" x2="96493" y2="90429"/>
                        <a14:backgroundMark x1="61976" y1="90009" x2="61976" y2="90009"/>
                        <a14:backgroundMark x1="59890" y1="79778" x2="59890" y2="79778"/>
                      </a14:backgroundRemoval>
                    </a14:imgEffect>
                  </a14:imgLayer>
                </a14:imgProps>
              </a:ext>
              <a:ext uri="{28A0092B-C50C-407E-A947-70E740481C1C}">
                <a14:useLocalDpi xmlns:a14="http://schemas.microsoft.com/office/drawing/2010/main"/>
              </a:ext>
            </a:extLst>
          </a:blip>
          <a:srcRect/>
          <a:stretch/>
        </p:blipFill>
        <p:spPr>
          <a:xfrm>
            <a:off x="2410629" y="1491258"/>
            <a:ext cx="6733371" cy="5143500"/>
          </a:xfrm>
          <a:prstGeom prst="rect">
            <a:avLst/>
          </a:prstGeom>
        </p:spPr>
      </p:pic>
      <p:sp>
        <p:nvSpPr>
          <p:cNvPr id="4" name="Content Placeholder 3">
            <a:extLst>
              <a:ext uri="{FF2B5EF4-FFF2-40B4-BE49-F238E27FC236}">
                <a16:creationId xmlns:a16="http://schemas.microsoft.com/office/drawing/2014/main" id="{C58AB1FC-B159-DE43-B479-D9940D65E21C}"/>
              </a:ext>
            </a:extLst>
          </p:cNvPr>
          <p:cNvSpPr>
            <a:spLocks noGrp="1"/>
          </p:cNvSpPr>
          <p:nvPr>
            <p:ph sz="half" idx="1"/>
          </p:nvPr>
        </p:nvSpPr>
        <p:spPr>
          <a:xfrm>
            <a:off x="628650" y="1991902"/>
            <a:ext cx="4847035" cy="3707621"/>
          </a:xfrm>
        </p:spPr>
        <p:txBody>
          <a:bodyPr>
            <a:normAutofit fontScale="70000" lnSpcReduction="20000"/>
          </a:bodyPr>
          <a:lstStyle/>
          <a:p>
            <a:pPr marL="0" indent="0">
              <a:buNone/>
            </a:pPr>
            <a:r>
              <a:rPr lang="en-US" dirty="0">
                <a:solidFill>
                  <a:schemeClr val="bg1"/>
                </a:solidFill>
              </a:rPr>
              <a:t>When meal timing is consistent the pancreas provides higher basil insulin levels before a meal and more positive insulin secretion responses to the meal.</a:t>
            </a:r>
          </a:p>
          <a:p>
            <a:pPr marL="0" indent="0">
              <a:buNone/>
            </a:pPr>
            <a:r>
              <a:rPr lang="en-US" dirty="0">
                <a:solidFill>
                  <a:schemeClr val="bg1"/>
                </a:solidFill>
              </a:rPr>
              <a:t>Regular meal timing keeps the pancreas insulin secretion clock on schedule. </a:t>
            </a:r>
          </a:p>
          <a:p>
            <a:pPr marL="0" indent="0">
              <a:buNone/>
            </a:pPr>
            <a:r>
              <a:rPr lang="en-US" dirty="0">
                <a:solidFill>
                  <a:schemeClr val="bg1"/>
                </a:solidFill>
              </a:rPr>
              <a:t>Meal Irregularity results in higher unopposed insulin levels when there is no meal, greater tissue insulin resistance, pancreatic beta-cell function disruption, greater irregularities in blood sugar levels and higher HgA1c levels, a marker for diabetes. </a:t>
            </a:r>
          </a:p>
        </p:txBody>
      </p:sp>
      <p:sp>
        <p:nvSpPr>
          <p:cNvPr id="11" name="TextBox 10">
            <a:extLst>
              <a:ext uri="{FF2B5EF4-FFF2-40B4-BE49-F238E27FC236}">
                <a16:creationId xmlns:a16="http://schemas.microsoft.com/office/drawing/2014/main" id="{44F407F1-6B47-8649-8878-65BBB63A68E5}"/>
              </a:ext>
            </a:extLst>
          </p:cNvPr>
          <p:cNvSpPr txBox="1"/>
          <p:nvPr/>
        </p:nvSpPr>
        <p:spPr>
          <a:xfrm>
            <a:off x="1435894" y="5711637"/>
            <a:ext cx="4057586" cy="369332"/>
          </a:xfrm>
          <a:prstGeom prst="rect">
            <a:avLst/>
          </a:prstGeom>
          <a:noFill/>
        </p:spPr>
        <p:txBody>
          <a:bodyPr wrap="none" rtlCol="0">
            <a:spAutoFit/>
          </a:bodyPr>
          <a:lstStyle/>
          <a:p>
            <a:r>
              <a:rPr lang="en-US" sz="1800" dirty="0">
                <a:solidFill>
                  <a:schemeClr val="bg1"/>
                </a:solidFill>
              </a:rPr>
              <a:t>Am J </a:t>
            </a:r>
            <a:r>
              <a:rPr lang="en-US" sz="1800" dirty="0" err="1">
                <a:solidFill>
                  <a:schemeClr val="bg1"/>
                </a:solidFill>
              </a:rPr>
              <a:t>Clin</a:t>
            </a:r>
            <a:r>
              <a:rPr lang="en-US" sz="1800" dirty="0">
                <a:solidFill>
                  <a:schemeClr val="bg1"/>
                </a:solidFill>
              </a:rPr>
              <a:t> </a:t>
            </a:r>
            <a:r>
              <a:rPr lang="en-US" sz="1800" dirty="0" err="1">
                <a:solidFill>
                  <a:schemeClr val="bg1"/>
                </a:solidFill>
              </a:rPr>
              <a:t>Nutr</a:t>
            </a:r>
            <a:r>
              <a:rPr lang="en-US" sz="1800" dirty="0">
                <a:solidFill>
                  <a:schemeClr val="bg1"/>
                </a:solidFill>
              </a:rPr>
              <a:t>. S0002-9165(25)00243-6.</a:t>
            </a:r>
          </a:p>
        </p:txBody>
      </p:sp>
    </p:spTree>
    <p:extLst>
      <p:ext uri="{BB962C8B-B14F-4D97-AF65-F5344CB8AC3E}">
        <p14:creationId xmlns:p14="http://schemas.microsoft.com/office/powerpoint/2010/main" val="27672898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descr="Slide212">
            <a:extLst>
              <a:ext uri="{FF2B5EF4-FFF2-40B4-BE49-F238E27FC236}">
                <a16:creationId xmlns:a16="http://schemas.microsoft.com/office/drawing/2014/main" id="{DF479A9D-9172-E44F-91C6-CF9408CED9E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dir="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3" descr="water">
            <a:extLst>
              <a:ext uri="{FF2B5EF4-FFF2-40B4-BE49-F238E27FC236}">
                <a16:creationId xmlns:a16="http://schemas.microsoft.com/office/drawing/2014/main" id="{710DA3B0-413F-CE48-8D0B-6868618B4EF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0"/>
            <a:ext cx="9147176"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a:extLst>
              <a:ext uri="{FF2B5EF4-FFF2-40B4-BE49-F238E27FC236}">
                <a16:creationId xmlns:a16="http://schemas.microsoft.com/office/drawing/2014/main" id="{FD351E48-9C26-C545-8229-353078A8B1C7}"/>
              </a:ext>
            </a:extLst>
          </p:cNvPr>
          <p:cNvSpPr>
            <a:spLocks noGrp="1"/>
          </p:cNvSpPr>
          <p:nvPr>
            <p:ph type="title"/>
          </p:nvPr>
        </p:nvSpPr>
        <p:spPr/>
        <p:txBody>
          <a:bodyPr/>
          <a:lstStyle/>
          <a:p>
            <a:r>
              <a:rPr lang="en-US" altLang="en-US" dirty="0">
                <a:latin typeface="Arial" panose="020B0604020202020204" pitchFamily="34" charset="0"/>
              </a:rPr>
              <a:t>Water</a:t>
            </a:r>
          </a:p>
        </p:txBody>
      </p:sp>
      <p:sp>
        <p:nvSpPr>
          <p:cNvPr id="242691" name="Content Placeholder 2">
            <a:extLst>
              <a:ext uri="{FF2B5EF4-FFF2-40B4-BE49-F238E27FC236}">
                <a16:creationId xmlns:a16="http://schemas.microsoft.com/office/drawing/2014/main" id="{3EDFACD9-449D-F340-BE1D-7281A6FB75C0}"/>
              </a:ext>
            </a:extLst>
          </p:cNvPr>
          <p:cNvSpPr>
            <a:spLocks noGrp="1"/>
          </p:cNvSpPr>
          <p:nvPr>
            <p:ph idx="1"/>
          </p:nvPr>
        </p:nvSpPr>
        <p:spPr/>
        <p:txBody>
          <a:bodyPr/>
          <a:lstStyle/>
          <a:p>
            <a:r>
              <a:rPr lang="en-US" altLang="en-US" sz="2400" dirty="0">
                <a:solidFill>
                  <a:srgbClr val="008000"/>
                </a:solidFill>
                <a:latin typeface="Arial" panose="020B0604020202020204" pitchFamily="34" charset="0"/>
              </a:rPr>
              <a:t>The benefit to the people who switched was remarkable, as a group they all shared the benefits of hardly any sick time, they had a lot more fun on their weekends and vacations with their friends and families because they were healthier, all because of this right here (drink water, show bottle). </a:t>
            </a:r>
          </a:p>
          <a:p>
            <a:r>
              <a:rPr lang="en-US" altLang="en-US" sz="2400" dirty="0">
                <a:solidFill>
                  <a:srgbClr val="008000"/>
                </a:solidFill>
                <a:latin typeface="Arial" panose="020B0604020202020204" pitchFamily="34" charset="0"/>
              </a:rPr>
              <a:t>This has been such a health saver of so many lives. </a:t>
            </a:r>
          </a:p>
          <a:p>
            <a:r>
              <a:rPr lang="en-US" altLang="en-US" sz="2400" dirty="0">
                <a:solidFill>
                  <a:srgbClr val="008000"/>
                </a:solidFill>
                <a:latin typeface="Arial" panose="020B0604020202020204" pitchFamily="34" charset="0"/>
              </a:rPr>
              <a:t>The people who drank the water, It saved them hundreds of hours of sick time, everyone of the people enjoyed their vacations with their family more, </a:t>
            </a:r>
          </a:p>
          <a:p>
            <a:r>
              <a:rPr lang="en-US" altLang="en-US" sz="2400" dirty="0">
                <a:solidFill>
                  <a:srgbClr val="008000"/>
                </a:solidFill>
                <a:latin typeface="Arial" panose="020B0604020202020204" pitchFamily="34" charset="0"/>
              </a:rPr>
              <a:t>What do you think would happen if you drank more water?</a:t>
            </a:r>
          </a:p>
        </p:txBody>
      </p:sp>
      <p:pic>
        <p:nvPicPr>
          <p:cNvPr id="242692" name="Picture 2" descr="Back_thought.jpg">
            <a:extLst>
              <a:ext uri="{FF2B5EF4-FFF2-40B4-BE49-F238E27FC236}">
                <a16:creationId xmlns:a16="http://schemas.microsoft.com/office/drawing/2014/main" id="{0F527C73-74EC-DF4E-8FE2-8ACDDBC1F2B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2693" name="Picture 4" descr="water6.jpg">
            <a:extLst>
              <a:ext uri="{FF2B5EF4-FFF2-40B4-BE49-F238E27FC236}">
                <a16:creationId xmlns:a16="http://schemas.microsoft.com/office/drawing/2014/main" id="{5BB31968-3310-6541-8A47-A56BB3A83F8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46175" y="0"/>
            <a:ext cx="103155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B61B1E-F2A3-E442-8CAB-8302F4BC33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803"/>
            <a:ext cx="9136719" cy="6861862"/>
          </a:xfrm>
          <a:prstGeom prst="rect">
            <a:avLst/>
          </a:prstGeom>
        </p:spPr>
      </p:pic>
      <p:sp>
        <p:nvSpPr>
          <p:cNvPr id="2" name="Title 1">
            <a:extLst>
              <a:ext uri="{FF2B5EF4-FFF2-40B4-BE49-F238E27FC236}">
                <a16:creationId xmlns:a16="http://schemas.microsoft.com/office/drawing/2014/main" id="{2CA3B663-F4F3-074C-8003-430CC7BA84F5}"/>
              </a:ext>
            </a:extLst>
          </p:cNvPr>
          <p:cNvSpPr>
            <a:spLocks noGrp="1"/>
          </p:cNvSpPr>
          <p:nvPr>
            <p:ph type="title"/>
          </p:nvPr>
        </p:nvSpPr>
        <p:spPr>
          <a:xfrm>
            <a:off x="155369" y="457200"/>
            <a:ext cx="7772400" cy="1143000"/>
          </a:xfrm>
        </p:spPr>
        <p:txBody>
          <a:bodyPr/>
          <a:lstStyle/>
          <a:p>
            <a:pPr algn="l"/>
            <a:r>
              <a:rPr lang="en-US" sz="6000" dirty="0"/>
              <a:t>Outline:</a:t>
            </a:r>
          </a:p>
        </p:txBody>
      </p:sp>
      <p:sp>
        <p:nvSpPr>
          <p:cNvPr id="3" name="Content Placeholder 2">
            <a:extLst>
              <a:ext uri="{FF2B5EF4-FFF2-40B4-BE49-F238E27FC236}">
                <a16:creationId xmlns:a16="http://schemas.microsoft.com/office/drawing/2014/main" id="{580A449E-5444-834E-8B51-8280FFC8C12E}"/>
              </a:ext>
            </a:extLst>
          </p:cNvPr>
          <p:cNvSpPr>
            <a:spLocks noGrp="1"/>
          </p:cNvSpPr>
          <p:nvPr>
            <p:ph idx="1"/>
          </p:nvPr>
        </p:nvSpPr>
        <p:spPr>
          <a:xfrm>
            <a:off x="152400" y="1981200"/>
            <a:ext cx="6477000" cy="4114800"/>
          </a:xfrm>
        </p:spPr>
        <p:txBody>
          <a:bodyPr/>
          <a:lstStyle/>
          <a:p>
            <a:pPr marL="514350" indent="-514350">
              <a:lnSpc>
                <a:spcPct val="150000"/>
              </a:lnSpc>
              <a:buFont typeface="+mj-lt"/>
              <a:buAutoNum type="arabicPeriod"/>
            </a:pPr>
            <a:r>
              <a:rPr lang="en-US" sz="3600" dirty="0"/>
              <a:t>Obesity and Fats.</a:t>
            </a:r>
          </a:p>
          <a:p>
            <a:pPr marL="514350" indent="-514350">
              <a:lnSpc>
                <a:spcPct val="150000"/>
              </a:lnSpc>
              <a:buFont typeface="+mj-lt"/>
              <a:buAutoNum type="arabicPeriod"/>
            </a:pPr>
            <a:r>
              <a:rPr lang="en-US" sz="3600" dirty="0"/>
              <a:t>Glycemic Index and Fiber. </a:t>
            </a:r>
          </a:p>
          <a:p>
            <a:pPr marL="514350" indent="-514350">
              <a:lnSpc>
                <a:spcPct val="150000"/>
              </a:lnSpc>
              <a:buFont typeface="+mj-lt"/>
              <a:buAutoNum type="arabicPeriod"/>
            </a:pPr>
            <a:r>
              <a:rPr lang="en-US" sz="3600" dirty="0"/>
              <a:t>Exercise and Water.</a:t>
            </a:r>
          </a:p>
        </p:txBody>
      </p:sp>
    </p:spTree>
    <p:extLst>
      <p:ext uri="{BB962C8B-B14F-4D97-AF65-F5344CB8AC3E}">
        <p14:creationId xmlns:p14="http://schemas.microsoft.com/office/powerpoint/2010/main" val="26858123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new beginnings\pictures\adam eve eden.jpg">
            <a:extLst>
              <a:ext uri="{FF2B5EF4-FFF2-40B4-BE49-F238E27FC236}">
                <a16:creationId xmlns:a16="http://schemas.microsoft.com/office/drawing/2014/main" id="{83159A49-16E7-004A-BFBD-A48F19E26E3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6099" name="Text Box 3">
            <a:extLst>
              <a:ext uri="{FF2B5EF4-FFF2-40B4-BE49-F238E27FC236}">
                <a16:creationId xmlns:a16="http://schemas.microsoft.com/office/drawing/2014/main" id="{6E1DFFDD-152A-9D49-ACD2-61C8F193AF57}"/>
              </a:ext>
            </a:extLst>
          </p:cNvPr>
          <p:cNvSpPr txBox="1">
            <a:spLocks noChangeArrowheads="1"/>
          </p:cNvSpPr>
          <p:nvPr/>
        </p:nvSpPr>
        <p:spPr bwMode="auto">
          <a:xfrm>
            <a:off x="5562600" y="1551563"/>
            <a:ext cx="3886200" cy="3754874"/>
          </a:xfrm>
          <a:prstGeom prst="rect">
            <a:avLst/>
          </a:prstGeom>
          <a:noFill/>
          <a:ln w="9525">
            <a:noFill/>
            <a:miter lim="800000"/>
            <a:headEnd/>
            <a:tailEnd/>
          </a:ln>
          <a:effectLst>
            <a:outerShdw dist="40161" dir="9693903" algn="ctr" rotWithShape="0">
              <a:schemeClr val="bg2"/>
            </a:outerShdw>
          </a:effectLst>
        </p:spPr>
        <p:txBody>
          <a:bodyPr wrap="square">
            <a:spAutoFit/>
          </a:bodyPr>
          <a:lstStyle/>
          <a:p>
            <a:pPr marL="342900" indent="-342900">
              <a:spcBef>
                <a:spcPct val="50000"/>
              </a:spcBef>
              <a:buFont typeface="Arial" panose="020B0604020202020204" pitchFamily="34" charset="0"/>
              <a:buChar char="•"/>
              <a:defRPr/>
            </a:pPr>
            <a:r>
              <a:rPr lang="en-US" sz="2800" dirty="0">
                <a:solidFill>
                  <a:srgbClr val="FFFFFF"/>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rPr>
              <a:t>Fruit. </a:t>
            </a:r>
          </a:p>
          <a:p>
            <a:pPr marL="342900" indent="-342900">
              <a:spcBef>
                <a:spcPct val="50000"/>
              </a:spcBef>
              <a:buFont typeface="Arial" panose="020B0604020202020204" pitchFamily="34" charset="0"/>
              <a:buChar char="•"/>
              <a:defRPr/>
            </a:pPr>
            <a:r>
              <a:rPr lang="en-US" sz="2800" dirty="0">
                <a:solidFill>
                  <a:srgbClr val="FFFFFF"/>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rPr>
              <a:t>Grains.</a:t>
            </a:r>
          </a:p>
          <a:p>
            <a:pPr marL="342900" indent="-342900">
              <a:spcBef>
                <a:spcPct val="50000"/>
              </a:spcBef>
              <a:buFont typeface="Arial" panose="020B0604020202020204" pitchFamily="34" charset="0"/>
              <a:buChar char="•"/>
              <a:defRPr/>
            </a:pPr>
            <a:r>
              <a:rPr lang="en-US" sz="2800" dirty="0">
                <a:solidFill>
                  <a:srgbClr val="FFFFFF"/>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rPr>
              <a:t>Nuts.</a:t>
            </a:r>
          </a:p>
          <a:p>
            <a:pPr marL="342900" indent="-342900">
              <a:spcBef>
                <a:spcPct val="50000"/>
              </a:spcBef>
              <a:buFont typeface="Arial" panose="020B0604020202020204" pitchFamily="34" charset="0"/>
              <a:buChar char="•"/>
              <a:defRPr/>
            </a:pPr>
            <a:r>
              <a:rPr lang="en-US" sz="2800" dirty="0">
                <a:solidFill>
                  <a:srgbClr val="FFFFFF"/>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rPr>
              <a:t>Seeds.</a:t>
            </a:r>
          </a:p>
          <a:p>
            <a:pPr marL="342900" indent="-342900">
              <a:spcBef>
                <a:spcPct val="50000"/>
              </a:spcBef>
              <a:buFont typeface="Arial" panose="020B0604020202020204" pitchFamily="34" charset="0"/>
              <a:buChar char="•"/>
              <a:defRPr/>
            </a:pPr>
            <a:r>
              <a:rPr lang="en-US" sz="2800" dirty="0">
                <a:solidFill>
                  <a:srgbClr val="FFFFFF"/>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rPr>
              <a:t>Vegetables.</a:t>
            </a:r>
          </a:p>
          <a:p>
            <a:pPr>
              <a:spcBef>
                <a:spcPct val="50000"/>
              </a:spcBef>
              <a:defRPr/>
            </a:pPr>
            <a:r>
              <a:rPr lang="en-US" sz="2800" dirty="0">
                <a:solidFill>
                  <a:srgbClr val="FFFFFF"/>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rPr>
              <a:t>  Genesis 1:29; 3:18.</a:t>
            </a:r>
          </a:p>
        </p:txBody>
      </p:sp>
      <p:sp>
        <p:nvSpPr>
          <p:cNvPr id="81924" name="WordArt 4">
            <a:extLst>
              <a:ext uri="{FF2B5EF4-FFF2-40B4-BE49-F238E27FC236}">
                <a16:creationId xmlns:a16="http://schemas.microsoft.com/office/drawing/2014/main" id="{93F68AD9-DF59-F243-ABB4-6F3B8A109F12}"/>
              </a:ext>
            </a:extLst>
          </p:cNvPr>
          <p:cNvSpPr>
            <a:spLocks noChangeArrowheads="1" noChangeShapeType="1" noTextEdit="1"/>
          </p:cNvSpPr>
          <p:nvPr/>
        </p:nvSpPr>
        <p:spPr bwMode="auto">
          <a:xfrm>
            <a:off x="5380038" y="495300"/>
            <a:ext cx="3535362" cy="6477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63500" dir="2212194" algn="ctr" rotWithShape="0">
                    <a:schemeClr val="bg2"/>
                  </a:outerShdw>
                </a:effectLst>
                <a:latin typeface="Times New Roman" panose="02020603050405020304" pitchFamily="18" charset="0"/>
                <a:cs typeface="Times New Roman" panose="02020603050405020304" pitchFamily="18" charset="0"/>
              </a:rPr>
              <a:t>The Bible Diet</a:t>
            </a:r>
          </a:p>
        </p:txBody>
      </p:sp>
    </p:spTree>
    <p:extLst>
      <p:ext uri="{BB962C8B-B14F-4D97-AF65-F5344CB8AC3E}">
        <p14:creationId xmlns:p14="http://schemas.microsoft.com/office/powerpoint/2010/main" val="2163689082"/>
      </p:ext>
    </p:extLst>
  </p:cSld>
  <p:clrMapOvr>
    <a:masterClrMapping/>
  </p:clrMapOvr>
  <p:transition>
    <p:split orient="vert"/>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2" descr="Slide33">
            <a:extLst>
              <a:ext uri="{FF2B5EF4-FFF2-40B4-BE49-F238E27FC236}">
                <a16:creationId xmlns:a16="http://schemas.microsoft.com/office/drawing/2014/main" id="{2C16599D-747F-8D4C-9DA6-F02571538ED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zoom dir="in"/>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3" descr="7683645[1].jpg">
            <a:extLst>
              <a:ext uri="{FF2B5EF4-FFF2-40B4-BE49-F238E27FC236}">
                <a16:creationId xmlns:a16="http://schemas.microsoft.com/office/drawing/2014/main" id="{CBDD6E34-75ED-0542-A508-0B88C7EC25C0}"/>
              </a:ext>
            </a:extLst>
          </p:cNvPr>
          <p:cNvPicPr>
            <a:picLocks noChangeAspect="1"/>
          </p:cNvPicPr>
          <p:nvPr/>
        </p:nvPicPr>
        <p:blipFill>
          <a:blip r:embed="rId3">
            <a:lum bright="-14000"/>
            <a:extLst>
              <a:ext uri="{28A0092B-C50C-407E-A947-70E740481C1C}">
                <a14:useLocalDpi xmlns:a14="http://schemas.microsoft.com/office/drawing/2010/main"/>
              </a:ext>
            </a:extLst>
          </a:blip>
          <a:srcRect/>
          <a:stretch>
            <a:fillRect/>
          </a:stretch>
        </p:blipFill>
        <p:spPr bwMode="auto">
          <a:xfrm>
            <a:off x="0" y="-130175"/>
            <a:ext cx="9144000" cy="706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55D0E191-1DEB-B34A-834C-14CDD18291F8}"/>
              </a:ext>
            </a:extLst>
          </p:cNvPr>
          <p:cNvSpPr>
            <a:spLocks noGrp="1"/>
          </p:cNvSpPr>
          <p:nvPr>
            <p:ph idx="1"/>
          </p:nvPr>
        </p:nvSpPr>
        <p:spPr>
          <a:xfrm>
            <a:off x="685800" y="1905000"/>
            <a:ext cx="7772400" cy="4114800"/>
          </a:xfrm>
        </p:spPr>
        <p:txBody>
          <a:bodyPr/>
          <a:lstStyle/>
          <a:p>
            <a:pPr marL="342900" lvl="1" indent="-342900">
              <a:buFontTx/>
              <a:buChar char="•"/>
              <a:defRPr/>
            </a:pPr>
            <a:r>
              <a:rPr lang="en-US" sz="3600" b="1" dirty="0">
                <a:effectLst>
                  <a:outerShdw blurRad="50800" dist="38100" dir="2700000">
                    <a:srgbClr val="000000"/>
                  </a:outerShdw>
                </a:effectLst>
                <a:latin typeface="Arial"/>
                <a:cs typeface="Arial"/>
              </a:rPr>
              <a:t>Take advantage of everything God put in whole plant foods for you.</a:t>
            </a:r>
          </a:p>
          <a:p>
            <a:pPr marL="342900" lvl="1" indent="-342900">
              <a:buFontTx/>
              <a:buChar char="•"/>
              <a:defRPr/>
            </a:pPr>
            <a:endParaRPr lang="en-US" sz="3600" b="1" dirty="0">
              <a:effectLst>
                <a:outerShdw blurRad="50800" dist="38100" dir="2700000">
                  <a:srgbClr val="000000"/>
                </a:outerShdw>
              </a:effectLst>
              <a:latin typeface="Arial"/>
              <a:cs typeface="Arial"/>
            </a:endParaRPr>
          </a:p>
          <a:p>
            <a:pPr>
              <a:defRPr/>
            </a:pPr>
            <a:r>
              <a:rPr lang="en-US" sz="4000" b="1" dirty="0">
                <a:effectLst>
                  <a:outerShdw blurRad="50800" dist="38100" dir="2700000">
                    <a:srgbClr val="000000"/>
                  </a:outerShdw>
                </a:effectLst>
                <a:latin typeface="Arial"/>
                <a:cs typeface="Arial"/>
              </a:rPr>
              <a:t>Eat an unrefined, whole plant food diet, high in nutrients: minerals, phytochemicals, fiber and vitamins.</a:t>
            </a:r>
          </a:p>
        </p:txBody>
      </p:sp>
    </p:spTree>
  </p:cSld>
  <p:clrMapOvr>
    <a:masterClrMapping/>
  </p:clrMapOvr>
  <p:transition>
    <p:zoom dir="in"/>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3" descr="82562888 water sleves.jpg">
            <a:extLst>
              <a:ext uri="{FF2B5EF4-FFF2-40B4-BE49-F238E27FC236}">
                <a16:creationId xmlns:a16="http://schemas.microsoft.com/office/drawing/2014/main" id="{2F5993E1-D3C3-1143-BF1A-835593405F9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5E4B10F5-A48B-144C-9670-A6EAD7F08EAB}"/>
              </a:ext>
            </a:extLst>
          </p:cNvPr>
          <p:cNvSpPr>
            <a:spLocks noGrp="1"/>
          </p:cNvSpPr>
          <p:nvPr>
            <p:ph idx="1"/>
          </p:nvPr>
        </p:nvSpPr>
        <p:spPr>
          <a:xfrm>
            <a:off x="304800" y="1371600"/>
            <a:ext cx="4572000" cy="4114800"/>
          </a:xfrm>
          <a:effectLst>
            <a:outerShdw blurRad="50800" dist="38100" dir="2700000" rotWithShape="0">
              <a:srgbClr val="000000">
                <a:alpha val="95000"/>
              </a:srgbClr>
            </a:outerShdw>
          </a:effectLst>
        </p:spPr>
        <p:txBody>
          <a:bodyPr/>
          <a:lstStyle/>
          <a:p>
            <a:pPr marL="0" indent="0">
              <a:buNone/>
            </a:pPr>
            <a:r>
              <a:rPr lang="en-US" altLang="en-US" sz="4000" dirty="0">
                <a:latin typeface="Arial" panose="020B0604020202020204" pitchFamily="34" charset="0"/>
              </a:rPr>
              <a:t>Three Liters of water a day.</a:t>
            </a:r>
          </a:p>
          <a:p>
            <a:pPr marL="0" indent="0">
              <a:buNone/>
            </a:pPr>
            <a:endParaRPr lang="en-US" altLang="en-US" sz="4000" dirty="0">
              <a:latin typeface="Arial" panose="020B0604020202020204" pitchFamily="34" charset="0"/>
            </a:endParaRPr>
          </a:p>
          <a:p>
            <a:pPr marL="0" indent="0">
              <a:buNone/>
            </a:pPr>
            <a:r>
              <a:rPr lang="en-US" altLang="en-US" sz="4000" dirty="0">
                <a:latin typeface="Arial" panose="020B0604020202020204" pitchFamily="34" charset="0"/>
              </a:rPr>
              <a:t>“…take the water of life freely.” Revelation 22:17.</a:t>
            </a:r>
          </a:p>
        </p:txBody>
      </p:sp>
    </p:spTree>
  </p:cSld>
  <p:clrMapOvr>
    <a:masterClrMapping/>
  </p:clrMapOvr>
  <p:transition>
    <p:wipe dir="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4" descr="32313092.jpg">
            <a:extLst>
              <a:ext uri="{FF2B5EF4-FFF2-40B4-BE49-F238E27FC236}">
                <a16:creationId xmlns:a16="http://schemas.microsoft.com/office/drawing/2014/main" id="{F338D874-0F60-0A40-AF02-12F818B5601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02377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23" name="Title 1">
            <a:extLst>
              <a:ext uri="{FF2B5EF4-FFF2-40B4-BE49-F238E27FC236}">
                <a16:creationId xmlns:a16="http://schemas.microsoft.com/office/drawing/2014/main" id="{3F4F99EC-FD69-E04A-A831-12FF3D9F4153}"/>
              </a:ext>
            </a:extLst>
          </p:cNvPr>
          <p:cNvSpPr>
            <a:spLocks noGrp="1"/>
          </p:cNvSpPr>
          <p:nvPr>
            <p:ph type="title"/>
          </p:nvPr>
        </p:nvSpPr>
        <p:spPr/>
        <p:txBody>
          <a:bodyPr/>
          <a:lstStyle/>
          <a:p>
            <a:endParaRPr lang="en-US" altLang="en-US" dirty="0">
              <a:latin typeface="Arial" panose="020B0604020202020204" pitchFamily="34" charset="0"/>
            </a:endParaRPr>
          </a:p>
        </p:txBody>
      </p:sp>
      <p:sp>
        <p:nvSpPr>
          <p:cNvPr id="261124" name="Content Placeholder 2">
            <a:extLst>
              <a:ext uri="{FF2B5EF4-FFF2-40B4-BE49-F238E27FC236}">
                <a16:creationId xmlns:a16="http://schemas.microsoft.com/office/drawing/2014/main" id="{4803EAF2-934D-974B-BA98-DCC9A38AD7BA}"/>
              </a:ext>
            </a:extLst>
          </p:cNvPr>
          <p:cNvSpPr>
            <a:spLocks noGrp="1"/>
          </p:cNvSpPr>
          <p:nvPr>
            <p:ph idx="1"/>
          </p:nvPr>
        </p:nvSpPr>
        <p:spPr>
          <a:xfrm>
            <a:off x="685800" y="1981200"/>
            <a:ext cx="3886200" cy="4114800"/>
          </a:xfrm>
        </p:spPr>
        <p:txBody>
          <a:bodyPr/>
          <a:lstStyle/>
          <a:p>
            <a:pPr>
              <a:buFontTx/>
              <a:buNone/>
            </a:pPr>
            <a:r>
              <a:rPr lang="en-US" altLang="en-US" dirty="0">
                <a:latin typeface="Arial" panose="020B0604020202020204" pitchFamily="34" charset="0"/>
              </a:rPr>
              <a:t>Exercise: </a:t>
            </a:r>
          </a:p>
          <a:p>
            <a:r>
              <a:rPr lang="en-US" altLang="en-US" dirty="0">
                <a:latin typeface="Arial" panose="020B0604020202020204" pitchFamily="34" charset="0"/>
              </a:rPr>
              <a:t>Before breakfast. </a:t>
            </a:r>
          </a:p>
          <a:p>
            <a:r>
              <a:rPr lang="en-US" altLang="en-US" dirty="0">
                <a:latin typeface="Arial" panose="020B0604020202020204" pitchFamily="34" charset="0"/>
              </a:rPr>
              <a:t>After meals. </a:t>
            </a:r>
          </a:p>
          <a:p>
            <a:endParaRPr lang="en-US" altLang="en-US" dirty="0">
              <a:latin typeface="Arial" panose="020B0604020202020204" pitchFamily="34" charset="0"/>
            </a:endParaRPr>
          </a:p>
        </p:txBody>
      </p:sp>
    </p:spTree>
  </p:cSld>
  <p:clrMapOvr>
    <a:masterClrMapping/>
  </p:clrMapOvr>
  <p:transition>
    <p:wipe dir="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4" descr="30373065.jpg">
            <a:extLst>
              <a:ext uri="{FF2B5EF4-FFF2-40B4-BE49-F238E27FC236}">
                <a16:creationId xmlns:a16="http://schemas.microsoft.com/office/drawing/2014/main" id="{DCE1D3B6-1C1C-DB45-B367-7B6D37289A4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6544DBCF-C03F-0F47-8520-7DC74B12A25B}"/>
              </a:ext>
            </a:extLst>
          </p:cNvPr>
          <p:cNvSpPr>
            <a:spLocks noGrp="1"/>
          </p:cNvSpPr>
          <p:nvPr>
            <p:ph idx="1"/>
          </p:nvPr>
        </p:nvSpPr>
        <p:spPr>
          <a:xfrm>
            <a:off x="533400" y="2286000"/>
            <a:ext cx="3886200" cy="4114800"/>
          </a:xfrm>
          <a:effectLst>
            <a:outerShdw blurRad="50800" dist="38100" dir="2700000" rotWithShape="0">
              <a:srgbClr val="000000">
                <a:alpha val="42999"/>
              </a:srgbClr>
            </a:outerShdw>
          </a:effectLst>
        </p:spPr>
        <p:txBody>
          <a:bodyPr/>
          <a:lstStyle/>
          <a:p>
            <a:r>
              <a:rPr lang="en-US" altLang="en-US" sz="4400" dirty="0">
                <a:latin typeface="Arial" panose="020B0604020202020204" pitchFamily="34" charset="0"/>
              </a:rPr>
              <a:t>Lean toward your deal weight.</a:t>
            </a:r>
          </a:p>
        </p:txBody>
      </p:sp>
    </p:spTree>
  </p:cSld>
  <p:clrMapOvr>
    <a:masterClrMapping/>
  </p:clrMapOvr>
  <p:transition>
    <p:wipe dir="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descr="Slide242">
            <a:extLst>
              <a:ext uri="{FF2B5EF4-FFF2-40B4-BE49-F238E27FC236}">
                <a16:creationId xmlns:a16="http://schemas.microsoft.com/office/drawing/2014/main" id="{3FC2268F-90CE-8342-86B5-2912669090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pull dir="lu"/>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745067-3FC1-F341-8EC4-369D6F0C93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03B7ACD4-F817-484D-8E81-F9B358103091}"/>
              </a:ext>
            </a:extLst>
          </p:cNvPr>
          <p:cNvSpPr txBox="1"/>
          <p:nvPr/>
        </p:nvSpPr>
        <p:spPr>
          <a:xfrm>
            <a:off x="80225" y="762000"/>
            <a:ext cx="8983550" cy="830997"/>
          </a:xfrm>
          <a:prstGeom prst="rect">
            <a:avLst/>
          </a:prstGeom>
          <a:solidFill>
            <a:srgbClr val="000000"/>
          </a:solidFill>
        </p:spPr>
        <p:txBody>
          <a:bodyPr wrap="none" rtlCol="0">
            <a:spAutoFit/>
          </a:bodyPr>
          <a:lstStyle/>
          <a:p>
            <a:r>
              <a:rPr lang="en-US" sz="4800" b="1" dirty="0" err="1">
                <a:latin typeface="Arial Narrow" panose="020B0604020202020204" pitchFamily="34" charset="0"/>
                <a:cs typeface="Arial Narrow" panose="020B0604020202020204" pitchFamily="34" charset="0"/>
              </a:rPr>
              <a:t>NorthernLightsHealthEducation.com</a:t>
            </a:r>
            <a:endParaRPr lang="en-US" sz="4800" b="1"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2780518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750CB-AC22-734B-8C22-4E05DB5768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02B48B18-3FD3-4E45-A4E9-8D21E9364E0F}"/>
              </a:ext>
            </a:extLst>
          </p:cNvPr>
          <p:cNvSpPr txBox="1"/>
          <p:nvPr/>
        </p:nvSpPr>
        <p:spPr>
          <a:xfrm>
            <a:off x="876300" y="2598003"/>
            <a:ext cx="7391400" cy="2123658"/>
          </a:xfrm>
          <a:prstGeom prst="rect">
            <a:avLst/>
          </a:prstGeom>
          <a:noFill/>
        </p:spPr>
        <p:txBody>
          <a:bodyPr wrap="square" rtlCol="0">
            <a:spAutoFit/>
          </a:bodyPr>
          <a:lstStyle/>
          <a:p>
            <a:pPr algn="ctr"/>
            <a:r>
              <a:rPr lang="en-US" sz="8800" b="1" dirty="0">
                <a:effectLst>
                  <a:glow rad="101600">
                    <a:schemeClr val="bg1">
                      <a:alpha val="60000"/>
                    </a:schemeClr>
                  </a:glow>
                </a:effectLst>
                <a:latin typeface="Al Nile" pitchFamily="2" charset="-78"/>
                <a:cs typeface="Al Nile" pitchFamily="2" charset="-78"/>
              </a:rPr>
              <a:t>Diabetes:</a:t>
            </a:r>
          </a:p>
          <a:p>
            <a:pPr algn="ctr"/>
            <a:r>
              <a:rPr lang="en-US" sz="4000" b="1" dirty="0">
                <a:effectLst>
                  <a:glow rad="101600">
                    <a:schemeClr val="bg1">
                      <a:alpha val="60000"/>
                    </a:schemeClr>
                  </a:glow>
                </a:effectLst>
                <a:latin typeface="Al Nile" pitchFamily="2" charset="-78"/>
                <a:cs typeface="Al Nile" pitchFamily="2" charset="-78"/>
              </a:rPr>
              <a:t>The Butter With The Sweet</a:t>
            </a:r>
            <a:endParaRPr lang="en-US" sz="1800" b="1" dirty="0">
              <a:effectLst>
                <a:glow rad="101600">
                  <a:schemeClr val="bg1">
                    <a:alpha val="60000"/>
                  </a:schemeClr>
                </a:glow>
              </a:effectLst>
              <a:latin typeface="Al Nile" pitchFamily="2" charset="-78"/>
              <a:cs typeface="Al Nile" pitchFamily="2" charset="-78"/>
            </a:endParaRPr>
          </a:p>
        </p:txBody>
      </p:sp>
    </p:spTree>
    <p:extLst>
      <p:ext uri="{BB962C8B-B14F-4D97-AF65-F5344CB8AC3E}">
        <p14:creationId xmlns:p14="http://schemas.microsoft.com/office/powerpoint/2010/main" val="425693641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13" descr="doc rise in dm">
            <a:extLst>
              <a:ext uri="{FF2B5EF4-FFF2-40B4-BE49-F238E27FC236}">
                <a16:creationId xmlns:a16="http://schemas.microsoft.com/office/drawing/2014/main" id="{FFB0236F-D269-4C44-9026-65708CA439B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0" y="-76200"/>
            <a:ext cx="9372600" cy="702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29005F77-23BD-DD45-A009-949C3C4B0AAD}"/>
              </a:ext>
            </a:extLst>
          </p:cNvPr>
          <p:cNvSpPr>
            <a:spLocks noGrp="1"/>
          </p:cNvSpPr>
          <p:nvPr>
            <p:ph type="title"/>
          </p:nvPr>
        </p:nvSpPr>
        <p:spPr>
          <a:ln>
            <a:miter lim="800000"/>
            <a:headEnd/>
            <a:tailEnd/>
          </a:ln>
          <a:effectLst>
            <a:outerShdw blurRad="50800" dist="38100" dir="2700000">
              <a:srgbClr val="000000">
                <a:alpha val="43000"/>
              </a:srgbClr>
            </a:outerShdw>
          </a:effectLst>
        </p:spPr>
        <p:txBody>
          <a:bodyPr/>
          <a:lstStyle/>
          <a:p>
            <a:pPr>
              <a:defRPr/>
            </a:pPr>
            <a:r>
              <a:rPr lang="en-US" b="1" dirty="0">
                <a:solidFill>
                  <a:srgbClr val="FFFF00"/>
                </a:solidFill>
                <a:effectLst>
                  <a:innerShdw blurRad="63500" dist="50800" dir="13500000">
                    <a:srgbClr val="000000">
                      <a:alpha val="50000"/>
                    </a:srgbClr>
                  </a:innerShdw>
                </a:effectLst>
              </a:rPr>
              <a:t>Australian Diabetes</a:t>
            </a:r>
            <a:br>
              <a:rPr lang="en-US" b="1" dirty="0">
                <a:solidFill>
                  <a:srgbClr val="FFFF00"/>
                </a:solidFill>
                <a:effectLst>
                  <a:innerShdw blurRad="63500" dist="50800" dir="13500000">
                    <a:srgbClr val="000000">
                      <a:alpha val="50000"/>
                    </a:srgbClr>
                  </a:innerShdw>
                </a:effectLst>
              </a:rPr>
            </a:br>
            <a:r>
              <a:rPr lang="en-US" b="1" dirty="0">
                <a:solidFill>
                  <a:srgbClr val="FFFF00"/>
                </a:solidFill>
                <a:effectLst>
                  <a:innerShdw blurRad="63500" dist="50800" dir="13500000">
                    <a:srgbClr val="000000">
                      <a:alpha val="50000"/>
                    </a:srgbClr>
                  </a:innerShdw>
                </a:effectLst>
              </a:rPr>
              <a:t>1995 to 2007</a:t>
            </a:r>
          </a:p>
        </p:txBody>
      </p:sp>
      <p:graphicFrame>
        <p:nvGraphicFramePr>
          <p:cNvPr id="27650" name="Content Placeholder 3">
            <a:extLst>
              <a:ext uri="{FF2B5EF4-FFF2-40B4-BE49-F238E27FC236}">
                <a16:creationId xmlns:a16="http://schemas.microsoft.com/office/drawing/2014/main" id="{F392057E-6ED4-8E48-8FAC-1740443A551A}"/>
              </a:ext>
            </a:extLst>
          </p:cNvPr>
          <p:cNvGraphicFramePr>
            <a:graphicFrameLocks noGrp="1"/>
          </p:cNvGraphicFramePr>
          <p:nvPr>
            <p:ph idx="1"/>
          </p:nvPr>
        </p:nvGraphicFramePr>
        <p:xfrm>
          <a:off x="1752600" y="-533400"/>
          <a:ext cx="7772400" cy="8686800"/>
        </p:xfrm>
        <a:graphic>
          <a:graphicData uri="http://schemas.openxmlformats.org/presentationml/2006/ole">
            <mc:AlternateContent xmlns:mc="http://schemas.openxmlformats.org/markup-compatibility/2006">
              <mc:Choice xmlns:v="urn:schemas-microsoft-com:vml" Requires="v">
                <p:oleObj spid="_x0000_s27707" r:id="rId5" imgW="8096250" imgH="9055100" progId="Excel.Chart.8">
                  <p:embed/>
                </p:oleObj>
              </mc:Choice>
              <mc:Fallback>
                <p:oleObj r:id="rId5" imgW="8096250" imgH="9055100" progId="Excel.Chart.8">
                  <p:embed/>
                  <p:pic>
                    <p:nvPicPr>
                      <p:cNvPr id="0" name="Content Placeholder 3"/>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533400"/>
                        <a:ext cx="7772400" cy="86868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27653" name="Picture 4" descr="australian flag reduced.png">
            <a:extLst>
              <a:ext uri="{FF2B5EF4-FFF2-40B4-BE49-F238E27FC236}">
                <a16:creationId xmlns:a16="http://schemas.microsoft.com/office/drawing/2014/main" id="{E41F813E-3A57-1E4C-807B-C291DDE0B934}"/>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5562600" y="2286000"/>
            <a:ext cx="3640138"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4" name="TextBox 5">
            <a:extLst>
              <a:ext uri="{FF2B5EF4-FFF2-40B4-BE49-F238E27FC236}">
                <a16:creationId xmlns:a16="http://schemas.microsoft.com/office/drawing/2014/main" id="{C8F72AB3-C7C7-1046-880B-EE15D0E3ABA6}"/>
              </a:ext>
            </a:extLst>
          </p:cNvPr>
          <p:cNvSpPr txBox="1">
            <a:spLocks noChangeArrowheads="1"/>
          </p:cNvSpPr>
          <p:nvPr/>
        </p:nvSpPr>
        <p:spPr bwMode="auto">
          <a:xfrm>
            <a:off x="990600" y="6550025"/>
            <a:ext cx="72390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400" dirty="0">
                <a:solidFill>
                  <a:srgbClr val="DACBA5"/>
                </a:solidFill>
              </a:rPr>
              <a:t>http://www.abs.gov.au/AUSSTATS/abs@.nsf/DetailsPage/4820.0.55.0012007-08?OpenDocument</a:t>
            </a:r>
          </a:p>
        </p:txBody>
      </p:sp>
      <p:sp>
        <p:nvSpPr>
          <p:cNvPr id="7" name="TextBox 6">
            <a:extLst>
              <a:ext uri="{FF2B5EF4-FFF2-40B4-BE49-F238E27FC236}">
                <a16:creationId xmlns:a16="http://schemas.microsoft.com/office/drawing/2014/main" id="{629EA540-4675-0F43-856F-5C205674EBEC}"/>
              </a:ext>
            </a:extLst>
          </p:cNvPr>
          <p:cNvSpPr txBox="1"/>
          <p:nvPr/>
        </p:nvSpPr>
        <p:spPr>
          <a:xfrm rot="443417">
            <a:off x="3108325" y="5794375"/>
            <a:ext cx="1312863" cy="461963"/>
          </a:xfrm>
          <a:prstGeom prst="rect">
            <a:avLst/>
          </a:prstGeom>
          <a:noFill/>
        </p:spPr>
        <p:txBody>
          <a:bodyPr wrap="none">
            <a:spAutoFit/>
          </a:bodyPr>
          <a:lstStyle/>
          <a:p>
            <a:pPr>
              <a:defRPr/>
            </a:pPr>
            <a:r>
              <a:rPr lang="en-US" b="1" dirty="0">
                <a:effectLst>
                  <a:outerShdw blurRad="38100" dist="38100" dir="2700000" algn="tl">
                    <a:srgbClr val="000000">
                      <a:alpha val="43137"/>
                    </a:srgbClr>
                  </a:outerShdw>
                </a:effectLst>
                <a:latin typeface="Times New Roman" pitchFamily="-110" charset="0"/>
                <a:ea typeface="+mn-ea"/>
              </a:rPr>
              <a:t>Diabetes</a:t>
            </a:r>
          </a:p>
        </p:txBody>
      </p:sp>
      <p:sp>
        <p:nvSpPr>
          <p:cNvPr id="8" name="TextBox 7">
            <a:extLst>
              <a:ext uri="{FF2B5EF4-FFF2-40B4-BE49-F238E27FC236}">
                <a16:creationId xmlns:a16="http://schemas.microsoft.com/office/drawing/2014/main" id="{D9939F24-E190-0543-B366-7DE55262AEFF}"/>
              </a:ext>
            </a:extLst>
          </p:cNvPr>
          <p:cNvSpPr txBox="1"/>
          <p:nvPr/>
        </p:nvSpPr>
        <p:spPr>
          <a:xfrm rot="16200000">
            <a:off x="1862138" y="3305175"/>
            <a:ext cx="1614487" cy="461963"/>
          </a:xfrm>
          <a:prstGeom prst="rect">
            <a:avLst/>
          </a:prstGeom>
          <a:noFill/>
        </p:spPr>
        <p:txBody>
          <a:bodyPr wrap="none">
            <a:spAutoFit/>
          </a:bodyPr>
          <a:lstStyle/>
          <a:p>
            <a:pPr>
              <a:defRPr/>
            </a:pPr>
            <a:r>
              <a:rPr lang="en-US" b="1" dirty="0">
                <a:effectLst>
                  <a:outerShdw blurRad="38100" dist="38100" dir="2700000" algn="tl">
                    <a:srgbClr val="000000">
                      <a:alpha val="43137"/>
                    </a:srgbClr>
                  </a:outerShdw>
                </a:effectLst>
                <a:latin typeface="Times New Roman" pitchFamily="-110" charset="0"/>
                <a:ea typeface="+mn-ea"/>
              </a:rPr>
              <a:t>Prevalence </a:t>
            </a:r>
          </a:p>
        </p:txBody>
      </p:sp>
      <p:pic>
        <p:nvPicPr>
          <p:cNvPr id="4" name="Picture 3">
            <a:extLst>
              <a:ext uri="{FF2B5EF4-FFF2-40B4-BE49-F238E27FC236}">
                <a16:creationId xmlns:a16="http://schemas.microsoft.com/office/drawing/2014/main" id="{DDFE448A-26B2-A049-8C87-BA777B08B1A9}"/>
              </a:ext>
            </a:extLst>
          </p:cNvPr>
          <p:cNvPicPr>
            <a:picLocks noChangeAspect="1"/>
          </p:cNvPicPr>
          <p:nvPr/>
        </p:nvPicPr>
        <p:blipFill>
          <a:blip r:embed="rId8"/>
          <a:stretch>
            <a:fillRect/>
          </a:stretch>
        </p:blipFill>
        <p:spPr>
          <a:xfrm>
            <a:off x="-228601" y="-91484"/>
            <a:ext cx="9392979" cy="7044734"/>
          </a:xfrm>
          <a:prstGeom prst="rect">
            <a:avLst/>
          </a:prstGeom>
        </p:spPr>
      </p:pic>
      <p:pic>
        <p:nvPicPr>
          <p:cNvPr id="6" name="Picture 5">
            <a:extLst>
              <a:ext uri="{FF2B5EF4-FFF2-40B4-BE49-F238E27FC236}">
                <a16:creationId xmlns:a16="http://schemas.microsoft.com/office/drawing/2014/main" id="{7889E2FE-FDA5-7D4C-8566-50954D07BBF6}"/>
              </a:ext>
            </a:extLst>
          </p:cNvPr>
          <p:cNvPicPr>
            <a:picLocks noChangeAspect="1"/>
          </p:cNvPicPr>
          <p:nvPr/>
        </p:nvPicPr>
        <p:blipFill>
          <a:blip r:embed="rId9"/>
          <a:stretch>
            <a:fillRect/>
          </a:stretch>
        </p:blipFill>
        <p:spPr>
          <a:xfrm>
            <a:off x="-226830" y="-68448"/>
            <a:ext cx="9370830" cy="7028123"/>
          </a:xfrm>
          <a:prstGeom prst="rect">
            <a:avLst/>
          </a:prstGeo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053C3BFD-A9E6-A64C-ACC4-AA231373EABD}"/>
              </a:ext>
            </a:extLst>
          </p:cNvPr>
          <p:cNvSpPr>
            <a:spLocks noGrp="1"/>
          </p:cNvSpPr>
          <p:nvPr>
            <p:ph type="title"/>
          </p:nvPr>
        </p:nvSpPr>
        <p:spPr/>
        <p:txBody>
          <a:bodyPr/>
          <a:lstStyle/>
          <a:p>
            <a:endParaRPr lang="en-US" altLang="en-US" dirty="0">
              <a:latin typeface="Arial" panose="020B0604020202020204" pitchFamily="34" charset="0"/>
            </a:endParaRPr>
          </a:p>
        </p:txBody>
      </p:sp>
      <p:sp>
        <p:nvSpPr>
          <p:cNvPr id="28675" name="Content Placeholder 2">
            <a:extLst>
              <a:ext uri="{FF2B5EF4-FFF2-40B4-BE49-F238E27FC236}">
                <a16:creationId xmlns:a16="http://schemas.microsoft.com/office/drawing/2014/main" id="{E0FBC715-4C55-5140-9BF5-77EFF20A3A49}"/>
              </a:ext>
            </a:extLst>
          </p:cNvPr>
          <p:cNvSpPr>
            <a:spLocks noGrp="1"/>
          </p:cNvSpPr>
          <p:nvPr>
            <p:ph idx="1"/>
          </p:nvPr>
        </p:nvSpPr>
        <p:spPr/>
        <p:txBody>
          <a:bodyPr/>
          <a:lstStyle/>
          <a:p>
            <a:endParaRPr lang="en-US" altLang="en-US" dirty="0">
              <a:solidFill>
                <a:srgbClr val="008000"/>
              </a:solidFill>
              <a:latin typeface="Arial" panose="020B0604020202020204" pitchFamily="34" charset="0"/>
            </a:endParaRPr>
          </a:p>
        </p:txBody>
      </p:sp>
      <p:pic>
        <p:nvPicPr>
          <p:cNvPr id="28676" name="Picture 1026" descr="32137240 copy">
            <a:extLst>
              <a:ext uri="{FF2B5EF4-FFF2-40B4-BE49-F238E27FC236}">
                <a16:creationId xmlns:a16="http://schemas.microsoft.com/office/drawing/2014/main" id="{4CC72CFD-053D-ED4F-AB89-082CFB93F5F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455613"/>
            <a:ext cx="9144000" cy="7313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Slide32">
            <a:extLst>
              <a:ext uri="{FF2B5EF4-FFF2-40B4-BE49-F238E27FC236}">
                <a16:creationId xmlns:a16="http://schemas.microsoft.com/office/drawing/2014/main" id="{018A2DBF-2BCF-3746-A84B-9E7E24F1F00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zoom dir="in"/>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Slide33">
            <a:extLst>
              <a:ext uri="{FF2B5EF4-FFF2-40B4-BE49-F238E27FC236}">
                <a16:creationId xmlns:a16="http://schemas.microsoft.com/office/drawing/2014/main" id="{AC50F3A9-DC11-7B47-A4A9-3F04CF2E2F4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zoom dir="in"/>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Diabesity what.jpg">
            <a:extLst>
              <a:ext uri="{FF2B5EF4-FFF2-40B4-BE49-F238E27FC236}">
                <a16:creationId xmlns:a16="http://schemas.microsoft.com/office/drawing/2014/main" id="{7F1DBB3B-EB3E-744A-943D-1A04A517646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Slide35">
            <a:extLst>
              <a:ext uri="{FF2B5EF4-FFF2-40B4-BE49-F238E27FC236}">
                <a16:creationId xmlns:a16="http://schemas.microsoft.com/office/drawing/2014/main" id="{5C07ECE3-8AB5-854B-8C26-4AD0E3C86AD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5" name="Picture 2" descr="Diabesity sugar 1.jpg">
            <a:extLst>
              <a:ext uri="{FF2B5EF4-FFF2-40B4-BE49-F238E27FC236}">
                <a16:creationId xmlns:a16="http://schemas.microsoft.com/office/drawing/2014/main" id="{A4CA62B4-EF62-F247-945C-66CEAB09C370}"/>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03913741"/>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Slide3">
            <a:extLst>
              <a:ext uri="{FF2B5EF4-FFF2-40B4-BE49-F238E27FC236}">
                <a16:creationId xmlns:a16="http://schemas.microsoft.com/office/drawing/2014/main" id="{1F130DD6-90DC-E844-87A7-8B6441ACB0A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over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Slide36">
            <a:extLst>
              <a:ext uri="{FF2B5EF4-FFF2-40B4-BE49-F238E27FC236}">
                <a16:creationId xmlns:a16="http://schemas.microsoft.com/office/drawing/2014/main" id="{5CE5EB8E-D690-064B-A770-FFBB762AD9B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3" name="Picture 2" descr="Diabesity sugar 2.jpg">
            <a:extLst>
              <a:ext uri="{FF2B5EF4-FFF2-40B4-BE49-F238E27FC236}">
                <a16:creationId xmlns:a16="http://schemas.microsoft.com/office/drawing/2014/main" id="{D2D03B62-C421-C64C-AE34-90551704EBA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3708545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Slide37">
            <a:extLst>
              <a:ext uri="{FF2B5EF4-FFF2-40B4-BE49-F238E27FC236}">
                <a16:creationId xmlns:a16="http://schemas.microsoft.com/office/drawing/2014/main" id="{C5D4D840-8B20-034F-8DEE-92AC5291656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1" name="Picture 2" descr="Diabesity sugar 3.jpg">
            <a:extLst>
              <a:ext uri="{FF2B5EF4-FFF2-40B4-BE49-F238E27FC236}">
                <a16:creationId xmlns:a16="http://schemas.microsoft.com/office/drawing/2014/main" id="{95AE012A-25F8-7448-B446-EA8866068045}"/>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4085957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descr="dr charting copy.jpg">
            <a:extLst>
              <a:ext uri="{FF2B5EF4-FFF2-40B4-BE49-F238E27FC236}">
                <a16:creationId xmlns:a16="http://schemas.microsoft.com/office/drawing/2014/main" id="{D8E53CE3-4A08-7744-84A7-E27B94ED225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76200"/>
            <a:ext cx="9144000" cy="7005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66F695C5-0140-1C4C-9423-597207FD417A}"/>
              </a:ext>
            </a:extLst>
          </p:cNvPr>
          <p:cNvSpPr>
            <a:spLocks noGrp="1"/>
          </p:cNvSpPr>
          <p:nvPr>
            <p:ph type="title"/>
          </p:nvPr>
        </p:nvSpPr>
        <p:spPr>
          <a:xfrm>
            <a:off x="3352800" y="381000"/>
            <a:ext cx="5486400" cy="1143000"/>
          </a:xfrm>
          <a:effectLst>
            <a:outerShdw blurRad="50800" dist="38100" dir="2700000" rotWithShape="0">
              <a:srgbClr val="000000">
                <a:alpha val="42999"/>
              </a:srgbClr>
            </a:outerShdw>
          </a:effectLst>
        </p:spPr>
        <p:txBody>
          <a:bodyPr/>
          <a:lstStyle/>
          <a:p>
            <a:pPr>
              <a:defRPr/>
            </a:pPr>
            <a:r>
              <a:rPr lang="en-US" dirty="0">
                <a:solidFill>
                  <a:schemeClr val="tx1"/>
                </a:solidFill>
                <a:effectLst>
                  <a:outerShdw blurRad="38100" dist="38100" dir="2700000" algn="tl">
                    <a:srgbClr val="000000">
                      <a:alpha val="43137"/>
                    </a:srgbClr>
                  </a:outerShdw>
                </a:effectLst>
              </a:rPr>
              <a:t>Why You Do Not Want Diabetes</a:t>
            </a:r>
          </a:p>
        </p:txBody>
      </p:sp>
    </p:spTree>
  </p:cSld>
  <p:clrMapOvr>
    <a:masterClrMapping/>
  </p:clrMapOvr>
  <p:transition>
    <p:wipe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Slide27">
            <a:extLst>
              <a:ext uri="{FF2B5EF4-FFF2-40B4-BE49-F238E27FC236}">
                <a16:creationId xmlns:a16="http://schemas.microsoft.com/office/drawing/2014/main" id="{3590BF7C-2D2D-374F-9BBF-30154DD751F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9DC4501B-1643-3146-97F7-E27279602243}"/>
              </a:ext>
            </a:extLst>
          </p:cNvPr>
          <p:cNvSpPr>
            <a:spLocks noGrp="1"/>
          </p:cNvSpPr>
          <p:nvPr>
            <p:ph type="title"/>
          </p:nvPr>
        </p:nvSpPr>
        <p:spPr/>
        <p:txBody>
          <a:bodyPr/>
          <a:lstStyle/>
          <a:p>
            <a:r>
              <a:rPr lang="en-US" altLang="en-US" dirty="0">
                <a:latin typeface="Arial" panose="020B0604020202020204" pitchFamily="34" charset="0"/>
              </a:rPr>
              <a:t>Aunt Nancy</a:t>
            </a:r>
          </a:p>
        </p:txBody>
      </p:sp>
      <p:sp>
        <p:nvSpPr>
          <p:cNvPr id="47107" name="Content Placeholder 2">
            <a:extLst>
              <a:ext uri="{FF2B5EF4-FFF2-40B4-BE49-F238E27FC236}">
                <a16:creationId xmlns:a16="http://schemas.microsoft.com/office/drawing/2014/main" id="{FED8EA68-C03C-7745-BE66-88E6A0DA1168}"/>
              </a:ext>
            </a:extLst>
          </p:cNvPr>
          <p:cNvSpPr>
            <a:spLocks noGrp="1"/>
          </p:cNvSpPr>
          <p:nvPr>
            <p:ph idx="1"/>
          </p:nvPr>
        </p:nvSpPr>
        <p:spPr/>
        <p:txBody>
          <a:bodyPr/>
          <a:lstStyle/>
          <a:p>
            <a:endParaRPr lang="en-US" altLang="en-US" dirty="0">
              <a:solidFill>
                <a:srgbClr val="008000"/>
              </a:solidFill>
              <a:latin typeface="Arial" panose="020B0604020202020204" pitchFamily="34" charset="0"/>
            </a:endParaRPr>
          </a:p>
        </p:txBody>
      </p:sp>
      <p:pic>
        <p:nvPicPr>
          <p:cNvPr id="47108" name="Picture 3" descr="19134553.jpg">
            <a:extLst>
              <a:ext uri="{FF2B5EF4-FFF2-40B4-BE49-F238E27FC236}">
                <a16:creationId xmlns:a16="http://schemas.microsoft.com/office/drawing/2014/main" id="{7B8935E0-3184-D648-B3B8-A64A4A2A1EF2}"/>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71575" y="0"/>
            <a:ext cx="103155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Slide19">
            <a:extLst>
              <a:ext uri="{FF2B5EF4-FFF2-40B4-BE49-F238E27FC236}">
                <a16:creationId xmlns:a16="http://schemas.microsoft.com/office/drawing/2014/main" id="{CC0C8F96-4D36-274C-8A19-3FF57E8491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Slide20">
            <a:extLst>
              <a:ext uri="{FF2B5EF4-FFF2-40B4-BE49-F238E27FC236}">
                <a16:creationId xmlns:a16="http://schemas.microsoft.com/office/drawing/2014/main" id="{00836439-6561-6746-83B1-CB5FAD8133A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Slide21">
            <a:extLst>
              <a:ext uri="{FF2B5EF4-FFF2-40B4-BE49-F238E27FC236}">
                <a16:creationId xmlns:a16="http://schemas.microsoft.com/office/drawing/2014/main" id="{06F4429C-61AA-FF43-AACE-1FAAB9B263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Slide26">
            <a:extLst>
              <a:ext uri="{FF2B5EF4-FFF2-40B4-BE49-F238E27FC236}">
                <a16:creationId xmlns:a16="http://schemas.microsoft.com/office/drawing/2014/main" id="{E9AE20D5-5A52-3C44-9E49-14FFF4CA771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Slide30">
            <a:extLst>
              <a:ext uri="{FF2B5EF4-FFF2-40B4-BE49-F238E27FC236}">
                <a16:creationId xmlns:a16="http://schemas.microsoft.com/office/drawing/2014/main" id="{38AD16D7-61A1-6741-8244-870823196F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Slide5">
            <a:extLst>
              <a:ext uri="{FF2B5EF4-FFF2-40B4-BE49-F238E27FC236}">
                <a16:creationId xmlns:a16="http://schemas.microsoft.com/office/drawing/2014/main" id="{12D7CA24-94E2-E147-B705-160E7DA1944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zoom dir="in"/>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Slide31">
            <a:extLst>
              <a:ext uri="{FF2B5EF4-FFF2-40B4-BE49-F238E27FC236}">
                <a16:creationId xmlns:a16="http://schemas.microsoft.com/office/drawing/2014/main" id="{F69CA0D9-260B-1E42-84F7-7C44CFE8B93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Diabesity brains.jpg">
            <a:extLst>
              <a:ext uri="{FF2B5EF4-FFF2-40B4-BE49-F238E27FC236}">
                <a16:creationId xmlns:a16="http://schemas.microsoft.com/office/drawing/2014/main" id="{63D4D7CC-4935-0148-99A4-1B7D07FAAE1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trips dir="l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82B311D2-49F2-A34E-B42E-FE36753A3F39}"/>
              </a:ext>
            </a:extLst>
          </p:cNvPr>
          <p:cNvSpPr>
            <a:spLocks noGrp="1"/>
          </p:cNvSpPr>
          <p:nvPr>
            <p:ph type="title"/>
          </p:nvPr>
        </p:nvSpPr>
        <p:spPr/>
        <p:txBody>
          <a:bodyPr/>
          <a:lstStyle/>
          <a:p>
            <a:endParaRPr lang="en-US" altLang="en-US" dirty="0">
              <a:latin typeface="Arial" panose="020B0604020202020204" pitchFamily="34" charset="0"/>
            </a:endParaRPr>
          </a:p>
        </p:txBody>
      </p:sp>
      <p:sp>
        <p:nvSpPr>
          <p:cNvPr id="63491" name="Content Placeholder 2">
            <a:extLst>
              <a:ext uri="{FF2B5EF4-FFF2-40B4-BE49-F238E27FC236}">
                <a16:creationId xmlns:a16="http://schemas.microsoft.com/office/drawing/2014/main" id="{67F69446-E4D7-C145-9764-EF3763F2E555}"/>
              </a:ext>
            </a:extLst>
          </p:cNvPr>
          <p:cNvSpPr>
            <a:spLocks noGrp="1"/>
          </p:cNvSpPr>
          <p:nvPr>
            <p:ph idx="1"/>
          </p:nvPr>
        </p:nvSpPr>
        <p:spPr/>
        <p:txBody>
          <a:bodyPr/>
          <a:lstStyle/>
          <a:p>
            <a:r>
              <a:rPr lang="en-US" altLang="en-US" dirty="0">
                <a:solidFill>
                  <a:srgbClr val="008000"/>
                </a:solidFill>
                <a:latin typeface="Arial" panose="020B0604020202020204" pitchFamily="34" charset="0"/>
              </a:rPr>
              <a:t>Herb and divorce.</a:t>
            </a:r>
          </a:p>
          <a:p>
            <a:r>
              <a:rPr lang="en-US" altLang="en-US" dirty="0">
                <a:solidFill>
                  <a:srgbClr val="008000"/>
                </a:solidFill>
                <a:latin typeface="Arial" panose="020B0604020202020204" pitchFamily="34" charset="0"/>
              </a:rPr>
              <a:t>Many people find relationships challenging. What would happen to your relationships if you followed a diabetes friendly lifestyle? </a:t>
            </a:r>
          </a:p>
          <a:p>
            <a:r>
              <a:rPr lang="en-US" altLang="en-US" dirty="0">
                <a:solidFill>
                  <a:srgbClr val="008000"/>
                </a:solidFill>
                <a:latin typeface="Arial" panose="020B0604020202020204" pitchFamily="34" charset="0"/>
              </a:rPr>
              <a:t>And what would that look like?</a:t>
            </a:r>
          </a:p>
        </p:txBody>
      </p:sp>
      <p:pic>
        <p:nvPicPr>
          <p:cNvPr id="63492" name="Picture 3" descr="19159779.jpg">
            <a:extLst>
              <a:ext uri="{FF2B5EF4-FFF2-40B4-BE49-F238E27FC236}">
                <a16:creationId xmlns:a16="http://schemas.microsoft.com/office/drawing/2014/main" id="{9EABC4FB-F3F3-1443-8CB0-F2A2D4C09DB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287000" cy="683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3" name="Picture 4" descr="Herb Atherton.jpg">
            <a:extLst>
              <a:ext uri="{FF2B5EF4-FFF2-40B4-BE49-F238E27FC236}">
                <a16:creationId xmlns:a16="http://schemas.microsoft.com/office/drawing/2014/main" id="{C078DC19-1915-9749-86F3-E31B4F377BF1}"/>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71800" y="1733550"/>
            <a:ext cx="2697162" cy="339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Slide145">
            <a:extLst>
              <a:ext uri="{FF2B5EF4-FFF2-40B4-BE49-F238E27FC236}">
                <a16:creationId xmlns:a16="http://schemas.microsoft.com/office/drawing/2014/main" id="{68E40EDE-66CB-6C45-A6A0-A86376B6CFB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39" name="Picture 2" descr="Slide1.png">
            <a:extLst>
              <a:ext uri="{FF2B5EF4-FFF2-40B4-BE49-F238E27FC236}">
                <a16:creationId xmlns:a16="http://schemas.microsoft.com/office/drawing/2014/main" id="{9C40083C-6BFD-1742-9FE6-DFF3570FA9B3}"/>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zoom dir="in"/>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descr="Slide2.png">
            <a:extLst>
              <a:ext uri="{FF2B5EF4-FFF2-40B4-BE49-F238E27FC236}">
                <a16:creationId xmlns:a16="http://schemas.microsoft.com/office/drawing/2014/main" id="{D551DD0E-48A3-D440-8341-4487DCF137D0}"/>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descr="Slide3.png">
            <a:extLst>
              <a:ext uri="{FF2B5EF4-FFF2-40B4-BE49-F238E27FC236}">
                <a16:creationId xmlns:a16="http://schemas.microsoft.com/office/drawing/2014/main" id="{85265779-CDE9-CC47-84B6-67236F7AE29D}"/>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Slide146">
            <a:extLst>
              <a:ext uri="{FF2B5EF4-FFF2-40B4-BE49-F238E27FC236}">
                <a16:creationId xmlns:a16="http://schemas.microsoft.com/office/drawing/2014/main" id="{EF32CF0D-7442-A34B-8AFE-50F155DC6F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635" name="Picture 2" descr="Slide4.png">
            <a:extLst>
              <a:ext uri="{FF2B5EF4-FFF2-40B4-BE49-F238E27FC236}">
                <a16:creationId xmlns:a16="http://schemas.microsoft.com/office/drawing/2014/main" id="{69D01711-A73B-A54C-8FDD-01AAF2B577C8}"/>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636" name="Picture 1" descr="Slide3.png">
            <a:extLst>
              <a:ext uri="{FF2B5EF4-FFF2-40B4-BE49-F238E27FC236}">
                <a16:creationId xmlns:a16="http://schemas.microsoft.com/office/drawing/2014/main" id="{25ACCC15-18C2-724D-8060-D6D936D49C73}"/>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502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pli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Slide147">
            <a:extLst>
              <a:ext uri="{FF2B5EF4-FFF2-40B4-BE49-F238E27FC236}">
                <a16:creationId xmlns:a16="http://schemas.microsoft.com/office/drawing/2014/main" id="{068CC31B-42A9-0B40-976C-6F3FFE98E57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83" name="Picture 3" descr="Slide5.png">
            <a:extLst>
              <a:ext uri="{FF2B5EF4-FFF2-40B4-BE49-F238E27FC236}">
                <a16:creationId xmlns:a16="http://schemas.microsoft.com/office/drawing/2014/main" id="{E9FE7663-01C9-5D4B-B33D-0B6655CD8736}"/>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84" name="Picture 1" descr="Slide3.png">
            <a:extLst>
              <a:ext uri="{FF2B5EF4-FFF2-40B4-BE49-F238E27FC236}">
                <a16:creationId xmlns:a16="http://schemas.microsoft.com/office/drawing/2014/main" id="{0ACB2D43-AFC5-6540-8EDC-889EDAA231D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502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Slide148">
            <a:extLst>
              <a:ext uri="{FF2B5EF4-FFF2-40B4-BE49-F238E27FC236}">
                <a16:creationId xmlns:a16="http://schemas.microsoft.com/office/drawing/2014/main" id="{0F98ADAF-55E6-CC41-8132-3587F869921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731" name="Picture 2" descr="Slide6.png">
            <a:extLst>
              <a:ext uri="{FF2B5EF4-FFF2-40B4-BE49-F238E27FC236}">
                <a16:creationId xmlns:a16="http://schemas.microsoft.com/office/drawing/2014/main" id="{CA3D0D8E-6501-4042-87BD-C17F26674A85}"/>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732" name="Picture 1" descr="Slide3.png">
            <a:extLst>
              <a:ext uri="{FF2B5EF4-FFF2-40B4-BE49-F238E27FC236}">
                <a16:creationId xmlns:a16="http://schemas.microsoft.com/office/drawing/2014/main" id="{F3C7D329-A5DE-B443-B350-B018A20390F7}"/>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502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FD113B77-9ACA-F147-9D08-C60FA781CD29}"/>
              </a:ext>
            </a:extLst>
          </p:cNvPr>
          <p:cNvSpPr>
            <a:spLocks noGrp="1"/>
          </p:cNvSpPr>
          <p:nvPr>
            <p:ph type="title"/>
          </p:nvPr>
        </p:nvSpPr>
        <p:spPr/>
        <p:txBody>
          <a:bodyPr/>
          <a:lstStyle/>
          <a:p>
            <a:r>
              <a:rPr lang="en-US" altLang="en-US" dirty="0">
                <a:latin typeface="Arial" panose="020B0604020202020204" pitchFamily="34" charset="0"/>
              </a:rPr>
              <a:t>Much More Powerful Medical Intervention.</a:t>
            </a:r>
          </a:p>
        </p:txBody>
      </p:sp>
      <p:sp>
        <p:nvSpPr>
          <p:cNvPr id="75779" name="Content Placeholder 2">
            <a:extLst>
              <a:ext uri="{FF2B5EF4-FFF2-40B4-BE49-F238E27FC236}">
                <a16:creationId xmlns:a16="http://schemas.microsoft.com/office/drawing/2014/main" id="{69A3D659-F898-6049-9DF1-2BEBCB6F0D46}"/>
              </a:ext>
            </a:extLst>
          </p:cNvPr>
          <p:cNvSpPr>
            <a:spLocks noGrp="1"/>
          </p:cNvSpPr>
          <p:nvPr>
            <p:ph idx="1"/>
          </p:nvPr>
        </p:nvSpPr>
        <p:spPr/>
        <p:txBody>
          <a:bodyPr/>
          <a:lstStyle/>
          <a:p>
            <a:endParaRPr lang="en-US" altLang="en-US" dirty="0">
              <a:solidFill>
                <a:srgbClr val="008000"/>
              </a:solidFill>
              <a:latin typeface="Arial" panose="020B0604020202020204" pitchFamily="34" charset="0"/>
            </a:endParaRPr>
          </a:p>
        </p:txBody>
      </p:sp>
      <p:pic>
        <p:nvPicPr>
          <p:cNvPr id="75780" name="Picture 4" descr="30461944.JPG">
            <a:extLst>
              <a:ext uri="{FF2B5EF4-FFF2-40B4-BE49-F238E27FC236}">
                <a16:creationId xmlns:a16="http://schemas.microsoft.com/office/drawing/2014/main" id="{15AA7037-7D5F-3F44-A53E-6A7AD2CBD35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02870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Slide6">
            <a:extLst>
              <a:ext uri="{FF2B5EF4-FFF2-40B4-BE49-F238E27FC236}">
                <a16:creationId xmlns:a16="http://schemas.microsoft.com/office/drawing/2014/main" id="{AB454F6D-4D0C-6543-B6EB-6199D356F7D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Diabesity meds kill">
            <a:extLst>
              <a:ext uri="{FF2B5EF4-FFF2-40B4-BE49-F238E27FC236}">
                <a16:creationId xmlns:a16="http://schemas.microsoft.com/office/drawing/2014/main" id="{501DE835-0617-8940-B527-E9DCEF5E2AC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descr="statin DM.jpg">
            <a:extLst>
              <a:ext uri="{FF2B5EF4-FFF2-40B4-BE49-F238E27FC236}">
                <a16:creationId xmlns:a16="http://schemas.microsoft.com/office/drawing/2014/main" id="{5222A21D-AAEA-3A42-8CCB-DFF538C853AA}"/>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0"/>
            <a:ext cx="9372600" cy="702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27" name="Picture 3" descr="Chol.gif">
            <a:extLst>
              <a:ext uri="{FF2B5EF4-FFF2-40B4-BE49-F238E27FC236}">
                <a16:creationId xmlns:a16="http://schemas.microsoft.com/office/drawing/2014/main" id="{C84D1E75-2259-134C-A214-F80A2439C91C}"/>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14600" y="-107950"/>
            <a:ext cx="6705600" cy="197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A28ED73F-6AE1-D74C-98CA-E1C56599F941}"/>
              </a:ext>
            </a:extLst>
          </p:cNvPr>
          <p:cNvSpPr>
            <a:spLocks noGrp="1"/>
          </p:cNvSpPr>
          <p:nvPr>
            <p:ph type="title"/>
          </p:nvPr>
        </p:nvSpPr>
        <p:spPr/>
        <p:txBody>
          <a:bodyPr/>
          <a:lstStyle/>
          <a:p>
            <a:r>
              <a:rPr lang="en-US" altLang="en-US" dirty="0">
                <a:latin typeface="Arial" panose="020B0604020202020204" pitchFamily="34" charset="0"/>
              </a:rPr>
              <a:t>Drugs Don’t Cure Disease</a:t>
            </a:r>
          </a:p>
        </p:txBody>
      </p:sp>
      <p:sp>
        <p:nvSpPr>
          <p:cNvPr id="80899" name="Content Placeholder 2">
            <a:extLst>
              <a:ext uri="{FF2B5EF4-FFF2-40B4-BE49-F238E27FC236}">
                <a16:creationId xmlns:a16="http://schemas.microsoft.com/office/drawing/2014/main" id="{18CCAFF5-4D0A-5C4E-98E8-469BFEE5B537}"/>
              </a:ext>
            </a:extLst>
          </p:cNvPr>
          <p:cNvSpPr>
            <a:spLocks noGrp="1"/>
          </p:cNvSpPr>
          <p:nvPr>
            <p:ph idx="1"/>
          </p:nvPr>
        </p:nvSpPr>
        <p:spPr/>
        <p:txBody>
          <a:bodyPr/>
          <a:lstStyle/>
          <a:p>
            <a:endParaRPr lang="en-US" altLang="en-US" dirty="0">
              <a:latin typeface="Arial" panose="020B0604020202020204" pitchFamily="34" charset="0"/>
            </a:endParaRPr>
          </a:p>
        </p:txBody>
      </p:sp>
      <p:pic>
        <p:nvPicPr>
          <p:cNvPr id="80900" name="Picture 4" descr="37731807.jpg">
            <a:extLst>
              <a:ext uri="{FF2B5EF4-FFF2-40B4-BE49-F238E27FC236}">
                <a16:creationId xmlns:a16="http://schemas.microsoft.com/office/drawing/2014/main" id="{4557871B-560B-DB40-82F1-A21313DC16F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2466975"/>
            <a:ext cx="9124950" cy="13744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901" name="Picture 5" descr="37731807L.jpg">
            <a:extLst>
              <a:ext uri="{FF2B5EF4-FFF2-40B4-BE49-F238E27FC236}">
                <a16:creationId xmlns:a16="http://schemas.microsoft.com/office/drawing/2014/main" id="{9313EB5F-42F5-ED4D-A20E-282CC7165DB6}"/>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225" y="-2514600"/>
            <a:ext cx="9121775" cy="13749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dir="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 descr="Waist DM.jpg">
            <a:extLst>
              <a:ext uri="{FF2B5EF4-FFF2-40B4-BE49-F238E27FC236}">
                <a16:creationId xmlns:a16="http://schemas.microsoft.com/office/drawing/2014/main" id="{DE10B842-7ADC-6743-9FAC-24FE3A290BF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Diabesity chart.jpg">
            <a:extLst>
              <a:ext uri="{FF2B5EF4-FFF2-40B4-BE49-F238E27FC236}">
                <a16:creationId xmlns:a16="http://schemas.microsoft.com/office/drawing/2014/main" id="{3E0115D5-5EAD-CF45-8F7C-60A53A18ABF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71" name="Picture 3" descr="DM by WT 2">
            <a:extLst>
              <a:ext uri="{FF2B5EF4-FFF2-40B4-BE49-F238E27FC236}">
                <a16:creationId xmlns:a16="http://schemas.microsoft.com/office/drawing/2014/main" id="{269A1E98-6644-C04E-A11D-F444DC38791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Slide70">
            <a:extLst>
              <a:ext uri="{FF2B5EF4-FFF2-40B4-BE49-F238E27FC236}">
                <a16:creationId xmlns:a16="http://schemas.microsoft.com/office/drawing/2014/main" id="{88DFAB5D-8693-634B-A9F1-194D1EE4AFF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dir="d"/>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Slide71">
            <a:extLst>
              <a:ext uri="{FF2B5EF4-FFF2-40B4-BE49-F238E27FC236}">
                <a16:creationId xmlns:a16="http://schemas.microsoft.com/office/drawing/2014/main" id="{50CBBC58-2ADA-B746-9C79-BB514E7B7E5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Slide72">
            <a:extLst>
              <a:ext uri="{FF2B5EF4-FFF2-40B4-BE49-F238E27FC236}">
                <a16:creationId xmlns:a16="http://schemas.microsoft.com/office/drawing/2014/main" id="{67A30AF8-ECC2-6945-B5ED-0CB5A649203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Slide73">
            <a:extLst>
              <a:ext uri="{FF2B5EF4-FFF2-40B4-BE49-F238E27FC236}">
                <a16:creationId xmlns:a16="http://schemas.microsoft.com/office/drawing/2014/main" id="{4007259B-2EB9-7C49-8C15-8FC0BD71822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dir="d"/>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Slide74">
            <a:extLst>
              <a:ext uri="{FF2B5EF4-FFF2-40B4-BE49-F238E27FC236}">
                <a16:creationId xmlns:a16="http://schemas.microsoft.com/office/drawing/2014/main" id="{4166C087-9ACB-A544-97EE-01704F15E15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Slide7">
            <a:extLst>
              <a:ext uri="{FF2B5EF4-FFF2-40B4-BE49-F238E27FC236}">
                <a16:creationId xmlns:a16="http://schemas.microsoft.com/office/drawing/2014/main" id="{754E0EFC-A6AB-B946-B030-9858EF271CD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trips dir="ld"/>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Slide75">
            <a:extLst>
              <a:ext uri="{FF2B5EF4-FFF2-40B4-BE49-F238E27FC236}">
                <a16:creationId xmlns:a16="http://schemas.microsoft.com/office/drawing/2014/main" id="{B0D0D08D-022B-A545-B351-596A1731359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Slide76">
            <a:extLst>
              <a:ext uri="{FF2B5EF4-FFF2-40B4-BE49-F238E27FC236}">
                <a16:creationId xmlns:a16="http://schemas.microsoft.com/office/drawing/2014/main" id="{F05C5BCD-CCEE-B440-92D6-E7109E03369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dir="u"/>
  </p:transition>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4450" name="Picture 2" descr="Slide77">
            <a:extLst>
              <a:ext uri="{FF2B5EF4-FFF2-40B4-BE49-F238E27FC236}">
                <a16:creationId xmlns:a16="http://schemas.microsoft.com/office/drawing/2014/main" id="{67455D71-5EF9-054A-9706-30985BC5031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40" name="Rectangle 4">
            <a:extLst>
              <a:ext uri="{FF2B5EF4-FFF2-40B4-BE49-F238E27FC236}">
                <a16:creationId xmlns:a16="http://schemas.microsoft.com/office/drawing/2014/main" id="{4615AC65-2860-5648-8D62-AE287260D9FA}"/>
              </a:ext>
            </a:extLst>
          </p:cNvPr>
          <p:cNvSpPr>
            <a:spLocks noGrp="1" noChangeArrowheads="1"/>
          </p:cNvSpPr>
          <p:nvPr>
            <p:ph type="body" idx="4294967295"/>
          </p:nvPr>
        </p:nvSpPr>
        <p:spPr>
          <a:xfrm>
            <a:off x="2895600" y="990600"/>
            <a:ext cx="3886200" cy="1143000"/>
          </a:xfrm>
        </p:spPr>
        <p:txBody>
          <a:bodyPr/>
          <a:lstStyle/>
          <a:p>
            <a:pPr>
              <a:defRPr/>
            </a:pPr>
            <a:r>
              <a:rPr lang="en-US" sz="2400" dirty="0">
                <a:solidFill>
                  <a:srgbClr val="800000"/>
                </a:solidFill>
                <a:effectLst>
                  <a:outerShdw blurRad="38100" dist="38100" dir="2700000" algn="tl">
                    <a:srgbClr val="FFFFFF"/>
                  </a:outerShdw>
                </a:effectLst>
                <a:latin typeface="Franklin Gothic Medium Cond" pitchFamily="34" charset="0"/>
              </a:rPr>
              <a:t>Sugar 1 gram  = 4 Calories.</a:t>
            </a:r>
          </a:p>
          <a:p>
            <a:pPr>
              <a:defRPr/>
            </a:pPr>
            <a:r>
              <a:rPr lang="en-US" sz="2400" dirty="0">
                <a:solidFill>
                  <a:srgbClr val="800000"/>
                </a:solidFill>
                <a:effectLst>
                  <a:outerShdw blurRad="38100" dist="38100" dir="2700000" algn="tl">
                    <a:srgbClr val="FFFFFF"/>
                  </a:outerShdw>
                </a:effectLst>
                <a:latin typeface="Franklin Gothic Medium Cond" pitchFamily="34" charset="0"/>
              </a:rPr>
              <a:t>Fat 1 gram	  = 9 Calories.</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794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794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0"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Slide78">
            <a:extLst>
              <a:ext uri="{FF2B5EF4-FFF2-40B4-BE49-F238E27FC236}">
                <a16:creationId xmlns:a16="http://schemas.microsoft.com/office/drawing/2014/main" id="{9DDEF8B4-DADE-244F-A98E-F8DD321CA10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9987" name="Rectangle 3">
            <a:extLst>
              <a:ext uri="{FF2B5EF4-FFF2-40B4-BE49-F238E27FC236}">
                <a16:creationId xmlns:a16="http://schemas.microsoft.com/office/drawing/2014/main" id="{A13F2CEA-3E45-6547-B2A8-DE26DBC73C1F}"/>
              </a:ext>
            </a:extLst>
          </p:cNvPr>
          <p:cNvSpPr>
            <a:spLocks noChangeArrowheads="1"/>
          </p:cNvSpPr>
          <p:nvPr/>
        </p:nvSpPr>
        <p:spPr bwMode="auto">
          <a:xfrm>
            <a:off x="2895600" y="990600"/>
            <a:ext cx="3886200" cy="1143000"/>
          </a:xfrm>
          <a:prstGeom prst="rect">
            <a:avLst/>
          </a:prstGeom>
          <a:noFill/>
          <a:ln w="9525">
            <a:noFill/>
            <a:miter lim="800000"/>
            <a:headEnd/>
            <a:tailEnd/>
          </a:ln>
          <a:effectLst/>
        </p:spPr>
        <p:txBody>
          <a:bodyPr/>
          <a:lstStyle/>
          <a:p>
            <a:pPr marL="342900" indent="-342900">
              <a:spcBef>
                <a:spcPct val="20000"/>
              </a:spcBef>
              <a:buFontTx/>
              <a:buChar char="•"/>
              <a:defRPr/>
            </a:pPr>
            <a:r>
              <a:rPr lang="en-US" dirty="0">
                <a:solidFill>
                  <a:srgbClr val="800000"/>
                </a:solidFill>
                <a:effectLst>
                  <a:outerShdw blurRad="38100" dist="38100" dir="2700000" algn="tl">
                    <a:srgbClr val="FFFFFF"/>
                  </a:outerShdw>
                </a:effectLst>
                <a:latin typeface="Franklin Gothic Medium Cond" pitchFamily="34" charset="0"/>
                <a:ea typeface="+mn-ea"/>
              </a:rPr>
              <a:t>Sugar 1 gram  = 4 Calories.</a:t>
            </a:r>
          </a:p>
          <a:p>
            <a:pPr marL="342900" indent="-342900">
              <a:spcBef>
                <a:spcPct val="20000"/>
              </a:spcBef>
              <a:buFontTx/>
              <a:buChar char="•"/>
              <a:defRPr/>
            </a:pPr>
            <a:r>
              <a:rPr lang="en-US" dirty="0">
                <a:solidFill>
                  <a:srgbClr val="800000"/>
                </a:solidFill>
                <a:effectLst>
                  <a:outerShdw blurRad="38100" dist="38100" dir="2700000" algn="tl">
                    <a:srgbClr val="FFFFFF"/>
                  </a:outerShdw>
                </a:effectLst>
                <a:latin typeface="Franklin Gothic Medium Cond" pitchFamily="34" charset="0"/>
                <a:ea typeface="+mn-ea"/>
              </a:rPr>
              <a:t>Fat 1 gram	  = 9 Calories.</a:t>
            </a:r>
          </a:p>
        </p:txBody>
      </p:sp>
    </p:spTree>
  </p:cSld>
  <p:clrMapOvr>
    <a:masterClrMapping/>
  </p:clrMapOvr>
  <p:transition>
    <p:wipe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Slide79">
            <a:extLst>
              <a:ext uri="{FF2B5EF4-FFF2-40B4-BE49-F238E27FC236}">
                <a16:creationId xmlns:a16="http://schemas.microsoft.com/office/drawing/2014/main" id="{2EA74DE3-E146-344E-BE5A-A41AB35CFF4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35" name="Rectangle 3">
            <a:extLst>
              <a:ext uri="{FF2B5EF4-FFF2-40B4-BE49-F238E27FC236}">
                <a16:creationId xmlns:a16="http://schemas.microsoft.com/office/drawing/2014/main" id="{94D0E247-1697-CB4A-8E79-270B291DF0DC}"/>
              </a:ext>
            </a:extLst>
          </p:cNvPr>
          <p:cNvSpPr>
            <a:spLocks noChangeArrowheads="1"/>
          </p:cNvSpPr>
          <p:nvPr/>
        </p:nvSpPr>
        <p:spPr bwMode="auto">
          <a:xfrm>
            <a:off x="2895600" y="990600"/>
            <a:ext cx="3886200" cy="1143000"/>
          </a:xfrm>
          <a:prstGeom prst="rect">
            <a:avLst/>
          </a:prstGeom>
          <a:noFill/>
          <a:ln w="9525">
            <a:noFill/>
            <a:miter lim="800000"/>
            <a:headEnd/>
            <a:tailEnd/>
          </a:ln>
          <a:effectLst/>
        </p:spPr>
        <p:txBody>
          <a:bodyPr/>
          <a:lstStyle/>
          <a:p>
            <a:pPr marL="342900" indent="-342900">
              <a:spcBef>
                <a:spcPct val="20000"/>
              </a:spcBef>
              <a:buFontTx/>
              <a:buChar char="•"/>
              <a:defRPr/>
            </a:pPr>
            <a:r>
              <a:rPr lang="en-US" dirty="0">
                <a:solidFill>
                  <a:srgbClr val="800000"/>
                </a:solidFill>
                <a:effectLst>
                  <a:outerShdw blurRad="38100" dist="38100" dir="2700000" algn="tl">
                    <a:srgbClr val="FFFFFF"/>
                  </a:outerShdw>
                </a:effectLst>
                <a:latin typeface="Franklin Gothic Medium Cond" pitchFamily="34" charset="0"/>
                <a:ea typeface="+mn-ea"/>
              </a:rPr>
              <a:t>Sugar 1 gram  = 4 Calories.</a:t>
            </a:r>
          </a:p>
          <a:p>
            <a:pPr marL="342900" indent="-342900">
              <a:spcBef>
                <a:spcPct val="20000"/>
              </a:spcBef>
              <a:buFontTx/>
              <a:buChar char="•"/>
              <a:defRPr/>
            </a:pPr>
            <a:r>
              <a:rPr lang="en-US" dirty="0">
                <a:solidFill>
                  <a:srgbClr val="800000"/>
                </a:solidFill>
                <a:effectLst>
                  <a:outerShdw blurRad="38100" dist="38100" dir="2700000" algn="tl">
                    <a:srgbClr val="FFFFFF"/>
                  </a:outerShdw>
                </a:effectLst>
                <a:latin typeface="Franklin Gothic Medium Cond" pitchFamily="34" charset="0"/>
                <a:ea typeface="+mn-ea"/>
              </a:rPr>
              <a:t>Fat 1 gram	  = 9 Calories.</a:t>
            </a:r>
          </a:p>
        </p:txBody>
      </p:sp>
    </p:spTree>
  </p:cSld>
  <p:clrMapOvr>
    <a:masterClrMapping/>
  </p:clrMapOvr>
  <p:transition>
    <p:wipe dir="d"/>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Slide80">
            <a:extLst>
              <a:ext uri="{FF2B5EF4-FFF2-40B4-BE49-F238E27FC236}">
                <a16:creationId xmlns:a16="http://schemas.microsoft.com/office/drawing/2014/main" id="{11B664DD-83E1-CA48-838E-E415039AA0B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083" name="Rectangle 3">
            <a:extLst>
              <a:ext uri="{FF2B5EF4-FFF2-40B4-BE49-F238E27FC236}">
                <a16:creationId xmlns:a16="http://schemas.microsoft.com/office/drawing/2014/main" id="{CA900E38-848C-9E4A-9CA4-739C83CDD152}"/>
              </a:ext>
            </a:extLst>
          </p:cNvPr>
          <p:cNvSpPr>
            <a:spLocks noChangeArrowheads="1"/>
          </p:cNvSpPr>
          <p:nvPr/>
        </p:nvSpPr>
        <p:spPr bwMode="auto">
          <a:xfrm>
            <a:off x="2895600" y="990600"/>
            <a:ext cx="3886200" cy="1143000"/>
          </a:xfrm>
          <a:prstGeom prst="rect">
            <a:avLst/>
          </a:prstGeom>
          <a:noFill/>
          <a:ln w="9525">
            <a:noFill/>
            <a:miter lim="800000"/>
            <a:headEnd/>
            <a:tailEnd/>
          </a:ln>
          <a:effectLst/>
        </p:spPr>
        <p:txBody>
          <a:bodyPr/>
          <a:lstStyle/>
          <a:p>
            <a:pPr marL="342900" indent="-342900">
              <a:spcBef>
                <a:spcPct val="20000"/>
              </a:spcBef>
              <a:buFontTx/>
              <a:buChar char="•"/>
              <a:defRPr/>
            </a:pPr>
            <a:r>
              <a:rPr lang="en-US" dirty="0">
                <a:solidFill>
                  <a:srgbClr val="800000"/>
                </a:solidFill>
                <a:effectLst>
                  <a:outerShdw blurRad="38100" dist="38100" dir="2700000" algn="tl">
                    <a:srgbClr val="FFFFFF"/>
                  </a:outerShdw>
                </a:effectLst>
                <a:latin typeface="Franklin Gothic Medium Cond" pitchFamily="34" charset="0"/>
                <a:ea typeface="+mn-ea"/>
              </a:rPr>
              <a:t>Sugar 1 gram  = 4 Calories.</a:t>
            </a:r>
          </a:p>
          <a:p>
            <a:pPr marL="342900" indent="-342900">
              <a:spcBef>
                <a:spcPct val="20000"/>
              </a:spcBef>
              <a:buFontTx/>
              <a:buChar char="•"/>
              <a:defRPr/>
            </a:pPr>
            <a:r>
              <a:rPr lang="en-US" dirty="0">
                <a:solidFill>
                  <a:srgbClr val="800000"/>
                </a:solidFill>
                <a:effectLst>
                  <a:outerShdw blurRad="38100" dist="38100" dir="2700000" algn="tl">
                    <a:srgbClr val="FFFFFF"/>
                  </a:outerShdw>
                </a:effectLst>
                <a:latin typeface="Franklin Gothic Medium Cond" pitchFamily="34" charset="0"/>
                <a:ea typeface="+mn-ea"/>
              </a:rPr>
              <a:t>Fat 1 gram	  = 9 Calories.</a:t>
            </a:r>
          </a:p>
        </p:txBody>
      </p:sp>
    </p:spTree>
  </p:cSld>
  <p:clrMapOvr>
    <a:masterClrMapping/>
  </p:clrMapOvr>
  <p:transition>
    <p:wipe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Slide81">
            <a:extLst>
              <a:ext uri="{FF2B5EF4-FFF2-40B4-BE49-F238E27FC236}">
                <a16:creationId xmlns:a16="http://schemas.microsoft.com/office/drawing/2014/main" id="{730FF935-E68E-5C4B-979F-3EEF6FB1C3F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1" name="Rectangle 3">
            <a:extLst>
              <a:ext uri="{FF2B5EF4-FFF2-40B4-BE49-F238E27FC236}">
                <a16:creationId xmlns:a16="http://schemas.microsoft.com/office/drawing/2014/main" id="{1EEF14ED-4865-3C40-B2E9-7E0174491016}"/>
              </a:ext>
            </a:extLst>
          </p:cNvPr>
          <p:cNvSpPr>
            <a:spLocks noChangeArrowheads="1"/>
          </p:cNvSpPr>
          <p:nvPr/>
        </p:nvSpPr>
        <p:spPr bwMode="auto">
          <a:xfrm>
            <a:off x="2895600" y="990600"/>
            <a:ext cx="3886200" cy="1143000"/>
          </a:xfrm>
          <a:prstGeom prst="rect">
            <a:avLst/>
          </a:prstGeom>
          <a:noFill/>
          <a:ln w="9525">
            <a:noFill/>
            <a:miter lim="800000"/>
            <a:headEnd/>
            <a:tailEnd/>
          </a:ln>
          <a:effectLst/>
        </p:spPr>
        <p:txBody>
          <a:bodyPr/>
          <a:lstStyle/>
          <a:p>
            <a:pPr marL="342900" indent="-342900">
              <a:spcBef>
                <a:spcPct val="20000"/>
              </a:spcBef>
              <a:buFontTx/>
              <a:buChar char="•"/>
              <a:defRPr/>
            </a:pPr>
            <a:r>
              <a:rPr lang="en-US" dirty="0">
                <a:solidFill>
                  <a:srgbClr val="800000"/>
                </a:solidFill>
                <a:effectLst>
                  <a:outerShdw blurRad="38100" dist="38100" dir="2700000" algn="tl">
                    <a:srgbClr val="FFFFFF"/>
                  </a:outerShdw>
                </a:effectLst>
                <a:latin typeface="Franklin Gothic Medium Cond" pitchFamily="34" charset="0"/>
                <a:ea typeface="+mn-ea"/>
              </a:rPr>
              <a:t>Sugar 1 gram  = 4 Calories.</a:t>
            </a:r>
          </a:p>
          <a:p>
            <a:pPr marL="342900" indent="-342900">
              <a:spcBef>
                <a:spcPct val="20000"/>
              </a:spcBef>
              <a:buFontTx/>
              <a:buChar char="•"/>
              <a:defRPr/>
            </a:pPr>
            <a:r>
              <a:rPr lang="en-US" dirty="0">
                <a:solidFill>
                  <a:srgbClr val="800000"/>
                </a:solidFill>
                <a:effectLst>
                  <a:outerShdw blurRad="38100" dist="38100" dir="2700000" algn="tl">
                    <a:srgbClr val="FFFFFF"/>
                  </a:outerShdw>
                </a:effectLst>
                <a:latin typeface="Franklin Gothic Medium Cond" pitchFamily="34" charset="0"/>
                <a:ea typeface="+mn-ea"/>
              </a:rPr>
              <a:t>Fat 1 gram	  = 9 Calories.</a:t>
            </a:r>
          </a:p>
        </p:txBody>
      </p:sp>
    </p:spTree>
  </p:cSld>
  <p:clrMapOvr>
    <a:masterClrMapping/>
  </p:clrMapOvr>
  <p:transition>
    <p:wipe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Diabesity weight.jpg">
            <a:extLst>
              <a:ext uri="{FF2B5EF4-FFF2-40B4-BE49-F238E27FC236}">
                <a16:creationId xmlns:a16="http://schemas.microsoft.com/office/drawing/2014/main" id="{98ECA15D-7FE9-8C4B-A2DD-AA692FE360C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a:extLst>
              <a:ext uri="{FF2B5EF4-FFF2-40B4-BE49-F238E27FC236}">
                <a16:creationId xmlns:a16="http://schemas.microsoft.com/office/drawing/2014/main" id="{73295FC8-2653-9D4B-838C-97CACE0D2250}"/>
              </a:ext>
            </a:extLst>
          </p:cNvPr>
          <p:cNvSpPr>
            <a:spLocks noGrp="1"/>
          </p:cNvSpPr>
          <p:nvPr>
            <p:ph type="title"/>
          </p:nvPr>
        </p:nvSpPr>
        <p:spPr/>
        <p:txBody>
          <a:bodyPr/>
          <a:lstStyle/>
          <a:p>
            <a:r>
              <a:rPr lang="en-US" altLang="en-US" dirty="0">
                <a:latin typeface="Arial" panose="020B0604020202020204" pitchFamily="34" charset="0"/>
              </a:rPr>
              <a:t>Pate</a:t>
            </a:r>
          </a:p>
        </p:txBody>
      </p:sp>
      <p:sp>
        <p:nvSpPr>
          <p:cNvPr id="116739" name="Content Placeholder 2">
            <a:extLst>
              <a:ext uri="{FF2B5EF4-FFF2-40B4-BE49-F238E27FC236}">
                <a16:creationId xmlns:a16="http://schemas.microsoft.com/office/drawing/2014/main" id="{6A178F2A-0150-DB4A-84BE-F456EAD61EE7}"/>
              </a:ext>
            </a:extLst>
          </p:cNvPr>
          <p:cNvSpPr>
            <a:spLocks noGrp="1"/>
          </p:cNvSpPr>
          <p:nvPr>
            <p:ph idx="1"/>
          </p:nvPr>
        </p:nvSpPr>
        <p:spPr/>
        <p:txBody>
          <a:bodyPr/>
          <a:lstStyle/>
          <a:p>
            <a:r>
              <a:rPr lang="en-US" altLang="en-US" dirty="0">
                <a:solidFill>
                  <a:srgbClr val="008000"/>
                </a:solidFill>
                <a:latin typeface="Arial" panose="020B0604020202020204" pitchFamily="34" charset="0"/>
              </a:rPr>
              <a:t>Glenn beat his diabetes naturally, what about you?</a:t>
            </a:r>
          </a:p>
        </p:txBody>
      </p:sp>
      <p:pic>
        <p:nvPicPr>
          <p:cNvPr id="116740" name="Picture 3" descr="32141697.jpg">
            <a:extLst>
              <a:ext uri="{FF2B5EF4-FFF2-40B4-BE49-F238E27FC236}">
                <a16:creationId xmlns:a16="http://schemas.microsoft.com/office/drawing/2014/main" id="{A75272E5-C548-DD48-BFDE-13B7BD4548D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52600"/>
            <a:ext cx="9144000" cy="1366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Slide42">
            <a:extLst>
              <a:ext uri="{FF2B5EF4-FFF2-40B4-BE49-F238E27FC236}">
                <a16:creationId xmlns:a16="http://schemas.microsoft.com/office/drawing/2014/main" id="{5BE3F0EA-6DE9-1E4A-91F3-11E35069913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Slide8">
            <a:extLst>
              <a:ext uri="{FF2B5EF4-FFF2-40B4-BE49-F238E27FC236}">
                <a16:creationId xmlns:a16="http://schemas.microsoft.com/office/drawing/2014/main" id="{2BB51494-C078-954C-8115-F6B62FF0719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Slide44">
            <a:extLst>
              <a:ext uri="{FF2B5EF4-FFF2-40B4-BE49-F238E27FC236}">
                <a16:creationId xmlns:a16="http://schemas.microsoft.com/office/drawing/2014/main" id="{D125A6A7-DD98-8C4F-BC43-04B382C8FA8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Slide46">
            <a:extLst>
              <a:ext uri="{FF2B5EF4-FFF2-40B4-BE49-F238E27FC236}">
                <a16:creationId xmlns:a16="http://schemas.microsoft.com/office/drawing/2014/main" id="{3E26A397-1457-4A49-8298-816FD604D49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Slide47">
            <a:extLst>
              <a:ext uri="{FF2B5EF4-FFF2-40B4-BE49-F238E27FC236}">
                <a16:creationId xmlns:a16="http://schemas.microsoft.com/office/drawing/2014/main" id="{F6720802-61F5-5640-A38D-84FBA37B3F2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zoom dir="in"/>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a:extLst>
              <a:ext uri="{FF2B5EF4-FFF2-40B4-BE49-F238E27FC236}">
                <a16:creationId xmlns:a16="http://schemas.microsoft.com/office/drawing/2014/main" id="{CC99824E-19EA-FE4D-8236-7AA9954D6D48}"/>
              </a:ext>
            </a:extLst>
          </p:cNvPr>
          <p:cNvSpPr>
            <a:spLocks noGrp="1"/>
          </p:cNvSpPr>
          <p:nvPr>
            <p:ph type="title"/>
          </p:nvPr>
        </p:nvSpPr>
        <p:spPr/>
        <p:txBody>
          <a:bodyPr/>
          <a:lstStyle/>
          <a:p>
            <a:endParaRPr lang="en-US" altLang="en-US" dirty="0">
              <a:latin typeface="Arial" panose="020B0604020202020204" pitchFamily="34" charset="0"/>
            </a:endParaRPr>
          </a:p>
        </p:txBody>
      </p:sp>
      <p:sp>
        <p:nvSpPr>
          <p:cNvPr id="126979" name="Content Placeholder 2">
            <a:extLst>
              <a:ext uri="{FF2B5EF4-FFF2-40B4-BE49-F238E27FC236}">
                <a16:creationId xmlns:a16="http://schemas.microsoft.com/office/drawing/2014/main" id="{073CC528-A0D7-8D48-A442-14CE76B088E1}"/>
              </a:ext>
            </a:extLst>
          </p:cNvPr>
          <p:cNvSpPr>
            <a:spLocks noGrp="1"/>
          </p:cNvSpPr>
          <p:nvPr>
            <p:ph idx="1"/>
          </p:nvPr>
        </p:nvSpPr>
        <p:spPr/>
        <p:txBody>
          <a:bodyPr/>
          <a:lstStyle/>
          <a:p>
            <a:endParaRPr lang="en-US" altLang="en-US" dirty="0">
              <a:solidFill>
                <a:srgbClr val="008000"/>
              </a:solidFill>
              <a:latin typeface="Arial" panose="020B0604020202020204" pitchFamily="34" charset="0"/>
            </a:endParaRPr>
          </a:p>
        </p:txBody>
      </p:sp>
      <p:pic>
        <p:nvPicPr>
          <p:cNvPr id="126980" name="Picture 3" descr="32259636r.jpg">
            <a:extLst>
              <a:ext uri="{FF2B5EF4-FFF2-40B4-BE49-F238E27FC236}">
                <a16:creationId xmlns:a16="http://schemas.microsoft.com/office/drawing/2014/main" id="{BAF07EDE-9D62-AE4C-8C18-A69BD899BF7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Slide48">
            <a:extLst>
              <a:ext uri="{FF2B5EF4-FFF2-40B4-BE49-F238E27FC236}">
                <a16:creationId xmlns:a16="http://schemas.microsoft.com/office/drawing/2014/main" id="{0F6843A9-E22E-AC45-BD0D-05E9E8D6887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8200" y="1143000"/>
            <a:ext cx="7620000" cy="5713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a:extLst>
              <a:ext uri="{FF2B5EF4-FFF2-40B4-BE49-F238E27FC236}">
                <a16:creationId xmlns:a16="http://schemas.microsoft.com/office/drawing/2014/main" id="{269F6173-7179-4D41-AF49-44C475831A3B}"/>
              </a:ext>
            </a:extLst>
          </p:cNvPr>
          <p:cNvSpPr/>
          <p:nvPr/>
        </p:nvSpPr>
        <p:spPr>
          <a:xfrm>
            <a:off x="2449852" y="76200"/>
            <a:ext cx="4244296" cy="923330"/>
          </a:xfrm>
          <a:prstGeom prst="rect">
            <a:avLst/>
          </a:prstGeom>
          <a:noFill/>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en-US" sz="5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65" charset="0"/>
                <a:ea typeface="+mn-ea"/>
              </a:rPr>
              <a:t>News Item</a:t>
            </a:r>
          </a:p>
        </p:txBody>
      </p:sp>
    </p:spTree>
  </p:cSld>
  <p:clrMapOvr>
    <a:masterClrMapping/>
  </p:clrMapOvr>
  <p:transition>
    <p:wipe dir="d"/>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Slide49">
            <a:extLst>
              <a:ext uri="{FF2B5EF4-FFF2-40B4-BE49-F238E27FC236}">
                <a16:creationId xmlns:a16="http://schemas.microsoft.com/office/drawing/2014/main" id="{3204C503-D4A1-F644-83AB-3A8AD898B01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trips dir="ld"/>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Slide51">
            <a:extLst>
              <a:ext uri="{FF2B5EF4-FFF2-40B4-BE49-F238E27FC236}">
                <a16:creationId xmlns:a16="http://schemas.microsoft.com/office/drawing/2014/main" id="{AF0667B3-AF79-9847-8E6C-5A9767F94D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23" name="Picture 2" descr="Diabesity milk meat.jpg">
            <a:extLst>
              <a:ext uri="{FF2B5EF4-FFF2-40B4-BE49-F238E27FC236}">
                <a16:creationId xmlns:a16="http://schemas.microsoft.com/office/drawing/2014/main" id="{12A8911A-589D-E448-9E9E-B5AC16639FDC}"/>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24" name="Picture 4" descr="F:\slides\dm meat\Slide1.jpg">
            <a:extLst>
              <a:ext uri="{FF2B5EF4-FFF2-40B4-BE49-F238E27FC236}">
                <a16:creationId xmlns:a16="http://schemas.microsoft.com/office/drawing/2014/main" id="{70AA5009-54D4-D74D-A1DF-7C89214DFAC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F:\slides\dm meat\Slide2.jpg">
            <a:extLst>
              <a:ext uri="{FF2B5EF4-FFF2-40B4-BE49-F238E27FC236}">
                <a16:creationId xmlns:a16="http://schemas.microsoft.com/office/drawing/2014/main" id="{9C28B18F-B2A6-6542-B3B6-4F33F7AE901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F:\slides\dm meat\Slide3.jpg">
            <a:extLst>
              <a:ext uri="{FF2B5EF4-FFF2-40B4-BE49-F238E27FC236}">
                <a16:creationId xmlns:a16="http://schemas.microsoft.com/office/drawing/2014/main" id="{081A2BD2-3283-4744-B89D-5C8686F3893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Z:\jclark On My Mac\Slides\Hypertension 2011 for slides jpg\Slide127.jpg">
            <a:extLst>
              <a:ext uri="{FF2B5EF4-FFF2-40B4-BE49-F238E27FC236}">
                <a16:creationId xmlns:a16="http://schemas.microsoft.com/office/drawing/2014/main" id="{C7709272-D8E1-0641-940E-557EC9FB485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Slide9">
            <a:extLst>
              <a:ext uri="{FF2B5EF4-FFF2-40B4-BE49-F238E27FC236}">
                <a16:creationId xmlns:a16="http://schemas.microsoft.com/office/drawing/2014/main" id="{A5083246-A8C6-3E49-A880-3BE80CCC03C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trips dir="rd"/>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a:extLst>
              <a:ext uri="{FF2B5EF4-FFF2-40B4-BE49-F238E27FC236}">
                <a16:creationId xmlns:a16="http://schemas.microsoft.com/office/drawing/2014/main" id="{806F65B3-9BB9-6C41-986C-FC388279762F}"/>
              </a:ext>
            </a:extLst>
          </p:cNvPr>
          <p:cNvSpPr>
            <a:spLocks noGrp="1"/>
          </p:cNvSpPr>
          <p:nvPr>
            <p:ph type="title"/>
          </p:nvPr>
        </p:nvSpPr>
        <p:spPr/>
        <p:txBody>
          <a:bodyPr/>
          <a:lstStyle/>
          <a:p>
            <a:endParaRPr lang="en-US" altLang="en-US" dirty="0">
              <a:latin typeface="Arial" panose="020B0604020202020204" pitchFamily="34" charset="0"/>
            </a:endParaRPr>
          </a:p>
        </p:txBody>
      </p:sp>
      <p:pic>
        <p:nvPicPr>
          <p:cNvPr id="138243" name="Content Placeholder 4" descr="17470_wpm_hires.jpg">
            <a:extLst>
              <a:ext uri="{FF2B5EF4-FFF2-40B4-BE49-F238E27FC236}">
                <a16:creationId xmlns:a16="http://schemas.microsoft.com/office/drawing/2014/main" id="{7F5052B5-DDF8-1442-B2CE-1243B5A84190}"/>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l="-17461" r="-17461"/>
          <a:stretch>
            <a:fillRect/>
          </a:stretch>
        </p:blipFill>
        <p:spPr>
          <a:xfrm>
            <a:off x="1371600" y="1981200"/>
            <a:ext cx="7772400" cy="4114800"/>
          </a:xfrm>
        </p:spPr>
      </p:pic>
      <p:pic>
        <p:nvPicPr>
          <p:cNvPr id="138244" name="Picture 2" descr="Back_thought.jpg">
            <a:extLst>
              <a:ext uri="{FF2B5EF4-FFF2-40B4-BE49-F238E27FC236}">
                <a16:creationId xmlns:a16="http://schemas.microsoft.com/office/drawing/2014/main" id="{E151231C-35C5-CD46-AB0D-048C6C40E270}"/>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8245" name="Picture 5">
            <a:extLst>
              <a:ext uri="{FF2B5EF4-FFF2-40B4-BE49-F238E27FC236}">
                <a16:creationId xmlns:a16="http://schemas.microsoft.com/office/drawing/2014/main" id="{4CDB747F-63B2-E74B-9E9A-98581BA6E13E}"/>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9677400" cy="691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GI">
            <a:extLst>
              <a:ext uri="{FF2B5EF4-FFF2-40B4-BE49-F238E27FC236}">
                <a16:creationId xmlns:a16="http://schemas.microsoft.com/office/drawing/2014/main" id="{41E366BB-C83E-A54E-8966-5761670C668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Slide83">
            <a:extLst>
              <a:ext uri="{FF2B5EF4-FFF2-40B4-BE49-F238E27FC236}">
                <a16:creationId xmlns:a16="http://schemas.microsoft.com/office/drawing/2014/main" id="{81A96E2A-AE4C-B143-A403-B7A0268EFE9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Slide84">
            <a:extLst>
              <a:ext uri="{FF2B5EF4-FFF2-40B4-BE49-F238E27FC236}">
                <a16:creationId xmlns:a16="http://schemas.microsoft.com/office/drawing/2014/main" id="{4703592D-4603-7A4E-960A-991349DFBA6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Slide85">
            <a:extLst>
              <a:ext uri="{FF2B5EF4-FFF2-40B4-BE49-F238E27FC236}">
                <a16:creationId xmlns:a16="http://schemas.microsoft.com/office/drawing/2014/main" id="{15B35066-FAB2-BB4E-BB98-54A7DBDEA51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Slide86">
            <a:extLst>
              <a:ext uri="{FF2B5EF4-FFF2-40B4-BE49-F238E27FC236}">
                <a16:creationId xmlns:a16="http://schemas.microsoft.com/office/drawing/2014/main" id="{F06C4773-ED22-5E4A-A35C-7093B54E7E3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Slide87">
            <a:extLst>
              <a:ext uri="{FF2B5EF4-FFF2-40B4-BE49-F238E27FC236}">
                <a16:creationId xmlns:a16="http://schemas.microsoft.com/office/drawing/2014/main" id="{960C695B-6EB2-2D4C-A817-343E8321256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plit orient="ver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Slide99">
            <a:extLst>
              <a:ext uri="{FF2B5EF4-FFF2-40B4-BE49-F238E27FC236}">
                <a16:creationId xmlns:a16="http://schemas.microsoft.com/office/drawing/2014/main" id="{D4691FC1-0A87-3946-8BC1-35E880333DB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di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Slide100">
            <a:extLst>
              <a:ext uri="{FF2B5EF4-FFF2-40B4-BE49-F238E27FC236}">
                <a16:creationId xmlns:a16="http://schemas.microsoft.com/office/drawing/2014/main" id="{319F285D-ACBE-964D-B4F1-9D72081377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dir="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Slide101">
            <a:extLst>
              <a:ext uri="{FF2B5EF4-FFF2-40B4-BE49-F238E27FC236}">
                <a16:creationId xmlns:a16="http://schemas.microsoft.com/office/drawing/2014/main" id="{E2400A3B-87C9-5744-99AE-831FBC8C6D9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Slide10">
            <a:extLst>
              <a:ext uri="{FF2B5EF4-FFF2-40B4-BE49-F238E27FC236}">
                <a16:creationId xmlns:a16="http://schemas.microsoft.com/office/drawing/2014/main" id="{C64BDE14-547D-E543-8559-3E101108D4D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Slide50">
            <a:extLst>
              <a:ext uri="{FF2B5EF4-FFF2-40B4-BE49-F238E27FC236}">
                <a16:creationId xmlns:a16="http://schemas.microsoft.com/office/drawing/2014/main" id="{57B8F55C-6210-E249-821F-9057DB502B2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8723" name="Picture 2" descr="fru soda.png">
            <a:extLst>
              <a:ext uri="{FF2B5EF4-FFF2-40B4-BE49-F238E27FC236}">
                <a16:creationId xmlns:a16="http://schemas.microsoft.com/office/drawing/2014/main" id="{D2F5D96C-3AE5-7842-8919-4786D9D47DB3}"/>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trips dir="rd"/>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Slide102">
            <a:extLst>
              <a:ext uri="{FF2B5EF4-FFF2-40B4-BE49-F238E27FC236}">
                <a16:creationId xmlns:a16="http://schemas.microsoft.com/office/drawing/2014/main" id="{D36E970F-F243-744C-B737-FFF86604BEF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over dir="d"/>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Slide103">
            <a:extLst>
              <a:ext uri="{FF2B5EF4-FFF2-40B4-BE49-F238E27FC236}">
                <a16:creationId xmlns:a16="http://schemas.microsoft.com/office/drawing/2014/main" id="{2F2BF04E-EA24-E646-933E-E12F2BCBADB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Slide105">
            <a:extLst>
              <a:ext uri="{FF2B5EF4-FFF2-40B4-BE49-F238E27FC236}">
                <a16:creationId xmlns:a16="http://schemas.microsoft.com/office/drawing/2014/main" id="{88CF8294-7B13-6A4A-A7AB-C1B7DF538B9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dir="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Slide107">
            <a:extLst>
              <a:ext uri="{FF2B5EF4-FFF2-40B4-BE49-F238E27FC236}">
                <a16:creationId xmlns:a16="http://schemas.microsoft.com/office/drawing/2014/main" id="{F4F3BDB5-1609-4341-8BC8-A2C3F1441F6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dir="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Slide109">
            <a:extLst>
              <a:ext uri="{FF2B5EF4-FFF2-40B4-BE49-F238E27FC236}">
                <a16:creationId xmlns:a16="http://schemas.microsoft.com/office/drawing/2014/main" id="{BD4C7453-FCA4-AB45-AF90-738FDF53AAD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dir="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Slide110">
            <a:extLst>
              <a:ext uri="{FF2B5EF4-FFF2-40B4-BE49-F238E27FC236}">
                <a16:creationId xmlns:a16="http://schemas.microsoft.com/office/drawing/2014/main" id="{FB985BF3-8C6E-D348-A4CB-C36DC42475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dir="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C13DB207-3B20-5040-B9B6-A6582D0D4D09}"/>
              </a:ext>
            </a:extLst>
          </p:cNvPr>
          <p:cNvSpPr>
            <a:spLocks noGrp="1" noChangeArrowheads="1"/>
          </p:cNvSpPr>
          <p:nvPr>
            <p:ph type="ctrTitle"/>
          </p:nvPr>
        </p:nvSpPr>
        <p:spPr>
          <a:xfrm>
            <a:off x="685800" y="2286000"/>
            <a:ext cx="7772400" cy="1143000"/>
          </a:xfrm>
        </p:spPr>
        <p:txBody>
          <a:bodyPr/>
          <a:lstStyle/>
          <a:p>
            <a:endParaRPr lang="en-US" altLang="en-US" dirty="0">
              <a:latin typeface="Times New Roman" panose="02020603050405020304" pitchFamily="18" charset="0"/>
            </a:endParaRPr>
          </a:p>
        </p:txBody>
      </p:sp>
      <p:sp>
        <p:nvSpPr>
          <p:cNvPr id="173059" name="Rectangle 3">
            <a:extLst>
              <a:ext uri="{FF2B5EF4-FFF2-40B4-BE49-F238E27FC236}">
                <a16:creationId xmlns:a16="http://schemas.microsoft.com/office/drawing/2014/main" id="{4748C2B9-EA53-9144-9DA5-C2EFA699C7EF}"/>
              </a:ext>
            </a:extLst>
          </p:cNvPr>
          <p:cNvSpPr>
            <a:spLocks noGrp="1" noChangeArrowheads="1"/>
          </p:cNvSpPr>
          <p:nvPr>
            <p:ph type="subTitle" idx="1"/>
          </p:nvPr>
        </p:nvSpPr>
        <p:spPr/>
        <p:txBody>
          <a:bodyPr/>
          <a:lstStyle/>
          <a:p>
            <a:endParaRPr lang="en-US" altLang="en-US" dirty="0">
              <a:latin typeface="Times New Roman" panose="02020603050405020304" pitchFamily="18" charset="0"/>
            </a:endParaRPr>
          </a:p>
        </p:txBody>
      </p:sp>
      <p:pic>
        <p:nvPicPr>
          <p:cNvPr id="173060" name="Picture 4" descr="ca snk0">
            <a:extLst>
              <a:ext uri="{FF2B5EF4-FFF2-40B4-BE49-F238E27FC236}">
                <a16:creationId xmlns:a16="http://schemas.microsoft.com/office/drawing/2014/main" id="{2BADD5E8-BF64-8F4E-BF7D-1640168D274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0"/>
            <a:ext cx="9147176"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trips dir="ru"/>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54E299AE-304D-A94D-8756-5B6522C54918}"/>
              </a:ext>
            </a:extLst>
          </p:cNvPr>
          <p:cNvSpPr>
            <a:spLocks noGrp="1" noChangeArrowheads="1"/>
          </p:cNvSpPr>
          <p:nvPr>
            <p:ph type="title"/>
          </p:nvPr>
        </p:nvSpPr>
        <p:spPr/>
        <p:txBody>
          <a:bodyPr/>
          <a:lstStyle/>
          <a:p>
            <a:endParaRPr lang="en-US" altLang="en-US" dirty="0">
              <a:latin typeface="Times New Roman" panose="02020603050405020304" pitchFamily="18" charset="0"/>
            </a:endParaRPr>
          </a:p>
        </p:txBody>
      </p:sp>
      <p:sp>
        <p:nvSpPr>
          <p:cNvPr id="175107" name="Rectangle 3">
            <a:extLst>
              <a:ext uri="{FF2B5EF4-FFF2-40B4-BE49-F238E27FC236}">
                <a16:creationId xmlns:a16="http://schemas.microsoft.com/office/drawing/2014/main" id="{1406CFC3-9326-E942-82B9-A52A33CE2D2B}"/>
              </a:ext>
            </a:extLst>
          </p:cNvPr>
          <p:cNvSpPr>
            <a:spLocks noGrp="1" noChangeArrowheads="1"/>
          </p:cNvSpPr>
          <p:nvPr>
            <p:ph type="body" idx="1"/>
          </p:nvPr>
        </p:nvSpPr>
        <p:spPr/>
        <p:txBody>
          <a:bodyPr/>
          <a:lstStyle/>
          <a:p>
            <a:endParaRPr lang="en-US" altLang="en-US" dirty="0">
              <a:latin typeface="Times New Roman" panose="02020603050405020304" pitchFamily="18" charset="0"/>
            </a:endParaRPr>
          </a:p>
        </p:txBody>
      </p:sp>
      <p:pic>
        <p:nvPicPr>
          <p:cNvPr id="175108" name="Picture 4" descr="ca snk2">
            <a:extLst>
              <a:ext uri="{FF2B5EF4-FFF2-40B4-BE49-F238E27FC236}">
                <a16:creationId xmlns:a16="http://schemas.microsoft.com/office/drawing/2014/main" id="{0D850F5E-684A-3A43-9942-AFCBDA4D84A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88" y="0"/>
            <a:ext cx="9147176"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AFEBBB-3613-AE4F-8766-3A21BD7CAB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565" y="1295400"/>
            <a:ext cx="9144000" cy="6096000"/>
          </a:xfrm>
          <a:prstGeom prst="rect">
            <a:avLst/>
          </a:prstGeom>
        </p:spPr>
      </p:pic>
      <p:sp>
        <p:nvSpPr>
          <p:cNvPr id="2" name="Title 1">
            <a:extLst>
              <a:ext uri="{FF2B5EF4-FFF2-40B4-BE49-F238E27FC236}">
                <a16:creationId xmlns:a16="http://schemas.microsoft.com/office/drawing/2014/main" id="{E3410DB6-E424-284E-BAFE-FF542E111FA6}"/>
              </a:ext>
            </a:extLst>
          </p:cNvPr>
          <p:cNvSpPr>
            <a:spLocks noGrp="1"/>
          </p:cNvSpPr>
          <p:nvPr>
            <p:ph type="title"/>
          </p:nvPr>
        </p:nvSpPr>
        <p:spPr>
          <a:xfrm>
            <a:off x="685800" y="33130"/>
            <a:ext cx="7772400" cy="1143000"/>
          </a:xfrm>
        </p:spPr>
        <p:txBody>
          <a:bodyPr/>
          <a:lstStyle/>
          <a:p>
            <a:r>
              <a:rPr lang="en-US" dirty="0"/>
              <a:t>Evening Meal Menace </a:t>
            </a:r>
          </a:p>
        </p:txBody>
      </p:sp>
      <p:sp>
        <p:nvSpPr>
          <p:cNvPr id="3" name="Content Placeholder 2">
            <a:extLst>
              <a:ext uri="{FF2B5EF4-FFF2-40B4-BE49-F238E27FC236}">
                <a16:creationId xmlns:a16="http://schemas.microsoft.com/office/drawing/2014/main" id="{4CAE4C0A-49A1-1246-B24C-86AFD8D8366E}"/>
              </a:ext>
            </a:extLst>
          </p:cNvPr>
          <p:cNvSpPr>
            <a:spLocks noGrp="1"/>
          </p:cNvSpPr>
          <p:nvPr>
            <p:ph idx="1"/>
          </p:nvPr>
        </p:nvSpPr>
        <p:spPr>
          <a:xfrm>
            <a:off x="712304" y="1060173"/>
            <a:ext cx="7772400" cy="4114800"/>
          </a:xfrm>
        </p:spPr>
        <p:txBody>
          <a:bodyPr/>
          <a:lstStyle/>
          <a:p>
            <a:pPr marL="0" indent="0">
              <a:buNone/>
            </a:pPr>
            <a:r>
              <a:rPr lang="en-US" sz="2400" dirty="0"/>
              <a:t>Each 3-hour increase in nighttime fasting duration was associated with roughly a 20% reduced odds of elevated HbA1c.</a:t>
            </a:r>
          </a:p>
        </p:txBody>
      </p:sp>
      <p:sp>
        <p:nvSpPr>
          <p:cNvPr id="6" name="TextBox 5">
            <a:extLst>
              <a:ext uri="{FF2B5EF4-FFF2-40B4-BE49-F238E27FC236}">
                <a16:creationId xmlns:a16="http://schemas.microsoft.com/office/drawing/2014/main" id="{6C08E44B-D7BC-174F-A4DE-A4AA9124A20D}"/>
              </a:ext>
            </a:extLst>
          </p:cNvPr>
          <p:cNvSpPr txBox="1"/>
          <p:nvPr/>
        </p:nvSpPr>
        <p:spPr>
          <a:xfrm>
            <a:off x="5105400" y="6519446"/>
            <a:ext cx="4238148" cy="338554"/>
          </a:xfrm>
          <a:prstGeom prst="rect">
            <a:avLst/>
          </a:prstGeom>
          <a:noFill/>
        </p:spPr>
        <p:txBody>
          <a:bodyPr wrap="none" rtlCol="0">
            <a:spAutoFit/>
          </a:bodyPr>
          <a:lstStyle/>
          <a:p>
            <a:r>
              <a:rPr lang="en-US" sz="1600" dirty="0">
                <a:latin typeface="Calibri" panose="020F0502020204030204" pitchFamily="34" charset="0"/>
                <a:cs typeface="Calibri" panose="020F0502020204030204" pitchFamily="34" charset="0"/>
              </a:rPr>
              <a:t>Cancer Epidemiol Biomarkers Prev. 24(5):783-9.</a:t>
            </a:r>
          </a:p>
        </p:txBody>
      </p:sp>
    </p:spTree>
    <p:extLst>
      <p:ext uri="{BB962C8B-B14F-4D97-AF65-F5344CB8AC3E}">
        <p14:creationId xmlns:p14="http://schemas.microsoft.com/office/powerpoint/2010/main" val="260742696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Slide13">
            <a:extLst>
              <a:ext uri="{FF2B5EF4-FFF2-40B4-BE49-F238E27FC236}">
                <a16:creationId xmlns:a16="http://schemas.microsoft.com/office/drawing/2014/main" id="{A4C3360F-BAE4-794A-9B74-D13E43E55EB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Slide111">
            <a:extLst>
              <a:ext uri="{FF2B5EF4-FFF2-40B4-BE49-F238E27FC236}">
                <a16:creationId xmlns:a16="http://schemas.microsoft.com/office/drawing/2014/main" id="{1F4982F4-E4F2-3440-9366-7BA0883AEC7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dir="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Slide112">
            <a:extLst>
              <a:ext uri="{FF2B5EF4-FFF2-40B4-BE49-F238E27FC236}">
                <a16:creationId xmlns:a16="http://schemas.microsoft.com/office/drawing/2014/main" id="{CEE92B2A-2142-1B49-BD0A-ED3CD2D3651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dir="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Slide114">
            <a:extLst>
              <a:ext uri="{FF2B5EF4-FFF2-40B4-BE49-F238E27FC236}">
                <a16:creationId xmlns:a16="http://schemas.microsoft.com/office/drawing/2014/main" id="{0100E245-2F79-DC44-8DA8-D941FB1B0A6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dir="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descr="Slide115">
            <a:extLst>
              <a:ext uri="{FF2B5EF4-FFF2-40B4-BE49-F238E27FC236}">
                <a16:creationId xmlns:a16="http://schemas.microsoft.com/office/drawing/2014/main" id="{23DCE68E-8AF6-544F-9F69-5AC1E416F1E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dir="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Content Placeholder 4" descr="8229_wpm_hires.jpg">
            <a:extLst>
              <a:ext uri="{FF2B5EF4-FFF2-40B4-BE49-F238E27FC236}">
                <a16:creationId xmlns:a16="http://schemas.microsoft.com/office/drawing/2014/main" id="{1F4E0850-C9C6-1A4E-A332-6F2907DC10DB}"/>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l="-20494" r="-20494"/>
          <a:stretch>
            <a:fillRect/>
          </a:stretch>
        </p:blipFill>
        <p:spPr>
          <a:xfrm>
            <a:off x="-1905000" y="0"/>
            <a:ext cx="12954000" cy="6858000"/>
          </a:xfrm>
        </p:spPr>
      </p:pic>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Picture 3" descr="Slide156">
            <a:extLst>
              <a:ext uri="{FF2B5EF4-FFF2-40B4-BE49-F238E27FC236}">
                <a16:creationId xmlns:a16="http://schemas.microsoft.com/office/drawing/2014/main" id="{BD25AF76-4C1E-A241-9FF6-68A8C19491E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0"/>
            <a:ext cx="9147176"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15AEEEE-467B-C04F-8303-24B339E450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2880" y="1828800"/>
            <a:ext cx="4206240" cy="315520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a:extLst>
              <a:ext uri="{FF2B5EF4-FFF2-40B4-BE49-F238E27FC236}">
                <a16:creationId xmlns:a16="http://schemas.microsoft.com/office/drawing/2014/main" id="{40EC64BA-844F-D748-907D-0EE97169EC1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14800" y="822960"/>
            <a:ext cx="5394960" cy="5176808"/>
          </a:xfrm>
          <a:prstGeom prst="rect">
            <a:avLst/>
          </a:prstGeom>
        </p:spPr>
      </p:pic>
    </p:spTree>
    <p:extLst>
      <p:ext uri="{BB962C8B-B14F-4D97-AF65-F5344CB8AC3E}">
        <p14:creationId xmlns:p14="http://schemas.microsoft.com/office/powerpoint/2010/main" val="1609161739"/>
      </p:ext>
    </p:extLst>
  </p:cSld>
  <p:clrMapOvr>
    <a:masterClrMapping/>
  </p:clrMapOvr>
  <p:transition>
    <p:wipe dir="u"/>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Picture 3" descr="Slide156">
            <a:extLst>
              <a:ext uri="{FF2B5EF4-FFF2-40B4-BE49-F238E27FC236}">
                <a16:creationId xmlns:a16="http://schemas.microsoft.com/office/drawing/2014/main" id="{BD25AF76-4C1E-A241-9FF6-68A8C19491E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0"/>
            <a:ext cx="9147176"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7E10B43-9309-384B-849B-7515030286B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0520" y="1356360"/>
            <a:ext cx="3291840" cy="26334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a:extLst>
              <a:ext uri="{FF2B5EF4-FFF2-40B4-BE49-F238E27FC236}">
                <a16:creationId xmlns:a16="http://schemas.microsoft.com/office/drawing/2014/main" id="{1732280E-988B-224C-8BB5-4C186139185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12080" y="1280160"/>
            <a:ext cx="3657600" cy="5486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Picture 8">
            <a:extLst>
              <a:ext uri="{FF2B5EF4-FFF2-40B4-BE49-F238E27FC236}">
                <a16:creationId xmlns:a16="http://schemas.microsoft.com/office/drawing/2014/main" id="{DB7AADA2-B398-0B49-BC21-A8147CEA3A4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5760" y="4206240"/>
            <a:ext cx="3709130" cy="246888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357716252"/>
      </p:ext>
    </p:extLst>
  </p:cSld>
  <p:clrMapOvr>
    <a:masterClrMapping/>
  </p:clrMapOvr>
  <p:transition>
    <p:wipe dir="u"/>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Picture 3" descr="Slide156">
            <a:extLst>
              <a:ext uri="{FF2B5EF4-FFF2-40B4-BE49-F238E27FC236}">
                <a16:creationId xmlns:a16="http://schemas.microsoft.com/office/drawing/2014/main" id="{BD25AF76-4C1E-A241-9FF6-68A8C19491E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0"/>
            <a:ext cx="9147176"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D79D0DB-0897-B941-B090-F4A0133A07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4400" y="1371600"/>
            <a:ext cx="7406640" cy="4930043"/>
          </a:xfrm>
          <a:prstGeom prst="rect">
            <a:avLst/>
          </a:prstGeom>
        </p:spPr>
      </p:pic>
    </p:spTree>
    <p:extLst>
      <p:ext uri="{BB962C8B-B14F-4D97-AF65-F5344CB8AC3E}">
        <p14:creationId xmlns:p14="http://schemas.microsoft.com/office/powerpoint/2010/main" val="665846465"/>
      </p:ext>
    </p:extLst>
  </p:cSld>
  <p:clrMapOvr>
    <a:masterClrMapping/>
  </p:clrMapOvr>
  <p:transition>
    <p:wipe dir="u"/>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Picture 3" descr="Slide156">
            <a:extLst>
              <a:ext uri="{FF2B5EF4-FFF2-40B4-BE49-F238E27FC236}">
                <a16:creationId xmlns:a16="http://schemas.microsoft.com/office/drawing/2014/main" id="{BD25AF76-4C1E-A241-9FF6-68A8C19491E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0"/>
            <a:ext cx="9147176"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060" descr="F:\milk eggs cheese.jpg">
            <a:extLst>
              <a:ext uri="{FF2B5EF4-FFF2-40B4-BE49-F238E27FC236}">
                <a16:creationId xmlns:a16="http://schemas.microsoft.com/office/drawing/2014/main" id="{079C7867-68BD-3B48-9651-E3F05ED09A2C}"/>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005840" y="1463040"/>
            <a:ext cx="7071360" cy="530352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0996986"/>
      </p:ext>
    </p:extLst>
  </p:cSld>
  <p:clrMapOvr>
    <a:masterClrMapping/>
  </p:clrMapOvr>
  <p:transition>
    <p:wipe dir="u"/>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Picture 3" descr="Slide156">
            <a:extLst>
              <a:ext uri="{FF2B5EF4-FFF2-40B4-BE49-F238E27FC236}">
                <a16:creationId xmlns:a16="http://schemas.microsoft.com/office/drawing/2014/main" id="{BD25AF76-4C1E-A241-9FF6-68A8C19491E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0"/>
            <a:ext cx="9147176"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0D8F974-53B7-1D46-9CD8-8D7BD0F0F89A}"/>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a:ext>
            </a:extLst>
          </a:blip>
          <a:stretch>
            <a:fillRect/>
          </a:stretch>
        </p:blipFill>
        <p:spPr>
          <a:xfrm>
            <a:off x="301752" y="2061685"/>
            <a:ext cx="4114800" cy="273891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a:extLst>
              <a:ext uri="{FF2B5EF4-FFF2-40B4-BE49-F238E27FC236}">
                <a16:creationId xmlns:a16="http://schemas.microsoft.com/office/drawing/2014/main" id="{1465276A-4FF9-334D-AE7D-9A77F7DCD25F}"/>
              </a:ext>
            </a:extLst>
          </p:cNvPr>
          <p:cNvPicPr>
            <a:picLocks noChangeAspect="1"/>
          </p:cNvPicPr>
          <p:nvPr/>
        </p:nvPicPr>
        <p:blipFill>
          <a:blip r:embed="rId6" cstate="email">
            <a:extLst>
              <a:ext uri="{BEBA8EAE-BF5A-486C-A8C5-ECC9F3942E4B}">
                <a14:imgProps xmlns:a14="http://schemas.microsoft.com/office/drawing/2010/main">
                  <a14:imgLayer r:embed="rId7">
                    <a14:imgEffect>
                      <a14:sharpenSoften amount="6000"/>
                    </a14:imgEffect>
                    <a14:imgEffect>
                      <a14:brightnessContrast bright="16000"/>
                    </a14:imgEffect>
                  </a14:imgLayer>
                </a14:imgProps>
              </a:ext>
              <a:ext uri="{28A0092B-C50C-407E-A947-70E740481C1C}">
                <a14:useLocalDpi xmlns:a14="http://schemas.microsoft.com/office/drawing/2010/main"/>
              </a:ext>
            </a:extLst>
          </a:blip>
          <a:stretch>
            <a:fillRect/>
          </a:stretch>
        </p:blipFill>
        <p:spPr>
          <a:xfrm>
            <a:off x="4800600" y="2133600"/>
            <a:ext cx="4114800" cy="25910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54005721"/>
      </p:ext>
    </p:extLst>
  </p:cSld>
  <p:clrMapOvr>
    <a:masterClrMapping/>
  </p:clrMapOvr>
  <p:transition>
    <p:wipe dir="u"/>
  </p:transition>
</p:sld>
</file>

<file path=ppt/theme/theme1.xml><?xml version="1.0" encoding="utf-8"?>
<a:theme xmlns:a="http://schemas.openxmlformats.org/drawingml/2006/main" name="8_Blank Presentatio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8_Blank Presentatio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65"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36069</TotalTime>
  <Words>5919</Words>
  <Application>Microsoft Macintosh PowerPoint</Application>
  <PresentationFormat>On-screen Show (4:3)</PresentationFormat>
  <Paragraphs>572</Paragraphs>
  <Slides>138</Slides>
  <Notes>126</Notes>
  <HiddenSlides>1</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138</vt:i4>
      </vt:variant>
    </vt:vector>
  </HeadingPairs>
  <TitlesOfParts>
    <vt:vector size="148" baseType="lpstr">
      <vt:lpstr>ＭＳ Ｐゴシック</vt:lpstr>
      <vt:lpstr>Al Nile</vt:lpstr>
      <vt:lpstr>Arial</vt:lpstr>
      <vt:lpstr>Arial Narrow</vt:lpstr>
      <vt:lpstr>Calibri</vt:lpstr>
      <vt:lpstr>Franklin Gothic Medium Cond</vt:lpstr>
      <vt:lpstr>Tahoma</vt:lpstr>
      <vt:lpstr>Times New Roman</vt:lpstr>
      <vt:lpstr>8_Blank Presentation</vt:lpstr>
      <vt:lpstr>Excel.Chart.8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Natural Safe Blood Sugar Control </vt:lpstr>
      <vt:lpstr>PowerPoint Presentation</vt:lpstr>
      <vt:lpstr>What lifestyle improvements would it take for you to avoid or reverse diabetes?</vt:lpstr>
      <vt:lpstr>Outline:</vt:lpstr>
      <vt:lpstr>Australian Diabetes 1995 to 2007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You Do Not Want Diabetes</vt:lpstr>
      <vt:lpstr>PowerPoint Presentation</vt:lpstr>
      <vt:lpstr>Aunt Nancy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Much More Powerful Medical Intervention.</vt:lpstr>
      <vt:lpstr>PowerPoint Presentation</vt:lpstr>
      <vt:lpstr>PowerPoint Presentation</vt:lpstr>
      <vt:lpstr>Drugs Don’t Cure Disease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Evening Meal Menace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Many Servings?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Herbs For Diabetes</vt:lpstr>
      <vt:lpstr>PowerPoint Presentation</vt:lpstr>
      <vt:lpstr>PowerPoint Presentation</vt:lpstr>
      <vt:lpstr>PowerPoint Presentation</vt:lpstr>
      <vt:lpstr>PowerPoint Presentation</vt:lpstr>
      <vt:lpstr>PowerPoint Presentation</vt:lpstr>
      <vt:lpstr>PowerPoint Presentation</vt:lpstr>
      <vt:lpstr>Sick</vt:lpstr>
      <vt:lpstr>PowerPoint Presentation</vt:lpstr>
      <vt:lpstr>Schedule Some Good Health Today</vt:lpstr>
      <vt:lpstr>Meal Timing Regularity Decreases Diabetes</vt:lpstr>
      <vt:lpstr>PowerPoint Presentation</vt:lpstr>
      <vt:lpstr>PowerPoint Presentation</vt:lpstr>
      <vt:lpstr>Water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nlhe</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jgc</dc:creator>
  <cp:lastModifiedBy>Microsoft Office User</cp:lastModifiedBy>
  <cp:revision>220</cp:revision>
  <dcterms:created xsi:type="dcterms:W3CDTF">2017-07-12T23:25:42Z</dcterms:created>
  <dcterms:modified xsi:type="dcterms:W3CDTF">2025-12-29T14:15:07Z</dcterms:modified>
</cp:coreProperties>
</file>