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0"/>
  </p:notesMasterIdLst>
  <p:sldIdLst>
    <p:sldId id="1391" r:id="rId2"/>
    <p:sldId id="1201" r:id="rId3"/>
    <p:sldId id="566" r:id="rId4"/>
    <p:sldId id="542" r:id="rId5"/>
    <p:sldId id="1222" r:id="rId6"/>
    <p:sldId id="568" r:id="rId7"/>
    <p:sldId id="570" r:id="rId8"/>
    <p:sldId id="571" r:id="rId9"/>
    <p:sldId id="572" r:id="rId10"/>
    <p:sldId id="573" r:id="rId11"/>
    <p:sldId id="574" r:id="rId12"/>
    <p:sldId id="576" r:id="rId13"/>
    <p:sldId id="569" r:id="rId14"/>
    <p:sldId id="1196" r:id="rId15"/>
    <p:sldId id="1217" r:id="rId16"/>
    <p:sldId id="1062" r:id="rId17"/>
    <p:sldId id="1218" r:id="rId18"/>
    <p:sldId id="433" r:id="rId19"/>
    <p:sldId id="826" r:id="rId20"/>
    <p:sldId id="1219" r:id="rId21"/>
    <p:sldId id="407" r:id="rId22"/>
    <p:sldId id="1220" r:id="rId23"/>
    <p:sldId id="1015" r:id="rId24"/>
    <p:sldId id="1191" r:id="rId25"/>
    <p:sldId id="1192" r:id="rId26"/>
    <p:sldId id="1259" r:id="rId27"/>
    <p:sldId id="850" r:id="rId28"/>
    <p:sldId id="854" r:id="rId29"/>
    <p:sldId id="866" r:id="rId30"/>
    <p:sldId id="865" r:id="rId31"/>
    <p:sldId id="834" r:id="rId32"/>
    <p:sldId id="1228" r:id="rId33"/>
    <p:sldId id="1231" r:id="rId34"/>
    <p:sldId id="1131" r:id="rId35"/>
    <p:sldId id="1232" r:id="rId36"/>
    <p:sldId id="1233" r:id="rId37"/>
    <p:sldId id="1237" r:id="rId38"/>
    <p:sldId id="1239" r:id="rId39"/>
    <p:sldId id="1234" r:id="rId40"/>
    <p:sldId id="1335" r:id="rId41"/>
    <p:sldId id="777" r:id="rId42"/>
    <p:sldId id="1386" r:id="rId43"/>
    <p:sldId id="1188" r:id="rId44"/>
    <p:sldId id="1388" r:id="rId45"/>
    <p:sldId id="1324" r:id="rId46"/>
    <p:sldId id="1104" r:id="rId47"/>
    <p:sldId id="1390" r:id="rId48"/>
    <p:sldId id="1143" r:id="rId49"/>
    <p:sldId id="1387" r:id="rId50"/>
    <p:sldId id="1151" r:id="rId51"/>
    <p:sldId id="1173" r:id="rId52"/>
    <p:sldId id="1172" r:id="rId53"/>
    <p:sldId id="1161" r:id="rId54"/>
    <p:sldId id="683" r:id="rId55"/>
    <p:sldId id="722" r:id="rId56"/>
    <p:sldId id="684" r:id="rId57"/>
    <p:sldId id="685" r:id="rId58"/>
    <p:sldId id="1117" r:id="rId59"/>
    <p:sldId id="1160" r:id="rId60"/>
    <p:sldId id="1154" r:id="rId61"/>
    <p:sldId id="1372" r:id="rId62"/>
    <p:sldId id="1168" r:id="rId63"/>
    <p:sldId id="1167" r:id="rId64"/>
    <p:sldId id="1200" r:id="rId65"/>
    <p:sldId id="612" r:id="rId66"/>
    <p:sldId id="729" r:id="rId67"/>
    <p:sldId id="1195" r:id="rId68"/>
    <p:sldId id="861" r:id="rId69"/>
    <p:sldId id="1197" r:id="rId70"/>
    <p:sldId id="1166" r:id="rId71"/>
    <p:sldId id="1094" r:id="rId72"/>
    <p:sldId id="835" r:id="rId73"/>
    <p:sldId id="833" r:id="rId74"/>
    <p:sldId id="1199" r:id="rId75"/>
    <p:sldId id="1221" r:id="rId76"/>
    <p:sldId id="1394" r:id="rId77"/>
    <p:sldId id="1396" r:id="rId78"/>
    <p:sldId id="1397" r:id="rId79"/>
    <p:sldId id="1398" r:id="rId80"/>
    <p:sldId id="1399" r:id="rId81"/>
    <p:sldId id="1400" r:id="rId82"/>
    <p:sldId id="1401" r:id="rId83"/>
    <p:sldId id="1402" r:id="rId84"/>
    <p:sldId id="1403" r:id="rId85"/>
    <p:sldId id="1404" r:id="rId86"/>
    <p:sldId id="1405" r:id="rId87"/>
    <p:sldId id="904" r:id="rId88"/>
    <p:sldId id="139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2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625B"/>
    <a:srgbClr val="3D3234"/>
    <a:srgbClr val="FF0000"/>
    <a:srgbClr val="00FF76"/>
    <a:srgbClr val="FCFF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05"/>
    <p:restoredTop sz="77184"/>
  </p:normalViewPr>
  <p:slideViewPr>
    <p:cSldViewPr snapToGrid="0" snapToObjects="1">
      <p:cViewPr varScale="1">
        <p:scale>
          <a:sx n="82" d="100"/>
          <a:sy n="82" d="100"/>
        </p:scale>
        <p:origin x="1816" y="184"/>
      </p:cViewPr>
      <p:guideLst>
        <p:guide orient="horz" pos="2304"/>
        <p:guide pos="26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rgbClr val="FFFF00"/>
              </a:solidFill>
              <a:ln>
                <a:solidFill>
                  <a:schemeClr val="tx1"/>
                </a:solidFill>
              </a:ln>
              <a:effectLst/>
            </c:spPr>
            <c:extLst>
              <c:ext xmlns:c16="http://schemas.microsoft.com/office/drawing/2014/chart" uri="{C3380CC4-5D6E-409C-BE32-E72D297353CC}">
                <c16:uniqueId val="{00000003-2A8E-F24F-91CB-246A4C064098}"/>
              </c:ext>
            </c:extLst>
          </c:dPt>
          <c:dPt>
            <c:idx val="1"/>
            <c:invertIfNegative val="0"/>
            <c:bubble3D val="0"/>
            <c:spPr>
              <a:solidFill>
                <a:schemeClr val="accent4">
                  <a:lumMod val="75000"/>
                </a:schemeClr>
              </a:solidFill>
              <a:ln>
                <a:solidFill>
                  <a:schemeClr val="tx1"/>
                </a:solidFill>
              </a:ln>
              <a:effectLst/>
            </c:spPr>
            <c:extLst>
              <c:ext xmlns:c16="http://schemas.microsoft.com/office/drawing/2014/chart" uri="{C3380CC4-5D6E-409C-BE32-E72D297353CC}">
                <c16:uniqueId val="{00000004-2A8E-F24F-91CB-246A4C064098}"/>
              </c:ext>
            </c:extLst>
          </c:dPt>
          <c:dPt>
            <c:idx val="2"/>
            <c:invertIfNegative val="0"/>
            <c:bubble3D val="0"/>
            <c:spPr>
              <a:solidFill>
                <a:schemeClr val="accent4">
                  <a:lumMod val="50000"/>
                </a:schemeClr>
              </a:solidFill>
              <a:ln>
                <a:solidFill>
                  <a:schemeClr val="tx1"/>
                </a:solidFill>
              </a:ln>
              <a:effectLst/>
            </c:spPr>
            <c:extLst>
              <c:ext xmlns:c16="http://schemas.microsoft.com/office/drawing/2014/chart" uri="{C3380CC4-5D6E-409C-BE32-E72D297353CC}">
                <c16:uniqueId val="{00000005-2A8E-F24F-91CB-246A4C064098}"/>
              </c:ext>
            </c:extLst>
          </c:dPt>
          <c:dLbls>
            <c:dLbl>
              <c:idx val="0"/>
              <c:tx>
                <c:rich>
                  <a:bodyPr/>
                  <a:lstStyle/>
                  <a:p>
                    <a:fld id="{D0AB78BC-2958-D646-B7DC-3CF8D7F0931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A8E-F24F-91CB-246A4C064098}"/>
                </c:ext>
              </c:extLst>
            </c:dLbl>
            <c:dLbl>
              <c:idx val="1"/>
              <c:tx>
                <c:rich>
                  <a:bodyPr/>
                  <a:lstStyle/>
                  <a:p>
                    <a:fld id="{9D904442-5C2C-C147-AEDF-14652550BF0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A8E-F24F-91CB-246A4C064098}"/>
                </c:ext>
              </c:extLst>
            </c:dLbl>
            <c:dLbl>
              <c:idx val="2"/>
              <c:tx>
                <c:rich>
                  <a:bodyPr/>
                  <a:lstStyle/>
                  <a:p>
                    <a:fld id="{473322E4-7D1A-A04C-81AF-BF6EDC0DECD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A8E-F24F-91CB-246A4C064098}"/>
                </c:ext>
              </c:extLst>
            </c:dLbl>
            <c:numFmt formatCode="General" sourceLinked="0"/>
            <c:spPr>
              <a:noFill/>
              <a:ln>
                <a:noFill/>
              </a:ln>
              <a:effectLst/>
            </c:spPr>
            <c:txPr>
              <a:bodyPr rot="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Olive Oil</c:v>
                </c:pt>
                <c:pt idx="1">
                  <c:v>Walnuts</c:v>
                </c:pt>
                <c:pt idx="2">
                  <c:v>Almonds</c:v>
                </c:pt>
              </c:strCache>
            </c:strRef>
          </c:cat>
          <c:val>
            <c:numRef>
              <c:f>Sheet1!$B$2:$B$4</c:f>
              <c:numCache>
                <c:formatCode>General</c:formatCode>
                <c:ptCount val="3"/>
                <c:pt idx="0">
                  <c:v>7.3</c:v>
                </c:pt>
                <c:pt idx="1">
                  <c:v>10.8</c:v>
                </c:pt>
                <c:pt idx="2">
                  <c:v>13.4</c:v>
                </c:pt>
              </c:numCache>
            </c:numRef>
          </c:val>
          <c:extLst>
            <c:ext xmlns:c16="http://schemas.microsoft.com/office/drawing/2014/chart" uri="{C3380CC4-5D6E-409C-BE32-E72D297353CC}">
              <c16:uniqueId val="{00000000-2A8E-F24F-91CB-246A4C064098}"/>
            </c:ext>
          </c:extLst>
        </c:ser>
        <c:dLbls>
          <c:dLblPos val="outEnd"/>
          <c:showLegendKey val="0"/>
          <c:showVal val="1"/>
          <c:showCatName val="0"/>
          <c:showSerName val="0"/>
          <c:showPercent val="0"/>
          <c:showBubbleSize val="0"/>
        </c:dLbls>
        <c:gapWidth val="72"/>
        <c:overlap val="-21"/>
        <c:axId val="1065032384"/>
        <c:axId val="1120266272"/>
      </c:barChart>
      <c:catAx>
        <c:axId val="1065032384"/>
        <c:scaling>
          <c:orientation val="minMax"/>
        </c:scaling>
        <c:delete val="0"/>
        <c:axPos val="t"/>
        <c:numFmt formatCode="General" sourceLinked="1"/>
        <c:majorTickMark val="none"/>
        <c:minorTickMark val="none"/>
        <c:tickLblPos val="nextTo"/>
        <c:spPr>
          <a:noFill/>
          <a:ln w="25400"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1120266272"/>
        <c:crosses val="autoZero"/>
        <c:auto val="1"/>
        <c:lblAlgn val="ctr"/>
        <c:lblOffset val="100"/>
        <c:noMultiLvlLbl val="0"/>
      </c:catAx>
      <c:valAx>
        <c:axId val="1120266272"/>
        <c:scaling>
          <c:orientation val="maxMin"/>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rgbClr val="FFFFFF"/>
                    </a:solidFill>
                    <a:latin typeface="+mn-lt"/>
                    <a:ea typeface="+mn-ea"/>
                    <a:cs typeface="+mn-cs"/>
                  </a:defRPr>
                </a:pPr>
                <a:r>
                  <a:rPr lang="en-US"/>
                  <a:t>LDL-Cholesterol Lowering %</a:t>
                </a:r>
              </a:p>
            </c:rich>
          </c:tx>
          <c:overlay val="0"/>
          <c:spPr>
            <a:noFill/>
            <a:ln>
              <a:noFill/>
            </a:ln>
            <a:effectLst/>
          </c:spPr>
          <c:txPr>
            <a:bodyPr rot="-5400000" spcFirstLastPara="1" vertOverflow="ellipsis" vert="horz" wrap="square" anchor="ctr" anchorCtr="1"/>
            <a:lstStyle/>
            <a:p>
              <a:pPr>
                <a:defRPr sz="1330" b="0" i="0" u="none" strike="noStrike" kern="1200" baseline="0">
                  <a:solidFill>
                    <a:srgbClr val="FFFFFF"/>
                  </a:solidFill>
                  <a:latin typeface="+mn-lt"/>
                  <a:ea typeface="+mn-ea"/>
                  <a:cs typeface="+mn-cs"/>
                </a:defRPr>
              </a:pPr>
              <a:endParaRPr lang="en-US"/>
            </a:p>
          </c:txPr>
        </c:title>
        <c:numFmt formatCode="General" sourceLinked="0"/>
        <c:majorTickMark val="none"/>
        <c:minorTickMark val="none"/>
        <c:tickLblPos val="nextTo"/>
        <c:spPr>
          <a:noFill/>
          <a:ln w="25400">
            <a:solidFill>
              <a:schemeClr val="bg1"/>
            </a:solidFill>
          </a:ln>
          <a:effectLst/>
        </c:spPr>
        <c:txPr>
          <a:bodyPr rot="-6000000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crossAx val="1065032384"/>
        <c:crosses val="autoZero"/>
        <c:crossBetween val="between"/>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FFF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2201C-6371-1447-90D3-F71AE119B2F3}" type="doc">
      <dgm:prSet loTypeId="urn:microsoft.com/office/officeart/2005/8/layout/venn1" loCatId="" qsTypeId="urn:microsoft.com/office/officeart/2005/8/quickstyle/simple1" qsCatId="simple" csTypeId="urn:microsoft.com/office/officeart/2005/8/colors/accent1_2" csCatId="accent1" phldr="1"/>
      <dgm:spPr/>
    </dgm:pt>
    <dgm:pt modelId="{FA5BF57D-BE0B-7642-B709-B571C086F7CE}">
      <dgm:prSet phldrT="[Text]"/>
      <dgm:spPr>
        <a:solidFill>
          <a:srgbClr val="FFFF00">
            <a:alpha val="50000"/>
          </a:srgbClr>
        </a:solidFill>
      </dgm:spPr>
      <dgm:t>
        <a:bodyPr/>
        <a:lstStyle/>
        <a:p>
          <a:r>
            <a:rPr lang="en-US" dirty="0"/>
            <a:t>Benefits of healthy Cholesterol.</a:t>
          </a:r>
        </a:p>
      </dgm:t>
    </dgm:pt>
    <dgm:pt modelId="{F0D50FEA-E0C9-1544-8D13-65DFDD60A1EE}" type="parTrans" cxnId="{C1552C7F-2399-B24A-974E-73150B704B3B}">
      <dgm:prSet/>
      <dgm:spPr/>
      <dgm:t>
        <a:bodyPr/>
        <a:lstStyle/>
        <a:p>
          <a:endParaRPr lang="en-US"/>
        </a:p>
      </dgm:t>
    </dgm:pt>
    <dgm:pt modelId="{942BCD15-8162-7B48-B077-7D20CB464F5A}" type="sibTrans" cxnId="{C1552C7F-2399-B24A-974E-73150B704B3B}">
      <dgm:prSet/>
      <dgm:spPr/>
      <dgm:t>
        <a:bodyPr/>
        <a:lstStyle/>
        <a:p>
          <a:endParaRPr lang="en-US"/>
        </a:p>
      </dgm:t>
    </dgm:pt>
    <dgm:pt modelId="{7B144B7D-ADE6-6B4B-B7F4-3BC6F2FD0E2B}">
      <dgm:prSet phldrT="[Text]"/>
      <dgm:spPr>
        <a:solidFill>
          <a:schemeClr val="bg1">
            <a:alpha val="50000"/>
          </a:schemeClr>
        </a:solidFill>
      </dgm:spPr>
      <dgm:t>
        <a:bodyPr/>
        <a:lstStyle/>
        <a:p>
          <a:r>
            <a:rPr lang="en-US" dirty="0"/>
            <a:t>Your mind and Cholesterol.</a:t>
          </a:r>
        </a:p>
      </dgm:t>
    </dgm:pt>
    <dgm:pt modelId="{9C34535B-96F9-5E42-B053-AD70F1FEF956}" type="parTrans" cxnId="{B72C89AD-9F97-0040-8E2C-46209918ADCD}">
      <dgm:prSet/>
      <dgm:spPr/>
      <dgm:t>
        <a:bodyPr/>
        <a:lstStyle/>
        <a:p>
          <a:endParaRPr lang="en-US"/>
        </a:p>
      </dgm:t>
    </dgm:pt>
    <dgm:pt modelId="{1A9A23F9-B7C1-3747-95B0-EA5326FCD0DE}" type="sibTrans" cxnId="{B72C89AD-9F97-0040-8E2C-46209918ADCD}">
      <dgm:prSet/>
      <dgm:spPr/>
      <dgm:t>
        <a:bodyPr/>
        <a:lstStyle/>
        <a:p>
          <a:endParaRPr lang="en-US"/>
        </a:p>
      </dgm:t>
    </dgm:pt>
    <dgm:pt modelId="{BF0F30B7-F2BA-6E45-AA91-4858B561AD5A}">
      <dgm:prSet phldrT="[Text]"/>
      <dgm:spPr>
        <a:solidFill>
          <a:srgbClr val="FF0000">
            <a:alpha val="50000"/>
          </a:srgbClr>
        </a:solidFill>
      </dgm:spPr>
      <dgm:t>
        <a:bodyPr/>
        <a:lstStyle/>
        <a:p>
          <a:r>
            <a:rPr lang="en-US" dirty="0"/>
            <a:t>Too much, Too little.</a:t>
          </a:r>
        </a:p>
      </dgm:t>
    </dgm:pt>
    <dgm:pt modelId="{7C927727-B7D5-124C-B5B3-D1B8A0650FFD}" type="parTrans" cxnId="{A1C988B4-7DE1-6040-8209-3016F47FA8DA}">
      <dgm:prSet/>
      <dgm:spPr/>
      <dgm:t>
        <a:bodyPr/>
        <a:lstStyle/>
        <a:p>
          <a:endParaRPr lang="en-US"/>
        </a:p>
      </dgm:t>
    </dgm:pt>
    <dgm:pt modelId="{F9657392-93F4-AD4D-84C9-EF8ECF458B5E}" type="sibTrans" cxnId="{A1C988B4-7DE1-6040-8209-3016F47FA8DA}">
      <dgm:prSet/>
      <dgm:spPr/>
      <dgm:t>
        <a:bodyPr/>
        <a:lstStyle/>
        <a:p>
          <a:endParaRPr lang="en-US"/>
        </a:p>
      </dgm:t>
    </dgm:pt>
    <dgm:pt modelId="{A2CD10B8-5974-854E-A788-6B16F5C871C7}" type="pres">
      <dgm:prSet presAssocID="{7EE2201C-6371-1447-90D3-F71AE119B2F3}" presName="compositeShape" presStyleCnt="0">
        <dgm:presLayoutVars>
          <dgm:chMax val="7"/>
          <dgm:dir/>
          <dgm:resizeHandles val="exact"/>
        </dgm:presLayoutVars>
      </dgm:prSet>
      <dgm:spPr/>
    </dgm:pt>
    <dgm:pt modelId="{8EF9E40B-09DB-9D4B-B92C-3A9E2E5D5331}" type="pres">
      <dgm:prSet presAssocID="{FA5BF57D-BE0B-7642-B709-B571C086F7CE}" presName="circ1" presStyleLbl="vennNode1" presStyleIdx="0" presStyleCnt="3"/>
      <dgm:spPr/>
    </dgm:pt>
    <dgm:pt modelId="{A150D4FA-5972-0F4B-AD6C-6A1294FBE370}" type="pres">
      <dgm:prSet presAssocID="{FA5BF57D-BE0B-7642-B709-B571C086F7CE}" presName="circ1Tx" presStyleLbl="revTx" presStyleIdx="0" presStyleCnt="0">
        <dgm:presLayoutVars>
          <dgm:chMax val="0"/>
          <dgm:chPref val="0"/>
          <dgm:bulletEnabled val="1"/>
        </dgm:presLayoutVars>
      </dgm:prSet>
      <dgm:spPr/>
    </dgm:pt>
    <dgm:pt modelId="{8331EF6A-A4A9-EC41-9514-3E04654C6518}" type="pres">
      <dgm:prSet presAssocID="{BF0F30B7-F2BA-6E45-AA91-4858B561AD5A}" presName="circ2" presStyleLbl="vennNode1" presStyleIdx="1" presStyleCnt="3"/>
      <dgm:spPr/>
    </dgm:pt>
    <dgm:pt modelId="{DE0909F6-59FF-7344-886E-2E2E74F07522}" type="pres">
      <dgm:prSet presAssocID="{BF0F30B7-F2BA-6E45-AA91-4858B561AD5A}" presName="circ2Tx" presStyleLbl="revTx" presStyleIdx="0" presStyleCnt="0">
        <dgm:presLayoutVars>
          <dgm:chMax val="0"/>
          <dgm:chPref val="0"/>
          <dgm:bulletEnabled val="1"/>
        </dgm:presLayoutVars>
      </dgm:prSet>
      <dgm:spPr/>
    </dgm:pt>
    <dgm:pt modelId="{BED2F8B8-7482-1045-824C-0629D9C5BAB2}" type="pres">
      <dgm:prSet presAssocID="{7B144B7D-ADE6-6B4B-B7F4-3BC6F2FD0E2B}" presName="circ3" presStyleLbl="vennNode1" presStyleIdx="2" presStyleCnt="3"/>
      <dgm:spPr/>
    </dgm:pt>
    <dgm:pt modelId="{46701625-257C-384C-939D-CF5F39DD1F4B}" type="pres">
      <dgm:prSet presAssocID="{7B144B7D-ADE6-6B4B-B7F4-3BC6F2FD0E2B}" presName="circ3Tx" presStyleLbl="revTx" presStyleIdx="0" presStyleCnt="0">
        <dgm:presLayoutVars>
          <dgm:chMax val="0"/>
          <dgm:chPref val="0"/>
          <dgm:bulletEnabled val="1"/>
        </dgm:presLayoutVars>
      </dgm:prSet>
      <dgm:spPr/>
    </dgm:pt>
  </dgm:ptLst>
  <dgm:cxnLst>
    <dgm:cxn modelId="{FF592C13-3920-B345-842B-2B97305C7B20}" type="presOf" srcId="{7B144B7D-ADE6-6B4B-B7F4-3BC6F2FD0E2B}" destId="{BED2F8B8-7482-1045-824C-0629D9C5BAB2}" srcOrd="0" destOrd="0" presId="urn:microsoft.com/office/officeart/2005/8/layout/venn1"/>
    <dgm:cxn modelId="{1A6C4554-4586-F14B-BE7D-EFD2DF96BFA9}" type="presOf" srcId="{7EE2201C-6371-1447-90D3-F71AE119B2F3}" destId="{A2CD10B8-5974-854E-A788-6B16F5C871C7}" srcOrd="0" destOrd="0" presId="urn:microsoft.com/office/officeart/2005/8/layout/venn1"/>
    <dgm:cxn modelId="{9C28507E-7DD6-B549-A0C5-B31B231BB7BE}" type="presOf" srcId="{FA5BF57D-BE0B-7642-B709-B571C086F7CE}" destId="{A150D4FA-5972-0F4B-AD6C-6A1294FBE370}" srcOrd="1" destOrd="0" presId="urn:microsoft.com/office/officeart/2005/8/layout/venn1"/>
    <dgm:cxn modelId="{C1552C7F-2399-B24A-974E-73150B704B3B}" srcId="{7EE2201C-6371-1447-90D3-F71AE119B2F3}" destId="{FA5BF57D-BE0B-7642-B709-B571C086F7CE}" srcOrd="0" destOrd="0" parTransId="{F0D50FEA-E0C9-1544-8D13-65DFDD60A1EE}" sibTransId="{942BCD15-8162-7B48-B077-7D20CB464F5A}"/>
    <dgm:cxn modelId="{FCAC1AA0-D38D-8645-A991-506AE285CA65}" type="presOf" srcId="{FA5BF57D-BE0B-7642-B709-B571C086F7CE}" destId="{8EF9E40B-09DB-9D4B-B92C-3A9E2E5D5331}" srcOrd="0" destOrd="0" presId="urn:microsoft.com/office/officeart/2005/8/layout/venn1"/>
    <dgm:cxn modelId="{B72C89AD-9F97-0040-8E2C-46209918ADCD}" srcId="{7EE2201C-6371-1447-90D3-F71AE119B2F3}" destId="{7B144B7D-ADE6-6B4B-B7F4-3BC6F2FD0E2B}" srcOrd="2" destOrd="0" parTransId="{9C34535B-96F9-5E42-B053-AD70F1FEF956}" sibTransId="{1A9A23F9-B7C1-3747-95B0-EA5326FCD0DE}"/>
    <dgm:cxn modelId="{A1C988B4-7DE1-6040-8209-3016F47FA8DA}" srcId="{7EE2201C-6371-1447-90D3-F71AE119B2F3}" destId="{BF0F30B7-F2BA-6E45-AA91-4858B561AD5A}" srcOrd="1" destOrd="0" parTransId="{7C927727-B7D5-124C-B5B3-D1B8A0650FFD}" sibTransId="{F9657392-93F4-AD4D-84C9-EF8ECF458B5E}"/>
    <dgm:cxn modelId="{FA7AC1B5-408F-8E42-8669-411B8277F2CC}" type="presOf" srcId="{BF0F30B7-F2BA-6E45-AA91-4858B561AD5A}" destId="{8331EF6A-A4A9-EC41-9514-3E04654C6518}" srcOrd="0" destOrd="0" presId="urn:microsoft.com/office/officeart/2005/8/layout/venn1"/>
    <dgm:cxn modelId="{975687DD-AB35-E847-85D9-60E276CF3AAC}" type="presOf" srcId="{7B144B7D-ADE6-6B4B-B7F4-3BC6F2FD0E2B}" destId="{46701625-257C-384C-939D-CF5F39DD1F4B}" srcOrd="1" destOrd="0" presId="urn:microsoft.com/office/officeart/2005/8/layout/venn1"/>
    <dgm:cxn modelId="{1462B4E1-B375-8542-9628-BF778D3917B1}" type="presOf" srcId="{BF0F30B7-F2BA-6E45-AA91-4858B561AD5A}" destId="{DE0909F6-59FF-7344-886E-2E2E74F07522}" srcOrd="1" destOrd="0" presId="urn:microsoft.com/office/officeart/2005/8/layout/venn1"/>
    <dgm:cxn modelId="{E2054CE7-3D88-5640-B8C3-358E263D52C1}" type="presParOf" srcId="{A2CD10B8-5974-854E-A788-6B16F5C871C7}" destId="{8EF9E40B-09DB-9D4B-B92C-3A9E2E5D5331}" srcOrd="0" destOrd="0" presId="urn:microsoft.com/office/officeart/2005/8/layout/venn1"/>
    <dgm:cxn modelId="{7C14D074-C4EA-7943-92D0-6619B2877480}" type="presParOf" srcId="{A2CD10B8-5974-854E-A788-6B16F5C871C7}" destId="{A150D4FA-5972-0F4B-AD6C-6A1294FBE370}" srcOrd="1" destOrd="0" presId="urn:microsoft.com/office/officeart/2005/8/layout/venn1"/>
    <dgm:cxn modelId="{64A86B6D-69E8-304A-BBAD-074C237DB9DC}" type="presParOf" srcId="{A2CD10B8-5974-854E-A788-6B16F5C871C7}" destId="{8331EF6A-A4A9-EC41-9514-3E04654C6518}" srcOrd="2" destOrd="0" presId="urn:microsoft.com/office/officeart/2005/8/layout/venn1"/>
    <dgm:cxn modelId="{5DD21031-26B4-E447-BA88-4D35BF9EA020}" type="presParOf" srcId="{A2CD10B8-5974-854E-A788-6B16F5C871C7}" destId="{DE0909F6-59FF-7344-886E-2E2E74F07522}" srcOrd="3" destOrd="0" presId="urn:microsoft.com/office/officeart/2005/8/layout/venn1"/>
    <dgm:cxn modelId="{65E81296-4D7A-2340-98E7-5632ABE7A757}" type="presParOf" srcId="{A2CD10B8-5974-854E-A788-6B16F5C871C7}" destId="{BED2F8B8-7482-1045-824C-0629D9C5BAB2}" srcOrd="4" destOrd="0" presId="urn:microsoft.com/office/officeart/2005/8/layout/venn1"/>
    <dgm:cxn modelId="{16508D89-863F-024F-9B3B-A4BA1C3947B0}" type="presParOf" srcId="{A2CD10B8-5974-854E-A788-6B16F5C871C7}" destId="{46701625-257C-384C-939D-CF5F39DD1F4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9E40B-09DB-9D4B-B92C-3A9E2E5D5331}">
      <dsp:nvSpPr>
        <dsp:cNvPr id="0" name=""/>
        <dsp:cNvSpPr/>
      </dsp:nvSpPr>
      <dsp:spPr>
        <a:xfrm>
          <a:off x="1039107" y="240570"/>
          <a:ext cx="2879743" cy="2879743"/>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Benefits of healthy Cholesterol.</a:t>
          </a:r>
        </a:p>
      </dsp:txBody>
      <dsp:txXfrm>
        <a:off x="1423073" y="744525"/>
        <a:ext cx="2111811" cy="1295884"/>
      </dsp:txXfrm>
    </dsp:sp>
    <dsp:sp modelId="{8331EF6A-A4A9-EC41-9514-3E04654C6518}">
      <dsp:nvSpPr>
        <dsp:cNvPr id="0" name=""/>
        <dsp:cNvSpPr/>
      </dsp:nvSpPr>
      <dsp:spPr>
        <a:xfrm>
          <a:off x="2078214" y="2040409"/>
          <a:ext cx="2879743" cy="2879743"/>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Too much, Too little.</a:t>
          </a:r>
        </a:p>
      </dsp:txBody>
      <dsp:txXfrm>
        <a:off x="2958936" y="2784343"/>
        <a:ext cx="1727845" cy="1583858"/>
      </dsp:txXfrm>
    </dsp:sp>
    <dsp:sp modelId="{BED2F8B8-7482-1045-824C-0629D9C5BAB2}">
      <dsp:nvSpPr>
        <dsp:cNvPr id="0" name=""/>
        <dsp:cNvSpPr/>
      </dsp:nvSpPr>
      <dsp:spPr>
        <a:xfrm>
          <a:off x="0" y="2040409"/>
          <a:ext cx="2879743" cy="2879743"/>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dirty="0"/>
            <a:t>Your mind and Cholesterol.</a:t>
          </a:r>
        </a:p>
      </dsp:txBody>
      <dsp:txXfrm>
        <a:off x="271175" y="2784343"/>
        <a:ext cx="1727845" cy="15838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22A17-D3C3-904A-8E2F-9DB474E709AF}" type="datetimeFigureOut">
              <a:rPr lang="en-US" smtClean="0"/>
              <a:t>12/29/25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3A08F-19E0-8446-9C8D-843B3F2F1A20}" type="slidenum">
              <a:rPr lang="en-US" smtClean="0"/>
              <a:t>‹#›</a:t>
            </a:fld>
            <a:endParaRPr lang="en-US"/>
          </a:p>
        </p:txBody>
      </p:sp>
    </p:spTree>
    <p:extLst>
      <p:ext uri="{BB962C8B-B14F-4D97-AF65-F5344CB8AC3E}">
        <p14:creationId xmlns:p14="http://schemas.microsoft.com/office/powerpoint/2010/main" val="410393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Blueprint for Health and Healing, </a:t>
            </a:r>
          </a:p>
          <a:p>
            <a:r>
              <a:rPr lang="en-US" dirty="0"/>
              <a:t>Reversing Disease From Its Foundation</a:t>
            </a:r>
          </a:p>
          <a:p>
            <a:r>
              <a:rPr lang="en-US" dirty="0"/>
              <a:t>Hi, I’m Dr. John Clark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topic is, “</a:t>
            </a:r>
            <a:r>
              <a:rPr lang="en-US" dirty="0">
                <a:effectLst>
                  <a:glow rad="101600">
                    <a:schemeClr val="tx1">
                      <a:alpha val="60000"/>
                    </a:schemeClr>
                  </a:glow>
                  <a:outerShdw blurRad="50800" dist="38100" dir="2700000" algn="tl" rotWithShape="0">
                    <a:prstClr val="black">
                      <a:alpha val="40000"/>
                    </a:prstClr>
                  </a:outerShdw>
                </a:effectLst>
              </a:rPr>
              <a:t>The Blessing Of Heart Healthy Cholesterol”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53A08F-19E0-8446-9C8D-843B3F2F1A20}" type="slidenum">
              <a:rPr lang="en-US" smtClean="0"/>
              <a:t>1</a:t>
            </a:fld>
            <a:endParaRPr lang="en-US"/>
          </a:p>
        </p:txBody>
      </p:sp>
    </p:spTree>
    <p:extLst>
      <p:ext uri="{BB962C8B-B14F-4D97-AF65-F5344CB8AC3E}">
        <p14:creationId xmlns:p14="http://schemas.microsoft.com/office/powerpoint/2010/main" val="171394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C59A60B2-CB78-3A47-B0CD-EA1720E3AC4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7B99844F-E06D-F74A-A515-458580A025F2}" type="slidenum">
              <a:rPr lang="en-US" altLang="en-US" sz="1200">
                <a:effectLst/>
              </a:rPr>
              <a:pPr algn="r" eaLnBrk="1" hangingPunct="1">
                <a:lnSpc>
                  <a:spcPct val="100000"/>
                </a:lnSpc>
                <a:spcBef>
                  <a:spcPct val="0"/>
                </a:spcBef>
                <a:buClrTx/>
                <a:buSzTx/>
                <a:buFontTx/>
                <a:buNone/>
              </a:pPr>
              <a:t>19</a:t>
            </a:fld>
            <a:endParaRPr lang="en-US" altLang="en-US" sz="1200">
              <a:effectLst/>
            </a:endParaRPr>
          </a:p>
        </p:txBody>
      </p:sp>
      <p:sp>
        <p:nvSpPr>
          <p:cNvPr id="224259" name="Rectangle 2">
            <a:extLst>
              <a:ext uri="{FF2B5EF4-FFF2-40B4-BE49-F238E27FC236}">
                <a16:creationId xmlns:a16="http://schemas.microsoft.com/office/drawing/2014/main" id="{1E4E4EAD-06E4-D346-BE1E-210B61DA2988}"/>
              </a:ext>
            </a:extLst>
          </p:cNvPr>
          <p:cNvSpPr>
            <a:spLocks noGrp="1" noRot="1" noChangeAspect="1" noChangeArrowheads="1" noTextEdit="1"/>
          </p:cNvSpPr>
          <p:nvPr>
            <p:ph type="sldImg"/>
          </p:nvPr>
        </p:nvSpPr>
        <p:spPr>
          <a:solidFill>
            <a:srgbClr val="FFFFFF"/>
          </a:solidFill>
          <a:ln/>
        </p:spPr>
      </p:sp>
      <p:sp>
        <p:nvSpPr>
          <p:cNvPr id="224260" name="Rectangle 3">
            <a:extLst>
              <a:ext uri="{FF2B5EF4-FFF2-40B4-BE49-F238E27FC236}">
                <a16:creationId xmlns:a16="http://schemas.microsoft.com/office/drawing/2014/main" id="{2A059FF8-D84A-AD45-964F-95B8ACDB31F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Yasutake K, Nakamuta M, Shima Y, Ohyama A, Masuda K, Haruta N, Fujino T, Aoyagi Y, Fukuizumi K, Yoshimoto T, Takemoto R, Miyahara T, Harada N, Hayata F, Nakashima M, Enjoji M. Nutritional investigation of non-obese patients with non-alcoholic fatty liver disease: The significance of dietary cholesterol. Scand J Gastroenterol. 2008 Dec 4:1-7.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Dietetic Laboratory.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Objective. The onset and progression of non-alcoholic fatty liver disease (NAFLD) seem to be affected by nutritive intake; however, detailed examinations have not been performed in non-obese NAFLD patients. The purpose of this study was to identify potential nutritive factors that affect NAFLD and its related nutritional problems. Material and methods. We investigated the distribution of abdominal fat, dietary intake, and biochemical data in patients with NAFLD and compared non-obese with obese patients. Results. There was no significant difference in the percentage of patients with diabetes or dyslipidemia between the obese and non-obese groups. Waist circumference, total abdominal fat levels, and subcutaneous fat levels were significantly higher in the obese group, while visceral fat levels were not significantly different between the two groups. Immunoreactive insulin (IRI) and homeostasis model assessment-insulin resistance (HOMA-IR) were significantly lower in the non-obese group, suggesting that the non-obese patients were not overtly insulin resistant. Although serum adiponectin and TNF-alpha levels were similar in both groups, leptin levels were significantly higher in the obese group. Total energy and carbohydrate intake tended to be higher in the obese group. A characteristic feature was that dietary cholesterol intake was significantly higher, while the intake of polyunsaturated fatty acids (PUFAs) was significantly lower in the non-obese group. Conclusions. In non-obese NAFLD patients: 1) although visceral fat was increased, insulin resistance and/or dysregulated secretion of adipocytokines was not necessarily shown; 2) intakes of total energy and carbohydrates were not excessive, although dietary cholesterol was superabundant and dietary PUFAs were significantly lower compared with those in obese patients; and 3) characteristic fat intake may be associated with the formation of NAFLD.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19058085 [PubMed - as supplied by publisher]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Hepatology. 2008 Aug;48(2):474-86.Click here to read Links</a:t>
            </a:r>
          </a:p>
          <a:p>
            <a:pPr eaLnBrk="1" hangingPunct="1"/>
            <a:r>
              <a:rPr lang="en-US" altLang="en-US">
                <a:latin typeface="Arial" panose="020B0604020202020204" pitchFamily="34" charset="0"/>
              </a:rPr>
              <a:t>    Dietary cholesterol, rather than liver steatosis, leads to hepatic inflammation in hyperlipidemic mouse models of nonalcoholic steatohepatitis.</a:t>
            </a:r>
          </a:p>
          <a:p>
            <a:pPr eaLnBrk="1" hangingPunct="1"/>
            <a:r>
              <a:rPr lang="en-US" altLang="en-US">
                <a:latin typeface="Arial" panose="020B0604020202020204" pitchFamily="34" charset="0"/>
              </a:rPr>
              <a:t>    Wouters K, van Gorp PJ, Bieghs V, Gijbels MJ, Duimel H, Lütjohann D, Kerksiek A, van Kruchten R, Maeda N, Staels B, van Bilsen M, Shiri-Sverdlov R, Hofker MH.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Molecular Genetics, Physiology and Electron Microscopy Unit, Nutrition and Toxicology Research and Cardiovascular Research, Institutes of Maastricht University, Maastricht, The Netherlands.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Nonalcoholic steatohepatitis (NASH) involves liver lipid accumulation (steatosis) combined with hepatic inflammation. The transition towards hepatic inflammation represents a key step in pathogenesis, because it will set the stage for further liver damage, culminating in hepatic fibrosis, cirrhosis, and liver cancer. The actual risk factors that drive hepatic inflammation during the progression to NASH remain largely unknown. The role of steatosis and dietary cholesterol in the etiology of diet-induced NASH was investigated using hyperlipidemic mouse models fed a Western diet. Livers of male and female hyperlipidemic (low-density lipoprotein receptor-deficient [ldlr(-/-)] and apolipoprotein E2 knock-in [APOE2ki]) mouse models were compared with livers of normolipidemic wild-type (WT) C57BL/6J mice after short-term feeding with a high-fat diet with cholesterol (HFC) and without cholesterol. Whereas WT mice displayed only steatosis after a short-term HFC diet, female ldlr(-/-) and APOE2ki mice showed steatosis with severe inflammation characterized by infiltration of macrophages and increased nuclear factor kappaB (NF-kappaB) signaling. Remarkably, male ldlr(-/-) and APOE2ki mice developed severe hepatic inflammation in the absence of steatosis after 7 days on an HFC diet compared with WT animals. An HFC diet induced bloated, "foamy" Kupffer cells in male and female ldlr(-/-) and APOE2ki mice. Hepatic inflammation was found to be linked to increased plasma very low-density lipoprotein (VLDL) cholesterol levels. Omitting cholesterol from the HFC diet lowered plasma VLDL cholesterol and prevented the development of inflammation and hepatic foam cells. CONCLUSION: These findings indicate that dietary cholesterol, possibly in the form of modified plasma lipoproteins, is an important risk factor for the progression to hepatic inflammation in diet-induced NASH.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18666236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Genome Biol. 2007;8(9):R200.Click here to read Click here to read Links</a:t>
            </a:r>
          </a:p>
          <a:p>
            <a:pPr eaLnBrk="1" hangingPunct="1"/>
            <a:r>
              <a:rPr lang="en-US" altLang="en-US">
                <a:latin typeface="Arial" panose="020B0604020202020204" pitchFamily="34" charset="0"/>
              </a:rPr>
              <a:t>    Atherosclerosis and liver inflammation induced by increased dietary cholesterol intake: a combined transcriptomics and metabolomics analysis.</a:t>
            </a:r>
          </a:p>
          <a:p>
            <a:pPr eaLnBrk="1" hangingPunct="1"/>
            <a:r>
              <a:rPr lang="en-US" altLang="en-US">
                <a:latin typeface="Arial" panose="020B0604020202020204" pitchFamily="34" charset="0"/>
              </a:rPr>
              <a:t>    Kleemann R, Verschuren L, van Erk MJ, Nikolsky Y, Cnubben NH, Verheij ER, Smilde AK, Hendriks HF, Zadelaar S, Smith GJ, Kaznacheev V, Nikolskaya T, Melnikov A, Hurt-Camejo E, van der Greef J, van Ommen B, Kooistra 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Vascular and Metabolic Diseases, TNO-Quality of Life, BioSciences, Gaubius Laboratory, Zernikedreef 9, 2333 CK Leiden, The Netherlands. robert.kleemann@tno.nl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Increased dietary cholesterol intake is associated with atherosclerosis. Atherosclerosis development requires a lipid and an inflammatory component. It is unclear where and how the inflammatory component develops. To assess the role of the liver in the evolution of inflammation, we treated ApoE*3Leiden mice with cholesterol-free (Con), low (LC; 0.25%) and high (HC; 1%) cholesterol diets, scored early atherosclerosis and profiled the (patho)physiological state of the liver using novel whole-genome and metabolome technologies. RESULTS: Whereas the Con diet did not induce early atherosclerosis, the LC diet did so but only mildly, and the HC diet induced it very strongly. With increasing dietary cholesterol intake, the liver switches from a resilient, adaptive state to an inflammatory, pro-atherosclerotic state. The liver absorbs moderate cholesterol stress (LC) mainly by adjusting metabolic and transport processes. This hepatic resilience is predominantly controlled by SREBP-1/-2, SP-1, RXR and PPARalpha. A further increase of dietary cholesterol stress (HC) additionally induces pro-inflammatory gene expression, including pro-atherosclerotic candidate genes. These HC-evoked changes occur via specific pro-inflammatory pathways involving specific transcriptional master regulators, some of which are established, others newly identified. Notably, several of these regulators control both lipid metabolism and inflammation, and thereby link the two processes. CONCLUSION: With increasing dietary cholesterol intake the liver switches from a mainly resilient (LC) to a predominantly inflammatory (HC) state, which is associated with early lesion formation. Newly developed, functional systems biology tools allowed the identification of novel regulatory pathways and transcriptional regulators controlling both lipid metabolism and inflammatory responses, thereby providing a rationale for an interrelationship between the two processes.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17892536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Homma Y, Kondo Y, Kaneko M, Kitamura T, Nyou WT, Yanagisawa M, Yamamoto Y, Kakizoe T. Promotion of carcinogenesis and oxidative stress by dietary cholesterol in rat prostate. Carcinogenesis. 2004 Jun;25(6):1011-4.</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    Department of Urology, Graduate School of Medicine, University of Tokyo, 7-3-1 Hongo, Bunkyo-ku, Tokyo 113-8655, Japan. homma-uro@umin.ac.jp</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association between prostate cancer risk and dietary fat consumption is well documented and explained partly by accelerated lipid peroxidation. We explored the possible effects of high dietary cholesterol on carcinogenesis and oxidative stress in the prostate of ACI/Seg rats. The rats develop prostate cancer spontaneously late in the life, providing an appropriate model to explore prolonged dietary conditions. Two groups of 20-week-old male rats, 28 each, were fed either a basal diet or a basal diet supplemented with 1% cholesterol (high cholesterol diet), and killed at 100 weeks of age. Rats on the high cholesterol diet developed adenocarcinoma in the ventral prostate more frequently (26 versus 4%, P = 0.023). In the repeat study, 26 rats each were treated similarly and killed at 80 weeks for histology and oxidative stress assay. Oxidative stress was assessed by measuring the plasma and intra-prostatic levels of vitamin E, vitamin C, uric acid and the oxidized and reduced forms of coenzyme Q(9). The relative amount of oxidized form of coenzyme Q(9) is a sensitive marker of oxidative stress. Rats on the high cholesterol diet demonstrated a higher incidence of atypical prostatic hyperplasia (24 versus 4%, P = 0.049). Also, the prostate showed a 2-fold increase (203% of the control) in the relative amounts of the oxidized form of coenzyme Q(9) and reciprocal reduction of vitamin C (9.5% of the control) and uric acid (46% of the control) levels (P &lt; 0.01), with a minimal change in vitamin E. The plasma levels of these compounds were not affected by dietary conditions. These results indicated that long-term feeding of a 1% cholesterol diet promoted carcinogenesis and tissue oxidative stress in rat prostate. The role of dietary fat and oxidative stress in prostate carcinogenesis needs further investigation.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14764460 [PubMed - indexed for MEDLINE]</a:t>
            </a:r>
          </a:p>
          <a:p>
            <a:pPr eaLnBrk="1" hangingPunct="1"/>
            <a:r>
              <a:rPr lang="en-US" altLang="en-US">
                <a:latin typeface="Arial" panose="020B0604020202020204" pitchFamily="34" charset="0"/>
              </a:rPr>
              <a:t>Yeh YF, Huang SL. Enhancing effect of dietary cholesterol and inhibitory effect of pravastatin on allergic pulmonary inflammation. J Biomed Sci. 2004 Sep-Oct;11(5):599-606.</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Institute of Public Health, National Yang-Ming University, Taipei, Taiwan.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To elucidate the link between the intake of animal fat and asthma, a murine model was developed to examine the effect of dietary cholesterol on pulmonary allergic inflammation. Male C57BL6 mice were fed either a control diet or a diet supplemented with 2% cholesterol. Following sensitization and inhalation exposure to ovalbumin, the bronchoalveolar lavage fluid of mice in the cholesterol group contained higher numbers of eosinophils and elevated levels of IL-5, PGE(2), and MCP-1. In addition, dietary cholesterol also resulted in elevated production of IL-4 and IFN-gamma by lymphocytes isolated from the lungs. These inflammatory indicators were all significantly correlated with serum cholesterol levels. In contrast to the effect of dietary cholesterol, adding pravastatin to the drinking water significantly reduced eosinophil infiltration and the levels of IL-5, PGE(2) and MCP-1 in lavage fluid. Although dietary cholesterol did not alter baseline IL-12 in the lungs, in mice challenged with ovalbumin the IL-12 levels were reduced in the cholesterol group and elevated significantly in the pravastatin group. The results suggest that dietary cholesterol might enhance pulmonary allergic inflammation, possibly involving both nonspecific inflammatory processes and lymphocyte activities.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15316134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Int Arch Allergy Immunol. 2001 Aug;125(4):329-34.Click here to read Links</a:t>
            </a:r>
          </a:p>
          <a:p>
            <a:pPr eaLnBrk="1" hangingPunct="1"/>
            <a:r>
              <a:rPr lang="en-US" altLang="en-US">
                <a:latin typeface="Arial" panose="020B0604020202020204" pitchFamily="34" charset="0"/>
              </a:rPr>
              <a:t>    Dietary cholesterol enhances pulmonary eosinophilic inflammation in a murine model of asthma.</a:t>
            </a:r>
          </a:p>
          <a:p>
            <a:pPr eaLnBrk="1" hangingPunct="1"/>
            <a:r>
              <a:rPr lang="en-US" altLang="en-US">
                <a:latin typeface="Arial" panose="020B0604020202020204" pitchFamily="34" charset="0"/>
              </a:rPr>
              <a:t>    Yeh YF, Huang SL.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Institute of Public Health, National Yang-Ming University, 155 Sec. 2, Li-Nong St., Taipei 112, Taiwan.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Epidemiological studies have suggested that the dietary pattern may be associated with the prevalence of asthma. We previously reported that an increased intake of foods of animal origin was associated with the occurrence of allergic rhinitis and asthma in adolescents. Here we examined the effect of dietary cholesterol in a murine model of allergic pulmonary inflammation. METHODS: Weanling C57BL/6 mice were fed a control diet containing 0.02% cholesterol or a diet supplemented with 1% or 2% cholesterol. Four weeks later the mice were sensitized with intraperitoneal ovalbumin (OVA) followed by OVA or saline inhalation 2 weeks later. OVA aerosol-induced inflammation was significantly enhanced by dietary supplementation of 1% or 2% cholesterol. RESULTS: Among OVA-challenged mice, leukocyte numbers, particularly those of eosinophils, in the bronchoalveolar space increased by 3- to 5-fold with the cholesterol supplement. Among OVA aerosol-challenged mice, the levels of interleukin-5 and cysteinyl leukotrienes in the bronchoalveolar lavage fluid were significantly higher in those fed the 2% cholesterol diet compared with mice on the control diet. CONCLUSIONS: Dietary cholesterol may enhance pulmonary allergic inflammation. Copyright 2001 S. Karger AG, Basel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11574755 [PubMed - indexed for MEDLINE]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2851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ABB4588A-3DEA-0D4E-B8A9-73F2478397E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650C8900-5E8C-454A-8922-3CF5635C6709}" type="slidenum">
              <a:rPr lang="en-US" altLang="en-US" sz="1200">
                <a:effectLst/>
              </a:rPr>
              <a:pPr algn="r" eaLnBrk="1" hangingPunct="1">
                <a:lnSpc>
                  <a:spcPct val="100000"/>
                </a:lnSpc>
                <a:spcBef>
                  <a:spcPct val="0"/>
                </a:spcBef>
                <a:buClrTx/>
                <a:buSzTx/>
                <a:buFontTx/>
                <a:buNone/>
              </a:pPr>
              <a:t>20</a:t>
            </a:fld>
            <a:endParaRPr lang="en-US" altLang="en-US" sz="1200">
              <a:effectLst/>
            </a:endParaRPr>
          </a:p>
        </p:txBody>
      </p:sp>
      <p:sp>
        <p:nvSpPr>
          <p:cNvPr id="168963" name="Rectangle 2">
            <a:extLst>
              <a:ext uri="{FF2B5EF4-FFF2-40B4-BE49-F238E27FC236}">
                <a16:creationId xmlns:a16="http://schemas.microsoft.com/office/drawing/2014/main" id="{87A706E1-1092-4643-BBE4-9CE21204DC28}"/>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AFD8E48E-938D-2E46-8E84-F0905ABAC7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Clin Rheumatol. 2009 Jul;28(7):801-5. Epub 2009 Mar 13.</a:t>
            </a:r>
          </a:p>
          <a:p>
            <a:pPr eaLnBrk="1" hangingPunct="1"/>
            <a:r>
              <a:rPr lang="en-US" altLang="en-US">
                <a:latin typeface="Arial" panose="020B0604020202020204" pitchFamily="34" charset="0"/>
              </a:rPr>
              <a:t>    High frequency of lipoprotein risk levels for cardiovascular disease in Takayasu arteritis.</a:t>
            </a:r>
          </a:p>
          <a:p>
            <a:pPr eaLnBrk="1" hangingPunct="1"/>
            <a:r>
              <a:rPr lang="en-US" altLang="en-US">
                <a:latin typeface="Arial" panose="020B0604020202020204" pitchFamily="34" charset="0"/>
              </a:rPr>
              <a:t>    de Carvalho JF, Bonfá E, Bezerra MC, Pereira RM.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Rheumatology Division, Faculdade de Medicina e Hospital das Clínicas da Faculdade de Medicina da Universidade de São Paulo, São Paulo, Brazil.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objective of this study is to characterize the lipoprotein risk levels in Takayasu arteritis (TA) patients and its possible association with disease activity and glucocorticoid use. Twenty-five female TA patients were consecutively included and compared with 30 age-, gender-, and body mass index-matched healthy controls. Demographic features and the lipid profile were determined and cardiovascular risk levels were evaluated according to NCEP/ATPIII. Total cholesterol (TC), LDL-c, HDL-c, and triglycerides were determined after a 12-h overnight fast. Exclusion criteria were conditions that interfere in the lipid profile. The disease duration was 6.6 +/- 7.4 years; 30% had clinical activity and 80% had laboratory activity. Regarding NCEP/ATPIII risk levels, TA patients presented higher frequency of lipid risk compared to controls: high TC (48% vs. 20%, p = 0.04), low HDL-c (20% vs. 0%, p = 0.015), and high triglycerides (36% vs. 10%, p = 0.026). No difference was observed related to LDL-c risk levels between both groups (40% vs. 20%, p = 0.14). Remarkably, 60% of the patients had at least one lipid risk factor for cardiovascular disease. No difference in the lipids was observed between patients with and without clinical activity; however, those with laboratory activity showed lower levels of HDL-c (1.37 +/- 0.42 vs. 2.00 +/- 0.63 mmol/L, p = 0.012) than patients without this activity. A negative correlation was found between HDL-c and CRP levels (r = -0.42, p = 0.04). Lipids were similar in patients under glucocorticoid compared to those without this therapy. This is the first study to identify that TA, an inflammatory disease, has a proatherogenic lipid profile which is associated to laboratory disease activity.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19283329 [PubMed - as supplied by publisher]</a:t>
            </a:r>
          </a:p>
        </p:txBody>
      </p:sp>
    </p:spTree>
    <p:extLst>
      <p:ext uri="{BB962C8B-B14F-4D97-AF65-F5344CB8AC3E}">
        <p14:creationId xmlns:p14="http://schemas.microsoft.com/office/powerpoint/2010/main" val="192696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8066140A-EC82-D646-AABA-55C879BF6E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fld id="{A23A46D6-CBCB-0F4E-B4D1-67B9EA9FCBD2}" type="slidenum">
              <a:rPr lang="en-US" altLang="en-US" sz="1200"/>
              <a:pPr/>
              <a:t>21</a:t>
            </a:fld>
            <a:endParaRPr lang="en-US" altLang="en-US" sz="1200"/>
          </a:p>
        </p:txBody>
      </p:sp>
      <p:sp>
        <p:nvSpPr>
          <p:cNvPr id="275459" name="Rectangle 2">
            <a:extLst>
              <a:ext uri="{FF2B5EF4-FFF2-40B4-BE49-F238E27FC236}">
                <a16:creationId xmlns:a16="http://schemas.microsoft.com/office/drawing/2014/main" id="{29262E83-5DFA-3F48-A3B2-A5B7A1B3ACE4}"/>
              </a:ext>
            </a:extLst>
          </p:cNvPr>
          <p:cNvSpPr>
            <a:spLocks noGrp="1" noRot="1" noChangeAspect="1" noChangeArrowheads="1" noTextEdit="1"/>
          </p:cNvSpPr>
          <p:nvPr>
            <p:ph type="sldImg"/>
          </p:nvPr>
        </p:nvSpPr>
        <p:spPr>
          <a:solidFill>
            <a:srgbClr val="FFFFFF"/>
          </a:solidFill>
          <a:ln/>
        </p:spPr>
      </p:sp>
      <p:sp>
        <p:nvSpPr>
          <p:cNvPr id="275460" name="Rectangle 3">
            <a:extLst>
              <a:ext uri="{FF2B5EF4-FFF2-40B4-BE49-F238E27FC236}">
                <a16:creationId xmlns:a16="http://schemas.microsoft.com/office/drawing/2014/main" id="{2B249959-F87B-6445-8470-D4E299B83384}"/>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rPr>
              <a:t>J </a:t>
            </a:r>
            <a:r>
              <a:rPr lang="en-US" altLang="en-US" dirty="0" err="1">
                <a:latin typeface="Arial" panose="020B0604020202020204" pitchFamily="34" charset="0"/>
              </a:rPr>
              <a:t>Clin</a:t>
            </a:r>
            <a:r>
              <a:rPr lang="en-US" altLang="en-US" dirty="0">
                <a:latin typeface="Arial" panose="020B0604020202020204" pitchFamily="34" charset="0"/>
              </a:rPr>
              <a:t> Lab Anal. 1991;5(3):219-25.</a:t>
            </a:r>
          </a:p>
          <a:p>
            <a:pPr eaLnBrk="1" hangingPunct="1"/>
            <a:r>
              <a:rPr lang="en-US" altLang="en-US" dirty="0">
                <a:latin typeface="Arial" panose="020B0604020202020204" pitchFamily="34" charset="0"/>
              </a:rPr>
              <a:t>    Cholesterol oxides and carcinogenesis.</a:t>
            </a:r>
          </a:p>
          <a:p>
            <a:pPr eaLnBrk="1" hangingPunct="1"/>
            <a:r>
              <a:rPr lang="en-US" altLang="en-US" dirty="0">
                <a:latin typeface="Arial" panose="020B0604020202020204" pitchFamily="34" charset="0"/>
              </a:rPr>
              <a:t>    Morin RJ, Hu B, Peng SK, </a:t>
            </a:r>
            <a:r>
              <a:rPr lang="en-US" altLang="en-US" dirty="0" err="1">
                <a:latin typeface="Arial" panose="020B0604020202020204" pitchFamily="34" charset="0"/>
              </a:rPr>
              <a:t>Sevanian</a:t>
            </a:r>
            <a:r>
              <a:rPr lang="en-US" altLang="en-US" dirty="0">
                <a:latin typeface="Arial" panose="020B0604020202020204" pitchFamily="34" charset="0"/>
              </a:rPr>
              <a:t> A.</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Department of Pathology, Harbor-UCLA Medical Center, Torrance, California 90509.</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Experimental evidence indicates a relationship between cholesterol alpha-epoxide and skin cancer, and exposure of skin fibroblasts to ultraviolet radiation </a:t>
            </a:r>
            <a:r>
              <a:rPr lang="en-US" altLang="en-US" dirty="0" err="1">
                <a:latin typeface="Arial" panose="020B0604020202020204" pitchFamily="34" charset="0"/>
              </a:rPr>
              <a:t>enduces</a:t>
            </a:r>
            <a:r>
              <a:rPr lang="en-US" altLang="en-US" dirty="0">
                <a:latin typeface="Arial" panose="020B0604020202020204" pitchFamily="34" charset="0"/>
              </a:rPr>
              <a:t> formation of significant levels of this oxide. Colon cancer is also etiologically linked to cholesterol oxidation products. Higher than normal levels of </a:t>
            </a:r>
            <a:r>
              <a:rPr lang="en-US" altLang="en-US" dirty="0" err="1">
                <a:latin typeface="Arial" panose="020B0604020202020204" pitchFamily="34" charset="0"/>
              </a:rPr>
              <a:t>cholestanetriol</a:t>
            </a:r>
            <a:r>
              <a:rPr lang="en-US" altLang="en-US" dirty="0">
                <a:latin typeface="Arial" panose="020B0604020202020204" pitchFamily="34" charset="0"/>
              </a:rPr>
              <a:t> have been found in patients with colon cancer and also in those with precancerous disorders such as adenomatous polyps and ulcerative colitis. Higher than normal levels of cholesterol alpha-epoxide have been found in breast fluid aspirates of women with benign breast disease, with or without atypical hyperplasia of the epithelium, and this may be a factor in the increased incidence of breast cancer associated with hyperplasia. Similarly, the observed increased levels of cholesterol alpha and beta-epoxides in prostatic fluid of men with benign prostatic hypertrophy may be associated with subsequent development of prostate cancer. Cholesterol alpha-epoxide has been found to be mutagenic to fibroblasts in culture and to induce morphological transformation in hamster embryo cells and in mouse C3H cells. 25-Hydroxycholesterol and 20 alpha-hydroxycholesterol are potent suppressors of generation and proliferation of tumor-specific cytotoxic T lymphocytes. Although investigations into the role of cholesterol oxidation products in cancer are still in the early stages, evidence to date indicates a potentially significant role in the induction of some types of cancer.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r>
              <a:rPr lang="en-US" altLang="en-US" dirty="0" err="1">
                <a:latin typeface="Arial" panose="020B0604020202020204" pitchFamily="34" charset="0"/>
              </a:rPr>
              <a:t>PMID</a:t>
            </a:r>
            <a:r>
              <a:rPr lang="en-US" altLang="en-US" dirty="0">
                <a:latin typeface="Arial" panose="020B0604020202020204" pitchFamily="34" charset="0"/>
              </a:rPr>
              <a:t>: 2061746 [PubMed - indexed for MEDLINE]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Cancer Lett. 1992 Oct 21;66(3):241-8.Links</a:t>
            </a:r>
          </a:p>
          <a:p>
            <a:pPr eaLnBrk="1" hangingPunct="1"/>
            <a:r>
              <a:rPr lang="en-US" altLang="en-US" dirty="0">
                <a:latin typeface="Arial" panose="020B0604020202020204" pitchFamily="34" charset="0"/>
              </a:rPr>
              <a:t>    Effect of dietary oxidized cholesterol on azoxymethane-induced colonic preneoplasia in mice.</a:t>
            </a:r>
          </a:p>
          <a:p>
            <a:pPr eaLnBrk="1" hangingPunct="1"/>
            <a:r>
              <a:rPr lang="en-US" altLang="en-US" dirty="0">
                <a:latin typeface="Arial" panose="020B0604020202020204" pitchFamily="34" charset="0"/>
              </a:rPr>
              <a:t>    Kendall CW, Koo M, Sokoloff E, Rao AV.</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Department of Nutritional Sciences, Faculty of Medicine, University of Toronto, Ontario, Canada.</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The effect of cholesterol and oxidized cholesterol on azoxymethane-induced colonic preneoplasia was evaluated in C57BL/6J and </a:t>
            </a:r>
            <a:r>
              <a:rPr lang="en-US" altLang="en-US" dirty="0" err="1">
                <a:latin typeface="Arial" panose="020B0604020202020204" pitchFamily="34" charset="0"/>
              </a:rPr>
              <a:t>BALB</a:t>
            </a:r>
            <a:r>
              <a:rPr lang="en-US" altLang="en-US" dirty="0">
                <a:latin typeface="Arial" panose="020B0604020202020204" pitchFamily="34" charset="0"/>
              </a:rPr>
              <a:t>/</a:t>
            </a:r>
            <a:r>
              <a:rPr lang="en-US" altLang="en-US" dirty="0" err="1">
                <a:latin typeface="Arial" panose="020B0604020202020204" pitchFamily="34" charset="0"/>
              </a:rPr>
              <a:t>cJ</a:t>
            </a:r>
            <a:r>
              <a:rPr lang="en-US" altLang="en-US" dirty="0">
                <a:latin typeface="Arial" panose="020B0604020202020204" pitchFamily="34" charset="0"/>
              </a:rPr>
              <a:t> mouse strains. Mice were fed either a control AIN 76 semisynthetic diet or the control diet supplemented with 0.1% or 0.3% cholesterol, or 0.1% or 0.3% oxidized cholesterol for an 8-week period. For the first 4 weeks of the experiment, mice received weekly injections of azoxymethane (5 mg/kg body weight). Dietary cholesterol increased fecal concentrations of neutral and acid sterols. A dose-response relationship was observed in both mouse strains between the level of dietary cholesterol or oxidized cholesterol and formation of preneoplastic aberrant crypt foci. Enhanced cell proliferation along with alterations in several crypt morphometric parameters were also observed. These anomalies were enhanced to a greater extent by oxidized cholesterol. This data shows a very strong effect of cholesterol in enhancing the development of preneoplastic lesions in chemically induced cells. It also demonstrated that the state of oxidation of cholesterol influences colonic preneoplasia. This factor has been overlooked in previous animal experiments.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r>
              <a:rPr lang="en-US" altLang="en-US" dirty="0" err="1">
                <a:latin typeface="Arial" panose="020B0604020202020204" pitchFamily="34" charset="0"/>
              </a:rPr>
              <a:t>PMID</a:t>
            </a:r>
            <a:r>
              <a:rPr lang="en-US" altLang="en-US" dirty="0">
                <a:latin typeface="Arial" panose="020B0604020202020204" pitchFamily="34" charset="0"/>
              </a:rPr>
              <a:t>: 1451105 [PubMed - indexed for MEDLINE]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Cancer Lett. 1996 Feb 27;100(1-2):81-7.Links</a:t>
            </a:r>
          </a:p>
          <a:p>
            <a:pPr eaLnBrk="1" hangingPunct="1"/>
            <a:r>
              <a:rPr lang="en-US" altLang="en-US" dirty="0">
                <a:latin typeface="Arial" panose="020B0604020202020204" pitchFamily="34" charset="0"/>
              </a:rPr>
              <a:t>    Promotion of colon carcinogenesis through increasing lipid peroxidation induced in rats by a high cholesterol diet.</a:t>
            </a:r>
          </a:p>
          <a:p>
            <a:pPr eaLnBrk="1" hangingPunct="1"/>
            <a:r>
              <a:rPr lang="en-US" altLang="en-US" dirty="0">
                <a:latin typeface="Arial" panose="020B0604020202020204" pitchFamily="34" charset="0"/>
              </a:rPr>
              <a:t>    Tseng TH, Hsu JD, Chu CY, Wang CJ.</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Institute of Biochemistry, Chung Shan Medical and Dental College, Taiwan, ROC.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To examine the influence of hypercholesteremia on 1,2-dimethylhydrazine (</a:t>
            </a:r>
            <a:r>
              <a:rPr lang="en-US" altLang="en-US" dirty="0" err="1">
                <a:latin typeface="Arial" panose="020B0604020202020204" pitchFamily="34" charset="0"/>
              </a:rPr>
              <a:t>DMH</a:t>
            </a:r>
            <a:r>
              <a:rPr lang="en-US" altLang="en-US" dirty="0">
                <a:latin typeface="Arial" panose="020B0604020202020204" pitchFamily="34" charset="0"/>
              </a:rPr>
              <a:t>)-induced rat colon cancer, Sprague-Dawley rats received dietary cholesterol (CH, 0-2%) and cholic acid (CA, 0.25%) with or without </a:t>
            </a:r>
            <a:r>
              <a:rPr lang="en-US" altLang="en-US" dirty="0" err="1">
                <a:latin typeface="Arial" panose="020B0604020202020204" pitchFamily="34" charset="0"/>
              </a:rPr>
              <a:t>DMH</a:t>
            </a:r>
            <a:r>
              <a:rPr lang="en-US" altLang="en-US" dirty="0">
                <a:latin typeface="Arial" panose="020B0604020202020204" pitchFamily="34" charset="0"/>
              </a:rPr>
              <a:t> (20 mg/kg, </a:t>
            </a:r>
            <a:r>
              <a:rPr lang="en-US" altLang="en-US" dirty="0" err="1">
                <a:latin typeface="Arial" panose="020B0604020202020204" pitchFamily="34" charset="0"/>
              </a:rPr>
              <a:t>s.c.</a:t>
            </a:r>
            <a:r>
              <a:rPr lang="en-US" altLang="en-US" dirty="0">
                <a:latin typeface="Arial" panose="020B0604020202020204" pitchFamily="34" charset="0"/>
              </a:rPr>
              <a:t> injection) for 18 weeks. The rats receiving dietary cholesterol and cholic acid all significantly increased total serum cholesterol and lipids but only a high cholesterol diet (2% CH plus 0.25% CA) decreased the activity of glutathione peroxidase (</a:t>
            </a:r>
            <a:r>
              <a:rPr lang="en-US" altLang="en-US" dirty="0" err="1">
                <a:latin typeface="Arial" panose="020B0604020202020204" pitchFamily="34" charset="0"/>
              </a:rPr>
              <a:t>GSH-Px</a:t>
            </a:r>
            <a:r>
              <a:rPr lang="en-US" altLang="en-US" dirty="0">
                <a:latin typeface="Arial" panose="020B0604020202020204" pitchFamily="34" charset="0"/>
              </a:rPr>
              <a:t>) and increased the formation of peroxides in the colon (P &lt; 0.01). The rats that received the combination of </a:t>
            </a:r>
            <a:r>
              <a:rPr lang="en-US" altLang="en-US" dirty="0" err="1">
                <a:latin typeface="Arial" panose="020B0604020202020204" pitchFamily="34" charset="0"/>
              </a:rPr>
              <a:t>DMH</a:t>
            </a:r>
            <a:r>
              <a:rPr lang="en-US" altLang="en-US" dirty="0">
                <a:latin typeface="Arial" panose="020B0604020202020204" pitchFamily="34" charset="0"/>
              </a:rPr>
              <a:t> and high cholesterol diet enhanced these effects. At the end of the experiment, the diet group administered </a:t>
            </a:r>
            <a:r>
              <a:rPr lang="en-US" altLang="en-US" dirty="0" err="1">
                <a:latin typeface="Arial" panose="020B0604020202020204" pitchFamily="34" charset="0"/>
              </a:rPr>
              <a:t>DMH</a:t>
            </a:r>
            <a:r>
              <a:rPr lang="en-US" altLang="en-US" dirty="0">
                <a:latin typeface="Arial" panose="020B0604020202020204" pitchFamily="34" charset="0"/>
              </a:rPr>
              <a:t> and high cholesterol (2% CH plus 0.25% CA) developed colon adenoma at 50% of incidence in pathological examination, but no colon adenoma formed in the rats treated with high cholesterol alone. It is supposed that a non-carcinogenic agent like cholesterol may potentiate the carcinogenicity of </a:t>
            </a:r>
            <a:r>
              <a:rPr lang="en-US" altLang="en-US" dirty="0" err="1">
                <a:latin typeface="Arial" panose="020B0604020202020204" pitchFamily="34" charset="0"/>
              </a:rPr>
              <a:t>DMH</a:t>
            </a:r>
            <a:r>
              <a:rPr lang="en-US" altLang="en-US" dirty="0">
                <a:latin typeface="Arial" panose="020B0604020202020204" pitchFamily="34" charset="0"/>
              </a:rPr>
              <a:t> in rats via an increase of lipid peroxidation and decrease in the activity of peroxidase in the target organ.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r>
              <a:rPr lang="en-US" altLang="en-US" dirty="0" err="1">
                <a:latin typeface="Arial" panose="020B0604020202020204" pitchFamily="34" charset="0"/>
              </a:rPr>
              <a:t>PMID</a:t>
            </a:r>
            <a:r>
              <a:rPr lang="en-US" altLang="en-US" dirty="0">
                <a:latin typeface="Arial" panose="020B0604020202020204" pitchFamily="34" charset="0"/>
              </a:rPr>
              <a:t>: 8620457 [PubMed - indexed for MEDLINE]</a:t>
            </a:r>
          </a:p>
          <a:p>
            <a:pPr eaLnBrk="1" hangingPunct="1"/>
            <a:endParaRPr lang="en-US" altLang="en-US" dirty="0">
              <a:latin typeface="Arial" panose="020B0604020202020204" pitchFamily="34" charset="0"/>
            </a:endParaRPr>
          </a:p>
          <a:p>
            <a:pPr eaLnBrk="1" hangingPunct="1"/>
            <a:r>
              <a:rPr lang="en-US" altLang="en-US" dirty="0" err="1">
                <a:latin typeface="Arial" panose="020B0604020202020204" pitchFamily="34" charset="0"/>
              </a:rPr>
              <a:t>Oncotarget</a:t>
            </a:r>
            <a:r>
              <a:rPr lang="en-US" altLang="en-US" dirty="0">
                <a:latin typeface="Arial" panose="020B0604020202020204" pitchFamily="34" charset="0"/>
              </a:rPr>
              <a:t>. 2017 Oct 24;8(61):104136-104148. </a:t>
            </a:r>
            <a:r>
              <a:rPr lang="en-US" altLang="en-US" dirty="0" err="1">
                <a:latin typeface="Arial" panose="020B0604020202020204" pitchFamily="34" charset="0"/>
              </a:rPr>
              <a:t>doi</a:t>
            </a:r>
            <a:r>
              <a:rPr lang="en-US" altLang="en-US" dirty="0">
                <a:latin typeface="Arial" panose="020B0604020202020204" pitchFamily="34" charset="0"/>
              </a:rPr>
              <a:t>: 10.18632/oncotarget.22024. </a:t>
            </a:r>
            <a:r>
              <a:rPr lang="en-US" altLang="en-US" dirty="0" err="1">
                <a:latin typeface="Arial" panose="020B0604020202020204" pitchFamily="34" charset="0"/>
              </a:rPr>
              <a:t>eCollection</a:t>
            </a:r>
            <a:r>
              <a:rPr lang="en-US" altLang="en-US" dirty="0">
                <a:latin typeface="Arial" panose="020B0604020202020204" pitchFamily="34" charset="0"/>
              </a:rPr>
              <a:t> 2017 Nov 28.</a:t>
            </a:r>
          </a:p>
          <a:p>
            <a:pPr eaLnBrk="1" hangingPunct="1"/>
            <a:r>
              <a:rPr lang="en-US" altLang="en-US" dirty="0">
                <a:latin typeface="Arial" panose="020B0604020202020204" pitchFamily="34" charset="0"/>
              </a:rPr>
              <a:t>Cholesterol overload in the liver aggravates oxidative stress-mediated DNA damage and accelerates </a:t>
            </a:r>
            <a:r>
              <a:rPr lang="en-US" altLang="en-US" dirty="0" err="1">
                <a:latin typeface="Arial" panose="020B0604020202020204" pitchFamily="34" charset="0"/>
              </a:rPr>
              <a:t>hepatocarcinogenesis</a:t>
            </a:r>
            <a:r>
              <a:rPr lang="en-US" altLang="en-US" dirty="0">
                <a:latin typeface="Arial" panose="020B0604020202020204" pitchFamily="34" charset="0"/>
              </a:rPr>
              <a:t>.</a:t>
            </a:r>
          </a:p>
          <a:p>
            <a:pPr eaLnBrk="1" hangingPunct="1"/>
            <a:r>
              <a:rPr lang="en-US" altLang="en-US" dirty="0" err="1">
                <a:latin typeface="Arial" panose="020B0604020202020204" pitchFamily="34" charset="0"/>
              </a:rPr>
              <a:t>Enríquez</a:t>
            </a:r>
            <a:r>
              <a:rPr lang="en-US" altLang="en-US" dirty="0">
                <a:latin typeface="Arial" panose="020B0604020202020204" pitchFamily="34" charset="0"/>
              </a:rPr>
              <a:t>-Cortina C1,2, Bello-Monroy O1,2, Rosales-Cruz P1,2, Souza V2, Miranda RU2, Toledo-Pérez R1,2, Luna-López A3, Simoni-Nieves A1,2, Hernández-Pando R4, Gutiérrez-Ruiz MC2, </a:t>
            </a:r>
            <a:r>
              <a:rPr lang="en-US" altLang="en-US" dirty="0" err="1">
                <a:latin typeface="Arial" panose="020B0604020202020204" pitchFamily="34" charset="0"/>
              </a:rPr>
              <a:t>Calvisi</a:t>
            </a:r>
            <a:r>
              <a:rPr lang="en-US" altLang="en-US" dirty="0">
                <a:latin typeface="Arial" panose="020B0604020202020204" pitchFamily="34" charset="0"/>
              </a:rPr>
              <a:t> DF5, Marquardt JU6, </a:t>
            </a:r>
            <a:r>
              <a:rPr lang="en-US" altLang="en-US" dirty="0" err="1">
                <a:latin typeface="Arial" panose="020B0604020202020204" pitchFamily="34" charset="0"/>
              </a:rPr>
              <a:t>Bucio</a:t>
            </a:r>
            <a:r>
              <a:rPr lang="en-US" altLang="en-US" dirty="0">
                <a:latin typeface="Arial" panose="020B0604020202020204" pitchFamily="34" charset="0"/>
              </a:rPr>
              <a:t> L2, Gomez-Quiroz LE2.</a:t>
            </a:r>
          </a:p>
          <a:p>
            <a:pPr eaLnBrk="1" hangingPunct="1"/>
            <a:r>
              <a:rPr lang="en-US" altLang="en-US" dirty="0">
                <a:latin typeface="Arial" panose="020B0604020202020204" pitchFamily="34" charset="0"/>
              </a:rPr>
              <a:t>Author information</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1</a:t>
            </a:r>
          </a:p>
          <a:p>
            <a:pPr eaLnBrk="1" hangingPunct="1"/>
            <a:r>
              <a:rPr lang="en-US" altLang="en-US" dirty="0" err="1">
                <a:latin typeface="Arial" panose="020B0604020202020204" pitchFamily="34" charset="0"/>
              </a:rPr>
              <a:t>Posgrado</a:t>
            </a:r>
            <a:r>
              <a:rPr lang="en-US" altLang="en-US" dirty="0">
                <a:latin typeface="Arial" panose="020B0604020202020204" pitchFamily="34" charset="0"/>
              </a:rPr>
              <a:t> </a:t>
            </a:r>
            <a:r>
              <a:rPr lang="en-US" altLang="en-US" dirty="0" err="1">
                <a:latin typeface="Arial" panose="020B0604020202020204" pitchFamily="34" charset="0"/>
              </a:rPr>
              <a:t>en</a:t>
            </a:r>
            <a:r>
              <a:rPr lang="en-US" altLang="en-US" dirty="0">
                <a:latin typeface="Arial" panose="020B0604020202020204" pitchFamily="34" charset="0"/>
              </a:rPr>
              <a:t> </a:t>
            </a:r>
            <a:r>
              <a:rPr lang="en-US" altLang="en-US" dirty="0" err="1">
                <a:latin typeface="Arial" panose="020B0604020202020204" pitchFamily="34" charset="0"/>
              </a:rPr>
              <a:t>Biología</a:t>
            </a:r>
            <a:r>
              <a:rPr lang="en-US" altLang="en-US" dirty="0">
                <a:latin typeface="Arial" panose="020B0604020202020204" pitchFamily="34" charset="0"/>
              </a:rPr>
              <a:t> Experimental, </a:t>
            </a:r>
            <a:r>
              <a:rPr lang="en-US" altLang="en-US" dirty="0" err="1">
                <a:latin typeface="Arial" panose="020B0604020202020204" pitchFamily="34" charset="0"/>
              </a:rPr>
              <a:t>DCBS</a:t>
            </a:r>
            <a:r>
              <a:rPr lang="en-US" altLang="en-US" dirty="0">
                <a:latin typeface="Arial" panose="020B0604020202020204" pitchFamily="34" charset="0"/>
              </a:rPr>
              <a:t>, Universidad </a:t>
            </a:r>
            <a:r>
              <a:rPr lang="en-US" altLang="en-US" dirty="0" err="1">
                <a:latin typeface="Arial" panose="020B0604020202020204" pitchFamily="34" charset="0"/>
              </a:rPr>
              <a:t>Autónoma</a:t>
            </a:r>
            <a:r>
              <a:rPr lang="en-US" altLang="en-US" dirty="0">
                <a:latin typeface="Arial" panose="020B0604020202020204" pitchFamily="34" charset="0"/>
              </a:rPr>
              <a:t> </a:t>
            </a:r>
            <a:r>
              <a:rPr lang="en-US" altLang="en-US" dirty="0" err="1">
                <a:latin typeface="Arial" panose="020B0604020202020204" pitchFamily="34" charset="0"/>
              </a:rPr>
              <a:t>Metropolitana</a:t>
            </a:r>
            <a:r>
              <a:rPr lang="en-US" altLang="en-US" dirty="0">
                <a:latin typeface="Arial" panose="020B0604020202020204" pitchFamily="34" charset="0"/>
              </a:rPr>
              <a:t> </a:t>
            </a:r>
            <a:r>
              <a:rPr lang="en-US" altLang="en-US" dirty="0" err="1">
                <a:latin typeface="Arial" panose="020B0604020202020204" pitchFamily="34" charset="0"/>
              </a:rPr>
              <a:t>Iztapalapa</a:t>
            </a:r>
            <a:r>
              <a:rPr lang="en-US" altLang="en-US" dirty="0">
                <a:latin typeface="Arial" panose="020B0604020202020204" pitchFamily="34" charset="0"/>
              </a:rPr>
              <a:t>, México City, México.</a:t>
            </a:r>
          </a:p>
          <a:p>
            <a:pPr eaLnBrk="1" hangingPunct="1"/>
            <a:r>
              <a:rPr lang="en-US" altLang="en-US" dirty="0">
                <a:latin typeface="Arial" panose="020B0604020202020204" pitchFamily="34" charset="0"/>
              </a:rPr>
              <a:t>2</a:t>
            </a:r>
          </a:p>
          <a:p>
            <a:pPr eaLnBrk="1" hangingPunct="1"/>
            <a:r>
              <a:rPr lang="en-US" altLang="en-US" dirty="0" err="1">
                <a:latin typeface="Arial" panose="020B0604020202020204" pitchFamily="34" charset="0"/>
              </a:rPr>
              <a:t>Laboratorio</a:t>
            </a:r>
            <a:r>
              <a:rPr lang="en-US" altLang="en-US" dirty="0">
                <a:latin typeface="Arial" panose="020B0604020202020204" pitchFamily="34" charset="0"/>
              </a:rPr>
              <a:t> de </a:t>
            </a:r>
            <a:r>
              <a:rPr lang="en-US" altLang="en-US" dirty="0" err="1">
                <a:latin typeface="Arial" panose="020B0604020202020204" pitchFamily="34" charset="0"/>
              </a:rPr>
              <a:t>Fisiología</a:t>
            </a:r>
            <a:r>
              <a:rPr lang="en-US" altLang="en-US" dirty="0">
                <a:latin typeface="Arial" panose="020B0604020202020204" pitchFamily="34" charset="0"/>
              </a:rPr>
              <a:t> </a:t>
            </a:r>
            <a:r>
              <a:rPr lang="en-US" altLang="en-US" dirty="0" err="1">
                <a:latin typeface="Arial" panose="020B0604020202020204" pitchFamily="34" charset="0"/>
              </a:rPr>
              <a:t>Celular</a:t>
            </a:r>
            <a:r>
              <a:rPr lang="en-US" altLang="en-US" dirty="0">
                <a:latin typeface="Arial" panose="020B0604020202020204" pitchFamily="34" charset="0"/>
              </a:rPr>
              <a:t>, </a:t>
            </a:r>
            <a:r>
              <a:rPr lang="en-US" altLang="en-US" dirty="0" err="1">
                <a:latin typeface="Arial" panose="020B0604020202020204" pitchFamily="34" charset="0"/>
              </a:rPr>
              <a:t>Departamento</a:t>
            </a:r>
            <a:r>
              <a:rPr lang="en-US" altLang="en-US" dirty="0">
                <a:latin typeface="Arial" panose="020B0604020202020204" pitchFamily="34" charset="0"/>
              </a:rPr>
              <a:t> de </a:t>
            </a:r>
            <a:r>
              <a:rPr lang="en-US" altLang="en-US" dirty="0" err="1">
                <a:latin typeface="Arial" panose="020B0604020202020204" pitchFamily="34" charset="0"/>
              </a:rPr>
              <a:t>Ciencias</a:t>
            </a:r>
            <a:r>
              <a:rPr lang="en-US" altLang="en-US" dirty="0">
                <a:latin typeface="Arial" panose="020B0604020202020204" pitchFamily="34" charset="0"/>
              </a:rPr>
              <a:t> de la </a:t>
            </a:r>
            <a:r>
              <a:rPr lang="en-US" altLang="en-US" dirty="0" err="1">
                <a:latin typeface="Arial" panose="020B0604020202020204" pitchFamily="34" charset="0"/>
              </a:rPr>
              <a:t>Salud</a:t>
            </a:r>
            <a:r>
              <a:rPr lang="en-US" altLang="en-US" dirty="0">
                <a:latin typeface="Arial" panose="020B0604020202020204" pitchFamily="34" charset="0"/>
              </a:rPr>
              <a:t>, Universidad </a:t>
            </a:r>
            <a:r>
              <a:rPr lang="en-US" altLang="en-US" dirty="0" err="1">
                <a:latin typeface="Arial" panose="020B0604020202020204" pitchFamily="34" charset="0"/>
              </a:rPr>
              <a:t>Autónoma</a:t>
            </a:r>
            <a:r>
              <a:rPr lang="en-US" altLang="en-US" dirty="0">
                <a:latin typeface="Arial" panose="020B0604020202020204" pitchFamily="34" charset="0"/>
              </a:rPr>
              <a:t> </a:t>
            </a:r>
            <a:r>
              <a:rPr lang="en-US" altLang="en-US" dirty="0" err="1">
                <a:latin typeface="Arial" panose="020B0604020202020204" pitchFamily="34" charset="0"/>
              </a:rPr>
              <a:t>Metropolitana</a:t>
            </a:r>
            <a:r>
              <a:rPr lang="en-US" altLang="en-US" dirty="0">
                <a:latin typeface="Arial" panose="020B0604020202020204" pitchFamily="34" charset="0"/>
              </a:rPr>
              <a:t> </a:t>
            </a:r>
            <a:r>
              <a:rPr lang="en-US" altLang="en-US" dirty="0" err="1">
                <a:latin typeface="Arial" panose="020B0604020202020204" pitchFamily="34" charset="0"/>
              </a:rPr>
              <a:t>Iztapalapa</a:t>
            </a:r>
            <a:r>
              <a:rPr lang="en-US" altLang="en-US" dirty="0">
                <a:latin typeface="Arial" panose="020B0604020202020204" pitchFamily="34" charset="0"/>
              </a:rPr>
              <a:t>, México City, México.</a:t>
            </a:r>
          </a:p>
          <a:p>
            <a:pPr eaLnBrk="1" hangingPunct="1"/>
            <a:r>
              <a:rPr lang="en-US" altLang="en-US" dirty="0">
                <a:latin typeface="Arial" panose="020B0604020202020204" pitchFamily="34" charset="0"/>
              </a:rPr>
              <a:t>3</a:t>
            </a:r>
          </a:p>
          <a:p>
            <a:pPr eaLnBrk="1" hangingPunct="1"/>
            <a:r>
              <a:rPr lang="en-US" altLang="en-US" dirty="0">
                <a:latin typeface="Arial" panose="020B0604020202020204" pitchFamily="34" charset="0"/>
              </a:rPr>
              <a:t>Instituto Nacional de </a:t>
            </a:r>
            <a:r>
              <a:rPr lang="en-US" altLang="en-US" dirty="0" err="1">
                <a:latin typeface="Arial" panose="020B0604020202020204" pitchFamily="34" charset="0"/>
              </a:rPr>
              <a:t>Geriatría</a:t>
            </a:r>
            <a:r>
              <a:rPr lang="en-US" altLang="en-US" dirty="0">
                <a:latin typeface="Arial" panose="020B0604020202020204" pitchFamily="34" charset="0"/>
              </a:rPr>
              <a:t>, S.S., México City, México.</a:t>
            </a:r>
          </a:p>
          <a:p>
            <a:pPr eaLnBrk="1" hangingPunct="1"/>
            <a:r>
              <a:rPr lang="en-US" altLang="en-US" dirty="0">
                <a:latin typeface="Arial" panose="020B0604020202020204" pitchFamily="34" charset="0"/>
              </a:rPr>
              <a:t>4</a:t>
            </a:r>
          </a:p>
          <a:p>
            <a:pPr eaLnBrk="1" hangingPunct="1"/>
            <a:r>
              <a:rPr lang="en-US" altLang="en-US" dirty="0" err="1">
                <a:latin typeface="Arial" panose="020B0604020202020204" pitchFamily="34" charset="0"/>
              </a:rPr>
              <a:t>Departamento</a:t>
            </a:r>
            <a:r>
              <a:rPr lang="en-US" altLang="en-US" dirty="0">
                <a:latin typeface="Arial" panose="020B0604020202020204" pitchFamily="34" charset="0"/>
              </a:rPr>
              <a:t> de </a:t>
            </a:r>
            <a:r>
              <a:rPr lang="en-US" altLang="en-US" dirty="0" err="1">
                <a:latin typeface="Arial" panose="020B0604020202020204" pitchFamily="34" charset="0"/>
              </a:rPr>
              <a:t>Patología</a:t>
            </a:r>
            <a:r>
              <a:rPr lang="en-US" altLang="en-US" dirty="0">
                <a:latin typeface="Arial" panose="020B0604020202020204" pitchFamily="34" charset="0"/>
              </a:rPr>
              <a:t> Experimental, Instituto Nacional de </a:t>
            </a:r>
            <a:r>
              <a:rPr lang="en-US" altLang="en-US" dirty="0" err="1">
                <a:latin typeface="Arial" panose="020B0604020202020204" pitchFamily="34" charset="0"/>
              </a:rPr>
              <a:t>Ciencias</a:t>
            </a:r>
            <a:r>
              <a:rPr lang="en-US" altLang="en-US" dirty="0">
                <a:latin typeface="Arial" panose="020B0604020202020204" pitchFamily="34" charset="0"/>
              </a:rPr>
              <a:t> </a:t>
            </a:r>
            <a:r>
              <a:rPr lang="en-US" altLang="en-US" dirty="0" err="1">
                <a:latin typeface="Arial" panose="020B0604020202020204" pitchFamily="34" charset="0"/>
              </a:rPr>
              <a:t>Médicas</a:t>
            </a:r>
            <a:r>
              <a:rPr lang="en-US" altLang="en-US" dirty="0">
                <a:latin typeface="Arial" panose="020B0604020202020204" pitchFamily="34" charset="0"/>
              </a:rPr>
              <a:t> y </a:t>
            </a:r>
            <a:r>
              <a:rPr lang="en-US" altLang="en-US" dirty="0" err="1">
                <a:latin typeface="Arial" panose="020B0604020202020204" pitchFamily="34" charset="0"/>
              </a:rPr>
              <a:t>Nutrición</a:t>
            </a:r>
            <a:r>
              <a:rPr lang="en-US" altLang="en-US" dirty="0">
                <a:latin typeface="Arial" panose="020B0604020202020204" pitchFamily="34" charset="0"/>
              </a:rPr>
              <a:t> Salvador </a:t>
            </a:r>
            <a:r>
              <a:rPr lang="en-US" altLang="en-US" dirty="0" err="1">
                <a:latin typeface="Arial" panose="020B0604020202020204" pitchFamily="34" charset="0"/>
              </a:rPr>
              <a:t>Zubirán</a:t>
            </a:r>
            <a:r>
              <a:rPr lang="en-US" altLang="en-US" dirty="0">
                <a:latin typeface="Arial" panose="020B0604020202020204" pitchFamily="34" charset="0"/>
              </a:rPr>
              <a:t>, México City, México.</a:t>
            </a:r>
          </a:p>
          <a:p>
            <a:pPr eaLnBrk="1" hangingPunct="1"/>
            <a:r>
              <a:rPr lang="en-US" altLang="en-US" dirty="0">
                <a:latin typeface="Arial" panose="020B0604020202020204" pitchFamily="34" charset="0"/>
              </a:rPr>
              <a:t>5</a:t>
            </a:r>
          </a:p>
          <a:p>
            <a:pPr eaLnBrk="1" hangingPunct="1"/>
            <a:r>
              <a:rPr lang="en-US" altLang="en-US" dirty="0">
                <a:latin typeface="Arial" panose="020B0604020202020204" pitchFamily="34" charset="0"/>
              </a:rPr>
              <a:t>Institute of Pathology, University of Greifswald, Greifswald, Germany.</a:t>
            </a:r>
          </a:p>
          <a:p>
            <a:pPr eaLnBrk="1" hangingPunct="1"/>
            <a:r>
              <a:rPr lang="en-US" altLang="en-US" dirty="0">
                <a:latin typeface="Arial" panose="020B0604020202020204" pitchFamily="34" charset="0"/>
              </a:rPr>
              <a:t>6</a:t>
            </a:r>
          </a:p>
          <a:p>
            <a:pPr eaLnBrk="1" hangingPunct="1"/>
            <a:r>
              <a:rPr lang="en-US" altLang="en-US" dirty="0">
                <a:latin typeface="Arial" panose="020B0604020202020204" pitchFamily="34" charset="0"/>
              </a:rPr>
              <a:t>1st Department of Medicine, University Medical Center, Johannes Gutenberg University Mainz, Mainz, Germany.</a:t>
            </a:r>
          </a:p>
          <a:p>
            <a:pPr eaLnBrk="1" hangingPunct="1"/>
            <a:r>
              <a:rPr lang="en-US" altLang="en-US" dirty="0">
                <a:latin typeface="Arial" panose="020B0604020202020204" pitchFamily="34" charset="0"/>
              </a:rPr>
              <a:t>Abstract</a:t>
            </a:r>
          </a:p>
          <a:p>
            <a:pPr eaLnBrk="1" hangingPunct="1"/>
            <a:r>
              <a:rPr lang="en-US" altLang="en-US" dirty="0">
                <a:latin typeface="Arial" panose="020B0604020202020204" pitchFamily="34" charset="0"/>
              </a:rPr>
              <a:t>Primary liver cancers represent the second leading cause of cancer-related deaths worldwide. Diverse etiological factors include chronic viral hepatitis, aflatoxin and alcohol exposure as well as aberrant liver lipid overload. Cholesterol has been identified as a key inducer of metabolic impairment, oxidative stress and promoter of cellular dysfunction. The aim of this work was to address the oxidative stress-mediated DNA damage induced by cholesterol overload, and its role in the development of hepatocellular carcinoma. C57BL/6 male mice were fed with a high cholesterol diet, followed by a single dose of N-</a:t>
            </a:r>
            <a:r>
              <a:rPr lang="en-US" altLang="en-US" dirty="0" err="1">
                <a:latin typeface="Arial" panose="020B0604020202020204" pitchFamily="34" charset="0"/>
              </a:rPr>
              <a:t>diethylnitrosamine</a:t>
            </a:r>
            <a:r>
              <a:rPr lang="en-US" altLang="en-US" dirty="0">
                <a:latin typeface="Arial" panose="020B0604020202020204" pitchFamily="34" charset="0"/>
              </a:rPr>
              <a:t> (DEN, 10 </a:t>
            </a:r>
            <a:r>
              <a:rPr lang="el-GR" altLang="en-US" dirty="0">
                <a:latin typeface="Arial" panose="020B0604020202020204" pitchFamily="34" charset="0"/>
              </a:rPr>
              <a:t>μ</a:t>
            </a:r>
            <a:r>
              <a:rPr lang="en-US" altLang="en-US" dirty="0">
                <a:latin typeface="Arial" panose="020B0604020202020204" pitchFamily="34" charset="0"/>
              </a:rPr>
              <a:t>g/g, </a:t>
            </a:r>
            <a:r>
              <a:rPr lang="en-US" altLang="en-US" dirty="0" err="1">
                <a:latin typeface="Arial" panose="020B0604020202020204" pitchFamily="34" charset="0"/>
              </a:rPr>
              <a:t>ip</a:t>
            </a:r>
            <a:r>
              <a:rPr lang="en-US" altLang="en-US" dirty="0">
                <a:latin typeface="Arial" panose="020B0604020202020204" pitchFamily="34" charset="0"/>
              </a:rPr>
              <a:t>). Reactive oxygen species generation, DNA oxidation, antioxidant and DNA repair proteins were analyzed at different time points. Diet-induced cholesterol overload caused enhanced oxidative DNA damage in the liver and was associated with a decrease in key DNA repair genes as early as 7 days. Interestingly, we found a cell survival response, induced by cholesterol, judged by a decrement in </a:t>
            </a:r>
            <a:r>
              <a:rPr lang="en-US" altLang="en-US" dirty="0" err="1">
                <a:latin typeface="Arial" panose="020B0604020202020204" pitchFamily="34" charset="0"/>
              </a:rPr>
              <a:t>Bax</a:t>
            </a:r>
            <a:r>
              <a:rPr lang="en-US" altLang="en-US" dirty="0">
                <a:latin typeface="Arial" panose="020B0604020202020204" pitchFamily="34" charset="0"/>
              </a:rPr>
              <a:t> to Bcl2 ratio. Importantly, N-acetyl-cysteine supplementation significantly prevented DNA oxidation damage. Furthermore, at 8 months after DEN administration, tumor growth was significantly enhanced in mice under cholesterol diet in comparison to control animals. Together, these results suggest that cholesterol overload exerts an oxidative stress-mediated effects and promotes the development of liver cancer.</a:t>
            </a:r>
          </a:p>
          <a:p>
            <a:pPr eaLnBrk="1" hangingPunct="1"/>
            <a:r>
              <a:rPr lang="en-US" altLang="en-US" dirty="0">
                <a:latin typeface="Arial" panose="020B0604020202020204" pitchFamily="34" charset="0"/>
              </a:rPr>
              <a:t>KEYWORDS:</a:t>
            </a:r>
          </a:p>
          <a:p>
            <a:pPr eaLnBrk="1" hangingPunct="1"/>
            <a:r>
              <a:rPr lang="en-US" altLang="en-US" dirty="0">
                <a:latin typeface="Arial" panose="020B0604020202020204" pitchFamily="34" charset="0"/>
              </a:rPr>
              <a:t>ATM; DNA damage; carcinogenesis; cholesterol; oxidative stress</a:t>
            </a:r>
          </a:p>
          <a:p>
            <a:pPr eaLnBrk="1" hangingPunct="1"/>
            <a:r>
              <a:rPr lang="en-US" altLang="en-US" dirty="0" err="1">
                <a:latin typeface="Arial" panose="020B0604020202020204" pitchFamily="34" charset="0"/>
              </a:rPr>
              <a:t>PMID</a:t>
            </a:r>
            <a:r>
              <a:rPr lang="en-US" altLang="en-US">
                <a:latin typeface="Arial" panose="020B0604020202020204" pitchFamily="34" charset="0"/>
              </a:rPr>
              <a:t>: 29262627 </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1940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16D07445-C93E-8F4B-A1C4-F0F0CB1EC0E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4B6DA719-C66E-E24E-A32C-5C11E2B14CA7}" type="slidenum">
              <a:rPr lang="en-US" altLang="en-US" sz="1200">
                <a:effectLst/>
              </a:rPr>
              <a:pPr algn="r" eaLnBrk="1" hangingPunct="1">
                <a:lnSpc>
                  <a:spcPct val="100000"/>
                </a:lnSpc>
                <a:spcBef>
                  <a:spcPct val="0"/>
                </a:spcBef>
                <a:buClrTx/>
                <a:buSzTx/>
                <a:buFontTx/>
                <a:buNone/>
              </a:pPr>
              <a:t>22</a:t>
            </a:fld>
            <a:endParaRPr lang="en-US" altLang="en-US" sz="1200">
              <a:effectLst/>
            </a:endParaRPr>
          </a:p>
        </p:txBody>
      </p:sp>
      <p:sp>
        <p:nvSpPr>
          <p:cNvPr id="230403" name="Rectangle 2">
            <a:extLst>
              <a:ext uri="{FF2B5EF4-FFF2-40B4-BE49-F238E27FC236}">
                <a16:creationId xmlns:a16="http://schemas.microsoft.com/office/drawing/2014/main" id="{101D0816-FFAE-2D4A-B88D-74FDA75AEC25}"/>
              </a:ext>
            </a:extLst>
          </p:cNvPr>
          <p:cNvSpPr>
            <a:spLocks noGrp="1" noRot="1" noChangeAspect="1" noChangeArrowheads="1" noTextEdit="1"/>
          </p:cNvSpPr>
          <p:nvPr>
            <p:ph type="sldImg"/>
          </p:nvPr>
        </p:nvSpPr>
        <p:spPr>
          <a:solidFill>
            <a:srgbClr val="FFFFFF"/>
          </a:solidFill>
          <a:ln/>
        </p:spPr>
      </p:sp>
      <p:sp>
        <p:nvSpPr>
          <p:cNvPr id="230404" name="Rectangle 3">
            <a:extLst>
              <a:ext uri="{FF2B5EF4-FFF2-40B4-BE49-F238E27FC236}">
                <a16:creationId xmlns:a16="http://schemas.microsoft.com/office/drawing/2014/main" id="{045EB3E6-9E3D-A747-BC5D-36A967E2ACED}"/>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Sanbe T, Tomofuji T, Ekuni D, Azuma T, Tamaki N, Yamamoto T. Oral administration of vitamin C prevents alveolar bone resorption induced by high dietary cholesterol in rats. J Periodontol. 2007 Nov;78(11):2165-70</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    Department of Oral Health, Okayama University Graduate School of Medicine, Dentistry and Pharmaceutical Sciences, Okayama, Japan.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A high-cholesterol diet stimulates alveolar bone resorption, which may be induced via tissue oxidative damage. Vitamin C reduces tissue oxidative damage by neutralizing free radicals and scavenging hydroxyl radicals, and its antioxidant effect may offer the clinical benefit of preventing alveolar bone resorption in cases of hyperlipidemia. We examined whether vitamin C could suppress alveolar bone resorption in rats fed a high-cholesterol diet. METHODS: In this 12-week study, rats were divided into four groups: a control group (fed a regular diet) and three experimental groups (fed a high-cholesterol diet supplemented with 0, 1, or 2 g/l vitamin C). Vitamin C was provided by adding it to the drinking water. The bone mineral density of the alveolar bone was analyzed by microcomputerized tomography. As an index of tissue oxidative damage, the 8-hydroxydeoxyguanosine level in the periodontal tissue was determined using a competitive enzyme-linked immunosorbent assay. RESULTS: Hyperlipidemia, induced by a high-cholesterol diet, decreased rat alveolar bone density and increased the number of tartrate-resistant acid phosphatase-positive osteoclasts. The expression of 8-hydroxydeoxyguanosine was upregulated in the periodontal tissues. Intake of vitamin C reduced the effect of a high-cholesterol diet on alveolar bone density and osteoclast differentiation and decreased periodontal 8-hydroxydeoxyguanosine expression. CONCLUSION: In the rat model, vitamin C suppressed alveolar bone resorption, induced by high dietary cholesterol, by decreasing the oxidative damage of periodontal tissue.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17970684 [PubMed - indexed for MEDLINE]</a:t>
            </a:r>
          </a:p>
        </p:txBody>
      </p:sp>
    </p:spTree>
    <p:extLst>
      <p:ext uri="{BB962C8B-B14F-4D97-AF65-F5344CB8AC3E}">
        <p14:creationId xmlns:p14="http://schemas.microsoft.com/office/powerpoint/2010/main" val="1882486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736DF552-9DCB-FA41-A5EF-1D6459075EA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870AF9B5-0AB5-D74B-A17D-29F694531319}" type="slidenum">
              <a:rPr lang="en-US" altLang="en-US" sz="1200">
                <a:effectLst/>
              </a:rPr>
              <a:pPr algn="r" eaLnBrk="1" hangingPunct="1">
                <a:lnSpc>
                  <a:spcPct val="100000"/>
                </a:lnSpc>
                <a:spcBef>
                  <a:spcPct val="0"/>
                </a:spcBef>
                <a:buClrTx/>
                <a:buSzTx/>
                <a:buFontTx/>
                <a:buNone/>
              </a:pPr>
              <a:t>23</a:t>
            </a:fld>
            <a:endParaRPr lang="en-US" altLang="en-US" sz="1200">
              <a:effectLst/>
            </a:endParaRPr>
          </a:p>
        </p:txBody>
      </p:sp>
      <p:sp>
        <p:nvSpPr>
          <p:cNvPr id="234499" name="Rectangle 2">
            <a:extLst>
              <a:ext uri="{FF2B5EF4-FFF2-40B4-BE49-F238E27FC236}">
                <a16:creationId xmlns:a16="http://schemas.microsoft.com/office/drawing/2014/main" id="{A978035F-BA05-7040-9F0F-01895BC95354}"/>
              </a:ext>
            </a:extLst>
          </p:cNvPr>
          <p:cNvSpPr>
            <a:spLocks noGrp="1" noRot="1" noChangeAspect="1" noChangeArrowheads="1" noTextEdit="1"/>
          </p:cNvSpPr>
          <p:nvPr>
            <p:ph type="sldImg"/>
          </p:nvPr>
        </p:nvSpPr>
        <p:spPr>
          <a:solidFill>
            <a:srgbClr val="FFFFFF"/>
          </a:solidFill>
          <a:ln/>
        </p:spPr>
      </p:sp>
      <p:sp>
        <p:nvSpPr>
          <p:cNvPr id="234500" name="Rectangle 3">
            <a:extLst>
              <a:ext uri="{FF2B5EF4-FFF2-40B4-BE49-F238E27FC236}">
                <a16:creationId xmlns:a16="http://schemas.microsoft.com/office/drawing/2014/main" id="{65DA3528-524F-2D4F-96E4-86B0D8AADF0C}"/>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Arial" panose="020B0604020202020204" pitchFamily="34" charset="0"/>
              </a:rPr>
              <a:t>JAMA. 1995 Jul 12;274(2):131-6. </a:t>
            </a:r>
          </a:p>
          <a:p>
            <a:r>
              <a:rPr lang="en-US" altLang="en-US">
                <a:latin typeface="Arial" panose="020B0604020202020204" pitchFamily="34" charset="0"/>
              </a:rPr>
              <a:t>Serum total cholesterol and long-term coronary heart disease mortality in different cultures. Twenty-five-year follow-up of the seven countries study.</a:t>
            </a:r>
          </a:p>
          <a:p>
            <a:r>
              <a:rPr lang="en-US" altLang="en-US">
                <a:latin typeface="Arial" panose="020B0604020202020204" pitchFamily="34" charset="0"/>
              </a:rPr>
              <a:t> </a:t>
            </a:r>
          </a:p>
          <a:p>
            <a:r>
              <a:rPr lang="en-US" altLang="en-US">
                <a:latin typeface="Arial" panose="020B0604020202020204" pitchFamily="34" charset="0"/>
              </a:rPr>
              <a:t>Verschuren WM, Jacobs DR, Bloemberg BP, Kromhout D, Menotti A, Aravanis C, Blackburn H, Buzina R, Dontas AS, Fidanza F, et al.</a:t>
            </a:r>
          </a:p>
          <a:p>
            <a:r>
              <a:rPr lang="en-US" altLang="en-US">
                <a:latin typeface="Arial" panose="020B0604020202020204" pitchFamily="34" charset="0"/>
              </a:rPr>
              <a:t>National Institute of Public Health and Environmental Protection, Bilthoven, The Netherlands.</a:t>
            </a:r>
          </a:p>
          <a:p>
            <a:r>
              <a:rPr lang="en-US" altLang="en-US">
                <a:latin typeface="Arial" panose="020B0604020202020204" pitchFamily="34" charset="0"/>
              </a:rPr>
              <a:t>OBJECTIVE--To compare the relationship between serum total cholesterol and long-term mortality from coronary heart disease (CHD) in different cultures. DESIGN--Total cholesterol was measured at baseline (1958 through 1964) and at 5- and 10-year follow-up in 12,467 men aged 40 through 59 years in 16 cohorts located in seven countries: five European countries, the United States, and Japan. To increase statistical power six cohorts were formed, based on similarities in culture and cholesterol changes during the first 10 years of follow-up. MAIN OUTCOME MEASURES--Relative risks (RRs), estimated with Cox proportional hazards (survival) analysis, for 25-year CHD mortality for cholesterol quartiles and per 0.50-mmol/L (20-mg/dL) cholesterol increase. Adjustment was made for age, smoking, and systolic blood pressure. RESULTS--The age-standardized CHD mortality rates in the six cohorts ranged from 3% to 20%. The RRs for the highest </a:t>
            </a:r>
          </a:p>
          <a:p>
            <a:r>
              <a:rPr lang="en-US" altLang="en-US">
                <a:latin typeface="Arial" panose="020B0604020202020204" pitchFamily="34" charset="0"/>
              </a:rPr>
              <a:t> with the lowest cholesterol quartile ranged from 1.5 to 2.3, except for Japan's RR of 1.1. For a cholesterol level of around 5.45 mmol/L (210 mg/dL), CHD mortality rates varied from 4% to 5% in Japan and Mediterranean Southern Europe to about 15% in Northern Europe. However, the relative increase in CHD mortality due to a given cholesterol increase was similar in all cultures except Japan. Using a linear approximation, a 0.50-mmol/L (20-mg/dL) increase in total cholesterol corresponded to an increase in CHD mortality risk of 12%, which became an increase in mortality risk of 17% when adjusted for regression dilution bias. CONCLUSION--Across cultures, cholesterol is linearly related to CHD mortality, and the relative increase in CHD mortality rates with a given cholesterol increase is the same. The large difference in absolute CHD mortality rates at a given cholesterol level, however, indicates that other factors, such as diet, that are typical for cultures with a low CHD risk are also important with respect to primary prevention.</a:t>
            </a:r>
          </a:p>
          <a:p>
            <a:r>
              <a:rPr lang="en-US" altLang="en-US">
                <a:latin typeface="Arial" panose="020B0604020202020204" pitchFamily="34" charset="0"/>
              </a:rPr>
              <a:t>PMID: 7596000 [PubMed - indexed for MEDLINE]</a:t>
            </a:r>
          </a:p>
        </p:txBody>
      </p:sp>
    </p:spTree>
    <p:extLst>
      <p:ext uri="{BB962C8B-B14F-4D97-AF65-F5344CB8AC3E}">
        <p14:creationId xmlns:p14="http://schemas.microsoft.com/office/powerpoint/2010/main" val="178740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BCDE08FD-9C40-AE40-A695-6C7D3C722A1C}"/>
              </a:ext>
            </a:extLst>
          </p:cNvPr>
          <p:cNvSpPr>
            <a:spLocks noGrp="1" noRot="1" noChangeAspect="1" noChangeArrowheads="1" noTextEdit="1"/>
          </p:cNvSpPr>
          <p:nvPr>
            <p:ph type="sldImg"/>
          </p:nvPr>
        </p:nvSpPr>
        <p:spPr>
          <a:solidFill>
            <a:srgbClr val="FFFFFF"/>
          </a:solidFill>
          <a:ln/>
        </p:spPr>
      </p:sp>
      <p:sp>
        <p:nvSpPr>
          <p:cNvPr id="128003" name="Rectangle 3">
            <a:extLst>
              <a:ext uri="{FF2B5EF4-FFF2-40B4-BE49-F238E27FC236}">
                <a16:creationId xmlns:a16="http://schemas.microsoft.com/office/drawing/2014/main" id="{D824496E-CF6B-654B-8488-65BD2F5736C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Rev Prat. 1989 Apr 20;39(12):1011-7.</a:t>
            </a:r>
          </a:p>
          <a:p>
            <a:pPr eaLnBrk="1" hangingPunct="1"/>
            <a:r>
              <a:rPr lang="en-US" altLang="en-US">
                <a:latin typeface="Arial" panose="020B0604020202020204" pitchFamily="34" charset="0"/>
              </a:rPr>
              <a:t>    [Cholesterol: from where does it come, how does it circulate, where does it go?]</a:t>
            </a:r>
          </a:p>
          <a:p>
            <a:pPr eaLnBrk="1" hangingPunct="1"/>
            <a:r>
              <a:rPr lang="en-US" altLang="en-US">
                <a:latin typeface="Arial" panose="020B0604020202020204" pitchFamily="34" charset="0"/>
              </a:rPr>
              <a:t>    [Article in French]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Luc G, Douste-Blazy P, Fruchart JC.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Cholesterol is an essential component of cell membranes. It is present in food and partially absorbed by the gut, but it is also synthesized by every cell in the body. However, only enterocytes and hepatocytes play a quantitatively important role in the synthesis of cholesterol that is present in plasma. Cholesterol is transported by complex particles, called lipoproteins, which have specific proteins on their surface. These proteins, called apolipoproteins, have an essential function in the metabolism of lipoproteins. Low-density lipoproteins (LD) transport the majority of cholesterol in normal human plasma and distribute it to peripheral tissues. They bind to a specific cell receptor (LDL-receptor), and after endocytosis the intracellular cholesterol will be used to build cell membranes and to synthesize other molecules (biliary acids, hormones). The cholesterol present in peripheral tissues is taken up by high-density lipoproteins (HDL) and transferred to LDL. The latter particles are then degraded by the liver, and cholesterol is excreted in the bile.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2740765 [PubMed - indexed for MEDLINE]</a:t>
            </a:r>
          </a:p>
          <a:p>
            <a:endParaRPr lang="en-US" altLang="en-US">
              <a:latin typeface="Arial" panose="020B0604020202020204" pitchFamily="34" charset="0"/>
            </a:endParaRPr>
          </a:p>
        </p:txBody>
      </p:sp>
    </p:spTree>
    <p:extLst>
      <p:ext uri="{BB962C8B-B14F-4D97-AF65-F5344CB8AC3E}">
        <p14:creationId xmlns:p14="http://schemas.microsoft.com/office/powerpoint/2010/main" val="414160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172F7F0B-3308-5C45-AD26-B56ABC323B0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46FA93DF-11C6-3949-9B14-47496419CE50}" type="slidenum">
              <a:rPr lang="en-US" altLang="en-US" sz="1200">
                <a:effectLst/>
              </a:rPr>
              <a:pPr algn="r" eaLnBrk="1" hangingPunct="1">
                <a:lnSpc>
                  <a:spcPct val="100000"/>
                </a:lnSpc>
                <a:spcBef>
                  <a:spcPct val="0"/>
                </a:spcBef>
                <a:buClrTx/>
                <a:buSzTx/>
                <a:buFontTx/>
                <a:buNone/>
              </a:pPr>
              <a:t>27</a:t>
            </a:fld>
            <a:endParaRPr lang="en-US" altLang="en-US" sz="1200">
              <a:effectLst/>
            </a:endParaRPr>
          </a:p>
        </p:txBody>
      </p:sp>
      <p:sp>
        <p:nvSpPr>
          <p:cNvPr id="136195" name="Rectangle 2">
            <a:extLst>
              <a:ext uri="{FF2B5EF4-FFF2-40B4-BE49-F238E27FC236}">
                <a16:creationId xmlns:a16="http://schemas.microsoft.com/office/drawing/2014/main" id="{932562EE-9716-614E-A719-C7BB686D9B70}"/>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E154DF83-74F0-2440-ABDE-2DFDC64305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J Nutr. 1998 Feb;128(2 Suppl):444S-448S.</a:t>
            </a:r>
          </a:p>
          <a:p>
            <a:pPr eaLnBrk="1" hangingPunct="1"/>
            <a:r>
              <a:rPr lang="en-US" altLang="en-US">
                <a:latin typeface="Arial" panose="020B0604020202020204" pitchFamily="34" charset="0"/>
              </a:rPr>
              <a:t> Dietary fatty acids and the regulation of plasma low density lipoprotein cholesterol concentrations.</a:t>
            </a:r>
          </a:p>
          <a:p>
            <a:pPr eaLnBrk="1" hangingPunct="1"/>
            <a:r>
              <a:rPr lang="en-US" altLang="en-US">
                <a:latin typeface="Arial" panose="020B0604020202020204" pitchFamily="34" charset="0"/>
              </a:rPr>
              <a:t>    Dietschy JM.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Internal Medicine, University of Texas Southwestern Medical Center at Dallas 75235-8887, USA.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Epidemiologic studies over the past 25 years have shown that the level of dietary fat intake is positively correlated with the average serum cholesterol value and mortality from coronary heart disease (CHD). A number of different investigators demonstrated that in addition to total fat, the fatty acid composition of diets influenced serum total cholesterol (TC) in humans. In general, saturated fatty acids were found to elevate the serum cholesterol concentration, and unsaturated fatty acids were found to decrease this value. The lipoprotein fraction most affected was the level of cholesterol carried in low density lipoprotein (LDL-C). It has now been demonstrated that the steady-state level of LDL-C is predominantly dictated by metabolic events in the liver. As the amount of dietary cholesterol entering the body is increased, there is expansion of the sterol pool in the liver cell and down regulation of LDL receptors (LDLR) that are primarily responsible for clearing LDL-C from the blood stream. When dietary cholesterol intake is kept constant, however, long-chain saturated fatty acids further suppress hepatic LDLR activity, whereas several unsaturated fatty acids have the opposite effect. These regulatory events depend upon the availability of the various fatty acids to shift intracellular cholesterol between a regulatory and storage pool of cholesterol, and this effect is mediated by the enzyme acyl-CoA:cholesterol acyltransferase (ACAT).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9478045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JAMA. 2000 Jul 19;284(3):311-8.Click here to read Links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Comment in:</a:t>
            </a:r>
          </a:p>
          <a:p>
            <a:pPr eaLnBrk="1" hangingPunct="1"/>
            <a:r>
              <a:rPr lang="en-US" altLang="en-US">
                <a:latin typeface="Arial" panose="020B0604020202020204" pitchFamily="34" charset="0"/>
              </a:rPr>
              <a:t>        JAMA. 2000 Jul 19;284(3):365-7.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Relationship of baseline serum cholesterol levels in 3 large cohorts of younger men to long-term coronary, cardiovascular, and all-cause mortality and to longevity.</a:t>
            </a:r>
          </a:p>
          <a:p>
            <a:pPr eaLnBrk="1" hangingPunct="1"/>
            <a:r>
              <a:rPr lang="en-US" altLang="en-US">
                <a:latin typeface="Arial" panose="020B0604020202020204" pitchFamily="34" charset="0"/>
              </a:rPr>
              <a:t>    Stamler J, Daviglus ML, Garside DB, Dyer AR, Greenland P, Neaton JD.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Northwestern University Medical School, Department of Preventive Medicine, 680 N Lake Shore Dr, Suite 1102, Chicago, IL 60611-4402 USA. hwe216@nwu.edu</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CONTEXT: Based on observational and interventional data for middle-aged cohorts (aged 40-64 years), serum cholesterol level is known to be an established major risk factor for coronary heart disease (CHD). However, findings for younger people are limited, and the value of detecting and treating hypercholesterolemia in younger adults is debated. OBJECTIVE: To evaluate the long-term impact of unfavorable serum cholesterol levels on risk of death from CHD, cardiovascular disease (CVD), and all causes. DESIGN, SETTING, AND PARTICIPANTS: Three prospective studies, from which were selected 3 cohorts of younger men with baseline serum cholesterol level measurements and no history of diabetes mellitus or myocardial infarction. A total of 11,017 men aged 18 through 39 years screened in 1967-1973 for the Chicago Heart Association Detection Project in Industry (CHA); 1266 men aged 25 through 39 years examined in 1959-1963 in the Peoples Gas Company Study (PG); and 69,205 men aged 35 through 39 years screened in 1973-1975 for the Multiple Risk Factor Intervention Trial (MRFIT). MAIN OUTCOME MEASURES: Cause-specific mortality during 25 (CHA), 34 (PG), and 16 (MRFIT) years of follow-up; mortality risks; and estimated life expectancy in relation to baseline serum cholesterol levels. RESULTS: Death due to CHD accounted for 26%, 34%, and 28% of all deaths in the CHA, PG, and MRFIT cohorts, respectively; and CVD death for 34%, 42%, and 39% of deaths in the same cohorts, respectively. Men in all 3 cohorts with unfavorable serum cholesterol levels (200-239 mg/dL [5.17-6.18 mmol/L] and &gt;/=240 mg/dL [&gt;/=6.21 mmol/L]) had strong gradients of relative mortality risk. For men with serum cholesterol levels of 240 mg/dL or greater (&gt;/=6.21 mmol/L) vs favorable levels (&lt;200 mg/dL [&lt;5.17 mmol/L]), CHD mortality risk was 2.15 to 3.63 times greater; CVD disease mortality risk was 2.10 to 2.87 times greater; and all-cause mortality was 1.31 to 1.49 times greater. Hypercholesterolemic men had age-adjusted absolute risk of CHD death of 59 per 1000 men in 25 years (CHA cohort), 90 per 1000 men in 34 years (PG cohort), and 15 per 1000 men in 16 years (MRFIT cohort). Absolute excess risk was 43.6 per 1000 men (CHA), 81.4 per 1000 men (PG), and 12.1 per 1000 men (MRFIT). Men with favorable baseline serum cholesterol levels had an estimated greater life expectancy of 3.8 to 8.7 years. CONCLUSIONS: These results demonstrate a continuous, graded relationship of serum cholesterol level to long-term risk of CHD, CVD, and all-cause mortality, substantial absolute risk and absolute excess risk of CHD and CVD death for younger men with elevated serum cholesterol levels, and longer estimated life expectancy for younger men with favorable serum cholesterol levels. JAMA. 2000;284:311-318</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10891962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9596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B19E4232-5B0F-4447-9F2B-450B8A5AE5A3}"/>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864E8637-68E7-7744-85D3-C01A0187B5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 Eur Heart J. 1997 May;18(5):754-61.</a:t>
            </a:r>
          </a:p>
          <a:p>
            <a:r>
              <a:rPr lang="en-US" altLang="en-US">
                <a:latin typeface="Arial" panose="020B0604020202020204" pitchFamily="34" charset="0"/>
              </a:rPr>
              <a:t>    Serum cholesterol and long-term prognosis in middle-aged men with myocardial infarction and angina pectoris. A 16-year follow-up of the Primary Prevention Study in Göteborg, Sweden.</a:t>
            </a:r>
          </a:p>
          <a:p>
            <a:r>
              <a:rPr lang="en-US" altLang="en-US">
                <a:latin typeface="Arial" panose="020B0604020202020204" pitchFamily="34" charset="0"/>
              </a:rPr>
              <a:t>    Rosengren A, Hagman M, Wedel H, Wilhelmsen L.</a:t>
            </a:r>
          </a:p>
          <a:p>
            <a:endParaRPr lang="en-US" altLang="en-US">
              <a:latin typeface="Arial" panose="020B0604020202020204" pitchFamily="34" charset="0"/>
            </a:endParaRPr>
          </a:p>
          <a:p>
            <a:r>
              <a:rPr lang="en-US" altLang="en-US">
                <a:latin typeface="Arial" panose="020B0604020202020204" pitchFamily="34" charset="0"/>
              </a:rPr>
              <a:t>    Department of Medicine, Ostra University Hospital, Göteborg, Sweden.</a:t>
            </a:r>
          </a:p>
          <a:p>
            <a:endParaRPr lang="en-US" altLang="en-US">
              <a:latin typeface="Arial" panose="020B0604020202020204" pitchFamily="34" charset="0"/>
            </a:endParaRPr>
          </a:p>
          <a:p>
            <a:r>
              <a:rPr lang="en-US" altLang="en-US">
                <a:latin typeface="Arial" panose="020B0604020202020204" pitchFamily="34" charset="0"/>
              </a:rPr>
              <a:t>    OBJECTIVE: To compare the role of serum cholesterol in the long-term prognosis of men with a history of myocardial infarction, in men with clinical angina without myocardial infarction, and men without clinical coronary disease. METHODS: In the second screening of the Primary Prevention Study in Göteborg which comprised 7100 men aged 51 to 59 years at baseline in 1974-1977, 314 men with clinical angina but no myocardial infarction at baseline were identified and 195 men who had survived a myocardial infarction for 0 to 19 years (median 3 years). RESULTS: Of the men without clinical coronary disease at baseline and cholesterol at or below 5.2 mmol.l-1, 2.7 per 1000 observation years died from coronary disease compared to 8.5 per 1000 of the men with serum cholesterol of 7.2 mmol.l-1 or more. Corresponding figures for men with angina was 5.5 and 31.0 per 1000 observation years, and for men with prior myocardial infarction 19.8 and 58.3, respectively, per 1000. After adjustment for age, smoking, systolic blood pressure, body mass index and diabetes the risk of coronary death in men with serum cholesterol above 7.2 mmol.l-1 compared to below 5.2 mmol.l-1 was 2.42 (1.66-3.51) in healthy men, 4.82 (1.44-16.09) in men with angina, 2.70 (0.95-7.67) in survivors of myocardial infarction, and 4.07 (1.86-8.91) in the combined group of men with either angina or prior infarction. The strongest effect was seen during the first half of the follow-up, with an adjusted relative risk for high in relation to low serum cholesterol of 8.08 (1.95-33.55) in men with preexisting coronary disease. Non-coronary deaths varied little by serum cholesterol or coronary disease status at baseline. After 16 years, 76% of the healthy men with low cholesterol and 65% of healthy men with cholesterol above 7.2 mmol.l-1 were still alive. Of the men with prior myocardial infarction, 50% in the group with low cholesterol were alive after 16 years, as compared to 21% of those with high cholesterol. CONCLUSION: The long-term absolute risk of death in men with coronary disease and elevated serum cholesterol is very high. Implementation of lipid-lowering strategies shown to be efficacious is important in this high-risk group.</a:t>
            </a:r>
          </a:p>
          <a:p>
            <a:endParaRPr lang="en-US" altLang="en-US">
              <a:latin typeface="Arial" panose="020B0604020202020204" pitchFamily="34" charset="0"/>
            </a:endParaRPr>
          </a:p>
          <a:p>
            <a:r>
              <a:rPr lang="en-US" altLang="en-US">
                <a:latin typeface="Arial" panose="020B0604020202020204" pitchFamily="34" charset="0"/>
              </a:rPr>
              <a:t>    PMID: 9152645 [PubMed - indexed for MEDLINE]</a:t>
            </a:r>
          </a:p>
          <a:p>
            <a:endParaRPr lang="en-US" altLang="en-US">
              <a:latin typeface="Arial" panose="020B0604020202020204" pitchFamily="34" charset="0"/>
            </a:endParaRPr>
          </a:p>
          <a:p>
            <a:r>
              <a:rPr lang="en-US" altLang="en-US">
                <a:latin typeface="Arial" panose="020B0604020202020204" pitchFamily="34" charset="0"/>
              </a:rPr>
              <a:t>Am J Cardiol. 1996 Oct 1;78(7):763-8.Click here to read Links</a:t>
            </a:r>
          </a:p>
          <a:p>
            <a:r>
              <a:rPr lang="en-US" altLang="en-US">
                <a:latin typeface="Arial" panose="020B0604020202020204" pitchFamily="34" charset="0"/>
              </a:rPr>
              <a:t>    Effects of short-term reduction in serum cholesterol with simvastatin in patients with stable angina pectoris and mild to moderate hypercholesterolemia.</a:t>
            </a:r>
          </a:p>
          <a:p>
            <a:r>
              <a:rPr lang="en-US" altLang="en-US">
                <a:latin typeface="Arial" panose="020B0604020202020204" pitchFamily="34" charset="0"/>
              </a:rPr>
              <a:t>    de Divitiis M, Rubba P, Di Somma S, Liguori V, Galderisi M, Montefusco S, Carreras G, Greco V, Carotenuto A, Iannuzzo G, de Divitiis O.</a:t>
            </a:r>
          </a:p>
          <a:p>
            <a:endParaRPr lang="en-US" altLang="en-US">
              <a:latin typeface="Arial" panose="020B0604020202020204" pitchFamily="34" charset="0"/>
            </a:endParaRPr>
          </a:p>
          <a:p>
            <a:r>
              <a:rPr lang="en-US" altLang="en-US">
                <a:latin typeface="Arial" panose="020B0604020202020204" pitchFamily="34" charset="0"/>
              </a:rPr>
              <a:t>    Institute of Cardiology of Second University of Naples, Italy.</a:t>
            </a:r>
          </a:p>
          <a:p>
            <a:endParaRPr lang="en-US" altLang="en-US">
              <a:latin typeface="Arial" panose="020B0604020202020204" pitchFamily="34" charset="0"/>
            </a:endParaRPr>
          </a:p>
          <a:p>
            <a:r>
              <a:rPr lang="en-US" altLang="en-US">
                <a:latin typeface="Arial" panose="020B0604020202020204" pitchFamily="34" charset="0"/>
              </a:rPr>
              <a:t>    To evaluate the effects of short-term cholesterol-lowering treatment on myocardial effort ischemia, 22 patients with stable effort ischemia and mild to moderate hypercholesterolemia (low density lipoprotein [LDL] cholesterol 160 to 220 mg/dl) were randomly allocated at baseline (TO) in 2 groups. Group A included 12 patients treated with simvastatin 10 mg bid; group B included 10 patients treated with placebo. All patients underwent a treadmill electrocardiography (ECG) test; total cholesterol, HDL and LDL cholesterol, triglycerides, plasma, and blood viscosity were measured. All tests were repeated after 4 and 12 weeks. For 18 of the same patients (11 taking simvastatin, 7 receiving placebo), forearm strain-gouge plethysmography was performed at baseline and after 4 weeks, both at rest and during reactive hyperemia. At 4 and 12 weeks, group A showed a significant reduction in total cholesterol (p &lt;0.05) and LDL (p &lt;0.05), with unchanged HDL, triglycerides, blood, and plasma viscosity. Effort was unmodified, ST-segment depression at peak effort and ischemic threshold were significantly improved after 4 and 12 weeks (all p &lt;0.05) with unchanged heart rate x systolic blood pressure product. A significant increase in the excess flow response to reactive hyperemia was detected in group A (p &lt;0.03); group B showed no changes in hematochemical and ergometric parameters. These data suggest that cholesterol-lowering treatment is associated with an improvement in myocardial effort ischemia; this might be explained by a more pronounced increase of coronary blood flow and capacity of vasodilation in response to effort.</a:t>
            </a:r>
          </a:p>
          <a:p>
            <a:endParaRPr lang="en-US" altLang="en-US">
              <a:latin typeface="Arial" panose="020B0604020202020204" pitchFamily="34" charset="0"/>
            </a:endParaRPr>
          </a:p>
          <a:p>
            <a:r>
              <a:rPr lang="en-US" altLang="en-US">
                <a:latin typeface="Arial" panose="020B0604020202020204" pitchFamily="34" charset="0"/>
              </a:rPr>
              <a:t>    PMID: 8857479 [PubMed - indexed for MEDLINE]</a:t>
            </a:r>
          </a:p>
          <a:p>
            <a:endParaRPr lang="en-US" altLang="en-US">
              <a:latin typeface="Arial" panose="020B0604020202020204" pitchFamily="34" charset="0"/>
            </a:endParaRPr>
          </a:p>
          <a:p>
            <a:pPr eaLnBrk="1" hangingPunct="1"/>
            <a:r>
              <a:rPr lang="en-US" altLang="en-US">
                <a:latin typeface="Arial" panose="020B0604020202020204" pitchFamily="34" charset="0"/>
              </a:rPr>
              <a:t>N Engl J Med. 1990 Jun 14;322(24):1700-7.</a:t>
            </a:r>
          </a:p>
          <a:p>
            <a:pPr eaLnBrk="1" hangingPunct="1"/>
            <a:r>
              <a:rPr lang="en-US" altLang="en-US">
                <a:latin typeface="Arial" panose="020B0604020202020204" pitchFamily="34" charset="0"/>
              </a:rPr>
              <a:t> </a:t>
            </a:r>
          </a:p>
          <a:p>
            <a:pPr eaLnBrk="1" hangingPunct="1"/>
            <a:r>
              <a:rPr lang="en-US" altLang="en-US">
                <a:latin typeface="Arial" panose="020B0604020202020204" pitchFamily="34" charset="0"/>
              </a:rPr>
              <a:t>    Ten-year mortality from cardiovascular disease in relation to cholesterol level among men with and without preexisting cardiovascular disease.</a:t>
            </a:r>
          </a:p>
          <a:p>
            <a:pPr eaLnBrk="1" hangingPunct="1"/>
            <a:r>
              <a:rPr lang="en-US" altLang="en-US">
                <a:latin typeface="Arial" panose="020B0604020202020204" pitchFamily="34" charset="0"/>
              </a:rPr>
              <a:t>    Pekkanen J, Linn S, Heiss G, Suchindran CM, Leon A, Rifkind BM, Tyroler HA.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Biostatistics, University of North Carolina, Chapel Hill.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To determine the associations of total, low-density lipoprotein (LDL), and high-density lipoprotein (HDL) cholesterol with mortality from coronary heart disease and cardiovascular disease, we studied 2541 white men who were 40 to 69 years old at base line and followed them for an average of 10.1 years. Seventeen percent had some manifestation of cardiovascular disease at base line, whereas the others did not. Among the men who had cardiovascular disease at base line, we found, after multivariate adjustment, that those with "high" blood cholesterol levels (above 6.19 mmol per liter) had a risk of death from cardiovascular disease, including coronary heart disease, that was 3.45 times higher (95 percent confidence interval, 1.63 to 7.33) than that for men with "desirable" blood cholesterol levels (below 5.16 mmol per liter). The corresponding hazard ratios were 5.92 (95 percent confidence interval, 2.59 to 13.51) for LDL cholesterol levels above 4.13 mmol per liter as compared with those below 3.35 mmol per liter, and 6.02 (95 percent confidence interval, 2.73 to 13.28) for HDL cholesterol levels below 0.90 mmol per liter as compared with those above 1.16 mmol per liter. All three lipid levels were also significant predictors of death from coronary heart disease alone (P less than 0.005). Total cholesterol and LDL cholesterol levels were also significant predictors of death from cardiovascular and coronary heart disease in men without preexisting cardiovascular disease, although at a lower level of absolute risk of death. Thus, the 10-year risk of death from cardiovascular disease for a man with preexisting cardiovascular disease increased from 3.8 percent to almost 19.6 percent with increasing levels of total cholesterol from "desirable" to "high," whereas the corresponding risk for a man who was free of cardiovascular disease at base line increased from 1.7 percent to 4.9 percent. Our findings suggest that total, LDL, and HDL cholesterol levels predict subsequent mortality in men 40 to 69 years of age, especially those with preexisting cardiovascular disease.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2342536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Ann Intern Med. 1991 Nov 1;115(9):687-93.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Serum cholesterol as a prognostic factor after myocardial infarction: the Framingham Study.</a:t>
            </a:r>
          </a:p>
          <a:p>
            <a:pPr eaLnBrk="1" hangingPunct="1"/>
            <a:r>
              <a:rPr lang="en-US" altLang="en-US">
                <a:latin typeface="Arial" panose="020B0604020202020204" pitchFamily="34" charset="0"/>
              </a:rPr>
              <a:t>    Wong ND, Wilson PW, Kannel WB.</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University of California, College of Medicine, Irvine.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OBJECTIVE: To determine the relation between serum cholesterol levels and the long-term risk for reinfarction, death from coronary heart disease, and all-cause mortality in persons who recover from myocardial infarction. DESIGN: Prospective, longitudinal study. SETTING: A geographically defined population-based cohort of adults participating in the Framingham Heart Study. PATIENTS: Men (n = 260) and women (n = 114), 33 to 88 years of age (mean age, 62 years), who had a history of myocardial infarction. MEASUREMENTS: A complete physical examination, including electrocardiographic evaluation, blood pressure measurement, height and weight measurements, determination of smoking habits, and casual determinations of blood glucose and serum cholesterol, was done approximately 1 year after recovery from initial myocardial infarction. Patients were followed after infarction for the occurrence of reinfarction or death (mean follow-up, 10.5 years; range, 0.8 to 31.6 years). MAIN RESULTS: The mean cholesterol level after infarction was 5.21 mmol/L (242.8 mg/dL); 20% of patients had levels below 5.17 mmol/L (200 mg/dL), and 22% had levels of 7.11 mmol/L (275 mg/dL) or more. Compared with patients who had cholesterol levels below 5.17 mmol/L, patients with levels of 7.11 mmol/L or more were at increased risk for reinfarction (relative risk, 3.8; 95% Cl, 1.6 to 8.7), death from coronary heart disease (relative risk, 2.6; Cl, 1.4 to 4.8), and all-cause mortality (relative risk, 1.9; Cl, 1.2 to 2.9) based on multivariate Cox regression analyses adjusted for other coronary risk factors. Intermediate cholesterol levels (5.17 mmol/L to 7.11 mmol/L) were generally not associated with increased risk. The association between elevated serum cholesterol and increased risk was strongest in men; however, elevated cholesterol levels were found to be most strongly related to death from coronary disease and to all-cause mortality in persons who were 65 years of age or more. CONCLUSIONS: Patients who have recovered from a myocardial infarction and who have high cholesterol levels are at an increased long-term risk for reinfarction, death from coronary heart disease, and all-cause mortality. Our results confirm the prognostic value of cholesterol levels measured after myocardial infarction and support the role of lipid management in this population.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1929036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Am J Cardiol. 1998 Nov 26;82(10B):30T-36T.</a:t>
            </a:r>
          </a:p>
          <a:p>
            <a:pPr eaLnBrk="1" hangingPunct="1"/>
            <a:r>
              <a:rPr lang="en-US" altLang="en-US">
                <a:latin typeface="Arial" panose="020B0604020202020204" pitchFamily="34" charset="0"/>
              </a:rPr>
              <a:t>    Determinants of atherosclerosis in the young. Pathobiological Determinants of Atherosclerosis in Youth (PDAY) Research Group.</a:t>
            </a:r>
          </a:p>
          <a:p>
            <a:pPr eaLnBrk="1" hangingPunct="1"/>
            <a:r>
              <a:rPr lang="en-US" altLang="en-US">
                <a:latin typeface="Arial" panose="020B0604020202020204" pitchFamily="34" charset="0"/>
              </a:rPr>
              <a:t>    McGill HC Jr, McMahan CA.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Southwest Foundation for Biomedical Research, and The University of Texas Health Science Center, Department of Pathology, San Antonio, USA.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 multicenter cooperative study, Pathobiological Determinants of Atherosclerosis in Youth, examined the relation of the risk factors for adult coronary artery disease to atherosclerosis in nearly 3,000 persons, aged 15-34 years, who died from accidents, homicides, and suicides and were autopsied in forensic laboratories. Very-low-density lipoprotein (VLDL) plus low-density lipoprotein (LDL) cholesterol levels were positively, and high-density lipoprotein (HDL) cholesterol levels were negatively, associated with both fatty streaks and raised lesions in the aorta and right coronary artery, particularly after age 25. Elevated glycohemoglobin levels were associated with raised lesions throughout the 15-34-year age span. Body mass index was associated with both fatty streaks and raised lesions of the right coronary artery in men but not in women. Smoking was associated with a 3-fold increase in raised lesions of the abdominal aorta in the 25-34-year age group. Women lagged after men in the extent of raised lesions in the right coronary artery by about 5 years, but the effects of risk factors in women, except for adiposity, were similar to those in men. The risk factors for adult coronary artery disease accelerate atherogenesis in the teenage years and their effects are amplified in young adulthood, 20-30 years before coronary artery disease becomes clinically manifest. Long-range prevention of adult coronary artery disease will require control of the risk factors early in life.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9860371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Eur J Cardiovasc Prev Rehabil. 2008 Dec;15(6):719-25.Links</a:t>
            </a:r>
          </a:p>
          <a:p>
            <a:pPr eaLnBrk="1" hangingPunct="1"/>
            <a:r>
              <a:rPr lang="en-US" altLang="en-US">
                <a:latin typeface="Arial" panose="020B0604020202020204" pitchFamily="34" charset="0"/>
              </a:rPr>
              <a:t>    Homogeneity in the relationship of serum cholesterol to coronary deaths across different cultures: 40-year follow-up of the Seven Countries Study.</a:t>
            </a:r>
          </a:p>
          <a:p>
            <a:pPr eaLnBrk="1" hangingPunct="1"/>
            <a:r>
              <a:rPr lang="en-US" altLang="en-US">
                <a:latin typeface="Arial" panose="020B0604020202020204" pitchFamily="34" charset="0"/>
              </a:rPr>
              <a:t>    Menotti A, Lanti M, Kromhout D, Blackburn H, Jacobs D, Nissinen A, Dontas A, Kafatos A, Nedeljkovic S, Adachi 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Association for Cardiac Research, Rome, Italy. menottia@tin.it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The aim was to investigate whether multivariate coefficients of serum cholesterol in the prediction of coronary heart disease (CHD) deaths were similar across different cultures in a long-term follow-up. DESIGN: Thirteen cohorts for a total of 10,157 men aged 40-59 years at entry, enrolled in seven countries (USA, Finland, the Netherlands, Italy, Serbia, Greece, Japan) were repeatedly examined and followed up for 40 years. METHODS: Serum cholesterol measured at baseline, and then on repeated occasions, was studied, using multivariate models, in relation with the occurrence of CHD deaths during a 40-year follow-up. RESULTS: Homogeneity of multivariate serum cholesterol coefficients was found considering cholesterol levels at baseline, as average of up to three measurements during the first 10 years, as average of up to six measurements in 35 years, using the time-dependent technique with up to three measurements in 10 years, and with up to six measurement in 35 years. CONCLUSION: The strength of the association between serum cholesterol and CHD death seems homogeneous across different cultures characterized by different levels of serum cholesterol and different absolute risk of CHD death.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19050437 [PubMed - in process]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cs typeface="Times New Roman" panose="02020603050405020304" pitchFamily="18" charset="0"/>
              </a:rPr>
              <a:t>Lancet. 2005 Oct 8;366(9493):1267-78. Epub 2005 Sep 27.</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Efficacy and safety of cholesterol-lowering treatment: prospective meta-analysis of data from 90,056 participants in 14 randomised trials of statins.</a:t>
            </a:r>
          </a:p>
          <a:p>
            <a:pPr eaLnBrk="1" hangingPunct="1"/>
            <a:r>
              <a:rPr lang="en-US" altLang="en-US">
                <a:latin typeface="Arial" panose="020B0604020202020204" pitchFamily="34" charset="0"/>
                <a:cs typeface="Times New Roman" panose="02020603050405020304" pitchFamily="18" charset="0"/>
              </a:rPr>
              <a:t>    Baigent C, Keech A, Kearney PM, Blackwell L, Buck G, Pollicino C, Kirby A, Sourjina T, Peto R, Collins R, Simes R; Cholesterol Treatment Trialists' (CTT) Collaborators.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BACKGROUND: Results of previous randomised trials have shown that interventions that lower LDL cholesterol concentrations can significantly reduce the incidence of coronary heart disease (CHD) and other major vascular events in a wide range of individuals. But each separate trial has limited power to assess particular outcomes or particular categories of participant. METHODS: A prospective meta-analysis of data from 90,056 individuals in 14 randomised trials of statins was done. Weighted estimates were obtained of effects on different clinical outcomes per 1.0 mmol/L reduction in LDL cholesterol. FINDINGS: During a mean of 5 years, there were 8186 deaths, 14,348 individuals had major vascular events, and 5103 developed cancer. Mean LDL cholesterol differences at 1 year ranged from 0.35 mmol/L to 1.77 mmol/L (mean 1.09) in these trials. There was a 12% proportional reduction in all-cause mortality per mmol/L reduction in LDL cholesterol (rate ratio [RR] 0.88, 95% CI 0.84-0.91; p&lt;0.0001). This reflected a 19% reduction in coronary mortality (0.81, 0.76-0.85; p&lt;0.0001), and non-significant reductions in non-coronary vascular mortality (0.93, 0.83-1.03; p=0.2) and non-vascular mortality (0.95, 0.90-1.01; p=0.1). There were corresponding reductions in myocardial infarction or coronary death (0.77, 0.74-0.80; p&lt;0.0001), in the need for coronary revascularisation (0.76, 0.73-0.80; p&lt;0.0001), in fatal or non-fatal stroke (0.83, 0.78-0.88; p&lt;0.0001), and, combining these, of 21% in any such major vascular event (0.79, 0.77-0.81; p&lt;0.0001). The proportional reduction in major vascular events differed significantly (p&lt;0.0001) according to the absolute reduction in LDL cholesterol achieved, but not otherwise. These benefits were significant within the first year, but were greater in subsequent years. Taking all years together, the overall reduction of about one fifth per mmol/L LDL cholesterol reduction translated into 48 (95% CI 39-57) fewer participants having major vascular events per 1000 among those with pre-existing CHD at baseline, compared with 25 (19-31) per 1000 among participants with no such history. There was no evidence that statins increased the incidence of cancer overall (1.00, 0.95-1.06; p=0.9) or at any particular site. INTERPRETATION: Statin therapy can safely reduce the 5-year incidence of major coronary events, coronary revascularisation, and stroke by about one fifth per mmol/L reduction in LDL cholesterol, largely irrespective of the initial lipid profile or other presenting characteristics. The absolute benefit relates chiefly to an individual's absolute risk of such events and to the absolute reduction in LDL cholesterol achieved. These findings reinforce the need to consider prolonged statin treatment with substantial LDL cholesterol reductions in all patients at high risk of any type of major vascular event.</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PMID: 16214597 [PubMed - indexed for MEDLINE]</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Conversion factor</a:t>
            </a:r>
          </a:p>
          <a:p>
            <a:pPr eaLnBrk="1" hangingPunct="1"/>
            <a:r>
              <a:rPr lang="en-US" altLang="en-US">
                <a:latin typeface="Arial" panose="020B0604020202020204" pitchFamily="34" charset="0"/>
                <a:cs typeface="Times New Roman" panose="02020603050405020304" pitchFamily="18" charset="0"/>
              </a:rPr>
              <a:t>multiply by</a:t>
            </a:r>
          </a:p>
          <a:p>
            <a:pPr eaLnBrk="1" hangingPunct="1"/>
            <a:r>
              <a:rPr lang="en-US" altLang="en-US">
                <a:latin typeface="Arial" panose="020B0604020202020204" pitchFamily="34" charset="0"/>
                <a:cs typeface="Times New Roman" panose="02020603050405020304" pitchFamily="18" charset="0"/>
              </a:rPr>
              <a:t>1/0.02586</a:t>
            </a:r>
          </a:p>
          <a:p>
            <a:pPr eaLnBrk="1" hangingPunct="1"/>
            <a:r>
              <a:rPr lang="en-US" altLang="en-US">
                <a:latin typeface="Arial" panose="020B0604020202020204" pitchFamily="34" charset="0"/>
                <a:cs typeface="Times New Roman" panose="02020603050405020304" pitchFamily="18" charset="0"/>
              </a:rPr>
              <a:t>= 38.67</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to get values in</a:t>
            </a:r>
          </a:p>
          <a:p>
            <a:pPr eaLnBrk="1" hangingPunct="1"/>
            <a:r>
              <a:rPr lang="en-US" altLang="en-US">
                <a:latin typeface="Arial" panose="020B0604020202020204" pitchFamily="34" charset="0"/>
                <a:cs typeface="Times New Roman" panose="02020603050405020304" pitchFamily="18" charset="0"/>
              </a:rPr>
              <a:t>milligrams per deciliter</a:t>
            </a:r>
          </a:p>
          <a:p>
            <a:pPr eaLnBrk="1" hangingPunct="1"/>
            <a:r>
              <a:rPr lang="en-US" altLang="en-US">
                <a:latin typeface="Arial" panose="020B0604020202020204" pitchFamily="34" charset="0"/>
                <a:cs typeface="Times New Roman" panose="02020603050405020304" pitchFamily="18" charset="0"/>
              </a:rPr>
              <a:t>mg/dL</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Example</a:t>
            </a:r>
          </a:p>
          <a:p>
            <a:pPr eaLnBrk="1" hangingPunct="1"/>
            <a:r>
              <a:rPr lang="en-US" altLang="en-US">
                <a:latin typeface="Arial" panose="020B0604020202020204" pitchFamily="34" charset="0"/>
                <a:cs typeface="Times New Roman" panose="02020603050405020304" pitchFamily="18" charset="0"/>
              </a:rPr>
              <a:t>5.30 mmol/L</a:t>
            </a:r>
          </a:p>
          <a:p>
            <a:pPr eaLnBrk="1" hangingPunct="1"/>
            <a:r>
              <a:rPr lang="en-US" altLang="en-US">
                <a:latin typeface="Arial" panose="020B0604020202020204" pitchFamily="34" charset="0"/>
                <a:cs typeface="Times New Roman" panose="02020603050405020304" pitchFamily="18" charset="0"/>
              </a:rPr>
              <a:t>= 5.3 x 38.67</a:t>
            </a:r>
          </a:p>
          <a:p>
            <a:pPr eaLnBrk="1" hangingPunct="1"/>
            <a:r>
              <a:rPr lang="en-US" altLang="en-US">
                <a:latin typeface="Arial" panose="020B0604020202020204" pitchFamily="34" charset="0"/>
                <a:cs typeface="Times New Roman" panose="02020603050405020304" pitchFamily="18" charset="0"/>
              </a:rPr>
              <a:t>= 205 mg/dL</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1 mmol/l =19% rr chd</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38.67 mg/dl =19% rr chd</a:t>
            </a:r>
          </a:p>
          <a:p>
            <a:pPr eaLnBrk="1" hangingPunct="1"/>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416803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D2913442-5C73-6A47-8E23-21AF2CD9A85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28F596DB-AECB-484E-B5A4-B94BAD8D2C53}" type="slidenum">
              <a:rPr lang="en-US" altLang="en-US" sz="1200">
                <a:effectLst/>
              </a:rPr>
              <a:pPr algn="r" eaLnBrk="1" hangingPunct="1">
                <a:lnSpc>
                  <a:spcPct val="100000"/>
                </a:lnSpc>
                <a:spcBef>
                  <a:spcPct val="0"/>
                </a:spcBef>
                <a:buClrTx/>
                <a:buSzTx/>
                <a:buFontTx/>
                <a:buNone/>
              </a:pPr>
              <a:t>29</a:t>
            </a:fld>
            <a:endParaRPr lang="en-US" altLang="en-US" sz="1200">
              <a:effectLst/>
            </a:endParaRPr>
          </a:p>
        </p:txBody>
      </p:sp>
      <p:sp>
        <p:nvSpPr>
          <p:cNvPr id="171011" name="Rectangle 2050">
            <a:extLst>
              <a:ext uri="{FF2B5EF4-FFF2-40B4-BE49-F238E27FC236}">
                <a16:creationId xmlns:a16="http://schemas.microsoft.com/office/drawing/2014/main" id="{216BD31D-B3FD-A94B-A9C0-2B3022FED036}"/>
              </a:ext>
            </a:extLst>
          </p:cNvPr>
          <p:cNvSpPr>
            <a:spLocks noGrp="1" noRot="1" noChangeAspect="1" noChangeArrowheads="1" noTextEdit="1"/>
          </p:cNvSpPr>
          <p:nvPr>
            <p:ph type="sldImg"/>
          </p:nvPr>
        </p:nvSpPr>
        <p:spPr>
          <a:ln/>
        </p:spPr>
      </p:sp>
      <p:sp>
        <p:nvSpPr>
          <p:cNvPr id="171012" name="Rectangle 2051">
            <a:extLst>
              <a:ext uri="{FF2B5EF4-FFF2-40B4-BE49-F238E27FC236}">
                <a16:creationId xmlns:a16="http://schemas.microsoft.com/office/drawing/2014/main" id="{B4D03BF5-7103-8F44-A095-F849C7AB6F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Klin Oczna. 2008;110(10-12):370-4.</a:t>
            </a:r>
          </a:p>
          <a:p>
            <a:pPr eaLnBrk="1" hangingPunct="1"/>
            <a:r>
              <a:rPr lang="en-US" altLang="en-US">
                <a:latin typeface="Arial" panose="020B0604020202020204" pitchFamily="34" charset="0"/>
              </a:rPr>
              <a:t>    [Risk factors in age-related macular degeneration and glaucoma--own observations]</a:t>
            </a:r>
          </a:p>
          <a:p>
            <a:pPr eaLnBrk="1" hangingPunct="1"/>
            <a:r>
              <a:rPr lang="en-US" altLang="en-US">
                <a:latin typeface="Arial" panose="020B0604020202020204" pitchFamily="34" charset="0"/>
              </a:rPr>
              <a:t>    [Article in Polish]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Wierzbowska J, Figurska M, Stankiewicz A, Sierdziński J.</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Kliniki Okulistycznej, Wojskowego Instytutu Medycznego w Warszawie. joanna.wierzbowska@gmail.com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PURPOSE: To assess the differences between the prevalence of risk factors in patients with age- related macular degeneration (AMD), with glaucoma and with both diseases. MATERIAL AND METHODS: The study included 255 patients, 156 F/99 M, in age 30 to 92 years, mean age 70.9 years. They were divided into 3 groups: AMD Group (83 patients, 46 F/37 M, mean age 71.5), Glaucoma Group (34 patients, 17 F/17 M, mean age 67.1) and AMD + Glaucoma Group (138 patients, 93 F/45 M, mean age 70.9). In all groups age, sex, family history of AMD and glaucoma, hypertension, hypotension, hypercholesterolemia, diabetes, coronary heart disease, vasospasm (cold hands), migraine, heart failure and stroke in anamnesis, smoking, type of diet (high or low fat intake, high or low vitamin intake), UV exposition, cataract surgery in anamnesis, bright-coloured iris, disc hemorrhages and peripapillary atrophy were determined, and compared between them. T-student test, ANOVA, Bonferoni, Kruskall-Wallis and chi-square tests and logistic analysis (likelihood ratio chi-square) were used for statistical analysis. RESULTS: Family history of glaucoma were higher in the Glaucoma Group (odds ratio OR 9.0 p = 0.004) than in the AMD Group (odds ratio OR 9.0 p = 0.004) and than in the AMD + Glaucoma Group (OR 3.01 p = 0.001). Disc hemorrhages were higher in the Glaucoma Group (OR 13.0 p = 0.020) than in the AMD Group (OR 13.0 p = 0.020). High fat intake in diet were lower in the Glaucoma Group as compared to the AMD Group (OR 0.5 p = 0.03). Cholesterol high level and UV exposition were lower in the Glaucoma Group than in the AMD + Glaucoma Group (OR 0.278 p = 0.020 and OR 0.23 p = 0.040 respectively). Coronary heart disease and peripapillary atrophy were lower in the AMD Group as compared to the AMD + Glaucoma Group (OR 0.43 p = 0.004 and OR 0.5 p = 0.040). CONCLUSIONS: The study has found that high fat intake in diet was higher in the patients with AMD and family history of glaucoma, and disc hemorrhages were higher in the patients with glaucoma. The following risk factors: high level of cholesterol, UV exposition, coronary heart disease and peripapillary atrophy, were higher in the patients with co-existing both diseases.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19195169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Ophthalmology. 2004 Jul;111(7):1280-7.</a:t>
            </a:r>
          </a:p>
          <a:p>
            <a:pPr eaLnBrk="1" hangingPunct="1"/>
            <a:r>
              <a:rPr lang="en-US" altLang="en-US">
                <a:latin typeface="Arial" panose="020B0604020202020204" pitchFamily="34" charset="0"/>
              </a:rPr>
              <a:t>    Risk factors for incident age-related macular degeneration: pooled findings from 3 continents.</a:t>
            </a:r>
          </a:p>
          <a:p>
            <a:pPr eaLnBrk="1" hangingPunct="1"/>
            <a:r>
              <a:rPr lang="en-US" altLang="en-US">
                <a:latin typeface="Arial" panose="020B0604020202020204" pitchFamily="34" charset="0"/>
              </a:rPr>
              <a:t>    Tomany SC, Wang JJ, Van Leeuwen R, Klein R, Mitchell P, Vingerling JR, Klein BE, Smith W, De Jong PT.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Ophthalmology, University of Wisconsin, Madison, Wisconsin 53726, USA.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OBJECTIVE: To examine risk factors for incident age-related macular degeneration (AMD) after combining data from 3 population-based cohort studies. DESIGN: Population-based cohort study. POPULATION: A population of 9523 adults (age range, 43-95 years at baseline) living in Australia, The Netherlands, and the United States who participated in a baseline examination and a follow-up examination on average 5 or 6 years later. METHODS: Similar procedures were used at all study sites. Examinations included a standardized questionnaire, pupillary dilation, and stereoscopic color fundus photography. Fundus photographs were graded for lesions associated with AMD using the Wisconsin and International Age-Related Maculopathy Grading Systems. Senior investigators from each site adjudicated all photos graded as late AMD. MAIN OUTCOMES MEASURE: Incidence of late AMD. RESULTS: Among studies, distributions for most risk factors differed, and overall incidence rates were similar. In the Beaver Dam Eye Study, total serum cholesterol was inversely associated with incident neovascular AMD. In the Blue Mountains Eye Study, current smoking (defined as smoking at the time of the baseline examination) was associated with an increased risk of incident geographic atrophy and late AMD; increased total serum cholesterol, having diabetes, and older age at menopause were positively associated with incident geographic atrophy; and an increase in high-density lipoprotein serum cholesterol was inversely related to incident geographic atrophy. In the Rotterdam Study, current smoking was associated with an increased risk of incident geographic atrophy, neovascular AMD, and late AMD; past smoking was associated with an increased risk of incident neovascular AMD and late AMD; and an increased number of years between menarche and menopause was directly related to incident geographic atrophy. After pooling data, the only statistically significant relationships found were between smoking and total serum cholesterol and incident AMD. Current smoking was associated with an increased incidence of geographic atrophy and late AMD (odds ratios [ORs] relative to nonsmokers: 2.83 and 2.35, respectively; ORs relative to past smokers: 2.80 and 1.82, respectively), and total serum cholesterol was associated directly with incident geographic atrophy (OR: 1.08 per 10 mg/dl) and inversely with incident neovascular AMD (OR: 0.94 per 10 mg/dl). CONCLUSIONS: Pooled data support a growing body of evidence indicating that smoking is related to an increased risk of incident AMD. Current smokers were at higher risk of incident AMD than both past smokers and those who never smoked. The relationships found in this study between total serum cholesterol and incident geographic atrophy and neovascular AMD are not readily explained.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15234127 [PubMed - indexed for MEDLINE]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38500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55A32360-36BD-1A41-A154-7A0B525A6C4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C58065F8-818C-224D-B62A-CD1BAEFCA088}" type="slidenum">
              <a:rPr lang="en-US" altLang="en-US" sz="1200">
                <a:effectLst/>
              </a:rPr>
              <a:pPr algn="r" eaLnBrk="1" hangingPunct="1">
                <a:lnSpc>
                  <a:spcPct val="100000"/>
                </a:lnSpc>
                <a:spcBef>
                  <a:spcPct val="0"/>
                </a:spcBef>
                <a:buClrTx/>
                <a:buSzTx/>
                <a:buFontTx/>
                <a:buNone/>
              </a:pPr>
              <a:t>30</a:t>
            </a:fld>
            <a:endParaRPr lang="en-US" altLang="en-US" sz="1200">
              <a:effectLst/>
            </a:endParaRPr>
          </a:p>
        </p:txBody>
      </p:sp>
      <p:sp>
        <p:nvSpPr>
          <p:cNvPr id="175107" name="Rectangle 2">
            <a:extLst>
              <a:ext uri="{FF2B5EF4-FFF2-40B4-BE49-F238E27FC236}">
                <a16:creationId xmlns:a16="http://schemas.microsoft.com/office/drawing/2014/main" id="{5B4CF3D9-D9C6-A744-94E6-D3AB30DBB843}"/>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24B60360-1FE4-2940-B43B-AA424FD53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J Hypertens. 2007 Oct;25(10):2051-7.</a:t>
            </a:r>
          </a:p>
          <a:p>
            <a:pPr eaLnBrk="1" hangingPunct="1"/>
            <a:r>
              <a:rPr lang="en-US" altLang="en-US">
                <a:latin typeface="Arial" panose="020B0604020202020204" pitchFamily="34" charset="0"/>
              </a:rPr>
              <a:t>    Interaction between serum cholesterol levels and the renin-angiotensin system on the new onset of arterial hypertension in subjects with high-normal blood pressure.</a:t>
            </a:r>
          </a:p>
          <a:p>
            <a:pPr eaLnBrk="1" hangingPunct="1"/>
            <a:r>
              <a:rPr lang="en-US" altLang="en-US">
                <a:latin typeface="Arial" panose="020B0604020202020204" pitchFamily="34" charset="0"/>
              </a:rPr>
              <a:t>    Borghi C, Veronesi M, Cosentino E, Cicero AF, Kuria F, Dormi A, Ambrosioni 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Internal Medicine, University of Bologna, Bologna, Italy. Claudio@med.unibo.it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OBJECTIVES: To investigate the possible interactions between serum cholesterol levels and the renin-angiotensin system on the development of stable hypertension in subjects with high-normal blood pressure (BP). BACKGROUND: Hypercholesterolemia increases angiotensin-II type 1 (AT1) receptor density and pressor responsiveness to angiotensin II, and has been reported to contribute to the development of hypertension. The effects of elevated serum cholesterol levels on BP control might be exaggerated by concomitant activation of the renin-angiotensin system, and their combination might contribute to the development of stable hypertension. METHODS: We investigated the relationship between serum cholesterol levels, plasma renin activity (PRA) and the long-term development of hypertension in 66 young (age &lt; 45 years) patients with high-normal BP and elevated (&gt; 200 mg/dl, n = 46: HC) or normal (&lt;/=200 mg/dl, n = 20: NC) serum cholesterol levels and in 20 normotensive, normocholesterolemic controls (C). The main outcome measure was the prospective evaluation of the 15-year incidence of stable hypertension in the different populations. RESULTS: New-onset hypertension was higher in patients with high-normal BP and HC when compared to NC patients [relative risk (RR) = 1.9; 95% confidence interval (CI), 1.1-4.3, P &lt; 0.001] and control subjects (RR = 3.1; 95% CI = 1.4-5.3, P &lt; 0.001). High PRA increased the overall rate of hypertension in both HC and NC. The interaction between HC and PRA was more evident in patients with borderline high cholesterol levels (200-240 mg/dl) where the adjusted relative risk of new onset of hypertension was 2.17 (95% CI 1.2-3.74; P &lt; 0.05) in high PRA subjects and 1.17 (95% CI 0.67-2.23; P = 0.87) in subjects with normal PRA. CONCLUSION: We support the hypothesis that the presence of hypercholesterolemia can promote the development of stable hypertension through its interaction with the circulating renin-angiotensin system in patients with high-normal blood pressure.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17885547 [PubMed - indexed for MEDLINE]</a:t>
            </a:r>
          </a:p>
        </p:txBody>
      </p:sp>
    </p:spTree>
    <p:extLst>
      <p:ext uri="{BB962C8B-B14F-4D97-AF65-F5344CB8AC3E}">
        <p14:creationId xmlns:p14="http://schemas.microsoft.com/office/powerpoint/2010/main" val="111672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natural cholesterol control, through good food, pure water, and vigorous exercise: </a:t>
            </a:r>
          </a:p>
          <a:p>
            <a:r>
              <a:rPr lang="en-US" dirty="0"/>
              <a:t>Enjoy clear thinking and emotional well-being.</a:t>
            </a:r>
          </a:p>
          <a:p>
            <a:r>
              <a:rPr lang="en-US" dirty="0"/>
              <a:t>Have a strong immune system and balanced hormones. </a:t>
            </a:r>
          </a:p>
          <a:p>
            <a:r>
              <a:rPr lang="en-US" dirty="0"/>
              <a:t>Preserve physical and mental energy.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C53A08F-19E0-8446-9C8D-843B3F2F1A20}" type="slidenum">
              <a:rPr lang="en-US" smtClean="0"/>
              <a:t>3</a:t>
            </a:fld>
            <a:endParaRPr lang="en-US"/>
          </a:p>
        </p:txBody>
      </p:sp>
    </p:spTree>
    <p:extLst>
      <p:ext uri="{BB962C8B-B14F-4D97-AF65-F5344CB8AC3E}">
        <p14:creationId xmlns:p14="http://schemas.microsoft.com/office/powerpoint/2010/main" val="202828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0B9A5D04-9E78-E943-BA2C-A5E8D8D734D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F2D13055-49AC-5847-9D5A-08B6A240CA7B}" type="slidenum">
              <a:rPr lang="en-US" altLang="en-US" sz="1200">
                <a:effectLst/>
              </a:rPr>
              <a:pPr algn="r" eaLnBrk="1" hangingPunct="1">
                <a:lnSpc>
                  <a:spcPct val="100000"/>
                </a:lnSpc>
                <a:spcBef>
                  <a:spcPct val="0"/>
                </a:spcBef>
                <a:buClrTx/>
                <a:buSzTx/>
                <a:buFontTx/>
                <a:buNone/>
              </a:pPr>
              <a:t>31</a:t>
            </a:fld>
            <a:endParaRPr lang="en-US" altLang="en-US" sz="1200">
              <a:effectLst/>
            </a:endParaRPr>
          </a:p>
        </p:txBody>
      </p:sp>
      <p:sp>
        <p:nvSpPr>
          <p:cNvPr id="203779" name="Rectangle 2">
            <a:extLst>
              <a:ext uri="{FF2B5EF4-FFF2-40B4-BE49-F238E27FC236}">
                <a16:creationId xmlns:a16="http://schemas.microsoft.com/office/drawing/2014/main" id="{E253F430-8027-0444-8B05-0178260FDB53}"/>
              </a:ext>
            </a:extLst>
          </p:cNvPr>
          <p:cNvSpPr>
            <a:spLocks noGrp="1" noRot="1" noChangeAspect="1" noChangeArrowheads="1" noTextEdit="1"/>
          </p:cNvSpPr>
          <p:nvPr>
            <p:ph type="sldImg"/>
          </p:nvPr>
        </p:nvSpPr>
        <p:spPr>
          <a:solidFill>
            <a:srgbClr val="FFFFFF"/>
          </a:solidFill>
          <a:ln/>
        </p:spPr>
      </p:sp>
      <p:sp>
        <p:nvSpPr>
          <p:cNvPr id="203780" name="Rectangle 3">
            <a:extLst>
              <a:ext uri="{FF2B5EF4-FFF2-40B4-BE49-F238E27FC236}">
                <a16:creationId xmlns:a16="http://schemas.microsoft.com/office/drawing/2014/main" id="{309B1AF2-1F4A-554E-82E0-AFCCA08CA1AE}"/>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 Eur Neuropsychopharmacol. 2008 Jun;18(6):462-71. Epub 2008 Jan 28.Click here to read Links</a:t>
            </a:r>
          </a:p>
          <a:p>
            <a:pPr eaLnBrk="1" hangingPunct="1"/>
            <a:r>
              <a:rPr lang="en-US" altLang="en-US">
                <a:latin typeface="Arial" panose="020B0604020202020204" pitchFamily="34" charset="0"/>
              </a:rPr>
              <a:t>    Behavioral effects of dietary cholesterol in rats tested in experimental models of mild stress and cognition tasks.</a:t>
            </a:r>
          </a:p>
          <a:p>
            <a:pPr eaLnBrk="1" hangingPunct="1"/>
            <a:r>
              <a:rPr lang="en-US" altLang="en-US">
                <a:latin typeface="Arial" panose="020B0604020202020204" pitchFamily="34" charset="0"/>
              </a:rPr>
              <a:t>    Micale V, Scapagnini G, Colombrita C, Mazzola C, Alkon DL, Drago F.</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Experimental and Clinical Pharmacology, University of Catania, Catania, Italy.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Abnormalities in serum cholesterol levels of patients with mood disorders have been identified in epidemiological studies. However, evidence for an influence of dietary cholesterol on behavioral models is poor. Here, we investigated the behavioral changes of Wistar male rats fed a 2% cholesterol-enriched diet for 2 months in experimental models of depression and anxiety, such as the forced swim test (FST) paradigm and the novelty-induced grooming sampling test (NGT). The correlation between behavioral depression and impaired cognitive capacity was also examined testing rats in the Morris water maze (MWM) task one day after the FST. Different groups of rats fed various dietary regimens, were subjected to acute or repeated treatment (14 days) with clomipramine hydrochloride (50 or 25 mg/kg), diazepam (1 mg/kg) or with the peripheral benzodiazepine receptors (PBRs) antagonist, isoquinoline PK11195 (1 mg/kg) injected intraperitoneally (i.p.). Rats fed the cholesterol-enriched diet showed a significant decrease of grooming score in the NGT and of immobility time in the FST in comparison to animals fed a standard diet. Furthermore, the anxiolytic and antidepressant effects of diazepam and clomipramine were not affected by the different diets. Only after repeated treatment, PK11195 impaired the performance of animals fed a standard diet in the FST, and exhibited an anxiolytic-like profile in animals fed either the cholesterol-enriched or the standard diet. The improved performance in the FST was followed by a better learning performance in the acquisition phase of the MWM. These results suggest that effects of cholesterol-enriched diet on the behavioral reaction of rats in experimental models of mild stress may involve PBRs. They deserve attention in order to clarify the clinical correlation between plasma cholesterol levels and mood disorders in humans.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18222653 [PubMed - indexed for MEDLINE</a:t>
            </a:r>
          </a:p>
          <a:p>
            <a:pPr eaLnBrk="1" hangingPunct="1"/>
            <a:endParaRPr lang="en-US" altLang="en-US">
              <a:latin typeface="Arial" panose="020B0604020202020204" pitchFamily="34" charset="0"/>
            </a:endParaRPr>
          </a:p>
          <a:p>
            <a:r>
              <a:rPr lang="en-US" altLang="en-US">
                <a:latin typeface="Times New Roman" panose="02020603050405020304" pitchFamily="18" charset="0"/>
              </a:rPr>
              <a:t>J Alzheimers Dis. 2008 Jun;14(2):133-45.</a:t>
            </a:r>
          </a:p>
          <a:p>
            <a:r>
              <a:rPr lang="en-US" altLang="en-US">
                <a:latin typeface="Times New Roman" panose="02020603050405020304" pitchFamily="18" charset="0"/>
              </a:rPr>
              <a:t>Effects of a saturated fat and high cholesterol diet on memory and hippocampal morphology in the middle-aged rat.</a:t>
            </a:r>
          </a:p>
          <a:p>
            <a:r>
              <a:rPr lang="en-US" altLang="en-US">
                <a:latin typeface="Times New Roman" panose="02020603050405020304" pitchFamily="18" charset="0"/>
              </a:rPr>
              <a:t>Granholm AC, Bimonte-Nelson HA, Moore AB, Nelson ME, Freeman LR, Sambamurti K.</a:t>
            </a:r>
          </a:p>
          <a:p>
            <a:r>
              <a:rPr lang="en-US" altLang="en-US">
                <a:latin typeface="Times New Roman" panose="02020603050405020304" pitchFamily="18" charset="0"/>
              </a:rPr>
              <a:t>Department of Neurosciences and the Center on Aging, Medical University of South Carolina, Charleston, SC 29425, USA. granholm@musc.edu</a:t>
            </a:r>
          </a:p>
          <a:p>
            <a:r>
              <a:rPr lang="en-US" altLang="en-US">
                <a:latin typeface="Times New Roman" panose="02020603050405020304" pitchFamily="18" charset="0"/>
              </a:rPr>
              <a:t>Diets rich in cholesterol and/or saturated fats have been shown to be detrimental to cognitive performance. Therefore, we fed a cholesterol (2%) and saturated fat (hydrogenated coconut oil, Sat Fat 10%) diet to 16-month old rats for 8 weeks to explore the effects on the working memory performance of middle-aged rats. Lipid profiles revealed elevated plasma triglycerides, total cholesterol, HDL, and LDL for the Sat-Fat group as compared to an iso-caloric control diet (12% soybean oil). Weight gain and food consumption were similar in both groups. Sat-Fat treated rats committed more working memory errors in the water radial arm maze, especially at higher memory loads. Cholesterol, amyloid-beta peptide of 40 (Abeta40) or 42 (Abeta42) residues, and nerve growth factor in cortical regions was unaffected, but hippocampal Map-2 staining was reduced in rats fed a Sat-Fat diet, indicating a loss of dendritic integrity. Map-2 reduction correlated with memory errors. Microglial activation, indicating inflammation and/or gliosis, was also observed in the hippocampus of Sat-Fat fed rats. These data suggest that saturated fat, hydrogenated fat and cholesterol can profoundly impair memory and hippocampal morphology.</a:t>
            </a:r>
          </a:p>
          <a:p>
            <a:r>
              <a:rPr lang="en-US" altLang="en-US">
                <a:latin typeface="Times New Roman" panose="02020603050405020304" pitchFamily="18" charset="0"/>
              </a:rPr>
              <a:t>PMID: 18560126 [PubMed - indexed for MEDLINE]</a:t>
            </a:r>
          </a:p>
          <a:p>
            <a:endParaRPr lang="en-US" altLang="en-US">
              <a:latin typeface="Times New Roman" panose="02020603050405020304" pitchFamily="18" charset="0"/>
            </a:endParaRPr>
          </a:p>
          <a:p>
            <a:pPr eaLnBrk="1" hangingPunct="1"/>
            <a:r>
              <a:rPr lang="en-US" altLang="en-US">
                <a:latin typeface="Arial" panose="020B0604020202020204" pitchFamily="34" charset="0"/>
              </a:rPr>
              <a:t>Z Gerontol Geriatr. 2001 Dec;34(6):461-5.</a:t>
            </a:r>
          </a:p>
          <a:p>
            <a:pPr eaLnBrk="1" hangingPunct="1"/>
            <a:r>
              <a:rPr lang="en-US" altLang="en-US">
                <a:latin typeface="Arial" panose="020B0604020202020204" pitchFamily="34" charset="0"/>
              </a:rPr>
              <a:t>    [Lipid peroxidation as a common pathomechanism in coronary heart disease and Alzheimer disease]</a:t>
            </a:r>
          </a:p>
          <a:p>
            <a:pPr eaLnBrk="1" hangingPunct="1"/>
            <a:r>
              <a:rPr lang="en-US" altLang="en-US">
                <a:latin typeface="Arial" panose="020B0604020202020204" pitchFamily="34" charset="0"/>
              </a:rPr>
              <a:t>    [Article in German]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Arlt S, Kontush A, Müller-Thomsen T, Beisiegel U.</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Institut für Medizinische Biochemie und Molekularbiologie Abt. Molekulare Zellbiologie Universitätsklinikum Hamburg-Eppendorf Martinistr. 52 20246 Hamburg, Germany. arlt@uke.uni-hamburg.de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Oxidative processes are involved in aging as well as the pathogenesis of different degenerative diseases. In the last few years the role of low density lipoprotein oxidation in the development of artherosclerosis and coronary heart disease has become evident. Lipoprotein oxidation in plasma is used as a marker for disease progression. We were interested in the role of lipoprotein oxidation in Alzheimer's disease. For this purpose we developed methods to determine the in vitro oxidizability of cerebrospinal fluid and plasma lipoproteins of Alzheimer patients. In addition we measured the lipophilic and hydrophillic antioxidants, alpha-tocopherol (vitamin E) and ascorbate (vitamin C). Cerebrospinal fluid and plasma lipoprotein oxidation was found to be increased in Alzheimer's patients compared to controls and a corresponding decrease of antioxidant vitamins was found. In a pilot study, in vitro lipoprotein oxidation in cerebrospinal fluid of Alzheimer patients could be delayed by vitamin E and C supplementation. In conclusion these data show that increased lipoprotein oxidation could play an important role in Alzheimer's disease and possibly provide a rationale for the treatment of this disease with antioxidant drugs. The clinical effect of this therapeutical approach remains to be proved in long-term studies.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11828885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0656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183CB11-5264-194A-A00C-BF2900ADCF79}"/>
              </a:ext>
            </a:extLst>
          </p:cNvPr>
          <p:cNvSpPr>
            <a:spLocks noGrp="1" noRot="1" noChangeAspect="1" noChangeArrowheads="1" noTextEdit="1"/>
          </p:cNvSpPr>
          <p:nvPr>
            <p:ph type="sldImg"/>
          </p:nvPr>
        </p:nvSpPr>
        <p:spPr>
          <a:solidFill>
            <a:srgbClr val="FFFFFF"/>
          </a:solidFill>
          <a:ln/>
        </p:spPr>
      </p:sp>
      <p:sp>
        <p:nvSpPr>
          <p:cNvPr id="39939" name="Rectangle 3">
            <a:extLst>
              <a:ext uri="{FF2B5EF4-FFF2-40B4-BE49-F238E27FC236}">
                <a16:creationId xmlns:a16="http://schemas.microsoft.com/office/drawing/2014/main" id="{15056885-5878-DD49-8F13-584186A17B0A}"/>
              </a:ext>
            </a:extLst>
          </p:cNvPr>
          <p:cNvSpPr>
            <a:spLocks noGrp="1" noChangeArrowheads="1"/>
          </p:cNvSpPr>
          <p:nvPr>
            <p:ph type="body" idx="1"/>
          </p:nvPr>
        </p:nvSpPr>
        <p:spPr>
          <a:solidFill>
            <a:srgbClr val="FFFFFF"/>
          </a:solidFill>
          <a:ln>
            <a:solidFill>
              <a:srgbClr val="000000"/>
            </a:solidFill>
          </a:ln>
        </p:spPr>
        <p:txBody>
          <a:bodyPr/>
          <a:lstStyle/>
          <a:p>
            <a:pPr>
              <a:lnSpc>
                <a:spcPct val="80000"/>
              </a:lnSpc>
            </a:pPr>
            <a:r>
              <a:rPr lang="en-US" altLang="en-US" sz="900">
                <a:latin typeface="Arial" panose="020B0604020202020204" pitchFamily="34" charset="0"/>
              </a:rPr>
              <a:t>Eur J Clin Invest. 1993 Oct;23(10):648-55.</a:t>
            </a:r>
          </a:p>
          <a:p>
            <a:pPr>
              <a:lnSpc>
                <a:spcPct val="80000"/>
              </a:lnSpc>
            </a:pPr>
            <a:r>
              <a:rPr lang="en-US" altLang="en-US" sz="900">
                <a:latin typeface="Arial" panose="020B0604020202020204" pitchFamily="34" charset="0"/>
              </a:rPr>
              <a:t>Dietary saturated fatty acids increase cholesterol synthesis and fecal steroid excretion in healthy men and women.</a:t>
            </a:r>
          </a:p>
          <a:p>
            <a:pPr>
              <a:lnSpc>
                <a:spcPct val="80000"/>
              </a:lnSpc>
            </a:pPr>
            <a:r>
              <a:rPr lang="en-US" altLang="en-US" sz="900">
                <a:latin typeface="Arial" panose="020B0604020202020204" pitchFamily="34" charset="0"/>
              </a:rPr>
              <a:t> </a:t>
            </a:r>
          </a:p>
          <a:p>
            <a:pPr>
              <a:lnSpc>
                <a:spcPct val="80000"/>
              </a:lnSpc>
            </a:pPr>
            <a:r>
              <a:rPr lang="en-US" altLang="en-US" sz="900">
                <a:latin typeface="Arial" panose="020B0604020202020204" pitchFamily="34" charset="0"/>
              </a:rPr>
              <a:t>Glatz JF, Katan MB.</a:t>
            </a:r>
          </a:p>
          <a:p>
            <a:pPr>
              <a:lnSpc>
                <a:spcPct val="80000"/>
              </a:lnSpc>
            </a:pPr>
            <a:r>
              <a:rPr lang="en-US" altLang="en-US" sz="900">
                <a:latin typeface="Arial" panose="020B0604020202020204" pitchFamily="34" charset="0"/>
              </a:rPr>
              <a:t>Department of Human Nutrition, Agricultural University, Wageningen, The Netherlands.</a:t>
            </a:r>
          </a:p>
          <a:p>
            <a:pPr>
              <a:lnSpc>
                <a:spcPct val="80000"/>
              </a:lnSpc>
            </a:pPr>
            <a:r>
              <a:rPr lang="en-US" altLang="en-US" sz="900">
                <a:latin typeface="Arial" panose="020B0604020202020204" pitchFamily="34" charset="0"/>
              </a:rPr>
              <a:t> </a:t>
            </a:r>
          </a:p>
          <a:p>
            <a:pPr>
              <a:lnSpc>
                <a:spcPct val="80000"/>
              </a:lnSpc>
            </a:pPr>
            <a:r>
              <a:rPr lang="en-US" altLang="en-US" sz="900">
                <a:latin typeface="Arial" panose="020B0604020202020204" pitchFamily="34" charset="0"/>
              </a:rPr>
              <a:t>Abstract. In a strictly controlled 6-week trial with 47 healthy volunteers we have determined the effect of replacement of polyunsaturated by saturated fatty acids on the fecal steroid excretion and on the rate of whole body cholesterol synthesis, as measured both by the sterol balance method and by the concentration of the cholesterol precursor lathosterol in serum. Subjects were fed mixed natural diets, of which the total fat content was kept constant at 45% energy. Consumption of polyunsaturated fatty acids, mainly linoleic acid, was 21 % energy for the first 3-week period (P: S ratio 1.9), and 5% of energy (P: S ratio 0.2) for the next 3-week period, or vice versa. Cholesterol intake as determined by analysis of duplicate diets was 41 mg MJ-1 (about 500 mg day-1) during both periods. Feces were collected for 5 days at the end of both periods. The steroid composition of the feces was not affected by the change of diets. The fecal excretion of neutral steroids was significantly higher on the low P: S high-saturated-fat (2.25 ± 0.68 mmol day-1) than on the high P:S high-linoleic-acid diet (2.00 ± 0.69 mmol day-1; P &lt; 0.01). The excretion of bile acids was similar (0.77 ± 0.40 and 0.79 ± 0.41 mmol day-1, respectively). The cholesterol balance and the rate of cholesterol synthesis were higher during the low P:S (1.86 ± 0.83 mmol day-1) than during the high P:S period (1.55 ± 0.85 mmol day-1; P &lt; 0.01). The ratio of lathosterol to cholesterol in serum was 0.86 ± 0.33 μmol mmol-1 on the high-and 1.07 ± 0.39 μmol mmol-1 on the low P: S diet (P &lt; 0.01). Thus, both the balance and the cholesterol precursor method suggested that saturated fatty acids stimulate whole-body cholesterol synthesis.</a:t>
            </a:r>
          </a:p>
          <a:p>
            <a:pPr>
              <a:lnSpc>
                <a:spcPct val="80000"/>
              </a:lnSpc>
            </a:pPr>
            <a:r>
              <a:rPr lang="en-US" altLang="en-US" sz="900">
                <a:latin typeface="Arial" panose="020B0604020202020204" pitchFamily="34" charset="0"/>
              </a:rPr>
              <a:t> </a:t>
            </a:r>
          </a:p>
          <a:p>
            <a:pPr>
              <a:lnSpc>
                <a:spcPct val="80000"/>
              </a:lnSpc>
            </a:pPr>
            <a:r>
              <a:rPr lang="en-US" altLang="en-US" sz="900">
                <a:latin typeface="Arial" panose="020B0604020202020204" pitchFamily="34" charset="0"/>
              </a:rPr>
              <a:t>PMID: 8281983 [PubMed - indexed for MEDLINE]</a:t>
            </a:r>
          </a:p>
          <a:p>
            <a:endParaRPr lang="en-US" altLang="en-US">
              <a:latin typeface="Arial" panose="020B0604020202020204" pitchFamily="34" charset="0"/>
            </a:endParaRPr>
          </a:p>
        </p:txBody>
      </p:sp>
    </p:spTree>
    <p:extLst>
      <p:ext uri="{BB962C8B-B14F-4D97-AF65-F5344CB8AC3E}">
        <p14:creationId xmlns:p14="http://schemas.microsoft.com/office/powerpoint/2010/main" val="73781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125DE8C-15CD-AA4D-AF5F-97816BDA6709}"/>
              </a:ext>
            </a:extLst>
          </p:cNvPr>
          <p:cNvSpPr>
            <a:spLocks noGrp="1" noRot="1" noChangeAspect="1" noChangeArrowheads="1"/>
          </p:cNvSpPr>
          <p:nvPr>
            <p:ph type="sldImg"/>
          </p:nvPr>
        </p:nvSpPr>
        <p:spPr>
          <a:solidFill>
            <a:srgbClr val="FFFFFF"/>
          </a:solidFill>
          <a:ln/>
        </p:spPr>
      </p:sp>
      <p:sp>
        <p:nvSpPr>
          <p:cNvPr id="50179" name="Rectangle 3">
            <a:extLst>
              <a:ext uri="{FF2B5EF4-FFF2-40B4-BE49-F238E27FC236}">
                <a16:creationId xmlns:a16="http://schemas.microsoft.com/office/drawing/2014/main" id="{847EA9EC-BD80-E041-843D-7DB60EAF84A1}"/>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4140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B7FDC9E-E9DE-C34B-9353-F1886E16522C}"/>
              </a:ext>
            </a:extLst>
          </p:cNvPr>
          <p:cNvSpPr>
            <a:spLocks noGrp="1" noRot="1" noChangeAspect="1" noTextEdit="1"/>
          </p:cNvSpPr>
          <p:nvPr>
            <p:ph type="sldImg"/>
          </p:nvPr>
        </p:nvSpPr>
        <p:spPr>
          <a:solidFill>
            <a:srgbClr val="FFFFFF"/>
          </a:solidFill>
          <a:ln/>
        </p:spPr>
      </p:sp>
      <p:sp>
        <p:nvSpPr>
          <p:cNvPr id="41987" name="Notes Placeholder 2">
            <a:extLst>
              <a:ext uri="{FF2B5EF4-FFF2-40B4-BE49-F238E27FC236}">
                <a16:creationId xmlns:a16="http://schemas.microsoft.com/office/drawing/2014/main" id="{039D3E56-832A-5F45-BED2-7101CB1BCADE}"/>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700">
                <a:latin typeface="Arial" panose="020B0604020202020204" pitchFamily="34" charset="0"/>
              </a:rPr>
              <a:t> J Atheroscler Thromb. 2000;7(4):177-97.</a:t>
            </a:r>
          </a:p>
          <a:p>
            <a:pPr>
              <a:lnSpc>
                <a:spcPct val="80000"/>
              </a:lnSpc>
            </a:pPr>
            <a:r>
              <a:rPr lang="en-US" altLang="en-US" sz="700">
                <a:latin typeface="Arial" panose="020B0604020202020204" pitchFamily="34" charset="0"/>
              </a:rPr>
              <a:t>Life-style and serum lipids and lipoproteins.</a:t>
            </a:r>
          </a:p>
          <a:p>
            <a:pPr>
              <a:lnSpc>
                <a:spcPct val="80000"/>
              </a:lnSpc>
            </a:pPr>
            <a:endParaRPr lang="en-US" altLang="en-US" sz="700">
              <a:latin typeface="Arial" panose="020B0604020202020204" pitchFamily="34" charset="0"/>
            </a:endParaRPr>
          </a:p>
          <a:p>
            <a:pPr>
              <a:lnSpc>
                <a:spcPct val="80000"/>
              </a:lnSpc>
            </a:pPr>
            <a:r>
              <a:rPr lang="en-US" altLang="en-US" sz="700">
                <a:latin typeface="Arial" panose="020B0604020202020204" pitchFamily="34" charset="0"/>
              </a:rPr>
              <a:t>Hata Y, Nakajima K.</a:t>
            </a:r>
          </a:p>
          <a:p>
            <a:pPr>
              <a:lnSpc>
                <a:spcPct val="80000"/>
              </a:lnSpc>
            </a:pPr>
            <a:r>
              <a:rPr lang="en-US" altLang="en-US" sz="700">
                <a:latin typeface="Arial" panose="020B0604020202020204" pitchFamily="34" charset="0"/>
              </a:rPr>
              <a:t>Department of Medicine and Gerontology, Kyorin University School of Medicine, Mitaka City, Tokyo, Japan.</a:t>
            </a:r>
          </a:p>
          <a:p>
            <a:pPr>
              <a:lnSpc>
                <a:spcPct val="80000"/>
              </a:lnSpc>
            </a:pPr>
            <a:r>
              <a:rPr lang="en-US" altLang="en-US" sz="700">
                <a:latin typeface="Arial" panose="020B0604020202020204" pitchFamily="34" charset="0"/>
              </a:rPr>
              <a:t>In reviewing the trends and influences of life-style in this country on health and disease in the latter half of 20th century, we focused our attention on 4 major habits of smoking, drinking, exercise and diets, and collected data on the Japanese to conduct a meta-analysis of their relationship with serum lipids and lipoproteins, which are the metabolic risk factors most closely related to atherosclerosis. 1) The percentage of smokers was 54.0% in adult males and 14.5% in adult females in 1999. In the data of 7,256 subjects (mean age 47 years) in 16 papers, smoking increased triglycerides by 13 mg/dl (0.15 mmol/L) or in 559 non-drinkers with a mean age of 49 years in 3 papers by 18 mg/dl (0.20 mmol/L), and decreased HDL-cholesterol by 3.5 mg/dl (0.09 mmol/L) with every 20 cigarettes smoked according to the regression equation. 2) As for drinking, the annual ethanol consumption per adult was 8.5L in 1996. The effects of alcohol on serum lipids were analyzed in 27,035 males (mean age 47 years) in 24 studies. Drinking elevated triglycerides by a mean of 10 mg/dl (0.11 mmol/L), and also HDL-cholesterol by 2.5 mg/dl (0.06 mmol/L) per 23 g of alcohol intake (corresponding to 1 go of sake or 1 large bottle of beer). 3) Concerning exercise habit, 25% of males and 21% of females (mean age 47 years) regularly performed exercise such as jogging, swimming, aerobics, and tennis. However, walking was regarded as an easy exercise to be practiced by subjects of all ages. The effects of walking on </a:t>
            </a: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endParaRPr lang="en-US" altLang="en-US" sz="700">
              <a:latin typeface="Arial" panose="020B0604020202020204" pitchFamily="34" charset="0"/>
            </a:endParaRPr>
          </a:p>
          <a:p>
            <a:pPr>
              <a:lnSpc>
                <a:spcPct val="80000"/>
              </a:lnSpc>
            </a:pPr>
            <a:r>
              <a:rPr lang="en-US" altLang="en-US" sz="700">
                <a:latin typeface="Arial" panose="020B0604020202020204" pitchFamily="34" charset="0"/>
              </a:rPr>
              <a:t> lipids were studied in a total of 46,074 subjects (mean age 47 years) in 8 populations. Triglycerides were significantly lower by 10 mg/dl (0.11 mol/L), and HDL-cholesterol higher by 3 mg/dl (0.08 mmol/L) in those who walked 6,000 or more steps/day than in those who walked less than 2,000 steps/day. The effects of harder exercise like jogging or swimming were analyzed in 2,242 subjects in 14 papers (mean age 44 years). Triglycerides decreased by 10 mg/dl (0.11 mmol/L), and HDL-cholesterol elevated by 5 mg/dl (0.13 mmol/L) with an increase in the exercise intensity by one level of about 300 kcal. In exercise therapy, triglycerides were decreased by a mean of 20 mg/dl (0.23 mmol/L), and HDL cholesterol increased by a mean of 10 mg/dl (0.26 mmol/L) by exercise at a mean heart rate of about 135 bpm, which is equivalent to 50% VO2max for 30 minutes x 3 times/week. 4) In nutritional trends, the mean energy intake in 52 postwar years averaged 2,116+/-84 kcal with no marked changes according to nutritional surveys. However, the percentage of fat in total energy intake was lowest at 7% in 1946, increased thereafter until it exceeded 20% in 1973, and surpassed 25% in 1988. The mean total cholesterol level of the Japanese increased by 28 mg/dl (0.72 mmol/L) in the past 30 years and reached 204 mg/dl (5.28 mmol/L) in a survey in 1990. 5) Concerning dietary habits, total cholesterol was lower by a mean of 13 mg/dl (0.34 mmol/L), triglycerides lower by 40 mg/dl (0.45 mmol/L), and HDL-cholesterol higher by 5 mg/dl (0.13 mmol/L) in the group who ate 7 or more Japanese-style meals in the 9 meals during 3 days than in the group who ate 3 or less Japanese-style meals in the 9 meals. When serum lipids were compared among individuals living in cities (8 groups; 3,613 subjects; mean age 51 years), agricultural villages (13 groups; 5,364 subjects; mean age 51 years), and fishing villages (9 groups; 1,071 subjects; mean age 52 years). Total cholesterol was lower by a mean of 10 mg/dl (0.26 mmol/L) in fishing villages than in cities, and triglycerides lower by a mean of 15 mg/dl (0.17 mmol/L) in fishing villages than in cities and agricultural villages. HDL-cholesterol was 5 mg/dl (0.13 mmol/L) higher in agricultural villages and 3 mg/dl (0.08 mmol/L) higher in fishing villages than in cities. 6) The effects of dietary therapy or guidance were evaluated in 585 subjects (mean age, 53 years) in 12 papers. Total cholesterol was reduced by 20 mg/dl (0.52 mmol/L), triglycerides by a mean of 40 mg/dl (0.45 mmol/L), and HDL-cholesterol was increased by 5 mg/dl (0.13 mmol/L) by restriction of fat intake or restriction of the intake of saturated fat and dietary cholesterol. The results of these meta-analyses are considered to indicate the extent to which abnormalities of serum lipids are caused by a distorted life-style and the extent to which they are improved by correction of the life-style and exercise or dietary therapy. Correction of the life-style as a non-drug therapy may clearly improve hyperlipidemias or hypo-HDL-cholesterolemia so that this approach should be aggressively employed as part of the prevention and treatment for hyperlipidemias.</a:t>
            </a:r>
          </a:p>
          <a:p>
            <a:pPr>
              <a:lnSpc>
                <a:spcPct val="80000"/>
              </a:lnSpc>
            </a:pPr>
            <a:r>
              <a:rPr lang="en-US" altLang="en-US" sz="700">
                <a:latin typeface="Arial" panose="020B0604020202020204" pitchFamily="34" charset="0"/>
              </a:rPr>
              <a:t>PMID: 11521681 [PubMed - indexed for MEDLINE]</a:t>
            </a:r>
          </a:p>
          <a:p>
            <a:pPr>
              <a:lnSpc>
                <a:spcPct val="80000"/>
              </a:lnSpc>
            </a:pPr>
            <a:endParaRPr lang="en-US" altLang="en-US" sz="700">
              <a:latin typeface="Arial" panose="020B0604020202020204" pitchFamily="34" charset="0"/>
            </a:endParaRPr>
          </a:p>
          <a:p>
            <a:pPr eaLnBrk="1" hangingPunct="1">
              <a:lnSpc>
                <a:spcPct val="90000"/>
              </a:lnSpc>
            </a:pPr>
            <a:r>
              <a:rPr lang="en-US" altLang="en-US">
                <a:latin typeface="Arial" panose="020B0604020202020204" pitchFamily="34" charset="0"/>
              </a:rPr>
              <a:t>Endocrinol Metab Clin North Am. 2009 Mar;38(1):45-78.</a:t>
            </a:r>
          </a:p>
          <a:p>
            <a:pPr eaLnBrk="1" hangingPunct="1">
              <a:lnSpc>
                <a:spcPct val="90000"/>
              </a:lnSpc>
            </a:pPr>
            <a:r>
              <a:rPr lang="en-US" altLang="en-US">
                <a:latin typeface="Arial" panose="020B0604020202020204" pitchFamily="34" charset="0"/>
              </a:rPr>
              <a:t>    Lifestyle approaches and dietary strategies to lower LDL-cholesterol and triglycerides and raise HDL-cholesterol.</a:t>
            </a:r>
          </a:p>
          <a:p>
            <a:pPr eaLnBrk="1" hangingPunct="1">
              <a:lnSpc>
                <a:spcPct val="90000"/>
              </a:lnSpc>
            </a:pPr>
            <a:r>
              <a:rPr lang="en-US" altLang="en-US">
                <a:latin typeface="Arial" panose="020B0604020202020204" pitchFamily="34" charset="0"/>
              </a:rPr>
              <a:t>    Katcher HI, Hill AM, Lanford JL, Yoo JS, Kris-Etherton PM.</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Department of Nutritional Sciences, Pennsylvania State University, 119 Chandlee Lab, University Park, PA 16802, USA.</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This article discusses specific dietary factors as well as dietary patterns that affect the major coronary heart disease (CHD) lipid risk factors (ie, LDL-C, HDL-C, and TG). Based on a very large evidence base, it is clear that diet and lifestyle practices can markedly affect these major CHD lipid risk factors, and consequently decrease CHD risk substantively.</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PMID: 19217512 [PubMed - in process]</a:t>
            </a:r>
          </a:p>
          <a:p>
            <a:pPr eaLnBrk="1" hangingPunct="1">
              <a:lnSpc>
                <a:spcPct val="90000"/>
              </a:lnSpc>
            </a:pPr>
            <a:r>
              <a:rPr lang="en-US" altLang="en-US">
                <a:latin typeface="Arial" panose="020B0604020202020204" pitchFamily="34" charset="0"/>
              </a:rPr>
              <a:t>J Lipid Res. 1992 Jan;33(1):77-88.</a:t>
            </a:r>
          </a:p>
          <a:p>
            <a:pPr eaLnBrk="1" hangingPunct="1">
              <a:lnSpc>
                <a:spcPct val="90000"/>
              </a:lnSpc>
            </a:pPr>
            <a:r>
              <a:rPr lang="en-US" altLang="en-US">
                <a:latin typeface="Arial" panose="020B0604020202020204" pitchFamily="34" charset="0"/>
              </a:rPr>
              <a:t>    Saturated and unsaturated fatty acids independently regulate low density lipoprotein receptor activity and production rate.</a:t>
            </a:r>
          </a:p>
          <a:p>
            <a:pPr eaLnBrk="1" hangingPunct="1">
              <a:lnSpc>
                <a:spcPct val="90000"/>
              </a:lnSpc>
            </a:pPr>
            <a:r>
              <a:rPr lang="en-US" altLang="en-US">
                <a:latin typeface="Arial" panose="020B0604020202020204" pitchFamily="34" charset="0"/>
              </a:rPr>
              <a:t>    Woollett LA, Spady DK, Dietschy JM.</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Department of Internal Medicine, University of Texas Southwestern Medical Center, Dallas 75235-8887.</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These studies examine the regulation of plasma low density lipoprotein (LDL)-cholesterol levels by varying quantities of dietary saturated and polyunsaturated triacylglycerols. At a constant load of 0.12% cholesterol and 20% triacylglycerol, substitution of polyunsaturated for saturated triacylglycerols caused LDL receptor activity to increase from 25% to 80% of control and reduced the LDL-cholesterol production rate from nearly 200% to 155%. These changes caused the plasma LDL-cholesterol concentration to decrease from nearly 190 to 50 mg/dl. When the dietary content of each triacylglycerol alone was incrementally increased, the saturated lipid suppressed receptor activity while the polyunsaturated triacylglycerol increased receptor-dependent LDL transport. The magnitude of these effects was quantitatively similar, although oppositely directed. However, the saturated triacylglycerol also caused a dose-dependent increase in the LDL-cholesterol production rate and markedly increased the plasma LDL-cholesterol level while the polyunsaturated lipid did not affect either of these. These independent effects were also evident in experiments where it was found that substituting polyunsaturated triacylglycerol for saturated lipid increased receptor activity significantly more than did simply reducing the dietary content of saturated triacylglycerol. Thus, these studies show that triacylglycerols containing saturated or polyunsaturated fatty acids have effects on the major processes that regulate the plasma LDL-cholesterol level that are qualitatively and quantitatively distinct.</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PMID: 1552235 [PubMed - indexed for MEDLINE]</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cs typeface="Times New Roman" panose="02020603050405020304" pitchFamily="18" charset="0"/>
              </a:rPr>
              <a:t>Arterioscler Thromb. 1994 Jan;14(1):168-75.</a:t>
            </a:r>
          </a:p>
          <a:p>
            <a:pPr eaLnBrk="1" hangingPunct="1">
              <a:lnSpc>
                <a:spcPct val="90000"/>
              </a:lnSpc>
            </a:pPr>
            <a:r>
              <a:rPr lang="en-US" altLang="en-US">
                <a:latin typeface="Arial" panose="020B0604020202020204" pitchFamily="34" charset="0"/>
                <a:cs typeface="Times New Roman" panose="02020603050405020304" pitchFamily="18" charset="0"/>
              </a:rPr>
              <a:t>    Hypercholesterolemic effect of dietary cholesterol in diets enriched in polyunsaturated and saturated fat. Dietary cholesterol, fat saturation, and plasma lipids.</a:t>
            </a:r>
          </a:p>
          <a:p>
            <a:pPr eaLnBrk="1" hangingPunct="1">
              <a:lnSpc>
                <a:spcPct val="90000"/>
              </a:lnSpc>
            </a:pPr>
            <a:r>
              <a:rPr lang="en-US" altLang="en-US">
                <a:latin typeface="Arial" panose="020B0604020202020204" pitchFamily="34" charset="0"/>
                <a:cs typeface="Times New Roman" panose="02020603050405020304" pitchFamily="18" charset="0"/>
              </a:rPr>
              <a:t>    Lichtenstein AH, Ausman LM, Carrasco W, Jenner JL, Ordovas JM, Schaefer EJ.</a:t>
            </a:r>
          </a:p>
          <a:p>
            <a:pPr eaLnBrk="1" hangingPunct="1">
              <a:lnSpc>
                <a:spcPct val="90000"/>
              </a:lnSpc>
            </a:pPr>
            <a:r>
              <a:rPr lang="en-US" altLang="en-US">
                <a:latin typeface="Arial" panose="020B0604020202020204" pitchFamily="34" charset="0"/>
                <a:cs typeface="Times New Roman" panose="02020603050405020304" pitchFamily="18" charset="0"/>
              </a:rPr>
              <a:t> </a:t>
            </a:r>
          </a:p>
          <a:p>
            <a:pPr eaLnBrk="1" hangingPunct="1">
              <a:lnSpc>
                <a:spcPct val="90000"/>
              </a:lnSpc>
            </a:pPr>
            <a:r>
              <a:rPr lang="en-US" altLang="en-US">
                <a:latin typeface="Arial" panose="020B0604020202020204" pitchFamily="34" charset="0"/>
                <a:cs typeface="Times New Roman" panose="02020603050405020304" pitchFamily="18" charset="0"/>
              </a:rPr>
              <a:t>    Lipid Metabolism Laboratory, US Department of Agriculture Human Nutrition Research Center on Aging, Tufts University, Boston, Mass 02111.</a:t>
            </a:r>
          </a:p>
          <a:p>
            <a:pPr eaLnBrk="1" hangingPunct="1">
              <a:lnSpc>
                <a:spcPct val="90000"/>
              </a:lnSpc>
            </a:pPr>
            <a:r>
              <a:rPr lang="en-US" altLang="en-US">
                <a:latin typeface="Arial" panose="020B0604020202020204" pitchFamily="34" charset="0"/>
                <a:cs typeface="Times New Roman" panose="02020603050405020304" pitchFamily="18" charset="0"/>
              </a:rPr>
              <a:t> </a:t>
            </a:r>
          </a:p>
          <a:p>
            <a:pPr eaLnBrk="1" hangingPunct="1">
              <a:lnSpc>
                <a:spcPct val="90000"/>
              </a:lnSpc>
            </a:pPr>
            <a:r>
              <a:rPr lang="en-US" altLang="en-US">
                <a:latin typeface="Arial" panose="020B0604020202020204" pitchFamily="34" charset="0"/>
                <a:cs typeface="Times New Roman" panose="02020603050405020304" pitchFamily="18" charset="0"/>
              </a:rPr>
              <a:t>Abstract Within the context of reduced-fat diets, the effects of incorporating a fat high in stearic acid and adding moderate amounts of dietary cholesterol were examined in 14 middle-aged and elderly women and men (range, 46 to 78 years) with low-density lipoprotein cholesterol (LDL-C) concentrations &gt; 130 mg/dL (range, 133 to 219 mg/dL) at screening. The subjects consumed each of the five diets, which were as follows: (1) a baseline diet (35% fat with 13% saturated fatty acids [SFAs], 12% monounsaturated fatty acids [MUFAs], and 8% polyunsaturated fatty acids [PUFAs], and 128 mg cholesterol/1000 kcal); (2) a reduced-fat diet, in which two thirds of the fat was provided as corn oil (com oil-enriched diet: 29% fat with 7% SFAs, 9% MUFAs, and 11% PUFAs and 85 mg cholesterol/1000 kcal), which met the National Cholesterol Education Program (NCEP) Step 2 guidelines; (3) a reduced-fat diet, in which two thirds of the fat was provided as beef tallow (beef tallow-enriched diet: 31% fat with 13% SFAs, 11% MUFAs, and 3% PUFAs and 109 mg cholesterol/1000 kcal); and two reduced-fat diets, one (4) enriched in corn oil and the other (5) enriched in beef tallow, to which moderate amounts of cholesterol in the form of egg yolk were incorporated (197 or 226 mg cholesterol/1000 kcal final cholesterol content in corn oil- or beef tallow-enriched diets, respectively). Ah" diets were isocaloric and all food and drink were provided by the metabolic kitchen. Reducing the fat content of the diet resulted in decreased concentrations of LDL-C and high-density lipoprotein cholesterol (HDL-C). Reductions in LDL-C concentrations were greatest when subjects consumed the corn oil-enriched diet (-17%) relative to the beef tallowenriched diet (-8%). Similar reductions in HDL-C concentrations were observed regardless of the fat source (corn oilenriched diet, -9%; beef tallow-enriched diet, -7%). LDL apolipoprotein (apo) B concentrations tended to mirror those of total cholesterol. In contrast to the changes observed in HDL-C concentrations, there was no significant effect of diet on apoA-I concentrations. The addition of modest amounts of cholesterol (equivalent to about 1.5 eggs per day) to the com oil-enriched diet resulted in significantly higher concentrations of total cholesterol (6%), LDL-C (8%), and HDL-C (7%). In contrast, addition of similar amounts of cholesterol to the beef tallowenriched diet resulted in significantly higher concentrations of total cholesterol (5%) and LDL-C (11%) but not HDL-C. In summary, these data suggest that even within the context of a reduced-fat diet, substitution of beef tallow, a commonly consumed fat that is relatively high in stearic acid, for com oil resulted in higher plasma cholesterol levels, possibly as a result of the concomitant addition of other, more hypercholesterolemic fatty acids. Moreover, addition of moderate amounts of dietary cholesterol to reduced-fat diets enriched in either com oil or beef tallow increased concentrations of total cholesterol and LDL-C but raised HDL-C levels only during consumption of the com oil-enriched diet (Aiteriosder Thromb. 1994;14:168-175.)  </a:t>
            </a:r>
          </a:p>
          <a:p>
            <a:pPr eaLnBrk="1" hangingPunct="1">
              <a:lnSpc>
                <a:spcPct val="90000"/>
              </a:lnSpc>
            </a:pPr>
            <a:endParaRPr lang="en-US" altLang="en-US">
              <a:latin typeface="Arial" panose="020B0604020202020204" pitchFamily="34" charset="0"/>
            </a:endParaRPr>
          </a:p>
          <a:p>
            <a:pPr eaLnBrk="1" hangingPunct="1">
              <a:lnSpc>
                <a:spcPct val="90000"/>
              </a:lnSpc>
            </a:pPr>
            <a:endParaRPr lang="en-US" altLang="en-US">
              <a:latin typeface="Arial" panose="020B0604020202020204" pitchFamily="34" charset="0"/>
            </a:endParaRPr>
          </a:p>
          <a:p>
            <a:pPr>
              <a:lnSpc>
                <a:spcPct val="80000"/>
              </a:lnSpc>
            </a:pPr>
            <a:endParaRPr lang="en-US" altLang="en-US" sz="700">
              <a:latin typeface="Arial" panose="020B0604020202020204" pitchFamily="34" charset="0"/>
            </a:endParaRPr>
          </a:p>
        </p:txBody>
      </p:sp>
      <p:sp>
        <p:nvSpPr>
          <p:cNvPr id="41988" name="Slide Number Placeholder 3">
            <a:extLst>
              <a:ext uri="{FF2B5EF4-FFF2-40B4-BE49-F238E27FC236}">
                <a16:creationId xmlns:a16="http://schemas.microsoft.com/office/drawing/2014/main" id="{793C6147-B301-8D46-99DE-A81F2614046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E86FFD28-1FF0-BA47-9D10-B411284829EF}" type="slidenum">
              <a:rPr lang="en-US" altLang="en-US" sz="1200">
                <a:effectLst/>
              </a:rPr>
              <a:pPr algn="r" eaLnBrk="1" hangingPunct="1">
                <a:lnSpc>
                  <a:spcPct val="100000"/>
                </a:lnSpc>
                <a:spcBef>
                  <a:spcPct val="0"/>
                </a:spcBef>
                <a:buClrTx/>
                <a:buSzTx/>
                <a:buFontTx/>
                <a:buNone/>
              </a:pPr>
              <a:t>34</a:t>
            </a:fld>
            <a:endParaRPr lang="en-US" altLang="en-US" sz="1200">
              <a:effectLst/>
            </a:endParaRPr>
          </a:p>
        </p:txBody>
      </p:sp>
    </p:spTree>
    <p:extLst>
      <p:ext uri="{BB962C8B-B14F-4D97-AF65-F5344CB8AC3E}">
        <p14:creationId xmlns:p14="http://schemas.microsoft.com/office/powerpoint/2010/main" val="3155596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A7A7C43-C502-6E42-A9DD-4B75EBED95E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64326E63-73EC-1045-A908-F2F83AB48BCC}" type="slidenum">
              <a:rPr lang="en-US" altLang="en-US" sz="1200">
                <a:effectLst/>
              </a:rPr>
              <a:pPr algn="r" eaLnBrk="1" hangingPunct="1">
                <a:lnSpc>
                  <a:spcPct val="100000"/>
                </a:lnSpc>
                <a:spcBef>
                  <a:spcPct val="0"/>
                </a:spcBef>
                <a:buClrTx/>
                <a:buSzTx/>
                <a:buFontTx/>
                <a:buNone/>
              </a:pPr>
              <a:t>35</a:t>
            </a:fld>
            <a:endParaRPr lang="en-US" altLang="en-US" sz="1200">
              <a:effectLst/>
            </a:endParaRPr>
          </a:p>
        </p:txBody>
      </p:sp>
      <p:sp>
        <p:nvSpPr>
          <p:cNvPr id="68611" name="Rectangle 2">
            <a:extLst>
              <a:ext uri="{FF2B5EF4-FFF2-40B4-BE49-F238E27FC236}">
                <a16:creationId xmlns:a16="http://schemas.microsoft.com/office/drawing/2014/main" id="{939BF004-4EB6-4C4F-86FD-174EC405278C}"/>
              </a:ext>
            </a:extLst>
          </p:cNvPr>
          <p:cNvSpPr>
            <a:spLocks noGrp="1" noRot="1" noChangeAspect="1"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02F36304-2D5F-7444-831C-12E261586E04}"/>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err="1">
                <a:latin typeface="Arial" panose="020B0604020202020204" pitchFamily="34" charset="0"/>
              </a:rPr>
              <a:t>x</a:t>
            </a:r>
            <a:r>
              <a:rPr lang="en-US" altLang="en-US" dirty="0" err="1">
                <a:latin typeface="Times New Roman" panose="02020603050405020304" pitchFamily="18" charset="0"/>
              </a:rPr>
              <a:t>Am</a:t>
            </a:r>
            <a:r>
              <a:rPr lang="en-US" altLang="en-US" dirty="0">
                <a:latin typeface="Times New Roman" panose="02020603050405020304" pitchFamily="18" charset="0"/>
              </a:rPr>
              <a:t> J </a:t>
            </a:r>
            <a:r>
              <a:rPr lang="en-US" altLang="en-US" dirty="0" err="1">
                <a:latin typeface="Times New Roman" panose="02020603050405020304" pitchFamily="18" charset="0"/>
              </a:rPr>
              <a:t>Clin</a:t>
            </a:r>
            <a:r>
              <a:rPr lang="en-US" altLang="en-US" dirty="0">
                <a:latin typeface="Times New Roman" panose="02020603050405020304" pitchFamily="18" charset="0"/>
              </a:rPr>
              <a:t> </a:t>
            </a:r>
            <a:r>
              <a:rPr lang="en-US" altLang="en-US" dirty="0" err="1">
                <a:latin typeface="Times New Roman" panose="02020603050405020304" pitchFamily="18" charset="0"/>
              </a:rPr>
              <a:t>Nutr</a:t>
            </a:r>
            <a:r>
              <a:rPr lang="en-US" altLang="en-US" dirty="0">
                <a:latin typeface="Times New Roman" panose="02020603050405020304" pitchFamily="18" charset="0"/>
              </a:rPr>
              <a:t>. 1980 Dec;33(12):2559-65.</a:t>
            </a:r>
          </a:p>
          <a:p>
            <a:r>
              <a:rPr lang="en-US" altLang="en-US" dirty="0">
                <a:latin typeface="Times New Roman" panose="02020603050405020304" pitchFamily="18" charset="0"/>
              </a:rPr>
              <a:t>The effect of a high cholesterol and saturated fat diet on serum high-density lipoprotein-cholesterol, apoprotein A-I, and apoprotein E levels in normolipidemic humans.</a:t>
            </a:r>
          </a:p>
          <a:p>
            <a:r>
              <a:rPr lang="en-US" altLang="en-US" dirty="0">
                <a:latin typeface="Times New Roman" panose="02020603050405020304" pitchFamily="18" charset="0"/>
              </a:rPr>
              <a:t>Tan MH, Dickinson MA, Albers JJ, Havel RJ, Cheung MC, </a:t>
            </a:r>
            <a:r>
              <a:rPr lang="en-US" altLang="en-US" dirty="0" err="1">
                <a:latin typeface="Times New Roman" panose="02020603050405020304" pitchFamily="18" charset="0"/>
              </a:rPr>
              <a:t>Vigne</a:t>
            </a:r>
            <a:r>
              <a:rPr lang="en-US" altLang="en-US" dirty="0">
                <a:latin typeface="Times New Roman" panose="02020603050405020304" pitchFamily="18" charset="0"/>
              </a:rPr>
              <a:t> JL.</a:t>
            </a:r>
          </a:p>
          <a:p>
            <a:r>
              <a:rPr lang="en-US" altLang="en-US" dirty="0">
                <a:latin typeface="Times New Roman" panose="02020603050405020304" pitchFamily="18" charset="0"/>
              </a:rPr>
              <a:t>The effects of a high cholesterol, high saturated fat diet on serum high density lipoprotein cholesterol, apo A-I, and apo E levels were studied in six normolipidemic subjects. The study was done on an outpatient basis and mixed natural foods normally consumed by humans were used. When compared with a low cholesterol (98 mg/day) high polyunsaturated fat (P/S ratio 1.6) diet, the high cholesterol (1021 mg/day), high saturated fat (P/S ratio 0.4) diet increased serum cholesterol (23%) by raising the cholesterol concentration in very low-density lipoproteins (59%), low-density lipoproteins (15%), and high-density lipoproteins (30%). The low-density lipoprotein-cholesterol/high-density lipoprotein-cholesterol ratio fell significantly from 1.78 to 1.58. The increased high-density lipoprotein-cholesterol was associated with an elevation of serum apo A-I but not apo E. Serum triglycerides did not change significantly.</a:t>
            </a:r>
          </a:p>
          <a:p>
            <a:r>
              <a:rPr lang="en-US" altLang="en-US" dirty="0" err="1">
                <a:latin typeface="Times New Roman" panose="02020603050405020304" pitchFamily="18" charset="0"/>
              </a:rPr>
              <a:t>PMID</a:t>
            </a:r>
            <a:r>
              <a:rPr lang="en-US" altLang="en-US" dirty="0">
                <a:latin typeface="Times New Roman" panose="02020603050405020304" pitchFamily="18" charset="0"/>
              </a:rPr>
              <a:t>: 6776798 [PubMed - indexed for MEDLINE]</a:t>
            </a:r>
          </a:p>
          <a:p>
            <a:endParaRPr lang="en-US" altLang="en-US" dirty="0">
              <a:latin typeface="Times New Roman" panose="02020603050405020304" pitchFamily="18" charset="0"/>
            </a:endParaRPr>
          </a:p>
          <a:p>
            <a:r>
              <a:rPr lang="en-US" altLang="en-US" dirty="0">
                <a:latin typeface="Times New Roman" panose="02020603050405020304" pitchFamily="18" charset="0"/>
              </a:rPr>
              <a:t>Am J </a:t>
            </a:r>
            <a:r>
              <a:rPr lang="en-US" altLang="en-US" dirty="0" err="1">
                <a:latin typeface="Times New Roman" panose="02020603050405020304" pitchFamily="18" charset="0"/>
              </a:rPr>
              <a:t>Clin</a:t>
            </a:r>
            <a:r>
              <a:rPr lang="en-US" altLang="en-US" dirty="0">
                <a:latin typeface="Times New Roman" panose="02020603050405020304" pitchFamily="18" charset="0"/>
              </a:rPr>
              <a:t> </a:t>
            </a:r>
            <a:r>
              <a:rPr lang="en-US" altLang="en-US" dirty="0" err="1">
                <a:latin typeface="Times New Roman" panose="02020603050405020304" pitchFamily="18" charset="0"/>
              </a:rPr>
              <a:t>Nutr</a:t>
            </a:r>
            <a:r>
              <a:rPr lang="en-US" altLang="en-US" dirty="0">
                <a:latin typeface="Times New Roman" panose="02020603050405020304" pitchFamily="18" charset="0"/>
              </a:rPr>
              <a:t>. 2007 Dec;86(6):1611-20.</a:t>
            </a:r>
          </a:p>
          <a:p>
            <a:r>
              <a:rPr lang="en-US" altLang="en-US" dirty="0">
                <a:latin typeface="Times New Roman" panose="02020603050405020304" pitchFamily="18" charset="0"/>
              </a:rPr>
              <a:t>Comparison of monounsaturated fat with carbohydrates as a replacement for saturated fat in subjects with a high metabolic risk profile: studies in the fasting and postprandial states.</a:t>
            </a:r>
          </a:p>
          <a:p>
            <a:r>
              <a:rPr lang="en-US" altLang="en-US" dirty="0">
                <a:latin typeface="Times New Roman" panose="02020603050405020304" pitchFamily="18" charset="0"/>
              </a:rPr>
              <a:t>Berglund L, </a:t>
            </a:r>
            <a:r>
              <a:rPr lang="en-US" altLang="en-US" dirty="0" err="1">
                <a:latin typeface="Times New Roman" panose="02020603050405020304" pitchFamily="18" charset="0"/>
              </a:rPr>
              <a:t>Lefevre</a:t>
            </a:r>
            <a:r>
              <a:rPr lang="en-US" altLang="en-US" dirty="0">
                <a:latin typeface="Times New Roman" panose="02020603050405020304" pitchFamily="18" charset="0"/>
              </a:rPr>
              <a:t> M, Ginsberg </a:t>
            </a:r>
            <a:r>
              <a:rPr lang="en-US" altLang="en-US" dirty="0" err="1">
                <a:latin typeface="Times New Roman" panose="02020603050405020304" pitchFamily="18" charset="0"/>
              </a:rPr>
              <a:t>HN</a:t>
            </a:r>
            <a:r>
              <a:rPr lang="en-US" altLang="en-US" dirty="0">
                <a:latin typeface="Times New Roman" panose="02020603050405020304" pitchFamily="18" charset="0"/>
              </a:rPr>
              <a:t>, Kris-</a:t>
            </a:r>
            <a:r>
              <a:rPr lang="en-US" altLang="en-US" dirty="0" err="1">
                <a:latin typeface="Times New Roman" panose="02020603050405020304" pitchFamily="18" charset="0"/>
              </a:rPr>
              <a:t>Etherton</a:t>
            </a:r>
            <a:r>
              <a:rPr lang="en-US" altLang="en-US" dirty="0">
                <a:latin typeface="Times New Roman" panose="02020603050405020304" pitchFamily="18" charset="0"/>
              </a:rPr>
              <a:t> PM, Elmer PJ, Stewart PW, </a:t>
            </a:r>
            <a:r>
              <a:rPr lang="en-US" altLang="en-US" dirty="0" err="1">
                <a:latin typeface="Times New Roman" panose="02020603050405020304" pitchFamily="18" charset="0"/>
              </a:rPr>
              <a:t>Ershow</a:t>
            </a:r>
            <a:r>
              <a:rPr lang="en-US" altLang="en-US" dirty="0">
                <a:latin typeface="Times New Roman" panose="02020603050405020304" pitchFamily="18" charset="0"/>
              </a:rPr>
              <a:t> A, Pearson TA, Dennis </a:t>
            </a:r>
            <a:r>
              <a:rPr lang="en-US" altLang="en-US" dirty="0" err="1">
                <a:latin typeface="Times New Roman" panose="02020603050405020304" pitchFamily="18" charset="0"/>
              </a:rPr>
              <a:t>BH</a:t>
            </a:r>
            <a:r>
              <a:rPr lang="en-US" altLang="en-US" dirty="0">
                <a:latin typeface="Times New Roman" panose="02020603050405020304" pitchFamily="18" charset="0"/>
              </a:rPr>
              <a:t>, </a:t>
            </a:r>
            <a:r>
              <a:rPr lang="en-US" altLang="en-US" dirty="0" err="1">
                <a:latin typeface="Times New Roman" panose="02020603050405020304" pitchFamily="18" charset="0"/>
              </a:rPr>
              <a:t>Roheim</a:t>
            </a:r>
            <a:r>
              <a:rPr lang="en-US" altLang="en-US" dirty="0">
                <a:latin typeface="Times New Roman" panose="02020603050405020304" pitchFamily="18" charset="0"/>
              </a:rPr>
              <a:t> PS, Ramakrishnan R, Reed R, Stewart K, Phillips KM; DELTA Investigators.</a:t>
            </a:r>
          </a:p>
          <a:p>
            <a:r>
              <a:rPr lang="en-US" altLang="en-US" dirty="0">
                <a:latin typeface="Times New Roman" panose="02020603050405020304" pitchFamily="18" charset="0"/>
              </a:rPr>
              <a:t>Department of Medicine, Columbia University College of Physicians and Surgeons, New York, NY, USA. </a:t>
            </a:r>
            <a:r>
              <a:rPr lang="en-US" altLang="en-US" dirty="0" err="1">
                <a:latin typeface="Times New Roman" panose="02020603050405020304" pitchFamily="18" charset="0"/>
              </a:rPr>
              <a:t>lars.berglund@ucdmc.ucdavis.edu</a:t>
            </a:r>
            <a:endParaRPr lang="en-US" altLang="en-US" dirty="0">
              <a:latin typeface="Times New Roman" panose="02020603050405020304" pitchFamily="18" charset="0"/>
            </a:endParaRPr>
          </a:p>
          <a:p>
            <a:r>
              <a:rPr lang="en-US" altLang="en-US" dirty="0">
                <a:latin typeface="Times New Roman" panose="02020603050405020304" pitchFamily="18" charset="0"/>
              </a:rPr>
              <a:t>BACKGROUND: In subjects with a high prevalence of metabolic risk abnormalities, the preferred replacement for saturated fat is unresolved. OBJECTIVE: The objective was to study whether carbohydrate or monounsaturated fat is a preferred replacement for saturated fat. DESIGN: Fifty-two men and 33 women, selected to have any combination of HDL cholesterol &lt; or = 30th percentile, triacylglycerol &gt; or = 70th percentile, or insulin &gt; or = 70th percentile, were enrolled in a 3-period, 7-wk randomized crossover study. The subjects consumed an average American diet (</a:t>
            </a:r>
            <a:r>
              <a:rPr lang="en-US" altLang="en-US" dirty="0" err="1">
                <a:latin typeface="Times New Roman" panose="02020603050405020304" pitchFamily="18" charset="0"/>
              </a:rPr>
              <a:t>AAD</a:t>
            </a:r>
            <a:r>
              <a:rPr lang="en-US" altLang="en-US" dirty="0">
                <a:latin typeface="Times New Roman" panose="02020603050405020304" pitchFamily="18" charset="0"/>
              </a:rPr>
              <a:t>; 36% of energy from fat) and 2 additional diets in which 7% of energy from saturated fat was replaced with either carbohydrate (CHO diet) or monounsaturated fatty acids (</a:t>
            </a:r>
            <a:r>
              <a:rPr lang="en-US" altLang="en-US" dirty="0" err="1">
                <a:latin typeface="Times New Roman" panose="02020603050405020304" pitchFamily="18" charset="0"/>
              </a:rPr>
              <a:t>MUFA</a:t>
            </a:r>
            <a:r>
              <a:rPr lang="en-US" altLang="en-US" dirty="0">
                <a:latin typeface="Times New Roman" panose="02020603050405020304" pitchFamily="18" charset="0"/>
              </a:rPr>
              <a:t> diet). RESULTS: Relative to the </a:t>
            </a:r>
            <a:r>
              <a:rPr lang="en-US" altLang="en-US" dirty="0" err="1">
                <a:latin typeface="Times New Roman" panose="02020603050405020304" pitchFamily="18" charset="0"/>
              </a:rPr>
              <a:t>AAD</a:t>
            </a:r>
            <a:r>
              <a:rPr lang="en-US" altLang="en-US" dirty="0">
                <a:latin typeface="Times New Roman" panose="02020603050405020304" pitchFamily="18" charset="0"/>
              </a:rPr>
              <a:t>, LDL cholesterol was lower with both the CHO (-7.0%) and </a:t>
            </a:r>
            <a:r>
              <a:rPr lang="en-US" altLang="en-US" dirty="0" err="1">
                <a:latin typeface="Times New Roman" panose="02020603050405020304" pitchFamily="18" charset="0"/>
              </a:rPr>
              <a:t>MUFA</a:t>
            </a:r>
            <a:r>
              <a:rPr lang="en-US" altLang="en-US" dirty="0">
                <a:latin typeface="Times New Roman" panose="02020603050405020304" pitchFamily="18" charset="0"/>
              </a:rPr>
              <a:t> (-6.3%) diets, whereas the difference in HDL cholesterol was smaller during the </a:t>
            </a:r>
            <a:r>
              <a:rPr lang="en-US" altLang="en-US" dirty="0" err="1">
                <a:latin typeface="Times New Roman" panose="02020603050405020304" pitchFamily="18" charset="0"/>
              </a:rPr>
              <a:t>MUFA</a:t>
            </a:r>
            <a:r>
              <a:rPr lang="en-US" altLang="en-US" dirty="0">
                <a:latin typeface="Times New Roman" panose="02020603050405020304" pitchFamily="18" charset="0"/>
              </a:rPr>
              <a:t> diet (-4.3%) than during the CHO diet (-7.2%). Plasma triacylglycerols tended to be lower with the </a:t>
            </a:r>
            <a:r>
              <a:rPr lang="en-US" altLang="en-US" dirty="0" err="1">
                <a:latin typeface="Times New Roman" panose="02020603050405020304" pitchFamily="18" charset="0"/>
              </a:rPr>
              <a:t>MUFA</a:t>
            </a:r>
            <a:r>
              <a:rPr lang="en-US" altLang="en-US" dirty="0">
                <a:latin typeface="Times New Roman" panose="02020603050405020304" pitchFamily="18" charset="0"/>
              </a:rPr>
              <a:t> diet, but were significantly higher with the CHO diet. Although dietary lipid responses varied on the basis of baseline lipid profiles, the response to diet did not differ between subjects with or without the metabolic syndrome or with or without insulin resistance. Postprandial triacylglycerol concentrations did not differ significantly between the diets. Lipoprotein(a) concentrations increased with both the CHO (20%) and </a:t>
            </a:r>
            <a:r>
              <a:rPr lang="en-US" altLang="en-US" dirty="0" err="1">
                <a:latin typeface="Times New Roman" panose="02020603050405020304" pitchFamily="18" charset="0"/>
              </a:rPr>
              <a:t>MUFA</a:t>
            </a:r>
            <a:r>
              <a:rPr lang="en-US" altLang="en-US" dirty="0">
                <a:latin typeface="Times New Roman" panose="02020603050405020304" pitchFamily="18" charset="0"/>
              </a:rPr>
              <a:t> (11%) diets relative to the </a:t>
            </a:r>
            <a:r>
              <a:rPr lang="en-US" altLang="en-US" dirty="0" err="1">
                <a:latin typeface="Times New Roman" panose="02020603050405020304" pitchFamily="18" charset="0"/>
              </a:rPr>
              <a:t>AAD</a:t>
            </a:r>
            <a:r>
              <a:rPr lang="en-US" altLang="en-US" dirty="0">
                <a:latin typeface="Times New Roman" panose="02020603050405020304" pitchFamily="18" charset="0"/>
              </a:rPr>
              <a:t>. CONCLUSIONS: In the study population, who were at increased risk of coronary artery disease, </a:t>
            </a:r>
            <a:r>
              <a:rPr lang="en-US" altLang="en-US" dirty="0" err="1">
                <a:latin typeface="Times New Roman" panose="02020603050405020304" pitchFamily="18" charset="0"/>
              </a:rPr>
              <a:t>MUFA</a:t>
            </a:r>
            <a:r>
              <a:rPr lang="en-US" altLang="en-US" dirty="0">
                <a:latin typeface="Times New Roman" panose="02020603050405020304" pitchFamily="18" charset="0"/>
              </a:rPr>
              <a:t> provided a greater reduction in risk as a replacement for saturated fat than did carbohydrate.</a:t>
            </a:r>
          </a:p>
          <a:p>
            <a:r>
              <a:rPr lang="en-US" altLang="en-US" dirty="0" err="1">
                <a:latin typeface="Times New Roman" panose="02020603050405020304" pitchFamily="18" charset="0"/>
              </a:rPr>
              <a:t>PMID</a:t>
            </a:r>
            <a:r>
              <a:rPr lang="en-US" altLang="en-US" dirty="0">
                <a:latin typeface="Times New Roman" panose="02020603050405020304" pitchFamily="18" charset="0"/>
              </a:rPr>
              <a:t>: 18065577 [PubMed - indexed for MEDLINE]</a:t>
            </a:r>
          </a:p>
          <a:p>
            <a:endParaRPr lang="en-US" altLang="en-US" dirty="0">
              <a:latin typeface="Times New Roman" panose="02020603050405020304" pitchFamily="18" charset="0"/>
            </a:endParaRPr>
          </a:p>
          <a:p>
            <a:r>
              <a:rPr lang="en-US" altLang="en-US" dirty="0" err="1">
                <a:latin typeface="Times New Roman" panose="02020603050405020304" pitchFamily="18" charset="0"/>
              </a:rPr>
              <a:t>Arterioscler</a:t>
            </a:r>
            <a:r>
              <a:rPr lang="en-US" altLang="en-US" dirty="0">
                <a:latin typeface="Times New Roman" panose="02020603050405020304" pitchFamily="18" charset="0"/>
              </a:rPr>
              <a:t> </a:t>
            </a:r>
            <a:r>
              <a:rPr lang="en-US" altLang="en-US" dirty="0" err="1">
                <a:latin typeface="Times New Roman" panose="02020603050405020304" pitchFamily="18" charset="0"/>
              </a:rPr>
              <a:t>Thromb</a:t>
            </a:r>
            <a:r>
              <a:rPr lang="en-US" altLang="en-US" dirty="0">
                <a:latin typeface="Times New Roman" panose="02020603050405020304" pitchFamily="18" charset="0"/>
              </a:rPr>
              <a:t>. 1994 Jan;14(1):168-75.</a:t>
            </a:r>
          </a:p>
          <a:p>
            <a:r>
              <a:rPr lang="en-US" altLang="en-US" dirty="0">
                <a:latin typeface="Times New Roman" panose="02020603050405020304" pitchFamily="18" charset="0"/>
              </a:rPr>
              <a:t>Hypercholesterolemic effect of dietary cholesterol in diets enriched in polyunsaturated and saturated fat. Dietary cholesterol, fat saturation, and plasma lipids.</a:t>
            </a:r>
          </a:p>
          <a:p>
            <a:r>
              <a:rPr lang="en-US" altLang="en-US" dirty="0">
                <a:latin typeface="Times New Roman" panose="02020603050405020304" pitchFamily="18" charset="0"/>
              </a:rPr>
              <a:t>Lichtenstein AH, </a:t>
            </a:r>
            <a:r>
              <a:rPr lang="en-US" altLang="en-US" dirty="0" err="1">
                <a:latin typeface="Times New Roman" panose="02020603050405020304" pitchFamily="18" charset="0"/>
              </a:rPr>
              <a:t>Ausman</a:t>
            </a:r>
            <a:r>
              <a:rPr lang="en-US" altLang="en-US" dirty="0">
                <a:latin typeface="Times New Roman" panose="02020603050405020304" pitchFamily="18" charset="0"/>
              </a:rPr>
              <a:t> </a:t>
            </a:r>
            <a:r>
              <a:rPr lang="en-US" altLang="en-US" dirty="0" err="1">
                <a:latin typeface="Times New Roman" panose="02020603050405020304" pitchFamily="18" charset="0"/>
              </a:rPr>
              <a:t>LM</a:t>
            </a:r>
            <a:r>
              <a:rPr lang="en-US" altLang="en-US" dirty="0">
                <a:latin typeface="Times New Roman" panose="02020603050405020304" pitchFamily="18" charset="0"/>
              </a:rPr>
              <a:t>, Carrasco W, Jenner </a:t>
            </a:r>
            <a:r>
              <a:rPr lang="en-US" altLang="en-US" dirty="0" err="1">
                <a:latin typeface="Times New Roman" panose="02020603050405020304" pitchFamily="18" charset="0"/>
              </a:rPr>
              <a:t>JL</a:t>
            </a:r>
            <a:r>
              <a:rPr lang="en-US" altLang="en-US" dirty="0">
                <a:latin typeface="Times New Roman" panose="02020603050405020304" pitchFamily="18" charset="0"/>
              </a:rPr>
              <a:t>, </a:t>
            </a:r>
            <a:r>
              <a:rPr lang="en-US" altLang="en-US" dirty="0" err="1">
                <a:latin typeface="Times New Roman" panose="02020603050405020304" pitchFamily="18" charset="0"/>
              </a:rPr>
              <a:t>Ordovas</a:t>
            </a:r>
            <a:r>
              <a:rPr lang="en-US" altLang="en-US" dirty="0">
                <a:latin typeface="Times New Roman" panose="02020603050405020304" pitchFamily="18" charset="0"/>
              </a:rPr>
              <a:t> JM, Schaefer </a:t>
            </a:r>
            <a:r>
              <a:rPr lang="en-US" altLang="en-US" dirty="0" err="1">
                <a:latin typeface="Times New Roman" panose="02020603050405020304" pitchFamily="18" charset="0"/>
              </a:rPr>
              <a:t>EJ</a:t>
            </a:r>
            <a:r>
              <a:rPr lang="en-US" altLang="en-US" dirty="0">
                <a:latin typeface="Times New Roman" panose="02020603050405020304" pitchFamily="18" charset="0"/>
              </a:rPr>
              <a:t>.</a:t>
            </a:r>
          </a:p>
          <a:p>
            <a:r>
              <a:rPr lang="en-US" altLang="en-US" dirty="0">
                <a:latin typeface="Times New Roman" panose="02020603050405020304" pitchFamily="18" charset="0"/>
              </a:rPr>
              <a:t>Lipid Metabolism Laboratory, US Department of Agriculture Human Nutrition Research Center on Aging, Tufts University, Boston, Mass 02111.</a:t>
            </a:r>
          </a:p>
          <a:p>
            <a:r>
              <a:rPr lang="en-US" altLang="en-US" dirty="0">
                <a:latin typeface="Times New Roman" panose="02020603050405020304" pitchFamily="18" charset="0"/>
              </a:rPr>
              <a:t>  Abstract: Within the context of reduced-fat diets, the effects of incorporating a fat high in stearic acid and adding moderate amounts of dietary cholesterol were examined in 14 middle-aged and elderly women and men (range, 46 to 78 years) with low-density lipoprotein cholesterol (LDL-C) concentrations &gt; 130 mg/</a:t>
            </a:r>
            <a:r>
              <a:rPr lang="en-US" altLang="en-US" dirty="0" err="1">
                <a:latin typeface="Times New Roman" panose="02020603050405020304" pitchFamily="18" charset="0"/>
              </a:rPr>
              <a:t>dL</a:t>
            </a:r>
            <a:r>
              <a:rPr lang="en-US" altLang="en-US" dirty="0">
                <a:latin typeface="Times New Roman" panose="02020603050405020304" pitchFamily="18" charset="0"/>
              </a:rPr>
              <a:t> (range, 133 to 219 mg/</a:t>
            </a:r>
            <a:r>
              <a:rPr lang="en-US" altLang="en-US" dirty="0" err="1">
                <a:latin typeface="Times New Roman" panose="02020603050405020304" pitchFamily="18" charset="0"/>
              </a:rPr>
              <a:t>dL</a:t>
            </a:r>
            <a:r>
              <a:rPr lang="en-US" altLang="en-US" dirty="0">
                <a:latin typeface="Times New Roman" panose="02020603050405020304" pitchFamily="18" charset="0"/>
              </a:rPr>
              <a:t>) at screening. The subjects consumed each of the five diets, which were as follows: (1) a baseline diet (35% fat with 13% saturated fatty acids [</a:t>
            </a:r>
            <a:r>
              <a:rPr lang="en-US" altLang="en-US" dirty="0" err="1">
                <a:latin typeface="Times New Roman" panose="02020603050405020304" pitchFamily="18" charset="0"/>
              </a:rPr>
              <a:t>SFAs</a:t>
            </a:r>
            <a:r>
              <a:rPr lang="en-US" altLang="en-US" dirty="0">
                <a:latin typeface="Times New Roman" panose="02020603050405020304" pitchFamily="18" charset="0"/>
              </a:rPr>
              <a:t>], 12% monounsaturated fatty acids [</a:t>
            </a:r>
            <a:r>
              <a:rPr lang="en-US" altLang="en-US" dirty="0" err="1">
                <a:latin typeface="Times New Roman" panose="02020603050405020304" pitchFamily="18" charset="0"/>
              </a:rPr>
              <a:t>MUFAs</a:t>
            </a:r>
            <a:r>
              <a:rPr lang="en-US" altLang="en-US" dirty="0">
                <a:latin typeface="Times New Roman" panose="02020603050405020304" pitchFamily="18" charset="0"/>
              </a:rPr>
              <a:t>], and 8% polyunsaturated fatty acids [PUFAs], and 128 mg cholesterol/1000 kcal); (2) a reduced-fat diet, in which two thirds of the fat was provided as corn oil (com oil-enriched diet: 29% fat with 7% </a:t>
            </a:r>
            <a:r>
              <a:rPr lang="en-US" altLang="en-US" dirty="0" err="1">
                <a:latin typeface="Times New Roman" panose="02020603050405020304" pitchFamily="18" charset="0"/>
              </a:rPr>
              <a:t>SFAs</a:t>
            </a:r>
            <a:r>
              <a:rPr lang="en-US" altLang="en-US" dirty="0">
                <a:latin typeface="Times New Roman" panose="02020603050405020304" pitchFamily="18" charset="0"/>
              </a:rPr>
              <a:t>, 9% </a:t>
            </a:r>
            <a:r>
              <a:rPr lang="en-US" altLang="en-US" dirty="0" err="1">
                <a:latin typeface="Times New Roman" panose="02020603050405020304" pitchFamily="18" charset="0"/>
              </a:rPr>
              <a:t>MUFAs</a:t>
            </a:r>
            <a:r>
              <a:rPr lang="en-US" altLang="en-US" dirty="0">
                <a:latin typeface="Times New Roman" panose="02020603050405020304" pitchFamily="18" charset="0"/>
              </a:rPr>
              <a:t>, and 11% PUFAs and 85 mg cholesterol/1000 kcal), which met the National Cholesterol Education Program (</a:t>
            </a:r>
            <a:r>
              <a:rPr lang="en-US" altLang="en-US" dirty="0" err="1">
                <a:latin typeface="Times New Roman" panose="02020603050405020304" pitchFamily="18" charset="0"/>
              </a:rPr>
              <a:t>NCEP</a:t>
            </a:r>
            <a:r>
              <a:rPr lang="en-US" altLang="en-US" dirty="0">
                <a:latin typeface="Times New Roman" panose="02020603050405020304" pitchFamily="18" charset="0"/>
              </a:rPr>
              <a:t>) Step 2 guidelines; (3) a reduced-fat diet, in which two thirds of the fat was provided as beef tallow (beef tallow-enriched diet: 31% fat with 13% </a:t>
            </a:r>
            <a:r>
              <a:rPr lang="en-US" altLang="en-US" dirty="0" err="1">
                <a:latin typeface="Times New Roman" panose="02020603050405020304" pitchFamily="18" charset="0"/>
              </a:rPr>
              <a:t>SFAs</a:t>
            </a:r>
            <a:r>
              <a:rPr lang="en-US" altLang="en-US" dirty="0">
                <a:latin typeface="Times New Roman" panose="02020603050405020304" pitchFamily="18" charset="0"/>
              </a:rPr>
              <a:t>, 11% </a:t>
            </a:r>
            <a:r>
              <a:rPr lang="en-US" altLang="en-US" dirty="0" err="1">
                <a:latin typeface="Times New Roman" panose="02020603050405020304" pitchFamily="18" charset="0"/>
              </a:rPr>
              <a:t>MUFAs</a:t>
            </a:r>
            <a:r>
              <a:rPr lang="en-US" altLang="en-US" dirty="0">
                <a:latin typeface="Times New Roman" panose="02020603050405020304" pitchFamily="18" charset="0"/>
              </a:rPr>
              <a:t>, and 3% PUFAs and 109 mg cholesterol/1000 kcal); and two reduced-fat diets, one (4) enriched in corn oil and the other (5) enriched in beef tallow, to which moderate amounts of cholesterol in the form of egg yolk were incorporated (197 or 226 mg cholesterol/1000 kcal final cholesterol content in corn oil- or beef tallow-enriched diets, respectively). Ah" diets were </a:t>
            </a:r>
            <a:r>
              <a:rPr lang="en-US" altLang="en-US" dirty="0" err="1">
                <a:latin typeface="Times New Roman" panose="02020603050405020304" pitchFamily="18" charset="0"/>
              </a:rPr>
              <a:t>isocaloric</a:t>
            </a:r>
            <a:r>
              <a:rPr lang="en-US" altLang="en-US" dirty="0">
                <a:latin typeface="Times New Roman" panose="02020603050405020304" pitchFamily="18" charset="0"/>
              </a:rPr>
              <a:t> and all food and drink were provided by the metabolic kitchen. Reducing the fat content of the diet resulted in decreased concentrations of LDL-C and high-density lipoprotein cholesterol (HDL-C). Reductions in LDL-C concentrations were greatest when subjects consumed the corn oil-enriched diet (-17%) relative to the beef </a:t>
            </a:r>
            <a:r>
              <a:rPr lang="en-US" altLang="en-US" dirty="0" err="1">
                <a:latin typeface="Times New Roman" panose="02020603050405020304" pitchFamily="18" charset="0"/>
              </a:rPr>
              <a:t>tallowenriched</a:t>
            </a:r>
            <a:r>
              <a:rPr lang="en-US" altLang="en-US" dirty="0">
                <a:latin typeface="Times New Roman" panose="02020603050405020304" pitchFamily="18" charset="0"/>
              </a:rPr>
              <a:t> diet (-8%). Similar reductions in HDL-C concentrations were observed regardless of the fat source (corn </a:t>
            </a:r>
            <a:r>
              <a:rPr lang="en-US" altLang="en-US" dirty="0" err="1">
                <a:latin typeface="Times New Roman" panose="02020603050405020304" pitchFamily="18" charset="0"/>
              </a:rPr>
              <a:t>oilenriched</a:t>
            </a:r>
            <a:r>
              <a:rPr lang="en-US" altLang="en-US" dirty="0">
                <a:latin typeface="Times New Roman" panose="02020603050405020304" pitchFamily="18" charset="0"/>
              </a:rPr>
              <a:t> diet, -9%; beef tallow-enriched diet, -7%). LDL apolipoprotein (apo) B concentrations tended to mirror those of total cholesterol. In contrast to the changes observed in HDL-C concentrations, there was no significant effect of diet on </a:t>
            </a:r>
            <a:r>
              <a:rPr lang="en-US" altLang="en-US" dirty="0" err="1">
                <a:latin typeface="Times New Roman" panose="02020603050405020304" pitchFamily="18" charset="0"/>
              </a:rPr>
              <a:t>apoA</a:t>
            </a:r>
            <a:r>
              <a:rPr lang="en-US" altLang="en-US" dirty="0">
                <a:latin typeface="Times New Roman" panose="02020603050405020304" pitchFamily="18" charset="0"/>
              </a:rPr>
              <a:t>-I concentrations. The addition of modest amounts of cholesterol (equivalent to about 1.5 eggs per day) to the com oil-enriched diet resulted in significantly higher concentrations of total cholesterol (6%), LDL-C (8%), and HDL-C (7%). In contrast, addition of similar amounts of cholesterol to the beef </a:t>
            </a:r>
            <a:r>
              <a:rPr lang="en-US" altLang="en-US" dirty="0" err="1">
                <a:latin typeface="Times New Roman" panose="02020603050405020304" pitchFamily="18" charset="0"/>
              </a:rPr>
              <a:t>tallowenriched</a:t>
            </a:r>
            <a:r>
              <a:rPr lang="en-US" altLang="en-US" dirty="0">
                <a:latin typeface="Times New Roman" panose="02020603050405020304" pitchFamily="18" charset="0"/>
              </a:rPr>
              <a:t> diet resulted in significantly higher concentrations of total cholesterol (5%) and LDL-C (11%) but not HDL-C. In summary, these data suggest that even within the context of a reduced-fat diet, substitution of beef tallow, a commonly consumed fat that is relatively high in stearic acid, for com oil resulted in higher plasma cholesterol levels, possibly as a result of the concomitant addition of other, more hypercholesterolemic fatty acids. Moreover, addition of moderate amounts of dietary cholesterol to reduced-fat diets enriched in either com oil or beef tallow increased concentrations of total cholesterol and LDL-C but raised HDL-C levels only during consumption of the com oil-enriched diet (</a:t>
            </a:r>
            <a:r>
              <a:rPr lang="en-US" altLang="en-US" dirty="0" err="1">
                <a:latin typeface="Times New Roman" panose="02020603050405020304" pitchFamily="18" charset="0"/>
              </a:rPr>
              <a:t>Aiteriosder</a:t>
            </a:r>
            <a:r>
              <a:rPr lang="en-US" altLang="en-US" dirty="0">
                <a:latin typeface="Times New Roman" panose="02020603050405020304" pitchFamily="18" charset="0"/>
              </a:rPr>
              <a:t> </a:t>
            </a:r>
            <a:r>
              <a:rPr lang="en-US" altLang="en-US" dirty="0" err="1">
                <a:latin typeface="Times New Roman" panose="02020603050405020304" pitchFamily="18" charset="0"/>
              </a:rPr>
              <a:t>Thromb</a:t>
            </a:r>
            <a:r>
              <a:rPr lang="en-US" altLang="en-US" dirty="0">
                <a:latin typeface="Times New Roman" panose="02020603050405020304" pitchFamily="18" charset="0"/>
              </a:rPr>
              <a:t>. 1994;14:168-175.)</a:t>
            </a:r>
          </a:p>
          <a:p>
            <a:endParaRPr lang="en-US" altLang="en-US" dirty="0">
              <a:latin typeface="Times New Roman" panose="02020603050405020304" pitchFamily="18" charset="0"/>
            </a:endParaRPr>
          </a:p>
          <a:p>
            <a:r>
              <a:rPr lang="en-US" altLang="en-US" dirty="0" err="1">
                <a:latin typeface="Times New Roman" panose="02020603050405020304" pitchFamily="18" charset="0"/>
              </a:rPr>
              <a:t>PMID</a:t>
            </a:r>
            <a:r>
              <a:rPr lang="en-US" altLang="en-US" dirty="0">
                <a:latin typeface="Times New Roman" panose="02020603050405020304" pitchFamily="18" charset="0"/>
              </a:rPr>
              <a:t>: 8274473 [PubMed - indexed for MEDLINE]</a:t>
            </a:r>
          </a:p>
          <a:p>
            <a:endParaRPr lang="en-US" altLang="en-US" dirty="0">
              <a:latin typeface="Times New Roman" panose="02020603050405020304" pitchFamily="18"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22101689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107EB537-49F0-3E48-BE13-28D888266C6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79CFC252-09EB-5244-A54B-A4D4761808A0}" type="slidenum">
              <a:rPr lang="en-US" altLang="en-US" sz="1200">
                <a:effectLst/>
              </a:rPr>
              <a:pPr algn="r" eaLnBrk="1" hangingPunct="1">
                <a:lnSpc>
                  <a:spcPct val="100000"/>
                </a:lnSpc>
                <a:spcBef>
                  <a:spcPct val="0"/>
                </a:spcBef>
                <a:buClrTx/>
                <a:buSzTx/>
                <a:buFontTx/>
                <a:buNone/>
              </a:pPr>
              <a:t>36</a:t>
            </a:fld>
            <a:endParaRPr lang="en-US" altLang="en-US" sz="1200">
              <a:effectLst/>
            </a:endParaRPr>
          </a:p>
        </p:txBody>
      </p:sp>
      <p:sp>
        <p:nvSpPr>
          <p:cNvPr id="195587" name="Rectangle 1026">
            <a:extLst>
              <a:ext uri="{FF2B5EF4-FFF2-40B4-BE49-F238E27FC236}">
                <a16:creationId xmlns:a16="http://schemas.microsoft.com/office/drawing/2014/main" id="{875DB6EB-E4ED-0E42-B280-536818234E0C}"/>
              </a:ext>
            </a:extLst>
          </p:cNvPr>
          <p:cNvSpPr>
            <a:spLocks noGrp="1" noRot="1" noChangeAspect="1" noChangeArrowheads="1" noTextEdit="1"/>
          </p:cNvSpPr>
          <p:nvPr>
            <p:ph type="sldImg"/>
          </p:nvPr>
        </p:nvSpPr>
        <p:spPr>
          <a:solidFill>
            <a:srgbClr val="FFFFFF"/>
          </a:solidFill>
          <a:ln/>
        </p:spPr>
      </p:sp>
      <p:sp>
        <p:nvSpPr>
          <p:cNvPr id="195588" name="Rectangle 1027">
            <a:extLst>
              <a:ext uri="{FF2B5EF4-FFF2-40B4-BE49-F238E27FC236}">
                <a16:creationId xmlns:a16="http://schemas.microsoft.com/office/drawing/2014/main" id="{18F75D0D-0CF5-884F-82B8-E206A95D2CFD}"/>
              </a:ext>
            </a:extLst>
          </p:cNvPr>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altLang="en-US" sz="1000">
                <a:latin typeface="Arial" panose="020B0604020202020204" pitchFamily="34" charset="0"/>
              </a:rPr>
              <a:t>Eur J Clin Nutr. 2005 Sep;59(9):1059-63. Click here to read Links</a:t>
            </a:r>
          </a:p>
          <a:p>
            <a:pPr eaLnBrk="1" hangingPunct="1">
              <a:lnSpc>
                <a:spcPct val="90000"/>
              </a:lnSpc>
            </a:pPr>
            <a:r>
              <a:rPr lang="en-US" altLang="en-US" sz="1000">
                <a:latin typeface="Arial" panose="020B0604020202020204" pitchFamily="34" charset="0"/>
              </a:rPr>
              <a:t>    Dairy fat in cheese raises LDL cholesterol less than that in butter in mildly hypercholesterolaemic subjects.</a:t>
            </a:r>
          </a:p>
          <a:p>
            <a:pPr eaLnBrk="1" hangingPunct="1">
              <a:lnSpc>
                <a:spcPct val="90000"/>
              </a:lnSpc>
            </a:pPr>
            <a:r>
              <a:rPr lang="en-US" altLang="en-US" sz="1000">
                <a:latin typeface="Arial" panose="020B0604020202020204" pitchFamily="34" charset="0"/>
              </a:rPr>
              <a:t>    Nestel PJ, Chronopulos A, Cehun M.</a:t>
            </a:r>
          </a:p>
          <a:p>
            <a:pPr eaLnBrk="1" hangingPunct="1">
              <a:lnSpc>
                <a:spcPct val="90000"/>
              </a:lnSpc>
            </a:pPr>
            <a:r>
              <a:rPr lang="en-US" altLang="en-US" sz="1000">
                <a:latin typeface="Arial" panose="020B0604020202020204" pitchFamily="34" charset="0"/>
              </a:rPr>
              <a:t>    Baker Heart Research Institute (Wynn Domain), Melbourne, Australia. paul.nestel@baker.edu.au</a:t>
            </a:r>
          </a:p>
          <a:p>
            <a:pPr eaLnBrk="1" hangingPunct="1">
              <a:lnSpc>
                <a:spcPct val="90000"/>
              </a:lnSpc>
            </a:pPr>
            <a:r>
              <a:rPr lang="en-US" altLang="en-US" sz="1000">
                <a:latin typeface="Arial" panose="020B0604020202020204" pitchFamily="34" charset="0"/>
              </a:rPr>
              <a:t>    OBJECTIVE: To determine whether dairy fat in cheese raises low-density lipoprotein (LDL) cholesterol as much as in butter, since epidemiology suggests a different impact on cardiovascular disease. DESIGN: A randomised crossover trial testing the daily consumption of 40 g dairy fat as butter or as matured cheddar cheese, each of 4 weeks duration, was preceded by and separated by 2-week periods when dietary fat was less saturated. SETTING: Free-living volunteers. SUBJECTS: A total of 14 men and five women of mean age 56+/-8 y, with mean total cholesterol of 5.6+/-0.8 mmol/l (216+/-31). MAIN OUTCOME MEASURES: Plasma cholesterol, LDL cholesterol (LDL-C), HDL cholesterol (HDL-C), triacylglycerol and glucose. RESULTS: Saturated fat intake was significantly lower during the run-in than during the cheese and butter periods. Mean lipid values did not differ significantly between the cheese and run-in periods, but total cholesterol and LDL-C were significantly higher with butter: total cholesterol (mmol/l): butter 6.1+/-0.7(235mg/dl); run-in 5.6+/-0.8 (P &lt; 0.05; ANOVA with Bonferroni adjustment); vs cheese 5.8+/-0.6 (P &gt; 0.05); median LDL-C (mmol/l): butter 3.9 (3.5-4.1) vs run-in 3.4 (3.0-4.1) (P &lt; 0.05; Tukey test); vs cheese 3.7 (3.3-3.9) (P &gt; 0.05). Among 13 subjects whose initial LDL-C was &gt;4 mmol/l, the difference between butter (4.4+/-0.3 mmol/l) and cheese (3.9+/-0.3 mmol/l) was significant (P = 0.014). HDL-C was highest with butter and triacylglycerol with cheese (neither was significant). CONCLUSION: A total of 40 g dairy fat eaten daily for 4 weeks as butter, but not as cheese, raised total and LDL cholesterol significantly compared with a diet containing significantly less saturated fat. Dietary advice regarding cheese consumption may require modification.</a:t>
            </a:r>
          </a:p>
        </p:txBody>
      </p:sp>
    </p:spTree>
    <p:extLst>
      <p:ext uri="{BB962C8B-B14F-4D97-AF65-F5344CB8AC3E}">
        <p14:creationId xmlns:p14="http://schemas.microsoft.com/office/powerpoint/2010/main" val="1930683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B6B5E319-798E-E546-A69E-274B04DE8D8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928CD683-AA93-1943-91F0-D8F1FE029715}" type="slidenum">
              <a:rPr lang="en-US" altLang="en-US" sz="1200">
                <a:effectLst/>
              </a:rPr>
              <a:pPr algn="r" eaLnBrk="1" hangingPunct="1">
                <a:lnSpc>
                  <a:spcPct val="100000"/>
                </a:lnSpc>
                <a:spcBef>
                  <a:spcPct val="0"/>
                </a:spcBef>
                <a:buClrTx/>
                <a:buSzTx/>
                <a:buFontTx/>
                <a:buNone/>
              </a:pPr>
              <a:t>37</a:t>
            </a:fld>
            <a:endParaRPr lang="en-US" altLang="en-US" sz="1200">
              <a:effectLst/>
            </a:endParaRPr>
          </a:p>
        </p:txBody>
      </p:sp>
      <p:sp>
        <p:nvSpPr>
          <p:cNvPr id="74755" name="Rectangle 2">
            <a:extLst>
              <a:ext uri="{FF2B5EF4-FFF2-40B4-BE49-F238E27FC236}">
                <a16:creationId xmlns:a16="http://schemas.microsoft.com/office/drawing/2014/main" id="{4A6DC9BA-6749-FD4E-9ABB-E9A197715BAF}"/>
              </a:ext>
            </a:extLst>
          </p:cNvPr>
          <p:cNvSpPr>
            <a:spLocks noGrp="1" noRot="1" noChangeAspect="1" noChangeArrowheads="1" noTextEdit="1"/>
          </p:cNvSpPr>
          <p:nvPr>
            <p:ph type="sldImg"/>
          </p:nvPr>
        </p:nvSpPr>
        <p:spPr>
          <a:solidFill>
            <a:srgbClr val="FFFFFF"/>
          </a:solidFill>
          <a:ln/>
        </p:spPr>
      </p:sp>
      <p:sp>
        <p:nvSpPr>
          <p:cNvPr id="74756" name="Rectangle 3">
            <a:extLst>
              <a:ext uri="{FF2B5EF4-FFF2-40B4-BE49-F238E27FC236}">
                <a16:creationId xmlns:a16="http://schemas.microsoft.com/office/drawing/2014/main" id="{CAA9B0C2-DC3F-A74B-BC8D-97B9B8F140A0}"/>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Am J Clin Nutr. 2007 Dec;86(6):1611-20. </a:t>
            </a:r>
          </a:p>
          <a:p>
            <a:pPr eaLnBrk="1" hangingPunct="1"/>
            <a:r>
              <a:rPr lang="en-US" altLang="en-US">
                <a:latin typeface="Arial" panose="020B0604020202020204" pitchFamily="34" charset="0"/>
              </a:rPr>
              <a:t>    Comparison of monounsaturated fat with carbohydrates as a replacement for saturated fat in subjects with a high metabolic risk profile: studies in the fasting and postprandial states.</a:t>
            </a:r>
          </a:p>
          <a:p>
            <a:pPr eaLnBrk="1" hangingPunct="1"/>
            <a:r>
              <a:rPr lang="en-US" altLang="en-US">
                <a:latin typeface="Arial" panose="020B0604020202020204" pitchFamily="34" charset="0"/>
              </a:rPr>
              <a:t>    Berglund L, Lefevre M, Ginsberg HN, Kris-Etherton PM, Elmer PJ, Stewart PW, Ershow A, Pearson TA, Dennis BH, Roheim PS, Ramakrishnan R, Reed R, Stewart K, Phillips KM; DELTA Investigators.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Medicine, Columbia University College of Physicians and Surgeons, New York, NY, USA. lars.berglund@ucdmc.ucdavis.edu</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In subjects with a high prevalence of metabolic risk abnormalities, the preferred replacement for saturated fat is unresolved. OBJECTIVE: The objective was to study whether carbohydrate or monounsaturated fat is a preferred replacement for saturated fat. DESIGN: Fifty-two men and 33 women, selected to have any combination of HDL cholesterol &lt; or = 30th percentile, triacylglycerol &gt; or = 70th percentile, or insulin &gt; or = 70th percentile, were enrolled in a 3-period, 7-wk randomized crossover study. The subjects consumed an average American diet (AAD; 36% of energy from fat) and 2 additional diets in which 7% of energy from saturated fat was replaced with either carbohydrate (CHO diet) or monounsaturated fatty acids (MUFA diet). RESULTS: Relative to the AAD, LDL cholesterol was lower with both the CHO (-7.0%) and MUFA (-6.3%) diets, whereas the difference in HDL cholesterol was smaller during the MUFA diet (-4.3%) than during the CHO diet (-7.2%). Plasma triacylglycerols tended to be lower with the MUFA diet, but were significantly higher with the CHO diet. Although dietary lipid responses varied on the basis of baseline lipid profiles, the response to diet did not differ between subjects with or without the metabolic syndrome or with or without insulin resistance. Postprandial triacylglycerol concentrations did not differ significantly between the diets. Lipoprotein(a) concentrations increased with both the CHO (20%) and MUFA (11%) diets relative to the AAD. CONCLUSIONS: In the study population, who were at increased risk of coronary artery disease, MUFA provided a greater reduction in risk as a replacement for saturated fat than did carbohydrate.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18065577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cs typeface="Times New Roman" panose="02020603050405020304" pitchFamily="18" charset="0"/>
              </a:rPr>
              <a:t>Nutrition. 2004 Feb;20(2):230-4.</a:t>
            </a:r>
          </a:p>
          <a:p>
            <a:pPr eaLnBrk="1" hangingPunct="1"/>
            <a:r>
              <a:rPr lang="en-US" altLang="en-US">
                <a:latin typeface="Arial" panose="020B0604020202020204" pitchFamily="34" charset="0"/>
                <a:cs typeface="Times New Roman" panose="02020603050405020304" pitchFamily="18" charset="0"/>
              </a:rPr>
              <a:t>    Diets rich in saturated and polyunsaturated fatty acids: metabolic shifting and cardiac health.</a:t>
            </a:r>
          </a:p>
          <a:p>
            <a:pPr eaLnBrk="1" hangingPunct="1"/>
            <a:r>
              <a:rPr lang="en-US" altLang="en-US">
                <a:latin typeface="Arial" panose="020B0604020202020204" pitchFamily="34" charset="0"/>
                <a:cs typeface="Times New Roman" panose="02020603050405020304" pitchFamily="18" charset="0"/>
              </a:rPr>
              <a:t>    Diniz YS, Cicogna AC, Padovani CR, Santana LS, Faine LA, Novelli EL.</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Department of Clinical Cardiology, Faculty of Medicine, University of São Paulo State, Botucatu, São Paulo, Brazil.</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OBJECTIVE: The aim of this study was to determine the effects of diets rich in saturated and polyunsaturated fatty acids on metabolic pathways and the relation of metabolic shifting to oxidative stress in cardiac tissue. METHODS: Male Wistar rats (age, 60 d; n = 10) were fed with a control low-fat diet, a diet rich in saturated fatty acids (SFAs), or a diet rich in polyunsaturated fatty acids (PUFAs). After 5 wk of treatment, sera were used for protein and lipid determinations. Protein, glycogen, triacylglycerol, lactate dehydrogenase, citrate synthase, beta-hydroxyacyl coenzyme-A dehydrogenase, catalase, glutathione peroxidase, superoxide dismutase, lipoperoxide, and lipid hydroperoxide were measured in cardiac tissue. RESULTS: The SFA group had higher triacylglycerol, cholesterol, low-density lipoprotein cholesterol, and atherogenic index (ratio of cholesterol to high-density lipoprotein) than did the PUFA and control groups. The PUFA group had low serum cholesterol, triacylglycerol, and low-density lipoprotein cholesterol as compared with the SFA group. SFA increased myocardial lipid hydroperoxide and diminished glutathione peroxidase. Despite the beneficial effects on serum lipids, the PUFA diet led to the highest levels of myocardial lipoperoxide and lipid hydroperoxide and diminished superoxide dismutase and catalase activities. The PUFA effects were related to increased feed efficiency, increased susceptibility to lipoperoxidation, and metabolic shifting in cardiac tissue. PUFA elevated triacylglycerol levels and decreased myocardial glycogen concentrations. The ratios of lactate dehydrogenase to citrate synthase and beta-hydroxyacyl coenzyme-A dehydrogenase to citrate synthase were increased, indicating myocardial reduction of tricarboxylic acid cycle. CONCLUSIONS: PUFAs have been recommended as a therapeutic measure in preventive medicine to lower serum cholesterol, but PUFAs increased oxidative stress in the heart by providing cardiac susceptibility to lipoperoxidation and shifting the metabolic pathway for energy production. The control diet, which was much lower in calories and fat, produced better overall clinical outcomes, better fat profiles, and less oxidative stress than did the diets rich in fatty acids.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    PMID: 14962692 [PubMed - indexed for MEDLINE]</a:t>
            </a:r>
          </a:p>
          <a:p>
            <a:pPr eaLnBrk="1" hangingPunct="1"/>
            <a:r>
              <a:rPr lang="en-US" altLang="en-US">
                <a:latin typeface="Arial" panose="020B0604020202020204" pitchFamily="34" charset="0"/>
                <a:cs typeface="Times New Roman" panose="02020603050405020304" pitchFamily="18" charset="0"/>
              </a:rPr>
              <a:t>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61870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1ACFC9D-8F75-0C47-9E8A-11714DF2B732}"/>
              </a:ext>
            </a:extLst>
          </p:cNvPr>
          <p:cNvSpPr>
            <a:spLocks noGrp="1" noRot="1" noChangeAspect="1" noChangeArrowheads="1" noTextEdit="1"/>
          </p:cNvSpPr>
          <p:nvPr>
            <p:ph type="sldImg"/>
          </p:nvPr>
        </p:nvSpPr>
        <p:spPr>
          <a:solidFill>
            <a:srgbClr val="FFFFFF"/>
          </a:solidFill>
          <a:ln/>
        </p:spPr>
      </p:sp>
      <p:sp>
        <p:nvSpPr>
          <p:cNvPr id="80899" name="Rectangle 3">
            <a:extLst>
              <a:ext uri="{FF2B5EF4-FFF2-40B4-BE49-F238E27FC236}">
                <a16:creationId xmlns:a16="http://schemas.microsoft.com/office/drawing/2014/main" id="{D9CFAE5C-8FC1-A84A-987F-C3B728F24F73}"/>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rPr>
              <a:t>Crane, MG. </a:t>
            </a:r>
            <a:r>
              <a:rPr lang="en-US" altLang="en-US" i="1">
                <a:latin typeface="Arial" panose="020B0604020202020204" pitchFamily="34" charset="0"/>
              </a:rPr>
              <a:t>Plugged Arteries &amp; A clogged Immune System!!</a:t>
            </a:r>
            <a:r>
              <a:rPr lang="en-US" altLang="en-US">
                <a:latin typeface="Arial" panose="020B0604020202020204" pitchFamily="34" charset="0"/>
              </a:rPr>
              <a:t>Teach Services, 1998.</a:t>
            </a:r>
          </a:p>
        </p:txBody>
      </p:sp>
    </p:spTree>
    <p:extLst>
      <p:ext uri="{BB962C8B-B14F-4D97-AF65-F5344CB8AC3E}">
        <p14:creationId xmlns:p14="http://schemas.microsoft.com/office/powerpoint/2010/main" val="122331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251 – cheese 23</a:t>
            </a:r>
          </a:p>
          <a:p>
            <a:r>
              <a:rPr lang="en-US" dirty="0"/>
              <a:t>228 – veg oil 41</a:t>
            </a:r>
          </a:p>
          <a:p>
            <a:r>
              <a:rPr lang="en-US" dirty="0"/>
              <a:t>210 – almonds</a:t>
            </a:r>
          </a:p>
          <a:p>
            <a:endParaRPr lang="en-US" dirty="0"/>
          </a:p>
        </p:txBody>
      </p:sp>
      <p:sp>
        <p:nvSpPr>
          <p:cNvPr id="4" name="Slide Number Placeholder 3"/>
          <p:cNvSpPr>
            <a:spLocks noGrp="1"/>
          </p:cNvSpPr>
          <p:nvPr>
            <p:ph type="sldNum" sz="quarter" idx="5"/>
          </p:nvPr>
        </p:nvSpPr>
        <p:spPr/>
        <p:txBody>
          <a:bodyPr/>
          <a:lstStyle/>
          <a:p>
            <a:fld id="{DC53A08F-19E0-8446-9C8D-843B3F2F1A20}" type="slidenum">
              <a:rPr lang="en-US" smtClean="0"/>
              <a:t>39</a:t>
            </a:fld>
            <a:endParaRPr lang="en-US"/>
          </a:p>
        </p:txBody>
      </p:sp>
    </p:spTree>
    <p:extLst>
      <p:ext uri="{BB962C8B-B14F-4D97-AF65-F5344CB8AC3E}">
        <p14:creationId xmlns:p14="http://schemas.microsoft.com/office/powerpoint/2010/main" val="401268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Damasceno</a:t>
            </a:r>
            <a:r>
              <a:rPr lang="en-US" sz="1200" b="0" i="0" kern="1200" dirty="0">
                <a:solidFill>
                  <a:schemeClr val="tx1"/>
                </a:solidFill>
                <a:effectLst/>
                <a:latin typeface="+mn-lt"/>
                <a:ea typeface="+mn-ea"/>
                <a:cs typeface="+mn-cs"/>
              </a:rPr>
              <a:t> NR, Pérez-Heras A, Serra M, </a:t>
            </a:r>
            <a:r>
              <a:rPr lang="en-US" sz="1200" b="0" i="0" kern="1200" dirty="0" err="1">
                <a:solidFill>
                  <a:schemeClr val="tx1"/>
                </a:solidFill>
                <a:effectLst/>
                <a:latin typeface="+mn-lt"/>
                <a:ea typeface="+mn-ea"/>
                <a:cs typeface="+mn-cs"/>
              </a:rPr>
              <a:t>Cofán</a:t>
            </a:r>
            <a:r>
              <a:rPr lang="en-US" sz="1200" b="0" i="0" kern="1200" dirty="0">
                <a:solidFill>
                  <a:schemeClr val="tx1"/>
                </a:solidFill>
                <a:effectLst/>
                <a:latin typeface="+mn-lt"/>
                <a:ea typeface="+mn-ea"/>
                <a:cs typeface="+mn-cs"/>
              </a:rPr>
              <a:t> M, Sala-Vila A, Salas-</a:t>
            </a:r>
            <a:r>
              <a:rPr lang="en-US" sz="1200" b="0" i="0" kern="1200" dirty="0" err="1">
                <a:solidFill>
                  <a:schemeClr val="tx1"/>
                </a:solidFill>
                <a:effectLst/>
                <a:latin typeface="+mn-lt"/>
                <a:ea typeface="+mn-ea"/>
                <a:cs typeface="+mn-cs"/>
              </a:rPr>
              <a:t>Salvadó</a:t>
            </a:r>
            <a:r>
              <a:rPr lang="en-US" sz="1200" b="0" i="0" kern="1200" dirty="0">
                <a:solidFill>
                  <a:schemeClr val="tx1"/>
                </a:solidFill>
                <a:effectLst/>
                <a:latin typeface="+mn-lt"/>
                <a:ea typeface="+mn-ea"/>
                <a:cs typeface="+mn-cs"/>
              </a:rPr>
              <a:t> J, Ros E. Crossover study of diets enriched with virgin olive oil, walnuts or almonds. Effects on lipids and other cardiovascular risk markers. </a:t>
            </a:r>
            <a:r>
              <a:rPr lang="en-US" sz="1200" b="0" i="0" kern="1200" dirty="0" err="1">
                <a:solidFill>
                  <a:schemeClr val="tx1"/>
                </a:solidFill>
                <a:effectLst/>
                <a:latin typeface="+mn-lt"/>
                <a:ea typeface="+mn-ea"/>
                <a:cs typeface="+mn-cs"/>
              </a:rPr>
              <a:t>Nutr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Metab</a:t>
            </a:r>
            <a:r>
              <a:rPr lang="en-US" sz="1200" b="0" i="0" kern="1200" dirty="0">
                <a:solidFill>
                  <a:schemeClr val="tx1"/>
                </a:solidFill>
                <a:effectLst/>
                <a:latin typeface="+mn-lt"/>
                <a:ea typeface="+mn-ea"/>
                <a:cs typeface="+mn-cs"/>
              </a:rPr>
              <a:t> Cardiovasc Dis. 2011 Jun;21 </a:t>
            </a:r>
            <a:r>
              <a:rPr lang="en-US" sz="1200" b="0" i="0" kern="1200" dirty="0" err="1">
                <a:solidFill>
                  <a:schemeClr val="tx1"/>
                </a:solidFill>
                <a:effectLst/>
                <a:latin typeface="+mn-lt"/>
                <a:ea typeface="+mn-ea"/>
                <a:cs typeface="+mn-cs"/>
              </a:rPr>
              <a:t>Suppl</a:t>
            </a:r>
            <a:r>
              <a:rPr lang="en-US" sz="1200" b="0" i="0" kern="1200" dirty="0">
                <a:solidFill>
                  <a:schemeClr val="tx1"/>
                </a:solidFill>
                <a:effectLst/>
                <a:latin typeface="+mn-lt"/>
                <a:ea typeface="+mn-ea"/>
                <a:cs typeface="+mn-cs"/>
              </a:rPr>
              <a:t> 1:S14-20.</a:t>
            </a:r>
            <a:endParaRPr lang="en-US" dirty="0"/>
          </a:p>
        </p:txBody>
      </p:sp>
      <p:sp>
        <p:nvSpPr>
          <p:cNvPr id="4" name="Slide Number Placeholder 3"/>
          <p:cNvSpPr>
            <a:spLocks noGrp="1"/>
          </p:cNvSpPr>
          <p:nvPr>
            <p:ph type="sldNum" sz="quarter" idx="5"/>
          </p:nvPr>
        </p:nvSpPr>
        <p:spPr/>
        <p:txBody>
          <a:bodyPr/>
          <a:lstStyle/>
          <a:p>
            <a:fld id="{EA5DD213-A2E7-7C4A-8419-12E4F3DA7871}" type="slidenum">
              <a:rPr lang="en-US" smtClean="0"/>
              <a:t>40</a:t>
            </a:fld>
            <a:endParaRPr lang="en-US"/>
          </a:p>
        </p:txBody>
      </p:sp>
    </p:spTree>
    <p:extLst>
      <p:ext uri="{BB962C8B-B14F-4D97-AF65-F5344CB8AC3E}">
        <p14:creationId xmlns:p14="http://schemas.microsoft.com/office/powerpoint/2010/main" val="629571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INTRO: Hi, I’m Dr. John Clark, I specialize in Lifestyle medicine.</a:t>
            </a:r>
            <a:r>
              <a:rPr lang="en-AU" sz="1200" b="1" kern="1200" dirty="0">
                <a:solidFill>
                  <a:schemeClr val="tx1"/>
                </a:solidFill>
                <a:effectLst/>
                <a:latin typeface="Calibri" charset="0"/>
                <a:ea typeface="ＭＳ Ｐゴシック" charset="-128"/>
                <a:cs typeface="ＭＳ Ｐゴシック" charset="-128"/>
              </a:rPr>
              <a:t> Lifestyle medicine maximizes your health above the probability of disease.</a:t>
            </a:r>
          </a:p>
          <a:p>
            <a:r>
              <a:rPr lang="en-US" dirty="0"/>
              <a:t>I have now spent over 14 years now researching and teaching people how to overcome </a:t>
            </a:r>
            <a:r>
              <a:rPr lang="en-US" dirty="0" err="1"/>
              <a:t>highcholesterol</a:t>
            </a:r>
            <a:r>
              <a:rPr lang="en-US" dirty="0"/>
              <a:t> and other lifestyle diseases. </a:t>
            </a:r>
          </a:p>
        </p:txBody>
      </p:sp>
      <p:sp>
        <p:nvSpPr>
          <p:cNvPr id="4" name="Slide Number Placeholder 3"/>
          <p:cNvSpPr>
            <a:spLocks noGrp="1"/>
          </p:cNvSpPr>
          <p:nvPr>
            <p:ph type="sldNum" sz="quarter" idx="5"/>
          </p:nvPr>
        </p:nvSpPr>
        <p:spPr/>
        <p:txBody>
          <a:bodyPr/>
          <a:lstStyle/>
          <a:p>
            <a:fld id="{E16A3677-903B-A549-8AC3-6CD1A023B8F5}" type="slidenum">
              <a:rPr lang="en-US" altLang="en-US" smtClean="0"/>
              <a:pPr/>
              <a:t>4</a:t>
            </a:fld>
            <a:endParaRPr lang="en-US" altLang="en-US" dirty="0"/>
          </a:p>
        </p:txBody>
      </p:sp>
    </p:spTree>
    <p:extLst>
      <p:ext uri="{BB962C8B-B14F-4D97-AF65-F5344CB8AC3E}">
        <p14:creationId xmlns:p14="http://schemas.microsoft.com/office/powerpoint/2010/main" val="4175760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6A12728-656E-AE42-9529-DA1998A6934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87CA5EE8-2EBC-9E4C-BA16-F9457801D67B}" type="slidenum">
              <a:rPr lang="en-US" altLang="en-US" sz="1200">
                <a:effectLst/>
              </a:rPr>
              <a:pPr algn="r" eaLnBrk="1" hangingPunct="1">
                <a:lnSpc>
                  <a:spcPct val="100000"/>
                </a:lnSpc>
                <a:spcBef>
                  <a:spcPct val="0"/>
                </a:spcBef>
                <a:buClrTx/>
                <a:buSzTx/>
                <a:buFontTx/>
                <a:buNone/>
              </a:pPr>
              <a:t>42</a:t>
            </a:fld>
            <a:endParaRPr lang="en-US" altLang="en-US" sz="1200">
              <a:effectLst/>
            </a:endParaRPr>
          </a:p>
        </p:txBody>
      </p:sp>
      <p:sp>
        <p:nvSpPr>
          <p:cNvPr id="109571" name="Rectangle 2">
            <a:extLst>
              <a:ext uri="{FF2B5EF4-FFF2-40B4-BE49-F238E27FC236}">
                <a16:creationId xmlns:a16="http://schemas.microsoft.com/office/drawing/2014/main" id="{AB5594E9-8492-DA42-A1C6-ACA0272652C2}"/>
              </a:ext>
            </a:extLst>
          </p:cNvPr>
          <p:cNvSpPr>
            <a:spLocks noGrp="1" noRot="1" noChangeAspect="1" noChangeArrowheads="1" noTextEdit="1"/>
          </p:cNvSpPr>
          <p:nvPr>
            <p:ph type="sldImg"/>
          </p:nvPr>
        </p:nvSpPr>
        <p:spPr>
          <a:solidFill>
            <a:srgbClr val="FFFFFF"/>
          </a:solidFill>
          <a:ln/>
        </p:spPr>
      </p:sp>
      <p:sp>
        <p:nvSpPr>
          <p:cNvPr id="109572" name="Rectangle 3">
            <a:extLst>
              <a:ext uri="{FF2B5EF4-FFF2-40B4-BE49-F238E27FC236}">
                <a16:creationId xmlns:a16="http://schemas.microsoft.com/office/drawing/2014/main" id="{D7B5312A-C8D9-1842-917C-FA60872DE621}"/>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Arq Bras Cardiol. 2007 Oct;89(4):237-44.</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Comment in:</a:t>
            </a:r>
          </a:p>
          <a:p>
            <a:pPr eaLnBrk="1" hangingPunct="1"/>
            <a:r>
              <a:rPr lang="en-US" altLang="en-US">
                <a:latin typeface="Arial" panose="020B0604020202020204" pitchFamily="34" charset="0"/>
              </a:rPr>
              <a:t>        Arq Bras Cardiol. 2008 Oct;91(4):263; author reply 263-4, 287-8.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Cardiovascular risk in vegetarians and omnivores: a comparative study.</a:t>
            </a:r>
          </a:p>
          <a:p>
            <a:pPr eaLnBrk="1" hangingPunct="1"/>
            <a:r>
              <a:rPr lang="en-US" altLang="en-US">
                <a:latin typeface="Arial" panose="020B0604020202020204" pitchFamily="34" charset="0"/>
              </a:rPr>
              <a:t>    [Article in English, Portuguese]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Teixeira Rde C, Molina Mdel C, Zandonade E, Mill JG.</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Universidade Federal do Espírito Santo, Vitória, ES, Brasil.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Clinical and epidemiological studies have demonstrated a strong association between eating habits and chronic diseases, particularly cardiovascular events, although not all the mechanisms of action are understood. OBJECTIVE: To describe and analyze the cardiovascular risk (CVR) in vegetarians and omnivores residing in Greater Vitória, State of Espírito Santo, Brazil, in the age range from 35 to 64 years. METHODS: To evaluate CVR in the groups, a historical cohort study with 201 individuals was conducted. Sixty seven individuals who had been following a vegetarian diet for at least five years, and who were from Greater Vitória, as well as 134 omnivores participating in the MONICA Project/Vitória matched for socioeconomic class, gender, age and race were included. Biochemical and hemodynamic measurements were obtained in the Cardiovascular Investigation Clinic of UFES. For comparison of proportions, the chi2 test was used, and the Prevalence Ratio was calculated. The CVR was calculated using the Framingham algorithm for the group as a whole, and for separate genders. RESULTS: The mean age of the group was 47+/-8 years and the mean duration of vegetarianism was 19+/-10 years; the lacto-ovo vegetarian diet was followed by 73% of the vegetarians. Blood pressure, fasting plasma glucose, total cholesterol, LDL-c, and triglycerides were lower among vegetarians (p&lt;0.001). HDL-c levels were not different between the groups. According to the Framingham algorithm, vegetarians had a lower CVR (p&lt;0.001). CONCLUSION: Unbalanced omnivorous diet with excess animal protein and fat may be implicated, to a great extent, in the development of noncommunicable diseases and conditions, especially in the CVR.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17992380 [PubMed - indexed for MEDLINE]</a:t>
            </a:r>
          </a:p>
        </p:txBody>
      </p:sp>
    </p:spTree>
    <p:extLst>
      <p:ext uri="{BB962C8B-B14F-4D97-AF65-F5344CB8AC3E}">
        <p14:creationId xmlns:p14="http://schemas.microsoft.com/office/powerpoint/2010/main" val="2823654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8ED608BA-C826-604D-841C-57B5C3049CE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0E643A1E-D74D-8248-9C15-052EC2661964}" type="slidenum">
              <a:rPr lang="en-US" altLang="en-US" sz="1200">
                <a:effectLst/>
              </a:rPr>
              <a:pPr algn="r" eaLnBrk="1" hangingPunct="1">
                <a:lnSpc>
                  <a:spcPct val="100000"/>
                </a:lnSpc>
                <a:spcBef>
                  <a:spcPct val="0"/>
                </a:spcBef>
                <a:buClrTx/>
                <a:buSzTx/>
                <a:buFontTx/>
                <a:buNone/>
              </a:pPr>
              <a:t>43</a:t>
            </a:fld>
            <a:endParaRPr lang="en-US" altLang="en-US" sz="1200">
              <a:effectLst/>
            </a:endParaRPr>
          </a:p>
        </p:txBody>
      </p:sp>
      <p:sp>
        <p:nvSpPr>
          <p:cNvPr id="314371" name="Rectangle 2">
            <a:extLst>
              <a:ext uri="{FF2B5EF4-FFF2-40B4-BE49-F238E27FC236}">
                <a16:creationId xmlns:a16="http://schemas.microsoft.com/office/drawing/2014/main" id="{5EB951E9-18F0-CA44-B722-1F59D4434ADC}"/>
              </a:ext>
            </a:extLst>
          </p:cNvPr>
          <p:cNvSpPr>
            <a:spLocks noGrp="1" noRot="1" noChangeAspect="1" noChangeArrowheads="1" noTextEdit="1"/>
          </p:cNvSpPr>
          <p:nvPr>
            <p:ph type="sldImg"/>
          </p:nvPr>
        </p:nvSpPr>
        <p:spPr>
          <a:solidFill>
            <a:srgbClr val="FFFFFF"/>
          </a:solidFill>
          <a:ln/>
        </p:spPr>
      </p:sp>
      <p:sp>
        <p:nvSpPr>
          <p:cNvPr id="314372" name="Rectangle 3">
            <a:extLst>
              <a:ext uri="{FF2B5EF4-FFF2-40B4-BE49-F238E27FC236}">
                <a16:creationId xmlns:a16="http://schemas.microsoft.com/office/drawing/2014/main" id="{54E5BA80-C757-394F-96AF-3E30612E7EE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JAMA. 2003 Jul 23;290(4):502-10.</a:t>
            </a:r>
          </a:p>
          <a:p>
            <a:pPr eaLnBrk="1" hangingPunct="1"/>
            <a:r>
              <a:rPr lang="en-US" altLang="en-US">
                <a:latin typeface="Arial" panose="020B0604020202020204" pitchFamily="34" charset="0"/>
              </a:rPr>
              <a:t>Related Articles, Links</a:t>
            </a:r>
          </a:p>
          <a:p>
            <a:pPr eaLnBrk="1" hangingPunct="1"/>
            <a:r>
              <a:rPr lang="en-US" altLang="en-US">
                <a:latin typeface="Arial" panose="020B0604020202020204" pitchFamily="34" charset="0"/>
              </a:rPr>
              <a:t>    Click here to read</a:t>
            </a:r>
          </a:p>
          <a:p>
            <a:pPr eaLnBrk="1" hangingPunct="1"/>
            <a:r>
              <a:rPr lang="en-US" altLang="en-US">
                <a:latin typeface="Arial" panose="020B0604020202020204" pitchFamily="34" charset="0"/>
              </a:rPr>
              <a:t>    Comment in: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 JAMA. 2003 Jul 23;290(4):531-3.</a:t>
            </a:r>
          </a:p>
          <a:p>
            <a:pPr eaLnBrk="1" hangingPunct="1"/>
            <a:r>
              <a:rPr lang="en-US" altLang="en-US">
                <a:latin typeface="Arial" panose="020B0604020202020204" pitchFamily="34" charset="0"/>
              </a:rPr>
              <a:t>        * JAMA. 2003 Nov 26;290(20):2660; author reply 2660-1.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Effects of a dietary portfolio of cholesterol-lowering foods vs lovastatin on serum lipids and C-reactive protein.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Jenkins DJ, Kendall CW, Marchie A, Faulkner DA, Wong JM, de Souza R, Emam A, Parker TL, Vidgen E, Lapsley KG, Trautwein EA, Josse RG, Leiter LA, Connelly PW.</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Clinical Nutrition and Risk Factor Modification Center, St Michael's Hospital, Toronto, Ontario, Canada. cyril.kendall@utoronto.ca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CONTEXT: To enhance the effectiveness of diet in lowering cholesterol, recommendations of the Adult Treatment Panel III of the National Cholesterol Education Program emphasize diets low in saturated fat together with plant sterols and viscous fibers, and the American Heart Association supports the use of soy protein and nuts. OBJECTIVE: To determine whether a diet containing all of these recommended food components leads to cholesterol reduction comparable with that of 3-hydroxy-3-methylglutaryl coenzyme A reductase inhibitors (statins). DESIGN: Randomized controlled trial conducted between October and December 2002. SETTING AND PARTICIPANTS: Forty-six healthy, hyperlipidemic adults (25 men and 21 postmenopausal women) with a mean (SE) age of 59 (1) years and body mass index of 27.6 (0.5), recruited from a Canadian hospital-affiliated nutrition research center and the community. INTERVENTIONS: Participants were randomly assigned to undergo 1 of 3 interventions on an outpatient basis for 1 month: a diet very low in saturated fat, based on milled whole-wheat cereals and low-fat dairy foods (n = 16; control); the same diet plus lovastatin, 20 mg/d (n = 14); or a diet high in plant sterols (1.0 g/1000 kcal), soy protein (21.4 g/1000 kcal), viscous fibers (9.8 g/1000 kcal), and almonds (14 g/1000 kcal) (n = 16; dietary portfolio). MAIN OUTCOME MEASURES: Lipid and C-reactive protein levels, obtained from fasting blood samples; blood pressure; and body weight; measured at weeks 0, 2, and 4 and compared among the 3 treatment groups. RESULTS: The control, statin, and dietary portfolio groups had mean (SE) decreases in low-density lipoprotein cholesterol of 8.0% (2.1%) (P =.002), 30.9% (3.6%) (P&lt;.001), and 28.6% (3.2%) (P&lt;.001), respectively. Respective reductions in C-reactive protein were 10.0% (8.6%) (P =.27), 33.3% (8.3%) (P =.002), and 28.2% (10.8%) (P =.02). The significant reductions in the statin and dietary portfolio groups were all significantly different from changes in the control group. There were no significant differences in efficacy between the statin and dietary portfolio treatments. CONCLUSION: In this study, diversifying cholesterol-lowering components in the same dietary portfolio increased the effectiveness of diet as a treatment of hypercholesterolemia.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Publication Types: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 Clinical Trial</a:t>
            </a:r>
          </a:p>
          <a:p>
            <a:pPr eaLnBrk="1" hangingPunct="1"/>
            <a:r>
              <a:rPr lang="en-US" altLang="en-US">
                <a:latin typeface="Arial" panose="020B0604020202020204" pitchFamily="34" charset="0"/>
              </a:rPr>
              <a:t>        * Comparative Study</a:t>
            </a:r>
          </a:p>
          <a:p>
            <a:pPr eaLnBrk="1" hangingPunct="1"/>
            <a:r>
              <a:rPr lang="en-US" altLang="en-US">
                <a:latin typeface="Arial" panose="020B0604020202020204" pitchFamily="34" charset="0"/>
              </a:rPr>
              <a:t>        * Randomized Controlled Trial</a:t>
            </a:r>
          </a:p>
          <a:p>
            <a:pPr eaLnBrk="1" hangingPunct="1"/>
            <a:r>
              <a:rPr lang="en-US" altLang="en-US">
                <a:latin typeface="Arial" panose="020B0604020202020204" pitchFamily="34" charset="0"/>
              </a:rPr>
              <a:t>        * Research Support, Non-U.S. Gov't</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12876093 [PubMed - indexed for MEDLINE]</a:t>
            </a:r>
          </a:p>
        </p:txBody>
      </p:sp>
    </p:spTree>
    <p:extLst>
      <p:ext uri="{BB962C8B-B14F-4D97-AF65-F5344CB8AC3E}">
        <p14:creationId xmlns:p14="http://schemas.microsoft.com/office/powerpoint/2010/main" val="2962260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125DE8C-15CD-AA4D-AF5F-97816BDA6709}"/>
              </a:ext>
            </a:extLst>
          </p:cNvPr>
          <p:cNvSpPr>
            <a:spLocks noGrp="1" noRot="1" noChangeAspect="1" noChangeArrowheads="1"/>
          </p:cNvSpPr>
          <p:nvPr>
            <p:ph type="sldImg"/>
          </p:nvPr>
        </p:nvSpPr>
        <p:spPr>
          <a:solidFill>
            <a:srgbClr val="FFFFFF"/>
          </a:solidFill>
          <a:ln/>
        </p:spPr>
      </p:sp>
      <p:sp>
        <p:nvSpPr>
          <p:cNvPr id="50179" name="Rectangle 3">
            <a:extLst>
              <a:ext uri="{FF2B5EF4-FFF2-40B4-BE49-F238E27FC236}">
                <a16:creationId xmlns:a16="http://schemas.microsoft.com/office/drawing/2014/main" id="{847EA9EC-BD80-E041-843D-7DB60EAF84A1}"/>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71737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a:extLst>
              <a:ext uri="{FF2B5EF4-FFF2-40B4-BE49-F238E27FC236}">
                <a16:creationId xmlns:a16="http://schemas.microsoft.com/office/drawing/2014/main" id="{345C7D34-2CC1-BC48-951C-B0FA101BF8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8594524B-DFF3-CE44-8A4E-079A72CFE0CE}" type="slidenum">
              <a:rPr lang="en-US" altLang="en-US" sz="1200">
                <a:effectLst/>
              </a:rPr>
              <a:pPr algn="r" eaLnBrk="1" hangingPunct="1">
                <a:lnSpc>
                  <a:spcPct val="100000"/>
                </a:lnSpc>
                <a:spcBef>
                  <a:spcPct val="0"/>
                </a:spcBef>
                <a:buClrTx/>
                <a:buSzTx/>
                <a:buFontTx/>
                <a:buNone/>
              </a:pPr>
              <a:t>45</a:t>
            </a:fld>
            <a:endParaRPr lang="en-US" altLang="en-US" sz="1200">
              <a:effectLst/>
            </a:endParaRPr>
          </a:p>
        </p:txBody>
      </p:sp>
      <p:sp>
        <p:nvSpPr>
          <p:cNvPr id="404483" name="Rectangle 2">
            <a:extLst>
              <a:ext uri="{FF2B5EF4-FFF2-40B4-BE49-F238E27FC236}">
                <a16:creationId xmlns:a16="http://schemas.microsoft.com/office/drawing/2014/main" id="{926C4914-0CCF-CC4D-BD89-8D64DAE1DDA7}"/>
              </a:ext>
            </a:extLst>
          </p:cNvPr>
          <p:cNvSpPr>
            <a:spLocks noGrp="1" noRot="1" noChangeAspect="1" noChangeArrowheads="1" noTextEdit="1"/>
          </p:cNvSpPr>
          <p:nvPr>
            <p:ph type="sldImg"/>
          </p:nvPr>
        </p:nvSpPr>
        <p:spPr>
          <a:solidFill>
            <a:srgbClr val="FFFFFF"/>
          </a:solidFill>
          <a:ln/>
        </p:spPr>
      </p:sp>
      <p:sp>
        <p:nvSpPr>
          <p:cNvPr id="404484" name="Rectangle 3">
            <a:extLst>
              <a:ext uri="{FF2B5EF4-FFF2-40B4-BE49-F238E27FC236}">
                <a16:creationId xmlns:a16="http://schemas.microsoft.com/office/drawing/2014/main" id="{734F8A9A-37C2-5049-990A-5AE708AD9E7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 Eur J Nutr. 2003 Oct;42(5):254-61.</a:t>
            </a:r>
          </a:p>
          <a:p>
            <a:pPr eaLnBrk="1" hangingPunct="1"/>
            <a:r>
              <a:rPr lang="en-US" altLang="en-US">
                <a:latin typeface="Arial" panose="020B0604020202020204" pitchFamily="34" charset="0"/>
              </a:rPr>
              <a:t>    Effect of carrot intake on cholesterol metabolism and on antioxidant status in cholesterol-fed rat.</a:t>
            </a:r>
          </a:p>
          <a:p>
            <a:pPr eaLnBrk="1" hangingPunct="1"/>
            <a:r>
              <a:rPr lang="en-US" altLang="en-US">
                <a:latin typeface="Arial" panose="020B0604020202020204" pitchFamily="34" charset="0"/>
              </a:rPr>
              <a:t>    Nicolle C, Cardinault N, Aprikian O, Busserolles J, Grolier P, Rock E, Demigné C, Mazur A, Scalbert A, Amouroux P, Rémésy 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Unité des Maladies Métaboliques &amp; Micronutriments, INRA Clermont-Ferrand/Theix, Saint Genès Champanelle, France. cnicolle@clermont.inra.fr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Vegetables are major dietary sources of fibers and antioxidants such as carotenoids, polyphenols and vitamin C which contribute to explain their protective effects against cardiovascular diseases. AIM OF THE STUDY: We investigated in the rat the effects of a 3-week supplementation of the diet with carrot (15% dry matter) on lipid metabolism and antioxidant status. RESULTS: A significant decrease of cholesterol level in liver (-44%; P= 0.0007) was observed together with a reduction of the level of liver triglycerides (-40%; P= 0.0005). Fecal total steroids excretion increased by 30% upon feeding the carrot diet as compared to the control. The secretion of bile acids was maintained, whereas the cholesterol apparent absorption was reduced in rats fed carrot diet. Carrot consumption also improved the antioxidant status. It significantly decreased the urinary excretion of thiobarbituric acid reactive substances (TBARS), reduced the TBARS levels in heart, increased the vitamin E plasmatic level and tended to increase the ferric reducing ability of plasma (FRAP) as compared to the controls. The carrot diet provided carotenoid antioxidants: 5.1 mg beta-carotene, 1.6 mg alpha-carotene and 0.25mg lutein per 100 g diet. No carotenoids were found in plasma whereas the three carotenoids were detected in the plasma of the rats fed the carrot diet at 125, 41, 43 nmol/L respective concentrations. beta-Carotene was also detected in liver and heart. CONCLUSION: Carrot consumption modifies cholesterol absorption and bile acids excretion and increases antioxidant status and these effects could be interesting for cardiovascular protection.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14569406 [PubMed - indexed for MEDLINE]</a:t>
            </a:r>
          </a:p>
        </p:txBody>
      </p:sp>
    </p:spTree>
    <p:extLst>
      <p:ext uri="{BB962C8B-B14F-4D97-AF65-F5344CB8AC3E}">
        <p14:creationId xmlns:p14="http://schemas.microsoft.com/office/powerpoint/2010/main" val="1953847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B01A25DB-D8CB-ED42-B31D-6F3095501EC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9C8E3E79-B935-7942-B96F-9EAC40EFB07C}" type="slidenum">
              <a:rPr lang="en-US" altLang="en-US" sz="1200">
                <a:effectLst/>
              </a:rPr>
              <a:pPr algn="r" eaLnBrk="1" hangingPunct="1">
                <a:lnSpc>
                  <a:spcPct val="100000"/>
                </a:lnSpc>
                <a:spcBef>
                  <a:spcPct val="0"/>
                </a:spcBef>
                <a:buClrTx/>
                <a:buSzTx/>
                <a:buFontTx/>
                <a:buNone/>
              </a:pPr>
              <a:t>46</a:t>
            </a:fld>
            <a:endParaRPr lang="en-US" altLang="en-US" sz="1200">
              <a:effectLst/>
            </a:endParaRPr>
          </a:p>
        </p:txBody>
      </p:sp>
      <p:sp>
        <p:nvSpPr>
          <p:cNvPr id="332803" name="Rectangle 2">
            <a:extLst>
              <a:ext uri="{FF2B5EF4-FFF2-40B4-BE49-F238E27FC236}">
                <a16:creationId xmlns:a16="http://schemas.microsoft.com/office/drawing/2014/main" id="{B7F848D2-7DF2-8D4D-8B50-ED0704B622FD}"/>
              </a:ext>
            </a:extLst>
          </p:cNvPr>
          <p:cNvSpPr>
            <a:spLocks noGrp="1" noRot="1" noChangeAspect="1" noChangeArrowheads="1" noTextEdit="1"/>
          </p:cNvSpPr>
          <p:nvPr>
            <p:ph type="sldImg"/>
          </p:nvPr>
        </p:nvSpPr>
        <p:spPr>
          <a:solidFill>
            <a:srgbClr val="FFFFFF"/>
          </a:solidFill>
          <a:ln/>
        </p:spPr>
      </p:sp>
      <p:sp>
        <p:nvSpPr>
          <p:cNvPr id="332804" name="Rectangle 3">
            <a:extLst>
              <a:ext uri="{FF2B5EF4-FFF2-40B4-BE49-F238E27FC236}">
                <a16:creationId xmlns:a16="http://schemas.microsoft.com/office/drawing/2014/main" id="{E68BA415-2947-F147-BDA3-D6A2FE53C74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 Am J Clin Nutr. 1990 Jun;51(6):1013-9. </a:t>
            </a:r>
          </a:p>
          <a:p>
            <a:pPr eaLnBrk="1" hangingPunct="1"/>
            <a:r>
              <a:rPr lang="en-US" altLang="en-US">
                <a:latin typeface="Arial" panose="020B0604020202020204" pitchFamily="34" charset="0"/>
              </a:rPr>
              <a:t>    Serum lipid response of hypercholesterolemic men to single and divided doses of canned beans.</a:t>
            </a:r>
          </a:p>
          <a:p>
            <a:pPr eaLnBrk="1" hangingPunct="1"/>
            <a:r>
              <a:rPr lang="en-US" altLang="en-US">
                <a:latin typeface="Arial" panose="020B0604020202020204" pitchFamily="34" charset="0"/>
              </a:rPr>
              <a:t>    Anderson JW, Gustafson NJ, Spencer DB, Tietyen J, Bryant CA.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Metabolic Research Group, University of Kentucky College of Medicine, Lexington.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Dried beans lower serum lipid concentrations in healthy and hyperlipidemic subjects. To determine the effects of canned beans on serum lipid concentrations, 24 hyperlipidemic men ate one of three bean diets for 21 d in a metabolic ward. Diets A and B included 227 g canned beans (120 g beans with 107 g tomato sauce) daily, in a single dose for diet A and in a divided dose for diet B. Diet C included 182 g canned beans (162 g beans with 20 g tomato sauce) daily in a divided dose. All bean diets combined lowered serum cholesterol and triglyceride concentrations 10.4% (p less than 0.001) and 10.8% (p less than 0.025), respectively. Diet B was as effective as diet C, and the groups on those diets had greater cholesterol reductions than did the group on diet A. Serum cholesterol reduction was positively correlated (p less than 0.01) with intake of total dietary fiber and soluble fiber. The ratios of low- to high-density-lipoprotein cholesterol remained constant for all groups. Body weight decreased 1.0-1.5 kg for all groups despite constant energy intakes. Canned beans may make an important contribution to hyperlipidemia management.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2161614 [PubMed - indexed for MEDLINE]</a:t>
            </a:r>
          </a:p>
        </p:txBody>
      </p:sp>
    </p:spTree>
    <p:extLst>
      <p:ext uri="{BB962C8B-B14F-4D97-AF65-F5344CB8AC3E}">
        <p14:creationId xmlns:p14="http://schemas.microsoft.com/office/powerpoint/2010/main" val="644476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125DE8C-15CD-AA4D-AF5F-97816BDA6709}"/>
              </a:ext>
            </a:extLst>
          </p:cNvPr>
          <p:cNvSpPr>
            <a:spLocks noGrp="1" noRot="1" noChangeAspect="1" noChangeArrowheads="1"/>
          </p:cNvSpPr>
          <p:nvPr>
            <p:ph type="sldImg"/>
          </p:nvPr>
        </p:nvSpPr>
        <p:spPr>
          <a:solidFill>
            <a:srgbClr val="FFFFFF"/>
          </a:solidFill>
          <a:ln/>
        </p:spPr>
      </p:sp>
      <p:sp>
        <p:nvSpPr>
          <p:cNvPr id="50179" name="Rectangle 3">
            <a:extLst>
              <a:ext uri="{FF2B5EF4-FFF2-40B4-BE49-F238E27FC236}">
                <a16:creationId xmlns:a16="http://schemas.microsoft.com/office/drawing/2014/main" id="{847EA9EC-BD80-E041-843D-7DB60EAF84A1}"/>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9962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03C2F4D6-CC29-8245-BA9F-7151B20F21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65E44E2B-EF99-1649-8FD6-8348BF30EAE7}" type="slidenum">
              <a:rPr lang="en-US" altLang="en-US" sz="1200">
                <a:effectLst/>
              </a:rPr>
              <a:pPr algn="r" eaLnBrk="1" hangingPunct="1">
                <a:lnSpc>
                  <a:spcPct val="100000"/>
                </a:lnSpc>
                <a:spcBef>
                  <a:spcPct val="0"/>
                </a:spcBef>
                <a:buClrTx/>
                <a:buSzTx/>
                <a:buFontTx/>
                <a:buNone/>
              </a:pPr>
              <a:t>48</a:t>
            </a:fld>
            <a:endParaRPr lang="en-US" altLang="en-US" sz="1200">
              <a:effectLst/>
            </a:endParaRPr>
          </a:p>
        </p:txBody>
      </p:sp>
      <p:sp>
        <p:nvSpPr>
          <p:cNvPr id="363523" name="Rectangle 2">
            <a:extLst>
              <a:ext uri="{FF2B5EF4-FFF2-40B4-BE49-F238E27FC236}">
                <a16:creationId xmlns:a16="http://schemas.microsoft.com/office/drawing/2014/main" id="{04EE0EE6-F742-6C48-AAAA-D77C46824FAD}"/>
              </a:ext>
            </a:extLst>
          </p:cNvPr>
          <p:cNvSpPr>
            <a:spLocks noGrp="1" noRot="1" noChangeAspect="1" noChangeArrowheads="1" noTextEdit="1"/>
          </p:cNvSpPr>
          <p:nvPr>
            <p:ph type="sldImg"/>
          </p:nvPr>
        </p:nvSpPr>
        <p:spPr>
          <a:solidFill>
            <a:srgbClr val="FFFFFF"/>
          </a:solidFill>
          <a:ln/>
        </p:spPr>
      </p:sp>
      <p:sp>
        <p:nvSpPr>
          <p:cNvPr id="363524" name="Rectangle 3">
            <a:extLst>
              <a:ext uri="{FF2B5EF4-FFF2-40B4-BE49-F238E27FC236}">
                <a16:creationId xmlns:a16="http://schemas.microsoft.com/office/drawing/2014/main" id="{406D79AE-479E-CE4E-AFED-FFF8E7E5FF41}"/>
              </a:ext>
            </a:extLst>
          </p:cNvPr>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altLang="en-US" sz="900">
                <a:latin typeface="Arial" panose="020B0604020202020204" pitchFamily="34" charset="0"/>
              </a:rPr>
              <a:t>Metabolism. 2002 Dec;51(12):1596-604. Links</a:t>
            </a:r>
          </a:p>
          <a:p>
            <a:pPr eaLnBrk="1" hangingPunct="1">
              <a:lnSpc>
                <a:spcPct val="90000"/>
              </a:lnSpc>
            </a:pPr>
            <a:r>
              <a:rPr lang="en-US" altLang="en-US" sz="900">
                <a:latin typeface="Arial" panose="020B0604020202020204" pitchFamily="34" charset="0"/>
              </a:rPr>
              <a:t>A dietary portfolio approach to cholesterol reduction: combined effects of plant sterols, vegetable proteins, and viscous fibers in hypercholesterolemia.</a:t>
            </a:r>
          </a:p>
          <a:p>
            <a:pPr eaLnBrk="1" hangingPunct="1">
              <a:lnSpc>
                <a:spcPct val="90000"/>
              </a:lnSpc>
            </a:pPr>
            <a:r>
              <a:rPr lang="en-US" altLang="en-US" sz="900">
                <a:latin typeface="Arial" panose="020B0604020202020204" pitchFamily="34" charset="0"/>
              </a:rPr>
              <a:t>Jenkins DJ, Kendall CW, Faulkner D, Vidgen E, Trautwein EA, Parker TL, Marchie A, Koumbridis G, Lapsley KG, Josse RG, Leiter LA, Connelly PW.</a:t>
            </a:r>
          </a:p>
          <a:p>
            <a:pPr eaLnBrk="1" hangingPunct="1">
              <a:lnSpc>
                <a:spcPct val="90000"/>
              </a:lnSpc>
            </a:pPr>
            <a:r>
              <a:rPr lang="en-US" altLang="en-US" sz="900">
                <a:latin typeface="Arial" panose="020B0604020202020204" pitchFamily="34" charset="0"/>
              </a:rPr>
              <a:t>Clinical Nutrition and Risk Factor Modification Center, Division of Endocrinology and Metabolism, St. Michael's Hospital, Toronto, Ontario, Canada.</a:t>
            </a:r>
          </a:p>
          <a:p>
            <a:pPr eaLnBrk="1" hangingPunct="1">
              <a:lnSpc>
                <a:spcPct val="90000"/>
              </a:lnSpc>
            </a:pPr>
            <a:r>
              <a:rPr lang="en-US" altLang="en-US" sz="900">
                <a:latin typeface="Arial" panose="020B0604020202020204" pitchFamily="34" charset="0"/>
              </a:rPr>
              <a:t>Plant sterols, soy proteins, and viscous fibers are advised for cholesterol reduction but their combined effect has never been tested. We therefore assessed their combined effect on blood lipids in hyperlipidemic subjects who were already consuming a low-saturated fat, low-cholesterol diet before starting the study. The test (combination) diet was 1 month in duration and was very low in saturated fat and high in plant sterols (1 g/1,000 kcal), soy protein (23 g/1,000 kcal), and viscous fibers (9 g/1,000 kcal) obtained from foods available in supermarkets and health food stores. One subject also completed 2 further diet periods: a low-fat control diet and a control diet plus 20 mg/d lovastatin. Fasting blood lipids, blood pressure, and body weight were measured prior to and at weekly intervals during the study. The combination diet was rated as acceptable and very filling. The diet reduced low-density lipoprotein (LDL)-cholesterol by 29.0% +/- 2.7% (P &lt;.001) and the ratio of LDL-cholesterol to high-density lipoprotein (HDL)-cholesterol by 26.5% +/- 3.4% (P &lt;.001). Near maximal reductions were seen by week 2. In the subject who took Mevacor and control diets each for 4 weeks, the reduction in LDL:HDL-cholesterol on Mevacor was similar to the combination diet. We conclude that acceptable diets of foods from supermarkets and health food stores that contain recognized cholesterol-lowering dietary components in combination (a dietary portfolio) may be as effective as the starting dose of older first-line drugs in managing hypercholesterolemia. Copyright 2002, Elsevier Science (USA). All rights reserved.</a:t>
            </a:r>
          </a:p>
          <a:p>
            <a:pPr eaLnBrk="1" hangingPunct="1">
              <a:lnSpc>
                <a:spcPct val="90000"/>
              </a:lnSpc>
            </a:pPr>
            <a:r>
              <a:rPr lang="en-US" altLang="en-US" sz="900">
                <a:latin typeface="Arial" panose="020B0604020202020204" pitchFamily="34" charset="0"/>
              </a:rPr>
              <a:t>PMID: 12489074 [PubMed - indexed for MEDLINE</a:t>
            </a:r>
          </a:p>
        </p:txBody>
      </p:sp>
    </p:spTree>
    <p:extLst>
      <p:ext uri="{BB962C8B-B14F-4D97-AF65-F5344CB8AC3E}">
        <p14:creationId xmlns:p14="http://schemas.microsoft.com/office/powerpoint/2010/main" val="256983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7">
            <a:extLst>
              <a:ext uri="{FF2B5EF4-FFF2-40B4-BE49-F238E27FC236}">
                <a16:creationId xmlns:a16="http://schemas.microsoft.com/office/drawing/2014/main" id="{4A1242B8-E04A-DE42-8767-CF8D8309D69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A09BC25C-D98F-564E-AA1A-3D4AEEA3FC57}" type="slidenum">
              <a:rPr lang="en-US" altLang="en-US" sz="1200">
                <a:effectLst/>
              </a:rPr>
              <a:pPr algn="r" eaLnBrk="1" hangingPunct="1">
                <a:lnSpc>
                  <a:spcPct val="100000"/>
                </a:lnSpc>
                <a:spcBef>
                  <a:spcPct val="0"/>
                </a:spcBef>
                <a:buClrTx/>
                <a:buSzTx/>
                <a:buFontTx/>
                <a:buNone/>
              </a:pPr>
              <a:t>49</a:t>
            </a:fld>
            <a:endParaRPr lang="en-US" altLang="en-US" sz="1200">
              <a:effectLst/>
            </a:endParaRPr>
          </a:p>
        </p:txBody>
      </p:sp>
      <p:sp>
        <p:nvSpPr>
          <p:cNvPr id="480259" name="Rectangle 2">
            <a:extLst>
              <a:ext uri="{FF2B5EF4-FFF2-40B4-BE49-F238E27FC236}">
                <a16:creationId xmlns:a16="http://schemas.microsoft.com/office/drawing/2014/main" id="{65830E49-AE00-1740-B9CF-0AE6F70DD987}"/>
              </a:ext>
            </a:extLst>
          </p:cNvPr>
          <p:cNvSpPr>
            <a:spLocks noGrp="1" noRot="1" noChangeAspect="1" noChangeArrowheads="1" noTextEdit="1"/>
          </p:cNvSpPr>
          <p:nvPr>
            <p:ph type="sldImg"/>
          </p:nvPr>
        </p:nvSpPr>
        <p:spPr>
          <a:solidFill>
            <a:srgbClr val="FFFFFF"/>
          </a:solidFill>
          <a:ln/>
        </p:spPr>
      </p:sp>
      <p:sp>
        <p:nvSpPr>
          <p:cNvPr id="480260" name="Rectangle 3">
            <a:extLst>
              <a:ext uri="{FF2B5EF4-FFF2-40B4-BE49-F238E27FC236}">
                <a16:creationId xmlns:a16="http://schemas.microsoft.com/office/drawing/2014/main" id="{9B6C833A-72C1-794F-9231-E804CC7261FB}"/>
              </a:ext>
            </a:extLst>
          </p:cNvPr>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altLang="en-US" sz="900">
                <a:latin typeface="Arial" panose="020B0604020202020204" pitchFamily="34" charset="0"/>
              </a:rPr>
              <a:t>Scand J Work Environ Health. 2001 Apr;27(2):87-96. Click here to read Links</a:t>
            </a:r>
          </a:p>
          <a:p>
            <a:pPr eaLnBrk="1" hangingPunct="1">
              <a:lnSpc>
                <a:spcPct val="90000"/>
              </a:lnSpc>
            </a:pPr>
            <a:r>
              <a:rPr lang="en-US" altLang="en-US" sz="900">
                <a:latin typeface="Arial" panose="020B0604020202020204" pitchFamily="34" charset="0"/>
              </a:rPr>
              <a:t>    Intervention in shift scheduling and changes in biomarkers of heart disease in hospital wards.</a:t>
            </a:r>
          </a:p>
          <a:p>
            <a:pPr eaLnBrk="1" hangingPunct="1">
              <a:lnSpc>
                <a:spcPct val="90000"/>
              </a:lnSpc>
            </a:pPr>
            <a:r>
              <a:rPr lang="en-US" altLang="en-US" sz="900">
                <a:latin typeface="Arial" panose="020B0604020202020204" pitchFamily="34" charset="0"/>
              </a:rPr>
              <a:t>    Bøggild H, Jeppesen HJ.</a:t>
            </a:r>
          </a:p>
          <a:p>
            <a:pPr eaLnBrk="1" hangingPunct="1">
              <a:lnSpc>
                <a:spcPct val="90000"/>
              </a:lnSpc>
            </a:pPr>
            <a:r>
              <a:rPr lang="en-US" altLang="en-US" sz="900">
                <a:latin typeface="Arial" panose="020B0604020202020204" pitchFamily="34" charset="0"/>
              </a:rPr>
              <a:t>    Center for Working Time Research, Department of Occupational Medicine, Aalberg Regional Hospital, Aalborg, Denmark. hb@aas.nja.dk</a:t>
            </a:r>
          </a:p>
          <a:p>
            <a:pPr eaLnBrk="1" hangingPunct="1">
              <a:lnSpc>
                <a:spcPct val="90000"/>
              </a:lnSpc>
            </a:pPr>
            <a:r>
              <a:rPr lang="en-US" altLang="en-US" sz="900">
                <a:latin typeface="Arial" panose="020B0604020202020204" pitchFamily="34" charset="0"/>
              </a:rPr>
              <a:t>    OBJECTIVES: The effect of introducing regularity, few consecutive night shifts, more weekends off, and only 2 different types of shifts (day-evening or day-night) into shift scheduling on biomarkers of heart disease was studied. METHODS: Ergonomic shift criteria were introduced in a quasi-experimental controlled intervention in 4 hospital wards. Six wards participated as controls. Altogether 101 nurses and nurses' aides were followed for 6 months with measurements of cholesterol and triglycerides. The intervention led to more regular schedules and more staff having 2 shifts in 2 of the intervention wards 1 year after the intervention. The schedules among the controls became less regular and less predictable. The number of consecutive night shifts remained unchanged. RESULTS: After 6 months the high-density lipoprotein (HDL) cholesterol level had increased in the intervention group, and the total cholesterol and low-density lipoprotein (LDL) cholesterol levels and the total:HDL cholesterol ratio had decreased. Regardless of the intervention, changes in regularity were associated with the triglyceride and HDL cholesterol levels and also with the total:HDL cholesterol ratio. More ergonomic changes were associated with lower LDL cholesterol levels, a lower total:HDL cholesterol ratio, and higher HDL cholesterol levels. CONCLUSIONS: Increased ergonomic scheduling was possible. Lipids and lipoproteins changed as predicted, both when the changes were assessed in respect to the changes in schedules that resulted from the intervention and the changes that occurred regardless of the intervention. The study suggests that scheduling based on ergonomic criteria is a possible means for reducing the risk of heart disease among shift workers.</a:t>
            </a:r>
          </a:p>
          <a:p>
            <a:pPr eaLnBrk="1" hangingPunct="1">
              <a:lnSpc>
                <a:spcPct val="90000"/>
              </a:lnSpc>
            </a:pPr>
            <a:r>
              <a:rPr lang="en-US" altLang="en-US" sz="900">
                <a:latin typeface="Arial" panose="020B0604020202020204" pitchFamily="34" charset="0"/>
              </a:rPr>
              <a:t>    PMID: 11409601 [PubMed - indexed for MEDLINE]</a:t>
            </a:r>
          </a:p>
          <a:p>
            <a:pPr eaLnBrk="1" hangingPunct="1">
              <a:lnSpc>
                <a:spcPct val="90000"/>
              </a:lnSpc>
            </a:pPr>
            <a:endParaRPr lang="en-US" altLang="en-US" sz="900">
              <a:latin typeface="Arial" panose="020B0604020202020204" pitchFamily="34" charset="0"/>
            </a:endParaRPr>
          </a:p>
          <a:p>
            <a:pPr eaLnBrk="1" hangingPunct="1"/>
            <a:r>
              <a:rPr lang="en-US" altLang="en-US">
                <a:latin typeface="Arial" panose="020B0604020202020204" pitchFamily="34" charset="0"/>
              </a:rPr>
              <a:t>Lipids Health Dis. 2006 Apr 10;5:9.</a:t>
            </a:r>
          </a:p>
          <a:p>
            <a:pPr eaLnBrk="1" hangingPunct="1"/>
            <a:r>
              <a:rPr lang="en-US" altLang="en-US">
                <a:latin typeface="Arial" panose="020B0604020202020204" pitchFamily="34" charset="0"/>
              </a:rPr>
              <a:t>    Shift working and risk of lipid disorders: a cross-sectional study.</a:t>
            </a:r>
          </a:p>
          <a:p>
            <a:pPr eaLnBrk="1" hangingPunct="1"/>
            <a:r>
              <a:rPr lang="en-US" altLang="en-US">
                <a:latin typeface="Arial" panose="020B0604020202020204" pitchFamily="34" charset="0"/>
              </a:rPr>
              <a:t>    Ghiasvand M, Heshmat R, Golpira R, Haghpanah V, Soleimani A, Shoushtarizadeh P, Tavangar SM, Larijani B.</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Artesh University of Medical Sciences, Occupational Medicine Department, Iran. msghmd69@yahoo.com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previous studies have indicated on association between shift work and lipid profile disturbances. Lipid profile disturbances could be due to internal desynchronization. The aim of this study was to analyze whether there is relationship between shift work and serum lipids, fasting blood glucose and hypertension. RESULTS: A total of 424 rail road workers between the ages of 21 and 64 years in this study filled out a questionnaire, and total cholesterol, triglyceride and HDL-C concentration were measured after 12-hours fasting. Association between shift work and biochemical variables and blood pressure were measured. The X2 and fisher's exact test was used for comparing the qualitative variables and for quantitative variables with normal distribution we used the parametric tests. Odds ratio (OR) with the 95% confidence interval (95% CI) was used for comparing the proportions of risk variables.Sub-populations in this study were consisting of 158 (37.3%) shift workers and 266 (62.7%) day workers. High levels of total cholesterol (&gt; 200 mg/dl) and LDL-cholesterol (&gt; 130 mg/dl) were significantly more prevalent in nearly all groups of shift workers irrespective of age. But there is no differences in the serum levels of triglyceride, HDL-C, fasting blood glucose and blood pressure between shift workers and day workers.Adjusted Odd's ratio for the effect of shift working on high serum total cholesterol and LDL-C level were 2.11(95%CI: 1.33-3.36) and 1.76(95%CI: 1.09-2.83), respectively. CONCLUSION: This study showed that high serum total cholesterol and LDL-C level were more common in shift workers than in day workers. This finding persisted after adjustment was made for age and food type. But there was no difference in the prevalence of HDL-C, triglyceride, fasting blood glucose and hypertension between shift working and day working. It was concluded that shift work is a risk factor for lipid profile disturbances.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16606444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Med Lav. 2008 Nov-Dec;99(6):444-53.</a:t>
            </a:r>
          </a:p>
          <a:p>
            <a:pPr eaLnBrk="1" hangingPunct="1"/>
            <a:r>
              <a:rPr lang="en-US" altLang="en-US">
                <a:latin typeface="Arial" panose="020B0604020202020204" pitchFamily="34" charset="0"/>
              </a:rPr>
              <a:t>    [Role of waist circumference in the diagnosis of metabolic syndrome and assessment of cardiovascular risk in shift workers]</a:t>
            </a:r>
          </a:p>
          <a:p>
            <a:pPr eaLnBrk="1" hangingPunct="1"/>
            <a:r>
              <a:rPr lang="en-US" altLang="en-US">
                <a:latin typeface="Arial" panose="020B0604020202020204" pitchFamily="34" charset="0"/>
              </a:rPr>
              <a:t>    [Article in Italian]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Copertaro A, Bracci M, Barbaresi M, Santarelli 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Servizio del Medico Competente, ASUR-Zona 7 Ancona. copertaroa@asurzona7.marche.it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Shift work is associated with coronary heart disease (CHD). Metabolic syndrome (MS) is associated with an increased risk of cardiovascular disease (CVD). An association between shift work and MS has been reported in some studies. OBJECTIVE: The purpose of this study was to compare the criteria of the National Cholesterol Education Panel (NCEP), revised NCEP (NCPEP-R) and International Diabetes Federation (IDF) metabolic syndrome criteria for the diagnosis of MS, also to explore how metabolic risk factors for CVD differ between shift workers and day workers in a cohort of Italian workers. METHODS: The study population consisted of 552 workers (361 men, 191 women; mean age 40.4 years) and included 262 healthcare providers (130 rotating shift nurses and 132 day nurses), 204 forestry workers and 86 factory workers. Fasting blood sugar level, HDL-cholesterol, triglycerides, blood pressure, and waist circumference were measured. RESULTS: Healthcare providers had greater waist circumference (p&lt; 0.01), serum triglycerides (p&lt; 0.01) and fasting plasma glucose (p&lt; 0.001) compare with the other worker categories. In comparison with day workers, rotating shift nurses had greater waist circumference (p&lt;0.001), higher serum triglycerides (p&lt; 0. 001) and fasting plasma glucose (p&lt; 0.05), and lower concentrations of HDL cholesterol (p&lt;0.01) The prevalence of MS according to NCEP criteria was 8.3%, according to NCEP-R criteria 9.3% and 12% according to IDF criteria. No significant association between MS and shift work was found. Abdominal obesity and high serum triglycerides was significantly associated with shift work after adjusting for age, sex, smoking, alcohol consumption and job seniority, with an OR of 2.74; 95% CI: 1.43-5.26 for high serum triglycerides and an OR of 1.81; 95% CI: 1.0-3.2 for abdominal obesity assessed according to IDF criteria. No significant association with NCEP and NCEP-R criteria was observed. CONCLUSIONS: The data show greater prevalence of cardiovascular risk factors among healthcare providers. Shift work was significantly associated with high triglycerides and abdominal obesity using IDF criteria. Measurement of waist circumference is a simple and non-invasive method to use in the evaluation of metabolic risk factor for CVD.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19086616 [PubMed - indexed for MEDLINE]</a:t>
            </a:r>
          </a:p>
          <a:p>
            <a:pPr eaLnBrk="1" hangingPunct="1"/>
            <a:endParaRPr lang="en-US" altLang="en-US">
              <a:latin typeface="Arial" panose="020B0604020202020204" pitchFamily="34" charset="0"/>
            </a:endParaRPr>
          </a:p>
          <a:p>
            <a:pPr eaLnBrk="1" hangingPunct="1">
              <a:lnSpc>
                <a:spcPct val="90000"/>
              </a:lnSpc>
            </a:pPr>
            <a:endParaRPr lang="en-US" altLang="en-US" sz="900">
              <a:latin typeface="Arial" panose="020B0604020202020204" pitchFamily="34" charset="0"/>
            </a:endParaRPr>
          </a:p>
        </p:txBody>
      </p:sp>
    </p:spTree>
    <p:extLst>
      <p:ext uri="{BB962C8B-B14F-4D97-AF65-F5344CB8AC3E}">
        <p14:creationId xmlns:p14="http://schemas.microsoft.com/office/powerpoint/2010/main" val="3267838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a:extLst>
              <a:ext uri="{FF2B5EF4-FFF2-40B4-BE49-F238E27FC236}">
                <a16:creationId xmlns:a16="http://schemas.microsoft.com/office/drawing/2014/main" id="{74995963-A4BE-8243-B0BC-50FADC3EAC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FC529A4D-AA93-4348-96C7-3953A443BCFC}" type="slidenum">
              <a:rPr lang="en-US" altLang="en-US" sz="1200">
                <a:effectLst/>
              </a:rPr>
              <a:pPr algn="r" eaLnBrk="1" hangingPunct="1">
                <a:lnSpc>
                  <a:spcPct val="100000"/>
                </a:lnSpc>
                <a:spcBef>
                  <a:spcPct val="0"/>
                </a:spcBef>
                <a:buClrTx/>
                <a:buSzTx/>
                <a:buFontTx/>
                <a:buNone/>
              </a:pPr>
              <a:t>50</a:t>
            </a:fld>
            <a:endParaRPr lang="en-US" altLang="en-US" sz="1200">
              <a:effectLst/>
            </a:endParaRPr>
          </a:p>
        </p:txBody>
      </p:sp>
      <p:sp>
        <p:nvSpPr>
          <p:cNvPr id="474115" name="Rectangle 2">
            <a:extLst>
              <a:ext uri="{FF2B5EF4-FFF2-40B4-BE49-F238E27FC236}">
                <a16:creationId xmlns:a16="http://schemas.microsoft.com/office/drawing/2014/main" id="{063719AF-AB7F-B540-8CDF-EED9CB074128}"/>
              </a:ext>
            </a:extLst>
          </p:cNvPr>
          <p:cNvSpPr>
            <a:spLocks noGrp="1" noRot="1" noChangeAspect="1" noChangeArrowheads="1" noTextEdit="1"/>
          </p:cNvSpPr>
          <p:nvPr>
            <p:ph type="sldImg"/>
          </p:nvPr>
        </p:nvSpPr>
        <p:spPr>
          <a:solidFill>
            <a:srgbClr val="FFFFFF"/>
          </a:solidFill>
          <a:ln/>
        </p:spPr>
      </p:sp>
      <p:sp>
        <p:nvSpPr>
          <p:cNvPr id="474116" name="Rectangle 3">
            <a:extLst>
              <a:ext uri="{FF2B5EF4-FFF2-40B4-BE49-F238E27FC236}">
                <a16:creationId xmlns:a16="http://schemas.microsoft.com/office/drawing/2014/main" id="{ADC3CDF5-4DA1-F245-8B19-35A1A68FF43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Nippon Koshu Eisei Zasshi. 2001 Oct;48(10):837-41.</a:t>
            </a:r>
          </a:p>
          <a:p>
            <a:pPr eaLnBrk="1" hangingPunct="1"/>
            <a:r>
              <a:rPr lang="en-US" altLang="en-US">
                <a:latin typeface="Arial" panose="020B0604020202020204" pitchFamily="34" charset="0"/>
              </a:rPr>
              <a:t>    [Relationship between skipping breakfast and cardiovascular disease risk factors in the national nutrition survey data]</a:t>
            </a:r>
          </a:p>
          <a:p>
            <a:pPr eaLnBrk="1" hangingPunct="1"/>
            <a:r>
              <a:rPr lang="en-US" altLang="en-US">
                <a:latin typeface="Arial" panose="020B0604020202020204" pitchFamily="34" charset="0"/>
              </a:rPr>
              <a:t>    [Article in Japanese]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Sakata K, Matumura Y, Yoshimura N, Tamaki J, Hashimoto T, Oguri S, Okayama A, Yanagawa 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Public Health, Wakayama Medical University.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PURPOSE: To investigate the relationship between skipping breakfast and cardiovascular disease risk factors such as blood pressure, serum lipids, smoking, and lock of exercise. MATERIALS AND METHODS: Data from the National Nutrition survey conducted by the Ministry of Health and Welfare, from 1995 through 1997 were employed for the analysis. Data were used only if subjects were between 20 and 59 years old and had participated in the nutrition survey, and values for height and weight, blood pressure, serum lipids, blood sugar, number of steps per day, and smoking, drinking, and exercise habits were available. The number of subjects with data available for all of the above was 11,778 (4,438 men and 7,340 women). Analyses were performed separately by sex. The relationship between skipping breakfast and continuous variables such as nutrient intake ratio (nutrient intake divided by recommended dietary allowances), body mass index, blood pressure, serum lipids, blood sugar, and the number of steps per day was examined controlling for age using analysis of covariance (ANCOVA). The relationship between skipping breakfast and categorical variables such as smoking, drinking, and exercise habits was assessed controlling for age using Cochran-Mantel-Haenszel statistics. RESULTS: The younger the generation, the higher the rate of skipping breakfast. The rate of skipping breakfast in men was twice as high as in women. The breakfast skippers tended to intake less energy and calcium, both in men and women, that non-skippers. Female skippers tended to intake less iron and vitamin D. The number of steps per day was smaller in breakfast skippers than that in non-skippers both in men and women. Male skippers tended to have higher blood pressure than non-skippers, and female skippers tended to have a higher serum total cholesterol level than non-skippers. The breakfast skippers tended to smoke more than non-skippers, both in men and women, and female skippers tended to drink more alcohol and take less exercise. CONCLUSIONS: Skipping breakfast is related to cardiovascular risk factors such as lack of exercise, smoking, high blood pressure, and high serum total cholesterol.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11725527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16852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6E401A5D-F28E-8749-ABBA-EFE5923E1C7B}"/>
              </a:ext>
            </a:extLst>
          </p:cNvPr>
          <p:cNvSpPr>
            <a:spLocks noGrp="1" noRot="1" noChangeAspect="1" noChangeArrowheads="1" noTextEdit="1"/>
          </p:cNvSpPr>
          <p:nvPr>
            <p:ph type="sldImg"/>
          </p:nvPr>
        </p:nvSpPr>
        <p:spPr>
          <a:solidFill>
            <a:srgbClr val="FFFFFF"/>
          </a:solidFill>
          <a:ln/>
        </p:spPr>
      </p:sp>
      <p:sp>
        <p:nvSpPr>
          <p:cNvPr id="482307" name="Rectangle 3">
            <a:extLst>
              <a:ext uri="{FF2B5EF4-FFF2-40B4-BE49-F238E27FC236}">
                <a16:creationId xmlns:a16="http://schemas.microsoft.com/office/drawing/2014/main" id="{F0A7AF4B-5073-5D42-A295-FC096513DB14}"/>
              </a:ext>
            </a:extLst>
          </p:cNvPr>
          <p:cNvSpPr>
            <a:spLocks noGrp="1" noChangeArrowheads="1"/>
          </p:cNvSpPr>
          <p:nvPr>
            <p:ph type="body" idx="1"/>
          </p:nvPr>
        </p:nvSpPr>
        <p:spPr>
          <a:solidFill>
            <a:srgbClr val="FFFFFF"/>
          </a:solidFill>
          <a:ln>
            <a:solidFill>
              <a:srgbClr val="000000"/>
            </a:solidFill>
          </a:ln>
        </p:spPr>
        <p:txBody>
          <a:bodyPr/>
          <a:lstStyle/>
          <a:p>
            <a:r>
              <a:rPr lang="en-US" altLang="en-US">
                <a:latin typeface="Arial" panose="020B0604020202020204" pitchFamily="34" charset="0"/>
              </a:rPr>
              <a:t> Nouv Presse Med. 1981 May 23;10(23):1913-4, 1919-21.Links</a:t>
            </a:r>
          </a:p>
          <a:p>
            <a:r>
              <a:rPr lang="en-US" altLang="en-US">
                <a:latin typeface="Arial" panose="020B0604020202020204" pitchFamily="34" charset="0"/>
              </a:rPr>
              <a:t>    [Circadian meal-related changes in serum lipoprotein levels in normal subjects (author's transl)]</a:t>
            </a:r>
          </a:p>
          <a:p>
            <a:r>
              <a:rPr lang="en-US" altLang="en-US">
                <a:latin typeface="Arial" panose="020B0604020202020204" pitchFamily="34" charset="0"/>
              </a:rPr>
              <a:t>    [Article in French]</a:t>
            </a:r>
          </a:p>
          <a:p>
            <a:endParaRPr lang="en-US" altLang="en-US">
              <a:latin typeface="Arial" panose="020B0604020202020204" pitchFamily="34" charset="0"/>
            </a:endParaRPr>
          </a:p>
          <a:p>
            <a:r>
              <a:rPr lang="en-US" altLang="en-US">
                <a:latin typeface="Arial" panose="020B0604020202020204" pitchFamily="34" charset="0"/>
              </a:rPr>
              <a:t>    Dewailly P, Moulin S, Fievet C, Dedonder E, Sezille G, Jaillard J.</a:t>
            </a:r>
          </a:p>
          <a:p>
            <a:endParaRPr lang="en-US" altLang="en-US">
              <a:latin typeface="Arial" panose="020B0604020202020204" pitchFamily="34" charset="0"/>
            </a:endParaRPr>
          </a:p>
          <a:p>
            <a:r>
              <a:rPr lang="en-US" altLang="en-US">
                <a:latin typeface="Arial" panose="020B0604020202020204" pitchFamily="34" charset="0"/>
              </a:rPr>
              <a:t>    Circadian variations in serum lipoprotein levels in relation to meals were investigated in 10 healthy subjects on a normal diet. Lunch and dinner produced a concomitant increase in triglycerides and the apo-B of very low density lipoproteins (d less than 1.006). The increase observed after dinner was of the same degree as after lunch but was more prolonged; this longer duration was unrelated to the nocturnal increase in free fatty acids. Apo-A1 levels also rose slightly after lunch and dinner, and so did HDL-cholesterol which, however, decreased during the night. These results suggest that in normal subjects the intravascular lipolytic activity is reduced during the night.</a:t>
            </a:r>
          </a:p>
          <a:p>
            <a:endParaRPr lang="en-US" altLang="en-US">
              <a:latin typeface="Arial" panose="020B0604020202020204" pitchFamily="34" charset="0"/>
            </a:endParaRPr>
          </a:p>
          <a:p>
            <a:r>
              <a:rPr lang="en-US" altLang="en-US">
                <a:latin typeface="Arial" panose="020B0604020202020204" pitchFamily="34" charset="0"/>
              </a:rPr>
              <a:t>    PMID: 7243571 [PubMed - indexed for MEDLINE]</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 J Am Geriatr Soc. 1978 Jun;26(6):284-5.</a:t>
            </a:r>
          </a:p>
          <a:p>
            <a:r>
              <a:rPr lang="en-US" altLang="en-US">
                <a:latin typeface="Arial" panose="020B0604020202020204" pitchFamily="34" charset="0"/>
              </a:rPr>
              <a:t>    The evening meal and atherosclerosis.</a:t>
            </a:r>
          </a:p>
          <a:p>
            <a:r>
              <a:rPr lang="en-US" altLang="en-US">
                <a:latin typeface="Arial" panose="020B0604020202020204" pitchFamily="34" charset="0"/>
              </a:rPr>
              <a:t>    Roen PB.</a:t>
            </a:r>
          </a:p>
          <a:p>
            <a:endParaRPr lang="en-US" altLang="en-US">
              <a:latin typeface="Arial" panose="020B0604020202020204" pitchFamily="34" charset="0"/>
            </a:endParaRPr>
          </a:p>
          <a:p>
            <a:r>
              <a:rPr lang="en-US" altLang="en-US">
                <a:latin typeface="Arial" panose="020B0604020202020204" pitchFamily="34" charset="0"/>
              </a:rPr>
              <a:t>    A trial by any means that can possibly prevent or retard the development of arteriosclerosis is to be recommended. Arteriosclerosis is the chief cause of strokes and heart attacks. The heavy evening meal now in vogue is characteristically rich in animal fats. Normal digestion is at its peak at about the seventh hour, usually during sleep, when the body economy is at its lowest ebb. A large amount of digested material with a high content of lipids is dumped into the slow-moving circulation. As this material, full of saturated fats, moves slowly through the arteries, the situation is ideal for clot formation, possibly resulting in a stroke, a heart attack, or sudden death. Such a catastrophe can occur in almost anyone, but is more apt to strike the high-powered executive or the apparently healthy man past 45 who has a voracious appetite. It seems logical to postulate that a light, rather than a heavy evening meal would result in less arteriosclerosis with complications such as heart attacks and strokes.</a:t>
            </a:r>
          </a:p>
          <a:p>
            <a:endParaRPr lang="en-US" altLang="en-US">
              <a:latin typeface="Arial" panose="020B0604020202020204" pitchFamily="34" charset="0"/>
            </a:endParaRPr>
          </a:p>
          <a:p>
            <a:r>
              <a:rPr lang="en-US" altLang="en-US">
                <a:latin typeface="Arial" panose="020B0604020202020204" pitchFamily="34" charset="0"/>
              </a:rPr>
              <a:t>    PMID: 659770 [PubMed - indexed for MEDLINE]</a:t>
            </a:r>
          </a:p>
        </p:txBody>
      </p:sp>
    </p:spTree>
    <p:extLst>
      <p:ext uri="{BB962C8B-B14F-4D97-AF65-F5344CB8AC3E}">
        <p14:creationId xmlns:p14="http://schemas.microsoft.com/office/powerpoint/2010/main" val="159296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pure Cholesterol</a:t>
            </a:r>
          </a:p>
          <a:p>
            <a:r>
              <a:rPr lang="en-US" dirty="0"/>
              <a:t>Too much, Too little</a:t>
            </a:r>
          </a:p>
          <a:p>
            <a:r>
              <a:rPr lang="en-US" dirty="0"/>
              <a:t>Your mind and Cholesterol</a:t>
            </a:r>
          </a:p>
          <a:p>
            <a:endParaRPr lang="en-US" dirty="0"/>
          </a:p>
        </p:txBody>
      </p:sp>
      <p:sp>
        <p:nvSpPr>
          <p:cNvPr id="4" name="Slide Number Placeholder 3"/>
          <p:cNvSpPr>
            <a:spLocks noGrp="1"/>
          </p:cNvSpPr>
          <p:nvPr>
            <p:ph type="sldNum" sz="quarter" idx="5"/>
          </p:nvPr>
        </p:nvSpPr>
        <p:spPr/>
        <p:txBody>
          <a:bodyPr/>
          <a:lstStyle/>
          <a:p>
            <a:fld id="{DC53A08F-19E0-8446-9C8D-843B3F2F1A20}" type="slidenum">
              <a:rPr lang="en-US" smtClean="0"/>
              <a:t>5</a:t>
            </a:fld>
            <a:endParaRPr lang="en-US"/>
          </a:p>
        </p:txBody>
      </p:sp>
    </p:spTree>
    <p:extLst>
      <p:ext uri="{BB962C8B-B14F-4D97-AF65-F5344CB8AC3E}">
        <p14:creationId xmlns:p14="http://schemas.microsoft.com/office/powerpoint/2010/main" val="3688783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a:extLst>
              <a:ext uri="{FF2B5EF4-FFF2-40B4-BE49-F238E27FC236}">
                <a16:creationId xmlns:a16="http://schemas.microsoft.com/office/drawing/2014/main" id="{68A1125C-1083-5949-878E-231EA3B2F99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059496D2-19B5-2147-A580-15D73D658E93}" type="slidenum">
              <a:rPr lang="en-US" altLang="en-US" sz="1200">
                <a:effectLst/>
              </a:rPr>
              <a:pPr algn="r" eaLnBrk="1" hangingPunct="1">
                <a:lnSpc>
                  <a:spcPct val="100000"/>
                </a:lnSpc>
                <a:spcBef>
                  <a:spcPct val="0"/>
                </a:spcBef>
                <a:buClrTx/>
                <a:buSzTx/>
                <a:buFontTx/>
                <a:buNone/>
              </a:pPr>
              <a:t>52</a:t>
            </a:fld>
            <a:endParaRPr lang="en-US" altLang="en-US" sz="1200">
              <a:effectLst/>
            </a:endParaRPr>
          </a:p>
        </p:txBody>
      </p:sp>
      <p:sp>
        <p:nvSpPr>
          <p:cNvPr id="488451" name="Rectangle 2">
            <a:extLst>
              <a:ext uri="{FF2B5EF4-FFF2-40B4-BE49-F238E27FC236}">
                <a16:creationId xmlns:a16="http://schemas.microsoft.com/office/drawing/2014/main" id="{1CB23E5F-38E8-794E-8594-B8CCC970E27C}"/>
              </a:ext>
            </a:extLst>
          </p:cNvPr>
          <p:cNvSpPr>
            <a:spLocks noGrp="1" noRot="1" noChangeAspect="1" noChangeArrowheads="1" noTextEdit="1"/>
          </p:cNvSpPr>
          <p:nvPr>
            <p:ph type="sldImg"/>
          </p:nvPr>
        </p:nvSpPr>
        <p:spPr>
          <a:solidFill>
            <a:srgbClr val="FFFFFF"/>
          </a:solidFill>
          <a:ln/>
        </p:spPr>
      </p:sp>
      <p:sp>
        <p:nvSpPr>
          <p:cNvPr id="488452" name="Rectangle 3">
            <a:extLst>
              <a:ext uri="{FF2B5EF4-FFF2-40B4-BE49-F238E27FC236}">
                <a16:creationId xmlns:a16="http://schemas.microsoft.com/office/drawing/2014/main" id="{BFFE29ED-F8E6-1942-9E8E-AA56B190C28A}"/>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Kirby RJ, Howles PN, Hui DY. Rate of gastric emptying influences dietary cholesterol absorption efficiency in selected inbred strains of mice. J Lipid Res. 2004 Jan;45(1):89-98.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Pathology and Laboratory Medicine, University of Cincinnati College of Medicine, Cincinnati, OH 45267-0529, USA.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This study compared the physiological process of cholesterol absorption in different strains of inbred mice with the goal of identifying novel mechanism(s) by which cholesterol absorption can be controlled. The rate and amount of cholesterol absorption were evaluated based on [14C]cholesterol appearance in plasma after feeding a meal containing [14C]cholesterol and by the percentage of [14C]-cholesterol absorbed over a 24 h period. Results showed that the rate of [14C]cholesterol appearance in plasma was slower in 129P3/J mice than in SJL/J mice. However, more dietary cholesterol was absorbed over a 24 h period by 129P3/J mice than by SJL/J mice. In both strains of mice, cholesterol delivered with medium-chain triglyceride was absorbed less efficiently than cholesterol delivered with olive oil. The strain- and vehicle-dependent differences in cholesterol absorption efficiency correlated negatively with stomach-emptying rates. Furthermore, inhibition of gastric emptying with nitric oxide synthase inhibitor increased cholesterol absorption efficiency in SJL/J mice. These results document that stomach-emptying rate contributes directly to the rate of dietary cholesterol absorption, which is inversely correlated with the total amount of cholesterol absorbed from a single meal. Additionally, genetic factor(s) that influence gastric emptying may be an important determinant of cholesterol absorption efficiency.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14563823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Eur J Clin Nutr. 1996 Aug;50(8):491-7.</a:t>
            </a:r>
          </a:p>
          <a:p>
            <a:pPr eaLnBrk="1" hangingPunct="1"/>
            <a:r>
              <a:rPr lang="en-US" altLang="en-US">
                <a:latin typeface="Arial" panose="020B0604020202020204" pitchFamily="34" charset="0"/>
              </a:rPr>
              <a:t>    Meal frequency; does it determine postprandial lipaemia?</a:t>
            </a:r>
          </a:p>
          <a:p>
            <a:pPr eaLnBrk="1" hangingPunct="1"/>
            <a:r>
              <a:rPr lang="en-US" altLang="en-US">
                <a:latin typeface="Arial" panose="020B0604020202020204" pitchFamily="34" charset="0"/>
              </a:rPr>
              <a:t>    Murphy MC, Chapman C, Lovegrove JA, Isherwood SG, Morgan LM, Wright JW, Williams CM.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Nutrition Research Group, School of Biological Sciences, University of Surrey, Guildford, UK.</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OBJECTIVE: To determine the effect of altering meal frequency on postprandial lipaemia and associated parameters. DESIGN: A randomized open cross over study to examine the programming effects of altering meal frequency. A standard test meal was given on three occasions following: (i) the normal diet; (ii) a period of two weeks on a nibbling and (iii) a period of two weeks on a gorging diet. SETTING: Free living subjects associated with the University of Surrey. SUBJECTS: Eleven female volunteers (age 22 +/- 0.89 y) were recruited. INTERVENTIONS: The subjects were requested to consume the same foods on either a nibbling diet (12 meals per day) or a gorging diet (three meals per day) for a period of two weeks. The standard test meal containing 80 g fat, 63 g carbohydrate and 20 g protein was administered on the day prior to the dietary intervention and on the day following each period of intervention. MAJOR OUTCOME MEASURES: Fasting and postprandial blood samples were taken for the analysis of plasma triacylglycerol, non-esterified fatty acids, glucose, immunoreactive insulin, glucose-dependent insulinotropic polypeptide levels (GIP) and glucagon-like peptide (GLP-1), fasting total, low density lipoprotein (LDL)- and high density lipoprotein (HDL)-cholesterol concentrations and postheparin lipoprotein lipase (LPL) activity measurements. Plasma paracetamol was measured following administration of a 1.5 g paracetamol load with the meal as an index of gastric emptying. RESULTS: The compliance to the two dietary regimes was high and there were no significant differences between the nutrient intakes on the two intervention diets. There were no significant differences in fasting or postprandial plasma concentrations of triacylglycerol, non-esterified fatty acids, glucose, immunoreactive insulin, GIP and GLP-1 levels, in response to the standard test meal following the nibbling or gorging dietary regimes. There were no significant differences in fasting total or LDL-cholesterol concentrations, or in the 15 min postheparin lipoprotein lipase activity measurements. There was a significant increase in HDL-cholesterol in the subjects following the gorging diet compared to the nibbling diet. DISCUSSION: The results suggest that previous meal frequency for a period of two weeks in young healthy women does not alter the fasting or postprandial lipid or hormonal response to a standard high fat meal. CONCLUSIONS: The findings of this study did not confirm the previous studies which suggested that nibbling is beneficial in reducing the concentrations of lipid and hormones. The rigorous control of diet content and composition in the present study compared with others, suggest reported effects of meal frequency may be due to unintentional alteration in nutrient and energy intake in previous studies.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8863008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62962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a:extLst>
              <a:ext uri="{FF2B5EF4-FFF2-40B4-BE49-F238E27FC236}">
                <a16:creationId xmlns:a16="http://schemas.microsoft.com/office/drawing/2014/main" id="{1D57AE84-39F9-AF4A-B7F3-B96425F3E1C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1950ABCC-A5E9-DE48-A708-7FD58879AB03}" type="slidenum">
              <a:rPr lang="en-US" altLang="en-US" sz="1200">
                <a:effectLst/>
              </a:rPr>
              <a:pPr algn="r" eaLnBrk="1" hangingPunct="1">
                <a:lnSpc>
                  <a:spcPct val="100000"/>
                </a:lnSpc>
                <a:spcBef>
                  <a:spcPct val="0"/>
                </a:spcBef>
                <a:buClrTx/>
                <a:buSzTx/>
                <a:buFontTx/>
                <a:buNone/>
              </a:pPr>
              <a:t>53</a:t>
            </a:fld>
            <a:endParaRPr lang="en-US" altLang="en-US" sz="1200">
              <a:effectLst/>
            </a:endParaRPr>
          </a:p>
        </p:txBody>
      </p:sp>
      <p:sp>
        <p:nvSpPr>
          <p:cNvPr id="490499" name="Rectangle 2">
            <a:extLst>
              <a:ext uri="{FF2B5EF4-FFF2-40B4-BE49-F238E27FC236}">
                <a16:creationId xmlns:a16="http://schemas.microsoft.com/office/drawing/2014/main" id="{A8EAF412-0962-7A48-A6D0-9C956BD94D32}"/>
              </a:ext>
            </a:extLst>
          </p:cNvPr>
          <p:cNvSpPr>
            <a:spLocks noGrp="1" noRot="1" noChangeAspect="1" noChangeArrowheads="1" noTextEdit="1"/>
          </p:cNvSpPr>
          <p:nvPr>
            <p:ph type="sldImg"/>
          </p:nvPr>
        </p:nvSpPr>
        <p:spPr>
          <a:solidFill>
            <a:srgbClr val="FFFFFF"/>
          </a:solidFill>
          <a:ln/>
        </p:spPr>
      </p:sp>
      <p:sp>
        <p:nvSpPr>
          <p:cNvPr id="490500" name="Rectangle 3">
            <a:extLst>
              <a:ext uri="{FF2B5EF4-FFF2-40B4-BE49-F238E27FC236}">
                <a16:creationId xmlns:a16="http://schemas.microsoft.com/office/drawing/2014/main" id="{31AB241F-876C-024D-B9F9-898F71705B51}"/>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Atherosclerosis. 2009 Mar;203(1):206-13. </a:t>
            </a:r>
          </a:p>
          <a:p>
            <a:pPr eaLnBrk="1" hangingPunct="1"/>
            <a:r>
              <a:rPr lang="en-US" altLang="en-US">
                <a:latin typeface="Arial" panose="020B0604020202020204" pitchFamily="34" charset="0"/>
              </a:rPr>
              <a:t>Caloric restriction alone and with exercise improves CVD risk in healthy non-obese individuals.</a:t>
            </a:r>
          </a:p>
          <a:p>
            <a:pPr eaLnBrk="1" hangingPunct="1"/>
            <a:r>
              <a:rPr lang="en-US" altLang="en-US">
                <a:latin typeface="Arial" panose="020B0604020202020204" pitchFamily="34" charset="0"/>
              </a:rPr>
              <a:t>    Lefevre M, Redman LM, Heilbronn LK, Smith JV, Martin CK, Rood JC, Greenway FL, Williamson DA, Smith SR, Ravussin E; Pennington CALERIE team.</a:t>
            </a:r>
          </a:p>
          <a:p>
            <a:pPr eaLnBrk="1" hangingPunct="1"/>
            <a:r>
              <a:rPr lang="en-US" altLang="en-US">
                <a:latin typeface="Arial" panose="020B0604020202020204" pitchFamily="34" charset="0"/>
              </a:rPr>
              <a:t>    Collaborators (16)</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DeLany J, Larson-Meyer E, Most M, Anton S, York-Crowe E, Champagne C, Geiselman P, Howard J, Ihrig J, Dahmer B, Landry K, Alfonso A, Marquis D, Murla C, Stewart A, Deutsch 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Utah State University, Logan, UT, United States.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Calorie restriction (CR) delays the development of age-associated disease and increases lifespan in rodents, but the effects in humans remain uncertain. PURPOSE: Determine the effect of 6 months of CR with or without exercise on cardiovascular disease (CVD) risk factors and estimated 10-year CVD risk in healthy non-obese men and women. METHODS: Thirty-six individuals were randomized to one of three groups for 6 months: Control, 100% of energy requirements; CR, 25% calorie restriction; CR+EX, 12.5% CR+12.5% increase in energy expenditure via aerobic exercise. CVD risk factors were assessed at baseline, 3 and 6 months. RESULTS: After 6 months, CR and CR+EX lost approximately 10% of body weight. CR significantly reduced triacylglycerol (-31+/-15mg/dL) and factor VIIc (-10.7+/-2.3%). Similarly CR+EX reduced triacylglycerol (-22+/-8mg/dL) and additionally reduced LDL-C (-16.0+/-5.1mg/dL) and DBP (-4.0+/-2.1mmHg). In contrast, both triacylglycerol (24+/-14mg/dL) and factor VIIc (7.9+/-2.3%) were increased in the Control group. HDL-cholesterol was increased in all groups while hsCRP was lower in the Controls versus CR+EX. Estimated 10-year CVD risk significantly declined from baseline by 29% in CR (P&lt;0.001) and 38% in the CR+EX (P&lt;0.001) while remaining unchanged in the Control group. CONCLUSIONS: Based on combined favorable changes in lipid and blood pressure, caloric restriction with or without exercise that induces weight loss favorably reduces risk for CVD even in already healthy non-obese individuals.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18602635 [PubMed - in process]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Arteriosclerosis. 1985 Mar-Apr;5(2):153-61.</a:t>
            </a:r>
          </a:p>
          <a:p>
            <a:pPr eaLnBrk="1" hangingPunct="1"/>
            <a:r>
              <a:rPr lang="en-US" altLang="en-US">
                <a:latin typeface="Arial" panose="020B0604020202020204" pitchFamily="34" charset="0"/>
              </a:rPr>
              <a:t>    Comparison of clofibrate and caloric restriction on kinetics of very low density lipoprotein triglycerides.</a:t>
            </a:r>
          </a:p>
          <a:p>
            <a:pPr eaLnBrk="1" hangingPunct="1"/>
            <a:r>
              <a:rPr lang="en-US" altLang="en-US">
                <a:latin typeface="Arial" panose="020B0604020202020204" pitchFamily="34" charset="0"/>
              </a:rPr>
              <a:t>    Kesaniemi YA, Beltz WF, Grundy SM.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This study of 12 patients with mild-to-moderate hypertriglyceridemia compares the mechanisms of triglyceride (TG) lowering by caloric restriction and by clofibrate. Turnover rates of very low density lipoprotein triglycerides (VLDL-TG) were determined by using 3H-glycerol as a precursor. Radioactivity-time curves of VLDL-TG were analyzed with a multicompartmental model. Hypertriglyceridemia in these patients was due mainly to overproduction of VLDL-TG. Clofibrate therapy for 1 month had a variable effect on VLDL-TG levels. A group of relatively poor responders to the drug had a mild increase in the fractional catabolic rate (FCR) of VLDL-TG, but no change in production rates. The remaining patients were relatively good responders; they had increased FCR and modest reductions in synthetic rates of VLDL-TG. However, clofibrate largely failed to correct the primary defect in this group of patients, namely, the overproduction of VLDL-TG. Almost all patients responded to 1 month of caloric restriction (1000 cal/day) with marked reductions in VLDL-TG levels. The major response to reduced caloric intake was a decrease in production of VLDL-TG, although FCR was also increased to some extent. Despite these differences in mechanisms for VLDL-TG lowering, both regimens tended to raise levels of LDL and HDL.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3977775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Am J Clin Nutr. 1977 Jul;30(7):1135-46.Click here to read Links</a:t>
            </a:r>
          </a:p>
          <a:p>
            <a:pPr eaLnBrk="1" hangingPunct="1"/>
            <a:r>
              <a:rPr lang="en-US" altLang="en-US">
                <a:latin typeface="Arial" panose="020B0604020202020204" pitchFamily="34" charset="0"/>
              </a:rPr>
              <a:t>    Effects of acute caloric restriction on cholesterol metabolism in man.</a:t>
            </a:r>
          </a:p>
          <a:p>
            <a:pPr eaLnBrk="1" hangingPunct="1"/>
            <a:r>
              <a:rPr lang="en-US" altLang="en-US">
                <a:latin typeface="Arial" panose="020B0604020202020204" pitchFamily="34" charset="0"/>
              </a:rPr>
              <a:t>    Kudchodkar BJ, Sodhi HS, Mason DT, Borhani NO.</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effects of acute caloric restriction on cholesterol balance and kinetics of plasma cholesterol specific activity were investigated in five hyperlipemic subjects with varying degrees of obesity. Caloric restriction decreased plasma triglycerides by 41 +/- 12%, plasma cholesterol by 11 +/- 9%, and the ratio of esterified to free cholesterol by 12 +/- 7+. Immediately on institution of caloric restriction there appeared to be an influx of tissue cholesterol into plasma and a reduction in endogenous synthesis of cholesterol. The cholesterol balance decreased from 1,469 +/- 441 to 1,212 +/- 349 mg/day and the rate of decay of plasma cholesterol specific activity decreased 62 +/- 3%. The effect of caloric restriction on hepatic synthesis of bile acids was also very prompt. The total fecal bile acids were reduced immediately by 36 +/- 7%. Because the effect on fecal excretion of deoxycholic acid was greater than that on fecal lithocholic acid, it was suggested that hepatic synthesis of cholic acid was reduced more than the synthesis of chenodeoxycholic acid. Caloric restriction did not cause any change in the percentage of absorption of dietary cholesterol (40 +/- 2% versus 42 +/- 3%). These observations are in accord with our model relating cholesterol metabolism with the metabolism of plasma lipoproteins in man.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879078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Vopr Pitan. 2002;71(4):13-7.</a:t>
            </a:r>
          </a:p>
          <a:p>
            <a:pPr eaLnBrk="1" hangingPunct="1"/>
            <a:r>
              <a:rPr lang="en-US" altLang="en-US">
                <a:latin typeface="Arial" panose="020B0604020202020204" pitchFamily="34" charset="0"/>
              </a:rPr>
              <a:t>    [Influence of caloric restriction diet on clinical and biochemical parameters in patients with type 2 diabetes mellitus]</a:t>
            </a:r>
          </a:p>
          <a:p>
            <a:pPr eaLnBrk="1" hangingPunct="1"/>
            <a:r>
              <a:rPr lang="en-US" altLang="en-US">
                <a:latin typeface="Arial" panose="020B0604020202020204" pitchFamily="34" charset="0"/>
              </a:rPr>
              <a:t>    [Article in Russian]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Skripchenko ND, Sharafetdinov KhKh, Plotnikova OA, Meshcheriakova VA.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It was investigated the efficacy of a diet with caloric restriction (1350 kcal/day) in correction of clinical and biochemical parameters in patients with type 2 diabetes mellitus with overweight and obesity. In study showed that the 3 week use of hypocaloric diet allows reduce significantly body overweight, hyperglycemia and hyperholesterolemia in this patients without side effects. Vitamin and mineral supplements in long use of hypocaloric diet are recommended.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12462948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0315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a:extLst>
              <a:ext uri="{FF2B5EF4-FFF2-40B4-BE49-F238E27FC236}">
                <a16:creationId xmlns:a16="http://schemas.microsoft.com/office/drawing/2014/main" id="{8D9D9839-470F-734A-B4CE-51CB47331D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9A24F4D8-4CD8-CC4E-8F99-AB5431E26579}" type="slidenum">
              <a:rPr lang="en-US" altLang="en-US" sz="1200">
                <a:effectLst/>
              </a:rPr>
              <a:pPr algn="r" eaLnBrk="1" hangingPunct="1">
                <a:lnSpc>
                  <a:spcPct val="100000"/>
                </a:lnSpc>
                <a:spcBef>
                  <a:spcPct val="0"/>
                </a:spcBef>
                <a:buClrTx/>
                <a:buSzTx/>
                <a:buFontTx/>
                <a:buNone/>
              </a:pPr>
              <a:t>58</a:t>
            </a:fld>
            <a:endParaRPr lang="en-US" altLang="en-US" sz="1200">
              <a:effectLst/>
            </a:endParaRPr>
          </a:p>
        </p:txBody>
      </p:sp>
      <p:sp>
        <p:nvSpPr>
          <p:cNvPr id="494595" name="Rectangle 2">
            <a:extLst>
              <a:ext uri="{FF2B5EF4-FFF2-40B4-BE49-F238E27FC236}">
                <a16:creationId xmlns:a16="http://schemas.microsoft.com/office/drawing/2014/main" id="{C96F69C9-FC69-F64A-B907-81234700DC84}"/>
              </a:ext>
            </a:extLst>
          </p:cNvPr>
          <p:cNvSpPr>
            <a:spLocks noGrp="1" noRot="1" noChangeAspect="1" noChangeArrowheads="1" noTextEdit="1"/>
          </p:cNvSpPr>
          <p:nvPr>
            <p:ph type="sldImg"/>
          </p:nvPr>
        </p:nvSpPr>
        <p:spPr>
          <a:solidFill>
            <a:srgbClr val="FFFFFF"/>
          </a:solidFill>
          <a:ln/>
        </p:spPr>
      </p:sp>
      <p:sp>
        <p:nvSpPr>
          <p:cNvPr id="494596" name="Rectangle 3">
            <a:extLst>
              <a:ext uri="{FF2B5EF4-FFF2-40B4-BE49-F238E27FC236}">
                <a16:creationId xmlns:a16="http://schemas.microsoft.com/office/drawing/2014/main" id="{EFEB4935-7732-F943-A9A7-9AF5FB8BDF0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J Nutr Health Aging. 2007 Mar-Apr;11(2):189-93.</a:t>
            </a:r>
          </a:p>
          <a:p>
            <a:pPr eaLnBrk="1" hangingPunct="1"/>
            <a:r>
              <a:rPr lang="en-US" altLang="en-US">
                <a:latin typeface="Arial" panose="020B0604020202020204" pitchFamily="34" charset="0"/>
              </a:rPr>
              <a:t>    Influence of water quality on cholesterol induced systemic pathology.</a:t>
            </a:r>
          </a:p>
          <a:p>
            <a:pPr eaLnBrk="1" hangingPunct="1"/>
            <a:r>
              <a:rPr lang="en-US" altLang="en-US">
                <a:latin typeface="Arial" panose="020B0604020202020204" pitchFamily="34" charset="0"/>
              </a:rPr>
              <a:t>    Sparks DL, Martin T, Stankovic G, Wagoner T, Van Andel 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Cleo Roberts Center for Clinical Research, Sun Health Research Insititute, Sun City, AZ.</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Reduced systemic pathology was identified in cholesterol-fed rabbits administered distilled water compared to animals drinking local tap water; this included pathology of the liver and spleen. Studies directed at determining the effect of the trace metals aluminum, copper and zinc on cholesterol-induced systemic pathology were undertaken. As previously reported copper added to distilled drinking water (0.12 PPM) increased Alzheimer-like pathology in the brain, but did not augment pathology of the spleen or liver. Aluminum added to distilled water (0.36 PPM) administered to drink exacerbated cholesterol-induced hepatic pathology but not splenic pathology, and addition of 0.36 PPM zinc to the distilled drinking water failed to affect pathology of either the liver or spleen. The overall increase in both central and systemic pathology observed among cholesterol-fed rabbits administered tap water seems to be due to different trace metal contaminants occurring in tap water.</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17435962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J Alzheimers Dis. 2002 Dec;4(6):523-9.Click here to read Links</a:t>
            </a:r>
          </a:p>
          <a:p>
            <a:pPr eaLnBrk="1" hangingPunct="1"/>
            <a:r>
              <a:rPr lang="en-US" altLang="en-US">
                <a:latin typeface="Arial" panose="020B0604020202020204" pitchFamily="34" charset="0"/>
              </a:rPr>
              <a:t>    Water quality has a pronounced effect on cholesterol-induced accumulation of Alzheimer amyloid beta (Abeta) in rabbit brain.</a:t>
            </a:r>
          </a:p>
          <a:p>
            <a:pPr eaLnBrk="1" hangingPunct="1"/>
            <a:r>
              <a:rPr lang="en-US" altLang="en-US">
                <a:latin typeface="Arial" panose="020B0604020202020204" pitchFamily="34" charset="0"/>
              </a:rPr>
              <a:t>    Sparks DL, Lochhead J, Horstman D, Wagoner T, Martin 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Sun Health Research Institute, Sun City, Arizona 85351, USA.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Increased circulating cholesterol is known to promote risk of coronary artery disease. It is now emerging that cholesterol promotes production and accumulation of amyloid beta (Abeta) deposited in the hallmark pathologic lesion of Alzheimer's disease (AD), the senile plaque, perhaps by shifting away from normal metabolism of amyloid beta protein precursor (AbetaPP) to beta. Previous studies employing the cholesterol-fed rabbit model of AD demonstrated that induction of AD-like Abeta accumulation in brain could be reversed by co-administration of cholesterol lowering drugs or removing cholesterol, prompted initiation of an AD Cholesterol-Lowering (Statin) Treatment Trial. We now present data that identify a previously unrecognized role for dietary water quality on the severity of neuropathology induced by elevated cholesterol. Neuronal accumulation of Abeta induced by increased circulating concentrations of cholesterol in the New Zealand white rabbit is attenuated when distilled drinking water is administered compared to use of tap water. The numbers of neurons in cholesterol-fed rabbits that exhibited Abeta immunoreactivity, relative to normal chow-fed controls, increased approximately 2.5 fold among animals on tap water but only approximately 1.9 fold among animals on distilled water. This yielded a statistically significant approximately 28% reduction due to the use of distilled water. In addition, the subjectively assessed intensity of neuronal Abeta immunoreactivity was consistently reduced among cholesterol-fed rabbits allowed distilled drinking water compared to cholesterol-fed rabbits on tap water. As intensity of antibody immunoreactivity is likely related to concentration of antigen, the identified difference among cholesterol-fed rabbits allowed distilled drinking water may hold greater importance than a significant reduction in numbers of affected neurons. The effect on neuronal Abeta immunoreactivity intensity was observable among cholesterol-fed rabbits reared and allowed tap water when performing studies in three distinct locales. Pilot data suggest the possibility of increased clearance of Abeta from the brain, identified as increased blood levels, among cholesterol-fed rabbits administered distilled water compared to animals on tap water. The agent(s) occurring in tap water, excluded by distillation, promoting accumulation of neuronal Abeta immunoreactivity is(are) yet undisclosed, but arsenic, manganese, aluminum, zinc, mercury, iron and nitrate have tentatively been excluded because they were not identifiable (below detection limits) in the tap water of the three locales where the cholesterol-induced neuropathologic difference was observable. These findings suggest that water quality may impact on human health in the setting of increased circulating cholesterol levels, and could illustrate a truly simple life-style change that could be of benefit in AD.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12515903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Clin Invest Med. 1994 Dec;17(6):570-6.</a:t>
            </a:r>
          </a:p>
          <a:p>
            <a:pPr eaLnBrk="1" hangingPunct="1"/>
            <a:r>
              <a:rPr lang="en-US" altLang="en-US">
                <a:latin typeface="Arial" panose="020B0604020202020204" pitchFamily="34" charset="0"/>
              </a:rPr>
              <a:t>    Dehydration during fasting increases serum lipids and lipoproteins.</a:t>
            </a:r>
          </a:p>
          <a:p>
            <a:pPr eaLnBrk="1" hangingPunct="1"/>
            <a:r>
              <a:rPr lang="en-US" altLang="en-US">
                <a:latin typeface="Arial" panose="020B0604020202020204" pitchFamily="34" charset="0"/>
              </a:rPr>
              <a:t>    Campbell NR, Wickert W, Magner P, Shumak SL.</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Medicine, Faculty of Medicine, Julia McFarlane Diabetes Research Centre, University of Calgary, Alberta.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study was an open, prospective, randomized cross-over design to determine if dehydration during fasting increases lipid concentrations. Fifteen healthy subjects participated, 1 of whom did not complete the study. The subjects fasted once with no fluid replacement and once with salt and water supplementation. Following both fasts, blood was drawn for lipid assessments. Compared to fasting with fluid and salt replacement, fasting with no fluids was associated with higher (mean, 95% confidence interval) total serum cholesterol (8.1%, 4.3-11.9%), HDL cholesterol (7.5%, 1.8-13.1%), LDL cholesterol (10.5%, 2.2-18.8%), apolipoprotein A-1 (8.9%, 5.0-12.8%), and apolipoprotein B (10.5%, 5.2-15.8%). The change in serum triglycerides was not statistically significant (12.4%,-0.5-25.3%). There was a greater reduction in body weight during fasting with fluid restriction compared to fasting with salt and water supplementation (1.8%, 1.3-2.2%). Fasting with fluid restriction results in significantly higher lipid levels and, therefore, variation in hydration of patients could contribute to fluctuation in lipid levels of patients. Care should be taken to ensure that patients are in a standard state of hydration during assessment of lipid levels. We recommend: 1) that patients fast no longer than 12 h, and 2) that, during fasting, patients avoid unnecessary physical activity, avoid hot dry environments, ensure a liberal intake of water, and avoid diuretic substances such as caffeine.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7895421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40019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a:extLst>
              <a:ext uri="{FF2B5EF4-FFF2-40B4-BE49-F238E27FC236}">
                <a16:creationId xmlns:a16="http://schemas.microsoft.com/office/drawing/2014/main" id="{879DECB2-CFBC-B844-A432-3C57046E8B4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7215DC54-8127-454B-9EDC-4E748BBF89D6}" type="slidenum">
              <a:rPr lang="en-US" altLang="en-US" sz="1200">
                <a:effectLst/>
              </a:rPr>
              <a:pPr algn="r" eaLnBrk="1" hangingPunct="1">
                <a:lnSpc>
                  <a:spcPct val="100000"/>
                </a:lnSpc>
                <a:spcBef>
                  <a:spcPct val="0"/>
                </a:spcBef>
                <a:buClrTx/>
                <a:buSzTx/>
                <a:buFontTx/>
                <a:buNone/>
              </a:pPr>
              <a:t>59</a:t>
            </a:fld>
            <a:endParaRPr lang="en-US" altLang="en-US" sz="1200">
              <a:effectLst/>
            </a:endParaRPr>
          </a:p>
        </p:txBody>
      </p:sp>
      <p:sp>
        <p:nvSpPr>
          <p:cNvPr id="508931" name="Rectangle 1026">
            <a:extLst>
              <a:ext uri="{FF2B5EF4-FFF2-40B4-BE49-F238E27FC236}">
                <a16:creationId xmlns:a16="http://schemas.microsoft.com/office/drawing/2014/main" id="{C0EAA549-29DB-0E44-9903-1E8AA374A91B}"/>
              </a:ext>
            </a:extLst>
          </p:cNvPr>
          <p:cNvSpPr>
            <a:spLocks noGrp="1" noRot="1" noChangeAspect="1" noChangeArrowheads="1" noTextEdit="1"/>
          </p:cNvSpPr>
          <p:nvPr>
            <p:ph type="sldImg"/>
          </p:nvPr>
        </p:nvSpPr>
        <p:spPr>
          <a:solidFill>
            <a:srgbClr val="FFFFFF"/>
          </a:solidFill>
          <a:ln/>
        </p:spPr>
      </p:sp>
      <p:sp>
        <p:nvSpPr>
          <p:cNvPr id="508932" name="Rectangle 1027">
            <a:extLst>
              <a:ext uri="{FF2B5EF4-FFF2-40B4-BE49-F238E27FC236}">
                <a16:creationId xmlns:a16="http://schemas.microsoft.com/office/drawing/2014/main" id="{1E0D32C0-B286-134E-868A-559D01DF8AC1}"/>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QJM. 1996 Aug;89(8):579-89.</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Sunlight, cholesterol and coronary heart disease.</a:t>
            </a:r>
          </a:p>
          <a:p>
            <a:pPr eaLnBrk="1" hangingPunct="1"/>
            <a:r>
              <a:rPr lang="en-US" altLang="en-US">
                <a:latin typeface="Arial" panose="020B0604020202020204" pitchFamily="34" charset="0"/>
              </a:rPr>
              <a:t>    Grimes DS, Hindle E, Dyer 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Medicine, Blackburn Royal Infirmary, UK.</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We investigated the relationship between geography and incidence of coronary heart disease, looking at deficiency of sunlight and thus of vitamin D as a factor that might influence susceptibility and thus disease incidence. Sunlight deficiency could increase blood cholesterol by allowing squalene metabolism to progress to cholesterol synthesis rather than to vitamin D synthesis as would occur with greater amounts of sunlight exposure, and the increased concentration of blood cholesterol during the winter months, confirmed in this study, may well be due to reduced sunlight exposure. We show evidence that outdoor activity (gardening) is associated with a lower concentration of blood cholesterol in the summer but not in the winter. We suggest that the geographical variation of coronary heart disease is not specific, but is seen in other diseases and sunlight influences susceptibility to a number of chronic diseases, of which coronary heart disease is one.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8935479 [PubMed - indexed for MEDLINE]</a:t>
            </a:r>
          </a:p>
        </p:txBody>
      </p:sp>
    </p:spTree>
    <p:extLst>
      <p:ext uri="{BB962C8B-B14F-4D97-AF65-F5344CB8AC3E}">
        <p14:creationId xmlns:p14="http://schemas.microsoft.com/office/powerpoint/2010/main" val="239490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a:extLst>
              <a:ext uri="{FF2B5EF4-FFF2-40B4-BE49-F238E27FC236}">
                <a16:creationId xmlns:a16="http://schemas.microsoft.com/office/drawing/2014/main" id="{56C1455C-1CD5-1C40-A7B8-F0B58DA92D8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29976D89-B594-C843-8336-3B2669A29461}" type="slidenum">
              <a:rPr lang="en-US" altLang="en-US" sz="1200">
                <a:effectLst/>
              </a:rPr>
              <a:pPr algn="r" eaLnBrk="1" hangingPunct="1">
                <a:lnSpc>
                  <a:spcPct val="100000"/>
                </a:lnSpc>
                <a:spcBef>
                  <a:spcPct val="0"/>
                </a:spcBef>
                <a:buClrTx/>
                <a:buSzTx/>
                <a:buFontTx/>
                <a:buNone/>
              </a:pPr>
              <a:t>60</a:t>
            </a:fld>
            <a:endParaRPr lang="en-US" altLang="en-US" sz="1200">
              <a:effectLst/>
            </a:endParaRPr>
          </a:p>
        </p:txBody>
      </p:sp>
      <p:sp>
        <p:nvSpPr>
          <p:cNvPr id="515075" name="Rectangle 2">
            <a:extLst>
              <a:ext uri="{FF2B5EF4-FFF2-40B4-BE49-F238E27FC236}">
                <a16:creationId xmlns:a16="http://schemas.microsoft.com/office/drawing/2014/main" id="{80B0211E-40A6-294C-9229-FE600D30ACE6}"/>
              </a:ext>
            </a:extLst>
          </p:cNvPr>
          <p:cNvSpPr>
            <a:spLocks noGrp="1" noRot="1" noChangeAspect="1" noChangeArrowheads="1" noTextEdit="1"/>
          </p:cNvSpPr>
          <p:nvPr>
            <p:ph type="sldImg"/>
          </p:nvPr>
        </p:nvSpPr>
        <p:spPr>
          <a:solidFill>
            <a:srgbClr val="FFFFFF"/>
          </a:solidFill>
          <a:ln/>
        </p:spPr>
      </p:sp>
      <p:sp>
        <p:nvSpPr>
          <p:cNvPr id="515076" name="Rectangle 3">
            <a:extLst>
              <a:ext uri="{FF2B5EF4-FFF2-40B4-BE49-F238E27FC236}">
                <a16:creationId xmlns:a16="http://schemas.microsoft.com/office/drawing/2014/main" id="{6BE3BB22-1526-0A41-9308-DDCCE66C3286}"/>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rPr>
              <a:t>Clin Chem Lab Med. 2006;44(3):322-6. </a:t>
            </a:r>
          </a:p>
          <a:p>
            <a:pPr eaLnBrk="1" hangingPunct="1"/>
            <a:r>
              <a:rPr lang="en-US" altLang="en-US">
                <a:latin typeface="Arial" panose="020B0604020202020204" pitchFamily="34" charset="0"/>
              </a:rPr>
              <a:t>    Comparison of the lipid profile and lipoprotein(a) between sedentary and highly trained subjects.</a:t>
            </a:r>
          </a:p>
          <a:p>
            <a:pPr eaLnBrk="1" hangingPunct="1"/>
            <a:r>
              <a:rPr lang="en-US" altLang="en-US">
                <a:latin typeface="Arial" panose="020B0604020202020204" pitchFamily="34" charset="0"/>
              </a:rPr>
              <a:t>    Lippi G, Schena F, Salvagno GL, Montagnana M, Ballestrieri F, Guidi GC.</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Istituto di Chimica e Microscopia Clinica, Dipartimento di Scienze Morfologico-Biomediche, Università degli Studi di Verona, Verona, Italy. ulippi@tin.it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BACKGROUND: There is consolidated evidence that physical activity exerts beneficial effects on several chronic conditions and longevity, on the basis of its proposed biological effects, especially on lipid profiles. However, debate continues regarding the intensity of activity required for good health, as vigorous physical activity might overwhelm advantageous changes. In addition, little is known so far on the effect of a vigorous and regular aerobic training regimen on emerging markers of cardiovascular risk, such as lipoprotein(a), total/high-density lipoprotein cholesterol ratio and the atherogenic index of plasma. METHODS: To further investigate this topic, an extensive lipid profile, in accordance with the most recent guidelines issued by the American Heart Association (AHA)/American College of Cardiology (ACC) and the National Cholesterol Education Program (NCEP), was evaluated in 60 healthy male sedentary controls and in a wide population of professional endurance athletes, including 40 male professional cross-country skiers and 102 male professional road cyclists. RESULTS: Total cholesterol (TC), high-density lipoprotein cholesterol (HDL-C), triglycerides, TC low-density lipoprotein cholesterol (LDL-C) ratio and the atherogenic index of plasma were significantly lower in both categories of professional athletes, whereas the mean HDL-C concentration was significantly higher. The concentration of lipoprotein(a) did not differ significantly between the groups. When compared to current NCEP or AHA/ACC goals, the percentage of patients with undesirable values was statistically different for all parameters tested, apart from lipoprotein(a). According to multiple stepwise logistic regression analysis, lower TC/HDL-C ratio in professional skiers and lower TC/HDL-C ratio and TC in professional cyclists were significantly associated with increased aerobic physical activity. CONCLUSIONS: Results of this case-control study confirm that elevated aerobic energy expenditure might be associated with a highly favorable stabilization of most traditional and emerging cardiovascular risk predictors. Therefore, a substantial increase in aerobic physical activity within the population might be recommended to reverse adverse lipid abnormalities, especially in subjects with a higher cardiovascular risk.</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16519606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Med Sci Sports Exerc. 2008 Oct;40(10):1740-8.Click here to read Links</a:t>
            </a:r>
          </a:p>
          <a:p>
            <a:pPr eaLnBrk="1" hangingPunct="1"/>
            <a:r>
              <a:rPr lang="en-US" altLang="en-US">
                <a:latin typeface="Arial" panose="020B0604020202020204" pitchFamily="34" charset="0"/>
              </a:rPr>
              <a:t>    Relationship of running intensity to hypertension, hypercholesterolemia, and diabetes.</a:t>
            </a:r>
          </a:p>
          <a:p>
            <a:pPr eaLnBrk="1" hangingPunct="1"/>
            <a:r>
              <a:rPr lang="en-US" altLang="en-US">
                <a:latin typeface="Arial" panose="020B0604020202020204" pitchFamily="34" charset="0"/>
              </a:rPr>
              <a:t>    Williams PT.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Donner Laboratory, Life Sciences Division, Ernest Orlando Lawrence Berkeley National Laboratory, Berkeley, CA 94720, USA. ptwilliams@lbl.gov</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PURPOSE: To estimate the independent relationships of running intensity with antihypertensive, LDL-cholesterol-lowering, and antidiabetic medication use when adjusted for running volume (km x d(-1)). METHODS: Self-reported medication use was compared cross-sectionally to running pace (m x s(-1) during usual run) in 25,552 male and 29,148 female National Runners' Health Study participants. RESULTS: The men ran a mean +/- SD of 5.2 +/- 3.1 km x d(-1) at 3.3 +/- 0.5 m x s(-1) (8.3 +/- 1.4 min x mile(-1)) and the women 4.7 +/- 2.9 km x wk(-1) at 3.0 +/- 0.4 m x s(-1) (9.2 +/- 1.8 min x mile(-1)). When adjusted for kilometers per day, each meter-per-second increment in intensity in men and women reduced the odds for antihypertensive drug use by 54% and 46%, respectively, reduced the odds for LDL-cholesterol-lowering medication use by 55% and 48%, respectively, and reduced the odds for antidiabetic medication use by 50% and 75%, respectively (all P &lt; 0.0001). Compared with men who ran slower than 10 min x mile(-1), the odds for medication use in those who ran or exceeded a 7-min x mile(-1) pace were 72% less for antihypertensive, 78% less for LDL-cholesterol lowering, and 67% less for antidiabetic medications (the corresponding odds reductions in women were 61%, 64%, and 87%, respectively, for 8 min x mile(-1) or faster versus slower than 11 min x mile(-1)). Although usual running pace correlated significantly with a 10-km performance (male, r = 0.55; females, r = 0.49), usual pace remained significantly related to lower use of all three medications in men and antihypertension and antidiabetic medications in women when adjusted for a 10-km performance. CONCLUSIONS: Although these results do not prove causality, they show that exercise intensity is inversely associated with the prevalence of hypertension, hypercholesterolemia, and diabetes independent of exercise volume and cardiorespiratory fitness (10-km performance), suggesting that the more vigorous the exercise, the healthier the health benefits.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18799983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Metabolism. 2007 Apr;56(4):444-50. </a:t>
            </a:r>
          </a:p>
          <a:p>
            <a:pPr eaLnBrk="1" hangingPunct="1"/>
            <a:r>
              <a:rPr lang="en-US" altLang="en-US">
                <a:latin typeface="Arial" panose="020B0604020202020204" pitchFamily="34" charset="0"/>
              </a:rPr>
              <a:t>    Endurance exercise training raises high-density lipoprotein cholesterol and lowers small low-density lipoprotein and very low-density lipoprotein independent of body fat phenotypes in older men and women.</a:t>
            </a:r>
          </a:p>
          <a:p>
            <a:pPr eaLnBrk="1" hangingPunct="1"/>
            <a:r>
              <a:rPr lang="en-US" altLang="en-US">
                <a:latin typeface="Arial" panose="020B0604020202020204" pitchFamily="34" charset="0"/>
              </a:rPr>
              <a:t>    Halverstadt A, Phares DA, Wilund KR, Goldberg AP, Hagberg JM.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Kinesiology, University of Maryland, College Park, MD 20742-2611, USA. halveraa@aol.com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Endurance exercise training improves plasma lipoprotein and lipid profiles and reduces cardiovascular disease risk. However, the effect of endurance exercise training, independent of diet and body fat phenotypes, on plasma lipoprotein subfraction particle concentration, size, and composition as measured by nuclear magnetic resonance (NMR) spectroscopy is not known. We hypothesized that 24 weeks of endurance exercise training would independently improve plasma lipoprotein and lipid profiles as assessed by both conventional and novel NMR measurement techniques. One hundred sedentary, healthy 50- to 75-year-olds following a standardized diet were studied before and after 24 weeks of aerobic exercise training. Lipoprotein and lipid analyses, using both conventional and NMR measures, were performed at baseline and after 24 weeks of exercise training. Relative and absolute maximum oxygen consumption increased 15% with exercise training. Most lipoprotein and lipid measures improved with 24 weeks of endurance exercise training, and these changes were consistently independent of baseline body fat and body fat changes with training. For example, with exercise training, total cholesterol, triglycerides, and low-density lipoprotein cholesterol (LDL-C) decreased significantly (2.1+/-1.8 mg/dL, P=.001; -17+/-3.5 mg/dL, P&lt;.0001; and -0.7+/-1.7 mg/dL, P&lt;.0001, respectively), and high-density lipoprotein cholesterol subfractions (HDL3-C and HDL2-C) increased significantly (1.9+/-0.5 mg/dL, P=.01, and 1.2+/-0.3 mg/dL, P=.02, respectively). Particle concentrations decreased significantly for large and small very low-density lipoprotein particles (-0.7+/-0.4 nmol/L, P&lt;.0001, and -1.1+/-1.7 nmol/L, P&lt;.0001, respectively), total, medium, and very small LDL particles (-100+/-26 nmol/L, P=.01; -26+/-7.0 nmol/L, P=.004; and -103+/-27 nmol/L, P=.02, respectively), and small HDL particles (-0.03+/-0.4 micromol/L, P=.007). Mean very low-density lipoprotein particle size also decreased significantly (-1.7+/-0.9 nm, P&lt;.0001) and mean HDL particle size increased significantly with exercise training (0.1+/-0.0 nm, P=.04). These results show that 24 weeks of endurance exercise training induced favorable changes in plasma lipoprotein and lipid profiles independent of diet and baseline or change in body fat.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17378998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Cardiovasc J Afr. 2008 Jul-Aug;19(4):194-7.</a:t>
            </a:r>
          </a:p>
          <a:p>
            <a:pPr eaLnBrk="1" hangingPunct="1"/>
            <a:r>
              <a:rPr lang="en-US" altLang="en-US">
                <a:latin typeface="Arial" panose="020B0604020202020204" pitchFamily="34" charset="0"/>
              </a:rPr>
              <a:t> Relationship between resistance training and lipoprotein profiles in sedentary male smokers.</a:t>
            </a:r>
          </a:p>
          <a:p>
            <a:pPr eaLnBrk="1" hangingPunct="1"/>
            <a:r>
              <a:rPr lang="en-US" altLang="en-US">
                <a:latin typeface="Arial" panose="020B0604020202020204" pitchFamily="34" charset="0"/>
              </a:rPr>
              <a:t>    Shaw I, Shaw BS.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Vaal University of Technology, Department of Marketing and Sport Management, Vanderbijlpark.</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Epidemiological studies have found plasma lipid and lipoprotein levels to be predictive of cardiovascular disease in adults. To date, regular aerobic modes of exercise have been associated with favourable alterations in lipid and lipoprotein levels. However, the effect of resistance training on lipid and lipoprotein levels is inconclusive and conflicting. Therefore, the aim of this study was to provide some clarity on whether resistance training could be used to improve sedentary male smokers' lipoprotein profiles. The study made use of a pre-test, a treatment period and a post-test. Subjects were placed into one of two groups, namely, a resistance-training (RES) group (n = 13) or a control (CON) group (n = 12). Throughout the 16-week experimental period the CON group received no treatment whatsoever. After resistance training, serum triglyceride levels were significantly decreased by 18.42% from 1.162 mmol/l (+/- 0.476) to 0.831 mmol/l (+/- 0.058) (p = 0.038) in the RES group. However, resistance training was found to have no impact on any of the other measured lipid and lipoprotein measures. In conclusion, these findings indicate that resistance training appears to have no significant effect on lipid and lipoprotein profiles in sedentary male smokers and therefore cannot prevent the advance of CAD.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18776961 [PubMed - indexed for MEDLINE]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5095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a:extLst>
              <a:ext uri="{FF2B5EF4-FFF2-40B4-BE49-F238E27FC236}">
                <a16:creationId xmlns:a16="http://schemas.microsoft.com/office/drawing/2014/main" id="{0E7184B7-F297-3040-97E1-77FCE4F5B63F}"/>
              </a:ext>
            </a:extLst>
          </p:cNvPr>
          <p:cNvSpPr>
            <a:spLocks noGrp="1" noRot="1" noChangeAspect="1"/>
          </p:cNvSpPr>
          <p:nvPr>
            <p:ph type="sldImg"/>
          </p:nvPr>
        </p:nvSpPr>
        <p:spPr>
          <a:solidFill>
            <a:srgbClr val="FFFFFF"/>
          </a:solidFill>
          <a:ln/>
        </p:spPr>
      </p:sp>
      <p:sp>
        <p:nvSpPr>
          <p:cNvPr id="525315" name="Notes Placeholder 2">
            <a:extLst>
              <a:ext uri="{FF2B5EF4-FFF2-40B4-BE49-F238E27FC236}">
                <a16:creationId xmlns:a16="http://schemas.microsoft.com/office/drawing/2014/main" id="{FDB0D5B3-B04D-F142-A786-D5036096EE29}"/>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a:lnSpc>
                <a:spcPct val="80000"/>
              </a:lnSpc>
            </a:pPr>
            <a:r>
              <a:rPr lang="en-US" altLang="en-US" sz="700">
                <a:latin typeface="Arial" panose="020B0604020202020204" pitchFamily="34" charset="0"/>
              </a:rPr>
              <a:t> J Atheroscler Thromb. 2000;7(4):177-97. </a:t>
            </a:r>
          </a:p>
          <a:p>
            <a:pPr>
              <a:lnSpc>
                <a:spcPct val="80000"/>
              </a:lnSpc>
            </a:pPr>
            <a:r>
              <a:rPr lang="en-US" altLang="en-US" sz="700">
                <a:latin typeface="Arial" panose="020B0604020202020204" pitchFamily="34" charset="0"/>
              </a:rPr>
              <a:t>Life-style and serum lipids and lipoproteins.</a:t>
            </a:r>
          </a:p>
          <a:p>
            <a:pPr>
              <a:lnSpc>
                <a:spcPct val="80000"/>
              </a:lnSpc>
            </a:pPr>
            <a:endParaRPr lang="en-US" altLang="en-US" sz="700">
              <a:latin typeface="Arial" panose="020B0604020202020204" pitchFamily="34" charset="0"/>
            </a:endParaRPr>
          </a:p>
          <a:p>
            <a:pPr>
              <a:lnSpc>
                <a:spcPct val="80000"/>
              </a:lnSpc>
            </a:pPr>
            <a:r>
              <a:rPr lang="en-US" altLang="en-US" sz="700">
                <a:latin typeface="Arial" panose="020B0604020202020204" pitchFamily="34" charset="0"/>
              </a:rPr>
              <a:t>Hata Y, Nakajima K.</a:t>
            </a:r>
          </a:p>
          <a:p>
            <a:pPr>
              <a:lnSpc>
                <a:spcPct val="80000"/>
              </a:lnSpc>
            </a:pPr>
            <a:r>
              <a:rPr lang="en-US" altLang="en-US" sz="700">
                <a:latin typeface="Arial" panose="020B0604020202020204" pitchFamily="34" charset="0"/>
              </a:rPr>
              <a:t>Department of Medicine and Gerontology, Kyorin University School of Medicine, Mitaka City, Tokyo, Japan.</a:t>
            </a:r>
          </a:p>
          <a:p>
            <a:pPr>
              <a:lnSpc>
                <a:spcPct val="80000"/>
              </a:lnSpc>
            </a:pPr>
            <a:r>
              <a:rPr lang="en-US" altLang="en-US" sz="700">
                <a:latin typeface="Arial" panose="020B0604020202020204" pitchFamily="34" charset="0"/>
              </a:rPr>
              <a:t>In reviewing the trends and influences of life-style in this country on health and disease in the latter half of 20th century, we focused our attention on 4 major habits of smoking, drinking, exercise and diets, and collected data on the Japanese to conduct a meta-analysis of their relationship with serum lipids and lipoproteins, which are the metabolic risk factors most closely related to atherosclerosis. 1) The percentage of smokers was 54.0% in adult males and 14.5% in adult females in 1999. In the data of 7,256 subjects (mean age 47 years) in 16 papers, smoking increased triglycerides by 13 mg/dl (0.15 mmol/L) or in 559 non-drinkers with a mean age of 49 years in 3 papers by 18 mg/dl (0.20 mmol/L), and decreased HDL-cholesterol by 3.5 mg/dl (0.09 mmol/L) with every 20 cigarettes smoked according to the regression equation. 2) As for drinking, the annual ethanol consumption per adult was 8.5L in 1996. The effects of alcohol on serum lipids were analyzed in 27,035 males (mean age 47 years) in 24 studies. Drinking elevated triglycerides by a mean of 10 mg/dl (0.11 mmol/L), and also HDL-cholesterol by 2.5 mg/dl (0.06 mmol/L) per 23 g of alcohol intake (corresponding to 1 go of sake or 1 large bottle of beer). 3) Concerning exercise habit, 25% of males and 21% of females (mean age 47 years) regularly performed exercise such as jogging, swimming, aerobics, and tennis. However, walking was regarded as an easy exercise to be practiced by subjects of all ages. The effects of walking on serum lipids were studied in a total of 46,074 subjects (mean age 47 years) in 8 populations. Triglycerides were significantly lower by 10 mg/dl (0.11 mol/L), and HDL-cholesterol higher by 3 mg/dl (0.08 mmol/L) in those who walked 6,000 or more steps/day than in those who walked less than 2,000 steps/day. The effects of harder exercise like jogging or swimming were analyzed in 2,242 subjects in 14 papers (mean age 44 years). Triglycerides decreased by 10 mg/dl (0.11 mmol/L), and HDL-cholesterol elevated by 5 mg/dl (0.13 mmol/L) with an increase in the exercise intensity by one level of about 300 kcal. In exercise therapy, triglycerides were decreased by a mean of 20 mg/dl (0.23 mmol/L), and HDL cholesterol increased by a mean of 10 mg/dl (0.26 mmol/L) by exercise at a mean heart rate of about 135 bpm, which is equivalent to 50% VO2max for 30 minutes x 3 times/week. 4) In nutritional trends, the mean energy intake in 52 postwar years averaged 2,116+/-84 kcal with no marked changes according to nutritional surveys. However, the percentage of fat in total energy intake was lowest at 7% in 1946, increased thereafter until it exceeded 20% in 1973, and surpassed 25% in 1988. The mean total cholesterol level of the Japanese increased by 28 mg/dl (0.72 mmol/L) in the past 30 years and reached 204 mg/dl (5.28 mmol/L) in a survey in 1990. 5) Concerning dietary habits, total cholesterol was lower by a mean of 13 mg/dl (0.34 mmol/L), triglycerides lower by 40 mg/dl (0.45 mmol/L), and HDL-cholesterol higher by 5 mg/dl (0.13 mmol/L) in the group who ate 7 or more Japanese-style meals in the 9 meals during 3 days than in the group who ate 3 or less Japanese-style meals in the 9 meals. When serum lipids were compared among individuals living in cities (8 groups; 3,613 subjects; mean age 51 years), agricultural villages (13 groups; 5,364 subjects; mean age 51 years), and fishing villages (9 groups; 1,071 subjects; mean age 52 years). Total cholesterol was lower by a mean of 10 mg/dl (0.26 mmol/L) in fishing villages than in cities, and triglycerides lower by a mean of 15 mg/dl (0.17 mmol/L) in fishing villages than in cities and agricultural villages. HDL-cholesterol was 5 mg/dl (0.13 mmol/L) higher in agricultural villages and 3 mg/dl (0.08 mmol/L) higher in fishing villages than in cities. 6) The effects of dietary therapy or guidance were evaluated in 585 subjects (mean age, 53 years) in 12 papers. Total cholesterol was reduced by 20 mg/dl (0.52 mmol/L), triglycerides by a mean of 40 mg/dl (0.45 mmol/L), and HDL-cholesterol was increased by 5 mg/dl (0.13 mmol/L) by restriction of fat intake or restriction of the intake of saturated fat and dietary cholesterol. The results of these meta-analyses are considered to indicate the extent to which abnormalities of serum lipids are caused by a distorted life-style and the extent to which they are improved by correction of the life-style and exercise or dietary therapy. Correction of the life-style as a non-drug therapy may clearly improve hyperlipidemias or hypo-HDL-cholesterolemia so that this approach should be aggressively employed as part of the prevention and treatment for hyperlipidemias.</a:t>
            </a:r>
          </a:p>
          <a:p>
            <a:pPr>
              <a:lnSpc>
                <a:spcPct val="80000"/>
              </a:lnSpc>
            </a:pPr>
            <a:r>
              <a:rPr lang="en-US" altLang="en-US" sz="700">
                <a:latin typeface="Arial" panose="020B0604020202020204" pitchFamily="34" charset="0"/>
              </a:rPr>
              <a:t>PMID: 11521681 [PubMed - indexed for MEDLINE]</a:t>
            </a:r>
          </a:p>
          <a:p>
            <a:pPr>
              <a:lnSpc>
                <a:spcPct val="80000"/>
              </a:lnSpc>
            </a:pPr>
            <a:endParaRPr lang="en-US" altLang="en-US" sz="700">
              <a:latin typeface="Arial" panose="020B0604020202020204" pitchFamily="34" charset="0"/>
            </a:endParaRPr>
          </a:p>
          <a:p>
            <a:pPr eaLnBrk="1" hangingPunct="1">
              <a:lnSpc>
                <a:spcPct val="90000"/>
              </a:lnSpc>
            </a:pPr>
            <a:r>
              <a:rPr lang="en-US" altLang="en-US">
                <a:latin typeface="Arial" panose="020B0604020202020204" pitchFamily="34" charset="0"/>
              </a:rPr>
              <a:t>Med Sci Sports Exerc. 2002 Sep;34(9):1468-74.</a:t>
            </a:r>
          </a:p>
          <a:p>
            <a:pPr eaLnBrk="1" hangingPunct="1">
              <a:lnSpc>
                <a:spcPct val="90000"/>
              </a:lnSpc>
            </a:pPr>
            <a:r>
              <a:rPr lang="en-US" altLang="en-US">
                <a:latin typeface="Arial" panose="020B0604020202020204" pitchFamily="34" charset="0"/>
              </a:rPr>
              <a:t>    Accumulating brisk walking for fitness, cardiovascular risk, and psychological health.</a:t>
            </a:r>
          </a:p>
          <a:p>
            <a:pPr eaLnBrk="1" hangingPunct="1">
              <a:lnSpc>
                <a:spcPct val="90000"/>
              </a:lnSpc>
            </a:pPr>
            <a:r>
              <a:rPr lang="en-US" altLang="en-US">
                <a:latin typeface="Arial" panose="020B0604020202020204" pitchFamily="34" charset="0"/>
              </a:rPr>
              <a:t>    Murphy M, Nevill A, Neville C, Biddle S, Hardman A.</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School of Applied Medical Sciences and Sports Studies, University of Ulster-Jordanstown, Shore Road, Newtownabbey, County Antrim, Northern Ireland, BT37 0QB, UK. mh.murphy@ulst.ac.uk</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PURPOSE: To compare the effects of different patterns of regular brisk walking on fitness, risk factors for cardiovascular disease, and psychological well-being in previously sedentary adults. METHODS: Twenty-one subjects (14 women), aged 44.5 +/- 6.1 yr (mean +/- SD) were randomly assigned to two different, 6-wk programs of brisk walking in a cross-over design, with an interval of 2 wk. One program comprised one 30-min walk per day, 5 d.wk(-1) (long bout) and the other three 10-min walks per day, also 5 d.wk(-1) (short bouts). All walking was at 70-80% of predicted maximal heart rate. Maximal oxygen uptake ((.)VO(2max)), body composition, resting arterial blood pressure, fasting plasma lipoprotein variables, and psychological parameters were assessed before and after each program. RESULTS: Overall, subjects completed 88.2 +/- 1.1% and 91.3 +/- 4.1% of prescribed total walking time in the short- and long-bout programs, respectively. Both programs increased plasma concentrations of high-density lipoprotein cholesterol, and decreased concentrations of triacylglycerol and total cholesterol (all &lt; 0.05). There were no changes in body mass, but the sum of four skinfolds, waist circumference, and hip circumference were decreased after both walking programs (all P&lt;0.05). Predicted (.)VO(2max) increased with both programs ( P&lt;0.05), but this increase was greater with the program based on short bouts (P&lt;0.05). Both walking patterns resulted in similar decreases in tension/anxiety (P&lt;0.05). CONCLUSION: These findings suggest that three short bouts (10 min) of brisk walking accumulated throughout the day are at least as effective as one continuous bout of equal total duration in reducing cardiovascular risk and improving aspects of mood in previously sedentary individuals.</a:t>
            </a:r>
          </a:p>
          <a:p>
            <a:pPr eaLnBrk="1" hangingPunct="1">
              <a:lnSpc>
                <a:spcPct val="90000"/>
              </a:lnSpc>
            </a:pPr>
            <a:endParaRPr lang="en-US" altLang="en-US">
              <a:latin typeface="Arial" panose="020B0604020202020204" pitchFamily="34" charset="0"/>
            </a:endParaRPr>
          </a:p>
          <a:p>
            <a:pPr eaLnBrk="1" hangingPunct="1">
              <a:lnSpc>
                <a:spcPct val="90000"/>
              </a:lnSpc>
            </a:pPr>
            <a:r>
              <a:rPr lang="en-US" altLang="en-US">
                <a:latin typeface="Arial" panose="020B0604020202020204" pitchFamily="34" charset="0"/>
              </a:rPr>
              <a:t>    PMID: 12218740 [PubMed - indexed for MEDLINE]</a:t>
            </a:r>
          </a:p>
          <a:p>
            <a:pPr>
              <a:lnSpc>
                <a:spcPct val="80000"/>
              </a:lnSpc>
            </a:pPr>
            <a:endParaRPr lang="en-US" altLang="en-US" sz="700">
              <a:latin typeface="Arial" panose="020B0604020202020204" pitchFamily="34" charset="0"/>
            </a:endParaRPr>
          </a:p>
        </p:txBody>
      </p:sp>
      <p:sp>
        <p:nvSpPr>
          <p:cNvPr id="525316" name="Slide Number Placeholder 3">
            <a:extLst>
              <a:ext uri="{FF2B5EF4-FFF2-40B4-BE49-F238E27FC236}">
                <a16:creationId xmlns:a16="http://schemas.microsoft.com/office/drawing/2014/main" id="{09C88A0C-E16A-0A4D-8180-488113E78069}"/>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F93C29F5-B1D0-034F-93A0-75D25EF9A15A}" type="slidenum">
              <a:rPr lang="en-US" altLang="en-US" sz="1200">
                <a:effectLst/>
              </a:rPr>
              <a:pPr algn="r" eaLnBrk="1" hangingPunct="1">
                <a:lnSpc>
                  <a:spcPct val="100000"/>
                </a:lnSpc>
                <a:spcBef>
                  <a:spcPct val="0"/>
                </a:spcBef>
                <a:buClrTx/>
                <a:buSzTx/>
                <a:buFontTx/>
                <a:buNone/>
              </a:pPr>
              <a:t>61</a:t>
            </a:fld>
            <a:endParaRPr lang="en-US" altLang="en-US" sz="1200">
              <a:effectLst/>
            </a:endParaRPr>
          </a:p>
        </p:txBody>
      </p:sp>
    </p:spTree>
    <p:extLst>
      <p:ext uri="{BB962C8B-B14F-4D97-AF65-F5344CB8AC3E}">
        <p14:creationId xmlns:p14="http://schemas.microsoft.com/office/powerpoint/2010/main" val="162189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a:extLst>
              <a:ext uri="{FF2B5EF4-FFF2-40B4-BE49-F238E27FC236}">
                <a16:creationId xmlns:a16="http://schemas.microsoft.com/office/drawing/2014/main" id="{337DA48A-BD61-0545-A4E3-B3FD74CD2FF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15EDBC88-FCEF-7548-BF8D-C6B48E2056A5}" type="slidenum">
              <a:rPr lang="en-US" altLang="en-US" sz="1200">
                <a:effectLst/>
              </a:rPr>
              <a:pPr algn="r" eaLnBrk="1" hangingPunct="1">
                <a:lnSpc>
                  <a:spcPct val="100000"/>
                </a:lnSpc>
                <a:spcBef>
                  <a:spcPct val="0"/>
                </a:spcBef>
                <a:buClrTx/>
                <a:buSzTx/>
                <a:buFontTx/>
                <a:buNone/>
              </a:pPr>
              <a:t>62</a:t>
            </a:fld>
            <a:endParaRPr lang="en-US" altLang="en-US" sz="1200">
              <a:effectLst/>
            </a:endParaRPr>
          </a:p>
        </p:txBody>
      </p:sp>
      <p:sp>
        <p:nvSpPr>
          <p:cNvPr id="533507" name="Rectangle 2">
            <a:extLst>
              <a:ext uri="{FF2B5EF4-FFF2-40B4-BE49-F238E27FC236}">
                <a16:creationId xmlns:a16="http://schemas.microsoft.com/office/drawing/2014/main" id="{FC9CF622-D7EA-4244-8DF8-B7B2210443B6}"/>
              </a:ext>
            </a:extLst>
          </p:cNvPr>
          <p:cNvSpPr>
            <a:spLocks noGrp="1" noRot="1" noChangeAspect="1" noChangeArrowheads="1" noTextEdit="1"/>
          </p:cNvSpPr>
          <p:nvPr>
            <p:ph type="sldImg"/>
          </p:nvPr>
        </p:nvSpPr>
        <p:spPr>
          <a:solidFill>
            <a:srgbClr val="FFFFFF"/>
          </a:solidFill>
          <a:ln/>
        </p:spPr>
      </p:sp>
      <p:sp>
        <p:nvSpPr>
          <p:cNvPr id="533508" name="Rectangle 3">
            <a:extLst>
              <a:ext uri="{FF2B5EF4-FFF2-40B4-BE49-F238E27FC236}">
                <a16:creationId xmlns:a16="http://schemas.microsoft.com/office/drawing/2014/main" id="{A1A3658A-18B3-514C-B862-F10A976BA45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a:latin typeface="Arial" panose="020B0604020202020204" pitchFamily="34" charset="0"/>
                <a:cs typeface="Times New Roman" panose="02020603050405020304" pitchFamily="18" charset="0"/>
              </a:rPr>
              <a:t>Laughter May Lower Heart Attack Risk in Diabetics</a:t>
            </a:r>
          </a:p>
          <a:p>
            <a:pPr eaLnBrk="1" hangingPunct="1"/>
            <a:r>
              <a:rPr lang="en-US" altLang="en-US">
                <a:latin typeface="Arial" panose="020B0604020202020204" pitchFamily="34" charset="0"/>
                <a:cs typeface="Times New Roman" panose="02020603050405020304" pitchFamily="18" charset="0"/>
              </a:rPr>
              <a:t>Those who chuckled daily had better 'good' cholesterol than those who didn't, study shows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FRIDAY, April 17 (HealthDay News) -- Setting aside time each day for some good, hearty laughter could help diabetics improve their cholesterol levels and possibly lower their risk of heart attack, researchers report.</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"Laughter may indeed be a good medicine," said study author Lee Berk, a preventive care specialist and psychoneuroimmunologist at Loma Linda University in Loma Linda, Calif. "Laughter may be as valuable as the diabetes medicines you are taking."</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Berk is slated to present his findings at the American Physiological Society annual meeting in New Orleans.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Berk and his colleague, Dr. Stanley Tan, an endocrinologist and diabetes specialist at Oak Crest Health Research Institute in Loma Linda, assigned 20 adults with type 2 diabetes, average age 50, to a control group or the laughter group.</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All had high blood pressure and high cholesterol. Both groups were taking standard diabetes medications, high blood pressure medicines and cholesterol-lowering drugs.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The laughter group was instructed to view "self-selected" humor for at least 30 minutes every day. Self-selected humor, Berk said, was "that which they found humorous or funny for themselves." That usually meant watching sitcoms or funny movies.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The laughter group members got into it, he said, and were faithful to the minimum exposure to humor time of 30 minutes daily. "Once they got into it, they really liked it," he said.</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After 12 months, the researchers evaluated both groups by such tests as measuring cholesterol levels and levels of C-reactive protein, a marker of inflammation thought to be associated with heart disease.</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The laughter group had an increase in "good" HDL cholesterol of 26 percent, compared to just a 3 percent increase in the good cholesterol of the control group, Berk said. Harmful C-reactive proteins declined by 66 percent in the laughter group but just 26 percent for the control group. Both differences were statistically significant, Berk noted.</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What's the secret? Put very simply, Berk said, "you are decreasing the bad chemicals in the body with laughter and increasing the good chemicals, which help you stay well, may prevent disease and may well have [additional] value relative to the therapies you are taking."</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The findings came as no surprise to Theresa Garnero, a nurse and diabetes educator at the California Pacific Medical Center in San Francisco, who has long employed humor in helping her patients deal with diabetes. She also has woven information about the use of humor into the books she has written on the topic.</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A growing body of evidence finds value in humor when dealing with diabetes, Garnero said. She cites another study in which laughter helped to lower the increase in blood glucose that occurs after meals. Laughter, she said, "can help put things in perspective, light the fire of self-care management -- this is a self-care disease -- and help people maintain their stride."</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"There is so much minutia involved in this disease," Garnero said, referring to the detailed instructions those with diabetes get from their doctor and diabetes educator to maintain a healthy diet, watch their blood sugar, and be on the alert for any symptoms of complications of the disease. "By adding a little humor, they can maintain perspective over the long haul," she said.</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Sue McLaughlin, president of health care and education for the American Diabetes Association, said, "It is encouraging to know that something like laughter, which is cost-free and can be shared and promoted by many, has beneficial effects on the well-being of a chronic disease that affects 24 million Americans."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Reduction in heart disease risk is especially valuable, she said. "People with diabetes are at a two- to fourfold increased risk for cardiovascular disease, compared to their non-diabetic counterparts."</a:t>
            </a:r>
          </a:p>
          <a:p>
            <a:pPr eaLnBrk="1" hangingPunct="1"/>
            <a:r>
              <a:rPr lang="en-US" altLang="en-US">
                <a:latin typeface="Arial" panose="020B0604020202020204" pitchFamily="34" charset="0"/>
                <a:cs typeface="Times New Roman" panose="02020603050405020304" pitchFamily="18" charset="0"/>
              </a:rPr>
              <a:t> </a:t>
            </a:r>
          </a:p>
          <a:p>
            <a:pPr eaLnBrk="1" hangingPunct="1"/>
            <a:r>
              <a:rPr lang="en-US" altLang="en-US">
                <a:latin typeface="Arial" panose="020B0604020202020204" pitchFamily="34" charset="0"/>
                <a:cs typeface="Times New Roman" panose="02020603050405020304" pitchFamily="18" charset="0"/>
              </a:rPr>
              <a:t>HealthDay</a:t>
            </a:r>
          </a:p>
          <a:p>
            <a:pPr eaLnBrk="1" hangingPunct="1"/>
            <a:r>
              <a:rPr lang="en-US" altLang="en-US">
                <a:latin typeface="Arial" panose="020B0604020202020204" pitchFamily="34" charset="0"/>
                <a:cs typeface="Times New Roman" panose="02020603050405020304" pitchFamily="18" charset="0"/>
              </a:rPr>
              <a:t>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0727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a:extLst>
              <a:ext uri="{FF2B5EF4-FFF2-40B4-BE49-F238E27FC236}">
                <a16:creationId xmlns:a16="http://schemas.microsoft.com/office/drawing/2014/main" id="{E66B27F0-A833-B148-9E0C-66DE222CD1CD}"/>
              </a:ext>
            </a:extLst>
          </p:cNvPr>
          <p:cNvSpPr>
            <a:spLocks noGrp="1" noRot="1" noChangeAspect="1" noChangeArrowheads="1" noTextEdit="1"/>
          </p:cNvSpPr>
          <p:nvPr>
            <p:ph type="sldImg"/>
          </p:nvPr>
        </p:nvSpPr>
        <p:spPr>
          <a:solidFill>
            <a:srgbClr val="FFFFFF"/>
          </a:solidFill>
          <a:ln/>
        </p:spPr>
      </p:sp>
      <p:sp>
        <p:nvSpPr>
          <p:cNvPr id="535555" name="Rectangle 3">
            <a:extLst>
              <a:ext uri="{FF2B5EF4-FFF2-40B4-BE49-F238E27FC236}">
                <a16:creationId xmlns:a16="http://schemas.microsoft.com/office/drawing/2014/main" id="{A80392B1-C45D-4F47-959A-9427E09E407B}"/>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r>
              <a:rPr lang="en-US" altLang="en-US">
                <a:latin typeface="Arial" panose="020B0604020202020204" pitchFamily="34" charset="0"/>
              </a:rPr>
              <a:t>Prev Med. 1987 Jan;16(1):70-9.</a:t>
            </a:r>
          </a:p>
          <a:p>
            <a:r>
              <a:rPr lang="en-US" altLang="en-US">
                <a:latin typeface="Arial" panose="020B0604020202020204" pitchFamily="34" charset="0"/>
              </a:rPr>
              <a:t>    Religious observance and plasma lipids and lipoproteins among 17-year-old Jewish residents of Jerusalem.</a:t>
            </a:r>
          </a:p>
          <a:p>
            <a:r>
              <a:rPr lang="en-US" altLang="en-US">
                <a:latin typeface="Arial" panose="020B0604020202020204" pitchFamily="34" charset="0"/>
              </a:rPr>
              <a:t>    Friedlander Y, Kark JD, Stein Y.</a:t>
            </a:r>
          </a:p>
          <a:p>
            <a:endParaRPr lang="en-US" altLang="en-US">
              <a:latin typeface="Arial" panose="020B0604020202020204" pitchFamily="34" charset="0"/>
            </a:endParaRPr>
          </a:p>
          <a:p>
            <a:r>
              <a:rPr lang="en-US" altLang="en-US">
                <a:latin typeface="Arial" panose="020B0604020202020204" pitchFamily="34" charset="0"/>
              </a:rPr>
              <a:t>    The association of religious observance and plasma lipids and lipoproteins was studied in a sample of 673 Jewish residents of Jerusalem ages 17-18 years. Religious observance was classified according to the parents' ranking of their perceived degree of religiosity. The study group included children whose parents were orthodox Jews who pedantically observed religious commandments, children of traditional parents who observed some of the rules, and children of nonobservant secular parents. Plasma levels of cholesterol, triglyceride, and low-density lipoprotein were higher in secular children than in the orthodox group. These associations were independent of sex, origin, social class, body mass, and season. High-density lipoprotein cholesterol was somewhat higher in the orthodox group than in the secular children although this difference was not statistically significant. Regression analysis showed that offspring's environment and parental phenotype were the most important predictors of lipid concentrations in adolescents. The association of religious observance with plasma lipids and lipoproteins, however, was independent of parental phenotype lipid values and the contribution of offspring and parents' environment. These findings are consistent with similar differences in plasma lipids described previously among the parents, as well as the lower incidence of myocardial infarction in the orthodox religious group, which has been shown in the Israeli adult population.</a:t>
            </a:r>
          </a:p>
          <a:p>
            <a:endParaRPr lang="en-US" altLang="en-US">
              <a:latin typeface="Arial" panose="020B0604020202020204" pitchFamily="34" charset="0"/>
            </a:endParaRPr>
          </a:p>
          <a:p>
            <a:r>
              <a:rPr lang="en-US" altLang="en-US">
                <a:latin typeface="Arial" panose="020B0604020202020204" pitchFamily="34" charset="0"/>
              </a:rPr>
              <a:t>    PMID: 3823011 [PubMed - indexed for MEDLINE]</a:t>
            </a:r>
          </a:p>
          <a:p>
            <a:endParaRPr lang="en-US" altLang="en-US">
              <a:latin typeface="Arial" panose="020B0604020202020204" pitchFamily="34" charset="0"/>
            </a:endParaRPr>
          </a:p>
          <a:p>
            <a:r>
              <a:rPr lang="en-US" altLang="en-US">
                <a:latin typeface="Arial" panose="020B0604020202020204" pitchFamily="34" charset="0"/>
              </a:rPr>
              <a:t>Am J Clin Nutr. 1985 Sep;42(3):511-21.Click here to read Links</a:t>
            </a:r>
          </a:p>
          <a:p>
            <a:r>
              <a:rPr lang="en-US" altLang="en-US">
                <a:latin typeface="Arial" panose="020B0604020202020204" pitchFamily="34" charset="0"/>
              </a:rPr>
              <a:t>    Coronary heart disease risk factors among religious groupings in a Jewish population sample in Jerusalem.</a:t>
            </a:r>
          </a:p>
          <a:p>
            <a:r>
              <a:rPr lang="en-US" altLang="en-US">
                <a:latin typeface="Arial" panose="020B0604020202020204" pitchFamily="34" charset="0"/>
              </a:rPr>
              <a:t>    Friedlander Y, Kark JD, Kaufmann NA, Stein Y.</a:t>
            </a:r>
          </a:p>
          <a:p>
            <a:endParaRPr lang="en-US" altLang="en-US">
              <a:latin typeface="Arial" panose="020B0604020202020204" pitchFamily="34" charset="0"/>
            </a:endParaRPr>
          </a:p>
          <a:p>
            <a:r>
              <a:rPr lang="en-US" altLang="en-US">
                <a:latin typeface="Arial" panose="020B0604020202020204" pitchFamily="34" charset="0"/>
              </a:rPr>
              <a:t>    The hypothesis that plasma lipids, blood pressure, smoking and dietary intake differed according to degree of religiosity was examined in a sample of Jewish residents of Jerusalem. Religiosity was classified according to the subject's self-ranking of his perceived degree of religiosity. Prevalence of smoking, and plasma levels of cholesterol, triglycerides, and low-density lipoprotein cholesterol were higher in secular participants than in the orthodox group. No differences in blood pressure and in high-density lipoprotein cholesterol were observed. Secular subjects consumed more total fat, more saturated fatty acids and less carbohydrate than religious subjects. These differences in nutrient intake among the religious groups reflected differences in their food selection, notably consumption of dairy products. These findings of parallel differences in plasma lipids and in dietary intake are consistent with the differing incidence of myocardial infarction in the religious groups which has been shown in the Israeli population.</a:t>
            </a:r>
          </a:p>
          <a:p>
            <a:endParaRPr lang="en-US" altLang="en-US">
              <a:latin typeface="Arial" panose="020B0604020202020204" pitchFamily="34" charset="0"/>
            </a:endParaRPr>
          </a:p>
          <a:p>
            <a:r>
              <a:rPr lang="en-US" altLang="en-US">
                <a:latin typeface="Arial" panose="020B0604020202020204" pitchFamily="34" charset="0"/>
              </a:rPr>
              <a:t>    PMID: 3862337 [PubMed - indexed for MEDLINE]</a:t>
            </a: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808427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solidFill>
                  <a:srgbClr val="FAE232"/>
                </a:solidFill>
                <a:latin typeface="Tahoma Normal"/>
              </a:rPr>
              <a:t>4T 56</a:t>
            </a:r>
            <a:endParaRPr lang="en-US" dirty="0"/>
          </a:p>
        </p:txBody>
      </p:sp>
      <p:sp>
        <p:nvSpPr>
          <p:cNvPr id="4" name="Slide Number Placeholder 3"/>
          <p:cNvSpPr>
            <a:spLocks noGrp="1"/>
          </p:cNvSpPr>
          <p:nvPr>
            <p:ph type="sldNum" sz="quarter" idx="5"/>
          </p:nvPr>
        </p:nvSpPr>
        <p:spPr/>
        <p:txBody>
          <a:bodyPr/>
          <a:lstStyle/>
          <a:p>
            <a:fld id="{DC53A08F-19E0-8446-9C8D-843B3F2F1A20}" type="slidenum">
              <a:rPr lang="en-US" smtClean="0"/>
              <a:t>66</a:t>
            </a:fld>
            <a:endParaRPr lang="en-US"/>
          </a:p>
        </p:txBody>
      </p:sp>
    </p:spTree>
    <p:extLst>
      <p:ext uri="{BB962C8B-B14F-4D97-AF65-F5344CB8AC3E}">
        <p14:creationId xmlns:p14="http://schemas.microsoft.com/office/powerpoint/2010/main" val="4285880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82701BF2-CAFF-954D-9FEC-D3F36DB7569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9F31B16E-E9BD-9145-8F54-7C568B5DEC18}" type="slidenum">
              <a:rPr lang="en-US" altLang="en-US" sz="1200">
                <a:effectLst/>
              </a:rPr>
              <a:pPr algn="r" eaLnBrk="1" hangingPunct="1">
                <a:lnSpc>
                  <a:spcPct val="100000"/>
                </a:lnSpc>
                <a:spcBef>
                  <a:spcPct val="0"/>
                </a:spcBef>
                <a:buClrTx/>
                <a:buSzTx/>
                <a:buFontTx/>
                <a:buNone/>
              </a:pPr>
              <a:t>68</a:t>
            </a:fld>
            <a:endParaRPr lang="en-US" altLang="en-US" sz="1200">
              <a:effectLst/>
            </a:endParaRPr>
          </a:p>
        </p:txBody>
      </p:sp>
      <p:sp>
        <p:nvSpPr>
          <p:cNvPr id="183299" name="Rectangle 2">
            <a:extLst>
              <a:ext uri="{FF2B5EF4-FFF2-40B4-BE49-F238E27FC236}">
                <a16:creationId xmlns:a16="http://schemas.microsoft.com/office/drawing/2014/main" id="{D136C75E-EFF7-D744-89BB-C0047C5F5676}"/>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780DF22E-8CF1-6842-96D6-829FADB60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000">
                <a:latin typeface="Arial" panose="020B0604020202020204" pitchFamily="34" charset="0"/>
              </a:rPr>
              <a:t>Psychol Health Med. 2009 May;14(3):255-61.</a:t>
            </a:r>
          </a:p>
          <a:p>
            <a:pPr eaLnBrk="1" hangingPunct="1">
              <a:lnSpc>
                <a:spcPct val="90000"/>
              </a:lnSpc>
            </a:pPr>
            <a:r>
              <a:rPr lang="en-US" altLang="en-US" sz="1000">
                <a:latin typeface="Arial" panose="020B0604020202020204" pitchFamily="34" charset="0"/>
              </a:rPr>
              <a:t>    The effects of dietary cholesterol-lowering on psychological symptoms: a randomised controlled study.</a:t>
            </a:r>
          </a:p>
          <a:p>
            <a:pPr eaLnBrk="1" hangingPunct="1">
              <a:lnSpc>
                <a:spcPct val="90000"/>
              </a:lnSpc>
            </a:pPr>
            <a:r>
              <a:rPr lang="en-US" altLang="en-US" sz="1000">
                <a:latin typeface="Arial" panose="020B0604020202020204" pitchFamily="34" charset="0"/>
              </a:rPr>
              <a:t>    Weidner G, Connor SL, Gerhard GT, Duell PB, Connor WE.</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    San Francisco State University, San Francisco, California, USA. gweidner@sfsu.edu</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    The relationship of plasma cholesterol-reducing interventions to emotional states, such as depression and hostility, remains a topic of debate. The present study employed a randomised, controlled design, and was conducted at a clinical research center to test the effect of dietary cholesterol-lowering on psychological symptoms. Ten women and eight men were randomly assigned to one of two counterbalanced diet cycles (low-fat versus high-fat diet; isocaloric; 6 weeks each; separated by a washout period). Analyses for repeated measures revealed that the low-fat diet significantly reduced total, LDL and HDL cholesterol, when compared with baseline and the high-fat diet. As expected, weight remained unchanged. Ratings of depression, hostility and global severity of psychological symptoms as measured by the SCL-90-R also improved significantly on the low-fat, high-complex carbohydrate diet when compared with baseline. These results suggest that plasma cholesterol-lowering in the context of a low-fat, high-complex carbohydrate diet may have a beneficial effect on psychological symptoms.</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    PMID: 19444703 [PubMed - indexed for MEDLINE]</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Jpn Heart J. 2001 Nov;42(6):739-48. Links</a:t>
            </a:r>
          </a:p>
          <a:p>
            <a:pPr eaLnBrk="1" hangingPunct="1">
              <a:lnSpc>
                <a:spcPct val="90000"/>
              </a:lnSpc>
            </a:pPr>
            <a:r>
              <a:rPr lang="en-US" altLang="en-US" sz="1000">
                <a:latin typeface="Arial" panose="020B0604020202020204" pitchFamily="34" charset="0"/>
              </a:rPr>
              <a:t>Depressive mood accompanies hypercholesterolemia in young Japanese adults.Nakao M, Ando K, Nomura S, Kuboki T, Uehara Y, Toyooka T, Fujita T.</a:t>
            </a:r>
          </a:p>
          <a:p>
            <a:pPr eaLnBrk="1" hangingPunct="1">
              <a:lnSpc>
                <a:spcPct val="90000"/>
              </a:lnSpc>
            </a:pPr>
            <a:r>
              <a:rPr lang="en-US" altLang="en-US" sz="1000">
                <a:latin typeface="Arial" panose="020B0604020202020204" pitchFamily="34" charset="0"/>
              </a:rPr>
              <a:t>Teikyo University Center for Evidence-Based Medicine and Department of Hygiene and Public Health, School of Medicine, Tokyo, Japan.</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Screening of young hypercholesterolemics is important because they are highly susceptible to atherosclerotic diseases. However, in some cases, serum cholesterol level may be elevated temporarily due to stress or other psychological factors. This study examined the effects of mood states on 'persistent' hypercholesterolemia in comparison with 'temporary' hypercholesterolemia among students entering a university. The subjects were 114 untreated first-year students aged 18 to 20 years old. All had been screened positive for hypercholesterolemia (serum total cholesterol &gt; or = 220 mg/dl) upon enrolling in the university. Three months after the screening, they were divided into two groups according to the re-examined serum total cholesterol level; a persistent hypercholesterolemic group (n=41) with &gt;220 mg/dl and a temporary hypercholesterolemic group (n=73) with &lt;220 mg/dl. At that time, they completed the Profile of Mood States (POMS) with tension-anxiety, depression, anger-hostility, vigor, fatigue and confusion scales. The POMS depression scores and the female ratio were higher (both p&lt;0.01) and body mass index was lower (p&lt;0.05) in the persistent hypercholesterolemic subjects than in the temporary hypercholesterolemic subjects; the POMS depression scores were still higher (p&lt;0.05) after controlling for the effects of gender, body mass index, and other POMS scales by multiple logistic regression analysis. Depressive mood appeared to relate to hypercholesterolemia when the university students were screened. Assessment of mood states may be important in screening young hypercholesterolemic patients.</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PMID: 11933923 [PubMed - indexed for MEDLINE]</a:t>
            </a:r>
          </a:p>
          <a:p>
            <a:pPr eaLnBrk="1" hangingPunct="1">
              <a:lnSpc>
                <a:spcPct val="90000"/>
              </a:lnSpc>
            </a:pPr>
            <a:r>
              <a:rPr lang="en-US" altLang="en-US" sz="1000">
                <a:latin typeface="Arial" panose="020B0604020202020204" pitchFamily="34" charset="0"/>
              </a:rPr>
              <a:t>Tohoku J Exp Med. 2004 Dec;204(4):273-87.</a:t>
            </a:r>
          </a:p>
          <a:p>
            <a:pPr eaLnBrk="1" hangingPunct="1">
              <a:lnSpc>
                <a:spcPct val="90000"/>
              </a:lnSpc>
            </a:pPr>
            <a:r>
              <a:rPr lang="en-US" altLang="en-US" sz="1000">
                <a:latin typeface="Arial" panose="020B0604020202020204" pitchFamily="34" charset="0"/>
              </a:rPr>
              <a:t>    Relationship between major depression and high serum cholesterol in Japanese men.</a:t>
            </a:r>
          </a:p>
          <a:p>
            <a:pPr eaLnBrk="1" hangingPunct="1">
              <a:lnSpc>
                <a:spcPct val="90000"/>
              </a:lnSpc>
            </a:pPr>
            <a:r>
              <a:rPr lang="en-US" altLang="en-US" sz="1000">
                <a:latin typeface="Arial" panose="020B0604020202020204" pitchFamily="34" charset="0"/>
              </a:rPr>
              <a:t>    Nakao M, Yano E.</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    Department of Hygiene and Public Health, School of Medicine, Teikyo University, Tokyo 173-8605, Japan. mnakao@med.teikyo-u.ac.jp</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    Although it has been argued that those with lower levels of serum cholesterol are likely to be depressive, the findings are inconsistent. The present study attempted to clarify the relationship between major depression and serum total cholesterol in a working population. Subjects were 987 Japanese men working at an institute, aged 20 to 64 years. In addition to blood examinations and physical measurements, clinical structured interviews of the Diagnostic and Statistical Manual of Mental Disorders, Fourth Edition (DSM-IV) were used to detect major depression. The prevalence of major depression was higher in the hypercholesterolemics (serum total cholesterol levels &gt; or = 5.69 mmol/liter) than in the normocholesterolemics (3.10-5.69 mmol/liter) (6.1% vs 1.8%, p &lt; 0.05). Notably, there was no case with major depression among the hypocholesterolemics (&lt; 3.10 mmol/liter). Through a multiple regression analysis, serum total cholesterol levels were positively predicted by the following four variables: major depression, age, body mass index, and skipping breakfast (all p &lt; 0.01). Concerning those diagnosed with major depression, serum total cholesterol levels remained higher in the following year (p &lt; 0.05), comparing to those without such diagnosis. Therefore, depression is associated with higher serum cholesterol levels in a population of Japanese male workers. The irregularity of eating behavior may be one of the factors mediating high serum cholesterol levels and major depression.</a:t>
            </a:r>
          </a:p>
          <a:p>
            <a:pPr eaLnBrk="1" hangingPunct="1">
              <a:lnSpc>
                <a:spcPct val="90000"/>
              </a:lnSpc>
            </a:pPr>
            <a:endParaRPr lang="en-US" altLang="en-US" sz="1000">
              <a:latin typeface="Arial" panose="020B0604020202020204" pitchFamily="34" charset="0"/>
            </a:endParaRPr>
          </a:p>
          <a:p>
            <a:pPr eaLnBrk="1" hangingPunct="1">
              <a:lnSpc>
                <a:spcPct val="90000"/>
              </a:lnSpc>
            </a:pPr>
            <a:r>
              <a:rPr lang="en-US" altLang="en-US" sz="1000">
                <a:latin typeface="Arial" panose="020B0604020202020204" pitchFamily="34" charset="0"/>
              </a:rPr>
              <a:t>    PMID: 15572853 [PubMed - indexed for MEDLINE]</a:t>
            </a:r>
          </a:p>
          <a:p>
            <a:pPr eaLnBrk="1" hangingPunct="1">
              <a:lnSpc>
                <a:spcPct val="90000"/>
              </a:lnSpc>
            </a:pPr>
            <a:endParaRPr lang="en-US" altLang="en-US" sz="1000">
              <a:latin typeface="Arial" panose="020B0604020202020204" pitchFamily="34" charset="0"/>
            </a:endParaRPr>
          </a:p>
        </p:txBody>
      </p:sp>
    </p:spTree>
    <p:extLst>
      <p:ext uri="{BB962C8B-B14F-4D97-AF65-F5344CB8AC3E}">
        <p14:creationId xmlns:p14="http://schemas.microsoft.com/office/powerpoint/2010/main" val="143249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here know that there was such a thing as healthy Cholesterol?</a:t>
            </a:r>
          </a:p>
          <a:p>
            <a:r>
              <a:rPr lang="en-US" dirty="0"/>
              <a:t>How many here knew there were benefits to cholesterol?</a:t>
            </a:r>
          </a:p>
          <a:p>
            <a:r>
              <a:rPr lang="en-US" dirty="0"/>
              <a:t>How many thought that they whole goal with cholesterol was to get as low as possible?</a:t>
            </a:r>
          </a:p>
        </p:txBody>
      </p:sp>
      <p:sp>
        <p:nvSpPr>
          <p:cNvPr id="4" name="Slide Number Placeholder 3"/>
          <p:cNvSpPr>
            <a:spLocks noGrp="1"/>
          </p:cNvSpPr>
          <p:nvPr>
            <p:ph type="sldNum" sz="quarter" idx="5"/>
          </p:nvPr>
        </p:nvSpPr>
        <p:spPr/>
        <p:txBody>
          <a:bodyPr/>
          <a:lstStyle/>
          <a:p>
            <a:fld id="{DC53A08F-19E0-8446-9C8D-843B3F2F1A20}" type="slidenum">
              <a:rPr lang="en-US" smtClean="0"/>
              <a:t>6</a:t>
            </a:fld>
            <a:endParaRPr lang="en-US"/>
          </a:p>
        </p:txBody>
      </p:sp>
    </p:spTree>
    <p:extLst>
      <p:ext uri="{BB962C8B-B14F-4D97-AF65-F5344CB8AC3E}">
        <p14:creationId xmlns:p14="http://schemas.microsoft.com/office/powerpoint/2010/main" val="10068773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a:extLst>
              <a:ext uri="{FF2B5EF4-FFF2-40B4-BE49-F238E27FC236}">
                <a16:creationId xmlns:a16="http://schemas.microsoft.com/office/drawing/2014/main" id="{0D3C42C0-8025-D048-A97E-04E2F14F8EF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8DE6C7DD-E534-6542-88EF-86B1FA0F3C73}" type="slidenum">
              <a:rPr lang="en-US" altLang="en-US" sz="1200">
                <a:effectLst/>
              </a:rPr>
              <a:pPr algn="r" eaLnBrk="1" hangingPunct="1">
                <a:lnSpc>
                  <a:spcPct val="100000"/>
                </a:lnSpc>
                <a:spcBef>
                  <a:spcPct val="0"/>
                </a:spcBef>
                <a:buClrTx/>
                <a:buSzTx/>
                <a:buFontTx/>
                <a:buNone/>
              </a:pPr>
              <a:t>70</a:t>
            </a:fld>
            <a:endParaRPr lang="en-US" altLang="en-US" sz="1200">
              <a:effectLst/>
            </a:endParaRPr>
          </a:p>
        </p:txBody>
      </p:sp>
      <p:sp>
        <p:nvSpPr>
          <p:cNvPr id="531459" name="Rectangle 2">
            <a:extLst>
              <a:ext uri="{FF2B5EF4-FFF2-40B4-BE49-F238E27FC236}">
                <a16:creationId xmlns:a16="http://schemas.microsoft.com/office/drawing/2014/main" id="{EE553739-166F-664D-B42A-7F52904B9BFF}"/>
              </a:ext>
            </a:extLst>
          </p:cNvPr>
          <p:cNvSpPr>
            <a:spLocks noGrp="1" noRot="1" noChangeAspect="1" noChangeArrowheads="1" noTextEdit="1"/>
          </p:cNvSpPr>
          <p:nvPr>
            <p:ph type="sldImg"/>
          </p:nvPr>
        </p:nvSpPr>
        <p:spPr>
          <a:solidFill>
            <a:srgbClr val="FFFFFF"/>
          </a:solidFill>
          <a:ln/>
        </p:spPr>
      </p:sp>
      <p:sp>
        <p:nvSpPr>
          <p:cNvPr id="531460" name="Rectangle 3">
            <a:extLst>
              <a:ext uri="{FF2B5EF4-FFF2-40B4-BE49-F238E27FC236}">
                <a16:creationId xmlns:a16="http://schemas.microsoft.com/office/drawing/2014/main" id="{87FF1924-D5D5-074D-B927-A12522105B75}"/>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J Occup Health. 2009 Feb 10. [Epub ahead of print]</a:t>
            </a:r>
          </a:p>
          <a:p>
            <a:pPr eaLnBrk="1" hangingPunct="1"/>
            <a:r>
              <a:rPr lang="en-US" altLang="en-US">
                <a:latin typeface="Arial" panose="020B0604020202020204" pitchFamily="34" charset="0"/>
              </a:rPr>
              <a:t>    Burnout and Risk Factors for Arteriosclerotic Disease: Follow-up Study.</a:t>
            </a:r>
          </a:p>
          <a:p>
            <a:pPr eaLnBrk="1" hangingPunct="1"/>
            <a:r>
              <a:rPr lang="en-US" altLang="en-US">
                <a:latin typeface="Arial" panose="020B0604020202020204" pitchFamily="34" charset="0"/>
              </a:rPr>
              <a:t>    Kitaoka-Higashiguchi K, Morikawa Y, Miura K, Sakurai M, Ishizaki M, Kido T, Naruse Y, Nakagawa 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Public Health, Kanazawa Medical University.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Objectives: The purpose of this longitudinal study was to investigate the effects of burnout on risk factors for arteriosclerotic disease. Methods: Baseline data were collected from 442 male middle managers working for a manufacturing company in Japan. All participants had a physical health check-up and completed the Japanese Maslach Burnout Inventory-General Survey. We calculated the Japanese-specific cut-off points of the MBI-GS and applied "exhaustion+1" criterion to define subjects as healthy or burnout at baseline. Follow-up measures were collected 4-5 yr later for 383 middle managers. Changes in the subjects' waist circumference, body weight, body mass index (BMI), blood pressure, total cholesterol, triglycerides, HDL cholesterol, LDL cholesterol, fasting blood sugar, fasting insulin, HOMA-R, and HbA1c over a time period of 4 to 5 yr were compared between the healthy and burnout groups. New cases of large waist circumference, high BMI, metabolic syndrome, hypertension, hypercholesterolemia, high triglycerides, low HDL cholesterol, high LDL cholesterol, and impaired fasting glucose were detected at follow-up. Results: Changes in waist circumference, body weight, and BMI were significantly greater in burned-out managers than in healthy managers. Furthermore, compared to other variables (age and health behaviors such as smoking), burnout was a significant explanatory variable. The odds ratio of the burnout group was 2.80 for hypercholesterolemia with statistical significance after adjusting for age. After adjusting for age, health behaviors, and baseline total cholesterol, the results were similar. Conclusions: Burnout, which results from prolonged exposure to chronic work stress, may be associated with risk factors for arteriosclerotic disease.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19212087 [PubMed - as supplied by publisher]</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Int J Emerg Ment Health. 2006 Fall;8(4):227-37.Links</a:t>
            </a:r>
          </a:p>
          <a:p>
            <a:pPr eaLnBrk="1" hangingPunct="1"/>
            <a:r>
              <a:rPr lang="en-US" altLang="en-US">
                <a:latin typeface="Arial" panose="020B0604020202020204" pitchFamily="34" charset="0"/>
              </a:rPr>
              <a:t>    Police trauma and cardiovascular disease: association between PTSD symptoms and metabolic syndrome.</a:t>
            </a:r>
          </a:p>
          <a:p>
            <a:pPr eaLnBrk="1" hangingPunct="1"/>
            <a:r>
              <a:rPr lang="en-US" altLang="en-US">
                <a:latin typeface="Arial" panose="020B0604020202020204" pitchFamily="34" charset="0"/>
              </a:rPr>
              <a:t>    Violanti JM, Fekedulegn D, Hartley TA, Andrew ME, Charles LE, Mnatsakanova A, Burchfiel CM.</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Social and Preventive Medicine, School of Public Health and Health Professions, State University of NY at Buffalo, USA. violanti@buffalo.edu</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Although prior evidence exists concerning the association between posttraumatic stress disorder (PTSD) and cardiovascular disease, few studies have examined associations of PTSD symptomatology and the metabolic syndrome in the high stress occupation of police work. The metabolic syndrome is a clustering of cardiovascular disease risk factors that have also been independently associated with psychological conditions. The aim of this study was to examine associations between the PTSD symptoms and metabolic syndrome in police officers. A stratified sample of 115 police officers was randomly selected from the Buffalo, NY Police Department. PTSD symptoms were measured with the Impact of Event scale (IES), divided into categories of subclinical, mild, moderate and severe symptom levels. The metabolic syndrome was considered present if three or more of its component parameters (obesity, elevated blood pressure, reduced high density lipoprotein (HDL) cholesterol, elevated triglycerides, and abnormal glucose levels) were present in each officer. Results indicated a significantly increased prevalence of the metabolic syndrome among those officers in the severe PTSD symptom category compared with the lowest PTSD severity category (prevalence ratio (PR) = 3.31, 95% C.I. = 1.19 - 9.22). Adjustment for age did not alter the association appreciably (PR = 3.12, 95% C.I. = 1.15 - 8.50). Adjustment for several demographic and lifestyle factors (age, education, smoking, alcohol intake) reduced the magnitude of the prevalence ratio slightly for the severe versus subclinical PTSD category (PR = 2.69, 95% C.I. = 0. 79 - 9.13), with adjustment for age and education accounting for most of the attenuation (PR = 2.71, 95% C.I. = 0.99 - 7.37). Thus, officers with severe PTSD symptoms were approximately three times more likely to have the metabolic syndrome and education may account for some of this association.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17131769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J Pak Med Assoc. 2008 Jan;58(1):15-8.Links</a:t>
            </a:r>
          </a:p>
          <a:p>
            <a:pPr eaLnBrk="1" hangingPunct="1"/>
            <a:r>
              <a:rPr lang="en-US" altLang="en-US">
                <a:latin typeface="Arial" panose="020B0604020202020204" pitchFamily="34" charset="0"/>
              </a:rPr>
              <a:t>Estimation and correlation of stress and cholesterol levels in college teachers and housewives of Hyderabad-Pakistan.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Wattoo FH, Memon MS, Memon AN, Wattoo MH, Tirmizi SA, Iqbal J.</a:t>
            </a:r>
          </a:p>
          <a:p>
            <a:pPr eaLnBrk="1" hangingPunct="1"/>
            <a:r>
              <a:rPr lang="en-US" altLang="en-US">
                <a:latin typeface="Arial" panose="020B0604020202020204" pitchFamily="34" charset="0"/>
              </a:rPr>
              <a:t>Institute of Biochemistry, University of Sindh, Jamshoro, Pakistan.</a:t>
            </a:r>
          </a:p>
          <a:p>
            <a:pPr eaLnBrk="1" hangingPunct="1"/>
            <a:r>
              <a:rPr lang="en-US" altLang="en-US">
                <a:latin typeface="Arial" panose="020B0604020202020204" pitchFamily="34" charset="0"/>
              </a:rPr>
              <a:t>OBJECTIVE: To evaluate environmental, psychological and physiological stresses in college teachers and housewives, and to correlate with their serum total cholesterol, HDL cholesterol, and LDL cholesterol, and triglyceride levels. METHODS: This cohort study was performed at the Institute of Biochemistry, University of Sindh, Jamshoro, Pakistan during 2003-2005. Eighty females from middle socioeconomic groups, college teachers (40) and housewives (40) aged between 25-45 years participated in this study and subjects were selected from Hyderabad and its adjoining areas. Environmental, psychological and physiological stress levels were measured with Likert scale. Total cholesterol, LDL cholesterol and HDL cholesterol were measured by CHOD-PAP method and triglyceride levels were measured by GPO method. RESULTS: Housewives had high levels of total cholesterol, LDL cholesterol and triglyceride but low levels of HDL cholesterol were found in college teachers. Environmental, psychological and physiological stresses were significantly higher in housewives as compared to college teachers. CONCLUSION: Housewives were under more stress than college teachers. High levels of total cholesterol, LDL cholesterol and triglyceride but low levels of HDL cholesterol were found in housewives compared to college teachers.</a:t>
            </a:r>
          </a:p>
          <a:p>
            <a:pPr eaLnBrk="1" hangingPunct="1"/>
            <a:r>
              <a:rPr lang="en-US" altLang="en-US">
                <a:latin typeface="Arial" panose="020B0604020202020204" pitchFamily="34" charset="0"/>
              </a:rPr>
              <a:t>PMID: 18297969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Arch Intern Med. 1992 Apr;152(4):775-80. Links</a:t>
            </a:r>
          </a:p>
          <a:p>
            <a:pPr eaLnBrk="1" hangingPunct="1"/>
            <a:r>
              <a:rPr lang="en-US" altLang="en-US">
                <a:latin typeface="Arial" panose="020B0604020202020204" pitchFamily="34" charset="0"/>
              </a:rPr>
              <a:t>Acute cholesterol responses to mental stress and change in posture.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Muldoon MF, Bachen EA, Manuck SB, Waldstein SR, Bricker PL, Bennett JA.</a:t>
            </a:r>
          </a:p>
          <a:p>
            <a:pPr eaLnBrk="1" hangingPunct="1"/>
            <a:r>
              <a:rPr lang="en-US" altLang="en-US">
                <a:latin typeface="Arial" panose="020B0604020202020204" pitchFamily="34" charset="0"/>
              </a:rPr>
              <a:t>Center for Clinical Pharmacology, University of Pittsburgh, PA 15260.</a:t>
            </a:r>
          </a:p>
          <a:p>
            <a:pPr eaLnBrk="1" hangingPunct="1"/>
            <a:r>
              <a:rPr lang="en-US" altLang="en-US">
                <a:latin typeface="Arial" panose="020B0604020202020204" pitchFamily="34" charset="0"/>
              </a:rPr>
              <a:t>BACKGROUND--Serum lipid levels vary widely within individuals, but the causes of these fluctuations are poorly understood. One area of research concerns elevations in cholesterol concentration in response to emotional stress. In a laboratory-based experiment, we compared the effects of acute mental stress and postural change (standing) on serum cholesterol concentration. In addition, plasma volume was indirectly monitored to determine whether cholesterol changes with mental stress, if present, were a function of hemoconcentration. METHODS--Twenty-six men attended two laboratory sessions, each consisting of baseline (30 minutes), task (20 minutes), and recovery (30 minutes) periods. Subjects rested in the supine position during the baseline and recovery periods. During the task period of one session, subjects performed a mental task (Stroop test and mental arithmetic); during the other session, the subjects stood for the task period. RESULTS--Both mental stress and standing elicited significant elevations in heart rate, blood pressure, and plasma catecholamine concentrations, relative to the baseline and recovery periods. Both the mental and orthostatic tasks also significantly increased serum cholesterol concentration (by 0.10 and 0.57 mmol/L [3.7 and 21.9 mg/dL], respectively), as well as hemoglobin level and hematocrit. Cholesterol elevations with standing were reversible, while those resulting from mental stress persisted through the recovery period. When values were corrected for concomitant hemoconcentration, no net change in serum cholesterol level occurred during either task. CONCLUSIONS--Acute mental stress can produce rapid elevations in serum cholesterol concentration. It can also increase hemoglobin concentration and hematocrit (ie, reduce plasma volume). Therefore, increases in serum cholesterol level after acute mental stress are analogous to those with standing and may reflect hemoconcentration rather than altered lipoprotein metabolism.</a:t>
            </a:r>
          </a:p>
          <a:p>
            <a:pPr eaLnBrk="1" hangingPunct="1"/>
            <a:r>
              <a:rPr lang="en-US" altLang="en-US">
                <a:latin typeface="Arial" panose="020B0604020202020204" pitchFamily="34" charset="0"/>
              </a:rPr>
              <a:t>PMID: 1558435 [PubMed - indexed for MEDLINE]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Jpn Heart J. 2001 Nov;42(6):739-48. Links</a:t>
            </a:r>
          </a:p>
          <a:p>
            <a:pPr eaLnBrk="1" hangingPunct="1"/>
            <a:r>
              <a:rPr lang="en-US" altLang="en-US">
                <a:latin typeface="Arial" panose="020B0604020202020204" pitchFamily="34" charset="0"/>
              </a:rPr>
              <a:t>Depressive mood accompanies hypercholesterolemia in young Japanese adults.Nakao M, Ando K, Nomura S, Kuboki T, Uehara Y, Toyooka T, Fujita T.</a:t>
            </a:r>
          </a:p>
          <a:p>
            <a:pPr eaLnBrk="1" hangingPunct="1"/>
            <a:r>
              <a:rPr lang="en-US" altLang="en-US">
                <a:latin typeface="Arial" panose="020B0604020202020204" pitchFamily="34" charset="0"/>
              </a:rPr>
              <a:t>Teikyo University Center for Evidence-Based Medicine and Department of Hygiene and Public Health, School of Medicine, Tokyo, Japan.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Screening of young hypercholesterolemics is important because they are highly susceptible to atherosclerotic diseases. However, in some cases, serum cholesterol level may be elevated temporarily due to stress or other psychological factors. This study examined the effects of mood states on 'persistent' hypercholesterolemia in comparison with 'temporary' hypercholesterolemia among students entering a university. The subjects were 114 untreated first-year students aged 18 to 20 years old. All had been screened positive for hypercholesterolemia (serum total cholesterol &gt; or = 220 mg/dl) upon enrolling in the university. Three months after the screening, they were divided into two groups according to the re-examined serum total cholesterol level; a persistent hypercholesterolemic group (n=41) with &gt;220 mg/dl and a temporary hypercholesterolemic group (n=73) with &lt;220 mg/dl. At that time, they completed the Profile of Mood States (POMS) with tension-anxiety, depression, anger-hostility, vigor, fatigue and confusion scales. The POMS depression scores and the female ratio were higher (both p&lt;0.01) and body mass index was lower (p&lt;0.05) in the persistent hypercholesterolemic subjects than in the temporary hypercholesterolemic subjects; the POMS depression scores were still higher (p&lt;0.05) after controlling for the effects of gender, body mass index, and other POMS scales by multiple logistic regression analysis. Depressive mood appeared to relate to hypercholesterolemia when the university students were screened. Assessment of mood states may be important in screening young hypercholesterolemic patients.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PMID: 11933923 [PubMed - indexed for MEDLINE]</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38185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AE47EE62-D396-1C4C-B258-0FEADD2A972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lnSpc>
                <a:spcPct val="100000"/>
              </a:lnSpc>
              <a:spcBef>
                <a:spcPct val="0"/>
              </a:spcBef>
              <a:buClrTx/>
              <a:buSzTx/>
              <a:buFontTx/>
              <a:buNone/>
            </a:pPr>
            <a:fld id="{660A1CEF-630D-A144-ABF9-825F45DBE739}" type="slidenum">
              <a:rPr lang="en-US" altLang="en-US" sz="1200">
                <a:effectLst/>
              </a:rPr>
              <a:pPr algn="r" eaLnBrk="1" hangingPunct="1">
                <a:lnSpc>
                  <a:spcPct val="100000"/>
                </a:lnSpc>
                <a:spcBef>
                  <a:spcPct val="0"/>
                </a:spcBef>
                <a:buClrTx/>
                <a:buSzTx/>
                <a:buFontTx/>
                <a:buNone/>
              </a:pPr>
              <a:t>71</a:t>
            </a:fld>
            <a:endParaRPr lang="en-US" altLang="en-US" sz="1200">
              <a:effectLst/>
            </a:endParaRPr>
          </a:p>
        </p:txBody>
      </p:sp>
      <p:sp>
        <p:nvSpPr>
          <p:cNvPr id="330755" name="Rectangle 2">
            <a:extLst>
              <a:ext uri="{FF2B5EF4-FFF2-40B4-BE49-F238E27FC236}">
                <a16:creationId xmlns:a16="http://schemas.microsoft.com/office/drawing/2014/main" id="{F36A2785-E5D9-2344-A558-F047F0DA16EE}"/>
              </a:ext>
            </a:extLst>
          </p:cNvPr>
          <p:cNvSpPr>
            <a:spLocks noGrp="1" noRot="1" noChangeAspect="1" noChangeArrowheads="1" noTextEdit="1"/>
          </p:cNvSpPr>
          <p:nvPr>
            <p:ph type="sldImg"/>
          </p:nvPr>
        </p:nvSpPr>
        <p:spPr>
          <a:solidFill>
            <a:srgbClr val="FFFFFF"/>
          </a:solidFill>
          <a:ln/>
        </p:spPr>
      </p:sp>
      <p:sp>
        <p:nvSpPr>
          <p:cNvPr id="330756" name="Rectangle 3">
            <a:extLst>
              <a:ext uri="{FF2B5EF4-FFF2-40B4-BE49-F238E27FC236}">
                <a16:creationId xmlns:a16="http://schemas.microsoft.com/office/drawing/2014/main" id="{A89EF78C-290F-FD44-A34F-FD5821769A37}"/>
              </a:ext>
            </a:extLst>
          </p:cNvPr>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altLang="en-US" sz="800">
                <a:latin typeface="Arial" panose="020B0604020202020204" pitchFamily="34" charset="0"/>
              </a:rPr>
              <a:t> Hawaii Med J. 2001 Mar;60(3):69-73. </a:t>
            </a:r>
          </a:p>
          <a:p>
            <a:pPr eaLnBrk="1" hangingPunct="1">
              <a:lnSpc>
                <a:spcPct val="90000"/>
              </a:lnSpc>
            </a:pPr>
            <a:r>
              <a:rPr lang="en-US" altLang="en-US" sz="800">
                <a:latin typeface="Arial" panose="020B0604020202020204" pitchFamily="34" charset="0"/>
              </a:rPr>
              <a:t>The Hawaii Diet: ad libitum high carbohydrate, low fat multi-cultural diet for the reduction of chronic disease risk factors: obesity, hypertension, hypercholesterolemia, and hyperglycemia.Shintani TT, Beckham S, Brown AC, O'Connor HK.</a:t>
            </a:r>
          </a:p>
          <a:p>
            <a:pPr eaLnBrk="1" hangingPunct="1">
              <a:lnSpc>
                <a:spcPct val="90000"/>
              </a:lnSpc>
            </a:pPr>
            <a:r>
              <a:rPr lang="en-US" altLang="en-US" sz="800">
                <a:latin typeface="Arial" panose="020B0604020202020204" pitchFamily="34" charset="0"/>
              </a:rPr>
              <a:t>Preventive Health Department, Waianae Coast Comprehensive Health Center, 86-260 Farrington Hwy, Waianae, HI 96792, USA.</a:t>
            </a:r>
          </a:p>
          <a:p>
            <a:pPr eaLnBrk="1" hangingPunct="1">
              <a:lnSpc>
                <a:spcPct val="90000"/>
              </a:lnSpc>
            </a:pPr>
            <a:endParaRPr lang="en-US" altLang="en-US" sz="800">
              <a:latin typeface="Arial" panose="020B0604020202020204" pitchFamily="34" charset="0"/>
            </a:endParaRPr>
          </a:p>
          <a:p>
            <a:pPr eaLnBrk="1" hangingPunct="1">
              <a:lnSpc>
                <a:spcPct val="90000"/>
              </a:lnSpc>
            </a:pPr>
            <a:r>
              <a:rPr lang="en-US" altLang="en-US" sz="800">
                <a:latin typeface="Arial" panose="020B0604020202020204" pitchFamily="34" charset="0"/>
              </a:rPr>
              <a:t>OBJECTIVE: The purpose of this study was to determine the health effects of a high carbohydrate, low fat multi-cultural traditional diet, The Hawaii Diet, fed ad libitum to an adult population. METHODS: Twenty-two adults recruited from various cultural backgrounds in Hawaii were fed, without calorie or portion size restriction, the Hawaii Diet for 21 days. The Hawaii Diet, based on familiar traditional foods from different cultures, is high in complex carbohydrate (77% of calories), low in fat (12% of calories), and moderate in protein (11% of calories). Participants were encouraged to eat to satiety. RESULTS: There was a significant weight loss on The Hawaii Diet averaging 10.8 lbs (23.8 kg) (P &lt; .0001). Blood pressure was decreased from an average of 136.0/82.7 mm Hg to 125.5/78.9 mm Hg yielding a significant decrease of 10.4 mm Hg for systolic (P &lt; .01). Beginning diastolic levels were normal so decreases in these values were not significant. Average lipid values also decreased with total serum cholesterol being significantly reduced from 205.3 to 156.9 mg/dl (P &lt; .0001); LDL from 125.9 to 94.9 mg/dl (P &lt; .001); and HDL from 38.3 to 31.3 mg/dl (P &lt; .0005). Triglycerides (238.7 to 152.2 mg/dl) and the Chol:HDL ratio (5.8 to 5.2) improved at marginally significant levels (P &lt; .08). There was also a significant reduction in blood glucose levels from 112.2 to 91.5 mg/dL (P &lt; .01). CONCLUSION: The Hawaii Diet consisting of high carbohydrate, low fat ethnic meals appears to have a beneficial influence on weight loss and in decreasing systolic blood pressure, total cholesterol, LDL, and blood glucose values. Marginal improvement occurred for triglyceride levels. There was also a significant drop in HDL levels, however, the Chol:HDL was ratio did not increase. Further studies of longer duration with a control group should be conducted to test the effectiveness of The Hawaii Diet in maintaining these health benefits over a longer period of time.</a:t>
            </a:r>
          </a:p>
          <a:p>
            <a:pPr eaLnBrk="1" hangingPunct="1">
              <a:lnSpc>
                <a:spcPct val="90000"/>
              </a:lnSpc>
            </a:pPr>
            <a:endParaRPr lang="en-US" altLang="en-US" sz="800">
              <a:latin typeface="Arial" panose="020B0604020202020204" pitchFamily="34" charset="0"/>
            </a:endParaRPr>
          </a:p>
          <a:p>
            <a:pPr eaLnBrk="1" hangingPunct="1">
              <a:lnSpc>
                <a:spcPct val="90000"/>
              </a:lnSpc>
            </a:pPr>
            <a:r>
              <a:rPr lang="en-US" altLang="en-US" sz="800">
                <a:latin typeface="Arial" panose="020B0604020202020204" pitchFamily="34" charset="0"/>
              </a:rPr>
              <a:t>PMID: 11320614 [PubMed - indexed for MEDLINE]</a:t>
            </a:r>
          </a:p>
          <a:p>
            <a:pPr eaLnBrk="1" hangingPunct="1">
              <a:lnSpc>
                <a:spcPct val="90000"/>
              </a:lnSpc>
            </a:pPr>
            <a:endParaRPr lang="en-US" altLang="en-US" sz="800">
              <a:latin typeface="Arial" panose="020B0604020202020204" pitchFamily="34" charset="0"/>
            </a:endParaRPr>
          </a:p>
        </p:txBody>
      </p:sp>
    </p:spTree>
    <p:extLst>
      <p:ext uri="{BB962C8B-B14F-4D97-AF65-F5344CB8AC3E}">
        <p14:creationId xmlns:p14="http://schemas.microsoft.com/office/powerpoint/2010/main" val="38476541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51265CAF-88D8-F14E-A06A-61A66D90A0D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89417A19-9758-3544-88EB-F67009D3B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How many want to go to Hawaii for a health vacation? Save the air fair, buy the food and extend your life, give the gift of more time with you to your family and friends.</a:t>
            </a:r>
          </a:p>
          <a:p>
            <a:pPr eaLnBrk="1" hangingPunct="1">
              <a:spcBef>
                <a:spcPct val="0"/>
              </a:spcBef>
            </a:pPr>
            <a:r>
              <a:rPr lang="en-US" altLang="en-US" dirty="0">
                <a:ea typeface="ＭＳ Ｐゴシック" panose="020B0600070205080204" pitchFamily="34" charset="-128"/>
              </a:rPr>
              <a:t>I encourage you to eat more fresh fruits and vegetables, nuts and seeds, whole grains and beans</a:t>
            </a:r>
          </a:p>
          <a:p>
            <a:pPr eaLnBrk="1" hangingPunct="1">
              <a:spcBef>
                <a:spcPct val="0"/>
              </a:spcBef>
            </a:pPr>
            <a:r>
              <a:rPr lang="en-US" altLang="en-US" dirty="0">
                <a:ea typeface="ＭＳ Ｐゴシック" panose="020B0600070205080204" pitchFamily="34" charset="-128"/>
              </a:rPr>
              <a:t>In preference to animal protein, foods with oxidized fats and cholesterol, and refined foods.</a:t>
            </a:r>
          </a:p>
          <a:p>
            <a:pPr eaLnBrk="1" hangingPunct="1">
              <a:spcBef>
                <a:spcPct val="0"/>
              </a:spcBef>
            </a:pPr>
            <a:r>
              <a:rPr lang="en-US" altLang="en-US" dirty="0">
                <a:ea typeface="ＭＳ Ｐゴシック" panose="020B0600070205080204" pitchFamily="34" charset="-128"/>
              </a:rPr>
              <a:t> AWE</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141316" name="Slide Number Placeholder 3">
            <a:extLst>
              <a:ext uri="{FF2B5EF4-FFF2-40B4-BE49-F238E27FC236}">
                <a16:creationId xmlns:a16="http://schemas.microsoft.com/office/drawing/2014/main" id="{EF73518A-E624-8941-9E20-BE2D91241B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27F07DA-ECE9-884C-B1E8-BD3347F35FF4}" type="slidenum">
              <a:rPr lang="en-US" altLang="en-US" sz="1200"/>
              <a:pPr eaLnBrk="1" hangingPunct="1"/>
              <a:t>72</a:t>
            </a:fld>
            <a:endParaRPr lang="en-US" altLang="en-US" sz="1200"/>
          </a:p>
        </p:txBody>
      </p:sp>
    </p:spTree>
    <p:extLst>
      <p:ext uri="{BB962C8B-B14F-4D97-AF65-F5344CB8AC3E}">
        <p14:creationId xmlns:p14="http://schemas.microsoft.com/office/powerpoint/2010/main" val="3592414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a:t>
            </a:r>
          </a:p>
          <a:p>
            <a:r>
              <a:rPr lang="en-US" dirty="0"/>
              <a:t>“I don’t know if you knew this Dr. Clark, but I have always had sky high cholesterol, I was always worried that I was going to get a heart attack, stroke or Alzheimer’s.”</a:t>
            </a:r>
          </a:p>
          <a:p>
            <a:r>
              <a:rPr lang="en-US" dirty="0"/>
              <a:t>Celest was a nurse and her husband a doctor. They had attended my presentation, “The Blessing Of Heart Healthy Cholesterol”.</a:t>
            </a:r>
          </a:p>
          <a:p>
            <a:r>
              <a:rPr lang="en-US" dirty="0"/>
              <a:t>“I’ve tried every medication on the market,” she confessed, “but now that I have been on this program for the last six weeks, my cholesterol is totally normal and I am off all medications. </a:t>
            </a:r>
          </a:p>
          <a:p>
            <a:r>
              <a:rPr lang="en-US" dirty="0"/>
              <a:t>The principles taught in this presentation, not only have given me excellent cholesterol, but have brought me energy, vitality, and a new outlook on life</a:t>
            </a:r>
            <a:r>
              <a:rPr lang="en-US"/>
              <a:t>.” </a:t>
            </a:r>
            <a:endParaRPr lang="en-US" dirty="0"/>
          </a:p>
          <a:p>
            <a:r>
              <a:rPr lang="en-US" dirty="0"/>
              <a:t>This program worked for Celest, it can work for you too. Listen to this program, apply the simple natural remedies, and lifestyle changes, and you too can have normal natural, heart healthy cholesterol.  </a:t>
            </a:r>
          </a:p>
          <a:p>
            <a:endParaRPr lang="en-US" dirty="0"/>
          </a:p>
          <a:p>
            <a:endParaRPr lang="en-US" dirty="0"/>
          </a:p>
          <a:p>
            <a:endParaRPr lang="en-US" dirty="0"/>
          </a:p>
          <a:p>
            <a:r>
              <a:rPr lang="en-US" dirty="0"/>
              <a:t>Sky high cholesterol</a:t>
            </a:r>
          </a:p>
          <a:p>
            <a:r>
              <a:rPr lang="en-US" dirty="0"/>
              <a:t>Rn/</a:t>
            </a:r>
            <a:r>
              <a:rPr lang="en-US" dirty="0" err="1"/>
              <a:t>drs</a:t>
            </a:r>
            <a:r>
              <a:rPr lang="en-US" dirty="0"/>
              <a:t> wife, tried every med</a:t>
            </a:r>
          </a:p>
          <a:p>
            <a:r>
              <a:rPr lang="en-US" dirty="0"/>
              <a:t>Worried about risks of heart attack, </a:t>
            </a:r>
            <a:r>
              <a:rPr lang="en-US" dirty="0" err="1"/>
              <a:t>Alzheimers</a:t>
            </a:r>
            <a:r>
              <a:rPr lang="en-US" dirty="0"/>
              <a:t> and stroke.</a:t>
            </a:r>
          </a:p>
          <a:p>
            <a:r>
              <a:rPr lang="en-US" dirty="0"/>
              <a:t>Never known to have better cholesterol levels in her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too can have, by applying simple natural remedies</a:t>
            </a:r>
          </a:p>
          <a:p>
            <a:r>
              <a:rPr lang="en-US" dirty="0"/>
              <a:t>And following lifestyle program.</a:t>
            </a:r>
          </a:p>
          <a:p>
            <a:endParaRPr lang="en-US" dirty="0"/>
          </a:p>
          <a:p>
            <a:r>
              <a:rPr lang="en-US" dirty="0"/>
              <a:t>Benefit/problem solved</a:t>
            </a:r>
          </a:p>
          <a:p>
            <a:r>
              <a:rPr lang="en-US" dirty="0"/>
              <a:t>     Resistant high cholesterol</a:t>
            </a:r>
          </a:p>
          <a:p>
            <a:r>
              <a:rPr lang="en-US" dirty="0"/>
              <a:t>     high risk of heart attack</a:t>
            </a:r>
          </a:p>
          <a:p>
            <a:r>
              <a:rPr lang="en-US" dirty="0"/>
              <a:t>     </a:t>
            </a:r>
          </a:p>
          <a:p>
            <a:r>
              <a:rPr lang="en-US" dirty="0"/>
              <a:t>Bullet points</a:t>
            </a:r>
          </a:p>
          <a:p>
            <a:r>
              <a:rPr lang="en-US" dirty="0"/>
              <a:t>     </a:t>
            </a:r>
          </a:p>
          <a:p>
            <a:r>
              <a:rPr lang="en-US" dirty="0"/>
              <a:t>Inspire </a:t>
            </a:r>
          </a:p>
          <a:p>
            <a:endParaRPr lang="en-US" dirty="0"/>
          </a:p>
          <a:p>
            <a:r>
              <a:rPr lang="en-US" dirty="0"/>
              <a:t>Call to action</a:t>
            </a:r>
          </a:p>
        </p:txBody>
      </p:sp>
      <p:sp>
        <p:nvSpPr>
          <p:cNvPr id="4" name="Slide Number Placeholder 3"/>
          <p:cNvSpPr>
            <a:spLocks noGrp="1"/>
          </p:cNvSpPr>
          <p:nvPr>
            <p:ph type="sldNum" sz="quarter" idx="5"/>
          </p:nvPr>
        </p:nvSpPr>
        <p:spPr/>
        <p:txBody>
          <a:bodyPr/>
          <a:lstStyle/>
          <a:p>
            <a:fld id="{DC53A08F-19E0-8446-9C8D-843B3F2F1A20}" type="slidenum">
              <a:rPr lang="en-US" smtClean="0"/>
              <a:t>88</a:t>
            </a:fld>
            <a:endParaRPr lang="en-US"/>
          </a:p>
        </p:txBody>
      </p:sp>
    </p:spTree>
    <p:extLst>
      <p:ext uri="{BB962C8B-B14F-4D97-AF65-F5344CB8AC3E}">
        <p14:creationId xmlns:p14="http://schemas.microsoft.com/office/powerpoint/2010/main" val="336440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53A08F-19E0-8446-9C8D-843B3F2F1A20}" type="slidenum">
              <a:rPr lang="en-US" smtClean="0"/>
              <a:t>13</a:t>
            </a:fld>
            <a:endParaRPr lang="en-US"/>
          </a:p>
        </p:txBody>
      </p:sp>
    </p:spTree>
    <p:extLst>
      <p:ext uri="{BB962C8B-B14F-4D97-AF65-F5344CB8AC3E}">
        <p14:creationId xmlns:p14="http://schemas.microsoft.com/office/powerpoint/2010/main" val="21361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2CD1FFD6-6FDC-6C4E-B74F-4CAADC80AD19}"/>
              </a:ext>
            </a:extLst>
          </p:cNvPr>
          <p:cNvSpPr>
            <a:spLocks noGrp="1" noRot="1" noChangeAspect="1" noChangeArrowheads="1" noTextEdit="1"/>
          </p:cNvSpPr>
          <p:nvPr>
            <p:ph type="sldImg"/>
          </p:nvPr>
        </p:nvSpPr>
        <p:spPr>
          <a:ln/>
        </p:spPr>
      </p:sp>
      <p:sp>
        <p:nvSpPr>
          <p:cNvPr id="244739" name="Rectangle 3">
            <a:extLst>
              <a:ext uri="{FF2B5EF4-FFF2-40B4-BE49-F238E27FC236}">
                <a16:creationId xmlns:a16="http://schemas.microsoft.com/office/drawing/2014/main" id="{F6F88D5B-9C41-7647-8D99-C68599B827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723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F9068D1F-CE5A-7C4E-9021-B3F0C6ECDAF6}"/>
              </a:ext>
            </a:extLst>
          </p:cNvPr>
          <p:cNvSpPr>
            <a:spLocks noGrp="1" noRot="1" noChangeAspect="1" noChangeArrowheads="1" noTextEdit="1"/>
          </p:cNvSpPr>
          <p:nvPr>
            <p:ph type="sldImg"/>
          </p:nvPr>
        </p:nvSpPr>
        <p:spPr>
          <a:ln/>
        </p:spPr>
      </p:sp>
      <p:sp>
        <p:nvSpPr>
          <p:cNvPr id="246787" name="Rectangle 3">
            <a:extLst>
              <a:ext uri="{FF2B5EF4-FFF2-40B4-BE49-F238E27FC236}">
                <a16:creationId xmlns:a16="http://schemas.microsoft.com/office/drawing/2014/main" id="{079564C0-6B67-9140-84C3-DBE62F0A4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Within 24 hours of eating oxidized cholesterol, rabbits and monkeys develop vascular lesions which, if not repaired, could lead to arthrosclerosis and heart attacks.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Atherosclerosis. 1985 Feb;54(2):121-33.</a:t>
            </a:r>
          </a:p>
          <a:p>
            <a:pPr eaLnBrk="1" hangingPunct="1"/>
            <a:r>
              <a:rPr lang="en-US" altLang="en-US" dirty="0">
                <a:latin typeface="Arial" panose="020B0604020202020204" pitchFamily="34" charset="0"/>
              </a:rPr>
              <a:t>    Cholesterol oxidation derivatives and arterial endothelial damage.</a:t>
            </a:r>
          </a:p>
          <a:p>
            <a:pPr eaLnBrk="1" hangingPunct="1"/>
            <a:r>
              <a:rPr lang="en-US" altLang="en-US" dirty="0">
                <a:latin typeface="Arial" panose="020B0604020202020204" pitchFamily="34" charset="0"/>
              </a:rPr>
              <a:t>    Peng SK, Taylor CB, Hill JC, Morin RJ.</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Three groups of New Zealand male while rabbits were given either 2.5 mg/kg of 25-hydroxycholesterol, cholestane-3 beta, 5 alpha, 6 beta-</a:t>
            </a:r>
            <a:r>
              <a:rPr lang="en-US" altLang="en-US" dirty="0" err="1">
                <a:latin typeface="Arial" panose="020B0604020202020204" pitchFamily="34" charset="0"/>
              </a:rPr>
              <a:t>triol</a:t>
            </a:r>
            <a:r>
              <a:rPr lang="en-US" altLang="en-US" dirty="0">
                <a:latin typeface="Arial" panose="020B0604020202020204" pitchFamily="34" charset="0"/>
              </a:rPr>
              <a:t> or vehicle only, intravenously. 24 h after treatment, the luminal surfaces of aortae of rabbits receiving 25-hydroxycholesterol were examined by scanning electron microscopy (SEM) and showed numerous balloon-like protrusions and crater-like defects as well as circulating, formed elements adhering on the luminal surface. The luminal surface of aortae of rabbits given cholestane-3 beta, 5 alpha, 6 beta-</a:t>
            </a:r>
            <a:r>
              <a:rPr lang="en-US" altLang="en-US" dirty="0" err="1">
                <a:latin typeface="Arial" panose="020B0604020202020204" pitchFamily="34" charset="0"/>
              </a:rPr>
              <a:t>triol</a:t>
            </a:r>
            <a:r>
              <a:rPr lang="en-US" altLang="en-US" dirty="0">
                <a:latin typeface="Arial" panose="020B0604020202020204" pitchFamily="34" charset="0"/>
              </a:rPr>
              <a:t> had similar but more frequent lesions when compared with those of the 25-hydroxycholesterol group. Microthrombi were occasionally found. The aortae of the control group had significantly fewer lesions. Transmission electron-microscopic studies showed intracytoplasmic vacuoles and diffuse subendothelial edema in the aortae of the two groups receiving the oxidation derivatives of cholesterol. The balloon-like protrusions and crater-like defects observed by SEM appeared to represent the initial sterol-induced endothelial cell injury. Repeated episodes of arterial injury followed by thrombus formation could eventually lead to atherosclerosis.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r>
              <a:rPr lang="en-US" altLang="en-US" dirty="0" err="1">
                <a:latin typeface="Arial" panose="020B0604020202020204" pitchFamily="34" charset="0"/>
              </a:rPr>
              <a:t>PMID</a:t>
            </a:r>
            <a:r>
              <a:rPr lang="en-US" altLang="en-US" dirty="0">
                <a:latin typeface="Arial" panose="020B0604020202020204" pitchFamily="34" charset="0"/>
              </a:rPr>
              <a:t>: 3986012 [PubMed - indexed for MEDLINE]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Free </a:t>
            </a:r>
            <a:r>
              <a:rPr lang="en-US" altLang="en-US" dirty="0" err="1">
                <a:latin typeface="Arial" panose="020B0604020202020204" pitchFamily="34" charset="0"/>
              </a:rPr>
              <a:t>Radic</a:t>
            </a:r>
            <a:r>
              <a:rPr lang="en-US" altLang="en-US" dirty="0">
                <a:latin typeface="Arial" panose="020B0604020202020204" pitchFamily="34" charset="0"/>
              </a:rPr>
              <a:t> </a:t>
            </a:r>
            <a:r>
              <a:rPr lang="en-US" altLang="en-US" dirty="0" err="1">
                <a:latin typeface="Arial" panose="020B0604020202020204" pitchFamily="34" charset="0"/>
              </a:rPr>
              <a:t>Biol</a:t>
            </a:r>
            <a:r>
              <a:rPr lang="en-US" altLang="en-US" dirty="0">
                <a:latin typeface="Arial" panose="020B0604020202020204" pitchFamily="34" charset="0"/>
              </a:rPr>
              <a:t> Med. 2000 Jan 15;28(2):208-18.Click here to read Links</a:t>
            </a:r>
          </a:p>
          <a:p>
            <a:pPr eaLnBrk="1" hangingPunct="1"/>
            <a:r>
              <a:rPr lang="en-US" altLang="en-US" dirty="0">
                <a:latin typeface="Arial" panose="020B0604020202020204" pitchFamily="34" charset="0"/>
              </a:rPr>
              <a:t>    Lysosomal destabilization during macrophage damage induced by cholesterol oxidation products.</a:t>
            </a:r>
          </a:p>
          <a:p>
            <a:pPr eaLnBrk="1" hangingPunct="1"/>
            <a:r>
              <a:rPr lang="en-US" altLang="en-US" dirty="0">
                <a:latin typeface="Arial" panose="020B0604020202020204" pitchFamily="34" charset="0"/>
              </a:rPr>
              <a:t>    Yuan XM, Li W, </a:t>
            </a:r>
            <a:r>
              <a:rPr lang="en-US" altLang="en-US" dirty="0" err="1">
                <a:latin typeface="Arial" panose="020B0604020202020204" pitchFamily="34" charset="0"/>
              </a:rPr>
              <a:t>Brunk</a:t>
            </a:r>
            <a:r>
              <a:rPr lang="en-US" altLang="en-US" dirty="0">
                <a:latin typeface="Arial" panose="020B0604020202020204" pitchFamily="34" charset="0"/>
              </a:rPr>
              <a:t> UT, Dalen H, Chang </a:t>
            </a:r>
            <a:r>
              <a:rPr lang="en-US" altLang="en-US" dirty="0" err="1">
                <a:latin typeface="Arial" panose="020B0604020202020204" pitchFamily="34" charset="0"/>
              </a:rPr>
              <a:t>YH</a:t>
            </a:r>
            <a:r>
              <a:rPr lang="en-US" altLang="en-US" dirty="0">
                <a:latin typeface="Arial" panose="020B0604020202020204" pitchFamily="34" charset="0"/>
              </a:rPr>
              <a:t>, </a:t>
            </a:r>
            <a:r>
              <a:rPr lang="en-US" altLang="en-US" dirty="0" err="1">
                <a:latin typeface="Arial" panose="020B0604020202020204" pitchFamily="34" charset="0"/>
              </a:rPr>
              <a:t>Sevanian</a:t>
            </a:r>
            <a:r>
              <a:rPr lang="en-US" altLang="en-US" dirty="0">
                <a:latin typeface="Arial" panose="020B0604020202020204" pitchFamily="34" charset="0"/>
              </a:rPr>
              <a:t> A.</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Division of Pathology II, Faculty of Health Sciences, Linköping University, Sweden. </a:t>
            </a:r>
            <a:r>
              <a:rPr lang="en-US" altLang="en-US" dirty="0" err="1">
                <a:latin typeface="Arial" panose="020B0604020202020204" pitchFamily="34" charset="0"/>
              </a:rPr>
              <a:t>yuan.ximing@inr.liu.se</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We have previously shown that oxidized low-density lipoprotein (LDL) induces damage to the macrophage lysosomal membranes, with ensuing leakage of lysosomal contents and macrophage cell death. Cholesterol oxidation products (</a:t>
            </a:r>
            <a:r>
              <a:rPr lang="en-US" altLang="en-US" dirty="0" err="1">
                <a:latin typeface="Arial" panose="020B0604020202020204" pitchFamily="34" charset="0"/>
              </a:rPr>
              <a:t>ChOx</a:t>
            </a:r>
            <a:r>
              <a:rPr lang="en-US" altLang="en-US" dirty="0">
                <a:latin typeface="Arial" panose="020B0604020202020204" pitchFamily="34" charset="0"/>
              </a:rPr>
              <a:t>) have been reported to be the major cytotoxic components of oxidized LDL/LDL- and also to stimulate cholesterol accumulation in vascular cells. In the present study, we characterized the initial events during macrophage damage induced by cholesterol oxidation products (</a:t>
            </a:r>
            <a:r>
              <a:rPr lang="en-US" altLang="en-US" dirty="0" err="1">
                <a:latin typeface="Arial" panose="020B0604020202020204" pitchFamily="34" charset="0"/>
              </a:rPr>
              <a:t>ChOx</a:t>
            </a:r>
            <a:r>
              <a:rPr lang="en-US" altLang="en-US" dirty="0">
                <a:latin typeface="Arial" panose="020B0604020202020204" pitchFamily="34" charset="0"/>
              </a:rPr>
              <a:t>). Within 24 h of exposure, </a:t>
            </a:r>
            <a:r>
              <a:rPr lang="en-US" altLang="en-US" dirty="0" err="1">
                <a:latin typeface="Arial" panose="020B0604020202020204" pitchFamily="34" charset="0"/>
              </a:rPr>
              <a:t>ChOx</a:t>
            </a:r>
            <a:r>
              <a:rPr lang="en-US" altLang="en-US" dirty="0">
                <a:latin typeface="Arial" panose="020B0604020202020204" pitchFamily="34" charset="0"/>
              </a:rPr>
              <a:t> caused lysosomal destabilization, release to the cytosol of the lysosomal marker-enzyme cathepsin D, apoptosis, and </a:t>
            </a:r>
            <a:r>
              <a:rPr lang="en-US" altLang="en-US" dirty="0" err="1">
                <a:latin typeface="Arial" panose="020B0604020202020204" pitchFamily="34" charset="0"/>
              </a:rPr>
              <a:t>postapoptotic</a:t>
            </a:r>
            <a:r>
              <a:rPr lang="en-US" altLang="en-US" dirty="0">
                <a:latin typeface="Arial" panose="020B0604020202020204" pitchFamily="34" charset="0"/>
              </a:rPr>
              <a:t> necrosis. Enhanced </a:t>
            </a:r>
            <a:r>
              <a:rPr lang="en-US" altLang="en-US" dirty="0" err="1">
                <a:latin typeface="Arial" panose="020B0604020202020204" pitchFamily="34" charset="0"/>
              </a:rPr>
              <a:t>autophagocytosis</a:t>
            </a:r>
            <a:r>
              <a:rPr lang="en-US" altLang="en-US" dirty="0">
                <a:latin typeface="Arial" panose="020B0604020202020204" pitchFamily="34" charset="0"/>
              </a:rPr>
              <a:t> and chromatin margination was found 12 h after the exposure to </a:t>
            </a:r>
            <a:r>
              <a:rPr lang="en-US" altLang="en-US" dirty="0" err="1">
                <a:latin typeface="Arial" panose="020B0604020202020204" pitchFamily="34" charset="0"/>
              </a:rPr>
              <a:t>ChOx</a:t>
            </a:r>
            <a:r>
              <a:rPr lang="en-US" altLang="en-US" dirty="0">
                <a:latin typeface="Arial" panose="020B0604020202020204" pitchFamily="34" charset="0"/>
              </a:rPr>
              <a:t>, whereas apoptosis and </a:t>
            </a:r>
            <a:r>
              <a:rPr lang="en-US" altLang="en-US" dirty="0" err="1">
                <a:latin typeface="Arial" panose="020B0604020202020204" pitchFamily="34" charset="0"/>
              </a:rPr>
              <a:t>postapoptotic</a:t>
            </a:r>
            <a:r>
              <a:rPr lang="en-US" altLang="en-US" dirty="0">
                <a:latin typeface="Arial" panose="020B0604020202020204" pitchFamily="34" charset="0"/>
              </a:rPr>
              <a:t> necrosis was pronounced 24 and 48 h after the exposure. Some lysosomal vacuoles were then filled with degraded cellular organelles, indicating phagocytosis of apoptotic bodies by surviving cells. Because caspase-3 activation was detected in the </a:t>
            </a:r>
            <a:r>
              <a:rPr lang="en-US" altLang="en-US" dirty="0" err="1">
                <a:latin typeface="Arial" panose="020B0604020202020204" pitchFamily="34" charset="0"/>
              </a:rPr>
              <a:t>ChOx</a:t>
            </a:r>
            <a:r>
              <a:rPr lang="en-US" altLang="en-US" dirty="0">
                <a:latin typeface="Arial" panose="020B0604020202020204" pitchFamily="34" charset="0"/>
              </a:rPr>
              <a:t>-exposed cells, lysosomal destabilization may associate with the leakage of lysosomal enzymes, and activation of the caspase cascade. </a:t>
            </a:r>
            <a:r>
              <a:rPr lang="en-US" altLang="en-US" dirty="0" err="1">
                <a:latin typeface="Arial" panose="020B0604020202020204" pitchFamily="34" charset="0"/>
              </a:rPr>
              <a:t>MnSOD</a:t>
            </a:r>
            <a:r>
              <a:rPr lang="en-US" altLang="en-US" dirty="0">
                <a:latin typeface="Arial" panose="020B0604020202020204" pitchFamily="34" charset="0"/>
              </a:rPr>
              <a:t> mRNA levels were markedly increased after 24 h of exposure to </a:t>
            </a:r>
            <a:r>
              <a:rPr lang="en-US" altLang="en-US" dirty="0" err="1">
                <a:latin typeface="Arial" panose="020B0604020202020204" pitchFamily="34" charset="0"/>
              </a:rPr>
              <a:t>ChOx</a:t>
            </a:r>
            <a:r>
              <a:rPr lang="en-US" altLang="en-US" dirty="0">
                <a:latin typeface="Arial" panose="020B0604020202020204" pitchFamily="34" charset="0"/>
              </a:rPr>
              <a:t>, suggesting associated induction of mitochondrial protection repair or turnover. We conclude that </a:t>
            </a:r>
            <a:r>
              <a:rPr lang="en-US" altLang="en-US" dirty="0" err="1">
                <a:latin typeface="Arial" panose="020B0604020202020204" pitchFamily="34" charset="0"/>
              </a:rPr>
              <a:t>ChOx</a:t>
            </a:r>
            <a:r>
              <a:rPr lang="en-US" altLang="en-US" dirty="0">
                <a:latin typeface="Arial" panose="020B0604020202020204" pitchFamily="34" charset="0"/>
              </a:rPr>
              <a:t>-induced damage to lysosomes and mitochondria are sequelae to the cascade of oxysterol cytotoxic events. The early disruption of lysosomes induced by </a:t>
            </a:r>
            <a:r>
              <a:rPr lang="en-US" altLang="en-US" dirty="0" err="1">
                <a:latin typeface="Arial" panose="020B0604020202020204" pitchFamily="34" charset="0"/>
              </a:rPr>
              <a:t>ChOx</a:t>
            </a:r>
            <a:r>
              <a:rPr lang="en-US" altLang="en-US" dirty="0">
                <a:latin typeface="Arial" panose="020B0604020202020204" pitchFamily="34" charset="0"/>
              </a:rPr>
              <a:t>, with resultant </a:t>
            </a:r>
            <a:r>
              <a:rPr lang="en-US" altLang="en-US" dirty="0" err="1">
                <a:latin typeface="Arial" panose="020B0604020202020204" pitchFamily="34" charset="0"/>
              </a:rPr>
              <a:t>autophagocytosis</a:t>
            </a:r>
            <a:r>
              <a:rPr lang="en-US" altLang="en-US" dirty="0">
                <a:latin typeface="Arial" panose="020B0604020202020204" pitchFamily="34" charset="0"/>
              </a:rPr>
              <a:t> may be a critical event in apoptosis and/or necrosis of macrophages/foam cells during the development of atherosclerotic lesions.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    </a:t>
            </a:r>
            <a:r>
              <a:rPr lang="en-US" altLang="en-US" dirty="0" err="1">
                <a:latin typeface="Arial" panose="020B0604020202020204" pitchFamily="34" charset="0"/>
              </a:rPr>
              <a:t>PMID</a:t>
            </a:r>
            <a:r>
              <a:rPr lang="en-US" altLang="en-US" dirty="0">
                <a:latin typeface="Arial" panose="020B0604020202020204" pitchFamily="34" charset="0"/>
              </a:rPr>
              <a:t>: 11281288 [PubMed - indexed for MEDLINE]</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382353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FF97911F-42B9-2E42-9F86-50E93E0CCC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fld id="{C9763465-CB3C-4E4C-8365-CAAE5244548E}" type="slidenum">
              <a:rPr lang="en-US" altLang="en-US" sz="1200"/>
              <a:pPr/>
              <a:t>18</a:t>
            </a:fld>
            <a:endParaRPr lang="en-US" altLang="en-US" sz="1200"/>
          </a:p>
        </p:txBody>
      </p:sp>
      <p:sp>
        <p:nvSpPr>
          <p:cNvPr id="261123" name="Rectangle 2050">
            <a:extLst>
              <a:ext uri="{FF2B5EF4-FFF2-40B4-BE49-F238E27FC236}">
                <a16:creationId xmlns:a16="http://schemas.microsoft.com/office/drawing/2014/main" id="{56C1752E-5812-E940-9E84-F17ED2FA3009}"/>
              </a:ext>
            </a:extLst>
          </p:cNvPr>
          <p:cNvSpPr>
            <a:spLocks noGrp="1" noRot="1" noChangeAspect="1" noChangeArrowheads="1" noTextEdit="1"/>
          </p:cNvSpPr>
          <p:nvPr>
            <p:ph type="sldImg"/>
          </p:nvPr>
        </p:nvSpPr>
        <p:spPr>
          <a:solidFill>
            <a:srgbClr val="FFFFFF"/>
          </a:solidFill>
          <a:ln/>
        </p:spPr>
      </p:sp>
      <p:sp>
        <p:nvSpPr>
          <p:cNvPr id="261124" name="Rectangle 2051">
            <a:extLst>
              <a:ext uri="{FF2B5EF4-FFF2-40B4-BE49-F238E27FC236}">
                <a16:creationId xmlns:a16="http://schemas.microsoft.com/office/drawing/2014/main" id="{19361F3A-90C9-554E-AC80-A8B1B7C9E6E3}"/>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 Lee HW, Chien JT, Chen BH. Formation of cholesterol oxidation products in marinated foods during heating. J Agric Food Chem. 2006 Jun 28;54(13):4873-9.</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Department of Nutrition and Food Sciences, Fu Jen University, Taipei 242, Taiwan.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The objectives of this study were to develop a gas chromatography-mass spectrometry (GC-MS) method to analyze the contents of cholesterol oxidation products (COPs) in marinated eggs, pork, and juice and to compare the effect of heating time and soy sauce or sugar on the formation of COPs. By using a silica cartridge for purification and GC-MS with selected ion monitoring for detection, seven COPs, including 7alpha-hydroxycholesterol, 7beta-hydroxycholesterol, 5,6alpha-epoxycholesterol, 5,6beta-epoxycholesterol, 5alpha-cholestane-3beta, 5,6beta-triol, 5-cholesten-3beta-25-diol, and 7-ketocholesterol, as well as internal standard 5alpha-cholestane, were resolved within 16 min by using a HP-5MS capillary column. During marinating, the levels of most COPs followed an increasing trend with increasing heating time. However, a higher amount of COPs was generated for ground pork as compared to eggs. The incorporation of soy sauce or sugar (1 and 10%) was effective in inhibiting COPs formation, with the latter being more pronounced than the former in both marinated eggs and pork.</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16787042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J Agric Food Chem. 2004 Aug 11;52(16):5290-6.Click here to read Links</a:t>
            </a:r>
          </a:p>
          <a:p>
            <a:pPr eaLnBrk="1" hangingPunct="1"/>
            <a:r>
              <a:rPr lang="en-US" altLang="en-US">
                <a:latin typeface="Arial" panose="020B0604020202020204" pitchFamily="34" charset="0"/>
              </a:rPr>
              <a:t>    Effects of different cooking procedures on lipid quality and cholesterol oxidation of farmed salmon fish (Salmo salar).</a:t>
            </a:r>
          </a:p>
          <a:p>
            <a:pPr eaLnBrk="1" hangingPunct="1"/>
            <a:r>
              <a:rPr lang="en-US" altLang="en-US">
                <a:latin typeface="Arial" panose="020B0604020202020204" pitchFamily="34" charset="0"/>
              </a:rPr>
              <a:t>    Al-Saghir S, Thurner K, Wagner KH, Frisch G, Luf W, Razzazi-Fazeli E, Elmadfa I.</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Institute of Nutritional Sciences, University of Vienna, Althanstrasse 14, 1090 Vienna, Austria.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Salmon fillets were steamed, or pan-fried without oil, with olive oil, with corn oil, or with partially hydrogenated plant oil. The exchange between the salmon and the pan-frying oils was marginal, but it was detectable as slight modifications in the fatty acid pattern and the tocopherol contents according to the oil used. Primary and secondary oxidation products were only slightly increased or remained unchanged, which indicated a slight lipid oxidation effect due to the heating procedures applied. The same was observed for tocopherol levels, which remained almost stable and were not affected by the oxidation process. The sum of cholesterol oxidation products (COPs) increased after the heating processes from 0.9 microg/g in the raw sample to 6.0, 4.0, 4.4, 3.3, and 9.9 microg/g extracted fat in pan-fried without oil, with olive oil, corn oil, partially hydrogenated plant oil, and steamed, respectively. A highly significant correlation was found between the fatty acid pattern and the total amount of COPs (r2 = 0.973, p &lt; 0.001). No change has been determined in the n-3 fatty acids content and in the polyunsaturated/saturated-ratio of the cooked salmon fillets. Moderate pan-frying (6 min total) and steaming (12 min) of salmon did not accelerate lipid oxidation but significantly increased the content of COPs. The highest increase of COPs was found through steaming, mainly due to the longer heat exposure. The used frying oils did not influence the outcome; no significant difference between heat treatment with or without oil has been determined.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15291510 [PubMed - indexed for MEDLINE]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Asia Pac J Clin Nutr. 2002;11(1):72-8.Click here to read Links</a:t>
            </a:r>
          </a:p>
          <a:p>
            <a:pPr eaLnBrk="1" hangingPunct="1"/>
            <a:r>
              <a:rPr lang="en-US" altLang="en-US">
                <a:latin typeface="Arial" panose="020B0604020202020204" pitchFamily="34" charset="0"/>
              </a:rPr>
              <a:t>    Cholesterol oxides: their occurrence and methods to prevent their generation in foods.</a:t>
            </a:r>
          </a:p>
          <a:p>
            <a:pPr eaLnBrk="1" hangingPunct="1"/>
            <a:r>
              <a:rPr lang="en-US" altLang="en-US">
                <a:latin typeface="Arial" panose="020B0604020202020204" pitchFamily="34" charset="0"/>
              </a:rPr>
              <a:t>    Savage GP, Dutta PC, Rodriguez-Estrada MT.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Food Group, AFSD, Lincoln University, Canterbury, New Zealand. savage@lincoln.ac.nz</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Eight cholesterol oxides are commonly found in foods with high cholesterol content, such as meat, egg yolk and full fat dairy products. Factors known to increase the production of cholesterol oxides in foods are heat, light, radiation, oxygen, moisture, low pH, certain pro-oxidising agents and the storage of food at room temperature. Processes, such as pre-cooking, freeze-drying, dehydration and irradiation, have all been reported to result in increased production of cholesterol oxides in meats. As prepared consumer foods are becoming increasingly popular, the consumption of higher levels of cholesterol oxides in foods is inevitable. An understanding of the mechanisms involved in the generation of cholesterol oxides may assist in their reduction in foods and possibly reduce the impact of these compounds on human health.</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    PMID: 11890642 [PubMed - indexed for MEDLINE]</a:t>
            </a:r>
          </a:p>
          <a:p>
            <a:pPr eaLnBrk="1" hangingPunct="1"/>
            <a:r>
              <a:rPr lang="en-US" altLang="en-US">
                <a:latin typeface="Arial" panose="020B0604020202020204" pitchFamily="34" charset="0"/>
              </a:rPr>
              <a:t>Cholesterol oxides are a group of sterols similar to cholesterol, which contain an additional functional group, such as a hydroxyl, ketone or an epoxide group in the sterol nucleus and/or on the side chain of the molecule. While Fig. 1 shows the structure of eight common cholesterol oxides, more than 60 have been identified.1 Some cholesterol oxides are produced endogenously in human tissues during conversion of cholesterol into bile acids and steroid hormones;2 autooxidation of cholesterol also occurs in vivo.3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Cholesterol oxides are also present in our diet and have been identified in foods high in cholesterol content. The presence of cholesterol oxides in a range of foods has been extensively reviewed.2,4-7 As a rule, fresh foods contain very low levels of cholesterol oxides. Storage, cooking and processing all tend to increase the cholesterol oxide content of cholesterol-containing foods. Cholesterol oxides occur in relatively high concentrations (range 10</a:t>
            </a:r>
            <a:r>
              <a:rPr lang="en-US" altLang="en-US">
                <a:latin typeface="Lucida Grande" panose="020B0600040502020204" pitchFamily="34" charset="0"/>
              </a:rPr>
              <a:t>�</a:t>
            </a:r>
            <a:r>
              <a:rPr lang="en-US" altLang="en-US">
                <a:latin typeface="Arial" panose="020B0604020202020204" pitchFamily="34" charset="0"/>
              </a:rPr>
              <a:t>150 μg/g dry weight) in egg yolk,7,8,9 stored frozen meat,10 butter, cheese,11 cream5 and heated tallow.12 Egg-based products (cakes, sweet biscuits and mayonnaise) will also contain cholesterol oxides if fresh materials are not used in their manufacture.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It is important to note that high cholesterol-containing foods show an increase in cholesterol oxide content after heating, spray-drying and deep-frying.5,13 For instance, in heat-treated clarified butter (ghee), 12% of the total sterol content is cholesterol oxides.14 The high levels of cholesterol oxides in ghee is not surprising, since butter is commonly heated at 150°C in an open vessel for 20</a:t>
            </a:r>
            <a:r>
              <a:rPr lang="en-US" altLang="en-US">
                <a:latin typeface="Lucida Grande" panose="020B0600040502020204" pitchFamily="34" charset="0"/>
              </a:rPr>
              <a:t>�</a:t>
            </a:r>
            <a:r>
              <a:rPr lang="en-US" altLang="en-US">
                <a:latin typeface="Arial" panose="020B0604020202020204" pitchFamily="34" charset="0"/>
              </a:rPr>
              <a:t>25 min without any antioxidant, to make this Indian product.</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Literature reports on the levels of cholesterol oxides in the same type of foods are extremely difficult to compare. The quantification of cholesterol oxides in foods is difficult, because their isolation is frequently hindered by the large amounts of interfering cholesterol, triglycerides, phospholipids and other lipids present in the food.15 The inconsistencies observed in the cholesterol oxide contents of foods are mainly due to differences in the analytical methods and failure to validate the methods correctly.15 The procedures currently used to extract, purify and quantify cholesterol oxides have been well summarized.3,16</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An attempt has been made to harmonize the methods used for the analysis of cholesterol oxides, and two interlaboratory round robin analyses have been performed on standard egg powder and milk powder.16,17 A summary of two studies, one carried out in 1995 (study 1) and the second in 1997 (study 2), is shown in Tables 1 and 2. The reduction in data variability in study 2 may be due to the use of better packaging and improved methods. In the first study, some of the samples were held up in US Customs and possibly stored in uncontrolled conditions. However, even in the second study, the range of results reported for each cholesterol oxide for the same food sample was much wider than is desirable.</a:t>
            </a:r>
          </a:p>
          <a:p>
            <a:pPr eaLnBrk="1" hangingPunct="1"/>
            <a:r>
              <a:rPr lang="en-US" altLang="en-US">
                <a:latin typeface="Arial" panose="020B0604020202020204" pitchFamily="34" charset="0"/>
              </a:rPr>
              <a:t>Dairy foods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Cholesterol oxides have not been reported in fresh, traditional and ultra-high temperature pasteurized, condensed and skimmed milk. Full cream milk may contain 20</a:t>
            </a:r>
            <a:r>
              <a:rPr lang="en-US" altLang="en-US">
                <a:latin typeface="Lucida Grande" panose="020B0600040502020204" pitchFamily="34" charset="0"/>
              </a:rPr>
              <a:t>�</a:t>
            </a:r>
            <a:r>
              <a:rPr lang="en-US" altLang="en-US">
                <a:latin typeface="Arial" panose="020B0604020202020204" pitchFamily="34" charset="0"/>
              </a:rPr>
              <a:t>30 μg/g18 while commercial milk powders and infant formulas contain very low levels of cholesterol oxides.19 Freshly opened full cream powders that had been packed under inert gas only contained traces of cholesterol oxides (25 ng/g total fat). Full fat cream powders that had been stored unopened for 1 year also contained very low levels of cholesterol oxides. The values obtained by Rose-Sallin et al.19 were comparable to the results obtained by Nourooz-Zadeh and Appelqvist20 who demonstrated that fresh milk powders produced by low or medium heat spray-drying contained very low amounts of cholesterol oxides.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Cholesterol oxides have been reported in blancmange powder, pancake powder and cheese stored at room temperature.6 Fresh butter manufactured by batch or continuous methods contains only traces of 7-ketocholesterol at the detection limit,20 as the cholesterol in butter appears to be quite stable to oxidation because most fatty acids are saturated. Storage of the butter at 4°C for up to 4 months caused an increase in the levels of isomeric 5,6-epoxycholesterols, while heating the butter for 10 min between 150 and 200°C, under conditions similar to shallow pan frying, caused a gradual increase in total cholesterol oxides from 0 to 2.5 μg/g in the butter.20</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Dairy spreads tend to contain higher amounts of unsaturated fatty acids, which favour cholesterol oxide formation.21 This is a real problem, since there has been an increase in the consumption of dairy spreads as nutritionists have advised people to decrease their intake of saturated fats. Nielson et al.21 also noted that there was a lag phase of 7 weeks in cholesterol oxidation in dairy spread stored at 4°C, after which there was a rapid rise in the cholesterol oxide content. This could well be a problem as dairy spread is normally considered to have a shelf life of up to 10 weeks at 4°C. Very low levels of cholesterol oxides could be observed when the dairy spread was stored at </a:t>
            </a:r>
            <a:r>
              <a:rPr lang="en-US" altLang="en-US">
                <a:latin typeface="Lucida Grande" panose="020B0600040502020204" pitchFamily="34" charset="0"/>
              </a:rPr>
              <a:t>�</a:t>
            </a:r>
            <a:r>
              <a:rPr lang="en-US" altLang="en-US">
                <a:latin typeface="Arial" panose="020B0604020202020204" pitchFamily="34" charset="0"/>
              </a:rPr>
              <a:t>18°C, even after 13 weeks.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Soft and hard cheeses contain only traces of some cholesterol oxides, while grated cheeses (which have a high surface area) contain 0.5</a:t>
            </a:r>
            <a:r>
              <a:rPr lang="en-US" altLang="en-US">
                <a:latin typeface="Lucida Grande" panose="020B0600040502020204" pitchFamily="34" charset="0"/>
              </a:rPr>
              <a:t>�</a:t>
            </a:r>
            <a:r>
              <a:rPr lang="en-US" altLang="en-US">
                <a:latin typeface="Arial" panose="020B0604020202020204" pitchFamily="34" charset="0"/>
              </a:rPr>
              <a:t>2.2 μg/g of cholesterol oxides in the lipid fraction.20 Generally speaking, fresh cheese contains very low levels of cholesterol oxides but grated cheeses (with a high surface area), such as Parmesan and Romano, contain between 6 and 32 μg/g.22</a:t>
            </a:r>
          </a:p>
          <a:p>
            <a:pPr eaLnBrk="1" hangingPunct="1"/>
            <a:r>
              <a:rPr lang="en-US" altLang="en-US">
                <a:latin typeface="Arial" panose="020B0604020202020204" pitchFamily="34" charset="0"/>
              </a:rPr>
              <a:t>Egg and egg products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Eggs contain a relatively high content of cholesterol (approximately 200 mg/egg) and fresh egg yolks are virtually free of cholesterol oxides.6 Unfortunately, cooking and dehydration considerably increase the cholesterol oxide content. Spray-dried egg yolk powder contains the highest levels of total cholesterol oxides (55</a:t>
            </a:r>
            <a:r>
              <a:rPr lang="en-US" altLang="en-US">
                <a:latin typeface="Lucida Grande" panose="020B0600040502020204" pitchFamily="34" charset="0"/>
              </a:rPr>
              <a:t>�</a:t>
            </a:r>
            <a:r>
              <a:rPr lang="en-US" altLang="en-US">
                <a:latin typeface="Arial" panose="020B0604020202020204" pitchFamily="34" charset="0"/>
              </a:rPr>
              <a:t>113 mg/100 g); epoxides were the most abundant cholesterol oxide in this study.18 Sarantinos et al.18 went on to show that domestic frying of eggs also resulted in cholesterol oxide production. Commercially prepared foods that contain egg products, such as egg pasta, cakes, sweet biscuits and mayonnaise, may have significant cholesterol oxide contents.6,23,24</a:t>
            </a:r>
          </a:p>
          <a:p>
            <a:pPr eaLnBrk="1" hangingPunct="1"/>
            <a:r>
              <a:rPr lang="en-US" altLang="en-US">
                <a:latin typeface="Arial" panose="020B0604020202020204" pitchFamily="34" charset="0"/>
              </a:rPr>
              <a:t>Meat and meat products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Only trace amounts of cholesterol oxides have been found in fresh meat,25 but meat products can be one of the most important sources of cholesterol oxides in the diet.2,4,6 An increase in cholesterol oxidation does occur in beef, veal and pork after being stored frozen for three months.10 The generation of cholesterol oxides in prepared food is influenced by many factors, for instance, contact with air/ oxygen, temperature treatment during processing, exposure to light, presence of metal ions, level of antioxidants, packaging methods and storage conditions.6,7,17 Beef hamburgers contained higher levels of total cholesterol oxides when compared to meatballs containing 50% pork/50% beef (Table 3).26 Larkeson et al.26 also found that the cholesterol oxide content of the raw and prefried products increased when they were fried. The levels of cholesterol oxide content of all products increased if they were stored in the dark for either 1 or 2 weeks at 4°C; the greatest increase was seen in the prefried hamburgers (Table 3).</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Rodriguez-Estrada et al.7 also evaluated the effect of different cooking methods on cholesterol oxidation of beef hamburgers, detecting a higher content of 7-ketocholesterol in the combination of roasting and microwave heating, as compared with other cooking treatments (Table 4). However, the storage conditions in the supermarket, where refrigerated meat is subjected to continuous lighting, could be a major factor in the development of lipid oxidation in raw ground meat.7</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Processes such as freeze-drying, dehydration and irradiation have also been reported to lead to the increased production of cholesterol oxides in meats.6 The effects of processing technology and cholesterol oxidation of salami were studied.27 It was found that the amount of 7-ketocholesterol ranged from 1.2 to 2.7 μg/g in lipids, reaching its highest value one week after the oven treatment for the activation of the fermentation process. The effect of UV irradiation (1800 μwatt/cm2 for 1 min) on cholesterol oxidation of three sliced meat products (Milan-type salami, mortadella and cooked ham), after storage at 4°C under modified atmosphere, has also been evaluated.28 Sampling was performed at three different stages: (i) just after the treatment (0 weeks); (ii) at the average commercial shelf life time of the corresponding untreated products (12, 6 and 4 weeks for salami, mortadella and cooked ham, respectively); (iii) when modifications on the sensory profile of the products were detected by an expert panel (20, 8 and 8 weeks for salami, mortadella and cooked ham, respectively). Treated samples were compared with untreated ones (controls). As can be observed in Table 5, UV irradiation enhanced cholesterol oxidation resulting, in general, in higher levels of 7-ketocholesterol in the UV-irradiated products, as compared to those of the untreated ones. However, the untreated cooked products (mortadella and cooked ham) already presented a certain degree of oxidation at the beginning of the study, which is probably due to the processing technology. In addition, the cooking procedure partially masked the oxidizing effects of UV irradiation in these cooked products.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In contrast, Novelli et al.29 found that the cholesterol oxide content of fresh and frozen pork was very low and despite the fact that mincing, storage and cooking are all considered processes that might induce oxidative changes in meat, the levels found in salame Milano and mortadella were again very low. It is possible that additives such as nitrites and ascorbic acid may have a positive role in reducing oxidative processes in these processed foods. One of the main problems in comparing the cholesterol oxide content of meat and meat products is the wide range of methods used to measure them, as mentioned above.6</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potential to consume more cholesterol oxides increases as prepared precooked products are becoming more popular in modern Western diets, where prepared foods are in great demand because they take little time to cook at home.</a:t>
            </a:r>
          </a:p>
          <a:p>
            <a:pPr eaLnBrk="1" hangingPunct="1"/>
            <a:r>
              <a:rPr lang="en-US" altLang="en-US">
                <a:latin typeface="Arial" panose="020B0604020202020204" pitchFamily="34" charset="0"/>
              </a:rPr>
              <a:t>Sea food</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Low levels of cholesterol oxides have been observed in fresh, frozen and smoked herring, ranging from 5.5 to 9.2 μg total cholesterol oxides/g lipids and rising to 10.4 μg/g in fried herring.30 In contrast, the cholesterol oxide content of salt-dried fish varied according to the fish species. In fact, Pacific cod, Northern cod and anchovy displayed a mean of 15.2 μg/g, 20.8 μg/g and 127.3 μg/g, respectively.31</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Many locally caught Japanese fish contain relatively low levels of cholesterol oxides.32 It was observed that Japanese whiting and Pacific round herring exhibited small increases in cholesterol oxides after grilling, whereas other fish, such as squid, displayed no change after grilling. When both boiled and dried anchovies were grilled for 6 min at 220°C, the cholesterol oxide content increased markedly when compared to the levels found in the boiled and dried anchovies; however, it appeared to decrease slightly on further grilling.33 Dietary supplementation of α-tocopherol or the treatment of the Rainbow trout fillets with an oleoresin rosemary dip significantly reduced the formation of cholesterol oxides during subsequent cooking.34 The levels of cholesterol oxides found in various processed marine products raise some questions about the potential safety of these products, which are normally considered beneficial for health.</a:t>
            </a:r>
          </a:p>
          <a:p>
            <a:pPr eaLnBrk="1" hangingPunct="1"/>
            <a:r>
              <a:rPr lang="en-US" altLang="en-US">
                <a:latin typeface="Arial" panose="020B0604020202020204" pitchFamily="34" charset="0"/>
              </a:rPr>
              <a:t>Other processed foods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If a food product is cooked in butter or tallow, the possibility of cholesterol oxide absorption exists. Total cholesterol oxides ranged from 20 to 24 μg/g in French-fried potatoes, and other deep-fried foods cooked in animal/vegetable fat were a major source of cholesterol in the US diet. Fortunately, tallow is no longer widely used in many countries.35 The amount of cholesterol oxides in fried foods depend on a number of factors, such as the composition of the frying fat, the length of frying time and the cooking temperature. If the food is battered, then the absorption of fat into this layer can be considerable. Recently, a study on cholesterol oxidation of chicken cutlets was performed, in which the raw meat, the breaded raw pieces and the fast-fried cutlets obtained from four different producers were monitored.36 The results showed that 7-ketocholesterol was already present in the raw meat that was used for the cutlets, but it increased markedly after being subjected to the thermal treatment (Table 6). No 7-ketocholesterol was detected in the frying oil, even though a small amount of cholesterol did solubilize in the oil during frying.</a:t>
            </a:r>
          </a:p>
          <a:p>
            <a:pPr eaLnBrk="1" hangingPunct="1"/>
            <a:r>
              <a:rPr lang="en-US" altLang="en-US">
                <a:latin typeface="Arial" panose="020B0604020202020204" pitchFamily="34" charset="0"/>
              </a:rPr>
              <a:t>Storage of foods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Cholesterol-containing foods that are heated during processing, as well as those that are dried and then stored, have a high cholesterol oxide content.6 Storage in non-ideal conditions (O2 permeability, exposure to heat and light) can lead to a further increase in their cholesterol oxides levels.6,37 For instance, storage of whole milk powders in oxygen impermeable materials, such as glass, reduced the rate of cholesterol oxide production, when compared to polyethylene pouches.38</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On the other hand, data on the effect of storage on the level of cholesterol oxides in presently available dairy spreads, has not been reported in the literature. It would be expected to be relatively low as these mixed spreads (containing butter and margarine) are packaged in cream or white containers, which reduces the amount of light reaching the product. Many of these products have a metal foil cover over the top, which would also protect the product from light exposure. In any case, it is also clear that the larger companies do not allow their product to remain in supermarket shelves long enough for the development of cholesterol oxides to become a major problem.</a:t>
            </a:r>
          </a:p>
          <a:p>
            <a:pPr eaLnBrk="1" hangingPunct="1"/>
            <a:r>
              <a:rPr lang="en-US" altLang="en-US">
                <a:latin typeface="Arial" panose="020B0604020202020204" pitchFamily="34" charset="0"/>
              </a:rPr>
              <a:t>Why are cholesterol oxides so important in human nutrition?</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Cholesterol oxides in foods are efficiently absorbed into the blood stream.39,40 Endogenous and food-sourced cholesterol oxides are transported in the low density lipoprotein (LDL) to the liver.41-43 More recent studies have shown that unesterified cholesterol oxides associate readily with serum albumin.44</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Most sterols, including cholesterol and cholesterol oxides, are eliminated from the body through the bile secretions, even though it is not clear that cholesterol oxides share the same pathways for bile synthesis as cholesterol. Javitt has shown that a separate group of p-450 7α-hydrolysases catalyze cholesterol oxides separately.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Many cholesterol oxides exhibit atherogenic properties and an ability to modulate cholesterol metabolism. In animal feeding studies, where cholesterol oxides were fed at relatively high levels, cholesterol oxides were more potent than pure cholesterol in causing aortic endothelial damage and inducing arteriosclerosis.46 Parasassi et al.47 in fact, have proven that LDL hydroperoxides induce proteolysis of the aorta fibers.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7β-hydroxycholesterol concentration of the serum was the strongest predictor of rapid progression of carotid arteriosclerosis in humans.48 In studies where healthy young men were fed salami and Parmesan cheese, it is interesting to note that 90% of the cholesterol oxides in the plasma were acyl esters and less than 10% were non-esterified cholesterol oxides.40 This suggests that great care has to be taken in the analysis of cholesterol oxides in food materials to make sure that the acyl esters are completely hydrolysed before separation and analysis. Linseisen and Wolfram40 did highlight the reported wide range of the cholesterol oxide contents of salami and Parmesan cheese, which relates to the manufacturing and analysis methods utilized.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substantial amount of cholesterol oxides found in Indian ghee (12.3% of the total cholesterol content) would explain the high risk of arteriosclerosis observed in Indian immigrant populations in the USA and in the UK, since this is a food material consumed in significant amounts by this subgroup of the population.14</a:t>
            </a:r>
          </a:p>
          <a:p>
            <a:pPr eaLnBrk="1" hangingPunct="1"/>
            <a:r>
              <a:rPr lang="en-US" altLang="en-US">
                <a:latin typeface="Arial" panose="020B0604020202020204" pitchFamily="34" charset="0"/>
              </a:rPr>
              <a:t>Conclusions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Until recently, the understanding of the physiological importance of cholesterol oxides has been limited by the lack of analytical procedures to analyse foods with sufficient sensitivity and accuracy. The important issue now is to establish which of the several methods available gives the most reliable results. Until this has been established with confidence, it is not easy to compare the results that are being published by a number of well-established research groups. In any case, there is no doubt that cholesterol oxides have a considerable negative effect on human metabolism far above the levels found in the tissues. Van de Bovenkamp et al.,9 using a duplicate diet technique, were able to calculate that a person eating an average diet in the Netherlands would consume 1 mg of 7-β-hydroxycholesterol and 0.5 mg of cholesterol-α-epoxide per day. It is not possible to say whether this level of intake is acceptable or not but most authors suggest overall that the levels of intake of cholesterol oxides should be reduced.</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prevention of cholesterol oxidation in foods could be reduced in a number of ways (Table 7). It is clear that a reduction in total cholesterol content would have a significant effect on the amount of cholesterol oxides in a food. Another approach would be to incorporate antioxidants, such as α-tocopherol, into the diet prior to slaughter and processing.49 Addition of antioxidants into food during processing, processing food at as low a temperature as possible, packaging food to exclude O238 and storage in low light conditions50 would all have the effect of reducing the rate of cholesterol oxidation.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It is clear that cholesterol oxides are formed in high cholesterol processed foods during storage. Manufacturers of these products need to consider all the ways that can be used to prevent the development of these unnecessary atherogenic compounds in food. In many cases, greater attention to packaging and storage conditions would make a significant contribution.</a:t>
            </a:r>
          </a:p>
          <a:p>
            <a:pPr eaLnBrk="1" hangingPunct="1"/>
            <a:r>
              <a:rPr lang="en-US" altLang="en-US">
                <a:latin typeface="Arial" panose="020B0604020202020204" pitchFamily="34" charset="0"/>
              </a:rPr>
              <a:t>References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1.</a:t>
            </a:r>
          </a:p>
          <a:p>
            <a:pPr eaLnBrk="1" hangingPunct="1"/>
            <a:r>
              <a:rPr lang="en-US" altLang="en-US">
                <a:latin typeface="Arial" panose="020B0604020202020204" pitchFamily="34" charset="0"/>
              </a:rPr>
              <a:t>Smith LL. Cholesterol autoxidation 1981</a:t>
            </a:r>
            <a:r>
              <a:rPr lang="en-US" altLang="en-US">
                <a:latin typeface="Lucida Grande" panose="020B0600040502020204" pitchFamily="34" charset="0"/>
              </a:rPr>
              <a:t>�</a:t>
            </a:r>
            <a:r>
              <a:rPr lang="en-US" altLang="en-US">
                <a:latin typeface="Arial" panose="020B0604020202020204" pitchFamily="34" charset="0"/>
              </a:rPr>
              <a:t>1986. Chem Phys Lipids 1987; 44: 87</a:t>
            </a:r>
            <a:r>
              <a:rPr lang="en-US" altLang="en-US">
                <a:latin typeface="Lucida Grande" panose="020B0600040502020204" pitchFamily="34" charset="0"/>
              </a:rPr>
              <a:t>�</a:t>
            </a:r>
            <a:r>
              <a:rPr lang="en-US" altLang="en-US">
                <a:latin typeface="Arial" panose="020B0604020202020204" pitchFamily="34" charset="0"/>
              </a:rPr>
              <a:t>125.</a:t>
            </a:r>
          </a:p>
          <a:p>
            <a:pPr eaLnBrk="1" hangingPunct="1"/>
            <a:r>
              <a:rPr lang="en-US" altLang="en-US">
                <a:latin typeface="Arial" panose="020B0604020202020204" pitchFamily="34" charset="0"/>
              </a:rPr>
              <a:t>CrossRef, Medline, ISI</a:t>
            </a:r>
          </a:p>
          <a:p>
            <a:pPr eaLnBrk="1" hangingPunct="1"/>
            <a:r>
              <a:rPr lang="en-US" altLang="en-US">
                <a:latin typeface="Arial" panose="020B0604020202020204" pitchFamily="34" charset="0"/>
              </a:rPr>
              <a:t>2.</a:t>
            </a:r>
          </a:p>
          <a:p>
            <a:pPr eaLnBrk="1" hangingPunct="1"/>
            <a:r>
              <a:rPr lang="en-US" altLang="en-US">
                <a:latin typeface="Arial" panose="020B0604020202020204" pitchFamily="34" charset="0"/>
              </a:rPr>
              <a:t>Bösinger S, Luf W, Brandl E. Oxysterols: Their occurrence and biological effects. Int Dairy J 1993; 3: 1</a:t>
            </a:r>
            <a:r>
              <a:rPr lang="en-US" altLang="en-US">
                <a:latin typeface="Lucida Grande" panose="020B0600040502020204" pitchFamily="34" charset="0"/>
              </a:rPr>
              <a:t>�</a:t>
            </a:r>
            <a:r>
              <a:rPr lang="en-US" altLang="en-US">
                <a:latin typeface="Arial" panose="020B0604020202020204" pitchFamily="34" charset="0"/>
              </a:rPr>
              <a:t>33.</a:t>
            </a:r>
          </a:p>
          <a:p>
            <a:pPr eaLnBrk="1" hangingPunct="1"/>
            <a:r>
              <a:rPr lang="en-US" altLang="en-US">
                <a:latin typeface="Arial" panose="020B0604020202020204" pitchFamily="34" charset="0"/>
              </a:rPr>
              <a:t>3.</a:t>
            </a:r>
          </a:p>
          <a:p>
            <a:pPr eaLnBrk="1" hangingPunct="1"/>
            <a:r>
              <a:rPr lang="en-US" altLang="en-US">
                <a:latin typeface="Arial" panose="020B0604020202020204" pitchFamily="34" charset="0"/>
              </a:rPr>
              <a:t>Addis PB, Park PW, Guardiola F, Codony R. Analysis and health effects of cholesterol oxides. In: McDonald RE, Min DB, eds. Food Lipids and Health. New York: Marcel Dekker, 1996.</a:t>
            </a:r>
          </a:p>
          <a:p>
            <a:pPr eaLnBrk="1" hangingPunct="1"/>
            <a:r>
              <a:rPr lang="en-US" altLang="en-US">
                <a:latin typeface="Arial" panose="020B0604020202020204" pitchFamily="34" charset="0"/>
              </a:rPr>
              <a:t>4.</a:t>
            </a:r>
          </a:p>
          <a:p>
            <a:pPr eaLnBrk="1" hangingPunct="1"/>
            <a:r>
              <a:rPr lang="en-US" altLang="en-US">
                <a:latin typeface="Arial" panose="020B0604020202020204" pitchFamily="34" charset="0"/>
              </a:rPr>
              <a:t>Finocchiaro ET, Richardson T. Sterol oxides in foodstuffs: A review. J Food Prod 1983; 46: 917</a:t>
            </a:r>
            <a:r>
              <a:rPr lang="en-US" altLang="en-US">
                <a:latin typeface="Lucida Grande" panose="020B0600040502020204" pitchFamily="34" charset="0"/>
              </a:rPr>
              <a:t>�</a:t>
            </a:r>
            <a:r>
              <a:rPr lang="en-US" altLang="en-US">
                <a:latin typeface="Arial" panose="020B0604020202020204" pitchFamily="34" charset="0"/>
              </a:rPr>
              <a:t>925.</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5.</a:t>
            </a:r>
          </a:p>
          <a:p>
            <a:pPr eaLnBrk="1" hangingPunct="1"/>
            <a:r>
              <a:rPr lang="en-US" altLang="en-US">
                <a:latin typeface="Arial" panose="020B0604020202020204" pitchFamily="34" charset="0"/>
              </a:rPr>
              <a:t>Kumar N, Singhal OP. Cholesterol oxides and arteriosclerosis: a review. J Sci Food Agric 1991; 55: 497</a:t>
            </a:r>
            <a:r>
              <a:rPr lang="en-US" altLang="en-US">
                <a:latin typeface="Lucida Grande" panose="020B0600040502020204" pitchFamily="34" charset="0"/>
              </a:rPr>
              <a:t>�</a:t>
            </a:r>
            <a:r>
              <a:rPr lang="en-US" altLang="en-US">
                <a:latin typeface="Arial" panose="020B0604020202020204" pitchFamily="34" charset="0"/>
              </a:rPr>
              <a:t>510.</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6.</a:t>
            </a:r>
          </a:p>
          <a:p>
            <a:pPr eaLnBrk="1" hangingPunct="1"/>
            <a:r>
              <a:rPr lang="en-US" altLang="en-US">
                <a:latin typeface="Arial" panose="020B0604020202020204" pitchFamily="34" charset="0"/>
              </a:rPr>
              <a:t>Paniangvait P, King AJ, Jones AD, German BG. Cholesterol oxides in foods of animal origin. J Food Sci 1995; 60: 1159</a:t>
            </a:r>
            <a:r>
              <a:rPr lang="en-US" altLang="en-US">
                <a:latin typeface="Lucida Grande" panose="020B0600040502020204" pitchFamily="34" charset="0"/>
              </a:rPr>
              <a:t>�</a:t>
            </a:r>
            <a:r>
              <a:rPr lang="en-US" altLang="en-US">
                <a:latin typeface="Arial" panose="020B0604020202020204" pitchFamily="34" charset="0"/>
              </a:rPr>
              <a:t>1174.</a:t>
            </a:r>
          </a:p>
          <a:p>
            <a:pPr eaLnBrk="1" hangingPunct="1"/>
            <a:r>
              <a:rPr lang="en-US" altLang="en-US">
                <a:latin typeface="Arial" panose="020B0604020202020204" pitchFamily="34" charset="0"/>
              </a:rPr>
              <a:t>Synergy, ISI</a:t>
            </a:r>
          </a:p>
          <a:p>
            <a:pPr eaLnBrk="1" hangingPunct="1"/>
            <a:r>
              <a:rPr lang="en-US" altLang="en-US">
                <a:latin typeface="Arial" panose="020B0604020202020204" pitchFamily="34" charset="0"/>
              </a:rPr>
              <a:t>7.</a:t>
            </a:r>
          </a:p>
          <a:p>
            <a:pPr eaLnBrk="1" hangingPunct="1"/>
            <a:r>
              <a:rPr lang="en-US" altLang="en-US">
                <a:latin typeface="Arial" panose="020B0604020202020204" pitchFamily="34" charset="0"/>
              </a:rPr>
              <a:t>Rodriguez-Estrada MT, Penazzi G, Caboni MF, Bertacco G, Lercker G. Effect of different cooking methods on some lipid and protein components of hamburgers. Meat Sci 1997; 45: 365</a:t>
            </a:r>
            <a:r>
              <a:rPr lang="en-US" altLang="en-US">
                <a:latin typeface="Lucida Grande" panose="020B0600040502020204" pitchFamily="34" charset="0"/>
              </a:rPr>
              <a:t>�</a:t>
            </a:r>
            <a:r>
              <a:rPr lang="en-US" altLang="en-US">
                <a:latin typeface="Arial" panose="020B0604020202020204" pitchFamily="34" charset="0"/>
              </a:rPr>
              <a:t>375.</a:t>
            </a:r>
          </a:p>
          <a:p>
            <a:pPr eaLnBrk="1" hangingPunct="1"/>
            <a:r>
              <a:rPr lang="en-US" altLang="en-US">
                <a:latin typeface="Arial" panose="020B0604020202020204" pitchFamily="34" charset="0"/>
              </a:rPr>
              <a:t>CrossRef</a:t>
            </a:r>
          </a:p>
          <a:p>
            <a:pPr eaLnBrk="1" hangingPunct="1"/>
            <a:r>
              <a:rPr lang="en-US" altLang="en-US">
                <a:latin typeface="Arial" panose="020B0604020202020204" pitchFamily="34" charset="0"/>
              </a:rPr>
              <a:t>8.</a:t>
            </a:r>
          </a:p>
          <a:p>
            <a:pPr eaLnBrk="1" hangingPunct="1"/>
            <a:r>
              <a:rPr lang="en-US" altLang="en-US">
                <a:latin typeface="Arial" panose="020B0604020202020204" pitchFamily="34" charset="0"/>
              </a:rPr>
              <a:t>Nabber EC, Biggert MD. Cholesterol oxidation products in fresh and heated egg yolk lipids. Fed Proc 1982; 41: 531.</a:t>
            </a:r>
          </a:p>
          <a:p>
            <a:pPr eaLnBrk="1" hangingPunct="1"/>
            <a:r>
              <a:rPr lang="en-US" altLang="en-US">
                <a:latin typeface="Arial" panose="020B0604020202020204" pitchFamily="34" charset="0"/>
              </a:rPr>
              <a:t>9.</a:t>
            </a:r>
          </a:p>
          <a:p>
            <a:pPr eaLnBrk="1" hangingPunct="1"/>
            <a:r>
              <a:rPr lang="en-US" altLang="en-US">
                <a:latin typeface="Arial" panose="020B0604020202020204" pitchFamily="34" charset="0"/>
              </a:rPr>
              <a:t>van de Bovenkamp P, Kosmejer-Schuil TG, Katan MB. Quantitation of oxysterols in Dutch foods: egg products and mixed diets. Lipids 1988; 23: 1079</a:t>
            </a:r>
            <a:r>
              <a:rPr lang="en-US" altLang="en-US">
                <a:latin typeface="Lucida Grande" panose="020B0600040502020204" pitchFamily="34" charset="0"/>
              </a:rPr>
              <a:t>�</a:t>
            </a:r>
            <a:r>
              <a:rPr lang="en-US" altLang="en-US">
                <a:latin typeface="Arial" panose="020B0604020202020204" pitchFamily="34" charset="0"/>
              </a:rPr>
              <a:t>1085.</a:t>
            </a:r>
          </a:p>
          <a:p>
            <a:pPr eaLnBrk="1" hangingPunct="1"/>
            <a:r>
              <a:rPr lang="en-US" altLang="en-US">
                <a:latin typeface="Arial" panose="020B0604020202020204" pitchFamily="34" charset="0"/>
              </a:rPr>
              <a:t>Medline</a:t>
            </a:r>
          </a:p>
          <a:p>
            <a:pPr eaLnBrk="1" hangingPunct="1"/>
            <a:r>
              <a:rPr lang="en-US" altLang="en-US">
                <a:latin typeface="Arial" panose="020B0604020202020204" pitchFamily="34" charset="0"/>
              </a:rPr>
              <a:t>10.</a:t>
            </a:r>
          </a:p>
          <a:p>
            <a:pPr eaLnBrk="1" hangingPunct="1"/>
            <a:r>
              <a:rPr lang="en-US" altLang="en-US">
                <a:latin typeface="Arial" panose="020B0604020202020204" pitchFamily="34" charset="0"/>
              </a:rPr>
              <a:t>Pie JE, Spahis K, Seillan C. Cholesterol oxidation in meat products during cooking and frozen storage. J Agric Food Chem 1991; 39: 250</a:t>
            </a:r>
            <a:r>
              <a:rPr lang="en-US" altLang="en-US">
                <a:latin typeface="Lucida Grande" panose="020B0600040502020204" pitchFamily="34" charset="0"/>
              </a:rPr>
              <a:t>�</a:t>
            </a:r>
            <a:r>
              <a:rPr lang="en-US" altLang="en-US">
                <a:latin typeface="Arial" panose="020B0604020202020204" pitchFamily="34" charset="0"/>
              </a:rPr>
              <a:t>254.</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11.</a:t>
            </a:r>
          </a:p>
          <a:p>
            <a:pPr eaLnBrk="1" hangingPunct="1"/>
            <a:r>
              <a:rPr lang="en-US" altLang="en-US">
                <a:latin typeface="Arial" panose="020B0604020202020204" pitchFamily="34" charset="0"/>
              </a:rPr>
              <a:t>Sander BD, Smith DE, Addis PB. Effects of processing and storage conditions on cholesterol oxidation products in butter and cheddar cheese. J Dairy Sci 1988; 71: 3173</a:t>
            </a:r>
            <a:r>
              <a:rPr lang="en-US" altLang="en-US">
                <a:latin typeface="Lucida Grande" panose="020B0600040502020204" pitchFamily="34" charset="0"/>
              </a:rPr>
              <a:t>�</a:t>
            </a:r>
            <a:r>
              <a:rPr lang="en-US" altLang="en-US">
                <a:latin typeface="Arial" panose="020B0604020202020204" pitchFamily="34" charset="0"/>
              </a:rPr>
              <a:t>3178.</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12.</a:t>
            </a:r>
          </a:p>
          <a:p>
            <a:pPr eaLnBrk="1" hangingPunct="1"/>
            <a:r>
              <a:rPr lang="en-US" altLang="en-US">
                <a:latin typeface="Arial" panose="020B0604020202020204" pitchFamily="34" charset="0"/>
              </a:rPr>
              <a:t>Ryan TC, Gray JI, Morton LD. Oxidation of cholesterol in heated tallow. J Sci Food Agric 1981; 32: 305</a:t>
            </a:r>
            <a:r>
              <a:rPr lang="en-US" altLang="en-US">
                <a:latin typeface="Lucida Grande" panose="020B0600040502020204" pitchFamily="34" charset="0"/>
              </a:rPr>
              <a:t>�</a:t>
            </a:r>
            <a:r>
              <a:rPr lang="en-US" altLang="en-US">
                <a:latin typeface="Arial" panose="020B0604020202020204" pitchFamily="34" charset="0"/>
              </a:rPr>
              <a:t>308.</a:t>
            </a:r>
          </a:p>
          <a:p>
            <a:pPr eaLnBrk="1" hangingPunct="1"/>
            <a:r>
              <a:rPr lang="en-US" altLang="en-US">
                <a:latin typeface="Arial" panose="020B0604020202020204" pitchFamily="34" charset="0"/>
              </a:rPr>
              <a:t>ISI, CSA</a:t>
            </a:r>
          </a:p>
          <a:p>
            <a:pPr eaLnBrk="1" hangingPunct="1"/>
            <a:r>
              <a:rPr lang="en-US" altLang="en-US">
                <a:latin typeface="Arial" panose="020B0604020202020204" pitchFamily="34" charset="0"/>
              </a:rPr>
              <a:t>13.</a:t>
            </a:r>
          </a:p>
          <a:p>
            <a:pPr eaLnBrk="1" hangingPunct="1"/>
            <a:r>
              <a:rPr lang="en-US" altLang="en-US">
                <a:latin typeface="Arial" panose="020B0604020202020204" pitchFamily="34" charset="0"/>
              </a:rPr>
              <a:t>Sander BD, Addis PB, Park SW, Smith DE. Quantification of cholesterol oxidation products in a variety of foods. J Food Prot 1988; 52: 109</a:t>
            </a:r>
            <a:r>
              <a:rPr lang="en-US" altLang="en-US">
                <a:latin typeface="Lucida Grande" panose="020B0600040502020204" pitchFamily="34" charset="0"/>
              </a:rPr>
              <a:t>�</a:t>
            </a:r>
            <a:r>
              <a:rPr lang="en-US" altLang="en-US">
                <a:latin typeface="Arial" panose="020B0604020202020204" pitchFamily="34" charset="0"/>
              </a:rPr>
              <a:t>114.</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14.</a:t>
            </a:r>
          </a:p>
          <a:p>
            <a:pPr eaLnBrk="1" hangingPunct="1"/>
            <a:r>
              <a:rPr lang="en-US" altLang="en-US">
                <a:latin typeface="Arial" panose="020B0604020202020204" pitchFamily="34" charset="0"/>
              </a:rPr>
              <a:t>Jacobson MS. Cholesterol oxides in Indian ghee: possible cause of unexpected high risk of atherosclerosis in Indian immigrant populations. Lancet 1987; I: 656</a:t>
            </a:r>
            <a:r>
              <a:rPr lang="en-US" altLang="en-US">
                <a:latin typeface="Lucida Grande" panose="020B0600040502020204" pitchFamily="34" charset="0"/>
              </a:rPr>
              <a:t>�</a:t>
            </a:r>
            <a:r>
              <a:rPr lang="en-US" altLang="en-US">
                <a:latin typeface="Arial" panose="020B0604020202020204" pitchFamily="34" charset="0"/>
              </a:rPr>
              <a:t>658.</a:t>
            </a:r>
          </a:p>
          <a:p>
            <a:pPr eaLnBrk="1" hangingPunct="1"/>
            <a:r>
              <a:rPr lang="en-US" altLang="en-US">
                <a:latin typeface="Arial" panose="020B0604020202020204" pitchFamily="34" charset="0"/>
              </a:rPr>
              <a:t>Medline</a:t>
            </a:r>
          </a:p>
          <a:p>
            <a:pPr eaLnBrk="1" hangingPunct="1"/>
            <a:r>
              <a:rPr lang="en-US" altLang="en-US">
                <a:latin typeface="Arial" panose="020B0604020202020204" pitchFamily="34" charset="0"/>
              </a:rPr>
              <a:t>15.</a:t>
            </a:r>
          </a:p>
          <a:p>
            <a:pPr eaLnBrk="1" hangingPunct="1"/>
            <a:r>
              <a:rPr lang="en-US" altLang="en-US">
                <a:latin typeface="Arial" panose="020B0604020202020204" pitchFamily="34" charset="0"/>
              </a:rPr>
              <a:t>McCuskey S, Devery R. Validation of chromatographic analysis of cholesterol oxides in dried foods. Trends Food Sci Technol 1993; 4: 175</a:t>
            </a:r>
            <a:r>
              <a:rPr lang="en-US" altLang="en-US">
                <a:latin typeface="Lucida Grande" panose="020B0600040502020204" pitchFamily="34" charset="0"/>
              </a:rPr>
              <a:t>�</a:t>
            </a:r>
            <a:r>
              <a:rPr lang="en-US" altLang="en-US">
                <a:latin typeface="Arial" panose="020B0604020202020204" pitchFamily="34" charset="0"/>
              </a:rPr>
              <a:t>178.</a:t>
            </a:r>
          </a:p>
          <a:p>
            <a:pPr eaLnBrk="1" hangingPunct="1"/>
            <a:r>
              <a:rPr lang="en-US" altLang="en-US">
                <a:latin typeface="Arial" panose="020B0604020202020204" pitchFamily="34" charset="0"/>
              </a:rPr>
              <a:t>16.</a:t>
            </a:r>
          </a:p>
          <a:p>
            <a:pPr eaLnBrk="1" hangingPunct="1"/>
            <a:r>
              <a:rPr lang="en-US" altLang="en-US">
                <a:latin typeface="Arial" panose="020B0604020202020204" pitchFamily="34" charset="0"/>
              </a:rPr>
              <a:t>Dutta PC, Przybylski R, Appelqvist LÄ, Eskin NAM. Formation and analysis of oxidized sterols in frying fat. In: Perkins EG, Erickson MD, eds. Deep frying Chemistry, Nutrition, and Practical Applications. Champaign, IL: AOCS Press, 1996.</a:t>
            </a:r>
          </a:p>
          <a:p>
            <a:pPr eaLnBrk="1" hangingPunct="1"/>
            <a:r>
              <a:rPr lang="en-US" altLang="en-US">
                <a:latin typeface="Arial" panose="020B0604020202020204" pitchFamily="34" charset="0"/>
              </a:rPr>
              <a:t>17.</a:t>
            </a:r>
          </a:p>
          <a:p>
            <a:pPr eaLnBrk="1" hangingPunct="1"/>
            <a:r>
              <a:rPr lang="en-US" altLang="en-US">
                <a:latin typeface="Arial" panose="020B0604020202020204" pitchFamily="34" charset="0"/>
              </a:rPr>
              <a:t>Dutta PC, Caboni MF, Diczfalusy U, Dionisi F, Dzeletovic S, Grandgirard A, Guardiola F, Kumpulainen J, Lebovics VK, Pihlava JM, Rodriguez-Estrada MT, Ulberth F. Measurements of cholesterol oxides in foods: results of an interlaboratory comparison study. In: Kumpulainen JT, Salonen JT, eds. Natural antioxidants and anticarcinogens in nutrition, health and disease. London: Royal Society of Chemistry, 1999.</a:t>
            </a:r>
          </a:p>
          <a:p>
            <a:pPr eaLnBrk="1" hangingPunct="1"/>
            <a:r>
              <a:rPr lang="en-US" altLang="en-US">
                <a:latin typeface="Arial" panose="020B0604020202020204" pitchFamily="34" charset="0"/>
              </a:rPr>
              <a:t>18.</a:t>
            </a:r>
          </a:p>
          <a:p>
            <a:pPr eaLnBrk="1" hangingPunct="1"/>
            <a:r>
              <a:rPr lang="en-US" altLang="en-US">
                <a:latin typeface="Arial" panose="020B0604020202020204" pitchFamily="34" charset="0"/>
              </a:rPr>
              <a:t>Sarantinos J, O</a:t>
            </a:r>
            <a:r>
              <a:rPr lang="en-US" altLang="en-US">
                <a:latin typeface="Lucida Grande" panose="020B0600040502020204" pitchFamily="34" charset="0"/>
              </a:rPr>
              <a:t>�</a:t>
            </a:r>
            <a:r>
              <a:rPr lang="en-US" altLang="en-US">
                <a:latin typeface="Arial" panose="020B0604020202020204" pitchFamily="34" charset="0"/>
              </a:rPr>
              <a:t>Dea K, Sinclair AJ. Cholesterol oxides in Australian foods: identification and quantification. Food Aust 1993; 45: 485</a:t>
            </a:r>
            <a:r>
              <a:rPr lang="en-US" altLang="en-US">
                <a:latin typeface="Lucida Grande" panose="020B0600040502020204" pitchFamily="34" charset="0"/>
              </a:rPr>
              <a:t>�</a:t>
            </a:r>
            <a:r>
              <a:rPr lang="en-US" altLang="en-US">
                <a:latin typeface="Arial" panose="020B0604020202020204" pitchFamily="34" charset="0"/>
              </a:rPr>
              <a:t>490.</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19.</a:t>
            </a:r>
          </a:p>
          <a:p>
            <a:pPr eaLnBrk="1" hangingPunct="1"/>
            <a:r>
              <a:rPr lang="en-US" altLang="en-US">
                <a:latin typeface="Arial" panose="020B0604020202020204" pitchFamily="34" charset="0"/>
              </a:rPr>
              <a:t>Rose-Sallin C, Huggett AC, Bosset JO, Tabacchi R, Fay LB. Quantification of cholesterol oxidation products in milk powders using [2H7] cholesterol to monitor cholesterol autooxidation artefacts. J Agric Food Chem 1995; 43: 935</a:t>
            </a:r>
            <a:r>
              <a:rPr lang="en-US" altLang="en-US">
                <a:latin typeface="Lucida Grande" panose="020B0600040502020204" pitchFamily="34" charset="0"/>
              </a:rPr>
              <a:t>�</a:t>
            </a:r>
            <a:r>
              <a:rPr lang="en-US" altLang="en-US">
                <a:latin typeface="Arial" panose="020B0604020202020204" pitchFamily="34" charset="0"/>
              </a:rPr>
              <a:t>941.</a:t>
            </a:r>
          </a:p>
          <a:p>
            <a:pPr eaLnBrk="1" hangingPunct="1"/>
            <a:r>
              <a:rPr lang="en-US" altLang="en-US">
                <a:latin typeface="Arial" panose="020B0604020202020204" pitchFamily="34" charset="0"/>
              </a:rPr>
              <a:t>20.</a:t>
            </a:r>
          </a:p>
          <a:p>
            <a:pPr eaLnBrk="1" hangingPunct="1"/>
            <a:r>
              <a:rPr lang="en-US" altLang="en-US">
                <a:latin typeface="Arial" panose="020B0604020202020204" pitchFamily="34" charset="0"/>
              </a:rPr>
              <a:t>Nourooz-Zadeh J, Appelqvist LA. Cholesterol oxides in Swedish foods and food ingredients: Butter and cheese. J Am Oil Chem Soc 1998; 65: 1635</a:t>
            </a:r>
            <a:r>
              <a:rPr lang="en-US" altLang="en-US">
                <a:latin typeface="Lucida Grande" panose="020B0600040502020204" pitchFamily="34" charset="0"/>
              </a:rPr>
              <a:t>�</a:t>
            </a:r>
            <a:r>
              <a:rPr lang="en-US" altLang="en-US">
                <a:latin typeface="Arial" panose="020B0604020202020204" pitchFamily="34" charset="0"/>
              </a:rPr>
              <a:t>1641.</a:t>
            </a:r>
          </a:p>
          <a:p>
            <a:pPr eaLnBrk="1" hangingPunct="1"/>
            <a:r>
              <a:rPr lang="en-US" altLang="en-US">
                <a:latin typeface="Arial" panose="020B0604020202020204" pitchFamily="34" charset="0"/>
              </a:rPr>
              <a:t>21.</a:t>
            </a:r>
          </a:p>
          <a:p>
            <a:pPr eaLnBrk="1" hangingPunct="1"/>
            <a:r>
              <a:rPr lang="en-US" altLang="en-US">
                <a:latin typeface="Arial" panose="020B0604020202020204" pitchFamily="34" charset="0"/>
              </a:rPr>
              <a:t>Nielson JH, Olsen CE, Jensen C, Skibsted LH. Cholesterol oxidation of butter and dairy spread during storage. J Dairy Res 1996; 63:159</a:t>
            </a:r>
            <a:r>
              <a:rPr lang="en-US" altLang="en-US">
                <a:latin typeface="Lucida Grande" panose="020B0600040502020204" pitchFamily="34" charset="0"/>
              </a:rPr>
              <a:t>�</a:t>
            </a:r>
            <a:r>
              <a:rPr lang="en-US" altLang="en-US">
                <a:latin typeface="Arial" panose="020B0604020202020204" pitchFamily="34" charset="0"/>
              </a:rPr>
              <a:t>167.</a:t>
            </a:r>
          </a:p>
          <a:p>
            <a:pPr eaLnBrk="1" hangingPunct="1"/>
            <a:r>
              <a:rPr lang="en-US" altLang="en-US">
                <a:latin typeface="Arial" panose="020B0604020202020204" pitchFamily="34" charset="0"/>
              </a:rPr>
              <a:t>Medline, CSA</a:t>
            </a:r>
          </a:p>
          <a:p>
            <a:pPr eaLnBrk="1" hangingPunct="1"/>
            <a:r>
              <a:rPr lang="en-US" altLang="en-US">
                <a:latin typeface="Arial" panose="020B0604020202020204" pitchFamily="34" charset="0"/>
              </a:rPr>
              <a:t>22.</a:t>
            </a:r>
          </a:p>
          <a:p>
            <a:pPr eaLnBrk="1" hangingPunct="1"/>
            <a:r>
              <a:rPr lang="en-US" altLang="en-US">
                <a:latin typeface="Arial" panose="020B0604020202020204" pitchFamily="34" charset="0"/>
              </a:rPr>
              <a:t>Finocchiaro ET, Lee K, Richardson T. Identification and quantification of cholesterol oxides in grated cheese and bleached butteroil. J Am Oil Chem Soc 1984; 61: 977</a:t>
            </a:r>
            <a:r>
              <a:rPr lang="en-US" altLang="en-US">
                <a:latin typeface="Lucida Grande" panose="020B0600040502020204" pitchFamily="34" charset="0"/>
              </a:rPr>
              <a:t>�</a:t>
            </a:r>
            <a:r>
              <a:rPr lang="en-US" altLang="en-US">
                <a:latin typeface="Arial" panose="020B0604020202020204" pitchFamily="34" charset="0"/>
              </a:rPr>
              <a:t>883.</a:t>
            </a:r>
          </a:p>
          <a:p>
            <a:pPr eaLnBrk="1" hangingPunct="1"/>
            <a:r>
              <a:rPr lang="en-US" altLang="en-US">
                <a:latin typeface="Arial" panose="020B0604020202020204" pitchFamily="34" charset="0"/>
              </a:rPr>
              <a:t>23.</a:t>
            </a:r>
          </a:p>
          <a:p>
            <a:pPr eaLnBrk="1" hangingPunct="1"/>
            <a:r>
              <a:rPr lang="en-US" altLang="en-US">
                <a:latin typeface="Arial" panose="020B0604020202020204" pitchFamily="34" charset="0"/>
              </a:rPr>
              <a:t>Penazzi G, Caboni MF, Zunin P, Evangelisti F, Tiscornia E, Gallina Toschi T, Lercker G. Routine HPLC determination of 7-ketocholesterol in some foods, by two different analytical methods. J Am Oil Chem Soc 1995; 71: 1523</a:t>
            </a:r>
            <a:r>
              <a:rPr lang="en-US" altLang="en-US">
                <a:latin typeface="Lucida Grande" panose="020B0600040502020204" pitchFamily="34" charset="0"/>
              </a:rPr>
              <a:t>�</a:t>
            </a:r>
            <a:r>
              <a:rPr lang="en-US" altLang="en-US">
                <a:latin typeface="Arial" panose="020B0604020202020204" pitchFamily="34" charset="0"/>
              </a:rPr>
              <a:t>1527.</a:t>
            </a:r>
          </a:p>
          <a:p>
            <a:pPr eaLnBrk="1" hangingPunct="1"/>
            <a:r>
              <a:rPr lang="en-US" altLang="en-US">
                <a:latin typeface="Arial" panose="020B0604020202020204" pitchFamily="34" charset="0"/>
              </a:rPr>
              <a:t>24.</a:t>
            </a:r>
          </a:p>
          <a:p>
            <a:pPr eaLnBrk="1" hangingPunct="1"/>
            <a:r>
              <a:rPr lang="en-US" altLang="en-US">
                <a:latin typeface="Arial" panose="020B0604020202020204" pitchFamily="34" charset="0"/>
              </a:rPr>
              <a:t>Zunin P, Evangelisti F, Calcagno C, Tiscornia E. Cholesterol oxidation products in dried egg pasta: detecting 7-ketocholesterol constituent. Cereal Chem 1996; 73: 691</a:t>
            </a:r>
            <a:r>
              <a:rPr lang="en-US" altLang="en-US">
                <a:latin typeface="Lucida Grande" panose="020B0600040502020204" pitchFamily="34" charset="0"/>
              </a:rPr>
              <a:t>�</a:t>
            </a:r>
            <a:r>
              <a:rPr lang="en-US" altLang="en-US">
                <a:latin typeface="Arial" panose="020B0604020202020204" pitchFamily="34" charset="0"/>
              </a:rPr>
              <a:t>694.</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25.</a:t>
            </a:r>
          </a:p>
          <a:p>
            <a:pPr eaLnBrk="1" hangingPunct="1"/>
            <a:r>
              <a:rPr lang="en-US" altLang="en-US">
                <a:latin typeface="Arial" panose="020B0604020202020204" pitchFamily="34" charset="0"/>
              </a:rPr>
              <a:t>Hwang KT, Maerker G. Quantitation of cholesterol oxidation products in unirradiated and irradiated meats. J Am Oil Chem Soc 1993; 70: 371</a:t>
            </a:r>
            <a:r>
              <a:rPr lang="en-US" altLang="en-US">
                <a:latin typeface="Lucida Grande" panose="020B0600040502020204" pitchFamily="34" charset="0"/>
              </a:rPr>
              <a:t>�</a:t>
            </a:r>
            <a:r>
              <a:rPr lang="en-US" altLang="en-US">
                <a:latin typeface="Arial" panose="020B0604020202020204" pitchFamily="34" charset="0"/>
              </a:rPr>
              <a:t>376.</a:t>
            </a:r>
          </a:p>
          <a:p>
            <a:pPr eaLnBrk="1" hangingPunct="1"/>
            <a:r>
              <a:rPr lang="en-US" altLang="en-US">
                <a:latin typeface="Arial" panose="020B0604020202020204" pitchFamily="34" charset="0"/>
              </a:rPr>
              <a:t>ISI, CSA</a:t>
            </a:r>
          </a:p>
          <a:p>
            <a:pPr eaLnBrk="1" hangingPunct="1"/>
            <a:r>
              <a:rPr lang="en-US" altLang="en-US">
                <a:latin typeface="Arial" panose="020B0604020202020204" pitchFamily="34" charset="0"/>
              </a:rPr>
              <a:t>26.</a:t>
            </a:r>
          </a:p>
          <a:p>
            <a:pPr eaLnBrk="1" hangingPunct="1"/>
            <a:r>
              <a:rPr lang="en-US" altLang="en-US">
                <a:latin typeface="Arial" panose="020B0604020202020204" pitchFamily="34" charset="0"/>
              </a:rPr>
              <a:t>Larkeson B, Dutta PC, Hansson I. Effects of frying and storage on cholesterol oxidation in minced meat products. J Am Oil Chem Soc 2000; 77: 675</a:t>
            </a:r>
            <a:r>
              <a:rPr lang="en-US" altLang="en-US">
                <a:latin typeface="Lucida Grande" panose="020B0600040502020204" pitchFamily="34" charset="0"/>
              </a:rPr>
              <a:t>�</a:t>
            </a:r>
            <a:r>
              <a:rPr lang="en-US" altLang="en-US">
                <a:latin typeface="Arial" panose="020B0604020202020204" pitchFamily="34" charset="0"/>
              </a:rPr>
              <a:t>680.</a:t>
            </a:r>
          </a:p>
          <a:p>
            <a:pPr eaLnBrk="1" hangingPunct="1"/>
            <a:r>
              <a:rPr lang="en-US" altLang="en-US">
                <a:latin typeface="Arial" panose="020B0604020202020204" pitchFamily="34" charset="0"/>
              </a:rPr>
              <a:t>ISI, CSA</a:t>
            </a:r>
          </a:p>
          <a:p>
            <a:pPr eaLnBrk="1" hangingPunct="1"/>
            <a:r>
              <a:rPr lang="en-US" altLang="en-US">
                <a:latin typeface="Arial" panose="020B0604020202020204" pitchFamily="34" charset="0"/>
              </a:rPr>
              <a:t>27.</a:t>
            </a:r>
          </a:p>
          <a:p>
            <a:pPr eaLnBrk="1" hangingPunct="1"/>
            <a:r>
              <a:rPr lang="en-US" altLang="en-US">
                <a:latin typeface="Arial" panose="020B0604020202020204" pitchFamily="34" charset="0"/>
              </a:rPr>
              <a:t>Rodríguez-Estrada MT. Effect of Processing Technology and Ripening on Lipid Hydrolysis and Oxidation of Salami. Proceedings of the 1st Workshop on the Developments in the Italian PhD Research in Food Biotechnology, Università della Tuscia, Viterbo, Italy, September 23</a:t>
            </a:r>
            <a:r>
              <a:rPr lang="en-US" altLang="en-US">
                <a:latin typeface="Lucida Grande" panose="020B0600040502020204" pitchFamily="34" charset="0"/>
              </a:rPr>
              <a:t>�</a:t>
            </a:r>
            <a:r>
              <a:rPr lang="en-US" altLang="en-US">
                <a:latin typeface="Arial" panose="020B0604020202020204" pitchFamily="34" charset="0"/>
              </a:rPr>
              <a:t>24, 1996. Viterbo: Università della Tuscia, 1996; 54</a:t>
            </a:r>
            <a:r>
              <a:rPr lang="en-US" altLang="en-US">
                <a:latin typeface="Lucida Grande" panose="020B0600040502020204" pitchFamily="34" charset="0"/>
              </a:rPr>
              <a:t>�</a:t>
            </a:r>
            <a:r>
              <a:rPr lang="en-US" altLang="en-US">
                <a:latin typeface="Arial" panose="020B0604020202020204" pitchFamily="34" charset="0"/>
              </a:rPr>
              <a:t>57.</a:t>
            </a:r>
          </a:p>
          <a:p>
            <a:pPr eaLnBrk="1" hangingPunct="1"/>
            <a:r>
              <a:rPr lang="en-US" altLang="en-US">
                <a:latin typeface="Arial" panose="020B0604020202020204" pitchFamily="34" charset="0"/>
              </a:rPr>
              <a:t>28.</a:t>
            </a:r>
          </a:p>
          <a:p>
            <a:pPr eaLnBrk="1" hangingPunct="1"/>
            <a:r>
              <a:rPr lang="en-US" altLang="en-US">
                <a:latin typeface="Arial" panose="020B0604020202020204" pitchFamily="34" charset="0"/>
              </a:rPr>
              <a:t>Rodríguez-Estrada MT, Capucci F, Giovanardi C, Lercker G. Gas chromatographic study on the extent of lipid hydrolysis and oxidation on UV-irradiated meat products. In: Sandra P, ed. Proceedings of the 23rd International Symposium on Capillary Chromatography, Riva del Garda, Italy, June 5</a:t>
            </a:r>
            <a:r>
              <a:rPr lang="en-US" altLang="en-US">
                <a:latin typeface="Lucida Grande" panose="020B0600040502020204" pitchFamily="34" charset="0"/>
              </a:rPr>
              <a:t>�</a:t>
            </a:r>
            <a:r>
              <a:rPr lang="en-US" altLang="en-US">
                <a:latin typeface="Arial" panose="020B0604020202020204" pitchFamily="34" charset="0"/>
              </a:rPr>
              <a:t>10, 2000; M06 (CD-ROM). Riva del Garda: IOPMS, 2000.</a:t>
            </a:r>
          </a:p>
          <a:p>
            <a:pPr eaLnBrk="1" hangingPunct="1"/>
            <a:r>
              <a:rPr lang="en-US" altLang="en-US">
                <a:latin typeface="Arial" panose="020B0604020202020204" pitchFamily="34" charset="0"/>
              </a:rPr>
              <a:t>29.</a:t>
            </a:r>
          </a:p>
          <a:p>
            <a:pPr eaLnBrk="1" hangingPunct="1"/>
            <a:r>
              <a:rPr lang="en-US" altLang="en-US">
                <a:latin typeface="Arial" panose="020B0604020202020204" pitchFamily="34" charset="0"/>
              </a:rPr>
              <a:t>Novelli E, Zanardi E, Ghiretti GP, Campanini G, Dazzi G, Madarena G, Chizzolini R. Lipid and cholesterol oxidation in frozen stored pork, salame Milano and mortadella. Meat Sci 1998; 48: 29</a:t>
            </a:r>
            <a:r>
              <a:rPr lang="en-US" altLang="en-US">
                <a:latin typeface="Lucida Grande" panose="020B0600040502020204" pitchFamily="34" charset="0"/>
              </a:rPr>
              <a:t>�</a:t>
            </a:r>
            <a:r>
              <a:rPr lang="en-US" altLang="en-US">
                <a:latin typeface="Arial" panose="020B0604020202020204" pitchFamily="34" charset="0"/>
              </a:rPr>
              <a:t>40.</a:t>
            </a:r>
          </a:p>
          <a:p>
            <a:pPr eaLnBrk="1" hangingPunct="1"/>
            <a:r>
              <a:rPr lang="en-US" altLang="en-US">
                <a:latin typeface="Arial" panose="020B0604020202020204" pitchFamily="34" charset="0"/>
              </a:rPr>
              <a:t>CrossRef, ISI</a:t>
            </a:r>
          </a:p>
          <a:p>
            <a:pPr eaLnBrk="1" hangingPunct="1"/>
            <a:r>
              <a:rPr lang="en-US" altLang="en-US">
                <a:latin typeface="Arial" panose="020B0604020202020204" pitchFamily="34" charset="0"/>
              </a:rPr>
              <a:t>30.</a:t>
            </a:r>
          </a:p>
          <a:p>
            <a:pPr eaLnBrk="1" hangingPunct="1"/>
            <a:r>
              <a:rPr lang="en-US" altLang="en-US">
                <a:latin typeface="Arial" panose="020B0604020202020204" pitchFamily="34" charset="0"/>
              </a:rPr>
              <a:t>Dutta PC, Pickova J. Cholesterol oxides in herring lipids and in a sample of refined menhaden oil. In: O</a:t>
            </a:r>
            <a:r>
              <a:rPr lang="en-US" altLang="en-US">
                <a:latin typeface="Lucida Grande" panose="020B0600040502020204" pitchFamily="34" charset="0"/>
              </a:rPr>
              <a:t>�</a:t>
            </a:r>
            <a:r>
              <a:rPr lang="en-US" altLang="en-US">
                <a:latin typeface="Arial" panose="020B0604020202020204" pitchFamily="34" charset="0"/>
              </a:rPr>
              <a:t>Connor CJ, ed. Pacific Oils 2000. Proceedings of the International Conference on Plant Oils and Marine Lipids, Auckland, NZ, November 25</a:t>
            </a:r>
            <a:r>
              <a:rPr lang="en-US" altLang="en-US">
                <a:latin typeface="Lucida Grande" panose="020B0600040502020204" pitchFamily="34" charset="0"/>
              </a:rPr>
              <a:t>�</a:t>
            </a:r>
            <a:r>
              <a:rPr lang="en-US" altLang="en-US">
                <a:latin typeface="Arial" panose="020B0604020202020204" pitchFamily="34" charset="0"/>
              </a:rPr>
              <a:t>28, 1997. Auckland: The Oils and Fats Specialist Group of the New Zealand Institute of Chemistry, 2000; 151</a:t>
            </a:r>
            <a:r>
              <a:rPr lang="en-US" altLang="en-US">
                <a:latin typeface="Lucida Grande" panose="020B0600040502020204" pitchFamily="34" charset="0"/>
              </a:rPr>
              <a:t>�</a:t>
            </a:r>
            <a:r>
              <a:rPr lang="en-US" altLang="en-US">
                <a:latin typeface="Arial" panose="020B0604020202020204" pitchFamily="34" charset="0"/>
              </a:rPr>
              <a:t>152.</a:t>
            </a:r>
          </a:p>
          <a:p>
            <a:pPr eaLnBrk="1" hangingPunct="1"/>
            <a:r>
              <a:rPr lang="en-US" altLang="en-US">
                <a:latin typeface="Arial" panose="020B0604020202020204" pitchFamily="34" charset="0"/>
              </a:rPr>
              <a:t>31.</a:t>
            </a:r>
          </a:p>
          <a:p>
            <a:pPr eaLnBrk="1" hangingPunct="1"/>
            <a:r>
              <a:rPr lang="en-US" altLang="en-US">
                <a:latin typeface="Arial" panose="020B0604020202020204" pitchFamily="34" charset="0"/>
              </a:rPr>
              <a:t>Ohshima T, Li N, Koizumi C. Oxidative decomposition of cholesterol in fish products. J Am Oil Chem Soc 1993; 70: 595</a:t>
            </a:r>
            <a:r>
              <a:rPr lang="en-US" altLang="en-US">
                <a:latin typeface="Lucida Grande" panose="020B0600040502020204" pitchFamily="34" charset="0"/>
              </a:rPr>
              <a:t>�</a:t>
            </a:r>
            <a:r>
              <a:rPr lang="en-US" altLang="en-US">
                <a:latin typeface="Arial" panose="020B0604020202020204" pitchFamily="34" charset="0"/>
              </a:rPr>
              <a:t>599.</a:t>
            </a:r>
          </a:p>
          <a:p>
            <a:pPr eaLnBrk="1" hangingPunct="1"/>
            <a:r>
              <a:rPr lang="en-US" altLang="en-US">
                <a:latin typeface="Arial" panose="020B0604020202020204" pitchFamily="34" charset="0"/>
              </a:rPr>
              <a:t>ISI, CSA</a:t>
            </a:r>
          </a:p>
          <a:p>
            <a:pPr eaLnBrk="1" hangingPunct="1"/>
            <a:r>
              <a:rPr lang="en-US" altLang="en-US">
                <a:latin typeface="Arial" panose="020B0604020202020204" pitchFamily="34" charset="0"/>
              </a:rPr>
              <a:t>32.</a:t>
            </a:r>
          </a:p>
          <a:p>
            <a:pPr eaLnBrk="1" hangingPunct="1"/>
            <a:r>
              <a:rPr lang="en-US" altLang="en-US">
                <a:latin typeface="Arial" panose="020B0604020202020204" pitchFamily="34" charset="0"/>
              </a:rPr>
              <a:t>Shozen KI, Ohshima T, Ushio H, Koizumi C. Formation of cholesterol oxides in marine fish products induced by grilling. Fish Sci 1995; 61: 817</a:t>
            </a:r>
            <a:r>
              <a:rPr lang="en-US" altLang="en-US">
                <a:latin typeface="Lucida Grande" panose="020B0600040502020204" pitchFamily="34" charset="0"/>
              </a:rPr>
              <a:t>�</a:t>
            </a:r>
            <a:r>
              <a:rPr lang="en-US" altLang="en-US">
                <a:latin typeface="Arial" panose="020B0604020202020204" pitchFamily="34" charset="0"/>
              </a:rPr>
              <a:t>821.</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33.</a:t>
            </a:r>
          </a:p>
          <a:p>
            <a:pPr eaLnBrk="1" hangingPunct="1"/>
            <a:r>
              <a:rPr lang="en-US" altLang="en-US">
                <a:latin typeface="Arial" panose="020B0604020202020204" pitchFamily="34" charset="0"/>
              </a:rPr>
              <a:t>Ohshima T, Shozen KI, Ushio H, Koizumi C. Effects of grilling on the formation of cholesterol oxides in seafood products rich in polyunsaturated fatty acids. Lebens-Wissen Technol 1996; 29: 94</a:t>
            </a:r>
            <a:r>
              <a:rPr lang="en-US" altLang="en-US">
                <a:latin typeface="Lucida Grande" panose="020B0600040502020204" pitchFamily="34" charset="0"/>
              </a:rPr>
              <a:t>�</a:t>
            </a:r>
            <a:r>
              <a:rPr lang="en-US" altLang="en-US">
                <a:latin typeface="Arial" panose="020B0604020202020204" pitchFamily="34" charset="0"/>
              </a:rPr>
              <a:t>99.</a:t>
            </a:r>
          </a:p>
          <a:p>
            <a:pPr eaLnBrk="1" hangingPunct="1"/>
            <a:r>
              <a:rPr lang="en-US" altLang="en-US">
                <a:latin typeface="Arial" panose="020B0604020202020204" pitchFamily="34" charset="0"/>
              </a:rPr>
              <a:t>CrossRef</a:t>
            </a:r>
          </a:p>
          <a:p>
            <a:pPr eaLnBrk="1" hangingPunct="1"/>
            <a:r>
              <a:rPr lang="en-US" altLang="en-US">
                <a:latin typeface="Arial" panose="020B0604020202020204" pitchFamily="34" charset="0"/>
              </a:rPr>
              <a:t>34.</a:t>
            </a:r>
          </a:p>
          <a:p>
            <a:pPr eaLnBrk="1" hangingPunct="1"/>
            <a:r>
              <a:rPr lang="en-US" altLang="en-US">
                <a:latin typeface="Arial" panose="020B0604020202020204" pitchFamily="34" charset="0"/>
              </a:rPr>
              <a:t>Akhtar P, Gray JI, Booren AM, Gomaa A. The effects of dietary α-tocopherol and surface application of oleoresin rosemary on lipid oxidation and cholesterol oxide formation in cooked rainbow trout (Oncorhynchus mykiss) muscle. J Food Lipids 1998; 5: 59</a:t>
            </a:r>
            <a:r>
              <a:rPr lang="en-US" altLang="en-US">
                <a:latin typeface="Lucida Grande" panose="020B0600040502020204" pitchFamily="34" charset="0"/>
              </a:rPr>
              <a:t>�</a:t>
            </a:r>
            <a:r>
              <a:rPr lang="en-US" altLang="en-US">
                <a:latin typeface="Arial" panose="020B0604020202020204" pitchFamily="34" charset="0"/>
              </a:rPr>
              <a:t>71.</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Synergy, ISI</a:t>
            </a:r>
          </a:p>
          <a:p>
            <a:pPr eaLnBrk="1" hangingPunct="1"/>
            <a:r>
              <a:rPr lang="en-US" altLang="en-US">
                <a:latin typeface="Arial" panose="020B0604020202020204" pitchFamily="34" charset="0"/>
              </a:rPr>
              <a:t>35.</a:t>
            </a:r>
          </a:p>
          <a:p>
            <a:pPr eaLnBrk="1" hangingPunct="1"/>
            <a:r>
              <a:rPr lang="en-US" altLang="en-US">
                <a:latin typeface="Arial" panose="020B0604020202020204" pitchFamily="34" charset="0"/>
              </a:rPr>
              <a:t>Zhang WB, Addis PB, Krick TP. Quantification of 5α-cholestane-3β,5,6β-triol and other cholesterol oxidation products in fast food French fried potatoes. J Food Sci 1991; 56: 716</a:t>
            </a:r>
            <a:r>
              <a:rPr lang="en-US" altLang="en-US">
                <a:latin typeface="Lucida Grande" panose="020B0600040502020204" pitchFamily="34" charset="0"/>
              </a:rPr>
              <a:t>�</a:t>
            </a:r>
            <a:r>
              <a:rPr lang="en-US" altLang="en-US">
                <a:latin typeface="Arial" panose="020B0604020202020204" pitchFamily="34" charset="0"/>
              </a:rPr>
              <a:t>718.</a:t>
            </a:r>
          </a:p>
          <a:p>
            <a:pPr eaLnBrk="1" hangingPunct="1"/>
            <a:r>
              <a:rPr lang="en-US" altLang="en-US">
                <a:latin typeface="Arial" panose="020B0604020202020204" pitchFamily="34" charset="0"/>
              </a:rPr>
              <a:t>Synergy, ISI</a:t>
            </a:r>
          </a:p>
          <a:p>
            <a:pPr eaLnBrk="1" hangingPunct="1"/>
            <a:r>
              <a:rPr lang="en-US" altLang="en-US">
                <a:latin typeface="Arial" panose="020B0604020202020204" pitchFamily="34" charset="0"/>
              </a:rPr>
              <a:t>36</a:t>
            </a:r>
          </a:p>
          <a:p>
            <a:pPr eaLnBrk="1" hangingPunct="1"/>
            <a:r>
              <a:rPr lang="en-US" altLang="en-US">
                <a:latin typeface="Arial" panose="020B0604020202020204" pitchFamily="34" charset="0"/>
              </a:rPr>
              <a:t>Rodríguez-Estrada MT, Penazzi G, Caboni MF, Vandi L, Lercker G. Quality of Fried Chicken Cutlets. In: Cavalchini LG, Baroli D, eds. Proceedings of the XIV European Symposium on the Quality of Poultry Meat. VII European Symposium on the Quality of Eggs and Egg Products, Bologna, Italy, September 19</a:t>
            </a:r>
            <a:r>
              <a:rPr lang="en-US" altLang="en-US">
                <a:latin typeface="Lucida Grande" panose="020B0600040502020204" pitchFamily="34" charset="0"/>
              </a:rPr>
              <a:t>�</a:t>
            </a:r>
            <a:r>
              <a:rPr lang="en-US" altLang="en-US">
                <a:latin typeface="Arial" panose="020B0604020202020204" pitchFamily="34" charset="0"/>
              </a:rPr>
              <a:t>23, 1999. Milan: Associazione Italiana di Avicoltura Scientifica, 1999; 467</a:t>
            </a:r>
            <a:r>
              <a:rPr lang="en-US" altLang="en-US">
                <a:latin typeface="Lucida Grande" panose="020B0600040502020204" pitchFamily="34" charset="0"/>
              </a:rPr>
              <a:t>�</a:t>
            </a:r>
            <a:r>
              <a:rPr lang="en-US" altLang="en-US">
                <a:latin typeface="Arial" panose="020B0604020202020204" pitchFamily="34" charset="0"/>
              </a:rPr>
              <a:t>471.</a:t>
            </a:r>
          </a:p>
          <a:p>
            <a:pPr eaLnBrk="1" hangingPunct="1"/>
            <a:r>
              <a:rPr lang="en-US" altLang="en-US">
                <a:latin typeface="Arial" panose="020B0604020202020204" pitchFamily="34" charset="0"/>
              </a:rPr>
              <a:t>37.</a:t>
            </a:r>
          </a:p>
          <a:p>
            <a:pPr eaLnBrk="1" hangingPunct="1"/>
            <a:r>
              <a:rPr lang="en-US" altLang="en-US">
                <a:latin typeface="Arial" panose="020B0604020202020204" pitchFamily="34" charset="0"/>
              </a:rPr>
              <a:t>Yan SP. Cholesterol oxidation products. Their occurrence and detection in our foodstuffs. In: Jackson LS, Knize MG, Morgan JN, eds. Impact of processing on food safety. New York: Kluwer Academic, Plenum Publishers, 1999.</a:t>
            </a:r>
          </a:p>
          <a:p>
            <a:pPr eaLnBrk="1" hangingPunct="1"/>
            <a:r>
              <a:rPr lang="en-US" altLang="en-US">
                <a:latin typeface="Arial" panose="020B0604020202020204" pitchFamily="34" charset="0"/>
              </a:rPr>
              <a:t>38.</a:t>
            </a:r>
          </a:p>
          <a:p>
            <a:pPr eaLnBrk="1" hangingPunct="1"/>
            <a:r>
              <a:rPr lang="en-US" altLang="en-US">
                <a:latin typeface="Arial" panose="020B0604020202020204" pitchFamily="34" charset="0"/>
              </a:rPr>
              <a:t>Chan SH, Gray JI, Gomaa EA. Cholesterol oxidation in whole milk powders as influenced by processing and packaging. Food Chem 1993; 47: 321</a:t>
            </a:r>
            <a:r>
              <a:rPr lang="en-US" altLang="en-US">
                <a:latin typeface="Lucida Grande" panose="020B0600040502020204" pitchFamily="34" charset="0"/>
              </a:rPr>
              <a:t>�</a:t>
            </a:r>
            <a:r>
              <a:rPr lang="en-US" altLang="en-US">
                <a:latin typeface="Arial" panose="020B0604020202020204" pitchFamily="34" charset="0"/>
              </a:rPr>
              <a:t>328.</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39.</a:t>
            </a:r>
          </a:p>
          <a:p>
            <a:pPr eaLnBrk="1" hangingPunct="1"/>
            <a:r>
              <a:rPr lang="en-US" altLang="en-US">
                <a:latin typeface="Arial" panose="020B0604020202020204" pitchFamily="34" charset="0"/>
              </a:rPr>
              <a:t>Emmanuel HA, Hassel CA, Addis PB, Bergmann SD, Zavoral JH. Plasma cholesterol oxidation products (oxysterols) in human subjects fed a meal rich in oxysterols. J Food Sci 1991; 56: 843</a:t>
            </a:r>
            <a:r>
              <a:rPr lang="en-US" altLang="en-US">
                <a:latin typeface="Lucida Grande" panose="020B0600040502020204" pitchFamily="34" charset="0"/>
              </a:rPr>
              <a:t>�</a:t>
            </a:r>
            <a:r>
              <a:rPr lang="en-US" altLang="en-US">
                <a:latin typeface="Arial" panose="020B0604020202020204" pitchFamily="34" charset="0"/>
              </a:rPr>
              <a:t>847.</a:t>
            </a:r>
          </a:p>
          <a:p>
            <a:pPr eaLnBrk="1" hangingPunct="1"/>
            <a:r>
              <a:rPr lang="en-US" altLang="en-US">
                <a:latin typeface="Arial" panose="020B0604020202020204" pitchFamily="34" charset="0"/>
              </a:rPr>
              <a:t>40.</a:t>
            </a:r>
          </a:p>
          <a:p>
            <a:pPr eaLnBrk="1" hangingPunct="1"/>
            <a:r>
              <a:rPr lang="en-US" altLang="en-US">
                <a:latin typeface="Arial" panose="020B0604020202020204" pitchFamily="34" charset="0"/>
              </a:rPr>
              <a:t>Linseisen J, Wolfram G. Absorption of cholesterol oxidation products from ordinary foodstuff in humans. Ann Nutr Metab 1998; 42: 221</a:t>
            </a:r>
            <a:r>
              <a:rPr lang="en-US" altLang="en-US">
                <a:latin typeface="Lucida Grande" panose="020B0600040502020204" pitchFamily="34" charset="0"/>
              </a:rPr>
              <a:t>�</a:t>
            </a:r>
            <a:r>
              <a:rPr lang="en-US" altLang="en-US">
                <a:latin typeface="Arial" panose="020B0604020202020204" pitchFamily="34" charset="0"/>
              </a:rPr>
              <a:t>230.</a:t>
            </a:r>
          </a:p>
          <a:p>
            <a:pPr eaLnBrk="1" hangingPunct="1"/>
            <a:r>
              <a:rPr lang="en-US" altLang="en-US">
                <a:latin typeface="Arial" panose="020B0604020202020204" pitchFamily="34" charset="0"/>
              </a:rPr>
              <a:t>CrossRef, Medline, ISI</a:t>
            </a:r>
          </a:p>
          <a:p>
            <a:pPr eaLnBrk="1" hangingPunct="1"/>
            <a:r>
              <a:rPr lang="en-US" altLang="en-US">
                <a:latin typeface="Arial" panose="020B0604020202020204" pitchFamily="34" charset="0"/>
              </a:rPr>
              <a:t>41.</a:t>
            </a:r>
          </a:p>
          <a:p>
            <a:pPr eaLnBrk="1" hangingPunct="1"/>
            <a:r>
              <a:rPr lang="en-US" altLang="en-US">
                <a:latin typeface="Arial" panose="020B0604020202020204" pitchFamily="34" charset="0"/>
              </a:rPr>
              <a:t>Javitt NB, Kok E, Burstein S, Cohen B, Kutscher J. 26-Hydroxycholesterol: Identification and quantification in human serum. J Biol Chem 1981; 256: 12644</a:t>
            </a:r>
            <a:r>
              <a:rPr lang="en-US" altLang="en-US">
                <a:latin typeface="Lucida Grande" panose="020B0600040502020204" pitchFamily="34" charset="0"/>
              </a:rPr>
              <a:t>�</a:t>
            </a:r>
            <a:r>
              <a:rPr lang="en-US" altLang="en-US">
                <a:latin typeface="Arial" panose="020B0604020202020204" pitchFamily="34" charset="0"/>
              </a:rPr>
              <a:t>12646.</a:t>
            </a:r>
          </a:p>
          <a:p>
            <a:pPr eaLnBrk="1" hangingPunct="1"/>
            <a:r>
              <a:rPr lang="en-US" altLang="en-US">
                <a:latin typeface="Arial" panose="020B0604020202020204" pitchFamily="34" charset="0"/>
              </a:rPr>
              <a:t>Medline</a:t>
            </a:r>
          </a:p>
          <a:p>
            <a:pPr eaLnBrk="1" hangingPunct="1"/>
            <a:r>
              <a:rPr lang="en-US" altLang="en-US">
                <a:latin typeface="Arial" panose="020B0604020202020204" pitchFamily="34" charset="0"/>
              </a:rPr>
              <a:t>42.</a:t>
            </a:r>
          </a:p>
          <a:p>
            <a:pPr eaLnBrk="1" hangingPunct="1"/>
            <a:r>
              <a:rPr lang="en-US" altLang="en-US">
                <a:latin typeface="Arial" panose="020B0604020202020204" pitchFamily="34" charset="0"/>
              </a:rPr>
              <a:t>Peng SK, Taylor CB, Hill JC, Morin RJ. Cholesterol oxidation derivatives and arterial endothelial damage. Atherosclerosis 1985; 41: 395</a:t>
            </a:r>
            <a:r>
              <a:rPr lang="en-US" altLang="en-US">
                <a:latin typeface="Lucida Grande" panose="020B0600040502020204" pitchFamily="34" charset="0"/>
              </a:rPr>
              <a:t>�</a:t>
            </a:r>
            <a:r>
              <a:rPr lang="en-US" altLang="en-US">
                <a:latin typeface="Arial" panose="020B0604020202020204" pitchFamily="34" charset="0"/>
              </a:rPr>
              <a:t>402.</a:t>
            </a:r>
          </a:p>
          <a:p>
            <a:pPr eaLnBrk="1" hangingPunct="1"/>
            <a:r>
              <a:rPr lang="en-US" altLang="en-US">
                <a:latin typeface="Arial" panose="020B0604020202020204" pitchFamily="34" charset="0"/>
              </a:rPr>
              <a:t>Medline</a:t>
            </a:r>
          </a:p>
          <a:p>
            <a:pPr eaLnBrk="1" hangingPunct="1"/>
            <a:r>
              <a:rPr lang="en-US" altLang="en-US">
                <a:latin typeface="Arial" panose="020B0604020202020204" pitchFamily="34" charset="0"/>
              </a:rPr>
              <a:t>43.</a:t>
            </a:r>
          </a:p>
          <a:p>
            <a:pPr eaLnBrk="1" hangingPunct="1"/>
            <a:r>
              <a:rPr lang="en-US" altLang="en-US">
                <a:latin typeface="Arial" panose="020B0604020202020204" pitchFamily="34" charset="0"/>
              </a:rPr>
              <a:t>Sevanian A, Bittolo-Bon G, Cazzolato G, Hodis H, Hwang J, Zamburlini A, Maiorino M, Ursini F. LDL is a lipid hydroperoxide-enriching circulating lipoprotein. J Lipid Res 1997; 38: 419</a:t>
            </a:r>
            <a:r>
              <a:rPr lang="en-US" altLang="en-US">
                <a:latin typeface="Lucida Grande" panose="020B0600040502020204" pitchFamily="34" charset="0"/>
              </a:rPr>
              <a:t>�</a:t>
            </a:r>
            <a:r>
              <a:rPr lang="en-US" altLang="en-US">
                <a:latin typeface="Arial" panose="020B0604020202020204" pitchFamily="34" charset="0"/>
              </a:rPr>
              <a:t>428.</a:t>
            </a:r>
          </a:p>
          <a:p>
            <a:pPr eaLnBrk="1" hangingPunct="1"/>
            <a:r>
              <a:rPr lang="en-US" altLang="en-US">
                <a:latin typeface="Arial" panose="020B0604020202020204" pitchFamily="34" charset="0"/>
              </a:rPr>
              <a:t>Medline, ISI</a:t>
            </a:r>
          </a:p>
          <a:p>
            <a:pPr eaLnBrk="1" hangingPunct="1"/>
            <a:r>
              <a:rPr lang="en-US" altLang="en-US">
                <a:latin typeface="Arial" panose="020B0604020202020204" pitchFamily="34" charset="0"/>
              </a:rPr>
              <a:t>44.</a:t>
            </a:r>
          </a:p>
          <a:p>
            <a:pPr eaLnBrk="1" hangingPunct="1"/>
            <a:r>
              <a:rPr lang="en-US" altLang="en-US">
                <a:latin typeface="Arial" panose="020B0604020202020204" pitchFamily="34" charset="0"/>
              </a:rPr>
              <a:t>Lin CY, Morel DW. Distribution of oxysterols in human serum characterization of 25-hydroxycholesterol association with serum albumin. J Nutr Biochem 1995; 6: 618</a:t>
            </a:r>
            <a:r>
              <a:rPr lang="en-US" altLang="en-US">
                <a:latin typeface="Lucida Grande" panose="020B0600040502020204" pitchFamily="34" charset="0"/>
              </a:rPr>
              <a:t>�</a:t>
            </a:r>
            <a:r>
              <a:rPr lang="en-US" altLang="en-US">
                <a:latin typeface="Arial" panose="020B0604020202020204" pitchFamily="34" charset="0"/>
              </a:rPr>
              <a:t>625.</a:t>
            </a:r>
          </a:p>
          <a:p>
            <a:pPr eaLnBrk="1" hangingPunct="1"/>
            <a:r>
              <a:rPr lang="en-US" altLang="en-US">
                <a:latin typeface="Arial" panose="020B0604020202020204" pitchFamily="34" charset="0"/>
              </a:rPr>
              <a:t>CrossRef, ISI</a:t>
            </a:r>
          </a:p>
          <a:p>
            <a:pPr eaLnBrk="1" hangingPunct="1"/>
            <a:r>
              <a:rPr lang="en-US" altLang="en-US">
                <a:latin typeface="Arial" panose="020B0604020202020204" pitchFamily="34" charset="0"/>
              </a:rPr>
              <a:t>45.</a:t>
            </a:r>
          </a:p>
          <a:p>
            <a:pPr eaLnBrk="1" hangingPunct="1"/>
            <a:r>
              <a:rPr lang="en-US" altLang="en-US">
                <a:latin typeface="Arial" panose="020B0604020202020204" pitchFamily="34" charset="0"/>
              </a:rPr>
              <a:t>Javitt NB. 26-Hydroxycholesterol synthesis, metabolism and biologic activities. J Lipid Res 1990; 31: 1527</a:t>
            </a:r>
            <a:r>
              <a:rPr lang="en-US" altLang="en-US">
                <a:latin typeface="Lucida Grande" panose="020B0600040502020204" pitchFamily="34" charset="0"/>
              </a:rPr>
              <a:t>�</a:t>
            </a:r>
            <a:r>
              <a:rPr lang="en-US" altLang="en-US">
                <a:latin typeface="Arial" panose="020B0604020202020204" pitchFamily="34" charset="0"/>
              </a:rPr>
              <a:t>1533.</a:t>
            </a:r>
          </a:p>
          <a:p>
            <a:pPr eaLnBrk="1" hangingPunct="1"/>
            <a:r>
              <a:rPr lang="en-US" altLang="en-US">
                <a:latin typeface="Arial" panose="020B0604020202020204" pitchFamily="34" charset="0"/>
              </a:rPr>
              <a:t>Medline, ISI</a:t>
            </a:r>
          </a:p>
          <a:p>
            <a:pPr eaLnBrk="1" hangingPunct="1"/>
            <a:r>
              <a:rPr lang="en-US" altLang="en-US">
                <a:latin typeface="Arial" panose="020B0604020202020204" pitchFamily="34" charset="0"/>
              </a:rPr>
              <a:t>46.</a:t>
            </a:r>
          </a:p>
          <a:p>
            <a:pPr eaLnBrk="1" hangingPunct="1"/>
            <a:r>
              <a:rPr lang="en-US" altLang="en-US">
                <a:latin typeface="Arial" panose="020B0604020202020204" pitchFamily="34" charset="0"/>
              </a:rPr>
              <a:t>Schroepfer GJ. Oxysterols: Modulators of cholesterol metabolism and other processes. Physiol Rev 2000; 80: 361</a:t>
            </a:r>
            <a:r>
              <a:rPr lang="en-US" altLang="en-US">
                <a:latin typeface="Lucida Grande" panose="020B0600040502020204" pitchFamily="34" charset="0"/>
              </a:rPr>
              <a:t>�</a:t>
            </a:r>
            <a:r>
              <a:rPr lang="en-US" altLang="en-US">
                <a:latin typeface="Arial" panose="020B0604020202020204" pitchFamily="34" charset="0"/>
              </a:rPr>
              <a:t>554.</a:t>
            </a:r>
          </a:p>
          <a:p>
            <a:pPr eaLnBrk="1" hangingPunct="1"/>
            <a:r>
              <a:rPr lang="en-US" altLang="en-US">
                <a:latin typeface="Arial" panose="020B0604020202020204" pitchFamily="34" charset="0"/>
              </a:rPr>
              <a:t>Medline, ISI</a:t>
            </a:r>
          </a:p>
          <a:p>
            <a:pPr eaLnBrk="1" hangingPunct="1"/>
            <a:r>
              <a:rPr lang="en-US" altLang="en-US">
                <a:latin typeface="Arial" panose="020B0604020202020204" pitchFamily="34" charset="0"/>
              </a:rPr>
              <a:t>47.</a:t>
            </a:r>
          </a:p>
          <a:p>
            <a:pPr eaLnBrk="1" hangingPunct="1"/>
            <a:r>
              <a:rPr lang="en-US" altLang="en-US">
                <a:latin typeface="Arial" panose="020B0604020202020204" pitchFamily="34" charset="0"/>
              </a:rPr>
              <a:t>Parasassi T, Yu W, Durbin D, Kuriashkina L, Gratton E, Maeda N, Usini F. Two-photon microscopy of aorta fibers shows proteolysis induced by LDL hydroperoxides. Free Rad Biol Medical 2000; 28: 1589</a:t>
            </a:r>
            <a:r>
              <a:rPr lang="en-US" altLang="en-US">
                <a:latin typeface="Lucida Grande" panose="020B0600040502020204" pitchFamily="34" charset="0"/>
              </a:rPr>
              <a:t>�</a:t>
            </a:r>
            <a:r>
              <a:rPr lang="en-US" altLang="en-US">
                <a:latin typeface="Arial" panose="020B0604020202020204" pitchFamily="34" charset="0"/>
              </a:rPr>
              <a:t>1597.</a:t>
            </a:r>
          </a:p>
          <a:p>
            <a:pPr eaLnBrk="1" hangingPunct="1"/>
            <a:r>
              <a:rPr lang="en-US" altLang="en-US">
                <a:latin typeface="Arial" panose="020B0604020202020204" pitchFamily="34" charset="0"/>
              </a:rPr>
              <a:t>CrossRef, Medline, ISI</a:t>
            </a:r>
          </a:p>
          <a:p>
            <a:pPr eaLnBrk="1" hangingPunct="1"/>
            <a:r>
              <a:rPr lang="en-US" altLang="en-US">
                <a:latin typeface="Arial" panose="020B0604020202020204" pitchFamily="34" charset="0"/>
              </a:rPr>
              <a:t>48.</a:t>
            </a:r>
          </a:p>
          <a:p>
            <a:pPr eaLnBrk="1" hangingPunct="1"/>
            <a:r>
              <a:rPr lang="en-US" altLang="en-US">
                <a:latin typeface="Arial" panose="020B0604020202020204" pitchFamily="34" charset="0"/>
              </a:rPr>
              <a:t>Salonen JT, Nyyssonen K, Salonen R, Porkkala-Sarataho E, Tuomainen TP, Diczfalusy U, Bjorkhem I. Lipoprotein oxidation and progression of carotenid atherosclerosis. Circulation 1997; 95: 840</a:t>
            </a:r>
            <a:r>
              <a:rPr lang="en-US" altLang="en-US">
                <a:latin typeface="Lucida Grande" panose="020B0600040502020204" pitchFamily="34" charset="0"/>
              </a:rPr>
              <a:t>�</a:t>
            </a:r>
            <a:r>
              <a:rPr lang="en-US" altLang="en-US">
                <a:latin typeface="Arial" panose="020B0604020202020204" pitchFamily="34" charset="0"/>
              </a:rPr>
              <a:t>845.</a:t>
            </a:r>
          </a:p>
          <a:p>
            <a:pPr eaLnBrk="1" hangingPunct="1"/>
            <a:r>
              <a:rPr lang="en-US" altLang="en-US">
                <a:latin typeface="Arial" panose="020B0604020202020204" pitchFamily="34" charset="0"/>
              </a:rPr>
              <a:t>Medline, ISI, CSA</a:t>
            </a:r>
          </a:p>
          <a:p>
            <a:pPr eaLnBrk="1" hangingPunct="1"/>
            <a:r>
              <a:rPr lang="en-US" altLang="en-US">
                <a:latin typeface="Arial" panose="020B0604020202020204" pitchFamily="34" charset="0"/>
              </a:rPr>
              <a:t>49.</a:t>
            </a:r>
          </a:p>
          <a:p>
            <a:pPr eaLnBrk="1" hangingPunct="1"/>
            <a:r>
              <a:rPr lang="en-US" altLang="en-US">
                <a:latin typeface="Arial" panose="020B0604020202020204" pitchFamily="34" charset="0"/>
              </a:rPr>
              <a:t>Monahan FJ, Buckley DJ, Grey JI, Morrissey PA, Asghar A, Hanrahan TJ, Lynch PB. Effect of dietary vitamin E on the stability of raw and cooked pork. Meat Sci 1990; 27: 99</a:t>
            </a:r>
            <a:r>
              <a:rPr lang="en-US" altLang="en-US">
                <a:latin typeface="Lucida Grande" panose="020B0600040502020204" pitchFamily="34" charset="0"/>
              </a:rPr>
              <a:t>�</a:t>
            </a:r>
            <a:r>
              <a:rPr lang="en-US" altLang="en-US">
                <a:latin typeface="Arial" panose="020B0604020202020204" pitchFamily="34" charset="0"/>
              </a:rPr>
              <a:t>108.</a:t>
            </a:r>
          </a:p>
          <a:p>
            <a:pPr eaLnBrk="1" hangingPunct="1"/>
            <a:r>
              <a:rPr lang="en-US" altLang="en-US">
                <a:latin typeface="Arial" panose="020B0604020202020204" pitchFamily="34" charset="0"/>
              </a:rPr>
              <a:t>ISI</a:t>
            </a:r>
          </a:p>
          <a:p>
            <a:pPr eaLnBrk="1" hangingPunct="1"/>
            <a:r>
              <a:rPr lang="en-US" altLang="en-US">
                <a:latin typeface="Arial" panose="020B0604020202020204" pitchFamily="34" charset="0"/>
              </a:rPr>
              <a:t>50.</a:t>
            </a:r>
          </a:p>
          <a:p>
            <a:pPr eaLnBrk="1" hangingPunct="1"/>
            <a:r>
              <a:rPr lang="en-US" altLang="en-US">
                <a:latin typeface="Arial" panose="020B0604020202020204" pitchFamily="34" charset="0"/>
              </a:rPr>
              <a:t>Luby JM, Gray JI, Harte BR. Effects of packaging and light source on the oxidation stability of cholesterol in butter. J Food Sci 1986; 51: 908</a:t>
            </a:r>
            <a:r>
              <a:rPr lang="en-US" altLang="en-US">
                <a:latin typeface="Lucida Grande" panose="020B0600040502020204" pitchFamily="34" charset="0"/>
              </a:rPr>
              <a:t>�</a:t>
            </a:r>
            <a:r>
              <a:rPr lang="en-US" altLang="en-US">
                <a:latin typeface="Arial" panose="020B0604020202020204" pitchFamily="34" charset="0"/>
              </a:rPr>
              <a:t>911.</a:t>
            </a:r>
          </a:p>
          <a:p>
            <a:pPr eaLnBrk="1" hangingPunct="1"/>
            <a:r>
              <a:rPr lang="en-US" altLang="en-US">
                <a:latin typeface="Arial" panose="020B0604020202020204" pitchFamily="34" charset="0"/>
              </a:rPr>
              <a:t>Synergy, ISI</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1558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0F8A25-C8CA-E043-BD39-45C90C5520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3" y="0"/>
            <a:ext cx="9141513"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917F1B-15B8-1347-958D-F5142051F312}" type="datetimeFigureOut">
              <a:rPr lang="en-US" smtClean="0"/>
              <a:t>12/29/25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418815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17F1B-15B8-1347-958D-F5142051F312}" type="datetimeFigureOut">
              <a:rPr lang="en-US" smtClean="0"/>
              <a:t>12/29/25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386888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17F1B-15B8-1347-958D-F5142051F312}" type="datetimeFigureOut">
              <a:rPr lang="en-US" smtClean="0"/>
              <a:t>12/29/25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365912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17F1B-15B8-1347-958D-F5142051F312}" type="datetimeFigureOut">
              <a:rPr lang="en-US" smtClean="0"/>
              <a:t>12/29/25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107370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917F1B-15B8-1347-958D-F5142051F312}" type="datetimeFigureOut">
              <a:rPr lang="en-US" smtClean="0"/>
              <a:t>12/29/25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73399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17F1B-15B8-1347-958D-F5142051F312}" type="datetimeFigureOut">
              <a:rPr lang="en-US" smtClean="0"/>
              <a:t>12/29/25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259059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17F1B-15B8-1347-958D-F5142051F312}" type="datetimeFigureOut">
              <a:rPr lang="en-US" smtClean="0"/>
              <a:t>12/29/25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288643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17F1B-15B8-1347-958D-F5142051F312}" type="datetimeFigureOut">
              <a:rPr lang="en-US" smtClean="0"/>
              <a:t>12/29/25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377790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17F1B-15B8-1347-958D-F5142051F312}" type="datetimeFigureOut">
              <a:rPr lang="en-US" smtClean="0"/>
              <a:t>12/29/25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65513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17F1B-15B8-1347-958D-F5142051F312}" type="datetimeFigureOut">
              <a:rPr lang="en-US" smtClean="0"/>
              <a:t>12/29/25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4929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17F1B-15B8-1347-958D-F5142051F312}" type="datetimeFigureOut">
              <a:rPr lang="en-US" smtClean="0"/>
              <a:t>12/29/25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BF1BB-DFFF-E645-8351-890E17DB437F}" type="slidenum">
              <a:rPr lang="en-US" smtClean="0"/>
              <a:t>‹#›</a:t>
            </a:fld>
            <a:endParaRPr lang="en-US"/>
          </a:p>
        </p:txBody>
      </p:sp>
    </p:spTree>
    <p:extLst>
      <p:ext uri="{BB962C8B-B14F-4D97-AF65-F5344CB8AC3E}">
        <p14:creationId xmlns:p14="http://schemas.microsoft.com/office/powerpoint/2010/main" val="175637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C14F7C-F009-7E4F-A2E2-CC5AF91D75C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243" y="0"/>
            <a:ext cx="9141513"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bg1"/>
                </a:solidFill>
                <a:latin typeface="Tahoma Normal"/>
              </a:defRPr>
            </a:lvl1pPr>
          </a:lstStyle>
          <a:p>
            <a:fld id="{E4917F1B-15B8-1347-958D-F5142051F312}" type="datetimeFigureOut">
              <a:rPr lang="en-US" smtClean="0"/>
              <a:pPr/>
              <a:t>12/29/25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bg1"/>
                </a:solidFill>
                <a:latin typeface="Tahoma Norma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bg1"/>
                </a:solidFill>
                <a:latin typeface="Tahoma Normal"/>
              </a:defRPr>
            </a:lvl1pPr>
          </a:lstStyle>
          <a:p>
            <a:fld id="{D5FBF1BB-DFFF-E645-8351-890E17DB437F}" type="slidenum">
              <a:rPr lang="en-US" smtClean="0"/>
              <a:pPr/>
              <a:t>‹#›</a:t>
            </a:fld>
            <a:endParaRPr lang="en-US" dirty="0"/>
          </a:p>
        </p:txBody>
      </p:sp>
    </p:spTree>
    <p:extLst>
      <p:ext uri="{BB962C8B-B14F-4D97-AF65-F5344CB8AC3E}">
        <p14:creationId xmlns:p14="http://schemas.microsoft.com/office/powerpoint/2010/main" val="280681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0" i="0" kern="1200">
          <a:solidFill>
            <a:schemeClr val="bg1"/>
          </a:solidFill>
          <a:latin typeface="Tahoma Normal"/>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ahoma Norm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ahoma Norm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ahoma Norm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Norm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Norm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07F265-524F-C04D-B02C-62995A851B10}"/>
              </a:ext>
            </a:extLst>
          </p:cNvPr>
          <p:cNvGrpSpPr/>
          <p:nvPr/>
        </p:nvGrpSpPr>
        <p:grpSpPr>
          <a:xfrm>
            <a:off x="-1" y="0"/>
            <a:ext cx="9144001" cy="6877256"/>
            <a:chOff x="1523999" y="1070849"/>
            <a:chExt cx="9144001" cy="5541867"/>
          </a:xfrm>
        </p:grpSpPr>
        <p:pic>
          <p:nvPicPr>
            <p:cNvPr id="5" name="Picture 4">
              <a:extLst>
                <a:ext uri="{FF2B5EF4-FFF2-40B4-BE49-F238E27FC236}">
                  <a16:creationId xmlns:a16="http://schemas.microsoft.com/office/drawing/2014/main" id="{89EA3B06-903A-2C40-9413-547026F288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2574" y="1070849"/>
              <a:ext cx="8945426" cy="5541867"/>
            </a:xfrm>
            <a:prstGeom prst="rect">
              <a:avLst/>
            </a:prstGeom>
          </p:spPr>
        </p:pic>
        <p:pic>
          <p:nvPicPr>
            <p:cNvPr id="6" name="Picture 5">
              <a:extLst>
                <a:ext uri="{FF2B5EF4-FFF2-40B4-BE49-F238E27FC236}">
                  <a16:creationId xmlns:a16="http://schemas.microsoft.com/office/drawing/2014/main" id="{F6809100-E46F-1748-892F-8E078F634A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523999" y="1070849"/>
              <a:ext cx="198571" cy="5541867"/>
            </a:xfrm>
            <a:prstGeom prst="rect">
              <a:avLst/>
            </a:prstGeom>
          </p:spPr>
        </p:pic>
      </p:grpSp>
      <p:sp>
        <p:nvSpPr>
          <p:cNvPr id="7" name="TextBox 6">
            <a:extLst>
              <a:ext uri="{FF2B5EF4-FFF2-40B4-BE49-F238E27FC236}">
                <a16:creationId xmlns:a16="http://schemas.microsoft.com/office/drawing/2014/main" id="{0F457976-5A96-C248-91FA-BF6DB91B720A}"/>
              </a:ext>
            </a:extLst>
          </p:cNvPr>
          <p:cNvSpPr txBox="1"/>
          <p:nvPr/>
        </p:nvSpPr>
        <p:spPr>
          <a:xfrm>
            <a:off x="-1524000" y="257725"/>
            <a:ext cx="12192000"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800" b="1" dirty="0">
                <a:ln/>
                <a:solidFill>
                  <a:srgbClr val="FFAB7A"/>
                </a:solidFill>
                <a:effectLst>
                  <a:glow rad="127000">
                    <a:schemeClr val="tx1">
                      <a:alpha val="60000"/>
                    </a:schemeClr>
                  </a:glow>
                  <a:outerShdw blurRad="50800" dist="38100" dir="2700000" algn="tl" rotWithShape="0">
                    <a:prstClr val="black">
                      <a:alpha val="40000"/>
                    </a:prstClr>
                  </a:outerShdw>
                </a:effectLst>
                <a:latin typeface="Quartera" pitchFamily="2" charset="0"/>
              </a:rPr>
              <a:t>Blueprint</a:t>
            </a:r>
            <a:r>
              <a:rPr lang="en-US" sz="4800" b="1" dirty="0">
                <a:ln/>
                <a:solidFill>
                  <a:srgbClr val="FFAB7A"/>
                </a:solidFill>
                <a:effectLst>
                  <a:glow rad="50800">
                    <a:schemeClr val="tx1">
                      <a:alpha val="60000"/>
                    </a:schemeClr>
                  </a:glow>
                  <a:outerShdw blurRad="50800" dist="38100" dir="2700000" algn="tl" rotWithShape="0">
                    <a:prstClr val="black">
                      <a:alpha val="40000"/>
                    </a:prstClr>
                  </a:outerShdw>
                </a:effectLst>
                <a:latin typeface="Quartera" pitchFamily="2" charset="0"/>
              </a:rPr>
              <a:t> </a:t>
            </a:r>
            <a:r>
              <a:rPr lang="en-US" sz="4800" dirty="0">
                <a:ln/>
                <a:solidFill>
                  <a:srgbClr val="FFAB7A"/>
                </a:solidFill>
                <a:effectLst>
                  <a:glow rad="165100">
                    <a:schemeClr val="tx1">
                      <a:alpha val="60000"/>
                    </a:schemeClr>
                  </a:glow>
                  <a:outerShdw blurRad="50800" dist="38100" dir="2700000" algn="tl" rotWithShape="0">
                    <a:prstClr val="black">
                      <a:alpha val="40000"/>
                    </a:prstClr>
                  </a:outerShdw>
                </a:effectLst>
                <a:latin typeface="Quartera" pitchFamily="2" charset="0"/>
              </a:rPr>
              <a:t>For Health And Healing</a:t>
            </a:r>
          </a:p>
        </p:txBody>
      </p:sp>
      <p:sp>
        <p:nvSpPr>
          <p:cNvPr id="8" name="TextBox 7">
            <a:extLst>
              <a:ext uri="{FF2B5EF4-FFF2-40B4-BE49-F238E27FC236}">
                <a16:creationId xmlns:a16="http://schemas.microsoft.com/office/drawing/2014/main" id="{6C8C2B3E-C3C2-8B46-B331-DB613CE9D00B}"/>
              </a:ext>
            </a:extLst>
          </p:cNvPr>
          <p:cNvSpPr txBox="1"/>
          <p:nvPr/>
        </p:nvSpPr>
        <p:spPr>
          <a:xfrm>
            <a:off x="3366442" y="6085429"/>
            <a:ext cx="2424672" cy="461163"/>
          </a:xfrm>
          <a:prstGeom prst="rect">
            <a:avLst/>
          </a:prstGeom>
          <a:noFill/>
        </p:spPr>
        <p:txBody>
          <a:bodyPr wrap="none" rtlCol="0">
            <a:prstTxWarp prst="textPlain">
              <a:avLst/>
            </a:prstTxWarp>
            <a:spAutoFit/>
            <a:scene3d>
              <a:camera prst="orthographicFront"/>
              <a:lightRig rig="soft" dir="t">
                <a:rot lat="0" lon="0" rev="15600000"/>
              </a:lightRig>
            </a:scene3d>
            <a:sp3d extrusionH="57150" prstMaterial="softEdge">
              <a:bevelT w="25400" h="38100"/>
            </a:sp3d>
          </a:bodyPr>
          <a:lstStyle/>
          <a:p>
            <a:r>
              <a:rPr lang="en-US" sz="2800" b="1" dirty="0">
                <a:ln/>
                <a:solidFill>
                  <a:schemeClr val="bg1"/>
                </a:solidFill>
                <a:effectLst>
                  <a:glow rad="101600">
                    <a:schemeClr val="tx1">
                      <a:alpha val="60000"/>
                    </a:schemeClr>
                  </a:glow>
                  <a:outerShdw blurRad="50800" dist="38100" dir="2700000" algn="tl" rotWithShape="0">
                    <a:prstClr val="black">
                      <a:alpha val="40000"/>
                    </a:prstClr>
                  </a:outerShdw>
                </a:effectLst>
                <a:latin typeface="Quartera" pitchFamily="2" charset="0"/>
              </a:rPr>
              <a:t>John Clark, M.D.</a:t>
            </a:r>
          </a:p>
        </p:txBody>
      </p:sp>
      <p:sp>
        <p:nvSpPr>
          <p:cNvPr id="9" name="TextBox 8">
            <a:extLst>
              <a:ext uri="{FF2B5EF4-FFF2-40B4-BE49-F238E27FC236}">
                <a16:creationId xmlns:a16="http://schemas.microsoft.com/office/drawing/2014/main" id="{657E0608-0196-8B4B-8904-0C778FA89FCD}"/>
              </a:ext>
            </a:extLst>
          </p:cNvPr>
          <p:cNvSpPr txBox="1"/>
          <p:nvPr/>
        </p:nvSpPr>
        <p:spPr>
          <a:xfrm>
            <a:off x="-1524000" y="1375514"/>
            <a:ext cx="1219200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3600" b="1" dirty="0">
                <a:ln/>
                <a:solidFill>
                  <a:srgbClr val="FFAB7A"/>
                </a:solidFill>
                <a:effectLst>
                  <a:glow rad="127000">
                    <a:schemeClr val="tx1">
                      <a:alpha val="60000"/>
                    </a:schemeClr>
                  </a:glow>
                  <a:outerShdw blurRad="50800" dist="38100" dir="2700000" algn="tl" rotWithShape="0">
                    <a:prstClr val="black">
                      <a:alpha val="40000"/>
                    </a:prstClr>
                  </a:outerShdw>
                </a:effectLst>
                <a:latin typeface="Quartera" pitchFamily="2" charset="0"/>
              </a:rPr>
              <a:t>Reversing Disease From Its Foundation </a:t>
            </a:r>
          </a:p>
        </p:txBody>
      </p:sp>
      <p:pic>
        <p:nvPicPr>
          <p:cNvPr id="10" name="Picture 9">
            <a:extLst>
              <a:ext uri="{FF2B5EF4-FFF2-40B4-BE49-F238E27FC236}">
                <a16:creationId xmlns:a16="http://schemas.microsoft.com/office/drawing/2014/main" id="{BA3B55FE-1C62-EC45-918F-D7DC82FE73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58697" y="2571070"/>
            <a:ext cx="2870791" cy="4306186"/>
          </a:xfrm>
          <a:prstGeom prst="rect">
            <a:avLst/>
          </a:prstGeom>
        </p:spPr>
      </p:pic>
      <p:sp>
        <p:nvSpPr>
          <p:cNvPr id="11" name="Title 1">
            <a:extLst>
              <a:ext uri="{FF2B5EF4-FFF2-40B4-BE49-F238E27FC236}">
                <a16:creationId xmlns:a16="http://schemas.microsoft.com/office/drawing/2014/main" id="{645AD555-2CE8-C949-A044-C60D1861DCFB}"/>
              </a:ext>
            </a:extLst>
          </p:cNvPr>
          <p:cNvSpPr txBox="1">
            <a:spLocks/>
          </p:cNvSpPr>
          <p:nvPr/>
        </p:nvSpPr>
        <p:spPr>
          <a:xfrm>
            <a:off x="787791" y="2789497"/>
            <a:ext cx="7132320" cy="2387600"/>
          </a:xfrm>
          <a:prstGeom prst="rect">
            <a:avLst/>
          </a:prstGeom>
        </p:spPr>
        <p:txBody>
          <a:bodyPr>
            <a:prstTxWarp prst="textInflate">
              <a:avLst>
                <a:gd name="adj" fmla="val 9323"/>
              </a:avLst>
            </a:prstTxWarp>
            <a:normAutofit fontScale="97500"/>
          </a:bodyPr>
          <a:lstStyle>
            <a:lvl1pPr algn="ctr" defTabSz="914400" rtl="0" eaLnBrk="1" latinLnBrk="0" hangingPunct="1">
              <a:lnSpc>
                <a:spcPct val="90000"/>
              </a:lnSpc>
              <a:spcBef>
                <a:spcPct val="0"/>
              </a:spcBef>
              <a:buNone/>
              <a:defRPr sz="4400" b="0" i="0" kern="1200">
                <a:solidFill>
                  <a:schemeClr val="bg1"/>
                </a:solidFill>
                <a:latin typeface="Tahoma Normal"/>
                <a:ea typeface="+mj-ea"/>
                <a:cs typeface="+mj-cs"/>
              </a:defRPr>
            </a:lvl1pPr>
          </a:lstStyle>
          <a:p>
            <a:r>
              <a:rPr lang="en-US" dirty="0">
                <a:effectLst>
                  <a:glow rad="101600">
                    <a:schemeClr val="tx1">
                      <a:alpha val="60000"/>
                    </a:schemeClr>
                  </a:glow>
                  <a:outerShdw blurRad="50800" dist="38100" dir="2700000" algn="tl" rotWithShape="0">
                    <a:prstClr val="black">
                      <a:alpha val="40000"/>
                    </a:prstClr>
                  </a:outerShdw>
                </a:effectLst>
              </a:rPr>
              <a:t>The Blessing Of Heart Healthy Cholesterol</a:t>
            </a:r>
          </a:p>
        </p:txBody>
      </p:sp>
    </p:spTree>
    <p:extLst>
      <p:ext uri="{BB962C8B-B14F-4D97-AF65-F5344CB8AC3E}">
        <p14:creationId xmlns:p14="http://schemas.microsoft.com/office/powerpoint/2010/main" val="34613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3001" y="1325563"/>
            <a:ext cx="3886200" cy="4851400"/>
          </a:xfrm>
        </p:spPr>
        <p:txBody>
          <a:bodyPr>
            <a:normAutofit/>
          </a:bodyPr>
          <a:lstStyle/>
          <a:p>
            <a:r>
              <a:rPr lang="en-US" dirty="0">
                <a:solidFill>
                  <a:schemeClr val="bg1">
                    <a:lumMod val="65000"/>
                  </a:schemeClr>
                </a:solidFill>
              </a:rPr>
              <a:t>Brain development.</a:t>
            </a:r>
          </a:p>
          <a:p>
            <a:r>
              <a:rPr lang="en-US" dirty="0">
                <a:solidFill>
                  <a:schemeClr val="bg1">
                    <a:lumMod val="65000"/>
                  </a:schemeClr>
                </a:solidFill>
              </a:rPr>
              <a:t>Physical and mental energy—feeling good.</a:t>
            </a:r>
          </a:p>
          <a:p>
            <a:r>
              <a:rPr lang="en-US" dirty="0">
                <a:solidFill>
                  <a:schemeClr val="bg1">
                    <a:lumMod val="65000"/>
                  </a:schemeClr>
                </a:solidFill>
              </a:rPr>
              <a:t>Cell wall resilience.</a:t>
            </a:r>
          </a:p>
          <a:p>
            <a:r>
              <a:rPr lang="en-US" dirty="0">
                <a:solidFill>
                  <a:schemeClr val="bg1">
                    <a:lumMod val="65000"/>
                  </a:schemeClr>
                </a:solidFill>
              </a:rPr>
              <a:t>Making good Blood.</a:t>
            </a:r>
          </a:p>
          <a:p>
            <a:r>
              <a:rPr lang="en-US" b="1" dirty="0"/>
              <a:t>Digestion of Fats.</a:t>
            </a:r>
          </a:p>
        </p:txBody>
      </p:sp>
      <p:pic>
        <p:nvPicPr>
          <p:cNvPr id="7" name="Picture 6">
            <a:extLst>
              <a:ext uri="{FF2B5EF4-FFF2-40B4-BE49-F238E27FC236}">
                <a16:creationId xmlns:a16="http://schemas.microsoft.com/office/drawing/2014/main" id="{462495F9-09E5-474E-A6F0-E1095C6FBE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63257">
            <a:off x="4394358" y="2127792"/>
            <a:ext cx="4241484" cy="2805565"/>
          </a:xfrm>
          <a:prstGeom prst="rect">
            <a:avLst/>
          </a:prstGeom>
          <a:ln w="15875">
            <a:solidFill>
              <a:schemeClr val="bg1"/>
            </a:solidFill>
          </a:ln>
        </p:spPr>
      </p:pic>
    </p:spTree>
    <p:extLst>
      <p:ext uri="{BB962C8B-B14F-4D97-AF65-F5344CB8AC3E}">
        <p14:creationId xmlns:p14="http://schemas.microsoft.com/office/powerpoint/2010/main" val="374379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1702" y="1325563"/>
            <a:ext cx="3886200" cy="4851400"/>
          </a:xfrm>
        </p:spPr>
        <p:txBody>
          <a:bodyPr>
            <a:normAutofit/>
          </a:bodyPr>
          <a:lstStyle/>
          <a:p>
            <a:r>
              <a:rPr lang="en-US" dirty="0">
                <a:solidFill>
                  <a:schemeClr val="bg1">
                    <a:lumMod val="65000"/>
                  </a:schemeClr>
                </a:solidFill>
              </a:rPr>
              <a:t>Brain development.</a:t>
            </a:r>
          </a:p>
          <a:p>
            <a:r>
              <a:rPr lang="en-US" dirty="0">
                <a:solidFill>
                  <a:schemeClr val="bg1">
                    <a:lumMod val="65000"/>
                  </a:schemeClr>
                </a:solidFill>
              </a:rPr>
              <a:t>Physical and mental energy—feeling good.</a:t>
            </a:r>
          </a:p>
          <a:p>
            <a:r>
              <a:rPr lang="en-US" dirty="0">
                <a:solidFill>
                  <a:schemeClr val="bg1">
                    <a:lumMod val="65000"/>
                  </a:schemeClr>
                </a:solidFill>
              </a:rPr>
              <a:t>Cell wall resilience.</a:t>
            </a:r>
          </a:p>
          <a:p>
            <a:r>
              <a:rPr lang="en-US" dirty="0">
                <a:solidFill>
                  <a:schemeClr val="bg1">
                    <a:lumMod val="65000"/>
                  </a:schemeClr>
                </a:solidFill>
              </a:rPr>
              <a:t>Making good Blood.</a:t>
            </a:r>
          </a:p>
          <a:p>
            <a:r>
              <a:rPr lang="en-US" dirty="0">
                <a:solidFill>
                  <a:schemeClr val="bg1">
                    <a:lumMod val="65000"/>
                  </a:schemeClr>
                </a:solidFill>
              </a:rPr>
              <a:t>Digestion of Fats.</a:t>
            </a:r>
          </a:p>
          <a:p>
            <a:r>
              <a:rPr lang="en-US" b="1" dirty="0"/>
              <a:t>Immune system integrity.</a:t>
            </a:r>
          </a:p>
        </p:txBody>
      </p:sp>
      <p:pic>
        <p:nvPicPr>
          <p:cNvPr id="6" name="Picture 5">
            <a:extLst>
              <a:ext uri="{FF2B5EF4-FFF2-40B4-BE49-F238E27FC236}">
                <a16:creationId xmlns:a16="http://schemas.microsoft.com/office/drawing/2014/main" id="{9FFC9225-B7DC-C84A-AEEE-E46F418629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98634">
            <a:off x="4224052" y="3157770"/>
            <a:ext cx="4300691" cy="2889527"/>
          </a:xfrm>
          <a:prstGeom prst="rect">
            <a:avLst/>
          </a:prstGeom>
          <a:ln w="19050">
            <a:solidFill>
              <a:schemeClr val="bg1"/>
            </a:solidFill>
          </a:ln>
        </p:spPr>
      </p:pic>
    </p:spTree>
    <p:extLst>
      <p:ext uri="{BB962C8B-B14F-4D97-AF65-F5344CB8AC3E}">
        <p14:creationId xmlns:p14="http://schemas.microsoft.com/office/powerpoint/2010/main" val="163127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1702" y="1325563"/>
            <a:ext cx="3886200" cy="4851400"/>
          </a:xfrm>
        </p:spPr>
        <p:txBody>
          <a:bodyPr>
            <a:normAutofit/>
          </a:bodyPr>
          <a:lstStyle/>
          <a:p>
            <a:r>
              <a:rPr lang="en-US" dirty="0">
                <a:solidFill>
                  <a:schemeClr val="bg1">
                    <a:lumMod val="65000"/>
                  </a:schemeClr>
                </a:solidFill>
              </a:rPr>
              <a:t>Brain development.</a:t>
            </a:r>
          </a:p>
          <a:p>
            <a:r>
              <a:rPr lang="en-US" dirty="0">
                <a:solidFill>
                  <a:schemeClr val="bg1">
                    <a:lumMod val="65000"/>
                  </a:schemeClr>
                </a:solidFill>
              </a:rPr>
              <a:t>Physical and mental energy—feeling good.</a:t>
            </a:r>
          </a:p>
          <a:p>
            <a:r>
              <a:rPr lang="en-US" dirty="0">
                <a:solidFill>
                  <a:schemeClr val="bg1">
                    <a:lumMod val="65000"/>
                  </a:schemeClr>
                </a:solidFill>
              </a:rPr>
              <a:t>Cell wall resilience.</a:t>
            </a:r>
          </a:p>
          <a:p>
            <a:r>
              <a:rPr lang="en-US" dirty="0">
                <a:solidFill>
                  <a:schemeClr val="bg1">
                    <a:lumMod val="65000"/>
                  </a:schemeClr>
                </a:solidFill>
              </a:rPr>
              <a:t>Making good Blood.</a:t>
            </a:r>
          </a:p>
          <a:p>
            <a:r>
              <a:rPr lang="en-US" dirty="0">
                <a:solidFill>
                  <a:schemeClr val="bg1">
                    <a:lumMod val="65000"/>
                  </a:schemeClr>
                </a:solidFill>
              </a:rPr>
              <a:t>Digestion of Fats.</a:t>
            </a:r>
          </a:p>
          <a:p>
            <a:r>
              <a:rPr lang="en-US" dirty="0">
                <a:solidFill>
                  <a:schemeClr val="bg1">
                    <a:lumMod val="65000"/>
                  </a:schemeClr>
                </a:solidFill>
              </a:rPr>
              <a:t>Immune system integrity.</a:t>
            </a:r>
          </a:p>
          <a:p>
            <a:r>
              <a:rPr lang="en-US" b="1" dirty="0"/>
              <a:t>Hormones.</a:t>
            </a:r>
          </a:p>
        </p:txBody>
      </p:sp>
      <p:pic>
        <p:nvPicPr>
          <p:cNvPr id="5" name="Picture 4">
            <a:extLst>
              <a:ext uri="{FF2B5EF4-FFF2-40B4-BE49-F238E27FC236}">
                <a16:creationId xmlns:a16="http://schemas.microsoft.com/office/drawing/2014/main" id="{2108ABC5-35E4-6845-A7FA-AA47FEFDC04F}"/>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 contrast="-26000"/>
                    </a14:imgEffect>
                  </a14:imgLayer>
                </a14:imgProps>
              </a:ext>
              <a:ext uri="{28A0092B-C50C-407E-A947-70E740481C1C}">
                <a14:useLocalDpi xmlns:a14="http://schemas.microsoft.com/office/drawing/2010/main"/>
              </a:ext>
            </a:extLst>
          </a:blip>
          <a:srcRect/>
          <a:stretch/>
        </p:blipFill>
        <p:spPr>
          <a:xfrm rot="20165121">
            <a:off x="4542475" y="2855539"/>
            <a:ext cx="3763411" cy="2691861"/>
          </a:xfrm>
          <a:prstGeom prst="rect">
            <a:avLst/>
          </a:prstGeom>
          <a:ln>
            <a:solidFill>
              <a:schemeClr val="bg1"/>
            </a:solidFill>
          </a:ln>
        </p:spPr>
      </p:pic>
    </p:spTree>
    <p:extLst>
      <p:ext uri="{BB962C8B-B14F-4D97-AF65-F5344CB8AC3E}">
        <p14:creationId xmlns:p14="http://schemas.microsoft.com/office/powerpoint/2010/main" val="57740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28276" y="1325563"/>
            <a:ext cx="3886200" cy="4851400"/>
          </a:xfrm>
        </p:spPr>
        <p:txBody>
          <a:bodyPr>
            <a:normAutofit/>
          </a:bodyPr>
          <a:lstStyle/>
          <a:p>
            <a:r>
              <a:rPr lang="en-US" dirty="0">
                <a:solidFill>
                  <a:schemeClr val="bg1">
                    <a:lumMod val="65000"/>
                  </a:schemeClr>
                </a:solidFill>
              </a:rPr>
              <a:t>Brain development.</a:t>
            </a:r>
          </a:p>
          <a:p>
            <a:r>
              <a:rPr lang="en-US" dirty="0">
                <a:solidFill>
                  <a:schemeClr val="bg1">
                    <a:lumMod val="65000"/>
                  </a:schemeClr>
                </a:solidFill>
              </a:rPr>
              <a:t>Physical and mental energy—feeling good.</a:t>
            </a:r>
          </a:p>
          <a:p>
            <a:r>
              <a:rPr lang="en-US" dirty="0">
                <a:solidFill>
                  <a:schemeClr val="bg1">
                    <a:lumMod val="65000"/>
                  </a:schemeClr>
                </a:solidFill>
              </a:rPr>
              <a:t>Cell wall resilience.</a:t>
            </a:r>
          </a:p>
          <a:p>
            <a:r>
              <a:rPr lang="en-US" dirty="0">
                <a:solidFill>
                  <a:schemeClr val="bg1">
                    <a:lumMod val="65000"/>
                  </a:schemeClr>
                </a:solidFill>
              </a:rPr>
              <a:t>Making good Blood.</a:t>
            </a:r>
          </a:p>
          <a:p>
            <a:r>
              <a:rPr lang="en-US" dirty="0">
                <a:solidFill>
                  <a:schemeClr val="bg1">
                    <a:lumMod val="65000"/>
                  </a:schemeClr>
                </a:solidFill>
              </a:rPr>
              <a:t>Digestion of Fats.</a:t>
            </a:r>
          </a:p>
          <a:p>
            <a:r>
              <a:rPr lang="en-US" dirty="0">
                <a:solidFill>
                  <a:schemeClr val="bg1">
                    <a:lumMod val="65000"/>
                  </a:schemeClr>
                </a:solidFill>
              </a:rPr>
              <a:t>Immune system integrity.</a:t>
            </a:r>
          </a:p>
          <a:p>
            <a:r>
              <a:rPr lang="en-US" dirty="0">
                <a:solidFill>
                  <a:schemeClr val="bg1">
                    <a:lumMod val="65000"/>
                  </a:schemeClr>
                </a:solidFill>
              </a:rPr>
              <a:t>Hormones.</a:t>
            </a:r>
          </a:p>
          <a:p>
            <a:r>
              <a:rPr lang="en-US" b="1" dirty="0"/>
              <a:t>Fertility. </a:t>
            </a:r>
          </a:p>
          <a:p>
            <a:endParaRPr lang="en-US" dirty="0"/>
          </a:p>
        </p:txBody>
      </p:sp>
      <p:pic>
        <p:nvPicPr>
          <p:cNvPr id="7" name="Picture 6">
            <a:extLst>
              <a:ext uri="{FF2B5EF4-FFF2-40B4-BE49-F238E27FC236}">
                <a16:creationId xmlns:a16="http://schemas.microsoft.com/office/drawing/2014/main" id="{36EF12B8-7356-3945-8D89-89BA67BD7D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665186">
            <a:off x="4698222" y="1612324"/>
            <a:ext cx="3408288" cy="4614743"/>
          </a:xfrm>
          <a:prstGeom prst="rect">
            <a:avLst/>
          </a:prstGeom>
          <a:ln w="19050">
            <a:solidFill>
              <a:schemeClr val="bg1"/>
            </a:solidFill>
          </a:ln>
        </p:spPr>
      </p:pic>
    </p:spTree>
    <p:extLst>
      <p:ext uri="{BB962C8B-B14F-4D97-AF65-F5344CB8AC3E}">
        <p14:creationId xmlns:p14="http://schemas.microsoft.com/office/powerpoint/2010/main" val="227789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1731-BB92-484E-8E64-52350801CD04}"/>
              </a:ext>
            </a:extLst>
          </p:cNvPr>
          <p:cNvSpPr>
            <a:spLocks noGrp="1"/>
          </p:cNvSpPr>
          <p:nvPr>
            <p:ph type="title"/>
          </p:nvPr>
        </p:nvSpPr>
        <p:spPr/>
        <p:txBody>
          <a:bodyPr>
            <a:normAutofit/>
          </a:bodyPr>
          <a:lstStyle/>
          <a:p>
            <a:r>
              <a:rPr lang="en-US" dirty="0"/>
              <a:t>What Does Healthy Cholesterol Look Like?</a:t>
            </a:r>
          </a:p>
        </p:txBody>
      </p:sp>
      <p:pic>
        <p:nvPicPr>
          <p:cNvPr id="5" name="Picture 4">
            <a:extLst>
              <a:ext uri="{FF2B5EF4-FFF2-40B4-BE49-F238E27FC236}">
                <a16:creationId xmlns:a16="http://schemas.microsoft.com/office/drawing/2014/main" id="{B2026C5C-626D-E747-8D12-16E03B09D8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5228" y="1853852"/>
            <a:ext cx="5193543" cy="4371584"/>
          </a:xfrm>
          <a:prstGeom prst="rect">
            <a:avLst/>
          </a:prstGeom>
          <a:ln w="19050">
            <a:solidFill>
              <a:schemeClr val="bg1"/>
            </a:solidFill>
          </a:ln>
        </p:spPr>
      </p:pic>
    </p:spTree>
    <p:extLst>
      <p:ext uri="{BB962C8B-B14F-4D97-AF65-F5344CB8AC3E}">
        <p14:creationId xmlns:p14="http://schemas.microsoft.com/office/powerpoint/2010/main" val="303375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6" descr="16355435">
            <a:extLst>
              <a:ext uri="{FF2B5EF4-FFF2-40B4-BE49-F238E27FC236}">
                <a16:creationId xmlns:a16="http://schemas.microsoft.com/office/drawing/2014/main" id="{43AA2C16-E8EB-6C4C-90F1-5209195AE9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39282" flipH="1">
            <a:off x="4200295" y="1835852"/>
            <a:ext cx="4331089" cy="449308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886909-3B1B-A44D-A7F2-1242FB958D4E}"/>
              </a:ext>
            </a:extLst>
          </p:cNvPr>
          <p:cNvSpPr>
            <a:spLocks noGrp="1"/>
          </p:cNvSpPr>
          <p:nvPr>
            <p:ph type="title"/>
          </p:nvPr>
        </p:nvSpPr>
        <p:spPr/>
        <p:txBody>
          <a:bodyPr>
            <a:normAutofit/>
          </a:bodyPr>
          <a:lstStyle/>
          <a:p>
            <a:r>
              <a:rPr lang="en-US" dirty="0"/>
              <a:t>Don't Let This Happen To You!</a:t>
            </a:r>
          </a:p>
        </p:txBody>
      </p:sp>
      <p:sp>
        <p:nvSpPr>
          <p:cNvPr id="1848328" name="Rectangle 8">
            <a:extLst>
              <a:ext uri="{FF2B5EF4-FFF2-40B4-BE49-F238E27FC236}">
                <a16:creationId xmlns:a16="http://schemas.microsoft.com/office/drawing/2014/main" id="{3049D0A8-4774-0D48-B9BD-FFF01D25352D}"/>
              </a:ext>
            </a:extLst>
          </p:cNvPr>
          <p:cNvSpPr>
            <a:spLocks noGrp="1" noChangeArrowheads="1"/>
          </p:cNvSpPr>
          <p:nvPr>
            <p:ph type="body" sz="half" idx="4294967295"/>
          </p:nvPr>
        </p:nvSpPr>
        <p:spPr>
          <a:xfrm>
            <a:off x="402921" y="1796396"/>
            <a:ext cx="3505200" cy="4572000"/>
          </a:xfrm>
        </p:spPr>
        <p:txBody>
          <a:bodyPr>
            <a:normAutofit/>
          </a:bodyPr>
          <a:lstStyle/>
          <a:p>
            <a:pPr>
              <a:lnSpc>
                <a:spcPct val="120000"/>
              </a:lnSpc>
            </a:pPr>
            <a:r>
              <a:rPr lang="en-US" altLang="en-US" sz="2400" dirty="0"/>
              <a:t>My uncle died of heart disease at age 39.</a:t>
            </a:r>
          </a:p>
          <a:p>
            <a:pPr>
              <a:lnSpc>
                <a:spcPct val="120000"/>
              </a:lnSpc>
            </a:pPr>
            <a:r>
              <a:rPr lang="en-US" altLang="en-US" sz="2400" dirty="0"/>
              <a:t>He was an anesthesiologist at the University of Texas.</a:t>
            </a:r>
          </a:p>
          <a:p>
            <a:pPr>
              <a:lnSpc>
                <a:spcPct val="120000"/>
              </a:lnSpc>
            </a:pPr>
            <a:r>
              <a:rPr lang="en-US" altLang="en-US" sz="2400" dirty="0"/>
              <a:t>He left behind a wife and two teenage sons.</a:t>
            </a:r>
          </a:p>
          <a:p>
            <a:pPr>
              <a:lnSpc>
                <a:spcPct val="120000"/>
              </a:lnSpc>
            </a:pPr>
            <a:r>
              <a:rPr lang="en-US" altLang="en-US" sz="2400" dirty="0"/>
              <a:t>His nightly supper ???</a:t>
            </a:r>
          </a:p>
          <a:p>
            <a:pPr lvl="1">
              <a:lnSpc>
                <a:spcPct val="120000"/>
              </a:lnSpc>
            </a:pPr>
            <a:r>
              <a:rPr lang="en-US" altLang="en-US" dirty="0"/>
              <a:t>Ice cream.</a:t>
            </a:r>
          </a:p>
        </p:txBody>
      </p:sp>
    </p:spTree>
    <p:extLst>
      <p:ext uri="{BB962C8B-B14F-4D97-AF65-F5344CB8AC3E}">
        <p14:creationId xmlns:p14="http://schemas.microsoft.com/office/powerpoint/2010/main" val="95789924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83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832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832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83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328"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6" name="Text Box 6">
            <a:extLst>
              <a:ext uri="{FF2B5EF4-FFF2-40B4-BE49-F238E27FC236}">
                <a16:creationId xmlns:a16="http://schemas.microsoft.com/office/drawing/2014/main" id="{DE419F6E-6BB2-1C4E-A301-441C7039759F}"/>
              </a:ext>
            </a:extLst>
          </p:cNvPr>
          <p:cNvSpPr txBox="1">
            <a:spLocks noChangeArrowheads="1"/>
          </p:cNvSpPr>
          <p:nvPr/>
        </p:nvSpPr>
        <p:spPr bwMode="auto">
          <a:xfrm>
            <a:off x="2667000" y="6477000"/>
            <a:ext cx="3821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Atherosclerosis. 1985 Feb;54(2):121-33.</a:t>
            </a:r>
          </a:p>
        </p:txBody>
      </p:sp>
      <p:sp>
        <p:nvSpPr>
          <p:cNvPr id="2" name="Title 1">
            <a:extLst>
              <a:ext uri="{FF2B5EF4-FFF2-40B4-BE49-F238E27FC236}">
                <a16:creationId xmlns:a16="http://schemas.microsoft.com/office/drawing/2014/main" id="{C4B4259A-1F4E-5C48-BBFB-BD1F2B65AE76}"/>
              </a:ext>
            </a:extLst>
          </p:cNvPr>
          <p:cNvSpPr>
            <a:spLocks noGrp="1"/>
          </p:cNvSpPr>
          <p:nvPr>
            <p:ph type="title"/>
          </p:nvPr>
        </p:nvSpPr>
        <p:spPr>
          <a:xfrm>
            <a:off x="628649" y="192474"/>
            <a:ext cx="7886700" cy="1325563"/>
          </a:xfrm>
        </p:spPr>
        <p:txBody>
          <a:bodyPr>
            <a:normAutofit/>
          </a:bodyPr>
          <a:lstStyle/>
          <a:p>
            <a:r>
              <a:rPr lang="en-US" sz="3600" dirty="0"/>
              <a:t>Should I feed My Dog Ice Cream?</a:t>
            </a:r>
          </a:p>
        </p:txBody>
      </p:sp>
      <p:sp>
        <p:nvSpPr>
          <p:cNvPr id="3" name="Content Placeholder 2">
            <a:extLst>
              <a:ext uri="{FF2B5EF4-FFF2-40B4-BE49-F238E27FC236}">
                <a16:creationId xmlns:a16="http://schemas.microsoft.com/office/drawing/2014/main" id="{27DC48B2-1E48-E041-B3EC-526B197CF447}"/>
              </a:ext>
            </a:extLst>
          </p:cNvPr>
          <p:cNvSpPr>
            <a:spLocks noGrp="1"/>
          </p:cNvSpPr>
          <p:nvPr>
            <p:ph sz="half" idx="1"/>
          </p:nvPr>
        </p:nvSpPr>
        <p:spPr>
          <a:xfrm>
            <a:off x="353077" y="1908175"/>
            <a:ext cx="3467361" cy="4351338"/>
          </a:xfrm>
        </p:spPr>
        <p:txBody>
          <a:bodyPr>
            <a:normAutofit/>
          </a:bodyPr>
          <a:lstStyle/>
          <a:p>
            <a:pPr>
              <a:lnSpc>
                <a:spcPct val="150000"/>
              </a:lnSpc>
            </a:pPr>
            <a:endParaRPr lang="en-US" sz="2400" dirty="0"/>
          </a:p>
          <a:p>
            <a:pPr>
              <a:lnSpc>
                <a:spcPct val="150000"/>
              </a:lnSpc>
            </a:pPr>
            <a:endParaRPr lang="en-US" sz="2400" dirty="0"/>
          </a:p>
        </p:txBody>
      </p:sp>
      <p:pic>
        <p:nvPicPr>
          <p:cNvPr id="6" name="Picture 5">
            <a:extLst>
              <a:ext uri="{FF2B5EF4-FFF2-40B4-BE49-F238E27FC236}">
                <a16:creationId xmlns:a16="http://schemas.microsoft.com/office/drawing/2014/main" id="{BD1167F0-A7B8-4A42-8870-E6328F2A89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868745">
            <a:off x="2018003" y="2099784"/>
            <a:ext cx="5107993" cy="3577982"/>
          </a:xfrm>
          <a:prstGeom prst="rect">
            <a:avLst/>
          </a:prstGeom>
          <a:ln w="19050">
            <a:solidFill>
              <a:schemeClr val="bg1"/>
            </a:solidFill>
          </a:ln>
        </p:spPr>
      </p:pic>
    </p:spTree>
    <p:extLst>
      <p:ext uri="{BB962C8B-B14F-4D97-AF65-F5344CB8AC3E}">
        <p14:creationId xmlns:p14="http://schemas.microsoft.com/office/powerpoint/2010/main" val="106856654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E8423A-256C-3D45-98B4-5A476EFC90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16351">
            <a:off x="3533208" y="2149223"/>
            <a:ext cx="5017319" cy="3344879"/>
          </a:xfrm>
          <a:prstGeom prst="rect">
            <a:avLst/>
          </a:prstGeom>
          <a:ln w="19050">
            <a:solidFill>
              <a:schemeClr val="bg1"/>
            </a:solidFill>
          </a:ln>
        </p:spPr>
      </p:pic>
      <p:sp>
        <p:nvSpPr>
          <p:cNvPr id="7" name="Rectangle 7">
            <a:extLst>
              <a:ext uri="{FF2B5EF4-FFF2-40B4-BE49-F238E27FC236}">
                <a16:creationId xmlns:a16="http://schemas.microsoft.com/office/drawing/2014/main" id="{F04B1A68-19E3-3644-9A65-912B5C8238AE}"/>
              </a:ext>
            </a:extLst>
          </p:cNvPr>
          <p:cNvSpPr txBox="1">
            <a:spLocks noChangeArrowheads="1"/>
          </p:cNvSpPr>
          <p:nvPr/>
        </p:nvSpPr>
        <p:spPr>
          <a:xfrm>
            <a:off x="438411" y="1212937"/>
            <a:ext cx="3729625"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ahoma Norm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ahoma Norm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ahoma Norm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Norm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Norm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80000"/>
              </a:lnSpc>
              <a:buNone/>
            </a:pPr>
            <a:r>
              <a:rPr lang="en-US" altLang="en-US" sz="2400" dirty="0"/>
              <a:t>Favorite sources of oxidized cholesterol:</a:t>
            </a:r>
          </a:p>
          <a:p>
            <a:pPr marL="576263" lvl="1" indent="-236538">
              <a:lnSpc>
                <a:spcPct val="180000"/>
              </a:lnSpc>
            </a:pPr>
            <a:r>
              <a:rPr lang="en-US" altLang="en-US" dirty="0"/>
              <a:t>Custard mixes.</a:t>
            </a:r>
          </a:p>
          <a:p>
            <a:pPr marL="576263" lvl="1" indent="-236538">
              <a:lnSpc>
                <a:spcPct val="180000"/>
              </a:lnSpc>
            </a:pPr>
            <a:r>
              <a:rPr lang="en-US" altLang="en-US" dirty="0"/>
              <a:t>Pancake mixes.</a:t>
            </a:r>
          </a:p>
          <a:p>
            <a:pPr marL="576263" lvl="1" indent="-236538">
              <a:lnSpc>
                <a:spcPct val="180000"/>
              </a:lnSpc>
            </a:pPr>
            <a:r>
              <a:rPr lang="en-US" altLang="en-US" dirty="0"/>
              <a:t>Cheese.</a:t>
            </a:r>
          </a:p>
          <a:p>
            <a:pPr marL="576263" lvl="1" indent="-236538">
              <a:lnSpc>
                <a:spcPct val="180000"/>
              </a:lnSpc>
            </a:pPr>
            <a:r>
              <a:rPr lang="en-US" altLang="en-US" dirty="0"/>
              <a:t>Animal fat.</a:t>
            </a:r>
          </a:p>
          <a:p>
            <a:pPr marL="339725" lvl="1" indent="-328613">
              <a:lnSpc>
                <a:spcPct val="180000"/>
              </a:lnSpc>
              <a:buNone/>
            </a:pPr>
            <a:r>
              <a:rPr lang="en-US" altLang="en-US" dirty="0"/>
              <a:t>24 Hour high.</a:t>
            </a:r>
          </a:p>
        </p:txBody>
      </p:sp>
      <p:sp>
        <p:nvSpPr>
          <p:cNvPr id="8" name="Text Box 5">
            <a:extLst>
              <a:ext uri="{FF2B5EF4-FFF2-40B4-BE49-F238E27FC236}">
                <a16:creationId xmlns:a16="http://schemas.microsoft.com/office/drawing/2014/main" id="{62B49107-7934-C44E-9083-534D019C1A59}"/>
              </a:ext>
            </a:extLst>
          </p:cNvPr>
          <p:cNvSpPr txBox="1">
            <a:spLocks noChangeArrowheads="1"/>
          </p:cNvSpPr>
          <p:nvPr/>
        </p:nvSpPr>
        <p:spPr bwMode="auto">
          <a:xfrm>
            <a:off x="2667000" y="6461125"/>
            <a:ext cx="332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SzTx/>
              <a:buFontTx/>
              <a:buNone/>
            </a:pPr>
            <a:r>
              <a:rPr kumimoji="1" lang="en-US" altLang="en-US" sz="1600" i="1" dirty="0">
                <a:solidFill>
                  <a:schemeClr val="bg1"/>
                </a:solidFill>
                <a:effectLst/>
              </a:rPr>
              <a:t>Dietary Fats and Health</a:t>
            </a:r>
            <a:r>
              <a:rPr kumimoji="1" lang="en-US" altLang="en-US" sz="1600" dirty="0">
                <a:solidFill>
                  <a:schemeClr val="bg1"/>
                </a:solidFill>
                <a:effectLst/>
              </a:rPr>
              <a:t>, p. 919-33</a:t>
            </a:r>
          </a:p>
        </p:txBody>
      </p:sp>
    </p:spTree>
    <p:extLst>
      <p:ext uri="{BB962C8B-B14F-4D97-AF65-F5344CB8AC3E}">
        <p14:creationId xmlns:p14="http://schemas.microsoft.com/office/powerpoint/2010/main" val="39939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8" descr="45385706">
            <a:extLst>
              <a:ext uri="{FF2B5EF4-FFF2-40B4-BE49-F238E27FC236}">
                <a16:creationId xmlns:a16="http://schemas.microsoft.com/office/drawing/2014/main" id="{8AD6EC11-28FE-8D46-A4B2-FC0A11D1DE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89926">
            <a:off x="1548605" y="1608644"/>
            <a:ext cx="6019800" cy="43148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5395" name="Rectangle 1027">
            <a:extLst>
              <a:ext uri="{FF2B5EF4-FFF2-40B4-BE49-F238E27FC236}">
                <a16:creationId xmlns:a16="http://schemas.microsoft.com/office/drawing/2014/main" id="{52E427CF-25D2-FF4F-9E52-D6966FF26B39}"/>
              </a:ext>
            </a:extLst>
          </p:cNvPr>
          <p:cNvSpPr>
            <a:spLocks noGrp="1" noChangeArrowheads="1"/>
          </p:cNvSpPr>
          <p:nvPr>
            <p:ph type="body" idx="1"/>
          </p:nvPr>
        </p:nvSpPr>
        <p:spPr>
          <a:xfrm>
            <a:off x="134653" y="325676"/>
            <a:ext cx="8847705" cy="4139785"/>
          </a:xfrm>
        </p:spPr>
        <p:txBody>
          <a:bodyPr>
            <a:normAutofit/>
          </a:bodyPr>
          <a:lstStyle/>
          <a:p>
            <a:pPr marL="0" indent="0" algn="ctr">
              <a:lnSpc>
                <a:spcPct val="100000"/>
              </a:lnSpc>
              <a:buNone/>
            </a:pPr>
            <a:r>
              <a:rPr lang="en-US" altLang="en-US" sz="4000" dirty="0"/>
              <a:t>Make Your Own Oxidized Cholesterol!</a:t>
            </a:r>
          </a:p>
        </p:txBody>
      </p:sp>
      <p:sp>
        <p:nvSpPr>
          <p:cNvPr id="260102" name="Rectangle 1028">
            <a:extLst>
              <a:ext uri="{FF2B5EF4-FFF2-40B4-BE49-F238E27FC236}">
                <a16:creationId xmlns:a16="http://schemas.microsoft.com/office/drawing/2014/main" id="{0EC28F39-2F9D-ED46-8C5C-1D42D011F2A8}"/>
              </a:ext>
            </a:extLst>
          </p:cNvPr>
          <p:cNvSpPr>
            <a:spLocks noChangeArrowheads="1"/>
          </p:cNvSpPr>
          <p:nvPr/>
        </p:nvSpPr>
        <p:spPr bwMode="auto">
          <a:xfrm>
            <a:off x="2286000" y="6445250"/>
            <a:ext cx="4545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J Agric Food Chem. 2006 Jun 28;54(13):4873-9.</a:t>
            </a:r>
          </a:p>
        </p:txBody>
      </p:sp>
    </p:spTree>
    <p:extLst>
      <p:ext uri="{BB962C8B-B14F-4D97-AF65-F5344CB8AC3E}">
        <p14:creationId xmlns:p14="http://schemas.microsoft.com/office/powerpoint/2010/main" val="2307569828"/>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14" descr="41811765">
            <a:extLst>
              <a:ext uri="{FF2B5EF4-FFF2-40B4-BE49-F238E27FC236}">
                <a16:creationId xmlns:a16="http://schemas.microsoft.com/office/drawing/2014/main" id="{806ECE86-D747-664B-8DD8-557EAF2DA8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22812">
            <a:off x="1051516" y="1113092"/>
            <a:ext cx="3351213"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47205" name="Rectangle 5">
            <a:extLst>
              <a:ext uri="{FF2B5EF4-FFF2-40B4-BE49-F238E27FC236}">
                <a16:creationId xmlns:a16="http://schemas.microsoft.com/office/drawing/2014/main" id="{9C3D6DFC-B4D0-9F44-9F24-BD3FE313D9A4}"/>
              </a:ext>
            </a:extLst>
          </p:cNvPr>
          <p:cNvSpPr>
            <a:spLocks noGrp="1" noChangeArrowheads="1"/>
          </p:cNvSpPr>
          <p:nvPr>
            <p:ph type="body" idx="4294967295"/>
          </p:nvPr>
        </p:nvSpPr>
        <p:spPr>
          <a:xfrm>
            <a:off x="4907071" y="1267782"/>
            <a:ext cx="3886200" cy="4530725"/>
          </a:xfrm>
        </p:spPr>
        <p:txBody>
          <a:bodyPr/>
          <a:lstStyle/>
          <a:p>
            <a:pPr marL="0" indent="0">
              <a:lnSpc>
                <a:spcPct val="120000"/>
              </a:lnSpc>
              <a:buNone/>
            </a:pPr>
            <a:r>
              <a:rPr lang="en-US" altLang="en-US" sz="2400" dirty="0"/>
              <a:t>Dietary Cholesterol Increases:</a:t>
            </a:r>
          </a:p>
          <a:p>
            <a:pPr lvl="1">
              <a:lnSpc>
                <a:spcPct val="120000"/>
              </a:lnSpc>
            </a:pPr>
            <a:r>
              <a:rPr lang="en-US" altLang="en-US" sz="2400" dirty="0"/>
              <a:t>Asthma and lung inflammation.</a:t>
            </a:r>
          </a:p>
          <a:p>
            <a:pPr lvl="1">
              <a:lnSpc>
                <a:spcPct val="120000"/>
              </a:lnSpc>
            </a:pPr>
            <a:r>
              <a:rPr lang="en-US" altLang="en-US" sz="2400" dirty="0"/>
              <a:t>Liver inflammation and non-alcoholic fatty liver disease.</a:t>
            </a:r>
          </a:p>
          <a:p>
            <a:pPr lvl="1">
              <a:lnSpc>
                <a:spcPct val="120000"/>
              </a:lnSpc>
            </a:pPr>
            <a:r>
              <a:rPr lang="en-US" altLang="en-US" sz="2400" dirty="0"/>
              <a:t>Prostate inflammation and cancer.</a:t>
            </a:r>
            <a:endParaRPr lang="en-US" altLang="en-US" sz="2000" dirty="0"/>
          </a:p>
        </p:txBody>
      </p:sp>
      <p:sp>
        <p:nvSpPr>
          <p:cNvPr id="223238" name="Rectangle 4">
            <a:extLst>
              <a:ext uri="{FF2B5EF4-FFF2-40B4-BE49-F238E27FC236}">
                <a16:creationId xmlns:a16="http://schemas.microsoft.com/office/drawing/2014/main" id="{DE76180F-0212-214A-87E1-B8003727D461}"/>
              </a:ext>
            </a:extLst>
          </p:cNvPr>
          <p:cNvSpPr>
            <a:spLocks noChangeArrowheads="1"/>
          </p:cNvSpPr>
          <p:nvPr/>
        </p:nvSpPr>
        <p:spPr bwMode="auto">
          <a:xfrm>
            <a:off x="2667000" y="6445250"/>
            <a:ext cx="39180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 </a:t>
            </a:r>
            <a:r>
              <a:rPr lang="en-US" altLang="en-US" sz="1600" dirty="0" err="1">
                <a:solidFill>
                  <a:schemeClr val="bg1"/>
                </a:solidFill>
                <a:effectLst/>
              </a:rPr>
              <a:t>Scand</a:t>
            </a:r>
            <a:r>
              <a:rPr lang="en-US" altLang="en-US" sz="1600" dirty="0">
                <a:solidFill>
                  <a:schemeClr val="bg1"/>
                </a:solidFill>
                <a:effectLst/>
              </a:rPr>
              <a:t> J Gastroenterol. 2008 Dec 4:1-7. </a:t>
            </a:r>
          </a:p>
        </p:txBody>
      </p:sp>
    </p:spTree>
    <p:extLst>
      <p:ext uri="{BB962C8B-B14F-4D97-AF65-F5344CB8AC3E}">
        <p14:creationId xmlns:p14="http://schemas.microsoft.com/office/powerpoint/2010/main" val="287123199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720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7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5" grpId="0" uiExpand="1"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E72F-9A1E-EE47-A666-0E644129D1B8}"/>
              </a:ext>
            </a:extLst>
          </p:cNvPr>
          <p:cNvSpPr>
            <a:spLocks noGrp="1"/>
          </p:cNvSpPr>
          <p:nvPr>
            <p:ph type="title"/>
          </p:nvPr>
        </p:nvSpPr>
        <p:spPr/>
        <p:txBody>
          <a:bodyPr/>
          <a:lstStyle/>
          <a:p>
            <a:r>
              <a:rPr lang="en-US" dirty="0"/>
              <a:t>Why Me? Heart Attack At A Cholesterol of 3.6 mmol/L </a:t>
            </a:r>
          </a:p>
        </p:txBody>
      </p:sp>
      <p:pic>
        <p:nvPicPr>
          <p:cNvPr id="4" name="Picture 9" descr="32251143">
            <a:extLst>
              <a:ext uri="{FF2B5EF4-FFF2-40B4-BE49-F238E27FC236}">
                <a16:creationId xmlns:a16="http://schemas.microsoft.com/office/drawing/2014/main" id="{721C41EB-2D8D-F740-9707-B3D98FB3D5A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1177446" y="1839876"/>
            <a:ext cx="6789107" cy="46129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0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5" descr="37739374">
            <a:extLst>
              <a:ext uri="{FF2B5EF4-FFF2-40B4-BE49-F238E27FC236}">
                <a16:creationId xmlns:a16="http://schemas.microsoft.com/office/drawing/2014/main" id="{4CEAA847-C82B-2545-BD68-D2634AC9F4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19347" y="1435169"/>
            <a:ext cx="3922766" cy="519592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23939" name="Rectangle 1027">
            <a:extLst>
              <a:ext uri="{FF2B5EF4-FFF2-40B4-BE49-F238E27FC236}">
                <a16:creationId xmlns:a16="http://schemas.microsoft.com/office/drawing/2014/main" id="{CED15B83-B35B-0044-B2B6-DAA56A54CEA8}"/>
              </a:ext>
            </a:extLst>
          </p:cNvPr>
          <p:cNvSpPr>
            <a:spLocks noGrp="1" noChangeArrowheads="1"/>
          </p:cNvSpPr>
          <p:nvPr>
            <p:ph type="body" idx="4294967295"/>
          </p:nvPr>
        </p:nvSpPr>
        <p:spPr>
          <a:xfrm>
            <a:off x="169862" y="0"/>
            <a:ext cx="8821737" cy="2082496"/>
          </a:xfrm>
        </p:spPr>
        <p:txBody>
          <a:bodyPr/>
          <a:lstStyle/>
          <a:p>
            <a:pPr marL="0" indent="0">
              <a:lnSpc>
                <a:spcPct val="170000"/>
              </a:lnSpc>
              <a:buNone/>
            </a:pPr>
            <a:r>
              <a:rPr lang="en-US" altLang="en-US" sz="2400" dirty="0"/>
              <a:t>Elevated cholesterol and triglycerides, and low HDL significantly increase risk of Autoimmune inflammatory arthritis.</a:t>
            </a:r>
          </a:p>
        </p:txBody>
      </p:sp>
      <p:sp>
        <p:nvSpPr>
          <p:cNvPr id="167942" name="Rectangle 1028">
            <a:extLst>
              <a:ext uri="{FF2B5EF4-FFF2-40B4-BE49-F238E27FC236}">
                <a16:creationId xmlns:a16="http://schemas.microsoft.com/office/drawing/2014/main" id="{8BB4B770-AA33-104F-80B7-AA069685132A}"/>
              </a:ext>
            </a:extLst>
          </p:cNvPr>
          <p:cNvSpPr>
            <a:spLocks noChangeArrowheads="1"/>
          </p:cNvSpPr>
          <p:nvPr/>
        </p:nvSpPr>
        <p:spPr bwMode="auto">
          <a:xfrm rot="16200000">
            <a:off x="598924" y="4726934"/>
            <a:ext cx="3675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err="1">
                <a:solidFill>
                  <a:schemeClr val="bg1"/>
                </a:solidFill>
                <a:effectLst/>
              </a:rPr>
              <a:t>Clin</a:t>
            </a:r>
            <a:r>
              <a:rPr lang="en-US" altLang="en-US" sz="1600" dirty="0">
                <a:solidFill>
                  <a:schemeClr val="bg1"/>
                </a:solidFill>
                <a:effectLst/>
              </a:rPr>
              <a:t> </a:t>
            </a:r>
            <a:r>
              <a:rPr lang="en-US" altLang="en-US" sz="1600" dirty="0" err="1">
                <a:solidFill>
                  <a:schemeClr val="bg1"/>
                </a:solidFill>
                <a:effectLst/>
              </a:rPr>
              <a:t>Rheumatol</a:t>
            </a:r>
            <a:r>
              <a:rPr lang="en-US" altLang="en-US" sz="1600" dirty="0">
                <a:solidFill>
                  <a:schemeClr val="bg1"/>
                </a:solidFill>
                <a:effectLst/>
              </a:rPr>
              <a:t>. 2009 Jul;28(7):801-5. </a:t>
            </a:r>
          </a:p>
        </p:txBody>
      </p:sp>
    </p:spTree>
    <p:extLst>
      <p:ext uri="{BB962C8B-B14F-4D97-AF65-F5344CB8AC3E}">
        <p14:creationId xmlns:p14="http://schemas.microsoft.com/office/powerpoint/2010/main" val="437744623"/>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7" descr="16357900">
            <a:extLst>
              <a:ext uri="{FF2B5EF4-FFF2-40B4-BE49-F238E27FC236}">
                <a16:creationId xmlns:a16="http://schemas.microsoft.com/office/drawing/2014/main" id="{391CF974-7E13-0444-A91B-8B28422DBE5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16472" y="1533784"/>
            <a:ext cx="4872625" cy="416535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4437" name="Rectangle 1028">
            <a:extLst>
              <a:ext uri="{FF2B5EF4-FFF2-40B4-BE49-F238E27FC236}">
                <a16:creationId xmlns:a16="http://schemas.microsoft.com/office/drawing/2014/main" id="{F0D33B28-6A4C-C142-9D98-F4BE572E8C0E}"/>
              </a:ext>
            </a:extLst>
          </p:cNvPr>
          <p:cNvSpPr>
            <a:spLocks noChangeArrowheads="1"/>
          </p:cNvSpPr>
          <p:nvPr/>
        </p:nvSpPr>
        <p:spPr bwMode="auto">
          <a:xfrm>
            <a:off x="2932113" y="6445250"/>
            <a:ext cx="327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J </a:t>
            </a:r>
            <a:r>
              <a:rPr lang="en-US" altLang="en-US" sz="1600" dirty="0" err="1">
                <a:solidFill>
                  <a:schemeClr val="bg1"/>
                </a:solidFill>
                <a:effectLst/>
              </a:rPr>
              <a:t>Clin</a:t>
            </a:r>
            <a:r>
              <a:rPr lang="en-US" altLang="en-US" sz="1600" dirty="0">
                <a:solidFill>
                  <a:schemeClr val="bg1"/>
                </a:solidFill>
                <a:effectLst/>
              </a:rPr>
              <a:t> Lab Anal. 1991;5(3):219-25.</a:t>
            </a:r>
          </a:p>
        </p:txBody>
      </p:sp>
      <p:sp>
        <p:nvSpPr>
          <p:cNvPr id="76809" name="Rectangle 9">
            <a:extLst>
              <a:ext uri="{FF2B5EF4-FFF2-40B4-BE49-F238E27FC236}">
                <a16:creationId xmlns:a16="http://schemas.microsoft.com/office/drawing/2014/main" id="{4EC6F28A-0F4B-1D4C-843C-CD872C61A73D}"/>
              </a:ext>
            </a:extLst>
          </p:cNvPr>
          <p:cNvSpPr>
            <a:spLocks noGrp="1" noChangeArrowheads="1"/>
          </p:cNvSpPr>
          <p:nvPr>
            <p:ph type="body" sz="half" idx="4294967295"/>
          </p:nvPr>
        </p:nvSpPr>
        <p:spPr>
          <a:xfrm>
            <a:off x="450937" y="1418143"/>
            <a:ext cx="3306871" cy="4572000"/>
          </a:xfrm>
        </p:spPr>
        <p:txBody>
          <a:bodyPr/>
          <a:lstStyle/>
          <a:p>
            <a:pPr marL="0" indent="0">
              <a:lnSpc>
                <a:spcPct val="130000"/>
              </a:lnSpc>
              <a:buNone/>
            </a:pPr>
            <a:r>
              <a:rPr lang="en-US" altLang="en-US" sz="2000" dirty="0"/>
              <a:t>Oxidized cholesterol increases the risk of:</a:t>
            </a:r>
          </a:p>
          <a:p>
            <a:pPr lvl="1">
              <a:lnSpc>
                <a:spcPct val="130000"/>
              </a:lnSpc>
            </a:pPr>
            <a:r>
              <a:rPr lang="en-US" altLang="en-US" sz="2000" dirty="0"/>
              <a:t>Skin cancer.</a:t>
            </a:r>
          </a:p>
          <a:p>
            <a:pPr lvl="1">
              <a:lnSpc>
                <a:spcPct val="130000"/>
              </a:lnSpc>
            </a:pPr>
            <a:r>
              <a:rPr lang="en-US" altLang="en-US" sz="2000" dirty="0"/>
              <a:t>Colon cancer.</a:t>
            </a:r>
          </a:p>
          <a:p>
            <a:pPr lvl="1">
              <a:lnSpc>
                <a:spcPct val="130000"/>
              </a:lnSpc>
            </a:pPr>
            <a:r>
              <a:rPr lang="en-US" altLang="en-US" sz="2000" dirty="0"/>
              <a:t>Ulcerative colitis leading to cancer.</a:t>
            </a:r>
          </a:p>
          <a:p>
            <a:pPr lvl="1">
              <a:lnSpc>
                <a:spcPct val="130000"/>
              </a:lnSpc>
            </a:pPr>
            <a:r>
              <a:rPr lang="en-US" altLang="en-US" sz="2000" dirty="0"/>
              <a:t>Breast disease leading to cancer.</a:t>
            </a:r>
          </a:p>
          <a:p>
            <a:pPr lvl="1">
              <a:lnSpc>
                <a:spcPct val="130000"/>
              </a:lnSpc>
            </a:pPr>
            <a:r>
              <a:rPr lang="en-US" altLang="en-US" sz="2000" dirty="0"/>
              <a:t>Prostate hyperplasia leading to cancer.</a:t>
            </a:r>
          </a:p>
        </p:txBody>
      </p:sp>
    </p:spTree>
    <p:extLst>
      <p:ext uri="{BB962C8B-B14F-4D97-AF65-F5344CB8AC3E}">
        <p14:creationId xmlns:p14="http://schemas.microsoft.com/office/powerpoint/2010/main" val="2012819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uiExpand="1"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5" descr="32127830">
            <a:extLst>
              <a:ext uri="{FF2B5EF4-FFF2-40B4-BE49-F238E27FC236}">
                <a16:creationId xmlns:a16="http://schemas.microsoft.com/office/drawing/2014/main" id="{FAA43B07-028D-8E43-A442-6B99FFE9F4D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76651">
            <a:off x="4044842" y="746258"/>
            <a:ext cx="4399616" cy="537471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5155" name="Rectangle 1027">
            <a:extLst>
              <a:ext uri="{FF2B5EF4-FFF2-40B4-BE49-F238E27FC236}">
                <a16:creationId xmlns:a16="http://schemas.microsoft.com/office/drawing/2014/main" id="{8BB0B313-3ECF-8A40-BD6D-114BD387D74E}"/>
              </a:ext>
            </a:extLst>
          </p:cNvPr>
          <p:cNvSpPr>
            <a:spLocks noGrp="1" noChangeArrowheads="1"/>
          </p:cNvSpPr>
          <p:nvPr>
            <p:ph type="body" idx="4294967295"/>
          </p:nvPr>
        </p:nvSpPr>
        <p:spPr>
          <a:xfrm>
            <a:off x="288099" y="2016689"/>
            <a:ext cx="3682652" cy="4084529"/>
          </a:xfrm>
        </p:spPr>
        <p:txBody>
          <a:bodyPr>
            <a:normAutofit/>
          </a:bodyPr>
          <a:lstStyle/>
          <a:p>
            <a:pPr marL="0" indent="0" eaLnBrk="1" hangingPunct="1">
              <a:lnSpc>
                <a:spcPct val="140000"/>
              </a:lnSpc>
              <a:buNone/>
            </a:pPr>
            <a:r>
              <a:rPr lang="en-US" altLang="en-US" sz="3200" dirty="0"/>
              <a:t>Dietary cholesterol stimulates bone resorption causing osteoporosis.</a:t>
            </a:r>
          </a:p>
        </p:txBody>
      </p:sp>
      <p:sp>
        <p:nvSpPr>
          <p:cNvPr id="229381" name="Rectangle 1028">
            <a:extLst>
              <a:ext uri="{FF2B5EF4-FFF2-40B4-BE49-F238E27FC236}">
                <a16:creationId xmlns:a16="http://schemas.microsoft.com/office/drawing/2014/main" id="{E52ECD01-4B8A-F547-BC62-4690269E1561}"/>
              </a:ext>
            </a:extLst>
          </p:cNvPr>
          <p:cNvSpPr>
            <a:spLocks noChangeArrowheads="1"/>
          </p:cNvSpPr>
          <p:nvPr/>
        </p:nvSpPr>
        <p:spPr bwMode="auto">
          <a:xfrm>
            <a:off x="2667000" y="6477000"/>
            <a:ext cx="3798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J </a:t>
            </a:r>
            <a:r>
              <a:rPr lang="en-US" altLang="en-US" sz="1600" dirty="0" err="1">
                <a:solidFill>
                  <a:schemeClr val="bg1"/>
                </a:solidFill>
                <a:effectLst/>
              </a:rPr>
              <a:t>Periodontol</a:t>
            </a:r>
            <a:r>
              <a:rPr lang="en-US" altLang="en-US" sz="1600" dirty="0">
                <a:solidFill>
                  <a:schemeClr val="bg1"/>
                </a:solidFill>
                <a:effectLst/>
              </a:rPr>
              <a:t>. 2007 Nov;78(11):2165-70</a:t>
            </a:r>
          </a:p>
        </p:txBody>
      </p:sp>
    </p:spTree>
    <p:extLst>
      <p:ext uri="{BB962C8B-B14F-4D97-AF65-F5344CB8AC3E}">
        <p14:creationId xmlns:p14="http://schemas.microsoft.com/office/powerpoint/2010/main" val="1074005837"/>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Picture 5" descr="39159790">
            <a:extLst>
              <a:ext uri="{FF2B5EF4-FFF2-40B4-BE49-F238E27FC236}">
                <a16:creationId xmlns:a16="http://schemas.microsoft.com/office/drawing/2014/main" id="{3F3C004E-A212-9A43-B349-D18BEDF94EFB}"/>
              </a:ext>
            </a:extLst>
          </p:cNvPr>
          <p:cNvSpPr>
            <a:spLocks noChangeAspect="1" noChangeArrowheads="1"/>
          </p:cNvSpPr>
          <p:nvPr/>
        </p:nvSpPr>
        <p:spPr bwMode="auto">
          <a:xfrm>
            <a:off x="914400" y="1981200"/>
            <a:ext cx="5867400" cy="3910013"/>
          </a:xfrm>
          <a:prstGeom prst="rect">
            <a:avLst/>
          </a:prstGeom>
          <a:noFill/>
          <a:ln w="9525">
            <a:noFill/>
            <a:miter lim="800000"/>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44035" name="Rectangle 3">
            <a:extLst>
              <a:ext uri="{FF2B5EF4-FFF2-40B4-BE49-F238E27FC236}">
                <a16:creationId xmlns:a16="http://schemas.microsoft.com/office/drawing/2014/main" id="{1B099A9B-7D7C-2C41-936F-3F99445AE432}"/>
              </a:ext>
            </a:extLst>
          </p:cNvPr>
          <p:cNvSpPr>
            <a:spLocks noGrp="1" noChangeArrowheads="1"/>
          </p:cNvSpPr>
          <p:nvPr>
            <p:ph type="body" idx="4294967295"/>
          </p:nvPr>
        </p:nvSpPr>
        <p:spPr>
          <a:xfrm>
            <a:off x="331580" y="120042"/>
            <a:ext cx="8505173" cy="1741118"/>
          </a:xfrm>
        </p:spPr>
        <p:txBody>
          <a:bodyPr>
            <a:normAutofit/>
          </a:bodyPr>
          <a:lstStyle/>
          <a:p>
            <a:pPr marL="0" indent="0">
              <a:lnSpc>
                <a:spcPct val="110000"/>
              </a:lnSpc>
              <a:buNone/>
            </a:pPr>
            <a:r>
              <a:rPr lang="en-US" altLang="en-US" dirty="0"/>
              <a:t>For two people with the same high cholesterol level, the one who eats more fruits and vegetables is Less likely to die of a heart attack.</a:t>
            </a:r>
          </a:p>
        </p:txBody>
      </p:sp>
      <p:sp>
        <p:nvSpPr>
          <p:cNvPr id="233478" name="Text Box 4">
            <a:extLst>
              <a:ext uri="{FF2B5EF4-FFF2-40B4-BE49-F238E27FC236}">
                <a16:creationId xmlns:a16="http://schemas.microsoft.com/office/drawing/2014/main" id="{76FF3BB7-09CF-7749-A0EF-33639B0C9E25}"/>
              </a:ext>
            </a:extLst>
          </p:cNvPr>
          <p:cNvSpPr txBox="1">
            <a:spLocks noChangeArrowheads="1"/>
          </p:cNvSpPr>
          <p:nvPr/>
        </p:nvSpPr>
        <p:spPr bwMode="auto">
          <a:xfrm>
            <a:off x="2959100" y="6477000"/>
            <a:ext cx="32544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30000"/>
              </a:spcBef>
              <a:buClrTx/>
              <a:buSzTx/>
              <a:buFontTx/>
              <a:buNone/>
            </a:pPr>
            <a:r>
              <a:rPr lang="en-US" altLang="en-US" sz="1600" dirty="0">
                <a:solidFill>
                  <a:schemeClr val="bg1"/>
                </a:solidFill>
                <a:effectLst/>
              </a:rPr>
              <a:t>JAMA. 1995 Jul 12;274(2):131-6. </a:t>
            </a:r>
          </a:p>
        </p:txBody>
      </p:sp>
      <p:pic>
        <p:nvPicPr>
          <p:cNvPr id="3" name="Picture 2">
            <a:extLst>
              <a:ext uri="{FF2B5EF4-FFF2-40B4-BE49-F238E27FC236}">
                <a16:creationId xmlns:a16="http://schemas.microsoft.com/office/drawing/2014/main" id="{A588ABD2-14B0-3946-8BAB-2BB33BD03A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9980" y="1861160"/>
            <a:ext cx="6048375" cy="4359368"/>
          </a:xfrm>
          <a:prstGeom prst="rect">
            <a:avLst/>
          </a:prstGeom>
          <a:ln w="19050">
            <a:solidFill>
              <a:schemeClr val="bg1"/>
            </a:solidFill>
          </a:ln>
        </p:spPr>
      </p:pic>
    </p:spTree>
    <p:extLst>
      <p:ext uri="{BB962C8B-B14F-4D97-AF65-F5344CB8AC3E}">
        <p14:creationId xmlns:p14="http://schemas.microsoft.com/office/powerpoint/2010/main" val="3401238370"/>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32B11-ED7B-0945-A9E9-F3DA8E85C62B}"/>
              </a:ext>
            </a:extLst>
          </p:cNvPr>
          <p:cNvSpPr>
            <a:spLocks noGrp="1"/>
          </p:cNvSpPr>
          <p:nvPr>
            <p:ph type="title"/>
          </p:nvPr>
        </p:nvSpPr>
        <p:spPr>
          <a:xfrm>
            <a:off x="475988" y="-141311"/>
            <a:ext cx="8129392" cy="1325563"/>
          </a:xfrm>
        </p:spPr>
        <p:txBody>
          <a:bodyPr>
            <a:normAutofit/>
          </a:bodyPr>
          <a:lstStyle/>
          <a:p>
            <a:r>
              <a:rPr lang="en-US" sz="3200" dirty="0"/>
              <a:t>Cholesterol Lowering Antioxidant Foods</a:t>
            </a:r>
          </a:p>
        </p:txBody>
      </p:sp>
      <p:sp>
        <p:nvSpPr>
          <p:cNvPr id="3" name="Content Placeholder 2">
            <a:extLst>
              <a:ext uri="{FF2B5EF4-FFF2-40B4-BE49-F238E27FC236}">
                <a16:creationId xmlns:a16="http://schemas.microsoft.com/office/drawing/2014/main" id="{AE370635-C106-F14F-86B7-18754DCDEF62}"/>
              </a:ext>
            </a:extLst>
          </p:cNvPr>
          <p:cNvSpPr>
            <a:spLocks noGrp="1"/>
          </p:cNvSpPr>
          <p:nvPr>
            <p:ph sz="half" idx="1"/>
          </p:nvPr>
        </p:nvSpPr>
        <p:spPr>
          <a:xfrm>
            <a:off x="4242704" y="998804"/>
            <a:ext cx="5548410" cy="5680842"/>
          </a:xfrm>
        </p:spPr>
        <p:txBody>
          <a:bodyPr>
            <a:normAutofit fontScale="92500" lnSpcReduction="10000"/>
          </a:bodyPr>
          <a:lstStyle/>
          <a:p>
            <a:r>
              <a:rPr lang="en-US" dirty="0"/>
              <a:t>Potatoes with skins.</a:t>
            </a:r>
          </a:p>
          <a:p>
            <a:r>
              <a:rPr lang="en-US" dirty="0"/>
              <a:t>Wild rice. </a:t>
            </a:r>
          </a:p>
          <a:p>
            <a:r>
              <a:rPr lang="en-AU" dirty="0"/>
              <a:t>Black eyed peas.</a:t>
            </a:r>
            <a:endParaRPr lang="en-US" dirty="0"/>
          </a:p>
          <a:p>
            <a:r>
              <a:rPr lang="en-US" dirty="0"/>
              <a:t>Carrots. </a:t>
            </a:r>
          </a:p>
          <a:p>
            <a:r>
              <a:rPr lang="en-US" dirty="0"/>
              <a:t>Leafy vegetable mix. </a:t>
            </a:r>
          </a:p>
          <a:p>
            <a:r>
              <a:rPr lang="en-US" dirty="0"/>
              <a:t>Lettuce and red leaf lettuce. </a:t>
            </a:r>
          </a:p>
          <a:p>
            <a:r>
              <a:rPr lang="en-US" dirty="0"/>
              <a:t>Beet greens.</a:t>
            </a:r>
          </a:p>
          <a:p>
            <a:r>
              <a:rPr lang="en-US" dirty="0"/>
              <a:t>Raw and boiled garlic.  </a:t>
            </a:r>
          </a:p>
          <a:p>
            <a:r>
              <a:rPr lang="en-US" dirty="0"/>
              <a:t>Apples, onions: quercetin.</a:t>
            </a:r>
          </a:p>
          <a:p>
            <a:r>
              <a:rPr lang="en-US" dirty="0"/>
              <a:t>Grapefruits. </a:t>
            </a:r>
          </a:p>
          <a:p>
            <a:r>
              <a:rPr lang="en-US" dirty="0"/>
              <a:t>Pistachio nuts. </a:t>
            </a:r>
          </a:p>
          <a:p>
            <a:r>
              <a:rPr lang="en-US" dirty="0"/>
              <a:t>Sea weed [Wakame and Nori].</a:t>
            </a:r>
          </a:p>
        </p:txBody>
      </p:sp>
      <p:pic>
        <p:nvPicPr>
          <p:cNvPr id="6" name="Picture 5">
            <a:extLst>
              <a:ext uri="{FF2B5EF4-FFF2-40B4-BE49-F238E27FC236}">
                <a16:creationId xmlns:a16="http://schemas.microsoft.com/office/drawing/2014/main" id="{CA1DD894-A7C6-514A-8AFB-CED186B70D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86755">
            <a:off x="305077" y="1661343"/>
            <a:ext cx="3632548" cy="390302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99FC5CA0-5B4C-9E4E-9BE6-ABE27146A0DE}"/>
              </a:ext>
            </a:extLst>
          </p:cNvPr>
          <p:cNvSpPr txBox="1"/>
          <p:nvPr/>
        </p:nvSpPr>
        <p:spPr>
          <a:xfrm>
            <a:off x="2502979" y="6519446"/>
            <a:ext cx="4075411" cy="338554"/>
          </a:xfrm>
          <a:prstGeom prst="rect">
            <a:avLst/>
          </a:prstGeom>
          <a:noFill/>
        </p:spPr>
        <p:txBody>
          <a:bodyPr wrap="none" rtlCol="0">
            <a:spAutoFit/>
          </a:bodyPr>
          <a:lstStyle/>
          <a:p>
            <a:r>
              <a:rPr lang="en-AU" sz="1600" dirty="0">
                <a:solidFill>
                  <a:schemeClr val="bg1"/>
                </a:solidFill>
              </a:rPr>
              <a:t>Plant Foods Hum </a:t>
            </a:r>
            <a:r>
              <a:rPr lang="en-AU" sz="1600" dirty="0" err="1">
                <a:solidFill>
                  <a:schemeClr val="bg1"/>
                </a:solidFill>
              </a:rPr>
              <a:t>Nutr</a:t>
            </a:r>
            <a:r>
              <a:rPr lang="en-AU" sz="1600" dirty="0">
                <a:solidFill>
                  <a:schemeClr val="bg1"/>
                </a:solidFill>
              </a:rPr>
              <a:t>. 2013 Jun;68(2):118-23.</a:t>
            </a:r>
            <a:r>
              <a:rPr lang="en-AU" sz="1600" dirty="0">
                <a:solidFill>
                  <a:schemeClr val="bg1"/>
                </a:solidFill>
                <a:effectLst/>
              </a:rPr>
              <a:t> </a:t>
            </a:r>
            <a:endParaRPr lang="en-US" sz="1600" dirty="0">
              <a:solidFill>
                <a:schemeClr val="bg1"/>
              </a:solidFill>
            </a:endParaRPr>
          </a:p>
        </p:txBody>
      </p:sp>
    </p:spTree>
    <p:extLst>
      <p:ext uri="{BB962C8B-B14F-4D97-AF65-F5344CB8AC3E}">
        <p14:creationId xmlns:p14="http://schemas.microsoft.com/office/powerpoint/2010/main" val="126978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2F21-74CB-AB4A-B913-C2CDD1AD2CB6}"/>
              </a:ext>
            </a:extLst>
          </p:cNvPr>
          <p:cNvSpPr>
            <a:spLocks noGrp="1"/>
          </p:cNvSpPr>
          <p:nvPr>
            <p:ph type="title"/>
          </p:nvPr>
        </p:nvSpPr>
        <p:spPr/>
        <p:txBody>
          <a:bodyPr/>
          <a:lstStyle/>
          <a:p>
            <a:r>
              <a:rPr lang="en-US" dirty="0"/>
              <a:t>Too Much Of A Good Thing</a:t>
            </a:r>
          </a:p>
        </p:txBody>
      </p:sp>
      <p:pic>
        <p:nvPicPr>
          <p:cNvPr id="5" name="Picture 4">
            <a:extLst>
              <a:ext uri="{FF2B5EF4-FFF2-40B4-BE49-F238E27FC236}">
                <a16:creationId xmlns:a16="http://schemas.microsoft.com/office/drawing/2014/main" id="{B057A599-5516-F04D-8680-D3C606545B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5228" y="1853852"/>
            <a:ext cx="5193543" cy="4371584"/>
          </a:xfrm>
          <a:prstGeom prst="rect">
            <a:avLst/>
          </a:prstGeom>
          <a:ln w="19050">
            <a:solidFill>
              <a:schemeClr val="bg1"/>
            </a:solidFill>
          </a:ln>
        </p:spPr>
      </p:pic>
    </p:spTree>
    <p:extLst>
      <p:ext uri="{BB962C8B-B14F-4D97-AF65-F5344CB8AC3E}">
        <p14:creationId xmlns:p14="http://schemas.microsoft.com/office/powerpoint/2010/main" val="241888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4035" name="Picture 3" descr="hm00307_">
            <a:extLst>
              <a:ext uri="{FF2B5EF4-FFF2-40B4-BE49-F238E27FC236}">
                <a16:creationId xmlns:a16="http://schemas.microsoft.com/office/drawing/2014/main" id="{AFC3F0A5-9E42-3542-BE2B-20E713A370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2438400"/>
            <a:ext cx="3163888" cy="3657600"/>
          </a:xfrm>
          <a:prstGeom prst="rect">
            <a:avLst/>
          </a:prstGeom>
          <a:noFill/>
          <a:effectLst>
            <a:outerShdw blurRad="63500" dist="38099" dir="2700000" algn="ctr" rotWithShape="0">
              <a:srgbClr val="000000">
                <a:alpha val="74998"/>
              </a:srgbClr>
            </a:outerShdw>
          </a:effectLst>
        </p:spPr>
      </p:pic>
      <p:sp>
        <p:nvSpPr>
          <p:cNvPr id="1964036" name="Freeform 4">
            <a:extLst>
              <a:ext uri="{FF2B5EF4-FFF2-40B4-BE49-F238E27FC236}">
                <a16:creationId xmlns:a16="http://schemas.microsoft.com/office/drawing/2014/main" id="{46FA2852-7193-2945-A787-A156334237FA}"/>
              </a:ext>
            </a:extLst>
          </p:cNvPr>
          <p:cNvSpPr>
            <a:spLocks/>
          </p:cNvSpPr>
          <p:nvPr/>
        </p:nvSpPr>
        <p:spPr bwMode="auto">
          <a:xfrm>
            <a:off x="1143000" y="-76200"/>
            <a:ext cx="1019175" cy="7162800"/>
          </a:xfrm>
          <a:custGeom>
            <a:avLst/>
            <a:gdLst/>
            <a:ahLst/>
            <a:cxnLst>
              <a:cxn ang="0">
                <a:pos x="157" y="83"/>
              </a:cxn>
              <a:cxn ang="0">
                <a:pos x="162" y="168"/>
              </a:cxn>
              <a:cxn ang="0">
                <a:pos x="178" y="221"/>
              </a:cxn>
              <a:cxn ang="0">
                <a:pos x="189" y="328"/>
              </a:cxn>
              <a:cxn ang="0">
                <a:pos x="205" y="392"/>
              </a:cxn>
              <a:cxn ang="0">
                <a:pos x="221" y="477"/>
              </a:cxn>
              <a:cxn ang="0">
                <a:pos x="237" y="557"/>
              </a:cxn>
              <a:cxn ang="0">
                <a:pos x="210" y="1672"/>
              </a:cxn>
              <a:cxn ang="0">
                <a:pos x="167" y="1944"/>
              </a:cxn>
              <a:cxn ang="0">
                <a:pos x="141" y="2088"/>
              </a:cxn>
              <a:cxn ang="0">
                <a:pos x="119" y="2179"/>
              </a:cxn>
              <a:cxn ang="0">
                <a:pos x="82" y="2312"/>
              </a:cxn>
              <a:cxn ang="0">
                <a:pos x="45" y="2557"/>
              </a:cxn>
              <a:cxn ang="0">
                <a:pos x="34" y="2701"/>
              </a:cxn>
              <a:cxn ang="0">
                <a:pos x="23" y="2893"/>
              </a:cxn>
              <a:cxn ang="0">
                <a:pos x="2" y="3315"/>
              </a:cxn>
              <a:cxn ang="0">
                <a:pos x="34" y="4131"/>
              </a:cxn>
              <a:cxn ang="0">
                <a:pos x="55" y="4365"/>
              </a:cxn>
              <a:cxn ang="0">
                <a:pos x="93" y="4627"/>
              </a:cxn>
              <a:cxn ang="0">
                <a:pos x="146" y="4659"/>
              </a:cxn>
              <a:cxn ang="0">
                <a:pos x="439" y="4728"/>
              </a:cxn>
              <a:cxn ang="0">
                <a:pos x="626" y="4744"/>
              </a:cxn>
              <a:cxn ang="0">
                <a:pos x="663" y="4701"/>
              </a:cxn>
              <a:cxn ang="0">
                <a:pos x="690" y="4691"/>
              </a:cxn>
              <a:cxn ang="0">
                <a:pos x="685" y="4227"/>
              </a:cxn>
              <a:cxn ang="0">
                <a:pos x="722" y="3987"/>
              </a:cxn>
              <a:cxn ang="0">
                <a:pos x="749" y="3731"/>
              </a:cxn>
              <a:cxn ang="0">
                <a:pos x="770" y="3501"/>
              </a:cxn>
              <a:cxn ang="0">
                <a:pos x="813" y="2957"/>
              </a:cxn>
              <a:cxn ang="0">
                <a:pos x="882" y="2653"/>
              </a:cxn>
              <a:cxn ang="0">
                <a:pos x="909" y="2579"/>
              </a:cxn>
              <a:cxn ang="0">
                <a:pos x="978" y="2333"/>
              </a:cxn>
              <a:cxn ang="0">
                <a:pos x="1031" y="2083"/>
              </a:cxn>
              <a:cxn ang="0">
                <a:pos x="1031" y="1373"/>
              </a:cxn>
              <a:cxn ang="0">
                <a:pos x="999" y="760"/>
              </a:cxn>
              <a:cxn ang="0">
                <a:pos x="962" y="520"/>
              </a:cxn>
              <a:cxn ang="0">
                <a:pos x="925" y="157"/>
              </a:cxn>
              <a:cxn ang="0">
                <a:pos x="898" y="51"/>
              </a:cxn>
              <a:cxn ang="0">
                <a:pos x="893" y="19"/>
              </a:cxn>
              <a:cxn ang="0">
                <a:pos x="647" y="13"/>
              </a:cxn>
              <a:cxn ang="0">
                <a:pos x="71" y="8"/>
              </a:cxn>
              <a:cxn ang="0">
                <a:pos x="146" y="51"/>
              </a:cxn>
              <a:cxn ang="0">
                <a:pos x="157" y="83"/>
              </a:cxn>
            </a:cxnLst>
            <a:rect l="0" t="0" r="r" b="b"/>
            <a:pathLst>
              <a:path w="1043" h="4760">
                <a:moveTo>
                  <a:pt x="157" y="83"/>
                </a:moveTo>
                <a:cubicBezTo>
                  <a:pt x="158" y="112"/>
                  <a:pt x="157" y="140"/>
                  <a:pt x="162" y="168"/>
                </a:cubicBezTo>
                <a:cubicBezTo>
                  <a:pt x="164" y="186"/>
                  <a:pt x="178" y="221"/>
                  <a:pt x="178" y="221"/>
                </a:cubicBezTo>
                <a:cubicBezTo>
                  <a:pt x="187" y="377"/>
                  <a:pt x="174" y="263"/>
                  <a:pt x="189" y="328"/>
                </a:cubicBezTo>
                <a:cubicBezTo>
                  <a:pt x="193" y="349"/>
                  <a:pt x="205" y="392"/>
                  <a:pt x="205" y="392"/>
                </a:cubicBezTo>
                <a:cubicBezTo>
                  <a:pt x="208" y="421"/>
                  <a:pt x="210" y="449"/>
                  <a:pt x="221" y="477"/>
                </a:cubicBezTo>
                <a:cubicBezTo>
                  <a:pt x="231" y="546"/>
                  <a:pt x="223" y="520"/>
                  <a:pt x="237" y="557"/>
                </a:cubicBezTo>
                <a:cubicBezTo>
                  <a:pt x="243" y="928"/>
                  <a:pt x="267" y="1303"/>
                  <a:pt x="210" y="1672"/>
                </a:cubicBezTo>
                <a:cubicBezTo>
                  <a:pt x="196" y="1761"/>
                  <a:pt x="196" y="1858"/>
                  <a:pt x="167" y="1944"/>
                </a:cubicBezTo>
                <a:cubicBezTo>
                  <a:pt x="162" y="1991"/>
                  <a:pt x="167" y="2046"/>
                  <a:pt x="141" y="2088"/>
                </a:cubicBezTo>
                <a:cubicBezTo>
                  <a:pt x="134" y="2124"/>
                  <a:pt x="131" y="2146"/>
                  <a:pt x="119" y="2179"/>
                </a:cubicBezTo>
                <a:cubicBezTo>
                  <a:pt x="111" y="2225"/>
                  <a:pt x="91" y="2265"/>
                  <a:pt x="82" y="2312"/>
                </a:cubicBezTo>
                <a:cubicBezTo>
                  <a:pt x="65" y="2393"/>
                  <a:pt x="57" y="2475"/>
                  <a:pt x="45" y="2557"/>
                </a:cubicBezTo>
                <a:cubicBezTo>
                  <a:pt x="41" y="2605"/>
                  <a:pt x="37" y="2652"/>
                  <a:pt x="34" y="2701"/>
                </a:cubicBezTo>
                <a:cubicBezTo>
                  <a:pt x="29" y="2764"/>
                  <a:pt x="23" y="2893"/>
                  <a:pt x="23" y="2893"/>
                </a:cubicBezTo>
                <a:cubicBezTo>
                  <a:pt x="19" y="3033"/>
                  <a:pt x="13" y="3174"/>
                  <a:pt x="2" y="3315"/>
                </a:cubicBezTo>
                <a:cubicBezTo>
                  <a:pt x="4" y="3664"/>
                  <a:pt x="0" y="3843"/>
                  <a:pt x="34" y="4131"/>
                </a:cubicBezTo>
                <a:cubicBezTo>
                  <a:pt x="38" y="4209"/>
                  <a:pt x="41" y="4287"/>
                  <a:pt x="55" y="4365"/>
                </a:cubicBezTo>
                <a:cubicBezTo>
                  <a:pt x="60" y="4429"/>
                  <a:pt x="50" y="4567"/>
                  <a:pt x="93" y="4627"/>
                </a:cubicBezTo>
                <a:cubicBezTo>
                  <a:pt x="101" y="4653"/>
                  <a:pt x="122" y="4646"/>
                  <a:pt x="146" y="4659"/>
                </a:cubicBezTo>
                <a:cubicBezTo>
                  <a:pt x="235" y="4706"/>
                  <a:pt x="337" y="4718"/>
                  <a:pt x="439" y="4728"/>
                </a:cubicBezTo>
                <a:cubicBezTo>
                  <a:pt x="504" y="4751"/>
                  <a:pt x="557" y="4760"/>
                  <a:pt x="626" y="4744"/>
                </a:cubicBezTo>
                <a:cubicBezTo>
                  <a:pt x="647" y="4722"/>
                  <a:pt x="637" y="4710"/>
                  <a:pt x="663" y="4701"/>
                </a:cubicBezTo>
                <a:cubicBezTo>
                  <a:pt x="683" y="4730"/>
                  <a:pt x="672" y="4756"/>
                  <a:pt x="690" y="4691"/>
                </a:cubicBezTo>
                <a:cubicBezTo>
                  <a:pt x="681" y="4536"/>
                  <a:pt x="640" y="4382"/>
                  <a:pt x="685" y="4227"/>
                </a:cubicBezTo>
                <a:cubicBezTo>
                  <a:pt x="694" y="4149"/>
                  <a:pt x="691" y="4059"/>
                  <a:pt x="722" y="3987"/>
                </a:cubicBezTo>
                <a:cubicBezTo>
                  <a:pt x="729" y="3901"/>
                  <a:pt x="735" y="3815"/>
                  <a:pt x="749" y="3731"/>
                </a:cubicBezTo>
                <a:cubicBezTo>
                  <a:pt x="754" y="3652"/>
                  <a:pt x="755" y="3577"/>
                  <a:pt x="770" y="3501"/>
                </a:cubicBezTo>
                <a:cubicBezTo>
                  <a:pt x="783" y="3323"/>
                  <a:pt x="762" y="3129"/>
                  <a:pt x="813" y="2957"/>
                </a:cubicBezTo>
                <a:cubicBezTo>
                  <a:pt x="820" y="2856"/>
                  <a:pt x="836" y="2743"/>
                  <a:pt x="882" y="2653"/>
                </a:cubicBezTo>
                <a:cubicBezTo>
                  <a:pt x="893" y="2564"/>
                  <a:pt x="874" y="2669"/>
                  <a:pt x="909" y="2579"/>
                </a:cubicBezTo>
                <a:cubicBezTo>
                  <a:pt x="938" y="2500"/>
                  <a:pt x="939" y="2409"/>
                  <a:pt x="978" y="2333"/>
                </a:cubicBezTo>
                <a:cubicBezTo>
                  <a:pt x="988" y="2247"/>
                  <a:pt x="1019" y="2168"/>
                  <a:pt x="1031" y="2083"/>
                </a:cubicBezTo>
                <a:cubicBezTo>
                  <a:pt x="1043" y="1756"/>
                  <a:pt x="1039" y="1920"/>
                  <a:pt x="1031" y="1373"/>
                </a:cubicBezTo>
                <a:cubicBezTo>
                  <a:pt x="1028" y="1194"/>
                  <a:pt x="1041" y="953"/>
                  <a:pt x="999" y="760"/>
                </a:cubicBezTo>
                <a:cubicBezTo>
                  <a:pt x="993" y="701"/>
                  <a:pt x="985" y="564"/>
                  <a:pt x="962" y="520"/>
                </a:cubicBezTo>
                <a:cubicBezTo>
                  <a:pt x="939" y="400"/>
                  <a:pt x="951" y="275"/>
                  <a:pt x="925" y="157"/>
                </a:cubicBezTo>
                <a:cubicBezTo>
                  <a:pt x="919" y="107"/>
                  <a:pt x="908" y="97"/>
                  <a:pt x="898" y="51"/>
                </a:cubicBezTo>
                <a:cubicBezTo>
                  <a:pt x="895" y="41"/>
                  <a:pt x="903" y="21"/>
                  <a:pt x="893" y="19"/>
                </a:cubicBezTo>
                <a:cubicBezTo>
                  <a:pt x="811" y="7"/>
                  <a:pt x="729" y="15"/>
                  <a:pt x="647" y="13"/>
                </a:cubicBezTo>
                <a:cubicBezTo>
                  <a:pt x="445" y="0"/>
                  <a:pt x="303" y="6"/>
                  <a:pt x="71" y="8"/>
                </a:cubicBezTo>
                <a:cubicBezTo>
                  <a:pt x="116" y="19"/>
                  <a:pt x="122" y="17"/>
                  <a:pt x="146" y="51"/>
                </a:cubicBezTo>
                <a:cubicBezTo>
                  <a:pt x="148" y="60"/>
                  <a:pt x="165" y="83"/>
                  <a:pt x="157" y="83"/>
                </a:cubicBezTo>
                <a:close/>
              </a:path>
            </a:pathLst>
          </a:cu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rgbClr val="FF0000"/>
            </a:solidFill>
            <a:round/>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64037" name="Text Box 5">
            <a:extLst>
              <a:ext uri="{FF2B5EF4-FFF2-40B4-BE49-F238E27FC236}">
                <a16:creationId xmlns:a16="http://schemas.microsoft.com/office/drawing/2014/main" id="{75F01FB6-108F-A54F-9A56-A7B4FB9E046F}"/>
              </a:ext>
            </a:extLst>
          </p:cNvPr>
          <p:cNvSpPr txBox="1">
            <a:spLocks noChangeArrowheads="1"/>
          </p:cNvSpPr>
          <p:nvPr/>
        </p:nvSpPr>
        <p:spPr bwMode="auto">
          <a:xfrm>
            <a:off x="869950" y="4876800"/>
            <a:ext cx="1517650" cy="1066800"/>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lgn="ctr">
              <a:lnSpc>
                <a:spcPct val="100000"/>
              </a:lnSpc>
              <a:spcBef>
                <a:spcPct val="0"/>
              </a:spcBef>
              <a:buClrTx/>
              <a:buSzTx/>
              <a:buFontTx/>
              <a:buNone/>
              <a:defRPr/>
            </a:pPr>
            <a:r>
              <a:rPr lang="en-US" sz="3200" dirty="0">
                <a:solidFill>
                  <a:schemeClr val="bg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Blood</a:t>
            </a:r>
          </a:p>
          <a:p>
            <a:pPr algn="ctr">
              <a:lnSpc>
                <a:spcPct val="100000"/>
              </a:lnSpc>
              <a:spcBef>
                <a:spcPct val="0"/>
              </a:spcBef>
              <a:buClrTx/>
              <a:buSzTx/>
              <a:buFontTx/>
              <a:buNone/>
              <a:defRPr/>
            </a:pPr>
            <a:r>
              <a:rPr lang="en-US" sz="3200" dirty="0">
                <a:solidFill>
                  <a:schemeClr val="bg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Vessel.</a:t>
            </a:r>
          </a:p>
        </p:txBody>
      </p:sp>
      <p:sp>
        <p:nvSpPr>
          <p:cNvPr id="1964038" name="Text Box 6">
            <a:extLst>
              <a:ext uri="{FF2B5EF4-FFF2-40B4-BE49-F238E27FC236}">
                <a16:creationId xmlns:a16="http://schemas.microsoft.com/office/drawing/2014/main" id="{D332E042-7F04-BA4B-8F8C-384EADA20589}"/>
              </a:ext>
            </a:extLst>
          </p:cNvPr>
          <p:cNvSpPr txBox="1">
            <a:spLocks noChangeArrowheads="1"/>
          </p:cNvSpPr>
          <p:nvPr/>
        </p:nvSpPr>
        <p:spPr bwMode="auto">
          <a:xfrm>
            <a:off x="6400800" y="1736725"/>
            <a:ext cx="1427163"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a:lnSpc>
                <a:spcPct val="100000"/>
              </a:lnSpc>
              <a:spcBef>
                <a:spcPct val="0"/>
              </a:spcBef>
              <a:buClrTx/>
              <a:buSzTx/>
              <a:buFontTx/>
              <a:buNone/>
              <a:defRPr/>
            </a:pPr>
            <a:r>
              <a:rPr lang="en-US" sz="4000" dirty="0">
                <a:solidFill>
                  <a:schemeClr val="bg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Liver.</a:t>
            </a:r>
          </a:p>
        </p:txBody>
      </p:sp>
      <p:sp>
        <p:nvSpPr>
          <p:cNvPr id="100354" name="Rectangle 2">
            <a:extLst>
              <a:ext uri="{FF2B5EF4-FFF2-40B4-BE49-F238E27FC236}">
                <a16:creationId xmlns:a16="http://schemas.microsoft.com/office/drawing/2014/main" id="{CE1B82BC-38E1-1440-8A48-B3EE1D9944BF}"/>
              </a:ext>
            </a:extLst>
          </p:cNvPr>
          <p:cNvSpPr>
            <a:spLocks noChangeArrowheads="1"/>
          </p:cNvSpPr>
          <p:nvPr/>
        </p:nvSpPr>
        <p:spPr bwMode="auto">
          <a:xfrm>
            <a:off x="1143000" y="364755"/>
            <a:ext cx="8229600" cy="762000"/>
          </a:xfrm>
          <a:prstGeom prst="rect">
            <a:avLst/>
          </a:prstGeom>
          <a:noFill/>
          <a:ln w="9525">
            <a:noFill/>
            <a:miter lim="800000"/>
            <a:headEnd/>
            <a:tailEnd/>
          </a:ln>
          <a:effectLst>
            <a:outerShdw blurRad="63500" dist="38099" dir="2700000" algn="ctr" rotWithShape="0">
              <a:schemeClr val="bg2">
                <a:alpha val="74998"/>
              </a:schemeClr>
            </a:outerShdw>
          </a:effectLst>
        </p:spPr>
        <p:txBody>
          <a:bodyPr anchor="ctr"/>
          <a:lstStyle/>
          <a:p>
            <a:pPr algn="ctr" eaLnBrk="1" hangingPunct="1">
              <a:lnSpc>
                <a:spcPct val="100000"/>
              </a:lnSpc>
              <a:spcBef>
                <a:spcPct val="0"/>
              </a:spcBef>
              <a:buClrTx/>
              <a:buSzTx/>
              <a:buFontTx/>
              <a:buNone/>
              <a:defRPr/>
            </a:pPr>
            <a:r>
              <a:rPr lang="en-US" sz="2400" dirty="0">
                <a:solidFill>
                  <a:schemeClr val="bg1"/>
                </a:solidFill>
                <a:effectLst>
                  <a:outerShdw blurRad="38100" dist="38100" dir="2700000" algn="tl">
                    <a:srgbClr val="000000"/>
                  </a:outerShdw>
                </a:effectLst>
                <a:latin typeface="Arial Narrow" pitchFamily="-111" charset="0"/>
                <a:ea typeface="ＭＳ Ｐゴシック" pitchFamily="-111" charset="-128"/>
                <a:cs typeface="ＭＳ Ｐゴシック" pitchFamily="-111" charset="-128"/>
              </a:rPr>
              <a:t>Total cholesterol = HDL + LDL + 1/3 triglycerides. </a:t>
            </a:r>
          </a:p>
        </p:txBody>
      </p:sp>
      <p:grpSp>
        <p:nvGrpSpPr>
          <p:cNvPr id="2" name="Group 8">
            <a:extLst>
              <a:ext uri="{FF2B5EF4-FFF2-40B4-BE49-F238E27FC236}">
                <a16:creationId xmlns:a16="http://schemas.microsoft.com/office/drawing/2014/main" id="{67AECA99-39AD-8249-A298-269031EAB20A}"/>
              </a:ext>
            </a:extLst>
          </p:cNvPr>
          <p:cNvGrpSpPr>
            <a:grpSpLocks/>
          </p:cNvGrpSpPr>
          <p:nvPr/>
        </p:nvGrpSpPr>
        <p:grpSpPr bwMode="auto">
          <a:xfrm>
            <a:off x="1600200" y="2257424"/>
            <a:ext cx="4306888" cy="942974"/>
            <a:chOff x="1008" y="1902"/>
            <a:chExt cx="2713" cy="594"/>
          </a:xfrm>
        </p:grpSpPr>
        <p:grpSp>
          <p:nvGrpSpPr>
            <p:cNvPr id="126992" name="Group 9">
              <a:extLst>
                <a:ext uri="{FF2B5EF4-FFF2-40B4-BE49-F238E27FC236}">
                  <a16:creationId xmlns:a16="http://schemas.microsoft.com/office/drawing/2014/main" id="{C3A0ED8D-EFC6-A04A-9F01-48154910455A}"/>
                </a:ext>
              </a:extLst>
            </p:cNvPr>
            <p:cNvGrpSpPr>
              <a:grpSpLocks/>
            </p:cNvGrpSpPr>
            <p:nvPr/>
          </p:nvGrpSpPr>
          <p:grpSpPr bwMode="auto">
            <a:xfrm>
              <a:off x="2264" y="1902"/>
              <a:ext cx="1457" cy="594"/>
              <a:chOff x="2264" y="1902"/>
              <a:chExt cx="1457" cy="594"/>
            </a:xfrm>
          </p:grpSpPr>
          <p:pic>
            <p:nvPicPr>
              <p:cNvPr id="1964042" name="Picture 10" descr="bd08269_">
                <a:extLst>
                  <a:ext uri="{FF2B5EF4-FFF2-40B4-BE49-F238E27FC236}">
                    <a16:creationId xmlns:a16="http://schemas.microsoft.com/office/drawing/2014/main" id="{DBB87C84-910D-4D4E-9B72-CCA33D47BBED}"/>
                  </a:ext>
                </a:extLst>
              </p:cNvPr>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64" y="1902"/>
                <a:ext cx="1457" cy="594"/>
              </a:xfrm>
              <a:prstGeom prst="rect">
                <a:avLst/>
              </a:prstGeom>
              <a:noFill/>
              <a:ln>
                <a:noFill/>
              </a:ln>
              <a:effectLst>
                <a:outerShdw blurRad="63500" dist="38099" dir="2700000" algn="ctr" rotWithShape="0">
                  <a:schemeClr val="bg2">
                    <a:alpha val="74998"/>
                  </a:schemeClr>
                </a:outerShdw>
              </a:effectLst>
            </p:spPr>
          </p:pic>
          <p:sp>
            <p:nvSpPr>
              <p:cNvPr id="1964043" name="Text Box 11">
                <a:extLst>
                  <a:ext uri="{FF2B5EF4-FFF2-40B4-BE49-F238E27FC236}">
                    <a16:creationId xmlns:a16="http://schemas.microsoft.com/office/drawing/2014/main" id="{3DB3C460-301F-9C4C-97FA-5ACD7039252A}"/>
                  </a:ext>
                </a:extLst>
              </p:cNvPr>
              <p:cNvSpPr txBox="1">
                <a:spLocks noChangeArrowheads="1"/>
              </p:cNvSpPr>
              <p:nvPr/>
            </p:nvSpPr>
            <p:spPr bwMode="auto">
              <a:xfrm>
                <a:off x="2698" y="1902"/>
                <a:ext cx="710" cy="252"/>
              </a:xfrm>
              <a:prstGeom prst="rect">
                <a:avLst/>
              </a:prstGeom>
              <a:solidFill>
                <a:srgbClr val="FFFF00"/>
              </a:solidFill>
              <a:ln w="9525">
                <a:noFill/>
                <a:miter lim="800000"/>
                <a:headEnd/>
                <a:tailEnd/>
              </a:ln>
              <a:effectLst>
                <a:outerShdw blurRad="63500" dist="38099" dir="2700000" algn="ctr" rotWithShape="0">
                  <a:schemeClr val="bg2">
                    <a:alpha val="74998"/>
                  </a:schemeClr>
                </a:outerShdw>
              </a:effectLst>
            </p:spPr>
            <p:txBody>
              <a:bodyPr wrap="square">
                <a:spAutoFit/>
              </a:bodyPr>
              <a:lstStyle/>
              <a:p>
                <a:pPr algn="ctr">
                  <a:lnSpc>
                    <a:spcPct val="100000"/>
                  </a:lnSpc>
                  <a:spcBef>
                    <a:spcPct val="0"/>
                  </a:spcBef>
                  <a:buClrTx/>
                  <a:buSzTx/>
                  <a:buFontTx/>
                  <a:buNone/>
                  <a:defRPr/>
                </a:pPr>
                <a:r>
                  <a:rPr lang="en-US" sz="2000" dirty="0">
                    <a:effectLst/>
                    <a:latin typeface="Arial" pitchFamily="-111" charset="0"/>
                    <a:ea typeface="ＭＳ Ｐゴシック" pitchFamily="-111" charset="-128"/>
                    <a:cs typeface="ＭＳ Ｐゴシック" pitchFamily="-111" charset="-128"/>
                  </a:rPr>
                  <a:t>LDL</a:t>
                </a:r>
              </a:p>
            </p:txBody>
          </p:sp>
        </p:grpSp>
        <p:sp>
          <p:nvSpPr>
            <p:cNvPr id="1964044" name="Line 12">
              <a:extLst>
                <a:ext uri="{FF2B5EF4-FFF2-40B4-BE49-F238E27FC236}">
                  <a16:creationId xmlns:a16="http://schemas.microsoft.com/office/drawing/2014/main" id="{3CA6F5BC-EA03-A942-BE85-2E69B04F2FA9}"/>
                </a:ext>
              </a:extLst>
            </p:cNvPr>
            <p:cNvSpPr>
              <a:spLocks noChangeShapeType="1"/>
            </p:cNvSpPr>
            <p:nvPr/>
          </p:nvSpPr>
          <p:spPr bwMode="auto">
            <a:xfrm flipH="1">
              <a:off x="1008" y="2495"/>
              <a:ext cx="2688" cy="0"/>
            </a:xfrm>
            <a:prstGeom prst="line">
              <a:avLst/>
            </a:prstGeom>
            <a:noFill/>
            <a:ln w="57150">
              <a:solidFill>
                <a:srgbClr val="FFFF00"/>
              </a:solidFill>
              <a:round/>
              <a:headEnd/>
              <a:tailEnd type="triangle" w="med" len="med"/>
            </a:ln>
            <a:effectLst>
              <a:outerShdw blurRad="63500" dist="38099" dir="2700000" algn="ctr" rotWithShape="0">
                <a:schemeClr val="bg2">
                  <a:alpha val="74998"/>
                </a:schemeClr>
              </a:outerShdw>
            </a:effectLst>
          </p:spPr>
          <p:txBody>
            <a:bodyPr wrap="none" anchor="ctr"/>
            <a:lstStyle/>
            <a:p>
              <a:pPr>
                <a:buFont typeface="ＭＳ Ｐゴシック" pitchFamily="-111" charset="-128"/>
                <a:buChar char="‣"/>
                <a:defRPr/>
              </a:pPr>
              <a:endParaRPr lang="en-US">
                <a:latin typeface="Arial" pitchFamily="-111" charset="0"/>
                <a:ea typeface="ＭＳ Ｐゴシック" pitchFamily="-111" charset="-128"/>
                <a:cs typeface="ＭＳ Ｐゴシック" pitchFamily="-111" charset="-128"/>
              </a:endParaRPr>
            </a:p>
          </p:txBody>
        </p:sp>
      </p:grpSp>
      <p:grpSp>
        <p:nvGrpSpPr>
          <p:cNvPr id="4" name="Group 13">
            <a:extLst>
              <a:ext uri="{FF2B5EF4-FFF2-40B4-BE49-F238E27FC236}">
                <a16:creationId xmlns:a16="http://schemas.microsoft.com/office/drawing/2014/main" id="{FC99E2AF-3166-3E4E-817D-79A4C9711F6D}"/>
              </a:ext>
            </a:extLst>
          </p:cNvPr>
          <p:cNvGrpSpPr>
            <a:grpSpLocks/>
          </p:cNvGrpSpPr>
          <p:nvPr/>
        </p:nvGrpSpPr>
        <p:grpSpPr bwMode="auto">
          <a:xfrm>
            <a:off x="1600200" y="3305175"/>
            <a:ext cx="4495800" cy="962024"/>
            <a:chOff x="1008" y="1741"/>
            <a:chExt cx="2832" cy="606"/>
          </a:xfrm>
        </p:grpSpPr>
        <p:sp>
          <p:nvSpPr>
            <p:cNvPr id="1964046" name="Line 14">
              <a:extLst>
                <a:ext uri="{FF2B5EF4-FFF2-40B4-BE49-F238E27FC236}">
                  <a16:creationId xmlns:a16="http://schemas.microsoft.com/office/drawing/2014/main" id="{67C7CF4B-AFD0-A346-A439-DF2038684C4B}"/>
                </a:ext>
              </a:extLst>
            </p:cNvPr>
            <p:cNvSpPr>
              <a:spLocks noChangeShapeType="1"/>
            </p:cNvSpPr>
            <p:nvPr/>
          </p:nvSpPr>
          <p:spPr bwMode="auto">
            <a:xfrm>
              <a:off x="1152" y="2256"/>
              <a:ext cx="2688" cy="0"/>
            </a:xfrm>
            <a:prstGeom prst="line">
              <a:avLst/>
            </a:prstGeom>
            <a:noFill/>
            <a:ln w="38100">
              <a:solidFill>
                <a:srgbClr val="FFDB00"/>
              </a:solidFill>
              <a:round/>
              <a:headEnd/>
              <a:tailEnd type="triangle" w="med" len="med"/>
            </a:ln>
            <a:effectLst>
              <a:outerShdw blurRad="63500" dist="38099" dir="2700000" algn="ctr" rotWithShape="0">
                <a:schemeClr val="bg2">
                  <a:alpha val="74998"/>
                </a:schemeClr>
              </a:outerShdw>
            </a:effectLst>
          </p:spPr>
          <p:txBody>
            <a:bodyPr wrap="none" anchor="ctr"/>
            <a:lstStyle/>
            <a:p>
              <a:pPr>
                <a:buFont typeface="ＭＳ Ｐゴシック" pitchFamily="-111" charset="-128"/>
                <a:buChar char="‣"/>
                <a:defRPr/>
              </a:pPr>
              <a:endParaRPr lang="en-US">
                <a:latin typeface="Arial" pitchFamily="-111" charset="0"/>
                <a:ea typeface="ＭＳ Ｐゴシック" pitchFamily="-111" charset="-128"/>
                <a:cs typeface="ＭＳ Ｐゴシック" pitchFamily="-111" charset="-128"/>
              </a:endParaRPr>
            </a:p>
          </p:txBody>
        </p:sp>
        <p:grpSp>
          <p:nvGrpSpPr>
            <p:cNvPr id="126989" name="Group 15">
              <a:extLst>
                <a:ext uri="{FF2B5EF4-FFF2-40B4-BE49-F238E27FC236}">
                  <a16:creationId xmlns:a16="http://schemas.microsoft.com/office/drawing/2014/main" id="{08492BBA-C8BD-204F-BF1C-6EE1F68A11C3}"/>
                </a:ext>
              </a:extLst>
            </p:cNvPr>
            <p:cNvGrpSpPr>
              <a:grpSpLocks/>
            </p:cNvGrpSpPr>
            <p:nvPr/>
          </p:nvGrpSpPr>
          <p:grpSpPr bwMode="auto">
            <a:xfrm>
              <a:off x="1008" y="1741"/>
              <a:ext cx="1566" cy="606"/>
              <a:chOff x="2736" y="1194"/>
              <a:chExt cx="1566" cy="606"/>
            </a:xfrm>
          </p:grpSpPr>
          <p:pic>
            <p:nvPicPr>
              <p:cNvPr id="1964048" name="Picture 16" descr="truck HDL">
                <a:extLst>
                  <a:ext uri="{FF2B5EF4-FFF2-40B4-BE49-F238E27FC236}">
                    <a16:creationId xmlns:a16="http://schemas.microsoft.com/office/drawing/2014/main" id="{883DF93E-105C-AC49-85CA-52FBE48F85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36" y="1194"/>
                <a:ext cx="1566" cy="606"/>
              </a:xfrm>
              <a:prstGeom prst="rect">
                <a:avLst/>
              </a:prstGeom>
              <a:noFill/>
              <a:effectLst>
                <a:outerShdw blurRad="63500" dist="38099" dir="2700000" algn="ctr" rotWithShape="0">
                  <a:schemeClr val="tx1">
                    <a:alpha val="74998"/>
                  </a:schemeClr>
                </a:outerShdw>
              </a:effectLst>
            </p:spPr>
          </p:pic>
          <p:sp>
            <p:nvSpPr>
              <p:cNvPr id="1964049" name="Text Box 17">
                <a:extLst>
                  <a:ext uri="{FF2B5EF4-FFF2-40B4-BE49-F238E27FC236}">
                    <a16:creationId xmlns:a16="http://schemas.microsoft.com/office/drawing/2014/main" id="{C9F0C10E-5726-FE41-934E-369B4F74A5BC}"/>
                  </a:ext>
                </a:extLst>
              </p:cNvPr>
              <p:cNvSpPr txBox="1">
                <a:spLocks noChangeArrowheads="1"/>
              </p:cNvSpPr>
              <p:nvPr/>
            </p:nvSpPr>
            <p:spPr bwMode="auto">
              <a:xfrm>
                <a:off x="3201" y="1256"/>
                <a:ext cx="636" cy="29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lnSpc>
                    <a:spcPct val="100000"/>
                  </a:lnSpc>
                  <a:spcBef>
                    <a:spcPct val="0"/>
                  </a:spcBef>
                  <a:buClrTx/>
                  <a:buSzTx/>
                  <a:buFontTx/>
                  <a:buNone/>
                  <a:defRPr/>
                </a:pPr>
                <a:r>
                  <a:rPr lang="en-US" sz="2400" b="1" dirty="0">
                    <a:effectLst>
                      <a:outerShdw blurRad="50800" dist="38100" dir="2700000" algn="tl" rotWithShape="0">
                        <a:schemeClr val="bg1">
                          <a:alpha val="40000"/>
                        </a:schemeClr>
                      </a:outerShdw>
                    </a:effectLst>
                    <a:latin typeface="Arial" pitchFamily="-111" charset="0"/>
                    <a:ea typeface="ＭＳ Ｐゴシック" pitchFamily="-111" charset="-128"/>
                    <a:cs typeface="ＭＳ Ｐゴシック" pitchFamily="-111" charset="-128"/>
                  </a:rPr>
                  <a:t>HDL</a:t>
                </a:r>
              </a:p>
            </p:txBody>
          </p:sp>
        </p:grpSp>
      </p:grpSp>
      <p:sp>
        <p:nvSpPr>
          <p:cNvPr id="126986" name="Rectangle 18">
            <a:extLst>
              <a:ext uri="{FF2B5EF4-FFF2-40B4-BE49-F238E27FC236}">
                <a16:creationId xmlns:a16="http://schemas.microsoft.com/office/drawing/2014/main" id="{028EF92A-E0A2-0149-AA1D-FE973E3583F9}"/>
              </a:ext>
            </a:extLst>
          </p:cNvPr>
          <p:cNvSpPr>
            <a:spLocks noChangeArrowheads="1"/>
          </p:cNvSpPr>
          <p:nvPr/>
        </p:nvSpPr>
        <p:spPr bwMode="auto">
          <a:xfrm>
            <a:off x="2778125" y="6477000"/>
            <a:ext cx="3584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a:solidFill>
                  <a:schemeClr val="bg1"/>
                </a:solidFill>
                <a:effectLst/>
              </a:rPr>
              <a:t>Rev Prat. 1989 Apr 20;39(12):1011-7.</a:t>
            </a:r>
          </a:p>
        </p:txBody>
      </p:sp>
    </p:spTree>
    <p:extLst>
      <p:ext uri="{BB962C8B-B14F-4D97-AF65-F5344CB8AC3E}">
        <p14:creationId xmlns:p14="http://schemas.microsoft.com/office/powerpoint/2010/main" val="12214577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5">
            <a:extLst>
              <a:ext uri="{FF2B5EF4-FFF2-40B4-BE49-F238E27FC236}">
                <a16:creationId xmlns:a16="http://schemas.microsoft.com/office/drawing/2014/main" id="{80CD9291-0903-7340-B72E-75DD901008D3}"/>
              </a:ext>
            </a:extLst>
          </p:cNvPr>
          <p:cNvSpPr>
            <a:spLocks noChangeArrowheads="1"/>
          </p:cNvSpPr>
          <p:nvPr/>
        </p:nvSpPr>
        <p:spPr bwMode="auto">
          <a:xfrm>
            <a:off x="2581275" y="6477000"/>
            <a:ext cx="4048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J </a:t>
            </a:r>
            <a:r>
              <a:rPr lang="en-US" altLang="en-US" sz="1600" dirty="0" err="1">
                <a:solidFill>
                  <a:schemeClr val="bg1"/>
                </a:solidFill>
                <a:effectLst/>
              </a:rPr>
              <a:t>Nutr</a:t>
            </a:r>
            <a:r>
              <a:rPr lang="en-US" altLang="en-US" sz="1600" dirty="0">
                <a:solidFill>
                  <a:schemeClr val="bg1"/>
                </a:solidFill>
                <a:effectLst/>
              </a:rPr>
              <a:t>. 1998 Feb;128(2 </a:t>
            </a:r>
            <a:r>
              <a:rPr lang="en-US" altLang="en-US" sz="1600" dirty="0" err="1">
                <a:solidFill>
                  <a:schemeClr val="bg1"/>
                </a:solidFill>
                <a:effectLst/>
              </a:rPr>
              <a:t>Suppl</a:t>
            </a:r>
            <a:r>
              <a:rPr lang="en-US" altLang="en-US" sz="1600" dirty="0">
                <a:solidFill>
                  <a:schemeClr val="bg1"/>
                </a:solidFill>
                <a:effectLst/>
              </a:rPr>
              <a:t>):444S-448S.</a:t>
            </a:r>
          </a:p>
        </p:txBody>
      </p:sp>
      <p:pic>
        <p:nvPicPr>
          <p:cNvPr id="995333" name="Picture 6" descr="C:\Documents and Settings\John\My Documents\My Pictures\chol chd.jpg">
            <a:extLst>
              <a:ext uri="{FF2B5EF4-FFF2-40B4-BE49-F238E27FC236}">
                <a16:creationId xmlns:a16="http://schemas.microsoft.com/office/drawing/2014/main" id="{3E2B2A5E-C8C8-264C-B1C7-8EC2DCBD89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552" y="638658"/>
            <a:ext cx="8323465" cy="5761338"/>
          </a:xfrm>
          <a:prstGeom prst="rect">
            <a:avLst/>
          </a:prstGeom>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171256-5297-B044-9BC0-91B8DEB93DD0}"/>
              </a:ext>
            </a:extLst>
          </p:cNvPr>
          <p:cNvSpPr txBox="1">
            <a:spLocks noChangeArrowheads="1"/>
          </p:cNvSpPr>
          <p:nvPr/>
        </p:nvSpPr>
        <p:spPr bwMode="auto">
          <a:xfrm>
            <a:off x="2668864" y="5472830"/>
            <a:ext cx="721291" cy="400110"/>
          </a:xfrm>
          <a:prstGeom prst="rect">
            <a:avLst/>
          </a:prstGeom>
          <a:solidFill>
            <a:schemeClr val="bg2"/>
          </a:solidFill>
          <a:ln w="9525">
            <a:noFill/>
            <a:miter lim="800000"/>
            <a:headEnd/>
            <a:tailEnd/>
          </a:ln>
          <a:effectLst>
            <a:outerShdw blurRad="40000" dist="20000" dir="5400000" rotWithShape="0">
              <a:srgbClr val="808080">
                <a:alpha val="37999"/>
              </a:srgbClr>
            </a:outerShdw>
          </a:effectLst>
        </p:spPr>
        <p:txBody>
          <a:bodyPr wrap="square">
            <a:spAutoFit/>
          </a:bodyPr>
          <a:lstStyle/>
          <a:p>
            <a:pPr algn="ctr">
              <a:defRPr/>
            </a:pPr>
            <a:r>
              <a:rPr lang="en-US" sz="2000" b="1" dirty="0">
                <a:latin typeface="+mn-lt"/>
                <a:ea typeface="+mn-ea"/>
              </a:rPr>
              <a:t>3.8</a:t>
            </a:r>
          </a:p>
        </p:txBody>
      </p:sp>
      <p:sp>
        <p:nvSpPr>
          <p:cNvPr id="7" name="TextBox 6">
            <a:extLst>
              <a:ext uri="{FF2B5EF4-FFF2-40B4-BE49-F238E27FC236}">
                <a16:creationId xmlns:a16="http://schemas.microsoft.com/office/drawing/2014/main" id="{714E0201-7CA9-984B-86A6-23B9A448CE35}"/>
              </a:ext>
            </a:extLst>
          </p:cNvPr>
          <p:cNvSpPr txBox="1">
            <a:spLocks noChangeArrowheads="1"/>
          </p:cNvSpPr>
          <p:nvPr/>
        </p:nvSpPr>
        <p:spPr bwMode="auto">
          <a:xfrm>
            <a:off x="4198327" y="5472830"/>
            <a:ext cx="802181" cy="400110"/>
          </a:xfrm>
          <a:prstGeom prst="rect">
            <a:avLst/>
          </a:prstGeom>
          <a:solidFill>
            <a:schemeClr val="bg2"/>
          </a:solidFill>
          <a:ln w="9525">
            <a:noFill/>
            <a:miter lim="800000"/>
            <a:headEnd/>
            <a:tailEnd/>
          </a:ln>
          <a:effectLst>
            <a:outerShdw blurRad="40000" dist="20000" dir="5400000" rotWithShape="0">
              <a:srgbClr val="808080">
                <a:alpha val="37999"/>
              </a:srgbClr>
            </a:outerShdw>
          </a:effectLst>
        </p:spPr>
        <p:txBody>
          <a:bodyPr wrap="square">
            <a:spAutoFit/>
          </a:bodyPr>
          <a:lstStyle/>
          <a:p>
            <a:pPr algn="ctr">
              <a:defRPr/>
            </a:pPr>
            <a:r>
              <a:rPr lang="en-US" sz="2000" b="1" dirty="0">
                <a:solidFill>
                  <a:schemeClr val="dk1"/>
                </a:solidFill>
                <a:latin typeface="+mn-lt"/>
                <a:ea typeface="+mn-ea"/>
              </a:rPr>
              <a:t>5.2</a:t>
            </a:r>
          </a:p>
        </p:txBody>
      </p:sp>
      <p:sp>
        <p:nvSpPr>
          <p:cNvPr id="8" name="TextBox 7">
            <a:extLst>
              <a:ext uri="{FF2B5EF4-FFF2-40B4-BE49-F238E27FC236}">
                <a16:creationId xmlns:a16="http://schemas.microsoft.com/office/drawing/2014/main" id="{77EB6ED4-7587-384E-BA44-C0DD47381B53}"/>
              </a:ext>
            </a:extLst>
          </p:cNvPr>
          <p:cNvSpPr txBox="1">
            <a:spLocks noChangeArrowheads="1"/>
          </p:cNvSpPr>
          <p:nvPr/>
        </p:nvSpPr>
        <p:spPr bwMode="auto">
          <a:xfrm>
            <a:off x="5808680" y="5472830"/>
            <a:ext cx="802181" cy="400110"/>
          </a:xfrm>
          <a:prstGeom prst="rect">
            <a:avLst/>
          </a:prstGeom>
          <a:solidFill>
            <a:schemeClr val="bg2"/>
          </a:solidFill>
          <a:ln w="9525">
            <a:noFill/>
            <a:miter lim="800000"/>
            <a:headEnd/>
            <a:tailEnd/>
          </a:ln>
          <a:effectLst>
            <a:outerShdw blurRad="40000" dist="20000" dir="5400000" rotWithShape="0">
              <a:srgbClr val="808080">
                <a:alpha val="37999"/>
              </a:srgbClr>
            </a:outerShdw>
          </a:effectLst>
        </p:spPr>
        <p:txBody>
          <a:bodyPr wrap="square">
            <a:spAutoFit/>
          </a:bodyPr>
          <a:lstStyle/>
          <a:p>
            <a:pPr algn="ctr">
              <a:defRPr/>
            </a:pPr>
            <a:r>
              <a:rPr lang="en-US" sz="2000" b="1" dirty="0">
                <a:solidFill>
                  <a:schemeClr val="dk1"/>
                </a:solidFill>
                <a:latin typeface="+mn-lt"/>
                <a:ea typeface="+mn-ea"/>
              </a:rPr>
              <a:t>6.4</a:t>
            </a:r>
          </a:p>
        </p:txBody>
      </p:sp>
      <p:sp>
        <p:nvSpPr>
          <p:cNvPr id="9" name="TextBox 8">
            <a:extLst>
              <a:ext uri="{FF2B5EF4-FFF2-40B4-BE49-F238E27FC236}">
                <a16:creationId xmlns:a16="http://schemas.microsoft.com/office/drawing/2014/main" id="{1B6116A1-F931-4645-9410-EEC8F1D3BEB2}"/>
              </a:ext>
            </a:extLst>
          </p:cNvPr>
          <p:cNvSpPr txBox="1">
            <a:spLocks noChangeArrowheads="1"/>
          </p:cNvSpPr>
          <p:nvPr/>
        </p:nvSpPr>
        <p:spPr bwMode="auto">
          <a:xfrm>
            <a:off x="7419033" y="5472830"/>
            <a:ext cx="802181" cy="400110"/>
          </a:xfrm>
          <a:prstGeom prst="rect">
            <a:avLst/>
          </a:prstGeom>
          <a:solidFill>
            <a:schemeClr val="bg2"/>
          </a:solidFill>
          <a:ln w="9525">
            <a:noFill/>
            <a:miter lim="800000"/>
            <a:headEnd/>
            <a:tailEnd/>
          </a:ln>
          <a:effectLst>
            <a:outerShdw blurRad="40000" dist="20000" dir="5400000" rotWithShape="0">
              <a:srgbClr val="808080">
                <a:alpha val="37999"/>
              </a:srgbClr>
            </a:outerShdw>
          </a:effectLst>
        </p:spPr>
        <p:txBody>
          <a:bodyPr wrap="square">
            <a:spAutoFit/>
          </a:bodyPr>
          <a:lstStyle/>
          <a:p>
            <a:pPr algn="ctr">
              <a:defRPr/>
            </a:pPr>
            <a:r>
              <a:rPr lang="en-US" sz="2000" b="1" dirty="0">
                <a:solidFill>
                  <a:schemeClr val="dk1"/>
                </a:solidFill>
                <a:latin typeface="+mn-lt"/>
                <a:ea typeface="+mn-ea"/>
              </a:rPr>
              <a:t>7.7</a:t>
            </a:r>
          </a:p>
        </p:txBody>
      </p:sp>
    </p:spTree>
    <p:extLst>
      <p:ext uri="{BB962C8B-B14F-4D97-AF65-F5344CB8AC3E}">
        <p14:creationId xmlns:p14="http://schemas.microsoft.com/office/powerpoint/2010/main" val="2191602017"/>
      </p:ext>
    </p:extLst>
  </p:cSld>
  <p:clrMapOvr>
    <a:masterClrMapping/>
  </p:clrMapOvr>
  <p:transition>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8" descr="32250053">
            <a:extLst>
              <a:ext uri="{FF2B5EF4-FFF2-40B4-BE49-F238E27FC236}">
                <a16:creationId xmlns:a16="http://schemas.microsoft.com/office/drawing/2014/main" id="{1984CF12-886A-3344-B8C5-24A5523138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23606">
            <a:off x="4841051" y="1171711"/>
            <a:ext cx="3570666" cy="443352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68323" name="Rectangle 1027">
            <a:extLst>
              <a:ext uri="{FF2B5EF4-FFF2-40B4-BE49-F238E27FC236}">
                <a16:creationId xmlns:a16="http://schemas.microsoft.com/office/drawing/2014/main" id="{DE143317-E148-594B-A6D4-A91D27ADED9E}"/>
              </a:ext>
            </a:extLst>
          </p:cNvPr>
          <p:cNvSpPr>
            <a:spLocks noGrp="1" noChangeArrowheads="1"/>
          </p:cNvSpPr>
          <p:nvPr>
            <p:ph type="body" idx="4294967295"/>
          </p:nvPr>
        </p:nvSpPr>
        <p:spPr>
          <a:xfrm>
            <a:off x="442154" y="2292263"/>
            <a:ext cx="4267200" cy="4152987"/>
          </a:xfrm>
        </p:spPr>
        <p:txBody>
          <a:bodyPr/>
          <a:lstStyle/>
          <a:p>
            <a:pPr marL="0" indent="0">
              <a:lnSpc>
                <a:spcPct val="160000"/>
              </a:lnSpc>
              <a:buNone/>
              <a:defRPr/>
            </a:pPr>
            <a:r>
              <a:rPr lang="en-US" sz="2600" dirty="0">
                <a:ea typeface="ＭＳ Ｐゴシック" pitchFamily="-111" charset="-128"/>
                <a:cs typeface="ＭＳ Ｐゴシック" pitchFamily="-111" charset="-128"/>
              </a:rPr>
              <a:t>Cholesterol &gt;6.5 mmol/L increases the risk of death from heart attack by 250%.</a:t>
            </a:r>
          </a:p>
        </p:txBody>
      </p:sp>
      <p:sp>
        <p:nvSpPr>
          <p:cNvPr id="131078" name="Rectangle 4">
            <a:extLst>
              <a:ext uri="{FF2B5EF4-FFF2-40B4-BE49-F238E27FC236}">
                <a16:creationId xmlns:a16="http://schemas.microsoft.com/office/drawing/2014/main" id="{69285D9B-8273-0D45-BF27-AF114D38A5E1}"/>
              </a:ext>
            </a:extLst>
          </p:cNvPr>
          <p:cNvSpPr>
            <a:spLocks noChangeArrowheads="1"/>
          </p:cNvSpPr>
          <p:nvPr/>
        </p:nvSpPr>
        <p:spPr bwMode="auto">
          <a:xfrm>
            <a:off x="2819400" y="6445250"/>
            <a:ext cx="3587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30000"/>
              </a:spcBef>
              <a:buClrTx/>
              <a:buSzTx/>
              <a:buFontTx/>
              <a:buNone/>
            </a:pPr>
            <a:r>
              <a:rPr lang="en-US" altLang="en-US" sz="1600" dirty="0">
                <a:solidFill>
                  <a:schemeClr val="bg1"/>
                </a:solidFill>
                <a:effectLst/>
              </a:rPr>
              <a:t> </a:t>
            </a:r>
            <a:r>
              <a:rPr lang="en-US" altLang="en-US" sz="1600" dirty="0" err="1">
                <a:solidFill>
                  <a:schemeClr val="bg1"/>
                </a:solidFill>
                <a:effectLst/>
              </a:rPr>
              <a:t>Eur</a:t>
            </a:r>
            <a:r>
              <a:rPr lang="en-US" altLang="en-US" sz="1600" dirty="0">
                <a:solidFill>
                  <a:schemeClr val="bg1"/>
                </a:solidFill>
                <a:effectLst/>
              </a:rPr>
              <a:t> Heart J. 1997 May;18(5):754-61.</a:t>
            </a:r>
          </a:p>
        </p:txBody>
      </p:sp>
    </p:spTree>
    <p:extLst>
      <p:ext uri="{BB962C8B-B14F-4D97-AF65-F5344CB8AC3E}">
        <p14:creationId xmlns:p14="http://schemas.microsoft.com/office/powerpoint/2010/main" val="2127782088"/>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8" descr="32335255">
            <a:extLst>
              <a:ext uri="{FF2B5EF4-FFF2-40B4-BE49-F238E27FC236}">
                <a16:creationId xmlns:a16="http://schemas.microsoft.com/office/drawing/2014/main" id="{A5BBA1B1-9FA3-4F42-A210-76E8255310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7678" y="460288"/>
            <a:ext cx="3928996" cy="591054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8579" name="Rectangle 3">
            <a:extLst>
              <a:ext uri="{FF2B5EF4-FFF2-40B4-BE49-F238E27FC236}">
                <a16:creationId xmlns:a16="http://schemas.microsoft.com/office/drawing/2014/main" id="{5092619F-2934-D742-B089-A87D4E52943C}"/>
              </a:ext>
            </a:extLst>
          </p:cNvPr>
          <p:cNvSpPr>
            <a:spLocks noGrp="1" noChangeArrowheads="1"/>
          </p:cNvSpPr>
          <p:nvPr>
            <p:ph type="body" idx="4294967295"/>
          </p:nvPr>
        </p:nvSpPr>
        <p:spPr>
          <a:xfrm>
            <a:off x="338203" y="2293937"/>
            <a:ext cx="4328102" cy="4351338"/>
          </a:xfrm>
        </p:spPr>
        <p:txBody>
          <a:bodyPr>
            <a:normAutofit/>
          </a:bodyPr>
          <a:lstStyle/>
          <a:p>
            <a:pPr marL="0" indent="0">
              <a:lnSpc>
                <a:spcPct val="190000"/>
              </a:lnSpc>
              <a:buNone/>
            </a:pPr>
            <a:r>
              <a:rPr lang="en-US" altLang="en-US" dirty="0"/>
              <a:t>Macular degeneration risk increases by 80% with a cholesterol of 6.2 mmol/L.</a:t>
            </a:r>
          </a:p>
        </p:txBody>
      </p:sp>
      <p:sp>
        <p:nvSpPr>
          <p:cNvPr id="169990" name="Rectangle 4">
            <a:extLst>
              <a:ext uri="{FF2B5EF4-FFF2-40B4-BE49-F238E27FC236}">
                <a16:creationId xmlns:a16="http://schemas.microsoft.com/office/drawing/2014/main" id="{63278D9F-94DE-0E48-8D93-C98D90387BC3}"/>
              </a:ext>
            </a:extLst>
          </p:cNvPr>
          <p:cNvSpPr>
            <a:spLocks noChangeArrowheads="1"/>
          </p:cNvSpPr>
          <p:nvPr/>
        </p:nvSpPr>
        <p:spPr bwMode="auto">
          <a:xfrm>
            <a:off x="2833688" y="6477000"/>
            <a:ext cx="3414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err="1">
                <a:solidFill>
                  <a:schemeClr val="bg1"/>
                </a:solidFill>
                <a:effectLst/>
              </a:rPr>
              <a:t>Klin</a:t>
            </a:r>
            <a:r>
              <a:rPr lang="en-US" altLang="en-US" sz="1600" dirty="0">
                <a:solidFill>
                  <a:schemeClr val="bg1"/>
                </a:solidFill>
                <a:effectLst/>
              </a:rPr>
              <a:t> </a:t>
            </a:r>
            <a:r>
              <a:rPr lang="en-US" altLang="en-US" sz="1600" dirty="0" err="1">
                <a:solidFill>
                  <a:schemeClr val="bg1"/>
                </a:solidFill>
                <a:effectLst/>
              </a:rPr>
              <a:t>Oczna</a:t>
            </a:r>
            <a:r>
              <a:rPr lang="en-US" altLang="en-US" sz="1600" dirty="0">
                <a:solidFill>
                  <a:schemeClr val="bg1"/>
                </a:solidFill>
                <a:effectLst/>
              </a:rPr>
              <a:t>. 2008;110(10-12):370-4.</a:t>
            </a:r>
          </a:p>
        </p:txBody>
      </p:sp>
    </p:spTree>
    <p:extLst>
      <p:ext uri="{BB962C8B-B14F-4D97-AF65-F5344CB8AC3E}">
        <p14:creationId xmlns:p14="http://schemas.microsoft.com/office/powerpoint/2010/main" val="230965942"/>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19168036b">
            <a:extLst>
              <a:ext uri="{FF2B5EF4-FFF2-40B4-BE49-F238E27FC236}">
                <a16:creationId xmlns:a16="http://schemas.microsoft.com/office/drawing/2014/main" id="{72C3298E-A52B-5146-BACE-8094D96A80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0940" y="-681460"/>
            <a:ext cx="10054940" cy="753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174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5" descr="32141277">
            <a:extLst>
              <a:ext uri="{FF2B5EF4-FFF2-40B4-BE49-F238E27FC236}">
                <a16:creationId xmlns:a16="http://schemas.microsoft.com/office/drawing/2014/main" id="{759E8E3F-CA30-5C47-8224-BFBDF8EF1D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92081" y="1702656"/>
            <a:ext cx="4595290" cy="446702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4483" name="Rectangle 1027">
            <a:extLst>
              <a:ext uri="{FF2B5EF4-FFF2-40B4-BE49-F238E27FC236}">
                <a16:creationId xmlns:a16="http://schemas.microsoft.com/office/drawing/2014/main" id="{D7A97D7A-B1CE-EE44-AC48-FEF46D0F51D1}"/>
              </a:ext>
            </a:extLst>
          </p:cNvPr>
          <p:cNvSpPr>
            <a:spLocks noGrp="1" noChangeArrowheads="1"/>
          </p:cNvSpPr>
          <p:nvPr>
            <p:ph type="body" idx="4294967295"/>
          </p:nvPr>
        </p:nvSpPr>
        <p:spPr>
          <a:xfrm>
            <a:off x="528441" y="263046"/>
            <a:ext cx="7886700" cy="4088291"/>
          </a:xfrm>
        </p:spPr>
        <p:txBody>
          <a:bodyPr/>
          <a:lstStyle/>
          <a:p>
            <a:pPr marL="0" indent="0" eaLnBrk="1" hangingPunct="1">
              <a:lnSpc>
                <a:spcPct val="100000"/>
              </a:lnSpc>
              <a:buNone/>
            </a:pPr>
            <a:r>
              <a:rPr lang="en-US" altLang="en-US" sz="3600" dirty="0"/>
              <a:t>High cholesterol increases the risk of high blood pressure by 90%.</a:t>
            </a:r>
          </a:p>
        </p:txBody>
      </p:sp>
      <p:sp>
        <p:nvSpPr>
          <p:cNvPr id="174086" name="Rectangle 1028">
            <a:extLst>
              <a:ext uri="{FF2B5EF4-FFF2-40B4-BE49-F238E27FC236}">
                <a16:creationId xmlns:a16="http://schemas.microsoft.com/office/drawing/2014/main" id="{752C9500-D087-6247-9639-AD51E4164CC2}"/>
              </a:ext>
            </a:extLst>
          </p:cNvPr>
          <p:cNvSpPr>
            <a:spLocks noChangeArrowheads="1"/>
          </p:cNvSpPr>
          <p:nvPr/>
        </p:nvSpPr>
        <p:spPr bwMode="auto">
          <a:xfrm>
            <a:off x="2773363" y="6445250"/>
            <a:ext cx="3632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J </a:t>
            </a:r>
            <a:r>
              <a:rPr lang="en-US" altLang="en-US" sz="1600" dirty="0" err="1">
                <a:solidFill>
                  <a:schemeClr val="bg1"/>
                </a:solidFill>
                <a:effectLst/>
              </a:rPr>
              <a:t>Hypertens</a:t>
            </a:r>
            <a:r>
              <a:rPr lang="en-US" altLang="en-US" sz="1600" dirty="0">
                <a:solidFill>
                  <a:schemeClr val="bg1"/>
                </a:solidFill>
                <a:effectLst/>
              </a:rPr>
              <a:t>. 2007 Oct;25(10):2051-7.</a:t>
            </a:r>
          </a:p>
        </p:txBody>
      </p:sp>
    </p:spTree>
    <p:extLst>
      <p:ext uri="{BB962C8B-B14F-4D97-AF65-F5344CB8AC3E}">
        <p14:creationId xmlns:p14="http://schemas.microsoft.com/office/powerpoint/2010/main" val="351221027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5" name="Picture 8" descr="23220531">
            <a:extLst>
              <a:ext uri="{FF2B5EF4-FFF2-40B4-BE49-F238E27FC236}">
                <a16:creationId xmlns:a16="http://schemas.microsoft.com/office/drawing/2014/main" id="{B35B9979-A867-4D40-8F2E-DE2CF9CF934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38928" y="1553227"/>
            <a:ext cx="4947672" cy="468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7" name="Rectangle 1027">
            <a:extLst>
              <a:ext uri="{FF2B5EF4-FFF2-40B4-BE49-F238E27FC236}">
                <a16:creationId xmlns:a16="http://schemas.microsoft.com/office/drawing/2014/main" id="{A4A7494F-FB35-BD4B-9F69-A60F4120CA40}"/>
              </a:ext>
            </a:extLst>
          </p:cNvPr>
          <p:cNvSpPr>
            <a:spLocks noGrp="1" noChangeArrowheads="1"/>
          </p:cNvSpPr>
          <p:nvPr>
            <p:ph type="body" idx="4294967295"/>
          </p:nvPr>
        </p:nvSpPr>
        <p:spPr>
          <a:xfrm>
            <a:off x="312160" y="0"/>
            <a:ext cx="8831839" cy="4393504"/>
          </a:xfrm>
        </p:spPr>
        <p:txBody>
          <a:bodyPr/>
          <a:lstStyle/>
          <a:p>
            <a:pPr marL="0" indent="0" eaLnBrk="1" hangingPunct="1">
              <a:lnSpc>
                <a:spcPct val="150000"/>
              </a:lnSpc>
              <a:buNone/>
            </a:pPr>
            <a:r>
              <a:rPr lang="en-US" altLang="en-US" sz="2400" dirty="0"/>
              <a:t>Dietary cholesterol seriously decreases mental performance. </a:t>
            </a:r>
          </a:p>
          <a:p>
            <a:pPr marL="0" indent="0" eaLnBrk="1" hangingPunct="1">
              <a:lnSpc>
                <a:spcPct val="150000"/>
              </a:lnSpc>
              <a:buNone/>
            </a:pPr>
            <a:r>
              <a:rPr lang="en-US" altLang="en-US" sz="2400" dirty="0"/>
              <a:t>Alzheimer’s disease risk increases with lipid oxidation.</a:t>
            </a:r>
          </a:p>
        </p:txBody>
      </p:sp>
      <p:sp>
        <p:nvSpPr>
          <p:cNvPr id="202759" name="Rectangle 4">
            <a:extLst>
              <a:ext uri="{FF2B5EF4-FFF2-40B4-BE49-F238E27FC236}">
                <a16:creationId xmlns:a16="http://schemas.microsoft.com/office/drawing/2014/main" id="{01B45FD1-5BA2-1F4E-B881-99BF085362AA}"/>
              </a:ext>
            </a:extLst>
          </p:cNvPr>
          <p:cNvSpPr>
            <a:spLocks noChangeArrowheads="1"/>
          </p:cNvSpPr>
          <p:nvPr/>
        </p:nvSpPr>
        <p:spPr bwMode="auto">
          <a:xfrm>
            <a:off x="2044700" y="6445250"/>
            <a:ext cx="5041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 </a:t>
            </a:r>
            <a:r>
              <a:rPr lang="en-US" altLang="en-US" sz="1600" dirty="0" err="1">
                <a:solidFill>
                  <a:schemeClr val="bg1"/>
                </a:solidFill>
                <a:effectLst/>
              </a:rPr>
              <a:t>Eur</a:t>
            </a:r>
            <a:r>
              <a:rPr lang="en-US" altLang="en-US" sz="1600" dirty="0">
                <a:solidFill>
                  <a:schemeClr val="bg1"/>
                </a:solidFill>
                <a:effectLst/>
              </a:rPr>
              <a:t> </a:t>
            </a:r>
            <a:r>
              <a:rPr lang="en-US" altLang="en-US" sz="1600" dirty="0" err="1">
                <a:solidFill>
                  <a:schemeClr val="bg1"/>
                </a:solidFill>
                <a:effectLst/>
              </a:rPr>
              <a:t>Neuropsychopharmacol</a:t>
            </a:r>
            <a:r>
              <a:rPr lang="en-US" altLang="en-US" sz="1600" dirty="0">
                <a:solidFill>
                  <a:schemeClr val="bg1"/>
                </a:solidFill>
                <a:effectLst/>
              </a:rPr>
              <a:t>. 2008 Jun;18(6):462-71. </a:t>
            </a:r>
          </a:p>
        </p:txBody>
      </p:sp>
    </p:spTree>
    <p:extLst>
      <p:ext uri="{BB962C8B-B14F-4D97-AF65-F5344CB8AC3E}">
        <p14:creationId xmlns:p14="http://schemas.microsoft.com/office/powerpoint/2010/main" val="372182396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37192352">
            <a:extLst>
              <a:ext uri="{FF2B5EF4-FFF2-40B4-BE49-F238E27FC236}">
                <a16:creationId xmlns:a16="http://schemas.microsoft.com/office/drawing/2014/main" id="{CB15CAC6-CE99-F54C-89F4-0A86ED274C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43018">
            <a:off x="4730201" y="1818627"/>
            <a:ext cx="3075703" cy="433036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F4B2DC-F09B-3C41-8529-07FE98ED3889}"/>
              </a:ext>
            </a:extLst>
          </p:cNvPr>
          <p:cNvSpPr>
            <a:spLocks noGrp="1"/>
          </p:cNvSpPr>
          <p:nvPr>
            <p:ph type="title"/>
          </p:nvPr>
        </p:nvSpPr>
        <p:spPr>
          <a:xfrm>
            <a:off x="634811" y="244854"/>
            <a:ext cx="7886700" cy="1325563"/>
          </a:xfrm>
        </p:spPr>
        <p:txBody>
          <a:bodyPr>
            <a:normAutofit/>
          </a:bodyPr>
          <a:lstStyle/>
          <a:p>
            <a:r>
              <a:rPr lang="en-US" dirty="0"/>
              <a:t>Why High Cholesterol?</a:t>
            </a:r>
          </a:p>
        </p:txBody>
      </p:sp>
      <p:sp>
        <p:nvSpPr>
          <p:cNvPr id="110595" name="Rectangle 3">
            <a:extLst>
              <a:ext uri="{FF2B5EF4-FFF2-40B4-BE49-F238E27FC236}">
                <a16:creationId xmlns:a16="http://schemas.microsoft.com/office/drawing/2014/main" id="{99CF347A-0492-464B-933A-ED18D534989E}"/>
              </a:ext>
            </a:extLst>
          </p:cNvPr>
          <p:cNvSpPr>
            <a:spLocks noGrp="1" noChangeArrowheads="1"/>
          </p:cNvSpPr>
          <p:nvPr>
            <p:ph type="body" idx="4294967295"/>
          </p:nvPr>
        </p:nvSpPr>
        <p:spPr>
          <a:xfrm>
            <a:off x="391730" y="1570417"/>
            <a:ext cx="7258049" cy="4351338"/>
          </a:xfrm>
        </p:spPr>
        <p:txBody>
          <a:bodyPr>
            <a:normAutofit/>
          </a:bodyPr>
          <a:lstStyle/>
          <a:p>
            <a:pPr eaLnBrk="1" hangingPunct="1">
              <a:lnSpc>
                <a:spcPct val="170000"/>
              </a:lnSpc>
            </a:pPr>
            <a:r>
              <a:rPr lang="en-US" altLang="en-US" sz="3200" dirty="0"/>
              <a:t>Soap for dietary fat:</a:t>
            </a:r>
          </a:p>
          <a:p>
            <a:pPr lvl="1" eaLnBrk="1" hangingPunct="1">
              <a:lnSpc>
                <a:spcPct val="170000"/>
              </a:lnSpc>
            </a:pPr>
            <a:r>
              <a:rPr lang="en-US" altLang="en-US" sz="2800" dirty="0"/>
              <a:t>Saturated fats.</a:t>
            </a:r>
          </a:p>
          <a:p>
            <a:pPr lvl="1" eaLnBrk="1" hangingPunct="1">
              <a:lnSpc>
                <a:spcPct val="170000"/>
              </a:lnSpc>
            </a:pPr>
            <a:r>
              <a:rPr lang="en-US" altLang="en-US" sz="2800" dirty="0"/>
              <a:t>Trans fats.</a:t>
            </a:r>
          </a:p>
          <a:p>
            <a:pPr lvl="1" eaLnBrk="1" hangingPunct="1">
              <a:lnSpc>
                <a:spcPct val="170000"/>
              </a:lnSpc>
            </a:pPr>
            <a:r>
              <a:rPr lang="en-US" altLang="en-US" sz="2800" dirty="0"/>
              <a:t>Refined fats.</a:t>
            </a:r>
          </a:p>
          <a:p>
            <a:pPr lvl="1" eaLnBrk="1" hangingPunct="1">
              <a:lnSpc>
                <a:spcPct val="170000"/>
              </a:lnSpc>
            </a:pPr>
            <a:r>
              <a:rPr lang="en-US" altLang="en-US" sz="2800" dirty="0"/>
              <a:t>High fat diet.</a:t>
            </a:r>
          </a:p>
        </p:txBody>
      </p:sp>
      <p:sp>
        <p:nvSpPr>
          <p:cNvPr id="38918" name="Rectangle 6">
            <a:extLst>
              <a:ext uri="{FF2B5EF4-FFF2-40B4-BE49-F238E27FC236}">
                <a16:creationId xmlns:a16="http://schemas.microsoft.com/office/drawing/2014/main" id="{43EE0777-C1F2-9B4C-8897-AC93D1BC265E}"/>
              </a:ext>
            </a:extLst>
          </p:cNvPr>
          <p:cNvSpPr>
            <a:spLocks noChangeArrowheads="1"/>
          </p:cNvSpPr>
          <p:nvPr/>
        </p:nvSpPr>
        <p:spPr bwMode="auto">
          <a:xfrm>
            <a:off x="2562225" y="6494463"/>
            <a:ext cx="4031873"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80000"/>
              </a:lnSpc>
              <a:spcBef>
                <a:spcPct val="30000"/>
              </a:spcBef>
              <a:buClrTx/>
              <a:buSzTx/>
              <a:buFontTx/>
              <a:buNone/>
            </a:pPr>
            <a:r>
              <a:rPr lang="en-US" altLang="en-US" sz="1600" dirty="0" err="1">
                <a:solidFill>
                  <a:schemeClr val="bg1"/>
                </a:solidFill>
                <a:effectLst/>
              </a:rPr>
              <a:t>Eur</a:t>
            </a:r>
            <a:r>
              <a:rPr lang="en-US" altLang="en-US" sz="1600" dirty="0">
                <a:solidFill>
                  <a:schemeClr val="bg1"/>
                </a:solidFill>
                <a:effectLst/>
              </a:rPr>
              <a:t> J </a:t>
            </a:r>
            <a:r>
              <a:rPr lang="en-US" altLang="en-US" sz="1600" dirty="0" err="1">
                <a:solidFill>
                  <a:schemeClr val="bg1"/>
                </a:solidFill>
                <a:effectLst/>
              </a:rPr>
              <a:t>Clin</a:t>
            </a:r>
            <a:r>
              <a:rPr lang="en-US" altLang="en-US" sz="1600" dirty="0">
                <a:solidFill>
                  <a:schemeClr val="bg1"/>
                </a:solidFill>
                <a:effectLst/>
              </a:rPr>
              <a:t> Invest. 1993 Oct;23(10):648-55.</a:t>
            </a:r>
          </a:p>
        </p:txBody>
      </p:sp>
    </p:spTree>
    <p:extLst>
      <p:ext uri="{BB962C8B-B14F-4D97-AF65-F5344CB8AC3E}">
        <p14:creationId xmlns:p14="http://schemas.microsoft.com/office/powerpoint/2010/main" val="38269995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6691" name="Picture 3" descr="hepatic">
            <a:extLst>
              <a:ext uri="{FF2B5EF4-FFF2-40B4-BE49-F238E27FC236}">
                <a16:creationId xmlns:a16="http://schemas.microsoft.com/office/drawing/2014/main" id="{B50A8E67-B9EB-4C42-9526-91142E1881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0"/>
            <a:ext cx="8229600" cy="6858000"/>
          </a:xfrm>
          <a:prstGeom prst="rect">
            <a:avLst/>
          </a:prstGeom>
          <a:noFill/>
          <a:ln>
            <a:noFill/>
          </a:ln>
          <a:effectLst>
            <a:outerShdw blurRad="422910" dist="35921" dir="2700000" algn="ctr" rotWithShape="0">
              <a:srgbClr val="808080">
                <a:alpha val="9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6692" name="Picture 4">
            <a:extLst>
              <a:ext uri="{FF2B5EF4-FFF2-40B4-BE49-F238E27FC236}">
                <a16:creationId xmlns:a16="http://schemas.microsoft.com/office/drawing/2014/main" id="{DBECEE7D-2568-D445-BF30-C9102B756CF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1828800"/>
            <a:ext cx="1552575" cy="1524000"/>
          </a:xfrm>
          <a:prstGeom prst="rect">
            <a:avLst/>
          </a:prstGeom>
          <a:noFill/>
          <a:ln>
            <a:noFill/>
          </a:ln>
          <a:effectLst>
            <a:outerShdw blurRad="205740" dist="35921" dir="2700000" algn="ctr" rotWithShape="0">
              <a:schemeClr val="bg2">
                <a:alpha val="87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7" name="Group 5">
            <a:extLst>
              <a:ext uri="{FF2B5EF4-FFF2-40B4-BE49-F238E27FC236}">
                <a16:creationId xmlns:a16="http://schemas.microsoft.com/office/drawing/2014/main" id="{7F9F5617-EB9B-5644-B0AD-1C4D39D69948}"/>
              </a:ext>
            </a:extLst>
          </p:cNvPr>
          <p:cNvGrpSpPr>
            <a:grpSpLocks/>
          </p:cNvGrpSpPr>
          <p:nvPr/>
        </p:nvGrpSpPr>
        <p:grpSpPr bwMode="auto">
          <a:xfrm>
            <a:off x="3429001" y="2971802"/>
            <a:ext cx="3163888" cy="708026"/>
            <a:chOff x="2496" y="1008"/>
            <a:chExt cx="1993" cy="446"/>
          </a:xfrm>
        </p:grpSpPr>
        <p:sp>
          <p:nvSpPr>
            <p:cNvPr id="1906694" name="Text Box 6">
              <a:extLst>
                <a:ext uri="{FF2B5EF4-FFF2-40B4-BE49-F238E27FC236}">
                  <a16:creationId xmlns:a16="http://schemas.microsoft.com/office/drawing/2014/main" id="{683203D3-3E65-E44A-B57F-C5EC73E58602}"/>
                </a:ext>
              </a:extLst>
            </p:cNvPr>
            <p:cNvSpPr txBox="1">
              <a:spLocks noChangeArrowheads="1"/>
            </p:cNvSpPr>
            <p:nvPr/>
          </p:nvSpPr>
          <p:spPr bwMode="auto">
            <a:xfrm>
              <a:off x="3600" y="1008"/>
              <a:ext cx="889" cy="446"/>
            </a:xfrm>
            <a:prstGeom prst="rect">
              <a:avLst/>
            </a:prstGeom>
            <a:noFill/>
            <a:ln>
              <a:noFill/>
            </a:ln>
            <a:effectLst>
              <a:outerShdw blurRad="101600"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spcBef>
                  <a:spcPct val="0"/>
                </a:spcBef>
                <a:buClrTx/>
                <a:buSzTx/>
                <a:buFontTx/>
                <a:buNone/>
                <a:defRPr/>
              </a:pPr>
              <a:r>
                <a:rPr lang="en-US" sz="4000" dirty="0">
                  <a:solidFill>
                    <a:schemeClr val="bg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Liver</a:t>
              </a:r>
              <a:r>
                <a:rPr lang="en-US" sz="3200" dirty="0">
                  <a:solidFill>
                    <a:schemeClr val="bg1"/>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rPr>
                <a:t>.</a:t>
              </a:r>
            </a:p>
          </p:txBody>
        </p:sp>
        <p:sp>
          <p:nvSpPr>
            <p:cNvPr id="1906695" name="Line 7">
              <a:extLst>
                <a:ext uri="{FF2B5EF4-FFF2-40B4-BE49-F238E27FC236}">
                  <a16:creationId xmlns:a16="http://schemas.microsoft.com/office/drawing/2014/main" id="{05393AF1-9CF9-734B-94C8-331BE3AD6076}"/>
                </a:ext>
              </a:extLst>
            </p:cNvPr>
            <p:cNvSpPr>
              <a:spLocks noChangeShapeType="1"/>
            </p:cNvSpPr>
            <p:nvPr/>
          </p:nvSpPr>
          <p:spPr bwMode="auto">
            <a:xfrm flipH="1">
              <a:off x="2496" y="1200"/>
              <a:ext cx="1056" cy="192"/>
            </a:xfrm>
            <a:prstGeom prst="line">
              <a:avLst/>
            </a:prstGeom>
            <a:noFill/>
            <a:ln w="57150">
              <a:solidFill>
                <a:srgbClr val="FF0000"/>
              </a:solidFill>
              <a:round/>
              <a:headEnd/>
              <a:tailEnd type="triangle" w="med" len="lg"/>
            </a:ln>
            <a:effectLst>
              <a:outerShdw blurRad="101600"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a:p>
          </p:txBody>
        </p:sp>
      </p:grpSp>
      <p:pic>
        <p:nvPicPr>
          <p:cNvPr id="1906701" name="Picture 13" descr="21557575">
            <a:extLst>
              <a:ext uri="{FF2B5EF4-FFF2-40B4-BE49-F238E27FC236}">
                <a16:creationId xmlns:a16="http://schemas.microsoft.com/office/drawing/2014/main" id="{E04D08C2-D695-084F-96E0-E9E5675490B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3429000"/>
            <a:ext cx="2257425" cy="3124200"/>
          </a:xfrm>
          <a:prstGeom prst="rect">
            <a:avLst/>
          </a:prstGeom>
          <a:noFill/>
          <a:ln>
            <a:noFill/>
          </a:ln>
          <a:effectLst>
            <a:outerShdw blurRad="13716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6705" name="AutoShape 17">
            <a:extLst>
              <a:ext uri="{FF2B5EF4-FFF2-40B4-BE49-F238E27FC236}">
                <a16:creationId xmlns:a16="http://schemas.microsoft.com/office/drawing/2014/main" id="{A533A8B0-9866-C14F-87D7-BA50C6213DBF}"/>
              </a:ext>
            </a:extLst>
          </p:cNvPr>
          <p:cNvSpPr>
            <a:spLocks noChangeArrowheads="1"/>
          </p:cNvSpPr>
          <p:nvPr/>
        </p:nvSpPr>
        <p:spPr bwMode="auto">
          <a:xfrm flipH="1">
            <a:off x="2438400" y="3581400"/>
            <a:ext cx="685800" cy="762000"/>
          </a:xfrm>
          <a:custGeom>
            <a:avLst/>
            <a:gdLst>
              <a:gd name="G0" fmla="+- 0 0 0"/>
              <a:gd name="G1" fmla="+- -6043375 0 0"/>
              <a:gd name="G2" fmla="+- 0 0 -6043375"/>
              <a:gd name="G3" fmla="+- 10800 0 0"/>
              <a:gd name="G4" fmla="+- 0 0 0"/>
              <a:gd name="T0" fmla="*/ 360 256 1"/>
              <a:gd name="T1" fmla="*/ 0 256 1"/>
              <a:gd name="G5" fmla="+- G2 T0 T1"/>
              <a:gd name="G6" fmla="?: G2 G2 G5"/>
              <a:gd name="G7" fmla="+- 0 0 G6"/>
              <a:gd name="G8" fmla="+- 6471 0 0"/>
              <a:gd name="G9" fmla="+- 0 0 -6043375"/>
              <a:gd name="G10" fmla="+- 6471 0 2700"/>
              <a:gd name="G11" fmla="cos G10 0"/>
              <a:gd name="G12" fmla="sin G10 0"/>
              <a:gd name="G13" fmla="cos 13500 0"/>
              <a:gd name="G14" fmla="sin 13500 0"/>
              <a:gd name="G15" fmla="+- G11 10800 0"/>
              <a:gd name="G16" fmla="+- G12 10800 0"/>
              <a:gd name="G17" fmla="+- G13 10800 0"/>
              <a:gd name="G18" fmla="+- G14 10800 0"/>
              <a:gd name="G19" fmla="*/ 6471 1 2"/>
              <a:gd name="G20" fmla="+- G19 5400 0"/>
              <a:gd name="G21" fmla="cos G20 0"/>
              <a:gd name="G22" fmla="sin G20 0"/>
              <a:gd name="G23" fmla="+- G21 10800 0"/>
              <a:gd name="G24" fmla="+- G12 G23 G22"/>
              <a:gd name="G25" fmla="+- G22 G23 G11"/>
              <a:gd name="G26" fmla="cos 10800 0"/>
              <a:gd name="G27" fmla="sin 10800 0"/>
              <a:gd name="G28" fmla="cos 6471 0"/>
              <a:gd name="G29" fmla="sin 6471 0"/>
              <a:gd name="G30" fmla="+- G26 10800 0"/>
              <a:gd name="G31" fmla="+- G27 10800 0"/>
              <a:gd name="G32" fmla="+- G28 10800 0"/>
              <a:gd name="G33" fmla="+- G29 10800 0"/>
              <a:gd name="G34" fmla="+- G19 5400 0"/>
              <a:gd name="G35" fmla="cos G34 -6043375"/>
              <a:gd name="G36" fmla="sin G34 -6043375"/>
              <a:gd name="G37" fmla="+/ -6043375 0 2"/>
              <a:gd name="T2" fmla="*/ 180 256 1"/>
              <a:gd name="T3" fmla="*/ 0 256 1"/>
              <a:gd name="G38" fmla="+- G37 T2 T3"/>
              <a:gd name="G39" fmla="?: G2 G37 G38"/>
              <a:gd name="G40" fmla="cos 10800 G39"/>
              <a:gd name="G41" fmla="sin 10800 G39"/>
              <a:gd name="G42" fmla="cos 6471 G39"/>
              <a:gd name="G43" fmla="sin 6471 G39"/>
              <a:gd name="G44" fmla="+- G40 10800 0"/>
              <a:gd name="G45" fmla="+- G41 10800 0"/>
              <a:gd name="G46" fmla="+- G42 10800 0"/>
              <a:gd name="G47" fmla="+- G43 10800 0"/>
              <a:gd name="G48" fmla="+- G35 10800 0"/>
              <a:gd name="G49" fmla="+- G36 10800 0"/>
              <a:gd name="T4" fmla="*/ 18287 w 21600"/>
              <a:gd name="T5" fmla="*/ 3017 h 21600"/>
              <a:gd name="T6" fmla="*/ 10466 w 21600"/>
              <a:gd name="T7" fmla="*/ 2170 h 21600"/>
              <a:gd name="T8" fmla="*/ 15286 w 21600"/>
              <a:gd name="T9" fmla="*/ 6136 h 21600"/>
              <a:gd name="T10" fmla="*/ 24300 w 21600"/>
              <a:gd name="T11" fmla="*/ 10800 h 21600"/>
              <a:gd name="T12" fmla="*/ 19436 w 21600"/>
              <a:gd name="T13" fmla="*/ 15665 h 21600"/>
              <a:gd name="T14" fmla="*/ 14571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71" y="10800"/>
                </a:moveTo>
                <a:cubicBezTo>
                  <a:pt x="17271" y="7226"/>
                  <a:pt x="14373" y="4329"/>
                  <a:pt x="10800" y="4329"/>
                </a:cubicBezTo>
                <a:cubicBezTo>
                  <a:pt x="10716" y="4328"/>
                  <a:pt x="10633" y="4330"/>
                  <a:pt x="10549" y="4333"/>
                </a:cubicBezTo>
                <a:lnTo>
                  <a:pt x="10382" y="8"/>
                </a:lnTo>
                <a:cubicBezTo>
                  <a:pt x="10521" y="2"/>
                  <a:pt x="10660" y="-1"/>
                  <a:pt x="10800" y="-1"/>
                </a:cubicBezTo>
                <a:cubicBezTo>
                  <a:pt x="16764" y="-1"/>
                  <a:pt x="21599" y="4835"/>
                  <a:pt x="21600" y="10799"/>
                </a:cubicBezTo>
                <a:lnTo>
                  <a:pt x="21600" y="10800"/>
                </a:lnTo>
                <a:lnTo>
                  <a:pt x="24300" y="10800"/>
                </a:lnTo>
                <a:lnTo>
                  <a:pt x="19436" y="15665"/>
                </a:lnTo>
                <a:lnTo>
                  <a:pt x="14571" y="10800"/>
                </a:lnTo>
                <a:lnTo>
                  <a:pt x="17271" y="10800"/>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06706" name="Freeform 18">
            <a:extLst>
              <a:ext uri="{FF2B5EF4-FFF2-40B4-BE49-F238E27FC236}">
                <a16:creationId xmlns:a16="http://schemas.microsoft.com/office/drawing/2014/main" id="{444B451E-A89D-1A4A-A067-4BB9E8504EDC}"/>
              </a:ext>
            </a:extLst>
          </p:cNvPr>
          <p:cNvSpPr>
            <a:spLocks/>
          </p:cNvSpPr>
          <p:nvPr/>
        </p:nvSpPr>
        <p:spPr bwMode="auto">
          <a:xfrm>
            <a:off x="3048000" y="3886200"/>
            <a:ext cx="152400" cy="1752600"/>
          </a:xfrm>
          <a:custGeom>
            <a:avLst/>
            <a:gdLst/>
            <a:ahLst/>
            <a:cxnLst>
              <a:cxn ang="0">
                <a:pos x="157" y="83"/>
              </a:cxn>
              <a:cxn ang="0">
                <a:pos x="162" y="168"/>
              </a:cxn>
              <a:cxn ang="0">
                <a:pos x="178" y="221"/>
              </a:cxn>
              <a:cxn ang="0">
                <a:pos x="189" y="328"/>
              </a:cxn>
              <a:cxn ang="0">
                <a:pos x="205" y="392"/>
              </a:cxn>
              <a:cxn ang="0">
                <a:pos x="221" y="477"/>
              </a:cxn>
              <a:cxn ang="0">
                <a:pos x="237" y="557"/>
              </a:cxn>
              <a:cxn ang="0">
                <a:pos x="210" y="1672"/>
              </a:cxn>
              <a:cxn ang="0">
                <a:pos x="167" y="1944"/>
              </a:cxn>
              <a:cxn ang="0">
                <a:pos x="141" y="2088"/>
              </a:cxn>
              <a:cxn ang="0">
                <a:pos x="119" y="2179"/>
              </a:cxn>
              <a:cxn ang="0">
                <a:pos x="82" y="2312"/>
              </a:cxn>
              <a:cxn ang="0">
                <a:pos x="45" y="2557"/>
              </a:cxn>
              <a:cxn ang="0">
                <a:pos x="34" y="2701"/>
              </a:cxn>
              <a:cxn ang="0">
                <a:pos x="23" y="2893"/>
              </a:cxn>
              <a:cxn ang="0">
                <a:pos x="2" y="3315"/>
              </a:cxn>
              <a:cxn ang="0">
                <a:pos x="34" y="4131"/>
              </a:cxn>
              <a:cxn ang="0">
                <a:pos x="55" y="4365"/>
              </a:cxn>
              <a:cxn ang="0">
                <a:pos x="93" y="4627"/>
              </a:cxn>
              <a:cxn ang="0">
                <a:pos x="146" y="4659"/>
              </a:cxn>
              <a:cxn ang="0">
                <a:pos x="439" y="4728"/>
              </a:cxn>
              <a:cxn ang="0">
                <a:pos x="626" y="4744"/>
              </a:cxn>
              <a:cxn ang="0">
                <a:pos x="663" y="4701"/>
              </a:cxn>
              <a:cxn ang="0">
                <a:pos x="690" y="4691"/>
              </a:cxn>
              <a:cxn ang="0">
                <a:pos x="685" y="4227"/>
              </a:cxn>
              <a:cxn ang="0">
                <a:pos x="722" y="3987"/>
              </a:cxn>
              <a:cxn ang="0">
                <a:pos x="749" y="3731"/>
              </a:cxn>
              <a:cxn ang="0">
                <a:pos x="770" y="3501"/>
              </a:cxn>
              <a:cxn ang="0">
                <a:pos x="813" y="2957"/>
              </a:cxn>
              <a:cxn ang="0">
                <a:pos x="882" y="2653"/>
              </a:cxn>
              <a:cxn ang="0">
                <a:pos x="909" y="2579"/>
              </a:cxn>
              <a:cxn ang="0">
                <a:pos x="978" y="2333"/>
              </a:cxn>
              <a:cxn ang="0">
                <a:pos x="1031" y="2083"/>
              </a:cxn>
              <a:cxn ang="0">
                <a:pos x="1031" y="1373"/>
              </a:cxn>
              <a:cxn ang="0">
                <a:pos x="999" y="760"/>
              </a:cxn>
              <a:cxn ang="0">
                <a:pos x="962" y="520"/>
              </a:cxn>
              <a:cxn ang="0">
                <a:pos x="925" y="157"/>
              </a:cxn>
              <a:cxn ang="0">
                <a:pos x="898" y="51"/>
              </a:cxn>
              <a:cxn ang="0">
                <a:pos x="893" y="19"/>
              </a:cxn>
              <a:cxn ang="0">
                <a:pos x="647" y="13"/>
              </a:cxn>
              <a:cxn ang="0">
                <a:pos x="71" y="8"/>
              </a:cxn>
              <a:cxn ang="0">
                <a:pos x="146" y="51"/>
              </a:cxn>
              <a:cxn ang="0">
                <a:pos x="157" y="83"/>
              </a:cxn>
            </a:cxnLst>
            <a:rect l="0" t="0" r="r" b="b"/>
            <a:pathLst>
              <a:path w="1043" h="4760">
                <a:moveTo>
                  <a:pt x="157" y="83"/>
                </a:moveTo>
                <a:cubicBezTo>
                  <a:pt x="158" y="112"/>
                  <a:pt x="157" y="140"/>
                  <a:pt x="162" y="168"/>
                </a:cubicBezTo>
                <a:cubicBezTo>
                  <a:pt x="164" y="186"/>
                  <a:pt x="178" y="221"/>
                  <a:pt x="178" y="221"/>
                </a:cubicBezTo>
                <a:cubicBezTo>
                  <a:pt x="187" y="377"/>
                  <a:pt x="174" y="263"/>
                  <a:pt x="189" y="328"/>
                </a:cubicBezTo>
                <a:cubicBezTo>
                  <a:pt x="193" y="349"/>
                  <a:pt x="205" y="392"/>
                  <a:pt x="205" y="392"/>
                </a:cubicBezTo>
                <a:cubicBezTo>
                  <a:pt x="208" y="421"/>
                  <a:pt x="210" y="449"/>
                  <a:pt x="221" y="477"/>
                </a:cubicBezTo>
                <a:cubicBezTo>
                  <a:pt x="231" y="546"/>
                  <a:pt x="223" y="520"/>
                  <a:pt x="237" y="557"/>
                </a:cubicBezTo>
                <a:cubicBezTo>
                  <a:pt x="243" y="928"/>
                  <a:pt x="267" y="1303"/>
                  <a:pt x="210" y="1672"/>
                </a:cubicBezTo>
                <a:cubicBezTo>
                  <a:pt x="196" y="1761"/>
                  <a:pt x="196" y="1858"/>
                  <a:pt x="167" y="1944"/>
                </a:cubicBezTo>
                <a:cubicBezTo>
                  <a:pt x="162" y="1991"/>
                  <a:pt x="167" y="2046"/>
                  <a:pt x="141" y="2088"/>
                </a:cubicBezTo>
                <a:cubicBezTo>
                  <a:pt x="134" y="2124"/>
                  <a:pt x="131" y="2146"/>
                  <a:pt x="119" y="2179"/>
                </a:cubicBezTo>
                <a:cubicBezTo>
                  <a:pt x="111" y="2225"/>
                  <a:pt x="91" y="2265"/>
                  <a:pt x="82" y="2312"/>
                </a:cubicBezTo>
                <a:cubicBezTo>
                  <a:pt x="65" y="2393"/>
                  <a:pt x="57" y="2475"/>
                  <a:pt x="45" y="2557"/>
                </a:cubicBezTo>
                <a:cubicBezTo>
                  <a:pt x="41" y="2605"/>
                  <a:pt x="37" y="2652"/>
                  <a:pt x="34" y="2701"/>
                </a:cubicBezTo>
                <a:cubicBezTo>
                  <a:pt x="29" y="2764"/>
                  <a:pt x="23" y="2893"/>
                  <a:pt x="23" y="2893"/>
                </a:cubicBezTo>
                <a:cubicBezTo>
                  <a:pt x="19" y="3033"/>
                  <a:pt x="13" y="3174"/>
                  <a:pt x="2" y="3315"/>
                </a:cubicBezTo>
                <a:cubicBezTo>
                  <a:pt x="4" y="3664"/>
                  <a:pt x="0" y="3843"/>
                  <a:pt x="34" y="4131"/>
                </a:cubicBezTo>
                <a:cubicBezTo>
                  <a:pt x="38" y="4209"/>
                  <a:pt x="41" y="4287"/>
                  <a:pt x="55" y="4365"/>
                </a:cubicBezTo>
                <a:cubicBezTo>
                  <a:pt x="60" y="4429"/>
                  <a:pt x="50" y="4567"/>
                  <a:pt x="93" y="4627"/>
                </a:cubicBezTo>
                <a:cubicBezTo>
                  <a:pt x="101" y="4653"/>
                  <a:pt x="122" y="4646"/>
                  <a:pt x="146" y="4659"/>
                </a:cubicBezTo>
                <a:cubicBezTo>
                  <a:pt x="235" y="4706"/>
                  <a:pt x="337" y="4718"/>
                  <a:pt x="439" y="4728"/>
                </a:cubicBezTo>
                <a:cubicBezTo>
                  <a:pt x="504" y="4751"/>
                  <a:pt x="557" y="4760"/>
                  <a:pt x="626" y="4744"/>
                </a:cubicBezTo>
                <a:cubicBezTo>
                  <a:pt x="647" y="4722"/>
                  <a:pt x="637" y="4710"/>
                  <a:pt x="663" y="4701"/>
                </a:cubicBezTo>
                <a:cubicBezTo>
                  <a:pt x="683" y="4730"/>
                  <a:pt x="672" y="4756"/>
                  <a:pt x="690" y="4691"/>
                </a:cubicBezTo>
                <a:cubicBezTo>
                  <a:pt x="681" y="4536"/>
                  <a:pt x="640" y="4382"/>
                  <a:pt x="685" y="4227"/>
                </a:cubicBezTo>
                <a:cubicBezTo>
                  <a:pt x="694" y="4149"/>
                  <a:pt x="691" y="4059"/>
                  <a:pt x="722" y="3987"/>
                </a:cubicBezTo>
                <a:cubicBezTo>
                  <a:pt x="729" y="3901"/>
                  <a:pt x="735" y="3815"/>
                  <a:pt x="749" y="3731"/>
                </a:cubicBezTo>
                <a:cubicBezTo>
                  <a:pt x="754" y="3652"/>
                  <a:pt x="755" y="3577"/>
                  <a:pt x="770" y="3501"/>
                </a:cubicBezTo>
                <a:cubicBezTo>
                  <a:pt x="783" y="3323"/>
                  <a:pt x="762" y="3129"/>
                  <a:pt x="813" y="2957"/>
                </a:cubicBezTo>
                <a:cubicBezTo>
                  <a:pt x="820" y="2856"/>
                  <a:pt x="836" y="2743"/>
                  <a:pt x="882" y="2653"/>
                </a:cubicBezTo>
                <a:cubicBezTo>
                  <a:pt x="893" y="2564"/>
                  <a:pt x="874" y="2669"/>
                  <a:pt x="909" y="2579"/>
                </a:cubicBezTo>
                <a:cubicBezTo>
                  <a:pt x="938" y="2500"/>
                  <a:pt x="939" y="2409"/>
                  <a:pt x="978" y="2333"/>
                </a:cubicBezTo>
                <a:cubicBezTo>
                  <a:pt x="988" y="2247"/>
                  <a:pt x="1019" y="2168"/>
                  <a:pt x="1031" y="2083"/>
                </a:cubicBezTo>
                <a:cubicBezTo>
                  <a:pt x="1043" y="1756"/>
                  <a:pt x="1039" y="1920"/>
                  <a:pt x="1031" y="1373"/>
                </a:cubicBezTo>
                <a:cubicBezTo>
                  <a:pt x="1028" y="1194"/>
                  <a:pt x="1041" y="953"/>
                  <a:pt x="999" y="760"/>
                </a:cubicBezTo>
                <a:cubicBezTo>
                  <a:pt x="993" y="701"/>
                  <a:pt x="985" y="564"/>
                  <a:pt x="962" y="520"/>
                </a:cubicBezTo>
                <a:cubicBezTo>
                  <a:pt x="939" y="400"/>
                  <a:pt x="951" y="275"/>
                  <a:pt x="925" y="157"/>
                </a:cubicBezTo>
                <a:cubicBezTo>
                  <a:pt x="919" y="107"/>
                  <a:pt x="908" y="97"/>
                  <a:pt x="898" y="51"/>
                </a:cubicBezTo>
                <a:cubicBezTo>
                  <a:pt x="895" y="41"/>
                  <a:pt x="903" y="21"/>
                  <a:pt x="893" y="19"/>
                </a:cubicBezTo>
                <a:cubicBezTo>
                  <a:pt x="811" y="7"/>
                  <a:pt x="729" y="15"/>
                  <a:pt x="647" y="13"/>
                </a:cubicBezTo>
                <a:cubicBezTo>
                  <a:pt x="445" y="0"/>
                  <a:pt x="303" y="6"/>
                  <a:pt x="71" y="8"/>
                </a:cubicBezTo>
                <a:cubicBezTo>
                  <a:pt x="116" y="19"/>
                  <a:pt x="122" y="17"/>
                  <a:pt x="146" y="51"/>
                </a:cubicBezTo>
                <a:cubicBezTo>
                  <a:pt x="148" y="60"/>
                  <a:pt x="165" y="83"/>
                  <a:pt x="157" y="83"/>
                </a:cubicBezTo>
                <a:close/>
              </a:path>
            </a:pathLst>
          </a:cu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rgbClr val="FF0000"/>
            </a:solidFill>
            <a:round/>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06707" name="AutoShape 19">
            <a:extLst>
              <a:ext uri="{FF2B5EF4-FFF2-40B4-BE49-F238E27FC236}">
                <a16:creationId xmlns:a16="http://schemas.microsoft.com/office/drawing/2014/main" id="{E427B686-1DB8-3248-8C51-2736B8532E56}"/>
              </a:ext>
            </a:extLst>
          </p:cNvPr>
          <p:cNvSpPr>
            <a:spLocks noChangeArrowheads="1"/>
          </p:cNvSpPr>
          <p:nvPr/>
        </p:nvSpPr>
        <p:spPr bwMode="auto">
          <a:xfrm flipH="1">
            <a:off x="2514600" y="5029200"/>
            <a:ext cx="762000" cy="609600"/>
          </a:xfrm>
          <a:custGeom>
            <a:avLst/>
            <a:gdLst>
              <a:gd name="G0" fmla="+- 5745353 0 0"/>
              <a:gd name="G1" fmla="+- 242689 0 0"/>
              <a:gd name="G2" fmla="+- 5745353 0 242689"/>
              <a:gd name="G3" fmla="+- 10800 0 0"/>
              <a:gd name="G4" fmla="+- 0 0 5745353"/>
              <a:gd name="T0" fmla="*/ 360 256 1"/>
              <a:gd name="T1" fmla="*/ 0 256 1"/>
              <a:gd name="G5" fmla="+- G2 T0 T1"/>
              <a:gd name="G6" fmla="?: G2 G2 G5"/>
              <a:gd name="G7" fmla="+- 0 0 G6"/>
              <a:gd name="G8" fmla="+- 5527 0 0"/>
              <a:gd name="G9" fmla="+- 0 0 242689"/>
              <a:gd name="G10" fmla="+- 5527 0 2700"/>
              <a:gd name="G11" fmla="cos G10 5745353"/>
              <a:gd name="G12" fmla="sin G10 5745353"/>
              <a:gd name="G13" fmla="cos 13500 5745353"/>
              <a:gd name="G14" fmla="sin 13500 5745353"/>
              <a:gd name="G15" fmla="+- G11 10800 0"/>
              <a:gd name="G16" fmla="+- G12 10800 0"/>
              <a:gd name="G17" fmla="+- G13 10800 0"/>
              <a:gd name="G18" fmla="+- G14 10800 0"/>
              <a:gd name="G19" fmla="*/ 5527 1 2"/>
              <a:gd name="G20" fmla="+- G19 5400 0"/>
              <a:gd name="G21" fmla="cos G20 5745353"/>
              <a:gd name="G22" fmla="sin G20 5745353"/>
              <a:gd name="G23" fmla="+- G21 10800 0"/>
              <a:gd name="G24" fmla="+- G12 G23 G22"/>
              <a:gd name="G25" fmla="+- G22 G23 G11"/>
              <a:gd name="G26" fmla="cos 10800 5745353"/>
              <a:gd name="G27" fmla="sin 10800 5745353"/>
              <a:gd name="G28" fmla="cos 5527 5745353"/>
              <a:gd name="G29" fmla="sin 5527 5745353"/>
              <a:gd name="G30" fmla="+- G26 10800 0"/>
              <a:gd name="G31" fmla="+- G27 10800 0"/>
              <a:gd name="G32" fmla="+- G28 10800 0"/>
              <a:gd name="G33" fmla="+- G29 10800 0"/>
              <a:gd name="G34" fmla="+- G19 5400 0"/>
              <a:gd name="G35" fmla="cos G34 242689"/>
              <a:gd name="G36" fmla="sin G34 242689"/>
              <a:gd name="G37" fmla="+/ 242689 5745353 2"/>
              <a:gd name="T2" fmla="*/ 180 256 1"/>
              <a:gd name="T3" fmla="*/ 0 256 1"/>
              <a:gd name="G38" fmla="+- G37 T2 T3"/>
              <a:gd name="G39" fmla="?: G2 G37 G38"/>
              <a:gd name="G40" fmla="cos 10800 G39"/>
              <a:gd name="G41" fmla="sin 10800 G39"/>
              <a:gd name="G42" fmla="cos 5527 G39"/>
              <a:gd name="G43" fmla="sin 5527 G39"/>
              <a:gd name="G44" fmla="+- G40 10800 0"/>
              <a:gd name="G45" fmla="+- G41 10800 0"/>
              <a:gd name="G46" fmla="+- G42 10800 0"/>
              <a:gd name="G47" fmla="+- G43 10800 0"/>
              <a:gd name="G48" fmla="+- G35 10800 0"/>
              <a:gd name="G49" fmla="+- G36 10800 0"/>
              <a:gd name="T4" fmla="*/ 18344 w 21600"/>
              <a:gd name="T5" fmla="*/ 18527 h 21600"/>
              <a:gd name="T6" fmla="*/ 18946 w 21600"/>
              <a:gd name="T7" fmla="*/ 11327 h 21600"/>
              <a:gd name="T8" fmla="*/ 14661 w 21600"/>
              <a:gd name="T9" fmla="*/ 14754 h 21600"/>
              <a:gd name="T10" fmla="*/ 11349 w 21600"/>
              <a:gd name="T11" fmla="*/ 24288 h 21600"/>
              <a:gd name="T12" fmla="*/ 5799 w 21600"/>
              <a:gd name="T13" fmla="*/ 19174 h 21600"/>
              <a:gd name="T14" fmla="*/ 10915 w 21600"/>
              <a:gd name="T15" fmla="*/ 136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024" y="16322"/>
                </a:moveTo>
                <a:cubicBezTo>
                  <a:pt x="13850" y="16207"/>
                  <a:pt x="16132" y="13978"/>
                  <a:pt x="16315" y="11156"/>
                </a:cubicBezTo>
                <a:lnTo>
                  <a:pt x="21577" y="11497"/>
                </a:lnTo>
                <a:cubicBezTo>
                  <a:pt x="21220" y="17011"/>
                  <a:pt x="16760" y="21366"/>
                  <a:pt x="11239" y="21591"/>
                </a:cubicBezTo>
                <a:lnTo>
                  <a:pt x="11349" y="24288"/>
                </a:lnTo>
                <a:lnTo>
                  <a:pt x="5799" y="19174"/>
                </a:lnTo>
                <a:lnTo>
                  <a:pt x="10915" y="13624"/>
                </a:lnTo>
                <a:lnTo>
                  <a:pt x="11024" y="16322"/>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effectLst>
                <a:outerShdw blurRad="38100" dist="38100" dir="2700000" algn="tl">
                  <a:srgbClr val="000000"/>
                </a:outerShdw>
              </a:effectLst>
            </a:endParaRPr>
          </a:p>
        </p:txBody>
      </p:sp>
      <p:sp>
        <p:nvSpPr>
          <p:cNvPr id="1906699" name="AutoShape 11">
            <a:extLst>
              <a:ext uri="{FF2B5EF4-FFF2-40B4-BE49-F238E27FC236}">
                <a16:creationId xmlns:a16="http://schemas.microsoft.com/office/drawing/2014/main" id="{5FE3327C-0B51-9F42-9EAD-3E63A4EFF40E}"/>
              </a:ext>
            </a:extLst>
          </p:cNvPr>
          <p:cNvSpPr>
            <a:spLocks noChangeArrowheads="1"/>
          </p:cNvSpPr>
          <p:nvPr/>
        </p:nvSpPr>
        <p:spPr bwMode="auto">
          <a:xfrm flipH="1">
            <a:off x="2819400" y="3581400"/>
            <a:ext cx="3810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5F372C23-1D8D-084A-B9CE-8DCF84FF91DB}"/>
              </a:ext>
            </a:extLst>
          </p:cNvPr>
          <p:cNvSpPr txBox="1"/>
          <p:nvPr/>
        </p:nvSpPr>
        <p:spPr>
          <a:xfrm>
            <a:off x="3897120" y="325904"/>
            <a:ext cx="4924810" cy="646331"/>
          </a:xfrm>
          <a:prstGeom prst="rect">
            <a:avLst/>
          </a:prstGeom>
          <a:noFill/>
        </p:spPr>
        <p:txBody>
          <a:bodyPr wrap="none" rtlCol="0">
            <a:spAutoFit/>
          </a:bodyPr>
          <a:lstStyle/>
          <a:p>
            <a:r>
              <a:rPr lang="en-US" sz="3600" dirty="0">
                <a:solidFill>
                  <a:schemeClr val="bg1"/>
                </a:solidFill>
              </a:rPr>
              <a:t>Enterohepatic Circulation</a:t>
            </a:r>
          </a:p>
        </p:txBody>
      </p:sp>
      <p:sp>
        <p:nvSpPr>
          <p:cNvPr id="3" name="TextBox 2">
            <a:extLst>
              <a:ext uri="{FF2B5EF4-FFF2-40B4-BE49-F238E27FC236}">
                <a16:creationId xmlns:a16="http://schemas.microsoft.com/office/drawing/2014/main" id="{45622D79-8275-C74F-8D40-AF0FB8854D41}"/>
              </a:ext>
            </a:extLst>
          </p:cNvPr>
          <p:cNvSpPr txBox="1"/>
          <p:nvPr/>
        </p:nvSpPr>
        <p:spPr>
          <a:xfrm>
            <a:off x="5176859" y="953869"/>
            <a:ext cx="2466316" cy="646331"/>
          </a:xfrm>
          <a:prstGeom prst="rect">
            <a:avLst/>
          </a:prstGeom>
          <a:noFill/>
        </p:spPr>
        <p:txBody>
          <a:bodyPr wrap="none" rtlCol="0">
            <a:spAutoFit/>
          </a:bodyPr>
          <a:lstStyle/>
          <a:p>
            <a:r>
              <a:rPr lang="en-US" sz="3600" dirty="0">
                <a:solidFill>
                  <a:schemeClr val="bg1"/>
                </a:solidFill>
              </a:rPr>
              <a:t>(Soap Cycle)</a:t>
            </a:r>
          </a:p>
        </p:txBody>
      </p:sp>
    </p:spTree>
    <p:extLst>
      <p:ext uri="{BB962C8B-B14F-4D97-AF65-F5344CB8AC3E}">
        <p14:creationId xmlns:p14="http://schemas.microsoft.com/office/powerpoint/2010/main" val="176328981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06705"/>
                                        </p:tgtEl>
                                        <p:attrNameLst>
                                          <p:attrName>style.visibility</p:attrName>
                                        </p:attrNameLst>
                                      </p:cBhvr>
                                      <p:to>
                                        <p:strVal val="visible"/>
                                      </p:to>
                                    </p:set>
                                    <p:animEffect transition="in" filter="wipe(up)">
                                      <p:cBhvr>
                                        <p:cTn id="7" dur="500"/>
                                        <p:tgtEl>
                                          <p:spTgt spid="19067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06707"/>
                                        </p:tgtEl>
                                        <p:attrNameLst>
                                          <p:attrName>style.visibility</p:attrName>
                                        </p:attrNameLst>
                                      </p:cBhvr>
                                      <p:to>
                                        <p:strVal val="visible"/>
                                      </p:to>
                                    </p:set>
                                    <p:animEffect transition="in" filter="wipe(right)">
                                      <p:cBhvr>
                                        <p:cTn id="12" dur="500"/>
                                        <p:tgtEl>
                                          <p:spTgt spid="190670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906706"/>
                                        </p:tgtEl>
                                        <p:attrNameLst>
                                          <p:attrName>style.visibility</p:attrName>
                                        </p:attrNameLst>
                                      </p:cBhvr>
                                      <p:to>
                                        <p:strVal val="visible"/>
                                      </p:to>
                                    </p:se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906699"/>
                                        </p:tgtEl>
                                        <p:attrNameLst>
                                          <p:attrName>style.visibility</p:attrName>
                                        </p:attrNameLst>
                                      </p:cBhvr>
                                      <p:to>
                                        <p:strVal val="visible"/>
                                      </p:to>
                                    </p:set>
                                    <p:animEffect transition="in" filter="wipe(down)">
                                      <p:cBhvr>
                                        <p:cTn id="19" dur="500"/>
                                        <p:tgtEl>
                                          <p:spTgt spid="1906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6705" grpId="0" animBg="1"/>
      <p:bldP spid="1906706" grpId="0" animBg="1"/>
      <p:bldP spid="1906707" grpId="0" animBg="1"/>
      <p:bldP spid="190669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9064802">
            <a:extLst>
              <a:ext uri="{FF2B5EF4-FFF2-40B4-BE49-F238E27FC236}">
                <a16:creationId xmlns:a16="http://schemas.microsoft.com/office/drawing/2014/main" id="{AAAC683A-CE28-9E40-9334-AA1C047F15C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40566" y="801665"/>
            <a:ext cx="3980818" cy="53371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37BF8B9-2DC0-A044-B473-FAF757D9BC2F}"/>
              </a:ext>
            </a:extLst>
          </p:cNvPr>
          <p:cNvSpPr>
            <a:spLocks noGrp="1"/>
          </p:cNvSpPr>
          <p:nvPr>
            <p:ph idx="4294967295"/>
          </p:nvPr>
        </p:nvSpPr>
        <p:spPr>
          <a:xfrm>
            <a:off x="513078" y="1449256"/>
            <a:ext cx="4027488" cy="4351338"/>
          </a:xfrm>
        </p:spPr>
        <p:txBody>
          <a:bodyPr>
            <a:normAutofit fontScale="92500" lnSpcReduction="20000"/>
          </a:bodyPr>
          <a:lstStyle/>
          <a:p>
            <a:pPr marL="0" indent="0">
              <a:lnSpc>
                <a:spcPct val="140000"/>
              </a:lnSpc>
              <a:buNone/>
            </a:pPr>
            <a:r>
              <a:rPr lang="en-US" altLang="en-US" sz="4000" dirty="0"/>
              <a:t>For each 5% fat that you include in your diet your total cholesterol will go up 0.2 mmol/L.</a:t>
            </a:r>
          </a:p>
        </p:txBody>
      </p:sp>
      <p:sp>
        <p:nvSpPr>
          <p:cNvPr id="40966" name="Rectangle 3">
            <a:extLst>
              <a:ext uri="{FF2B5EF4-FFF2-40B4-BE49-F238E27FC236}">
                <a16:creationId xmlns:a16="http://schemas.microsoft.com/office/drawing/2014/main" id="{D7E861B3-1256-464D-BC1E-E0A2A03CF910}"/>
              </a:ext>
            </a:extLst>
          </p:cNvPr>
          <p:cNvSpPr>
            <a:spLocks noChangeArrowheads="1"/>
          </p:cNvSpPr>
          <p:nvPr/>
        </p:nvSpPr>
        <p:spPr bwMode="auto">
          <a:xfrm>
            <a:off x="2619375" y="6477000"/>
            <a:ext cx="391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 J </a:t>
            </a:r>
            <a:r>
              <a:rPr lang="en-US" altLang="en-US" sz="1600" dirty="0" err="1">
                <a:solidFill>
                  <a:schemeClr val="bg1"/>
                </a:solidFill>
                <a:effectLst/>
              </a:rPr>
              <a:t>Atheroscler</a:t>
            </a:r>
            <a:r>
              <a:rPr lang="en-US" altLang="en-US" sz="1600" dirty="0">
                <a:solidFill>
                  <a:schemeClr val="bg1"/>
                </a:solidFill>
                <a:effectLst/>
              </a:rPr>
              <a:t> </a:t>
            </a:r>
            <a:r>
              <a:rPr lang="en-US" altLang="en-US" sz="1600" dirty="0" err="1">
                <a:solidFill>
                  <a:schemeClr val="bg1"/>
                </a:solidFill>
                <a:effectLst/>
              </a:rPr>
              <a:t>Thromb</a:t>
            </a:r>
            <a:r>
              <a:rPr lang="en-US" altLang="en-US" sz="1600" dirty="0">
                <a:solidFill>
                  <a:schemeClr val="bg1"/>
                </a:solidFill>
                <a:effectLst/>
              </a:rPr>
              <a:t>. 2000;7(4):177-97.</a:t>
            </a:r>
          </a:p>
        </p:txBody>
      </p:sp>
    </p:spTree>
    <p:extLst>
      <p:ext uri="{BB962C8B-B14F-4D97-AF65-F5344CB8AC3E}">
        <p14:creationId xmlns:p14="http://schemas.microsoft.com/office/powerpoint/2010/main" val="78910553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0" descr="32354789">
            <a:extLst>
              <a:ext uri="{FF2B5EF4-FFF2-40B4-BE49-F238E27FC236}">
                <a16:creationId xmlns:a16="http://schemas.microsoft.com/office/drawing/2014/main" id="{00F9EBD6-6688-744A-8389-C7128082DD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04577">
            <a:off x="675001" y="549216"/>
            <a:ext cx="3743172" cy="559592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7589" name="Rectangle 9">
            <a:extLst>
              <a:ext uri="{FF2B5EF4-FFF2-40B4-BE49-F238E27FC236}">
                <a16:creationId xmlns:a16="http://schemas.microsoft.com/office/drawing/2014/main" id="{5070D645-4F67-9749-8189-3375EBBFD0DA}"/>
              </a:ext>
            </a:extLst>
          </p:cNvPr>
          <p:cNvSpPr>
            <a:spLocks noChangeArrowheads="1"/>
          </p:cNvSpPr>
          <p:nvPr/>
        </p:nvSpPr>
        <p:spPr bwMode="auto">
          <a:xfrm>
            <a:off x="2581275" y="6445250"/>
            <a:ext cx="3979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30000"/>
              </a:spcBef>
              <a:buClrTx/>
              <a:buSzTx/>
              <a:buFontTx/>
              <a:buNone/>
            </a:pPr>
            <a:r>
              <a:rPr lang="en-US" altLang="en-US" sz="1600" dirty="0">
                <a:solidFill>
                  <a:schemeClr val="bg1"/>
                </a:solidFill>
                <a:effectLst/>
              </a:rPr>
              <a:t>Am J </a:t>
            </a:r>
            <a:r>
              <a:rPr lang="en-US" altLang="en-US" sz="1600" dirty="0" err="1">
                <a:solidFill>
                  <a:schemeClr val="bg1"/>
                </a:solidFill>
                <a:effectLst/>
              </a:rPr>
              <a:t>Clin</a:t>
            </a:r>
            <a:r>
              <a:rPr lang="en-US" altLang="en-US" sz="1600" dirty="0">
                <a:solidFill>
                  <a:schemeClr val="bg1"/>
                </a:solidFill>
                <a:effectLst/>
              </a:rPr>
              <a:t> </a:t>
            </a:r>
            <a:r>
              <a:rPr lang="en-US" altLang="en-US" sz="1600" dirty="0" err="1">
                <a:solidFill>
                  <a:schemeClr val="bg1"/>
                </a:solidFill>
                <a:effectLst/>
              </a:rPr>
              <a:t>Nutr</a:t>
            </a:r>
            <a:r>
              <a:rPr lang="en-US" altLang="en-US" sz="1600" dirty="0">
                <a:solidFill>
                  <a:schemeClr val="bg1"/>
                </a:solidFill>
                <a:effectLst/>
              </a:rPr>
              <a:t>. 1980 Dec;33(12):2559-65.</a:t>
            </a:r>
          </a:p>
        </p:txBody>
      </p:sp>
      <p:sp>
        <p:nvSpPr>
          <p:cNvPr id="429059" name="Rectangle 3">
            <a:extLst>
              <a:ext uri="{FF2B5EF4-FFF2-40B4-BE49-F238E27FC236}">
                <a16:creationId xmlns:a16="http://schemas.microsoft.com/office/drawing/2014/main" id="{8BCADF33-BE00-9B4A-86F2-460105DA7FF0}"/>
              </a:ext>
            </a:extLst>
          </p:cNvPr>
          <p:cNvSpPr>
            <a:spLocks noGrp="1" noChangeArrowheads="1"/>
          </p:cNvSpPr>
          <p:nvPr>
            <p:ph type="body" idx="4294967295"/>
          </p:nvPr>
        </p:nvSpPr>
        <p:spPr>
          <a:xfrm>
            <a:off x="4800599" y="1524000"/>
            <a:ext cx="3779729" cy="4800600"/>
          </a:xfrm>
        </p:spPr>
        <p:txBody>
          <a:bodyPr/>
          <a:lstStyle/>
          <a:p>
            <a:pPr marL="0" indent="0">
              <a:lnSpc>
                <a:spcPct val="200000"/>
              </a:lnSpc>
              <a:buNone/>
            </a:pPr>
            <a:r>
              <a:rPr lang="en-US" altLang="en-US" sz="2400" dirty="0"/>
              <a:t>A diet high in saturated fat (animal fat and hydrogenated vegetable fats, coconut oil) can raise LDL cholesterol by 60%.</a:t>
            </a:r>
          </a:p>
        </p:txBody>
      </p:sp>
    </p:spTree>
    <p:extLst>
      <p:ext uri="{BB962C8B-B14F-4D97-AF65-F5344CB8AC3E}">
        <p14:creationId xmlns:p14="http://schemas.microsoft.com/office/powerpoint/2010/main" val="1067483194"/>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5" descr="margarine e">
            <a:extLst>
              <a:ext uri="{FF2B5EF4-FFF2-40B4-BE49-F238E27FC236}">
                <a16:creationId xmlns:a16="http://schemas.microsoft.com/office/drawing/2014/main" id="{EE92968A-ECAC-2F46-9210-6B115942F65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69092">
            <a:off x="3943766" y="1894507"/>
            <a:ext cx="4430074" cy="3839718"/>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03" name="Rectangle 3">
            <a:extLst>
              <a:ext uri="{FF2B5EF4-FFF2-40B4-BE49-F238E27FC236}">
                <a16:creationId xmlns:a16="http://schemas.microsoft.com/office/drawing/2014/main" id="{7DA41F7E-47E3-2640-B4AA-A0C13C4F3C6C}"/>
              </a:ext>
            </a:extLst>
          </p:cNvPr>
          <p:cNvSpPr>
            <a:spLocks noGrp="1" noChangeArrowheads="1"/>
          </p:cNvSpPr>
          <p:nvPr>
            <p:ph type="body" idx="4294967295"/>
          </p:nvPr>
        </p:nvSpPr>
        <p:spPr>
          <a:xfrm>
            <a:off x="616122" y="1925833"/>
            <a:ext cx="2991373" cy="4351338"/>
          </a:xfrm>
        </p:spPr>
        <p:txBody>
          <a:bodyPr>
            <a:normAutofit/>
          </a:bodyPr>
          <a:lstStyle/>
          <a:p>
            <a:pPr marL="0" indent="0" eaLnBrk="1" hangingPunct="1">
              <a:lnSpc>
                <a:spcPct val="180000"/>
              </a:lnSpc>
              <a:buNone/>
            </a:pPr>
            <a:r>
              <a:rPr lang="en-US" altLang="en-US" dirty="0"/>
              <a:t>Butter, 40 gm per day, will raise your cholesterol by 0.5 mmol/L.</a:t>
            </a:r>
          </a:p>
        </p:txBody>
      </p:sp>
      <p:sp>
        <p:nvSpPr>
          <p:cNvPr id="194565" name="Rectangle 4">
            <a:extLst>
              <a:ext uri="{FF2B5EF4-FFF2-40B4-BE49-F238E27FC236}">
                <a16:creationId xmlns:a16="http://schemas.microsoft.com/office/drawing/2014/main" id="{CDECA970-7BCA-6046-80E3-BD21F585116F}"/>
              </a:ext>
            </a:extLst>
          </p:cNvPr>
          <p:cNvSpPr>
            <a:spLocks noChangeArrowheads="1"/>
          </p:cNvSpPr>
          <p:nvPr/>
        </p:nvSpPr>
        <p:spPr bwMode="auto">
          <a:xfrm>
            <a:off x="2403475" y="6415088"/>
            <a:ext cx="433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SzTx/>
              <a:buFontTx/>
              <a:buNone/>
            </a:pPr>
            <a:r>
              <a:rPr lang="en-US" altLang="en-US" sz="1800" dirty="0" err="1">
                <a:solidFill>
                  <a:schemeClr val="bg1"/>
                </a:solidFill>
                <a:effectLst/>
              </a:rPr>
              <a:t>Eur</a:t>
            </a:r>
            <a:r>
              <a:rPr lang="en-US" altLang="en-US" sz="1800" dirty="0">
                <a:solidFill>
                  <a:schemeClr val="bg1"/>
                </a:solidFill>
                <a:effectLst/>
              </a:rPr>
              <a:t> J </a:t>
            </a:r>
            <a:r>
              <a:rPr lang="en-US" altLang="en-US" sz="1800" dirty="0" err="1">
                <a:solidFill>
                  <a:schemeClr val="bg1"/>
                </a:solidFill>
                <a:effectLst/>
              </a:rPr>
              <a:t>Clin</a:t>
            </a:r>
            <a:r>
              <a:rPr lang="en-US" altLang="en-US" sz="1800" dirty="0">
                <a:solidFill>
                  <a:schemeClr val="bg1"/>
                </a:solidFill>
                <a:effectLst/>
              </a:rPr>
              <a:t> </a:t>
            </a:r>
            <a:r>
              <a:rPr lang="en-US" altLang="en-US" sz="1800" dirty="0" err="1">
                <a:solidFill>
                  <a:schemeClr val="bg1"/>
                </a:solidFill>
                <a:effectLst/>
              </a:rPr>
              <a:t>Nutr</a:t>
            </a:r>
            <a:r>
              <a:rPr lang="en-US" altLang="en-US" sz="1800" dirty="0">
                <a:solidFill>
                  <a:schemeClr val="bg1"/>
                </a:solidFill>
                <a:effectLst/>
              </a:rPr>
              <a:t>. 2005 Sep;59(9):1059-63.</a:t>
            </a:r>
          </a:p>
        </p:txBody>
      </p:sp>
      <p:sp>
        <p:nvSpPr>
          <p:cNvPr id="2" name="TextBox 1">
            <a:extLst>
              <a:ext uri="{FF2B5EF4-FFF2-40B4-BE49-F238E27FC236}">
                <a16:creationId xmlns:a16="http://schemas.microsoft.com/office/drawing/2014/main" id="{51C178AD-331B-4647-A120-D908B84DE36C}"/>
              </a:ext>
            </a:extLst>
          </p:cNvPr>
          <p:cNvSpPr txBox="1"/>
          <p:nvPr/>
        </p:nvSpPr>
        <p:spPr>
          <a:xfrm>
            <a:off x="2283360" y="290315"/>
            <a:ext cx="4577279" cy="923330"/>
          </a:xfrm>
          <a:prstGeom prst="rect">
            <a:avLst/>
          </a:prstGeom>
          <a:noFill/>
        </p:spPr>
        <p:txBody>
          <a:bodyPr wrap="none" rtlCol="0">
            <a:spAutoFit/>
          </a:bodyPr>
          <a:lstStyle/>
          <a:p>
            <a:r>
              <a:rPr lang="en-US" sz="5400" dirty="0">
                <a:solidFill>
                  <a:schemeClr val="bg1"/>
                </a:solidFill>
              </a:rPr>
              <a:t>What Is Butter?</a:t>
            </a:r>
          </a:p>
        </p:txBody>
      </p:sp>
    </p:spTree>
    <p:extLst>
      <p:ext uri="{BB962C8B-B14F-4D97-AF65-F5344CB8AC3E}">
        <p14:creationId xmlns:p14="http://schemas.microsoft.com/office/powerpoint/2010/main" val="148030111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8079534">
            <a:extLst>
              <a:ext uri="{FF2B5EF4-FFF2-40B4-BE49-F238E27FC236}">
                <a16:creationId xmlns:a16="http://schemas.microsoft.com/office/drawing/2014/main" id="{4F28094D-A233-1840-A3A6-E0C0AE11957B}"/>
              </a:ext>
            </a:extLst>
          </p:cNvPr>
          <p:cNvPicPr>
            <a:picLocks noChangeAspect="1" noChangeArrowheads="1"/>
          </p:cNvPicPr>
          <p:nvPr/>
        </p:nvPicPr>
        <p:blipFill rotWithShape="1">
          <a:blip r:embed="rId3" cstate="email">
            <a:lum bright="12000"/>
            <a:extLst>
              <a:ext uri="{28A0092B-C50C-407E-A947-70E740481C1C}">
                <a14:useLocalDpi xmlns:a14="http://schemas.microsoft.com/office/drawing/2010/main"/>
              </a:ext>
            </a:extLst>
          </a:blip>
          <a:srcRect/>
          <a:stretch/>
        </p:blipFill>
        <p:spPr bwMode="auto">
          <a:xfrm rot="216508">
            <a:off x="2800740" y="2455102"/>
            <a:ext cx="3657600" cy="265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131" name="Rectangle 1027">
            <a:extLst>
              <a:ext uri="{FF2B5EF4-FFF2-40B4-BE49-F238E27FC236}">
                <a16:creationId xmlns:a16="http://schemas.microsoft.com/office/drawing/2014/main" id="{C013FC72-415D-7344-B935-86EBCEDB0427}"/>
              </a:ext>
            </a:extLst>
          </p:cNvPr>
          <p:cNvSpPr>
            <a:spLocks noGrp="1" noChangeArrowheads="1"/>
          </p:cNvSpPr>
          <p:nvPr>
            <p:ph type="body" idx="4294967295"/>
          </p:nvPr>
        </p:nvSpPr>
        <p:spPr>
          <a:xfrm>
            <a:off x="115082" y="70350"/>
            <a:ext cx="9028917" cy="4351338"/>
          </a:xfrm>
        </p:spPr>
        <p:txBody>
          <a:bodyPr/>
          <a:lstStyle/>
          <a:p>
            <a:pPr marL="285750" indent="-285750" eaLnBrk="1" hangingPunct="1">
              <a:lnSpc>
                <a:spcPct val="120000"/>
              </a:lnSpc>
            </a:pPr>
            <a:r>
              <a:rPr lang="en-US" altLang="en-US" sz="2800" dirty="0"/>
              <a:t>Monounsaturated oils tend to lower cholesterol.</a:t>
            </a:r>
          </a:p>
          <a:p>
            <a:pPr marL="285750" indent="-285750" eaLnBrk="1" hangingPunct="1">
              <a:lnSpc>
                <a:spcPct val="120000"/>
              </a:lnSpc>
            </a:pPr>
            <a:r>
              <a:rPr lang="en-US" altLang="en-US" sz="2800" dirty="0"/>
              <a:t>Polyunsaturated fats lower cholesterol but are less resistant to oxidation.</a:t>
            </a:r>
          </a:p>
        </p:txBody>
      </p:sp>
      <p:sp>
        <p:nvSpPr>
          <p:cNvPr id="73734" name="Rectangle 1028">
            <a:extLst>
              <a:ext uri="{FF2B5EF4-FFF2-40B4-BE49-F238E27FC236}">
                <a16:creationId xmlns:a16="http://schemas.microsoft.com/office/drawing/2014/main" id="{FBB5F6E2-403A-1844-87BF-4AEDBFDD4EAE}"/>
              </a:ext>
            </a:extLst>
          </p:cNvPr>
          <p:cNvSpPr>
            <a:spLocks noChangeArrowheads="1"/>
          </p:cNvSpPr>
          <p:nvPr/>
        </p:nvSpPr>
        <p:spPr bwMode="auto">
          <a:xfrm>
            <a:off x="2609850" y="6477000"/>
            <a:ext cx="3922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Am J </a:t>
            </a:r>
            <a:r>
              <a:rPr lang="en-US" altLang="en-US" sz="1600" dirty="0" err="1">
                <a:solidFill>
                  <a:schemeClr val="bg1"/>
                </a:solidFill>
                <a:effectLst/>
              </a:rPr>
              <a:t>Clin</a:t>
            </a:r>
            <a:r>
              <a:rPr lang="en-US" altLang="en-US" sz="1600" dirty="0">
                <a:solidFill>
                  <a:schemeClr val="bg1"/>
                </a:solidFill>
                <a:effectLst/>
              </a:rPr>
              <a:t> </a:t>
            </a:r>
            <a:r>
              <a:rPr lang="en-US" altLang="en-US" sz="1600" dirty="0" err="1">
                <a:solidFill>
                  <a:schemeClr val="bg1"/>
                </a:solidFill>
                <a:effectLst/>
              </a:rPr>
              <a:t>Nutr</a:t>
            </a:r>
            <a:r>
              <a:rPr lang="en-US" altLang="en-US" sz="1600" dirty="0">
                <a:solidFill>
                  <a:schemeClr val="bg1"/>
                </a:solidFill>
                <a:effectLst/>
              </a:rPr>
              <a:t>. 2007 Dec;86(6):1611-20. </a:t>
            </a:r>
          </a:p>
        </p:txBody>
      </p:sp>
    </p:spTree>
    <p:extLst>
      <p:ext uri="{BB962C8B-B14F-4D97-AF65-F5344CB8AC3E}">
        <p14:creationId xmlns:p14="http://schemas.microsoft.com/office/powerpoint/2010/main" val="7421003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0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3075" name="Picture 3" descr="anatomy2">
            <a:extLst>
              <a:ext uri="{FF2B5EF4-FFF2-40B4-BE49-F238E27FC236}">
                <a16:creationId xmlns:a16="http://schemas.microsoft.com/office/drawing/2014/main" id="{2390465F-6368-084E-B658-1F4C3EA8C4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451600" cy="6400800"/>
          </a:xfrm>
          <a:prstGeom prst="rect">
            <a:avLst/>
          </a:prstGeom>
          <a:noFill/>
          <a:ln>
            <a:noFill/>
          </a:ln>
          <a:effectLst>
            <a:outerShdw blurRad="640080" dist="35921" dir="2700000" algn="ctr" rotWithShape="0">
              <a:srgbClr val="808080">
                <a:alpha val="60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3077" name="Rectangle 5">
            <a:extLst>
              <a:ext uri="{FF2B5EF4-FFF2-40B4-BE49-F238E27FC236}">
                <a16:creationId xmlns:a16="http://schemas.microsoft.com/office/drawing/2014/main" id="{ADA8AE3B-1BB6-7846-9CE4-CF6D1BB5C9B8}"/>
              </a:ext>
            </a:extLst>
          </p:cNvPr>
          <p:cNvSpPr>
            <a:spLocks noGrp="1" noChangeArrowheads="1"/>
          </p:cNvSpPr>
          <p:nvPr>
            <p:ph type="body" idx="1"/>
          </p:nvPr>
        </p:nvSpPr>
        <p:spPr>
          <a:xfrm>
            <a:off x="4572000" y="490222"/>
            <a:ext cx="4346917" cy="5167132"/>
          </a:xfrm>
        </p:spPr>
        <p:txBody>
          <a:bodyPr>
            <a:noAutofit/>
          </a:bodyPr>
          <a:lstStyle/>
          <a:p>
            <a:pPr>
              <a:lnSpc>
                <a:spcPct val="120000"/>
              </a:lnSpc>
            </a:pPr>
            <a:r>
              <a:rPr lang="en-US" altLang="en-US" dirty="0"/>
              <a:t>Refined oils are absorbed earlier in the small intestine with lots more cholesterol.</a:t>
            </a:r>
          </a:p>
          <a:p>
            <a:pPr marL="0" indent="0">
              <a:lnSpc>
                <a:spcPct val="120000"/>
              </a:lnSpc>
              <a:buNone/>
            </a:pPr>
            <a:endParaRPr lang="en-US" altLang="en-US" dirty="0"/>
          </a:p>
          <a:p>
            <a:pPr>
              <a:lnSpc>
                <a:spcPct val="120000"/>
              </a:lnSpc>
            </a:pPr>
            <a:r>
              <a:rPr lang="en-US" altLang="en-US" dirty="0"/>
              <a:t>naturally occurring Oils in whole foods are digested and absorbed later in the small intestine with very little cholesterol. </a:t>
            </a:r>
          </a:p>
        </p:txBody>
      </p:sp>
      <p:sp>
        <p:nvSpPr>
          <p:cNvPr id="79878" name="Rectangle 6">
            <a:extLst>
              <a:ext uri="{FF2B5EF4-FFF2-40B4-BE49-F238E27FC236}">
                <a16:creationId xmlns:a16="http://schemas.microsoft.com/office/drawing/2014/main" id="{373A06FB-A072-CA49-B07E-6961721FEC8F}"/>
              </a:ext>
            </a:extLst>
          </p:cNvPr>
          <p:cNvSpPr>
            <a:spLocks noChangeArrowheads="1"/>
          </p:cNvSpPr>
          <p:nvPr/>
        </p:nvSpPr>
        <p:spPr bwMode="auto">
          <a:xfrm>
            <a:off x="762000" y="6477000"/>
            <a:ext cx="7661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Crane, MG. </a:t>
            </a:r>
            <a:r>
              <a:rPr lang="en-US" altLang="en-US" sz="1600" i="1" dirty="0">
                <a:solidFill>
                  <a:schemeClr val="bg1"/>
                </a:solidFill>
                <a:effectLst/>
              </a:rPr>
              <a:t>Plugged Arteries &amp; A clogged Immune System!! </a:t>
            </a:r>
            <a:r>
              <a:rPr lang="en-US" altLang="en-US" sz="1600" dirty="0">
                <a:solidFill>
                  <a:schemeClr val="bg1"/>
                </a:solidFill>
                <a:effectLst/>
              </a:rPr>
              <a:t>Teach Services, 1998.</a:t>
            </a:r>
          </a:p>
        </p:txBody>
      </p:sp>
      <p:sp>
        <p:nvSpPr>
          <p:cNvPr id="1923079" name="Line 7">
            <a:extLst>
              <a:ext uri="{FF2B5EF4-FFF2-40B4-BE49-F238E27FC236}">
                <a16:creationId xmlns:a16="http://schemas.microsoft.com/office/drawing/2014/main" id="{41CE7161-0673-F54D-9B6B-155847C0AC47}"/>
              </a:ext>
            </a:extLst>
          </p:cNvPr>
          <p:cNvSpPr>
            <a:spLocks noChangeShapeType="1"/>
          </p:cNvSpPr>
          <p:nvPr/>
        </p:nvSpPr>
        <p:spPr bwMode="auto">
          <a:xfrm flipH="1">
            <a:off x="1447800" y="1491175"/>
            <a:ext cx="3124200" cy="1252025"/>
          </a:xfrm>
          <a:prstGeom prst="line">
            <a:avLst/>
          </a:prstGeom>
          <a:noFill/>
          <a:ln w="98425">
            <a:solidFill>
              <a:srgbClr val="FF0000"/>
            </a:solidFill>
            <a:round/>
            <a:headEnd/>
            <a:tailEnd type="triangle" w="med" len="med"/>
          </a:ln>
          <a:effectLst>
            <a:glow rad="101600">
              <a:schemeClr val="bg1">
                <a:alpha val="60000"/>
              </a:schemeClr>
            </a:glow>
            <a:outerShdw blurRad="63500" dist="38099" dir="2700000" algn="ctr" rotWithShape="0">
              <a:schemeClr val="bg2">
                <a:alpha val="74998"/>
              </a:schemeClr>
            </a:outerShdw>
          </a:effectLst>
        </p:spPr>
        <p:txBody>
          <a:bodyPr wrap="none" anchor="ctr"/>
          <a:lstStyle/>
          <a:p>
            <a:pPr>
              <a:buFont typeface="ＭＳ Ｐゴシック" pitchFamily="-111" charset="-128"/>
              <a:buChar char="‣"/>
              <a:defRPr/>
            </a:pPr>
            <a:endParaRPr lang="en-US">
              <a:effectLst>
                <a:glow rad="101600">
                  <a:schemeClr val="tx1">
                    <a:alpha val="60000"/>
                  </a:schemeClr>
                </a:glow>
                <a:innerShdw blurRad="63500" dist="50800" dir="13500000">
                  <a:prstClr val="black">
                    <a:alpha val="50000"/>
                  </a:prstClr>
                </a:innerShdw>
              </a:effectLst>
              <a:latin typeface="Arial" pitchFamily="-111" charset="0"/>
              <a:ea typeface="ＭＳ Ｐゴシック" pitchFamily="-111" charset="-128"/>
              <a:cs typeface="ＭＳ Ｐゴシック" pitchFamily="-111" charset="-128"/>
            </a:endParaRPr>
          </a:p>
        </p:txBody>
      </p:sp>
      <p:sp>
        <p:nvSpPr>
          <p:cNvPr id="1923080" name="Line 8">
            <a:extLst>
              <a:ext uri="{FF2B5EF4-FFF2-40B4-BE49-F238E27FC236}">
                <a16:creationId xmlns:a16="http://schemas.microsoft.com/office/drawing/2014/main" id="{709865E5-2B97-9140-91C8-799D9920A8A6}"/>
              </a:ext>
            </a:extLst>
          </p:cNvPr>
          <p:cNvSpPr>
            <a:spLocks noChangeShapeType="1"/>
          </p:cNvSpPr>
          <p:nvPr/>
        </p:nvSpPr>
        <p:spPr bwMode="auto">
          <a:xfrm flipH="1" flipV="1">
            <a:off x="1905000" y="4038599"/>
            <a:ext cx="2667000" cy="915366"/>
          </a:xfrm>
          <a:prstGeom prst="line">
            <a:avLst/>
          </a:prstGeom>
          <a:noFill/>
          <a:ln w="98425">
            <a:solidFill>
              <a:srgbClr val="FF0000"/>
            </a:solidFill>
            <a:round/>
            <a:headEnd/>
            <a:tailEnd type="triangle" w="med" len="med"/>
          </a:ln>
          <a:effectLst>
            <a:glow rad="101600">
              <a:schemeClr val="bg1">
                <a:alpha val="60000"/>
              </a:schemeClr>
            </a:glow>
            <a:outerShdw blurRad="63500" dist="38099" dir="2700000" algn="ctr" rotWithShape="0">
              <a:schemeClr val="bg2">
                <a:alpha val="74998"/>
              </a:schemeClr>
            </a:outerShdw>
          </a:effectLst>
        </p:spPr>
        <p:txBody>
          <a:bodyPr wrap="none" anchor="ctr"/>
          <a:lstStyle/>
          <a:p>
            <a:pPr>
              <a:buFont typeface="ＭＳ Ｐゴシック" pitchFamily="-111" charset="-128"/>
              <a:buChar char="‣"/>
              <a:defRPr/>
            </a:pPr>
            <a:endParaRPr lang="en-US">
              <a:effectLst>
                <a:glow rad="101600">
                  <a:schemeClr val="tx1">
                    <a:alpha val="60000"/>
                  </a:schemeClr>
                </a:glow>
                <a:innerShdw blurRad="63500" dist="50800" dir="13500000">
                  <a:prstClr val="black">
                    <a:alpha val="50000"/>
                  </a:prstClr>
                </a:innerShdw>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692278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3077">
                                            <p:txEl>
                                              <p:pRg st="0" end="0"/>
                                            </p:txEl>
                                          </p:spTgt>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923079"/>
                                        </p:tgtEl>
                                        <p:attrNameLst>
                                          <p:attrName>style.visibility</p:attrName>
                                        </p:attrNameLst>
                                      </p:cBhvr>
                                      <p:to>
                                        <p:strVal val="visible"/>
                                      </p:to>
                                    </p:set>
                                    <p:animEffect transition="in" filter="wipe(right)">
                                      <p:cBhvr>
                                        <p:cTn id="9" dur="500"/>
                                        <p:tgtEl>
                                          <p:spTgt spid="19230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923077">
                                            <p:txEl>
                                              <p:pRg st="2" end="2"/>
                                            </p:txEl>
                                          </p:spTgt>
                                        </p:tgtEl>
                                        <p:attrNameLst>
                                          <p:attrName>style.visibility</p:attrName>
                                        </p:attrNameLst>
                                      </p:cBhvr>
                                      <p:to>
                                        <p:strVal val="visible"/>
                                      </p:to>
                                    </p:set>
                                  </p:childTnLst>
                                </p:cTn>
                              </p:par>
                              <p:par>
                                <p:cTn id="14" presetID="22" presetClass="entr" presetSubtype="2" fill="hold" nodeType="withEffect">
                                  <p:stCondLst>
                                    <p:cond delay="0"/>
                                  </p:stCondLst>
                                  <p:childTnLst>
                                    <p:set>
                                      <p:cBhvr>
                                        <p:cTn id="15" dur="1" fill="hold">
                                          <p:stCondLst>
                                            <p:cond delay="0"/>
                                          </p:stCondLst>
                                        </p:cTn>
                                        <p:tgtEl>
                                          <p:spTgt spid="1923080"/>
                                        </p:tgtEl>
                                        <p:attrNameLst>
                                          <p:attrName>style.visibility</p:attrName>
                                        </p:attrNameLst>
                                      </p:cBhvr>
                                      <p:to>
                                        <p:strVal val="visible"/>
                                      </p:to>
                                    </p:set>
                                    <p:animEffect transition="in" filter="wipe(right)">
                                      <p:cBhvr>
                                        <p:cTn id="16" dur="500"/>
                                        <p:tgtEl>
                                          <p:spTgt spid="192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307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9968-EC91-D642-84D8-8B26A8D25F5D}"/>
              </a:ext>
            </a:extLst>
          </p:cNvPr>
          <p:cNvSpPr>
            <a:spLocks noGrp="1"/>
          </p:cNvSpPr>
          <p:nvPr>
            <p:ph type="title"/>
          </p:nvPr>
        </p:nvSpPr>
        <p:spPr/>
        <p:txBody>
          <a:bodyPr/>
          <a:lstStyle/>
          <a:p>
            <a:r>
              <a:rPr lang="en-US" dirty="0"/>
              <a:t>Saturated vs Unsaturated vs Naturally Occurring Fats</a:t>
            </a:r>
          </a:p>
        </p:txBody>
      </p:sp>
      <p:cxnSp>
        <p:nvCxnSpPr>
          <p:cNvPr id="4" name="Straight Connector 3">
            <a:extLst>
              <a:ext uri="{FF2B5EF4-FFF2-40B4-BE49-F238E27FC236}">
                <a16:creationId xmlns:a16="http://schemas.microsoft.com/office/drawing/2014/main" id="{787F2C25-BE16-0549-ABD2-5C636E70D844}"/>
              </a:ext>
            </a:extLst>
          </p:cNvPr>
          <p:cNvCxnSpPr>
            <a:cxnSpLocks/>
          </p:cNvCxnSpPr>
          <p:nvPr/>
        </p:nvCxnSpPr>
        <p:spPr>
          <a:xfrm>
            <a:off x="2542784" y="5699343"/>
            <a:ext cx="4588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BE92DDA-DE94-674F-B13D-00B9C8BC1DDF}"/>
              </a:ext>
            </a:extLst>
          </p:cNvPr>
          <p:cNvSpPr/>
          <p:nvPr/>
        </p:nvSpPr>
        <p:spPr>
          <a:xfrm>
            <a:off x="2778294" y="2000862"/>
            <a:ext cx="1287779" cy="36719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algn="ctr"/>
            <a:endParaRPr lang="en-US"/>
          </a:p>
        </p:txBody>
      </p:sp>
      <p:sp>
        <p:nvSpPr>
          <p:cNvPr id="6" name="Rectangle 5">
            <a:extLst>
              <a:ext uri="{FF2B5EF4-FFF2-40B4-BE49-F238E27FC236}">
                <a16:creationId xmlns:a16="http://schemas.microsoft.com/office/drawing/2014/main" id="{CD660534-9243-0148-8D94-B902EBEAF556}"/>
              </a:ext>
            </a:extLst>
          </p:cNvPr>
          <p:cNvSpPr/>
          <p:nvPr/>
        </p:nvSpPr>
        <p:spPr>
          <a:xfrm>
            <a:off x="4257985" y="4045215"/>
            <a:ext cx="1290181" cy="164159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5811E2-EDF7-5946-BEA0-42C1B3783CCC}"/>
              </a:ext>
            </a:extLst>
          </p:cNvPr>
          <p:cNvSpPr/>
          <p:nvPr/>
        </p:nvSpPr>
        <p:spPr>
          <a:xfrm>
            <a:off x="5735898" y="4951432"/>
            <a:ext cx="1290181" cy="720000"/>
          </a:xfrm>
          <a:prstGeom prst="rect">
            <a:avLst/>
          </a:prstGeom>
          <a:solidFill>
            <a:srgbClr val="00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B44C64A-63A0-2847-8753-B45FDCACAC08}"/>
              </a:ext>
            </a:extLst>
          </p:cNvPr>
          <p:cNvCxnSpPr>
            <a:cxnSpLocks/>
          </p:cNvCxnSpPr>
          <p:nvPr/>
        </p:nvCxnSpPr>
        <p:spPr>
          <a:xfrm flipV="1">
            <a:off x="2542784" y="1916484"/>
            <a:ext cx="0" cy="378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7C1C34-3678-3341-9662-631A9BB964C1}"/>
              </a:ext>
            </a:extLst>
          </p:cNvPr>
          <p:cNvSpPr txBox="1"/>
          <p:nvPr/>
        </p:nvSpPr>
        <p:spPr>
          <a:xfrm>
            <a:off x="2896464" y="5685264"/>
            <a:ext cx="3925177" cy="461665"/>
          </a:xfrm>
          <a:prstGeom prst="rect">
            <a:avLst/>
          </a:prstGeom>
          <a:noFill/>
        </p:spPr>
        <p:txBody>
          <a:bodyPr wrap="none" rtlCol="0">
            <a:spAutoFit/>
          </a:bodyPr>
          <a:lstStyle/>
          <a:p>
            <a:r>
              <a:rPr lang="en-US" sz="2400" dirty="0">
                <a:solidFill>
                  <a:schemeClr val="bg1"/>
                </a:solidFill>
              </a:rPr>
              <a:t>Cheese         Veg Oil           Nuts</a:t>
            </a:r>
          </a:p>
        </p:txBody>
      </p:sp>
      <p:sp>
        <p:nvSpPr>
          <p:cNvPr id="13" name="TextBox 12">
            <a:extLst>
              <a:ext uri="{FF2B5EF4-FFF2-40B4-BE49-F238E27FC236}">
                <a16:creationId xmlns:a16="http://schemas.microsoft.com/office/drawing/2014/main" id="{53DC5773-3D9B-594B-BF80-A718B086E989}"/>
              </a:ext>
            </a:extLst>
          </p:cNvPr>
          <p:cNvSpPr txBox="1"/>
          <p:nvPr/>
        </p:nvSpPr>
        <p:spPr>
          <a:xfrm>
            <a:off x="3335267" y="6100350"/>
            <a:ext cx="3225178" cy="584775"/>
          </a:xfrm>
          <a:prstGeom prst="rect">
            <a:avLst/>
          </a:prstGeom>
          <a:noFill/>
        </p:spPr>
        <p:txBody>
          <a:bodyPr wrap="none" rtlCol="0">
            <a:spAutoFit/>
          </a:bodyPr>
          <a:lstStyle/>
          <a:p>
            <a:r>
              <a:rPr lang="en-US" sz="3200" dirty="0">
                <a:solidFill>
                  <a:schemeClr val="bg1"/>
                </a:solidFill>
              </a:rPr>
              <a:t>Dietary Fat Source</a:t>
            </a:r>
          </a:p>
        </p:txBody>
      </p:sp>
      <p:sp>
        <p:nvSpPr>
          <p:cNvPr id="14" name="Rectangle 13">
            <a:extLst>
              <a:ext uri="{FF2B5EF4-FFF2-40B4-BE49-F238E27FC236}">
                <a16:creationId xmlns:a16="http://schemas.microsoft.com/office/drawing/2014/main" id="{F2AE3A01-D020-E94E-A4DC-A7E9E9747463}"/>
              </a:ext>
            </a:extLst>
          </p:cNvPr>
          <p:cNvSpPr/>
          <p:nvPr/>
        </p:nvSpPr>
        <p:spPr>
          <a:xfrm>
            <a:off x="-7484" y="6546106"/>
            <a:ext cx="4572000" cy="338554"/>
          </a:xfrm>
          <a:prstGeom prst="rect">
            <a:avLst/>
          </a:prstGeom>
        </p:spPr>
        <p:txBody>
          <a:bodyPr>
            <a:spAutoFit/>
          </a:bodyPr>
          <a:lstStyle/>
          <a:p>
            <a:r>
              <a:rPr lang="en-US" sz="1600" dirty="0" err="1">
                <a:solidFill>
                  <a:schemeClr val="bg1"/>
                </a:solidFill>
              </a:rPr>
              <a:t>Eur</a:t>
            </a:r>
            <a:r>
              <a:rPr lang="en-US" sz="1600" dirty="0">
                <a:solidFill>
                  <a:schemeClr val="bg1"/>
                </a:solidFill>
              </a:rPr>
              <a:t> J </a:t>
            </a:r>
            <a:r>
              <a:rPr lang="en-US" sz="1600" dirty="0" err="1">
                <a:solidFill>
                  <a:schemeClr val="bg1"/>
                </a:solidFill>
              </a:rPr>
              <a:t>Clin</a:t>
            </a:r>
            <a:r>
              <a:rPr lang="en-US" sz="1600" dirty="0">
                <a:solidFill>
                  <a:schemeClr val="bg1"/>
                </a:solidFill>
              </a:rPr>
              <a:t> </a:t>
            </a:r>
            <a:r>
              <a:rPr lang="en-US" sz="1600" dirty="0" err="1">
                <a:solidFill>
                  <a:schemeClr val="bg1"/>
                </a:solidFill>
              </a:rPr>
              <a:t>Nutr</a:t>
            </a:r>
            <a:r>
              <a:rPr lang="en-US" sz="1600" dirty="0">
                <a:solidFill>
                  <a:schemeClr val="bg1"/>
                </a:solidFill>
              </a:rPr>
              <a:t>. 56(11):1094-101. </a:t>
            </a:r>
          </a:p>
        </p:txBody>
      </p:sp>
      <p:sp>
        <p:nvSpPr>
          <p:cNvPr id="15" name="TextBox 14">
            <a:extLst>
              <a:ext uri="{FF2B5EF4-FFF2-40B4-BE49-F238E27FC236}">
                <a16:creationId xmlns:a16="http://schemas.microsoft.com/office/drawing/2014/main" id="{4CA0D99A-C273-C943-8D4E-7B529C79F35E}"/>
              </a:ext>
            </a:extLst>
          </p:cNvPr>
          <p:cNvSpPr txBox="1"/>
          <p:nvPr/>
        </p:nvSpPr>
        <p:spPr>
          <a:xfrm rot="16200000">
            <a:off x="893784" y="3589204"/>
            <a:ext cx="2617768" cy="523220"/>
          </a:xfrm>
          <a:prstGeom prst="rect">
            <a:avLst/>
          </a:prstGeom>
          <a:noFill/>
        </p:spPr>
        <p:txBody>
          <a:bodyPr wrap="none" rtlCol="0">
            <a:spAutoFit/>
          </a:bodyPr>
          <a:lstStyle/>
          <a:p>
            <a:r>
              <a:rPr lang="en-US" sz="2800" dirty="0">
                <a:solidFill>
                  <a:schemeClr val="bg1"/>
                </a:solidFill>
              </a:rPr>
              <a:t>Total Cholesterol</a:t>
            </a:r>
          </a:p>
        </p:txBody>
      </p:sp>
      <p:sp>
        <p:nvSpPr>
          <p:cNvPr id="16" name="TextBox 15">
            <a:extLst>
              <a:ext uri="{FF2B5EF4-FFF2-40B4-BE49-F238E27FC236}">
                <a16:creationId xmlns:a16="http://schemas.microsoft.com/office/drawing/2014/main" id="{8716EDD6-2A3A-4C4E-B91E-71E18E55E9B8}"/>
              </a:ext>
            </a:extLst>
          </p:cNvPr>
          <p:cNvSpPr txBox="1"/>
          <p:nvPr/>
        </p:nvSpPr>
        <p:spPr>
          <a:xfrm>
            <a:off x="4234462" y="4034677"/>
            <a:ext cx="1337226" cy="923330"/>
          </a:xfrm>
          <a:prstGeom prst="rect">
            <a:avLst/>
          </a:prstGeom>
          <a:noFill/>
        </p:spPr>
        <p:txBody>
          <a:bodyPr wrap="none" rtlCol="0">
            <a:spAutoFit/>
          </a:bodyPr>
          <a:lstStyle/>
          <a:p>
            <a:r>
              <a:rPr lang="en-US" dirty="0"/>
              <a:t>Down by</a:t>
            </a:r>
          </a:p>
          <a:p>
            <a:r>
              <a:rPr lang="en-US" dirty="0"/>
              <a:t>23mg/dl</a:t>
            </a:r>
          </a:p>
          <a:p>
            <a:r>
              <a:rPr lang="en-US" dirty="0"/>
              <a:t>0.6 mmol/dl</a:t>
            </a:r>
          </a:p>
        </p:txBody>
      </p:sp>
      <p:sp>
        <p:nvSpPr>
          <p:cNvPr id="17" name="TextBox 16">
            <a:extLst>
              <a:ext uri="{FF2B5EF4-FFF2-40B4-BE49-F238E27FC236}">
                <a16:creationId xmlns:a16="http://schemas.microsoft.com/office/drawing/2014/main" id="{0ED6C0E9-7A47-EB4C-8175-EFCBC6B17211}"/>
              </a:ext>
            </a:extLst>
          </p:cNvPr>
          <p:cNvSpPr txBox="1"/>
          <p:nvPr/>
        </p:nvSpPr>
        <p:spPr>
          <a:xfrm>
            <a:off x="5713285" y="4849767"/>
            <a:ext cx="1337226" cy="923330"/>
          </a:xfrm>
          <a:prstGeom prst="rect">
            <a:avLst/>
          </a:prstGeom>
          <a:noFill/>
        </p:spPr>
        <p:txBody>
          <a:bodyPr wrap="none" rtlCol="0">
            <a:spAutoFit/>
          </a:bodyPr>
          <a:lstStyle/>
          <a:p>
            <a:r>
              <a:rPr lang="en-US" dirty="0"/>
              <a:t>Down by</a:t>
            </a:r>
          </a:p>
          <a:p>
            <a:r>
              <a:rPr lang="en-US" dirty="0"/>
              <a:t>41 mg/dl</a:t>
            </a:r>
          </a:p>
          <a:p>
            <a:r>
              <a:rPr lang="en-US" dirty="0"/>
              <a:t>1.1 mmol/dl</a:t>
            </a:r>
          </a:p>
        </p:txBody>
      </p:sp>
      <p:sp>
        <p:nvSpPr>
          <p:cNvPr id="18" name="TextBox 17">
            <a:extLst>
              <a:ext uri="{FF2B5EF4-FFF2-40B4-BE49-F238E27FC236}">
                <a16:creationId xmlns:a16="http://schemas.microsoft.com/office/drawing/2014/main" id="{50201EBB-8B7F-1046-8FB2-7B5798320D88}"/>
              </a:ext>
            </a:extLst>
          </p:cNvPr>
          <p:cNvSpPr txBox="1"/>
          <p:nvPr/>
        </p:nvSpPr>
        <p:spPr>
          <a:xfrm>
            <a:off x="2794252" y="2014815"/>
            <a:ext cx="1215397" cy="646331"/>
          </a:xfrm>
          <a:prstGeom prst="rect">
            <a:avLst/>
          </a:prstGeom>
          <a:noFill/>
        </p:spPr>
        <p:txBody>
          <a:bodyPr wrap="none" rtlCol="0">
            <a:spAutoFit/>
          </a:bodyPr>
          <a:lstStyle/>
          <a:p>
            <a:r>
              <a:rPr lang="en-US" dirty="0">
                <a:effectLst>
                  <a:outerShdw blurRad="50800" dist="38100" dir="2700000" algn="tl" rotWithShape="0">
                    <a:schemeClr val="bg1">
                      <a:alpha val="40000"/>
                    </a:schemeClr>
                  </a:outerShdw>
                </a:effectLst>
              </a:rPr>
              <a:t>251 mg/dl</a:t>
            </a:r>
          </a:p>
          <a:p>
            <a:r>
              <a:rPr lang="en-US" dirty="0">
                <a:effectLst>
                  <a:outerShdw blurRad="50800" dist="38100" dir="2700000" algn="tl" rotWithShape="0">
                    <a:schemeClr val="bg1">
                      <a:alpha val="40000"/>
                    </a:schemeClr>
                  </a:outerShdw>
                </a:effectLst>
              </a:rPr>
              <a:t>6.5 mml/dl</a:t>
            </a:r>
          </a:p>
        </p:txBody>
      </p:sp>
    </p:spTree>
    <p:extLst>
      <p:ext uri="{BB962C8B-B14F-4D97-AF65-F5344CB8AC3E}">
        <p14:creationId xmlns:p14="http://schemas.microsoft.com/office/powerpoint/2010/main" val="14116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Z:\jclark On My Mac\Slides\julie show\Julie Pics jpg\Slide092.jpg">
            <a:extLst>
              <a:ext uri="{FF2B5EF4-FFF2-40B4-BE49-F238E27FC236}">
                <a16:creationId xmlns:a16="http://schemas.microsoft.com/office/drawing/2014/main" id="{AB0977EB-C74C-494C-8AD1-F02EE02DBC32}"/>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43000"/>
                    </a14:imgEffect>
                    <a14:imgEffect>
                      <a14:brightnessContrast bright="4000" contrast="1000"/>
                    </a14:imgEffect>
                  </a14:imgLayer>
                </a14:imgProps>
              </a:ext>
              <a:ext uri="{28A0092B-C50C-407E-A947-70E740481C1C}">
                <a14:useLocalDpi xmlns:a14="http://schemas.microsoft.com/office/drawing/2010/main"/>
              </a:ext>
            </a:extLst>
          </a:blip>
          <a:srcRect/>
          <a:stretch/>
        </p:blipFill>
        <p:spPr bwMode="auto">
          <a:xfrm>
            <a:off x="0" y="0"/>
            <a:ext cx="9144002" cy="6858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9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EA0EA-8C91-FD46-BDF7-59D954A600F5}"/>
              </a:ext>
            </a:extLst>
          </p:cNvPr>
          <p:cNvSpPr>
            <a:spLocks noGrp="1"/>
          </p:cNvSpPr>
          <p:nvPr>
            <p:ph type="title"/>
          </p:nvPr>
        </p:nvSpPr>
        <p:spPr>
          <a:xfrm>
            <a:off x="685800" y="361305"/>
            <a:ext cx="7886700" cy="994172"/>
          </a:xfrm>
        </p:spPr>
        <p:txBody>
          <a:bodyPr>
            <a:noAutofit/>
          </a:bodyPr>
          <a:lstStyle/>
          <a:p>
            <a:r>
              <a:rPr lang="en-US" sz="4800" dirty="0"/>
              <a:t>Lower Your Cholesterol With Olive Oil? Or Nuts?</a:t>
            </a:r>
          </a:p>
        </p:txBody>
      </p:sp>
      <p:sp>
        <p:nvSpPr>
          <p:cNvPr id="4" name="Content Placeholder 3">
            <a:extLst>
              <a:ext uri="{FF2B5EF4-FFF2-40B4-BE49-F238E27FC236}">
                <a16:creationId xmlns:a16="http://schemas.microsoft.com/office/drawing/2014/main" id="{24789FA0-10D3-4B48-91D5-A543027F6D46}"/>
              </a:ext>
            </a:extLst>
          </p:cNvPr>
          <p:cNvSpPr>
            <a:spLocks noGrp="1"/>
          </p:cNvSpPr>
          <p:nvPr>
            <p:ph sz="half" idx="1"/>
          </p:nvPr>
        </p:nvSpPr>
        <p:spPr>
          <a:xfrm>
            <a:off x="468824" y="2037312"/>
            <a:ext cx="3886201" cy="4409892"/>
          </a:xfrm>
        </p:spPr>
        <p:txBody>
          <a:bodyPr>
            <a:noAutofit/>
          </a:bodyPr>
          <a:lstStyle/>
          <a:p>
            <a:pPr marL="0" indent="0">
              <a:lnSpc>
                <a:spcPct val="120000"/>
              </a:lnSpc>
              <a:buNone/>
            </a:pPr>
            <a:r>
              <a:rPr lang="en-US" sz="2200" dirty="0"/>
              <a:t>In a research project designed to study the effects on LDL-cholesterol by substitution of olive oil, walnuts, or almonds for the usual fats in a western diet, walnuts were 48% more effective than olive oil and almonds were 84% more effective than olive oil. </a:t>
            </a:r>
          </a:p>
          <a:p>
            <a:pPr marL="0" indent="0">
              <a:lnSpc>
                <a:spcPct val="120000"/>
              </a:lnSpc>
              <a:buNone/>
            </a:pPr>
            <a:endParaRPr lang="en-US" sz="2200" dirty="0"/>
          </a:p>
        </p:txBody>
      </p:sp>
      <p:graphicFrame>
        <p:nvGraphicFramePr>
          <p:cNvPr id="8" name="Content Placeholder 7">
            <a:extLst>
              <a:ext uri="{FF2B5EF4-FFF2-40B4-BE49-F238E27FC236}">
                <a16:creationId xmlns:a16="http://schemas.microsoft.com/office/drawing/2014/main" id="{A3FEFB22-814C-7D4D-B3F3-64E65ACE2E1F}"/>
              </a:ext>
            </a:extLst>
          </p:cNvPr>
          <p:cNvGraphicFramePr>
            <a:graphicFrameLocks noGrp="1"/>
          </p:cNvGraphicFramePr>
          <p:nvPr>
            <p:ph sz="half" idx="2"/>
            <p:extLst>
              <p:ext uri="{D42A27DB-BD31-4B8C-83A1-F6EECF244321}">
                <p14:modId xmlns:p14="http://schemas.microsoft.com/office/powerpoint/2010/main" val="2220262897"/>
              </p:ext>
            </p:extLst>
          </p:nvPr>
        </p:nvGraphicFramePr>
        <p:xfrm>
          <a:off x="4355025" y="1807357"/>
          <a:ext cx="4432514" cy="44539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2792AD7-1527-9141-B3F4-664364FB423D}"/>
              </a:ext>
            </a:extLst>
          </p:cNvPr>
          <p:cNvSpPr txBox="1"/>
          <p:nvPr/>
        </p:nvSpPr>
        <p:spPr>
          <a:xfrm>
            <a:off x="2904543" y="6484145"/>
            <a:ext cx="3449214" cy="300082"/>
          </a:xfrm>
          <a:prstGeom prst="rect">
            <a:avLst/>
          </a:prstGeom>
          <a:noFill/>
        </p:spPr>
        <p:txBody>
          <a:bodyPr wrap="none" rtlCol="0">
            <a:spAutoFit/>
          </a:bodyPr>
          <a:lstStyle/>
          <a:p>
            <a:r>
              <a:rPr lang="en-US" sz="1350" dirty="0" err="1">
                <a:solidFill>
                  <a:srgbClr val="FFFFFF"/>
                </a:solidFill>
              </a:rPr>
              <a:t>Nutr</a:t>
            </a:r>
            <a:r>
              <a:rPr lang="en-US" sz="1350" dirty="0">
                <a:solidFill>
                  <a:srgbClr val="FFFFFF"/>
                </a:solidFill>
              </a:rPr>
              <a:t> </a:t>
            </a:r>
            <a:r>
              <a:rPr lang="en-US" sz="1350" dirty="0" err="1">
                <a:solidFill>
                  <a:srgbClr val="FFFFFF"/>
                </a:solidFill>
              </a:rPr>
              <a:t>Metab</a:t>
            </a:r>
            <a:r>
              <a:rPr lang="en-US" sz="1350" dirty="0">
                <a:solidFill>
                  <a:srgbClr val="FFFFFF"/>
                </a:solidFill>
              </a:rPr>
              <a:t> Cardiovasc Dis. 21 </a:t>
            </a:r>
            <a:r>
              <a:rPr lang="en-US" sz="1350" dirty="0" err="1">
                <a:solidFill>
                  <a:srgbClr val="FFFFFF"/>
                </a:solidFill>
              </a:rPr>
              <a:t>Suppl</a:t>
            </a:r>
            <a:r>
              <a:rPr lang="en-US" sz="1350" dirty="0">
                <a:solidFill>
                  <a:srgbClr val="FFFFFF"/>
                </a:solidFill>
              </a:rPr>
              <a:t> 1:S14-20.</a:t>
            </a:r>
          </a:p>
        </p:txBody>
      </p:sp>
    </p:spTree>
    <p:extLst>
      <p:ext uri="{BB962C8B-B14F-4D97-AF65-F5344CB8AC3E}">
        <p14:creationId xmlns:p14="http://schemas.microsoft.com/office/powerpoint/2010/main" val="1747309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7677800">
            <a:extLst>
              <a:ext uri="{FF2B5EF4-FFF2-40B4-BE49-F238E27FC236}">
                <a16:creationId xmlns:a16="http://schemas.microsoft.com/office/drawing/2014/main" id="{80C58D5A-14F7-5A4A-A384-7291FB1FC60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77163">
            <a:off x="498779" y="1752600"/>
            <a:ext cx="4191174" cy="4114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4853" name="Rectangle 5">
            <a:extLst>
              <a:ext uri="{FF2B5EF4-FFF2-40B4-BE49-F238E27FC236}">
                <a16:creationId xmlns:a16="http://schemas.microsoft.com/office/drawing/2014/main" id="{902310E3-597D-4440-A81F-D1D2852C7DAD}"/>
              </a:ext>
            </a:extLst>
          </p:cNvPr>
          <p:cNvSpPr>
            <a:spLocks noGrp="1" noChangeArrowheads="1"/>
          </p:cNvSpPr>
          <p:nvPr>
            <p:ph type="body" sz="half" idx="2"/>
          </p:nvPr>
        </p:nvSpPr>
        <p:spPr>
          <a:xfrm>
            <a:off x="5125836" y="2019104"/>
            <a:ext cx="3581400" cy="4724400"/>
          </a:xfrm>
          <a:effectLst>
            <a:outerShdw blurRad="63500" dist="38099" dir="2700000" algn="ctr" rotWithShape="0">
              <a:schemeClr val="bg2">
                <a:alpha val="74997"/>
              </a:schemeClr>
            </a:outerShdw>
          </a:effectLst>
        </p:spPr>
        <p:txBody>
          <a:bodyPr/>
          <a:lstStyle/>
          <a:p>
            <a:pPr marL="0" indent="0" eaLnBrk="1" hangingPunct="1">
              <a:lnSpc>
                <a:spcPct val="120000"/>
              </a:lnSpc>
              <a:buNone/>
            </a:pPr>
            <a:r>
              <a:rPr lang="en-US" altLang="en-US" sz="3200" dirty="0">
                <a:effectLst>
                  <a:outerShdw blurRad="38100" dist="38100" dir="2700000" algn="tl">
                    <a:srgbClr val="000000"/>
                  </a:outerShdw>
                </a:effectLst>
                <a:latin typeface="Arial" panose="020B0604020202020204" pitchFamily="34" charset="0"/>
                <a:ea typeface="ＭＳ Ｐゴシック" panose="020B0600070205080204" pitchFamily="34" charset="-128"/>
              </a:rPr>
              <a:t>“Speak unto the children of Israel, saying, Ye shall eat no manner of fat, of ox, or of sheep, or of goat.”</a:t>
            </a:r>
          </a:p>
        </p:txBody>
      </p:sp>
      <p:sp>
        <p:nvSpPr>
          <p:cNvPr id="334854" name="Rectangle 6">
            <a:extLst>
              <a:ext uri="{FF2B5EF4-FFF2-40B4-BE49-F238E27FC236}">
                <a16:creationId xmlns:a16="http://schemas.microsoft.com/office/drawing/2014/main" id="{FF6F8C01-6F2A-4445-8FB1-DDCDBA749D33}"/>
              </a:ext>
            </a:extLst>
          </p:cNvPr>
          <p:cNvSpPr>
            <a:spLocks noChangeArrowheads="1"/>
          </p:cNvSpPr>
          <p:nvPr/>
        </p:nvSpPr>
        <p:spPr bwMode="auto">
          <a:xfrm>
            <a:off x="3673475" y="6446838"/>
            <a:ext cx="1736725" cy="396875"/>
          </a:xfrm>
          <a:prstGeom prst="rect">
            <a:avLst/>
          </a:prstGeom>
          <a:noFill/>
          <a:ln w="9525">
            <a:noFill/>
            <a:miter lim="800000"/>
            <a:headEnd/>
            <a:tailEnd/>
          </a:ln>
          <a:effectLst/>
        </p:spPr>
        <p:txBody>
          <a:bodyPr wrap="none">
            <a:spAutoFit/>
          </a:bodyPr>
          <a:lstStyle/>
          <a:p>
            <a:pPr>
              <a:defRPr/>
            </a:pPr>
            <a:r>
              <a:rPr lang="en-US" sz="2000" dirty="0">
                <a:solidFill>
                  <a:schemeClr val="bg1"/>
                </a:solidFill>
                <a:effectLst>
                  <a:outerShdw blurRad="38100" dist="38100" dir="2700000" algn="tl">
                    <a:srgbClr val="000000"/>
                  </a:outerShdw>
                </a:effectLst>
                <a:latin typeface="Arial" charset="0"/>
                <a:ea typeface="+mn-ea"/>
              </a:rPr>
              <a:t>Leviticus 7:23</a:t>
            </a:r>
          </a:p>
        </p:txBody>
      </p:sp>
      <p:sp>
        <p:nvSpPr>
          <p:cNvPr id="2" name="TextBox 1">
            <a:extLst>
              <a:ext uri="{FF2B5EF4-FFF2-40B4-BE49-F238E27FC236}">
                <a16:creationId xmlns:a16="http://schemas.microsoft.com/office/drawing/2014/main" id="{D4DB2BA8-D10E-C741-A8DB-AFED198DC9FE}"/>
              </a:ext>
            </a:extLst>
          </p:cNvPr>
          <p:cNvSpPr txBox="1"/>
          <p:nvPr/>
        </p:nvSpPr>
        <p:spPr>
          <a:xfrm>
            <a:off x="2279871" y="148435"/>
            <a:ext cx="4331570" cy="1107996"/>
          </a:xfrm>
          <a:prstGeom prst="rect">
            <a:avLst/>
          </a:prstGeom>
          <a:noFill/>
        </p:spPr>
        <p:txBody>
          <a:bodyPr wrap="none" rtlCol="0">
            <a:spAutoFit/>
          </a:bodyPr>
          <a:lstStyle/>
          <a:p>
            <a:r>
              <a:rPr lang="en-US" sz="6600" dirty="0">
                <a:solidFill>
                  <a:schemeClr val="bg1"/>
                </a:solidFill>
              </a:rPr>
              <a:t>God and Fat</a:t>
            </a:r>
          </a:p>
        </p:txBody>
      </p:sp>
    </p:spTree>
    <p:extLst>
      <p:ext uri="{BB962C8B-B14F-4D97-AF65-F5344CB8AC3E}">
        <p14:creationId xmlns:p14="http://schemas.microsoft.com/office/powerpoint/2010/main" val="688335136"/>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descr="32281674">
            <a:extLst>
              <a:ext uri="{FF2B5EF4-FFF2-40B4-BE49-F238E27FC236}">
                <a16:creationId xmlns:a16="http://schemas.microsoft.com/office/drawing/2014/main" id="{4F5F951E-1FCF-7C46-9EE4-34ED8C723D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89799">
            <a:off x="5073567" y="729206"/>
            <a:ext cx="3313113" cy="4953000"/>
          </a:xfrm>
          <a:prstGeom prst="rect">
            <a:avLst/>
          </a:prstGeom>
          <a:noFill/>
          <a:ln w="158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4739" name="Rectangle 3">
            <a:extLst>
              <a:ext uri="{FF2B5EF4-FFF2-40B4-BE49-F238E27FC236}">
                <a16:creationId xmlns:a16="http://schemas.microsoft.com/office/drawing/2014/main" id="{37C66E43-D018-254C-AA0F-150AD29F34FE}"/>
              </a:ext>
            </a:extLst>
          </p:cNvPr>
          <p:cNvSpPr>
            <a:spLocks noGrp="1" noChangeArrowheads="1"/>
          </p:cNvSpPr>
          <p:nvPr>
            <p:ph type="body" idx="4294967295"/>
          </p:nvPr>
        </p:nvSpPr>
        <p:spPr>
          <a:xfrm>
            <a:off x="514937" y="963807"/>
            <a:ext cx="4502552" cy="5359077"/>
          </a:xfrm>
        </p:spPr>
        <p:txBody>
          <a:bodyPr>
            <a:normAutofit/>
          </a:bodyPr>
          <a:lstStyle/>
          <a:p>
            <a:pPr marL="0" indent="0" eaLnBrk="1" hangingPunct="1">
              <a:lnSpc>
                <a:spcPct val="120000"/>
              </a:lnSpc>
              <a:buFont typeface="MS PGothic" panose="020B0600070205080204" pitchFamily="34" charset="-128"/>
              <a:buNone/>
            </a:pPr>
            <a:r>
              <a:rPr lang="en-US" altLang="en-US" sz="2400" dirty="0"/>
              <a:t>Compared to vegetarians, users of animal products (meat, eggs and dairy):</a:t>
            </a:r>
          </a:p>
          <a:p>
            <a:pPr marL="357188" indent="-357188" eaLnBrk="1" hangingPunct="1">
              <a:lnSpc>
                <a:spcPct val="120000"/>
              </a:lnSpc>
              <a:buFont typeface="Arial" panose="020B0604020202020204" pitchFamily="34" charset="0"/>
              <a:buChar char="•"/>
            </a:pPr>
            <a:r>
              <a:rPr lang="en-US" altLang="en-US" sz="2400" dirty="0"/>
              <a:t>Eat 50% more fat.</a:t>
            </a:r>
          </a:p>
          <a:p>
            <a:pPr marL="357188" indent="-357188" eaLnBrk="1" hangingPunct="1">
              <a:lnSpc>
                <a:spcPct val="120000"/>
              </a:lnSpc>
              <a:buFont typeface="Arial" panose="020B0604020202020204" pitchFamily="34" charset="0"/>
              <a:buChar char="•"/>
            </a:pPr>
            <a:r>
              <a:rPr lang="en-US" altLang="en-US" sz="2400" dirty="0"/>
              <a:t>Have 30% higher total cholesterol.</a:t>
            </a:r>
          </a:p>
          <a:p>
            <a:pPr marL="357188" indent="-357188" eaLnBrk="1" hangingPunct="1">
              <a:lnSpc>
                <a:spcPct val="120000"/>
              </a:lnSpc>
              <a:buFont typeface="Arial" panose="020B0604020202020204" pitchFamily="34" charset="0"/>
              <a:buChar char="•"/>
            </a:pPr>
            <a:r>
              <a:rPr lang="en-US" altLang="en-US" sz="2400" dirty="0"/>
              <a:t>Have 42% higher LDL cholesterol.</a:t>
            </a:r>
          </a:p>
          <a:p>
            <a:pPr marL="0" indent="0" eaLnBrk="1" hangingPunct="1">
              <a:lnSpc>
                <a:spcPct val="120000"/>
              </a:lnSpc>
              <a:buFont typeface="MS PGothic" panose="020B0600070205080204" pitchFamily="34" charset="-128"/>
              <a:buNone/>
            </a:pPr>
            <a:endParaRPr lang="en-US" altLang="en-US" sz="2400" dirty="0"/>
          </a:p>
        </p:txBody>
      </p:sp>
      <p:sp>
        <p:nvSpPr>
          <p:cNvPr id="108550" name="Rectangle 4">
            <a:extLst>
              <a:ext uri="{FF2B5EF4-FFF2-40B4-BE49-F238E27FC236}">
                <a16:creationId xmlns:a16="http://schemas.microsoft.com/office/drawing/2014/main" id="{F7E6C81E-43DC-3945-BF2B-D57CE8FA3729}"/>
              </a:ext>
            </a:extLst>
          </p:cNvPr>
          <p:cNvSpPr>
            <a:spLocks noChangeArrowheads="1"/>
          </p:cNvSpPr>
          <p:nvPr/>
        </p:nvSpPr>
        <p:spPr bwMode="auto">
          <a:xfrm>
            <a:off x="2627313" y="6445250"/>
            <a:ext cx="3927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err="1">
                <a:solidFill>
                  <a:schemeClr val="bg1"/>
                </a:solidFill>
                <a:effectLst/>
              </a:rPr>
              <a:t>Arq</a:t>
            </a:r>
            <a:r>
              <a:rPr lang="en-US" altLang="en-US" sz="1600" dirty="0">
                <a:solidFill>
                  <a:schemeClr val="bg1"/>
                </a:solidFill>
                <a:effectLst/>
              </a:rPr>
              <a:t> Bras </a:t>
            </a:r>
            <a:r>
              <a:rPr lang="en-US" altLang="en-US" sz="1600" dirty="0" err="1">
                <a:solidFill>
                  <a:schemeClr val="bg1"/>
                </a:solidFill>
                <a:effectLst/>
              </a:rPr>
              <a:t>Cardiol</a:t>
            </a:r>
            <a:r>
              <a:rPr lang="en-US" altLang="en-US" sz="1600" dirty="0">
                <a:solidFill>
                  <a:schemeClr val="bg1"/>
                </a:solidFill>
                <a:effectLst/>
              </a:rPr>
              <a:t>. 2007 Oct;89(4):237-44.</a:t>
            </a:r>
          </a:p>
        </p:txBody>
      </p:sp>
    </p:spTree>
    <p:extLst>
      <p:ext uri="{BB962C8B-B14F-4D97-AF65-F5344CB8AC3E}">
        <p14:creationId xmlns:p14="http://schemas.microsoft.com/office/powerpoint/2010/main" val="2323643731"/>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descr="30714950r">
            <a:extLst>
              <a:ext uri="{FF2B5EF4-FFF2-40B4-BE49-F238E27FC236}">
                <a16:creationId xmlns:a16="http://schemas.microsoft.com/office/drawing/2014/main" id="{9F21D6D8-9D55-1549-AA6B-9194E5D95D7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9656">
            <a:off x="4583574" y="532261"/>
            <a:ext cx="4079775" cy="573429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2963" name="Rectangle 3">
            <a:extLst>
              <a:ext uri="{FF2B5EF4-FFF2-40B4-BE49-F238E27FC236}">
                <a16:creationId xmlns:a16="http://schemas.microsoft.com/office/drawing/2014/main" id="{5009466A-61D9-EF4C-9A39-149868E5638C}"/>
              </a:ext>
            </a:extLst>
          </p:cNvPr>
          <p:cNvSpPr>
            <a:spLocks noGrp="1" noChangeArrowheads="1"/>
          </p:cNvSpPr>
          <p:nvPr>
            <p:ph type="body" idx="4294967295"/>
          </p:nvPr>
        </p:nvSpPr>
        <p:spPr>
          <a:xfrm>
            <a:off x="198558" y="1293189"/>
            <a:ext cx="4409954" cy="4351338"/>
          </a:xfrm>
        </p:spPr>
        <p:txBody>
          <a:bodyPr>
            <a:noAutofit/>
          </a:bodyPr>
          <a:lstStyle/>
          <a:p>
            <a:pPr marL="0" indent="0" eaLnBrk="1" hangingPunct="1">
              <a:lnSpc>
                <a:spcPct val="150000"/>
              </a:lnSpc>
              <a:buNone/>
            </a:pPr>
            <a:r>
              <a:rPr lang="en-US" altLang="en-US" sz="2400" dirty="0"/>
              <a:t>A diet high in plant sterols, soy protein, fiber, and almonds can lower cholesterol by 28%.</a:t>
            </a:r>
          </a:p>
          <a:p>
            <a:pPr marL="0" indent="0" eaLnBrk="1" hangingPunct="1">
              <a:lnSpc>
                <a:spcPct val="150000"/>
              </a:lnSpc>
              <a:buNone/>
            </a:pPr>
            <a:r>
              <a:rPr lang="en-US" altLang="en-US" sz="2400" dirty="0"/>
              <a:t>Compared to lifestyle interventions, statin drug therapy offers </a:t>
            </a:r>
            <a:r>
              <a:rPr lang="en-US" altLang="en-US" sz="2400" b="1" u="sng" dirty="0"/>
              <a:t>no</a:t>
            </a:r>
            <a:r>
              <a:rPr lang="en-US" altLang="en-US" sz="2400" dirty="0"/>
              <a:t> cholesterol lowering advantage. </a:t>
            </a:r>
          </a:p>
        </p:txBody>
      </p:sp>
      <p:sp>
        <p:nvSpPr>
          <p:cNvPr id="313350" name="Rectangle 4">
            <a:extLst>
              <a:ext uri="{FF2B5EF4-FFF2-40B4-BE49-F238E27FC236}">
                <a16:creationId xmlns:a16="http://schemas.microsoft.com/office/drawing/2014/main" id="{DE57F5D0-4043-AD41-BE18-338140CC5D87}"/>
              </a:ext>
            </a:extLst>
          </p:cNvPr>
          <p:cNvSpPr>
            <a:spLocks noChangeArrowheads="1"/>
          </p:cNvSpPr>
          <p:nvPr/>
        </p:nvSpPr>
        <p:spPr bwMode="auto">
          <a:xfrm>
            <a:off x="2968625" y="6477000"/>
            <a:ext cx="3279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JAMA. 2003 Jul 23;290(4):502-10.</a:t>
            </a:r>
          </a:p>
        </p:txBody>
      </p:sp>
    </p:spTree>
    <p:extLst>
      <p:ext uri="{BB962C8B-B14F-4D97-AF65-F5344CB8AC3E}">
        <p14:creationId xmlns:p14="http://schemas.microsoft.com/office/powerpoint/2010/main" val="27182340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6691" name="Picture 3" descr="hepatic">
            <a:extLst>
              <a:ext uri="{FF2B5EF4-FFF2-40B4-BE49-F238E27FC236}">
                <a16:creationId xmlns:a16="http://schemas.microsoft.com/office/drawing/2014/main" id="{B50A8E67-B9EB-4C42-9526-91142E1881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20" y="0"/>
            <a:ext cx="8229600" cy="6858000"/>
          </a:xfrm>
          <a:prstGeom prst="rect">
            <a:avLst/>
          </a:prstGeom>
          <a:noFill/>
          <a:ln>
            <a:noFill/>
          </a:ln>
          <a:effectLst>
            <a:outerShdw blurRad="422910" dist="35921" dir="2700000" algn="ctr" rotWithShape="0">
              <a:srgbClr val="808080">
                <a:alpha val="9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6705" name="AutoShape 17">
            <a:extLst>
              <a:ext uri="{FF2B5EF4-FFF2-40B4-BE49-F238E27FC236}">
                <a16:creationId xmlns:a16="http://schemas.microsoft.com/office/drawing/2014/main" id="{A533A8B0-9866-C14F-87D7-BA50C6213DBF}"/>
              </a:ext>
            </a:extLst>
          </p:cNvPr>
          <p:cNvSpPr>
            <a:spLocks noChangeArrowheads="1"/>
          </p:cNvSpPr>
          <p:nvPr/>
        </p:nvSpPr>
        <p:spPr bwMode="auto">
          <a:xfrm flipH="1">
            <a:off x="1385080" y="3581400"/>
            <a:ext cx="685800" cy="762000"/>
          </a:xfrm>
          <a:custGeom>
            <a:avLst/>
            <a:gdLst>
              <a:gd name="G0" fmla="+- 0 0 0"/>
              <a:gd name="G1" fmla="+- -6043375 0 0"/>
              <a:gd name="G2" fmla="+- 0 0 -6043375"/>
              <a:gd name="G3" fmla="+- 10800 0 0"/>
              <a:gd name="G4" fmla="+- 0 0 0"/>
              <a:gd name="T0" fmla="*/ 360 256 1"/>
              <a:gd name="T1" fmla="*/ 0 256 1"/>
              <a:gd name="G5" fmla="+- G2 T0 T1"/>
              <a:gd name="G6" fmla="?: G2 G2 G5"/>
              <a:gd name="G7" fmla="+- 0 0 G6"/>
              <a:gd name="G8" fmla="+- 6471 0 0"/>
              <a:gd name="G9" fmla="+- 0 0 -6043375"/>
              <a:gd name="G10" fmla="+- 6471 0 2700"/>
              <a:gd name="G11" fmla="cos G10 0"/>
              <a:gd name="G12" fmla="sin G10 0"/>
              <a:gd name="G13" fmla="cos 13500 0"/>
              <a:gd name="G14" fmla="sin 13500 0"/>
              <a:gd name="G15" fmla="+- G11 10800 0"/>
              <a:gd name="G16" fmla="+- G12 10800 0"/>
              <a:gd name="G17" fmla="+- G13 10800 0"/>
              <a:gd name="G18" fmla="+- G14 10800 0"/>
              <a:gd name="G19" fmla="*/ 6471 1 2"/>
              <a:gd name="G20" fmla="+- G19 5400 0"/>
              <a:gd name="G21" fmla="cos G20 0"/>
              <a:gd name="G22" fmla="sin G20 0"/>
              <a:gd name="G23" fmla="+- G21 10800 0"/>
              <a:gd name="G24" fmla="+- G12 G23 G22"/>
              <a:gd name="G25" fmla="+- G22 G23 G11"/>
              <a:gd name="G26" fmla="cos 10800 0"/>
              <a:gd name="G27" fmla="sin 10800 0"/>
              <a:gd name="G28" fmla="cos 6471 0"/>
              <a:gd name="G29" fmla="sin 6471 0"/>
              <a:gd name="G30" fmla="+- G26 10800 0"/>
              <a:gd name="G31" fmla="+- G27 10800 0"/>
              <a:gd name="G32" fmla="+- G28 10800 0"/>
              <a:gd name="G33" fmla="+- G29 10800 0"/>
              <a:gd name="G34" fmla="+- G19 5400 0"/>
              <a:gd name="G35" fmla="cos G34 -6043375"/>
              <a:gd name="G36" fmla="sin G34 -6043375"/>
              <a:gd name="G37" fmla="+/ -6043375 0 2"/>
              <a:gd name="T2" fmla="*/ 180 256 1"/>
              <a:gd name="T3" fmla="*/ 0 256 1"/>
              <a:gd name="G38" fmla="+- G37 T2 T3"/>
              <a:gd name="G39" fmla="?: G2 G37 G38"/>
              <a:gd name="G40" fmla="cos 10800 G39"/>
              <a:gd name="G41" fmla="sin 10800 G39"/>
              <a:gd name="G42" fmla="cos 6471 G39"/>
              <a:gd name="G43" fmla="sin 6471 G39"/>
              <a:gd name="G44" fmla="+- G40 10800 0"/>
              <a:gd name="G45" fmla="+- G41 10800 0"/>
              <a:gd name="G46" fmla="+- G42 10800 0"/>
              <a:gd name="G47" fmla="+- G43 10800 0"/>
              <a:gd name="G48" fmla="+- G35 10800 0"/>
              <a:gd name="G49" fmla="+- G36 10800 0"/>
              <a:gd name="T4" fmla="*/ 18287 w 21600"/>
              <a:gd name="T5" fmla="*/ 3017 h 21600"/>
              <a:gd name="T6" fmla="*/ 10466 w 21600"/>
              <a:gd name="T7" fmla="*/ 2170 h 21600"/>
              <a:gd name="T8" fmla="*/ 15286 w 21600"/>
              <a:gd name="T9" fmla="*/ 6136 h 21600"/>
              <a:gd name="T10" fmla="*/ 24300 w 21600"/>
              <a:gd name="T11" fmla="*/ 10800 h 21600"/>
              <a:gd name="T12" fmla="*/ 19436 w 21600"/>
              <a:gd name="T13" fmla="*/ 15665 h 21600"/>
              <a:gd name="T14" fmla="*/ 14571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71" y="10800"/>
                </a:moveTo>
                <a:cubicBezTo>
                  <a:pt x="17271" y="7226"/>
                  <a:pt x="14373" y="4329"/>
                  <a:pt x="10800" y="4329"/>
                </a:cubicBezTo>
                <a:cubicBezTo>
                  <a:pt x="10716" y="4328"/>
                  <a:pt x="10633" y="4330"/>
                  <a:pt x="10549" y="4333"/>
                </a:cubicBezTo>
                <a:lnTo>
                  <a:pt x="10382" y="8"/>
                </a:lnTo>
                <a:cubicBezTo>
                  <a:pt x="10521" y="2"/>
                  <a:pt x="10660" y="-1"/>
                  <a:pt x="10800" y="-1"/>
                </a:cubicBezTo>
                <a:cubicBezTo>
                  <a:pt x="16764" y="-1"/>
                  <a:pt x="21599" y="4835"/>
                  <a:pt x="21600" y="10799"/>
                </a:cubicBezTo>
                <a:lnTo>
                  <a:pt x="21600" y="10800"/>
                </a:lnTo>
                <a:lnTo>
                  <a:pt x="24300" y="10800"/>
                </a:lnTo>
                <a:lnTo>
                  <a:pt x="19436" y="15665"/>
                </a:lnTo>
                <a:lnTo>
                  <a:pt x="14571" y="10800"/>
                </a:lnTo>
                <a:lnTo>
                  <a:pt x="17271" y="10800"/>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06706" name="Freeform 18">
            <a:extLst>
              <a:ext uri="{FF2B5EF4-FFF2-40B4-BE49-F238E27FC236}">
                <a16:creationId xmlns:a16="http://schemas.microsoft.com/office/drawing/2014/main" id="{444B451E-A89D-1A4A-A067-4BB9E8504EDC}"/>
              </a:ext>
            </a:extLst>
          </p:cNvPr>
          <p:cNvSpPr>
            <a:spLocks/>
          </p:cNvSpPr>
          <p:nvPr/>
        </p:nvSpPr>
        <p:spPr bwMode="auto">
          <a:xfrm>
            <a:off x="1994680" y="3886200"/>
            <a:ext cx="152400" cy="1752600"/>
          </a:xfrm>
          <a:custGeom>
            <a:avLst/>
            <a:gdLst/>
            <a:ahLst/>
            <a:cxnLst>
              <a:cxn ang="0">
                <a:pos x="157" y="83"/>
              </a:cxn>
              <a:cxn ang="0">
                <a:pos x="162" y="168"/>
              </a:cxn>
              <a:cxn ang="0">
                <a:pos x="178" y="221"/>
              </a:cxn>
              <a:cxn ang="0">
                <a:pos x="189" y="328"/>
              </a:cxn>
              <a:cxn ang="0">
                <a:pos x="205" y="392"/>
              </a:cxn>
              <a:cxn ang="0">
                <a:pos x="221" y="477"/>
              </a:cxn>
              <a:cxn ang="0">
                <a:pos x="237" y="557"/>
              </a:cxn>
              <a:cxn ang="0">
                <a:pos x="210" y="1672"/>
              </a:cxn>
              <a:cxn ang="0">
                <a:pos x="167" y="1944"/>
              </a:cxn>
              <a:cxn ang="0">
                <a:pos x="141" y="2088"/>
              </a:cxn>
              <a:cxn ang="0">
                <a:pos x="119" y="2179"/>
              </a:cxn>
              <a:cxn ang="0">
                <a:pos x="82" y="2312"/>
              </a:cxn>
              <a:cxn ang="0">
                <a:pos x="45" y="2557"/>
              </a:cxn>
              <a:cxn ang="0">
                <a:pos x="34" y="2701"/>
              </a:cxn>
              <a:cxn ang="0">
                <a:pos x="23" y="2893"/>
              </a:cxn>
              <a:cxn ang="0">
                <a:pos x="2" y="3315"/>
              </a:cxn>
              <a:cxn ang="0">
                <a:pos x="34" y="4131"/>
              </a:cxn>
              <a:cxn ang="0">
                <a:pos x="55" y="4365"/>
              </a:cxn>
              <a:cxn ang="0">
                <a:pos x="93" y="4627"/>
              </a:cxn>
              <a:cxn ang="0">
                <a:pos x="146" y="4659"/>
              </a:cxn>
              <a:cxn ang="0">
                <a:pos x="439" y="4728"/>
              </a:cxn>
              <a:cxn ang="0">
                <a:pos x="626" y="4744"/>
              </a:cxn>
              <a:cxn ang="0">
                <a:pos x="663" y="4701"/>
              </a:cxn>
              <a:cxn ang="0">
                <a:pos x="690" y="4691"/>
              </a:cxn>
              <a:cxn ang="0">
                <a:pos x="685" y="4227"/>
              </a:cxn>
              <a:cxn ang="0">
                <a:pos x="722" y="3987"/>
              </a:cxn>
              <a:cxn ang="0">
                <a:pos x="749" y="3731"/>
              </a:cxn>
              <a:cxn ang="0">
                <a:pos x="770" y="3501"/>
              </a:cxn>
              <a:cxn ang="0">
                <a:pos x="813" y="2957"/>
              </a:cxn>
              <a:cxn ang="0">
                <a:pos x="882" y="2653"/>
              </a:cxn>
              <a:cxn ang="0">
                <a:pos x="909" y="2579"/>
              </a:cxn>
              <a:cxn ang="0">
                <a:pos x="978" y="2333"/>
              </a:cxn>
              <a:cxn ang="0">
                <a:pos x="1031" y="2083"/>
              </a:cxn>
              <a:cxn ang="0">
                <a:pos x="1031" y="1373"/>
              </a:cxn>
              <a:cxn ang="0">
                <a:pos x="999" y="760"/>
              </a:cxn>
              <a:cxn ang="0">
                <a:pos x="962" y="520"/>
              </a:cxn>
              <a:cxn ang="0">
                <a:pos x="925" y="157"/>
              </a:cxn>
              <a:cxn ang="0">
                <a:pos x="898" y="51"/>
              </a:cxn>
              <a:cxn ang="0">
                <a:pos x="893" y="19"/>
              </a:cxn>
              <a:cxn ang="0">
                <a:pos x="647" y="13"/>
              </a:cxn>
              <a:cxn ang="0">
                <a:pos x="71" y="8"/>
              </a:cxn>
              <a:cxn ang="0">
                <a:pos x="146" y="51"/>
              </a:cxn>
              <a:cxn ang="0">
                <a:pos x="157" y="83"/>
              </a:cxn>
            </a:cxnLst>
            <a:rect l="0" t="0" r="r" b="b"/>
            <a:pathLst>
              <a:path w="1043" h="4760">
                <a:moveTo>
                  <a:pt x="157" y="83"/>
                </a:moveTo>
                <a:cubicBezTo>
                  <a:pt x="158" y="112"/>
                  <a:pt x="157" y="140"/>
                  <a:pt x="162" y="168"/>
                </a:cubicBezTo>
                <a:cubicBezTo>
                  <a:pt x="164" y="186"/>
                  <a:pt x="178" y="221"/>
                  <a:pt x="178" y="221"/>
                </a:cubicBezTo>
                <a:cubicBezTo>
                  <a:pt x="187" y="377"/>
                  <a:pt x="174" y="263"/>
                  <a:pt x="189" y="328"/>
                </a:cubicBezTo>
                <a:cubicBezTo>
                  <a:pt x="193" y="349"/>
                  <a:pt x="205" y="392"/>
                  <a:pt x="205" y="392"/>
                </a:cubicBezTo>
                <a:cubicBezTo>
                  <a:pt x="208" y="421"/>
                  <a:pt x="210" y="449"/>
                  <a:pt x="221" y="477"/>
                </a:cubicBezTo>
                <a:cubicBezTo>
                  <a:pt x="231" y="546"/>
                  <a:pt x="223" y="520"/>
                  <a:pt x="237" y="557"/>
                </a:cubicBezTo>
                <a:cubicBezTo>
                  <a:pt x="243" y="928"/>
                  <a:pt x="267" y="1303"/>
                  <a:pt x="210" y="1672"/>
                </a:cubicBezTo>
                <a:cubicBezTo>
                  <a:pt x="196" y="1761"/>
                  <a:pt x="196" y="1858"/>
                  <a:pt x="167" y="1944"/>
                </a:cubicBezTo>
                <a:cubicBezTo>
                  <a:pt x="162" y="1991"/>
                  <a:pt x="167" y="2046"/>
                  <a:pt x="141" y="2088"/>
                </a:cubicBezTo>
                <a:cubicBezTo>
                  <a:pt x="134" y="2124"/>
                  <a:pt x="131" y="2146"/>
                  <a:pt x="119" y="2179"/>
                </a:cubicBezTo>
                <a:cubicBezTo>
                  <a:pt x="111" y="2225"/>
                  <a:pt x="91" y="2265"/>
                  <a:pt x="82" y="2312"/>
                </a:cubicBezTo>
                <a:cubicBezTo>
                  <a:pt x="65" y="2393"/>
                  <a:pt x="57" y="2475"/>
                  <a:pt x="45" y="2557"/>
                </a:cubicBezTo>
                <a:cubicBezTo>
                  <a:pt x="41" y="2605"/>
                  <a:pt x="37" y="2652"/>
                  <a:pt x="34" y="2701"/>
                </a:cubicBezTo>
                <a:cubicBezTo>
                  <a:pt x="29" y="2764"/>
                  <a:pt x="23" y="2893"/>
                  <a:pt x="23" y="2893"/>
                </a:cubicBezTo>
                <a:cubicBezTo>
                  <a:pt x="19" y="3033"/>
                  <a:pt x="13" y="3174"/>
                  <a:pt x="2" y="3315"/>
                </a:cubicBezTo>
                <a:cubicBezTo>
                  <a:pt x="4" y="3664"/>
                  <a:pt x="0" y="3843"/>
                  <a:pt x="34" y="4131"/>
                </a:cubicBezTo>
                <a:cubicBezTo>
                  <a:pt x="38" y="4209"/>
                  <a:pt x="41" y="4287"/>
                  <a:pt x="55" y="4365"/>
                </a:cubicBezTo>
                <a:cubicBezTo>
                  <a:pt x="60" y="4429"/>
                  <a:pt x="50" y="4567"/>
                  <a:pt x="93" y="4627"/>
                </a:cubicBezTo>
                <a:cubicBezTo>
                  <a:pt x="101" y="4653"/>
                  <a:pt x="122" y="4646"/>
                  <a:pt x="146" y="4659"/>
                </a:cubicBezTo>
                <a:cubicBezTo>
                  <a:pt x="235" y="4706"/>
                  <a:pt x="337" y="4718"/>
                  <a:pt x="439" y="4728"/>
                </a:cubicBezTo>
                <a:cubicBezTo>
                  <a:pt x="504" y="4751"/>
                  <a:pt x="557" y="4760"/>
                  <a:pt x="626" y="4744"/>
                </a:cubicBezTo>
                <a:cubicBezTo>
                  <a:pt x="647" y="4722"/>
                  <a:pt x="637" y="4710"/>
                  <a:pt x="663" y="4701"/>
                </a:cubicBezTo>
                <a:cubicBezTo>
                  <a:pt x="683" y="4730"/>
                  <a:pt x="672" y="4756"/>
                  <a:pt x="690" y="4691"/>
                </a:cubicBezTo>
                <a:cubicBezTo>
                  <a:pt x="681" y="4536"/>
                  <a:pt x="640" y="4382"/>
                  <a:pt x="685" y="4227"/>
                </a:cubicBezTo>
                <a:cubicBezTo>
                  <a:pt x="694" y="4149"/>
                  <a:pt x="691" y="4059"/>
                  <a:pt x="722" y="3987"/>
                </a:cubicBezTo>
                <a:cubicBezTo>
                  <a:pt x="729" y="3901"/>
                  <a:pt x="735" y="3815"/>
                  <a:pt x="749" y="3731"/>
                </a:cubicBezTo>
                <a:cubicBezTo>
                  <a:pt x="754" y="3652"/>
                  <a:pt x="755" y="3577"/>
                  <a:pt x="770" y="3501"/>
                </a:cubicBezTo>
                <a:cubicBezTo>
                  <a:pt x="783" y="3323"/>
                  <a:pt x="762" y="3129"/>
                  <a:pt x="813" y="2957"/>
                </a:cubicBezTo>
                <a:cubicBezTo>
                  <a:pt x="820" y="2856"/>
                  <a:pt x="836" y="2743"/>
                  <a:pt x="882" y="2653"/>
                </a:cubicBezTo>
                <a:cubicBezTo>
                  <a:pt x="893" y="2564"/>
                  <a:pt x="874" y="2669"/>
                  <a:pt x="909" y="2579"/>
                </a:cubicBezTo>
                <a:cubicBezTo>
                  <a:pt x="938" y="2500"/>
                  <a:pt x="939" y="2409"/>
                  <a:pt x="978" y="2333"/>
                </a:cubicBezTo>
                <a:cubicBezTo>
                  <a:pt x="988" y="2247"/>
                  <a:pt x="1019" y="2168"/>
                  <a:pt x="1031" y="2083"/>
                </a:cubicBezTo>
                <a:cubicBezTo>
                  <a:pt x="1043" y="1756"/>
                  <a:pt x="1039" y="1920"/>
                  <a:pt x="1031" y="1373"/>
                </a:cubicBezTo>
                <a:cubicBezTo>
                  <a:pt x="1028" y="1194"/>
                  <a:pt x="1041" y="953"/>
                  <a:pt x="999" y="760"/>
                </a:cubicBezTo>
                <a:cubicBezTo>
                  <a:pt x="993" y="701"/>
                  <a:pt x="985" y="564"/>
                  <a:pt x="962" y="520"/>
                </a:cubicBezTo>
                <a:cubicBezTo>
                  <a:pt x="939" y="400"/>
                  <a:pt x="951" y="275"/>
                  <a:pt x="925" y="157"/>
                </a:cubicBezTo>
                <a:cubicBezTo>
                  <a:pt x="919" y="107"/>
                  <a:pt x="908" y="97"/>
                  <a:pt x="898" y="51"/>
                </a:cubicBezTo>
                <a:cubicBezTo>
                  <a:pt x="895" y="41"/>
                  <a:pt x="903" y="21"/>
                  <a:pt x="893" y="19"/>
                </a:cubicBezTo>
                <a:cubicBezTo>
                  <a:pt x="811" y="7"/>
                  <a:pt x="729" y="15"/>
                  <a:pt x="647" y="13"/>
                </a:cubicBezTo>
                <a:cubicBezTo>
                  <a:pt x="445" y="0"/>
                  <a:pt x="303" y="6"/>
                  <a:pt x="71" y="8"/>
                </a:cubicBezTo>
                <a:cubicBezTo>
                  <a:pt x="116" y="19"/>
                  <a:pt x="122" y="17"/>
                  <a:pt x="146" y="51"/>
                </a:cubicBezTo>
                <a:cubicBezTo>
                  <a:pt x="148" y="60"/>
                  <a:pt x="165" y="83"/>
                  <a:pt x="157" y="83"/>
                </a:cubicBezTo>
                <a:close/>
              </a:path>
            </a:pathLst>
          </a:cu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rgbClr val="FF0000"/>
            </a:solidFill>
            <a:round/>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06707" name="AutoShape 19">
            <a:extLst>
              <a:ext uri="{FF2B5EF4-FFF2-40B4-BE49-F238E27FC236}">
                <a16:creationId xmlns:a16="http://schemas.microsoft.com/office/drawing/2014/main" id="{E427B686-1DB8-3248-8C51-2736B8532E56}"/>
              </a:ext>
            </a:extLst>
          </p:cNvPr>
          <p:cNvSpPr>
            <a:spLocks noChangeArrowheads="1"/>
          </p:cNvSpPr>
          <p:nvPr/>
        </p:nvSpPr>
        <p:spPr bwMode="auto">
          <a:xfrm flipH="1">
            <a:off x="1461280" y="5029200"/>
            <a:ext cx="762000" cy="609600"/>
          </a:xfrm>
          <a:custGeom>
            <a:avLst/>
            <a:gdLst>
              <a:gd name="G0" fmla="+- 5745353 0 0"/>
              <a:gd name="G1" fmla="+- 242689 0 0"/>
              <a:gd name="G2" fmla="+- 5745353 0 242689"/>
              <a:gd name="G3" fmla="+- 10800 0 0"/>
              <a:gd name="G4" fmla="+- 0 0 5745353"/>
              <a:gd name="T0" fmla="*/ 360 256 1"/>
              <a:gd name="T1" fmla="*/ 0 256 1"/>
              <a:gd name="G5" fmla="+- G2 T0 T1"/>
              <a:gd name="G6" fmla="?: G2 G2 G5"/>
              <a:gd name="G7" fmla="+- 0 0 G6"/>
              <a:gd name="G8" fmla="+- 5527 0 0"/>
              <a:gd name="G9" fmla="+- 0 0 242689"/>
              <a:gd name="G10" fmla="+- 5527 0 2700"/>
              <a:gd name="G11" fmla="cos G10 5745353"/>
              <a:gd name="G12" fmla="sin G10 5745353"/>
              <a:gd name="G13" fmla="cos 13500 5745353"/>
              <a:gd name="G14" fmla="sin 13500 5745353"/>
              <a:gd name="G15" fmla="+- G11 10800 0"/>
              <a:gd name="G16" fmla="+- G12 10800 0"/>
              <a:gd name="G17" fmla="+- G13 10800 0"/>
              <a:gd name="G18" fmla="+- G14 10800 0"/>
              <a:gd name="G19" fmla="*/ 5527 1 2"/>
              <a:gd name="G20" fmla="+- G19 5400 0"/>
              <a:gd name="G21" fmla="cos G20 5745353"/>
              <a:gd name="G22" fmla="sin G20 5745353"/>
              <a:gd name="G23" fmla="+- G21 10800 0"/>
              <a:gd name="G24" fmla="+- G12 G23 G22"/>
              <a:gd name="G25" fmla="+- G22 G23 G11"/>
              <a:gd name="G26" fmla="cos 10800 5745353"/>
              <a:gd name="G27" fmla="sin 10800 5745353"/>
              <a:gd name="G28" fmla="cos 5527 5745353"/>
              <a:gd name="G29" fmla="sin 5527 5745353"/>
              <a:gd name="G30" fmla="+- G26 10800 0"/>
              <a:gd name="G31" fmla="+- G27 10800 0"/>
              <a:gd name="G32" fmla="+- G28 10800 0"/>
              <a:gd name="G33" fmla="+- G29 10800 0"/>
              <a:gd name="G34" fmla="+- G19 5400 0"/>
              <a:gd name="G35" fmla="cos G34 242689"/>
              <a:gd name="G36" fmla="sin G34 242689"/>
              <a:gd name="G37" fmla="+/ 242689 5745353 2"/>
              <a:gd name="T2" fmla="*/ 180 256 1"/>
              <a:gd name="T3" fmla="*/ 0 256 1"/>
              <a:gd name="G38" fmla="+- G37 T2 T3"/>
              <a:gd name="G39" fmla="?: G2 G37 G38"/>
              <a:gd name="G40" fmla="cos 10800 G39"/>
              <a:gd name="G41" fmla="sin 10800 G39"/>
              <a:gd name="G42" fmla="cos 5527 G39"/>
              <a:gd name="G43" fmla="sin 5527 G39"/>
              <a:gd name="G44" fmla="+- G40 10800 0"/>
              <a:gd name="G45" fmla="+- G41 10800 0"/>
              <a:gd name="G46" fmla="+- G42 10800 0"/>
              <a:gd name="G47" fmla="+- G43 10800 0"/>
              <a:gd name="G48" fmla="+- G35 10800 0"/>
              <a:gd name="G49" fmla="+- G36 10800 0"/>
              <a:gd name="T4" fmla="*/ 18344 w 21600"/>
              <a:gd name="T5" fmla="*/ 18527 h 21600"/>
              <a:gd name="T6" fmla="*/ 18946 w 21600"/>
              <a:gd name="T7" fmla="*/ 11327 h 21600"/>
              <a:gd name="T8" fmla="*/ 14661 w 21600"/>
              <a:gd name="T9" fmla="*/ 14754 h 21600"/>
              <a:gd name="T10" fmla="*/ 11349 w 21600"/>
              <a:gd name="T11" fmla="*/ 24288 h 21600"/>
              <a:gd name="T12" fmla="*/ 5799 w 21600"/>
              <a:gd name="T13" fmla="*/ 19174 h 21600"/>
              <a:gd name="T14" fmla="*/ 10915 w 21600"/>
              <a:gd name="T15" fmla="*/ 136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024" y="16322"/>
                </a:moveTo>
                <a:cubicBezTo>
                  <a:pt x="13850" y="16207"/>
                  <a:pt x="16132" y="13978"/>
                  <a:pt x="16315" y="11156"/>
                </a:cubicBezTo>
                <a:lnTo>
                  <a:pt x="21577" y="11497"/>
                </a:lnTo>
                <a:cubicBezTo>
                  <a:pt x="21220" y="17011"/>
                  <a:pt x="16760" y="21366"/>
                  <a:pt x="11239" y="21591"/>
                </a:cubicBezTo>
                <a:lnTo>
                  <a:pt x="11349" y="24288"/>
                </a:lnTo>
                <a:lnTo>
                  <a:pt x="5799" y="19174"/>
                </a:lnTo>
                <a:lnTo>
                  <a:pt x="10915" y="13624"/>
                </a:lnTo>
                <a:lnTo>
                  <a:pt x="11024" y="16322"/>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effectLst>
                <a:outerShdw blurRad="38100" dist="38100" dir="2700000" algn="tl">
                  <a:srgbClr val="000000"/>
                </a:outerShdw>
              </a:effectLst>
            </a:endParaRPr>
          </a:p>
        </p:txBody>
      </p:sp>
      <p:sp>
        <p:nvSpPr>
          <p:cNvPr id="1906699" name="AutoShape 11">
            <a:extLst>
              <a:ext uri="{FF2B5EF4-FFF2-40B4-BE49-F238E27FC236}">
                <a16:creationId xmlns:a16="http://schemas.microsoft.com/office/drawing/2014/main" id="{5FE3327C-0B51-9F42-9EAD-3E63A4EFF40E}"/>
              </a:ext>
            </a:extLst>
          </p:cNvPr>
          <p:cNvSpPr>
            <a:spLocks noChangeArrowheads="1"/>
          </p:cNvSpPr>
          <p:nvPr/>
        </p:nvSpPr>
        <p:spPr bwMode="auto">
          <a:xfrm flipH="1">
            <a:off x="1766080" y="3581400"/>
            <a:ext cx="3810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2" name="TextBox 1">
            <a:extLst>
              <a:ext uri="{FF2B5EF4-FFF2-40B4-BE49-F238E27FC236}">
                <a16:creationId xmlns:a16="http://schemas.microsoft.com/office/drawing/2014/main" id="{9B3B124C-DCCD-F44C-A31A-3A1755C7EB6C}"/>
              </a:ext>
            </a:extLst>
          </p:cNvPr>
          <p:cNvSpPr txBox="1"/>
          <p:nvPr/>
        </p:nvSpPr>
        <p:spPr>
          <a:xfrm>
            <a:off x="3029410" y="347242"/>
            <a:ext cx="5852564" cy="646331"/>
          </a:xfrm>
          <a:prstGeom prst="rect">
            <a:avLst/>
          </a:prstGeom>
          <a:noFill/>
        </p:spPr>
        <p:txBody>
          <a:bodyPr wrap="none" rtlCol="0">
            <a:spAutoFit/>
          </a:bodyPr>
          <a:lstStyle/>
          <a:p>
            <a:r>
              <a:rPr lang="en-US" sz="3600" dirty="0">
                <a:solidFill>
                  <a:schemeClr val="bg1"/>
                </a:solidFill>
              </a:rPr>
              <a:t>Plant Fiber Lowers Cholesterol</a:t>
            </a:r>
          </a:p>
        </p:txBody>
      </p:sp>
    </p:spTree>
    <p:extLst>
      <p:ext uri="{BB962C8B-B14F-4D97-AF65-F5344CB8AC3E}">
        <p14:creationId xmlns:p14="http://schemas.microsoft.com/office/powerpoint/2010/main" val="2547343916"/>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9934805">
            <a:extLst>
              <a:ext uri="{FF2B5EF4-FFF2-40B4-BE49-F238E27FC236}">
                <a16:creationId xmlns:a16="http://schemas.microsoft.com/office/drawing/2014/main" id="{88DF2FF6-8632-234F-86EE-3591C12695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0674" y="1796708"/>
            <a:ext cx="6862963" cy="457154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3461" name="Rectangle 5">
            <a:extLst>
              <a:ext uri="{FF2B5EF4-FFF2-40B4-BE49-F238E27FC236}">
                <a16:creationId xmlns:a16="http://schemas.microsoft.com/office/drawing/2014/main" id="{31AA60E0-04DC-9A4A-A9D4-09C15373219E}"/>
              </a:ext>
            </a:extLst>
          </p:cNvPr>
          <p:cNvSpPr>
            <a:spLocks noChangeArrowheads="1"/>
          </p:cNvSpPr>
          <p:nvPr/>
        </p:nvSpPr>
        <p:spPr bwMode="auto">
          <a:xfrm>
            <a:off x="2895600" y="6477000"/>
            <a:ext cx="331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err="1">
                <a:solidFill>
                  <a:schemeClr val="bg1"/>
                </a:solidFill>
                <a:effectLst/>
              </a:rPr>
              <a:t>Eur</a:t>
            </a:r>
            <a:r>
              <a:rPr lang="en-US" altLang="en-US" sz="1600" dirty="0">
                <a:solidFill>
                  <a:schemeClr val="bg1"/>
                </a:solidFill>
                <a:effectLst/>
              </a:rPr>
              <a:t> J </a:t>
            </a:r>
            <a:r>
              <a:rPr lang="en-US" altLang="en-US" sz="1600" dirty="0" err="1">
                <a:solidFill>
                  <a:schemeClr val="bg1"/>
                </a:solidFill>
                <a:effectLst/>
              </a:rPr>
              <a:t>Nutr</a:t>
            </a:r>
            <a:r>
              <a:rPr lang="en-US" altLang="en-US" sz="1600" dirty="0">
                <a:solidFill>
                  <a:schemeClr val="bg1"/>
                </a:solidFill>
                <a:effectLst/>
              </a:rPr>
              <a:t>. 2003 Oct;42(5):254-61.</a:t>
            </a:r>
          </a:p>
        </p:txBody>
      </p:sp>
      <p:sp>
        <p:nvSpPr>
          <p:cNvPr id="2097158" name="Rectangle 6">
            <a:extLst>
              <a:ext uri="{FF2B5EF4-FFF2-40B4-BE49-F238E27FC236}">
                <a16:creationId xmlns:a16="http://schemas.microsoft.com/office/drawing/2014/main" id="{5350D1BB-88D1-5044-9303-D8D8229B80AC}"/>
              </a:ext>
            </a:extLst>
          </p:cNvPr>
          <p:cNvSpPr>
            <a:spLocks noGrp="1" noChangeArrowheads="1"/>
          </p:cNvSpPr>
          <p:nvPr>
            <p:ph type="body" sz="half" idx="2"/>
          </p:nvPr>
        </p:nvSpPr>
        <p:spPr>
          <a:xfrm>
            <a:off x="567167" y="196769"/>
            <a:ext cx="8947230" cy="4530725"/>
          </a:xfrm>
        </p:spPr>
        <p:txBody>
          <a:bodyPr>
            <a:normAutofit/>
          </a:bodyPr>
          <a:lstStyle/>
          <a:p>
            <a:pPr marL="0" indent="0">
              <a:buNone/>
            </a:pPr>
            <a:r>
              <a:rPr lang="en-US" altLang="en-US" dirty="0"/>
              <a:t>Carrots are high in fiber and antioxidants, which:</a:t>
            </a:r>
          </a:p>
          <a:p>
            <a:pPr lvl="1"/>
            <a:r>
              <a:rPr lang="en-US" altLang="en-US" sz="2800" dirty="0"/>
              <a:t>Reduce cholesterol resorption in the bowel.</a:t>
            </a:r>
          </a:p>
          <a:p>
            <a:pPr lvl="1"/>
            <a:r>
              <a:rPr lang="en-US" altLang="en-US" sz="2800" dirty="0"/>
              <a:t>Improve blood stream antioxidant levels.</a:t>
            </a:r>
          </a:p>
        </p:txBody>
      </p:sp>
    </p:spTree>
    <p:extLst>
      <p:ext uri="{BB962C8B-B14F-4D97-AF65-F5344CB8AC3E}">
        <p14:creationId xmlns:p14="http://schemas.microsoft.com/office/powerpoint/2010/main" val="95234458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71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971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158" grpId="0" uiExpand="1"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8" name="Picture 2" descr="P0104950">
            <a:extLst>
              <a:ext uri="{FF2B5EF4-FFF2-40B4-BE49-F238E27FC236}">
                <a16:creationId xmlns:a16="http://schemas.microsoft.com/office/drawing/2014/main" id="{AA4BCACB-E231-0B44-8E38-ED6BF9A88154}"/>
              </a:ext>
            </a:extLst>
          </p:cNvPr>
          <p:cNvPicPr>
            <a:picLocks noChangeAspect="1" noChangeArrowheads="1"/>
          </p:cNvPicPr>
          <p:nvPr/>
        </p:nvPicPr>
        <p:blipFill rotWithShape="1">
          <a:blip r:embed="rId3" cstate="email">
            <a:lum bright="24000" contrast="24000"/>
            <a:extLst>
              <a:ext uri="{28A0092B-C50C-407E-A947-70E740481C1C}">
                <a14:useLocalDpi xmlns:a14="http://schemas.microsoft.com/office/drawing/2010/main"/>
              </a:ext>
            </a:extLst>
          </a:blip>
          <a:srcRect/>
          <a:stretch/>
        </p:blipFill>
        <p:spPr bwMode="auto">
          <a:xfrm rot="546220">
            <a:off x="4383449" y="947769"/>
            <a:ext cx="3838937" cy="501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2179" name="Rectangle 3">
            <a:extLst>
              <a:ext uri="{FF2B5EF4-FFF2-40B4-BE49-F238E27FC236}">
                <a16:creationId xmlns:a16="http://schemas.microsoft.com/office/drawing/2014/main" id="{54BE25F2-CC9E-5946-97A9-14C9F5377D60}"/>
              </a:ext>
            </a:extLst>
          </p:cNvPr>
          <p:cNvSpPr>
            <a:spLocks noGrp="1" noChangeArrowheads="1"/>
          </p:cNvSpPr>
          <p:nvPr>
            <p:ph type="body" idx="4294967295"/>
          </p:nvPr>
        </p:nvSpPr>
        <p:spPr>
          <a:xfrm>
            <a:off x="385581" y="1281615"/>
            <a:ext cx="4012798" cy="4351338"/>
          </a:xfrm>
        </p:spPr>
        <p:txBody>
          <a:bodyPr/>
          <a:lstStyle/>
          <a:p>
            <a:pPr marL="285750" indent="-285750" eaLnBrk="1" hangingPunct="1">
              <a:lnSpc>
                <a:spcPct val="190000"/>
              </a:lnSpc>
            </a:pPr>
            <a:r>
              <a:rPr lang="en-US" altLang="en-US" sz="2800" dirty="0"/>
              <a:t>Beans, 120 g per day, can lower cholesterol and triglycerides by 10.4%.</a:t>
            </a:r>
          </a:p>
        </p:txBody>
      </p:sp>
      <p:sp>
        <p:nvSpPr>
          <p:cNvPr id="331782" name="Rectangle 4">
            <a:extLst>
              <a:ext uri="{FF2B5EF4-FFF2-40B4-BE49-F238E27FC236}">
                <a16:creationId xmlns:a16="http://schemas.microsoft.com/office/drawing/2014/main" id="{EB24B92B-9AA1-5748-B0AA-D39BE9D94B66}"/>
              </a:ext>
            </a:extLst>
          </p:cNvPr>
          <p:cNvSpPr>
            <a:spLocks noChangeArrowheads="1"/>
          </p:cNvSpPr>
          <p:nvPr/>
        </p:nvSpPr>
        <p:spPr bwMode="auto">
          <a:xfrm>
            <a:off x="2655888" y="6445250"/>
            <a:ext cx="3832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 Am J </a:t>
            </a:r>
            <a:r>
              <a:rPr lang="en-US" altLang="en-US" sz="1600" dirty="0" err="1">
                <a:solidFill>
                  <a:schemeClr val="bg1"/>
                </a:solidFill>
                <a:effectLst/>
              </a:rPr>
              <a:t>Clin</a:t>
            </a:r>
            <a:r>
              <a:rPr lang="en-US" altLang="en-US" sz="1600" dirty="0">
                <a:solidFill>
                  <a:schemeClr val="bg1"/>
                </a:solidFill>
                <a:effectLst/>
              </a:rPr>
              <a:t> </a:t>
            </a:r>
            <a:r>
              <a:rPr lang="en-US" altLang="en-US" sz="1600" dirty="0" err="1">
                <a:solidFill>
                  <a:schemeClr val="bg1"/>
                </a:solidFill>
                <a:effectLst/>
              </a:rPr>
              <a:t>Nutr</a:t>
            </a:r>
            <a:r>
              <a:rPr lang="en-US" altLang="en-US" sz="1600" dirty="0">
                <a:solidFill>
                  <a:schemeClr val="bg1"/>
                </a:solidFill>
                <a:effectLst/>
              </a:rPr>
              <a:t>. 1990 Jun;51(6):1013-9. </a:t>
            </a:r>
          </a:p>
        </p:txBody>
      </p:sp>
    </p:spTree>
    <p:extLst>
      <p:ext uri="{BB962C8B-B14F-4D97-AF65-F5344CB8AC3E}">
        <p14:creationId xmlns:p14="http://schemas.microsoft.com/office/powerpoint/2010/main" val="508071190"/>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6691" name="Picture 3" descr="hepatic">
            <a:extLst>
              <a:ext uri="{FF2B5EF4-FFF2-40B4-BE49-F238E27FC236}">
                <a16:creationId xmlns:a16="http://schemas.microsoft.com/office/drawing/2014/main" id="{B50A8E67-B9EB-4C42-9526-91142E1881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20" y="0"/>
            <a:ext cx="8229600" cy="6858000"/>
          </a:xfrm>
          <a:prstGeom prst="rect">
            <a:avLst/>
          </a:prstGeom>
          <a:noFill/>
          <a:ln>
            <a:noFill/>
          </a:ln>
          <a:effectLst>
            <a:outerShdw blurRad="422910" dist="35921" dir="2700000" algn="ctr" rotWithShape="0">
              <a:srgbClr val="808080">
                <a:alpha val="9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6705" name="AutoShape 17">
            <a:extLst>
              <a:ext uri="{FF2B5EF4-FFF2-40B4-BE49-F238E27FC236}">
                <a16:creationId xmlns:a16="http://schemas.microsoft.com/office/drawing/2014/main" id="{A533A8B0-9866-C14F-87D7-BA50C6213DBF}"/>
              </a:ext>
            </a:extLst>
          </p:cNvPr>
          <p:cNvSpPr>
            <a:spLocks noChangeArrowheads="1"/>
          </p:cNvSpPr>
          <p:nvPr/>
        </p:nvSpPr>
        <p:spPr bwMode="auto">
          <a:xfrm flipH="1">
            <a:off x="1385080" y="3581400"/>
            <a:ext cx="685800" cy="762000"/>
          </a:xfrm>
          <a:custGeom>
            <a:avLst/>
            <a:gdLst>
              <a:gd name="G0" fmla="+- 0 0 0"/>
              <a:gd name="G1" fmla="+- -6043375 0 0"/>
              <a:gd name="G2" fmla="+- 0 0 -6043375"/>
              <a:gd name="G3" fmla="+- 10800 0 0"/>
              <a:gd name="G4" fmla="+- 0 0 0"/>
              <a:gd name="T0" fmla="*/ 360 256 1"/>
              <a:gd name="T1" fmla="*/ 0 256 1"/>
              <a:gd name="G5" fmla="+- G2 T0 T1"/>
              <a:gd name="G6" fmla="?: G2 G2 G5"/>
              <a:gd name="G7" fmla="+- 0 0 G6"/>
              <a:gd name="G8" fmla="+- 6471 0 0"/>
              <a:gd name="G9" fmla="+- 0 0 -6043375"/>
              <a:gd name="G10" fmla="+- 6471 0 2700"/>
              <a:gd name="G11" fmla="cos G10 0"/>
              <a:gd name="G12" fmla="sin G10 0"/>
              <a:gd name="G13" fmla="cos 13500 0"/>
              <a:gd name="G14" fmla="sin 13500 0"/>
              <a:gd name="G15" fmla="+- G11 10800 0"/>
              <a:gd name="G16" fmla="+- G12 10800 0"/>
              <a:gd name="G17" fmla="+- G13 10800 0"/>
              <a:gd name="G18" fmla="+- G14 10800 0"/>
              <a:gd name="G19" fmla="*/ 6471 1 2"/>
              <a:gd name="G20" fmla="+- G19 5400 0"/>
              <a:gd name="G21" fmla="cos G20 0"/>
              <a:gd name="G22" fmla="sin G20 0"/>
              <a:gd name="G23" fmla="+- G21 10800 0"/>
              <a:gd name="G24" fmla="+- G12 G23 G22"/>
              <a:gd name="G25" fmla="+- G22 G23 G11"/>
              <a:gd name="G26" fmla="cos 10800 0"/>
              <a:gd name="G27" fmla="sin 10800 0"/>
              <a:gd name="G28" fmla="cos 6471 0"/>
              <a:gd name="G29" fmla="sin 6471 0"/>
              <a:gd name="G30" fmla="+- G26 10800 0"/>
              <a:gd name="G31" fmla="+- G27 10800 0"/>
              <a:gd name="G32" fmla="+- G28 10800 0"/>
              <a:gd name="G33" fmla="+- G29 10800 0"/>
              <a:gd name="G34" fmla="+- G19 5400 0"/>
              <a:gd name="G35" fmla="cos G34 -6043375"/>
              <a:gd name="G36" fmla="sin G34 -6043375"/>
              <a:gd name="G37" fmla="+/ -6043375 0 2"/>
              <a:gd name="T2" fmla="*/ 180 256 1"/>
              <a:gd name="T3" fmla="*/ 0 256 1"/>
              <a:gd name="G38" fmla="+- G37 T2 T3"/>
              <a:gd name="G39" fmla="?: G2 G37 G38"/>
              <a:gd name="G40" fmla="cos 10800 G39"/>
              <a:gd name="G41" fmla="sin 10800 G39"/>
              <a:gd name="G42" fmla="cos 6471 G39"/>
              <a:gd name="G43" fmla="sin 6471 G39"/>
              <a:gd name="G44" fmla="+- G40 10800 0"/>
              <a:gd name="G45" fmla="+- G41 10800 0"/>
              <a:gd name="G46" fmla="+- G42 10800 0"/>
              <a:gd name="G47" fmla="+- G43 10800 0"/>
              <a:gd name="G48" fmla="+- G35 10800 0"/>
              <a:gd name="G49" fmla="+- G36 10800 0"/>
              <a:gd name="T4" fmla="*/ 18287 w 21600"/>
              <a:gd name="T5" fmla="*/ 3017 h 21600"/>
              <a:gd name="T6" fmla="*/ 10466 w 21600"/>
              <a:gd name="T7" fmla="*/ 2170 h 21600"/>
              <a:gd name="T8" fmla="*/ 15286 w 21600"/>
              <a:gd name="T9" fmla="*/ 6136 h 21600"/>
              <a:gd name="T10" fmla="*/ 24300 w 21600"/>
              <a:gd name="T11" fmla="*/ 10800 h 21600"/>
              <a:gd name="T12" fmla="*/ 19436 w 21600"/>
              <a:gd name="T13" fmla="*/ 15665 h 21600"/>
              <a:gd name="T14" fmla="*/ 14571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71" y="10800"/>
                </a:moveTo>
                <a:cubicBezTo>
                  <a:pt x="17271" y="7226"/>
                  <a:pt x="14373" y="4329"/>
                  <a:pt x="10800" y="4329"/>
                </a:cubicBezTo>
                <a:cubicBezTo>
                  <a:pt x="10716" y="4328"/>
                  <a:pt x="10633" y="4330"/>
                  <a:pt x="10549" y="4333"/>
                </a:cubicBezTo>
                <a:lnTo>
                  <a:pt x="10382" y="8"/>
                </a:lnTo>
                <a:cubicBezTo>
                  <a:pt x="10521" y="2"/>
                  <a:pt x="10660" y="-1"/>
                  <a:pt x="10800" y="-1"/>
                </a:cubicBezTo>
                <a:cubicBezTo>
                  <a:pt x="16764" y="-1"/>
                  <a:pt x="21599" y="4835"/>
                  <a:pt x="21600" y="10799"/>
                </a:cubicBezTo>
                <a:lnTo>
                  <a:pt x="21600" y="10800"/>
                </a:lnTo>
                <a:lnTo>
                  <a:pt x="24300" y="10800"/>
                </a:lnTo>
                <a:lnTo>
                  <a:pt x="19436" y="15665"/>
                </a:lnTo>
                <a:lnTo>
                  <a:pt x="14571" y="10800"/>
                </a:lnTo>
                <a:lnTo>
                  <a:pt x="17271" y="10800"/>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06706" name="Freeform 18">
            <a:extLst>
              <a:ext uri="{FF2B5EF4-FFF2-40B4-BE49-F238E27FC236}">
                <a16:creationId xmlns:a16="http://schemas.microsoft.com/office/drawing/2014/main" id="{444B451E-A89D-1A4A-A067-4BB9E8504EDC}"/>
              </a:ext>
            </a:extLst>
          </p:cNvPr>
          <p:cNvSpPr>
            <a:spLocks/>
          </p:cNvSpPr>
          <p:nvPr/>
        </p:nvSpPr>
        <p:spPr bwMode="auto">
          <a:xfrm>
            <a:off x="1994680" y="3886200"/>
            <a:ext cx="152400" cy="1752600"/>
          </a:xfrm>
          <a:custGeom>
            <a:avLst/>
            <a:gdLst/>
            <a:ahLst/>
            <a:cxnLst>
              <a:cxn ang="0">
                <a:pos x="157" y="83"/>
              </a:cxn>
              <a:cxn ang="0">
                <a:pos x="162" y="168"/>
              </a:cxn>
              <a:cxn ang="0">
                <a:pos x="178" y="221"/>
              </a:cxn>
              <a:cxn ang="0">
                <a:pos x="189" y="328"/>
              </a:cxn>
              <a:cxn ang="0">
                <a:pos x="205" y="392"/>
              </a:cxn>
              <a:cxn ang="0">
                <a:pos x="221" y="477"/>
              </a:cxn>
              <a:cxn ang="0">
                <a:pos x="237" y="557"/>
              </a:cxn>
              <a:cxn ang="0">
                <a:pos x="210" y="1672"/>
              </a:cxn>
              <a:cxn ang="0">
                <a:pos x="167" y="1944"/>
              </a:cxn>
              <a:cxn ang="0">
                <a:pos x="141" y="2088"/>
              </a:cxn>
              <a:cxn ang="0">
                <a:pos x="119" y="2179"/>
              </a:cxn>
              <a:cxn ang="0">
                <a:pos x="82" y="2312"/>
              </a:cxn>
              <a:cxn ang="0">
                <a:pos x="45" y="2557"/>
              </a:cxn>
              <a:cxn ang="0">
                <a:pos x="34" y="2701"/>
              </a:cxn>
              <a:cxn ang="0">
                <a:pos x="23" y="2893"/>
              </a:cxn>
              <a:cxn ang="0">
                <a:pos x="2" y="3315"/>
              </a:cxn>
              <a:cxn ang="0">
                <a:pos x="34" y="4131"/>
              </a:cxn>
              <a:cxn ang="0">
                <a:pos x="55" y="4365"/>
              </a:cxn>
              <a:cxn ang="0">
                <a:pos x="93" y="4627"/>
              </a:cxn>
              <a:cxn ang="0">
                <a:pos x="146" y="4659"/>
              </a:cxn>
              <a:cxn ang="0">
                <a:pos x="439" y="4728"/>
              </a:cxn>
              <a:cxn ang="0">
                <a:pos x="626" y="4744"/>
              </a:cxn>
              <a:cxn ang="0">
                <a:pos x="663" y="4701"/>
              </a:cxn>
              <a:cxn ang="0">
                <a:pos x="690" y="4691"/>
              </a:cxn>
              <a:cxn ang="0">
                <a:pos x="685" y="4227"/>
              </a:cxn>
              <a:cxn ang="0">
                <a:pos x="722" y="3987"/>
              </a:cxn>
              <a:cxn ang="0">
                <a:pos x="749" y="3731"/>
              </a:cxn>
              <a:cxn ang="0">
                <a:pos x="770" y="3501"/>
              </a:cxn>
              <a:cxn ang="0">
                <a:pos x="813" y="2957"/>
              </a:cxn>
              <a:cxn ang="0">
                <a:pos x="882" y="2653"/>
              </a:cxn>
              <a:cxn ang="0">
                <a:pos x="909" y="2579"/>
              </a:cxn>
              <a:cxn ang="0">
                <a:pos x="978" y="2333"/>
              </a:cxn>
              <a:cxn ang="0">
                <a:pos x="1031" y="2083"/>
              </a:cxn>
              <a:cxn ang="0">
                <a:pos x="1031" y="1373"/>
              </a:cxn>
              <a:cxn ang="0">
                <a:pos x="999" y="760"/>
              </a:cxn>
              <a:cxn ang="0">
                <a:pos x="962" y="520"/>
              </a:cxn>
              <a:cxn ang="0">
                <a:pos x="925" y="157"/>
              </a:cxn>
              <a:cxn ang="0">
                <a:pos x="898" y="51"/>
              </a:cxn>
              <a:cxn ang="0">
                <a:pos x="893" y="19"/>
              </a:cxn>
              <a:cxn ang="0">
                <a:pos x="647" y="13"/>
              </a:cxn>
              <a:cxn ang="0">
                <a:pos x="71" y="8"/>
              </a:cxn>
              <a:cxn ang="0">
                <a:pos x="146" y="51"/>
              </a:cxn>
              <a:cxn ang="0">
                <a:pos x="157" y="83"/>
              </a:cxn>
            </a:cxnLst>
            <a:rect l="0" t="0" r="r" b="b"/>
            <a:pathLst>
              <a:path w="1043" h="4760">
                <a:moveTo>
                  <a:pt x="157" y="83"/>
                </a:moveTo>
                <a:cubicBezTo>
                  <a:pt x="158" y="112"/>
                  <a:pt x="157" y="140"/>
                  <a:pt x="162" y="168"/>
                </a:cubicBezTo>
                <a:cubicBezTo>
                  <a:pt x="164" y="186"/>
                  <a:pt x="178" y="221"/>
                  <a:pt x="178" y="221"/>
                </a:cubicBezTo>
                <a:cubicBezTo>
                  <a:pt x="187" y="377"/>
                  <a:pt x="174" y="263"/>
                  <a:pt x="189" y="328"/>
                </a:cubicBezTo>
                <a:cubicBezTo>
                  <a:pt x="193" y="349"/>
                  <a:pt x="205" y="392"/>
                  <a:pt x="205" y="392"/>
                </a:cubicBezTo>
                <a:cubicBezTo>
                  <a:pt x="208" y="421"/>
                  <a:pt x="210" y="449"/>
                  <a:pt x="221" y="477"/>
                </a:cubicBezTo>
                <a:cubicBezTo>
                  <a:pt x="231" y="546"/>
                  <a:pt x="223" y="520"/>
                  <a:pt x="237" y="557"/>
                </a:cubicBezTo>
                <a:cubicBezTo>
                  <a:pt x="243" y="928"/>
                  <a:pt x="267" y="1303"/>
                  <a:pt x="210" y="1672"/>
                </a:cubicBezTo>
                <a:cubicBezTo>
                  <a:pt x="196" y="1761"/>
                  <a:pt x="196" y="1858"/>
                  <a:pt x="167" y="1944"/>
                </a:cubicBezTo>
                <a:cubicBezTo>
                  <a:pt x="162" y="1991"/>
                  <a:pt x="167" y="2046"/>
                  <a:pt x="141" y="2088"/>
                </a:cubicBezTo>
                <a:cubicBezTo>
                  <a:pt x="134" y="2124"/>
                  <a:pt x="131" y="2146"/>
                  <a:pt x="119" y="2179"/>
                </a:cubicBezTo>
                <a:cubicBezTo>
                  <a:pt x="111" y="2225"/>
                  <a:pt x="91" y="2265"/>
                  <a:pt x="82" y="2312"/>
                </a:cubicBezTo>
                <a:cubicBezTo>
                  <a:pt x="65" y="2393"/>
                  <a:pt x="57" y="2475"/>
                  <a:pt x="45" y="2557"/>
                </a:cubicBezTo>
                <a:cubicBezTo>
                  <a:pt x="41" y="2605"/>
                  <a:pt x="37" y="2652"/>
                  <a:pt x="34" y="2701"/>
                </a:cubicBezTo>
                <a:cubicBezTo>
                  <a:pt x="29" y="2764"/>
                  <a:pt x="23" y="2893"/>
                  <a:pt x="23" y="2893"/>
                </a:cubicBezTo>
                <a:cubicBezTo>
                  <a:pt x="19" y="3033"/>
                  <a:pt x="13" y="3174"/>
                  <a:pt x="2" y="3315"/>
                </a:cubicBezTo>
                <a:cubicBezTo>
                  <a:pt x="4" y="3664"/>
                  <a:pt x="0" y="3843"/>
                  <a:pt x="34" y="4131"/>
                </a:cubicBezTo>
                <a:cubicBezTo>
                  <a:pt x="38" y="4209"/>
                  <a:pt x="41" y="4287"/>
                  <a:pt x="55" y="4365"/>
                </a:cubicBezTo>
                <a:cubicBezTo>
                  <a:pt x="60" y="4429"/>
                  <a:pt x="50" y="4567"/>
                  <a:pt x="93" y="4627"/>
                </a:cubicBezTo>
                <a:cubicBezTo>
                  <a:pt x="101" y="4653"/>
                  <a:pt x="122" y="4646"/>
                  <a:pt x="146" y="4659"/>
                </a:cubicBezTo>
                <a:cubicBezTo>
                  <a:pt x="235" y="4706"/>
                  <a:pt x="337" y="4718"/>
                  <a:pt x="439" y="4728"/>
                </a:cubicBezTo>
                <a:cubicBezTo>
                  <a:pt x="504" y="4751"/>
                  <a:pt x="557" y="4760"/>
                  <a:pt x="626" y="4744"/>
                </a:cubicBezTo>
                <a:cubicBezTo>
                  <a:pt x="647" y="4722"/>
                  <a:pt x="637" y="4710"/>
                  <a:pt x="663" y="4701"/>
                </a:cubicBezTo>
                <a:cubicBezTo>
                  <a:pt x="683" y="4730"/>
                  <a:pt x="672" y="4756"/>
                  <a:pt x="690" y="4691"/>
                </a:cubicBezTo>
                <a:cubicBezTo>
                  <a:pt x="681" y="4536"/>
                  <a:pt x="640" y="4382"/>
                  <a:pt x="685" y="4227"/>
                </a:cubicBezTo>
                <a:cubicBezTo>
                  <a:pt x="694" y="4149"/>
                  <a:pt x="691" y="4059"/>
                  <a:pt x="722" y="3987"/>
                </a:cubicBezTo>
                <a:cubicBezTo>
                  <a:pt x="729" y="3901"/>
                  <a:pt x="735" y="3815"/>
                  <a:pt x="749" y="3731"/>
                </a:cubicBezTo>
                <a:cubicBezTo>
                  <a:pt x="754" y="3652"/>
                  <a:pt x="755" y="3577"/>
                  <a:pt x="770" y="3501"/>
                </a:cubicBezTo>
                <a:cubicBezTo>
                  <a:pt x="783" y="3323"/>
                  <a:pt x="762" y="3129"/>
                  <a:pt x="813" y="2957"/>
                </a:cubicBezTo>
                <a:cubicBezTo>
                  <a:pt x="820" y="2856"/>
                  <a:pt x="836" y="2743"/>
                  <a:pt x="882" y="2653"/>
                </a:cubicBezTo>
                <a:cubicBezTo>
                  <a:pt x="893" y="2564"/>
                  <a:pt x="874" y="2669"/>
                  <a:pt x="909" y="2579"/>
                </a:cubicBezTo>
                <a:cubicBezTo>
                  <a:pt x="938" y="2500"/>
                  <a:pt x="939" y="2409"/>
                  <a:pt x="978" y="2333"/>
                </a:cubicBezTo>
                <a:cubicBezTo>
                  <a:pt x="988" y="2247"/>
                  <a:pt x="1019" y="2168"/>
                  <a:pt x="1031" y="2083"/>
                </a:cubicBezTo>
                <a:cubicBezTo>
                  <a:pt x="1043" y="1756"/>
                  <a:pt x="1039" y="1920"/>
                  <a:pt x="1031" y="1373"/>
                </a:cubicBezTo>
                <a:cubicBezTo>
                  <a:pt x="1028" y="1194"/>
                  <a:pt x="1041" y="953"/>
                  <a:pt x="999" y="760"/>
                </a:cubicBezTo>
                <a:cubicBezTo>
                  <a:pt x="993" y="701"/>
                  <a:pt x="985" y="564"/>
                  <a:pt x="962" y="520"/>
                </a:cubicBezTo>
                <a:cubicBezTo>
                  <a:pt x="939" y="400"/>
                  <a:pt x="951" y="275"/>
                  <a:pt x="925" y="157"/>
                </a:cubicBezTo>
                <a:cubicBezTo>
                  <a:pt x="919" y="107"/>
                  <a:pt x="908" y="97"/>
                  <a:pt x="898" y="51"/>
                </a:cubicBezTo>
                <a:cubicBezTo>
                  <a:pt x="895" y="41"/>
                  <a:pt x="903" y="21"/>
                  <a:pt x="893" y="19"/>
                </a:cubicBezTo>
                <a:cubicBezTo>
                  <a:pt x="811" y="7"/>
                  <a:pt x="729" y="15"/>
                  <a:pt x="647" y="13"/>
                </a:cubicBezTo>
                <a:cubicBezTo>
                  <a:pt x="445" y="0"/>
                  <a:pt x="303" y="6"/>
                  <a:pt x="71" y="8"/>
                </a:cubicBezTo>
                <a:cubicBezTo>
                  <a:pt x="116" y="19"/>
                  <a:pt x="122" y="17"/>
                  <a:pt x="146" y="51"/>
                </a:cubicBezTo>
                <a:cubicBezTo>
                  <a:pt x="148" y="60"/>
                  <a:pt x="165" y="83"/>
                  <a:pt x="157" y="83"/>
                </a:cubicBezTo>
                <a:close/>
              </a:path>
            </a:pathLst>
          </a:custGeom>
          <a:gradFill rotWithShape="0">
            <a:gsLst>
              <a:gs pos="0">
                <a:srgbClr val="FF0000">
                  <a:gamma/>
                  <a:shade val="46275"/>
                  <a:invGamma/>
                </a:srgbClr>
              </a:gs>
              <a:gs pos="50000">
                <a:srgbClr val="FF0000"/>
              </a:gs>
              <a:gs pos="100000">
                <a:srgbClr val="FF0000">
                  <a:gamma/>
                  <a:shade val="46275"/>
                  <a:invGamma/>
                </a:srgbClr>
              </a:gs>
            </a:gsLst>
            <a:lin ang="0" scaled="1"/>
          </a:gradFill>
          <a:ln w="9525">
            <a:solidFill>
              <a:srgbClr val="FF0000"/>
            </a:solidFill>
            <a:round/>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1906707" name="AutoShape 19">
            <a:extLst>
              <a:ext uri="{FF2B5EF4-FFF2-40B4-BE49-F238E27FC236}">
                <a16:creationId xmlns:a16="http://schemas.microsoft.com/office/drawing/2014/main" id="{E427B686-1DB8-3248-8C51-2736B8532E56}"/>
              </a:ext>
            </a:extLst>
          </p:cNvPr>
          <p:cNvSpPr>
            <a:spLocks noChangeArrowheads="1"/>
          </p:cNvSpPr>
          <p:nvPr/>
        </p:nvSpPr>
        <p:spPr bwMode="auto">
          <a:xfrm flipH="1">
            <a:off x="1461280" y="5029200"/>
            <a:ext cx="762000" cy="609600"/>
          </a:xfrm>
          <a:custGeom>
            <a:avLst/>
            <a:gdLst>
              <a:gd name="G0" fmla="+- 5745353 0 0"/>
              <a:gd name="G1" fmla="+- 242689 0 0"/>
              <a:gd name="G2" fmla="+- 5745353 0 242689"/>
              <a:gd name="G3" fmla="+- 10800 0 0"/>
              <a:gd name="G4" fmla="+- 0 0 5745353"/>
              <a:gd name="T0" fmla="*/ 360 256 1"/>
              <a:gd name="T1" fmla="*/ 0 256 1"/>
              <a:gd name="G5" fmla="+- G2 T0 T1"/>
              <a:gd name="G6" fmla="?: G2 G2 G5"/>
              <a:gd name="G7" fmla="+- 0 0 G6"/>
              <a:gd name="G8" fmla="+- 5527 0 0"/>
              <a:gd name="G9" fmla="+- 0 0 242689"/>
              <a:gd name="G10" fmla="+- 5527 0 2700"/>
              <a:gd name="G11" fmla="cos G10 5745353"/>
              <a:gd name="G12" fmla="sin G10 5745353"/>
              <a:gd name="G13" fmla="cos 13500 5745353"/>
              <a:gd name="G14" fmla="sin 13500 5745353"/>
              <a:gd name="G15" fmla="+- G11 10800 0"/>
              <a:gd name="G16" fmla="+- G12 10800 0"/>
              <a:gd name="G17" fmla="+- G13 10800 0"/>
              <a:gd name="G18" fmla="+- G14 10800 0"/>
              <a:gd name="G19" fmla="*/ 5527 1 2"/>
              <a:gd name="G20" fmla="+- G19 5400 0"/>
              <a:gd name="G21" fmla="cos G20 5745353"/>
              <a:gd name="G22" fmla="sin G20 5745353"/>
              <a:gd name="G23" fmla="+- G21 10800 0"/>
              <a:gd name="G24" fmla="+- G12 G23 G22"/>
              <a:gd name="G25" fmla="+- G22 G23 G11"/>
              <a:gd name="G26" fmla="cos 10800 5745353"/>
              <a:gd name="G27" fmla="sin 10800 5745353"/>
              <a:gd name="G28" fmla="cos 5527 5745353"/>
              <a:gd name="G29" fmla="sin 5527 5745353"/>
              <a:gd name="G30" fmla="+- G26 10800 0"/>
              <a:gd name="G31" fmla="+- G27 10800 0"/>
              <a:gd name="G32" fmla="+- G28 10800 0"/>
              <a:gd name="G33" fmla="+- G29 10800 0"/>
              <a:gd name="G34" fmla="+- G19 5400 0"/>
              <a:gd name="G35" fmla="cos G34 242689"/>
              <a:gd name="G36" fmla="sin G34 242689"/>
              <a:gd name="G37" fmla="+/ 242689 5745353 2"/>
              <a:gd name="T2" fmla="*/ 180 256 1"/>
              <a:gd name="T3" fmla="*/ 0 256 1"/>
              <a:gd name="G38" fmla="+- G37 T2 T3"/>
              <a:gd name="G39" fmla="?: G2 G37 G38"/>
              <a:gd name="G40" fmla="cos 10800 G39"/>
              <a:gd name="G41" fmla="sin 10800 G39"/>
              <a:gd name="G42" fmla="cos 5527 G39"/>
              <a:gd name="G43" fmla="sin 5527 G39"/>
              <a:gd name="G44" fmla="+- G40 10800 0"/>
              <a:gd name="G45" fmla="+- G41 10800 0"/>
              <a:gd name="G46" fmla="+- G42 10800 0"/>
              <a:gd name="G47" fmla="+- G43 10800 0"/>
              <a:gd name="G48" fmla="+- G35 10800 0"/>
              <a:gd name="G49" fmla="+- G36 10800 0"/>
              <a:gd name="T4" fmla="*/ 18344 w 21600"/>
              <a:gd name="T5" fmla="*/ 18527 h 21600"/>
              <a:gd name="T6" fmla="*/ 18946 w 21600"/>
              <a:gd name="T7" fmla="*/ 11327 h 21600"/>
              <a:gd name="T8" fmla="*/ 14661 w 21600"/>
              <a:gd name="T9" fmla="*/ 14754 h 21600"/>
              <a:gd name="T10" fmla="*/ 11349 w 21600"/>
              <a:gd name="T11" fmla="*/ 24288 h 21600"/>
              <a:gd name="T12" fmla="*/ 5799 w 21600"/>
              <a:gd name="T13" fmla="*/ 19174 h 21600"/>
              <a:gd name="T14" fmla="*/ 10915 w 21600"/>
              <a:gd name="T15" fmla="*/ 136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024" y="16322"/>
                </a:moveTo>
                <a:cubicBezTo>
                  <a:pt x="13850" y="16207"/>
                  <a:pt x="16132" y="13978"/>
                  <a:pt x="16315" y="11156"/>
                </a:cubicBezTo>
                <a:lnTo>
                  <a:pt x="21577" y="11497"/>
                </a:lnTo>
                <a:cubicBezTo>
                  <a:pt x="21220" y="17011"/>
                  <a:pt x="16760" y="21366"/>
                  <a:pt x="11239" y="21591"/>
                </a:cubicBezTo>
                <a:lnTo>
                  <a:pt x="11349" y="24288"/>
                </a:lnTo>
                <a:lnTo>
                  <a:pt x="5799" y="19174"/>
                </a:lnTo>
                <a:lnTo>
                  <a:pt x="10915" y="13624"/>
                </a:lnTo>
                <a:lnTo>
                  <a:pt x="11024" y="16322"/>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effectLst>
                <a:outerShdw blurRad="38100" dist="38100" dir="2700000" algn="tl">
                  <a:srgbClr val="000000"/>
                </a:outerShdw>
              </a:effectLst>
            </a:endParaRPr>
          </a:p>
        </p:txBody>
      </p:sp>
      <p:sp>
        <p:nvSpPr>
          <p:cNvPr id="1906699" name="AutoShape 11">
            <a:extLst>
              <a:ext uri="{FF2B5EF4-FFF2-40B4-BE49-F238E27FC236}">
                <a16:creationId xmlns:a16="http://schemas.microsoft.com/office/drawing/2014/main" id="{5FE3327C-0B51-9F42-9EAD-3E63A4EFF40E}"/>
              </a:ext>
            </a:extLst>
          </p:cNvPr>
          <p:cNvSpPr>
            <a:spLocks noChangeArrowheads="1"/>
          </p:cNvSpPr>
          <p:nvPr/>
        </p:nvSpPr>
        <p:spPr bwMode="auto">
          <a:xfrm flipH="1">
            <a:off x="1766080" y="3581400"/>
            <a:ext cx="3810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D2FF00"/>
          </a:solidFill>
          <a:ln w="9525">
            <a:solidFill>
              <a:schemeClr val="tx1"/>
            </a:solidFill>
            <a:miter lim="800000"/>
            <a:headEnd/>
            <a:tailEnd/>
          </a:ln>
          <a:effectLst>
            <a:outerShdw blurRad="63500" dist="38099" dir="2700000" algn="ctr" rotWithShape="0">
              <a:schemeClr val="bg2">
                <a:alpha val="74998"/>
              </a:schemeClr>
            </a:outerShdw>
          </a:effec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effectLst>
                <a:outerShdw blurRad="38100" dist="38100" dir="2700000" algn="tl">
                  <a:srgbClr val="000000"/>
                </a:outerShdw>
              </a:effectLst>
            </a:endParaRPr>
          </a:p>
        </p:txBody>
      </p:sp>
      <p:sp>
        <p:nvSpPr>
          <p:cNvPr id="9" name="Rectangle 6">
            <a:extLst>
              <a:ext uri="{FF2B5EF4-FFF2-40B4-BE49-F238E27FC236}">
                <a16:creationId xmlns:a16="http://schemas.microsoft.com/office/drawing/2014/main" id="{3ADEAB94-6DB2-EE44-8DEB-BA54799F024E}"/>
              </a:ext>
            </a:extLst>
          </p:cNvPr>
          <p:cNvSpPr txBox="1">
            <a:spLocks noChangeArrowheads="1"/>
          </p:cNvSpPr>
          <p:nvPr/>
        </p:nvSpPr>
        <p:spPr>
          <a:xfrm>
            <a:off x="4082661" y="0"/>
            <a:ext cx="4838218" cy="59196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ahoma Normal"/>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ahoma Normal"/>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ahoma Normal"/>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Normal"/>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Norm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en-US" sz="2000" b="1" dirty="0"/>
              <a:t>Phytosterols/</a:t>
            </a:r>
            <a:r>
              <a:rPr lang="en-US" altLang="en-US" sz="2000" b="1" dirty="0" err="1"/>
              <a:t>stanols</a:t>
            </a:r>
            <a:r>
              <a:rPr lang="en-US" altLang="en-US" sz="2000" b="1" dirty="0"/>
              <a:t>, 2.0 g per day, can lower cholesterol by 0.36 mmol/L. </a:t>
            </a:r>
          </a:p>
          <a:p>
            <a:pPr marL="0" indent="0">
              <a:lnSpc>
                <a:spcPct val="120000"/>
              </a:lnSpc>
              <a:buNone/>
            </a:pPr>
            <a:r>
              <a:rPr lang="en-US" altLang="en-US" sz="2000" b="1" dirty="0"/>
              <a:t>Highest in:</a:t>
            </a:r>
          </a:p>
          <a:p>
            <a:pPr>
              <a:lnSpc>
                <a:spcPct val="120000"/>
              </a:lnSpc>
            </a:pPr>
            <a:r>
              <a:rPr lang="en-US" altLang="en-US" sz="2000" b="1" dirty="0"/>
              <a:t>Nuts such as brazil, pecan, pine, pistachio, cashew, macadamia, walnuts, almonds, and hazelnuts. </a:t>
            </a:r>
          </a:p>
          <a:p>
            <a:pPr>
              <a:lnSpc>
                <a:spcPct val="120000"/>
              </a:lnSpc>
            </a:pPr>
            <a:r>
              <a:rPr lang="en-US" altLang="en-US" sz="2000" b="1" dirty="0"/>
              <a:t>Seeds.</a:t>
            </a:r>
          </a:p>
          <a:p>
            <a:pPr>
              <a:lnSpc>
                <a:spcPct val="120000"/>
              </a:lnSpc>
            </a:pPr>
            <a:r>
              <a:rPr lang="en-US" altLang="en-US" sz="2000" b="1" dirty="0"/>
              <a:t>Beans, such as soybeans and peas.</a:t>
            </a:r>
          </a:p>
          <a:p>
            <a:pPr>
              <a:lnSpc>
                <a:spcPct val="120000"/>
              </a:lnSpc>
            </a:pPr>
            <a:r>
              <a:rPr lang="en-US" altLang="en-US" sz="2000" b="1" dirty="0"/>
              <a:t>Amaranth. </a:t>
            </a:r>
          </a:p>
          <a:p>
            <a:pPr>
              <a:lnSpc>
                <a:spcPct val="120000"/>
              </a:lnSpc>
            </a:pPr>
            <a:r>
              <a:rPr lang="en-US" altLang="en-US" sz="2000" b="1" dirty="0"/>
              <a:t>Fruit such as navel oranges, tangerines, and mangos. </a:t>
            </a:r>
          </a:p>
          <a:p>
            <a:pPr>
              <a:lnSpc>
                <a:spcPct val="120000"/>
              </a:lnSpc>
            </a:pPr>
            <a:r>
              <a:rPr lang="en-US" altLang="en-US" sz="2000" b="1" dirty="0"/>
              <a:t>Vegetables such as, cauliflower, broccoli, and romaine lettuce.</a:t>
            </a:r>
          </a:p>
        </p:txBody>
      </p:sp>
      <p:sp>
        <p:nvSpPr>
          <p:cNvPr id="11" name="Rectangle 5">
            <a:extLst>
              <a:ext uri="{FF2B5EF4-FFF2-40B4-BE49-F238E27FC236}">
                <a16:creationId xmlns:a16="http://schemas.microsoft.com/office/drawing/2014/main" id="{8BF10C2B-69FE-F142-A3DA-3E4FCF738986}"/>
              </a:ext>
            </a:extLst>
          </p:cNvPr>
          <p:cNvSpPr>
            <a:spLocks noChangeArrowheads="1"/>
          </p:cNvSpPr>
          <p:nvPr/>
        </p:nvSpPr>
        <p:spPr bwMode="auto">
          <a:xfrm>
            <a:off x="4710515" y="6521450"/>
            <a:ext cx="3944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 Asia Pac J </a:t>
            </a:r>
            <a:r>
              <a:rPr lang="en-US" altLang="en-US" sz="1600" dirty="0" err="1">
                <a:solidFill>
                  <a:schemeClr val="bg1"/>
                </a:solidFill>
                <a:effectLst/>
              </a:rPr>
              <a:t>Clin</a:t>
            </a:r>
            <a:r>
              <a:rPr lang="en-US" altLang="en-US" sz="1600" dirty="0">
                <a:solidFill>
                  <a:schemeClr val="bg1"/>
                </a:solidFill>
                <a:effectLst/>
              </a:rPr>
              <a:t> </a:t>
            </a:r>
            <a:r>
              <a:rPr lang="en-US" altLang="en-US" sz="1600" dirty="0" err="1">
                <a:solidFill>
                  <a:schemeClr val="bg1"/>
                </a:solidFill>
                <a:effectLst/>
              </a:rPr>
              <a:t>Nutr</a:t>
            </a:r>
            <a:r>
              <a:rPr lang="en-US" altLang="en-US" sz="1600" dirty="0">
                <a:solidFill>
                  <a:schemeClr val="bg1"/>
                </a:solidFill>
                <a:effectLst/>
              </a:rPr>
              <a:t>. 2009;18(2):179-86. </a:t>
            </a:r>
          </a:p>
        </p:txBody>
      </p:sp>
    </p:spTree>
    <p:extLst>
      <p:ext uri="{BB962C8B-B14F-4D97-AF65-F5344CB8AC3E}">
        <p14:creationId xmlns:p14="http://schemas.microsoft.com/office/powerpoint/2010/main" val="115226801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7788855">
            <a:extLst>
              <a:ext uri="{FF2B5EF4-FFF2-40B4-BE49-F238E27FC236}">
                <a16:creationId xmlns:a16="http://schemas.microsoft.com/office/drawing/2014/main" id="{16318521-F63C-3449-A805-0EC346F616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1495" y="1941451"/>
            <a:ext cx="6592747" cy="44081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00739" name="Rectangle 3">
            <a:extLst>
              <a:ext uri="{FF2B5EF4-FFF2-40B4-BE49-F238E27FC236}">
                <a16:creationId xmlns:a16="http://schemas.microsoft.com/office/drawing/2014/main" id="{A15A28AB-B736-D448-8E00-32F4BDA30B3F}"/>
              </a:ext>
            </a:extLst>
          </p:cNvPr>
          <p:cNvSpPr>
            <a:spLocks noGrp="1" noChangeArrowheads="1"/>
          </p:cNvSpPr>
          <p:nvPr>
            <p:ph type="body" idx="4294967295"/>
          </p:nvPr>
        </p:nvSpPr>
        <p:spPr>
          <a:xfrm>
            <a:off x="96215" y="100997"/>
            <a:ext cx="8862590" cy="4351338"/>
          </a:xfrm>
        </p:spPr>
        <p:txBody>
          <a:bodyPr>
            <a:normAutofit/>
          </a:bodyPr>
          <a:lstStyle/>
          <a:p>
            <a:pPr marL="0" indent="0" eaLnBrk="1" hangingPunct="1">
              <a:lnSpc>
                <a:spcPct val="120000"/>
              </a:lnSpc>
              <a:buNone/>
            </a:pPr>
            <a:r>
              <a:rPr lang="en-US" altLang="en-US" dirty="0"/>
              <a:t>The combined effects of plant sterols, vegetable proteins, and fiber can reduce LDL by 29.0%.</a:t>
            </a:r>
          </a:p>
          <a:p>
            <a:pPr marL="0" indent="0" eaLnBrk="1" hangingPunct="1">
              <a:lnSpc>
                <a:spcPct val="120000"/>
              </a:lnSpc>
              <a:buNone/>
            </a:pPr>
            <a:r>
              <a:rPr lang="en-US" altLang="en-US" dirty="0">
                <a:solidFill>
                  <a:srgbClr val="FFFF00"/>
                </a:solidFill>
              </a:rPr>
              <a:t>Near maximal reductions have been seen in 2 weeks. </a:t>
            </a:r>
          </a:p>
        </p:txBody>
      </p:sp>
      <p:sp>
        <p:nvSpPr>
          <p:cNvPr id="362502" name="Rectangle 4">
            <a:extLst>
              <a:ext uri="{FF2B5EF4-FFF2-40B4-BE49-F238E27FC236}">
                <a16:creationId xmlns:a16="http://schemas.microsoft.com/office/drawing/2014/main" id="{7A2D8415-D1F4-4E48-AD7B-2D0203432641}"/>
              </a:ext>
            </a:extLst>
          </p:cNvPr>
          <p:cNvSpPr>
            <a:spLocks noChangeArrowheads="1"/>
          </p:cNvSpPr>
          <p:nvPr/>
        </p:nvSpPr>
        <p:spPr bwMode="auto">
          <a:xfrm>
            <a:off x="2598738" y="6477000"/>
            <a:ext cx="387826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30000"/>
              </a:spcBef>
              <a:buClrTx/>
              <a:buSzTx/>
              <a:buFontTx/>
              <a:buNone/>
            </a:pPr>
            <a:r>
              <a:rPr lang="en-US" altLang="en-US" sz="1600" dirty="0">
                <a:solidFill>
                  <a:schemeClr val="bg1"/>
                </a:solidFill>
                <a:effectLst/>
              </a:rPr>
              <a:t>Metabolism. 2002 Dec;51(12):1596-604. </a:t>
            </a:r>
          </a:p>
        </p:txBody>
      </p:sp>
    </p:spTree>
    <p:extLst>
      <p:ext uri="{BB962C8B-B14F-4D97-AF65-F5344CB8AC3E}">
        <p14:creationId xmlns:p14="http://schemas.microsoft.com/office/powerpoint/2010/main" val="3670600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9234" name="Picture 2" descr="22605015">
            <a:extLst>
              <a:ext uri="{FF2B5EF4-FFF2-40B4-BE49-F238E27FC236}">
                <a16:creationId xmlns:a16="http://schemas.microsoft.com/office/drawing/2014/main" id="{A4EBC5B0-A436-3B41-A589-C969822FF8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646" y="1217271"/>
            <a:ext cx="38084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4227" name="Rectangle 3">
            <a:extLst>
              <a:ext uri="{FF2B5EF4-FFF2-40B4-BE49-F238E27FC236}">
                <a16:creationId xmlns:a16="http://schemas.microsoft.com/office/drawing/2014/main" id="{7A8ECFB2-808B-6045-A1FA-2F467799A6E7}"/>
              </a:ext>
            </a:extLst>
          </p:cNvPr>
          <p:cNvSpPr>
            <a:spLocks noGrp="1" noChangeArrowheads="1"/>
          </p:cNvSpPr>
          <p:nvPr>
            <p:ph type="body" idx="4294967295"/>
          </p:nvPr>
        </p:nvSpPr>
        <p:spPr>
          <a:xfrm>
            <a:off x="4568825" y="1425414"/>
            <a:ext cx="4114800" cy="4530725"/>
          </a:xfrm>
        </p:spPr>
        <p:txBody>
          <a:bodyPr>
            <a:normAutofit/>
          </a:bodyPr>
          <a:lstStyle/>
          <a:p>
            <a:pPr marL="0" indent="0" eaLnBrk="1" hangingPunct="1">
              <a:lnSpc>
                <a:spcPct val="150000"/>
              </a:lnSpc>
              <a:buFont typeface="MS PGothic" panose="020B0600070205080204" pitchFamily="34" charset="-128"/>
              <a:buNone/>
            </a:pPr>
            <a:r>
              <a:rPr lang="en-US" altLang="en-US" dirty="0"/>
              <a:t>A </a:t>
            </a:r>
            <a:r>
              <a:rPr lang="en-US" altLang="en-US" i="1" u="sng" dirty="0"/>
              <a:t>Regular </a:t>
            </a:r>
            <a:r>
              <a:rPr lang="en-US" altLang="en-US" dirty="0"/>
              <a:t>Schedule :</a:t>
            </a:r>
          </a:p>
          <a:p>
            <a:pPr lvl="1" eaLnBrk="1" hangingPunct="1">
              <a:lnSpc>
                <a:spcPct val="150000"/>
              </a:lnSpc>
              <a:buFont typeface="Arial" panose="020B0604020202020204" pitchFamily="34" charset="0"/>
              <a:buChar char="•"/>
            </a:pPr>
            <a:r>
              <a:rPr lang="en-US" altLang="en-US" sz="2800" dirty="0"/>
              <a:t>Lowers cholesterol.</a:t>
            </a:r>
          </a:p>
          <a:p>
            <a:pPr lvl="1" eaLnBrk="1" hangingPunct="1">
              <a:lnSpc>
                <a:spcPct val="150000"/>
              </a:lnSpc>
              <a:buFont typeface="Arial" panose="020B0604020202020204" pitchFamily="34" charset="0"/>
              <a:buChar char="•"/>
            </a:pPr>
            <a:r>
              <a:rPr lang="en-US" altLang="en-US" sz="2800" dirty="0"/>
              <a:t>Triglycerides. </a:t>
            </a:r>
          </a:p>
          <a:p>
            <a:pPr lvl="1" eaLnBrk="1" hangingPunct="1">
              <a:lnSpc>
                <a:spcPct val="150000"/>
              </a:lnSpc>
              <a:buFont typeface="Arial" panose="020B0604020202020204" pitchFamily="34" charset="0"/>
              <a:buChar char="•"/>
            </a:pPr>
            <a:r>
              <a:rPr lang="en-US" altLang="en-US" sz="2800" dirty="0"/>
              <a:t>Abdominal obesity. </a:t>
            </a:r>
          </a:p>
          <a:p>
            <a:pPr lvl="1" eaLnBrk="1" hangingPunct="1">
              <a:lnSpc>
                <a:spcPct val="150000"/>
              </a:lnSpc>
              <a:buFont typeface="Arial" panose="020B0604020202020204" pitchFamily="34" charset="0"/>
              <a:buChar char="•"/>
            </a:pPr>
            <a:r>
              <a:rPr lang="en-US" altLang="en-US" sz="2800" dirty="0"/>
              <a:t>Raises HDL.</a:t>
            </a:r>
          </a:p>
          <a:p>
            <a:pPr lvl="1" eaLnBrk="1" hangingPunct="1">
              <a:lnSpc>
                <a:spcPct val="150000"/>
              </a:lnSpc>
              <a:buFont typeface="Arial" panose="020B0604020202020204" pitchFamily="34" charset="0"/>
              <a:buChar char="•"/>
            </a:pPr>
            <a:endParaRPr lang="en-US" altLang="en-US" sz="2800" dirty="0"/>
          </a:p>
        </p:txBody>
      </p:sp>
      <p:sp>
        <p:nvSpPr>
          <p:cNvPr id="479238" name="Rectangle 4">
            <a:extLst>
              <a:ext uri="{FF2B5EF4-FFF2-40B4-BE49-F238E27FC236}">
                <a16:creationId xmlns:a16="http://schemas.microsoft.com/office/drawing/2014/main" id="{ADBFCEFA-66D4-9541-9048-87F4BE796521}"/>
              </a:ext>
            </a:extLst>
          </p:cNvPr>
          <p:cNvSpPr>
            <a:spLocks noChangeArrowheads="1"/>
          </p:cNvSpPr>
          <p:nvPr/>
        </p:nvSpPr>
        <p:spPr bwMode="auto">
          <a:xfrm>
            <a:off x="2743200" y="6477000"/>
            <a:ext cx="3651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Med Lav. 2008 Nov-Dec;99(6):444-53.</a:t>
            </a:r>
          </a:p>
        </p:txBody>
      </p:sp>
    </p:spTree>
    <p:extLst>
      <p:ext uri="{BB962C8B-B14F-4D97-AF65-F5344CB8AC3E}">
        <p14:creationId xmlns:p14="http://schemas.microsoft.com/office/powerpoint/2010/main" val="4065771908"/>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B20EAF-4A32-F546-A393-00EE927F0607}"/>
              </a:ext>
            </a:extLst>
          </p:cNvPr>
          <p:cNvSpPr>
            <a:spLocks noGrp="1"/>
          </p:cNvSpPr>
          <p:nvPr>
            <p:ph type="title"/>
          </p:nvPr>
        </p:nvSpPr>
        <p:spPr/>
        <p:txBody>
          <a:bodyPr/>
          <a:lstStyle/>
          <a:p>
            <a:r>
              <a:rPr lang="en-US" dirty="0"/>
              <a:t>Overview</a:t>
            </a:r>
          </a:p>
        </p:txBody>
      </p:sp>
      <p:graphicFrame>
        <p:nvGraphicFramePr>
          <p:cNvPr id="12" name="Content Placeholder 11">
            <a:extLst>
              <a:ext uri="{FF2B5EF4-FFF2-40B4-BE49-F238E27FC236}">
                <a16:creationId xmlns:a16="http://schemas.microsoft.com/office/drawing/2014/main" id="{4A215FF5-E4A6-584F-851C-06766DB9EF1F}"/>
              </a:ext>
            </a:extLst>
          </p:cNvPr>
          <p:cNvGraphicFramePr>
            <a:graphicFrameLocks noGrp="1"/>
          </p:cNvGraphicFramePr>
          <p:nvPr>
            <p:ph sz="half" idx="2"/>
            <p:extLst>
              <p:ext uri="{D42A27DB-BD31-4B8C-83A1-F6EECF244321}">
                <p14:modId xmlns:p14="http://schemas.microsoft.com/office/powerpoint/2010/main" val="3249331405"/>
              </p:ext>
            </p:extLst>
          </p:nvPr>
        </p:nvGraphicFramePr>
        <p:xfrm>
          <a:off x="628650" y="1327759"/>
          <a:ext cx="4957958" cy="5160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105896C-31E7-7B41-8D5B-8BF733E8E46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532073" y="1027907"/>
            <a:ext cx="4158641" cy="5995575"/>
          </a:xfrm>
          <a:prstGeom prst="rect">
            <a:avLst/>
          </a:prstGeom>
        </p:spPr>
      </p:pic>
    </p:spTree>
    <p:extLst>
      <p:ext uri="{BB962C8B-B14F-4D97-AF65-F5344CB8AC3E}">
        <p14:creationId xmlns:p14="http://schemas.microsoft.com/office/powerpoint/2010/main" val="150201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8EF9E40B-09DB-9D4B-B92C-3A9E2E5D53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8331EF6A-A4A9-EC41-9514-3E04654C65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BED2F8B8-7482-1045-824C-0629D9C5BA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1027">
            <a:extLst>
              <a:ext uri="{FF2B5EF4-FFF2-40B4-BE49-F238E27FC236}">
                <a16:creationId xmlns:a16="http://schemas.microsoft.com/office/drawing/2014/main" id="{8205E0D7-4CEA-2142-B418-839E09A8211A}"/>
              </a:ext>
            </a:extLst>
          </p:cNvPr>
          <p:cNvSpPr>
            <a:spLocks noGrp="1" noChangeArrowheads="1"/>
          </p:cNvSpPr>
          <p:nvPr>
            <p:ph type="body" idx="4294967295"/>
          </p:nvPr>
        </p:nvSpPr>
        <p:spPr>
          <a:xfrm>
            <a:off x="1095255" y="-34725"/>
            <a:ext cx="8743226" cy="4351338"/>
          </a:xfrm>
        </p:spPr>
        <p:txBody>
          <a:bodyPr>
            <a:normAutofit/>
          </a:bodyPr>
          <a:lstStyle/>
          <a:p>
            <a:pPr marL="0" indent="0" eaLnBrk="1" hangingPunct="1">
              <a:lnSpc>
                <a:spcPct val="150000"/>
              </a:lnSpc>
              <a:buNone/>
            </a:pPr>
            <a:r>
              <a:rPr lang="en-US" altLang="en-US" sz="3200" dirty="0"/>
              <a:t>People who eat breakfast regularly have significantly lower cholesterol levels.</a:t>
            </a:r>
          </a:p>
        </p:txBody>
      </p:sp>
      <p:sp>
        <p:nvSpPr>
          <p:cNvPr id="473094" name="Rectangle 1028">
            <a:extLst>
              <a:ext uri="{FF2B5EF4-FFF2-40B4-BE49-F238E27FC236}">
                <a16:creationId xmlns:a16="http://schemas.microsoft.com/office/drawing/2014/main" id="{3CDD7F78-1B7A-E441-8BBB-68BC21AF2191}"/>
              </a:ext>
            </a:extLst>
          </p:cNvPr>
          <p:cNvSpPr>
            <a:spLocks noChangeArrowheads="1"/>
          </p:cNvSpPr>
          <p:nvPr/>
        </p:nvSpPr>
        <p:spPr bwMode="auto">
          <a:xfrm>
            <a:off x="2133600" y="6477000"/>
            <a:ext cx="494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Nippon </a:t>
            </a:r>
            <a:r>
              <a:rPr lang="en-US" altLang="en-US" sz="1600" dirty="0" err="1">
                <a:solidFill>
                  <a:schemeClr val="bg1"/>
                </a:solidFill>
                <a:effectLst/>
              </a:rPr>
              <a:t>Koshu</a:t>
            </a:r>
            <a:r>
              <a:rPr lang="en-US" altLang="en-US" sz="1600" dirty="0">
                <a:solidFill>
                  <a:schemeClr val="bg1"/>
                </a:solidFill>
                <a:effectLst/>
              </a:rPr>
              <a:t> </a:t>
            </a:r>
            <a:r>
              <a:rPr lang="en-US" altLang="en-US" sz="1600" dirty="0" err="1">
                <a:solidFill>
                  <a:schemeClr val="bg1"/>
                </a:solidFill>
                <a:effectLst/>
              </a:rPr>
              <a:t>Eisei</a:t>
            </a:r>
            <a:r>
              <a:rPr lang="en-US" altLang="en-US" sz="1600" dirty="0">
                <a:solidFill>
                  <a:schemeClr val="bg1"/>
                </a:solidFill>
                <a:effectLst/>
              </a:rPr>
              <a:t> </a:t>
            </a:r>
            <a:r>
              <a:rPr lang="en-US" altLang="en-US" sz="1600" dirty="0" err="1">
                <a:solidFill>
                  <a:schemeClr val="bg1"/>
                </a:solidFill>
                <a:effectLst/>
              </a:rPr>
              <a:t>Zasshi</a:t>
            </a:r>
            <a:r>
              <a:rPr lang="en-US" altLang="en-US" sz="1600" dirty="0">
                <a:solidFill>
                  <a:schemeClr val="bg1"/>
                </a:solidFill>
                <a:effectLst/>
              </a:rPr>
              <a:t>. 2001 Oct;48(10):837-41.</a:t>
            </a:r>
          </a:p>
        </p:txBody>
      </p:sp>
      <p:pic>
        <p:nvPicPr>
          <p:cNvPr id="7" name="Picture 6" descr="glycemic index">
            <a:extLst>
              <a:ext uri="{FF2B5EF4-FFF2-40B4-BE49-F238E27FC236}">
                <a16:creationId xmlns:a16="http://schemas.microsoft.com/office/drawing/2014/main" id="{9AB20CE5-8FD8-7A4D-BF60-9CC3803831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53136">
            <a:off x="2610187" y="1980897"/>
            <a:ext cx="3987126" cy="398251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62324"/>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6466" name="Picture 2" descr="dining late">
            <a:extLst>
              <a:ext uri="{FF2B5EF4-FFF2-40B4-BE49-F238E27FC236}">
                <a16:creationId xmlns:a16="http://schemas.microsoft.com/office/drawing/2014/main" id="{D4B41405-D3F8-D04C-B9B4-6273F07E21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4271" y="1342663"/>
            <a:ext cx="6133858" cy="4932645"/>
          </a:xfrm>
          <a:prstGeom prst="rect">
            <a:avLst/>
          </a:prstGeom>
          <a:noFill/>
          <a:ln w="57150">
            <a:solidFill>
              <a:schemeClr val="bg2"/>
            </a:solidFill>
            <a:miter lim="800000"/>
            <a:headEnd/>
            <a:tailEnd/>
          </a:ln>
          <a:effectLst>
            <a:outerShdw blurRad="63500" dist="38099" dir="2700000" algn="ctr" rotWithShape="0">
              <a:schemeClr val="bg2">
                <a:alpha val="74998"/>
              </a:schemeClr>
            </a:outerShdw>
          </a:effectLst>
        </p:spPr>
      </p:pic>
      <p:sp>
        <p:nvSpPr>
          <p:cNvPr id="1726469" name="Rectangle 5">
            <a:extLst>
              <a:ext uri="{FF2B5EF4-FFF2-40B4-BE49-F238E27FC236}">
                <a16:creationId xmlns:a16="http://schemas.microsoft.com/office/drawing/2014/main" id="{3AE6D00A-3408-9442-BA15-AA77B66AB5AC}"/>
              </a:ext>
            </a:extLst>
          </p:cNvPr>
          <p:cNvSpPr>
            <a:spLocks noGrp="1" noChangeArrowheads="1"/>
          </p:cNvSpPr>
          <p:nvPr>
            <p:ph type="body" idx="1"/>
          </p:nvPr>
        </p:nvSpPr>
        <p:spPr>
          <a:xfrm>
            <a:off x="213509" y="238201"/>
            <a:ext cx="8970380" cy="4191000"/>
          </a:xfrm>
        </p:spPr>
        <p:txBody>
          <a:bodyPr>
            <a:normAutofit/>
          </a:bodyPr>
          <a:lstStyle/>
          <a:p>
            <a:pPr marL="0" indent="0">
              <a:lnSpc>
                <a:spcPct val="120000"/>
              </a:lnSpc>
              <a:buNone/>
            </a:pPr>
            <a:r>
              <a:rPr lang="en-US" altLang="en-US" dirty="0"/>
              <a:t>The cholesterol rises more profoundly after an evening.</a:t>
            </a:r>
          </a:p>
        </p:txBody>
      </p:sp>
      <p:sp>
        <p:nvSpPr>
          <p:cNvPr id="481286" name="Rectangle 6">
            <a:extLst>
              <a:ext uri="{FF2B5EF4-FFF2-40B4-BE49-F238E27FC236}">
                <a16:creationId xmlns:a16="http://schemas.microsoft.com/office/drawing/2014/main" id="{79BF3E94-DA6E-0C44-A517-60ED8E021530}"/>
              </a:ext>
            </a:extLst>
          </p:cNvPr>
          <p:cNvSpPr>
            <a:spLocks noChangeArrowheads="1"/>
          </p:cNvSpPr>
          <p:nvPr/>
        </p:nvSpPr>
        <p:spPr bwMode="auto">
          <a:xfrm>
            <a:off x="2065459" y="6519446"/>
            <a:ext cx="5388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err="1">
                <a:solidFill>
                  <a:schemeClr val="bg1"/>
                </a:solidFill>
                <a:effectLst/>
              </a:rPr>
              <a:t>Nouv</a:t>
            </a:r>
            <a:r>
              <a:rPr lang="en-US" altLang="en-US" sz="1600" dirty="0">
                <a:solidFill>
                  <a:schemeClr val="bg1"/>
                </a:solidFill>
                <a:effectLst/>
              </a:rPr>
              <a:t> Presse Med. 1981 May 23;10(23):1913-4, 1919-21.</a:t>
            </a:r>
          </a:p>
        </p:txBody>
      </p:sp>
    </p:spTree>
    <p:extLst>
      <p:ext uri="{BB962C8B-B14F-4D97-AF65-F5344CB8AC3E}">
        <p14:creationId xmlns:p14="http://schemas.microsoft.com/office/powerpoint/2010/main" val="3606083648"/>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6" name="Picture 2" descr="30892338">
            <a:extLst>
              <a:ext uri="{FF2B5EF4-FFF2-40B4-BE49-F238E27FC236}">
                <a16:creationId xmlns:a16="http://schemas.microsoft.com/office/drawing/2014/main" id="{F0A607F3-21F0-F340-811B-B90F12F77B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2702">
            <a:off x="749843" y="1055225"/>
            <a:ext cx="33829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a:extLst>
              <a:ext uri="{FF2B5EF4-FFF2-40B4-BE49-F238E27FC236}">
                <a16:creationId xmlns:a16="http://schemas.microsoft.com/office/drawing/2014/main" id="{D3A6F3B0-A852-4140-91E7-0B4CBB5B3C06}"/>
              </a:ext>
            </a:extLst>
          </p:cNvPr>
          <p:cNvSpPr>
            <a:spLocks noGrp="1" noChangeArrowheads="1"/>
          </p:cNvSpPr>
          <p:nvPr>
            <p:ph type="body" idx="4294967295"/>
          </p:nvPr>
        </p:nvSpPr>
        <p:spPr>
          <a:xfrm>
            <a:off x="4641450" y="1783025"/>
            <a:ext cx="4038600" cy="4876800"/>
          </a:xfrm>
        </p:spPr>
        <p:txBody>
          <a:bodyPr>
            <a:normAutofit/>
          </a:bodyPr>
          <a:lstStyle/>
          <a:p>
            <a:pPr marL="0" indent="0" eaLnBrk="1" hangingPunct="1">
              <a:lnSpc>
                <a:spcPct val="180000"/>
              </a:lnSpc>
              <a:buNone/>
            </a:pPr>
            <a:r>
              <a:rPr lang="en-US" altLang="en-US" dirty="0">
                <a:cs typeface="Times New Roman" panose="02020603050405020304" pitchFamily="18" charset="0"/>
              </a:rPr>
              <a:t>Eating between meals (snacking) elevates total cholesterol and reduces HDL.</a:t>
            </a:r>
          </a:p>
        </p:txBody>
      </p:sp>
      <p:sp>
        <p:nvSpPr>
          <p:cNvPr id="487430" name="Rectangle 4">
            <a:extLst>
              <a:ext uri="{FF2B5EF4-FFF2-40B4-BE49-F238E27FC236}">
                <a16:creationId xmlns:a16="http://schemas.microsoft.com/office/drawing/2014/main" id="{8729234A-51C6-7F4F-BA4D-0155D782FDD6}"/>
              </a:ext>
            </a:extLst>
          </p:cNvPr>
          <p:cNvSpPr>
            <a:spLocks noChangeArrowheads="1"/>
          </p:cNvSpPr>
          <p:nvPr/>
        </p:nvSpPr>
        <p:spPr bwMode="auto">
          <a:xfrm>
            <a:off x="2921000" y="6445250"/>
            <a:ext cx="330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J Lipid Res. 2004 Jan;45(1):89-98.</a:t>
            </a:r>
          </a:p>
        </p:txBody>
      </p:sp>
    </p:spTree>
    <p:extLst>
      <p:ext uri="{BB962C8B-B14F-4D97-AF65-F5344CB8AC3E}">
        <p14:creationId xmlns:p14="http://schemas.microsoft.com/office/powerpoint/2010/main" val="213600555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7" name="Rectangle 4">
            <a:extLst>
              <a:ext uri="{FF2B5EF4-FFF2-40B4-BE49-F238E27FC236}">
                <a16:creationId xmlns:a16="http://schemas.microsoft.com/office/drawing/2014/main" id="{B537E7B7-7867-904A-8BE4-64DA2F3C8A72}"/>
              </a:ext>
            </a:extLst>
          </p:cNvPr>
          <p:cNvSpPr>
            <a:spLocks noChangeArrowheads="1"/>
          </p:cNvSpPr>
          <p:nvPr/>
        </p:nvSpPr>
        <p:spPr bwMode="auto">
          <a:xfrm>
            <a:off x="2590800" y="6477000"/>
            <a:ext cx="40302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Atherosclerosis. 2009 Mar;203(1):206-13. </a:t>
            </a:r>
          </a:p>
        </p:txBody>
      </p:sp>
      <p:sp>
        <p:nvSpPr>
          <p:cNvPr id="1701897" name="Rectangle 9">
            <a:extLst>
              <a:ext uri="{FF2B5EF4-FFF2-40B4-BE49-F238E27FC236}">
                <a16:creationId xmlns:a16="http://schemas.microsoft.com/office/drawing/2014/main" id="{8B1509C6-5DF5-8443-B7B0-8DE5F46ED25B}"/>
              </a:ext>
            </a:extLst>
          </p:cNvPr>
          <p:cNvSpPr>
            <a:spLocks noGrp="1" noChangeArrowheads="1"/>
          </p:cNvSpPr>
          <p:nvPr>
            <p:ph type="body" sz="half" idx="2"/>
          </p:nvPr>
        </p:nvSpPr>
        <p:spPr>
          <a:xfrm rot="21432625">
            <a:off x="4082571" y="1576070"/>
            <a:ext cx="4508616" cy="4572000"/>
          </a:xfrm>
        </p:spPr>
        <p:txBody>
          <a:bodyPr>
            <a:normAutofit/>
          </a:bodyPr>
          <a:lstStyle/>
          <a:p>
            <a:pPr marL="0" indent="0">
              <a:lnSpc>
                <a:spcPct val="150000"/>
              </a:lnSpc>
              <a:buNone/>
            </a:pPr>
            <a:r>
              <a:rPr lang="en-US" altLang="en-US" dirty="0"/>
              <a:t>Caloric restriction by 25% and exercise can:</a:t>
            </a:r>
          </a:p>
          <a:p>
            <a:pPr marL="357188" indent="-357188">
              <a:lnSpc>
                <a:spcPct val="150000"/>
              </a:lnSpc>
            </a:pPr>
            <a:r>
              <a:rPr lang="en-US" altLang="en-US" dirty="0"/>
              <a:t>Lower LDL 0.41 mmol/L.</a:t>
            </a:r>
          </a:p>
          <a:p>
            <a:pPr marL="357188" indent="-357188">
              <a:lnSpc>
                <a:spcPct val="150000"/>
              </a:lnSpc>
            </a:pPr>
            <a:r>
              <a:rPr lang="en-US" altLang="en-US" dirty="0"/>
              <a:t>Lower triglycerides 0.78 mmol/L.</a:t>
            </a:r>
          </a:p>
        </p:txBody>
      </p:sp>
      <p:pic>
        <p:nvPicPr>
          <p:cNvPr id="3" name="Picture 2">
            <a:extLst>
              <a:ext uri="{FF2B5EF4-FFF2-40B4-BE49-F238E27FC236}">
                <a16:creationId xmlns:a16="http://schemas.microsoft.com/office/drawing/2014/main" id="{6AE977F5-4007-834A-9432-EA5BD2325C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446190">
            <a:off x="985418" y="1319512"/>
            <a:ext cx="2770917" cy="4172674"/>
          </a:xfrm>
          <a:prstGeom prst="rect">
            <a:avLst/>
          </a:prstGeom>
          <a:ln w="15875">
            <a:solidFill>
              <a:schemeClr val="bg1"/>
            </a:solidFill>
          </a:ln>
        </p:spPr>
      </p:pic>
    </p:spTree>
    <p:extLst>
      <p:ext uri="{BB962C8B-B14F-4D97-AF65-F5344CB8AC3E}">
        <p14:creationId xmlns:p14="http://schemas.microsoft.com/office/powerpoint/2010/main" val="79118759"/>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189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189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7" grpId="0" build="p" bldLvl="5"/>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7" descr="C:\Documents and Settings\Administrator\My Documents\My Pictures\corinarynartery.jpg">
            <a:extLst>
              <a:ext uri="{FF2B5EF4-FFF2-40B4-BE49-F238E27FC236}">
                <a16:creationId xmlns:a16="http://schemas.microsoft.com/office/drawing/2014/main" id="{0BC277B3-1E9E-A54D-B1B0-10ADC2E92A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6125" y="0"/>
            <a:ext cx="21796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160" name="Picture 8" descr="C:\Documents and Settings\Administrator\My Documents\My Pictures\Cerebrovas.jpg">
            <a:extLst>
              <a:ext uri="{FF2B5EF4-FFF2-40B4-BE49-F238E27FC236}">
                <a16:creationId xmlns:a16="http://schemas.microsoft.com/office/drawing/2014/main" id="{B15ADBB3-0437-1A44-AF5B-F08E27254B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0"/>
            <a:ext cx="3657600" cy="2905125"/>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0419" name="Picture 3" descr="C:\Documents and Settings\Administrator\My Documents\My Pictures\coronary%20Arteries.jpg">
            <a:extLst>
              <a:ext uri="{FF2B5EF4-FFF2-40B4-BE49-F238E27FC236}">
                <a16:creationId xmlns:a16="http://schemas.microsoft.com/office/drawing/2014/main" id="{F1D6BE51-9777-EB4B-87FA-6CD9E106A3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r="-65116"/>
          <a:stretch>
            <a:fillRect/>
          </a:stretch>
        </p:blipFill>
        <p:spPr bwMode="auto">
          <a:xfrm>
            <a:off x="0" y="0"/>
            <a:ext cx="5410200" cy="2947988"/>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B509F16-59C6-B041-9F0D-3BD2B782DE50}"/>
              </a:ext>
            </a:extLst>
          </p:cNvPr>
          <p:cNvGrpSpPr/>
          <p:nvPr/>
        </p:nvGrpSpPr>
        <p:grpSpPr>
          <a:xfrm>
            <a:off x="-304800" y="3341688"/>
            <a:ext cx="4908551" cy="3668712"/>
            <a:chOff x="-304800" y="3341688"/>
            <a:chExt cx="4908551" cy="3668712"/>
          </a:xfrm>
        </p:grpSpPr>
        <p:grpSp>
          <p:nvGrpSpPr>
            <p:cNvPr id="60429" name="Group 21">
              <a:extLst>
                <a:ext uri="{FF2B5EF4-FFF2-40B4-BE49-F238E27FC236}">
                  <a16:creationId xmlns:a16="http://schemas.microsoft.com/office/drawing/2014/main" id="{F0BAC67F-A436-9846-842C-AFF50766E8B8}"/>
                </a:ext>
              </a:extLst>
            </p:cNvPr>
            <p:cNvGrpSpPr>
              <a:grpSpLocks/>
            </p:cNvGrpSpPr>
            <p:nvPr/>
          </p:nvGrpSpPr>
          <p:grpSpPr bwMode="auto">
            <a:xfrm>
              <a:off x="1976438" y="3341688"/>
              <a:ext cx="2627313" cy="2965450"/>
              <a:chOff x="1186" y="2105"/>
              <a:chExt cx="1655" cy="1868"/>
            </a:xfrm>
          </p:grpSpPr>
          <p:sp>
            <p:nvSpPr>
              <p:cNvPr id="53270" name="Freeform 22">
                <a:extLst>
                  <a:ext uri="{FF2B5EF4-FFF2-40B4-BE49-F238E27FC236}">
                    <a16:creationId xmlns:a16="http://schemas.microsoft.com/office/drawing/2014/main" id="{483A6FAA-CFD9-264C-A2AB-6C19815716C5}"/>
                  </a:ext>
                </a:extLst>
              </p:cNvPr>
              <p:cNvSpPr>
                <a:spLocks/>
              </p:cNvSpPr>
              <p:nvPr/>
            </p:nvSpPr>
            <p:spPr bwMode="auto">
              <a:xfrm>
                <a:off x="1186" y="2105"/>
                <a:ext cx="1636" cy="1217"/>
              </a:xfrm>
              <a:custGeom>
                <a:avLst/>
                <a:gdLst/>
                <a:ahLst/>
                <a:cxnLst>
                  <a:cxn ang="0">
                    <a:pos x="163" y="1217"/>
                  </a:cxn>
                  <a:cxn ang="0">
                    <a:pos x="140" y="964"/>
                  </a:cxn>
                  <a:cxn ang="0">
                    <a:pos x="147" y="672"/>
                  </a:cxn>
                  <a:cxn ang="0">
                    <a:pos x="45" y="81"/>
                  </a:cxn>
                  <a:cxn ang="0">
                    <a:pos x="29" y="33"/>
                  </a:cxn>
                  <a:cxn ang="0">
                    <a:pos x="5" y="10"/>
                  </a:cxn>
                  <a:cxn ang="0">
                    <a:pos x="37" y="18"/>
                  </a:cxn>
                  <a:cxn ang="0">
                    <a:pos x="116" y="33"/>
                  </a:cxn>
                  <a:cxn ang="0">
                    <a:pos x="353" y="81"/>
                  </a:cxn>
                  <a:cxn ang="0">
                    <a:pos x="621" y="167"/>
                  </a:cxn>
                  <a:cxn ang="0">
                    <a:pos x="818" y="238"/>
                  </a:cxn>
                  <a:cxn ang="0">
                    <a:pos x="937" y="302"/>
                  </a:cxn>
                  <a:cxn ang="0">
                    <a:pos x="984" y="317"/>
                  </a:cxn>
                  <a:cxn ang="0">
                    <a:pos x="1008" y="325"/>
                  </a:cxn>
                  <a:cxn ang="0">
                    <a:pos x="1126" y="396"/>
                  </a:cxn>
                  <a:cxn ang="0">
                    <a:pos x="1150" y="420"/>
                  </a:cxn>
                  <a:cxn ang="0">
                    <a:pos x="1197" y="436"/>
                  </a:cxn>
                  <a:cxn ang="0">
                    <a:pos x="1268" y="483"/>
                  </a:cxn>
                  <a:cxn ang="0">
                    <a:pos x="1402" y="586"/>
                  </a:cxn>
                  <a:cxn ang="0">
                    <a:pos x="1513" y="751"/>
                  </a:cxn>
                  <a:cxn ang="0">
                    <a:pos x="1544" y="822"/>
                  </a:cxn>
                  <a:cxn ang="0">
                    <a:pos x="1576" y="893"/>
                  </a:cxn>
                  <a:cxn ang="0">
                    <a:pos x="1615" y="996"/>
                  </a:cxn>
                  <a:cxn ang="0">
                    <a:pos x="1631" y="1059"/>
                  </a:cxn>
                  <a:cxn ang="0">
                    <a:pos x="1623" y="1130"/>
                  </a:cxn>
                  <a:cxn ang="0">
                    <a:pos x="1489" y="1162"/>
                  </a:cxn>
                  <a:cxn ang="0">
                    <a:pos x="1323" y="1185"/>
                  </a:cxn>
                  <a:cxn ang="0">
                    <a:pos x="802" y="1193"/>
                  </a:cxn>
                  <a:cxn ang="0">
                    <a:pos x="179" y="1170"/>
                  </a:cxn>
                  <a:cxn ang="0">
                    <a:pos x="147" y="1162"/>
                  </a:cxn>
                </a:cxnLst>
                <a:rect l="0" t="0" r="r" b="b"/>
                <a:pathLst>
                  <a:path w="1636" h="1217">
                    <a:moveTo>
                      <a:pt x="163" y="1217"/>
                    </a:moveTo>
                    <a:cubicBezTo>
                      <a:pt x="156" y="1127"/>
                      <a:pt x="145" y="1055"/>
                      <a:pt x="140" y="964"/>
                    </a:cubicBezTo>
                    <a:cubicBezTo>
                      <a:pt x="142" y="867"/>
                      <a:pt x="148" y="769"/>
                      <a:pt x="147" y="672"/>
                    </a:cubicBezTo>
                    <a:cubicBezTo>
                      <a:pt x="145" y="508"/>
                      <a:pt x="154" y="237"/>
                      <a:pt x="45" y="81"/>
                    </a:cubicBezTo>
                    <a:cubicBezTo>
                      <a:pt x="40" y="65"/>
                      <a:pt x="41" y="45"/>
                      <a:pt x="29" y="33"/>
                    </a:cubicBezTo>
                    <a:cubicBezTo>
                      <a:pt x="21" y="25"/>
                      <a:pt x="0" y="20"/>
                      <a:pt x="5" y="10"/>
                    </a:cubicBezTo>
                    <a:cubicBezTo>
                      <a:pt x="10" y="0"/>
                      <a:pt x="26" y="15"/>
                      <a:pt x="37" y="18"/>
                    </a:cubicBezTo>
                    <a:cubicBezTo>
                      <a:pt x="101" y="35"/>
                      <a:pt x="4" y="13"/>
                      <a:pt x="116" y="33"/>
                    </a:cubicBezTo>
                    <a:cubicBezTo>
                      <a:pt x="195" y="47"/>
                      <a:pt x="274" y="68"/>
                      <a:pt x="353" y="81"/>
                    </a:cubicBezTo>
                    <a:cubicBezTo>
                      <a:pt x="442" y="112"/>
                      <a:pt x="531" y="138"/>
                      <a:pt x="621" y="167"/>
                    </a:cubicBezTo>
                    <a:cubicBezTo>
                      <a:pt x="688" y="189"/>
                      <a:pt x="751" y="218"/>
                      <a:pt x="818" y="238"/>
                    </a:cubicBezTo>
                    <a:cubicBezTo>
                      <a:pt x="854" y="262"/>
                      <a:pt x="898" y="285"/>
                      <a:pt x="937" y="302"/>
                    </a:cubicBezTo>
                    <a:cubicBezTo>
                      <a:pt x="952" y="309"/>
                      <a:pt x="968" y="312"/>
                      <a:pt x="984" y="317"/>
                    </a:cubicBezTo>
                    <a:cubicBezTo>
                      <a:pt x="992" y="320"/>
                      <a:pt x="1008" y="325"/>
                      <a:pt x="1008" y="325"/>
                    </a:cubicBezTo>
                    <a:cubicBezTo>
                      <a:pt x="1046" y="351"/>
                      <a:pt x="1082" y="381"/>
                      <a:pt x="1126" y="396"/>
                    </a:cubicBezTo>
                    <a:cubicBezTo>
                      <a:pt x="1134" y="404"/>
                      <a:pt x="1140" y="414"/>
                      <a:pt x="1150" y="420"/>
                    </a:cubicBezTo>
                    <a:cubicBezTo>
                      <a:pt x="1164" y="428"/>
                      <a:pt x="1197" y="436"/>
                      <a:pt x="1197" y="436"/>
                    </a:cubicBezTo>
                    <a:cubicBezTo>
                      <a:pt x="1221" y="459"/>
                      <a:pt x="1241" y="465"/>
                      <a:pt x="1268" y="483"/>
                    </a:cubicBezTo>
                    <a:cubicBezTo>
                      <a:pt x="1299" y="529"/>
                      <a:pt x="1366" y="540"/>
                      <a:pt x="1402" y="586"/>
                    </a:cubicBezTo>
                    <a:cubicBezTo>
                      <a:pt x="1442" y="637"/>
                      <a:pt x="1468" y="707"/>
                      <a:pt x="1513" y="751"/>
                    </a:cubicBezTo>
                    <a:cubicBezTo>
                      <a:pt x="1521" y="779"/>
                      <a:pt x="1527" y="798"/>
                      <a:pt x="1544" y="822"/>
                    </a:cubicBezTo>
                    <a:cubicBezTo>
                      <a:pt x="1563" y="879"/>
                      <a:pt x="1550" y="856"/>
                      <a:pt x="1576" y="893"/>
                    </a:cubicBezTo>
                    <a:cubicBezTo>
                      <a:pt x="1585" y="931"/>
                      <a:pt x="1605" y="958"/>
                      <a:pt x="1615" y="996"/>
                    </a:cubicBezTo>
                    <a:cubicBezTo>
                      <a:pt x="1620" y="1017"/>
                      <a:pt x="1631" y="1059"/>
                      <a:pt x="1631" y="1059"/>
                    </a:cubicBezTo>
                    <a:cubicBezTo>
                      <a:pt x="1628" y="1083"/>
                      <a:pt x="1636" y="1110"/>
                      <a:pt x="1623" y="1130"/>
                    </a:cubicBezTo>
                    <a:cubicBezTo>
                      <a:pt x="1611" y="1150"/>
                      <a:pt x="1502" y="1160"/>
                      <a:pt x="1489" y="1162"/>
                    </a:cubicBezTo>
                    <a:cubicBezTo>
                      <a:pt x="1436" y="1180"/>
                      <a:pt x="1378" y="1180"/>
                      <a:pt x="1323" y="1185"/>
                    </a:cubicBezTo>
                    <a:cubicBezTo>
                      <a:pt x="1064" y="1179"/>
                      <a:pt x="1016" y="1182"/>
                      <a:pt x="802" y="1193"/>
                    </a:cubicBezTo>
                    <a:cubicBezTo>
                      <a:pt x="594" y="1182"/>
                      <a:pt x="387" y="1182"/>
                      <a:pt x="179" y="1170"/>
                    </a:cubicBezTo>
                    <a:cubicBezTo>
                      <a:pt x="168" y="1167"/>
                      <a:pt x="147" y="1162"/>
                      <a:pt x="147" y="1162"/>
                    </a:cubicBezTo>
                  </a:path>
                </a:pathLst>
              </a:custGeom>
              <a:gradFill rotWithShape="0">
                <a:gsLst>
                  <a:gs pos="0">
                    <a:srgbClr val="000000"/>
                  </a:gs>
                  <a:gs pos="50000">
                    <a:srgbClr val="FF0101"/>
                  </a:gs>
                  <a:gs pos="100000">
                    <a:srgbClr val="000000"/>
                  </a:gs>
                </a:gsLst>
                <a:lin ang="18900000" scaled="1"/>
              </a:gradFill>
              <a:ln w="9525">
                <a:solidFill>
                  <a:srgbClr val="000000"/>
                </a:solidFill>
                <a:round/>
                <a:headEnd/>
                <a:tailEnd/>
              </a:ln>
              <a:effectLst>
                <a:outerShdw blurRad="63500" dist="38099" dir="2700000" algn="ctr" rotWithShape="0">
                  <a:srgbClr val="000000">
                    <a:alpha val="74998"/>
                  </a:srgbClr>
                </a:outerShdw>
              </a:effectLst>
            </p:spPr>
            <p:txBody>
              <a:bodyPr/>
              <a:lstStyle/>
              <a:p>
                <a:pPr eaLnBrk="1" hangingPunct="1">
                  <a:defRPr/>
                </a:pPr>
                <a:endParaRPr lang="en-US" dirty="0">
                  <a:latin typeface="Tahoma Normal"/>
                  <a:ea typeface="+mn-ea"/>
                </a:endParaRPr>
              </a:p>
            </p:txBody>
          </p:sp>
          <p:sp>
            <p:nvSpPr>
              <p:cNvPr id="53271" name="Oval 23">
                <a:extLst>
                  <a:ext uri="{FF2B5EF4-FFF2-40B4-BE49-F238E27FC236}">
                    <a16:creationId xmlns:a16="http://schemas.microsoft.com/office/drawing/2014/main" id="{1294977A-B7CC-9C4F-BC83-FD0763405DB8}"/>
                  </a:ext>
                </a:extLst>
              </p:cNvPr>
              <p:cNvSpPr>
                <a:spLocks noChangeArrowheads="1"/>
              </p:cNvSpPr>
              <p:nvPr/>
            </p:nvSpPr>
            <p:spPr bwMode="auto">
              <a:xfrm>
                <a:off x="1344" y="2476"/>
                <a:ext cx="1497" cy="1497"/>
              </a:xfrm>
              <a:prstGeom prst="ellipse">
                <a:avLst/>
              </a:prstGeom>
              <a:solidFill>
                <a:srgbClr val="FF0000"/>
              </a:solidFill>
              <a:ln w="9525">
                <a:solidFill>
                  <a:srgbClr val="000000"/>
                </a:solidFill>
                <a:round/>
                <a:headEnd/>
                <a:tailEnd/>
              </a:ln>
              <a:effectLst>
                <a:outerShdw blurRad="63500" dist="38099" dir="2700000" algn="ctr" rotWithShape="0">
                  <a:srgbClr val="000000">
                    <a:alpha val="74998"/>
                  </a:srgbClr>
                </a:outerShdw>
              </a:effectLst>
            </p:spPr>
            <p:txBody>
              <a:bodyPr wrap="none" anchor="ctr"/>
              <a:lstStyle/>
              <a:p>
                <a:pPr algn="ctr" eaLnBrk="1" hangingPunct="1">
                  <a:defRPr/>
                </a:pPr>
                <a:endParaRPr lang="en-US" dirty="0">
                  <a:latin typeface="Tahoma Normal"/>
                  <a:ea typeface="+mn-ea"/>
                </a:endParaRPr>
              </a:p>
            </p:txBody>
          </p:sp>
        </p:grpSp>
        <p:sp>
          <p:nvSpPr>
            <p:cNvPr id="53274" name="Oval 26">
              <a:extLst>
                <a:ext uri="{FF2B5EF4-FFF2-40B4-BE49-F238E27FC236}">
                  <a16:creationId xmlns:a16="http://schemas.microsoft.com/office/drawing/2014/main" id="{D8442814-534B-D641-8FD2-622B64C42076}"/>
                </a:ext>
              </a:extLst>
            </p:cNvPr>
            <p:cNvSpPr>
              <a:spLocks noChangeArrowheads="1"/>
            </p:cNvSpPr>
            <p:nvPr/>
          </p:nvSpPr>
          <p:spPr bwMode="auto">
            <a:xfrm>
              <a:off x="2952351" y="4621794"/>
              <a:ext cx="964408" cy="975149"/>
            </a:xfrm>
            <a:prstGeom prst="ellipse">
              <a:avLst/>
            </a:prstGeom>
            <a:gradFill rotWithShape="0">
              <a:gsLst>
                <a:gs pos="0">
                  <a:srgbClr val="FF0101"/>
                </a:gs>
                <a:gs pos="100000">
                  <a:srgbClr val="760000"/>
                </a:gs>
              </a:gsLst>
              <a:path path="shape">
                <a:fillToRect l="50000" t="50000" r="50000" b="50000"/>
              </a:path>
            </a:gradFill>
            <a:ln/>
            <a:effectLst>
              <a:outerShdw dist="35921" dir="2700000" algn="ctr" rotWithShape="0">
                <a:srgbClr val="808080">
                  <a:alpha val="74997"/>
                </a:srgbClr>
              </a:outerShdw>
            </a:effectLst>
          </p:spPr>
          <p:txBody>
            <a:bodyPr wrap="none" anchor="ctr"/>
            <a:lstStyle/>
            <a:p>
              <a:pPr eaLnBrk="1" hangingPunct="1">
                <a:defRPr/>
              </a:pPr>
              <a:endParaRPr lang="en-US" dirty="0">
                <a:latin typeface="Tahoma Normal"/>
                <a:ea typeface="+mn-ea"/>
              </a:endParaRPr>
            </a:p>
          </p:txBody>
        </p:sp>
        <p:sp>
          <p:nvSpPr>
            <p:cNvPr id="53275" name="Text Box 27">
              <a:extLst>
                <a:ext uri="{FF2B5EF4-FFF2-40B4-BE49-F238E27FC236}">
                  <a16:creationId xmlns:a16="http://schemas.microsoft.com/office/drawing/2014/main" id="{17FEB15B-CE0D-9E49-ABA5-E3E7AF7EF290}"/>
                </a:ext>
              </a:extLst>
            </p:cNvPr>
            <p:cNvSpPr txBox="1">
              <a:spLocks noChangeArrowheads="1"/>
            </p:cNvSpPr>
            <p:nvPr/>
          </p:nvSpPr>
          <p:spPr bwMode="auto">
            <a:xfrm>
              <a:off x="2973388" y="4191000"/>
              <a:ext cx="930275"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eaLnBrk="1" hangingPunct="1">
                <a:defRPr/>
              </a:pPr>
              <a:r>
                <a:rPr lang="en-US">
                  <a:solidFill>
                    <a:srgbClr val="FFFFFF"/>
                  </a:solidFill>
                  <a:effectLst>
                    <a:outerShdw blurRad="38100" dist="38100" dir="2700000" algn="tl">
                      <a:srgbClr val="000000"/>
                    </a:outerShdw>
                  </a:effectLst>
                  <a:latin typeface="Arial" pitchFamily="-110" charset="0"/>
                  <a:ea typeface="+mn-ea"/>
                </a:rPr>
                <a:t>Heart</a:t>
              </a:r>
            </a:p>
          </p:txBody>
        </p:sp>
        <p:sp>
          <p:nvSpPr>
            <p:cNvPr id="53276" name="Text Box 28">
              <a:extLst>
                <a:ext uri="{FF2B5EF4-FFF2-40B4-BE49-F238E27FC236}">
                  <a16:creationId xmlns:a16="http://schemas.microsoft.com/office/drawing/2014/main" id="{0D8A62A1-7D41-8347-8BEC-2E31EA5B5F46}"/>
                </a:ext>
              </a:extLst>
            </p:cNvPr>
            <p:cNvSpPr txBox="1">
              <a:spLocks noChangeArrowheads="1"/>
            </p:cNvSpPr>
            <p:nvPr/>
          </p:nvSpPr>
          <p:spPr bwMode="auto">
            <a:xfrm>
              <a:off x="3065463" y="5562600"/>
              <a:ext cx="795338"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eaLnBrk="1" hangingPunct="1">
                <a:defRPr/>
              </a:pPr>
              <a:r>
                <a:rPr lang="en-US">
                  <a:solidFill>
                    <a:srgbClr val="FFFFFF"/>
                  </a:solidFill>
                  <a:effectLst>
                    <a:outerShdw blurRad="38100" dist="38100" dir="2700000" algn="tl">
                      <a:srgbClr val="000000"/>
                    </a:outerShdw>
                  </a:effectLst>
                  <a:latin typeface="Arial" pitchFamily="-110" charset="0"/>
                  <a:ea typeface="+mn-ea"/>
                </a:rPr>
                <a:t>70%</a:t>
              </a:r>
            </a:p>
          </p:txBody>
        </p:sp>
        <p:sp>
          <p:nvSpPr>
            <p:cNvPr id="6" name="Content Placeholder 5">
              <a:extLst>
                <a:ext uri="{FF2B5EF4-FFF2-40B4-BE49-F238E27FC236}">
                  <a16:creationId xmlns:a16="http://schemas.microsoft.com/office/drawing/2014/main" id="{11B83E75-6043-0D4F-9E31-FA9A2D2D8C7F}"/>
                </a:ext>
              </a:extLst>
            </p:cNvPr>
            <p:cNvSpPr>
              <a:spLocks/>
            </p:cNvSpPr>
            <p:nvPr/>
          </p:nvSpPr>
          <p:spPr bwMode="auto">
            <a:xfrm>
              <a:off x="-304800" y="3463925"/>
              <a:ext cx="2514600" cy="3546475"/>
            </a:xfrm>
            <a:prstGeom prst="rect">
              <a:avLst/>
            </a:prstGeom>
            <a:noFill/>
            <a:ln w="9525">
              <a:noFill/>
              <a:miter lim="800000"/>
              <a:headEnd/>
              <a:tailEnd/>
            </a:ln>
            <a:effectLst>
              <a:outerShdw blurRad="63500" dist="38099" dir="2700000" algn="ctr" rotWithShape="0">
                <a:srgbClr val="000000">
                  <a:alpha val="74997"/>
                </a:srgbClr>
              </a:outerShdw>
            </a:effectLst>
          </p:spPr>
          <p:txBody>
            <a:bodyPr/>
            <a:lstStyle/>
            <a:p>
              <a:pPr marL="342900" indent="-342900" eaLnBrk="1" hangingPunct="1">
                <a:lnSpc>
                  <a:spcPct val="130000"/>
                </a:lnSpc>
                <a:spcBef>
                  <a:spcPct val="20000"/>
                </a:spcBef>
                <a:buFontTx/>
                <a:buChar char="•"/>
                <a:defRPr/>
              </a:pPr>
              <a:r>
                <a:rPr lang="en-US" sz="2800">
                  <a:solidFill>
                    <a:srgbClr val="FFFF00"/>
                  </a:solidFill>
                  <a:latin typeface="Arial" pitchFamily="-110" charset="0"/>
                  <a:ea typeface="ＭＳ Ｐゴシック" pitchFamily="-110" charset="-128"/>
                  <a:cs typeface="ＭＳ Ｐゴシック" pitchFamily="-110" charset="-128"/>
                </a:rPr>
                <a:t>We can only detect heart problems at &gt;70% blockage.</a:t>
              </a:r>
            </a:p>
          </p:txBody>
        </p:sp>
      </p:grpSp>
      <p:grpSp>
        <p:nvGrpSpPr>
          <p:cNvPr id="5" name="Group 35">
            <a:extLst>
              <a:ext uri="{FF2B5EF4-FFF2-40B4-BE49-F238E27FC236}">
                <a16:creationId xmlns:a16="http://schemas.microsoft.com/office/drawing/2014/main" id="{8CC58B8A-B9FC-5E42-B73E-D03E4AA499A3}"/>
              </a:ext>
            </a:extLst>
          </p:cNvPr>
          <p:cNvGrpSpPr>
            <a:grpSpLocks/>
          </p:cNvGrpSpPr>
          <p:nvPr/>
        </p:nvGrpSpPr>
        <p:grpSpPr bwMode="auto">
          <a:xfrm>
            <a:off x="4506913" y="3276600"/>
            <a:ext cx="4637087" cy="3505200"/>
            <a:chOff x="2839" y="2064"/>
            <a:chExt cx="2921" cy="2208"/>
          </a:xfrm>
        </p:grpSpPr>
        <p:grpSp>
          <p:nvGrpSpPr>
            <p:cNvPr id="60422" name="Group 18">
              <a:extLst>
                <a:ext uri="{FF2B5EF4-FFF2-40B4-BE49-F238E27FC236}">
                  <a16:creationId xmlns:a16="http://schemas.microsoft.com/office/drawing/2014/main" id="{AFCB05CA-1F04-AC40-B006-3E738A722863}"/>
                </a:ext>
              </a:extLst>
            </p:cNvPr>
            <p:cNvGrpSpPr>
              <a:grpSpLocks/>
            </p:cNvGrpSpPr>
            <p:nvPr/>
          </p:nvGrpSpPr>
          <p:grpSpPr bwMode="auto">
            <a:xfrm>
              <a:off x="2839" y="2112"/>
              <a:ext cx="1625" cy="1861"/>
              <a:chOff x="2780" y="2112"/>
              <a:chExt cx="1625" cy="1861"/>
            </a:xfrm>
          </p:grpSpPr>
          <p:sp>
            <p:nvSpPr>
              <p:cNvPr id="53267" name="Freeform 19">
                <a:extLst>
                  <a:ext uri="{FF2B5EF4-FFF2-40B4-BE49-F238E27FC236}">
                    <a16:creationId xmlns:a16="http://schemas.microsoft.com/office/drawing/2014/main" id="{8261848C-A5EA-EF4B-840E-160073926668}"/>
                  </a:ext>
                </a:extLst>
              </p:cNvPr>
              <p:cNvSpPr>
                <a:spLocks/>
              </p:cNvSpPr>
              <p:nvPr/>
            </p:nvSpPr>
            <p:spPr bwMode="auto">
              <a:xfrm>
                <a:off x="2780" y="2112"/>
                <a:ext cx="1588" cy="1217"/>
              </a:xfrm>
              <a:custGeom>
                <a:avLst/>
                <a:gdLst/>
                <a:ahLst/>
                <a:cxnLst>
                  <a:cxn ang="0">
                    <a:pos x="163" y="1217"/>
                  </a:cxn>
                  <a:cxn ang="0">
                    <a:pos x="140" y="964"/>
                  </a:cxn>
                  <a:cxn ang="0">
                    <a:pos x="147" y="672"/>
                  </a:cxn>
                  <a:cxn ang="0">
                    <a:pos x="45" y="81"/>
                  </a:cxn>
                  <a:cxn ang="0">
                    <a:pos x="29" y="33"/>
                  </a:cxn>
                  <a:cxn ang="0">
                    <a:pos x="5" y="10"/>
                  </a:cxn>
                  <a:cxn ang="0">
                    <a:pos x="37" y="18"/>
                  </a:cxn>
                  <a:cxn ang="0">
                    <a:pos x="116" y="33"/>
                  </a:cxn>
                  <a:cxn ang="0">
                    <a:pos x="353" y="81"/>
                  </a:cxn>
                  <a:cxn ang="0">
                    <a:pos x="621" y="167"/>
                  </a:cxn>
                  <a:cxn ang="0">
                    <a:pos x="818" y="238"/>
                  </a:cxn>
                  <a:cxn ang="0">
                    <a:pos x="937" y="302"/>
                  </a:cxn>
                  <a:cxn ang="0">
                    <a:pos x="984" y="317"/>
                  </a:cxn>
                  <a:cxn ang="0">
                    <a:pos x="1008" y="325"/>
                  </a:cxn>
                  <a:cxn ang="0">
                    <a:pos x="1126" y="396"/>
                  </a:cxn>
                  <a:cxn ang="0">
                    <a:pos x="1150" y="420"/>
                  </a:cxn>
                  <a:cxn ang="0">
                    <a:pos x="1197" y="436"/>
                  </a:cxn>
                  <a:cxn ang="0">
                    <a:pos x="1268" y="483"/>
                  </a:cxn>
                  <a:cxn ang="0">
                    <a:pos x="1402" y="586"/>
                  </a:cxn>
                  <a:cxn ang="0">
                    <a:pos x="1513" y="751"/>
                  </a:cxn>
                  <a:cxn ang="0">
                    <a:pos x="1544" y="822"/>
                  </a:cxn>
                  <a:cxn ang="0">
                    <a:pos x="1576" y="893"/>
                  </a:cxn>
                  <a:cxn ang="0">
                    <a:pos x="1615" y="996"/>
                  </a:cxn>
                  <a:cxn ang="0">
                    <a:pos x="1631" y="1059"/>
                  </a:cxn>
                  <a:cxn ang="0">
                    <a:pos x="1623" y="1130"/>
                  </a:cxn>
                  <a:cxn ang="0">
                    <a:pos x="1489" y="1162"/>
                  </a:cxn>
                  <a:cxn ang="0">
                    <a:pos x="1323" y="1185"/>
                  </a:cxn>
                  <a:cxn ang="0">
                    <a:pos x="802" y="1193"/>
                  </a:cxn>
                  <a:cxn ang="0">
                    <a:pos x="179" y="1170"/>
                  </a:cxn>
                  <a:cxn ang="0">
                    <a:pos x="147" y="1162"/>
                  </a:cxn>
                </a:cxnLst>
                <a:rect l="0" t="0" r="r" b="b"/>
                <a:pathLst>
                  <a:path w="1636" h="1217">
                    <a:moveTo>
                      <a:pt x="163" y="1217"/>
                    </a:moveTo>
                    <a:cubicBezTo>
                      <a:pt x="156" y="1127"/>
                      <a:pt x="145" y="1055"/>
                      <a:pt x="140" y="964"/>
                    </a:cubicBezTo>
                    <a:cubicBezTo>
                      <a:pt x="142" y="867"/>
                      <a:pt x="148" y="769"/>
                      <a:pt x="147" y="672"/>
                    </a:cubicBezTo>
                    <a:cubicBezTo>
                      <a:pt x="145" y="508"/>
                      <a:pt x="154" y="237"/>
                      <a:pt x="45" y="81"/>
                    </a:cubicBezTo>
                    <a:cubicBezTo>
                      <a:pt x="40" y="65"/>
                      <a:pt x="41" y="45"/>
                      <a:pt x="29" y="33"/>
                    </a:cubicBezTo>
                    <a:cubicBezTo>
                      <a:pt x="21" y="25"/>
                      <a:pt x="0" y="20"/>
                      <a:pt x="5" y="10"/>
                    </a:cubicBezTo>
                    <a:cubicBezTo>
                      <a:pt x="10" y="0"/>
                      <a:pt x="26" y="15"/>
                      <a:pt x="37" y="18"/>
                    </a:cubicBezTo>
                    <a:cubicBezTo>
                      <a:pt x="101" y="35"/>
                      <a:pt x="4" y="13"/>
                      <a:pt x="116" y="33"/>
                    </a:cubicBezTo>
                    <a:cubicBezTo>
                      <a:pt x="195" y="47"/>
                      <a:pt x="274" y="68"/>
                      <a:pt x="353" y="81"/>
                    </a:cubicBezTo>
                    <a:cubicBezTo>
                      <a:pt x="442" y="112"/>
                      <a:pt x="531" y="138"/>
                      <a:pt x="621" y="167"/>
                    </a:cubicBezTo>
                    <a:cubicBezTo>
                      <a:pt x="688" y="189"/>
                      <a:pt x="751" y="218"/>
                      <a:pt x="818" y="238"/>
                    </a:cubicBezTo>
                    <a:cubicBezTo>
                      <a:pt x="854" y="262"/>
                      <a:pt x="898" y="285"/>
                      <a:pt x="937" y="302"/>
                    </a:cubicBezTo>
                    <a:cubicBezTo>
                      <a:pt x="952" y="309"/>
                      <a:pt x="968" y="312"/>
                      <a:pt x="984" y="317"/>
                    </a:cubicBezTo>
                    <a:cubicBezTo>
                      <a:pt x="992" y="320"/>
                      <a:pt x="1008" y="325"/>
                      <a:pt x="1008" y="325"/>
                    </a:cubicBezTo>
                    <a:cubicBezTo>
                      <a:pt x="1046" y="351"/>
                      <a:pt x="1082" y="381"/>
                      <a:pt x="1126" y="396"/>
                    </a:cubicBezTo>
                    <a:cubicBezTo>
                      <a:pt x="1134" y="404"/>
                      <a:pt x="1140" y="414"/>
                      <a:pt x="1150" y="420"/>
                    </a:cubicBezTo>
                    <a:cubicBezTo>
                      <a:pt x="1164" y="428"/>
                      <a:pt x="1197" y="436"/>
                      <a:pt x="1197" y="436"/>
                    </a:cubicBezTo>
                    <a:cubicBezTo>
                      <a:pt x="1221" y="459"/>
                      <a:pt x="1241" y="465"/>
                      <a:pt x="1268" y="483"/>
                    </a:cubicBezTo>
                    <a:cubicBezTo>
                      <a:pt x="1299" y="529"/>
                      <a:pt x="1366" y="540"/>
                      <a:pt x="1402" y="586"/>
                    </a:cubicBezTo>
                    <a:cubicBezTo>
                      <a:pt x="1442" y="637"/>
                      <a:pt x="1468" y="707"/>
                      <a:pt x="1513" y="751"/>
                    </a:cubicBezTo>
                    <a:cubicBezTo>
                      <a:pt x="1521" y="779"/>
                      <a:pt x="1527" y="798"/>
                      <a:pt x="1544" y="822"/>
                    </a:cubicBezTo>
                    <a:cubicBezTo>
                      <a:pt x="1563" y="879"/>
                      <a:pt x="1550" y="856"/>
                      <a:pt x="1576" y="893"/>
                    </a:cubicBezTo>
                    <a:cubicBezTo>
                      <a:pt x="1585" y="931"/>
                      <a:pt x="1605" y="958"/>
                      <a:pt x="1615" y="996"/>
                    </a:cubicBezTo>
                    <a:cubicBezTo>
                      <a:pt x="1620" y="1017"/>
                      <a:pt x="1631" y="1059"/>
                      <a:pt x="1631" y="1059"/>
                    </a:cubicBezTo>
                    <a:cubicBezTo>
                      <a:pt x="1628" y="1083"/>
                      <a:pt x="1636" y="1110"/>
                      <a:pt x="1623" y="1130"/>
                    </a:cubicBezTo>
                    <a:cubicBezTo>
                      <a:pt x="1611" y="1150"/>
                      <a:pt x="1502" y="1160"/>
                      <a:pt x="1489" y="1162"/>
                    </a:cubicBezTo>
                    <a:cubicBezTo>
                      <a:pt x="1436" y="1180"/>
                      <a:pt x="1378" y="1180"/>
                      <a:pt x="1323" y="1185"/>
                    </a:cubicBezTo>
                    <a:cubicBezTo>
                      <a:pt x="1064" y="1179"/>
                      <a:pt x="1016" y="1182"/>
                      <a:pt x="802" y="1193"/>
                    </a:cubicBezTo>
                    <a:cubicBezTo>
                      <a:pt x="594" y="1182"/>
                      <a:pt x="387" y="1182"/>
                      <a:pt x="179" y="1170"/>
                    </a:cubicBezTo>
                    <a:cubicBezTo>
                      <a:pt x="168" y="1167"/>
                      <a:pt x="147" y="1162"/>
                      <a:pt x="147" y="1162"/>
                    </a:cubicBezTo>
                  </a:path>
                </a:pathLst>
              </a:custGeom>
              <a:gradFill rotWithShape="0">
                <a:gsLst>
                  <a:gs pos="0">
                    <a:srgbClr val="000000"/>
                  </a:gs>
                  <a:gs pos="50000">
                    <a:srgbClr val="FF0101"/>
                  </a:gs>
                  <a:gs pos="100000">
                    <a:srgbClr val="000000"/>
                  </a:gs>
                </a:gsLst>
                <a:lin ang="18900000" scaled="1"/>
              </a:gradFill>
              <a:ln w="9525">
                <a:solidFill>
                  <a:srgbClr val="000000"/>
                </a:solidFill>
                <a:round/>
                <a:headEnd/>
                <a:tailEnd/>
              </a:ln>
              <a:effectLst>
                <a:outerShdw blurRad="63500" dist="38099" dir="2700000" algn="ctr" rotWithShape="0">
                  <a:srgbClr val="000000">
                    <a:alpha val="74998"/>
                  </a:srgbClr>
                </a:outerShdw>
              </a:effectLst>
            </p:spPr>
            <p:txBody>
              <a:bodyPr/>
              <a:lstStyle/>
              <a:p>
                <a:pPr eaLnBrk="1" hangingPunct="1">
                  <a:defRPr/>
                </a:pPr>
                <a:endParaRPr lang="en-US" dirty="0">
                  <a:latin typeface="Tahoma Normal"/>
                  <a:ea typeface="+mn-ea"/>
                </a:endParaRPr>
              </a:p>
            </p:txBody>
          </p:sp>
          <p:sp>
            <p:nvSpPr>
              <p:cNvPr id="53268" name="Oval 20">
                <a:extLst>
                  <a:ext uri="{FF2B5EF4-FFF2-40B4-BE49-F238E27FC236}">
                    <a16:creationId xmlns:a16="http://schemas.microsoft.com/office/drawing/2014/main" id="{901BEFCF-8182-8545-BBE1-8457E740204D}"/>
                  </a:ext>
                </a:extLst>
              </p:cNvPr>
              <p:cNvSpPr>
                <a:spLocks noChangeArrowheads="1"/>
              </p:cNvSpPr>
              <p:nvPr/>
            </p:nvSpPr>
            <p:spPr bwMode="auto">
              <a:xfrm>
                <a:off x="2908" y="2476"/>
                <a:ext cx="1497" cy="1497"/>
              </a:xfrm>
              <a:prstGeom prst="ellipse">
                <a:avLst/>
              </a:prstGeom>
              <a:solidFill>
                <a:srgbClr val="FF0000"/>
              </a:solidFill>
              <a:ln w="9525">
                <a:solidFill>
                  <a:srgbClr val="000000"/>
                </a:solidFill>
                <a:round/>
                <a:headEnd/>
                <a:tailEnd/>
              </a:ln>
              <a:effectLst>
                <a:outerShdw blurRad="63500" dist="38099" dir="2700000" algn="ctr" rotWithShape="0">
                  <a:srgbClr val="000000">
                    <a:alpha val="74998"/>
                  </a:srgbClr>
                </a:outerShdw>
              </a:effectLst>
            </p:spPr>
            <p:txBody>
              <a:bodyPr wrap="none" anchor="ctr"/>
              <a:lstStyle/>
              <a:p>
                <a:pPr algn="ctr" eaLnBrk="1" hangingPunct="1">
                  <a:defRPr/>
                </a:pPr>
                <a:endParaRPr lang="en-US" dirty="0">
                  <a:latin typeface="Tahoma Normal"/>
                  <a:ea typeface="+mn-ea"/>
                </a:endParaRPr>
              </a:p>
            </p:txBody>
          </p:sp>
        </p:grpSp>
        <p:sp>
          <p:nvSpPr>
            <p:cNvPr id="53278" name="Oval 30">
              <a:extLst>
                <a:ext uri="{FF2B5EF4-FFF2-40B4-BE49-F238E27FC236}">
                  <a16:creationId xmlns:a16="http://schemas.microsoft.com/office/drawing/2014/main" id="{25DC7840-6728-CF45-B72C-ACF19FC5F62E}"/>
                </a:ext>
              </a:extLst>
            </p:cNvPr>
            <p:cNvSpPr>
              <a:spLocks noChangeArrowheads="1"/>
            </p:cNvSpPr>
            <p:nvPr/>
          </p:nvSpPr>
          <p:spPr bwMode="auto">
            <a:xfrm>
              <a:off x="3103" y="2614"/>
              <a:ext cx="1209" cy="1209"/>
            </a:xfrm>
            <a:prstGeom prst="ellipse">
              <a:avLst/>
            </a:prstGeom>
            <a:gradFill rotWithShape="0">
              <a:gsLst>
                <a:gs pos="0">
                  <a:srgbClr val="FF0101"/>
                </a:gs>
                <a:gs pos="100000">
                  <a:srgbClr val="760000"/>
                </a:gs>
              </a:gsLst>
              <a:path path="shape">
                <a:fillToRect l="50000" t="50000" r="50000" b="50000"/>
              </a:path>
            </a:gradFill>
            <a:ln/>
            <a:effectLst>
              <a:outerShdw dist="35921" dir="2700000" algn="ctr" rotWithShape="0">
                <a:srgbClr val="808080">
                  <a:alpha val="74997"/>
                </a:srgbClr>
              </a:outerShdw>
            </a:effectLst>
          </p:spPr>
          <p:txBody>
            <a:bodyPr wrap="none" anchor="ctr"/>
            <a:lstStyle/>
            <a:p>
              <a:pPr eaLnBrk="1" hangingPunct="1">
                <a:defRPr/>
              </a:pPr>
              <a:endParaRPr lang="en-US" dirty="0">
                <a:latin typeface="Tahoma Normal"/>
                <a:ea typeface="+mn-ea"/>
              </a:endParaRPr>
            </a:p>
          </p:txBody>
        </p:sp>
        <p:sp>
          <p:nvSpPr>
            <p:cNvPr id="53279" name="Text Box 31">
              <a:extLst>
                <a:ext uri="{FF2B5EF4-FFF2-40B4-BE49-F238E27FC236}">
                  <a16:creationId xmlns:a16="http://schemas.microsoft.com/office/drawing/2014/main" id="{C2BDF036-8996-234B-A0B9-83FB269F4BAE}"/>
                </a:ext>
              </a:extLst>
            </p:cNvPr>
            <p:cNvSpPr txBox="1">
              <a:spLocks noChangeArrowheads="1"/>
            </p:cNvSpPr>
            <p:nvPr/>
          </p:nvSpPr>
          <p:spPr bwMode="auto">
            <a:xfrm>
              <a:off x="3430" y="2544"/>
              <a:ext cx="565" cy="28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eaLnBrk="1" hangingPunct="1">
                <a:defRPr/>
              </a:pPr>
              <a:r>
                <a:rPr lang="en-US">
                  <a:solidFill>
                    <a:srgbClr val="FFFFFF"/>
                  </a:solidFill>
                  <a:effectLst>
                    <a:outerShdw blurRad="38100" dist="38100" dir="2700000" algn="tl">
                      <a:srgbClr val="000000"/>
                    </a:outerShdw>
                  </a:effectLst>
                  <a:latin typeface="Arial" pitchFamily="-110" charset="0"/>
                  <a:ea typeface="+mn-ea"/>
                </a:rPr>
                <a:t>Brain</a:t>
              </a:r>
            </a:p>
          </p:txBody>
        </p:sp>
        <p:sp>
          <p:nvSpPr>
            <p:cNvPr id="53280" name="Text Box 32">
              <a:extLst>
                <a:ext uri="{FF2B5EF4-FFF2-40B4-BE49-F238E27FC236}">
                  <a16:creationId xmlns:a16="http://schemas.microsoft.com/office/drawing/2014/main" id="{88F7DDCC-0E92-1D46-962B-031B0B2502DC}"/>
                </a:ext>
              </a:extLst>
            </p:cNvPr>
            <p:cNvSpPr txBox="1">
              <a:spLocks noChangeArrowheads="1"/>
            </p:cNvSpPr>
            <p:nvPr/>
          </p:nvSpPr>
          <p:spPr bwMode="auto">
            <a:xfrm>
              <a:off x="3494" y="3648"/>
              <a:ext cx="501" cy="28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a:spAutoFit/>
            </a:bodyPr>
            <a:lstStyle/>
            <a:p>
              <a:pPr eaLnBrk="1" hangingPunct="1">
                <a:defRPr/>
              </a:pPr>
              <a:r>
                <a:rPr lang="en-US">
                  <a:solidFill>
                    <a:srgbClr val="FFFFFF"/>
                  </a:solidFill>
                  <a:effectLst>
                    <a:outerShdw blurRad="38100" dist="38100" dir="2700000" algn="tl">
                      <a:srgbClr val="000000"/>
                    </a:outerShdw>
                  </a:effectLst>
                  <a:latin typeface="Arial" pitchFamily="-110" charset="0"/>
                  <a:ea typeface="+mn-ea"/>
                </a:rPr>
                <a:t>20%</a:t>
              </a:r>
            </a:p>
          </p:txBody>
        </p:sp>
        <p:sp>
          <p:nvSpPr>
            <p:cNvPr id="2" name="Content Placeholder 5">
              <a:extLst>
                <a:ext uri="{FF2B5EF4-FFF2-40B4-BE49-F238E27FC236}">
                  <a16:creationId xmlns:a16="http://schemas.microsoft.com/office/drawing/2014/main" id="{75109775-2A09-DD46-9A53-79D75A2597A9}"/>
                </a:ext>
              </a:extLst>
            </p:cNvPr>
            <p:cNvSpPr>
              <a:spLocks/>
            </p:cNvSpPr>
            <p:nvPr/>
          </p:nvSpPr>
          <p:spPr bwMode="auto">
            <a:xfrm>
              <a:off x="4224" y="2064"/>
              <a:ext cx="1536" cy="2208"/>
            </a:xfrm>
            <a:prstGeom prst="rect">
              <a:avLst/>
            </a:prstGeom>
            <a:noFill/>
            <a:ln w="9525">
              <a:noFill/>
              <a:miter lim="800000"/>
              <a:headEnd/>
              <a:tailEnd/>
            </a:ln>
            <a:effectLst>
              <a:outerShdw blurRad="63500" dist="38099" dir="2700000" algn="ctr" rotWithShape="0">
                <a:schemeClr val="bg2">
                  <a:alpha val="74997"/>
                </a:schemeClr>
              </a:outerShdw>
            </a:effectLst>
          </p:spPr>
          <p:txBody>
            <a:bodyPr/>
            <a:lstStyle/>
            <a:p>
              <a:pPr marL="342900" indent="-342900" eaLnBrk="1" hangingPunct="1">
                <a:lnSpc>
                  <a:spcPct val="110000"/>
                </a:lnSpc>
                <a:spcBef>
                  <a:spcPct val="20000"/>
                </a:spcBef>
                <a:buFontTx/>
                <a:buChar char="•"/>
                <a:defRPr/>
              </a:pPr>
              <a:r>
                <a:rPr lang="en-US" sz="2800">
                  <a:solidFill>
                    <a:srgbClr val="FFFF00"/>
                  </a:solidFill>
                  <a:latin typeface="Arial" pitchFamily="-110" charset="0"/>
                  <a:ea typeface="+mn-ea"/>
                </a:rPr>
                <a:t>Mental function changes can be detected for blockages of &lt;20%.</a:t>
              </a:r>
            </a:p>
          </p:txBody>
        </p:sp>
      </p:grpSp>
    </p:spTree>
    <p:extLst>
      <p:ext uri="{BB962C8B-B14F-4D97-AF65-F5344CB8AC3E}">
        <p14:creationId xmlns:p14="http://schemas.microsoft.com/office/powerpoint/2010/main" val="1216453593"/>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05160"/>
                                        </p:tgtEl>
                                        <p:attrNameLst>
                                          <p:attrName>style.visibility</p:attrName>
                                        </p:attrNameLst>
                                      </p:cBhvr>
                                      <p:to>
                                        <p:strVal val="visible"/>
                                      </p:to>
                                    </p:set>
                                    <p:animEffect transition="in" filter="box(out)">
                                      <p:cBhvr>
                                        <p:cTn id="12" dur="500"/>
                                        <p:tgtEl>
                                          <p:spTgt spid="3051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68" name="Rectangle 12">
            <a:extLst>
              <a:ext uri="{FF2B5EF4-FFF2-40B4-BE49-F238E27FC236}">
                <a16:creationId xmlns:a16="http://schemas.microsoft.com/office/drawing/2014/main" id="{AE553442-3191-1F4C-8031-3341C18F2E66}"/>
              </a:ext>
            </a:extLst>
          </p:cNvPr>
          <p:cNvSpPr>
            <a:spLocks noChangeArrowheads="1"/>
          </p:cNvSpPr>
          <p:nvPr/>
        </p:nvSpPr>
        <p:spPr bwMode="auto">
          <a:xfrm>
            <a:off x="0" y="-76200"/>
            <a:ext cx="9144000" cy="2514600"/>
          </a:xfrm>
          <a:prstGeom prst="rect">
            <a:avLst/>
          </a:prstGeom>
          <a:noFill/>
          <a:ln w="9525">
            <a:noFill/>
            <a:miter lim="800000"/>
            <a:headEnd/>
            <a:tailEnd/>
          </a:ln>
          <a:effectLst>
            <a:outerShdw blurRad="63500" dist="53882" dir="2700000" algn="ctr" rotWithShape="0">
              <a:schemeClr val="bg2">
                <a:alpha val="74998"/>
              </a:schemeClr>
            </a:outerShdw>
          </a:effectLst>
        </p:spPr>
        <p:txBody>
          <a:bodyPr/>
          <a:lstStyle/>
          <a:p>
            <a:pPr eaLnBrk="1" hangingPunct="1">
              <a:lnSpc>
                <a:spcPct val="120000"/>
              </a:lnSpc>
              <a:spcBef>
                <a:spcPct val="20000"/>
              </a:spcBef>
              <a:defRPr/>
            </a:pPr>
            <a:r>
              <a:rPr lang="en-US" sz="2800" dirty="0">
                <a:solidFill>
                  <a:srgbClr val="FAE232"/>
                </a:solidFill>
                <a:latin typeface="Tahoma Normal"/>
                <a:ea typeface="Times New Roman" charset="0"/>
                <a:cs typeface="Times New Roman" charset="0"/>
              </a:rPr>
              <a:t>Caldwell </a:t>
            </a:r>
            <a:r>
              <a:rPr lang="en-US" sz="2800" dirty="0" err="1">
                <a:solidFill>
                  <a:srgbClr val="FAE232"/>
                </a:solidFill>
                <a:latin typeface="Tahoma Normal"/>
                <a:ea typeface="Times New Roman" charset="0"/>
                <a:cs typeface="Times New Roman" charset="0"/>
              </a:rPr>
              <a:t>Esselstyn</a:t>
            </a:r>
            <a:r>
              <a:rPr lang="en-US" sz="2800" dirty="0">
                <a:solidFill>
                  <a:srgbClr val="FAE232"/>
                </a:solidFill>
                <a:latin typeface="Tahoma Normal"/>
                <a:ea typeface="Times New Roman" charset="0"/>
                <a:cs typeface="Times New Roman" charset="0"/>
              </a:rPr>
              <a:t>, Jr., MD, of the Cleveland Clinic has shown on angiography that blockages in coronary arteries can be reversed by changes in diet. </a:t>
            </a:r>
          </a:p>
        </p:txBody>
      </p:sp>
      <p:pic>
        <p:nvPicPr>
          <p:cNvPr id="61442" name="Picture 13" descr="C:\Documents and Settings\jclark\My Documents\My Pictures\esstyl.jpg">
            <a:extLst>
              <a:ext uri="{FF2B5EF4-FFF2-40B4-BE49-F238E27FC236}">
                <a16:creationId xmlns:a16="http://schemas.microsoft.com/office/drawing/2014/main" id="{86276846-F26F-4C4E-BD5C-97BAF92F0E8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3600" y="1752600"/>
            <a:ext cx="47244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919156"/>
      </p:ext>
    </p:extLst>
  </p:cSld>
  <p:clrMapOvr>
    <a:masterClrMapping/>
  </p:clrMapOvr>
  <p:transition>
    <p:cover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2" name="Rectangle 1036">
            <a:extLst>
              <a:ext uri="{FF2B5EF4-FFF2-40B4-BE49-F238E27FC236}">
                <a16:creationId xmlns:a16="http://schemas.microsoft.com/office/drawing/2014/main" id="{69AB9FCB-BE9A-CC4D-BD48-531F77542630}"/>
              </a:ext>
            </a:extLst>
          </p:cNvPr>
          <p:cNvSpPr>
            <a:spLocks noChangeArrowheads="1"/>
          </p:cNvSpPr>
          <p:nvPr/>
        </p:nvSpPr>
        <p:spPr bwMode="auto">
          <a:xfrm>
            <a:off x="36513" y="0"/>
            <a:ext cx="9107487" cy="5257800"/>
          </a:xfrm>
          <a:prstGeom prst="rect">
            <a:avLst/>
          </a:prstGeom>
          <a:noFill/>
          <a:ln w="9525">
            <a:noFill/>
            <a:miter lim="800000"/>
            <a:headEnd/>
            <a:tailEnd/>
          </a:ln>
          <a:effectLst>
            <a:outerShdw blurRad="63500" dist="53882" dir="2700000" algn="ctr" rotWithShape="0">
              <a:schemeClr val="bg2">
                <a:alpha val="74998"/>
              </a:schemeClr>
            </a:outerShdw>
          </a:effec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0" indent="0" eaLnBrk="1" hangingPunct="1">
              <a:lnSpc>
                <a:spcPct val="140000"/>
              </a:lnSpc>
              <a:spcBef>
                <a:spcPct val="20000"/>
              </a:spcBef>
              <a:defRPr/>
            </a:pPr>
            <a:r>
              <a:rPr lang="en-US" altLang="en-US" sz="3200" dirty="0">
                <a:solidFill>
                  <a:srgbClr val="FAE232"/>
                </a:solidFill>
                <a:latin typeface="Tahoma Normal"/>
                <a:cs typeface="Times New Roman" panose="02020603050405020304" pitchFamily="18" charset="0"/>
              </a:rPr>
              <a:t>“The optimal diet consists of grains, legumes, vegetables, and fruit, with &lt;10%-15% of its calories coming from fat.” </a:t>
            </a:r>
          </a:p>
        </p:txBody>
      </p:sp>
      <p:sp>
        <p:nvSpPr>
          <p:cNvPr id="62466" name="Text Box 1038">
            <a:extLst>
              <a:ext uri="{FF2B5EF4-FFF2-40B4-BE49-F238E27FC236}">
                <a16:creationId xmlns:a16="http://schemas.microsoft.com/office/drawing/2014/main" id="{E8B7A486-61C5-D745-B53E-DB47EA0E9040}"/>
              </a:ext>
            </a:extLst>
          </p:cNvPr>
          <p:cNvSpPr txBox="1">
            <a:spLocks noChangeArrowheads="1"/>
          </p:cNvSpPr>
          <p:nvPr/>
        </p:nvSpPr>
        <p:spPr bwMode="auto">
          <a:xfrm>
            <a:off x="4876800" y="1600200"/>
            <a:ext cx="3144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AE232"/>
                </a:solidFill>
                <a:latin typeface="Tahoma Normal"/>
                <a:ea typeface="MS PGothic" panose="020B0600070205080204" pitchFamily="34" charset="-128"/>
              </a:defRPr>
            </a:lvl1pPr>
            <a:lvl2pPr marL="37931725" indent="-37474525">
              <a:spcBef>
                <a:spcPct val="20000"/>
              </a:spcBef>
              <a:buChar char="–"/>
              <a:defRPr sz="2800">
                <a:solidFill>
                  <a:srgbClr val="FAE232"/>
                </a:solidFill>
                <a:latin typeface="Tahoma Normal"/>
                <a:ea typeface="MS PGothic" panose="020B0600070205080204" pitchFamily="34" charset="-128"/>
              </a:defRPr>
            </a:lvl2pPr>
            <a:lvl3pPr marL="1143000" indent="-228600">
              <a:spcBef>
                <a:spcPct val="20000"/>
              </a:spcBef>
              <a:buChar char="•"/>
              <a:defRPr sz="2400">
                <a:solidFill>
                  <a:srgbClr val="FAE232"/>
                </a:solidFill>
                <a:latin typeface="Tahoma Normal"/>
                <a:ea typeface="MS PGothic" panose="020B0600070205080204" pitchFamily="34" charset="-128"/>
              </a:defRPr>
            </a:lvl3pPr>
            <a:lvl4pPr marL="1600200" indent="-228600">
              <a:spcBef>
                <a:spcPct val="20000"/>
              </a:spcBef>
              <a:buChar char="–"/>
              <a:defRPr sz="2000">
                <a:solidFill>
                  <a:srgbClr val="FAE232"/>
                </a:solidFill>
                <a:latin typeface="Tahoma Normal"/>
                <a:ea typeface="MS PGothic" panose="020B0600070205080204" pitchFamily="34" charset="-128"/>
              </a:defRPr>
            </a:lvl4pPr>
            <a:lvl5pPr marL="2057400" indent="-228600">
              <a:spcBef>
                <a:spcPct val="20000"/>
              </a:spcBef>
              <a:buChar char="»"/>
              <a:defRPr sz="2000">
                <a:solidFill>
                  <a:srgbClr val="FAE232"/>
                </a:solidFill>
                <a:latin typeface="Tahoma Normal"/>
                <a:ea typeface="MS PGothic" panose="020B0600070205080204" pitchFamily="34" charset="-128"/>
              </a:defRPr>
            </a:lvl5pPr>
            <a:lvl6pPr marL="25146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6pPr>
            <a:lvl7pPr marL="29718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7pPr>
            <a:lvl8pPr marL="34290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8pPr>
            <a:lvl9pPr marL="38862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9pPr>
          </a:lstStyle>
          <a:p>
            <a:pPr algn="ctr" eaLnBrk="1" hangingPunct="1">
              <a:spcBef>
                <a:spcPct val="0"/>
              </a:spcBef>
              <a:buFontTx/>
              <a:buNone/>
            </a:pPr>
            <a:r>
              <a:rPr lang="en-US" altLang="en-US" sz="2000">
                <a:solidFill>
                  <a:srgbClr val="FFCC00"/>
                </a:solidFill>
                <a:cs typeface="Times New Roman" panose="02020603050405020304" pitchFamily="18" charset="0"/>
              </a:rPr>
              <a:t>Caldwell Esselstyn, Jr., MD</a:t>
            </a:r>
          </a:p>
        </p:txBody>
      </p:sp>
      <p:pic>
        <p:nvPicPr>
          <p:cNvPr id="62467" name="Picture 2">
            <a:extLst>
              <a:ext uri="{FF2B5EF4-FFF2-40B4-BE49-F238E27FC236}">
                <a16:creationId xmlns:a16="http://schemas.microsoft.com/office/drawing/2014/main" id="{5D583AD7-B1CD-D444-8602-0A5FAC5AA15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209800"/>
            <a:ext cx="5734050" cy="430053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04162"/>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16" name="Rectangle 4108">
            <a:extLst>
              <a:ext uri="{FF2B5EF4-FFF2-40B4-BE49-F238E27FC236}">
                <a16:creationId xmlns:a16="http://schemas.microsoft.com/office/drawing/2014/main" id="{BDEBE1CF-8816-0843-9B49-ABF62C5BF129}"/>
              </a:ext>
            </a:extLst>
          </p:cNvPr>
          <p:cNvSpPr>
            <a:spLocks noChangeArrowheads="1"/>
          </p:cNvSpPr>
          <p:nvPr/>
        </p:nvSpPr>
        <p:spPr bwMode="auto">
          <a:xfrm>
            <a:off x="0" y="11113"/>
            <a:ext cx="9144000" cy="2579687"/>
          </a:xfrm>
          <a:prstGeom prst="rect">
            <a:avLst/>
          </a:prstGeom>
          <a:noFill/>
          <a:ln w="9525">
            <a:noFill/>
            <a:miter lim="800000"/>
            <a:headEnd/>
            <a:tailEnd/>
          </a:ln>
          <a:effectLst>
            <a:outerShdw blurRad="63500" dist="53882" dir="2700000" algn="ctr" rotWithShape="0">
              <a:schemeClr val="bg2">
                <a:alpha val="74998"/>
              </a:schemeClr>
            </a:outerShdw>
          </a:effec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spcBef>
                <a:spcPct val="20000"/>
              </a:spcBef>
              <a:defRPr/>
            </a:pPr>
            <a:r>
              <a:rPr lang="en-US" altLang="en-US" dirty="0">
                <a:solidFill>
                  <a:srgbClr val="FAE232"/>
                </a:solidFill>
                <a:latin typeface="Tahoma Normal"/>
                <a:cs typeface="Times New Roman" panose="02020603050405020304" pitchFamily="18" charset="0"/>
              </a:rPr>
              <a:t>He goes on to say that, “This diet minimizes the likelihood of stroke, obesity, hypertension, type 2 diabetes, and cancers of the breast, prostate, colon, rectum, uterus, and ovary.” </a:t>
            </a:r>
          </a:p>
        </p:txBody>
      </p:sp>
      <p:pic>
        <p:nvPicPr>
          <p:cNvPr id="63490" name="Picture 4109" descr="C:\Documents and Settings\Administrator\My Documents\My Pictures\Vegetable%20scan1.jpg">
            <a:extLst>
              <a:ext uri="{FF2B5EF4-FFF2-40B4-BE49-F238E27FC236}">
                <a16:creationId xmlns:a16="http://schemas.microsoft.com/office/drawing/2014/main" id="{16400902-34CC-2145-8077-C89B4A2118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12988" y="1828800"/>
            <a:ext cx="4597400" cy="43942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36427"/>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2" descr="33339706">
            <a:extLst>
              <a:ext uri="{FF2B5EF4-FFF2-40B4-BE49-F238E27FC236}">
                <a16:creationId xmlns:a16="http://schemas.microsoft.com/office/drawing/2014/main" id="{069FFBD4-9D25-574D-8FF0-1DAFF2C732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063383">
            <a:off x="3916933" y="1166067"/>
            <a:ext cx="4096082" cy="429312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84707" name="Rectangle 3">
            <a:extLst>
              <a:ext uri="{FF2B5EF4-FFF2-40B4-BE49-F238E27FC236}">
                <a16:creationId xmlns:a16="http://schemas.microsoft.com/office/drawing/2014/main" id="{80EACD0B-5073-F04A-930E-FB9C614672A4}"/>
              </a:ext>
            </a:extLst>
          </p:cNvPr>
          <p:cNvSpPr>
            <a:spLocks noGrp="1" noChangeArrowheads="1"/>
          </p:cNvSpPr>
          <p:nvPr>
            <p:ph type="body" idx="4294967295"/>
          </p:nvPr>
        </p:nvSpPr>
        <p:spPr>
          <a:xfrm>
            <a:off x="536052" y="1851206"/>
            <a:ext cx="2901628" cy="4351338"/>
          </a:xfrm>
        </p:spPr>
        <p:txBody>
          <a:bodyPr>
            <a:normAutofit/>
          </a:bodyPr>
          <a:lstStyle/>
          <a:p>
            <a:pPr>
              <a:lnSpc>
                <a:spcPct val="150000"/>
              </a:lnSpc>
            </a:pPr>
            <a:r>
              <a:rPr lang="en-AU" dirty="0"/>
              <a:t>Good hydration results in lower levels of LDL and total cholesterol.</a:t>
            </a:r>
          </a:p>
        </p:txBody>
      </p:sp>
      <p:sp>
        <p:nvSpPr>
          <p:cNvPr id="493574" name="Rectangle 4">
            <a:extLst>
              <a:ext uri="{FF2B5EF4-FFF2-40B4-BE49-F238E27FC236}">
                <a16:creationId xmlns:a16="http://schemas.microsoft.com/office/drawing/2014/main" id="{82AFF245-15BA-EB48-8030-D569013FB7FC}"/>
              </a:ext>
            </a:extLst>
          </p:cNvPr>
          <p:cNvSpPr>
            <a:spLocks noChangeArrowheads="1"/>
          </p:cNvSpPr>
          <p:nvPr/>
        </p:nvSpPr>
        <p:spPr bwMode="auto">
          <a:xfrm>
            <a:off x="2282825" y="6445250"/>
            <a:ext cx="457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a:solidFill>
                  <a:schemeClr val="bg1"/>
                </a:solidFill>
                <a:effectLst/>
              </a:rPr>
              <a:t>J </a:t>
            </a:r>
            <a:r>
              <a:rPr lang="en-US" altLang="en-US" sz="1600" dirty="0" err="1">
                <a:solidFill>
                  <a:schemeClr val="bg1"/>
                </a:solidFill>
                <a:effectLst/>
              </a:rPr>
              <a:t>Nutr</a:t>
            </a:r>
            <a:r>
              <a:rPr lang="en-US" altLang="en-US" sz="1600" dirty="0">
                <a:solidFill>
                  <a:schemeClr val="bg1"/>
                </a:solidFill>
                <a:effectLst/>
              </a:rPr>
              <a:t> Health Aging. 2007 Mar-Apr;11(2):189-93.</a:t>
            </a:r>
          </a:p>
        </p:txBody>
      </p:sp>
    </p:spTree>
    <p:extLst>
      <p:ext uri="{BB962C8B-B14F-4D97-AF65-F5344CB8AC3E}">
        <p14:creationId xmlns:p14="http://schemas.microsoft.com/office/powerpoint/2010/main" val="3790515517"/>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27364744">
            <a:extLst>
              <a:ext uri="{FF2B5EF4-FFF2-40B4-BE49-F238E27FC236}">
                <a16:creationId xmlns:a16="http://schemas.microsoft.com/office/drawing/2014/main" id="{B23EA3C8-9A11-AF4B-AA49-9B6548F0D3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089" y="515467"/>
            <a:ext cx="3821696" cy="574887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0851" name="Rectangle 1027">
            <a:extLst>
              <a:ext uri="{FF2B5EF4-FFF2-40B4-BE49-F238E27FC236}">
                <a16:creationId xmlns:a16="http://schemas.microsoft.com/office/drawing/2014/main" id="{6CE8327A-B638-F54F-B108-EF47794386B6}"/>
              </a:ext>
            </a:extLst>
          </p:cNvPr>
          <p:cNvSpPr>
            <a:spLocks noGrp="1" noChangeArrowheads="1"/>
          </p:cNvSpPr>
          <p:nvPr>
            <p:ph type="body" idx="4294967295"/>
          </p:nvPr>
        </p:nvSpPr>
        <p:spPr>
          <a:xfrm>
            <a:off x="4757198" y="1270042"/>
            <a:ext cx="3908626" cy="4351338"/>
          </a:xfrm>
        </p:spPr>
        <p:txBody>
          <a:bodyPr>
            <a:normAutofit/>
          </a:bodyPr>
          <a:lstStyle/>
          <a:p>
            <a:pPr>
              <a:lnSpc>
                <a:spcPct val="160000"/>
              </a:lnSpc>
            </a:pPr>
            <a:r>
              <a:rPr lang="en-US" altLang="en-US" sz="2800" dirty="0"/>
              <a:t>Gardeners get more sun and fresh air. </a:t>
            </a:r>
          </a:p>
          <a:p>
            <a:pPr>
              <a:lnSpc>
                <a:spcPct val="160000"/>
              </a:lnSpc>
            </a:pPr>
            <a:r>
              <a:rPr lang="en-US" altLang="en-US" sz="2800" dirty="0"/>
              <a:t>Enjoy lower cholesterol levels. </a:t>
            </a:r>
          </a:p>
          <a:p>
            <a:pPr>
              <a:lnSpc>
                <a:spcPct val="160000"/>
              </a:lnSpc>
            </a:pPr>
            <a:r>
              <a:rPr lang="en-US" altLang="en-US" sz="2800" dirty="0"/>
              <a:t>Have higher vitamin D levels</a:t>
            </a:r>
            <a:r>
              <a:rPr lang="en-US" altLang="en-US" dirty="0"/>
              <a:t>.</a:t>
            </a:r>
            <a:endParaRPr lang="en-US" altLang="en-US" sz="2800" dirty="0"/>
          </a:p>
        </p:txBody>
      </p:sp>
      <p:sp>
        <p:nvSpPr>
          <p:cNvPr id="507910" name="Rectangle 1028">
            <a:extLst>
              <a:ext uri="{FF2B5EF4-FFF2-40B4-BE49-F238E27FC236}">
                <a16:creationId xmlns:a16="http://schemas.microsoft.com/office/drawing/2014/main" id="{4F1BBA7D-E88A-8545-9A59-78E9E4B4BD28}"/>
              </a:ext>
            </a:extLst>
          </p:cNvPr>
          <p:cNvSpPr>
            <a:spLocks noChangeArrowheads="1"/>
          </p:cNvSpPr>
          <p:nvPr/>
        </p:nvSpPr>
        <p:spPr bwMode="auto">
          <a:xfrm>
            <a:off x="3124200" y="6477000"/>
            <a:ext cx="2871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dirty="0" err="1">
                <a:solidFill>
                  <a:schemeClr val="bg1"/>
                </a:solidFill>
                <a:effectLst/>
              </a:rPr>
              <a:t>QJM</a:t>
            </a:r>
            <a:r>
              <a:rPr lang="en-US" altLang="en-US" sz="1600" dirty="0">
                <a:solidFill>
                  <a:schemeClr val="bg1"/>
                </a:solidFill>
                <a:effectLst/>
              </a:rPr>
              <a:t>. 1996 Aug;89(8):579-89.</a:t>
            </a:r>
          </a:p>
        </p:txBody>
      </p:sp>
    </p:spTree>
    <p:extLst>
      <p:ext uri="{BB962C8B-B14F-4D97-AF65-F5344CB8AC3E}">
        <p14:creationId xmlns:p14="http://schemas.microsoft.com/office/powerpoint/2010/main" val="25082294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0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6098" y="1325563"/>
            <a:ext cx="4036548" cy="4851400"/>
          </a:xfrm>
        </p:spPr>
        <p:txBody>
          <a:bodyPr>
            <a:normAutofit/>
          </a:bodyPr>
          <a:lstStyle/>
          <a:p>
            <a:r>
              <a:rPr lang="en-US" b="1" dirty="0"/>
              <a:t>Brain development.</a:t>
            </a:r>
          </a:p>
        </p:txBody>
      </p:sp>
      <p:pic>
        <p:nvPicPr>
          <p:cNvPr id="12" name="Picture 11">
            <a:extLst>
              <a:ext uri="{FF2B5EF4-FFF2-40B4-BE49-F238E27FC236}">
                <a16:creationId xmlns:a16="http://schemas.microsoft.com/office/drawing/2014/main" id="{A8B3A76E-A249-9D46-8DB8-409826FF35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33800">
            <a:off x="4674860" y="1603102"/>
            <a:ext cx="3354693" cy="4825937"/>
          </a:xfrm>
          <a:prstGeom prst="rect">
            <a:avLst/>
          </a:prstGeom>
          <a:ln>
            <a:solidFill>
              <a:schemeClr val="bg1"/>
            </a:solidFill>
          </a:ln>
        </p:spPr>
      </p:pic>
    </p:spTree>
    <p:extLst>
      <p:ext uri="{BB962C8B-B14F-4D97-AF65-F5344CB8AC3E}">
        <p14:creationId xmlns:p14="http://schemas.microsoft.com/office/powerpoint/2010/main" val="38315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1" name="Picture 7" descr="36674914">
            <a:extLst>
              <a:ext uri="{FF2B5EF4-FFF2-40B4-BE49-F238E27FC236}">
                <a16:creationId xmlns:a16="http://schemas.microsoft.com/office/drawing/2014/main" id="{918B1CF5-5BEF-1D4B-9C3F-1EB2A4A7A9A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6695" y="1524000"/>
            <a:ext cx="3592010" cy="385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59" name="Rectangle 1027">
            <a:extLst>
              <a:ext uri="{FF2B5EF4-FFF2-40B4-BE49-F238E27FC236}">
                <a16:creationId xmlns:a16="http://schemas.microsoft.com/office/drawing/2014/main" id="{B2B95A20-09EF-2D49-BE69-2D646736229E}"/>
              </a:ext>
            </a:extLst>
          </p:cNvPr>
          <p:cNvSpPr>
            <a:spLocks noGrp="1" noChangeArrowheads="1"/>
          </p:cNvSpPr>
          <p:nvPr>
            <p:ph type="body" sz="half" idx="4294967295"/>
          </p:nvPr>
        </p:nvSpPr>
        <p:spPr>
          <a:xfrm>
            <a:off x="4717376" y="1330145"/>
            <a:ext cx="3581673" cy="4495800"/>
          </a:xfrm>
        </p:spPr>
        <p:txBody>
          <a:bodyPr>
            <a:normAutofit/>
          </a:bodyPr>
          <a:lstStyle/>
          <a:p>
            <a:pPr marL="0" indent="0" eaLnBrk="1" hangingPunct="1">
              <a:lnSpc>
                <a:spcPct val="150000"/>
              </a:lnSpc>
              <a:buNone/>
            </a:pPr>
            <a:r>
              <a:rPr lang="en-US" altLang="en-US" dirty="0"/>
              <a:t>Athletes have:</a:t>
            </a:r>
          </a:p>
          <a:p>
            <a:pPr marL="357188" indent="-357188">
              <a:lnSpc>
                <a:spcPct val="150000"/>
              </a:lnSpc>
            </a:pPr>
            <a:r>
              <a:rPr lang="en-US" altLang="en-US" dirty="0"/>
              <a:t>Significantly lower total cholesterol and triglycerides.</a:t>
            </a:r>
          </a:p>
          <a:p>
            <a:pPr marL="357188" indent="-357188">
              <a:lnSpc>
                <a:spcPct val="150000"/>
              </a:lnSpc>
            </a:pPr>
            <a:r>
              <a:rPr lang="en-US" altLang="en-US" dirty="0"/>
              <a:t>Significantly higher HDL cholesterol. </a:t>
            </a:r>
          </a:p>
        </p:txBody>
      </p:sp>
      <p:sp>
        <p:nvSpPr>
          <p:cNvPr id="514055" name="Rectangle 1029">
            <a:extLst>
              <a:ext uri="{FF2B5EF4-FFF2-40B4-BE49-F238E27FC236}">
                <a16:creationId xmlns:a16="http://schemas.microsoft.com/office/drawing/2014/main" id="{E16A1C5C-4C88-E940-8A4F-EE7505997868}"/>
              </a:ext>
            </a:extLst>
          </p:cNvPr>
          <p:cNvSpPr>
            <a:spLocks noChangeArrowheads="1"/>
          </p:cNvSpPr>
          <p:nvPr/>
        </p:nvSpPr>
        <p:spPr bwMode="auto">
          <a:xfrm>
            <a:off x="2481263" y="6477000"/>
            <a:ext cx="4148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30000"/>
              </a:spcBef>
              <a:buClrTx/>
              <a:buSzTx/>
              <a:buFontTx/>
              <a:buNone/>
            </a:pPr>
            <a:r>
              <a:rPr lang="en-US" altLang="en-US" sz="1600">
                <a:effectLst/>
              </a:rPr>
              <a:t>Cardiovasc J Afr. 2008 Jul-Aug;19(4):194-7.</a:t>
            </a:r>
          </a:p>
        </p:txBody>
      </p:sp>
    </p:spTree>
    <p:extLst>
      <p:ext uri="{BB962C8B-B14F-4D97-AF65-F5344CB8AC3E}">
        <p14:creationId xmlns:p14="http://schemas.microsoft.com/office/powerpoint/2010/main" val="30400888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290" name="Picture 2" descr="89311036">
            <a:extLst>
              <a:ext uri="{FF2B5EF4-FFF2-40B4-BE49-F238E27FC236}">
                <a16:creationId xmlns:a16="http://schemas.microsoft.com/office/drawing/2014/main" id="{B6DBDDE8-82DE-4640-A5BB-5E30C55B25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404162">
            <a:off x="975518" y="1105370"/>
            <a:ext cx="3287713" cy="43674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4293" name="Rectangle 3">
            <a:extLst>
              <a:ext uri="{FF2B5EF4-FFF2-40B4-BE49-F238E27FC236}">
                <a16:creationId xmlns:a16="http://schemas.microsoft.com/office/drawing/2014/main" id="{586240E3-FEE8-9440-949F-32D6ABDE5E9C}"/>
              </a:ext>
            </a:extLst>
          </p:cNvPr>
          <p:cNvSpPr>
            <a:spLocks noChangeArrowheads="1"/>
          </p:cNvSpPr>
          <p:nvPr/>
        </p:nvSpPr>
        <p:spPr bwMode="auto">
          <a:xfrm>
            <a:off x="2619375" y="6477000"/>
            <a:ext cx="3967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 J </a:t>
            </a:r>
            <a:r>
              <a:rPr lang="en-US" altLang="en-US" sz="1600" dirty="0" err="1">
                <a:solidFill>
                  <a:schemeClr val="bg1"/>
                </a:solidFill>
                <a:effectLst/>
              </a:rPr>
              <a:t>Atheroscler</a:t>
            </a:r>
            <a:r>
              <a:rPr lang="en-US" altLang="en-US" sz="1600" dirty="0">
                <a:solidFill>
                  <a:schemeClr val="bg1"/>
                </a:solidFill>
                <a:effectLst/>
              </a:rPr>
              <a:t> </a:t>
            </a:r>
            <a:r>
              <a:rPr lang="en-US" altLang="en-US" sz="1600" dirty="0" err="1">
                <a:solidFill>
                  <a:schemeClr val="bg1"/>
                </a:solidFill>
                <a:effectLst/>
              </a:rPr>
              <a:t>Thromb</a:t>
            </a:r>
            <a:r>
              <a:rPr lang="en-US" altLang="en-US" sz="1600" dirty="0">
                <a:solidFill>
                  <a:schemeClr val="bg1"/>
                </a:solidFill>
                <a:effectLst/>
              </a:rPr>
              <a:t>. 2000;7(4):177-97. </a:t>
            </a:r>
          </a:p>
        </p:txBody>
      </p:sp>
      <p:sp>
        <p:nvSpPr>
          <p:cNvPr id="1695752" name="Rectangle 8">
            <a:extLst>
              <a:ext uri="{FF2B5EF4-FFF2-40B4-BE49-F238E27FC236}">
                <a16:creationId xmlns:a16="http://schemas.microsoft.com/office/drawing/2014/main" id="{9B0BA8C1-64FC-3C49-9ABE-598D1D416045}"/>
              </a:ext>
            </a:extLst>
          </p:cNvPr>
          <p:cNvSpPr>
            <a:spLocks noGrp="1" noChangeArrowheads="1"/>
          </p:cNvSpPr>
          <p:nvPr>
            <p:ph type="body" sz="half" idx="1"/>
          </p:nvPr>
        </p:nvSpPr>
        <p:spPr>
          <a:xfrm rot="361958">
            <a:off x="4837349" y="1523264"/>
            <a:ext cx="3560180" cy="4648200"/>
          </a:xfrm>
        </p:spPr>
        <p:txBody>
          <a:bodyPr/>
          <a:lstStyle/>
          <a:p>
            <a:pPr marL="0" indent="0">
              <a:lnSpc>
                <a:spcPct val="120000"/>
              </a:lnSpc>
              <a:buFont typeface="MS PGothic" panose="020B0600070205080204" pitchFamily="34" charset="-128"/>
              <a:buNone/>
            </a:pPr>
            <a:r>
              <a:rPr lang="en-US" altLang="en-US" dirty="0">
                <a:effectLst>
                  <a:outerShdw blurRad="50800" dist="38100" dir="2700000" algn="tl" rotWithShape="0">
                    <a:prstClr val="black">
                      <a:alpha val="40000"/>
                    </a:prstClr>
                  </a:outerShdw>
                </a:effectLst>
              </a:rPr>
              <a:t>Cardiovascular exercise, 30 minutes 3 times/week, can:</a:t>
            </a:r>
          </a:p>
          <a:p>
            <a:pPr lvl="1">
              <a:lnSpc>
                <a:spcPct val="120000"/>
              </a:lnSpc>
              <a:buFont typeface="Arial" panose="020B0604020202020204" pitchFamily="34" charset="0"/>
              <a:buChar char="•"/>
            </a:pPr>
            <a:r>
              <a:rPr lang="en-US" altLang="en-US" sz="2800" dirty="0">
                <a:effectLst>
                  <a:outerShdw blurRad="50800" dist="38100" dir="2700000" algn="tl" rotWithShape="0">
                    <a:prstClr val="black">
                      <a:alpha val="40000"/>
                    </a:prstClr>
                  </a:outerShdw>
                </a:effectLst>
              </a:rPr>
              <a:t>Decrease triglycerides by 0.52 mmol/L.</a:t>
            </a:r>
          </a:p>
          <a:p>
            <a:pPr lvl="1">
              <a:lnSpc>
                <a:spcPct val="120000"/>
              </a:lnSpc>
              <a:buFont typeface="Arial" panose="020B0604020202020204" pitchFamily="34" charset="0"/>
              <a:buChar char="•"/>
            </a:pPr>
            <a:r>
              <a:rPr lang="en-US" altLang="en-US" sz="2800" dirty="0">
                <a:effectLst>
                  <a:outerShdw blurRad="50800" dist="38100" dir="2700000" algn="tl" rotWithShape="0">
                    <a:prstClr val="black">
                      <a:alpha val="40000"/>
                    </a:prstClr>
                  </a:outerShdw>
                </a:effectLst>
              </a:rPr>
              <a:t>Increase HDL by 0.25 mmol/L. </a:t>
            </a:r>
          </a:p>
        </p:txBody>
      </p:sp>
    </p:spTree>
    <p:extLst>
      <p:ext uri="{BB962C8B-B14F-4D97-AF65-F5344CB8AC3E}">
        <p14:creationId xmlns:p14="http://schemas.microsoft.com/office/powerpoint/2010/main" val="245742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57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9575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9575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52"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3" name="Rectangle 3">
            <a:extLst>
              <a:ext uri="{FF2B5EF4-FFF2-40B4-BE49-F238E27FC236}">
                <a16:creationId xmlns:a16="http://schemas.microsoft.com/office/drawing/2014/main" id="{DDD84278-323A-9540-A957-1C8633CF54C5}"/>
              </a:ext>
            </a:extLst>
          </p:cNvPr>
          <p:cNvSpPr>
            <a:spLocks noGrp="1" noChangeArrowheads="1"/>
          </p:cNvSpPr>
          <p:nvPr>
            <p:ph type="body" idx="4294967295"/>
          </p:nvPr>
        </p:nvSpPr>
        <p:spPr>
          <a:xfrm>
            <a:off x="237281" y="119715"/>
            <a:ext cx="8669438" cy="4351338"/>
          </a:xfrm>
        </p:spPr>
        <p:txBody>
          <a:bodyPr>
            <a:normAutofit/>
          </a:bodyPr>
          <a:lstStyle/>
          <a:p>
            <a:pPr marL="0" indent="0" eaLnBrk="1" hangingPunct="1">
              <a:lnSpc>
                <a:spcPct val="120000"/>
              </a:lnSpc>
              <a:buNone/>
            </a:pPr>
            <a:r>
              <a:rPr lang="en-US" altLang="en-US" sz="3200" dirty="0"/>
              <a:t>Laughter may boost HDL by as much as 23%.</a:t>
            </a:r>
          </a:p>
        </p:txBody>
      </p:sp>
      <p:sp>
        <p:nvSpPr>
          <p:cNvPr id="532486" name="Rectangle 4">
            <a:extLst>
              <a:ext uri="{FF2B5EF4-FFF2-40B4-BE49-F238E27FC236}">
                <a16:creationId xmlns:a16="http://schemas.microsoft.com/office/drawing/2014/main" id="{095BBA45-F949-524C-8F0E-0BCEC762B93C}"/>
              </a:ext>
            </a:extLst>
          </p:cNvPr>
          <p:cNvSpPr>
            <a:spLocks noChangeArrowheads="1"/>
          </p:cNvSpPr>
          <p:nvPr/>
        </p:nvSpPr>
        <p:spPr bwMode="auto">
          <a:xfrm>
            <a:off x="0" y="647700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buClrTx/>
              <a:buSzTx/>
              <a:buFontTx/>
              <a:buNone/>
            </a:pPr>
            <a:r>
              <a:rPr lang="en-US" altLang="en-US" sz="1600" dirty="0">
                <a:solidFill>
                  <a:schemeClr val="bg1"/>
                </a:solidFill>
                <a:effectLst/>
              </a:rPr>
              <a:t>Lee Berk, </a:t>
            </a:r>
            <a:r>
              <a:rPr lang="en-US" altLang="en-US" sz="1600" dirty="0" err="1">
                <a:solidFill>
                  <a:schemeClr val="bg1"/>
                </a:solidFill>
                <a:effectLst/>
              </a:rPr>
              <a:t>HealthDay</a:t>
            </a:r>
            <a:r>
              <a:rPr lang="en-US" altLang="en-US" sz="1600" dirty="0">
                <a:solidFill>
                  <a:schemeClr val="bg1"/>
                </a:solidFill>
                <a:effectLst/>
              </a:rPr>
              <a:t> News, Friday, April 17, 2009 </a:t>
            </a:r>
          </a:p>
        </p:txBody>
      </p:sp>
      <p:pic>
        <p:nvPicPr>
          <p:cNvPr id="3" name="Picture 2">
            <a:extLst>
              <a:ext uri="{FF2B5EF4-FFF2-40B4-BE49-F238E27FC236}">
                <a16:creationId xmlns:a16="http://schemas.microsoft.com/office/drawing/2014/main" id="{A7E643C3-D0EC-F043-BD70-DE14B8A15C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7182" y="924344"/>
            <a:ext cx="6809636" cy="5382261"/>
          </a:xfrm>
          <a:prstGeom prst="rect">
            <a:avLst/>
          </a:prstGeom>
        </p:spPr>
      </p:pic>
    </p:spTree>
    <p:extLst>
      <p:ext uri="{BB962C8B-B14F-4D97-AF65-F5344CB8AC3E}">
        <p14:creationId xmlns:p14="http://schemas.microsoft.com/office/powerpoint/2010/main" val="99340046"/>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4530" name="Picture 2" descr="37474882">
            <a:extLst>
              <a:ext uri="{FF2B5EF4-FFF2-40B4-BE49-F238E27FC236}">
                <a16:creationId xmlns:a16="http://schemas.microsoft.com/office/drawing/2014/main" id="{C3928516-A6DC-DB45-8249-62439CB629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000" y="1451014"/>
            <a:ext cx="7282726" cy="485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4181" name="Rectangle 3">
            <a:extLst>
              <a:ext uri="{FF2B5EF4-FFF2-40B4-BE49-F238E27FC236}">
                <a16:creationId xmlns:a16="http://schemas.microsoft.com/office/drawing/2014/main" id="{EF4DB5E3-FF58-C445-9715-4C72C6CB4F93}"/>
              </a:ext>
            </a:extLst>
          </p:cNvPr>
          <p:cNvSpPr>
            <a:spLocks noGrp="1" noChangeArrowheads="1"/>
          </p:cNvSpPr>
          <p:nvPr>
            <p:ph type="body" idx="4294967295"/>
          </p:nvPr>
        </p:nvSpPr>
        <p:spPr>
          <a:xfrm>
            <a:off x="266217" y="138896"/>
            <a:ext cx="8843058" cy="4648200"/>
          </a:xfrm>
        </p:spPr>
        <p:txBody>
          <a:bodyPr>
            <a:normAutofit/>
          </a:bodyPr>
          <a:lstStyle/>
          <a:p>
            <a:pPr marL="0" indent="0">
              <a:lnSpc>
                <a:spcPct val="140000"/>
              </a:lnSpc>
              <a:buNone/>
            </a:pPr>
            <a:r>
              <a:rPr lang="en-US" altLang="en-US" sz="2400" dirty="0"/>
              <a:t>Religious observance has been shown to have a lowering effect on total cholesterol, triglycerides and LDL while elevating HDL.</a:t>
            </a:r>
          </a:p>
        </p:txBody>
      </p:sp>
      <p:sp>
        <p:nvSpPr>
          <p:cNvPr id="534534" name="Rectangle 4">
            <a:extLst>
              <a:ext uri="{FF2B5EF4-FFF2-40B4-BE49-F238E27FC236}">
                <a16:creationId xmlns:a16="http://schemas.microsoft.com/office/drawing/2014/main" id="{F984DA77-4EBF-8D40-97A4-B3E15DB6C5E9}"/>
              </a:ext>
            </a:extLst>
          </p:cNvPr>
          <p:cNvSpPr>
            <a:spLocks noChangeArrowheads="1"/>
          </p:cNvSpPr>
          <p:nvPr/>
        </p:nvSpPr>
        <p:spPr bwMode="auto">
          <a:xfrm>
            <a:off x="3048000" y="6477000"/>
            <a:ext cx="30844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30000"/>
              </a:spcBef>
              <a:buClrTx/>
              <a:buSzTx/>
              <a:buFontTx/>
              <a:buNone/>
            </a:pPr>
            <a:r>
              <a:rPr lang="en-US" altLang="en-US" sz="1600" dirty="0" err="1">
                <a:solidFill>
                  <a:schemeClr val="bg1"/>
                </a:solidFill>
                <a:effectLst/>
              </a:rPr>
              <a:t>Prev</a:t>
            </a:r>
            <a:r>
              <a:rPr lang="en-US" altLang="en-US" sz="1600" dirty="0">
                <a:solidFill>
                  <a:schemeClr val="bg1"/>
                </a:solidFill>
                <a:effectLst/>
              </a:rPr>
              <a:t> Med. 1987 Jan;16(1):70-9.</a:t>
            </a:r>
          </a:p>
        </p:txBody>
      </p:sp>
    </p:spTree>
    <p:extLst>
      <p:ext uri="{BB962C8B-B14F-4D97-AF65-F5344CB8AC3E}">
        <p14:creationId xmlns:p14="http://schemas.microsoft.com/office/powerpoint/2010/main" val="3488822002"/>
      </p:ext>
    </p:extLst>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677E-0A55-1540-B25C-13C51FF56C84}"/>
              </a:ext>
            </a:extLst>
          </p:cNvPr>
          <p:cNvSpPr>
            <a:spLocks noGrp="1"/>
          </p:cNvSpPr>
          <p:nvPr>
            <p:ph type="title"/>
          </p:nvPr>
        </p:nvSpPr>
        <p:spPr/>
        <p:txBody>
          <a:bodyPr/>
          <a:lstStyle/>
          <a:p>
            <a:r>
              <a:rPr lang="en-US" dirty="0"/>
              <a:t>Helping Others, Helping Yourself.</a:t>
            </a:r>
          </a:p>
        </p:txBody>
      </p:sp>
      <p:pic>
        <p:nvPicPr>
          <p:cNvPr id="6" name="Picture 5">
            <a:extLst>
              <a:ext uri="{FF2B5EF4-FFF2-40B4-BE49-F238E27FC236}">
                <a16:creationId xmlns:a16="http://schemas.microsoft.com/office/drawing/2014/main" id="{AF912DC0-55D4-9144-8152-50D5E4F398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586" y="2034434"/>
            <a:ext cx="6436816" cy="4291210"/>
          </a:xfrm>
          <a:prstGeom prst="rect">
            <a:avLst/>
          </a:prstGeom>
          <a:ln>
            <a:solidFill>
              <a:schemeClr val="bg1"/>
            </a:solidFill>
          </a:ln>
        </p:spPr>
      </p:pic>
    </p:spTree>
    <p:extLst>
      <p:ext uri="{BB962C8B-B14F-4D97-AF65-F5344CB8AC3E}">
        <p14:creationId xmlns:p14="http://schemas.microsoft.com/office/powerpoint/2010/main" val="739738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BF96C559-BF24-B941-97D2-E2C9560D443C}"/>
              </a:ext>
            </a:extLst>
          </p:cNvPr>
          <p:cNvSpPr>
            <a:spLocks noChangeArrowheads="1"/>
          </p:cNvSpPr>
          <p:nvPr/>
        </p:nvSpPr>
        <p:spPr bwMode="auto">
          <a:xfrm>
            <a:off x="0" y="0"/>
            <a:ext cx="1371600" cy="2590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rgbClr val="FAE232"/>
                </a:solidFill>
                <a:latin typeface="Tahoma Normal"/>
                <a:ea typeface="MS PGothic" panose="020B0600070205080204" pitchFamily="34" charset="-128"/>
              </a:defRPr>
            </a:lvl1pPr>
            <a:lvl2pPr marL="37931725" indent="-37474525">
              <a:spcBef>
                <a:spcPct val="20000"/>
              </a:spcBef>
              <a:buChar char="–"/>
              <a:defRPr sz="2800">
                <a:solidFill>
                  <a:srgbClr val="FAE232"/>
                </a:solidFill>
                <a:latin typeface="Tahoma Normal"/>
                <a:ea typeface="MS PGothic" panose="020B0600070205080204" pitchFamily="34" charset="-128"/>
              </a:defRPr>
            </a:lvl2pPr>
            <a:lvl3pPr marL="1143000" indent="-228600">
              <a:spcBef>
                <a:spcPct val="20000"/>
              </a:spcBef>
              <a:buChar char="•"/>
              <a:defRPr sz="2400">
                <a:solidFill>
                  <a:srgbClr val="FAE232"/>
                </a:solidFill>
                <a:latin typeface="Tahoma Normal"/>
                <a:ea typeface="MS PGothic" panose="020B0600070205080204" pitchFamily="34" charset="-128"/>
              </a:defRPr>
            </a:lvl3pPr>
            <a:lvl4pPr marL="1600200" indent="-228600">
              <a:spcBef>
                <a:spcPct val="20000"/>
              </a:spcBef>
              <a:buChar char="–"/>
              <a:defRPr sz="2000">
                <a:solidFill>
                  <a:srgbClr val="FAE232"/>
                </a:solidFill>
                <a:latin typeface="Tahoma Normal"/>
                <a:ea typeface="MS PGothic" panose="020B0600070205080204" pitchFamily="34" charset="-128"/>
              </a:defRPr>
            </a:lvl4pPr>
            <a:lvl5pPr marL="2057400" indent="-228600">
              <a:spcBef>
                <a:spcPct val="20000"/>
              </a:spcBef>
              <a:buChar char="»"/>
              <a:defRPr sz="2000">
                <a:solidFill>
                  <a:srgbClr val="FAE232"/>
                </a:solidFill>
                <a:latin typeface="Tahoma Normal"/>
                <a:ea typeface="MS PGothic" panose="020B0600070205080204" pitchFamily="34" charset="-128"/>
              </a:defRPr>
            </a:lvl5pPr>
            <a:lvl6pPr marL="25146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6pPr>
            <a:lvl7pPr marL="29718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7pPr>
            <a:lvl8pPr marL="34290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8pPr>
            <a:lvl9pPr marL="3886200" indent="-228600" eaLnBrk="0" fontAlgn="base" hangingPunct="0">
              <a:spcBef>
                <a:spcPct val="20000"/>
              </a:spcBef>
              <a:spcAft>
                <a:spcPct val="0"/>
              </a:spcAft>
              <a:buChar char="»"/>
              <a:defRPr sz="2000">
                <a:solidFill>
                  <a:srgbClr val="FAE232"/>
                </a:solidFill>
                <a:latin typeface="Tahoma Normal"/>
                <a:ea typeface="MS PGothic" panose="020B0600070205080204" pitchFamily="34" charset="-128"/>
              </a:defRPr>
            </a:lvl9pPr>
          </a:lstStyle>
          <a:p>
            <a:pPr eaLnBrk="1" hangingPunct="1">
              <a:spcBef>
                <a:spcPct val="0"/>
              </a:spcBef>
              <a:buFontTx/>
              <a:buNone/>
            </a:pPr>
            <a:endParaRPr lang="en-US" altLang="en-US" sz="2400">
              <a:solidFill>
                <a:schemeClr val="tx1"/>
              </a:solidFill>
            </a:endParaRPr>
          </a:p>
        </p:txBody>
      </p:sp>
      <p:pic>
        <p:nvPicPr>
          <p:cNvPr id="89090" name="Picture 5" descr="C:\Documents and Settings\jclark\My Documents\My Pictures\Mother%20Teresa-1.jpeg">
            <a:extLst>
              <a:ext uri="{FF2B5EF4-FFF2-40B4-BE49-F238E27FC236}">
                <a16:creationId xmlns:a16="http://schemas.microsoft.com/office/drawing/2014/main" id="{E42CBD21-6FCA-1240-9B1B-A43A55F4BB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371600"/>
            <a:ext cx="3552825" cy="51816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89091" name="Picture 6" descr="C:\new beginnings\Media\Sermon 11\Extras  11\0811164x2.jpg">
            <a:extLst>
              <a:ext uri="{FF2B5EF4-FFF2-40B4-BE49-F238E27FC236}">
                <a16:creationId xmlns:a16="http://schemas.microsoft.com/office/drawing/2014/main" id="{FCD10C45-7257-FA4F-9BB8-372D63ADB4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0" name="Rectangle 4">
            <a:extLst>
              <a:ext uri="{FF2B5EF4-FFF2-40B4-BE49-F238E27FC236}">
                <a16:creationId xmlns:a16="http://schemas.microsoft.com/office/drawing/2014/main" id="{547722BD-9825-9F49-AC42-FE27DCF97000}"/>
              </a:ext>
            </a:extLst>
          </p:cNvPr>
          <p:cNvSpPr>
            <a:spLocks noGrp="1" noChangeArrowheads="1"/>
          </p:cNvSpPr>
          <p:nvPr>
            <p:ph type="body" idx="1"/>
          </p:nvPr>
        </p:nvSpPr>
        <p:spPr>
          <a:xfrm>
            <a:off x="4648200" y="0"/>
            <a:ext cx="4495800" cy="6934200"/>
          </a:xfrm>
          <a:effectLst/>
        </p:spPr>
        <p:txBody>
          <a:bodyPr/>
          <a:lstStyle/>
          <a:p>
            <a:pPr marL="165100" indent="-165100" eaLnBrk="1" hangingPunct="1">
              <a:lnSpc>
                <a:spcPct val="160000"/>
              </a:lnSpc>
              <a:defRPr/>
            </a:pPr>
            <a:r>
              <a:rPr lang="en-US" sz="2800" dirty="0">
                <a:effectLst>
                  <a:outerShdw blurRad="38100" dist="38100" dir="2700000" algn="tl">
                    <a:srgbClr val="000000">
                      <a:alpha val="43137"/>
                    </a:srgbClr>
                  </a:outerShdw>
                </a:effectLst>
                <a:ea typeface="+mn-ea"/>
                <a:cs typeface="+mn-cs"/>
              </a:rPr>
              <a:t>Mortality was significantly reduced for individuals who provided support to friends, relatives, neighbors, and their spouse. </a:t>
            </a:r>
          </a:p>
          <a:p>
            <a:pPr marL="165100" indent="-165100" eaLnBrk="1" hangingPunct="1">
              <a:lnSpc>
                <a:spcPct val="160000"/>
              </a:lnSpc>
              <a:defRPr/>
            </a:pPr>
            <a:r>
              <a:rPr lang="en-US" sz="2800" dirty="0">
                <a:effectLst>
                  <a:outerShdw blurRad="38100" dist="38100" dir="2700000" algn="tl">
                    <a:srgbClr val="000000">
                      <a:alpha val="43137"/>
                    </a:srgbClr>
                  </a:outerShdw>
                </a:effectLst>
                <a:ea typeface="+mn-ea"/>
                <a:cs typeface="+mn-cs"/>
              </a:rPr>
              <a:t>Receiving support had no effect on mortality. </a:t>
            </a:r>
          </a:p>
          <a:p>
            <a:pPr lvl="4" eaLnBrk="1" hangingPunct="1">
              <a:lnSpc>
                <a:spcPct val="160000"/>
              </a:lnSpc>
              <a:buFontTx/>
              <a:buChar char="•"/>
              <a:defRPr/>
            </a:pPr>
            <a:r>
              <a:rPr lang="en-US" sz="1000" dirty="0">
                <a:effectLst>
                  <a:outerShdw blurRad="38100" dist="38100" dir="2700000" algn="tl">
                    <a:srgbClr val="000000">
                      <a:alpha val="43137"/>
                    </a:srgbClr>
                  </a:outerShdw>
                </a:effectLst>
                <a:ea typeface="ＭＳ Ｐゴシック" charset="-128"/>
              </a:rPr>
              <a:t>Brown SL, </a:t>
            </a:r>
            <a:r>
              <a:rPr lang="en-US" sz="1000" dirty="0" err="1">
                <a:effectLst>
                  <a:outerShdw blurRad="38100" dist="38100" dir="2700000" algn="tl">
                    <a:srgbClr val="000000">
                      <a:alpha val="43137"/>
                    </a:srgbClr>
                  </a:outerShdw>
                </a:effectLst>
                <a:ea typeface="ＭＳ Ｐゴシック" charset="-128"/>
              </a:rPr>
              <a:t>Nesse</a:t>
            </a:r>
            <a:r>
              <a:rPr lang="en-US" sz="1000" dirty="0">
                <a:effectLst>
                  <a:outerShdw blurRad="38100" dist="38100" dir="2700000" algn="tl">
                    <a:srgbClr val="000000">
                      <a:alpha val="43137"/>
                    </a:srgbClr>
                  </a:outerShdw>
                </a:effectLst>
                <a:ea typeface="ＭＳ Ｐゴシック" charset="-128"/>
              </a:rPr>
              <a:t> RM, </a:t>
            </a:r>
            <a:r>
              <a:rPr lang="en-US" sz="1000" dirty="0" err="1">
                <a:effectLst>
                  <a:outerShdw blurRad="38100" dist="38100" dir="2700000" algn="tl">
                    <a:srgbClr val="000000">
                      <a:alpha val="43137"/>
                    </a:srgbClr>
                  </a:outerShdw>
                </a:effectLst>
                <a:ea typeface="ＭＳ Ｐゴシック" charset="-128"/>
              </a:rPr>
              <a:t>Vinokur</a:t>
            </a:r>
            <a:r>
              <a:rPr lang="en-US" sz="1000" dirty="0">
                <a:effectLst>
                  <a:outerShdw blurRad="38100" dist="38100" dir="2700000" algn="tl">
                    <a:srgbClr val="000000">
                      <a:alpha val="43137"/>
                    </a:srgbClr>
                  </a:outerShdw>
                </a:effectLst>
                <a:ea typeface="ＭＳ Ｐゴシック" charset="-128"/>
              </a:rPr>
              <a:t> AD, Smith DM. </a:t>
            </a:r>
            <a:r>
              <a:rPr lang="en-US" sz="1000" dirty="0" err="1">
                <a:effectLst>
                  <a:outerShdw blurRad="38100" dist="38100" dir="2700000" algn="tl">
                    <a:srgbClr val="000000">
                      <a:alpha val="43137"/>
                    </a:srgbClr>
                  </a:outerShdw>
                </a:effectLst>
                <a:ea typeface="ＭＳ Ｐゴシック" charset="-128"/>
              </a:rPr>
              <a:t>Psychol</a:t>
            </a:r>
            <a:r>
              <a:rPr lang="en-US" sz="1000" dirty="0">
                <a:effectLst>
                  <a:outerShdw blurRad="38100" dist="38100" dir="2700000" algn="tl">
                    <a:srgbClr val="000000">
                      <a:alpha val="43137"/>
                    </a:srgbClr>
                  </a:outerShdw>
                </a:effectLst>
                <a:ea typeface="ＭＳ Ｐゴシック" charset="-128"/>
              </a:rPr>
              <a:t> Sci. 2003 Jul;14(4):320-7.</a:t>
            </a:r>
          </a:p>
        </p:txBody>
      </p:sp>
    </p:spTree>
    <p:extLst>
      <p:ext uri="{BB962C8B-B14F-4D97-AF65-F5344CB8AC3E}">
        <p14:creationId xmlns:p14="http://schemas.microsoft.com/office/powerpoint/2010/main" val="172928790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95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95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495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C:\backup\new beginnings\JPG Format\Background Warehouse\4degrees-SamaritanB_A.jpg">
            <a:extLst>
              <a:ext uri="{FF2B5EF4-FFF2-40B4-BE49-F238E27FC236}">
                <a16:creationId xmlns:a16="http://schemas.microsoft.com/office/drawing/2014/main" id="{B37D67CE-1436-CF4B-9FF5-9C37EE7208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3635" name="Rectangle 3">
            <a:extLst>
              <a:ext uri="{FF2B5EF4-FFF2-40B4-BE49-F238E27FC236}">
                <a16:creationId xmlns:a16="http://schemas.microsoft.com/office/drawing/2014/main" id="{EEB90CFD-B953-9A41-B814-6FA4A2635F97}"/>
              </a:ext>
            </a:extLst>
          </p:cNvPr>
          <p:cNvSpPr>
            <a:spLocks noGrp="1" noChangeArrowheads="1"/>
          </p:cNvSpPr>
          <p:nvPr>
            <p:ph type="title" idx="4294967295"/>
          </p:nvPr>
        </p:nvSpPr>
        <p:spPr>
          <a:xfrm rot="21519421">
            <a:off x="1981200" y="304800"/>
            <a:ext cx="7772400" cy="1143000"/>
          </a:xfrm>
        </p:spPr>
        <p:txBody>
          <a:bodyPr/>
          <a:lstStyle/>
          <a:p>
            <a:pPr eaLnBrk="1" hangingPunct="1">
              <a:defRPr/>
            </a:pPr>
            <a:r>
              <a:rPr lang="en-US">
                <a:ea typeface="+mj-ea"/>
                <a:cs typeface="+mj-cs"/>
              </a:rPr>
              <a:t>Acts 20:35</a:t>
            </a:r>
          </a:p>
        </p:txBody>
      </p:sp>
      <p:sp>
        <p:nvSpPr>
          <p:cNvPr id="453636" name="Rectangle 4">
            <a:extLst>
              <a:ext uri="{FF2B5EF4-FFF2-40B4-BE49-F238E27FC236}">
                <a16:creationId xmlns:a16="http://schemas.microsoft.com/office/drawing/2014/main" id="{07A8EA53-659F-574A-A409-560198713234}"/>
              </a:ext>
            </a:extLst>
          </p:cNvPr>
          <p:cNvSpPr>
            <a:spLocks noGrp="1" noChangeArrowheads="1"/>
          </p:cNvSpPr>
          <p:nvPr>
            <p:ph type="body" idx="4294967295"/>
          </p:nvPr>
        </p:nvSpPr>
        <p:spPr>
          <a:xfrm rot="21500647">
            <a:off x="3505200" y="1447800"/>
            <a:ext cx="5562600" cy="4114800"/>
          </a:xfrm>
        </p:spPr>
        <p:txBody>
          <a:bodyPr/>
          <a:lstStyle/>
          <a:p>
            <a:pPr marL="0" indent="0" eaLnBrk="1" hangingPunct="1">
              <a:lnSpc>
                <a:spcPct val="120000"/>
              </a:lnSpc>
              <a:buFontTx/>
              <a:buNone/>
              <a:defRPr/>
            </a:pPr>
            <a:r>
              <a:rPr lang="en-US" altLang="en-US" sz="3600">
                <a:ea typeface="ＭＳ Ｐゴシック" panose="020B0600070205080204" pitchFamily="34" charset="-128"/>
              </a:rPr>
              <a:t>“It is more blessed to give than to receive.”</a:t>
            </a:r>
          </a:p>
          <a:p>
            <a:pPr marL="0" indent="0" eaLnBrk="1" hangingPunct="1">
              <a:lnSpc>
                <a:spcPct val="120000"/>
              </a:lnSpc>
              <a:buFontTx/>
              <a:buNone/>
              <a:defRPr/>
            </a:pPr>
            <a:endParaRPr lang="en-US" altLang="en-US" sz="2800">
              <a:ea typeface="ＭＳ Ｐゴシック" panose="020B0600070205080204" pitchFamily="34" charset="-128"/>
            </a:endParaRPr>
          </a:p>
        </p:txBody>
      </p:sp>
      <p:sp>
        <p:nvSpPr>
          <p:cNvPr id="453638" name="Rectangle 6">
            <a:extLst>
              <a:ext uri="{FF2B5EF4-FFF2-40B4-BE49-F238E27FC236}">
                <a16:creationId xmlns:a16="http://schemas.microsoft.com/office/drawing/2014/main" id="{8EBB53C9-37C5-4D4D-BE14-06A05411FAA8}"/>
              </a:ext>
            </a:extLst>
          </p:cNvPr>
          <p:cNvSpPr>
            <a:spLocks noChangeArrowheads="1"/>
          </p:cNvSpPr>
          <p:nvPr/>
        </p:nvSpPr>
        <p:spPr bwMode="auto">
          <a:xfrm rot="21500647">
            <a:off x="3642212" y="2882541"/>
            <a:ext cx="5218165" cy="411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20000"/>
              </a:lnSpc>
              <a:spcBef>
                <a:spcPct val="20000"/>
              </a:spcBef>
              <a:defRPr/>
            </a:pPr>
            <a:r>
              <a:rPr lang="en-US" altLang="en-US" sz="2800" dirty="0">
                <a:solidFill>
                  <a:srgbClr val="FAE232"/>
                </a:solidFill>
                <a:latin typeface="Tahoma Normal"/>
              </a:rPr>
              <a:t>“The pleasure of doing good to others imparts a glow to the feelings which flashes through the nerves, quickens the circulation of the blood, and induces mental and physical health.” </a:t>
            </a:r>
          </a:p>
        </p:txBody>
      </p:sp>
    </p:spTree>
    <p:extLst>
      <p:ext uri="{BB962C8B-B14F-4D97-AF65-F5344CB8AC3E}">
        <p14:creationId xmlns:p14="http://schemas.microsoft.com/office/powerpoint/2010/main" val="21457636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3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4361-81DF-D848-9074-3C1D8099204B}"/>
              </a:ext>
            </a:extLst>
          </p:cNvPr>
          <p:cNvSpPr>
            <a:spLocks noGrp="1"/>
          </p:cNvSpPr>
          <p:nvPr>
            <p:ph type="title"/>
          </p:nvPr>
        </p:nvSpPr>
        <p:spPr/>
        <p:txBody>
          <a:bodyPr/>
          <a:lstStyle/>
          <a:p>
            <a:r>
              <a:rPr lang="en-US" dirty="0"/>
              <a:t>Mind / Body Connection And Cholesterol</a:t>
            </a:r>
          </a:p>
        </p:txBody>
      </p:sp>
      <p:pic>
        <p:nvPicPr>
          <p:cNvPr id="5" name="Picture 4">
            <a:extLst>
              <a:ext uri="{FF2B5EF4-FFF2-40B4-BE49-F238E27FC236}">
                <a16:creationId xmlns:a16="http://schemas.microsoft.com/office/drawing/2014/main" id="{00169A8B-1364-0443-85EC-DD50F3B7B3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75228" y="1853852"/>
            <a:ext cx="5193543" cy="4371584"/>
          </a:xfrm>
          <a:prstGeom prst="rect">
            <a:avLst/>
          </a:prstGeom>
          <a:ln w="19050">
            <a:solidFill>
              <a:schemeClr val="bg1"/>
            </a:solidFill>
          </a:ln>
        </p:spPr>
      </p:pic>
    </p:spTree>
    <p:extLst>
      <p:ext uri="{BB962C8B-B14F-4D97-AF65-F5344CB8AC3E}">
        <p14:creationId xmlns:p14="http://schemas.microsoft.com/office/powerpoint/2010/main" val="1994003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6" descr="19163620">
            <a:extLst>
              <a:ext uri="{FF2B5EF4-FFF2-40B4-BE49-F238E27FC236}">
                <a16:creationId xmlns:a16="http://schemas.microsoft.com/office/drawing/2014/main" id="{5B1366EA-577D-EA4A-AEE8-609F9434A2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80564" y="1805649"/>
            <a:ext cx="6907728" cy="4593301"/>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603" name="Rectangle 3">
            <a:extLst>
              <a:ext uri="{FF2B5EF4-FFF2-40B4-BE49-F238E27FC236}">
                <a16:creationId xmlns:a16="http://schemas.microsoft.com/office/drawing/2014/main" id="{CD3D454C-B5A4-5242-B2B7-9EDDD1D7C621}"/>
              </a:ext>
            </a:extLst>
          </p:cNvPr>
          <p:cNvSpPr>
            <a:spLocks noGrp="1" noChangeArrowheads="1"/>
          </p:cNvSpPr>
          <p:nvPr>
            <p:ph type="body" idx="4294967295"/>
          </p:nvPr>
        </p:nvSpPr>
        <p:spPr>
          <a:xfrm>
            <a:off x="127322" y="0"/>
            <a:ext cx="9016678" cy="4724400"/>
          </a:xfrm>
        </p:spPr>
        <p:txBody>
          <a:bodyPr/>
          <a:lstStyle/>
          <a:p>
            <a:pPr marL="0" indent="0" eaLnBrk="1" hangingPunct="1">
              <a:lnSpc>
                <a:spcPct val="130000"/>
              </a:lnSpc>
              <a:buNone/>
            </a:pPr>
            <a:r>
              <a:rPr lang="en-US" altLang="en-US" sz="2400" dirty="0"/>
              <a:t>Major depression is increased by elevated cholesterol levels.</a:t>
            </a:r>
          </a:p>
          <a:p>
            <a:pPr marL="0" indent="0" eaLnBrk="1" hangingPunct="1">
              <a:lnSpc>
                <a:spcPct val="130000"/>
              </a:lnSpc>
              <a:buNone/>
            </a:pPr>
            <a:r>
              <a:rPr lang="en-US" altLang="en-US" sz="2400" dirty="0"/>
              <a:t>Lowering cholesterol, through lifestyle changes, has been shown to decrease depression and severity of psychological symptoms. </a:t>
            </a:r>
          </a:p>
        </p:txBody>
      </p:sp>
      <p:sp>
        <p:nvSpPr>
          <p:cNvPr id="182278" name="Rectangle 4">
            <a:extLst>
              <a:ext uri="{FF2B5EF4-FFF2-40B4-BE49-F238E27FC236}">
                <a16:creationId xmlns:a16="http://schemas.microsoft.com/office/drawing/2014/main" id="{93B03260-C321-E64E-B20E-A0CB693D6F1C}"/>
              </a:ext>
            </a:extLst>
          </p:cNvPr>
          <p:cNvSpPr>
            <a:spLocks noChangeArrowheads="1"/>
          </p:cNvSpPr>
          <p:nvPr/>
        </p:nvSpPr>
        <p:spPr bwMode="auto">
          <a:xfrm>
            <a:off x="2435225" y="6503125"/>
            <a:ext cx="427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err="1">
                <a:solidFill>
                  <a:schemeClr val="bg1"/>
                </a:solidFill>
                <a:effectLst/>
              </a:rPr>
              <a:t>Psychol</a:t>
            </a:r>
            <a:r>
              <a:rPr lang="en-US" altLang="en-US" sz="1600" dirty="0">
                <a:solidFill>
                  <a:schemeClr val="bg1"/>
                </a:solidFill>
                <a:effectLst/>
              </a:rPr>
              <a:t> Health Med. 2009 May;14(3):255-61.</a:t>
            </a:r>
          </a:p>
        </p:txBody>
      </p:sp>
    </p:spTree>
    <p:extLst>
      <p:ext uri="{BB962C8B-B14F-4D97-AF65-F5344CB8AC3E}">
        <p14:creationId xmlns:p14="http://schemas.microsoft.com/office/powerpoint/2010/main" val="393724361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C694-EE4B-EC48-9171-360FCCC640F3}"/>
              </a:ext>
            </a:extLst>
          </p:cNvPr>
          <p:cNvSpPr>
            <a:spLocks noGrp="1"/>
          </p:cNvSpPr>
          <p:nvPr>
            <p:ph type="title"/>
          </p:nvPr>
        </p:nvSpPr>
        <p:spPr>
          <a:xfrm>
            <a:off x="678919" y="0"/>
            <a:ext cx="7886700" cy="1325563"/>
          </a:xfrm>
        </p:spPr>
        <p:txBody>
          <a:bodyPr/>
          <a:lstStyle/>
          <a:p>
            <a:r>
              <a:rPr lang="en-US" dirty="0"/>
              <a:t>Healthy Cholesterol</a:t>
            </a:r>
          </a:p>
        </p:txBody>
      </p:sp>
      <p:sp>
        <p:nvSpPr>
          <p:cNvPr id="3" name="Content Placeholder 2">
            <a:extLst>
              <a:ext uri="{FF2B5EF4-FFF2-40B4-BE49-F238E27FC236}">
                <a16:creationId xmlns:a16="http://schemas.microsoft.com/office/drawing/2014/main" id="{4C12EA24-0D19-584E-B3B9-8AD38216FEB4}"/>
              </a:ext>
            </a:extLst>
          </p:cNvPr>
          <p:cNvSpPr>
            <a:spLocks noGrp="1"/>
          </p:cNvSpPr>
          <p:nvPr>
            <p:ph sz="half" idx="1"/>
          </p:nvPr>
        </p:nvSpPr>
        <p:spPr/>
        <p:txBody>
          <a:bodyPr/>
          <a:lstStyle/>
          <a:p>
            <a:r>
              <a:rPr lang="en-US" dirty="0"/>
              <a:t>Less depression and bipolar disorder.</a:t>
            </a:r>
          </a:p>
          <a:p>
            <a:r>
              <a:rPr lang="en-US" dirty="0"/>
              <a:t>Less Alzheimer’s and Parkinson’s.</a:t>
            </a:r>
          </a:p>
          <a:p>
            <a:r>
              <a:rPr lang="en-US" dirty="0"/>
              <a:t>Better memory and clearer thinking. </a:t>
            </a:r>
          </a:p>
        </p:txBody>
      </p:sp>
      <p:pic>
        <p:nvPicPr>
          <p:cNvPr id="5" name="Picture 4">
            <a:extLst>
              <a:ext uri="{FF2B5EF4-FFF2-40B4-BE49-F238E27FC236}">
                <a16:creationId xmlns:a16="http://schemas.microsoft.com/office/drawing/2014/main" id="{EEE4DE4B-9C56-594B-BAE6-C17BA2E309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81963">
            <a:off x="4514850" y="1325563"/>
            <a:ext cx="3789884" cy="4916466"/>
          </a:xfrm>
          <a:prstGeom prst="rect">
            <a:avLst/>
          </a:prstGeom>
          <a:ln w="15875">
            <a:solidFill>
              <a:schemeClr val="bg1"/>
            </a:solidFill>
          </a:ln>
        </p:spPr>
      </p:pic>
    </p:spTree>
    <p:extLst>
      <p:ext uri="{BB962C8B-B14F-4D97-AF65-F5344CB8AC3E}">
        <p14:creationId xmlns:p14="http://schemas.microsoft.com/office/powerpoint/2010/main" val="8922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6099" y="1325563"/>
            <a:ext cx="4346038" cy="4851400"/>
          </a:xfrm>
        </p:spPr>
        <p:txBody>
          <a:bodyPr>
            <a:normAutofit/>
          </a:bodyPr>
          <a:lstStyle/>
          <a:p>
            <a:r>
              <a:rPr lang="en-US" dirty="0">
                <a:solidFill>
                  <a:schemeClr val="bg1">
                    <a:lumMod val="65000"/>
                  </a:schemeClr>
                </a:solidFill>
              </a:rPr>
              <a:t>Brain development.</a:t>
            </a:r>
          </a:p>
          <a:p>
            <a:r>
              <a:rPr lang="en-US" b="1" dirty="0"/>
              <a:t>Physical and mental energy—feeling good.</a:t>
            </a:r>
          </a:p>
        </p:txBody>
      </p:sp>
      <p:pic>
        <p:nvPicPr>
          <p:cNvPr id="5" name="Picture 4">
            <a:extLst>
              <a:ext uri="{FF2B5EF4-FFF2-40B4-BE49-F238E27FC236}">
                <a16:creationId xmlns:a16="http://schemas.microsoft.com/office/drawing/2014/main" id="{09DEBC4C-728F-3D43-A5F4-ED528D46B2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81963">
            <a:off x="4514850" y="1325563"/>
            <a:ext cx="3789884" cy="4916466"/>
          </a:xfrm>
          <a:prstGeom prst="rect">
            <a:avLst/>
          </a:prstGeom>
          <a:ln w="15875">
            <a:solidFill>
              <a:schemeClr val="bg1"/>
            </a:solidFill>
          </a:ln>
        </p:spPr>
      </p:pic>
    </p:spTree>
    <p:extLst>
      <p:ext uri="{BB962C8B-B14F-4D97-AF65-F5344CB8AC3E}">
        <p14:creationId xmlns:p14="http://schemas.microsoft.com/office/powerpoint/2010/main" val="4159384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descr="19171269">
            <a:extLst>
              <a:ext uri="{FF2B5EF4-FFF2-40B4-BE49-F238E27FC236}">
                <a16:creationId xmlns:a16="http://schemas.microsoft.com/office/drawing/2014/main" id="{1DCF09E7-2A2D-984C-A372-4218440364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3056" y="1724628"/>
            <a:ext cx="6746775" cy="4485411"/>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11331" name="Rectangle 3">
            <a:extLst>
              <a:ext uri="{FF2B5EF4-FFF2-40B4-BE49-F238E27FC236}">
                <a16:creationId xmlns:a16="http://schemas.microsoft.com/office/drawing/2014/main" id="{B557A81E-0735-224E-87C0-8D018774C5D9}"/>
              </a:ext>
            </a:extLst>
          </p:cNvPr>
          <p:cNvSpPr>
            <a:spLocks noGrp="1" noChangeArrowheads="1"/>
          </p:cNvSpPr>
          <p:nvPr>
            <p:ph type="body" idx="4294967295"/>
          </p:nvPr>
        </p:nvSpPr>
        <p:spPr>
          <a:xfrm>
            <a:off x="767546" y="83052"/>
            <a:ext cx="7886700" cy="4351338"/>
          </a:xfrm>
        </p:spPr>
        <p:txBody>
          <a:bodyPr/>
          <a:lstStyle/>
          <a:p>
            <a:pPr marL="0" indent="0" eaLnBrk="1" hangingPunct="1">
              <a:lnSpc>
                <a:spcPct val="170000"/>
              </a:lnSpc>
              <a:buNone/>
            </a:pPr>
            <a:r>
              <a:rPr lang="en-US" altLang="en-US" dirty="0"/>
              <a:t>Psychological stress raises the risk of elevated cholesterol 180%.</a:t>
            </a:r>
          </a:p>
        </p:txBody>
      </p:sp>
      <p:sp>
        <p:nvSpPr>
          <p:cNvPr id="530438" name="Rectangle 4">
            <a:extLst>
              <a:ext uri="{FF2B5EF4-FFF2-40B4-BE49-F238E27FC236}">
                <a16:creationId xmlns:a16="http://schemas.microsoft.com/office/drawing/2014/main" id="{BF825280-7201-C94D-B894-04E8D063F2BD}"/>
              </a:ext>
            </a:extLst>
          </p:cNvPr>
          <p:cNvSpPr>
            <a:spLocks noChangeArrowheads="1"/>
          </p:cNvSpPr>
          <p:nvPr/>
        </p:nvSpPr>
        <p:spPr bwMode="auto">
          <a:xfrm>
            <a:off x="3124200" y="6445250"/>
            <a:ext cx="2884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buSzTx/>
              <a:buFontTx/>
              <a:buNone/>
            </a:pPr>
            <a:r>
              <a:rPr lang="en-US" altLang="en-US" sz="1600" dirty="0">
                <a:solidFill>
                  <a:schemeClr val="bg1"/>
                </a:solidFill>
                <a:effectLst/>
              </a:rPr>
              <a:t>J </a:t>
            </a:r>
            <a:r>
              <a:rPr lang="en-US" altLang="en-US" sz="1600" dirty="0" err="1">
                <a:solidFill>
                  <a:schemeClr val="bg1"/>
                </a:solidFill>
                <a:effectLst/>
              </a:rPr>
              <a:t>Occup</a:t>
            </a:r>
            <a:r>
              <a:rPr lang="en-US" altLang="en-US" sz="1600" dirty="0">
                <a:solidFill>
                  <a:schemeClr val="bg1"/>
                </a:solidFill>
                <a:effectLst/>
              </a:rPr>
              <a:t> Health. 2009 Feb 10.</a:t>
            </a:r>
          </a:p>
        </p:txBody>
      </p:sp>
    </p:spTree>
    <p:extLst>
      <p:ext uri="{BB962C8B-B14F-4D97-AF65-F5344CB8AC3E}">
        <p14:creationId xmlns:p14="http://schemas.microsoft.com/office/powerpoint/2010/main" val="1343066228"/>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1" name="Picture 3" descr="021126_0006_0080">
            <a:extLst>
              <a:ext uri="{FF2B5EF4-FFF2-40B4-BE49-F238E27FC236}">
                <a16:creationId xmlns:a16="http://schemas.microsoft.com/office/drawing/2014/main" id="{F35618F6-378E-FA41-B69F-CB781D6141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9623">
            <a:off x="634689" y="999764"/>
            <a:ext cx="3416452" cy="45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4678" name="Rectangle 6">
            <a:extLst>
              <a:ext uri="{FF2B5EF4-FFF2-40B4-BE49-F238E27FC236}">
                <a16:creationId xmlns:a16="http://schemas.microsoft.com/office/drawing/2014/main" id="{64B26C30-D092-BF46-AC67-D585BD9C4030}"/>
              </a:ext>
            </a:extLst>
          </p:cNvPr>
          <p:cNvSpPr>
            <a:spLocks noGrp="1" noChangeArrowheads="1"/>
          </p:cNvSpPr>
          <p:nvPr>
            <p:ph type="body" sz="half" idx="1"/>
          </p:nvPr>
        </p:nvSpPr>
        <p:spPr>
          <a:xfrm>
            <a:off x="4537276" y="1462751"/>
            <a:ext cx="4236334" cy="5941671"/>
          </a:xfrm>
        </p:spPr>
        <p:txBody>
          <a:bodyPr>
            <a:normAutofit/>
          </a:bodyPr>
          <a:lstStyle/>
          <a:p>
            <a:pPr marL="0" indent="0">
              <a:lnSpc>
                <a:spcPct val="120000"/>
              </a:lnSpc>
              <a:buNone/>
            </a:pPr>
            <a:r>
              <a:rPr lang="en-US" altLang="en-US" sz="2400" dirty="0"/>
              <a:t>Hawaiian diet, based on their traditional foods, is:</a:t>
            </a:r>
          </a:p>
          <a:p>
            <a:pPr lvl="1">
              <a:lnSpc>
                <a:spcPct val="120000"/>
              </a:lnSpc>
            </a:pPr>
            <a:r>
              <a:rPr lang="en-US" altLang="en-US" dirty="0"/>
              <a:t>High in complex carbohydrate.</a:t>
            </a:r>
          </a:p>
          <a:p>
            <a:pPr lvl="1">
              <a:lnSpc>
                <a:spcPct val="120000"/>
              </a:lnSpc>
            </a:pPr>
            <a:r>
              <a:rPr lang="en-US" altLang="en-US" dirty="0"/>
              <a:t>Low in fat. </a:t>
            </a:r>
          </a:p>
          <a:p>
            <a:pPr lvl="1">
              <a:lnSpc>
                <a:spcPct val="120000"/>
              </a:lnSpc>
            </a:pPr>
            <a:r>
              <a:rPr lang="en-US" altLang="en-US" dirty="0"/>
              <a:t>Moderate in protein. </a:t>
            </a:r>
          </a:p>
          <a:p>
            <a:pPr lvl="1">
              <a:lnSpc>
                <a:spcPct val="120000"/>
              </a:lnSpc>
            </a:pPr>
            <a:r>
              <a:rPr lang="en-US" altLang="en-US" dirty="0"/>
              <a:t>And can lower cholesterol 1.29 mmol/L.</a:t>
            </a:r>
            <a:endParaRPr lang="en-US" altLang="en-US" sz="2000" dirty="0"/>
          </a:p>
        </p:txBody>
      </p:sp>
      <p:sp>
        <p:nvSpPr>
          <p:cNvPr id="329735" name="Rectangle 4">
            <a:extLst>
              <a:ext uri="{FF2B5EF4-FFF2-40B4-BE49-F238E27FC236}">
                <a16:creationId xmlns:a16="http://schemas.microsoft.com/office/drawing/2014/main" id="{B0D6A15E-15BD-AB4A-98F8-4BC25E6B6E68}"/>
              </a:ext>
            </a:extLst>
          </p:cNvPr>
          <p:cNvSpPr>
            <a:spLocks noChangeArrowheads="1"/>
          </p:cNvSpPr>
          <p:nvPr/>
        </p:nvSpPr>
        <p:spPr bwMode="auto">
          <a:xfrm>
            <a:off x="2749550" y="6477000"/>
            <a:ext cx="368883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37931725" indent="-37474525">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a:defRPr sz="2400">
                <a:solidFill>
                  <a:schemeClr val="tx1"/>
                </a:solidFill>
                <a:latin typeface="Arial" panose="020B0604020202020204" pitchFamily="34" charset="0"/>
                <a:ea typeface="MS PGothic" panose="020B0600070205080204" pitchFamily="34" charset="-128"/>
              </a:defRPr>
            </a:lvl4pPr>
            <a:lvl5pPr>
              <a:defRPr sz="2400">
                <a:solidFill>
                  <a:schemeClr val="tx1"/>
                </a:solidFill>
                <a:latin typeface="Arial" panose="020B0604020202020204" pitchFamily="34" charset="0"/>
                <a:ea typeface="MS PGothic" panose="020B0600070205080204" pitchFamily="34" charset="-128"/>
              </a:defRPr>
            </a:lvl5pPr>
            <a:lvl6pPr marL="4572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lnSpc>
                <a:spcPct val="120000"/>
              </a:lnSpc>
              <a:spcBef>
                <a:spcPct val="2000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ct val="30000"/>
              </a:spcBef>
              <a:buClrTx/>
              <a:buSzTx/>
              <a:buFontTx/>
              <a:buNone/>
            </a:pPr>
            <a:r>
              <a:rPr lang="en-US" altLang="en-US" sz="1600" dirty="0">
                <a:solidFill>
                  <a:schemeClr val="bg1"/>
                </a:solidFill>
                <a:effectLst/>
              </a:rPr>
              <a:t> Hawaii Med J. 2001 Mar;60(3):69-73. </a:t>
            </a:r>
          </a:p>
        </p:txBody>
      </p:sp>
      <p:sp>
        <p:nvSpPr>
          <p:cNvPr id="2" name="TextBox 1">
            <a:extLst>
              <a:ext uri="{FF2B5EF4-FFF2-40B4-BE49-F238E27FC236}">
                <a16:creationId xmlns:a16="http://schemas.microsoft.com/office/drawing/2014/main" id="{007467E3-AE89-E340-A0B3-F95AB7024753}"/>
              </a:ext>
            </a:extLst>
          </p:cNvPr>
          <p:cNvSpPr txBox="1"/>
          <p:nvPr/>
        </p:nvSpPr>
        <p:spPr>
          <a:xfrm>
            <a:off x="4977114" y="533592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951147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467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46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467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46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8" grpId="0" build="p" bldLvl="4"/>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1" descr="P0300124.JPG">
            <a:extLst>
              <a:ext uri="{FF2B5EF4-FFF2-40B4-BE49-F238E27FC236}">
                <a16:creationId xmlns:a16="http://schemas.microsoft.com/office/drawing/2014/main" id="{704EC5FE-E423-664C-BAD4-02215AB29FB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315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09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0FD39EC3-03DD-6C49-9A58-359A2EF84776}"/>
              </a:ext>
            </a:extLst>
          </p:cNvPr>
          <p:cNvSpPr>
            <a:spLocks noChangeArrowheads="1"/>
          </p:cNvSpPr>
          <p:nvPr/>
        </p:nvSpPr>
        <p:spPr bwMode="auto">
          <a:xfrm>
            <a:off x="0" y="0"/>
            <a:ext cx="9144000" cy="6858000"/>
          </a:xfrm>
          <a:prstGeom prst="rect">
            <a:avLst/>
          </a:prstGeom>
          <a:gradFill rotWithShape="0">
            <a:gsLst>
              <a:gs pos="0">
                <a:srgbClr val="1485DA"/>
              </a:gs>
              <a:gs pos="100000">
                <a:srgbClr val="00D8BE"/>
              </a:gs>
            </a:gsLst>
            <a:lin ang="18900000" scaled="1"/>
          </a:gradFill>
          <a:ln w="9525">
            <a:solidFill>
              <a:schemeClr val="bg2"/>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pic>
        <p:nvPicPr>
          <p:cNvPr id="142339" name="Picture 3" descr="C:\backup\new beginnings\catalogue\Images\Section 08\0608246.jpg">
            <a:extLst>
              <a:ext uri="{FF2B5EF4-FFF2-40B4-BE49-F238E27FC236}">
                <a16:creationId xmlns:a16="http://schemas.microsoft.com/office/drawing/2014/main" id="{CB032318-8A97-3E4C-9020-E436E572061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41913" cy="68580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51332" name="Text Box 4">
            <a:extLst>
              <a:ext uri="{FF2B5EF4-FFF2-40B4-BE49-F238E27FC236}">
                <a16:creationId xmlns:a16="http://schemas.microsoft.com/office/drawing/2014/main" id="{1E48E434-F39D-F343-8DB5-959721999A13}"/>
              </a:ext>
            </a:extLst>
          </p:cNvPr>
          <p:cNvSpPr txBox="1">
            <a:spLocks noChangeArrowheads="1"/>
          </p:cNvSpPr>
          <p:nvPr/>
        </p:nvSpPr>
        <p:spPr bwMode="auto">
          <a:xfrm>
            <a:off x="5181600" y="1749425"/>
            <a:ext cx="3962400" cy="5092700"/>
          </a:xfrm>
          <a:prstGeom prst="rect">
            <a:avLst/>
          </a:prstGeom>
          <a:noFill/>
          <a:ln w="9525">
            <a:noFill/>
            <a:miter lim="800000"/>
            <a:headEnd/>
            <a:tailEnd/>
          </a:ln>
          <a:effectLst>
            <a:outerShdw blurRad="63500" dist="40161" dir="9693903" algn="ctr" rotWithShape="0">
              <a:schemeClr val="bg2">
                <a:alpha val="74998"/>
              </a:schemeClr>
            </a:outerShdw>
          </a:effec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30000"/>
              </a:lnSpc>
              <a:spcBef>
                <a:spcPct val="50000"/>
              </a:spcBef>
            </a:pPr>
            <a:r>
              <a:rPr lang="en-US" altLang="en-US" sz="2800">
                <a:solidFill>
                  <a:srgbClr val="FFFFFF"/>
                </a:solidFill>
                <a:effectLst>
                  <a:outerShdw blurRad="38100" dist="38100" dir="2700000" algn="tl">
                    <a:srgbClr val="000000"/>
                  </a:outerShdw>
                </a:effectLst>
              </a:rPr>
              <a:t>“Then God said, "I give you every seed-bearing plant on the face of the whole earth and every tree that has fruit with seed in it. They will be yours for food.” “and you will eat the plants of the field.” Genesis 1:29; 3:18 (NIV).</a:t>
            </a:r>
          </a:p>
        </p:txBody>
      </p:sp>
      <p:sp>
        <p:nvSpPr>
          <p:cNvPr id="1251333" name="Line 5">
            <a:extLst>
              <a:ext uri="{FF2B5EF4-FFF2-40B4-BE49-F238E27FC236}">
                <a16:creationId xmlns:a16="http://schemas.microsoft.com/office/drawing/2014/main" id="{1954A1F6-BAC3-3342-B15D-2E7706BD0B5B}"/>
              </a:ext>
            </a:extLst>
          </p:cNvPr>
          <p:cNvSpPr>
            <a:spLocks noChangeShapeType="1"/>
          </p:cNvSpPr>
          <p:nvPr/>
        </p:nvSpPr>
        <p:spPr bwMode="auto">
          <a:xfrm>
            <a:off x="5181600" y="1524000"/>
            <a:ext cx="3962400" cy="0"/>
          </a:xfrm>
          <a:prstGeom prst="line">
            <a:avLst/>
          </a:prstGeom>
          <a:noFill/>
          <a:ln w="38100">
            <a:solidFill>
              <a:schemeClr val="bg2"/>
            </a:solidFill>
            <a:round/>
            <a:headEnd/>
            <a:tailEnd/>
          </a:ln>
          <a:effectLst>
            <a:outerShdw blurRad="63500" dist="38099" dir="2700000" algn="ctr" rotWithShape="0">
              <a:schemeClr val="bg1">
                <a:alpha val="74998"/>
              </a:schemeClr>
            </a:outerShdw>
          </a:effectLst>
        </p:spPr>
        <p:txBody>
          <a:bodyPr/>
          <a:lstStyle/>
          <a:p>
            <a:pPr>
              <a:defRPr/>
            </a:pPr>
            <a:endParaRPr lang="en-US">
              <a:latin typeface="Arial" charset="0"/>
              <a:ea typeface="+mn-ea"/>
            </a:endParaRPr>
          </a:p>
        </p:txBody>
      </p:sp>
      <p:grpSp>
        <p:nvGrpSpPr>
          <p:cNvPr id="142342" name="Group 6">
            <a:extLst>
              <a:ext uri="{FF2B5EF4-FFF2-40B4-BE49-F238E27FC236}">
                <a16:creationId xmlns:a16="http://schemas.microsoft.com/office/drawing/2014/main" id="{EC0EE677-E419-DB4C-B030-0D9359983D1C}"/>
              </a:ext>
            </a:extLst>
          </p:cNvPr>
          <p:cNvGrpSpPr>
            <a:grpSpLocks/>
          </p:cNvGrpSpPr>
          <p:nvPr/>
        </p:nvGrpSpPr>
        <p:grpSpPr bwMode="auto">
          <a:xfrm>
            <a:off x="-304800" y="-381000"/>
            <a:ext cx="9753600" cy="7620000"/>
            <a:chOff x="48" y="48"/>
            <a:chExt cx="5664" cy="4176"/>
          </a:xfrm>
        </p:grpSpPr>
        <p:sp>
          <p:nvSpPr>
            <p:cNvPr id="142344" name="Rectangle 7">
              <a:extLst>
                <a:ext uri="{FF2B5EF4-FFF2-40B4-BE49-F238E27FC236}">
                  <a16:creationId xmlns:a16="http://schemas.microsoft.com/office/drawing/2014/main" id="{B78F91E2-8052-7048-A7F8-B42C688C6B69}"/>
                </a:ext>
              </a:extLst>
            </p:cNvPr>
            <p:cNvSpPr>
              <a:spLocks noChangeArrowheads="1"/>
            </p:cNvSpPr>
            <p:nvPr/>
          </p:nvSpPr>
          <p:spPr bwMode="auto">
            <a:xfrm>
              <a:off x="48" y="288"/>
              <a:ext cx="240" cy="3696"/>
            </a:xfrm>
            <a:prstGeom prst="rect">
              <a:avLst/>
            </a:prstGeom>
            <a:gradFill rotWithShape="0">
              <a:gsLst>
                <a:gs pos="0">
                  <a:srgbClr val="1485DA"/>
                </a:gs>
                <a:gs pos="100000">
                  <a:srgbClr val="00D8B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45" name="Rectangle 8">
              <a:extLst>
                <a:ext uri="{FF2B5EF4-FFF2-40B4-BE49-F238E27FC236}">
                  <a16:creationId xmlns:a16="http://schemas.microsoft.com/office/drawing/2014/main" id="{861E9E5E-E356-CA44-A0BC-C054692154A1}"/>
                </a:ext>
              </a:extLst>
            </p:cNvPr>
            <p:cNvSpPr>
              <a:spLocks noChangeArrowheads="1"/>
            </p:cNvSpPr>
            <p:nvPr/>
          </p:nvSpPr>
          <p:spPr bwMode="auto">
            <a:xfrm>
              <a:off x="288" y="48"/>
              <a:ext cx="5184" cy="240"/>
            </a:xfrm>
            <a:prstGeom prst="rect">
              <a:avLst/>
            </a:prstGeom>
            <a:gradFill rotWithShape="0">
              <a:gsLst>
                <a:gs pos="0">
                  <a:srgbClr val="1485DA"/>
                </a:gs>
                <a:gs pos="100000">
                  <a:srgbClr val="00D8B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46" name="Rectangle 9">
              <a:extLst>
                <a:ext uri="{FF2B5EF4-FFF2-40B4-BE49-F238E27FC236}">
                  <a16:creationId xmlns:a16="http://schemas.microsoft.com/office/drawing/2014/main" id="{AAD69FD3-0DAA-1541-B9FB-3AEA9BADFC34}"/>
                </a:ext>
              </a:extLst>
            </p:cNvPr>
            <p:cNvSpPr>
              <a:spLocks noChangeArrowheads="1"/>
            </p:cNvSpPr>
            <p:nvPr/>
          </p:nvSpPr>
          <p:spPr bwMode="auto">
            <a:xfrm>
              <a:off x="5472" y="288"/>
              <a:ext cx="240" cy="3696"/>
            </a:xfrm>
            <a:prstGeom prst="rect">
              <a:avLst/>
            </a:prstGeom>
            <a:gradFill rotWithShape="0">
              <a:gsLst>
                <a:gs pos="0">
                  <a:srgbClr val="00D8BE"/>
                </a:gs>
                <a:gs pos="100000">
                  <a:srgbClr val="1485DA"/>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47" name="Rectangle 10">
              <a:extLst>
                <a:ext uri="{FF2B5EF4-FFF2-40B4-BE49-F238E27FC236}">
                  <a16:creationId xmlns:a16="http://schemas.microsoft.com/office/drawing/2014/main" id="{6A45AA24-7044-5745-8694-12C024989FF2}"/>
                </a:ext>
              </a:extLst>
            </p:cNvPr>
            <p:cNvSpPr>
              <a:spLocks noChangeArrowheads="1"/>
            </p:cNvSpPr>
            <p:nvPr/>
          </p:nvSpPr>
          <p:spPr bwMode="auto">
            <a:xfrm>
              <a:off x="288" y="3984"/>
              <a:ext cx="5184" cy="240"/>
            </a:xfrm>
            <a:prstGeom prst="rect">
              <a:avLst/>
            </a:prstGeom>
            <a:gradFill rotWithShape="0">
              <a:gsLst>
                <a:gs pos="0">
                  <a:srgbClr val="00D8BE"/>
                </a:gs>
                <a:gs pos="100000">
                  <a:srgbClr val="1485DA"/>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48" name="Rectangle 11">
              <a:extLst>
                <a:ext uri="{FF2B5EF4-FFF2-40B4-BE49-F238E27FC236}">
                  <a16:creationId xmlns:a16="http://schemas.microsoft.com/office/drawing/2014/main" id="{1F347A20-4A10-6F40-BD1D-78FBD05B9F60}"/>
                </a:ext>
              </a:extLst>
            </p:cNvPr>
            <p:cNvSpPr>
              <a:spLocks noChangeArrowheads="1"/>
            </p:cNvSpPr>
            <p:nvPr/>
          </p:nvSpPr>
          <p:spPr bwMode="auto">
            <a:xfrm>
              <a:off x="5472" y="48"/>
              <a:ext cx="240" cy="240"/>
            </a:xfrm>
            <a:prstGeom prst="rect">
              <a:avLst/>
            </a:prstGeom>
            <a:gradFill rotWithShape="0">
              <a:gsLst>
                <a:gs pos="0">
                  <a:srgbClr val="00D8BE"/>
                </a:gs>
                <a:gs pos="100000">
                  <a:srgbClr val="1485DA"/>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49" name="Rectangle 12">
              <a:extLst>
                <a:ext uri="{FF2B5EF4-FFF2-40B4-BE49-F238E27FC236}">
                  <a16:creationId xmlns:a16="http://schemas.microsoft.com/office/drawing/2014/main" id="{7F5F4256-00D0-3946-8807-3B150766EB65}"/>
                </a:ext>
              </a:extLst>
            </p:cNvPr>
            <p:cNvSpPr>
              <a:spLocks noChangeArrowheads="1"/>
            </p:cNvSpPr>
            <p:nvPr/>
          </p:nvSpPr>
          <p:spPr bwMode="auto">
            <a:xfrm>
              <a:off x="48" y="3984"/>
              <a:ext cx="240" cy="240"/>
            </a:xfrm>
            <a:prstGeom prst="rect">
              <a:avLst/>
            </a:prstGeom>
            <a:gradFill rotWithShape="0">
              <a:gsLst>
                <a:gs pos="0">
                  <a:srgbClr val="00D8BE"/>
                </a:gs>
                <a:gs pos="100000">
                  <a:srgbClr val="1485DA"/>
                </a:gs>
              </a:gsLst>
              <a:path path="rect">
                <a:fillToRect l="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50" name="Rectangle 13">
              <a:extLst>
                <a:ext uri="{FF2B5EF4-FFF2-40B4-BE49-F238E27FC236}">
                  <a16:creationId xmlns:a16="http://schemas.microsoft.com/office/drawing/2014/main" id="{641D6A67-11CC-2A4E-B78D-D42233F9D9D5}"/>
                </a:ext>
              </a:extLst>
            </p:cNvPr>
            <p:cNvSpPr>
              <a:spLocks noChangeArrowheads="1"/>
            </p:cNvSpPr>
            <p:nvPr/>
          </p:nvSpPr>
          <p:spPr bwMode="auto">
            <a:xfrm>
              <a:off x="5472" y="3984"/>
              <a:ext cx="240" cy="240"/>
            </a:xfrm>
            <a:prstGeom prst="rect">
              <a:avLst/>
            </a:prstGeom>
            <a:gradFill rotWithShape="0">
              <a:gsLst>
                <a:gs pos="0">
                  <a:srgbClr val="00D8BE"/>
                </a:gs>
                <a:gs pos="100000">
                  <a:srgbClr val="1485DA"/>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42351" name="Rectangle 14">
              <a:extLst>
                <a:ext uri="{FF2B5EF4-FFF2-40B4-BE49-F238E27FC236}">
                  <a16:creationId xmlns:a16="http://schemas.microsoft.com/office/drawing/2014/main" id="{4E88D6D2-0418-8148-B337-3616FFC94AC9}"/>
                </a:ext>
              </a:extLst>
            </p:cNvPr>
            <p:cNvSpPr>
              <a:spLocks noChangeArrowheads="1"/>
            </p:cNvSpPr>
            <p:nvPr/>
          </p:nvSpPr>
          <p:spPr bwMode="auto">
            <a:xfrm>
              <a:off x="48" y="48"/>
              <a:ext cx="240" cy="240"/>
            </a:xfrm>
            <a:prstGeom prst="rect">
              <a:avLst/>
            </a:prstGeom>
            <a:gradFill rotWithShape="0">
              <a:gsLst>
                <a:gs pos="0">
                  <a:srgbClr val="00D8BE"/>
                </a:gs>
                <a:gs pos="100000">
                  <a:srgbClr val="1485DA"/>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pSp>
      <p:sp>
        <p:nvSpPr>
          <p:cNvPr id="142343" name="WordArt 15">
            <a:extLst>
              <a:ext uri="{FF2B5EF4-FFF2-40B4-BE49-F238E27FC236}">
                <a16:creationId xmlns:a16="http://schemas.microsoft.com/office/drawing/2014/main" id="{A275FCB8-73A6-6048-A506-70FA70E3174C}"/>
              </a:ext>
            </a:extLst>
          </p:cNvPr>
          <p:cNvSpPr>
            <a:spLocks noChangeArrowheads="1" noChangeShapeType="1" noTextEdit="1"/>
          </p:cNvSpPr>
          <p:nvPr/>
        </p:nvSpPr>
        <p:spPr bwMode="auto">
          <a:xfrm>
            <a:off x="5410200" y="685800"/>
            <a:ext cx="34290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The Bible Diet</a:t>
            </a:r>
          </a:p>
        </p:txBody>
      </p:sp>
    </p:spTree>
    <p:extLst>
      <p:ext uri="{BB962C8B-B14F-4D97-AF65-F5344CB8AC3E}">
        <p14:creationId xmlns:p14="http://schemas.microsoft.com/office/powerpoint/2010/main" val="2612484296"/>
      </p:ext>
    </p:extLst>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06F41B-B392-5E44-89DA-F6A0A38A5A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2107" y="0"/>
            <a:ext cx="5141893" cy="6858000"/>
          </a:xfrm>
          <a:prstGeom prst="rect">
            <a:avLst/>
          </a:prstGeom>
        </p:spPr>
      </p:pic>
      <p:sp>
        <p:nvSpPr>
          <p:cNvPr id="6" name="Content Placeholder 5">
            <a:extLst>
              <a:ext uri="{FF2B5EF4-FFF2-40B4-BE49-F238E27FC236}">
                <a16:creationId xmlns:a16="http://schemas.microsoft.com/office/drawing/2014/main" id="{AC2DBE31-50FB-6B4F-9BF9-930CF7C7E462}"/>
              </a:ext>
            </a:extLst>
          </p:cNvPr>
          <p:cNvSpPr>
            <a:spLocks noGrp="1"/>
          </p:cNvSpPr>
          <p:nvPr>
            <p:ph sz="half" idx="1"/>
          </p:nvPr>
        </p:nvSpPr>
        <p:spPr>
          <a:xfrm>
            <a:off x="115907" y="212941"/>
            <a:ext cx="3886200" cy="6526061"/>
          </a:xfrm>
        </p:spPr>
        <p:txBody>
          <a:bodyPr>
            <a:normAutofit fontScale="77500" lnSpcReduction="20000"/>
          </a:bodyPr>
          <a:lstStyle/>
          <a:p>
            <a:pPr marL="0" indent="0">
              <a:lnSpc>
                <a:spcPct val="160000"/>
              </a:lnSpc>
              <a:buNone/>
            </a:pPr>
            <a:r>
              <a:rPr lang="en-AU" dirty="0"/>
              <a:t>And he shewed me a pure river of water of life, clear as crystal, proceeding out of the throne of God and of the Lamb. In the midst of the street of it, and on either side of the river, was there the tree of life, which bare twelve manner of fruits, and yielded her fruit every month: and the leaves of the tree were for the healing of the nations. Revelation 22:1-2.</a:t>
            </a:r>
          </a:p>
        </p:txBody>
      </p:sp>
    </p:spTree>
    <p:extLst>
      <p:ext uri="{BB962C8B-B14F-4D97-AF65-F5344CB8AC3E}">
        <p14:creationId xmlns:p14="http://schemas.microsoft.com/office/powerpoint/2010/main" val="26185756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E72F-9A1E-EE47-A666-0E644129D1B8}"/>
              </a:ext>
            </a:extLst>
          </p:cNvPr>
          <p:cNvSpPr>
            <a:spLocks noGrp="1"/>
          </p:cNvSpPr>
          <p:nvPr>
            <p:ph type="title"/>
          </p:nvPr>
        </p:nvSpPr>
        <p:spPr/>
        <p:txBody>
          <a:bodyPr/>
          <a:lstStyle/>
          <a:p>
            <a:r>
              <a:rPr lang="en-US" dirty="0"/>
              <a:t>Why Me? Heart Attack At A Cholesterol of 3.6 mmol/L </a:t>
            </a:r>
          </a:p>
        </p:txBody>
      </p:sp>
      <p:pic>
        <p:nvPicPr>
          <p:cNvPr id="4" name="Picture 9" descr="32251143">
            <a:extLst>
              <a:ext uri="{FF2B5EF4-FFF2-40B4-BE49-F238E27FC236}">
                <a16:creationId xmlns:a16="http://schemas.microsoft.com/office/drawing/2014/main" id="{721C41EB-2D8D-F740-9707-B3D98FB3D5A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1177446" y="1839876"/>
            <a:ext cx="6789107" cy="461296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05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3399571"/>
            <a:ext cx="5851196" cy="5716293"/>
          </a:xfrm>
        </p:spPr>
        <p:txBody>
          <a:bodyPr>
            <a:noAutofit/>
          </a:bodyPr>
          <a:lstStyle/>
          <a:p>
            <a:r>
              <a:rPr lang="en-US" sz="3200" dirty="0">
                <a:effectLst>
                  <a:glow rad="101600">
                    <a:schemeClr val="tx1">
                      <a:alpha val="60000"/>
                    </a:schemeClr>
                  </a:glow>
                </a:effectLst>
              </a:rPr>
              <a:t>You need some good healthy cholesterol.</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Too much cholesterol hurts your heart, brain and eyes.</a:t>
            </a:r>
          </a:p>
          <a:p>
            <a:endParaRPr lang="en-US" sz="3200" dirty="0">
              <a:effectLst>
                <a:glow rad="101600">
                  <a:schemeClr val="tx1">
                    <a:alpha val="60000"/>
                  </a:schemeClr>
                </a:glow>
              </a:effectLst>
            </a:endParaRPr>
          </a:p>
          <a:p>
            <a:r>
              <a:rPr lang="en-US" sz="3200" dirty="0">
                <a:effectLst>
                  <a:glow rad="101600">
                    <a:schemeClr val="tx1">
                      <a:alpha val="60000"/>
                    </a:schemeClr>
                  </a:glow>
                </a:effectLst>
              </a:rPr>
              <a:t>Oxidized cholesterol creates disease all through your body.</a:t>
            </a:r>
          </a:p>
          <a:p>
            <a:r>
              <a:rPr lang="en-US" sz="3200" dirty="0">
                <a:effectLst>
                  <a:glow rad="101600">
                    <a:schemeClr val="tx1">
                      <a:alpha val="60000"/>
                    </a:schemeClr>
                  </a:glow>
                </a:effectLst>
              </a:rPr>
              <a:t>Stress raises and oxidizes your cholesterol.</a:t>
            </a:r>
          </a:p>
          <a:p>
            <a:r>
              <a:rPr lang="en-US" sz="3200" dirty="0">
                <a:effectLst>
                  <a:glow rad="101600">
                    <a:schemeClr val="tx1">
                      <a:alpha val="60000"/>
                    </a:schemeClr>
                  </a:glow>
                </a:effectLst>
              </a:rPr>
              <a:t>Good lifestyle, dietary and psychological habits make for good cholesterol.</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907113595"/>
      </p:ext>
    </p:extLst>
  </p:cSld>
  <p:clrMapOvr>
    <a:masterClrMapping/>
  </p:clrMapOvr>
  <p:transition spd="slow">
    <p:wipe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250610"/>
            <a:ext cx="5851196" cy="5716293"/>
          </a:xfrm>
        </p:spPr>
        <p:txBody>
          <a:bodyPr>
            <a:noAutofit/>
          </a:bodyPr>
          <a:lstStyle/>
          <a:p>
            <a:r>
              <a:rPr lang="en-US" sz="3200" dirty="0">
                <a:effectLst>
                  <a:glow rad="101600">
                    <a:schemeClr val="tx1">
                      <a:alpha val="60000"/>
                    </a:schemeClr>
                  </a:glow>
                </a:effectLst>
              </a:rPr>
              <a:t>You need some good healthy cholesterol.</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Too much cholesterol hurts your heart, brain and eyes.</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Oxidized cholesterol creates disease all through your body.</a:t>
            </a:r>
          </a:p>
          <a:p>
            <a:endParaRPr lang="en-US" sz="3200" dirty="0">
              <a:effectLst>
                <a:glow rad="101600">
                  <a:schemeClr val="tx1">
                    <a:alpha val="60000"/>
                  </a:schemeClr>
                </a:glow>
              </a:effectLst>
            </a:endParaRPr>
          </a:p>
          <a:p>
            <a:r>
              <a:rPr lang="en-US" sz="3200" dirty="0">
                <a:effectLst>
                  <a:glow rad="101600">
                    <a:schemeClr val="tx1">
                      <a:alpha val="60000"/>
                    </a:schemeClr>
                  </a:glow>
                </a:effectLst>
              </a:rPr>
              <a:t>Stress raises and oxidizes your cholesterol.</a:t>
            </a:r>
          </a:p>
          <a:p>
            <a:r>
              <a:rPr lang="en-US" sz="3200" dirty="0">
                <a:effectLst>
                  <a:glow rad="101600">
                    <a:schemeClr val="tx1">
                      <a:alpha val="60000"/>
                    </a:schemeClr>
                  </a:glow>
                </a:effectLst>
              </a:rPr>
              <a:t>Good lifestyle, dietary and psychological habits make for good cholesterol.</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069600739"/>
      </p:ext>
    </p:extLst>
  </p:cSld>
  <p:clrMapOvr>
    <a:masterClrMapping/>
  </p:clrMapOvr>
  <p:transition spd="slow">
    <p:wipe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250610"/>
            <a:ext cx="5851196" cy="5716293"/>
          </a:xfrm>
        </p:spPr>
        <p:txBody>
          <a:bodyPr>
            <a:noAutofit/>
          </a:bodyPr>
          <a:lstStyle/>
          <a:p>
            <a:r>
              <a:rPr lang="en-US" sz="3200" dirty="0">
                <a:effectLst>
                  <a:glow rad="101600">
                    <a:schemeClr val="tx1">
                      <a:alpha val="60000"/>
                    </a:schemeClr>
                  </a:glow>
                </a:effectLst>
              </a:rPr>
              <a:t>Too much cholesterol hurts your heart, brain and eyes.</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Oxidized cholesterol creates disease all through your body.</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Stress raises and oxidizes your cholesterol.</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Good lifestyle, dietary and psychological habits make for good cholesterol.</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764061660"/>
      </p:ext>
    </p:extLst>
  </p:cSld>
  <p:clrMapOvr>
    <a:masterClrMapping/>
  </p:clrMapOvr>
  <p:transition spd="slow">
    <p:wipe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250610"/>
            <a:ext cx="5851196" cy="5716293"/>
          </a:xfrm>
        </p:spPr>
        <p:txBody>
          <a:bodyPr>
            <a:noAutofit/>
          </a:bodyPr>
          <a:lstStyle/>
          <a:p>
            <a:r>
              <a:rPr lang="en-US" sz="3200" dirty="0">
                <a:effectLst>
                  <a:glow rad="101600">
                    <a:schemeClr val="tx1">
                      <a:alpha val="60000"/>
                    </a:schemeClr>
                  </a:glow>
                </a:effectLst>
              </a:rPr>
              <a:t>Oxidized cholesterol creates disease all through your body.</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Stress raises and oxidizes your cholesterol.</a:t>
            </a:r>
          </a:p>
          <a:p>
            <a:endParaRPr lang="en-US" dirty="0">
              <a:effectLst>
                <a:glow rad="101600">
                  <a:schemeClr val="tx1">
                    <a:alpha val="60000"/>
                  </a:schemeClr>
                </a:glow>
              </a:effectLst>
            </a:endParaRPr>
          </a:p>
          <a:p>
            <a:endParaRPr lang="en-US" dirty="0">
              <a:effectLst>
                <a:glow rad="101600">
                  <a:schemeClr val="tx1">
                    <a:alpha val="60000"/>
                  </a:schemeClr>
                </a:glow>
              </a:effectLst>
            </a:endParaRPr>
          </a:p>
          <a:p>
            <a:r>
              <a:rPr lang="en-US" sz="3200" dirty="0">
                <a:effectLst>
                  <a:glow rad="101600">
                    <a:schemeClr val="tx1">
                      <a:alpha val="60000"/>
                    </a:schemeClr>
                  </a:glow>
                </a:effectLst>
              </a:rPr>
              <a:t>Good lifestyle, dietary and psychological habits make for good cholesterol.</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746286433"/>
      </p:ext>
    </p:extLst>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9218" y="1325563"/>
            <a:ext cx="3886200" cy="4851400"/>
          </a:xfrm>
        </p:spPr>
        <p:txBody>
          <a:bodyPr>
            <a:normAutofit/>
          </a:bodyPr>
          <a:lstStyle/>
          <a:p>
            <a:r>
              <a:rPr lang="en-US" dirty="0">
                <a:solidFill>
                  <a:schemeClr val="bg1">
                    <a:lumMod val="65000"/>
                  </a:schemeClr>
                </a:solidFill>
              </a:rPr>
              <a:t>Brain development.</a:t>
            </a:r>
          </a:p>
          <a:p>
            <a:r>
              <a:rPr lang="en-US" dirty="0">
                <a:solidFill>
                  <a:schemeClr val="bg1">
                    <a:lumMod val="65000"/>
                  </a:schemeClr>
                </a:solidFill>
              </a:rPr>
              <a:t>Physical and mental energy—feeling good.</a:t>
            </a:r>
          </a:p>
          <a:p>
            <a:r>
              <a:rPr lang="en-US" b="1" dirty="0"/>
              <a:t>Cell wall resilience.</a:t>
            </a:r>
          </a:p>
        </p:txBody>
      </p:sp>
      <p:pic>
        <p:nvPicPr>
          <p:cNvPr id="7" name="Picture 6">
            <a:extLst>
              <a:ext uri="{FF2B5EF4-FFF2-40B4-BE49-F238E27FC236}">
                <a16:creationId xmlns:a16="http://schemas.microsoft.com/office/drawing/2014/main" id="{72C13626-3372-A244-8E75-DF5B171D1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313862">
            <a:off x="4293354" y="2261747"/>
            <a:ext cx="4468545" cy="2979030"/>
          </a:xfrm>
          <a:prstGeom prst="rect">
            <a:avLst/>
          </a:prstGeom>
          <a:ln w="19050">
            <a:solidFill>
              <a:schemeClr val="bg1"/>
            </a:solidFill>
          </a:ln>
        </p:spPr>
      </p:pic>
    </p:spTree>
    <p:extLst>
      <p:ext uri="{BB962C8B-B14F-4D97-AF65-F5344CB8AC3E}">
        <p14:creationId xmlns:p14="http://schemas.microsoft.com/office/powerpoint/2010/main" val="42007618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250610"/>
            <a:ext cx="5851196" cy="5716293"/>
          </a:xfrm>
        </p:spPr>
        <p:txBody>
          <a:bodyPr>
            <a:noAutofit/>
          </a:bodyPr>
          <a:lstStyle/>
          <a:p>
            <a:r>
              <a:rPr lang="en-US" sz="3200" dirty="0">
                <a:effectLst>
                  <a:glow rad="101600">
                    <a:schemeClr val="tx1">
                      <a:alpha val="60000"/>
                    </a:schemeClr>
                  </a:glow>
                </a:effectLst>
              </a:rPr>
              <a:t>Stress raises and oxidizes your cholesterol.</a:t>
            </a:r>
          </a:p>
          <a:p>
            <a:endParaRPr lang="en-US" sz="3200" dirty="0">
              <a:effectLst>
                <a:glow rad="101600">
                  <a:schemeClr val="tx1">
                    <a:alpha val="60000"/>
                  </a:schemeClr>
                </a:glow>
              </a:effectLst>
            </a:endParaRPr>
          </a:p>
          <a:p>
            <a:endParaRPr lang="en-US" sz="3200" dirty="0">
              <a:effectLst>
                <a:glow rad="101600">
                  <a:schemeClr val="tx1">
                    <a:alpha val="60000"/>
                  </a:schemeClr>
                </a:glow>
              </a:effectLst>
            </a:endParaRPr>
          </a:p>
          <a:p>
            <a:r>
              <a:rPr lang="en-US" sz="3200" dirty="0">
                <a:effectLst>
                  <a:glow rad="101600">
                    <a:schemeClr val="tx1">
                      <a:alpha val="60000"/>
                    </a:schemeClr>
                  </a:glow>
                </a:effectLst>
              </a:rPr>
              <a:t>Good lifestyle, dietary and psychological habits make for good cholesterol.</a:t>
            </a:r>
          </a:p>
          <a:p>
            <a:endParaRPr lang="en-US" sz="3200" dirty="0">
              <a:effectLst>
                <a:glow rad="101600">
                  <a:schemeClr val="tx1">
                    <a:alpha val="60000"/>
                  </a:schemeClr>
                </a:glow>
              </a:effectLst>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3365257628"/>
      </p:ext>
    </p:extLst>
  </p:cSld>
  <p:clrMapOvr>
    <a:masterClrMapping/>
  </p:clrMapOvr>
  <p:transition spd="slow">
    <p:wipe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250610"/>
            <a:ext cx="5851196" cy="5716293"/>
          </a:xfrm>
        </p:spPr>
        <p:txBody>
          <a:bodyPr>
            <a:noAutofit/>
          </a:bodyPr>
          <a:lstStyle/>
          <a:p>
            <a:r>
              <a:rPr lang="en-US" sz="3200" dirty="0">
                <a:effectLst>
                  <a:glow rad="101600">
                    <a:schemeClr val="tx1">
                      <a:alpha val="60000"/>
                    </a:schemeClr>
                  </a:glow>
                </a:effectLst>
              </a:rPr>
              <a:t>Good lifestyle, dietary and psychological habits make for good cholesterol.</a:t>
            </a:r>
          </a:p>
          <a:p>
            <a:endParaRPr lang="en-US" sz="3200" dirty="0">
              <a:effectLst>
                <a:glow rad="101600">
                  <a:schemeClr val="tx1">
                    <a:alpha val="60000"/>
                  </a:schemeClr>
                </a:glow>
              </a:effectLst>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156210515"/>
      </p:ext>
    </p:extLst>
  </p:cSld>
  <p:clrMapOvr>
    <a:masterClrMapping/>
  </p:clrMapOvr>
  <p:transition spd="slow">
    <p:wipe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250610"/>
            <a:ext cx="6048144" cy="5716293"/>
          </a:xfrm>
        </p:spPr>
        <p:txBody>
          <a:bodyPr>
            <a:noAutofit/>
          </a:bodyPr>
          <a:lstStyle/>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Go Low Fat</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Avoid the soap producers: cooking oils, animal fat, margarines or butter.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 animal protein. </a:t>
            </a:r>
          </a:p>
          <a:p>
            <a:pPr marL="180975" indent="-180975">
              <a:spcBef>
                <a:spcPts val="1200"/>
              </a:spcBef>
            </a:pPr>
            <a:endParaRPr lang="en-US" sz="14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3061462709"/>
      </p:ext>
    </p:extLst>
  </p:cSld>
  <p:clrMapOvr>
    <a:masterClrMapping/>
  </p:clrMapOvr>
  <p:transition spd="slow">
    <p:wipe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842638"/>
            <a:ext cx="6048144" cy="5716293"/>
          </a:xfrm>
        </p:spPr>
        <p:txBody>
          <a:bodyPr>
            <a:noAutofit/>
          </a:bodyPr>
          <a:lstStyle/>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Eat more fresh fruits and vegetables</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nuts and seeds, whole grains and beans in preference to refined foods, oxidized foods and</a:t>
            </a:r>
            <a:endParaRPr lang="en-US" sz="14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1696401184"/>
      </p:ext>
    </p:extLst>
  </p:cSld>
  <p:clrMapOvr>
    <a:masterClrMapping/>
  </p:clrMapOvr>
  <p:transition spd="slow">
    <p:wipe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067851"/>
            <a:ext cx="6048144" cy="5716293"/>
          </a:xfrm>
        </p:spPr>
        <p:txBody>
          <a:bodyPr>
            <a:noAutofit/>
          </a:bodyPr>
          <a:lstStyle/>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Keep a regular schedule </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including a good breakfast, even skipping supper.</a:t>
            </a:r>
          </a:p>
          <a:p>
            <a:pPr marL="180975" indent="-180975">
              <a:spcBef>
                <a:spcPts val="1200"/>
              </a:spcBef>
            </a:pPr>
            <a:endParaRPr lang="en-US" sz="20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20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0" indent="0">
              <a:spcBef>
                <a:spcPts val="1200"/>
              </a:spcBef>
              <a:buNone/>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404903468"/>
      </p:ext>
    </p:extLst>
  </p:cSld>
  <p:clrMapOvr>
    <a:masterClrMapping/>
  </p:clrMapOvr>
  <p:transition spd="slow">
    <p:wipe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631852"/>
            <a:ext cx="6048144" cy="5152292"/>
          </a:xfrm>
        </p:spPr>
        <p:txBody>
          <a:bodyPr>
            <a:noAutofit/>
          </a:bodyPr>
          <a:lstStyle/>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Become more physically active</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 </a:t>
            </a:r>
          </a:p>
          <a:p>
            <a:pPr marL="0" indent="0">
              <a:spcBef>
                <a:spcPts val="1200"/>
              </a:spcBef>
              <a:buNone/>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033317373"/>
      </p:ext>
    </p:extLst>
  </p:cSld>
  <p:clrMapOvr>
    <a:masterClrMapping/>
  </p:clrMapOvr>
  <p:transition spd="slow">
    <p:wipe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9168036b">
            <a:extLst>
              <a:ext uri="{FF2B5EF4-FFF2-40B4-BE49-F238E27FC236}">
                <a16:creationId xmlns:a16="http://schemas.microsoft.com/office/drawing/2014/main" id="{C080A641-1797-2F4C-A607-708DA5AF47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6"/>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a:extLst>
              <a:ext uri="{FF2B5EF4-FFF2-40B4-BE49-F238E27FC236}">
                <a16:creationId xmlns:a16="http://schemas.microsoft.com/office/drawing/2014/main" id="{3CF0E19E-2561-8749-86FF-BDCD70D5CBFE}"/>
              </a:ext>
            </a:extLst>
          </p:cNvPr>
          <p:cNvSpPr>
            <a:spLocks noChangeArrowheads="1" noChangeShapeType="1" noTextEdit="1"/>
          </p:cNvSpPr>
          <p:nvPr/>
        </p:nvSpPr>
        <p:spPr bwMode="auto">
          <a:xfrm>
            <a:off x="457200" y="231996"/>
            <a:ext cx="6168683"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buFont typeface="MS PGothic" panose="020B0600070205080204" pitchFamily="34" charset="-128"/>
              <a:buNone/>
            </a:pPr>
            <a:r>
              <a:rPr lang="en-US" sz="3600" kern="10" dirty="0">
                <a:gradFill rotWithShape="1">
                  <a:gsLst>
                    <a:gs pos="0">
                      <a:srgbClr val="FFF200"/>
                    </a:gs>
                    <a:gs pos="45000">
                      <a:srgbClr val="FF7A00"/>
                    </a:gs>
                    <a:gs pos="70000">
                      <a:srgbClr val="FF0300"/>
                    </a:gs>
                    <a:gs pos="100000">
                      <a:srgbClr val="4D0808"/>
                    </a:gs>
                  </a:gsLst>
                  <a:lin ang="5400000" scaled="1"/>
                </a:gradFill>
                <a:effectLst>
                  <a:outerShdw dist="35921" dir="2700000" algn="ctr" rotWithShape="0">
                    <a:schemeClr val="bg2">
                      <a:alpha val="74997"/>
                    </a:schemeClr>
                  </a:outerShdw>
                </a:effectLst>
                <a:latin typeface="Arial Black" panose="020B0604020202020204" pitchFamily="34" charset="0"/>
                <a:cs typeface="Arial Black" panose="020B0604020202020204" pitchFamily="34" charset="0"/>
              </a:rPr>
              <a:t>Summary</a:t>
            </a:r>
          </a:p>
        </p:txBody>
      </p:sp>
      <p:sp>
        <p:nvSpPr>
          <p:cNvPr id="2" name="Rounded Rectangle 1">
            <a:extLst>
              <a:ext uri="{FF2B5EF4-FFF2-40B4-BE49-F238E27FC236}">
                <a16:creationId xmlns:a16="http://schemas.microsoft.com/office/drawing/2014/main" id="{75BCBCAB-AE38-7B40-AC8C-D8533B25C706}"/>
              </a:ext>
            </a:extLst>
          </p:cNvPr>
          <p:cNvSpPr/>
          <p:nvPr/>
        </p:nvSpPr>
        <p:spPr>
          <a:xfrm>
            <a:off x="254182" y="2673973"/>
            <a:ext cx="5851196" cy="2504049"/>
          </a:xfrm>
          <a:prstGeom prst="roundRect">
            <a:avLst/>
          </a:prstGeom>
          <a:solidFill>
            <a:srgbClr val="7662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C88B7B-F639-404A-AE50-20AE977CD40F}"/>
              </a:ext>
            </a:extLst>
          </p:cNvPr>
          <p:cNvSpPr>
            <a:spLocks noGrp="1"/>
          </p:cNvSpPr>
          <p:nvPr>
            <p:ph idx="1"/>
          </p:nvPr>
        </p:nvSpPr>
        <p:spPr>
          <a:xfrm>
            <a:off x="254182" y="1631852"/>
            <a:ext cx="6048144" cy="5152292"/>
          </a:xfrm>
        </p:spPr>
        <p:txBody>
          <a:bodyPr>
            <a:noAutofit/>
          </a:bodyPr>
          <a:lstStyle/>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Drink more pure water</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pPr marL="0" indent="0">
              <a:spcBef>
                <a:spcPts val="1200"/>
              </a:spcBef>
              <a:buNone/>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endPar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pPr marL="180975" indent="-180975">
              <a:spcBef>
                <a:spcPts val="1200"/>
              </a:spcBef>
            </a:pPr>
            <a:r>
              <a:rPr lang="en-US" sz="3200" b="1" u="sng"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Turn your stress over to God</a:t>
            </a:r>
            <a:r>
              <a:rPr lang="en-US" sz="3200" b="1" dirty="0">
                <a:effectLst>
                  <a:glow rad="101600">
                    <a:schemeClr val="tx1">
                      <a:alpha val="60000"/>
                    </a:schemeClr>
                  </a:glow>
                </a:effectLst>
                <a:latin typeface="Helvetica Neue Condensed" panose="02000503000000020004" pitchFamily="2" charset="0"/>
                <a:ea typeface="Helvetica Neue Condensed" panose="02000503000000020004" pitchFamily="2" charset="0"/>
                <a:cs typeface="Helvetica Neue Condensed" panose="02000503000000020004" pitchFamily="2" charset="0"/>
              </a:rPr>
              <a:t>.</a:t>
            </a:r>
          </a:p>
          <a:p>
            <a:endParaRPr lang="en-US" sz="3200" dirty="0">
              <a:effectLst>
                <a:glow rad="101600">
                  <a:schemeClr val="tx1">
                    <a:alpha val="60000"/>
                  </a:schemeClr>
                </a:glow>
              </a:effectLst>
            </a:endParaRPr>
          </a:p>
        </p:txBody>
      </p:sp>
    </p:spTree>
    <p:extLst>
      <p:ext uri="{BB962C8B-B14F-4D97-AF65-F5344CB8AC3E}">
        <p14:creationId xmlns:p14="http://schemas.microsoft.com/office/powerpoint/2010/main" val="2001771943"/>
      </p:ext>
    </p:extLst>
  </p:cSld>
  <p:clrMapOvr>
    <a:masterClrMapping/>
  </p:clrMapOvr>
  <p:transition spd="slow">
    <p:wipe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45067-3FC1-F341-8EC4-369D6F0C93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03B7ACD4-F817-484D-8E81-F9B358103091}"/>
              </a:ext>
            </a:extLst>
          </p:cNvPr>
          <p:cNvSpPr txBox="1"/>
          <p:nvPr/>
        </p:nvSpPr>
        <p:spPr>
          <a:xfrm>
            <a:off x="80225" y="762000"/>
            <a:ext cx="8983550" cy="830997"/>
          </a:xfrm>
          <a:prstGeom prst="rect">
            <a:avLst/>
          </a:prstGeom>
          <a:solidFill>
            <a:srgbClr val="000000"/>
          </a:solidFill>
        </p:spPr>
        <p:txBody>
          <a:bodyPr wrap="none" rtlCol="0">
            <a:spAutoFit/>
          </a:bodyPr>
          <a:lstStyle/>
          <a:p>
            <a:r>
              <a:rPr lang="en-US" sz="4800" b="1" dirty="0" err="1">
                <a:solidFill>
                  <a:schemeClr val="bg1"/>
                </a:solidFill>
                <a:latin typeface="Arial Narrow" panose="020B0604020202020204" pitchFamily="34" charset="0"/>
                <a:cs typeface="Arial Narrow" panose="020B0604020202020204" pitchFamily="34" charset="0"/>
              </a:rPr>
              <a:t>NorthernLightsHealthEducation.com</a:t>
            </a:r>
            <a:endParaRPr lang="en-US" sz="4800" b="1"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13080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607F265-524F-C04D-B02C-62995A851B10}"/>
              </a:ext>
            </a:extLst>
          </p:cNvPr>
          <p:cNvGrpSpPr/>
          <p:nvPr/>
        </p:nvGrpSpPr>
        <p:grpSpPr>
          <a:xfrm>
            <a:off x="-1" y="0"/>
            <a:ext cx="9144001" cy="6877256"/>
            <a:chOff x="1523999" y="1070849"/>
            <a:chExt cx="9144001" cy="5541867"/>
          </a:xfrm>
        </p:grpSpPr>
        <p:pic>
          <p:nvPicPr>
            <p:cNvPr id="5" name="Picture 4">
              <a:extLst>
                <a:ext uri="{FF2B5EF4-FFF2-40B4-BE49-F238E27FC236}">
                  <a16:creationId xmlns:a16="http://schemas.microsoft.com/office/drawing/2014/main" id="{89EA3B06-903A-2C40-9413-547026F288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2574" y="1070849"/>
              <a:ext cx="8945426" cy="5541867"/>
            </a:xfrm>
            <a:prstGeom prst="rect">
              <a:avLst/>
            </a:prstGeom>
          </p:spPr>
        </p:pic>
        <p:pic>
          <p:nvPicPr>
            <p:cNvPr id="6" name="Picture 5">
              <a:extLst>
                <a:ext uri="{FF2B5EF4-FFF2-40B4-BE49-F238E27FC236}">
                  <a16:creationId xmlns:a16="http://schemas.microsoft.com/office/drawing/2014/main" id="{F6809100-E46F-1748-892F-8E078F634A1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1523999" y="1070849"/>
              <a:ext cx="198571" cy="5541867"/>
            </a:xfrm>
            <a:prstGeom prst="rect">
              <a:avLst/>
            </a:prstGeom>
          </p:spPr>
        </p:pic>
      </p:grpSp>
      <p:sp>
        <p:nvSpPr>
          <p:cNvPr id="7" name="TextBox 6">
            <a:extLst>
              <a:ext uri="{FF2B5EF4-FFF2-40B4-BE49-F238E27FC236}">
                <a16:creationId xmlns:a16="http://schemas.microsoft.com/office/drawing/2014/main" id="{0F457976-5A96-C248-91FA-BF6DB91B720A}"/>
              </a:ext>
            </a:extLst>
          </p:cNvPr>
          <p:cNvSpPr txBox="1"/>
          <p:nvPr/>
        </p:nvSpPr>
        <p:spPr>
          <a:xfrm>
            <a:off x="-1524000" y="257725"/>
            <a:ext cx="12192000"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800" b="1" dirty="0">
                <a:ln/>
                <a:solidFill>
                  <a:srgbClr val="FFAB7A"/>
                </a:solidFill>
                <a:effectLst>
                  <a:glow rad="127000">
                    <a:schemeClr val="tx1">
                      <a:alpha val="60000"/>
                    </a:schemeClr>
                  </a:glow>
                  <a:outerShdw blurRad="50800" dist="38100" dir="2700000" algn="tl" rotWithShape="0">
                    <a:prstClr val="black">
                      <a:alpha val="40000"/>
                    </a:prstClr>
                  </a:outerShdw>
                </a:effectLst>
                <a:latin typeface="Quartera" pitchFamily="2" charset="0"/>
              </a:rPr>
              <a:t>Blueprint</a:t>
            </a:r>
            <a:r>
              <a:rPr lang="en-US" sz="4800" b="1" dirty="0">
                <a:ln/>
                <a:solidFill>
                  <a:srgbClr val="FFAB7A"/>
                </a:solidFill>
                <a:effectLst>
                  <a:glow rad="50800">
                    <a:schemeClr val="tx1">
                      <a:alpha val="60000"/>
                    </a:schemeClr>
                  </a:glow>
                  <a:outerShdw blurRad="50800" dist="38100" dir="2700000" algn="tl" rotWithShape="0">
                    <a:prstClr val="black">
                      <a:alpha val="40000"/>
                    </a:prstClr>
                  </a:outerShdw>
                </a:effectLst>
                <a:latin typeface="Quartera" pitchFamily="2" charset="0"/>
              </a:rPr>
              <a:t> </a:t>
            </a:r>
            <a:r>
              <a:rPr lang="en-US" sz="4800" dirty="0">
                <a:ln/>
                <a:solidFill>
                  <a:srgbClr val="FFAB7A"/>
                </a:solidFill>
                <a:effectLst>
                  <a:glow rad="165100">
                    <a:schemeClr val="tx1">
                      <a:alpha val="60000"/>
                    </a:schemeClr>
                  </a:glow>
                  <a:outerShdw blurRad="50800" dist="38100" dir="2700000" algn="tl" rotWithShape="0">
                    <a:prstClr val="black">
                      <a:alpha val="40000"/>
                    </a:prstClr>
                  </a:outerShdw>
                </a:effectLst>
                <a:latin typeface="Quartera" pitchFamily="2" charset="0"/>
              </a:rPr>
              <a:t>For Health And Healing</a:t>
            </a:r>
          </a:p>
        </p:txBody>
      </p:sp>
      <p:sp>
        <p:nvSpPr>
          <p:cNvPr id="8" name="TextBox 7">
            <a:extLst>
              <a:ext uri="{FF2B5EF4-FFF2-40B4-BE49-F238E27FC236}">
                <a16:creationId xmlns:a16="http://schemas.microsoft.com/office/drawing/2014/main" id="{6C8C2B3E-C3C2-8B46-B331-DB613CE9D00B}"/>
              </a:ext>
            </a:extLst>
          </p:cNvPr>
          <p:cNvSpPr txBox="1"/>
          <p:nvPr/>
        </p:nvSpPr>
        <p:spPr>
          <a:xfrm>
            <a:off x="3366442" y="6085429"/>
            <a:ext cx="2424672" cy="461163"/>
          </a:xfrm>
          <a:prstGeom prst="rect">
            <a:avLst/>
          </a:prstGeom>
          <a:noFill/>
        </p:spPr>
        <p:txBody>
          <a:bodyPr wrap="none" rtlCol="0">
            <a:prstTxWarp prst="textPlain">
              <a:avLst/>
            </a:prstTxWarp>
            <a:spAutoFit/>
            <a:scene3d>
              <a:camera prst="orthographicFront"/>
              <a:lightRig rig="soft" dir="t">
                <a:rot lat="0" lon="0" rev="15600000"/>
              </a:lightRig>
            </a:scene3d>
            <a:sp3d extrusionH="57150" prstMaterial="softEdge">
              <a:bevelT w="25400" h="38100"/>
            </a:sp3d>
          </a:bodyPr>
          <a:lstStyle/>
          <a:p>
            <a:r>
              <a:rPr lang="en-US" sz="2800" b="1" dirty="0">
                <a:ln/>
                <a:solidFill>
                  <a:schemeClr val="bg1"/>
                </a:solidFill>
                <a:effectLst>
                  <a:glow rad="101600">
                    <a:schemeClr val="tx1">
                      <a:alpha val="60000"/>
                    </a:schemeClr>
                  </a:glow>
                  <a:outerShdw blurRad="50800" dist="38100" dir="2700000" algn="tl" rotWithShape="0">
                    <a:prstClr val="black">
                      <a:alpha val="40000"/>
                    </a:prstClr>
                  </a:outerShdw>
                </a:effectLst>
                <a:latin typeface="Quartera" pitchFamily="2" charset="0"/>
              </a:rPr>
              <a:t>John Clark, M.D.</a:t>
            </a:r>
          </a:p>
        </p:txBody>
      </p:sp>
      <p:sp>
        <p:nvSpPr>
          <p:cNvPr id="9" name="TextBox 8">
            <a:extLst>
              <a:ext uri="{FF2B5EF4-FFF2-40B4-BE49-F238E27FC236}">
                <a16:creationId xmlns:a16="http://schemas.microsoft.com/office/drawing/2014/main" id="{657E0608-0196-8B4B-8904-0C778FA89FCD}"/>
              </a:ext>
            </a:extLst>
          </p:cNvPr>
          <p:cNvSpPr txBox="1"/>
          <p:nvPr/>
        </p:nvSpPr>
        <p:spPr>
          <a:xfrm>
            <a:off x="-1524000" y="1375514"/>
            <a:ext cx="1219200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3600" b="1" dirty="0">
                <a:ln/>
                <a:solidFill>
                  <a:srgbClr val="FFAB7A"/>
                </a:solidFill>
                <a:effectLst>
                  <a:glow rad="127000">
                    <a:schemeClr val="tx1">
                      <a:alpha val="60000"/>
                    </a:schemeClr>
                  </a:glow>
                  <a:outerShdw blurRad="50800" dist="38100" dir="2700000" algn="tl" rotWithShape="0">
                    <a:prstClr val="black">
                      <a:alpha val="40000"/>
                    </a:prstClr>
                  </a:outerShdw>
                </a:effectLst>
                <a:latin typeface="Quartera" pitchFamily="2" charset="0"/>
              </a:rPr>
              <a:t>Reversing Disease From Its Foundation </a:t>
            </a:r>
          </a:p>
        </p:txBody>
      </p:sp>
      <p:pic>
        <p:nvPicPr>
          <p:cNvPr id="10" name="Picture 9">
            <a:extLst>
              <a:ext uri="{FF2B5EF4-FFF2-40B4-BE49-F238E27FC236}">
                <a16:creationId xmlns:a16="http://schemas.microsoft.com/office/drawing/2014/main" id="{BA3B55FE-1C62-EC45-918F-D7DC82FE73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58697" y="2571070"/>
            <a:ext cx="2870791" cy="4306186"/>
          </a:xfrm>
          <a:prstGeom prst="rect">
            <a:avLst/>
          </a:prstGeom>
        </p:spPr>
      </p:pic>
      <p:sp>
        <p:nvSpPr>
          <p:cNvPr id="11" name="Title 1">
            <a:extLst>
              <a:ext uri="{FF2B5EF4-FFF2-40B4-BE49-F238E27FC236}">
                <a16:creationId xmlns:a16="http://schemas.microsoft.com/office/drawing/2014/main" id="{645AD555-2CE8-C949-A044-C60D1861DCFB}"/>
              </a:ext>
            </a:extLst>
          </p:cNvPr>
          <p:cNvSpPr txBox="1">
            <a:spLocks/>
          </p:cNvSpPr>
          <p:nvPr/>
        </p:nvSpPr>
        <p:spPr>
          <a:xfrm>
            <a:off x="787791" y="2789497"/>
            <a:ext cx="7132320" cy="2387600"/>
          </a:xfrm>
          <a:prstGeom prst="rect">
            <a:avLst/>
          </a:prstGeom>
        </p:spPr>
        <p:txBody>
          <a:bodyPr>
            <a:prstTxWarp prst="textInflate">
              <a:avLst>
                <a:gd name="adj" fmla="val 9323"/>
              </a:avLst>
            </a:prstTxWarp>
            <a:normAutofit fontScale="97500"/>
          </a:bodyPr>
          <a:lstStyle>
            <a:lvl1pPr algn="ctr" defTabSz="914400" rtl="0" eaLnBrk="1" latinLnBrk="0" hangingPunct="1">
              <a:lnSpc>
                <a:spcPct val="90000"/>
              </a:lnSpc>
              <a:spcBef>
                <a:spcPct val="0"/>
              </a:spcBef>
              <a:buNone/>
              <a:defRPr sz="4400" b="0" i="0" kern="1200">
                <a:solidFill>
                  <a:schemeClr val="bg1"/>
                </a:solidFill>
                <a:latin typeface="Tahoma Normal"/>
                <a:ea typeface="+mj-ea"/>
                <a:cs typeface="+mj-cs"/>
              </a:defRPr>
            </a:lvl1pPr>
          </a:lstStyle>
          <a:p>
            <a:r>
              <a:rPr lang="en-US" dirty="0">
                <a:effectLst>
                  <a:glow rad="101600">
                    <a:schemeClr val="tx1">
                      <a:alpha val="60000"/>
                    </a:schemeClr>
                  </a:glow>
                  <a:outerShdw blurRad="50800" dist="38100" dir="2700000" algn="tl" rotWithShape="0">
                    <a:prstClr val="black">
                      <a:alpha val="40000"/>
                    </a:prstClr>
                  </a:outerShdw>
                </a:effectLst>
              </a:rPr>
              <a:t>The Blessing Of Heart Healthy Cholesterol</a:t>
            </a:r>
          </a:p>
        </p:txBody>
      </p:sp>
    </p:spTree>
    <p:extLst>
      <p:ext uri="{BB962C8B-B14F-4D97-AF65-F5344CB8AC3E}">
        <p14:creationId xmlns:p14="http://schemas.microsoft.com/office/powerpoint/2010/main" val="352765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361C-57B8-EC46-9C78-E1F68F68EB75}"/>
              </a:ext>
            </a:extLst>
          </p:cNvPr>
          <p:cNvSpPr>
            <a:spLocks noGrp="1"/>
          </p:cNvSpPr>
          <p:nvPr>
            <p:ph type="title"/>
          </p:nvPr>
        </p:nvSpPr>
        <p:spPr>
          <a:xfrm>
            <a:off x="628650" y="0"/>
            <a:ext cx="7886700" cy="1325563"/>
          </a:xfrm>
        </p:spPr>
        <p:txBody>
          <a:bodyPr/>
          <a:lstStyle/>
          <a:p>
            <a:r>
              <a:rPr lang="en-US" dirty="0"/>
              <a:t>Benefits of Healthy Cholesterol</a:t>
            </a:r>
          </a:p>
        </p:txBody>
      </p:sp>
      <p:sp>
        <p:nvSpPr>
          <p:cNvPr id="3" name="Content Placeholder 2">
            <a:extLst>
              <a:ext uri="{FF2B5EF4-FFF2-40B4-BE49-F238E27FC236}">
                <a16:creationId xmlns:a16="http://schemas.microsoft.com/office/drawing/2014/main" id="{EF68535D-5AD2-7146-AA31-35264756EB09}"/>
              </a:ext>
            </a:extLst>
          </p:cNvPr>
          <p:cNvSpPr>
            <a:spLocks noGrp="1"/>
          </p:cNvSpPr>
          <p:nvPr>
            <p:ph sz="half" idx="1"/>
          </p:nvPr>
        </p:nvSpPr>
        <p:spPr>
          <a:xfrm>
            <a:off x="431702" y="1325563"/>
            <a:ext cx="3943350" cy="4851400"/>
          </a:xfrm>
        </p:spPr>
        <p:txBody>
          <a:bodyPr>
            <a:normAutofit/>
          </a:bodyPr>
          <a:lstStyle/>
          <a:p>
            <a:r>
              <a:rPr lang="en-US" dirty="0">
                <a:solidFill>
                  <a:schemeClr val="bg1">
                    <a:lumMod val="65000"/>
                  </a:schemeClr>
                </a:solidFill>
              </a:rPr>
              <a:t>Brain development.</a:t>
            </a:r>
          </a:p>
          <a:p>
            <a:r>
              <a:rPr lang="en-US" dirty="0">
                <a:solidFill>
                  <a:schemeClr val="bg1">
                    <a:lumMod val="65000"/>
                  </a:schemeClr>
                </a:solidFill>
              </a:rPr>
              <a:t>Physical and mental energy—feeling good.</a:t>
            </a:r>
          </a:p>
          <a:p>
            <a:r>
              <a:rPr lang="en-US" dirty="0">
                <a:solidFill>
                  <a:schemeClr val="bg1">
                    <a:lumMod val="65000"/>
                  </a:schemeClr>
                </a:solidFill>
              </a:rPr>
              <a:t>Cell wall resilience.</a:t>
            </a:r>
          </a:p>
          <a:p>
            <a:r>
              <a:rPr lang="en-US" b="1" dirty="0"/>
              <a:t>Making good Blood.</a:t>
            </a:r>
          </a:p>
        </p:txBody>
      </p:sp>
      <p:pic>
        <p:nvPicPr>
          <p:cNvPr id="5" name="Picture 4">
            <a:extLst>
              <a:ext uri="{FF2B5EF4-FFF2-40B4-BE49-F238E27FC236}">
                <a16:creationId xmlns:a16="http://schemas.microsoft.com/office/drawing/2014/main" id="{29917B98-9817-2943-8D47-C61A72EF84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777219">
            <a:off x="4922729" y="1955518"/>
            <a:ext cx="3156559" cy="4094553"/>
          </a:xfrm>
          <a:prstGeom prst="rect">
            <a:avLst/>
          </a:prstGeom>
          <a:ln w="22225">
            <a:solidFill>
              <a:srgbClr val="C00000"/>
            </a:solidFill>
          </a:ln>
        </p:spPr>
      </p:pic>
    </p:spTree>
    <p:extLst>
      <p:ext uri="{BB962C8B-B14F-4D97-AF65-F5344CB8AC3E}">
        <p14:creationId xmlns:p14="http://schemas.microsoft.com/office/powerpoint/2010/main" val="3242893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12416</TotalTime>
  <Words>42620</Words>
  <Application>Microsoft Macintosh PowerPoint</Application>
  <PresentationFormat>On-screen Show (4:3)</PresentationFormat>
  <Paragraphs>1575</Paragraphs>
  <Slides>88</Slides>
  <Notes>53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88</vt:i4>
      </vt:variant>
    </vt:vector>
  </HeadingPairs>
  <TitlesOfParts>
    <vt:vector size="100" baseType="lpstr">
      <vt:lpstr>ＭＳ Ｐゴシック</vt:lpstr>
      <vt:lpstr>ＭＳ Ｐゴシック</vt:lpstr>
      <vt:lpstr>Arial</vt:lpstr>
      <vt:lpstr>Arial Black</vt:lpstr>
      <vt:lpstr>Arial Narrow</vt:lpstr>
      <vt:lpstr>Calibri</vt:lpstr>
      <vt:lpstr>Helvetica Neue Condensed</vt:lpstr>
      <vt:lpstr>Lucida Grande</vt:lpstr>
      <vt:lpstr>Quartera</vt:lpstr>
      <vt:lpstr>Tahoma Normal</vt:lpstr>
      <vt:lpstr>Times New Roman</vt:lpstr>
      <vt:lpstr>Office Theme</vt:lpstr>
      <vt:lpstr>PowerPoint Presentation</vt:lpstr>
      <vt:lpstr>Why Me? Heart Attack At A Cholesterol of 3.6 mmol/L </vt:lpstr>
      <vt:lpstr>PowerPoint Presentation</vt:lpstr>
      <vt:lpstr>PowerPoint Presentation</vt:lpstr>
      <vt:lpstr>Overview</vt:lpstr>
      <vt:lpstr>Benefits of Healthy Cholesterol</vt:lpstr>
      <vt:lpstr>Benefits of Healthy Cholesterol</vt:lpstr>
      <vt:lpstr>Benefits of Healthy Cholesterol</vt:lpstr>
      <vt:lpstr>Benefits of Healthy Cholesterol</vt:lpstr>
      <vt:lpstr>Benefits of Healthy Cholesterol</vt:lpstr>
      <vt:lpstr>Benefits of Healthy Cholesterol</vt:lpstr>
      <vt:lpstr>Benefits of Healthy Cholesterol</vt:lpstr>
      <vt:lpstr>Benefits of Healthy Cholesterol</vt:lpstr>
      <vt:lpstr>What Does Healthy Cholesterol Look Like?</vt:lpstr>
      <vt:lpstr>Don't Let This Happen To You!</vt:lpstr>
      <vt:lpstr>Should I feed My Dog Ice Cream?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Cholesterol Lowering Antioxidant Foods</vt:lpstr>
      <vt:lpstr>Too Much Of A Good Thing</vt:lpstr>
      <vt:lpstr>PowerPoint Presentation</vt:lpstr>
      <vt:lpstr>PowerPoint Presentation</vt:lpstr>
      <vt:lpstr>PowerPoint Presentation</vt:lpstr>
      <vt:lpstr>PowerPoint Presentation</vt:lpstr>
      <vt:lpstr>PowerPoint Presentation</vt:lpstr>
      <vt:lpstr>PowerPoint Presentation</vt:lpstr>
      <vt:lpstr>Why High Cholesterol?</vt:lpstr>
      <vt:lpstr>PowerPoint Presentation</vt:lpstr>
      <vt:lpstr>PowerPoint Presentation</vt:lpstr>
      <vt:lpstr>PowerPoint Presentation</vt:lpstr>
      <vt:lpstr>PowerPoint Presentation</vt:lpstr>
      <vt:lpstr>PowerPoint Presentation</vt:lpstr>
      <vt:lpstr>PowerPoint Presentation</vt:lpstr>
      <vt:lpstr>Saturated vs Unsaturated vs Naturally Occurring Fats</vt:lpstr>
      <vt:lpstr>Lower Your Cholesterol With Olive Oil? Or Nuts?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Helping Others, Helping Yourself.</vt:lpstr>
      <vt:lpstr>PowerPoint Presentation</vt:lpstr>
      <vt:lpstr>Acts 20:35</vt:lpstr>
      <vt:lpstr>Mind / Body Connection And Cholesterol</vt:lpstr>
      <vt:lpstr>PowerPoint Presentation</vt:lpstr>
      <vt:lpstr>Healthy Cholesterol</vt:lpstr>
      <vt:lpstr>PowerPoint Presentation</vt:lpstr>
      <vt:lpstr>PowerPoint Presentation</vt:lpstr>
      <vt:lpstr>PowerPoint Presentation</vt:lpstr>
      <vt:lpstr>PowerPoint Presentation</vt:lpstr>
      <vt:lpstr>PowerPoint Presentation</vt:lpstr>
      <vt:lpstr>Why Me? Heart Attack At A Cholesterol of 3.6 mmol/L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Northern Lights</dc:creator>
  <cp:lastModifiedBy>Microsoft Office User</cp:lastModifiedBy>
  <cp:revision>152</cp:revision>
  <dcterms:created xsi:type="dcterms:W3CDTF">2019-01-01T22:31:57Z</dcterms:created>
  <dcterms:modified xsi:type="dcterms:W3CDTF">2025-12-29T14:35:44Z</dcterms:modified>
</cp:coreProperties>
</file>