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05" r:id="rId27"/>
    <p:sldId id="281" r:id="rId28"/>
    <p:sldId id="308" r:id="rId29"/>
    <p:sldId id="282" r:id="rId30"/>
    <p:sldId id="306" r:id="rId31"/>
    <p:sldId id="311" r:id="rId32"/>
    <p:sldId id="309" r:id="rId33"/>
    <p:sldId id="310" r:id="rId34"/>
    <p:sldId id="283" r:id="rId35"/>
    <p:sldId id="307" r:id="rId36"/>
    <p:sldId id="284" r:id="rId37"/>
    <p:sldId id="304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</p:sldIdLst>
  <p:sldSz cx="9144000" cy="6858000" type="screen4x3"/>
  <p:notesSz cx="7772400" cy="10058400"/>
  <p:embeddedFontLst>
    <p:embeddedFont>
      <p:font typeface="Albertus Extra Bold" panose="020E0802040304020204" pitchFamily="34" charset="0"/>
      <p:bold r:id="rId57"/>
    </p:embeddedFont>
    <p:embeddedFont>
      <p:font typeface="HER Albatros" panose="020E0802040304020204" pitchFamily="34" charset="77"/>
      <p:bold r:id="rId58"/>
    </p:embeddedFont>
    <p:embeddedFont>
      <p:font typeface="HER Medica" panose="020E0903000000000000" pitchFamily="34" charset="77"/>
      <p:bold r:id="rId59"/>
    </p:embeddedFont>
    <p:embeddedFont>
      <p:font typeface="Humanst521 XBdCn BT" panose="020B0906030504020204" pitchFamily="34" charset="0"/>
      <p:regular r:id="rId60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3333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3333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3333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3333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3333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3333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3333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3333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3333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4"/>
    <p:restoredTop sz="67492"/>
  </p:normalViewPr>
  <p:slideViewPr>
    <p:cSldViewPr showGuides="1">
      <p:cViewPr varScale="1">
        <p:scale>
          <a:sx n="71" d="100"/>
          <a:sy n="71" d="100"/>
        </p:scale>
        <p:origin x="1808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3BDB2583-6888-974A-B06E-4EDA23DC4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20725" y="720725"/>
            <a:ext cx="10891838" cy="11404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0" name="Text Box 2">
            <a:extLst>
              <a:ext uri="{FF2B5EF4-FFF2-40B4-BE49-F238E27FC236}">
                <a16:creationId xmlns:a16="http://schemas.microsoft.com/office/drawing/2014/main" id="{2473BB4B-16BA-1C4E-84D8-ED0E46F3DAF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id="{A56A5BA1-F319-B745-B48B-4656CF8A6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319A316E-9AC7-8945-95AE-13741532EBF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Today we’ll learn more about charcoal—one of nature’s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amazing remedies.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>
            <a:extLst>
              <a:ext uri="{FF2B5EF4-FFF2-40B4-BE49-F238E27FC236}">
                <a16:creationId xmlns:a16="http://schemas.microsoft.com/office/drawing/2014/main" id="{882B75B2-FC55-9941-9B9C-911FAB9B3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A7E19217-BC65-6D44-B92D-533DDCEE4BC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Here are some of the features that have made charcoal such a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remarkable remedy: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 (It is) Readily available—and affordable.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 (It is) Simple to use—both internally and externally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 (It’s) Totally harmless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 (and it’s) Highly effective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>
            <a:extLst>
              <a:ext uri="{FF2B5EF4-FFF2-40B4-BE49-F238E27FC236}">
                <a16:creationId xmlns:a16="http://schemas.microsoft.com/office/drawing/2014/main" id="{7C36F28C-B900-1E42-A7CF-35DC0C2B3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6" name="Text Box 2">
            <a:extLst>
              <a:ext uri="{FF2B5EF4-FFF2-40B4-BE49-F238E27FC236}">
                <a16:creationId xmlns:a16="http://schemas.microsoft.com/office/drawing/2014/main" id="{80E0E0F3-B848-B844-8C4A-C168AA43C5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/>
              <a:t>It’s important to note that the following items are not to be</a:t>
            </a:r>
          </a:p>
          <a:p>
            <a:r>
              <a:rPr lang="en-US" altLang="en-US" dirty="0"/>
              <a:t>used as medicinal charcoal:</a:t>
            </a:r>
          </a:p>
          <a:p>
            <a:r>
              <a:rPr lang="en-US" altLang="en-US" dirty="0"/>
              <a:t> Charcoal briquettes for grilling food are not a safe source</a:t>
            </a:r>
          </a:p>
          <a:p>
            <a:r>
              <a:rPr lang="en-US" altLang="en-US" dirty="0"/>
              <a:t>of charcoal. They contain dangerous chemical agents that</a:t>
            </a:r>
          </a:p>
          <a:p>
            <a:r>
              <a:rPr lang="en-US" altLang="en-US" dirty="0"/>
              <a:t>ensure rapid igniting.</a:t>
            </a:r>
          </a:p>
          <a:p>
            <a:r>
              <a:rPr lang="en-US" altLang="en-US" dirty="0"/>
              <a:t> Burnt toast and other scorched foods contain</a:t>
            </a:r>
          </a:p>
          <a:p>
            <a:r>
              <a:rPr lang="en-US" altLang="en-US" dirty="0"/>
              <a:t>unhealthful substances.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>
            <a:extLst>
              <a:ext uri="{FF2B5EF4-FFF2-40B4-BE49-F238E27FC236}">
                <a16:creationId xmlns:a16="http://schemas.microsoft.com/office/drawing/2014/main" id="{64E6F7B5-B351-6B4C-996C-81B6BD719D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0" name="Text Box 2">
            <a:extLst>
              <a:ext uri="{FF2B5EF4-FFF2-40B4-BE49-F238E27FC236}">
                <a16:creationId xmlns:a16="http://schemas.microsoft.com/office/drawing/2014/main" id="{AD4D9210-DE91-7A4D-A4DA-BD6BE04F8B5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When taken internally, charcoal is a medicinal wonder-worker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for a wide variety of ailments.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Charcoal works best when mixed with a glass of plain water. It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is easy to drink when these simple directions are followed: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19CD11AF-731F-0E40-9AF1-4CF1B45104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40E08C98-7C3D-DE4D-ACD9-D2BEC3EFBF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Thoroughly mix 1 to 2 large tablespoonfuls of charcoal with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 small amount of water. Then fill the glass with additional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water—stirring frequently and making sure all the powder is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in solution.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● You may want to use a drinking straw when taking charcoal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—it is less messy.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● Follow the charcoal drink with some plain water.</a:t>
            </a:r>
          </a:p>
          <a:p>
            <a:pPr defTabSz="91440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>
            <a:extLst>
              <a:ext uri="{FF2B5EF4-FFF2-40B4-BE49-F238E27FC236}">
                <a16:creationId xmlns:a16="http://schemas.microsoft.com/office/drawing/2014/main" id="{926CF376-2DD4-E249-B70D-01518C8E46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4F87D47C-C833-FD40-82B3-D5162579CF7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The best time to take charcoal is between meals and at least 2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hours after taking prescription medications—since charcoal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does adsorb many drugs.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>
            <a:extLst>
              <a:ext uri="{FF2B5EF4-FFF2-40B4-BE49-F238E27FC236}">
                <a16:creationId xmlns:a16="http://schemas.microsoft.com/office/drawing/2014/main" id="{04C8C178-A496-9C41-A754-B49394D25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98BEAD52-31FC-EC4F-A482-F265300390D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Charcoal is often used with great success for the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following conditions: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 Poisoning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 Intestinal gas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 Nausea and vomiting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 Diarrhea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>
            <a:extLst>
              <a:ext uri="{FF2B5EF4-FFF2-40B4-BE49-F238E27FC236}">
                <a16:creationId xmlns:a16="http://schemas.microsoft.com/office/drawing/2014/main" id="{3DA205B1-59DE-914A-BD8E-AE822E08FE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C96C6458-F961-ED41-A31C-AAA287A2541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Charcoal is the treatment of choice for poisoning in children,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as well as adults. It is most effective when taken within 30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minutes of a poisoning or drug overdose.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Here is what to do for poisoning: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>
            <a:extLst>
              <a:ext uri="{FF2B5EF4-FFF2-40B4-BE49-F238E27FC236}">
                <a16:creationId xmlns:a16="http://schemas.microsoft.com/office/drawing/2014/main" id="{12AFAFE7-7AD0-D34D-BF3F-4EF25BB548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0" name="Text Box 2">
            <a:extLst>
              <a:ext uri="{FF2B5EF4-FFF2-40B4-BE49-F238E27FC236}">
                <a16:creationId xmlns:a16="http://schemas.microsoft.com/office/drawing/2014/main" id="{5B7BAE12-FF78-4346-A53D-9BDD40A54F1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Immediately drink 4 to 10 large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spoonfuls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of charcoal mixed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with a small amount of water.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>
            <a:extLst>
              <a:ext uri="{FF2B5EF4-FFF2-40B4-BE49-F238E27FC236}">
                <a16:creationId xmlns:a16="http://schemas.microsoft.com/office/drawing/2014/main" id="{C02E9843-2DB3-CD4A-9E7F-977ECC401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F8259BDF-930F-0D4D-B8DF-921871FC39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Then refill the same glass with water and drink the contents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with the remaining charcoal sediment.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If a person has eaten within the past 2 hours, more charcoal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will be required.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>
            <a:extLst>
              <a:ext uri="{FF2B5EF4-FFF2-40B4-BE49-F238E27FC236}">
                <a16:creationId xmlns:a16="http://schemas.microsoft.com/office/drawing/2014/main" id="{78BB005D-23D9-6949-88E4-96C3CF5CB6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58" name="Text Box 2">
            <a:extLst>
              <a:ext uri="{FF2B5EF4-FFF2-40B4-BE49-F238E27FC236}">
                <a16:creationId xmlns:a16="http://schemas.microsoft.com/office/drawing/2014/main" id="{74AF7697-01D8-204C-A217-6B74A94F6F3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Repeat the charcoal dosage in 10 minutes, and any time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symptoms worsen.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912777BE-629D-F94F-8960-7710D752ED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140E3C16-CBD1-EC4B-B037-B9B0DC1319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/>
              <a:t>In 1813, a well-known French chemist intentionally swallowed</a:t>
            </a:r>
          </a:p>
          <a:p>
            <a:r>
              <a:rPr lang="en-US" altLang="en-US" dirty="0"/>
              <a:t>a whole teaspoonful of arsenic. This was more than 150 times</a:t>
            </a:r>
          </a:p>
          <a:p>
            <a:r>
              <a:rPr lang="en-US" altLang="en-US" dirty="0"/>
              <a:t>the dose that would kill a person. However, he lived—and</a:t>
            </a:r>
          </a:p>
          <a:p>
            <a:r>
              <a:rPr lang="en-US" altLang="en-US" dirty="0"/>
              <a:t>without any ill effects! What was it that saved him? He had</a:t>
            </a:r>
          </a:p>
          <a:p>
            <a:r>
              <a:rPr lang="en-US" altLang="en-US" dirty="0"/>
              <a:t>mixed a liberal amount of charcoal with the poison.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>
            <a:extLst>
              <a:ext uri="{FF2B5EF4-FFF2-40B4-BE49-F238E27FC236}">
                <a16:creationId xmlns:a16="http://schemas.microsoft.com/office/drawing/2014/main" id="{F1026F9C-5A8E-8740-9189-1BDA41DF8C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2" name="Text Box 2">
            <a:extLst>
              <a:ext uri="{FF2B5EF4-FFF2-40B4-BE49-F238E27FC236}">
                <a16:creationId xmlns:a16="http://schemas.microsoft.com/office/drawing/2014/main" id="{F22332B0-80D0-C548-A0B9-BB120F09BA4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And of course, the patient should be taken to an emergency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room as quickly as possible for further treatment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and monitoring.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>
            <a:extLst>
              <a:ext uri="{FF2B5EF4-FFF2-40B4-BE49-F238E27FC236}">
                <a16:creationId xmlns:a16="http://schemas.microsoft.com/office/drawing/2014/main" id="{BC2F1626-EB20-8A46-9CC6-68CDBD36DB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6" name="Text Box 2">
            <a:extLst>
              <a:ext uri="{FF2B5EF4-FFF2-40B4-BE49-F238E27FC236}">
                <a16:creationId xmlns:a16="http://schemas.microsoft.com/office/drawing/2014/main" id="{76B095AA-3695-3646-95EA-2E08620A23C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As a general rule, treat children with one half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of the adult dose.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>
            <a:extLst>
              <a:ext uri="{FF2B5EF4-FFF2-40B4-BE49-F238E27FC236}">
                <a16:creationId xmlns:a16="http://schemas.microsoft.com/office/drawing/2014/main" id="{36547987-A811-BF45-BD14-93F1A0D423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5930C3D4-E600-534B-9393-8B10E91D639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Always keep a container of charcoal powder in your first aid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cabinet so that it will be readily available. When stored in a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dry, tightly covered container; charcoal powder will keep for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an indefinite period of time.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>
            <a:extLst>
              <a:ext uri="{FF2B5EF4-FFF2-40B4-BE49-F238E27FC236}">
                <a16:creationId xmlns:a16="http://schemas.microsoft.com/office/drawing/2014/main" id="{191EDF28-FE4E-1444-B37C-308D4F6DA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EF92CDC6-0583-6647-91FD-E6D04437823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 word of caution: Do not give charcoal by mouth to anyone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that is sleepy, unconscious, or otherwise unable to swallow. In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such cases, prompt medical attention is vital!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>
            <a:extLst>
              <a:ext uri="{FF2B5EF4-FFF2-40B4-BE49-F238E27FC236}">
                <a16:creationId xmlns:a16="http://schemas.microsoft.com/office/drawing/2014/main" id="{9B2E2817-96BC-1447-A59B-297A4AA46D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78" name="Text Box 2">
            <a:extLst>
              <a:ext uri="{FF2B5EF4-FFF2-40B4-BE49-F238E27FC236}">
                <a16:creationId xmlns:a16="http://schemas.microsoft.com/office/drawing/2014/main" id="{49B2041A-C232-B541-B186-168CC37D624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In the case of nausea and vomiting,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drink 1 to 2 large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spoonfuls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of powder in a little water after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each vomiting episode.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You may follow the charcoal water with a glass of plain water,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if tolerated. If the charcoal is vomited up, drink another glass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of charcoal water immediately.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>
            <a:extLst>
              <a:ext uri="{FF2B5EF4-FFF2-40B4-BE49-F238E27FC236}">
                <a16:creationId xmlns:a16="http://schemas.microsoft.com/office/drawing/2014/main" id="{D4AFAC21-4FF8-9342-8F3C-A527B5303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2" name="Text Box 2">
            <a:extLst>
              <a:ext uri="{FF2B5EF4-FFF2-40B4-BE49-F238E27FC236}">
                <a16:creationId xmlns:a16="http://schemas.microsoft.com/office/drawing/2014/main" id="{AA0071C0-5B62-D547-8C19-DB30A15721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For diarrhea, drink 1 to 2 large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spoonfuls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of charcoal powder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in a glass of water after each loose or watery stool.</a:t>
            </a:r>
          </a:p>
          <a:p>
            <a:r>
              <a:rPr lang="en-US" altLang="en-US" dirty="0"/>
              <a:t>Follow each glass of charcoal water with 1 or 2 glasses of</a:t>
            </a:r>
          </a:p>
          <a:p>
            <a:r>
              <a:rPr lang="en-US" altLang="en-US" dirty="0"/>
              <a:t>plain water.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35100" y="720725"/>
            <a:ext cx="15203488" cy="1140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Intestinal capillaries </a:t>
            </a:r>
          </a:p>
          <a:p>
            <a:r>
              <a:rPr lang="en-US" dirty="0"/>
              <a:t>Inflammatory bowel </a:t>
            </a:r>
            <a:r>
              <a:rPr lang="en-US" b="1" dirty="0"/>
              <a:t>STORY</a:t>
            </a:r>
          </a:p>
          <a:p>
            <a:r>
              <a:rPr lang="en-US" dirty="0"/>
              <a:t>Bleeding</a:t>
            </a:r>
          </a:p>
          <a:p>
            <a:r>
              <a:rPr lang="en-US" dirty="0"/>
              <a:t>Diverticulitis</a:t>
            </a:r>
          </a:p>
          <a:p>
            <a:r>
              <a:rPr lang="en-US" dirty="0"/>
              <a:t>Ulcers </a:t>
            </a:r>
          </a:p>
          <a:p>
            <a:r>
              <a:rPr lang="en-US" dirty="0"/>
              <a:t>Animal nutrition</a:t>
            </a:r>
          </a:p>
          <a:p>
            <a:r>
              <a:rPr lang="en-US" dirty="0"/>
              <a:t>Prophylaxis  </a:t>
            </a:r>
          </a:p>
          <a:p>
            <a:r>
              <a:rPr lang="en-US" dirty="0"/>
              <a:t>No vitamins lost</a:t>
            </a:r>
          </a:p>
          <a:p>
            <a:r>
              <a:rPr lang="en-US" dirty="0"/>
              <a:t>Psyllium for constipation</a:t>
            </a:r>
          </a:p>
          <a:p>
            <a:r>
              <a:rPr lang="en-US" dirty="0"/>
              <a:t>Capsule bezoar </a:t>
            </a:r>
          </a:p>
          <a:p>
            <a:r>
              <a:rPr lang="en-US" dirty="0"/>
              <a:t>Poisoning</a:t>
            </a:r>
          </a:p>
          <a:p>
            <a:r>
              <a:rPr lang="en-US" dirty="0"/>
              <a:t>Gas</a:t>
            </a:r>
          </a:p>
          <a:p>
            <a:r>
              <a:rPr lang="en-US" dirty="0"/>
              <a:t>Vomiting diarrhea</a:t>
            </a:r>
          </a:p>
          <a:p>
            <a:r>
              <a:rPr lang="en-US" dirty="0"/>
              <a:t>Cold flu</a:t>
            </a:r>
          </a:p>
          <a:p>
            <a:r>
              <a:rPr lang="en-US" dirty="0"/>
              <a:t>Heavy metals</a:t>
            </a:r>
          </a:p>
          <a:p>
            <a:r>
              <a:rPr lang="en-US" dirty="0"/>
              <a:t>Organic chemicals </a:t>
            </a:r>
          </a:p>
          <a:p>
            <a:r>
              <a:rPr lang="en-US" dirty="0"/>
              <a:t>cytokines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78AD-7018-7D44-BD16-9D60D426B9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67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>
            <a:extLst>
              <a:ext uri="{FF2B5EF4-FFF2-40B4-BE49-F238E27FC236}">
                <a16:creationId xmlns:a16="http://schemas.microsoft.com/office/drawing/2014/main" id="{55E59EEA-0889-744D-BE3E-BD24A644FE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6" name="Text Box 2">
            <a:extLst>
              <a:ext uri="{FF2B5EF4-FFF2-40B4-BE49-F238E27FC236}">
                <a16:creationId xmlns:a16="http://schemas.microsoft.com/office/drawing/2014/main" id="{B22369EB-BD13-9F47-911F-00FA968CF4D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Infants and small children with diarrhea are at greater risk for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dehydration, so be sure to give them plenty of water along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with other rehydration fluids.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35100" y="720725"/>
            <a:ext cx="15203488" cy="1140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Periodontal abscess </a:t>
            </a:r>
            <a:r>
              <a:rPr lang="en-US" b="1" dirty="0"/>
              <a:t>STORY</a:t>
            </a:r>
          </a:p>
          <a:p>
            <a:r>
              <a:rPr lang="en-US" dirty="0"/>
              <a:t>Periodontal disease</a:t>
            </a:r>
          </a:p>
          <a:p>
            <a:r>
              <a:rPr lang="en-US" dirty="0"/>
              <a:t>Pocket recesses</a:t>
            </a:r>
          </a:p>
          <a:p>
            <a:r>
              <a:rPr lang="en-US" dirty="0"/>
              <a:t>Whitening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78AD-7018-7D44-BD16-9D60D426B9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36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>
            <a:extLst>
              <a:ext uri="{FF2B5EF4-FFF2-40B4-BE49-F238E27FC236}">
                <a16:creationId xmlns:a16="http://schemas.microsoft.com/office/drawing/2014/main" id="{A4A7189F-1EE3-1B40-BEA3-EF521979EC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90F4107A-20D1-E649-80C2-93A604BA34D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/>
              <a:t>Charcoal is also a very effective remedy when used externally.</a:t>
            </a:r>
          </a:p>
          <a:p>
            <a:r>
              <a:rPr lang="en-US" altLang="en-US" dirty="0"/>
              <a:t>When applied to body surfaces, charcoal adsorbs (draws out)</a:t>
            </a:r>
          </a:p>
          <a:p>
            <a:r>
              <a:rPr lang="en-US" altLang="en-US" dirty="0"/>
              <a:t>poisons and other harmful substances that have been excreted</a:t>
            </a:r>
          </a:p>
          <a:p>
            <a:r>
              <a:rPr lang="en-US" altLang="en-US" dirty="0"/>
              <a:t>through the pores of the skin.</a:t>
            </a:r>
          </a:p>
          <a:p>
            <a:r>
              <a:rPr lang="en-US" altLang="en-US" dirty="0"/>
              <a:t>Here are some of its external uses:</a:t>
            </a:r>
          </a:p>
          <a:p>
            <a:r>
              <a:rPr lang="en-US" altLang="en-US" dirty="0"/>
              <a:t> Infection or inflammation of the skin and joints </a:t>
            </a:r>
            <a:r>
              <a:rPr lang="en-US" b="1" dirty="0"/>
              <a:t>STORY arthritis STORY wound surgery, STORY Nail in foot</a:t>
            </a:r>
            <a:endParaRPr lang="en-US" altLang="en-US" dirty="0"/>
          </a:p>
          <a:p>
            <a:r>
              <a:rPr lang="en-US" altLang="en-US" dirty="0"/>
              <a:t> Eye and ear infections </a:t>
            </a:r>
          </a:p>
          <a:p>
            <a:r>
              <a:rPr lang="en-US" altLang="en-US" dirty="0"/>
              <a:t> Lesions from poisonous plants</a:t>
            </a:r>
          </a:p>
          <a:p>
            <a:r>
              <a:rPr lang="en-US" altLang="en-US" dirty="0"/>
              <a:t> Bee stings and other insect bites</a:t>
            </a:r>
          </a:p>
          <a:p>
            <a:r>
              <a:rPr lang="en-US" altLang="en-US" dirty="0"/>
              <a:t> Venomous spider and snake bites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>
            <a:extLst>
              <a:ext uri="{FF2B5EF4-FFF2-40B4-BE49-F238E27FC236}">
                <a16:creationId xmlns:a16="http://schemas.microsoft.com/office/drawing/2014/main" id="{6FB1E557-FBD2-6B41-B1FE-256F1365C7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2EDDE915-A895-A448-8847-3E551BAA82D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First of all, what is charcoal?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35100" y="720725"/>
            <a:ext cx="15203488" cy="1140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Preparation: Flax, Psyllium, culinary thickeners. </a:t>
            </a:r>
          </a:p>
          <a:p>
            <a:r>
              <a:rPr lang="en-US" dirty="0"/>
              <a:t>Cytokines</a:t>
            </a:r>
          </a:p>
          <a:p>
            <a:r>
              <a:rPr lang="en-US" dirty="0"/>
              <a:t>Poisonous bites, venomous bites</a:t>
            </a:r>
          </a:p>
          <a:p>
            <a:r>
              <a:rPr lang="en-US" dirty="0"/>
              <a:t>Stings </a:t>
            </a:r>
          </a:p>
          <a:p>
            <a:r>
              <a:rPr lang="en-US" dirty="0" err="1"/>
              <a:t>Eodema</a:t>
            </a:r>
            <a:r>
              <a:rPr lang="en-US" dirty="0"/>
              <a:t>/swelling</a:t>
            </a:r>
          </a:p>
          <a:p>
            <a:r>
              <a:rPr lang="en-US" dirty="0"/>
              <a:t>Bacteria </a:t>
            </a:r>
          </a:p>
          <a:p>
            <a:r>
              <a:rPr lang="en-US" dirty="0"/>
              <a:t>Pain</a:t>
            </a:r>
          </a:p>
          <a:p>
            <a:r>
              <a:rPr lang="en-US" dirty="0"/>
              <a:t>Would healing</a:t>
            </a:r>
          </a:p>
          <a:p>
            <a:r>
              <a:rPr lang="en-US" dirty="0"/>
              <a:t>Organs: liver, kidneys, thyroid, Joints, Broken bones</a:t>
            </a:r>
          </a:p>
          <a:p>
            <a:r>
              <a:rPr lang="en-US" dirty="0"/>
              <a:t>Mix with: Comfrey, Ginger,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78AD-7018-7D44-BD16-9D60D426B9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820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35100" y="720725"/>
            <a:ext cx="15203488" cy="1140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Poison Ivey</a:t>
            </a:r>
          </a:p>
          <a:p>
            <a:r>
              <a:rPr lang="en-US" dirty="0"/>
              <a:t>Tic bite</a:t>
            </a:r>
          </a:p>
          <a:p>
            <a:r>
              <a:rPr lang="en-US" dirty="0"/>
              <a:t>Infection</a:t>
            </a:r>
          </a:p>
          <a:p>
            <a:r>
              <a:rPr lang="en-US" dirty="0"/>
              <a:t>Would</a:t>
            </a:r>
          </a:p>
          <a:p>
            <a:r>
              <a:rPr lang="en-US" dirty="0"/>
              <a:t>Pain relief</a:t>
            </a:r>
            <a:endParaRPr lang="en-US" b="1" dirty="0"/>
          </a:p>
          <a:p>
            <a:r>
              <a:rPr lang="en-US" dirty="0"/>
              <a:t>Organs </a:t>
            </a:r>
            <a:r>
              <a:rPr lang="en-US" b="1" dirty="0"/>
              <a:t>STORY </a:t>
            </a:r>
            <a:r>
              <a:rPr lang="en-US" b="0" dirty="0"/>
              <a:t>kidney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78AD-7018-7D44-BD16-9D60D426B9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399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35100" y="720725"/>
            <a:ext cx="15203488" cy="1140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Pars </a:t>
            </a:r>
            <a:r>
              <a:rPr lang="en-US" dirty="0" err="1"/>
              <a:t>planitis</a:t>
            </a:r>
            <a:r>
              <a:rPr lang="en-US" dirty="0"/>
              <a:t> </a:t>
            </a:r>
            <a:r>
              <a:rPr lang="en-US" b="1" dirty="0"/>
              <a:t>STORY</a:t>
            </a:r>
          </a:p>
          <a:p>
            <a:r>
              <a:rPr lang="en-US" dirty="0"/>
              <a:t>Glaucoma </a:t>
            </a:r>
          </a:p>
          <a:p>
            <a:r>
              <a:rPr lang="en-US" dirty="0"/>
              <a:t>Ocular rosacea </a:t>
            </a:r>
          </a:p>
          <a:p>
            <a:r>
              <a:rPr lang="en-US" dirty="0"/>
              <a:t>Julie Pink Eye </a:t>
            </a:r>
            <a:r>
              <a:rPr lang="en-US" b="1" dirty="0"/>
              <a:t>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78AD-7018-7D44-BD16-9D60D426B9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51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>
            <a:extLst>
              <a:ext uri="{FF2B5EF4-FFF2-40B4-BE49-F238E27FC236}">
                <a16:creationId xmlns:a16="http://schemas.microsoft.com/office/drawing/2014/main" id="{65DA9250-1015-1B4C-9FE9-FEF2D4A935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4" name="Text Box 2">
            <a:extLst>
              <a:ext uri="{FF2B5EF4-FFF2-40B4-BE49-F238E27FC236}">
                <a16:creationId xmlns:a16="http://schemas.microsoft.com/office/drawing/2014/main" id="{0ED209C0-F9DB-1D4E-9E68-285FEF11B14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For external conditions, charcoal can be used as a bath or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applied as a poultice.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The charcoal bath is useful for treating large body areas. It’s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quite simple; just add 2 cups of charcoal powder to a tub of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water. The entire body may be immersed in the charcoal water.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35100" y="720725"/>
            <a:ext cx="15203488" cy="1140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Cancer, skin lesions/bites, detox. </a:t>
            </a:r>
            <a:r>
              <a:rPr lang="en-US" b="1" dirty="0"/>
              <a:t>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278AD-7018-7D44-BD16-9D60D426B96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583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>
            <a:extLst>
              <a:ext uri="{FF2B5EF4-FFF2-40B4-BE49-F238E27FC236}">
                <a16:creationId xmlns:a16="http://schemas.microsoft.com/office/drawing/2014/main" id="{888E3E79-F238-F841-8054-AB32B2760D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898" name="Text Box 2">
            <a:extLst>
              <a:ext uri="{FF2B5EF4-FFF2-40B4-BE49-F238E27FC236}">
                <a16:creationId xmlns:a16="http://schemas.microsoft.com/office/drawing/2014/main" id="{3E50AA24-E563-624B-9128-1CE0F526148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The charcoal poultice is a moist compress applied to the skin,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and is useful for treating smaller or more localized body areas.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Here are directions for preparing and applying a poultice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at home: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29463529-D061-4545-9C0B-74744692EE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5995988" y="-2065338"/>
            <a:ext cx="15203488" cy="114046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BC21055B-CF26-0749-8550-87650A97695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● Mix charcoal with a little water to form a wet paste. Be sure it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has the right consistency.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● Spread the paste on one half of a folded paper towel—or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loosely woven cloth.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● Then cover the paste by folding over the other half of the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paper towel or cloth.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● Next place the charcoal poultice on the affected body part—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making sure it completely covers the area.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● Cover the poultice with plastic—to keep it from drying out.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(When available, plastic food wrap works fine.) If the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charcoal dries out, it will not be able to adsorb.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● Finish off by bandaging or taping the poultice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securely in place.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>
            <a:extLst>
              <a:ext uri="{FF2B5EF4-FFF2-40B4-BE49-F238E27FC236}">
                <a16:creationId xmlns:a16="http://schemas.microsoft.com/office/drawing/2014/main" id="{AB78CC96-FF25-BA46-A4E9-E39AD4C035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6" name="Text Box 2">
            <a:extLst>
              <a:ext uri="{FF2B5EF4-FFF2-40B4-BE49-F238E27FC236}">
                <a16:creationId xmlns:a16="http://schemas.microsoft.com/office/drawing/2014/main" id="{36CE8AA3-CEF5-4E4B-8074-11F4474B53E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To treat localized infections or inflammation, poisonous plant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lesions, bee stings, and insect bites, do the following.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>
            <a:extLst>
              <a:ext uri="{FF2B5EF4-FFF2-40B4-BE49-F238E27FC236}">
                <a16:creationId xmlns:a16="http://schemas.microsoft.com/office/drawing/2014/main" id="{90A056F5-401F-0245-B90F-8F9D515F0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0" name="Text Box 2">
            <a:extLst>
              <a:ext uri="{FF2B5EF4-FFF2-40B4-BE49-F238E27FC236}">
                <a16:creationId xmlns:a16="http://schemas.microsoft.com/office/drawing/2014/main" id="{F5297700-89FA-7549-BEF2-D53A657F03E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Wash the skin thoroughly with soap and water.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>
            <a:extLst>
              <a:ext uri="{FF2B5EF4-FFF2-40B4-BE49-F238E27FC236}">
                <a16:creationId xmlns:a16="http://schemas.microsoft.com/office/drawing/2014/main" id="{03401421-A814-E14E-9361-1BF10D9BEC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4" name="Text Box 2">
            <a:extLst>
              <a:ext uri="{FF2B5EF4-FFF2-40B4-BE49-F238E27FC236}">
                <a16:creationId xmlns:a16="http://schemas.microsoft.com/office/drawing/2014/main" id="{CEADEE92-4719-D641-9304-C76092891D9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Apply the poultice and leave it on for several hours,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or better yet, overnight.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C0032DB1-31FA-8449-B03F-16A0EA017D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F3165D66-E0EC-8741-B1BC-34F3A8FE966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/>
              <a:t>Charcoal is a substance formed by burning either wood or</a:t>
            </a:r>
          </a:p>
          <a:p>
            <a:r>
              <a:rPr lang="en-US" altLang="en-US" dirty="0"/>
              <a:t>coconut shells in the absence of oxygen. What remains after</a:t>
            </a:r>
          </a:p>
          <a:p>
            <a:r>
              <a:rPr lang="en-US" altLang="en-US" dirty="0"/>
              <a:t>the burning process is pure black carbon.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>
            <a:extLst>
              <a:ext uri="{FF2B5EF4-FFF2-40B4-BE49-F238E27FC236}">
                <a16:creationId xmlns:a16="http://schemas.microsoft.com/office/drawing/2014/main" id="{DF226B97-1AC9-9341-BD73-4F2180B820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6018" name="Text Box 2">
            <a:extLst>
              <a:ext uri="{FF2B5EF4-FFF2-40B4-BE49-F238E27FC236}">
                <a16:creationId xmlns:a16="http://schemas.microsoft.com/office/drawing/2014/main" id="{7F7AA058-7CB9-324B-993E-F54E8780D7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Then remove and discard the poultice.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>
            <a:extLst>
              <a:ext uri="{FF2B5EF4-FFF2-40B4-BE49-F238E27FC236}">
                <a16:creationId xmlns:a16="http://schemas.microsoft.com/office/drawing/2014/main" id="{62304A8B-B135-8A44-94D2-4D3BFED7CC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2" name="Text Box 2">
            <a:extLst>
              <a:ext uri="{FF2B5EF4-FFF2-40B4-BE49-F238E27FC236}">
                <a16:creationId xmlns:a16="http://schemas.microsoft.com/office/drawing/2014/main" id="{4B0530FA-7AFD-594A-8B00-287D1A2008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Prepare a new poultice each time another application is needed.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>
            <a:extLst>
              <a:ext uri="{FF2B5EF4-FFF2-40B4-BE49-F238E27FC236}">
                <a16:creationId xmlns:a16="http://schemas.microsoft.com/office/drawing/2014/main" id="{3BA71B72-4EB6-3646-B560-9A3ED4B769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6" name="Text Box 2">
            <a:extLst>
              <a:ext uri="{FF2B5EF4-FFF2-40B4-BE49-F238E27FC236}">
                <a16:creationId xmlns:a16="http://schemas.microsoft.com/office/drawing/2014/main" id="{75C8A66D-7056-314F-935C-EA9AD3FA541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 word of caution: multiple bee stings, allergic reactions to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bee venom, as well as poisonous spider and snake bites, are all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medical emergencies that need immediate attention!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>
            <a:extLst>
              <a:ext uri="{FF2B5EF4-FFF2-40B4-BE49-F238E27FC236}">
                <a16:creationId xmlns:a16="http://schemas.microsoft.com/office/drawing/2014/main" id="{0A6F9E8C-B1F5-6740-B8AB-3989DB408D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0" name="Text Box 2">
            <a:extLst>
              <a:ext uri="{FF2B5EF4-FFF2-40B4-BE49-F238E27FC236}">
                <a16:creationId xmlns:a16="http://schemas.microsoft.com/office/drawing/2014/main" id="{D3A16F66-0B35-244F-BF03-894779F9A7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Whether you’re in the great outdoors, the office, or on the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road, charcoal can be at hand when you need it, if you keep it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in your backpack, purse, or car. Be sure to keep charcoal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nearby at all times, especially if you are in an area that has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poisonous pests.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>
            <a:extLst>
              <a:ext uri="{FF2B5EF4-FFF2-40B4-BE49-F238E27FC236}">
                <a16:creationId xmlns:a16="http://schemas.microsoft.com/office/drawing/2014/main" id="{7F31F22F-3D87-BD4E-BB29-EEE63103C6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0114" name="Text Box 2">
            <a:extLst>
              <a:ext uri="{FF2B5EF4-FFF2-40B4-BE49-F238E27FC236}">
                <a16:creationId xmlns:a16="http://schemas.microsoft.com/office/drawing/2014/main" id="{5422FD4A-C3C8-784E-94B0-82792DE96B5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/>
              <a:t>Here are some directions for treating venomous bites and stings: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>
            <a:extLst>
              <a:ext uri="{FF2B5EF4-FFF2-40B4-BE49-F238E27FC236}">
                <a16:creationId xmlns:a16="http://schemas.microsoft.com/office/drawing/2014/main" id="{D4D8F3D5-7485-6B40-B293-41EC576918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38" name="Text Box 2">
            <a:extLst>
              <a:ext uri="{FF2B5EF4-FFF2-40B4-BE49-F238E27FC236}">
                <a16:creationId xmlns:a16="http://schemas.microsoft.com/office/drawing/2014/main" id="{B9B04F9F-D029-B543-9FCB-9E4D39C9CFC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Immediately wash the area thoroughly with soap and water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>
            <a:extLst>
              <a:ext uri="{FF2B5EF4-FFF2-40B4-BE49-F238E27FC236}">
                <a16:creationId xmlns:a16="http://schemas.microsoft.com/office/drawing/2014/main" id="{991E939E-2099-2A42-B67C-4161E3800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62" name="Text Box 2">
            <a:extLst>
              <a:ext uri="{FF2B5EF4-FFF2-40B4-BE49-F238E27FC236}">
                <a16:creationId xmlns:a16="http://schemas.microsoft.com/office/drawing/2014/main" id="{E3324DA3-C83D-A046-8947-75CDE68152F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Then submerge the affected body part in a cool charcoal bath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for 30 minutes to 1 hour—using . cup of charcoal to 8 liters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of water.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>
            <a:extLst>
              <a:ext uri="{FF2B5EF4-FFF2-40B4-BE49-F238E27FC236}">
                <a16:creationId xmlns:a16="http://schemas.microsoft.com/office/drawing/2014/main" id="{467BB26C-AA38-2F45-8767-1E095C806D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6" name="Text Box 2">
            <a:extLst>
              <a:ext uri="{FF2B5EF4-FFF2-40B4-BE49-F238E27FC236}">
                <a16:creationId xmlns:a16="http://schemas.microsoft.com/office/drawing/2014/main" id="{1946273E-319A-854F-BDE4-D434D8BF5D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After the bath, apply a large charcoal poultice directly over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the bitten area, or even the entire extremity. Cover the poultice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with plastic—to keep it moist.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>
            <a:extLst>
              <a:ext uri="{FF2B5EF4-FFF2-40B4-BE49-F238E27FC236}">
                <a16:creationId xmlns:a16="http://schemas.microsoft.com/office/drawing/2014/main" id="{26720925-D8D5-1942-AF57-578F79DBF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0" name="Text Box 2">
            <a:extLst>
              <a:ext uri="{FF2B5EF4-FFF2-40B4-BE49-F238E27FC236}">
                <a16:creationId xmlns:a16="http://schemas.microsoft.com/office/drawing/2014/main" id="{BDD247D7-EDC3-AC4A-81CC-F413FF56C0A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Change the poultice every 30 minutes—until pain and swelling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are gone.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>
            <a:extLst>
              <a:ext uri="{FF2B5EF4-FFF2-40B4-BE49-F238E27FC236}">
                <a16:creationId xmlns:a16="http://schemas.microsoft.com/office/drawing/2014/main" id="{2A3EF5F9-44F9-694F-94AB-20D6635EF3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5234" name="Text Box 2">
            <a:extLst>
              <a:ext uri="{FF2B5EF4-FFF2-40B4-BE49-F238E27FC236}">
                <a16:creationId xmlns:a16="http://schemas.microsoft.com/office/drawing/2014/main" id="{A4DEAFAB-5E12-144B-A319-A1D2E41B7E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In addition, take charcoal by mouth—2 large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spoonfuls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of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charcoal in 1/2 glass of water every 2 hours for 3 doses. Each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charcoal dose should be followed by 2 glasses of water.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Charcoal works best when applied to any bite or sting as soon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as possible, before significant swelling occurs.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>
            <a:extLst>
              <a:ext uri="{FF2B5EF4-FFF2-40B4-BE49-F238E27FC236}">
                <a16:creationId xmlns:a16="http://schemas.microsoft.com/office/drawing/2014/main" id="{2A1D8EF2-29E9-C349-97FA-803CFBA1E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44B55939-F449-4C4F-8E4C-A139A939F8D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Medicinal charcoal comes as a fluffy black powder that has no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odor or taste. It is also available in the form of tablets and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capsules. Charcoal is completely safe—with virtually no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potential of danger from overdosing.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>
            <a:extLst>
              <a:ext uri="{FF2B5EF4-FFF2-40B4-BE49-F238E27FC236}">
                <a16:creationId xmlns:a16="http://schemas.microsoft.com/office/drawing/2014/main" id="{1957C57C-9FB2-5941-BB70-04F344E5CA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6258" name="Text Box 2">
            <a:extLst>
              <a:ext uri="{FF2B5EF4-FFF2-40B4-BE49-F238E27FC236}">
                <a16:creationId xmlns:a16="http://schemas.microsoft.com/office/drawing/2014/main" id="{B10A306A-ADC2-1541-9E42-8B7FD898907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Should pain and swelling progress, add ice packs to the area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and consider seeking further medical help.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>
            <a:extLst>
              <a:ext uri="{FF2B5EF4-FFF2-40B4-BE49-F238E27FC236}">
                <a16:creationId xmlns:a16="http://schemas.microsoft.com/office/drawing/2014/main" id="{CDB5D2B7-7944-9B42-9CE1-A24A03CAA5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2" name="Text Box 2">
            <a:extLst>
              <a:ext uri="{FF2B5EF4-FFF2-40B4-BE49-F238E27FC236}">
                <a16:creationId xmlns:a16="http://schemas.microsoft.com/office/drawing/2014/main" id="{F0B26C2B-2DD5-7B4C-98AF-7B1BD56FAA6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Charcoal has saved many lives, especially in cases where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medical help was unavailable. Over and over again, charcoal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has proven itself to be a remedy of the highest value. In many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cases the simple remedies of nature, when used properly, are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far more effective than the high tech wonders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of modern medicine.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>
            <a:extLst>
              <a:ext uri="{FF2B5EF4-FFF2-40B4-BE49-F238E27FC236}">
                <a16:creationId xmlns:a16="http://schemas.microsoft.com/office/drawing/2014/main" id="{F3739F0A-DD21-9D4B-9A78-E232425FDB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306" name="Text Box 2">
            <a:extLst>
              <a:ext uri="{FF2B5EF4-FFF2-40B4-BE49-F238E27FC236}">
                <a16:creationId xmlns:a16="http://schemas.microsoft.com/office/drawing/2014/main" id="{7B59F1A2-5E80-E943-AC0B-E324E2D554E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The scriptures declare that “God has chosen the foolish things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of the world to put to shame the wise, and God has chosen the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weak things of the world to put to shame the things which are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mighty.” 1 Cor. 1:27 (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NKJV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May God bless you with abundant health as you seek to make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 wise use of the simple remedies He has provided.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>
            <a:extLst>
              <a:ext uri="{FF2B5EF4-FFF2-40B4-BE49-F238E27FC236}">
                <a16:creationId xmlns:a16="http://schemas.microsoft.com/office/drawing/2014/main" id="{2F19A04E-6CD3-E248-B103-F88429E3AE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330" name="Text Box 2">
            <a:extLst>
              <a:ext uri="{FF2B5EF4-FFF2-40B4-BE49-F238E27FC236}">
                <a16:creationId xmlns:a16="http://schemas.microsoft.com/office/drawing/2014/main" id="{FBD98EC0-43FA-C940-8C41-B426DC289CC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>
            <a:extLst>
              <a:ext uri="{FF2B5EF4-FFF2-40B4-BE49-F238E27FC236}">
                <a16:creationId xmlns:a16="http://schemas.microsoft.com/office/drawing/2014/main" id="{F2C7C7BA-2A32-2A4C-96ED-5515C6673D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id="{7E21CCE1-174E-8E47-AD66-DE02B00309E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How does it work?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>
            <a:extLst>
              <a:ext uri="{FF2B5EF4-FFF2-40B4-BE49-F238E27FC236}">
                <a16:creationId xmlns:a16="http://schemas.microsoft.com/office/drawing/2014/main" id="{4AA9A2EB-C5CA-1346-88A0-B1060DC87B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69F0D959-BCE1-A042-8A14-E1AADDD9C9F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/>
              <a:t>When a small particle of charcoal is greatly magnified, it</a:t>
            </a:r>
          </a:p>
          <a:p>
            <a:r>
              <a:rPr lang="en-US" altLang="en-US" dirty="0"/>
              <a:t>resembles a sponge—containing many small holes and </a:t>
            </a:r>
            <a:r>
              <a:rPr lang="en-US" altLang="en-US" dirty="0" err="1"/>
              <a:t>tunnellike</a:t>
            </a:r>
            <a:endParaRPr lang="en-US" altLang="en-US" dirty="0"/>
          </a:p>
          <a:p>
            <a:r>
              <a:rPr lang="en-US" altLang="en-US" dirty="0"/>
              <a:t>passages. Charcoal acts as an adsorbent by attracting and</a:t>
            </a:r>
          </a:p>
          <a:p>
            <a:r>
              <a:rPr lang="en-US" altLang="en-US" dirty="0"/>
              <a:t>binding toxins, poisons, gases, and even germs. Once entrapped</a:t>
            </a:r>
          </a:p>
          <a:p>
            <a:r>
              <a:rPr lang="en-US" altLang="en-US" dirty="0"/>
              <a:t>in the charcoal, these injurious substances become harmless to</a:t>
            </a:r>
          </a:p>
          <a:p>
            <a:r>
              <a:rPr lang="en-US" altLang="en-US" dirty="0"/>
              <a:t>the body.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>
            <a:extLst>
              <a:ext uri="{FF2B5EF4-FFF2-40B4-BE49-F238E27FC236}">
                <a16:creationId xmlns:a16="http://schemas.microsoft.com/office/drawing/2014/main" id="{8A630B23-FF96-DC46-9437-ECFE2CA840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5F183B23-A250-BE4D-9F11-FDED985DC0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/>
              <a:t>Charcoal comes in two varieties—regular and activated. Activated</a:t>
            </a:r>
          </a:p>
          <a:p>
            <a:r>
              <a:rPr lang="en-US" altLang="en-US" dirty="0"/>
              <a:t>charcoal is carbon that has been treated with high steam</a:t>
            </a:r>
          </a:p>
          <a:p>
            <a:r>
              <a:rPr lang="en-US" altLang="en-US" dirty="0"/>
              <a:t>temperatures to greatly enhance charcoal’s adsorbing capacity.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>
            <a:extLst>
              <a:ext uri="{FF2B5EF4-FFF2-40B4-BE49-F238E27FC236}">
                <a16:creationId xmlns:a16="http://schemas.microsoft.com/office/drawing/2014/main" id="{91194D3C-4900-1645-933B-1D447D9BDE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35100" y="720725"/>
            <a:ext cx="15203488" cy="1140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9ABBDC61-7B2F-AC4E-8685-451854AE3EC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7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Although this method was not developed until the early 20th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century, regular charcoal has been in use as an effective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healing agent for thousands of years.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C886-CC13-1E4E-829F-B535BBFC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95CC9-F4F6-9146-B30D-F817572BE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53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66475C-DC63-A046-9474-C4E9615E0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A98FAF-D43D-6F46-BA1A-BD31506DC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46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8094-C748-6742-9E72-A34D51053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6399-8354-F54A-AB3D-2413071DF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44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4DFA-769E-354D-98C8-94635CF6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6C115-3281-6545-BDC6-DA916F27D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02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515EE-9E37-4E47-A8AD-EE9508539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4A1D9-A603-6A48-BB3D-3F72C0E66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A243B-A914-ED42-9574-91278521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14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3D76A-3780-AE41-872F-DC370132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55406-82B0-4743-9D5A-1F4E18888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B674F-0565-A843-BBBD-A0131D235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2ABC3-92FC-EA44-9EFB-6CDF2FE5E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A3310-6C84-BD4F-AE7F-8A5727ED4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119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419B-64CA-3142-BCCB-989004C21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55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09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98F44-7B2F-9A42-8715-65AD3139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1A849-109F-564C-9C27-AD9A4E6C9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453D5-B75D-D940-BB2A-8866D99B2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16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E7DA-8BBC-DE45-880D-9091AF05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19F9C-0918-0547-B2EC-4D815FC51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2CD5A-77FB-844A-AFF8-DDB334ACF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153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>
            <a:extLst>
              <a:ext uri="{FF2B5EF4-FFF2-40B4-BE49-F238E27FC236}">
                <a16:creationId xmlns:a16="http://schemas.microsoft.com/office/drawing/2014/main" id="{A3C9B0AB-CAFC-5E43-8282-401E3330B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Text Box 2">
            <a:extLst>
              <a:ext uri="{FF2B5EF4-FFF2-40B4-BE49-F238E27FC236}">
                <a16:creationId xmlns:a16="http://schemas.microsoft.com/office/drawing/2014/main" id="{EDB6340C-5688-3C44-88C1-8664E493B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>
        <a:lnSpc>
          <a:spcPct val="111000"/>
        </a:lnSpc>
        <a:spcBef>
          <a:spcPct val="0"/>
        </a:spcBef>
        <a:spcAft>
          <a:spcPct val="0"/>
        </a:spcAft>
        <a:buClr>
          <a:srgbClr val="FF9900"/>
        </a:buClr>
        <a:buSzPct val="100000"/>
        <a:buFont typeface="Times New Roman" panose="02020603050405020304" pitchFamily="18" charset="0"/>
        <a:defRPr sz="4400" kern="1200">
          <a:solidFill>
            <a:srgbClr val="FF9900"/>
          </a:solidFill>
          <a:latin typeface="+mj-lt"/>
          <a:ea typeface="+mj-ea"/>
          <a:cs typeface="+mj-cs"/>
        </a:defRPr>
      </a:lvl1pPr>
      <a:lvl2pPr marL="4318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6477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8636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10795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15367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19939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24511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2908300" indent="-2159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1313" indent="-341313" algn="l" defTabSz="449263" rtl="0" fontAlgn="base">
        <a:lnSpc>
          <a:spcPct val="105000"/>
        </a:lnSpc>
        <a:spcBef>
          <a:spcPts val="788"/>
        </a:spcBef>
        <a:spcAft>
          <a:spcPct val="0"/>
        </a:spcAft>
        <a:buClr>
          <a:srgbClr val="FFFFFF"/>
        </a:buClr>
        <a:buSzPct val="45000"/>
        <a:buFont typeface="StarSymbol" charset="0"/>
        <a:buChar char="●"/>
        <a:defRPr sz="4000" kern="1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fontAlgn="base">
        <a:lnSpc>
          <a:spcPct val="105000"/>
        </a:lnSpc>
        <a:spcBef>
          <a:spcPts val="688"/>
        </a:spcBef>
        <a:spcAft>
          <a:spcPct val="0"/>
        </a:spcAft>
        <a:buClr>
          <a:srgbClr val="FFFFFF"/>
        </a:buClr>
        <a:buSzPct val="45000"/>
        <a:buFont typeface="StarSymbol" charset="0"/>
        <a:buChar char="●"/>
        <a:defRPr sz="3200" kern="1200">
          <a:solidFill>
            <a:srgbClr val="FFFFFF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5000"/>
        </a:lnSpc>
        <a:spcBef>
          <a:spcPts val="588"/>
        </a:spcBef>
        <a:spcAft>
          <a:spcPct val="0"/>
        </a:spcAft>
        <a:buClr>
          <a:srgbClr val="FFFFFF"/>
        </a:buClr>
        <a:buSzPct val="100000"/>
        <a:buFont typeface="Times New Roman" panose="02020603050405020304" pitchFamily="18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5000"/>
        </a:lnSpc>
        <a:spcBef>
          <a:spcPts val="488"/>
        </a:spcBef>
        <a:spcAft>
          <a:spcPct val="0"/>
        </a:spcAft>
        <a:buClr>
          <a:srgbClr val="FFFFFF"/>
        </a:buClr>
        <a:buSzPct val="100000"/>
        <a:buFont typeface="Times New Roman" panose="02020603050405020304" pitchFamily="18" charset="0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5000"/>
        </a:lnSpc>
        <a:spcBef>
          <a:spcPts val="488"/>
        </a:spcBef>
        <a:spcAft>
          <a:spcPct val="0"/>
        </a:spcAft>
        <a:buClr>
          <a:srgbClr val="FFFFFF"/>
        </a:buClr>
        <a:buSzPct val="100000"/>
        <a:buFont typeface="Times New Roman" panose="02020603050405020304" pitchFamily="18" charset="0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jgclark/PowerPoints/Wildwood/Western/Video/Drink.mpg" TargetMode="External"/><Relationship Id="rId1" Type="http://schemas.microsoft.com/office/2007/relationships/media" Target="file:////Users/jgclark/PowerPoints/Wildwood/Western/Video/Drink.mpg" TargetMode="Externa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jgclark/PowerPoints/Wildwood/Western/Video/Poultice.mpg" TargetMode="External"/><Relationship Id="rId1" Type="http://schemas.microsoft.com/office/2007/relationships/media" Target="file:////Users/jgclark/PowerPoints/Wildwood/Western/Video/Poultice.mpg" TargetMode="External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D37E3F9A-3964-2B47-AEA2-C92D2F053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098" name="Text Box 2">
            <a:extLst>
              <a:ext uri="{FF2B5EF4-FFF2-40B4-BE49-F238E27FC236}">
                <a16:creationId xmlns:a16="http://schemas.microsoft.com/office/drawing/2014/main" id="{19754919-67A7-AA4B-870E-94F9BB126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831850"/>
            <a:ext cx="7305675" cy="6794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4700" b="1">
                <a:solidFill>
                  <a:srgbClr val="F4D597"/>
                </a:solidFill>
                <a:effectLst/>
                <a:latin typeface="HER Albatros" pitchFamily="34" charset="0"/>
              </a:rPr>
              <a:t>Charcoal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4DBA8B93-1ED5-E946-BA13-AB3CC1054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1766888"/>
            <a:ext cx="7305675" cy="5873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Nature’s Amazing Remedy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>
            <a:extLst>
              <a:ext uri="{FF2B5EF4-FFF2-40B4-BE49-F238E27FC236}">
                <a16:creationId xmlns:a16="http://schemas.microsoft.com/office/drawing/2014/main" id="{D779C057-8BBF-834B-B19B-0EE0DE480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3314" name="Text Box 2">
            <a:extLst>
              <a:ext uri="{FF2B5EF4-FFF2-40B4-BE49-F238E27FC236}">
                <a16:creationId xmlns:a16="http://schemas.microsoft.com/office/drawing/2014/main" id="{4791FDDF-385F-CB44-8999-D5B4E2F6D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682625"/>
            <a:ext cx="7305675" cy="844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4700" b="1">
                <a:solidFill>
                  <a:srgbClr val="F4D597"/>
                </a:solidFill>
                <a:effectLst/>
                <a:latin typeface="HER Albatros" pitchFamily="34" charset="0"/>
              </a:rPr>
              <a:t>The Charcoal Advantage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2BAF9144-A83D-7842-98DB-D50856882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1670050"/>
            <a:ext cx="4854575" cy="25447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38138" indent="-3190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Readily available</a:t>
            </a:r>
          </a:p>
          <a:p>
            <a:pPr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Simple to use</a:t>
            </a:r>
          </a:p>
          <a:p>
            <a:pPr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Totally harmless</a:t>
            </a:r>
          </a:p>
          <a:p>
            <a:pPr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Highly effective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61F7083F-2BF1-9C48-BE86-51E5F235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4338" name="Text Box 2">
            <a:extLst>
              <a:ext uri="{FF2B5EF4-FFF2-40B4-BE49-F238E27FC236}">
                <a16:creationId xmlns:a16="http://schemas.microsoft.com/office/drawing/2014/main" id="{40CCB363-BABE-5544-959A-ADBA3D5B1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682625"/>
            <a:ext cx="5653087" cy="96361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4500" b="1">
                <a:solidFill>
                  <a:srgbClr val="F4D597"/>
                </a:solidFill>
                <a:effectLst/>
                <a:latin typeface="HER Medica" pitchFamily="34" charset="0"/>
              </a:rPr>
              <a:t>Do Not Use</a:t>
            </a:r>
          </a:p>
        </p:txBody>
      </p:sp>
      <p:grpSp>
        <p:nvGrpSpPr>
          <p:cNvPr id="14339" name="Group 3">
            <a:extLst>
              <a:ext uri="{FF2B5EF4-FFF2-40B4-BE49-F238E27FC236}">
                <a16:creationId xmlns:a16="http://schemas.microsoft.com/office/drawing/2014/main" id="{95C1D7E3-73B6-6E4B-8794-F7DCBAEA2163}"/>
              </a:ext>
            </a:extLst>
          </p:cNvPr>
          <p:cNvGrpSpPr>
            <a:grpSpLocks/>
          </p:cNvGrpSpPr>
          <p:nvPr/>
        </p:nvGrpSpPr>
        <p:grpSpPr bwMode="auto">
          <a:xfrm>
            <a:off x="919163" y="1801813"/>
            <a:ext cx="8223250" cy="5054600"/>
            <a:chOff x="579" y="1135"/>
            <a:chExt cx="5180" cy="3184"/>
          </a:xfrm>
        </p:grpSpPr>
        <p:pic>
          <p:nvPicPr>
            <p:cNvPr id="14340" name="Picture 4">
              <a:extLst>
                <a:ext uri="{FF2B5EF4-FFF2-40B4-BE49-F238E27FC236}">
                  <a16:creationId xmlns:a16="http://schemas.microsoft.com/office/drawing/2014/main" id="{A5DDE2CC-7FBC-9043-B9BA-811E35524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" y="1814"/>
              <a:ext cx="4414" cy="2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14341" name="Text Box 5">
              <a:extLst>
                <a:ext uri="{FF2B5EF4-FFF2-40B4-BE49-F238E27FC236}">
                  <a16:creationId xmlns:a16="http://schemas.microsoft.com/office/drawing/2014/main" id="{AA5B2703-7B57-4544-A2D7-F54BE61DC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" y="1135"/>
              <a:ext cx="3913" cy="448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38138" indent="-319088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>
                <a:lnSpc>
                  <a:spcPct val="89000"/>
                </a:lnSpc>
                <a:spcBef>
                  <a:spcPts val="563"/>
                </a:spcBef>
                <a:buClr>
                  <a:srgbClr val="FFFFFF"/>
                </a:buClr>
                <a:buSzPct val="90000"/>
                <a:buFontTx/>
                <a:buChar char="•"/>
              </a:pPr>
              <a:r>
                <a:rPr lang="en-GB" altLang="en-US" sz="3900" b="1">
                  <a:solidFill>
                    <a:srgbClr val="FFFFFF"/>
                  </a:solidFill>
                  <a:effectLst/>
                  <a:latin typeface="HER Medica" pitchFamily="34" charset="0"/>
                </a:rPr>
                <a:t>Charcoal briquettes</a:t>
              </a:r>
            </a:p>
          </p:txBody>
        </p:sp>
      </p:grpSp>
      <p:grpSp>
        <p:nvGrpSpPr>
          <p:cNvPr id="14342" name="Group 6">
            <a:extLst>
              <a:ext uri="{FF2B5EF4-FFF2-40B4-BE49-F238E27FC236}">
                <a16:creationId xmlns:a16="http://schemas.microsoft.com/office/drawing/2014/main" id="{65A8C98E-C109-0F4F-873D-1EFDDBC6C61B}"/>
              </a:ext>
            </a:extLst>
          </p:cNvPr>
          <p:cNvGrpSpPr>
            <a:grpSpLocks/>
          </p:cNvGrpSpPr>
          <p:nvPr/>
        </p:nvGrpSpPr>
        <p:grpSpPr bwMode="auto">
          <a:xfrm>
            <a:off x="919163" y="2474913"/>
            <a:ext cx="8223250" cy="4381500"/>
            <a:chOff x="579" y="1559"/>
            <a:chExt cx="5180" cy="2760"/>
          </a:xfrm>
        </p:grpSpPr>
        <p:pic>
          <p:nvPicPr>
            <p:cNvPr id="14343" name="Picture 7">
              <a:extLst>
                <a:ext uri="{FF2B5EF4-FFF2-40B4-BE49-F238E27FC236}">
                  <a16:creationId xmlns:a16="http://schemas.microsoft.com/office/drawing/2014/main" id="{DD269183-2F71-FB46-AEF2-EF455CD02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6" y="1620"/>
              <a:ext cx="4334" cy="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14344" name="Text Box 8">
              <a:extLst>
                <a:ext uri="{FF2B5EF4-FFF2-40B4-BE49-F238E27FC236}">
                  <a16:creationId xmlns:a16="http://schemas.microsoft.com/office/drawing/2014/main" id="{A8324C65-5B86-684A-9DC9-4938A65A5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" y="1559"/>
              <a:ext cx="2476" cy="546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38138" indent="-319088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>
                <a:lnSpc>
                  <a:spcPct val="89000"/>
                </a:lnSpc>
                <a:spcBef>
                  <a:spcPts val="563"/>
                </a:spcBef>
                <a:buClr>
                  <a:srgbClr val="FFFFFF"/>
                </a:buClr>
                <a:buSzPct val="90000"/>
                <a:buFontTx/>
                <a:buChar char="•"/>
              </a:pPr>
              <a:r>
                <a:rPr lang="en-GB" altLang="en-US" sz="3900" b="1">
                  <a:solidFill>
                    <a:srgbClr val="FFFFFF"/>
                  </a:solidFill>
                  <a:effectLst/>
                  <a:latin typeface="HER Medica" pitchFamily="34" charset="0"/>
                </a:rPr>
                <a:t>Scorched food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BCAD9A68-A460-874C-BEE9-9C62FD91E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5362" name="Text Box 2">
            <a:extLst>
              <a:ext uri="{FF2B5EF4-FFF2-40B4-BE49-F238E27FC236}">
                <a16:creationId xmlns:a16="http://schemas.microsoft.com/office/drawing/2014/main" id="{ECA7C452-90AC-6048-8C39-C140CA0A1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682625"/>
            <a:ext cx="7305675" cy="7588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4500" b="1">
                <a:solidFill>
                  <a:srgbClr val="F4D597"/>
                </a:solidFill>
                <a:effectLst/>
                <a:latin typeface="HER Medica" pitchFamily="34" charset="0"/>
              </a:rPr>
              <a:t>Internal Uses of Charcoal</a:t>
            </a:r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Drink.mpg">
            <a:hlinkClick r:id="" action="ppaction://media"/>
            <a:extLst>
              <a:ext uri="{FF2B5EF4-FFF2-40B4-BE49-F238E27FC236}">
                <a16:creationId xmlns:a16="http://schemas.microsoft.com/office/drawing/2014/main" id="{47FC6158-2BD6-034A-8B7D-8B999A6DC696}"/>
              </a:ext>
            </a:extLst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96" fill="hold"/>
                                        <p:tgtEl>
                                          <p:spTgt spid="100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035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0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0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A9C27FE3-CD81-E541-91AD-9EA45E4E0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7410" name="Text Box 2">
            <a:extLst>
              <a:ext uri="{FF2B5EF4-FFF2-40B4-BE49-F238E27FC236}">
                <a16:creationId xmlns:a16="http://schemas.microsoft.com/office/drawing/2014/main" id="{9CD33F44-C050-CA42-B912-08D3D80CA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4878388"/>
            <a:ext cx="6688137" cy="129381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38138" indent="-3190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Between meals</a:t>
            </a:r>
          </a:p>
          <a:p>
            <a:pPr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2 hours after medications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extLst>
              <a:ext uri="{FF2B5EF4-FFF2-40B4-BE49-F238E27FC236}">
                <a16:creationId xmlns:a16="http://schemas.microsoft.com/office/drawing/2014/main" id="{E6B65536-910A-D849-97AF-C14F5658E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34B1950F-4FE9-7E44-B5F3-98EEA0DAC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3825"/>
            <a:ext cx="9144000" cy="546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91BE818D-EB2F-8F43-80E4-49A7D7D83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885950"/>
            <a:ext cx="57721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9261541C-821A-B941-9EA4-8C0492F29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666750"/>
            <a:ext cx="7305675" cy="8715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4700" b="1" dirty="0">
                <a:solidFill>
                  <a:srgbClr val="F4D597"/>
                </a:solidFill>
                <a:effectLst/>
                <a:latin typeface="HER Albatros" pitchFamily="34" charset="0"/>
              </a:rPr>
              <a:t>Internal Uses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6944F161-DB5E-B64A-A17A-DCC1DC0F0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1966913"/>
            <a:ext cx="3932237" cy="48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5B754F13-817E-724F-8C50-5B1AEBC12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2035175"/>
            <a:ext cx="5211762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8439" name="Text Box 7">
            <a:extLst>
              <a:ext uri="{FF2B5EF4-FFF2-40B4-BE49-F238E27FC236}">
                <a16:creationId xmlns:a16="http://schemas.microsoft.com/office/drawing/2014/main" id="{B0F8E435-CC5C-F74C-AEBE-3A1D40601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1703388"/>
            <a:ext cx="4429125" cy="76041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38138" indent="-3190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</a:pPr>
            <a:r>
              <a:rPr lang="en-GB" altLang="en-US" sz="3900" b="1" dirty="0">
                <a:solidFill>
                  <a:srgbClr val="FFFFFF"/>
                </a:solidFill>
                <a:effectLst/>
                <a:latin typeface="HER Medica" pitchFamily="34" charset="0"/>
              </a:rPr>
              <a:t>Poisoning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0972D4B2-D2AA-F94D-9FAD-9F5B30C63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2352675"/>
            <a:ext cx="4246562" cy="76041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38138" indent="-3190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</a:pPr>
            <a:r>
              <a:rPr lang="en-GB" altLang="en-US" sz="3900" b="1" dirty="0">
                <a:solidFill>
                  <a:srgbClr val="FFFFFF"/>
                </a:solidFill>
                <a:effectLst/>
                <a:latin typeface="HER Medica" pitchFamily="34" charset="0"/>
              </a:rPr>
              <a:t>Intestinal gas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84669DC5-4B47-124C-96EE-ABB2F4D4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3000375"/>
            <a:ext cx="5241925" cy="76041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38138" indent="-3190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Nausea and vomiting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FF63D324-A2BA-974F-888E-A31150E95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3649663"/>
            <a:ext cx="5556250" cy="76041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38138" indent="-3190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Diarrhea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utoUpdateAnimBg="0"/>
      <p:bldP spid="18440" grpId="0" autoUpdateAnimBg="0"/>
      <p:bldP spid="18441" grpId="0" autoUpdateAnimBg="0"/>
      <p:bldP spid="1844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CDCB233C-4E2A-FD48-9D26-EEA824162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9458" name="Text Box 2">
            <a:extLst>
              <a:ext uri="{FF2B5EF4-FFF2-40B4-BE49-F238E27FC236}">
                <a16:creationId xmlns:a16="http://schemas.microsoft.com/office/drawing/2014/main" id="{60F0CB87-D515-DA43-BD75-5A0DEDFD9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682625"/>
            <a:ext cx="5341937" cy="10366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4500" b="1">
                <a:solidFill>
                  <a:srgbClr val="F4D597"/>
                </a:solidFill>
                <a:effectLst/>
                <a:latin typeface="HER Medica" pitchFamily="34" charset="0"/>
              </a:rPr>
              <a:t>Poisoning</a:t>
            </a:r>
          </a:p>
        </p:txBody>
      </p:sp>
    </p:spTree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:a16="http://schemas.microsoft.com/office/drawing/2014/main" id="{A07BC674-CC7B-0449-920B-00C46BD81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0482" name="Text Box 2">
            <a:extLst>
              <a:ext uri="{FF2B5EF4-FFF2-40B4-BE49-F238E27FC236}">
                <a16:creationId xmlns:a16="http://schemas.microsoft.com/office/drawing/2014/main" id="{017E4008-67AE-5D49-9F7D-E3B0EFF09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8" y="682625"/>
            <a:ext cx="3556000" cy="19621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Immediately</a:t>
            </a:r>
          </a:p>
          <a:p>
            <a:pPr algn="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drink charcoal</a:t>
            </a:r>
          </a:p>
          <a:p>
            <a:pPr algn="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solution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>
            <a:extLst>
              <a:ext uri="{FF2B5EF4-FFF2-40B4-BE49-F238E27FC236}">
                <a16:creationId xmlns:a16="http://schemas.microsoft.com/office/drawing/2014/main" id="{3746DE91-F970-2248-9EED-C4FD3A64F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1506" name="Text Box 2">
            <a:extLst>
              <a:ext uri="{FF2B5EF4-FFF2-40B4-BE49-F238E27FC236}">
                <a16:creationId xmlns:a16="http://schemas.microsoft.com/office/drawing/2014/main" id="{949FB139-57D1-6E44-8EC1-BD551656D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8" y="4187825"/>
            <a:ext cx="3455987" cy="18621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Refill the glass</a:t>
            </a:r>
          </a:p>
          <a:p>
            <a:pPr algn="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and drink the</a:t>
            </a:r>
          </a:p>
          <a:p>
            <a:pPr algn="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sediment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9AC26D79-FF1D-9449-AF04-368C5E9E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2530" name="Text Box 2">
            <a:extLst>
              <a:ext uri="{FF2B5EF4-FFF2-40B4-BE49-F238E27FC236}">
                <a16:creationId xmlns:a16="http://schemas.microsoft.com/office/drawing/2014/main" id="{A9BA6D8E-9C05-F642-8276-C1EC0C04C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4187825"/>
            <a:ext cx="3071812" cy="19018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Repeat the</a:t>
            </a:r>
          </a:p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dosage in</a:t>
            </a:r>
          </a:p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10 minutes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DBC46E62-D193-2E4E-8AEE-1BAEEFCD8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>
            <a:extLst>
              <a:ext uri="{FF2B5EF4-FFF2-40B4-BE49-F238E27FC236}">
                <a16:creationId xmlns:a16="http://schemas.microsoft.com/office/drawing/2014/main" id="{B4A67FEC-6775-144B-881E-B3E9E813F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E0D33940-6F91-0D4D-A21C-D498281E9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3" y="682625"/>
            <a:ext cx="4233862" cy="19621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Further treatment</a:t>
            </a:r>
          </a:p>
          <a:p>
            <a:pPr algn="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and monitoring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extLst>
              <a:ext uri="{FF2B5EF4-FFF2-40B4-BE49-F238E27FC236}">
                <a16:creationId xmlns:a16="http://schemas.microsoft.com/office/drawing/2014/main" id="{71ED363F-E0A7-E742-B5DD-67F36E982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4578" name="Text Box 2">
            <a:extLst>
              <a:ext uri="{FF2B5EF4-FFF2-40B4-BE49-F238E27FC236}">
                <a16:creationId xmlns:a16="http://schemas.microsoft.com/office/drawing/2014/main" id="{F52AB4F4-2C6D-A244-8084-9EB4A6D3F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682625"/>
            <a:ext cx="2278062" cy="11890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One half the dose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23D5AA7A-0DB6-294F-8751-9CCEE2FB9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>
            <a:extLst>
              <a:ext uri="{FF2B5EF4-FFF2-40B4-BE49-F238E27FC236}">
                <a16:creationId xmlns:a16="http://schemas.microsoft.com/office/drawing/2014/main" id="{697D0987-C1FF-3349-B112-974C8D48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1EB1C860-D193-6243-AEBC-FF59AAD37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7650" name="Text Box 2">
            <a:extLst>
              <a:ext uri="{FF2B5EF4-FFF2-40B4-BE49-F238E27FC236}">
                <a16:creationId xmlns:a16="http://schemas.microsoft.com/office/drawing/2014/main" id="{C83EF398-44A3-A04A-9A89-2F762F1CF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682625"/>
            <a:ext cx="2827337" cy="15017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4000" b="1">
                <a:solidFill>
                  <a:srgbClr val="F4D597"/>
                </a:solidFill>
                <a:effectLst/>
                <a:latin typeface="HER Medica" pitchFamily="34" charset="0"/>
              </a:rPr>
              <a:t>Nausea and Vomiting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64602205-BA1E-E243-833B-1FB9C637E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3851275" cy="45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6739C008-C95B-914C-91CF-3BA9308B5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3121025"/>
            <a:ext cx="3565525" cy="3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id="{4E4C6C14-22C5-0C48-830E-94E96319B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28674" name="Picture 2">
            <a:extLst>
              <a:ext uri="{FF2B5EF4-FFF2-40B4-BE49-F238E27FC236}">
                <a16:creationId xmlns:a16="http://schemas.microsoft.com/office/drawing/2014/main" id="{96853DBC-D583-1547-B183-0907515C5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72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E9E81DEF-E35E-D045-B0F5-08827C89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682625"/>
            <a:ext cx="3386138" cy="9064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4500" b="1">
                <a:solidFill>
                  <a:srgbClr val="F4D597"/>
                </a:solidFill>
                <a:effectLst/>
                <a:latin typeface="HER Medica" pitchFamily="34" charset="0"/>
              </a:rPr>
              <a:t>Diarrhea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CD1A9E0E-BB54-E949-9710-A2B8C4BB6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DEC119-170C-A44E-8CE5-7D4AFA0D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8800" y="0"/>
            <a:ext cx="7886700" cy="1325563"/>
          </a:xfrm>
        </p:spPr>
        <p:txBody>
          <a:bodyPr/>
          <a:lstStyle/>
          <a:p>
            <a:r>
              <a:rPr lang="en-US" dirty="0"/>
              <a:t>Oral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D97E6-448A-5149-8813-8BDD986C2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09600"/>
            <a:ext cx="7886700" cy="4351338"/>
          </a:xfrm>
        </p:spPr>
        <p:txBody>
          <a:bodyPr/>
          <a:lstStyle/>
          <a:p>
            <a:r>
              <a:rPr lang="en-US" dirty="0"/>
              <a:t>Charcoal water</a:t>
            </a:r>
          </a:p>
          <a:p>
            <a:r>
              <a:rPr lang="en-US" dirty="0"/>
              <a:t>Tablets</a:t>
            </a:r>
          </a:p>
          <a:p>
            <a:r>
              <a:rPr lang="en-US" dirty="0"/>
              <a:t>Capsules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87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extLst>
              <a:ext uri="{FF2B5EF4-FFF2-40B4-BE49-F238E27FC236}">
                <a16:creationId xmlns:a16="http://schemas.microsoft.com/office/drawing/2014/main" id="{8861C75A-C66D-2543-B0C9-799EE0002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F4880976-ABD5-584C-BDD1-E6E593C8B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9216CA-3AA6-3C4E-B163-B337A5A9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Teeth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8A4A5-D85B-8A49-A934-44392BE9B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Poultice</a:t>
            </a:r>
          </a:p>
          <a:p>
            <a:r>
              <a:rPr lang="en-US" dirty="0"/>
              <a:t>Brushing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05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>
            <a:extLst>
              <a:ext uri="{FF2B5EF4-FFF2-40B4-BE49-F238E27FC236}">
                <a16:creationId xmlns:a16="http://schemas.microsoft.com/office/drawing/2014/main" id="{CB049573-6BD2-5347-9E14-AA88820FA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0722" name="Text Box 2">
            <a:extLst>
              <a:ext uri="{FF2B5EF4-FFF2-40B4-BE49-F238E27FC236}">
                <a16:creationId xmlns:a16="http://schemas.microsoft.com/office/drawing/2014/main" id="{7467AD6A-1B67-DF4F-9489-820FA51AF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682625"/>
            <a:ext cx="7305675" cy="8556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4700" b="1">
                <a:solidFill>
                  <a:srgbClr val="F4D597"/>
                </a:solidFill>
                <a:effectLst/>
                <a:latin typeface="HER Albatros" pitchFamily="34" charset="0"/>
              </a:rPr>
              <a:t>External Uses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AA14A6AA-EE06-1E4B-92A9-1E89C28F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E7208165-7A39-EB43-86B3-D0F71C69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160588"/>
            <a:ext cx="8126412" cy="46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28708D59-1E25-1940-8E23-3F07D34E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406525"/>
            <a:ext cx="8308975" cy="54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7410FA69-20C0-8A45-A797-D6AC4B5D0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371600"/>
            <a:ext cx="749776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0727" name="Picture 7">
            <a:extLst>
              <a:ext uri="{FF2B5EF4-FFF2-40B4-BE49-F238E27FC236}">
                <a16:creationId xmlns:a16="http://schemas.microsoft.com/office/drawing/2014/main" id="{A3602628-C4D5-9B45-BD80-2552DBA86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371600"/>
            <a:ext cx="56007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0728" name="Text Box 8">
            <a:extLst>
              <a:ext uri="{FF2B5EF4-FFF2-40B4-BE49-F238E27FC236}">
                <a16:creationId xmlns:a16="http://schemas.microsoft.com/office/drawing/2014/main" id="{2EB03B13-2692-6646-84F1-25E4ACC04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1704975"/>
            <a:ext cx="6927850" cy="76041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38138" indent="-3190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Infection or inflammation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C40A5119-DE3E-F24A-8026-6FF35B578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2352675"/>
            <a:ext cx="6103937" cy="76041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38138" indent="-3190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Eye and ear infections</a:t>
            </a: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315FE491-8BDD-7D44-AC53-9B2334BFE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3000375"/>
            <a:ext cx="4740275" cy="76041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38138" indent="-3190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Lesions</a:t>
            </a: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327AD694-E1D5-5A4B-A006-952C40D04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3649663"/>
            <a:ext cx="3690937" cy="76041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38138" indent="-3190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Bee stings</a:t>
            </a:r>
          </a:p>
        </p:txBody>
      </p:sp>
      <p:sp>
        <p:nvSpPr>
          <p:cNvPr id="30732" name="Text Box 12">
            <a:extLst>
              <a:ext uri="{FF2B5EF4-FFF2-40B4-BE49-F238E27FC236}">
                <a16:creationId xmlns:a16="http://schemas.microsoft.com/office/drawing/2014/main" id="{3B276717-97BF-7A4C-B52D-0F40B7707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4297363"/>
            <a:ext cx="3948112" cy="120173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38138" indent="-3190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89000"/>
              </a:lnSpc>
              <a:spcBef>
                <a:spcPts val="563"/>
              </a:spcBef>
              <a:buClr>
                <a:srgbClr val="FFFFFF"/>
              </a:buClr>
              <a:buSzPct val="90000"/>
              <a:buFontTx/>
              <a:buChar char="•"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Spider and </a:t>
            </a:r>
            <a:b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</a:b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snake bites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utoUpdateAnimBg="0"/>
      <p:bldP spid="30729" grpId="0" autoUpdateAnimBg="0"/>
      <p:bldP spid="30730" grpId="0" autoUpdateAnimBg="0"/>
      <p:bldP spid="30731" grpId="0" autoUpdateAnimBg="0"/>
      <p:bldP spid="3073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F4B0996E-37F6-8947-B57C-673C1190D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146" name="Text Box 2">
            <a:extLst>
              <a:ext uri="{FF2B5EF4-FFF2-40B4-BE49-F238E27FC236}">
                <a16:creationId xmlns:a16="http://schemas.microsoft.com/office/drawing/2014/main" id="{08B163E9-8613-124F-B6D9-49E2FF12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682625"/>
            <a:ext cx="3187700" cy="12192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4500" b="1">
                <a:solidFill>
                  <a:srgbClr val="F4D597"/>
                </a:solidFill>
                <a:effectLst/>
                <a:latin typeface="HER Medica" pitchFamily="34" charset="0"/>
              </a:rPr>
              <a:t>What is charcoal?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6EBAD3B-5CBF-1548-8910-740D2D844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5A40BD-01CA-0843-90BA-EDAAC2F5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0DF29-51C1-CB47-B0A4-367637D32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Poultice</a:t>
            </a:r>
          </a:p>
          <a:p>
            <a:r>
              <a:rPr lang="en-US" dirty="0"/>
              <a:t>Fomentation</a:t>
            </a:r>
          </a:p>
          <a:p>
            <a:r>
              <a:rPr lang="en-US" dirty="0"/>
              <a:t>Salve/cream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76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B81E4563-0489-EE46-9E69-9B3D283DC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43AF2-CD75-A049-B117-C3A839DF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0E5D4-FF27-3548-90E2-8ED59456A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Trauma to knee</a:t>
            </a:r>
          </a:p>
        </p:txBody>
      </p:sp>
    </p:spTree>
    <p:extLst>
      <p:ext uri="{BB962C8B-B14F-4D97-AF65-F5344CB8AC3E}">
        <p14:creationId xmlns:p14="http://schemas.microsoft.com/office/powerpoint/2010/main" val="3727982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624D7D3F-D772-2244-AD1D-0D5FE121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DA4678-8172-2B4F-806C-3DBC1D272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08D42-2FB8-594C-8ECD-47328E6D7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Poultice</a:t>
            </a:r>
          </a:p>
          <a:p>
            <a:r>
              <a:rPr lang="en-US" dirty="0"/>
              <a:t>Balm stick</a:t>
            </a:r>
          </a:p>
          <a:p>
            <a:r>
              <a:rPr lang="en-US" dirty="0"/>
              <a:t>Salve </a:t>
            </a:r>
          </a:p>
        </p:txBody>
      </p:sp>
    </p:spTree>
    <p:extLst>
      <p:ext uri="{BB962C8B-B14F-4D97-AF65-F5344CB8AC3E}">
        <p14:creationId xmlns:p14="http://schemas.microsoft.com/office/powerpoint/2010/main" val="4195587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84F35AB-6A08-5245-88B6-38B8A4DA4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959D34-A288-F242-8C9C-93D63BF3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FE499-8623-8643-90C9-F6043B512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Grey water</a:t>
            </a:r>
          </a:p>
          <a:p>
            <a:pPr lvl="1"/>
            <a:r>
              <a:rPr lang="en-US" dirty="0"/>
              <a:t>Allergies </a:t>
            </a:r>
          </a:p>
          <a:p>
            <a:pPr lvl="1"/>
            <a:r>
              <a:rPr lang="en-US" dirty="0"/>
              <a:t>Infection </a:t>
            </a:r>
          </a:p>
          <a:p>
            <a:r>
              <a:rPr lang="en-US" dirty="0"/>
              <a:t>Fomentation</a:t>
            </a:r>
          </a:p>
          <a:p>
            <a:pPr lvl="1"/>
            <a:r>
              <a:rPr lang="en-US" dirty="0"/>
              <a:t>Inflammation</a:t>
            </a:r>
          </a:p>
          <a:p>
            <a:pPr lvl="1"/>
            <a:r>
              <a:rPr lang="en-US" dirty="0"/>
              <a:t>Pressure </a:t>
            </a:r>
          </a:p>
        </p:txBody>
      </p:sp>
    </p:spTree>
    <p:extLst>
      <p:ext uri="{BB962C8B-B14F-4D97-AF65-F5344CB8AC3E}">
        <p14:creationId xmlns:p14="http://schemas.microsoft.com/office/powerpoint/2010/main" val="552065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>
            <a:extLst>
              <a:ext uri="{FF2B5EF4-FFF2-40B4-BE49-F238E27FC236}">
                <a16:creationId xmlns:a16="http://schemas.microsoft.com/office/drawing/2014/main" id="{DAA7703D-8988-7B42-BB92-A78AA8E41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1746" name="Text Box 2">
            <a:extLst>
              <a:ext uri="{FF2B5EF4-FFF2-40B4-BE49-F238E27FC236}">
                <a16:creationId xmlns:a16="http://schemas.microsoft.com/office/drawing/2014/main" id="{139872E5-7310-C046-B477-C91578D60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5468938"/>
            <a:ext cx="4168775" cy="6826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Charcoal bath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FF2C52FA-1993-714E-B643-0E71BAB8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5919DE-F105-C847-9E8F-7B636A77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811A9-841D-8849-BF03-3C88A9CD3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Skin lesions</a:t>
            </a:r>
          </a:p>
          <a:p>
            <a:r>
              <a:rPr lang="en-US" dirty="0"/>
              <a:t>Bites </a:t>
            </a:r>
          </a:p>
          <a:p>
            <a:r>
              <a:rPr lang="en-US" dirty="0"/>
              <a:t>Detox</a:t>
            </a:r>
          </a:p>
          <a:p>
            <a:r>
              <a:rPr lang="en-US" dirty="0"/>
              <a:t>Cancer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67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>
            <a:extLst>
              <a:ext uri="{FF2B5EF4-FFF2-40B4-BE49-F238E27FC236}">
                <a16:creationId xmlns:a16="http://schemas.microsoft.com/office/drawing/2014/main" id="{27E05014-8914-8345-A0CC-72BA53F23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2770" name="Text Box 2">
            <a:extLst>
              <a:ext uri="{FF2B5EF4-FFF2-40B4-BE49-F238E27FC236}">
                <a16:creationId xmlns:a16="http://schemas.microsoft.com/office/drawing/2014/main" id="{D5E09438-4085-6643-B10C-9103A9B8D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682625"/>
            <a:ext cx="5341938" cy="7588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4500" b="1">
                <a:solidFill>
                  <a:srgbClr val="F4D597"/>
                </a:solidFill>
                <a:effectLst/>
                <a:latin typeface="HER Medica" pitchFamily="34" charset="0"/>
              </a:rPr>
              <a:t>Charcoal Poultice</a:t>
            </a:r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oultice.mpg">
            <a:hlinkClick r:id="" action="ppaction://media"/>
            <a:extLst>
              <a:ext uri="{FF2B5EF4-FFF2-40B4-BE49-F238E27FC236}">
                <a16:creationId xmlns:a16="http://schemas.microsoft.com/office/drawing/2014/main" id="{D9F054EF-DDD4-9442-B458-9A9817D2FAF5}"/>
              </a:ext>
            </a:extLst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4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0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24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2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>
            <a:extLst>
              <a:ext uri="{FF2B5EF4-FFF2-40B4-BE49-F238E27FC236}">
                <a16:creationId xmlns:a16="http://schemas.microsoft.com/office/drawing/2014/main" id="{9AE09763-B33C-BA41-8FD5-AB40CA488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4818" name="Text Box 2">
            <a:extLst>
              <a:ext uri="{FF2B5EF4-FFF2-40B4-BE49-F238E27FC236}">
                <a16:creationId xmlns:a16="http://schemas.microsoft.com/office/drawing/2014/main" id="{2AE1F9DD-6433-4B4C-A0A7-6D315292B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558800"/>
            <a:ext cx="5649912" cy="16462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4500" b="1">
                <a:solidFill>
                  <a:srgbClr val="F4D597"/>
                </a:solidFill>
                <a:effectLst/>
                <a:latin typeface="HER Medica" pitchFamily="34" charset="0"/>
              </a:rPr>
              <a:t>Treatment for Localized Conditions</a:t>
            </a:r>
          </a:p>
        </p:txBody>
      </p:sp>
    </p:spTree>
  </p:cSld>
  <p:clrMapOvr>
    <a:masterClrMapping/>
  </p:clrMapOvr>
  <p:transition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>
            <a:extLst>
              <a:ext uri="{FF2B5EF4-FFF2-40B4-BE49-F238E27FC236}">
                <a16:creationId xmlns:a16="http://schemas.microsoft.com/office/drawing/2014/main" id="{6F4F2643-F6B4-9C43-B850-51674F3C8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5842" name="Text Box 2">
            <a:extLst>
              <a:ext uri="{FF2B5EF4-FFF2-40B4-BE49-F238E27FC236}">
                <a16:creationId xmlns:a16="http://schemas.microsoft.com/office/drawing/2014/main" id="{322C27C8-B93F-574E-BABF-F03E22D75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682625"/>
            <a:ext cx="4551362" cy="6826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Wash the skin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id="{1618BAB4-80F3-8F4D-A831-0C62392E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>
            <a:extLst>
              <a:ext uri="{FF2B5EF4-FFF2-40B4-BE49-F238E27FC236}">
                <a16:creationId xmlns:a16="http://schemas.microsoft.com/office/drawing/2014/main" id="{232FBE50-51CA-A247-81FD-BE7B9FF2B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6866" name="Text Box 2">
            <a:extLst>
              <a:ext uri="{FF2B5EF4-FFF2-40B4-BE49-F238E27FC236}">
                <a16:creationId xmlns:a16="http://schemas.microsoft.com/office/drawing/2014/main" id="{D5DB703A-637C-4C4F-B938-BD6EF30A4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682625"/>
            <a:ext cx="2916238" cy="14271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Apply the</a:t>
            </a:r>
          </a:p>
          <a:p>
            <a:pPr algn="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poultice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>
            <a:extLst>
              <a:ext uri="{FF2B5EF4-FFF2-40B4-BE49-F238E27FC236}">
                <a16:creationId xmlns:a16="http://schemas.microsoft.com/office/drawing/2014/main" id="{7F1EC73D-4638-FD4C-88C4-2948CF442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7890" name="Text Box 2">
            <a:extLst>
              <a:ext uri="{FF2B5EF4-FFF2-40B4-BE49-F238E27FC236}">
                <a16:creationId xmlns:a16="http://schemas.microsoft.com/office/drawing/2014/main" id="{9AE8AEDC-5D80-9E4D-93C1-A7853DDE2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988" y="4829175"/>
            <a:ext cx="2736850" cy="132238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Remove</a:t>
            </a:r>
          </a:p>
          <a:p>
            <a:pPr algn="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and discard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>
            <a:extLst>
              <a:ext uri="{FF2B5EF4-FFF2-40B4-BE49-F238E27FC236}">
                <a16:creationId xmlns:a16="http://schemas.microsoft.com/office/drawing/2014/main" id="{0C5280C8-F53F-454E-AB09-0820FB46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8914" name="Text Box 2">
            <a:extLst>
              <a:ext uri="{FF2B5EF4-FFF2-40B4-BE49-F238E27FC236}">
                <a16:creationId xmlns:a16="http://schemas.microsoft.com/office/drawing/2014/main" id="{5C980BAC-34CD-2740-B994-18D4E6F00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488" y="682625"/>
            <a:ext cx="3181350" cy="132238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Prepare a</a:t>
            </a:r>
          </a:p>
          <a:p>
            <a:pPr algn="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new poultice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>
            <a:extLst>
              <a:ext uri="{FF2B5EF4-FFF2-40B4-BE49-F238E27FC236}">
                <a16:creationId xmlns:a16="http://schemas.microsoft.com/office/drawing/2014/main" id="{6A0D4A08-39CA-0547-9BC3-B218C042B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9938" name="Text Box 2">
            <a:extLst>
              <a:ext uri="{FF2B5EF4-FFF2-40B4-BE49-F238E27FC236}">
                <a16:creationId xmlns:a16="http://schemas.microsoft.com/office/drawing/2014/main" id="{DFBF0FB0-2128-774A-9E07-965E3778E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579438"/>
            <a:ext cx="7399337" cy="144621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Treatment of multiple bee stings,</a:t>
            </a:r>
          </a:p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spider, and snake bites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>
            <a:extLst>
              <a:ext uri="{FF2B5EF4-FFF2-40B4-BE49-F238E27FC236}">
                <a16:creationId xmlns:a16="http://schemas.microsoft.com/office/drawing/2014/main" id="{86C4D79D-79D1-9D4D-9A2E-F3E364178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>
            <a:extLst>
              <a:ext uri="{FF2B5EF4-FFF2-40B4-BE49-F238E27FC236}">
                <a16:creationId xmlns:a16="http://schemas.microsoft.com/office/drawing/2014/main" id="{A8CB08AB-0995-F540-A830-CC3FEB9BB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1986" name="Text Box 2">
            <a:extLst>
              <a:ext uri="{FF2B5EF4-FFF2-40B4-BE49-F238E27FC236}">
                <a16:creationId xmlns:a16="http://schemas.microsoft.com/office/drawing/2014/main" id="{EF4EC99F-D8CC-7441-AB0C-8858D0D4B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682625"/>
            <a:ext cx="7226300" cy="166211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4500" b="1">
                <a:solidFill>
                  <a:srgbClr val="F4D597"/>
                </a:solidFill>
                <a:effectLst/>
                <a:latin typeface="HER Medica" pitchFamily="34" charset="0"/>
              </a:rPr>
              <a:t>Treatment of Venomous </a:t>
            </a:r>
            <a:br>
              <a:rPr lang="en-GB" altLang="en-US" sz="4500" b="1">
                <a:solidFill>
                  <a:srgbClr val="F4D597"/>
                </a:solidFill>
                <a:effectLst/>
                <a:latin typeface="HER Medica" pitchFamily="34" charset="0"/>
              </a:rPr>
            </a:br>
            <a:r>
              <a:rPr lang="en-GB" altLang="en-US" sz="4500" b="1">
                <a:solidFill>
                  <a:srgbClr val="F4D597"/>
                </a:solidFill>
                <a:effectLst/>
                <a:latin typeface="HER Medica" pitchFamily="34" charset="0"/>
              </a:rPr>
              <a:t>Bites and Stings</a:t>
            </a:r>
          </a:p>
        </p:txBody>
      </p:sp>
    </p:spTree>
  </p:cSld>
  <p:clrMapOvr>
    <a:masterClrMapping/>
  </p:clrMapOvr>
  <p:transition>
    <p:strips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>
            <a:extLst>
              <a:ext uri="{FF2B5EF4-FFF2-40B4-BE49-F238E27FC236}">
                <a16:creationId xmlns:a16="http://schemas.microsoft.com/office/drawing/2014/main" id="{73D84E87-4341-E540-B354-64345720D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3010" name="Text Box 2">
            <a:extLst>
              <a:ext uri="{FF2B5EF4-FFF2-40B4-BE49-F238E27FC236}">
                <a16:creationId xmlns:a16="http://schemas.microsoft.com/office/drawing/2014/main" id="{4765982C-DE8E-D84C-8E6D-227115286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0" y="566738"/>
            <a:ext cx="4821238" cy="811212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Wash the area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>
            <a:extLst>
              <a:ext uri="{FF2B5EF4-FFF2-40B4-BE49-F238E27FC236}">
                <a16:creationId xmlns:a16="http://schemas.microsoft.com/office/drawing/2014/main" id="{4507A9AB-076A-B347-8AA8-2F823584B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4034" name="Text Box 2">
            <a:extLst>
              <a:ext uri="{FF2B5EF4-FFF2-40B4-BE49-F238E27FC236}">
                <a16:creationId xmlns:a16="http://schemas.microsoft.com/office/drawing/2014/main" id="{4D5A5DDD-513A-7D49-AABE-E169F2A57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682625"/>
            <a:ext cx="3302000" cy="26035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Submerge</a:t>
            </a:r>
          </a:p>
          <a:p>
            <a:pPr algn="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in a cool</a:t>
            </a:r>
          </a:p>
          <a:p>
            <a:pPr algn="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charcoal</a:t>
            </a:r>
          </a:p>
          <a:p>
            <a:pPr algn="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bath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>
            <a:extLst>
              <a:ext uri="{FF2B5EF4-FFF2-40B4-BE49-F238E27FC236}">
                <a16:creationId xmlns:a16="http://schemas.microsoft.com/office/drawing/2014/main" id="{826AF37D-1517-624D-8B57-1968E78B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5058" name="Text Box 2">
            <a:extLst>
              <a:ext uri="{FF2B5EF4-FFF2-40B4-BE49-F238E27FC236}">
                <a16:creationId xmlns:a16="http://schemas.microsoft.com/office/drawing/2014/main" id="{D9B2DA26-B519-F740-B971-7C010DA48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592138"/>
            <a:ext cx="6854825" cy="7715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Apply a large poultice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>
            <a:extLst>
              <a:ext uri="{FF2B5EF4-FFF2-40B4-BE49-F238E27FC236}">
                <a16:creationId xmlns:a16="http://schemas.microsoft.com/office/drawing/2014/main" id="{3CC7B1E5-AE38-AD4C-B83D-8B1C7990A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6082" name="Text Box 2">
            <a:extLst>
              <a:ext uri="{FF2B5EF4-FFF2-40B4-BE49-F238E27FC236}">
                <a16:creationId xmlns:a16="http://schemas.microsoft.com/office/drawing/2014/main" id="{721B5DCF-6931-A249-9418-44C37C785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554038"/>
            <a:ext cx="4711700" cy="83978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Change the poultice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33F7D81C-3FA9-2445-AF77-AA33361EF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>
            <a:extLst>
              <a:ext uri="{FF2B5EF4-FFF2-40B4-BE49-F238E27FC236}">
                <a16:creationId xmlns:a16="http://schemas.microsoft.com/office/drawing/2014/main" id="{EE8B06DE-52FB-774C-9D26-47F19E0D1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7106" name="Text Box 2">
            <a:extLst>
              <a:ext uri="{FF2B5EF4-FFF2-40B4-BE49-F238E27FC236}">
                <a16:creationId xmlns:a16="http://schemas.microsoft.com/office/drawing/2014/main" id="{01C75287-0571-3F4E-B157-06673F8EC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775" y="682625"/>
            <a:ext cx="2279650" cy="132238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Charcoal by mouth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>
            <a:extLst>
              <a:ext uri="{FF2B5EF4-FFF2-40B4-BE49-F238E27FC236}">
                <a16:creationId xmlns:a16="http://schemas.microsoft.com/office/drawing/2014/main" id="{63EDF6C0-E512-244B-8C58-BEDD17BA0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8130" name="Text Box 2">
            <a:extLst>
              <a:ext uri="{FF2B5EF4-FFF2-40B4-BE49-F238E27FC236}">
                <a16:creationId xmlns:a16="http://schemas.microsoft.com/office/drawing/2014/main" id="{1BD80049-AA4E-3F43-A955-373D68877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682625"/>
            <a:ext cx="5075237" cy="10842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Add an ice pack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>
            <a:extLst>
              <a:ext uri="{FF2B5EF4-FFF2-40B4-BE49-F238E27FC236}">
                <a16:creationId xmlns:a16="http://schemas.microsoft.com/office/drawing/2014/main" id="{82E3E047-D43C-5B49-8247-876ADE143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>
            <a:extLst>
              <a:ext uri="{FF2B5EF4-FFF2-40B4-BE49-F238E27FC236}">
                <a16:creationId xmlns:a16="http://schemas.microsoft.com/office/drawing/2014/main" id="{CD1AAC39-CC4D-6E48-9B30-B46E21414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50178" name="Text Box 2">
            <a:extLst>
              <a:ext uri="{FF2B5EF4-FFF2-40B4-BE49-F238E27FC236}">
                <a16:creationId xmlns:a16="http://schemas.microsoft.com/office/drawing/2014/main" id="{4D90F366-67BC-F94A-908C-BED656348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682625"/>
            <a:ext cx="6805613" cy="55038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“God has chosen the foolish</a:t>
            </a:r>
          </a:p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things of the world to put to </a:t>
            </a:r>
          </a:p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shame the wise; and God</a:t>
            </a:r>
          </a:p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has chosen the weak</a:t>
            </a:r>
          </a:p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things of the world</a:t>
            </a:r>
          </a:p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to put to shame the</a:t>
            </a:r>
          </a:p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things which </a:t>
            </a:r>
          </a:p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are mighty.”</a:t>
            </a:r>
          </a:p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1 Corinthians 1:27  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DFEA2BBC-4062-1046-B5FA-1370AB69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9218" name="Text Box 2">
            <a:extLst>
              <a:ext uri="{FF2B5EF4-FFF2-40B4-BE49-F238E27FC236}">
                <a16:creationId xmlns:a16="http://schemas.microsoft.com/office/drawing/2014/main" id="{511FD11F-1114-414D-893C-FCA6FBFDF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682625"/>
            <a:ext cx="3059112" cy="18288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4500" b="1">
                <a:solidFill>
                  <a:srgbClr val="F4D597"/>
                </a:solidFill>
                <a:effectLst/>
                <a:latin typeface="HER Medica" pitchFamily="34" charset="0"/>
              </a:rPr>
              <a:t>How does charcoal work?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693171E9-0702-1346-90A2-1064B7291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3032C879-F235-A44E-B6D4-5437F7E81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1266" name="Text Box 2">
            <a:extLst>
              <a:ext uri="{FF2B5EF4-FFF2-40B4-BE49-F238E27FC236}">
                <a16:creationId xmlns:a16="http://schemas.microsoft.com/office/drawing/2014/main" id="{AED52A4A-2249-4C4D-88AC-E57F8950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682625"/>
            <a:ext cx="2422525" cy="11747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Activated</a:t>
            </a:r>
          </a:p>
          <a:p>
            <a:pPr eaLnBrk="1">
              <a:lnSpc>
                <a:spcPct val="9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900" b="1">
                <a:solidFill>
                  <a:srgbClr val="FFFFFF"/>
                </a:solidFill>
                <a:effectLst/>
                <a:latin typeface="HER Medica" pitchFamily="34" charset="0"/>
              </a:rPr>
              <a:t>charcoal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7A907B93-3DF1-4B46-B495-9FB41612B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lbertus Extra Bold"/>
        <a:ea typeface=""/>
        <a:cs typeface="Times New Roman"/>
      </a:majorFont>
      <a:minorFont>
        <a:latin typeface="Humanst521 XBdCn BT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rgbClr val="3333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rgbClr val="3333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15762</TotalTime>
  <Words>1996</Words>
  <Application>Microsoft Macintosh PowerPoint</Application>
  <PresentationFormat>On-screen Show (4:3)</PresentationFormat>
  <Paragraphs>325</Paragraphs>
  <Slides>54</Slides>
  <Notes>53</Notes>
  <HiddenSlides>2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HER Albatros</vt:lpstr>
      <vt:lpstr>Times New Roman</vt:lpstr>
      <vt:lpstr>Humanst521 XBdCn BT</vt:lpstr>
      <vt:lpstr>Arial</vt:lpstr>
      <vt:lpstr>HER Medica</vt:lpstr>
      <vt:lpstr>StarSymbol</vt:lpstr>
      <vt:lpstr>Albertus Extra Bold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Oral</vt:lpstr>
      <vt:lpstr>PowerPoint Presentation</vt:lpstr>
      <vt:lpstr>Teeth</vt:lpstr>
      <vt:lpstr>PowerPoint Presentation</vt:lpstr>
      <vt:lpstr>Topical</vt:lpstr>
      <vt:lpstr>Cases</vt:lpstr>
      <vt:lpstr>Skin </vt:lpstr>
      <vt:lpstr>Eyes</vt:lpstr>
      <vt:lpstr>PowerPoint Presentation</vt:lpstr>
      <vt:lpstr>Bath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Microsoft Office User</cp:lastModifiedBy>
  <cp:revision>20</cp:revision>
  <dcterms:modified xsi:type="dcterms:W3CDTF">2024-07-06T23:05:57Z</dcterms:modified>
</cp:coreProperties>
</file>