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8"/>
  </p:notesMasterIdLst>
  <p:sldIdLst>
    <p:sldId id="885" r:id="rId2"/>
    <p:sldId id="258" r:id="rId3"/>
    <p:sldId id="259" r:id="rId4"/>
    <p:sldId id="516" r:id="rId5"/>
    <p:sldId id="542" r:id="rId6"/>
    <p:sldId id="543" r:id="rId7"/>
    <p:sldId id="544" r:id="rId8"/>
    <p:sldId id="260" r:id="rId9"/>
    <p:sldId id="261" r:id="rId10"/>
    <p:sldId id="262" r:id="rId11"/>
    <p:sldId id="919" r:id="rId12"/>
    <p:sldId id="263" r:id="rId13"/>
    <p:sldId id="267" r:id="rId14"/>
    <p:sldId id="268" r:id="rId15"/>
    <p:sldId id="269" r:id="rId16"/>
    <p:sldId id="270" r:id="rId17"/>
    <p:sldId id="271" r:id="rId18"/>
    <p:sldId id="272" r:id="rId19"/>
    <p:sldId id="273" r:id="rId20"/>
    <p:sldId id="274" r:id="rId21"/>
    <p:sldId id="275" r:id="rId22"/>
    <p:sldId id="515" r:id="rId23"/>
    <p:sldId id="277" r:id="rId24"/>
    <p:sldId id="278" r:id="rId25"/>
    <p:sldId id="279" r:id="rId26"/>
    <p:sldId id="280" r:id="rId27"/>
    <p:sldId id="282" r:id="rId28"/>
    <p:sldId id="284" r:id="rId29"/>
    <p:sldId id="920" r:id="rId30"/>
    <p:sldId id="285" r:id="rId31"/>
    <p:sldId id="286" r:id="rId32"/>
    <p:sldId id="287" r:id="rId33"/>
    <p:sldId id="288" r:id="rId34"/>
    <p:sldId id="879" r:id="rId35"/>
    <p:sldId id="289" r:id="rId36"/>
    <p:sldId id="290" r:id="rId37"/>
    <p:sldId id="291" r:id="rId38"/>
    <p:sldId id="292" r:id="rId39"/>
    <p:sldId id="293" r:id="rId40"/>
    <p:sldId id="294" r:id="rId41"/>
    <p:sldId id="295" r:id="rId42"/>
    <p:sldId id="296" r:id="rId43"/>
    <p:sldId id="297" r:id="rId44"/>
    <p:sldId id="917" r:id="rId45"/>
    <p:sldId id="906" r:id="rId46"/>
    <p:sldId id="908" r:id="rId47"/>
    <p:sldId id="907" r:id="rId48"/>
    <p:sldId id="909" r:id="rId49"/>
    <p:sldId id="910" r:id="rId50"/>
    <p:sldId id="298" r:id="rId51"/>
    <p:sldId id="299" r:id="rId52"/>
    <p:sldId id="300" r:id="rId53"/>
    <p:sldId id="283" r:id="rId54"/>
    <p:sldId id="301" r:id="rId55"/>
    <p:sldId id="833" r:id="rId56"/>
    <p:sldId id="303" r:id="rId57"/>
    <p:sldId id="304" r:id="rId58"/>
    <p:sldId id="305" r:id="rId59"/>
    <p:sldId id="306" r:id="rId60"/>
    <p:sldId id="307" r:id="rId61"/>
    <p:sldId id="308" r:id="rId62"/>
    <p:sldId id="918" r:id="rId63"/>
    <p:sldId id="309" r:id="rId64"/>
    <p:sldId id="310" r:id="rId65"/>
    <p:sldId id="311" r:id="rId66"/>
    <p:sldId id="312" r:id="rId67"/>
    <p:sldId id="313" r:id="rId68"/>
    <p:sldId id="314" r:id="rId69"/>
    <p:sldId id="905" r:id="rId70"/>
    <p:sldId id="886" r:id="rId71"/>
    <p:sldId id="911" r:id="rId72"/>
    <p:sldId id="912" r:id="rId73"/>
    <p:sldId id="913" r:id="rId74"/>
    <p:sldId id="914" r:id="rId75"/>
    <p:sldId id="916" r:id="rId76"/>
    <p:sldId id="915" r:id="rId77"/>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FF"/>
        </a:solidFill>
        <a:effectLst/>
        <a:uFillTx/>
        <a:latin typeface="+mn-lt"/>
        <a:ea typeface="+mn-ea"/>
        <a:cs typeface="+mn-cs"/>
        <a:sym typeface="Times New Roman"/>
      </a:defRPr>
    </a:lvl1pPr>
    <a:lvl2pPr marL="0" marR="0" indent="457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FF"/>
        </a:solidFill>
        <a:effectLst/>
        <a:uFillTx/>
        <a:latin typeface="+mn-lt"/>
        <a:ea typeface="+mn-ea"/>
        <a:cs typeface="+mn-cs"/>
        <a:sym typeface="Times New Roman"/>
      </a:defRPr>
    </a:lvl2pPr>
    <a:lvl3pPr marL="0" marR="0" indent="914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FF"/>
        </a:solidFill>
        <a:effectLst/>
        <a:uFillTx/>
        <a:latin typeface="+mn-lt"/>
        <a:ea typeface="+mn-ea"/>
        <a:cs typeface="+mn-cs"/>
        <a:sym typeface="Times New Roman"/>
      </a:defRPr>
    </a:lvl3pPr>
    <a:lvl4pPr marL="0" marR="0" indent="1371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FF"/>
        </a:solidFill>
        <a:effectLst/>
        <a:uFillTx/>
        <a:latin typeface="+mn-lt"/>
        <a:ea typeface="+mn-ea"/>
        <a:cs typeface="+mn-cs"/>
        <a:sym typeface="Times New Roman"/>
      </a:defRPr>
    </a:lvl4pPr>
    <a:lvl5pPr marL="0" marR="0" indent="1828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FF"/>
        </a:solidFill>
        <a:effectLst/>
        <a:uFillTx/>
        <a:latin typeface="+mn-lt"/>
        <a:ea typeface="+mn-ea"/>
        <a:cs typeface="+mn-cs"/>
        <a:sym typeface="Times New Roman"/>
      </a:defRPr>
    </a:lvl5pPr>
    <a:lvl6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FF"/>
        </a:solidFill>
        <a:effectLst/>
        <a:uFillTx/>
        <a:latin typeface="+mn-lt"/>
        <a:ea typeface="+mn-ea"/>
        <a:cs typeface="+mn-cs"/>
        <a:sym typeface="Times New Roman"/>
      </a:defRPr>
    </a:lvl6pPr>
    <a:lvl7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FF"/>
        </a:solidFill>
        <a:effectLst/>
        <a:uFillTx/>
        <a:latin typeface="+mn-lt"/>
        <a:ea typeface="+mn-ea"/>
        <a:cs typeface="+mn-cs"/>
        <a:sym typeface="Times New Roman"/>
      </a:defRPr>
    </a:lvl7pPr>
    <a:lvl8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FF"/>
        </a:solidFill>
        <a:effectLst/>
        <a:uFillTx/>
        <a:latin typeface="+mn-lt"/>
        <a:ea typeface="+mn-ea"/>
        <a:cs typeface="+mn-cs"/>
        <a:sym typeface="Times New Roman"/>
      </a:defRPr>
    </a:lvl8pPr>
    <a:lvl9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FF"/>
        </a:solidFill>
        <a:effectLst/>
        <a:uFillTx/>
        <a:latin typeface="+mn-lt"/>
        <a:ea typeface="+mn-ea"/>
        <a:cs typeface="+mn-cs"/>
        <a:sym typeface="Times New Roman"/>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E6943"/>
    <a:srgbClr val="6B3D31"/>
    <a:srgbClr val="983620"/>
    <a:srgbClr val="B15760"/>
    <a:srgbClr val="7C5C60"/>
    <a:srgbClr val="EDEB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FF"/>
        </a:fontRef>
        <a:srgbClr val="0000FF"/>
      </a:tcTxStyle>
      <a:tcStyle>
        <a:tcBdr>
          <a:left>
            <a:ln w="12700" cap="flat">
              <a:solidFill>
                <a:srgbClr val="FFFF00"/>
              </a:solidFill>
              <a:prstDash val="solid"/>
              <a:round/>
            </a:ln>
          </a:left>
          <a:right>
            <a:ln w="12700" cap="flat">
              <a:solidFill>
                <a:srgbClr val="FFFF00"/>
              </a:solidFill>
              <a:prstDash val="solid"/>
              <a:round/>
            </a:ln>
          </a:right>
          <a:top>
            <a:ln w="12700" cap="flat">
              <a:solidFill>
                <a:srgbClr val="FFFF00"/>
              </a:solidFill>
              <a:prstDash val="solid"/>
              <a:round/>
            </a:ln>
          </a:top>
          <a:bottom>
            <a:ln w="12700" cap="flat">
              <a:solidFill>
                <a:srgbClr val="FFFF00"/>
              </a:solidFill>
              <a:prstDash val="solid"/>
              <a:round/>
            </a:ln>
          </a:bottom>
          <a:insideH>
            <a:ln w="12700" cap="flat">
              <a:solidFill>
                <a:srgbClr val="FFFF00"/>
              </a:solidFill>
              <a:prstDash val="solid"/>
              <a:round/>
            </a:ln>
          </a:insideH>
          <a:insideV>
            <a:ln w="12700" cap="flat">
              <a:solidFill>
                <a:srgbClr val="FFFF00"/>
              </a:solidFill>
              <a:prstDash val="solid"/>
              <a:round/>
            </a:ln>
          </a:insideV>
        </a:tcBdr>
        <a:fill>
          <a:solidFill>
            <a:srgbClr val="FFDDCA"/>
          </a:solidFill>
        </a:fill>
      </a:tcStyle>
    </a:wholeTbl>
    <a:band2H>
      <a:tcTxStyle/>
      <a:tcStyle>
        <a:tcBdr/>
        <a:fill>
          <a:solidFill>
            <a:srgbClr val="FFEFE6"/>
          </a:solidFill>
        </a:fill>
      </a:tcStyle>
    </a:band2H>
    <a:firstCol>
      <a:tcTxStyle b="on" i="off">
        <a:fontRef idx="minor">
          <a:srgbClr val="FFFF00"/>
        </a:fontRef>
        <a:srgbClr val="FFFF00"/>
      </a:tcTxStyle>
      <a:tcStyle>
        <a:tcBdr>
          <a:left>
            <a:ln w="12700" cap="flat">
              <a:solidFill>
                <a:srgbClr val="FFFF00"/>
              </a:solidFill>
              <a:prstDash val="solid"/>
              <a:round/>
            </a:ln>
          </a:left>
          <a:right>
            <a:ln w="12700" cap="flat">
              <a:solidFill>
                <a:srgbClr val="FFFF00"/>
              </a:solidFill>
              <a:prstDash val="solid"/>
              <a:round/>
            </a:ln>
          </a:right>
          <a:top>
            <a:ln w="12700" cap="flat">
              <a:solidFill>
                <a:srgbClr val="FFFF00"/>
              </a:solidFill>
              <a:prstDash val="solid"/>
              <a:round/>
            </a:ln>
          </a:top>
          <a:bottom>
            <a:ln w="12700" cap="flat">
              <a:solidFill>
                <a:srgbClr val="FFFF00"/>
              </a:solidFill>
              <a:prstDash val="solid"/>
              <a:round/>
            </a:ln>
          </a:bottom>
          <a:insideH>
            <a:ln w="12700" cap="flat">
              <a:solidFill>
                <a:srgbClr val="FFFF00"/>
              </a:solidFill>
              <a:prstDash val="solid"/>
              <a:round/>
            </a:ln>
          </a:insideH>
          <a:insideV>
            <a:ln w="12700" cap="flat">
              <a:solidFill>
                <a:srgbClr val="FFFF00"/>
              </a:solidFill>
              <a:prstDash val="solid"/>
              <a:round/>
            </a:ln>
          </a:insideV>
        </a:tcBdr>
        <a:fill>
          <a:solidFill>
            <a:schemeClr val="accent1"/>
          </a:solidFill>
        </a:fill>
      </a:tcStyle>
    </a:firstCol>
    <a:lastRow>
      <a:tcTxStyle b="on" i="off">
        <a:fontRef idx="minor">
          <a:srgbClr val="FFFF00"/>
        </a:fontRef>
        <a:srgbClr val="FFFF00"/>
      </a:tcTxStyle>
      <a:tcStyle>
        <a:tcBdr>
          <a:left>
            <a:ln w="12700" cap="flat">
              <a:solidFill>
                <a:srgbClr val="FFFF00"/>
              </a:solidFill>
              <a:prstDash val="solid"/>
              <a:round/>
            </a:ln>
          </a:left>
          <a:right>
            <a:ln w="12700" cap="flat">
              <a:solidFill>
                <a:srgbClr val="FFFF00"/>
              </a:solidFill>
              <a:prstDash val="solid"/>
              <a:round/>
            </a:ln>
          </a:right>
          <a:top>
            <a:ln w="38100" cap="flat">
              <a:solidFill>
                <a:srgbClr val="FFFF00"/>
              </a:solidFill>
              <a:prstDash val="solid"/>
              <a:round/>
            </a:ln>
          </a:top>
          <a:bottom>
            <a:ln w="12700" cap="flat">
              <a:solidFill>
                <a:srgbClr val="FFFF00"/>
              </a:solidFill>
              <a:prstDash val="solid"/>
              <a:round/>
            </a:ln>
          </a:bottom>
          <a:insideH>
            <a:ln w="12700" cap="flat">
              <a:solidFill>
                <a:srgbClr val="FFFF00"/>
              </a:solidFill>
              <a:prstDash val="solid"/>
              <a:round/>
            </a:ln>
          </a:insideH>
          <a:insideV>
            <a:ln w="12700" cap="flat">
              <a:solidFill>
                <a:srgbClr val="FFFF00"/>
              </a:solidFill>
              <a:prstDash val="solid"/>
              <a:round/>
            </a:ln>
          </a:insideV>
        </a:tcBdr>
        <a:fill>
          <a:solidFill>
            <a:schemeClr val="accent1"/>
          </a:solidFill>
        </a:fill>
      </a:tcStyle>
    </a:lastRow>
    <a:firstRow>
      <a:tcTxStyle b="on" i="off">
        <a:fontRef idx="minor">
          <a:srgbClr val="FFFF00"/>
        </a:fontRef>
        <a:srgbClr val="FFFF00"/>
      </a:tcTxStyle>
      <a:tcStyle>
        <a:tcBdr>
          <a:left>
            <a:ln w="12700" cap="flat">
              <a:solidFill>
                <a:srgbClr val="FFFF00"/>
              </a:solidFill>
              <a:prstDash val="solid"/>
              <a:round/>
            </a:ln>
          </a:left>
          <a:right>
            <a:ln w="12700" cap="flat">
              <a:solidFill>
                <a:srgbClr val="FFFF00"/>
              </a:solidFill>
              <a:prstDash val="solid"/>
              <a:round/>
            </a:ln>
          </a:right>
          <a:top>
            <a:ln w="12700" cap="flat">
              <a:solidFill>
                <a:srgbClr val="FFFF00"/>
              </a:solidFill>
              <a:prstDash val="solid"/>
              <a:round/>
            </a:ln>
          </a:top>
          <a:bottom>
            <a:ln w="38100" cap="flat">
              <a:solidFill>
                <a:srgbClr val="FFFF00"/>
              </a:solidFill>
              <a:prstDash val="solid"/>
              <a:round/>
            </a:ln>
          </a:bottom>
          <a:insideH>
            <a:ln w="12700" cap="flat">
              <a:solidFill>
                <a:srgbClr val="FFFF00"/>
              </a:solidFill>
              <a:prstDash val="solid"/>
              <a:round/>
            </a:ln>
          </a:insideH>
          <a:insideV>
            <a:ln w="12700" cap="flat">
              <a:solidFill>
                <a:srgbClr val="FFFF00"/>
              </a:solidFill>
              <a:prstDash val="solid"/>
              <a:round/>
            </a:ln>
          </a:insideV>
        </a:tcBdr>
        <a:fill>
          <a:solidFill>
            <a:schemeClr val="accent1"/>
          </a:solidFill>
        </a:fill>
      </a:tcStyle>
    </a:firstRow>
  </a:tblStyle>
  <a:tblStyle styleId="{C7B018BB-80A7-4F77-B60F-C8B233D01FF8}" styleName="">
    <a:tblBg/>
    <a:wholeTbl>
      <a:tcTxStyle b="off" i="off">
        <a:fontRef idx="minor">
          <a:srgbClr val="0000FF"/>
        </a:fontRef>
        <a:srgbClr val="0000FF"/>
      </a:tcTxStyle>
      <a:tcStyle>
        <a:tcBdr>
          <a:left>
            <a:ln w="12700" cap="flat">
              <a:solidFill>
                <a:srgbClr val="FFFF00"/>
              </a:solidFill>
              <a:prstDash val="solid"/>
              <a:round/>
            </a:ln>
          </a:left>
          <a:right>
            <a:ln w="12700" cap="flat">
              <a:solidFill>
                <a:srgbClr val="FFFF00"/>
              </a:solidFill>
              <a:prstDash val="solid"/>
              <a:round/>
            </a:ln>
          </a:right>
          <a:top>
            <a:ln w="12700" cap="flat">
              <a:solidFill>
                <a:srgbClr val="FFFF00"/>
              </a:solidFill>
              <a:prstDash val="solid"/>
              <a:round/>
            </a:ln>
          </a:top>
          <a:bottom>
            <a:ln w="12700" cap="flat">
              <a:solidFill>
                <a:srgbClr val="FFFF00"/>
              </a:solidFill>
              <a:prstDash val="solid"/>
              <a:round/>
            </a:ln>
          </a:bottom>
          <a:insideH>
            <a:ln w="12700" cap="flat">
              <a:solidFill>
                <a:srgbClr val="FFFF00"/>
              </a:solidFill>
              <a:prstDash val="solid"/>
              <a:round/>
            </a:ln>
          </a:insideH>
          <a:insideV>
            <a:ln w="12700" cap="flat">
              <a:solidFill>
                <a:srgbClr val="FFFF00"/>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00"/>
        </a:fontRef>
        <a:srgbClr val="FFFF00"/>
      </a:tcTxStyle>
      <a:tcStyle>
        <a:tcBdr>
          <a:left>
            <a:ln w="12700" cap="flat">
              <a:solidFill>
                <a:srgbClr val="FFFF00"/>
              </a:solidFill>
              <a:prstDash val="solid"/>
              <a:round/>
            </a:ln>
          </a:left>
          <a:right>
            <a:ln w="12700" cap="flat">
              <a:solidFill>
                <a:srgbClr val="FFFF00"/>
              </a:solidFill>
              <a:prstDash val="solid"/>
              <a:round/>
            </a:ln>
          </a:right>
          <a:top>
            <a:ln w="12700" cap="flat">
              <a:solidFill>
                <a:srgbClr val="FFFF00"/>
              </a:solidFill>
              <a:prstDash val="solid"/>
              <a:round/>
            </a:ln>
          </a:top>
          <a:bottom>
            <a:ln w="12700" cap="flat">
              <a:solidFill>
                <a:srgbClr val="FFFF00"/>
              </a:solidFill>
              <a:prstDash val="solid"/>
              <a:round/>
            </a:ln>
          </a:bottom>
          <a:insideH>
            <a:ln w="12700" cap="flat">
              <a:solidFill>
                <a:srgbClr val="FFFF00"/>
              </a:solidFill>
              <a:prstDash val="solid"/>
              <a:round/>
            </a:ln>
          </a:insideH>
          <a:insideV>
            <a:ln w="12700" cap="flat">
              <a:solidFill>
                <a:srgbClr val="FFFF00"/>
              </a:solidFill>
              <a:prstDash val="solid"/>
              <a:round/>
            </a:ln>
          </a:insideV>
        </a:tcBdr>
        <a:fill>
          <a:solidFill>
            <a:schemeClr val="accent3"/>
          </a:solidFill>
        </a:fill>
      </a:tcStyle>
    </a:firstCol>
    <a:lastRow>
      <a:tcTxStyle b="on" i="off">
        <a:fontRef idx="minor">
          <a:srgbClr val="FFFF00"/>
        </a:fontRef>
        <a:srgbClr val="FFFF00"/>
      </a:tcTxStyle>
      <a:tcStyle>
        <a:tcBdr>
          <a:left>
            <a:ln w="12700" cap="flat">
              <a:solidFill>
                <a:srgbClr val="FFFF00"/>
              </a:solidFill>
              <a:prstDash val="solid"/>
              <a:round/>
            </a:ln>
          </a:left>
          <a:right>
            <a:ln w="12700" cap="flat">
              <a:solidFill>
                <a:srgbClr val="FFFF00"/>
              </a:solidFill>
              <a:prstDash val="solid"/>
              <a:round/>
            </a:ln>
          </a:right>
          <a:top>
            <a:ln w="38100" cap="flat">
              <a:solidFill>
                <a:srgbClr val="FFFF00"/>
              </a:solidFill>
              <a:prstDash val="solid"/>
              <a:round/>
            </a:ln>
          </a:top>
          <a:bottom>
            <a:ln w="12700" cap="flat">
              <a:solidFill>
                <a:srgbClr val="FFFF00"/>
              </a:solidFill>
              <a:prstDash val="solid"/>
              <a:round/>
            </a:ln>
          </a:bottom>
          <a:insideH>
            <a:ln w="12700" cap="flat">
              <a:solidFill>
                <a:srgbClr val="FFFF00"/>
              </a:solidFill>
              <a:prstDash val="solid"/>
              <a:round/>
            </a:ln>
          </a:insideH>
          <a:insideV>
            <a:ln w="12700" cap="flat">
              <a:solidFill>
                <a:srgbClr val="FFFF00"/>
              </a:solidFill>
              <a:prstDash val="solid"/>
              <a:round/>
            </a:ln>
          </a:insideV>
        </a:tcBdr>
        <a:fill>
          <a:solidFill>
            <a:schemeClr val="accent3"/>
          </a:solidFill>
        </a:fill>
      </a:tcStyle>
    </a:lastRow>
    <a:firstRow>
      <a:tcTxStyle b="on" i="off">
        <a:fontRef idx="minor">
          <a:srgbClr val="FFFF00"/>
        </a:fontRef>
        <a:srgbClr val="FFFF00"/>
      </a:tcTxStyle>
      <a:tcStyle>
        <a:tcBdr>
          <a:left>
            <a:ln w="12700" cap="flat">
              <a:solidFill>
                <a:srgbClr val="FFFF00"/>
              </a:solidFill>
              <a:prstDash val="solid"/>
              <a:round/>
            </a:ln>
          </a:left>
          <a:right>
            <a:ln w="12700" cap="flat">
              <a:solidFill>
                <a:srgbClr val="FFFF00"/>
              </a:solidFill>
              <a:prstDash val="solid"/>
              <a:round/>
            </a:ln>
          </a:right>
          <a:top>
            <a:ln w="12700" cap="flat">
              <a:solidFill>
                <a:srgbClr val="FFFF00"/>
              </a:solidFill>
              <a:prstDash val="solid"/>
              <a:round/>
            </a:ln>
          </a:top>
          <a:bottom>
            <a:ln w="38100" cap="flat">
              <a:solidFill>
                <a:srgbClr val="FFFF00"/>
              </a:solidFill>
              <a:prstDash val="solid"/>
              <a:round/>
            </a:ln>
          </a:bottom>
          <a:insideH>
            <a:ln w="12700" cap="flat">
              <a:solidFill>
                <a:srgbClr val="FFFF00"/>
              </a:solidFill>
              <a:prstDash val="solid"/>
              <a:round/>
            </a:ln>
          </a:insideH>
          <a:insideV>
            <a:ln w="12700" cap="flat">
              <a:solidFill>
                <a:srgbClr val="FFFF00"/>
              </a:solidFill>
              <a:prstDash val="solid"/>
              <a:round/>
            </a:ln>
          </a:insideV>
        </a:tcBdr>
        <a:fill>
          <a:solidFill>
            <a:schemeClr val="accent3"/>
          </a:solidFill>
        </a:fill>
      </a:tcStyle>
    </a:firstRow>
  </a:tblStyle>
  <a:tblStyle styleId="{EEE7283C-3CF3-47DC-8721-378D4A62B228}" styleName="">
    <a:tblBg/>
    <a:wholeTbl>
      <a:tcTxStyle b="off" i="off">
        <a:fontRef idx="minor">
          <a:srgbClr val="0000FF"/>
        </a:fontRef>
        <a:srgbClr val="0000FF"/>
      </a:tcTxStyle>
      <a:tcStyle>
        <a:tcBdr>
          <a:left>
            <a:ln w="12700" cap="flat">
              <a:solidFill>
                <a:srgbClr val="FFFF00"/>
              </a:solidFill>
              <a:prstDash val="solid"/>
              <a:round/>
            </a:ln>
          </a:left>
          <a:right>
            <a:ln w="12700" cap="flat">
              <a:solidFill>
                <a:srgbClr val="FFFF00"/>
              </a:solidFill>
              <a:prstDash val="solid"/>
              <a:round/>
            </a:ln>
          </a:right>
          <a:top>
            <a:ln w="12700" cap="flat">
              <a:solidFill>
                <a:srgbClr val="FFFF00"/>
              </a:solidFill>
              <a:prstDash val="solid"/>
              <a:round/>
            </a:ln>
          </a:top>
          <a:bottom>
            <a:ln w="12700" cap="flat">
              <a:solidFill>
                <a:srgbClr val="FFFF00"/>
              </a:solidFill>
              <a:prstDash val="solid"/>
              <a:round/>
            </a:ln>
          </a:bottom>
          <a:insideH>
            <a:ln w="12700" cap="flat">
              <a:solidFill>
                <a:srgbClr val="FFFF00"/>
              </a:solidFill>
              <a:prstDash val="solid"/>
              <a:round/>
            </a:ln>
          </a:insideH>
          <a:insideV>
            <a:ln w="12700" cap="flat">
              <a:solidFill>
                <a:srgbClr val="FFFF00"/>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00"/>
        </a:fontRef>
        <a:srgbClr val="FFFF00"/>
      </a:tcTxStyle>
      <a:tcStyle>
        <a:tcBdr>
          <a:left>
            <a:ln w="12700" cap="flat">
              <a:solidFill>
                <a:srgbClr val="FFFF00"/>
              </a:solidFill>
              <a:prstDash val="solid"/>
              <a:round/>
            </a:ln>
          </a:left>
          <a:right>
            <a:ln w="12700" cap="flat">
              <a:solidFill>
                <a:srgbClr val="FFFF00"/>
              </a:solidFill>
              <a:prstDash val="solid"/>
              <a:round/>
            </a:ln>
          </a:right>
          <a:top>
            <a:ln w="12700" cap="flat">
              <a:solidFill>
                <a:srgbClr val="FFFF00"/>
              </a:solidFill>
              <a:prstDash val="solid"/>
              <a:round/>
            </a:ln>
          </a:top>
          <a:bottom>
            <a:ln w="12700" cap="flat">
              <a:solidFill>
                <a:srgbClr val="FFFF00"/>
              </a:solidFill>
              <a:prstDash val="solid"/>
              <a:round/>
            </a:ln>
          </a:bottom>
          <a:insideH>
            <a:ln w="12700" cap="flat">
              <a:solidFill>
                <a:srgbClr val="FFFF00"/>
              </a:solidFill>
              <a:prstDash val="solid"/>
              <a:round/>
            </a:ln>
          </a:insideH>
          <a:insideV>
            <a:ln w="12700" cap="flat">
              <a:solidFill>
                <a:srgbClr val="FFFF00"/>
              </a:solidFill>
              <a:prstDash val="solid"/>
              <a:round/>
            </a:ln>
          </a:insideV>
        </a:tcBdr>
        <a:fill>
          <a:solidFill>
            <a:schemeClr val="accent6"/>
          </a:solidFill>
        </a:fill>
      </a:tcStyle>
    </a:firstCol>
    <a:lastRow>
      <a:tcTxStyle b="on" i="off">
        <a:fontRef idx="minor">
          <a:srgbClr val="FFFF00"/>
        </a:fontRef>
        <a:srgbClr val="FFFF00"/>
      </a:tcTxStyle>
      <a:tcStyle>
        <a:tcBdr>
          <a:left>
            <a:ln w="12700" cap="flat">
              <a:solidFill>
                <a:srgbClr val="FFFF00"/>
              </a:solidFill>
              <a:prstDash val="solid"/>
              <a:round/>
            </a:ln>
          </a:left>
          <a:right>
            <a:ln w="12700" cap="flat">
              <a:solidFill>
                <a:srgbClr val="FFFF00"/>
              </a:solidFill>
              <a:prstDash val="solid"/>
              <a:round/>
            </a:ln>
          </a:right>
          <a:top>
            <a:ln w="38100" cap="flat">
              <a:solidFill>
                <a:srgbClr val="FFFF00"/>
              </a:solidFill>
              <a:prstDash val="solid"/>
              <a:round/>
            </a:ln>
          </a:top>
          <a:bottom>
            <a:ln w="12700" cap="flat">
              <a:solidFill>
                <a:srgbClr val="FFFF00"/>
              </a:solidFill>
              <a:prstDash val="solid"/>
              <a:round/>
            </a:ln>
          </a:bottom>
          <a:insideH>
            <a:ln w="12700" cap="flat">
              <a:solidFill>
                <a:srgbClr val="FFFF00"/>
              </a:solidFill>
              <a:prstDash val="solid"/>
              <a:round/>
            </a:ln>
          </a:insideH>
          <a:insideV>
            <a:ln w="12700" cap="flat">
              <a:solidFill>
                <a:srgbClr val="FFFF00"/>
              </a:solidFill>
              <a:prstDash val="solid"/>
              <a:round/>
            </a:ln>
          </a:insideV>
        </a:tcBdr>
        <a:fill>
          <a:solidFill>
            <a:schemeClr val="accent6"/>
          </a:solidFill>
        </a:fill>
      </a:tcStyle>
    </a:lastRow>
    <a:firstRow>
      <a:tcTxStyle b="on" i="off">
        <a:fontRef idx="minor">
          <a:srgbClr val="FFFF00"/>
        </a:fontRef>
        <a:srgbClr val="FFFF00"/>
      </a:tcTxStyle>
      <a:tcStyle>
        <a:tcBdr>
          <a:left>
            <a:ln w="12700" cap="flat">
              <a:solidFill>
                <a:srgbClr val="FFFF00"/>
              </a:solidFill>
              <a:prstDash val="solid"/>
              <a:round/>
            </a:ln>
          </a:left>
          <a:right>
            <a:ln w="12700" cap="flat">
              <a:solidFill>
                <a:srgbClr val="FFFF00"/>
              </a:solidFill>
              <a:prstDash val="solid"/>
              <a:round/>
            </a:ln>
          </a:right>
          <a:top>
            <a:ln w="12700" cap="flat">
              <a:solidFill>
                <a:srgbClr val="FFFF00"/>
              </a:solidFill>
              <a:prstDash val="solid"/>
              <a:round/>
            </a:ln>
          </a:top>
          <a:bottom>
            <a:ln w="38100" cap="flat">
              <a:solidFill>
                <a:srgbClr val="FFFF00"/>
              </a:solidFill>
              <a:prstDash val="solid"/>
              <a:round/>
            </a:ln>
          </a:bottom>
          <a:insideH>
            <a:ln w="12700" cap="flat">
              <a:solidFill>
                <a:srgbClr val="FFFF00"/>
              </a:solidFill>
              <a:prstDash val="solid"/>
              <a:round/>
            </a:ln>
          </a:insideH>
          <a:insideV>
            <a:ln w="12700" cap="flat">
              <a:solidFill>
                <a:srgbClr val="FFFF00"/>
              </a:solidFill>
              <a:prstDash val="solid"/>
              <a:round/>
            </a:ln>
          </a:insideV>
        </a:tcBdr>
        <a:fill>
          <a:solidFill>
            <a:schemeClr val="accent6"/>
          </a:solidFill>
        </a:fill>
      </a:tcStyle>
    </a:firstRow>
  </a:tblStyle>
  <a:tblStyle styleId="{CF821DB8-F4EB-4A41-A1BA-3FCAFE7338EE}" styleName="">
    <a:tblBg/>
    <a:wholeTbl>
      <a:tcTxStyle b="off" i="off">
        <a:fontRef idx="minor">
          <a:srgbClr val="0000FF"/>
        </a:fontRef>
        <a:srgbClr val="0000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FF"/>
          </a:solidFill>
        </a:fill>
      </a:tcStyle>
    </a:wholeTbl>
    <a:band2H>
      <a:tcTxStyle/>
      <a:tcStyle>
        <a:tcBdr/>
        <a:fill>
          <a:solidFill>
            <a:srgbClr val="FFFF00"/>
          </a:solidFill>
        </a:fill>
      </a:tcStyle>
    </a:band2H>
    <a:firstCol>
      <a:tcTxStyle b="on" i="off">
        <a:fontRef idx="minor">
          <a:srgbClr val="FFFF00"/>
        </a:fontRef>
        <a:srgbClr val="FFFF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FF"/>
        </a:fontRef>
        <a:srgbClr val="0000FF"/>
      </a:tcTxStyle>
      <a:tcStyle>
        <a:tcBdr>
          <a:left>
            <a:ln w="12700" cap="flat">
              <a:noFill/>
              <a:miter lim="400000"/>
            </a:ln>
          </a:left>
          <a:right>
            <a:ln w="12700" cap="flat">
              <a:noFill/>
              <a:miter lim="400000"/>
            </a:ln>
          </a:right>
          <a:top>
            <a:ln w="50800" cap="flat">
              <a:solidFill>
                <a:srgbClr val="0000FF"/>
              </a:solidFill>
              <a:prstDash val="solid"/>
              <a:round/>
            </a:ln>
          </a:top>
          <a:bottom>
            <a:ln w="25400" cap="flat">
              <a:solidFill>
                <a:srgbClr val="0000FF"/>
              </a:solidFill>
              <a:prstDash val="solid"/>
              <a:round/>
            </a:ln>
          </a:bottom>
          <a:insideH>
            <a:ln w="12700" cap="flat">
              <a:noFill/>
              <a:miter lim="400000"/>
            </a:ln>
          </a:insideH>
          <a:insideV>
            <a:ln w="12700" cap="flat">
              <a:noFill/>
              <a:miter lim="400000"/>
            </a:ln>
          </a:insideV>
        </a:tcBdr>
        <a:fill>
          <a:solidFill>
            <a:srgbClr val="FFFF00"/>
          </a:solidFill>
        </a:fill>
      </a:tcStyle>
    </a:lastRow>
    <a:firstRow>
      <a:tcTxStyle b="on" i="off">
        <a:fontRef idx="minor">
          <a:srgbClr val="FFFF00"/>
        </a:fontRef>
        <a:srgbClr val="FFFF00"/>
      </a:tcTxStyle>
      <a:tcStyle>
        <a:tcBdr>
          <a:left>
            <a:ln w="12700" cap="flat">
              <a:noFill/>
              <a:miter lim="400000"/>
            </a:ln>
          </a:left>
          <a:right>
            <a:ln w="12700" cap="flat">
              <a:noFill/>
              <a:miter lim="400000"/>
            </a:ln>
          </a:right>
          <a:top>
            <a:ln w="25400" cap="flat">
              <a:solidFill>
                <a:srgbClr val="0000FF"/>
              </a:solidFill>
              <a:prstDash val="solid"/>
              <a:round/>
            </a:ln>
          </a:top>
          <a:bottom>
            <a:ln w="25400" cap="flat">
              <a:solidFill>
                <a:srgbClr val="0000FF"/>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FF"/>
        </a:fontRef>
        <a:srgbClr val="0000FF"/>
      </a:tcTxStyle>
      <a:tcStyle>
        <a:tcBdr>
          <a:left>
            <a:ln w="12700" cap="flat">
              <a:solidFill>
                <a:srgbClr val="FFFF00"/>
              </a:solidFill>
              <a:prstDash val="solid"/>
              <a:round/>
            </a:ln>
          </a:left>
          <a:right>
            <a:ln w="12700" cap="flat">
              <a:solidFill>
                <a:srgbClr val="FFFF00"/>
              </a:solidFill>
              <a:prstDash val="solid"/>
              <a:round/>
            </a:ln>
          </a:right>
          <a:top>
            <a:ln w="12700" cap="flat">
              <a:solidFill>
                <a:srgbClr val="FFFF00"/>
              </a:solidFill>
              <a:prstDash val="solid"/>
              <a:round/>
            </a:ln>
          </a:top>
          <a:bottom>
            <a:ln w="12700" cap="flat">
              <a:solidFill>
                <a:srgbClr val="FFFF00"/>
              </a:solidFill>
              <a:prstDash val="solid"/>
              <a:round/>
            </a:ln>
          </a:bottom>
          <a:insideH>
            <a:ln w="12700" cap="flat">
              <a:solidFill>
                <a:srgbClr val="FFFF00"/>
              </a:solidFill>
              <a:prstDash val="solid"/>
              <a:round/>
            </a:ln>
          </a:insideH>
          <a:insideV>
            <a:ln w="12700" cap="flat">
              <a:solidFill>
                <a:srgbClr val="FFFF00"/>
              </a:solidFill>
              <a:prstDash val="solid"/>
              <a:round/>
            </a:ln>
          </a:insideV>
        </a:tcBdr>
        <a:fill>
          <a:solidFill>
            <a:srgbClr val="CACAFF"/>
          </a:solidFill>
        </a:fill>
      </a:tcStyle>
    </a:wholeTbl>
    <a:band2H>
      <a:tcTxStyle/>
      <a:tcStyle>
        <a:tcBdr/>
        <a:fill>
          <a:solidFill>
            <a:srgbClr val="E6E6FF"/>
          </a:solidFill>
        </a:fill>
      </a:tcStyle>
    </a:band2H>
    <a:firstCol>
      <a:tcTxStyle b="on" i="off">
        <a:fontRef idx="minor">
          <a:srgbClr val="FFFF00"/>
        </a:fontRef>
        <a:srgbClr val="FFFF00"/>
      </a:tcTxStyle>
      <a:tcStyle>
        <a:tcBdr>
          <a:left>
            <a:ln w="12700" cap="flat">
              <a:solidFill>
                <a:srgbClr val="FFFF00"/>
              </a:solidFill>
              <a:prstDash val="solid"/>
              <a:round/>
            </a:ln>
          </a:left>
          <a:right>
            <a:ln w="12700" cap="flat">
              <a:solidFill>
                <a:srgbClr val="FFFF00"/>
              </a:solidFill>
              <a:prstDash val="solid"/>
              <a:round/>
            </a:ln>
          </a:right>
          <a:top>
            <a:ln w="12700" cap="flat">
              <a:solidFill>
                <a:srgbClr val="FFFF00"/>
              </a:solidFill>
              <a:prstDash val="solid"/>
              <a:round/>
            </a:ln>
          </a:top>
          <a:bottom>
            <a:ln w="12700" cap="flat">
              <a:solidFill>
                <a:srgbClr val="FFFF00"/>
              </a:solidFill>
              <a:prstDash val="solid"/>
              <a:round/>
            </a:ln>
          </a:bottom>
          <a:insideH>
            <a:ln w="12700" cap="flat">
              <a:solidFill>
                <a:srgbClr val="FFFF00"/>
              </a:solidFill>
              <a:prstDash val="solid"/>
              <a:round/>
            </a:ln>
          </a:insideH>
          <a:insideV>
            <a:ln w="12700" cap="flat">
              <a:solidFill>
                <a:srgbClr val="FFFF00"/>
              </a:solidFill>
              <a:prstDash val="solid"/>
              <a:round/>
            </a:ln>
          </a:insideV>
        </a:tcBdr>
        <a:fill>
          <a:solidFill>
            <a:srgbClr val="0000FF"/>
          </a:solidFill>
        </a:fill>
      </a:tcStyle>
    </a:firstCol>
    <a:lastRow>
      <a:tcTxStyle b="on" i="off">
        <a:fontRef idx="minor">
          <a:srgbClr val="FFFF00"/>
        </a:fontRef>
        <a:srgbClr val="FFFF00"/>
      </a:tcTxStyle>
      <a:tcStyle>
        <a:tcBdr>
          <a:left>
            <a:ln w="12700" cap="flat">
              <a:solidFill>
                <a:srgbClr val="FFFF00"/>
              </a:solidFill>
              <a:prstDash val="solid"/>
              <a:round/>
            </a:ln>
          </a:left>
          <a:right>
            <a:ln w="12700" cap="flat">
              <a:solidFill>
                <a:srgbClr val="FFFF00"/>
              </a:solidFill>
              <a:prstDash val="solid"/>
              <a:round/>
            </a:ln>
          </a:right>
          <a:top>
            <a:ln w="38100" cap="flat">
              <a:solidFill>
                <a:srgbClr val="FFFF00"/>
              </a:solidFill>
              <a:prstDash val="solid"/>
              <a:round/>
            </a:ln>
          </a:top>
          <a:bottom>
            <a:ln w="12700" cap="flat">
              <a:solidFill>
                <a:srgbClr val="FFFF00"/>
              </a:solidFill>
              <a:prstDash val="solid"/>
              <a:round/>
            </a:ln>
          </a:bottom>
          <a:insideH>
            <a:ln w="12700" cap="flat">
              <a:solidFill>
                <a:srgbClr val="FFFF00"/>
              </a:solidFill>
              <a:prstDash val="solid"/>
              <a:round/>
            </a:ln>
          </a:insideH>
          <a:insideV>
            <a:ln w="12700" cap="flat">
              <a:solidFill>
                <a:srgbClr val="FFFF00"/>
              </a:solidFill>
              <a:prstDash val="solid"/>
              <a:round/>
            </a:ln>
          </a:insideV>
        </a:tcBdr>
        <a:fill>
          <a:solidFill>
            <a:srgbClr val="0000FF"/>
          </a:solidFill>
        </a:fill>
      </a:tcStyle>
    </a:lastRow>
    <a:firstRow>
      <a:tcTxStyle b="on" i="off">
        <a:fontRef idx="minor">
          <a:srgbClr val="FFFF00"/>
        </a:fontRef>
        <a:srgbClr val="FFFF00"/>
      </a:tcTxStyle>
      <a:tcStyle>
        <a:tcBdr>
          <a:left>
            <a:ln w="12700" cap="flat">
              <a:solidFill>
                <a:srgbClr val="FFFF00"/>
              </a:solidFill>
              <a:prstDash val="solid"/>
              <a:round/>
            </a:ln>
          </a:left>
          <a:right>
            <a:ln w="12700" cap="flat">
              <a:solidFill>
                <a:srgbClr val="FFFF00"/>
              </a:solidFill>
              <a:prstDash val="solid"/>
              <a:round/>
            </a:ln>
          </a:right>
          <a:top>
            <a:ln w="12700" cap="flat">
              <a:solidFill>
                <a:srgbClr val="FFFF00"/>
              </a:solidFill>
              <a:prstDash val="solid"/>
              <a:round/>
            </a:ln>
          </a:top>
          <a:bottom>
            <a:ln w="38100" cap="flat">
              <a:solidFill>
                <a:srgbClr val="FFFF00"/>
              </a:solidFill>
              <a:prstDash val="solid"/>
              <a:round/>
            </a:ln>
          </a:bottom>
          <a:insideH>
            <a:ln w="12700" cap="flat">
              <a:solidFill>
                <a:srgbClr val="FFFF00"/>
              </a:solidFill>
              <a:prstDash val="solid"/>
              <a:round/>
            </a:ln>
          </a:insideH>
          <a:insideV>
            <a:ln w="12700" cap="flat">
              <a:solidFill>
                <a:srgbClr val="FFFF00"/>
              </a:solidFill>
              <a:prstDash val="solid"/>
              <a:round/>
            </a:ln>
          </a:insideV>
        </a:tcBdr>
        <a:fill>
          <a:solidFill>
            <a:srgbClr val="0000FF"/>
          </a:solidFill>
        </a:fill>
      </a:tcStyle>
    </a:firstRow>
  </a:tblStyle>
  <a:tblStyle styleId="{2708684C-4D16-4618-839F-0558EEFCDFE6}" styleName="">
    <a:tblBg/>
    <a:wholeTbl>
      <a:tcTxStyle b="off" i="off">
        <a:fontRef idx="minor">
          <a:srgbClr val="FFFF00"/>
        </a:fontRef>
        <a:srgbClr val="FFFF00"/>
      </a:tcTxStyle>
      <a:tcStyle>
        <a:tcBdr>
          <a:left>
            <a:ln w="12700" cap="flat">
              <a:solidFill>
                <a:srgbClr val="FFFF00"/>
              </a:solidFill>
              <a:prstDash val="solid"/>
              <a:round/>
            </a:ln>
          </a:left>
          <a:right>
            <a:ln w="12700" cap="flat">
              <a:solidFill>
                <a:srgbClr val="FFFF00"/>
              </a:solidFill>
              <a:prstDash val="solid"/>
              <a:round/>
            </a:ln>
          </a:right>
          <a:top>
            <a:ln w="12700" cap="flat">
              <a:solidFill>
                <a:srgbClr val="FFFF00"/>
              </a:solidFill>
              <a:prstDash val="solid"/>
              <a:round/>
            </a:ln>
          </a:top>
          <a:bottom>
            <a:ln w="12700" cap="flat">
              <a:solidFill>
                <a:srgbClr val="FFFF00"/>
              </a:solidFill>
              <a:prstDash val="solid"/>
              <a:round/>
            </a:ln>
          </a:bottom>
          <a:insideH>
            <a:ln w="12700" cap="flat">
              <a:solidFill>
                <a:srgbClr val="FFFF00"/>
              </a:solidFill>
              <a:prstDash val="solid"/>
              <a:round/>
            </a:ln>
          </a:insideH>
          <a:insideV>
            <a:ln w="12700" cap="flat">
              <a:solidFill>
                <a:srgbClr val="FFFF00"/>
              </a:solidFill>
              <a:prstDash val="solid"/>
              <a:round/>
            </a:ln>
          </a:insideV>
        </a:tcBdr>
        <a:fill>
          <a:solidFill>
            <a:srgbClr val="FFFF00">
              <a:alpha val="20000"/>
            </a:srgbClr>
          </a:solidFill>
        </a:fill>
      </a:tcStyle>
    </a:wholeTbl>
    <a:band2H>
      <a:tcTxStyle/>
      <a:tcStyle>
        <a:tcBdr/>
        <a:fill>
          <a:solidFill>
            <a:srgbClr val="FFFFFF"/>
          </a:solidFill>
        </a:fill>
      </a:tcStyle>
    </a:band2H>
    <a:firstCol>
      <a:tcTxStyle b="on" i="off">
        <a:fontRef idx="minor">
          <a:srgbClr val="FFFF00"/>
        </a:fontRef>
        <a:srgbClr val="FFFF00"/>
      </a:tcTxStyle>
      <a:tcStyle>
        <a:tcBdr>
          <a:left>
            <a:ln w="12700" cap="flat">
              <a:solidFill>
                <a:srgbClr val="FFFF00"/>
              </a:solidFill>
              <a:prstDash val="solid"/>
              <a:round/>
            </a:ln>
          </a:left>
          <a:right>
            <a:ln w="12700" cap="flat">
              <a:solidFill>
                <a:srgbClr val="FFFF00"/>
              </a:solidFill>
              <a:prstDash val="solid"/>
              <a:round/>
            </a:ln>
          </a:right>
          <a:top>
            <a:ln w="12700" cap="flat">
              <a:solidFill>
                <a:srgbClr val="FFFF00"/>
              </a:solidFill>
              <a:prstDash val="solid"/>
              <a:round/>
            </a:ln>
          </a:top>
          <a:bottom>
            <a:ln w="12700" cap="flat">
              <a:solidFill>
                <a:srgbClr val="FFFF00"/>
              </a:solidFill>
              <a:prstDash val="solid"/>
              <a:round/>
            </a:ln>
          </a:bottom>
          <a:insideH>
            <a:ln w="12700" cap="flat">
              <a:solidFill>
                <a:srgbClr val="FFFF00"/>
              </a:solidFill>
              <a:prstDash val="solid"/>
              <a:round/>
            </a:ln>
          </a:insideH>
          <a:insideV>
            <a:ln w="12700" cap="flat">
              <a:solidFill>
                <a:srgbClr val="FFFF00"/>
              </a:solidFill>
              <a:prstDash val="solid"/>
              <a:round/>
            </a:ln>
          </a:insideV>
        </a:tcBdr>
        <a:fill>
          <a:solidFill>
            <a:srgbClr val="FFFF00">
              <a:alpha val="20000"/>
            </a:srgbClr>
          </a:solidFill>
        </a:fill>
      </a:tcStyle>
    </a:firstCol>
    <a:lastRow>
      <a:tcTxStyle b="on" i="off">
        <a:fontRef idx="minor">
          <a:srgbClr val="FFFF00"/>
        </a:fontRef>
        <a:srgbClr val="FFFF00"/>
      </a:tcTxStyle>
      <a:tcStyle>
        <a:tcBdr>
          <a:left>
            <a:ln w="12700" cap="flat">
              <a:solidFill>
                <a:srgbClr val="FFFF00"/>
              </a:solidFill>
              <a:prstDash val="solid"/>
              <a:round/>
            </a:ln>
          </a:left>
          <a:right>
            <a:ln w="12700" cap="flat">
              <a:solidFill>
                <a:srgbClr val="FFFF00"/>
              </a:solidFill>
              <a:prstDash val="solid"/>
              <a:round/>
            </a:ln>
          </a:right>
          <a:top>
            <a:ln w="50800" cap="flat">
              <a:solidFill>
                <a:srgbClr val="FFFF00"/>
              </a:solidFill>
              <a:prstDash val="solid"/>
              <a:round/>
            </a:ln>
          </a:top>
          <a:bottom>
            <a:ln w="12700" cap="flat">
              <a:solidFill>
                <a:srgbClr val="FFFF00"/>
              </a:solidFill>
              <a:prstDash val="solid"/>
              <a:round/>
            </a:ln>
          </a:bottom>
          <a:insideH>
            <a:ln w="12700" cap="flat">
              <a:solidFill>
                <a:srgbClr val="FFFF00"/>
              </a:solidFill>
              <a:prstDash val="solid"/>
              <a:round/>
            </a:ln>
          </a:insideH>
          <a:insideV>
            <a:ln w="12700" cap="flat">
              <a:solidFill>
                <a:srgbClr val="FFFF00"/>
              </a:solidFill>
              <a:prstDash val="solid"/>
              <a:round/>
            </a:ln>
          </a:insideV>
        </a:tcBdr>
        <a:fill>
          <a:noFill/>
        </a:fill>
      </a:tcStyle>
    </a:lastRow>
    <a:firstRow>
      <a:tcTxStyle b="on" i="off">
        <a:fontRef idx="minor">
          <a:srgbClr val="FFFF00"/>
        </a:fontRef>
        <a:srgbClr val="FFFF00"/>
      </a:tcTxStyle>
      <a:tcStyle>
        <a:tcBdr>
          <a:left>
            <a:ln w="12700" cap="flat">
              <a:solidFill>
                <a:srgbClr val="FFFF00"/>
              </a:solidFill>
              <a:prstDash val="solid"/>
              <a:round/>
            </a:ln>
          </a:left>
          <a:right>
            <a:ln w="12700" cap="flat">
              <a:solidFill>
                <a:srgbClr val="FFFF00"/>
              </a:solidFill>
              <a:prstDash val="solid"/>
              <a:round/>
            </a:ln>
          </a:right>
          <a:top>
            <a:ln w="12700" cap="flat">
              <a:solidFill>
                <a:srgbClr val="FFFF00"/>
              </a:solidFill>
              <a:prstDash val="solid"/>
              <a:round/>
            </a:ln>
          </a:top>
          <a:bottom>
            <a:ln w="25400" cap="flat">
              <a:solidFill>
                <a:srgbClr val="FFFF00"/>
              </a:solidFill>
              <a:prstDash val="solid"/>
              <a:round/>
            </a:ln>
          </a:bottom>
          <a:insideH>
            <a:ln w="12700" cap="flat">
              <a:solidFill>
                <a:srgbClr val="FFFF00"/>
              </a:solidFill>
              <a:prstDash val="solid"/>
              <a:round/>
            </a:ln>
          </a:insideH>
          <a:insideV>
            <a:ln w="12700" cap="flat">
              <a:solidFill>
                <a:srgbClr val="FFFF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89"/>
    <p:restoredTop sz="82530"/>
  </p:normalViewPr>
  <p:slideViewPr>
    <p:cSldViewPr snapToObjects="1">
      <p:cViewPr varScale="1">
        <p:scale>
          <a:sx n="89" d="100"/>
          <a:sy n="89" d="100"/>
        </p:scale>
        <p:origin x="1728" y="17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78" name="Shape 178"/>
          <p:cNvSpPr>
            <a:spLocks noGrp="1"/>
          </p:cNvSpPr>
          <p:nvPr>
            <p:ph type="body" sz="quarter" idx="1"/>
          </p:nvPr>
        </p:nvSpPr>
        <p:spPr>
          <a:xfrm>
            <a:off x="914400" y="4343400"/>
            <a:ext cx="5029200" cy="4114800"/>
          </a:xfrm>
          <a:prstGeom prst="rect">
            <a:avLst/>
          </a:prstGeom>
        </p:spPr>
        <p:txBody>
          <a:bodyPr/>
          <a:lstStyle/>
          <a:p>
            <a:endParaRPr dirty="0"/>
          </a:p>
        </p:txBody>
      </p:sp>
    </p:spTree>
  </p:cSld>
  <p:clrMap bg1="lt1" tx1="dk1" bg2="lt2" tx2="dk2" accent1="accent1" accent2="accent2" accent3="accent3" accent4="accent4" accent5="accent5" accent6="accent6" hlink="hlink" folHlink="folHlink"/>
  <p:notesStyle>
    <a:lvl1pPr latinLnBrk="0">
      <a:spcBef>
        <a:spcPts val="400"/>
      </a:spcBef>
      <a:defRPr sz="1200" b="0" i="0">
        <a:latin typeface="Tahoma Normal"/>
        <a:ea typeface="+mn-ea"/>
        <a:cs typeface="+mn-cs"/>
        <a:sym typeface="Times New Roman"/>
      </a:defRPr>
    </a:lvl1pPr>
    <a:lvl2pPr indent="228600" latinLnBrk="0">
      <a:spcBef>
        <a:spcPts val="400"/>
      </a:spcBef>
      <a:defRPr sz="1200">
        <a:latin typeface="+mn-lt"/>
        <a:ea typeface="+mn-ea"/>
        <a:cs typeface="+mn-cs"/>
        <a:sym typeface="Times New Roman"/>
      </a:defRPr>
    </a:lvl2pPr>
    <a:lvl3pPr indent="457200" latinLnBrk="0">
      <a:spcBef>
        <a:spcPts val="400"/>
      </a:spcBef>
      <a:defRPr sz="1200">
        <a:latin typeface="+mn-lt"/>
        <a:ea typeface="+mn-ea"/>
        <a:cs typeface="+mn-cs"/>
        <a:sym typeface="Times New Roman"/>
      </a:defRPr>
    </a:lvl3pPr>
    <a:lvl4pPr indent="685800" latinLnBrk="0">
      <a:spcBef>
        <a:spcPts val="400"/>
      </a:spcBef>
      <a:defRPr sz="1200">
        <a:latin typeface="+mn-lt"/>
        <a:ea typeface="+mn-ea"/>
        <a:cs typeface="+mn-cs"/>
        <a:sym typeface="Times New Roman"/>
      </a:defRPr>
    </a:lvl4pPr>
    <a:lvl5pPr indent="914400" latinLnBrk="0">
      <a:spcBef>
        <a:spcPts val="400"/>
      </a:spcBef>
      <a:defRPr sz="1200">
        <a:latin typeface="+mn-lt"/>
        <a:ea typeface="+mn-ea"/>
        <a:cs typeface="+mn-cs"/>
        <a:sym typeface="Times New Roman"/>
      </a:defRPr>
    </a:lvl5pPr>
    <a:lvl6pPr indent="1143000" latinLnBrk="0">
      <a:spcBef>
        <a:spcPts val="400"/>
      </a:spcBef>
      <a:defRPr sz="1200">
        <a:latin typeface="+mn-lt"/>
        <a:ea typeface="+mn-ea"/>
        <a:cs typeface="+mn-cs"/>
        <a:sym typeface="Times New Roman"/>
      </a:defRPr>
    </a:lvl6pPr>
    <a:lvl7pPr indent="1371600" latinLnBrk="0">
      <a:spcBef>
        <a:spcPts val="400"/>
      </a:spcBef>
      <a:defRPr sz="1200">
        <a:latin typeface="+mn-lt"/>
        <a:ea typeface="+mn-ea"/>
        <a:cs typeface="+mn-cs"/>
        <a:sym typeface="Times New Roman"/>
      </a:defRPr>
    </a:lvl7pPr>
    <a:lvl8pPr indent="1600200" latinLnBrk="0">
      <a:spcBef>
        <a:spcPts val="400"/>
      </a:spcBef>
      <a:defRPr sz="1200">
        <a:latin typeface="+mn-lt"/>
        <a:ea typeface="+mn-ea"/>
        <a:cs typeface="+mn-cs"/>
        <a:sym typeface="Times New Roman"/>
      </a:defRPr>
    </a:lvl8pPr>
    <a:lvl9pPr indent="1828800" latinLnBrk="0">
      <a:spcBef>
        <a:spcPts val="400"/>
      </a:spcBef>
      <a:defRPr sz="1200">
        <a:latin typeface="+mn-lt"/>
        <a:ea typeface="+mn-ea"/>
        <a:cs typeface="+mn-cs"/>
        <a:sym typeface="Times New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fixed</a:t>
            </a:r>
          </a:p>
        </p:txBody>
      </p:sp>
      <p:sp>
        <p:nvSpPr>
          <p:cNvPr id="4" name="Slide Number Placeholder 3"/>
          <p:cNvSpPr>
            <a:spLocks noGrp="1"/>
          </p:cNvSpPr>
          <p:nvPr>
            <p:ph type="sldNum" sz="quarter" idx="5"/>
          </p:nvPr>
        </p:nvSpPr>
        <p:spPr/>
        <p:txBody>
          <a:bodyPr/>
          <a:lstStyle/>
          <a:p>
            <a:fld id="{EE5F7F4E-540B-E94E-B3B5-8C6CA779D407}" type="slidenum">
              <a:rPr lang="en-US" smtClean="0"/>
              <a:t>1</a:t>
            </a:fld>
            <a:endParaRPr lang="en-US"/>
          </a:p>
        </p:txBody>
      </p:sp>
    </p:spTree>
    <p:extLst>
      <p:ext uri="{BB962C8B-B14F-4D97-AF65-F5344CB8AC3E}">
        <p14:creationId xmlns:p14="http://schemas.microsoft.com/office/powerpoint/2010/main" val="1217337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Shape 346"/>
          <p:cNvSpPr>
            <a:spLocks noGrp="1" noRot="1" noChangeAspect="1"/>
          </p:cNvSpPr>
          <p:nvPr>
            <p:ph type="sldImg"/>
          </p:nvPr>
        </p:nvSpPr>
        <p:spPr>
          <a:prstGeom prst="rect">
            <a:avLst/>
          </a:prstGeom>
        </p:spPr>
        <p:txBody>
          <a:bodyPr/>
          <a:lstStyle/>
          <a:p>
            <a:endParaRPr dirty="0"/>
          </a:p>
        </p:txBody>
      </p:sp>
      <p:sp>
        <p:nvSpPr>
          <p:cNvPr id="347" name="Shape 347"/>
          <p:cNvSpPr>
            <a:spLocks noGrp="1"/>
          </p:cNvSpPr>
          <p:nvPr>
            <p:ph type="body" sz="quarter" idx="1"/>
          </p:nvPr>
        </p:nvSpPr>
        <p:spPr>
          <a:prstGeom prst="rect">
            <a:avLst/>
          </a:prstGeom>
        </p:spPr>
        <p:txBody>
          <a:bodyPr/>
          <a:lstStyle/>
          <a:p>
            <a:pPr>
              <a:defRPr>
                <a:latin typeface="Tahoma"/>
                <a:ea typeface="Tahoma"/>
                <a:cs typeface="Tahoma"/>
                <a:sym typeface="Tahoma"/>
              </a:defRPr>
            </a:pPr>
            <a:r>
              <a:t>Fortschr Med. 1990 Jun 10;108(17):338-40. Related Articles, Links  </a:t>
            </a:r>
          </a:p>
          <a:p>
            <a:pPr>
              <a:defRPr>
                <a:latin typeface="Tahoma"/>
                <a:ea typeface="Tahoma"/>
                <a:cs typeface="Tahoma"/>
                <a:sym typeface="Tahoma"/>
              </a:defRPr>
            </a:pPr>
            <a:r>
              <a:t> </a:t>
            </a:r>
          </a:p>
          <a:p>
            <a:pPr>
              <a:defRPr>
                <a:latin typeface="Tahoma"/>
                <a:ea typeface="Tahoma"/>
                <a:cs typeface="Tahoma"/>
                <a:sym typeface="Tahoma"/>
              </a:defRPr>
            </a:pPr>
            <a:r>
              <a:t> </a:t>
            </a:r>
          </a:p>
          <a:p>
            <a:pPr>
              <a:defRPr>
                <a:latin typeface="Tahoma"/>
                <a:ea typeface="Tahoma"/>
                <a:cs typeface="Tahoma"/>
                <a:sym typeface="Tahoma"/>
              </a:defRPr>
            </a:pPr>
            <a:r>
              <a:t>[Raw food and immunity]</a:t>
            </a:r>
          </a:p>
          <a:p>
            <a:pPr>
              <a:defRPr>
                <a:latin typeface="Tahoma"/>
                <a:ea typeface="Tahoma"/>
                <a:cs typeface="Tahoma"/>
                <a:sym typeface="Tahoma"/>
              </a:defRPr>
            </a:pPr>
            <a:r>
              <a:t> </a:t>
            </a:r>
          </a:p>
          <a:p>
            <a:pPr>
              <a:defRPr>
                <a:latin typeface="Tahoma"/>
                <a:ea typeface="Tahoma"/>
                <a:cs typeface="Tahoma"/>
                <a:sym typeface="Tahoma"/>
              </a:defRPr>
            </a:pPr>
            <a:r>
              <a:t>[Article in German]</a:t>
            </a:r>
          </a:p>
          <a:p>
            <a:pPr>
              <a:defRPr>
                <a:latin typeface="Tahoma"/>
                <a:ea typeface="Tahoma"/>
                <a:cs typeface="Tahoma"/>
                <a:sym typeface="Tahoma"/>
              </a:defRPr>
            </a:pPr>
            <a:r>
              <a:t> </a:t>
            </a:r>
          </a:p>
          <a:p>
            <a:pPr>
              <a:defRPr>
                <a:latin typeface="Tahoma"/>
                <a:ea typeface="Tahoma"/>
                <a:cs typeface="Tahoma"/>
                <a:sym typeface="Tahoma"/>
              </a:defRPr>
            </a:pPr>
            <a:r>
              <a:t>Gaisbauer M, Langosch A.</a:t>
            </a:r>
          </a:p>
          <a:p>
            <a:pPr>
              <a:defRPr>
                <a:latin typeface="Tahoma"/>
                <a:ea typeface="Tahoma"/>
                <a:cs typeface="Tahoma"/>
                <a:sym typeface="Tahoma"/>
              </a:defRPr>
            </a:pPr>
            <a:r>
              <a:t> </a:t>
            </a:r>
          </a:p>
          <a:p>
            <a:pPr>
              <a:defRPr>
                <a:latin typeface="Tahoma"/>
                <a:ea typeface="Tahoma"/>
                <a:cs typeface="Tahoma"/>
                <a:sym typeface="Tahoma"/>
              </a:defRPr>
            </a:pPr>
            <a:r>
              <a:t>Klinik in der Stanggass, Berchtesgaden.</a:t>
            </a:r>
          </a:p>
          <a:p>
            <a:pPr>
              <a:defRPr>
                <a:latin typeface="Tahoma"/>
                <a:ea typeface="Tahoma"/>
                <a:cs typeface="Tahoma"/>
                <a:sym typeface="Tahoma"/>
              </a:defRPr>
            </a:pPr>
            <a:r>
              <a:t> </a:t>
            </a:r>
          </a:p>
          <a:p>
            <a:pPr>
              <a:defRPr>
                <a:latin typeface="Tahoma"/>
                <a:ea typeface="Tahoma"/>
                <a:cs typeface="Tahoma"/>
                <a:sym typeface="Tahoma"/>
              </a:defRPr>
            </a:pPr>
            <a:r>
              <a:t>Uncooked food is an integral component of human nutrition, and is a necessary precondition for an intact immune system. Its therapeutic effect is complex, and a variety of influences of raw food and its constituents on the immune system have been documented. Such effects include antibiotic, antiallergic, tumor-protective, immunomodulatory, and anti-inflammatory actions. In view of this, uncooked food can be seen as a useful adjunct to drugs in the treatment of allergic, rheumatic and infectious diseases.</a:t>
            </a:r>
          </a:p>
          <a:p>
            <a:pPr>
              <a:defRPr>
                <a:latin typeface="Tahoma"/>
                <a:ea typeface="Tahoma"/>
                <a:cs typeface="Tahoma"/>
                <a:sym typeface="Tahoma"/>
              </a:defRPr>
            </a:pPr>
            <a:r>
              <a:t> </a:t>
            </a:r>
          </a:p>
          <a:p>
            <a:pPr>
              <a:defRPr>
                <a:latin typeface="Tahoma"/>
                <a:ea typeface="Tahoma"/>
                <a:cs typeface="Tahoma"/>
                <a:sym typeface="Tahoma"/>
              </a:defRPr>
            </a:pPr>
            <a:r>
              <a:t>Publication Types: </a:t>
            </a:r>
          </a:p>
          <a:p>
            <a:pPr>
              <a:defRPr>
                <a:latin typeface="Tahoma"/>
                <a:ea typeface="Tahoma"/>
                <a:cs typeface="Tahoma"/>
                <a:sym typeface="Tahoma"/>
              </a:defRPr>
            </a:pPr>
            <a:r>
              <a:t>Review</a:t>
            </a:r>
          </a:p>
          <a:p>
            <a:pPr>
              <a:defRPr>
                <a:latin typeface="Tahoma"/>
                <a:ea typeface="Tahoma"/>
                <a:cs typeface="Tahoma"/>
                <a:sym typeface="Tahoma"/>
              </a:defRPr>
            </a:pPr>
            <a:r>
              <a:t> </a:t>
            </a:r>
          </a:p>
          <a:p>
            <a:pPr>
              <a:defRPr>
                <a:latin typeface="Tahoma"/>
                <a:ea typeface="Tahoma"/>
                <a:cs typeface="Tahoma"/>
                <a:sym typeface="Tahoma"/>
              </a:defRPr>
            </a:pPr>
            <a:r>
              <a:t>PMID: 2198207 [PubMed - indexed for MEDLINE]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Shape 360"/>
          <p:cNvSpPr>
            <a:spLocks noGrp="1" noRot="1" noChangeAspect="1"/>
          </p:cNvSpPr>
          <p:nvPr>
            <p:ph type="sldImg"/>
          </p:nvPr>
        </p:nvSpPr>
        <p:spPr>
          <a:prstGeom prst="rect">
            <a:avLst/>
          </a:prstGeom>
        </p:spPr>
        <p:txBody>
          <a:bodyPr/>
          <a:lstStyle/>
          <a:p>
            <a:endParaRPr dirty="0"/>
          </a:p>
        </p:txBody>
      </p:sp>
      <p:sp>
        <p:nvSpPr>
          <p:cNvPr id="361" name="Shape 361"/>
          <p:cNvSpPr>
            <a:spLocks noGrp="1"/>
          </p:cNvSpPr>
          <p:nvPr>
            <p:ph type="body" sz="quarter" idx="1"/>
          </p:nvPr>
        </p:nvSpPr>
        <p:spPr>
          <a:prstGeom prst="rect">
            <a:avLst/>
          </a:prstGeom>
        </p:spPr>
        <p:txBody>
          <a:bodyPr/>
          <a:lstStyle/>
          <a:p>
            <a:pPr>
              <a:spcBef>
                <a:spcPts val="100"/>
              </a:spcBef>
              <a:defRPr sz="500">
                <a:latin typeface="Tahoma"/>
                <a:ea typeface="Tahoma"/>
                <a:cs typeface="Tahoma"/>
                <a:sym typeface="Tahoma"/>
              </a:defRPr>
            </a:pPr>
            <a:r>
              <a:t> Am J Clin Nutr. 1995 Dec;62(6):1221-7. Related Articles, Links  </a:t>
            </a:r>
          </a:p>
          <a:p>
            <a:pPr>
              <a:defRPr sz="500">
                <a:latin typeface="Tahoma"/>
                <a:ea typeface="Tahoma"/>
                <a:cs typeface="Tahoma"/>
                <a:sym typeface="Tahoma"/>
              </a:defRPr>
            </a:pPr>
            <a:endParaRPr/>
          </a:p>
          <a:p>
            <a:pPr>
              <a:defRPr sz="500">
                <a:latin typeface="Tahoma"/>
                <a:ea typeface="Tahoma"/>
                <a:cs typeface="Tahoma"/>
                <a:sym typeface="Tahoma"/>
              </a:defRPr>
            </a:pPr>
            <a:endParaRPr/>
          </a:p>
          <a:p>
            <a:pPr>
              <a:spcBef>
                <a:spcPts val="100"/>
              </a:spcBef>
              <a:defRPr sz="500">
                <a:latin typeface="Tahoma"/>
                <a:ea typeface="Tahoma"/>
                <a:cs typeface="Tahoma"/>
                <a:sym typeface="Tahoma"/>
              </a:defRPr>
            </a:pPr>
            <a:r>
              <a:t>Antioxidant status in long-term adherents to a strict uncooked vegan diet.</a:t>
            </a:r>
          </a:p>
          <a:p>
            <a:pPr>
              <a:defRPr sz="500">
                <a:latin typeface="Tahoma"/>
                <a:ea typeface="Tahoma"/>
                <a:cs typeface="Tahoma"/>
                <a:sym typeface="Tahoma"/>
              </a:defRPr>
            </a:pPr>
            <a:endParaRPr/>
          </a:p>
          <a:p>
            <a:pPr>
              <a:spcBef>
                <a:spcPts val="100"/>
              </a:spcBef>
              <a:defRPr sz="500">
                <a:latin typeface="Tahoma"/>
                <a:ea typeface="Tahoma"/>
                <a:cs typeface="Tahoma"/>
                <a:sym typeface="Tahoma"/>
              </a:defRPr>
            </a:pPr>
            <a:r>
              <a:t>Rauma AL, Torronen R, Hanninen O, Verhagen H, Mykkanen H.</a:t>
            </a:r>
          </a:p>
          <a:p>
            <a:pPr>
              <a:defRPr sz="500">
                <a:latin typeface="Tahoma"/>
                <a:ea typeface="Tahoma"/>
                <a:cs typeface="Tahoma"/>
                <a:sym typeface="Tahoma"/>
              </a:defRPr>
            </a:pPr>
            <a:endParaRPr/>
          </a:p>
          <a:p>
            <a:pPr>
              <a:spcBef>
                <a:spcPts val="100"/>
              </a:spcBef>
              <a:defRPr sz="500">
                <a:latin typeface="Tahoma"/>
                <a:ea typeface="Tahoma"/>
                <a:cs typeface="Tahoma"/>
                <a:sym typeface="Tahoma"/>
              </a:defRPr>
            </a:pPr>
            <a:r>
              <a:t>Department of Clinical Nutrition, University of Kuopio, Finland.</a:t>
            </a:r>
          </a:p>
          <a:p>
            <a:pPr>
              <a:defRPr sz="500">
                <a:latin typeface="Tahoma"/>
                <a:ea typeface="Tahoma"/>
                <a:cs typeface="Tahoma"/>
                <a:sym typeface="Tahoma"/>
              </a:defRPr>
            </a:pPr>
            <a:endParaRPr/>
          </a:p>
          <a:p>
            <a:pPr>
              <a:spcBef>
                <a:spcPts val="100"/>
              </a:spcBef>
              <a:defRPr sz="500">
                <a:latin typeface="Tahoma"/>
                <a:ea typeface="Tahoma"/>
                <a:cs typeface="Tahoma"/>
                <a:sym typeface="Tahoma"/>
              </a:defRPr>
            </a:pPr>
            <a:r>
              <a:t>Antioxidant status was investigated in 20 Finnish middle-aged female vegans and in one male vegan who were following a strict, uncooked vegan diet ("living food diet"), by means of a dietary survey and biochemical measurements (blood concentrations of vitamins C and E and beta-carotene, and the activities of the zinc/copper-dependent superoxide dismutase and selenium-dependent glutathione peroxidase). Values were compared with those of omnivores matched for sex, age, social status, and residence. Antioxidant supplementation was used by 4 of 20 female vegans and by 11 of 20 control subjects. Based on dietary records, the vegans had significantly higher intakes of beta-carotene, vitamin E, vitamin C, and copper, and a significantly lower intake of selenium than the omnivorous control subjects. The calculated dietary antioxidant intakes by the vegans, expressed as percentages of the US recommended dietary allowances, were as follows: 305% of vitamin C, 247% of vitamin A, 313% of vitamin E, 92% of zinc, 120% of copper, and 49% of selenium. Compared with the omnivores, the vegans had significantly higher blood concentrations of beta-carotene, vitamin C, and vitamin E, as well as higher erythrocyte superoxide dismutase activity. These differences were also seen in pairs who were using no antioxidant supplements. The present data indicate that the "living food diet" provides significantly more dietary antioxidants than does the cooked, omnivorous diet, and that the long-term adherents to this diet have a better antioxidant status than do omnivorous control subjects.</a:t>
            </a:r>
          </a:p>
          <a:p>
            <a:pPr>
              <a:defRPr sz="500">
                <a:latin typeface="Tahoma"/>
                <a:ea typeface="Tahoma"/>
                <a:cs typeface="Tahoma"/>
                <a:sym typeface="Tahoma"/>
              </a:defRPr>
            </a:pPr>
            <a:endParaRPr/>
          </a:p>
          <a:p>
            <a:pPr>
              <a:spcBef>
                <a:spcPts val="100"/>
              </a:spcBef>
              <a:defRPr sz="500">
                <a:latin typeface="Tahoma"/>
                <a:ea typeface="Tahoma"/>
                <a:cs typeface="Tahoma"/>
                <a:sym typeface="Tahoma"/>
              </a:defRPr>
            </a:pPr>
            <a:r>
              <a:t>Nutr Cancer. 1989;12(3):271-8. </a:t>
            </a:r>
          </a:p>
          <a:p>
            <a:pPr>
              <a:spcBef>
                <a:spcPts val="100"/>
              </a:spcBef>
              <a:defRPr sz="500">
                <a:latin typeface="Tahoma"/>
                <a:ea typeface="Tahoma"/>
                <a:cs typeface="Tahoma"/>
                <a:sym typeface="Tahoma"/>
              </a:defRPr>
            </a:pPr>
            <a:r>
              <a:t>Natural killer cells, vitamins, and other blood components of vegetarian and omnivorous men.</a:t>
            </a:r>
          </a:p>
          <a:p>
            <a:pPr>
              <a:defRPr sz="500">
                <a:latin typeface="Tahoma"/>
                <a:ea typeface="Tahoma"/>
                <a:cs typeface="Tahoma"/>
                <a:sym typeface="Tahoma"/>
              </a:defRPr>
            </a:pPr>
            <a:endParaRPr/>
          </a:p>
          <a:p>
            <a:pPr>
              <a:spcBef>
                <a:spcPts val="100"/>
              </a:spcBef>
              <a:defRPr sz="500">
                <a:latin typeface="Tahoma"/>
                <a:ea typeface="Tahoma"/>
                <a:cs typeface="Tahoma"/>
                <a:sym typeface="Tahoma"/>
              </a:defRPr>
            </a:pPr>
            <a:r>
              <a:t>Malter M, Schriever G, Eilber U.</a:t>
            </a:r>
          </a:p>
          <a:p>
            <a:pPr>
              <a:defRPr sz="500">
                <a:latin typeface="Tahoma"/>
                <a:ea typeface="Tahoma"/>
                <a:cs typeface="Tahoma"/>
                <a:sym typeface="Tahoma"/>
              </a:defRPr>
            </a:pPr>
            <a:endParaRPr/>
          </a:p>
          <a:p>
            <a:pPr>
              <a:spcBef>
                <a:spcPts val="100"/>
              </a:spcBef>
              <a:defRPr sz="500">
                <a:latin typeface="Tahoma"/>
                <a:ea typeface="Tahoma"/>
                <a:cs typeface="Tahoma"/>
                <a:sym typeface="Tahoma"/>
              </a:defRPr>
            </a:pPr>
            <a:r>
              <a:t>Institute for Experimental Pathology, German Cancer Research Center, Heidelberg.</a:t>
            </a:r>
          </a:p>
          <a:p>
            <a:pPr>
              <a:defRPr sz="500">
                <a:latin typeface="Tahoma"/>
                <a:ea typeface="Tahoma"/>
                <a:cs typeface="Tahoma"/>
                <a:sym typeface="Tahoma"/>
              </a:defRPr>
            </a:pPr>
            <a:endParaRPr/>
          </a:p>
          <a:p>
            <a:pPr>
              <a:spcBef>
                <a:spcPts val="100"/>
              </a:spcBef>
              <a:defRPr sz="500">
                <a:latin typeface="Tahoma"/>
                <a:ea typeface="Tahoma"/>
                <a:cs typeface="Tahoma"/>
                <a:sym typeface="Tahoma"/>
              </a:defRPr>
            </a:pPr>
            <a:r>
              <a:t>The study population consisted of male vegetarians (aged 28-50 years), who were recruited from the vegetarian cohort being followed by the Department of Epidemiology (German Cancer Research Center, Heidelberg, FRG), and the same number of age- and sex-matched controls from the personnel of the same center. Among the vitamins tested, only the level of carotene was significantly higher in vegetarians; the levels of vitamin A, K, and E were not elevated. Among the other blood parameters tested, only creatinine and glutamine-transferase levels were significantly lower in vegetarians. The natural cytotoxicity of peripheral blood lymphocytes was measured using a chromium-release test. Cytotoxic activity, which is expressed as lytic units, was significantly higher in vegetarians than in their omnivorous controls by a factor of 2. The total number of white blood cells, lymphocytes, and other subpopulations did not differ between vegetarians and nonvegetarians. The enhanced natural cytotoxicity may be one of the factors contributing to the lower cancer risk shown by vegetarians.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Giannetti</a:t>
            </a:r>
            <a:r>
              <a:rPr lang="en-US" dirty="0"/>
              <a:t> BM, </a:t>
            </a:r>
            <a:r>
              <a:rPr lang="en-US" dirty="0" err="1"/>
              <a:t>Staiger</a:t>
            </a:r>
            <a:r>
              <a:rPr lang="en-US" dirty="0"/>
              <a:t> C, </a:t>
            </a:r>
            <a:r>
              <a:rPr lang="en-US" dirty="0" err="1"/>
              <a:t>Bulitta</a:t>
            </a:r>
            <a:r>
              <a:rPr lang="en-US" dirty="0"/>
              <a:t> M, </a:t>
            </a:r>
            <a:r>
              <a:rPr lang="en-US" dirty="0" err="1"/>
              <a:t>Predel</a:t>
            </a:r>
            <a:r>
              <a:rPr lang="en-US" dirty="0"/>
              <a:t> HG. Efficacy and safety of comfrey root extract ointment in the treatment of acute upper or lower back pain: results of a double-blind, </a:t>
            </a:r>
            <a:r>
              <a:rPr lang="en-US" dirty="0" err="1"/>
              <a:t>randomised</a:t>
            </a:r>
            <a:r>
              <a:rPr lang="en-US" dirty="0"/>
              <a:t>, placebo controlled, </a:t>
            </a:r>
            <a:r>
              <a:rPr lang="en-US" dirty="0" err="1"/>
              <a:t>multicentre</a:t>
            </a:r>
            <a:r>
              <a:rPr lang="en-US" dirty="0"/>
              <a:t> trial. Br J Sports Med. 2010 Jul;44(9):637-41. </a:t>
            </a:r>
          </a:p>
          <a:p>
            <a:endParaRPr lang="en-US" dirty="0"/>
          </a:p>
          <a:p>
            <a:r>
              <a:rPr lang="en-US" dirty="0"/>
              <a:t>Abstract</a:t>
            </a:r>
          </a:p>
          <a:p>
            <a:endParaRPr lang="en-US" dirty="0"/>
          </a:p>
          <a:p>
            <a:r>
              <a:rPr lang="en-US" dirty="0"/>
              <a:t>Objective: The objective was to show the superiority of comfrey root extract ointment to placebo ointment in patients with acute upper or lower back pain.</a:t>
            </a:r>
          </a:p>
          <a:p>
            <a:endParaRPr lang="en-US" dirty="0"/>
          </a:p>
          <a:p>
            <a:r>
              <a:rPr lang="en-US" dirty="0"/>
              <a:t>Design: The study was conducted as a double-blind, </a:t>
            </a:r>
            <a:r>
              <a:rPr lang="en-US" dirty="0" err="1"/>
              <a:t>multicentre</a:t>
            </a:r>
            <a:r>
              <a:rPr lang="en-US" dirty="0"/>
              <a:t>, </a:t>
            </a:r>
            <a:r>
              <a:rPr lang="en-US" dirty="0" err="1"/>
              <a:t>randomised</a:t>
            </a:r>
            <a:r>
              <a:rPr lang="en-US" dirty="0"/>
              <a:t> clinical trial with parallel group design over a period of 5 days (SD 1). The patients (n = 120, mean age 36.9 years) were treated with </a:t>
            </a:r>
            <a:r>
              <a:rPr lang="en-US" dirty="0" err="1"/>
              <a:t>verum</a:t>
            </a:r>
            <a:r>
              <a:rPr lang="en-US" dirty="0"/>
              <a:t> or placebo ointment three times a day, 4 g ointment per application. The trial included four visits.</a:t>
            </a:r>
          </a:p>
          <a:p>
            <a:endParaRPr lang="en-US" dirty="0"/>
          </a:p>
          <a:p>
            <a:r>
              <a:rPr lang="en-US" dirty="0"/>
              <a:t>Main outcome measures: The primary efficacy variable was the area under the curve (AUC) of the visual analogue scale (VAS) on active </a:t>
            </a:r>
            <a:r>
              <a:rPr lang="en-US" dirty="0" err="1"/>
              <a:t>standardised</a:t>
            </a:r>
            <a:r>
              <a:rPr lang="en-US" dirty="0"/>
              <a:t> movement values at visits 1 to 4. The secondary efficacy variables were back pain at rest using assessment by the patient on VAS, pressure algometry (pain-time curve; AUC over 5 days), global assessment of efficacy by the patient and the investigator, consumption of analgesic medication and functional impairment measured using the </a:t>
            </a:r>
            <a:r>
              <a:rPr lang="en-US" dirty="0" err="1"/>
              <a:t>Oswestry</a:t>
            </a:r>
            <a:r>
              <a:rPr lang="en-US" dirty="0"/>
              <a:t> disability index.</a:t>
            </a:r>
          </a:p>
          <a:p>
            <a:endParaRPr lang="en-US" dirty="0"/>
          </a:p>
          <a:p>
            <a:r>
              <a:rPr lang="en-US" dirty="0"/>
              <a:t>Results: There was a significant treatment difference between comfrey extract and placebo regarding the primary variable. In the course of the trial the pain intensity on active </a:t>
            </a:r>
            <a:r>
              <a:rPr lang="en-US" dirty="0" err="1"/>
              <a:t>standardised</a:t>
            </a:r>
            <a:r>
              <a:rPr lang="en-US" dirty="0"/>
              <a:t> movement decreased on average (median) approximately 95.2% in the </a:t>
            </a:r>
            <a:r>
              <a:rPr lang="en-US" dirty="0" err="1"/>
              <a:t>verum</a:t>
            </a:r>
            <a:r>
              <a:rPr lang="en-US" dirty="0"/>
              <a:t> group and 37.8% in the placebo group.</a:t>
            </a:r>
          </a:p>
          <a:p>
            <a:endParaRPr lang="en-US" dirty="0"/>
          </a:p>
          <a:p>
            <a:r>
              <a:rPr lang="en-US" dirty="0"/>
              <a:t>Conclusions: The results of this clinical trial were clear-cut and consistent across all primary and secondary efficacy variables. Comfrey root extract showed a remarkably potent and clinically relevant effect in reducing acute back pain. For the first time a fast-acting effect of the ointment (1 h) was also witnessed.</a:t>
            </a:r>
          </a:p>
          <a:p>
            <a:endParaRPr lang="en-US" dirty="0"/>
          </a:p>
          <a:p>
            <a:endParaRPr lang="en-US" dirty="0"/>
          </a:p>
        </p:txBody>
      </p:sp>
    </p:spTree>
    <p:extLst>
      <p:ext uri="{BB962C8B-B14F-4D97-AF65-F5344CB8AC3E}">
        <p14:creationId xmlns:p14="http://schemas.microsoft.com/office/powerpoint/2010/main" val="213448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Shape 378"/>
          <p:cNvSpPr>
            <a:spLocks noGrp="1" noRot="1" noChangeAspect="1"/>
          </p:cNvSpPr>
          <p:nvPr>
            <p:ph type="sldImg"/>
          </p:nvPr>
        </p:nvSpPr>
        <p:spPr>
          <a:prstGeom prst="rect">
            <a:avLst/>
          </a:prstGeom>
        </p:spPr>
        <p:txBody>
          <a:bodyPr/>
          <a:lstStyle/>
          <a:p>
            <a:endParaRPr dirty="0"/>
          </a:p>
        </p:txBody>
      </p:sp>
      <p:sp>
        <p:nvSpPr>
          <p:cNvPr id="379" name="Shape 379"/>
          <p:cNvSpPr>
            <a:spLocks noGrp="1"/>
          </p:cNvSpPr>
          <p:nvPr>
            <p:ph type="body" sz="quarter" idx="1"/>
          </p:nvPr>
        </p:nvSpPr>
        <p:spPr>
          <a:prstGeom prst="rect">
            <a:avLst/>
          </a:prstGeom>
        </p:spPr>
        <p:txBody>
          <a:bodyPr/>
          <a:lstStyle/>
          <a:p>
            <a:r>
              <a:rPr dirty="0"/>
              <a:t>Med Ann </a:t>
            </a:r>
            <a:r>
              <a:rPr dirty="0" err="1"/>
              <a:t>Dist</a:t>
            </a:r>
            <a:r>
              <a:rPr dirty="0"/>
              <a:t> Columbia. 1964 Jun;33:274-6. Related Articles, Links  </a:t>
            </a:r>
          </a:p>
          <a:p>
            <a:r>
              <a:rPr dirty="0"/>
              <a:t> </a:t>
            </a:r>
          </a:p>
          <a:p>
            <a:r>
              <a:rPr dirty="0"/>
              <a:t> </a:t>
            </a:r>
          </a:p>
          <a:p>
            <a:r>
              <a:rPr dirty="0"/>
              <a:t>OPTIMUM VITAMIN C INTAKE AS A FACTOR IN THE PRESERVATION OF DISC INTEGRITY: PRELIMINARY REPORT.</a:t>
            </a:r>
          </a:p>
          <a:p>
            <a:r>
              <a:rPr dirty="0"/>
              <a:t> </a:t>
            </a:r>
          </a:p>
          <a:p>
            <a:r>
              <a:rPr dirty="0"/>
              <a:t>GREENWOOD J Jr.</a:t>
            </a:r>
          </a:p>
          <a:p>
            <a:r>
              <a:rPr dirty="0"/>
              <a:t> </a:t>
            </a:r>
          </a:p>
          <a:p>
            <a:r>
              <a:rPr dirty="0" err="1"/>
              <a:t>PMID</a:t>
            </a:r>
            <a:r>
              <a:rPr dirty="0"/>
              <a:t>: 14155607 [PubMed - </a:t>
            </a:r>
            <a:r>
              <a:rPr dirty="0" err="1"/>
              <a:t>OLDMEDLINE</a:t>
            </a:r>
            <a:r>
              <a:rPr dirty="0"/>
              <a:t> for Pre1966]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prstGeom prst="rect">
            <a:avLst/>
          </a:prstGeom>
        </p:spPr>
        <p:txBody>
          <a:bodyPr/>
          <a:lstStyle/>
          <a:p>
            <a:endParaRPr dirty="0"/>
          </a:p>
        </p:txBody>
      </p:sp>
      <p:sp>
        <p:nvSpPr>
          <p:cNvPr id="386" name="Shape 386"/>
          <p:cNvSpPr>
            <a:spLocks noGrp="1"/>
          </p:cNvSpPr>
          <p:nvPr>
            <p:ph type="body" sz="quarter" idx="1"/>
          </p:nvPr>
        </p:nvSpPr>
        <p:spPr>
          <a:prstGeom prst="rect">
            <a:avLst/>
          </a:prstGeom>
        </p:spPr>
        <p:txBody>
          <a:bodyPr/>
          <a:lstStyle/>
          <a:p>
            <a:r>
              <a:rPr dirty="0"/>
              <a:t>The effect of walking faster on people with acute low back pain.</a:t>
            </a:r>
          </a:p>
          <a:p>
            <a:r>
              <a:rPr dirty="0" err="1"/>
              <a:t>Eur</a:t>
            </a:r>
            <a:r>
              <a:rPr dirty="0"/>
              <a:t> Spine J.  2003; 12(2):166-72 (ISSN: 0940-6719)</a:t>
            </a:r>
          </a:p>
          <a:p>
            <a:r>
              <a:rPr dirty="0"/>
              <a:t>Taylor NF; Evans OM; Goldie PA</a:t>
            </a:r>
          </a:p>
          <a:p>
            <a:r>
              <a:rPr dirty="0"/>
              <a:t>Faculty of Health Sciences, La Trobe University, </a:t>
            </a:r>
            <a:r>
              <a:rPr dirty="0" err="1"/>
              <a:t>Bundoora</a:t>
            </a:r>
            <a:r>
              <a:rPr dirty="0"/>
              <a:t>, Australia. </a:t>
            </a:r>
            <a:r>
              <a:rPr dirty="0" err="1"/>
              <a:t>N.Taylor@latrobe.edu.au</a:t>
            </a:r>
            <a:endParaRPr dirty="0"/>
          </a:p>
          <a:p>
            <a:r>
              <a:rPr dirty="0"/>
              <a:t> </a:t>
            </a:r>
          </a:p>
          <a:p>
            <a:r>
              <a:rPr dirty="0"/>
              <a:t>Little is known about self-selected speed and fast walking in people with acute low back pain. This study aimed to investigate (1) the strategies that people with acute low back pain use to change from self-selected speed to fast walking and (2) the effect of a period of treadmill walking on level of back pain. Eight participants with acute low back pain and eight matched control participants were evaluated during self-selected speed and fast walking on a treadmill. The eight participants with back pain were retested 6 weeks later when pain had resolved. Measurements were taken of (1) three-dimensional angular movements of the pelvis and lumbar spine using a </a:t>
            </a:r>
            <a:r>
              <a:rPr dirty="0" err="1"/>
              <a:t>videoanalysis</a:t>
            </a:r>
            <a:r>
              <a:rPr dirty="0"/>
              <a:t> system, (2) the timing and distance parameters of walking, and (3) pain levels as measured by a visual analogue scale. We found that to walk faster, those with acute low back pain increased stride length and the frontal plane movements of pelvic list and lumbar lateral flexion (pelvis) to a greater extent than when symptoms had resolved. We also found that 10 min of treadmill walking at self-selected speed led to a reduction in the level of back pain and that there was a high degree of negative correlation between level of back pain and stride length. An additional 5 min of fast walking did not lead to any further changes in level of back pain. These findings support clinical recommendations that the moderate physical activity of walking may be beneficial in the management of people with acute low back pain. To walk faster, people with acute low back pain may </a:t>
            </a:r>
            <a:r>
              <a:rPr dirty="0" err="1"/>
              <a:t>utilise</a:t>
            </a:r>
            <a:r>
              <a:rPr dirty="0"/>
              <a:t> strategies that had been limited at self-selected speed, without any increase in pain.</a:t>
            </a:r>
          </a:p>
          <a:p>
            <a:r>
              <a:rPr dirty="0"/>
              <a:t> </a:t>
            </a:r>
          </a:p>
          <a:p>
            <a:r>
              <a:rPr dirty="0" err="1"/>
              <a:t>PreMedline</a:t>
            </a:r>
            <a:r>
              <a:rPr dirty="0"/>
              <a:t> Identifier: 12709854</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defTabSz="457200">
              <a:lnSpc>
                <a:spcPct val="90000"/>
              </a:lnSpc>
              <a:spcBef>
                <a:spcPts val="400"/>
              </a:spcBef>
              <a:buSzPct val="100000"/>
              <a:buChar char="•"/>
              <a:defRPr sz="1800">
                <a:solidFill>
                  <a:srgbClr val="FFFFFF"/>
                </a:solidFill>
                <a:effectLst>
                  <a:outerShdw blurRad="12700" dist="25400" dir="2700000" rotWithShape="0">
                    <a:srgbClr val="DDDDDD"/>
                  </a:outerShdw>
                </a:effectLst>
              </a:defRPr>
            </a:pPr>
            <a:r>
              <a:rPr lang="en-AU" dirty="0">
                <a:latin typeface="Tahoma Normal"/>
              </a:rPr>
              <a:t>Forward Flexion Exercises: </a:t>
            </a:r>
          </a:p>
          <a:p>
            <a:pPr marL="914400" lvl="1" indent="-457200" defTabSz="457200">
              <a:lnSpc>
                <a:spcPct val="90000"/>
              </a:lnSpc>
              <a:spcBef>
                <a:spcPts val="400"/>
              </a:spcBef>
              <a:buSzPct val="100000"/>
              <a:buAutoNum type="arabicPeriod"/>
              <a:defRPr sz="1800">
                <a:solidFill>
                  <a:srgbClr val="FFFFFF"/>
                </a:solidFill>
                <a:effectLst>
                  <a:outerShdw blurRad="12700" dist="25400" dir="2700000" rotWithShape="0">
                    <a:srgbClr val="DDDDDD"/>
                  </a:outerShdw>
                </a:effectLst>
              </a:defRPr>
            </a:pPr>
            <a:r>
              <a:rPr lang="en-AU" dirty="0">
                <a:latin typeface="Tahoma Normal"/>
              </a:rPr>
              <a:t>Strengthen abdominal and buttock muscles reducing the load on the spine.</a:t>
            </a:r>
          </a:p>
          <a:p>
            <a:pPr marL="914400" lvl="1" indent="-457200" defTabSz="457200">
              <a:lnSpc>
                <a:spcPct val="90000"/>
              </a:lnSpc>
              <a:spcBef>
                <a:spcPts val="400"/>
              </a:spcBef>
              <a:buSzPct val="100000"/>
              <a:buAutoNum type="arabicPeriod"/>
              <a:defRPr sz="1800">
                <a:solidFill>
                  <a:srgbClr val="FFFFFF"/>
                </a:solidFill>
                <a:effectLst>
                  <a:outerShdw blurRad="12700" dist="25400" dir="2700000" rotWithShape="0">
                    <a:srgbClr val="DDDDDD"/>
                  </a:outerShdw>
                </a:effectLst>
              </a:defRPr>
            </a:pPr>
            <a:r>
              <a:rPr lang="en-AU" dirty="0">
                <a:latin typeface="Tahoma Normal"/>
              </a:rPr>
              <a:t>Stretch back and hip muscles.</a:t>
            </a:r>
          </a:p>
          <a:p>
            <a:pPr marL="914400" lvl="1" indent="-457200" defTabSz="457200">
              <a:lnSpc>
                <a:spcPct val="90000"/>
              </a:lnSpc>
              <a:spcBef>
                <a:spcPts val="400"/>
              </a:spcBef>
              <a:buSzPct val="100000"/>
              <a:buAutoNum type="arabicPeriod"/>
              <a:defRPr sz="1800">
                <a:solidFill>
                  <a:srgbClr val="FFFFFF"/>
                </a:solidFill>
                <a:effectLst>
                  <a:outerShdw blurRad="12700" dist="25400" dir="2700000" rotWithShape="0">
                    <a:srgbClr val="DDDDDD"/>
                  </a:outerShdw>
                </a:effectLst>
              </a:defRPr>
            </a:pPr>
            <a:r>
              <a:rPr lang="en-AU" dirty="0">
                <a:latin typeface="Tahoma Normal"/>
              </a:rPr>
              <a:t>Widen the spaces between vertebrae, thereby reducing pressure on the nerves. </a:t>
            </a:r>
          </a:p>
          <a:p>
            <a:pPr marL="1201737" lvl="4" indent="-234950" defTabSz="457200">
              <a:lnSpc>
                <a:spcPct val="90000"/>
              </a:lnSpc>
              <a:spcBef>
                <a:spcPts val="400"/>
              </a:spcBef>
              <a:buSzPct val="100000"/>
              <a:buChar char="•"/>
              <a:defRPr sz="1800">
                <a:solidFill>
                  <a:srgbClr val="FFFFFF"/>
                </a:solidFill>
                <a:effectLst>
                  <a:outerShdw blurRad="12700" dist="25400" dir="2700000" rotWithShape="0">
                    <a:srgbClr val="DDDDDD"/>
                  </a:outerShdw>
                </a:effectLst>
              </a:defRPr>
            </a:pPr>
            <a:r>
              <a:rPr lang="en-AU" dirty="0">
                <a:latin typeface="Tahoma Normal"/>
              </a:rPr>
              <a:t>Sudden twisting or vigorous forward flexion, such as aerobic dancing and rowing could raise pressure in the discs and may actually do more harm than good. </a:t>
            </a:r>
          </a:p>
          <a:p>
            <a:endParaRPr lang="en-US" dirty="0"/>
          </a:p>
        </p:txBody>
      </p:sp>
    </p:spTree>
    <p:extLst>
      <p:ext uri="{BB962C8B-B14F-4D97-AF65-F5344CB8AC3E}">
        <p14:creationId xmlns:p14="http://schemas.microsoft.com/office/powerpoint/2010/main" val="4262423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00"/>
              </a:spcBef>
              <a:buChar char="•"/>
              <a:defRPr sz="2400">
                <a:effectLst>
                  <a:outerShdw blurRad="12700" dist="25400" dir="2700000" rotWithShape="0">
                    <a:srgbClr val="DDDDDD"/>
                  </a:outerShdw>
                </a:effectLst>
              </a:defRPr>
            </a:pPr>
            <a:r>
              <a:rPr lang="en-AU" dirty="0"/>
              <a:t>These exercises open up the spinal canal and develop the muscles that support the spine. </a:t>
            </a:r>
          </a:p>
          <a:p>
            <a:pPr>
              <a:lnSpc>
                <a:spcPct val="120000"/>
              </a:lnSpc>
              <a:spcBef>
                <a:spcPts val="500"/>
              </a:spcBef>
              <a:buChar char="•"/>
              <a:defRPr sz="2400">
                <a:effectLst>
                  <a:outerShdw blurRad="12700" dist="25400" dir="2700000" rotWithShape="0">
                    <a:srgbClr val="DDDDDD"/>
                  </a:outerShdw>
                </a:effectLst>
              </a:defRPr>
            </a:pPr>
            <a:r>
              <a:rPr lang="en-AU" dirty="0"/>
              <a:t>Extension exercises may minimize pain that radiates from your back to other parts of your body.</a:t>
            </a:r>
          </a:p>
          <a:p>
            <a:endParaRPr lang="en-US" dirty="0"/>
          </a:p>
        </p:txBody>
      </p:sp>
    </p:spTree>
    <p:extLst>
      <p:ext uri="{BB962C8B-B14F-4D97-AF65-F5344CB8AC3E}">
        <p14:creationId xmlns:p14="http://schemas.microsoft.com/office/powerpoint/2010/main" val="4136489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600"/>
              </a:spcBef>
              <a:buChar char="•"/>
              <a:defRPr sz="2800">
                <a:effectLst>
                  <a:outerShdw blurRad="12700" dist="25400" dir="2700000" rotWithShape="0">
                    <a:srgbClr val="DDDDDD"/>
                  </a:outerShdw>
                </a:effectLst>
              </a:defRPr>
            </a:pPr>
            <a:r>
              <a:rPr lang="en-AU" dirty="0"/>
              <a:t>Get at least 30 minutes of aerobic exercise three times a week. </a:t>
            </a:r>
          </a:p>
          <a:p>
            <a:pPr>
              <a:lnSpc>
                <a:spcPct val="90000"/>
              </a:lnSpc>
              <a:spcBef>
                <a:spcPts val="600"/>
              </a:spcBef>
              <a:buChar char="•"/>
              <a:defRPr sz="2800">
                <a:effectLst>
                  <a:outerShdw blurRad="12700" dist="25400" dir="2700000" rotWithShape="0">
                    <a:srgbClr val="DDDDDD"/>
                  </a:outerShdw>
                </a:effectLst>
              </a:defRPr>
            </a:pPr>
            <a:r>
              <a:rPr lang="en-AU" dirty="0"/>
              <a:t>Aerobic exercises include brisk walking, jogging, and swimming. </a:t>
            </a:r>
          </a:p>
          <a:p>
            <a:pPr>
              <a:lnSpc>
                <a:spcPct val="90000"/>
              </a:lnSpc>
              <a:spcBef>
                <a:spcPts val="600"/>
              </a:spcBef>
              <a:buChar char="•"/>
              <a:defRPr sz="2800">
                <a:effectLst>
                  <a:outerShdw blurRad="12700" dist="25400" dir="2700000" rotWithShape="0">
                    <a:srgbClr val="DDDDDD"/>
                  </a:outerShdw>
                </a:effectLst>
              </a:defRPr>
            </a:pPr>
            <a:r>
              <a:rPr lang="en-AU" dirty="0"/>
              <a:t>Aerobic exercise gets your heart pumping faster. </a:t>
            </a:r>
          </a:p>
          <a:p>
            <a:pPr>
              <a:lnSpc>
                <a:spcPct val="90000"/>
              </a:lnSpc>
              <a:spcBef>
                <a:spcPts val="600"/>
              </a:spcBef>
              <a:buChar char="•"/>
              <a:defRPr sz="2800">
                <a:effectLst>
                  <a:outerShdw blurRad="12700" dist="25400" dir="2700000" rotWithShape="0">
                    <a:srgbClr val="DDDDDD"/>
                  </a:outerShdw>
                </a:effectLst>
              </a:defRPr>
            </a:pPr>
            <a:r>
              <a:rPr lang="en-AU" dirty="0"/>
              <a:t>If you cannot do 30 minutes at a time, try three 10-minute sessions and work up. </a:t>
            </a:r>
          </a:p>
          <a:p>
            <a:endParaRPr lang="en-US" dirty="0"/>
          </a:p>
        </p:txBody>
      </p:sp>
    </p:spTree>
    <p:extLst>
      <p:ext uri="{BB962C8B-B14F-4D97-AF65-F5344CB8AC3E}">
        <p14:creationId xmlns:p14="http://schemas.microsoft.com/office/powerpoint/2010/main" val="2530746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Infrared</a:t>
            </a:r>
          </a:p>
          <a:p>
            <a:r>
              <a:rPr lang="en-US" dirty="0" err="1"/>
              <a:t>Ervolino</a:t>
            </a:r>
            <a:r>
              <a:rPr lang="en-US" dirty="0"/>
              <a:t> F, </a:t>
            </a:r>
            <a:r>
              <a:rPr lang="en-US" dirty="0" err="1"/>
              <a:t>Gazze</a:t>
            </a:r>
            <a:r>
              <a:rPr lang="en-US" dirty="0"/>
              <a:t> R. Far infrared wavelength treatment for low back pain: Evaluation of a non-invasive device. Work. 2015;53(1):157-62.</a:t>
            </a:r>
          </a:p>
          <a:p>
            <a:r>
              <a:rPr lang="en-US" dirty="0"/>
              <a:t>Use of site-specific FIR therapy over a four-week period in the workplace was associated with significant clinical improvements in pain and quality of life for office workers with previously refractory low back pain. </a:t>
            </a:r>
          </a:p>
          <a:p>
            <a:r>
              <a:rPr lang="en-US" dirty="0"/>
              <a:t>Ansari NN, </a:t>
            </a:r>
            <a:r>
              <a:rPr lang="en-US" dirty="0" err="1"/>
              <a:t>Naghdi</a:t>
            </a:r>
            <a:r>
              <a:rPr lang="en-US" dirty="0"/>
              <a:t> S, </a:t>
            </a:r>
            <a:r>
              <a:rPr lang="en-US" dirty="0" err="1"/>
              <a:t>Naseri</a:t>
            </a:r>
            <a:r>
              <a:rPr lang="en-US" dirty="0"/>
              <a:t> N, </a:t>
            </a:r>
            <a:r>
              <a:rPr lang="en-US" dirty="0" err="1"/>
              <a:t>Entezary</a:t>
            </a:r>
            <a:r>
              <a:rPr lang="en-US" dirty="0"/>
              <a:t> E, </a:t>
            </a:r>
            <a:r>
              <a:rPr lang="en-US" dirty="0" err="1"/>
              <a:t>Irani</a:t>
            </a:r>
            <a:r>
              <a:rPr lang="en-US" dirty="0"/>
              <a:t> S, </a:t>
            </a:r>
            <a:r>
              <a:rPr lang="en-US" dirty="0" err="1"/>
              <a:t>Jalaie</a:t>
            </a:r>
            <a:r>
              <a:rPr lang="en-US" dirty="0"/>
              <a:t> S, Hasson S. Effect of therapeutic infra-red in patients with non-specific low back pain: a pilot study. J </a:t>
            </a:r>
            <a:r>
              <a:rPr lang="en-US" dirty="0" err="1"/>
              <a:t>Bodyw</a:t>
            </a:r>
            <a:r>
              <a:rPr lang="en-US" dirty="0"/>
              <a:t> </a:t>
            </a:r>
            <a:r>
              <a:rPr lang="en-US" dirty="0" err="1"/>
              <a:t>Mov</a:t>
            </a:r>
            <a:r>
              <a:rPr lang="en-US" dirty="0"/>
              <a:t> </a:t>
            </a:r>
            <a:r>
              <a:rPr lang="en-US" dirty="0" err="1"/>
              <a:t>Ther</a:t>
            </a:r>
            <a:r>
              <a:rPr lang="en-US" dirty="0"/>
              <a:t>. 2014 Jan;18(1):75-81.</a:t>
            </a:r>
          </a:p>
          <a:p>
            <a:r>
              <a:rPr lang="en-US" dirty="0"/>
              <a:t>The results of the ANOVA demonstrated a statistically significant main effect of IR on all outcomes of pain, function, lumbar flexion-extension ROM, and back extensor endurance.</a:t>
            </a:r>
          </a:p>
          <a:p>
            <a:r>
              <a:rPr lang="en-US" dirty="0"/>
              <a:t>Gale GD, Rothbart PJ, Li Y. Infrared therapy for chronic low back pain: a randomized, controlled trial. Pain Res </a:t>
            </a:r>
            <a:r>
              <a:rPr lang="en-US" dirty="0" err="1"/>
              <a:t>Manag</a:t>
            </a:r>
            <a:r>
              <a:rPr lang="en-US" dirty="0"/>
              <a:t>. 2006 Autumn;11(3):193-6.</a:t>
            </a:r>
          </a:p>
          <a:p>
            <a:r>
              <a:rPr lang="en-US" dirty="0"/>
              <a:t>The IR therapy unit used was demonstrated to be effective in reducing chronic low back pain, and no adverse effects were observed. </a:t>
            </a:r>
          </a:p>
          <a:p>
            <a:endParaRPr lang="en-US" dirty="0"/>
          </a:p>
          <a:p>
            <a:r>
              <a:rPr lang="en-US" dirty="0"/>
              <a:t>Melatonin</a:t>
            </a:r>
          </a:p>
          <a:p>
            <a:r>
              <a:rPr lang="en-US" dirty="0" err="1"/>
              <a:t>Brzeszczyńska</a:t>
            </a:r>
            <a:r>
              <a:rPr lang="en-US" dirty="0"/>
              <a:t> J, </a:t>
            </a:r>
            <a:r>
              <a:rPr lang="en-US" dirty="0" err="1"/>
              <a:t>Brzeszczyński</a:t>
            </a:r>
            <a:r>
              <a:rPr lang="en-US" dirty="0"/>
              <a:t> F. Benefit of sunlight and melatonin on back pain and inflammation. Bone Joint Res. 2023 Mar 7;12(3):199-201.</a:t>
            </a:r>
          </a:p>
          <a:p>
            <a:r>
              <a:rPr lang="en-US" dirty="0"/>
              <a:t>The study by Bai et al14 is the first to highlight that NPCs derived from patient intervertebral discs express melatonin receptors and their activation decreases cellular </a:t>
            </a:r>
            <a:r>
              <a:rPr lang="en-US" dirty="0" err="1"/>
              <a:t>pyroptosis</a:t>
            </a:r>
            <a:r>
              <a:rPr lang="en-US" dirty="0"/>
              <a:t>, the inflammatory cell death process, induced by reactive oxygen species.</a:t>
            </a:r>
          </a:p>
          <a:p>
            <a:endParaRPr lang="en-US" dirty="0"/>
          </a:p>
          <a:p>
            <a:r>
              <a:rPr lang="en-US" dirty="0"/>
              <a:t>Sun driven blood flow</a:t>
            </a:r>
          </a:p>
          <a:p>
            <a:r>
              <a:rPr lang="en-US" dirty="0"/>
              <a:t>Li Z, Pollack GH. On the driver of blood circulation beyond the heart. </a:t>
            </a:r>
            <a:r>
              <a:rPr lang="en-US" dirty="0" err="1"/>
              <a:t>PLoS</a:t>
            </a:r>
            <a:r>
              <a:rPr lang="en-US" dirty="0"/>
              <a:t> One. 2023 Oct 19;18(10):e0289652.</a:t>
            </a:r>
          </a:p>
          <a:p>
            <a:r>
              <a:rPr lang="en-US" dirty="0"/>
              <a:t>The heart is widely acknowledged as the unique driver of blood circulation. Recently, we discovered a flow-driving mechanism that can operate without imposed pressure, using infrared (IR) energy to propel flow. We considered the possibility that, by exploiting this mechanism, blood vessels, themselves, could propel flow. We verified the existence of this driving mechanism by using a three-day-old chick-embryo model. When the heart was stopped, blood continued to flow for approximately 50 minutes, albeit at a lower velocity. When IR was introduced, the postmortem flow increased from ~41.1 ± 25.6 </a:t>
            </a:r>
            <a:r>
              <a:rPr lang="el-GR" dirty="0"/>
              <a:t>μ</a:t>
            </a:r>
            <a:r>
              <a:rPr lang="en-US" dirty="0"/>
              <a:t>m/s to ~153.0 ± 59.5 </a:t>
            </a:r>
            <a:r>
              <a:rPr lang="el-GR" dirty="0"/>
              <a:t>μ</a:t>
            </a:r>
            <a:r>
              <a:rPr lang="en-US" dirty="0"/>
              <a:t>m/s (n = 6). When IR energy was diminished under otherwise physiological conditions, blood failed to flow. Hence, this IR-dependent, vessel-based flow-driving mechanism may indeed operate in the circulatory system, complementing the action of the heart. </a:t>
            </a:r>
          </a:p>
          <a:p>
            <a:endParaRPr lang="en-US" dirty="0"/>
          </a:p>
          <a:p>
            <a:r>
              <a:rPr lang="en-US" dirty="0"/>
              <a:t>Blood flow</a:t>
            </a:r>
          </a:p>
          <a:p>
            <a:r>
              <a:rPr lang="en-US" dirty="0"/>
              <a:t>Kim J, Jung H, </a:t>
            </a:r>
            <a:r>
              <a:rPr lang="en-US" dirty="0" err="1"/>
              <a:t>Yim</a:t>
            </a:r>
            <a:r>
              <a:rPr lang="en-US" dirty="0"/>
              <a:t> J. Effects of Contrast Therapy Using Infrared and Cryotherapy as Compared with Contrast Bath Therapy on Blood Flow, Muscle Tone, and Pain Threshold in Young Healthy Adults. Med Sci </a:t>
            </a:r>
            <a:r>
              <a:rPr lang="en-US" dirty="0" err="1"/>
              <a:t>Monit</a:t>
            </a:r>
            <a:r>
              <a:rPr lang="en-US" dirty="0"/>
              <a:t>. 2020 Aug 3;26:e922544.</a:t>
            </a:r>
          </a:p>
          <a:p>
            <a:r>
              <a:rPr lang="en-US" dirty="0"/>
              <a:t>The results of this study suggest that (contrast therapy) CT using (infrared) IR and (cryotherapy) CR is more effective in improving blood flow than (contrast bath therapy) CBT and has the same effect on muscle tone and pain.</a:t>
            </a:r>
          </a:p>
          <a:p>
            <a:endParaRPr lang="en-US" dirty="0"/>
          </a:p>
          <a:p>
            <a:r>
              <a:rPr lang="en-US" dirty="0"/>
              <a:t>Vitamin D</a:t>
            </a:r>
          </a:p>
          <a:p>
            <a:r>
              <a:rPr lang="en-US" dirty="0"/>
              <a:t>Xu </a:t>
            </a:r>
            <a:r>
              <a:rPr lang="en-US" dirty="0" err="1"/>
              <a:t>HW</a:t>
            </a:r>
            <a:r>
              <a:rPr lang="en-US" dirty="0"/>
              <a:t>, Zhang SB, Yi </a:t>
            </a:r>
            <a:r>
              <a:rPr lang="en-US" dirty="0" err="1"/>
              <a:t>YY</a:t>
            </a:r>
            <a:r>
              <a:rPr lang="en-US" dirty="0"/>
              <a:t>, Chen H, Hu T, Wang </a:t>
            </a:r>
            <a:r>
              <a:rPr lang="en-US" dirty="0" err="1"/>
              <a:t>SJ</a:t>
            </a:r>
            <a:r>
              <a:rPr lang="en-US" dirty="0"/>
              <a:t>, Wu DS. Relationship between Vitamin D and Nonspecific Low Back Pain May Be Mediated by Inflammatory Markers. Pain Physician. 2021 Nov;24(7):E1015-E1023.</a:t>
            </a:r>
          </a:p>
          <a:p>
            <a:r>
              <a:rPr lang="en-US" dirty="0"/>
              <a:t>Patients with Ns-LBP had lower vitamin D and higher inflammatory marker levels. This association between hypovitaminosis D and Ns-</a:t>
            </a:r>
            <a:r>
              <a:rPr lang="en-US" dirty="0" err="1"/>
              <a:t>CLBP</a:t>
            </a:r>
            <a:r>
              <a:rPr lang="en-US" dirty="0"/>
              <a:t> may be mediated by IL-6.</a:t>
            </a:r>
          </a:p>
          <a:p>
            <a:endParaRPr lang="en-US" dirty="0"/>
          </a:p>
          <a:p>
            <a:r>
              <a:rPr lang="en-US" dirty="0" err="1"/>
              <a:t>Pishgahi</a:t>
            </a:r>
            <a:r>
              <a:rPr lang="en-US" dirty="0"/>
              <a:t> A, </a:t>
            </a:r>
            <a:r>
              <a:rPr lang="en-US" dirty="0" err="1"/>
              <a:t>Dolatkhah</a:t>
            </a:r>
            <a:r>
              <a:rPr lang="en-US" dirty="0"/>
              <a:t> N, </a:t>
            </a:r>
            <a:r>
              <a:rPr lang="en-US" dirty="0" err="1"/>
              <a:t>Shakouri</a:t>
            </a:r>
            <a:r>
              <a:rPr lang="en-US" dirty="0"/>
              <a:t> SK, </a:t>
            </a:r>
            <a:r>
              <a:rPr lang="en-US" dirty="0" err="1"/>
              <a:t>Hashemian</a:t>
            </a:r>
            <a:r>
              <a:rPr lang="en-US" dirty="0"/>
              <a:t> M, </a:t>
            </a:r>
            <a:r>
              <a:rPr lang="en-US" dirty="0" err="1"/>
              <a:t>Amiri</a:t>
            </a:r>
            <a:r>
              <a:rPr lang="en-US" dirty="0"/>
              <a:t> A, </a:t>
            </a:r>
            <a:r>
              <a:rPr lang="en-US" dirty="0" err="1"/>
              <a:t>Delkhosh</a:t>
            </a:r>
            <a:r>
              <a:rPr lang="en-US" dirty="0"/>
              <a:t> </a:t>
            </a:r>
            <a:r>
              <a:rPr lang="en-US" dirty="0" err="1"/>
              <a:t>Reihany</a:t>
            </a:r>
            <a:r>
              <a:rPr lang="en-US" dirty="0"/>
              <a:t> M, </a:t>
            </a:r>
            <a:r>
              <a:rPr lang="en-US" dirty="0" err="1"/>
              <a:t>Jahanjou</a:t>
            </a:r>
            <a:r>
              <a:rPr lang="en-US" dirty="0"/>
              <a:t> F. Lower serum 25-hydroxyvitamin D3 concentration is associated with higher pain and disability in subjects with low back pain: a case-control study. BMC Res Notes. 2019 Nov 8;12(1):738.</a:t>
            </a:r>
          </a:p>
          <a:p>
            <a:r>
              <a:rPr lang="en-US" dirty="0"/>
              <a:t>There was a significant difference in serum concentration of 25 hydroxyvitamin D in patients with LBP in comparison to subjects without LBP. The serum concentration of 25 hydroxyvitamin D was significantly lower in patients with LBP and 42.85% and 22.22% of them had vitamin D deficiency and insufficiency, respectively. However, 14.54% and 27.27% of subjects without LBP showed vitamin D deficiency and insufficiency, respectively. According to the findings, subjects with lower serum 25 hydroxyvitamin D concentration (vitamin D deficiency or insufficiency) were 2.39 times more likely to exhibit LBP than subjects with normal vitamin D status.</a:t>
            </a:r>
          </a:p>
          <a:p>
            <a:endParaRPr lang="en-US" dirty="0"/>
          </a:p>
          <a:p>
            <a:r>
              <a:rPr lang="en-US" dirty="0"/>
              <a:t>Kim TH, Lee </a:t>
            </a:r>
            <a:r>
              <a:rPr lang="en-US" dirty="0" err="1"/>
              <a:t>BH</a:t>
            </a:r>
            <a:r>
              <a:rPr lang="en-US" dirty="0"/>
              <a:t>, Lee HM, Lee SH, Park JO, Kim HS, Kim SW, Moon SH. Prevalence of vitamin D deficiency in patients with lumbar spinal stenosis and its relationship with pain. Pain Physician. 2013 Mar-Apr;16(2):165-76.</a:t>
            </a:r>
          </a:p>
          <a:p>
            <a:r>
              <a:rPr lang="en-US" dirty="0"/>
              <a:t>Univariate logistic regression analysis showed a significantly higher prevalence of vitamin D deficiency in the following patients: 1) medical comorbidity; 2) urban residence rather than rural; 3) lower score for sunlight exposure; and 4) severe leg pain, or severe back and leg pain rather than mild to moderate pain. </a:t>
            </a:r>
            <a:r>
              <a:rPr lang="en-US"/>
              <a:t>Pain category was significantly associated with lower sunlight exposure; however, the association between pain category and vitamin D deficiency remained significant even after adjustment for the sunlight exposure. </a:t>
            </a:r>
          </a:p>
          <a:p>
            <a:endParaRPr lang="en-US" dirty="0"/>
          </a:p>
          <a:p>
            <a:r>
              <a:rPr lang="en-US" dirty="0"/>
              <a:t>Supplements no good</a:t>
            </a:r>
          </a:p>
          <a:p>
            <a:r>
              <a:rPr lang="en-US" dirty="0" err="1"/>
              <a:t>Zadro</a:t>
            </a:r>
            <a:r>
              <a:rPr lang="en-US" dirty="0"/>
              <a:t> JR, Shirley D, Ferreira M, Carvalho Silva AP, Lamb SE, Cooper C, Ferreira PH. Is Vitamin D Supplementation Effective for Low Back Pain? A Systematic Review and Meta-Analysis. Pain Physician. 2018 Mar;21(2):121-145.</a:t>
            </a:r>
          </a:p>
          <a:p>
            <a:r>
              <a:rPr lang="en-US" dirty="0"/>
              <a:t> Conclusions: Vitamin D supplementation is not more effective than placebo, no intervention, or other conservative/pharmacological interventions for LBP (based on very low quality evidence). These results are consistent, regardless of the type of LBP or vitamin D supplementation. Until well-designed and adequately powered clinical trials suggest otherwise, the prescription of vitamin D for LBP cannot be recommended. PROSPERO Registration No: CRD42016046874. </a:t>
            </a:r>
            <a:r>
              <a:rPr lang="en-US" dirty="0" err="1"/>
              <a:t>www.crd.york.ac.uk</a:t>
            </a:r>
            <a:r>
              <a:rPr lang="en-US" dirty="0"/>
              <a:t>/PROSPERO/</a:t>
            </a:r>
            <a:r>
              <a:rPr lang="en-US" dirty="0" err="1"/>
              <a:t>display_record.asp?ID</a:t>
            </a:r>
            <a:r>
              <a:rPr lang="en-US" dirty="0"/>
              <a:t> = CRD42016046874.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31236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Shape 469"/>
          <p:cNvSpPr>
            <a:spLocks noGrp="1" noRot="1" noChangeAspect="1"/>
          </p:cNvSpPr>
          <p:nvPr>
            <p:ph type="sldImg"/>
          </p:nvPr>
        </p:nvSpPr>
        <p:spPr>
          <a:prstGeom prst="rect">
            <a:avLst/>
          </a:prstGeom>
        </p:spPr>
        <p:txBody>
          <a:bodyPr/>
          <a:lstStyle/>
          <a:p>
            <a:endParaRPr dirty="0"/>
          </a:p>
        </p:txBody>
      </p:sp>
      <p:sp>
        <p:nvSpPr>
          <p:cNvPr id="470" name="Shape 470"/>
          <p:cNvSpPr>
            <a:spLocks noGrp="1"/>
          </p:cNvSpPr>
          <p:nvPr>
            <p:ph type="body" sz="quarter" idx="1"/>
          </p:nvPr>
        </p:nvSpPr>
        <p:spPr>
          <a:prstGeom prst="rect">
            <a:avLst/>
          </a:prstGeom>
        </p:spPr>
        <p:txBody>
          <a:bodyPr/>
          <a:lstStyle/>
          <a:p>
            <a:r>
              <a:rPr dirty="0"/>
              <a:t>J Am </a:t>
            </a:r>
            <a:r>
              <a:rPr dirty="0" err="1"/>
              <a:t>Acad</a:t>
            </a:r>
            <a:r>
              <a:rPr dirty="0"/>
              <a:t> </a:t>
            </a:r>
            <a:r>
              <a:rPr dirty="0" err="1"/>
              <a:t>Orthop</a:t>
            </a:r>
            <a:r>
              <a:rPr dirty="0"/>
              <a:t> </a:t>
            </a:r>
            <a:r>
              <a:rPr dirty="0" err="1"/>
              <a:t>Surg</a:t>
            </a:r>
            <a:r>
              <a:rPr dirty="0"/>
              <a:t> 2001;9:9-17</a:t>
            </a:r>
          </a:p>
          <a:p>
            <a:r>
              <a:rPr dirty="0"/>
              <a:t>Abstract</a:t>
            </a:r>
          </a:p>
          <a:p>
            <a:r>
              <a:rPr dirty="0"/>
              <a:t>Currently, there are more than 50 million smokers in this country, and </a:t>
            </a:r>
            <a:r>
              <a:rPr dirty="0" err="1"/>
              <a:t>approxi</a:t>
            </a:r>
            <a:r>
              <a:rPr dirty="0"/>
              <a:t>-</a:t>
            </a:r>
          </a:p>
          <a:p>
            <a:r>
              <a:rPr dirty="0" err="1"/>
              <a:t>mately</a:t>
            </a:r>
            <a:r>
              <a:rPr dirty="0"/>
              <a:t> 800 billion cigarettes are smoked each year.  Smoking is now the leading</a:t>
            </a:r>
          </a:p>
          <a:p>
            <a:r>
              <a:rPr dirty="0"/>
              <a:t>avoidable cause of morbidity and mortality in the United States.  According to</a:t>
            </a:r>
          </a:p>
          <a:p>
            <a:r>
              <a:rPr dirty="0"/>
              <a:t>one report, over 500,000 deaths per year in the United States alone can be </a:t>
            </a:r>
            <a:r>
              <a:rPr dirty="0" err="1"/>
              <a:t>attrib</a:t>
            </a:r>
            <a:r>
              <a:rPr dirty="0"/>
              <a:t>-</a:t>
            </a:r>
          </a:p>
          <a:p>
            <a:r>
              <a:rPr dirty="0" err="1"/>
              <a:t>uted</a:t>
            </a:r>
            <a:r>
              <a:rPr dirty="0"/>
              <a:t> to smoking.  For years, </a:t>
            </a:r>
            <a:r>
              <a:rPr dirty="0" err="1"/>
              <a:t>orthopaedic</a:t>
            </a:r>
            <a:r>
              <a:rPr dirty="0"/>
              <a:t> surgeons have known about the </a:t>
            </a:r>
            <a:r>
              <a:rPr dirty="0" err="1"/>
              <a:t>rela</a:t>
            </a:r>
            <a:r>
              <a:rPr dirty="0"/>
              <a:t>-</a:t>
            </a:r>
          </a:p>
          <a:p>
            <a:r>
              <a:rPr dirty="0" err="1"/>
              <a:t>tionships</a:t>
            </a:r>
            <a:r>
              <a:rPr dirty="0"/>
              <a:t> that putatively exist between smoking and an array of </a:t>
            </a:r>
            <a:r>
              <a:rPr dirty="0" err="1"/>
              <a:t>orthopaedic</a:t>
            </a:r>
            <a:r>
              <a:rPr dirty="0"/>
              <a:t> con-</a:t>
            </a:r>
          </a:p>
          <a:p>
            <a:r>
              <a:rPr dirty="0" err="1"/>
              <a:t>ditions</a:t>
            </a:r>
            <a:r>
              <a:rPr dirty="0"/>
              <a:t> and complications.  It has been shown to adversely affect bone mineral</a:t>
            </a:r>
          </a:p>
          <a:p>
            <a:r>
              <a:rPr dirty="0"/>
              <a:t>density, lumbar disk disease, the rate of hip fractures, and the dynamics of bone</a:t>
            </a:r>
          </a:p>
          <a:p>
            <a:r>
              <a:rPr dirty="0"/>
              <a:t>and  wound  healing.    Although  scientific  and  clinical  information  on  smoking</a:t>
            </a:r>
          </a:p>
          <a:p>
            <a:r>
              <a:rPr dirty="0"/>
              <a:t>and its consequences suggests differing degrees of correlation between smoking</a:t>
            </a:r>
          </a:p>
          <a:p>
            <a:r>
              <a:rPr dirty="0"/>
              <a:t>and  </a:t>
            </a:r>
            <a:r>
              <a:rPr dirty="0" err="1"/>
              <a:t>orthopaedic</a:t>
            </a:r>
            <a:r>
              <a:rPr dirty="0"/>
              <a:t>  conditions,  most  available  data  do  suggest  a  real  and  repro-</a:t>
            </a:r>
          </a:p>
          <a:p>
            <a:r>
              <a:rPr dirty="0" err="1"/>
              <a:t>ducible</a:t>
            </a:r>
            <a:r>
              <a:rPr dirty="0"/>
              <a:t> relationship.  In the past, there have been many individual reports that</a:t>
            </a:r>
          </a:p>
          <a:p>
            <a:r>
              <a:rPr dirty="0"/>
              <a:t>deal with these relationships separately but very few published comprehensive</a:t>
            </a:r>
          </a:p>
          <a:p>
            <a:r>
              <a:rPr dirty="0"/>
              <a:t>reviews.    This  summary  of  the  current  literature  regarding  the  relationship</a:t>
            </a:r>
          </a:p>
          <a:p>
            <a:r>
              <a:rPr dirty="0"/>
              <a:t>between  smoking  and  musculoskeletal  diseases  and  their  treatment  provides</a:t>
            </a:r>
          </a:p>
          <a:p>
            <a:r>
              <a:rPr dirty="0"/>
              <a:t>information that can be used clinically by both the practitioner and the patient.</a:t>
            </a:r>
          </a:p>
          <a:p>
            <a:r>
              <a:rPr dirty="0"/>
              <a:t> </a:t>
            </a:r>
          </a:p>
          <a:p>
            <a:r>
              <a:rPr dirty="0"/>
              <a:t>Disk Disease</a:t>
            </a:r>
          </a:p>
          <a:p>
            <a:r>
              <a:rPr dirty="0"/>
              <a:t>Lumbar disk disease and herniation</a:t>
            </a:r>
          </a:p>
          <a:p>
            <a:r>
              <a:rPr dirty="0"/>
              <a:t>has become a popular diagnosis</a:t>
            </a:r>
          </a:p>
          <a:p>
            <a:r>
              <a:rPr dirty="0"/>
              <a:t>in cases of low back pain, in part</a:t>
            </a:r>
          </a:p>
          <a:p>
            <a:r>
              <a:rPr dirty="0"/>
              <a:t>because a potential cure can be</a:t>
            </a:r>
          </a:p>
          <a:p>
            <a:r>
              <a:rPr dirty="0"/>
              <a:t>sought with surgical intervention.58</a:t>
            </a:r>
          </a:p>
          <a:p>
            <a:r>
              <a:rPr dirty="0"/>
              <a:t>Some authors believe that smoking</a:t>
            </a:r>
          </a:p>
          <a:p>
            <a:r>
              <a:rPr dirty="0"/>
              <a:t>adversely affects the intervertebral</a:t>
            </a:r>
          </a:p>
          <a:p>
            <a:r>
              <a:rPr dirty="0"/>
              <a:t>disks, predisposing patients to disk</a:t>
            </a:r>
          </a:p>
          <a:p>
            <a:r>
              <a:rPr dirty="0"/>
              <a:t>disease and low back pain.45,53,60</a:t>
            </a:r>
          </a:p>
          <a:p>
            <a:r>
              <a:rPr dirty="0"/>
              <a:t>Ernst45 believes that the intervertebral</a:t>
            </a:r>
          </a:p>
          <a:p>
            <a:r>
              <a:rPr dirty="0"/>
              <a:t>disks are “malnourished” due</a:t>
            </a:r>
          </a:p>
          <a:p>
            <a:r>
              <a:rPr dirty="0"/>
              <a:t>to many of the vascular and hematologic</a:t>
            </a:r>
          </a:p>
          <a:p>
            <a:r>
              <a:rPr dirty="0"/>
              <a:t>changes that result from</a:t>
            </a:r>
          </a:p>
          <a:p>
            <a:r>
              <a:rPr dirty="0"/>
              <a:t>long-term smoking. He postulates</a:t>
            </a:r>
          </a:p>
          <a:p>
            <a:r>
              <a:rPr dirty="0"/>
              <a:t>that tissues such as the vertebrae</a:t>
            </a:r>
          </a:p>
          <a:p>
            <a:r>
              <a:rPr dirty="0"/>
              <a:t>and vertebral disks have a tenuous</a:t>
            </a:r>
          </a:p>
          <a:p>
            <a:r>
              <a:rPr dirty="0"/>
              <a:t>blood supply and are not able to</a:t>
            </a:r>
          </a:p>
          <a:p>
            <a:r>
              <a:rPr dirty="0"/>
              <a:t>compensate for the decrease in</a:t>
            </a:r>
          </a:p>
          <a:p>
            <a:r>
              <a:rPr dirty="0"/>
              <a:t>blood flow that occurs in the microvasculature</a:t>
            </a:r>
          </a:p>
          <a:p>
            <a:r>
              <a:rPr dirty="0"/>
              <a:t>of chronic smokers.</a:t>
            </a:r>
          </a:p>
          <a:p>
            <a:r>
              <a:rPr dirty="0"/>
              <a:t>Over time, the diffusion capacity for</a:t>
            </a:r>
          </a:p>
          <a:p>
            <a:r>
              <a:rPr dirty="0"/>
              <a:t>the delivery of oxygen and nutrients</a:t>
            </a:r>
          </a:p>
          <a:p>
            <a:r>
              <a:rPr dirty="0"/>
              <a:t>becomes insufficient, leaving the intervertebral</a:t>
            </a:r>
          </a:p>
          <a:p>
            <a:r>
              <a:rPr dirty="0"/>
              <a:t>disks more vulnerable</a:t>
            </a:r>
          </a:p>
          <a:p>
            <a:r>
              <a:rPr dirty="0"/>
              <a:t>to insults.45</a:t>
            </a:r>
          </a:p>
          <a:p>
            <a:r>
              <a:rPr dirty="0"/>
              <a:t>Kelsey et al53 determined in</a:t>
            </a:r>
          </a:p>
          <a:p>
            <a:r>
              <a:rPr dirty="0"/>
              <a:t>their epidemiologic study that cigarette</a:t>
            </a:r>
          </a:p>
          <a:p>
            <a:r>
              <a:rPr dirty="0"/>
              <a:t>smoking in the year prior to a</a:t>
            </a:r>
          </a:p>
          <a:p>
            <a:r>
              <a:rPr dirty="0"/>
              <a:t>patient’s presentation to a </a:t>
            </a:r>
            <a:r>
              <a:rPr dirty="0" err="1"/>
              <a:t>physi</a:t>
            </a:r>
            <a:r>
              <a:rPr dirty="0"/>
              <a:t>-</a:t>
            </a:r>
          </a:p>
          <a:p>
            <a:r>
              <a:rPr dirty="0"/>
              <a:t>Musculoskeletal Effects of Smoking</a:t>
            </a:r>
          </a:p>
          <a:p>
            <a:r>
              <a:rPr dirty="0"/>
              <a:t>12 Journal of the American Academy of </a:t>
            </a:r>
            <a:r>
              <a:rPr dirty="0" err="1"/>
              <a:t>Orthopaedic</a:t>
            </a:r>
            <a:r>
              <a:rPr dirty="0"/>
              <a:t> Surgeons</a:t>
            </a:r>
          </a:p>
          <a:p>
            <a:r>
              <a:rPr dirty="0" err="1"/>
              <a:t>cian</a:t>
            </a:r>
            <a:r>
              <a:rPr dirty="0"/>
              <a:t> increased the risk of having a</a:t>
            </a:r>
          </a:p>
          <a:p>
            <a:r>
              <a:rPr dirty="0"/>
              <a:t>prolapsed disk (odds ratio, 1.7).</a:t>
            </a:r>
          </a:p>
          <a:p>
            <a:r>
              <a:rPr dirty="0"/>
              <a:t>Furthermore, they discerned a</a:t>
            </a:r>
          </a:p>
          <a:p>
            <a:r>
              <a:rPr dirty="0"/>
              <a:t>weak dose response for smoking</a:t>
            </a:r>
          </a:p>
          <a:p>
            <a:r>
              <a:rPr dirty="0"/>
              <a:t>and the subsequent risk of disk prolapse;</a:t>
            </a:r>
          </a:p>
          <a:p>
            <a:r>
              <a:rPr dirty="0"/>
              <a:t>for every 10 cigarettes that</a:t>
            </a:r>
          </a:p>
          <a:p>
            <a:r>
              <a:rPr dirty="0"/>
              <a:t>were smoked per day, the risk of</a:t>
            </a:r>
          </a:p>
          <a:p>
            <a:r>
              <a:rPr dirty="0"/>
              <a:t>having a prolapsed disk increased</a:t>
            </a:r>
          </a:p>
          <a:p>
            <a:r>
              <a:rPr dirty="0"/>
              <a:t>by 20%.</a:t>
            </a:r>
          </a:p>
          <a:p>
            <a:r>
              <a:rPr dirty="0"/>
              <a:t>Hanley and Shapiro61 determined</a:t>
            </a:r>
          </a:p>
          <a:p>
            <a:r>
              <a:rPr dirty="0"/>
              <a:t>that a smoking history</a:t>
            </a:r>
          </a:p>
          <a:p>
            <a:r>
              <a:rPr dirty="0"/>
              <a:t>longer than 15 years was an important</a:t>
            </a:r>
          </a:p>
          <a:p>
            <a:r>
              <a:rPr dirty="0"/>
              <a:t>factor in determining the postoperative</a:t>
            </a:r>
          </a:p>
          <a:p>
            <a:r>
              <a:rPr dirty="0"/>
              <a:t>success of lumbar </a:t>
            </a:r>
            <a:r>
              <a:rPr dirty="0" err="1"/>
              <a:t>diskectomies</a:t>
            </a:r>
            <a:endParaRPr dirty="0"/>
          </a:p>
          <a:p>
            <a:r>
              <a:rPr dirty="0"/>
              <a:t>performed to treat severe</a:t>
            </a:r>
          </a:p>
          <a:p>
            <a:r>
              <a:rPr dirty="0"/>
              <a:t>radiculopathies. They postulate</a:t>
            </a:r>
          </a:p>
          <a:p>
            <a:r>
              <a:rPr dirty="0"/>
              <a:t>that the persistent back pain after</a:t>
            </a:r>
          </a:p>
          <a:p>
            <a:r>
              <a:rPr dirty="0"/>
              <a:t>the procedure may be a manifestation</a:t>
            </a:r>
          </a:p>
          <a:p>
            <a:r>
              <a:rPr dirty="0"/>
              <a:t>of the vascular effects of nicotine.</a:t>
            </a:r>
          </a:p>
          <a:p>
            <a:r>
              <a:rPr dirty="0"/>
              <a:t>Furthermore, the metabolic</a:t>
            </a:r>
          </a:p>
          <a:p>
            <a:r>
              <a:rPr dirty="0"/>
              <a:t>changes within the disk may render</a:t>
            </a:r>
          </a:p>
          <a:p>
            <a:r>
              <a:rPr dirty="0"/>
              <a:t>it more susceptible to mechanical</a:t>
            </a:r>
          </a:p>
          <a:p>
            <a:r>
              <a:rPr dirty="0"/>
              <a:t>problems.61</a:t>
            </a:r>
          </a:p>
          <a:p>
            <a:r>
              <a:rPr dirty="0" err="1"/>
              <a:t>Battié</a:t>
            </a:r>
            <a:r>
              <a:rPr dirty="0"/>
              <a:t> et al57 examined differences</a:t>
            </a:r>
          </a:p>
          <a:p>
            <a:r>
              <a:rPr dirty="0"/>
              <a:t>in magnetic resonance (MR)</a:t>
            </a:r>
          </a:p>
          <a:p>
            <a:r>
              <a:rPr dirty="0"/>
              <a:t>imaging studies of the lumbar</a:t>
            </a:r>
          </a:p>
          <a:p>
            <a:r>
              <a:rPr dirty="0"/>
              <a:t>spines of identical twins who were</a:t>
            </a:r>
          </a:p>
          <a:p>
            <a:r>
              <a:rPr dirty="0"/>
              <a:t>highly discordant in their smoking</a:t>
            </a:r>
          </a:p>
          <a:p>
            <a:r>
              <a:rPr dirty="0"/>
              <a:t>histories. They found no differences</a:t>
            </a:r>
          </a:p>
          <a:p>
            <a:r>
              <a:rPr dirty="0"/>
              <a:t>in the reported rate of occurrence of</a:t>
            </a:r>
          </a:p>
          <a:p>
            <a:r>
              <a:rPr dirty="0"/>
              <a:t>low back pain between the smoking</a:t>
            </a:r>
          </a:p>
          <a:p>
            <a:r>
              <a:rPr dirty="0"/>
              <a:t>and nonsmoking groups but</a:t>
            </a:r>
          </a:p>
          <a:p>
            <a:r>
              <a:rPr dirty="0"/>
              <a:t>did demonstrate a difference in the</a:t>
            </a:r>
          </a:p>
          <a:p>
            <a:r>
              <a:rPr dirty="0"/>
              <a:t>disk degeneration scores (based on</a:t>
            </a:r>
          </a:p>
          <a:p>
            <a:r>
              <a:rPr dirty="0"/>
              <a:t>MR imaging criteria) used to evaluate</a:t>
            </a:r>
          </a:p>
          <a:p>
            <a:r>
              <a:rPr dirty="0"/>
              <a:t>the intervertebral regions of the</a:t>
            </a:r>
          </a:p>
          <a:p>
            <a:r>
              <a:rPr dirty="0"/>
              <a:t>two groups.</a:t>
            </a:r>
          </a:p>
          <a:p>
            <a:r>
              <a:rPr dirty="0"/>
              <a:t>Stronger evidence comes from</a:t>
            </a:r>
          </a:p>
          <a:p>
            <a:r>
              <a:rPr dirty="0"/>
              <a:t>An et al.60 In their study, the rates</a:t>
            </a:r>
          </a:p>
          <a:p>
            <a:r>
              <a:rPr dirty="0"/>
              <a:t>of smoking in a population of patients</a:t>
            </a:r>
          </a:p>
          <a:p>
            <a:r>
              <a:rPr dirty="0"/>
              <a:t>with surgically confirmed cervical</a:t>
            </a:r>
          </a:p>
          <a:p>
            <a:r>
              <a:rPr dirty="0"/>
              <a:t>or lumbar disk disease were</a:t>
            </a:r>
          </a:p>
          <a:p>
            <a:r>
              <a:rPr dirty="0"/>
              <a:t>examined. The relative risk values</a:t>
            </a:r>
          </a:p>
          <a:p>
            <a:r>
              <a:rPr dirty="0"/>
              <a:t>for lumbar and cervical disk disease</a:t>
            </a:r>
          </a:p>
          <a:p>
            <a:r>
              <a:rPr dirty="0"/>
              <a:t>for smokers were 2.2 (P = 0.00029)</a:t>
            </a:r>
          </a:p>
          <a:p>
            <a:r>
              <a:rPr dirty="0"/>
              <a:t>and 2.9 (P = 0.0025), respectively.</a:t>
            </a:r>
          </a:p>
          <a:p>
            <a:r>
              <a:rPr dirty="0"/>
              <a:t>When the authors excluded those</a:t>
            </a:r>
          </a:p>
          <a:p>
            <a:r>
              <a:rPr dirty="0"/>
              <a:t>patients who had recently quit</a:t>
            </a:r>
          </a:p>
          <a:p>
            <a:r>
              <a:rPr dirty="0"/>
              <a:t>smoking from the “smokers” group,</a:t>
            </a:r>
          </a:p>
          <a:p>
            <a:r>
              <a:rPr dirty="0"/>
              <a:t>the relative risks increased to 3.0</a:t>
            </a:r>
          </a:p>
          <a:p>
            <a:r>
              <a:rPr dirty="0"/>
              <a:t>and 3.9, respectively. They demonstrated</a:t>
            </a:r>
          </a:p>
          <a:p>
            <a:r>
              <a:rPr dirty="0"/>
              <a:t>that the association between</a:t>
            </a:r>
          </a:p>
          <a:p>
            <a:r>
              <a:rPr dirty="0"/>
              <a:t>cigarette smoking and documented</a:t>
            </a:r>
          </a:p>
          <a:p>
            <a:r>
              <a:rPr dirty="0"/>
              <a:t>disk disease, not just the subjective</a:t>
            </a:r>
          </a:p>
          <a:p>
            <a:r>
              <a:rPr dirty="0"/>
              <a:t>complaint of low back pain, is quite</a:t>
            </a:r>
          </a:p>
          <a:p>
            <a:r>
              <a:rPr dirty="0"/>
              <a:t>significant. Continued smoking in</a:t>
            </a:r>
          </a:p>
          <a:p>
            <a:r>
              <a:rPr dirty="0"/>
              <a:t>light of these problems could actually</a:t>
            </a:r>
          </a:p>
          <a:p>
            <a:r>
              <a:rPr dirty="0"/>
              <a:t>worsen the </a:t>
            </a:r>
            <a:r>
              <a:rPr dirty="0" err="1"/>
              <a:t>diskogenic</a:t>
            </a:r>
            <a:r>
              <a:rPr dirty="0"/>
              <a:t> or radicular</a:t>
            </a:r>
          </a:p>
          <a:p>
            <a:r>
              <a:rPr dirty="0"/>
              <a:t>symptoms that accompany disk</a:t>
            </a:r>
          </a:p>
          <a:p>
            <a:r>
              <a:rPr dirty="0"/>
              <a:t>disease.</a:t>
            </a:r>
          </a:p>
          <a:p>
            <a:r>
              <a:rPr dirty="0"/>
              <a:t>So how does smoking exert these</a:t>
            </a:r>
          </a:p>
          <a:p>
            <a:r>
              <a:rPr dirty="0"/>
              <a:t>changes in the intervertebral disks</a:t>
            </a:r>
          </a:p>
          <a:p>
            <a:r>
              <a:rPr dirty="0"/>
              <a:t>that render them more susceptible</a:t>
            </a:r>
          </a:p>
          <a:p>
            <a:r>
              <a:rPr dirty="0"/>
              <a:t>to disease? As stated earlier, Ernst45</a:t>
            </a:r>
          </a:p>
          <a:p>
            <a:r>
              <a:rPr dirty="0"/>
              <a:t>believes that the macrovascular and</a:t>
            </a:r>
          </a:p>
          <a:p>
            <a:r>
              <a:rPr dirty="0"/>
              <a:t>microvascular changes that occur in</a:t>
            </a:r>
          </a:p>
          <a:p>
            <a:r>
              <a:rPr dirty="0"/>
              <a:t>smoking may affect the blood supply</a:t>
            </a:r>
          </a:p>
          <a:p>
            <a:r>
              <a:rPr dirty="0"/>
              <a:t>around intervertebral disks.</a:t>
            </a:r>
          </a:p>
          <a:p>
            <a:r>
              <a:rPr dirty="0"/>
              <a:t>The decreased blood flow renders</a:t>
            </a:r>
          </a:p>
          <a:p>
            <a:r>
              <a:rPr dirty="0"/>
              <a:t>the disks susceptible to pathologic</a:t>
            </a:r>
          </a:p>
          <a:p>
            <a:r>
              <a:rPr dirty="0"/>
              <a:t>changes.</a:t>
            </a:r>
          </a:p>
          <a:p>
            <a:r>
              <a:rPr dirty="0"/>
              <a:t>The study by </a:t>
            </a:r>
            <a:r>
              <a:rPr dirty="0" err="1"/>
              <a:t>Battié</a:t>
            </a:r>
            <a:r>
              <a:rPr dirty="0"/>
              <a:t> et al57 supports</a:t>
            </a:r>
          </a:p>
          <a:p>
            <a:r>
              <a:rPr dirty="0"/>
              <a:t>this notion. In that study, the</a:t>
            </a:r>
          </a:p>
          <a:p>
            <a:r>
              <a:rPr dirty="0"/>
              <a:t>authors used MR imaging to evaluate</a:t>
            </a:r>
          </a:p>
          <a:p>
            <a:r>
              <a:rPr dirty="0"/>
              <a:t>disk integrity in pairs of identical</a:t>
            </a:r>
          </a:p>
          <a:p>
            <a:r>
              <a:rPr dirty="0"/>
              <a:t>twins discordant in their smoking</a:t>
            </a:r>
          </a:p>
          <a:p>
            <a:r>
              <a:rPr dirty="0"/>
              <a:t>histories. Although there was</a:t>
            </a:r>
          </a:p>
          <a:p>
            <a:r>
              <a:rPr dirty="0"/>
              <a:t>no difference in complaints of low</a:t>
            </a:r>
          </a:p>
          <a:p>
            <a:r>
              <a:rPr dirty="0"/>
              <a:t>back pain, the mean score for lumbar</a:t>
            </a:r>
          </a:p>
          <a:p>
            <a:r>
              <a:rPr dirty="0"/>
              <a:t>spine disk degeneration was</a:t>
            </a:r>
          </a:p>
          <a:p>
            <a:r>
              <a:rPr dirty="0"/>
              <a:t>18% higher for the smokers (P =</a:t>
            </a:r>
          </a:p>
          <a:p>
            <a:r>
              <a:rPr dirty="0"/>
              <a:t>0.015). Furthermore, because their</a:t>
            </a:r>
          </a:p>
          <a:p>
            <a:r>
              <a:rPr dirty="0"/>
              <a:t>results demonstrated involvement</a:t>
            </a:r>
          </a:p>
          <a:p>
            <a:r>
              <a:rPr dirty="0"/>
              <a:t>of the entire lumbar spine, the authors</a:t>
            </a:r>
          </a:p>
          <a:p>
            <a:r>
              <a:rPr dirty="0"/>
              <a:t>postulated that the mechanism</a:t>
            </a:r>
          </a:p>
          <a:p>
            <a:r>
              <a:rPr dirty="0"/>
              <a:t>of action must be systemic.</a:t>
            </a:r>
          </a:p>
          <a:p>
            <a:r>
              <a:rPr dirty="0"/>
              <a:t>In a recent article, Newby et al3</a:t>
            </a:r>
          </a:p>
          <a:p>
            <a:r>
              <a:rPr dirty="0"/>
              <a:t>showed that smoking has dramatic</a:t>
            </a:r>
          </a:p>
          <a:p>
            <a:r>
              <a:rPr dirty="0"/>
              <a:t>adverse effects on the endogenous</a:t>
            </a:r>
          </a:p>
          <a:p>
            <a:r>
              <a:rPr dirty="0"/>
              <a:t>fibrinolytic capacity of the vascular</a:t>
            </a:r>
          </a:p>
          <a:p>
            <a:r>
              <a:rPr dirty="0"/>
              <a:t>endothelium of smokers, leading to</a:t>
            </a:r>
          </a:p>
          <a:p>
            <a:r>
              <a:rPr dirty="0"/>
              <a:t>a systemic increase in the risk of</a:t>
            </a:r>
          </a:p>
          <a:p>
            <a:r>
              <a:rPr dirty="0"/>
              <a:t>atherothrombotic disease or microvascular</a:t>
            </a:r>
          </a:p>
          <a:p>
            <a:r>
              <a:rPr dirty="0"/>
              <a:t>occlusive disease. Jayson</a:t>
            </a:r>
          </a:p>
          <a:p>
            <a:r>
              <a:rPr dirty="0"/>
              <a:t>and co-workers62-64 have performed</a:t>
            </a:r>
          </a:p>
          <a:p>
            <a:r>
              <a:rPr dirty="0"/>
              <a:t>several studies demonstrating that</a:t>
            </a:r>
          </a:p>
          <a:p>
            <a:r>
              <a:rPr dirty="0"/>
              <a:t>a decrease in fibrinolytic activity is</a:t>
            </a:r>
          </a:p>
          <a:p>
            <a:r>
              <a:rPr dirty="0"/>
              <a:t>common in many chronic back pain</a:t>
            </a:r>
          </a:p>
          <a:p>
            <a:r>
              <a:rPr dirty="0"/>
              <a:t>syndromes. It is feasible that this</a:t>
            </a:r>
          </a:p>
          <a:p>
            <a:r>
              <a:rPr dirty="0"/>
              <a:t>mechanism is active in a large number</a:t>
            </a:r>
          </a:p>
          <a:p>
            <a:r>
              <a:rPr dirty="0"/>
              <a:t>of patients who smoke and</a:t>
            </a:r>
          </a:p>
          <a:p>
            <a:r>
              <a:rPr dirty="0"/>
              <a:t>have low back pain. It is also feasible</a:t>
            </a:r>
          </a:p>
          <a:p>
            <a:r>
              <a:rPr dirty="0"/>
              <a:t>that this is a mechanism that</a:t>
            </a:r>
          </a:p>
          <a:p>
            <a:r>
              <a:rPr dirty="0"/>
              <a:t>results in the local hypoperfusion of</a:t>
            </a:r>
          </a:p>
          <a:p>
            <a:r>
              <a:rPr dirty="0"/>
              <a:t>the lumbar spine, as well as the</a:t>
            </a:r>
          </a:p>
          <a:p>
            <a:r>
              <a:rPr dirty="0"/>
              <a:t>alterations in disk metabolism that</a:t>
            </a:r>
          </a:p>
          <a:p>
            <a:r>
              <a:rPr dirty="0"/>
              <a:t>some authors believe occur in</a:t>
            </a:r>
          </a:p>
          <a:p>
            <a:r>
              <a:rPr dirty="0"/>
              <a:t>smokers.3,45,60-64</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Hi John</a:t>
            </a:r>
            <a:br>
              <a:rPr lang="en-AU" dirty="0"/>
            </a:br>
            <a:endParaRPr lang="en-AU" dirty="0"/>
          </a:p>
          <a:p>
            <a:r>
              <a:rPr lang="en-AU" dirty="0"/>
              <a:t>Just wanted to give you some feedback on my neighbour Jade who contacted you a week or so ago with help for her back pain. When she got your reply she texted me to tell me that she was going to start the "Bible diet" that very day, and follow your recommendations of walking, water and </a:t>
            </a:r>
            <a:r>
              <a:rPr lang="en-AU" dirty="0" err="1"/>
              <a:t>Vit</a:t>
            </a:r>
            <a:r>
              <a:rPr lang="en-AU" dirty="0"/>
              <a:t> C. I messaged her yesterday to see how she was going and this was her reply:</a:t>
            </a:r>
          </a:p>
          <a:p>
            <a:br>
              <a:rPr lang="en-AU" dirty="0"/>
            </a:br>
            <a:endParaRPr lang="en-AU" dirty="0"/>
          </a:p>
          <a:p>
            <a:r>
              <a:rPr lang="en-AU" dirty="0"/>
              <a:t>"I'm feeling so much better!!! I could feel an improvement after one day and have continued to get better each day. Hopefully after another week I should be all good."</a:t>
            </a:r>
          </a:p>
          <a:p>
            <a:br>
              <a:rPr lang="en-AU" dirty="0"/>
            </a:br>
            <a:endParaRPr lang="en-AU" dirty="0"/>
          </a:p>
          <a:p>
            <a:r>
              <a:rPr lang="en-AU" dirty="0"/>
              <a:t>I find it amazing that I have shared your details with a number of church members who have ongoing health problems and yet, to my knowledge, none of them have followed up. But here is a "Gentile" who embraced God's natural healing methods right from the start and has followed them diligently and has experienced His healing power. Truly the world is ready to hear this message of healing!!</a:t>
            </a:r>
          </a:p>
          <a:p>
            <a:br>
              <a:rPr lang="en-AU" dirty="0"/>
            </a:br>
            <a:endParaRPr lang="en-AU" dirty="0"/>
          </a:p>
          <a:p>
            <a:r>
              <a:rPr lang="en-AU" dirty="0"/>
              <a:t>Just praising God for His healing power and for raising up your ministry to help people physically and for using the health message as an entering wedge into the heart! I'm now praying for more opportunities to share the health message with Jade and eventually the 3 Angels Messages. As Jade and I were messaging each other last week, one of the things she said was: "I love that the Bible says to eat only plants!" She and her husband and 2 young children are already plant-based eaters so she was astounded to realise that this was the diet recommended by the Bible! Praise the Lord.</a:t>
            </a:r>
          </a:p>
          <a:p>
            <a:br>
              <a:rPr lang="en-AU" dirty="0"/>
            </a:br>
            <a:endParaRPr lang="en-AU" dirty="0"/>
          </a:p>
          <a:p>
            <a:r>
              <a:rPr lang="en-AU" dirty="0"/>
              <a:t>I know you'll keep this feedback to yourself as Jade may get back in touch with you to thank you. But I just wanted you to know so that you may be encouraged.</a:t>
            </a:r>
          </a:p>
          <a:p>
            <a:br>
              <a:rPr lang="en-AU" dirty="0"/>
            </a:br>
            <a:endParaRPr lang="en-AU" dirty="0"/>
          </a:p>
          <a:p>
            <a:r>
              <a:rPr lang="en-AU" dirty="0"/>
              <a:t>God bless you John and Julie and Connor also!</a:t>
            </a:r>
            <a:br>
              <a:rPr lang="en-AU" dirty="0"/>
            </a:br>
            <a:br>
              <a:rPr lang="en-AU" dirty="0"/>
            </a:br>
            <a:r>
              <a:rPr lang="en-AU" dirty="0"/>
              <a:t>Jo</a:t>
            </a:r>
          </a:p>
          <a:p>
            <a:br>
              <a:rPr lang="en-AU"/>
            </a:br>
            <a:endParaRPr lang="en-AU"/>
          </a:p>
          <a:p>
            <a:endParaRPr lang="en-US"/>
          </a:p>
        </p:txBody>
      </p:sp>
    </p:spTree>
    <p:extLst>
      <p:ext uri="{BB962C8B-B14F-4D97-AF65-F5344CB8AC3E}">
        <p14:creationId xmlns:p14="http://schemas.microsoft.com/office/powerpoint/2010/main" val="9987576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Shape 477"/>
          <p:cNvSpPr>
            <a:spLocks noGrp="1" noRot="1" noChangeAspect="1"/>
          </p:cNvSpPr>
          <p:nvPr>
            <p:ph type="sldImg"/>
          </p:nvPr>
        </p:nvSpPr>
        <p:spPr>
          <a:prstGeom prst="rect">
            <a:avLst/>
          </a:prstGeom>
        </p:spPr>
        <p:txBody>
          <a:bodyPr/>
          <a:lstStyle/>
          <a:p>
            <a:endParaRPr dirty="0"/>
          </a:p>
        </p:txBody>
      </p:sp>
      <p:sp>
        <p:nvSpPr>
          <p:cNvPr id="478" name="Shape 478"/>
          <p:cNvSpPr>
            <a:spLocks noGrp="1"/>
          </p:cNvSpPr>
          <p:nvPr>
            <p:ph type="body" sz="quarter" idx="1"/>
          </p:nvPr>
        </p:nvSpPr>
        <p:spPr>
          <a:prstGeom prst="rect">
            <a:avLst/>
          </a:prstGeom>
        </p:spPr>
        <p:txBody>
          <a:bodyPr/>
          <a:lstStyle/>
          <a:p>
            <a:r>
              <a:rPr dirty="0"/>
              <a:t>[Chronic back pain: more than pain in the back. Findings of a regional survey among </a:t>
            </a:r>
            <a:r>
              <a:rPr dirty="0" err="1"/>
              <a:t>insurees</a:t>
            </a:r>
            <a:r>
              <a:rPr dirty="0"/>
              <a:t> of a workers pension insurance fund]</a:t>
            </a:r>
          </a:p>
          <a:p>
            <a:r>
              <a:rPr dirty="0"/>
              <a:t>Rehabilitation (</a:t>
            </a:r>
            <a:r>
              <a:rPr dirty="0" err="1"/>
              <a:t>Stuttg</a:t>
            </a:r>
            <a:r>
              <a:rPr dirty="0"/>
              <a:t>).  2003; 42(4):195-203 (ISSN: 0034-3536)</a:t>
            </a:r>
          </a:p>
          <a:p>
            <a:r>
              <a:rPr dirty="0" err="1"/>
              <a:t>Raspe</a:t>
            </a:r>
            <a:r>
              <a:rPr dirty="0"/>
              <a:t> A; </a:t>
            </a:r>
            <a:r>
              <a:rPr dirty="0" err="1"/>
              <a:t>Matthis</a:t>
            </a:r>
            <a:r>
              <a:rPr dirty="0"/>
              <a:t> C; </a:t>
            </a:r>
            <a:r>
              <a:rPr dirty="0" err="1"/>
              <a:t>Héon-Klin</a:t>
            </a:r>
            <a:r>
              <a:rPr dirty="0"/>
              <a:t> V; </a:t>
            </a:r>
            <a:r>
              <a:rPr dirty="0" err="1"/>
              <a:t>Raspe</a:t>
            </a:r>
            <a:r>
              <a:rPr dirty="0"/>
              <a:t> H</a:t>
            </a:r>
          </a:p>
          <a:p>
            <a:r>
              <a:rPr dirty="0" err="1"/>
              <a:t>Institut</a:t>
            </a:r>
            <a:r>
              <a:rPr dirty="0"/>
              <a:t> </a:t>
            </a:r>
            <a:r>
              <a:rPr dirty="0" err="1"/>
              <a:t>für</a:t>
            </a:r>
            <a:r>
              <a:rPr dirty="0"/>
              <a:t> </a:t>
            </a:r>
            <a:r>
              <a:rPr dirty="0" err="1"/>
              <a:t>Sozialmedizin</a:t>
            </a:r>
            <a:r>
              <a:rPr dirty="0"/>
              <a:t>, </a:t>
            </a:r>
            <a:r>
              <a:rPr dirty="0" err="1"/>
              <a:t>Universitätsklinikum</a:t>
            </a:r>
            <a:r>
              <a:rPr dirty="0"/>
              <a:t> Schleswig-Holstein, Campus Lübeck. </a:t>
            </a:r>
            <a:r>
              <a:rPr dirty="0" err="1"/>
              <a:t>angelica.raspe@sozmed.mu-luebeck.de</a:t>
            </a:r>
            <a:endParaRPr dirty="0"/>
          </a:p>
          <a:p>
            <a:r>
              <a:rPr dirty="0"/>
              <a:t> </a:t>
            </a:r>
          </a:p>
          <a:p>
            <a:r>
              <a:rPr dirty="0"/>
              <a:t>BACKGROUND: Surveys with a main focus on back pain tend to isolate the complaint from possibly concomitant pains, other symptoms and disorders. Severe chronic back pain is assumed here to imply more than pain in the back. PARTICIPANTS AND METHODS: We report results from a two stage survey conducted in 1998 - 2000. The initial postal questionnaire addressed all 10,000 actively employed blue collar workers from a regional pension fund (</a:t>
            </a:r>
            <a:r>
              <a:rPr dirty="0" err="1"/>
              <a:t>Landesversicherungsanstalt</a:t>
            </a:r>
            <a:r>
              <a:rPr dirty="0"/>
              <a:t> Schleswig-Holstein) aged 40 - 54 and residing in or around </a:t>
            </a:r>
            <a:r>
              <a:rPr dirty="0" err="1"/>
              <a:t>Luebeck</a:t>
            </a:r>
            <a:r>
              <a:rPr dirty="0"/>
              <a:t>/Germany (68 % males). Subjects reporting severe and disabling back pain were invited to a socio-medical examination. The response and participation rates were 58 % and 65 % respectively. Non-response and non-participation seem to result in minor though opposite, effects. RESULTS: The prevalence of current back pain (back pain of any severity within the past 7 days) is high (68 %; including 16 % with severe, disabling back pain) despite the preponderance of males and a probable healthy worker effect. 82 % of subjects participating in the second round reported recurrent or persisting back pain on the day of examination, in the majority with a chronic fluctuating and overall deteriorating course pattern. 18 % reported no current back pain and hence gave prospective (and additionally retrospective) evidence of an episodic-intermittent course of the disorder. The former group showed significantly more pains, bodily complaints, dysfunctional cognitions, emotional distress and concomitant disorders. 35 % of them indicated back pain as their dominant health problem; 49 % identified back pain and another disorder as dominant, and 16 % reported other prominent health problems. More than 70 % of "other" disorders originated from the musculoskeletal system often involving the extremities. SUMMARY AND CONCLUSION: Back pain is very common among blue collar workers. Severe disabling back pain is usually associated with numerous other pains, bodily complaints, disorders, and indicators of psychological distress ("amplified back pain"). However, even amplified back pain is not always the sole or dominant health problem. Assessing the degree of "amplification" seems helpful in splitting a previously homogeneous group of severely affected back pain sufferers-with possible prognostic and therapeutic consequences. </a:t>
            </a:r>
          </a:p>
          <a:p>
            <a:r>
              <a:rPr dirty="0"/>
              <a:t> </a:t>
            </a:r>
          </a:p>
          <a:p>
            <a:r>
              <a:rPr dirty="0"/>
              <a:t> </a:t>
            </a:r>
          </a:p>
          <a:p>
            <a:r>
              <a:rPr dirty="0" err="1"/>
              <a:t>PreMedline</a:t>
            </a:r>
            <a:r>
              <a:rPr dirty="0"/>
              <a:t> Identifier: 12938041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39.  </a:t>
            </a:r>
            <a:r>
              <a:rPr lang="en-US" dirty="0" err="1"/>
              <a:t>Stevans</a:t>
            </a:r>
            <a:r>
              <a:rPr lang="en-US" dirty="0"/>
              <a:t> JM, Saper RB. Chronic low back pain. In: </a:t>
            </a:r>
            <a:r>
              <a:rPr lang="en-US" dirty="0" err="1"/>
              <a:t>Rakel</a:t>
            </a:r>
            <a:r>
              <a:rPr lang="en-US" dirty="0"/>
              <a:t> D (</a:t>
            </a:r>
            <a:r>
              <a:rPr lang="en-US" dirty="0" err="1"/>
              <a:t>ed</a:t>
            </a:r>
            <a:r>
              <a:rPr lang="en-US" dirty="0"/>
              <a:t>). Integrative Medicine. 3rd ed. Madison, WI: Elsevier Inc.; 2012: 260-269.</a:t>
            </a:r>
          </a:p>
          <a:p>
            <a:endParaRPr lang="en-US" dirty="0"/>
          </a:p>
          <a:p>
            <a:r>
              <a:rPr lang="en-US" dirty="0"/>
              <a:t>40. Chou R, Huffman LH. Medications for acute and chronic low back pain: a review of the evidence for an American Pain Society/American College of Physicians clinical practice guideline. Ann Intern Med. 2007;147(7):505-514.</a:t>
            </a:r>
          </a:p>
          <a:p>
            <a:endParaRPr lang="en-US" dirty="0"/>
          </a:p>
          <a:p>
            <a:r>
              <a:rPr lang="en-US" dirty="0"/>
              <a:t>41. University of Michigan Health System. Guidelines for Clinical Care: Acute Low Back Pain. Available at http://</a:t>
            </a:r>
            <a:r>
              <a:rPr lang="en-US" dirty="0" err="1"/>
              <a:t>www.med.umich.edu</a:t>
            </a:r>
            <a:r>
              <a:rPr lang="en-US" dirty="0"/>
              <a:t>/1info/FHP/</a:t>
            </a:r>
            <a:r>
              <a:rPr lang="en-US" dirty="0" err="1"/>
              <a:t>practiceguides</a:t>
            </a:r>
            <a:r>
              <a:rPr lang="en-US" dirty="0"/>
              <a:t>/back/</a:t>
            </a:r>
            <a:r>
              <a:rPr lang="en-US" dirty="0" err="1"/>
              <a:t>back.pdf</a:t>
            </a:r>
            <a:r>
              <a:rPr lang="en-US" dirty="0"/>
              <a:t>. Last accessed June 14, 2022.</a:t>
            </a:r>
          </a:p>
          <a:p>
            <a:endParaRPr lang="en-US" dirty="0"/>
          </a:p>
          <a:p>
            <a:r>
              <a:rPr lang="en-US" dirty="0"/>
              <a:t>42. </a:t>
            </a:r>
            <a:r>
              <a:rPr lang="en-US" dirty="0" err="1"/>
              <a:t>Airaksinen</a:t>
            </a:r>
            <a:r>
              <a:rPr lang="en-US" dirty="0"/>
              <a:t> O, </a:t>
            </a:r>
            <a:r>
              <a:rPr lang="en-US" dirty="0" err="1"/>
              <a:t>Brox</a:t>
            </a:r>
            <a:r>
              <a:rPr lang="en-US" dirty="0"/>
              <a:t> JI, </a:t>
            </a:r>
            <a:r>
              <a:rPr lang="en-US" dirty="0" err="1"/>
              <a:t>Cedraschi</a:t>
            </a:r>
            <a:r>
              <a:rPr lang="en-US" dirty="0"/>
              <a:t> C, et al. European guidelines for the management of chronic nonspecific low back pain. </a:t>
            </a:r>
            <a:r>
              <a:rPr lang="en-US" dirty="0" err="1"/>
              <a:t>Eur</a:t>
            </a:r>
            <a:r>
              <a:rPr lang="en-US" dirty="0"/>
              <a:t> Spine J. 2006;15(</a:t>
            </a:r>
            <a:r>
              <a:rPr lang="en-US" dirty="0" err="1"/>
              <a:t>Suppl</a:t>
            </a:r>
            <a:r>
              <a:rPr lang="en-US" dirty="0"/>
              <a:t> 1):S192-S300. </a:t>
            </a:r>
          </a:p>
        </p:txBody>
      </p:sp>
    </p:spTree>
    <p:extLst>
      <p:ext uri="{BB962C8B-B14F-4D97-AF65-F5344CB8AC3E}">
        <p14:creationId xmlns:p14="http://schemas.microsoft.com/office/powerpoint/2010/main" val="6670929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Shape 498"/>
          <p:cNvSpPr>
            <a:spLocks noGrp="1" noRot="1" noChangeAspect="1"/>
          </p:cNvSpPr>
          <p:nvPr>
            <p:ph type="sldImg"/>
          </p:nvPr>
        </p:nvSpPr>
        <p:spPr>
          <a:prstGeom prst="rect">
            <a:avLst/>
          </a:prstGeom>
        </p:spPr>
        <p:txBody>
          <a:bodyPr/>
          <a:lstStyle/>
          <a:p>
            <a:endParaRPr dirty="0"/>
          </a:p>
        </p:txBody>
      </p:sp>
      <p:sp>
        <p:nvSpPr>
          <p:cNvPr id="499" name="Shape 499"/>
          <p:cNvSpPr>
            <a:spLocks noGrp="1"/>
          </p:cNvSpPr>
          <p:nvPr>
            <p:ph type="body" sz="quarter" idx="1"/>
          </p:nvPr>
        </p:nvSpPr>
        <p:spPr>
          <a:prstGeom prst="rect">
            <a:avLst/>
          </a:prstGeom>
        </p:spPr>
        <p:txBody>
          <a:bodyPr/>
          <a:lstStyle/>
          <a:p>
            <a:pPr>
              <a:lnSpc>
                <a:spcPct val="90000"/>
              </a:lnSpc>
              <a:spcBef>
                <a:spcPts val="500"/>
              </a:spcBef>
              <a:buChar char="•"/>
              <a:defRPr sz="2400">
                <a:solidFill>
                  <a:srgbClr val="000000"/>
                </a:solidFill>
              </a:defRPr>
            </a:pPr>
            <a:r>
              <a:rPr lang="en-AU" dirty="0"/>
              <a:t>Back pain patients who have learned by experience value of forgiveness have less pain, anger and psychological distress.</a:t>
            </a:r>
          </a:p>
          <a:p>
            <a:pPr>
              <a:lnSpc>
                <a:spcPct val="90000"/>
              </a:lnSpc>
              <a:spcBef>
                <a:spcPts val="500"/>
              </a:spcBef>
              <a:buChar char="•"/>
              <a:defRPr sz="2400">
                <a:solidFill>
                  <a:srgbClr val="000000"/>
                </a:solidFill>
              </a:defRPr>
            </a:pPr>
            <a:r>
              <a:rPr lang="en-AU" dirty="0"/>
              <a:t>It has been found that the anger resulting from a lack of forgiveness has the greatest impact.</a:t>
            </a:r>
          </a:p>
          <a:p>
            <a:pPr>
              <a:lnSpc>
                <a:spcPct val="90000"/>
              </a:lnSpc>
              <a:spcBef>
                <a:spcPts val="500"/>
              </a:spcBef>
              <a:buChar char="•"/>
              <a:defRPr sz="2400">
                <a:solidFill>
                  <a:srgbClr val="000000"/>
                </a:solidFill>
              </a:defRPr>
            </a:pPr>
            <a:r>
              <a:rPr lang="en-AU" dirty="0"/>
              <a:t>Patients who have the hardest time forgiving others are at the highest risk of back pain and psychological distress. </a:t>
            </a:r>
          </a:p>
          <a:p>
            <a:pPr>
              <a:spcBef>
                <a:spcPts val="100"/>
              </a:spcBef>
              <a:defRPr sz="500"/>
            </a:pPr>
            <a:endParaRPr lang="en-US" dirty="0"/>
          </a:p>
          <a:p>
            <a:pPr>
              <a:spcBef>
                <a:spcPts val="100"/>
              </a:spcBef>
              <a:defRPr sz="500"/>
            </a:pPr>
            <a:endParaRPr lang="en-AU" dirty="0"/>
          </a:p>
          <a:p>
            <a:pPr>
              <a:spcBef>
                <a:spcPts val="100"/>
              </a:spcBef>
              <a:defRPr sz="500"/>
            </a:pPr>
            <a:r>
              <a:rPr dirty="0"/>
              <a:t>J Pain. 2005 Feb;6(2):84-91. </a:t>
            </a:r>
          </a:p>
          <a:p>
            <a:pPr>
              <a:spcBef>
                <a:spcPts val="100"/>
              </a:spcBef>
              <a:defRPr sz="500"/>
            </a:pPr>
            <a:r>
              <a:rPr dirty="0"/>
              <a:t> </a:t>
            </a:r>
          </a:p>
          <a:p>
            <a:pPr>
              <a:spcBef>
                <a:spcPts val="100"/>
              </a:spcBef>
              <a:defRPr sz="500"/>
            </a:pPr>
            <a:r>
              <a:rPr dirty="0"/>
              <a:t>Forgiveness and chronic low back pain: a preliminary study examining the relationship of forgiveness to pain, anger, and psychological distress.</a:t>
            </a:r>
          </a:p>
          <a:p>
            <a:pPr>
              <a:spcBef>
                <a:spcPts val="100"/>
              </a:spcBef>
              <a:defRPr sz="500"/>
            </a:pPr>
            <a:r>
              <a:rPr dirty="0"/>
              <a:t> </a:t>
            </a:r>
          </a:p>
          <a:p>
            <a:pPr>
              <a:spcBef>
                <a:spcPts val="100"/>
              </a:spcBef>
              <a:defRPr sz="500"/>
            </a:pPr>
            <a:r>
              <a:rPr dirty="0"/>
              <a:t>Carson </a:t>
            </a:r>
            <a:r>
              <a:rPr dirty="0" err="1"/>
              <a:t>JW</a:t>
            </a:r>
            <a:r>
              <a:rPr dirty="0"/>
              <a:t>, Keefe FJ, </a:t>
            </a:r>
            <a:r>
              <a:rPr dirty="0" err="1"/>
              <a:t>Goli</a:t>
            </a:r>
            <a:r>
              <a:rPr dirty="0"/>
              <a:t> V, Fras AM, Lynch TR, Thorp SR, </a:t>
            </a:r>
            <a:r>
              <a:rPr dirty="0" err="1"/>
              <a:t>Buechler</a:t>
            </a:r>
            <a:r>
              <a:rPr dirty="0"/>
              <a:t> JL.</a:t>
            </a:r>
          </a:p>
          <a:p>
            <a:pPr>
              <a:spcBef>
                <a:spcPts val="100"/>
              </a:spcBef>
              <a:defRPr sz="500"/>
            </a:pPr>
            <a:r>
              <a:rPr dirty="0"/>
              <a:t> </a:t>
            </a:r>
          </a:p>
          <a:p>
            <a:pPr>
              <a:spcBef>
                <a:spcPts val="100"/>
              </a:spcBef>
              <a:defRPr sz="500"/>
            </a:pPr>
            <a:r>
              <a:rPr dirty="0"/>
              <a:t>Pain Prevention &amp; Treatment Research Program, Department of Psychiatry and Behavioral Sciences, Duke University Medical Center, Durham, NC 27708, USA. </a:t>
            </a:r>
            <a:r>
              <a:rPr dirty="0" err="1"/>
              <a:t>jim.carson@duke.edu</a:t>
            </a:r>
            <a:endParaRPr dirty="0"/>
          </a:p>
          <a:p>
            <a:pPr>
              <a:spcBef>
                <a:spcPts val="100"/>
              </a:spcBef>
              <a:defRPr sz="500"/>
            </a:pPr>
            <a:r>
              <a:rPr dirty="0"/>
              <a:t> </a:t>
            </a:r>
          </a:p>
          <a:p>
            <a:pPr>
              <a:spcBef>
                <a:spcPts val="100"/>
              </a:spcBef>
              <a:defRPr sz="500"/>
            </a:pPr>
            <a:r>
              <a:rPr dirty="0"/>
              <a:t>Clinical observations suggest that many patients with chronic pain have difficulty forgiving persons they perceive as having unjustly offended them in some way. By using a sample of 61 patients with chronic low back pain, this study sought to determine the reliability and variability of forgiveness assessments in patients and to examine the relationship of forgiveness to pain, anger, and psychological distress. Standardized measures were used to assess patients' current levels of forgiveness, forgiveness self-efficacy, pain, anger, and psychological distress. Results showed that forgiveness-related constructs can be reliably assessed in patients with persistent pain, and that patients vary considerably along dimensions of forgiveness. Furthermore, correlational analyses showed that patients who had higher scores on forgiveness-related variables reported lower levels of pain, anger, and psychological distress. Additional analyses indicated that state anger largely mediated the association between forgiveness and psychological distress, as well as some of the associations between forgiveness and pain. These findings indicate that forgiveness can be reliably assessed in patients with persistent pain, and that a relationship appears to exist between forgiveness and important aspects of living with persistent pain. PERSPECTIVE: This preliminary study suggests there is a relationship between forgiveness and pain, anger, and psychological distress in patients with chronic low back pain. Patients who report an inability to forgive others might be experiencing higher pain and psychological distress that are mediated by relatively higher levels of state anger.</a:t>
            </a:r>
          </a:p>
          <a:p>
            <a:pPr>
              <a:spcBef>
                <a:spcPts val="100"/>
              </a:spcBef>
              <a:defRPr sz="500"/>
            </a:pPr>
            <a:r>
              <a:rPr dirty="0"/>
              <a:t> </a:t>
            </a:r>
          </a:p>
          <a:p>
            <a:pPr>
              <a:spcBef>
                <a:spcPts val="100"/>
              </a:spcBef>
              <a:defRPr sz="500"/>
            </a:pPr>
            <a:r>
              <a:rPr dirty="0" err="1"/>
              <a:t>PMID</a:t>
            </a:r>
            <a:r>
              <a:rPr dirty="0"/>
              <a:t>: 15694874 [PubMed - indexed for MEDLINE]</a:t>
            </a:r>
          </a:p>
          <a:p>
            <a:pPr>
              <a:defRPr sz="500"/>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Herbs</a:t>
            </a:r>
          </a:p>
          <a:p>
            <a:r>
              <a:rPr lang="en-US" dirty="0"/>
              <a:t>Cervical</a:t>
            </a:r>
          </a:p>
          <a:p>
            <a:r>
              <a:rPr lang="en-US" dirty="0"/>
              <a:t>Clothing</a:t>
            </a:r>
          </a:p>
          <a:p>
            <a:r>
              <a:rPr lang="en-US"/>
              <a:t>Volunteering</a:t>
            </a:r>
            <a:endParaRPr lang="en-US" dirty="0"/>
          </a:p>
          <a:p>
            <a:endParaRPr lang="en-US" dirty="0"/>
          </a:p>
        </p:txBody>
      </p:sp>
    </p:spTree>
    <p:extLst>
      <p:ext uri="{BB962C8B-B14F-4D97-AF65-F5344CB8AC3E}">
        <p14:creationId xmlns:p14="http://schemas.microsoft.com/office/powerpoint/2010/main" val="2131893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effectLst/>
                <a:latin typeface="Tahoma Normal"/>
                <a:ea typeface="+mn-ea"/>
                <a:cs typeface="+mn-cs"/>
                <a:sym typeface="Times New Roman"/>
              </a:rPr>
              <a:t>For fifty years Wilma suffered disabling back pain, ever since high school. A couple hours hard work in her garden would flair up her pain for the rest of the week. She’d have to take time off work. she was always stiff, she constantly feared lifting anything heavy. She had been offered multiple extensive back surgeries. That was when something happened that utterly changed Wilma’s life, she attended this presentation, “Back and Neck Pain: Lifting the Burden”. Within ten days, she could work four hours straight out in her garden and not be laid up in pain the rest of the week. No Pain! </a:t>
            </a:r>
            <a:r>
              <a:rPr lang="en-US" sz="1200" b="0" i="0">
                <a:effectLst/>
                <a:latin typeface="Tahoma Normal"/>
                <a:ea typeface="+mn-ea"/>
                <a:cs typeface="+mn-cs"/>
                <a:sym typeface="Times New Roman"/>
              </a:rPr>
              <a:t>Don’t miss this presentation, find out how best to take care of your spine, put back pain worries in your past, you too can be a back-pain recovery success story. </a:t>
            </a:r>
          </a:p>
          <a:p>
            <a:endParaRPr lang="en-US" dirty="0"/>
          </a:p>
          <a:p>
            <a:endParaRPr lang="en-US" dirty="0"/>
          </a:p>
          <a:p>
            <a:endParaRPr lang="en-US" dirty="0"/>
          </a:p>
          <a:p>
            <a:endParaRPr lang="en-US" dirty="0"/>
          </a:p>
          <a:p>
            <a:r>
              <a:rPr lang="en-US" dirty="0"/>
              <a:t>Story: Wilma 50 years of back pain....</a:t>
            </a:r>
          </a:p>
          <a:p>
            <a:r>
              <a:rPr lang="en-US" dirty="0"/>
              <a:t>     </a:t>
            </a:r>
          </a:p>
          <a:p>
            <a:r>
              <a:rPr lang="en-US" dirty="0"/>
              <a:t>Benefit/problem solved</a:t>
            </a:r>
          </a:p>
          <a:p>
            <a:r>
              <a:rPr lang="en-US" dirty="0"/>
              <a:t>      Stiff painful back</a:t>
            </a:r>
          </a:p>
          <a:p>
            <a:r>
              <a:rPr lang="en-US" dirty="0"/>
              <a:t>      Lifting restrictions</a:t>
            </a:r>
          </a:p>
          <a:p>
            <a:r>
              <a:rPr lang="en-US" dirty="0"/>
              <a:t>      avoid surgery</a:t>
            </a:r>
          </a:p>
          <a:p>
            <a:r>
              <a:rPr lang="en-US" dirty="0"/>
              <a:t>Bullet points</a:t>
            </a:r>
          </a:p>
          <a:p>
            <a:r>
              <a:rPr lang="en-US" dirty="0"/>
              <a:t>      </a:t>
            </a:r>
          </a:p>
          <a:p>
            <a:r>
              <a:rPr lang="en-US" dirty="0"/>
              <a:t>Inspire </a:t>
            </a:r>
          </a:p>
          <a:p>
            <a:r>
              <a:rPr lang="en-US" dirty="0"/>
              <a:t>     Find freedom and joy in life never thought possible before </a:t>
            </a:r>
          </a:p>
          <a:p>
            <a:r>
              <a:rPr lang="en-US" dirty="0"/>
              <a:t>Call to action</a:t>
            </a:r>
          </a:p>
          <a:p>
            <a:r>
              <a:rPr lang="en-US" dirty="0"/>
              <a:t>     Find out how best to take care of yourself, put back pain worries in your past, You too can be a back pain recovery success story. </a:t>
            </a:r>
          </a:p>
        </p:txBody>
      </p:sp>
      <p:sp>
        <p:nvSpPr>
          <p:cNvPr id="4" name="Slide Number Placeholder 3"/>
          <p:cNvSpPr>
            <a:spLocks noGrp="1"/>
          </p:cNvSpPr>
          <p:nvPr>
            <p:ph type="sldNum" sz="quarter" idx="5"/>
          </p:nvPr>
        </p:nvSpPr>
        <p:spPr/>
        <p:txBody>
          <a:bodyPr/>
          <a:lstStyle/>
          <a:p>
            <a:fld id="{EE5F7F4E-540B-E94E-B3B5-8C6CA779D407}" type="slidenum">
              <a:rPr lang="en-US" smtClean="0"/>
              <a:t>70</a:t>
            </a:fld>
            <a:endParaRPr lang="en-US"/>
          </a:p>
        </p:txBody>
      </p:sp>
    </p:spTree>
    <p:extLst>
      <p:ext uri="{BB962C8B-B14F-4D97-AF65-F5344CB8AC3E}">
        <p14:creationId xmlns:p14="http://schemas.microsoft.com/office/powerpoint/2010/main" val="412284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George</a:t>
            </a:r>
          </a:p>
        </p:txBody>
      </p:sp>
    </p:spTree>
    <p:extLst>
      <p:ext uri="{BB962C8B-B14F-4D97-AF65-F5344CB8AC3E}">
        <p14:creationId xmlns:p14="http://schemas.microsoft.com/office/powerpoint/2010/main" val="1008608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INTRO: Hi, I’m Dr. John Clark, I specialize in Lifestyle medicine.</a:t>
            </a:r>
            <a:r>
              <a:rPr lang="en-AU" sz="1200" b="1" kern="1200" dirty="0">
                <a:solidFill>
                  <a:schemeClr val="tx1"/>
                </a:solidFill>
                <a:effectLst/>
                <a:latin typeface="Calibri" charset="0"/>
                <a:ea typeface="ＭＳ Ｐゴシック" charset="-128"/>
                <a:cs typeface="ＭＳ Ｐゴシック" charset="-128"/>
              </a:rPr>
              <a:t> Lifestyle medicine maximizes your health above the probability of disease.</a:t>
            </a:r>
          </a:p>
          <a:p>
            <a:r>
              <a:rPr lang="en-US" dirty="0"/>
              <a:t>I have now spent over 14 years now researching and teaching people how to overcome high blood pressure and other lifestyle diseases. </a:t>
            </a:r>
          </a:p>
        </p:txBody>
      </p:sp>
      <p:sp>
        <p:nvSpPr>
          <p:cNvPr id="4" name="Slide Number Placeholder 3"/>
          <p:cNvSpPr>
            <a:spLocks noGrp="1"/>
          </p:cNvSpPr>
          <p:nvPr>
            <p:ph type="sldNum" sz="quarter" idx="5"/>
          </p:nvPr>
        </p:nvSpPr>
        <p:spPr/>
        <p:txBody>
          <a:bodyPr/>
          <a:lstStyle/>
          <a:p>
            <a:fld id="{E16A3677-903B-A549-8AC3-6CD1A023B8F5}" type="slidenum">
              <a:rPr lang="en-US" altLang="en-US" smtClean="0"/>
              <a:pPr/>
              <a:t>5</a:t>
            </a:fld>
            <a:endParaRPr lang="en-US" altLang="en-US" dirty="0"/>
          </a:p>
        </p:txBody>
      </p:sp>
    </p:spTree>
    <p:extLst>
      <p:ext uri="{BB962C8B-B14F-4D97-AF65-F5344CB8AC3E}">
        <p14:creationId xmlns:p14="http://schemas.microsoft.com/office/powerpoint/2010/main" val="1605820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1632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5CDC</a:t>
            </a:r>
          </a:p>
          <a:p>
            <a:r>
              <a:rPr lang="en-US" dirty="0"/>
              <a:t>https://</a:t>
            </a:r>
            <a:r>
              <a:rPr lang="en-US" dirty="0" err="1"/>
              <a:t>www.practicalpainmanagement.com</a:t>
            </a:r>
            <a:r>
              <a:rPr lang="en-US" dirty="0"/>
              <a:t>/patient/conditions/low-back-pain/about-back-spine-neck-shoulder-pain-statistics</a:t>
            </a:r>
          </a:p>
          <a:p>
            <a:endParaRPr lang="en-US" dirty="0"/>
          </a:p>
          <a:p>
            <a:endParaRPr lang="en-US" dirty="0"/>
          </a:p>
        </p:txBody>
      </p:sp>
    </p:spTree>
    <p:extLst>
      <p:ext uri="{BB962C8B-B14F-4D97-AF65-F5344CB8AC3E}">
        <p14:creationId xmlns:p14="http://schemas.microsoft.com/office/powerpoint/2010/main" val="898810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www.sciencedaily.com</a:t>
            </a:r>
            <a:r>
              <a:rPr lang="en-US" dirty="0"/>
              <a:t>/releases/2018/03/180321130901.htm</a:t>
            </a:r>
          </a:p>
        </p:txBody>
      </p:sp>
    </p:spTree>
    <p:extLst>
      <p:ext uri="{BB962C8B-B14F-4D97-AF65-F5344CB8AC3E}">
        <p14:creationId xmlns:p14="http://schemas.microsoft.com/office/powerpoint/2010/main" val="244554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9FFD2227-1F13-5A45-93EA-26CD4F2543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chemeClr val="tx1"/>
                </a:solidFill>
                <a:latin typeface="Arial" panose="020B0604020202020204" pitchFamily="34" charset="0"/>
                <a:ea typeface="ＭＳ Ｐゴシック" panose="020B0600070205080204" pitchFamily="34" charset="-128"/>
              </a:defRPr>
            </a:lvl1pPr>
            <a:lvl2pPr marL="37931725" indent="-37474525" defTabSz="933450">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08405B0-4525-7941-BE5C-63829FCD1C0F}" type="slidenum">
              <a:rPr lang="en-US" altLang="en-US" sz="1200">
                <a:latin typeface="Tahoma Normal"/>
              </a:rPr>
              <a:pPr/>
              <a:t>22</a:t>
            </a:fld>
            <a:endParaRPr lang="en-US" altLang="en-US" sz="1200" dirty="0">
              <a:latin typeface="Tahoma Normal"/>
            </a:endParaRPr>
          </a:p>
        </p:txBody>
      </p:sp>
      <p:sp>
        <p:nvSpPr>
          <p:cNvPr id="73731" name="Rectangle 2">
            <a:extLst>
              <a:ext uri="{FF2B5EF4-FFF2-40B4-BE49-F238E27FC236}">
                <a16:creationId xmlns:a16="http://schemas.microsoft.com/office/drawing/2014/main" id="{2B9EA3E7-2A15-034D-819D-D311CE41F8E2}"/>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D8256F28-6BE6-C94B-A8F7-2CE96343AE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ahoma Normal"/>
              <a:ea typeface="ＭＳ Ｐゴシック" panose="020B0600070205080204" pitchFamily="34" charset="-128"/>
            </a:endParaRPr>
          </a:p>
        </p:txBody>
      </p:sp>
    </p:spTree>
    <p:extLst>
      <p:ext uri="{BB962C8B-B14F-4D97-AF65-F5344CB8AC3E}">
        <p14:creationId xmlns:p14="http://schemas.microsoft.com/office/powerpoint/2010/main" val="2517111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329"/>
          <p:cNvSpPr>
            <a:spLocks noGrp="1" noRot="1" noChangeAspect="1"/>
          </p:cNvSpPr>
          <p:nvPr>
            <p:ph type="sldImg"/>
          </p:nvPr>
        </p:nvSpPr>
        <p:spPr>
          <a:prstGeom prst="rect">
            <a:avLst/>
          </a:prstGeom>
        </p:spPr>
        <p:txBody>
          <a:bodyPr/>
          <a:lstStyle/>
          <a:p>
            <a:endParaRPr dirty="0"/>
          </a:p>
        </p:txBody>
      </p:sp>
      <p:sp>
        <p:nvSpPr>
          <p:cNvPr id="330" name="Shape 330"/>
          <p:cNvSpPr>
            <a:spLocks noGrp="1"/>
          </p:cNvSpPr>
          <p:nvPr>
            <p:ph type="body" sz="quarter" idx="1"/>
          </p:nvPr>
        </p:nvSpPr>
        <p:spPr>
          <a:prstGeom prst="rect">
            <a:avLst/>
          </a:prstGeom>
        </p:spPr>
        <p:txBody>
          <a:bodyPr/>
          <a:lstStyle/>
          <a:p>
            <a:pPr>
              <a:spcBef>
                <a:spcPts val="100"/>
              </a:spcBef>
              <a:defRPr sz="400"/>
            </a:pPr>
            <a:r>
              <a:rPr lang="en-US" dirty="0"/>
              <a:t>Adipose tissue releases inflammatory mediators that contribute to the development of chronic, low-grade inflammation in obesity, which may accelerate the development of sciatica or cause sciatica symptoms to persist. Obesity may delay disk injury healing and lead to slower and less overall improvement in back-related disability, regardless of treatment modality. Obesity also increases the risk of recurrent disk herniation following lumbar surgical repair. Intervertebral disk nutrition may be disrupted by obesity, impairing the healing process. Long-term data have found BMI to be the strongest predictor of lumbar artery occlusion in patients with sciatica, suggesting impairment of nutrition as a pathway for the relationship between obesity and sciatica.</a:t>
            </a:r>
          </a:p>
          <a:p>
            <a:pPr>
              <a:spcBef>
                <a:spcPts val="100"/>
              </a:spcBef>
              <a:defRPr sz="400"/>
            </a:pPr>
            <a:endParaRPr lang="en-US" dirty="0"/>
          </a:p>
          <a:p>
            <a:pPr>
              <a:spcBef>
                <a:spcPts val="100"/>
              </a:spcBef>
              <a:defRPr sz="400"/>
            </a:pPr>
            <a:endParaRPr lang="en-US" dirty="0"/>
          </a:p>
          <a:p>
            <a:pPr>
              <a:spcBef>
                <a:spcPts val="100"/>
              </a:spcBef>
              <a:defRPr sz="400"/>
            </a:pPr>
            <a:endParaRPr lang="en-US" dirty="0"/>
          </a:p>
          <a:p>
            <a:pPr>
              <a:spcBef>
                <a:spcPts val="100"/>
              </a:spcBef>
              <a:defRPr sz="400"/>
            </a:pPr>
            <a:r>
              <a:rPr lang="en-US" dirty="0"/>
              <a:t>30. </a:t>
            </a:r>
            <a:r>
              <a:rPr lang="en-US" dirty="0" err="1"/>
              <a:t>Rihn</a:t>
            </a:r>
            <a:r>
              <a:rPr lang="en-US" dirty="0"/>
              <a:t> JA, Kurd M, </a:t>
            </a:r>
            <a:r>
              <a:rPr lang="en-US" dirty="0" err="1"/>
              <a:t>Hilibrand</a:t>
            </a:r>
            <a:r>
              <a:rPr lang="en-US" dirty="0"/>
              <a:t> AS, et al. The influence of obesity on the outcome of treatment of lumbar disc herniation: analysis of the Spine Patient Outcomes Research Trial (SPORT). J Bone Joint </a:t>
            </a:r>
            <a:r>
              <a:rPr lang="en-US" dirty="0" err="1"/>
              <a:t>Surg</a:t>
            </a:r>
            <a:r>
              <a:rPr lang="en-US" dirty="0"/>
              <a:t> Am. 2013;95(1):1-8.</a:t>
            </a:r>
          </a:p>
          <a:p>
            <a:pPr>
              <a:spcBef>
                <a:spcPts val="100"/>
              </a:spcBef>
              <a:defRPr sz="400"/>
            </a:pPr>
            <a:endParaRPr lang="en-US" dirty="0"/>
          </a:p>
          <a:p>
            <a:pPr>
              <a:spcBef>
                <a:spcPts val="100"/>
              </a:spcBef>
              <a:defRPr sz="400"/>
            </a:pPr>
            <a:endParaRPr lang="en-US" dirty="0"/>
          </a:p>
          <a:p>
            <a:pPr>
              <a:spcBef>
                <a:spcPts val="100"/>
              </a:spcBef>
              <a:defRPr sz="400"/>
            </a:pPr>
            <a:endParaRPr lang="en-US" dirty="0"/>
          </a:p>
          <a:p>
            <a:pPr>
              <a:spcBef>
                <a:spcPts val="100"/>
              </a:spcBef>
              <a:defRPr sz="400"/>
            </a:pPr>
            <a:r>
              <a:rPr lang="en-US" dirty="0"/>
              <a:t>31. </a:t>
            </a:r>
            <a:r>
              <a:rPr lang="en-US" dirty="0" err="1"/>
              <a:t>Karppinen</a:t>
            </a:r>
            <a:r>
              <a:rPr lang="en-US" dirty="0"/>
              <a:t> J, </a:t>
            </a:r>
            <a:r>
              <a:rPr lang="en-US" dirty="0" err="1"/>
              <a:t>Kurunlahti</a:t>
            </a:r>
            <a:r>
              <a:rPr lang="en-US" dirty="0"/>
              <a:t> M, </a:t>
            </a:r>
            <a:r>
              <a:rPr lang="en-US" dirty="0" err="1"/>
              <a:t>Taimela</a:t>
            </a:r>
            <a:r>
              <a:rPr lang="en-US" dirty="0"/>
              <a:t> S, </a:t>
            </a:r>
            <a:r>
              <a:rPr lang="en-US" dirty="0" err="1"/>
              <a:t>Haapea</a:t>
            </a:r>
            <a:r>
              <a:rPr lang="en-US" dirty="0"/>
              <a:t> M, </a:t>
            </a:r>
            <a:r>
              <a:rPr lang="en-US" dirty="0" err="1"/>
              <a:t>Vanharanta</a:t>
            </a:r>
            <a:r>
              <a:rPr lang="en-US" dirty="0"/>
              <a:t> H, </a:t>
            </a:r>
            <a:r>
              <a:rPr lang="en-US" dirty="0" err="1"/>
              <a:t>Tervonen</a:t>
            </a:r>
            <a:r>
              <a:rPr lang="en-US" dirty="0"/>
              <a:t> O. Determinants of lumbar artery occlusion among patients with sciatica: a three-year follow-up with magnetic resonance angiography. </a:t>
            </a:r>
            <a:r>
              <a:rPr lang="en-US" dirty="0" err="1"/>
              <a:t>Eur</a:t>
            </a:r>
            <a:r>
              <a:rPr lang="en-US" dirty="0"/>
              <a:t> Spine J. 2005;14(7):664-670.</a:t>
            </a:r>
          </a:p>
          <a:p>
            <a:pPr>
              <a:spcBef>
                <a:spcPts val="100"/>
              </a:spcBef>
              <a:defRPr sz="400"/>
            </a:pPr>
            <a:endParaRPr lang="en-US" dirty="0"/>
          </a:p>
          <a:p>
            <a:pPr>
              <a:spcBef>
                <a:spcPts val="100"/>
              </a:spcBef>
              <a:defRPr sz="400"/>
            </a:pPr>
            <a:endParaRPr lang="en-US" dirty="0"/>
          </a:p>
          <a:p>
            <a:pPr>
              <a:spcBef>
                <a:spcPts val="100"/>
              </a:spcBef>
              <a:defRPr sz="400"/>
            </a:pPr>
            <a:endParaRPr lang="en-US" dirty="0"/>
          </a:p>
          <a:p>
            <a:pPr>
              <a:spcBef>
                <a:spcPts val="100"/>
              </a:spcBef>
              <a:defRPr sz="400"/>
            </a:pPr>
            <a:r>
              <a:rPr lang="en-US" dirty="0"/>
              <a:t>32. Meredith DS, Huang RC, Nguyen J, Lyman S. Obesity increases the risk of recurrent herniated nucleus pulposus after lumbar microdiscectomy. Spine J. 2010;10(7):575-580.</a:t>
            </a:r>
          </a:p>
          <a:p>
            <a:pPr>
              <a:spcBef>
                <a:spcPts val="100"/>
              </a:spcBef>
              <a:defRPr sz="400"/>
            </a:pPr>
            <a:endParaRPr lang="en-US" dirty="0"/>
          </a:p>
          <a:p>
            <a:pPr>
              <a:spcBef>
                <a:spcPts val="100"/>
              </a:spcBef>
              <a:defRPr sz="400"/>
            </a:pPr>
            <a:endParaRPr lang="en-US" dirty="0"/>
          </a:p>
          <a:p>
            <a:pPr>
              <a:spcBef>
                <a:spcPts val="100"/>
              </a:spcBef>
              <a:defRPr sz="400"/>
            </a:pPr>
            <a:endParaRPr lang="en-US" dirty="0"/>
          </a:p>
          <a:p>
            <a:pPr>
              <a:spcBef>
                <a:spcPts val="100"/>
              </a:spcBef>
              <a:defRPr sz="400"/>
            </a:pPr>
            <a:endParaRPr lang="en-US" dirty="0"/>
          </a:p>
          <a:p>
            <a:pPr>
              <a:spcBef>
                <a:spcPts val="100"/>
              </a:spcBef>
              <a:defRPr sz="400"/>
            </a:pPr>
            <a:r>
              <a:rPr dirty="0" err="1"/>
              <a:t>Clin</a:t>
            </a:r>
            <a:r>
              <a:rPr dirty="0"/>
              <a:t> </a:t>
            </a:r>
            <a:r>
              <a:rPr dirty="0" err="1"/>
              <a:t>Biomech</a:t>
            </a:r>
            <a:r>
              <a:rPr dirty="0"/>
              <a:t> (Bristol, Avon). 2005 Oct;20(8):799-805. Related Articles, Links  </a:t>
            </a:r>
          </a:p>
          <a:p>
            <a:pPr>
              <a:defRPr sz="400"/>
            </a:pPr>
            <a:endParaRPr dirty="0"/>
          </a:p>
          <a:p>
            <a:pPr>
              <a:spcBef>
                <a:spcPts val="100"/>
              </a:spcBef>
              <a:defRPr sz="400"/>
            </a:pPr>
            <a:r>
              <a:rPr dirty="0"/>
              <a:t> </a:t>
            </a:r>
          </a:p>
          <a:p>
            <a:pPr>
              <a:spcBef>
                <a:spcPts val="100"/>
              </a:spcBef>
              <a:defRPr sz="400"/>
            </a:pPr>
            <a:r>
              <a:rPr dirty="0"/>
              <a:t>Body mass as a factor in stature change.</a:t>
            </a:r>
          </a:p>
          <a:p>
            <a:pPr>
              <a:defRPr sz="400"/>
            </a:pPr>
            <a:endParaRPr dirty="0"/>
          </a:p>
          <a:p>
            <a:pPr>
              <a:spcBef>
                <a:spcPts val="100"/>
              </a:spcBef>
              <a:defRPr sz="400"/>
            </a:pPr>
            <a:r>
              <a:rPr dirty="0" err="1"/>
              <a:t>Rodacki</a:t>
            </a:r>
            <a:r>
              <a:rPr dirty="0"/>
              <a:t> AL, Fowler NE, </a:t>
            </a:r>
            <a:r>
              <a:rPr dirty="0" err="1"/>
              <a:t>Provensi</a:t>
            </a:r>
            <a:r>
              <a:rPr dirty="0"/>
              <a:t> CL, </a:t>
            </a:r>
            <a:r>
              <a:rPr dirty="0" err="1"/>
              <a:t>Rodacki</a:t>
            </a:r>
            <a:r>
              <a:rPr dirty="0"/>
              <a:t> </a:t>
            </a:r>
            <a:r>
              <a:rPr dirty="0" err="1"/>
              <a:t>Cde</a:t>
            </a:r>
            <a:r>
              <a:rPr dirty="0"/>
              <a:t> L, </a:t>
            </a:r>
            <a:r>
              <a:rPr dirty="0" err="1"/>
              <a:t>Dezan</a:t>
            </a:r>
            <a:r>
              <a:rPr dirty="0"/>
              <a:t> </a:t>
            </a:r>
            <a:r>
              <a:rPr dirty="0" err="1"/>
              <a:t>VH</a:t>
            </a:r>
            <a:r>
              <a:rPr dirty="0"/>
              <a:t>.</a:t>
            </a:r>
          </a:p>
          <a:p>
            <a:pPr>
              <a:defRPr sz="400"/>
            </a:pPr>
            <a:endParaRPr dirty="0"/>
          </a:p>
          <a:p>
            <a:pPr>
              <a:spcBef>
                <a:spcPts val="100"/>
              </a:spcBef>
              <a:defRPr sz="400"/>
            </a:pPr>
            <a:r>
              <a:rPr dirty="0"/>
              <a:t>Department of Physical Education, Parana Federal University, </a:t>
            </a:r>
            <a:r>
              <a:rPr dirty="0" err="1"/>
              <a:t>Rua</a:t>
            </a:r>
            <a:r>
              <a:rPr dirty="0"/>
              <a:t> </a:t>
            </a:r>
            <a:r>
              <a:rPr dirty="0" err="1"/>
              <a:t>Coracao</a:t>
            </a:r>
            <a:r>
              <a:rPr dirty="0"/>
              <a:t> de Maria, 92, Jardim </a:t>
            </a:r>
            <a:r>
              <a:rPr dirty="0" err="1"/>
              <a:t>Botanico</a:t>
            </a:r>
            <a:r>
              <a:rPr dirty="0"/>
              <a:t>, BR 116-Km 95 Curitiba, Parana, Brazil.</a:t>
            </a:r>
          </a:p>
          <a:p>
            <a:pPr>
              <a:defRPr sz="400"/>
            </a:pPr>
            <a:endParaRPr dirty="0"/>
          </a:p>
          <a:p>
            <a:pPr>
              <a:spcBef>
                <a:spcPts val="100"/>
              </a:spcBef>
              <a:defRPr sz="400"/>
            </a:pPr>
            <a:r>
              <a:rPr dirty="0"/>
              <a:t>BACKGROUND. Back pain is a common condition which has been described as a serious public health problem. Spinal shrinkage has been used as an index of spinal loading in a range of tasks. Epidemiological evidence shows that body mass index (BMI: 30 kg/m(2)) is related to the development of low back pain however, no studies have described the stature change patterns of obese individuals. This study aimed to compare changes in stature after an exercise task in obese and non-obese individuals. METHODS. Twenty volunteers were divided into two equal groups; obese: BMI&gt;30 kg/m(2), non-obese: BMI&lt;25 kg/m(2). Stature was measured at 3 min intervals during a 30 min walking task and a 30 min standing recovery period. Tests were performed on two occasions, once with participants loaded during the walking task (10% body mass) and once unloaded. The influence of obesity and load condition on the magnitude and rate of stature change were compared by a two-way ANOVA. FINDINGS. In both groups the stature loss was greater in the loaded than unloaded condition (mean (SD)) (6.52 (1.45)mm and 3.55 (0.93)mm non-obese; 8.49 (1.75)mm and 7.02 (1.32)mm obese: P=0.016). The obese presented a greater reduction in stature in both task conditions. The obese group were unable to recover stature regardless of the task condition during the recovery period (loaded: 0.06 (0.3)mm; unloaded: 0.32 (0.6)mm; P=0.013). INTERPRETATION. It was concluded that the acute response of the spine to loading may represent a risk factor for low back pain in the obese, in addition to the chronic adaptations previously reported. A greater period of recovery may be necessary for obese individuals to re-establish intervertebral disc height. These findings may help to explain the high incidence of back disorders in obese individuals.</a:t>
            </a:r>
          </a:p>
          <a:p>
            <a:pPr>
              <a:defRPr sz="400"/>
            </a:pPr>
            <a:endParaRPr dirty="0"/>
          </a:p>
          <a:p>
            <a:pPr>
              <a:spcBef>
                <a:spcPts val="100"/>
              </a:spcBef>
              <a:defRPr sz="400"/>
            </a:pPr>
            <a:r>
              <a:rPr dirty="0"/>
              <a:t>Publication Types: </a:t>
            </a:r>
          </a:p>
          <a:p>
            <a:pPr>
              <a:spcBef>
                <a:spcPts val="100"/>
              </a:spcBef>
              <a:defRPr sz="400"/>
            </a:pPr>
            <a:r>
              <a:rPr dirty="0"/>
              <a:t>Clinical Trial </a:t>
            </a:r>
          </a:p>
          <a:p>
            <a:pPr>
              <a:spcBef>
                <a:spcPts val="100"/>
              </a:spcBef>
              <a:defRPr sz="400"/>
            </a:pPr>
            <a:r>
              <a:rPr dirty="0"/>
              <a:t>Controlled Clinical Trial </a:t>
            </a:r>
          </a:p>
          <a:p>
            <a:pPr>
              <a:defRPr sz="400"/>
            </a:pPr>
            <a:endParaRPr dirty="0"/>
          </a:p>
          <a:p>
            <a:pPr>
              <a:spcBef>
                <a:spcPts val="100"/>
              </a:spcBef>
              <a:defRPr sz="400"/>
            </a:pPr>
            <a:r>
              <a:rPr dirty="0" err="1"/>
              <a:t>PMID</a:t>
            </a:r>
            <a:r>
              <a:rPr dirty="0"/>
              <a:t>: 16005554 [PubMed - indexed for MEDLINE]</a:t>
            </a:r>
          </a:p>
          <a:p>
            <a:pPr>
              <a:defRPr sz="400"/>
            </a:pPr>
            <a:endParaRPr dirty="0"/>
          </a:p>
          <a:p>
            <a:r>
              <a:rPr dirty="0"/>
              <a:t>J </a:t>
            </a:r>
            <a:r>
              <a:rPr dirty="0" err="1"/>
              <a:t>Gerontol</a:t>
            </a:r>
            <a:r>
              <a:rPr dirty="0"/>
              <a:t> A </a:t>
            </a:r>
            <a:r>
              <a:rPr dirty="0" err="1"/>
              <a:t>Biol</a:t>
            </a:r>
            <a:r>
              <a:rPr dirty="0"/>
              <a:t> Sci Med Sci. 2002 Feb;57(2):M128-33. Related Articles, Links  </a:t>
            </a:r>
          </a:p>
          <a:p>
            <a:r>
              <a:rPr dirty="0"/>
              <a:t> </a:t>
            </a:r>
          </a:p>
          <a:p>
            <a:r>
              <a:rPr dirty="0"/>
              <a:t> </a:t>
            </a:r>
          </a:p>
          <a:p>
            <a:r>
              <a:rPr dirty="0"/>
              <a:t>The association of eating behavior with risk for morbidity in older women.</a:t>
            </a:r>
          </a:p>
          <a:p>
            <a:r>
              <a:rPr dirty="0"/>
              <a:t> </a:t>
            </a:r>
          </a:p>
          <a:p>
            <a:r>
              <a:rPr dirty="0"/>
              <a:t>Hays NP, </a:t>
            </a:r>
            <a:r>
              <a:rPr dirty="0" err="1"/>
              <a:t>Bathalon</a:t>
            </a:r>
            <a:r>
              <a:rPr dirty="0"/>
              <a:t> GP, </a:t>
            </a:r>
            <a:r>
              <a:rPr dirty="0" err="1"/>
              <a:t>Roubenoff</a:t>
            </a:r>
            <a:r>
              <a:rPr dirty="0"/>
              <a:t> R, Lipman R, Roberts SB.</a:t>
            </a:r>
          </a:p>
          <a:p>
            <a:r>
              <a:rPr dirty="0"/>
              <a:t> </a:t>
            </a:r>
          </a:p>
          <a:p>
            <a:r>
              <a:rPr dirty="0"/>
              <a:t>Jean Mayer USDA Human Nutrition Research Center on Aging, Tufts University, Boston, Massachusetts 02111, USA.</a:t>
            </a:r>
          </a:p>
          <a:p>
            <a:r>
              <a:rPr dirty="0"/>
              <a:t> </a:t>
            </a:r>
          </a:p>
          <a:p>
            <a:r>
              <a:rPr dirty="0"/>
              <a:t>BACKGROUND: Although an influence of eating behavior on dietary intake and physiology has been documented in several studies, the extent to which eating behavior influences long-term health is uncertain. METHODS: Current dietary restraint, disinhibition, and hunger were assessed using the Eating Inventory in 1252 nonsmoking women aged 55 to 65 years. In addition, subjects reported the presence or absence of 22 specific morbidities, along with general demographic information. Logistic regression was used to examine associations between eating behavior scores and morbidity, adjusting for age, prior smoking status, hormone replacement therapy, education level, and body mass index (BMI). RESULTS: In adjusted models excluding BMI, higher disinhibition scores were associated with small increased risks for hypercholesterolemia (odds ratio [OR] 1.04, p =.045), leg cramps (OR 1.05, p =.044), indigestion (OR 1.06, p =.020), and cataract (OR 1.09, p =.036), and a decreased risk of eczema (OR 0.91, p =.008). In addition, higher hunger scores were associated with increased risk of eczema (OR 1.09, p =.026). However, after adjusting for confounding variables plus BMI, higher disinhibition scores were associated with increased risks for low back pain (OR 1.06, p =.031) and constipation (OR 1.10, p =.004), and associations of disinhibition and hunger with eczema were unchanged (OR 0.90, p =.008 and OR 1.09, p =.024, respectively). Dietary restraint was not associated with morbidity in any model. CONCLUSIONS: Higher disinhibition and hunger scores were associated with small alterations in reported morbidity risk in a large population of nonsmoking older women. Although our cross-sectional study design makes the directionality of these relationships unclear, our results suggest at most a relatively minor independent influence of eating behavior constructs on long-term health.</a:t>
            </a:r>
          </a:p>
          <a:p>
            <a:r>
              <a:rPr dirty="0"/>
              <a:t> </a:t>
            </a:r>
          </a:p>
          <a:p>
            <a:r>
              <a:rPr dirty="0" err="1"/>
              <a:t>PMID</a:t>
            </a:r>
            <a:r>
              <a:rPr dirty="0"/>
              <a:t>: 11818433 [PubMed - indexed for MEDLINE]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prstGeom prst="rect">
            <a:avLst/>
          </a:prstGeom>
        </p:spPr>
        <p:txBody>
          <a:bodyPr/>
          <a:lstStyle>
            <a:lvl1pPr>
              <a:defRPr b="0" i="0"/>
            </a:lvl1pPr>
          </a:lstStyle>
          <a:p>
            <a:fld id="{86CB4B4D-7CA3-9044-876B-883B54F8677D}" type="slidenum">
              <a:rPr lang="en-AU" smtClean="0"/>
              <a:pPr/>
              <a:t>‹#›</a:t>
            </a:fld>
            <a:endParaRPr lang="en-AU"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FFFFFF"/>
            </a:gs>
            <a:gs pos="50000">
              <a:srgbClr val="FFFFFF"/>
            </a:gs>
            <a:gs pos="100000">
              <a:srgbClr val="FFFFFF"/>
            </a:gs>
          </a:gsLst>
          <a:lin ang="2700000" scaled="0"/>
        </a:gradFill>
        <a:effectLst/>
      </p:bgPr>
    </p:bg>
    <p:spTree>
      <p:nvGrpSpPr>
        <p:cNvPr id="1" name=""/>
        <p:cNvGrpSpPr/>
        <p:nvPr/>
      </p:nvGrpSpPr>
      <p:grpSpPr>
        <a:xfrm>
          <a:off x="0" y="0"/>
          <a:ext cx="0" cy="0"/>
          <a:chOff x="0" y="0"/>
          <a:chExt cx="0" cy="0"/>
        </a:xfrm>
      </p:grpSpPr>
      <p:grpSp>
        <p:nvGrpSpPr>
          <p:cNvPr id="169" name="Group"/>
          <p:cNvGrpSpPr/>
          <p:nvPr/>
        </p:nvGrpSpPr>
        <p:grpSpPr>
          <a:xfrm>
            <a:off x="1054100" y="165099"/>
            <a:ext cx="7696200" cy="685801"/>
            <a:chOff x="0" y="0"/>
            <a:chExt cx="7696200" cy="685800"/>
          </a:xfrm>
        </p:grpSpPr>
        <p:sp>
          <p:nvSpPr>
            <p:cNvPr id="19" name="Shape"/>
            <p:cNvSpPr/>
            <p:nvPr/>
          </p:nvSpPr>
          <p:spPr>
            <a:xfrm>
              <a:off x="0" y="0"/>
              <a:ext cx="7696200" cy="685800"/>
            </a:xfrm>
            <a:custGeom>
              <a:avLst/>
              <a:gdLst/>
              <a:ahLst/>
              <a:cxnLst>
                <a:cxn ang="0">
                  <a:pos x="wd2" y="hd2"/>
                </a:cxn>
                <a:cxn ang="5400000">
                  <a:pos x="wd2" y="hd2"/>
                </a:cxn>
                <a:cxn ang="10800000">
                  <a:pos x="wd2" y="hd2"/>
                </a:cxn>
                <a:cxn ang="16200000">
                  <a:pos x="wd2" y="hd2"/>
                </a:cxn>
              </a:cxnLst>
              <a:rect l="0" t="0" r="r" b="b"/>
              <a:pathLst>
                <a:path w="21600" h="21600" extrusionOk="0">
                  <a:moveTo>
                    <a:pt x="21600" y="2400"/>
                  </a:moveTo>
                  <a:lnTo>
                    <a:pt x="21600" y="21600"/>
                  </a:lnTo>
                  <a:cubicBezTo>
                    <a:pt x="21600" y="21600"/>
                    <a:pt x="10800" y="21600"/>
                    <a:pt x="0" y="21600"/>
                  </a:cubicBezTo>
                  <a:cubicBezTo>
                    <a:pt x="717" y="17250"/>
                    <a:pt x="753" y="3050"/>
                    <a:pt x="0" y="0"/>
                  </a:cubicBezTo>
                  <a:cubicBezTo>
                    <a:pt x="10800" y="0"/>
                    <a:pt x="21600" y="0"/>
                    <a:pt x="21600" y="0"/>
                  </a:cubicBezTo>
                  <a:lnTo>
                    <a:pt x="21600" y="2400"/>
                  </a:lnTo>
                  <a:close/>
                </a:path>
              </a:pathLst>
            </a:custGeom>
            <a:solidFill>
              <a:srgbClr val="E5D093"/>
            </a:solidFill>
            <a:ln w="9525" cap="flat">
              <a:solidFill>
                <a:srgbClr val="FFFFFF"/>
              </a:solidFill>
              <a:prstDash val="solid"/>
              <a:round/>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grpSp>
          <p:nvGrpSpPr>
            <p:cNvPr id="120" name="Group"/>
            <p:cNvGrpSpPr/>
            <p:nvPr/>
          </p:nvGrpSpPr>
          <p:grpSpPr>
            <a:xfrm>
              <a:off x="842962" y="-1"/>
              <a:ext cx="6074750" cy="681039"/>
              <a:chOff x="0" y="0"/>
              <a:chExt cx="6074748" cy="681037"/>
            </a:xfrm>
          </p:grpSpPr>
          <p:grpSp>
            <p:nvGrpSpPr>
              <p:cNvPr id="76" name="Group"/>
              <p:cNvGrpSpPr/>
              <p:nvPr/>
            </p:nvGrpSpPr>
            <p:grpSpPr>
              <a:xfrm>
                <a:off x="0" y="1587"/>
                <a:ext cx="3505200" cy="677864"/>
                <a:chOff x="0" y="0"/>
                <a:chExt cx="3505199" cy="677862"/>
              </a:xfrm>
            </p:grpSpPr>
            <p:sp>
              <p:nvSpPr>
                <p:cNvPr id="20" name="Shape"/>
                <p:cNvSpPr/>
                <p:nvPr/>
              </p:nvSpPr>
              <p:spPr>
                <a:xfrm>
                  <a:off x="1962662" y="621851"/>
                  <a:ext cx="12701" cy="12701"/>
                </a:xfrm>
                <a:custGeom>
                  <a:avLst/>
                  <a:gdLst/>
                  <a:ahLst/>
                  <a:cxnLst>
                    <a:cxn ang="0">
                      <a:pos x="wd2" y="hd2"/>
                    </a:cxn>
                    <a:cxn ang="5400000">
                      <a:pos x="wd2" y="hd2"/>
                    </a:cxn>
                    <a:cxn ang="10800000">
                      <a:pos x="wd2" y="hd2"/>
                    </a:cxn>
                    <a:cxn ang="16200000">
                      <a:pos x="wd2" y="hd2"/>
                    </a:cxn>
                  </a:cxnLst>
                  <a:rect l="0" t="0" r="r" b="b"/>
                  <a:pathLst>
                    <a:path w="16522" h="16199" extrusionOk="0">
                      <a:moveTo>
                        <a:pt x="2122" y="8392"/>
                      </a:moveTo>
                      <a:cubicBezTo>
                        <a:pt x="-2198" y="-999"/>
                        <a:pt x="5002" y="-1938"/>
                        <a:pt x="16522" y="2758"/>
                      </a:cubicBezTo>
                      <a:cubicBezTo>
                        <a:pt x="15082" y="6514"/>
                        <a:pt x="16522" y="10271"/>
                        <a:pt x="13642" y="14027"/>
                      </a:cubicBezTo>
                      <a:cubicBezTo>
                        <a:pt x="7882" y="19662"/>
                        <a:pt x="-5078" y="13088"/>
                        <a:pt x="2122" y="8392"/>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21" name="Shape"/>
                <p:cNvSpPr/>
                <p:nvPr/>
              </p:nvSpPr>
              <p:spPr>
                <a:xfrm>
                  <a:off x="2081095" y="664850"/>
                  <a:ext cx="12701" cy="12701"/>
                </a:xfrm>
                <a:custGeom>
                  <a:avLst/>
                  <a:gdLst/>
                  <a:ahLst/>
                  <a:cxnLst>
                    <a:cxn ang="0">
                      <a:pos x="wd2" y="hd2"/>
                    </a:cxn>
                    <a:cxn ang="5400000">
                      <a:pos x="wd2" y="hd2"/>
                    </a:cxn>
                    <a:cxn ang="10800000">
                      <a:pos x="wd2" y="hd2"/>
                    </a:cxn>
                    <a:cxn ang="16200000">
                      <a:pos x="wd2" y="hd2"/>
                    </a:cxn>
                  </a:cxnLst>
                  <a:rect l="0" t="0" r="r" b="b"/>
                  <a:pathLst>
                    <a:path w="15174" h="16556" extrusionOk="0">
                      <a:moveTo>
                        <a:pt x="1404" y="10218"/>
                      </a:moveTo>
                      <a:cubicBezTo>
                        <a:pt x="-1836" y="2705"/>
                        <a:pt x="324" y="-1991"/>
                        <a:pt x="10044" y="826"/>
                      </a:cubicBezTo>
                      <a:cubicBezTo>
                        <a:pt x="15444" y="7400"/>
                        <a:pt x="19764" y="19609"/>
                        <a:pt x="5724" y="15852"/>
                      </a:cubicBezTo>
                      <a:cubicBezTo>
                        <a:pt x="4644" y="13974"/>
                        <a:pt x="1404" y="10218"/>
                        <a:pt x="1404" y="10218"/>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22" name="Shape"/>
                <p:cNvSpPr/>
                <p:nvPr/>
              </p:nvSpPr>
              <p:spPr>
                <a:xfrm>
                  <a:off x="1744662" y="596076"/>
                  <a:ext cx="20638" cy="19358"/>
                </a:xfrm>
                <a:custGeom>
                  <a:avLst/>
                  <a:gdLst/>
                  <a:ahLst/>
                  <a:cxnLst>
                    <a:cxn ang="0">
                      <a:pos x="wd2" y="hd2"/>
                    </a:cxn>
                    <a:cxn ang="5400000">
                      <a:pos x="wd2" y="hd2"/>
                    </a:cxn>
                    <a:cxn ang="10800000">
                      <a:pos x="wd2" y="hd2"/>
                    </a:cxn>
                    <a:cxn ang="16200000">
                      <a:pos x="wd2" y="hd2"/>
                    </a:cxn>
                  </a:cxnLst>
                  <a:rect l="0" t="0" r="r" b="b"/>
                  <a:pathLst>
                    <a:path w="21600" h="18812" extrusionOk="0">
                      <a:moveTo>
                        <a:pt x="11520" y="16228"/>
                      </a:moveTo>
                      <a:cubicBezTo>
                        <a:pt x="2160" y="9543"/>
                        <a:pt x="10800" y="16743"/>
                        <a:pt x="5760" y="10057"/>
                      </a:cubicBezTo>
                      <a:cubicBezTo>
                        <a:pt x="4320" y="8000"/>
                        <a:pt x="0" y="3886"/>
                        <a:pt x="0" y="3886"/>
                      </a:cubicBezTo>
                      <a:cubicBezTo>
                        <a:pt x="3600" y="-229"/>
                        <a:pt x="5040" y="-743"/>
                        <a:pt x="11520" y="800"/>
                      </a:cubicBezTo>
                      <a:cubicBezTo>
                        <a:pt x="18000" y="7486"/>
                        <a:pt x="7200" y="7486"/>
                        <a:pt x="21600" y="11086"/>
                      </a:cubicBezTo>
                      <a:cubicBezTo>
                        <a:pt x="20880" y="12628"/>
                        <a:pt x="21600" y="14171"/>
                        <a:pt x="20160" y="15200"/>
                      </a:cubicBezTo>
                      <a:cubicBezTo>
                        <a:pt x="10800" y="20857"/>
                        <a:pt x="11520" y="18800"/>
                        <a:pt x="11520" y="16228"/>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23" name="Shape"/>
                <p:cNvSpPr/>
                <p:nvPr/>
              </p:nvSpPr>
              <p:spPr>
                <a:xfrm>
                  <a:off x="1503238" y="613568"/>
                  <a:ext cx="12701" cy="12701"/>
                </a:xfrm>
                <a:custGeom>
                  <a:avLst/>
                  <a:gdLst/>
                  <a:ahLst/>
                  <a:cxnLst>
                    <a:cxn ang="0">
                      <a:pos x="wd2" y="hd2"/>
                    </a:cxn>
                    <a:cxn ang="5400000">
                      <a:pos x="wd2" y="hd2"/>
                    </a:cxn>
                    <a:cxn ang="10800000">
                      <a:pos x="wd2" y="hd2"/>
                    </a:cxn>
                    <a:cxn ang="16200000">
                      <a:pos x="wd2" y="hd2"/>
                    </a:cxn>
                  </a:cxnLst>
                  <a:rect l="0" t="0" r="r" b="b"/>
                  <a:pathLst>
                    <a:path w="15098" h="21600" extrusionOk="0">
                      <a:moveTo>
                        <a:pt x="10844" y="21600"/>
                      </a:moveTo>
                      <a:cubicBezTo>
                        <a:pt x="6524" y="20250"/>
                        <a:pt x="-2116" y="16200"/>
                        <a:pt x="476" y="10800"/>
                      </a:cubicBezTo>
                      <a:cubicBezTo>
                        <a:pt x="3068" y="5400"/>
                        <a:pt x="10844" y="0"/>
                        <a:pt x="10844" y="0"/>
                      </a:cubicBezTo>
                      <a:cubicBezTo>
                        <a:pt x="12572" y="4050"/>
                        <a:pt x="19484" y="21600"/>
                        <a:pt x="10844" y="21600"/>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24" name="Shape"/>
                <p:cNvSpPr/>
                <p:nvPr/>
              </p:nvSpPr>
              <p:spPr>
                <a:xfrm>
                  <a:off x="1431737" y="625475"/>
                  <a:ext cx="37915" cy="25400"/>
                </a:xfrm>
                <a:custGeom>
                  <a:avLst/>
                  <a:gdLst/>
                  <a:ahLst/>
                  <a:cxnLst>
                    <a:cxn ang="0">
                      <a:pos x="wd2" y="hd2"/>
                    </a:cxn>
                    <a:cxn ang="5400000">
                      <a:pos x="wd2" y="hd2"/>
                    </a:cxn>
                    <a:cxn ang="10800000">
                      <a:pos x="wd2" y="hd2"/>
                    </a:cxn>
                    <a:cxn ang="16200000">
                      <a:pos x="wd2" y="hd2"/>
                    </a:cxn>
                  </a:cxnLst>
                  <a:rect l="0" t="0" r="r" b="b"/>
                  <a:pathLst>
                    <a:path w="18424" h="21600" extrusionOk="0">
                      <a:moveTo>
                        <a:pt x="3200" y="11270"/>
                      </a:moveTo>
                      <a:cubicBezTo>
                        <a:pt x="4530" y="6104"/>
                        <a:pt x="3865" y="4226"/>
                        <a:pt x="8517" y="1878"/>
                      </a:cubicBezTo>
                      <a:cubicBezTo>
                        <a:pt x="9846" y="1409"/>
                        <a:pt x="12505" y="0"/>
                        <a:pt x="12505" y="0"/>
                      </a:cubicBezTo>
                      <a:cubicBezTo>
                        <a:pt x="15163" y="470"/>
                        <a:pt x="20148" y="0"/>
                        <a:pt x="17822" y="5635"/>
                      </a:cubicBezTo>
                      <a:cubicBezTo>
                        <a:pt x="16160" y="9861"/>
                        <a:pt x="11840" y="9861"/>
                        <a:pt x="9182" y="12209"/>
                      </a:cubicBezTo>
                      <a:cubicBezTo>
                        <a:pt x="7188" y="16435"/>
                        <a:pt x="6191" y="19722"/>
                        <a:pt x="2536" y="21600"/>
                      </a:cubicBezTo>
                      <a:cubicBezTo>
                        <a:pt x="-1452" y="19722"/>
                        <a:pt x="210" y="14087"/>
                        <a:pt x="1206" y="9391"/>
                      </a:cubicBezTo>
                      <a:cubicBezTo>
                        <a:pt x="1539" y="8452"/>
                        <a:pt x="1871" y="6104"/>
                        <a:pt x="2536" y="6574"/>
                      </a:cubicBezTo>
                      <a:cubicBezTo>
                        <a:pt x="3533" y="7513"/>
                        <a:pt x="2868" y="9861"/>
                        <a:pt x="3200" y="11270"/>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25" name="Shape"/>
                <p:cNvSpPr/>
                <p:nvPr/>
              </p:nvSpPr>
              <p:spPr>
                <a:xfrm>
                  <a:off x="1382712" y="624427"/>
                  <a:ext cx="43262" cy="24861"/>
                </a:xfrm>
                <a:custGeom>
                  <a:avLst/>
                  <a:gdLst/>
                  <a:ahLst/>
                  <a:cxnLst>
                    <a:cxn ang="0">
                      <a:pos x="wd2" y="hd2"/>
                    </a:cxn>
                    <a:cxn ang="5400000">
                      <a:pos x="wd2" y="hd2"/>
                    </a:cxn>
                    <a:cxn ang="10800000">
                      <a:pos x="wd2" y="hd2"/>
                    </a:cxn>
                    <a:cxn ang="16200000">
                      <a:pos x="wd2" y="hd2"/>
                    </a:cxn>
                  </a:cxnLst>
                  <a:rect l="0" t="0" r="r" b="b"/>
                  <a:pathLst>
                    <a:path w="20297" h="21140" extrusionOk="0">
                      <a:moveTo>
                        <a:pt x="0" y="13787"/>
                      </a:moveTo>
                      <a:cubicBezTo>
                        <a:pt x="2191" y="10570"/>
                        <a:pt x="2817" y="9651"/>
                        <a:pt x="5635" y="11029"/>
                      </a:cubicBezTo>
                      <a:cubicBezTo>
                        <a:pt x="7826" y="1378"/>
                        <a:pt x="11270" y="5055"/>
                        <a:pt x="16278" y="0"/>
                      </a:cubicBezTo>
                      <a:cubicBezTo>
                        <a:pt x="17530" y="459"/>
                        <a:pt x="19096" y="-460"/>
                        <a:pt x="20035" y="919"/>
                      </a:cubicBezTo>
                      <a:cubicBezTo>
                        <a:pt x="21600" y="3217"/>
                        <a:pt x="15652" y="8272"/>
                        <a:pt x="15652" y="8272"/>
                      </a:cubicBezTo>
                      <a:cubicBezTo>
                        <a:pt x="14400" y="13787"/>
                        <a:pt x="10957" y="9651"/>
                        <a:pt x="8765" y="14706"/>
                      </a:cubicBezTo>
                      <a:cubicBezTo>
                        <a:pt x="9704" y="18383"/>
                        <a:pt x="9704" y="19761"/>
                        <a:pt x="6887" y="21140"/>
                      </a:cubicBezTo>
                      <a:cubicBezTo>
                        <a:pt x="6261" y="20680"/>
                        <a:pt x="5635" y="20680"/>
                        <a:pt x="5009" y="20221"/>
                      </a:cubicBezTo>
                      <a:cubicBezTo>
                        <a:pt x="4383" y="19302"/>
                        <a:pt x="4383" y="17923"/>
                        <a:pt x="3757" y="17463"/>
                      </a:cubicBezTo>
                      <a:cubicBezTo>
                        <a:pt x="2504" y="16544"/>
                        <a:pt x="0" y="15625"/>
                        <a:pt x="0" y="15625"/>
                      </a:cubicBezTo>
                      <a:cubicBezTo>
                        <a:pt x="626" y="11489"/>
                        <a:pt x="939" y="11029"/>
                        <a:pt x="0" y="13787"/>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26" name="Shape"/>
                <p:cNvSpPr/>
                <p:nvPr/>
              </p:nvSpPr>
              <p:spPr>
                <a:xfrm>
                  <a:off x="1134782" y="486840"/>
                  <a:ext cx="236974" cy="145667"/>
                </a:xfrm>
                <a:custGeom>
                  <a:avLst/>
                  <a:gdLst/>
                  <a:ahLst/>
                  <a:cxnLst>
                    <a:cxn ang="0">
                      <a:pos x="wd2" y="hd2"/>
                    </a:cxn>
                    <a:cxn ang="5400000">
                      <a:pos x="wd2" y="hd2"/>
                    </a:cxn>
                    <a:cxn ang="10800000">
                      <a:pos x="wd2" y="hd2"/>
                    </a:cxn>
                    <a:cxn ang="16200000">
                      <a:pos x="wd2" y="hd2"/>
                    </a:cxn>
                  </a:cxnLst>
                  <a:rect l="0" t="0" r="r" b="b"/>
                  <a:pathLst>
                    <a:path w="21353" h="21312" extrusionOk="0">
                      <a:moveTo>
                        <a:pt x="490" y="156"/>
                      </a:moveTo>
                      <a:cubicBezTo>
                        <a:pt x="1221" y="-156"/>
                        <a:pt x="1342" y="936"/>
                        <a:pt x="2072" y="1248"/>
                      </a:cubicBezTo>
                      <a:cubicBezTo>
                        <a:pt x="2133" y="1326"/>
                        <a:pt x="2620" y="2105"/>
                        <a:pt x="2681" y="2183"/>
                      </a:cubicBezTo>
                      <a:cubicBezTo>
                        <a:pt x="3289" y="2963"/>
                        <a:pt x="3959" y="2807"/>
                        <a:pt x="4506" y="3899"/>
                      </a:cubicBezTo>
                      <a:cubicBezTo>
                        <a:pt x="4750" y="4367"/>
                        <a:pt x="5480" y="4991"/>
                        <a:pt x="5480" y="4991"/>
                      </a:cubicBezTo>
                      <a:cubicBezTo>
                        <a:pt x="5723" y="6004"/>
                        <a:pt x="6697" y="6706"/>
                        <a:pt x="7305" y="7486"/>
                      </a:cubicBezTo>
                      <a:cubicBezTo>
                        <a:pt x="7427" y="8032"/>
                        <a:pt x="7792" y="9513"/>
                        <a:pt x="8157" y="9825"/>
                      </a:cubicBezTo>
                      <a:cubicBezTo>
                        <a:pt x="8400" y="9981"/>
                        <a:pt x="8887" y="10137"/>
                        <a:pt x="8887" y="10137"/>
                      </a:cubicBezTo>
                      <a:cubicBezTo>
                        <a:pt x="9009" y="10605"/>
                        <a:pt x="9252" y="11541"/>
                        <a:pt x="9252" y="11541"/>
                      </a:cubicBezTo>
                      <a:cubicBezTo>
                        <a:pt x="9678" y="10683"/>
                        <a:pt x="10104" y="11073"/>
                        <a:pt x="10591" y="11697"/>
                      </a:cubicBezTo>
                      <a:cubicBezTo>
                        <a:pt x="10469" y="12866"/>
                        <a:pt x="10408" y="13958"/>
                        <a:pt x="10226" y="15128"/>
                      </a:cubicBezTo>
                      <a:cubicBezTo>
                        <a:pt x="10287" y="15596"/>
                        <a:pt x="10469" y="16999"/>
                        <a:pt x="10834" y="17311"/>
                      </a:cubicBezTo>
                      <a:cubicBezTo>
                        <a:pt x="11138" y="17623"/>
                        <a:pt x="11625" y="17623"/>
                        <a:pt x="11929" y="17935"/>
                      </a:cubicBezTo>
                      <a:cubicBezTo>
                        <a:pt x="12294" y="17779"/>
                        <a:pt x="13025" y="18091"/>
                        <a:pt x="13025" y="18091"/>
                      </a:cubicBezTo>
                      <a:cubicBezTo>
                        <a:pt x="13450" y="18637"/>
                        <a:pt x="13572" y="18949"/>
                        <a:pt x="14241" y="18715"/>
                      </a:cubicBezTo>
                      <a:cubicBezTo>
                        <a:pt x="14607" y="18559"/>
                        <a:pt x="15337" y="18247"/>
                        <a:pt x="15337" y="18247"/>
                      </a:cubicBezTo>
                      <a:cubicBezTo>
                        <a:pt x="15702" y="18559"/>
                        <a:pt x="16006" y="19027"/>
                        <a:pt x="16432" y="19183"/>
                      </a:cubicBezTo>
                      <a:cubicBezTo>
                        <a:pt x="16736" y="19339"/>
                        <a:pt x="17588" y="19495"/>
                        <a:pt x="17892" y="19806"/>
                      </a:cubicBezTo>
                      <a:cubicBezTo>
                        <a:pt x="18196" y="20118"/>
                        <a:pt x="18987" y="20430"/>
                        <a:pt x="18987" y="20430"/>
                      </a:cubicBezTo>
                      <a:cubicBezTo>
                        <a:pt x="19961" y="20352"/>
                        <a:pt x="20448" y="20196"/>
                        <a:pt x="21299" y="20586"/>
                      </a:cubicBezTo>
                      <a:cubicBezTo>
                        <a:pt x="21482" y="21288"/>
                        <a:pt x="21178" y="21444"/>
                        <a:pt x="20691" y="21210"/>
                      </a:cubicBezTo>
                      <a:cubicBezTo>
                        <a:pt x="20326" y="21366"/>
                        <a:pt x="19474" y="21054"/>
                        <a:pt x="19474" y="21054"/>
                      </a:cubicBezTo>
                      <a:cubicBezTo>
                        <a:pt x="18987" y="21288"/>
                        <a:pt x="18622" y="21054"/>
                        <a:pt x="18136" y="20898"/>
                      </a:cubicBezTo>
                      <a:cubicBezTo>
                        <a:pt x="17892" y="20820"/>
                        <a:pt x="17405" y="20586"/>
                        <a:pt x="17405" y="20586"/>
                      </a:cubicBezTo>
                      <a:cubicBezTo>
                        <a:pt x="16675" y="20898"/>
                        <a:pt x="15945" y="20586"/>
                        <a:pt x="15215" y="20430"/>
                      </a:cubicBezTo>
                      <a:cubicBezTo>
                        <a:pt x="14789" y="20040"/>
                        <a:pt x="14607" y="19884"/>
                        <a:pt x="14120" y="20118"/>
                      </a:cubicBezTo>
                      <a:cubicBezTo>
                        <a:pt x="12720" y="19495"/>
                        <a:pt x="11564" y="19806"/>
                        <a:pt x="10347" y="18715"/>
                      </a:cubicBezTo>
                      <a:cubicBezTo>
                        <a:pt x="9921" y="17857"/>
                        <a:pt x="10591" y="17077"/>
                        <a:pt x="9617" y="16687"/>
                      </a:cubicBezTo>
                      <a:cubicBezTo>
                        <a:pt x="9252" y="18013"/>
                        <a:pt x="8157" y="15674"/>
                        <a:pt x="7548" y="15440"/>
                      </a:cubicBezTo>
                      <a:cubicBezTo>
                        <a:pt x="7183" y="15128"/>
                        <a:pt x="6818" y="14660"/>
                        <a:pt x="6453" y="14348"/>
                      </a:cubicBezTo>
                      <a:cubicBezTo>
                        <a:pt x="6210" y="13490"/>
                        <a:pt x="6210" y="12710"/>
                        <a:pt x="5601" y="12165"/>
                      </a:cubicBezTo>
                      <a:cubicBezTo>
                        <a:pt x="4932" y="10917"/>
                        <a:pt x="5054" y="9123"/>
                        <a:pt x="4019" y="8266"/>
                      </a:cubicBezTo>
                      <a:cubicBezTo>
                        <a:pt x="3959" y="8110"/>
                        <a:pt x="3898" y="7954"/>
                        <a:pt x="3776" y="7798"/>
                      </a:cubicBezTo>
                      <a:cubicBezTo>
                        <a:pt x="3654" y="7720"/>
                        <a:pt x="3472" y="7798"/>
                        <a:pt x="3411" y="7642"/>
                      </a:cubicBezTo>
                      <a:cubicBezTo>
                        <a:pt x="3289" y="7408"/>
                        <a:pt x="3168" y="6706"/>
                        <a:pt x="3168" y="6706"/>
                      </a:cubicBezTo>
                      <a:cubicBezTo>
                        <a:pt x="3472" y="5536"/>
                        <a:pt x="3046" y="4601"/>
                        <a:pt x="2194" y="4367"/>
                      </a:cubicBezTo>
                      <a:cubicBezTo>
                        <a:pt x="1829" y="3665"/>
                        <a:pt x="1768" y="3275"/>
                        <a:pt x="1099" y="2963"/>
                      </a:cubicBezTo>
                      <a:cubicBezTo>
                        <a:pt x="856" y="1949"/>
                        <a:pt x="856" y="1871"/>
                        <a:pt x="125" y="1560"/>
                      </a:cubicBezTo>
                      <a:cubicBezTo>
                        <a:pt x="-57" y="858"/>
                        <a:pt x="-118" y="234"/>
                        <a:pt x="490" y="0"/>
                      </a:cubicBezTo>
                      <a:cubicBezTo>
                        <a:pt x="977" y="234"/>
                        <a:pt x="977" y="156"/>
                        <a:pt x="490" y="156"/>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27" name="Shape"/>
                <p:cNvSpPr/>
                <p:nvPr/>
              </p:nvSpPr>
              <p:spPr>
                <a:xfrm>
                  <a:off x="1279525" y="476250"/>
                  <a:ext cx="104651" cy="107950"/>
                </a:xfrm>
                <a:custGeom>
                  <a:avLst/>
                  <a:gdLst/>
                  <a:ahLst/>
                  <a:cxnLst>
                    <a:cxn ang="0">
                      <a:pos x="wd2" y="hd2"/>
                    </a:cxn>
                    <a:cxn ang="5400000">
                      <a:pos x="wd2" y="hd2"/>
                    </a:cxn>
                    <a:cxn ang="10800000">
                      <a:pos x="wd2" y="hd2"/>
                    </a:cxn>
                    <a:cxn ang="16200000">
                      <a:pos x="wd2" y="hd2"/>
                    </a:cxn>
                  </a:cxnLst>
                  <a:rect l="0" t="0" r="r" b="b"/>
                  <a:pathLst>
                    <a:path w="21252" h="21600" extrusionOk="0">
                      <a:moveTo>
                        <a:pt x="7477" y="6920"/>
                      </a:moveTo>
                      <a:cubicBezTo>
                        <a:pt x="8031" y="6606"/>
                        <a:pt x="8862" y="6606"/>
                        <a:pt x="9138" y="6082"/>
                      </a:cubicBezTo>
                      <a:cubicBezTo>
                        <a:pt x="9277" y="5872"/>
                        <a:pt x="9277" y="5557"/>
                        <a:pt x="9415" y="5452"/>
                      </a:cubicBezTo>
                      <a:cubicBezTo>
                        <a:pt x="9831" y="5138"/>
                        <a:pt x="11077" y="4614"/>
                        <a:pt x="11077" y="4614"/>
                      </a:cubicBezTo>
                      <a:cubicBezTo>
                        <a:pt x="15646" y="5767"/>
                        <a:pt x="11769" y="3041"/>
                        <a:pt x="14677" y="2307"/>
                      </a:cubicBezTo>
                      <a:cubicBezTo>
                        <a:pt x="15231" y="1783"/>
                        <a:pt x="14954" y="944"/>
                        <a:pt x="15508" y="419"/>
                      </a:cubicBezTo>
                      <a:cubicBezTo>
                        <a:pt x="15923" y="105"/>
                        <a:pt x="17169" y="0"/>
                        <a:pt x="17169" y="0"/>
                      </a:cubicBezTo>
                      <a:cubicBezTo>
                        <a:pt x="19108" y="1468"/>
                        <a:pt x="17446" y="2412"/>
                        <a:pt x="20769" y="2936"/>
                      </a:cubicBezTo>
                      <a:cubicBezTo>
                        <a:pt x="21600" y="3775"/>
                        <a:pt x="21323" y="4089"/>
                        <a:pt x="20215" y="4614"/>
                      </a:cubicBezTo>
                      <a:cubicBezTo>
                        <a:pt x="19523" y="5452"/>
                        <a:pt x="18692" y="6396"/>
                        <a:pt x="17446" y="6711"/>
                      </a:cubicBezTo>
                      <a:cubicBezTo>
                        <a:pt x="16338" y="7864"/>
                        <a:pt x="17723" y="8703"/>
                        <a:pt x="18277" y="9856"/>
                      </a:cubicBezTo>
                      <a:cubicBezTo>
                        <a:pt x="17862" y="10800"/>
                        <a:pt x="18692" y="11010"/>
                        <a:pt x="19662" y="11534"/>
                      </a:cubicBezTo>
                      <a:cubicBezTo>
                        <a:pt x="20077" y="12478"/>
                        <a:pt x="19523" y="12583"/>
                        <a:pt x="20215" y="13421"/>
                      </a:cubicBezTo>
                      <a:cubicBezTo>
                        <a:pt x="19662" y="14575"/>
                        <a:pt x="18692" y="13946"/>
                        <a:pt x="17723" y="13421"/>
                      </a:cubicBezTo>
                      <a:cubicBezTo>
                        <a:pt x="16062" y="13841"/>
                        <a:pt x="16892" y="14260"/>
                        <a:pt x="16062" y="15309"/>
                      </a:cubicBezTo>
                      <a:cubicBezTo>
                        <a:pt x="15646" y="15833"/>
                        <a:pt x="14954" y="15938"/>
                        <a:pt x="14400" y="16357"/>
                      </a:cubicBezTo>
                      <a:cubicBezTo>
                        <a:pt x="14815" y="17511"/>
                        <a:pt x="15508" y="20027"/>
                        <a:pt x="13846" y="20761"/>
                      </a:cubicBezTo>
                      <a:cubicBezTo>
                        <a:pt x="13292" y="20971"/>
                        <a:pt x="12738" y="20971"/>
                        <a:pt x="12185" y="21181"/>
                      </a:cubicBezTo>
                      <a:cubicBezTo>
                        <a:pt x="11908" y="21285"/>
                        <a:pt x="11631" y="21495"/>
                        <a:pt x="11354" y="21600"/>
                      </a:cubicBezTo>
                      <a:cubicBezTo>
                        <a:pt x="11077" y="21495"/>
                        <a:pt x="10662" y="21390"/>
                        <a:pt x="10523" y="21181"/>
                      </a:cubicBezTo>
                      <a:cubicBezTo>
                        <a:pt x="10246" y="20761"/>
                        <a:pt x="10523" y="20027"/>
                        <a:pt x="9969" y="19922"/>
                      </a:cubicBezTo>
                      <a:cubicBezTo>
                        <a:pt x="9415" y="19817"/>
                        <a:pt x="8308" y="19503"/>
                        <a:pt x="8308" y="19503"/>
                      </a:cubicBezTo>
                      <a:cubicBezTo>
                        <a:pt x="7338" y="19713"/>
                        <a:pt x="6785" y="20132"/>
                        <a:pt x="5815" y="20342"/>
                      </a:cubicBezTo>
                      <a:cubicBezTo>
                        <a:pt x="4708" y="19817"/>
                        <a:pt x="5123" y="19188"/>
                        <a:pt x="3877" y="19503"/>
                      </a:cubicBezTo>
                      <a:cubicBezTo>
                        <a:pt x="1662" y="18979"/>
                        <a:pt x="2631" y="16882"/>
                        <a:pt x="1385" y="15518"/>
                      </a:cubicBezTo>
                      <a:cubicBezTo>
                        <a:pt x="692" y="12687"/>
                        <a:pt x="1523" y="15414"/>
                        <a:pt x="554" y="13631"/>
                      </a:cubicBezTo>
                      <a:cubicBezTo>
                        <a:pt x="277" y="13212"/>
                        <a:pt x="0" y="12373"/>
                        <a:pt x="0" y="12373"/>
                      </a:cubicBezTo>
                      <a:cubicBezTo>
                        <a:pt x="277" y="9961"/>
                        <a:pt x="0" y="8703"/>
                        <a:pt x="2769" y="10066"/>
                      </a:cubicBezTo>
                      <a:cubicBezTo>
                        <a:pt x="3185" y="11010"/>
                        <a:pt x="3185" y="11534"/>
                        <a:pt x="4431" y="10905"/>
                      </a:cubicBezTo>
                      <a:cubicBezTo>
                        <a:pt x="4846" y="9961"/>
                        <a:pt x="4015" y="9227"/>
                        <a:pt x="4708" y="8388"/>
                      </a:cubicBezTo>
                      <a:cubicBezTo>
                        <a:pt x="4985" y="7969"/>
                        <a:pt x="6646" y="7654"/>
                        <a:pt x="7200" y="7340"/>
                      </a:cubicBezTo>
                      <a:cubicBezTo>
                        <a:pt x="7892" y="6606"/>
                        <a:pt x="8031" y="6501"/>
                        <a:pt x="7477" y="6920"/>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28" name="Shape"/>
                <p:cNvSpPr/>
                <p:nvPr/>
              </p:nvSpPr>
              <p:spPr>
                <a:xfrm>
                  <a:off x="1384029" y="525462"/>
                  <a:ext cx="65170" cy="20638"/>
                </a:xfrm>
                <a:custGeom>
                  <a:avLst/>
                  <a:gdLst/>
                  <a:ahLst/>
                  <a:cxnLst>
                    <a:cxn ang="0">
                      <a:pos x="wd2" y="hd2"/>
                    </a:cxn>
                    <a:cxn ang="5400000">
                      <a:pos x="wd2" y="hd2"/>
                    </a:cxn>
                    <a:cxn ang="10800000">
                      <a:pos x="wd2" y="hd2"/>
                    </a:cxn>
                    <a:cxn ang="16200000">
                      <a:pos x="wd2" y="hd2"/>
                    </a:cxn>
                  </a:cxnLst>
                  <a:rect l="0" t="0" r="r" b="b"/>
                  <a:pathLst>
                    <a:path w="18866" h="21600" extrusionOk="0">
                      <a:moveTo>
                        <a:pt x="412" y="18189"/>
                      </a:moveTo>
                      <a:cubicBezTo>
                        <a:pt x="1006" y="12505"/>
                        <a:pt x="1006" y="7958"/>
                        <a:pt x="3186" y="5684"/>
                      </a:cubicBezTo>
                      <a:cubicBezTo>
                        <a:pt x="5168" y="6821"/>
                        <a:pt x="6951" y="7958"/>
                        <a:pt x="8735" y="11368"/>
                      </a:cubicBezTo>
                      <a:cubicBezTo>
                        <a:pt x="11905" y="8526"/>
                        <a:pt x="10320" y="9663"/>
                        <a:pt x="13887" y="7958"/>
                      </a:cubicBezTo>
                      <a:cubicBezTo>
                        <a:pt x="14878" y="5116"/>
                        <a:pt x="17454" y="0"/>
                        <a:pt x="17454" y="0"/>
                      </a:cubicBezTo>
                      <a:cubicBezTo>
                        <a:pt x="21219" y="3411"/>
                        <a:pt x="16463" y="13074"/>
                        <a:pt x="14680" y="14779"/>
                      </a:cubicBezTo>
                      <a:cubicBezTo>
                        <a:pt x="13689" y="18758"/>
                        <a:pt x="13094" y="19895"/>
                        <a:pt x="11509" y="21600"/>
                      </a:cubicBezTo>
                      <a:cubicBezTo>
                        <a:pt x="10320" y="20463"/>
                        <a:pt x="7942" y="18189"/>
                        <a:pt x="7942" y="18189"/>
                      </a:cubicBezTo>
                      <a:cubicBezTo>
                        <a:pt x="6158" y="13074"/>
                        <a:pt x="4771" y="14779"/>
                        <a:pt x="2393" y="17053"/>
                      </a:cubicBezTo>
                      <a:cubicBezTo>
                        <a:pt x="-183" y="15916"/>
                        <a:pt x="-381" y="13642"/>
                        <a:pt x="412" y="18189"/>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29" name="Shape"/>
                <p:cNvSpPr/>
                <p:nvPr/>
              </p:nvSpPr>
              <p:spPr>
                <a:xfrm>
                  <a:off x="1379537" y="550862"/>
                  <a:ext cx="44661" cy="53976"/>
                </a:xfrm>
                <a:custGeom>
                  <a:avLst/>
                  <a:gdLst/>
                  <a:ahLst/>
                  <a:cxnLst>
                    <a:cxn ang="0">
                      <a:pos x="wd2" y="hd2"/>
                    </a:cxn>
                    <a:cxn ang="5400000">
                      <a:pos x="wd2" y="hd2"/>
                    </a:cxn>
                    <a:cxn ang="10800000">
                      <a:pos x="wd2" y="hd2"/>
                    </a:cxn>
                    <a:cxn ang="16200000">
                      <a:pos x="wd2" y="hd2"/>
                    </a:cxn>
                  </a:cxnLst>
                  <a:rect l="0" t="0" r="r" b="b"/>
                  <a:pathLst>
                    <a:path w="18989" h="21600" extrusionOk="0">
                      <a:moveTo>
                        <a:pt x="2274" y="3738"/>
                      </a:moveTo>
                      <a:cubicBezTo>
                        <a:pt x="2842" y="1662"/>
                        <a:pt x="2558" y="623"/>
                        <a:pt x="5116" y="0"/>
                      </a:cubicBezTo>
                      <a:cubicBezTo>
                        <a:pt x="7958" y="623"/>
                        <a:pt x="7105" y="2492"/>
                        <a:pt x="9663" y="3738"/>
                      </a:cubicBezTo>
                      <a:cubicBezTo>
                        <a:pt x="13074" y="3323"/>
                        <a:pt x="14495" y="1662"/>
                        <a:pt x="17621" y="831"/>
                      </a:cubicBezTo>
                      <a:cubicBezTo>
                        <a:pt x="21600" y="1869"/>
                        <a:pt x="15916" y="6438"/>
                        <a:pt x="13074" y="7062"/>
                      </a:cubicBezTo>
                      <a:cubicBezTo>
                        <a:pt x="14495" y="11631"/>
                        <a:pt x="12221" y="6023"/>
                        <a:pt x="15347" y="9969"/>
                      </a:cubicBezTo>
                      <a:cubicBezTo>
                        <a:pt x="15916" y="10800"/>
                        <a:pt x="16484" y="12462"/>
                        <a:pt x="16484" y="12462"/>
                      </a:cubicBezTo>
                      <a:cubicBezTo>
                        <a:pt x="15632" y="14123"/>
                        <a:pt x="15347" y="14746"/>
                        <a:pt x="13074" y="15369"/>
                      </a:cubicBezTo>
                      <a:cubicBezTo>
                        <a:pt x="10800" y="14746"/>
                        <a:pt x="10516" y="14123"/>
                        <a:pt x="9663" y="12462"/>
                      </a:cubicBezTo>
                      <a:cubicBezTo>
                        <a:pt x="9379" y="10385"/>
                        <a:pt x="9095" y="6854"/>
                        <a:pt x="6253" y="9969"/>
                      </a:cubicBezTo>
                      <a:cubicBezTo>
                        <a:pt x="7105" y="12462"/>
                        <a:pt x="6537" y="11008"/>
                        <a:pt x="7958" y="14123"/>
                      </a:cubicBezTo>
                      <a:cubicBezTo>
                        <a:pt x="8242" y="14538"/>
                        <a:pt x="8526" y="15369"/>
                        <a:pt x="8526" y="15369"/>
                      </a:cubicBezTo>
                      <a:cubicBezTo>
                        <a:pt x="6821" y="17446"/>
                        <a:pt x="6253" y="19315"/>
                        <a:pt x="5684" y="21600"/>
                      </a:cubicBezTo>
                      <a:cubicBezTo>
                        <a:pt x="4832" y="21392"/>
                        <a:pt x="3979" y="21600"/>
                        <a:pt x="3411" y="21185"/>
                      </a:cubicBezTo>
                      <a:cubicBezTo>
                        <a:pt x="2558" y="20562"/>
                        <a:pt x="2274" y="18692"/>
                        <a:pt x="2274" y="18692"/>
                      </a:cubicBezTo>
                      <a:cubicBezTo>
                        <a:pt x="3695" y="15577"/>
                        <a:pt x="3979" y="13292"/>
                        <a:pt x="0" y="11215"/>
                      </a:cubicBezTo>
                      <a:cubicBezTo>
                        <a:pt x="284" y="9554"/>
                        <a:pt x="284" y="7892"/>
                        <a:pt x="568" y="6231"/>
                      </a:cubicBezTo>
                      <a:cubicBezTo>
                        <a:pt x="568" y="5608"/>
                        <a:pt x="3695" y="415"/>
                        <a:pt x="2274" y="3738"/>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30" name="Shape"/>
                <p:cNvSpPr/>
                <p:nvPr/>
              </p:nvSpPr>
              <p:spPr>
                <a:xfrm>
                  <a:off x="1465948" y="520700"/>
                  <a:ext cx="24715" cy="30554"/>
                </a:xfrm>
                <a:custGeom>
                  <a:avLst/>
                  <a:gdLst/>
                  <a:ahLst/>
                  <a:cxnLst>
                    <a:cxn ang="0">
                      <a:pos x="wd2" y="hd2"/>
                    </a:cxn>
                    <a:cxn ang="5400000">
                      <a:pos x="wd2" y="hd2"/>
                    </a:cxn>
                    <a:cxn ang="10800000">
                      <a:pos x="wd2" y="hd2"/>
                    </a:cxn>
                    <a:cxn ang="16200000">
                      <a:pos x="wd2" y="hd2"/>
                    </a:cxn>
                  </a:cxnLst>
                  <a:rect l="0" t="0" r="r" b="b"/>
                  <a:pathLst>
                    <a:path w="21016" h="20786" extrusionOk="0">
                      <a:moveTo>
                        <a:pt x="1167" y="9915"/>
                      </a:moveTo>
                      <a:cubicBezTo>
                        <a:pt x="2335" y="4957"/>
                        <a:pt x="584" y="2479"/>
                        <a:pt x="7005" y="0"/>
                      </a:cubicBezTo>
                      <a:cubicBezTo>
                        <a:pt x="14594" y="3187"/>
                        <a:pt x="12843" y="6020"/>
                        <a:pt x="8173" y="9915"/>
                      </a:cubicBezTo>
                      <a:cubicBezTo>
                        <a:pt x="14011" y="10977"/>
                        <a:pt x="18681" y="9561"/>
                        <a:pt x="21016" y="13456"/>
                      </a:cubicBezTo>
                      <a:cubicBezTo>
                        <a:pt x="16930" y="15934"/>
                        <a:pt x="15762" y="16643"/>
                        <a:pt x="10508" y="15580"/>
                      </a:cubicBezTo>
                      <a:cubicBezTo>
                        <a:pt x="7005" y="19121"/>
                        <a:pt x="9924" y="21600"/>
                        <a:pt x="2335" y="20538"/>
                      </a:cubicBezTo>
                      <a:cubicBezTo>
                        <a:pt x="-584" y="17705"/>
                        <a:pt x="1167" y="15580"/>
                        <a:pt x="0" y="12039"/>
                      </a:cubicBezTo>
                      <a:cubicBezTo>
                        <a:pt x="584" y="11331"/>
                        <a:pt x="1167" y="9915"/>
                        <a:pt x="1167" y="9915"/>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31" name="Shape"/>
                <p:cNvSpPr/>
                <p:nvPr/>
              </p:nvSpPr>
              <p:spPr>
                <a:xfrm>
                  <a:off x="1473072" y="569839"/>
                  <a:ext cx="30291" cy="12701"/>
                </a:xfrm>
                <a:custGeom>
                  <a:avLst/>
                  <a:gdLst/>
                  <a:ahLst/>
                  <a:cxnLst>
                    <a:cxn ang="0">
                      <a:pos x="wd2" y="hd2"/>
                    </a:cxn>
                    <a:cxn ang="5400000">
                      <a:pos x="wd2" y="hd2"/>
                    </a:cxn>
                    <a:cxn ang="10800000">
                      <a:pos x="wd2" y="hd2"/>
                    </a:cxn>
                    <a:cxn ang="16200000">
                      <a:pos x="wd2" y="hd2"/>
                    </a:cxn>
                  </a:cxnLst>
                  <a:rect l="0" t="0" r="r" b="b"/>
                  <a:pathLst>
                    <a:path w="20607" h="17081" extrusionOk="0">
                      <a:moveTo>
                        <a:pt x="2093" y="0"/>
                      </a:moveTo>
                      <a:cubicBezTo>
                        <a:pt x="5619" y="4469"/>
                        <a:pt x="7383" y="1490"/>
                        <a:pt x="11791" y="0"/>
                      </a:cubicBezTo>
                      <a:cubicBezTo>
                        <a:pt x="18844" y="3724"/>
                        <a:pt x="16640" y="2234"/>
                        <a:pt x="20607" y="11917"/>
                      </a:cubicBezTo>
                      <a:cubicBezTo>
                        <a:pt x="19285" y="21600"/>
                        <a:pt x="17521" y="15641"/>
                        <a:pt x="14436" y="10428"/>
                      </a:cubicBezTo>
                      <a:cubicBezTo>
                        <a:pt x="10468" y="11172"/>
                        <a:pt x="4297" y="14152"/>
                        <a:pt x="329" y="11917"/>
                      </a:cubicBezTo>
                      <a:cubicBezTo>
                        <a:pt x="-993" y="4469"/>
                        <a:pt x="2093" y="7448"/>
                        <a:pt x="2093" y="0"/>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32" name="Shape"/>
                <p:cNvSpPr/>
                <p:nvPr/>
              </p:nvSpPr>
              <p:spPr>
                <a:xfrm>
                  <a:off x="1506384" y="546100"/>
                  <a:ext cx="39842" cy="25996"/>
                </a:xfrm>
                <a:custGeom>
                  <a:avLst/>
                  <a:gdLst/>
                  <a:ahLst/>
                  <a:cxnLst>
                    <a:cxn ang="0">
                      <a:pos x="wd2" y="hd2"/>
                    </a:cxn>
                    <a:cxn ang="5400000">
                      <a:pos x="wd2" y="hd2"/>
                    </a:cxn>
                    <a:cxn ang="10800000">
                      <a:pos x="wd2" y="hd2"/>
                    </a:cxn>
                    <a:cxn ang="16200000">
                      <a:pos x="wd2" y="hd2"/>
                    </a:cxn>
                  </a:cxnLst>
                  <a:rect l="0" t="0" r="r" b="b"/>
                  <a:pathLst>
                    <a:path w="20849" h="20806" extrusionOk="0">
                      <a:moveTo>
                        <a:pt x="6685" y="17100"/>
                      </a:moveTo>
                      <a:cubicBezTo>
                        <a:pt x="5977" y="15300"/>
                        <a:pt x="5977" y="13050"/>
                        <a:pt x="4560" y="11700"/>
                      </a:cubicBezTo>
                      <a:cubicBezTo>
                        <a:pt x="3498" y="10800"/>
                        <a:pt x="311" y="9900"/>
                        <a:pt x="311" y="9900"/>
                      </a:cubicBezTo>
                      <a:cubicBezTo>
                        <a:pt x="-751" y="5400"/>
                        <a:pt x="1019" y="5400"/>
                        <a:pt x="3852" y="3600"/>
                      </a:cubicBezTo>
                      <a:cubicBezTo>
                        <a:pt x="5269" y="2700"/>
                        <a:pt x="8101" y="0"/>
                        <a:pt x="8101" y="0"/>
                      </a:cubicBezTo>
                      <a:cubicBezTo>
                        <a:pt x="12351" y="900"/>
                        <a:pt x="13767" y="900"/>
                        <a:pt x="16600" y="4500"/>
                      </a:cubicBezTo>
                      <a:cubicBezTo>
                        <a:pt x="15183" y="9450"/>
                        <a:pt x="15538" y="5400"/>
                        <a:pt x="18016" y="9000"/>
                      </a:cubicBezTo>
                      <a:cubicBezTo>
                        <a:pt x="19079" y="10800"/>
                        <a:pt x="20849" y="14400"/>
                        <a:pt x="20849" y="14400"/>
                      </a:cubicBezTo>
                      <a:cubicBezTo>
                        <a:pt x="19079" y="21150"/>
                        <a:pt x="18016" y="18900"/>
                        <a:pt x="13767" y="17100"/>
                      </a:cubicBezTo>
                      <a:cubicBezTo>
                        <a:pt x="8810" y="21150"/>
                        <a:pt x="11288" y="21600"/>
                        <a:pt x="7393" y="19800"/>
                      </a:cubicBezTo>
                      <a:cubicBezTo>
                        <a:pt x="7039" y="18900"/>
                        <a:pt x="6685" y="17100"/>
                        <a:pt x="6685" y="17100"/>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33" name="Shape"/>
                <p:cNvSpPr/>
                <p:nvPr/>
              </p:nvSpPr>
              <p:spPr>
                <a:xfrm>
                  <a:off x="1516062" y="558800"/>
                  <a:ext cx="192412" cy="95050"/>
                </a:xfrm>
                <a:custGeom>
                  <a:avLst/>
                  <a:gdLst/>
                  <a:ahLst/>
                  <a:cxnLst>
                    <a:cxn ang="0">
                      <a:pos x="wd2" y="hd2"/>
                    </a:cxn>
                    <a:cxn ang="5400000">
                      <a:pos x="wd2" y="hd2"/>
                    </a:cxn>
                    <a:cxn ang="10800000">
                      <a:pos x="wd2" y="hd2"/>
                    </a:cxn>
                    <a:cxn ang="16200000">
                      <a:pos x="wd2" y="hd2"/>
                    </a:cxn>
                  </a:cxnLst>
                  <a:rect l="0" t="0" r="r" b="b"/>
                  <a:pathLst>
                    <a:path w="21459" h="21201" extrusionOk="0">
                      <a:moveTo>
                        <a:pt x="3474" y="3323"/>
                      </a:moveTo>
                      <a:cubicBezTo>
                        <a:pt x="3097" y="1662"/>
                        <a:pt x="3474" y="2018"/>
                        <a:pt x="2719" y="1662"/>
                      </a:cubicBezTo>
                      <a:cubicBezTo>
                        <a:pt x="2341" y="2018"/>
                        <a:pt x="1964" y="3560"/>
                        <a:pt x="1964" y="3560"/>
                      </a:cubicBezTo>
                      <a:cubicBezTo>
                        <a:pt x="906" y="2967"/>
                        <a:pt x="1435" y="2492"/>
                        <a:pt x="0" y="2848"/>
                      </a:cubicBezTo>
                      <a:cubicBezTo>
                        <a:pt x="151" y="3916"/>
                        <a:pt x="151" y="4391"/>
                        <a:pt x="755" y="4985"/>
                      </a:cubicBezTo>
                      <a:cubicBezTo>
                        <a:pt x="906" y="5815"/>
                        <a:pt x="1057" y="6527"/>
                        <a:pt x="1208" y="7358"/>
                      </a:cubicBezTo>
                      <a:cubicBezTo>
                        <a:pt x="1813" y="7002"/>
                        <a:pt x="2039" y="6765"/>
                        <a:pt x="1813" y="5697"/>
                      </a:cubicBezTo>
                      <a:cubicBezTo>
                        <a:pt x="1964" y="5578"/>
                        <a:pt x="2115" y="5103"/>
                        <a:pt x="2266" y="5222"/>
                      </a:cubicBezTo>
                      <a:cubicBezTo>
                        <a:pt x="3625" y="5697"/>
                        <a:pt x="2719" y="6171"/>
                        <a:pt x="3625" y="6646"/>
                      </a:cubicBezTo>
                      <a:cubicBezTo>
                        <a:pt x="5589" y="7714"/>
                        <a:pt x="3550" y="6646"/>
                        <a:pt x="5287" y="7358"/>
                      </a:cubicBezTo>
                      <a:cubicBezTo>
                        <a:pt x="5815" y="7596"/>
                        <a:pt x="6646" y="8545"/>
                        <a:pt x="6646" y="8545"/>
                      </a:cubicBezTo>
                      <a:cubicBezTo>
                        <a:pt x="7250" y="9969"/>
                        <a:pt x="7703" y="10325"/>
                        <a:pt x="8006" y="12105"/>
                      </a:cubicBezTo>
                      <a:cubicBezTo>
                        <a:pt x="7930" y="12936"/>
                        <a:pt x="8006" y="13648"/>
                        <a:pt x="7855" y="14479"/>
                      </a:cubicBezTo>
                      <a:cubicBezTo>
                        <a:pt x="7779" y="14954"/>
                        <a:pt x="7099" y="15666"/>
                        <a:pt x="7401" y="15903"/>
                      </a:cubicBezTo>
                      <a:cubicBezTo>
                        <a:pt x="8006" y="16259"/>
                        <a:pt x="9214" y="15191"/>
                        <a:pt x="9214" y="15191"/>
                      </a:cubicBezTo>
                      <a:cubicBezTo>
                        <a:pt x="9818" y="15547"/>
                        <a:pt x="10045" y="16022"/>
                        <a:pt x="10573" y="16615"/>
                      </a:cubicBezTo>
                      <a:cubicBezTo>
                        <a:pt x="11178" y="17209"/>
                        <a:pt x="12008" y="17209"/>
                        <a:pt x="12688" y="17565"/>
                      </a:cubicBezTo>
                      <a:cubicBezTo>
                        <a:pt x="12839" y="17446"/>
                        <a:pt x="13066" y="17565"/>
                        <a:pt x="13141" y="17327"/>
                      </a:cubicBezTo>
                      <a:cubicBezTo>
                        <a:pt x="13292" y="16853"/>
                        <a:pt x="12386" y="16141"/>
                        <a:pt x="12688" y="15903"/>
                      </a:cubicBezTo>
                      <a:cubicBezTo>
                        <a:pt x="12915" y="15666"/>
                        <a:pt x="13217" y="16022"/>
                        <a:pt x="13443" y="16141"/>
                      </a:cubicBezTo>
                      <a:cubicBezTo>
                        <a:pt x="13745" y="15547"/>
                        <a:pt x="14048" y="14004"/>
                        <a:pt x="14048" y="14004"/>
                      </a:cubicBezTo>
                      <a:cubicBezTo>
                        <a:pt x="14274" y="14123"/>
                        <a:pt x="15029" y="14242"/>
                        <a:pt x="15256" y="14479"/>
                      </a:cubicBezTo>
                      <a:cubicBezTo>
                        <a:pt x="15558" y="14716"/>
                        <a:pt x="16162" y="15429"/>
                        <a:pt x="16162" y="15429"/>
                      </a:cubicBezTo>
                      <a:cubicBezTo>
                        <a:pt x="16917" y="17209"/>
                        <a:pt x="17220" y="18752"/>
                        <a:pt x="18428" y="19938"/>
                      </a:cubicBezTo>
                      <a:cubicBezTo>
                        <a:pt x="18881" y="20413"/>
                        <a:pt x="19787" y="21125"/>
                        <a:pt x="19787" y="21125"/>
                      </a:cubicBezTo>
                      <a:cubicBezTo>
                        <a:pt x="20014" y="21125"/>
                        <a:pt x="21600" y="21600"/>
                        <a:pt x="21449" y="20176"/>
                      </a:cubicBezTo>
                      <a:cubicBezTo>
                        <a:pt x="21373" y="19464"/>
                        <a:pt x="20241" y="18989"/>
                        <a:pt x="20241" y="18989"/>
                      </a:cubicBezTo>
                      <a:cubicBezTo>
                        <a:pt x="19712" y="17802"/>
                        <a:pt x="20392" y="16971"/>
                        <a:pt x="19334" y="16378"/>
                      </a:cubicBezTo>
                      <a:cubicBezTo>
                        <a:pt x="19183" y="16141"/>
                        <a:pt x="18957" y="16022"/>
                        <a:pt x="18881" y="15666"/>
                      </a:cubicBezTo>
                      <a:cubicBezTo>
                        <a:pt x="18730" y="15310"/>
                        <a:pt x="18881" y="14835"/>
                        <a:pt x="18730" y="14479"/>
                      </a:cubicBezTo>
                      <a:cubicBezTo>
                        <a:pt x="18579" y="14004"/>
                        <a:pt x="18126" y="14004"/>
                        <a:pt x="17824" y="13767"/>
                      </a:cubicBezTo>
                      <a:cubicBezTo>
                        <a:pt x="17371" y="12699"/>
                        <a:pt x="17144" y="11868"/>
                        <a:pt x="18126" y="11393"/>
                      </a:cubicBezTo>
                      <a:cubicBezTo>
                        <a:pt x="17824" y="9851"/>
                        <a:pt x="17824" y="9969"/>
                        <a:pt x="16615" y="10207"/>
                      </a:cubicBezTo>
                      <a:cubicBezTo>
                        <a:pt x="15785" y="9732"/>
                        <a:pt x="15709" y="9732"/>
                        <a:pt x="15860" y="8308"/>
                      </a:cubicBezTo>
                      <a:cubicBezTo>
                        <a:pt x="15634" y="7121"/>
                        <a:pt x="15029" y="6765"/>
                        <a:pt x="14350" y="6409"/>
                      </a:cubicBezTo>
                      <a:cubicBezTo>
                        <a:pt x="13670" y="5341"/>
                        <a:pt x="13670" y="4985"/>
                        <a:pt x="12688" y="4510"/>
                      </a:cubicBezTo>
                      <a:cubicBezTo>
                        <a:pt x="12386" y="4391"/>
                        <a:pt x="11782" y="4035"/>
                        <a:pt x="11782" y="4035"/>
                      </a:cubicBezTo>
                      <a:cubicBezTo>
                        <a:pt x="11027" y="2848"/>
                        <a:pt x="10120" y="2492"/>
                        <a:pt x="9063" y="1899"/>
                      </a:cubicBezTo>
                      <a:cubicBezTo>
                        <a:pt x="8534" y="1662"/>
                        <a:pt x="8157" y="949"/>
                        <a:pt x="7703" y="475"/>
                      </a:cubicBezTo>
                      <a:cubicBezTo>
                        <a:pt x="7552" y="356"/>
                        <a:pt x="7250" y="0"/>
                        <a:pt x="7250" y="0"/>
                      </a:cubicBezTo>
                      <a:cubicBezTo>
                        <a:pt x="6269" y="237"/>
                        <a:pt x="5966" y="119"/>
                        <a:pt x="5287" y="1187"/>
                      </a:cubicBezTo>
                      <a:cubicBezTo>
                        <a:pt x="5060" y="2255"/>
                        <a:pt x="4758" y="3204"/>
                        <a:pt x="4229" y="3798"/>
                      </a:cubicBezTo>
                      <a:cubicBezTo>
                        <a:pt x="3701" y="3560"/>
                        <a:pt x="3927" y="3679"/>
                        <a:pt x="3474" y="3323"/>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34" name="Shape"/>
                <p:cNvSpPr/>
                <p:nvPr/>
              </p:nvSpPr>
              <p:spPr>
                <a:xfrm>
                  <a:off x="1685009" y="569458"/>
                  <a:ext cx="50262" cy="40142"/>
                </a:xfrm>
                <a:custGeom>
                  <a:avLst/>
                  <a:gdLst/>
                  <a:ahLst/>
                  <a:cxnLst>
                    <a:cxn ang="0">
                      <a:pos x="wd2" y="hd2"/>
                    </a:cxn>
                    <a:cxn ang="5400000">
                      <a:pos x="wd2" y="hd2"/>
                    </a:cxn>
                    <a:cxn ang="10800000">
                      <a:pos x="wd2" y="hd2"/>
                    </a:cxn>
                    <a:cxn ang="16200000">
                      <a:pos x="wd2" y="hd2"/>
                    </a:cxn>
                  </a:cxnLst>
                  <a:rect l="0" t="0" r="r" b="b"/>
                  <a:pathLst>
                    <a:path w="20723" h="21007" extrusionOk="0">
                      <a:moveTo>
                        <a:pt x="0" y="15469"/>
                      </a:moveTo>
                      <a:cubicBezTo>
                        <a:pt x="1385" y="11592"/>
                        <a:pt x="4708" y="15192"/>
                        <a:pt x="7200" y="16022"/>
                      </a:cubicBezTo>
                      <a:cubicBezTo>
                        <a:pt x="9415" y="15192"/>
                        <a:pt x="10246" y="13807"/>
                        <a:pt x="12185" y="12699"/>
                      </a:cubicBezTo>
                      <a:cubicBezTo>
                        <a:pt x="13015" y="10484"/>
                        <a:pt x="13846" y="9376"/>
                        <a:pt x="15508" y="7715"/>
                      </a:cubicBezTo>
                      <a:cubicBezTo>
                        <a:pt x="14954" y="5776"/>
                        <a:pt x="11631" y="3284"/>
                        <a:pt x="11631" y="3284"/>
                      </a:cubicBezTo>
                      <a:cubicBezTo>
                        <a:pt x="8861" y="-593"/>
                        <a:pt x="8031" y="-316"/>
                        <a:pt x="11631" y="515"/>
                      </a:cubicBezTo>
                      <a:cubicBezTo>
                        <a:pt x="14677" y="2453"/>
                        <a:pt x="15785" y="5499"/>
                        <a:pt x="19385" y="6607"/>
                      </a:cubicBezTo>
                      <a:cubicBezTo>
                        <a:pt x="21323" y="9653"/>
                        <a:pt x="21323" y="12145"/>
                        <a:pt x="18277" y="14361"/>
                      </a:cubicBezTo>
                      <a:cubicBezTo>
                        <a:pt x="13846" y="12976"/>
                        <a:pt x="14400" y="19069"/>
                        <a:pt x="8861" y="21007"/>
                      </a:cubicBezTo>
                      <a:cubicBezTo>
                        <a:pt x="4154" y="19345"/>
                        <a:pt x="6646" y="20453"/>
                        <a:pt x="2215" y="17684"/>
                      </a:cubicBezTo>
                      <a:cubicBezTo>
                        <a:pt x="1661" y="17407"/>
                        <a:pt x="554" y="16576"/>
                        <a:pt x="554" y="16576"/>
                      </a:cubicBezTo>
                      <a:cubicBezTo>
                        <a:pt x="-277" y="14361"/>
                        <a:pt x="3323" y="11038"/>
                        <a:pt x="0" y="15469"/>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35" name="Shape"/>
                <p:cNvSpPr/>
                <p:nvPr/>
              </p:nvSpPr>
              <p:spPr>
                <a:xfrm>
                  <a:off x="1794848" y="479317"/>
                  <a:ext cx="12701" cy="12701"/>
                </a:xfrm>
                <a:custGeom>
                  <a:avLst/>
                  <a:gdLst/>
                  <a:ahLst/>
                  <a:cxnLst>
                    <a:cxn ang="0">
                      <a:pos x="wd2" y="hd2"/>
                    </a:cxn>
                    <a:cxn ang="5400000">
                      <a:pos x="wd2" y="hd2"/>
                    </a:cxn>
                    <a:cxn ang="10800000">
                      <a:pos x="wd2" y="hd2"/>
                    </a:cxn>
                    <a:cxn ang="16200000">
                      <a:pos x="wd2" y="hd2"/>
                    </a:cxn>
                  </a:cxnLst>
                  <a:rect l="0" t="0" r="r" b="b"/>
                  <a:pathLst>
                    <a:path w="13849" h="14566" extrusionOk="0">
                      <a:moveTo>
                        <a:pt x="980" y="1528"/>
                      </a:moveTo>
                      <a:cubicBezTo>
                        <a:pt x="18768" y="5128"/>
                        <a:pt x="17497" y="18328"/>
                        <a:pt x="980" y="13528"/>
                      </a:cubicBezTo>
                      <a:cubicBezTo>
                        <a:pt x="-2832" y="3928"/>
                        <a:pt x="6062" y="-3272"/>
                        <a:pt x="980" y="1528"/>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36" name="Shape"/>
                <p:cNvSpPr/>
                <p:nvPr/>
              </p:nvSpPr>
              <p:spPr>
                <a:xfrm>
                  <a:off x="1865230" y="544512"/>
                  <a:ext cx="12701" cy="12701"/>
                </a:xfrm>
                <a:custGeom>
                  <a:avLst/>
                  <a:gdLst/>
                  <a:ahLst/>
                  <a:cxnLst>
                    <a:cxn ang="0">
                      <a:pos x="wd2" y="hd2"/>
                    </a:cxn>
                    <a:cxn ang="5400000">
                      <a:pos x="wd2" y="hd2"/>
                    </a:cxn>
                    <a:cxn ang="10800000">
                      <a:pos x="wd2" y="hd2"/>
                    </a:cxn>
                    <a:cxn ang="16200000">
                      <a:pos x="wd2" y="hd2"/>
                    </a:cxn>
                  </a:cxnLst>
                  <a:rect l="0" t="0" r="r" b="b"/>
                  <a:pathLst>
                    <a:path w="13051" h="21600" extrusionOk="0">
                      <a:moveTo>
                        <a:pt x="1490" y="13745"/>
                      </a:moveTo>
                      <a:cubicBezTo>
                        <a:pt x="-1002" y="5891"/>
                        <a:pt x="-1002" y="2945"/>
                        <a:pt x="6475" y="0"/>
                      </a:cubicBezTo>
                      <a:cubicBezTo>
                        <a:pt x="16444" y="3927"/>
                        <a:pt x="13952" y="15709"/>
                        <a:pt x="6475" y="21600"/>
                      </a:cubicBezTo>
                      <a:cubicBezTo>
                        <a:pt x="-5156" y="16691"/>
                        <a:pt x="5644" y="2945"/>
                        <a:pt x="1490" y="13745"/>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37" name="Shape"/>
                <p:cNvSpPr/>
                <p:nvPr/>
              </p:nvSpPr>
              <p:spPr>
                <a:xfrm>
                  <a:off x="1648553" y="399005"/>
                  <a:ext cx="12701" cy="12701"/>
                </a:xfrm>
                <a:custGeom>
                  <a:avLst/>
                  <a:gdLst/>
                  <a:ahLst/>
                  <a:cxnLst>
                    <a:cxn ang="0">
                      <a:pos x="wd2" y="hd2"/>
                    </a:cxn>
                    <a:cxn ang="5400000">
                      <a:pos x="wd2" y="hd2"/>
                    </a:cxn>
                    <a:cxn ang="10800000">
                      <a:pos x="wd2" y="hd2"/>
                    </a:cxn>
                    <a:cxn ang="16200000">
                      <a:pos x="wd2" y="hd2"/>
                    </a:cxn>
                  </a:cxnLst>
                  <a:rect l="0" t="0" r="r" b="b"/>
                  <a:pathLst>
                    <a:path w="15451" h="16861" extrusionOk="0">
                      <a:moveTo>
                        <a:pt x="3247" y="15593"/>
                      </a:moveTo>
                      <a:cubicBezTo>
                        <a:pt x="-4313" y="-247"/>
                        <a:pt x="2167" y="-1687"/>
                        <a:pt x="14047" y="1193"/>
                      </a:cubicBezTo>
                      <a:cubicBezTo>
                        <a:pt x="17287" y="12713"/>
                        <a:pt x="15127" y="19913"/>
                        <a:pt x="5407" y="15593"/>
                      </a:cubicBezTo>
                      <a:cubicBezTo>
                        <a:pt x="7" y="4073"/>
                        <a:pt x="7" y="4073"/>
                        <a:pt x="3247" y="15593"/>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38" name="Shape"/>
                <p:cNvSpPr/>
                <p:nvPr/>
              </p:nvSpPr>
              <p:spPr>
                <a:xfrm>
                  <a:off x="1535348" y="466065"/>
                  <a:ext cx="12701" cy="12701"/>
                </a:xfrm>
                <a:custGeom>
                  <a:avLst/>
                  <a:gdLst/>
                  <a:ahLst/>
                  <a:cxnLst>
                    <a:cxn ang="0">
                      <a:pos x="wd2" y="hd2"/>
                    </a:cxn>
                    <a:cxn ang="5400000">
                      <a:pos x="wd2" y="hd2"/>
                    </a:cxn>
                    <a:cxn ang="10800000">
                      <a:pos x="wd2" y="hd2"/>
                    </a:cxn>
                    <a:cxn ang="16200000">
                      <a:pos x="wd2" y="hd2"/>
                    </a:cxn>
                  </a:cxnLst>
                  <a:rect l="0" t="0" r="r" b="b"/>
                  <a:pathLst>
                    <a:path w="15315" h="18577" extrusionOk="0">
                      <a:moveTo>
                        <a:pt x="4017" y="15404"/>
                      </a:moveTo>
                      <a:cubicBezTo>
                        <a:pt x="-3543" y="1004"/>
                        <a:pt x="-303" y="-1876"/>
                        <a:pt x="12657" y="1004"/>
                      </a:cubicBezTo>
                      <a:cubicBezTo>
                        <a:pt x="13737" y="3884"/>
                        <a:pt x="18057" y="15404"/>
                        <a:pt x="12657" y="18284"/>
                      </a:cubicBezTo>
                      <a:cubicBezTo>
                        <a:pt x="9417" y="19724"/>
                        <a:pt x="4017" y="15404"/>
                        <a:pt x="4017" y="15404"/>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39" name="Shape"/>
                <p:cNvSpPr/>
                <p:nvPr/>
              </p:nvSpPr>
              <p:spPr>
                <a:xfrm>
                  <a:off x="1411287" y="447675"/>
                  <a:ext cx="53976" cy="42863"/>
                </a:xfrm>
                <a:custGeom>
                  <a:avLst/>
                  <a:gdLst/>
                  <a:ahLst/>
                  <a:cxnLst>
                    <a:cxn ang="0">
                      <a:pos x="wd2" y="hd2"/>
                    </a:cxn>
                    <a:cxn ang="5400000">
                      <a:pos x="wd2" y="hd2"/>
                    </a:cxn>
                    <a:cxn ang="10800000">
                      <a:pos x="wd2" y="hd2"/>
                    </a:cxn>
                    <a:cxn ang="16200000">
                      <a:pos x="wd2" y="hd2"/>
                    </a:cxn>
                  </a:cxnLst>
                  <a:rect l="0" t="0" r="r" b="b"/>
                  <a:pathLst>
                    <a:path w="21600" h="21600" extrusionOk="0">
                      <a:moveTo>
                        <a:pt x="0" y="13500"/>
                      </a:moveTo>
                      <a:cubicBezTo>
                        <a:pt x="270" y="12690"/>
                        <a:pt x="3240" y="6750"/>
                        <a:pt x="3780" y="6480"/>
                      </a:cubicBezTo>
                      <a:cubicBezTo>
                        <a:pt x="4590" y="5940"/>
                        <a:pt x="7020" y="5400"/>
                        <a:pt x="7020" y="5400"/>
                      </a:cubicBezTo>
                      <a:cubicBezTo>
                        <a:pt x="9180" y="6210"/>
                        <a:pt x="10800" y="5670"/>
                        <a:pt x="12960" y="4860"/>
                      </a:cubicBezTo>
                      <a:cubicBezTo>
                        <a:pt x="14040" y="3240"/>
                        <a:pt x="14580" y="1620"/>
                        <a:pt x="15660" y="0"/>
                      </a:cubicBezTo>
                      <a:cubicBezTo>
                        <a:pt x="18900" y="1080"/>
                        <a:pt x="20520" y="7560"/>
                        <a:pt x="21600" y="10800"/>
                      </a:cubicBezTo>
                      <a:cubicBezTo>
                        <a:pt x="20250" y="14580"/>
                        <a:pt x="21600" y="13500"/>
                        <a:pt x="18900" y="15120"/>
                      </a:cubicBezTo>
                      <a:cubicBezTo>
                        <a:pt x="16470" y="14310"/>
                        <a:pt x="15930" y="14580"/>
                        <a:pt x="14580" y="16740"/>
                      </a:cubicBezTo>
                      <a:cubicBezTo>
                        <a:pt x="15390" y="19170"/>
                        <a:pt x="15120" y="20250"/>
                        <a:pt x="12960" y="21600"/>
                      </a:cubicBezTo>
                      <a:cubicBezTo>
                        <a:pt x="10800" y="20790"/>
                        <a:pt x="10530" y="19440"/>
                        <a:pt x="8640" y="18360"/>
                      </a:cubicBezTo>
                      <a:cubicBezTo>
                        <a:pt x="7020" y="15930"/>
                        <a:pt x="8100" y="15390"/>
                        <a:pt x="10260" y="14040"/>
                      </a:cubicBezTo>
                      <a:cubicBezTo>
                        <a:pt x="11070" y="11340"/>
                        <a:pt x="10530" y="9180"/>
                        <a:pt x="8100" y="7560"/>
                      </a:cubicBezTo>
                      <a:cubicBezTo>
                        <a:pt x="5400" y="8370"/>
                        <a:pt x="8100" y="10800"/>
                        <a:pt x="5400" y="12960"/>
                      </a:cubicBezTo>
                      <a:cubicBezTo>
                        <a:pt x="4320" y="13770"/>
                        <a:pt x="2160" y="15120"/>
                        <a:pt x="2160" y="15120"/>
                      </a:cubicBezTo>
                      <a:cubicBezTo>
                        <a:pt x="540" y="13500"/>
                        <a:pt x="1350" y="13500"/>
                        <a:pt x="0" y="13500"/>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40" name="Shape"/>
                <p:cNvSpPr/>
                <p:nvPr/>
              </p:nvSpPr>
              <p:spPr>
                <a:xfrm>
                  <a:off x="1395585" y="357187"/>
                  <a:ext cx="59126" cy="92076"/>
                </a:xfrm>
                <a:custGeom>
                  <a:avLst/>
                  <a:gdLst/>
                  <a:ahLst/>
                  <a:cxnLst>
                    <a:cxn ang="0">
                      <a:pos x="wd2" y="hd2"/>
                    </a:cxn>
                    <a:cxn ang="5400000">
                      <a:pos x="wd2" y="hd2"/>
                    </a:cxn>
                    <a:cxn ang="10800000">
                      <a:pos x="wd2" y="hd2"/>
                    </a:cxn>
                    <a:cxn ang="16200000">
                      <a:pos x="wd2" y="hd2"/>
                    </a:cxn>
                  </a:cxnLst>
                  <a:rect l="0" t="0" r="r" b="b"/>
                  <a:pathLst>
                    <a:path w="20112" h="21600" extrusionOk="0">
                      <a:moveTo>
                        <a:pt x="2618" y="11917"/>
                      </a:moveTo>
                      <a:cubicBezTo>
                        <a:pt x="1929" y="13531"/>
                        <a:pt x="2848" y="14897"/>
                        <a:pt x="5375" y="15890"/>
                      </a:cubicBezTo>
                      <a:cubicBezTo>
                        <a:pt x="7214" y="14897"/>
                        <a:pt x="7444" y="14772"/>
                        <a:pt x="6754" y="13407"/>
                      </a:cubicBezTo>
                      <a:cubicBezTo>
                        <a:pt x="7444" y="11421"/>
                        <a:pt x="8363" y="11421"/>
                        <a:pt x="11350" y="12414"/>
                      </a:cubicBezTo>
                      <a:cubicBezTo>
                        <a:pt x="12958" y="13655"/>
                        <a:pt x="10661" y="14152"/>
                        <a:pt x="9971" y="15393"/>
                      </a:cubicBezTo>
                      <a:cubicBezTo>
                        <a:pt x="10890" y="17007"/>
                        <a:pt x="12499" y="16014"/>
                        <a:pt x="14567" y="15641"/>
                      </a:cubicBezTo>
                      <a:cubicBezTo>
                        <a:pt x="17095" y="16014"/>
                        <a:pt x="17554" y="16262"/>
                        <a:pt x="16865" y="17628"/>
                      </a:cubicBezTo>
                      <a:cubicBezTo>
                        <a:pt x="14797" y="17255"/>
                        <a:pt x="14337" y="17503"/>
                        <a:pt x="12729" y="18372"/>
                      </a:cubicBezTo>
                      <a:cubicBezTo>
                        <a:pt x="13188" y="19862"/>
                        <a:pt x="13648" y="21103"/>
                        <a:pt x="16405" y="21600"/>
                      </a:cubicBezTo>
                      <a:cubicBezTo>
                        <a:pt x="17095" y="20483"/>
                        <a:pt x="16405" y="19490"/>
                        <a:pt x="18703" y="19117"/>
                      </a:cubicBezTo>
                      <a:cubicBezTo>
                        <a:pt x="20312" y="17752"/>
                        <a:pt x="21001" y="15145"/>
                        <a:pt x="18244" y="13903"/>
                      </a:cubicBezTo>
                      <a:cubicBezTo>
                        <a:pt x="17095" y="13407"/>
                        <a:pt x="14567" y="13407"/>
                        <a:pt x="13188" y="13159"/>
                      </a:cubicBezTo>
                      <a:cubicBezTo>
                        <a:pt x="14337" y="11421"/>
                        <a:pt x="14567" y="10800"/>
                        <a:pt x="10890" y="10179"/>
                      </a:cubicBezTo>
                      <a:cubicBezTo>
                        <a:pt x="10431" y="10179"/>
                        <a:pt x="7903" y="10676"/>
                        <a:pt x="7214" y="10179"/>
                      </a:cubicBezTo>
                      <a:cubicBezTo>
                        <a:pt x="6754" y="9807"/>
                        <a:pt x="6295" y="8690"/>
                        <a:pt x="6295" y="8690"/>
                      </a:cubicBezTo>
                      <a:cubicBezTo>
                        <a:pt x="6754" y="6703"/>
                        <a:pt x="6754" y="6455"/>
                        <a:pt x="9052" y="5214"/>
                      </a:cubicBezTo>
                      <a:cubicBezTo>
                        <a:pt x="8822" y="3724"/>
                        <a:pt x="9741" y="621"/>
                        <a:pt x="6295" y="0"/>
                      </a:cubicBezTo>
                      <a:cubicBezTo>
                        <a:pt x="2618" y="497"/>
                        <a:pt x="3078" y="497"/>
                        <a:pt x="3537" y="2731"/>
                      </a:cubicBezTo>
                      <a:cubicBezTo>
                        <a:pt x="3078" y="4841"/>
                        <a:pt x="2848" y="4345"/>
                        <a:pt x="320" y="5710"/>
                      </a:cubicBezTo>
                      <a:cubicBezTo>
                        <a:pt x="-599" y="7324"/>
                        <a:pt x="550" y="8317"/>
                        <a:pt x="2618" y="9434"/>
                      </a:cubicBezTo>
                      <a:cubicBezTo>
                        <a:pt x="2848" y="9931"/>
                        <a:pt x="3307" y="11545"/>
                        <a:pt x="2618" y="11917"/>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41" name="Shape"/>
                <p:cNvSpPr/>
                <p:nvPr/>
              </p:nvSpPr>
              <p:spPr>
                <a:xfrm>
                  <a:off x="1411699" y="423862"/>
                  <a:ext cx="20227" cy="26988"/>
                </a:xfrm>
                <a:custGeom>
                  <a:avLst/>
                  <a:gdLst/>
                  <a:ahLst/>
                  <a:cxnLst>
                    <a:cxn ang="0">
                      <a:pos x="wd2" y="hd2"/>
                    </a:cxn>
                    <a:cxn ang="5400000">
                      <a:pos x="wd2" y="hd2"/>
                    </a:cxn>
                    <a:cxn ang="10800000">
                      <a:pos x="wd2" y="hd2"/>
                    </a:cxn>
                    <a:cxn ang="16200000">
                      <a:pos x="wd2" y="hd2"/>
                    </a:cxn>
                  </a:cxnLst>
                  <a:rect l="0" t="0" r="r" b="b"/>
                  <a:pathLst>
                    <a:path w="19657" h="21600" extrusionOk="0">
                      <a:moveTo>
                        <a:pt x="2107" y="10368"/>
                      </a:moveTo>
                      <a:cubicBezTo>
                        <a:pt x="-1943" y="6480"/>
                        <a:pt x="82" y="2592"/>
                        <a:pt x="6157" y="0"/>
                      </a:cubicBezTo>
                      <a:cubicBezTo>
                        <a:pt x="13582" y="1296"/>
                        <a:pt x="13582" y="2160"/>
                        <a:pt x="11557" y="6912"/>
                      </a:cubicBezTo>
                      <a:cubicBezTo>
                        <a:pt x="12232" y="8208"/>
                        <a:pt x="11557" y="9504"/>
                        <a:pt x="12907" y="10368"/>
                      </a:cubicBezTo>
                      <a:cubicBezTo>
                        <a:pt x="13582" y="11232"/>
                        <a:pt x="16282" y="10368"/>
                        <a:pt x="16957" y="11232"/>
                      </a:cubicBezTo>
                      <a:cubicBezTo>
                        <a:pt x="18307" y="12528"/>
                        <a:pt x="19657" y="16416"/>
                        <a:pt x="19657" y="16416"/>
                      </a:cubicBezTo>
                      <a:cubicBezTo>
                        <a:pt x="17632" y="19872"/>
                        <a:pt x="15607" y="20304"/>
                        <a:pt x="10207" y="21600"/>
                      </a:cubicBezTo>
                      <a:cubicBezTo>
                        <a:pt x="6157" y="17712"/>
                        <a:pt x="10207" y="10368"/>
                        <a:pt x="2107" y="10368"/>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42" name="Shape"/>
                <p:cNvSpPr/>
                <p:nvPr/>
              </p:nvSpPr>
              <p:spPr>
                <a:xfrm>
                  <a:off x="1365250" y="430212"/>
                  <a:ext cx="27207" cy="26988"/>
                </a:xfrm>
                <a:custGeom>
                  <a:avLst/>
                  <a:gdLst/>
                  <a:ahLst/>
                  <a:cxnLst>
                    <a:cxn ang="0">
                      <a:pos x="wd2" y="hd2"/>
                    </a:cxn>
                    <a:cxn ang="5400000">
                      <a:pos x="wd2" y="hd2"/>
                    </a:cxn>
                    <a:cxn ang="10800000">
                      <a:pos x="wd2" y="hd2"/>
                    </a:cxn>
                    <a:cxn ang="16200000">
                      <a:pos x="wd2" y="hd2"/>
                    </a:cxn>
                  </a:cxnLst>
                  <a:rect l="0" t="0" r="r" b="b"/>
                  <a:pathLst>
                    <a:path w="19483" h="21600" extrusionOk="0">
                      <a:moveTo>
                        <a:pt x="0" y="19008"/>
                      </a:moveTo>
                      <a:cubicBezTo>
                        <a:pt x="3014" y="16416"/>
                        <a:pt x="9042" y="12528"/>
                        <a:pt x="11051" y="8640"/>
                      </a:cubicBezTo>
                      <a:cubicBezTo>
                        <a:pt x="13563" y="4320"/>
                        <a:pt x="12558" y="1728"/>
                        <a:pt x="18084" y="0"/>
                      </a:cubicBezTo>
                      <a:cubicBezTo>
                        <a:pt x="21600" y="4752"/>
                        <a:pt x="18084" y="10368"/>
                        <a:pt x="12056" y="12096"/>
                      </a:cubicBezTo>
                      <a:cubicBezTo>
                        <a:pt x="10549" y="16416"/>
                        <a:pt x="6028" y="20304"/>
                        <a:pt x="1005" y="21600"/>
                      </a:cubicBezTo>
                      <a:cubicBezTo>
                        <a:pt x="502" y="20736"/>
                        <a:pt x="0" y="19008"/>
                        <a:pt x="0" y="19008"/>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43" name="Line"/>
                <p:cNvSpPr/>
                <p:nvPr/>
              </p:nvSpPr>
              <p:spPr>
                <a:xfrm>
                  <a:off x="3030537" y="393700"/>
                  <a:ext cx="474663" cy="284163"/>
                </a:xfrm>
                <a:custGeom>
                  <a:avLst/>
                  <a:gdLst/>
                  <a:ahLst/>
                  <a:cxnLst>
                    <a:cxn ang="0">
                      <a:pos x="wd2" y="hd2"/>
                    </a:cxn>
                    <a:cxn ang="5400000">
                      <a:pos x="wd2" y="hd2"/>
                    </a:cxn>
                    <a:cxn ang="10800000">
                      <a:pos x="wd2" y="hd2"/>
                    </a:cxn>
                    <a:cxn ang="16200000">
                      <a:pos x="wd2" y="hd2"/>
                    </a:cxn>
                  </a:cxnLst>
                  <a:rect l="0" t="0" r="r" b="b"/>
                  <a:pathLst>
                    <a:path w="21600" h="21600" extrusionOk="0">
                      <a:moveTo>
                        <a:pt x="963" y="21523"/>
                      </a:moveTo>
                      <a:cubicBezTo>
                        <a:pt x="1468" y="21600"/>
                        <a:pt x="1146" y="19448"/>
                        <a:pt x="1101" y="19217"/>
                      </a:cubicBezTo>
                      <a:cubicBezTo>
                        <a:pt x="1055" y="19063"/>
                        <a:pt x="1009" y="18833"/>
                        <a:pt x="1009" y="18833"/>
                      </a:cubicBezTo>
                      <a:cubicBezTo>
                        <a:pt x="963" y="18679"/>
                        <a:pt x="917" y="16988"/>
                        <a:pt x="734" y="16757"/>
                      </a:cubicBezTo>
                      <a:cubicBezTo>
                        <a:pt x="596" y="16604"/>
                        <a:pt x="183" y="16527"/>
                        <a:pt x="183" y="16527"/>
                      </a:cubicBezTo>
                      <a:cubicBezTo>
                        <a:pt x="0" y="15912"/>
                        <a:pt x="138" y="15374"/>
                        <a:pt x="0" y="14682"/>
                      </a:cubicBezTo>
                      <a:cubicBezTo>
                        <a:pt x="92" y="14221"/>
                        <a:pt x="321" y="14298"/>
                        <a:pt x="550" y="13836"/>
                      </a:cubicBezTo>
                      <a:cubicBezTo>
                        <a:pt x="642" y="13221"/>
                        <a:pt x="642" y="12991"/>
                        <a:pt x="275" y="12683"/>
                      </a:cubicBezTo>
                      <a:cubicBezTo>
                        <a:pt x="183" y="12530"/>
                        <a:pt x="92" y="12453"/>
                        <a:pt x="92" y="12299"/>
                      </a:cubicBezTo>
                      <a:cubicBezTo>
                        <a:pt x="92" y="11530"/>
                        <a:pt x="734" y="9455"/>
                        <a:pt x="1284" y="9224"/>
                      </a:cubicBezTo>
                      <a:cubicBezTo>
                        <a:pt x="1468" y="8532"/>
                        <a:pt x="1834" y="8071"/>
                        <a:pt x="2018" y="7379"/>
                      </a:cubicBezTo>
                      <a:cubicBezTo>
                        <a:pt x="1789" y="6380"/>
                        <a:pt x="1743" y="6534"/>
                        <a:pt x="1926" y="5381"/>
                      </a:cubicBezTo>
                      <a:cubicBezTo>
                        <a:pt x="1743" y="4612"/>
                        <a:pt x="1559" y="3690"/>
                        <a:pt x="1101" y="3305"/>
                      </a:cubicBezTo>
                      <a:cubicBezTo>
                        <a:pt x="825" y="2767"/>
                        <a:pt x="459" y="2844"/>
                        <a:pt x="917" y="2460"/>
                      </a:cubicBezTo>
                      <a:cubicBezTo>
                        <a:pt x="1238" y="2614"/>
                        <a:pt x="1192" y="2460"/>
                        <a:pt x="1192" y="2767"/>
                      </a:cubicBezTo>
                      <a:cubicBezTo>
                        <a:pt x="1559" y="3152"/>
                        <a:pt x="1789" y="2998"/>
                        <a:pt x="2201" y="2690"/>
                      </a:cubicBezTo>
                      <a:cubicBezTo>
                        <a:pt x="2064" y="1691"/>
                        <a:pt x="2201" y="1076"/>
                        <a:pt x="2935" y="846"/>
                      </a:cubicBezTo>
                      <a:cubicBezTo>
                        <a:pt x="3256" y="615"/>
                        <a:pt x="3439" y="231"/>
                        <a:pt x="3761" y="0"/>
                      </a:cubicBezTo>
                      <a:cubicBezTo>
                        <a:pt x="3852" y="77"/>
                        <a:pt x="4036" y="0"/>
                        <a:pt x="4036" y="154"/>
                      </a:cubicBezTo>
                      <a:cubicBezTo>
                        <a:pt x="4127" y="922"/>
                        <a:pt x="3439" y="999"/>
                        <a:pt x="4219" y="692"/>
                      </a:cubicBezTo>
                      <a:cubicBezTo>
                        <a:pt x="4311" y="615"/>
                        <a:pt x="4403" y="384"/>
                        <a:pt x="4494" y="384"/>
                      </a:cubicBezTo>
                      <a:cubicBezTo>
                        <a:pt x="4678" y="307"/>
                        <a:pt x="4861" y="538"/>
                        <a:pt x="5045" y="615"/>
                      </a:cubicBezTo>
                      <a:cubicBezTo>
                        <a:pt x="5136" y="615"/>
                        <a:pt x="5320" y="692"/>
                        <a:pt x="5320" y="692"/>
                      </a:cubicBezTo>
                      <a:cubicBezTo>
                        <a:pt x="5595" y="1230"/>
                        <a:pt x="5916" y="999"/>
                        <a:pt x="6466" y="1076"/>
                      </a:cubicBezTo>
                      <a:cubicBezTo>
                        <a:pt x="6558" y="1614"/>
                        <a:pt x="6741" y="1691"/>
                        <a:pt x="7108" y="1845"/>
                      </a:cubicBezTo>
                      <a:cubicBezTo>
                        <a:pt x="7292" y="1691"/>
                        <a:pt x="7475" y="1537"/>
                        <a:pt x="7659" y="1307"/>
                      </a:cubicBezTo>
                      <a:cubicBezTo>
                        <a:pt x="7750" y="1230"/>
                        <a:pt x="7934" y="1076"/>
                        <a:pt x="7934" y="1076"/>
                      </a:cubicBezTo>
                      <a:cubicBezTo>
                        <a:pt x="8943" y="1999"/>
                        <a:pt x="8025" y="1537"/>
                        <a:pt x="8943" y="1076"/>
                      </a:cubicBezTo>
                      <a:cubicBezTo>
                        <a:pt x="9493" y="1307"/>
                        <a:pt x="9218" y="1999"/>
                        <a:pt x="9676" y="2460"/>
                      </a:cubicBezTo>
                      <a:cubicBezTo>
                        <a:pt x="9814" y="2921"/>
                        <a:pt x="10273" y="4228"/>
                        <a:pt x="10594" y="4535"/>
                      </a:cubicBezTo>
                      <a:cubicBezTo>
                        <a:pt x="11052" y="5381"/>
                        <a:pt x="10777" y="5150"/>
                        <a:pt x="11236" y="5381"/>
                      </a:cubicBezTo>
                      <a:cubicBezTo>
                        <a:pt x="11419" y="5304"/>
                        <a:pt x="11603" y="5304"/>
                        <a:pt x="11786" y="5227"/>
                      </a:cubicBezTo>
                      <a:cubicBezTo>
                        <a:pt x="11969" y="5150"/>
                        <a:pt x="12382" y="4996"/>
                        <a:pt x="12382" y="4996"/>
                      </a:cubicBezTo>
                      <a:cubicBezTo>
                        <a:pt x="12749" y="5073"/>
                        <a:pt x="12978" y="5150"/>
                        <a:pt x="13299" y="5458"/>
                      </a:cubicBezTo>
                      <a:cubicBezTo>
                        <a:pt x="13941" y="6764"/>
                        <a:pt x="12932" y="4766"/>
                        <a:pt x="13758" y="6226"/>
                      </a:cubicBezTo>
                      <a:cubicBezTo>
                        <a:pt x="13850" y="6457"/>
                        <a:pt x="14125" y="6918"/>
                        <a:pt x="14125" y="6918"/>
                      </a:cubicBezTo>
                      <a:cubicBezTo>
                        <a:pt x="14262" y="7533"/>
                        <a:pt x="14446" y="7917"/>
                        <a:pt x="14583" y="8532"/>
                      </a:cubicBezTo>
                      <a:cubicBezTo>
                        <a:pt x="14629" y="8763"/>
                        <a:pt x="14721" y="8994"/>
                        <a:pt x="14767" y="9224"/>
                      </a:cubicBezTo>
                      <a:cubicBezTo>
                        <a:pt x="14813" y="9378"/>
                        <a:pt x="14859" y="9609"/>
                        <a:pt x="14859" y="9609"/>
                      </a:cubicBezTo>
                      <a:cubicBezTo>
                        <a:pt x="14721" y="10147"/>
                        <a:pt x="14354" y="10300"/>
                        <a:pt x="14217" y="10915"/>
                      </a:cubicBezTo>
                      <a:cubicBezTo>
                        <a:pt x="14354" y="11607"/>
                        <a:pt x="14538" y="11223"/>
                        <a:pt x="14767" y="10838"/>
                      </a:cubicBezTo>
                      <a:cubicBezTo>
                        <a:pt x="15638" y="10992"/>
                        <a:pt x="15546" y="10915"/>
                        <a:pt x="15684" y="11915"/>
                      </a:cubicBezTo>
                      <a:cubicBezTo>
                        <a:pt x="16097" y="11530"/>
                        <a:pt x="16280" y="11684"/>
                        <a:pt x="16693" y="12068"/>
                      </a:cubicBezTo>
                      <a:cubicBezTo>
                        <a:pt x="16922" y="12453"/>
                        <a:pt x="17060" y="12760"/>
                        <a:pt x="17427" y="12914"/>
                      </a:cubicBezTo>
                      <a:cubicBezTo>
                        <a:pt x="17473" y="12991"/>
                        <a:pt x="17564" y="13144"/>
                        <a:pt x="17518" y="13221"/>
                      </a:cubicBezTo>
                      <a:cubicBezTo>
                        <a:pt x="17427" y="13529"/>
                        <a:pt x="16876" y="13221"/>
                        <a:pt x="17518" y="13529"/>
                      </a:cubicBezTo>
                      <a:cubicBezTo>
                        <a:pt x="17702" y="13452"/>
                        <a:pt x="17885" y="13298"/>
                        <a:pt x="18069" y="13221"/>
                      </a:cubicBezTo>
                      <a:cubicBezTo>
                        <a:pt x="18161" y="13221"/>
                        <a:pt x="18344" y="13144"/>
                        <a:pt x="18344" y="13144"/>
                      </a:cubicBezTo>
                      <a:cubicBezTo>
                        <a:pt x="18940" y="13606"/>
                        <a:pt x="19582" y="13759"/>
                        <a:pt x="20132" y="14221"/>
                      </a:cubicBezTo>
                      <a:cubicBezTo>
                        <a:pt x="20224" y="14605"/>
                        <a:pt x="20408" y="14912"/>
                        <a:pt x="20499" y="15297"/>
                      </a:cubicBezTo>
                      <a:cubicBezTo>
                        <a:pt x="20775" y="15220"/>
                        <a:pt x="21096" y="14989"/>
                        <a:pt x="21325" y="15451"/>
                      </a:cubicBezTo>
                      <a:cubicBezTo>
                        <a:pt x="21462" y="15758"/>
                        <a:pt x="21600" y="16527"/>
                        <a:pt x="21600" y="16527"/>
                      </a:cubicBezTo>
                      <a:cubicBezTo>
                        <a:pt x="21462" y="17757"/>
                        <a:pt x="21508" y="19063"/>
                        <a:pt x="20683" y="19832"/>
                      </a:cubicBezTo>
                      <a:cubicBezTo>
                        <a:pt x="20499" y="20140"/>
                        <a:pt x="20041" y="21139"/>
                        <a:pt x="19949" y="21600"/>
                      </a:cubicBezTo>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44" name="Shape"/>
                <p:cNvSpPr/>
                <p:nvPr/>
              </p:nvSpPr>
              <p:spPr>
                <a:xfrm>
                  <a:off x="2407342" y="2652"/>
                  <a:ext cx="648411" cy="446451"/>
                </a:xfrm>
                <a:custGeom>
                  <a:avLst/>
                  <a:gdLst/>
                  <a:ahLst/>
                  <a:cxnLst>
                    <a:cxn ang="0">
                      <a:pos x="wd2" y="hd2"/>
                    </a:cxn>
                    <a:cxn ang="5400000">
                      <a:pos x="wd2" y="hd2"/>
                    </a:cxn>
                    <a:cxn ang="10800000">
                      <a:pos x="wd2" y="hd2"/>
                    </a:cxn>
                    <a:cxn ang="16200000">
                      <a:pos x="wd2" y="hd2"/>
                    </a:cxn>
                  </a:cxnLst>
                  <a:rect l="0" t="0" r="r" b="b"/>
                  <a:pathLst>
                    <a:path w="21006" h="21465" extrusionOk="0">
                      <a:moveTo>
                        <a:pt x="1623" y="922"/>
                      </a:moveTo>
                      <a:lnTo>
                        <a:pt x="8735" y="103"/>
                      </a:lnTo>
                      <a:cubicBezTo>
                        <a:pt x="10733" y="512"/>
                        <a:pt x="10030" y="-51"/>
                        <a:pt x="10228" y="1331"/>
                      </a:cubicBezTo>
                      <a:cubicBezTo>
                        <a:pt x="10623" y="1177"/>
                        <a:pt x="10447" y="973"/>
                        <a:pt x="10843" y="819"/>
                      </a:cubicBezTo>
                      <a:cubicBezTo>
                        <a:pt x="11018" y="896"/>
                        <a:pt x="11172" y="1126"/>
                        <a:pt x="11369" y="1126"/>
                      </a:cubicBezTo>
                      <a:cubicBezTo>
                        <a:pt x="11545" y="1126"/>
                        <a:pt x="11896" y="922"/>
                        <a:pt x="11896" y="922"/>
                      </a:cubicBezTo>
                      <a:cubicBezTo>
                        <a:pt x="12028" y="1357"/>
                        <a:pt x="11940" y="1485"/>
                        <a:pt x="11721" y="1843"/>
                      </a:cubicBezTo>
                      <a:cubicBezTo>
                        <a:pt x="12006" y="2867"/>
                        <a:pt x="11896" y="2559"/>
                        <a:pt x="12511" y="3276"/>
                      </a:cubicBezTo>
                      <a:cubicBezTo>
                        <a:pt x="12643" y="3737"/>
                        <a:pt x="12774" y="3737"/>
                        <a:pt x="13125" y="3481"/>
                      </a:cubicBezTo>
                      <a:cubicBezTo>
                        <a:pt x="12994" y="2994"/>
                        <a:pt x="12862" y="2687"/>
                        <a:pt x="12686" y="2252"/>
                      </a:cubicBezTo>
                      <a:cubicBezTo>
                        <a:pt x="12621" y="2048"/>
                        <a:pt x="12511" y="1638"/>
                        <a:pt x="12511" y="1638"/>
                      </a:cubicBezTo>
                      <a:cubicBezTo>
                        <a:pt x="12664" y="1075"/>
                        <a:pt x="12928" y="1382"/>
                        <a:pt x="13125" y="1740"/>
                      </a:cubicBezTo>
                      <a:cubicBezTo>
                        <a:pt x="13191" y="2150"/>
                        <a:pt x="13169" y="2943"/>
                        <a:pt x="13564" y="2252"/>
                      </a:cubicBezTo>
                      <a:cubicBezTo>
                        <a:pt x="14047" y="2431"/>
                        <a:pt x="14003" y="2611"/>
                        <a:pt x="13916" y="3174"/>
                      </a:cubicBezTo>
                      <a:cubicBezTo>
                        <a:pt x="14091" y="3788"/>
                        <a:pt x="14421" y="3558"/>
                        <a:pt x="14794" y="3276"/>
                      </a:cubicBezTo>
                      <a:cubicBezTo>
                        <a:pt x="14947" y="2713"/>
                        <a:pt x="14596" y="3122"/>
                        <a:pt x="14794" y="2457"/>
                      </a:cubicBezTo>
                      <a:cubicBezTo>
                        <a:pt x="14816" y="2355"/>
                        <a:pt x="14969" y="2406"/>
                        <a:pt x="15057" y="2355"/>
                      </a:cubicBezTo>
                      <a:cubicBezTo>
                        <a:pt x="15145" y="2304"/>
                        <a:pt x="15233" y="2227"/>
                        <a:pt x="15321" y="2150"/>
                      </a:cubicBezTo>
                      <a:cubicBezTo>
                        <a:pt x="15562" y="1331"/>
                        <a:pt x="14925" y="1331"/>
                        <a:pt x="16111" y="1126"/>
                      </a:cubicBezTo>
                      <a:cubicBezTo>
                        <a:pt x="16243" y="640"/>
                        <a:pt x="16089" y="179"/>
                        <a:pt x="16550" y="0"/>
                      </a:cubicBezTo>
                      <a:cubicBezTo>
                        <a:pt x="17121" y="231"/>
                        <a:pt x="16879" y="922"/>
                        <a:pt x="17428" y="1126"/>
                      </a:cubicBezTo>
                      <a:cubicBezTo>
                        <a:pt x="18064" y="870"/>
                        <a:pt x="17494" y="1561"/>
                        <a:pt x="17340" y="1740"/>
                      </a:cubicBezTo>
                      <a:cubicBezTo>
                        <a:pt x="17143" y="2406"/>
                        <a:pt x="17099" y="2406"/>
                        <a:pt x="17428" y="2969"/>
                      </a:cubicBezTo>
                      <a:cubicBezTo>
                        <a:pt x="17406" y="3071"/>
                        <a:pt x="17406" y="3199"/>
                        <a:pt x="17340" y="3276"/>
                      </a:cubicBezTo>
                      <a:cubicBezTo>
                        <a:pt x="17252" y="3353"/>
                        <a:pt x="17033" y="3250"/>
                        <a:pt x="16989" y="3378"/>
                      </a:cubicBezTo>
                      <a:cubicBezTo>
                        <a:pt x="16945" y="3583"/>
                        <a:pt x="17164" y="3993"/>
                        <a:pt x="17164" y="3993"/>
                      </a:cubicBezTo>
                      <a:cubicBezTo>
                        <a:pt x="17077" y="4069"/>
                        <a:pt x="17011" y="4172"/>
                        <a:pt x="16901" y="4197"/>
                      </a:cubicBezTo>
                      <a:cubicBezTo>
                        <a:pt x="16813" y="4223"/>
                        <a:pt x="16703" y="4018"/>
                        <a:pt x="16638" y="4095"/>
                      </a:cubicBezTo>
                      <a:cubicBezTo>
                        <a:pt x="16462" y="4300"/>
                        <a:pt x="17252" y="4607"/>
                        <a:pt x="17252" y="4607"/>
                      </a:cubicBezTo>
                      <a:cubicBezTo>
                        <a:pt x="17472" y="5349"/>
                        <a:pt x="16835" y="4812"/>
                        <a:pt x="16550" y="4709"/>
                      </a:cubicBezTo>
                      <a:cubicBezTo>
                        <a:pt x="16660" y="4914"/>
                        <a:pt x="16791" y="5119"/>
                        <a:pt x="16901" y="5323"/>
                      </a:cubicBezTo>
                      <a:cubicBezTo>
                        <a:pt x="17011" y="5528"/>
                        <a:pt x="17428" y="5733"/>
                        <a:pt x="17428" y="5733"/>
                      </a:cubicBezTo>
                      <a:cubicBezTo>
                        <a:pt x="17669" y="6142"/>
                        <a:pt x="17472" y="6219"/>
                        <a:pt x="17603" y="6654"/>
                      </a:cubicBezTo>
                      <a:cubicBezTo>
                        <a:pt x="17450" y="7166"/>
                        <a:pt x="17230" y="7652"/>
                        <a:pt x="17077" y="8190"/>
                      </a:cubicBezTo>
                      <a:cubicBezTo>
                        <a:pt x="17011" y="8394"/>
                        <a:pt x="16901" y="8804"/>
                        <a:pt x="16901" y="8804"/>
                      </a:cubicBezTo>
                      <a:cubicBezTo>
                        <a:pt x="17055" y="9316"/>
                        <a:pt x="17757" y="10032"/>
                        <a:pt x="18043" y="10544"/>
                      </a:cubicBezTo>
                      <a:cubicBezTo>
                        <a:pt x="18152" y="10749"/>
                        <a:pt x="18284" y="10954"/>
                        <a:pt x="18394" y="11158"/>
                      </a:cubicBezTo>
                      <a:cubicBezTo>
                        <a:pt x="18460" y="11261"/>
                        <a:pt x="18569" y="11466"/>
                        <a:pt x="18569" y="11466"/>
                      </a:cubicBezTo>
                      <a:cubicBezTo>
                        <a:pt x="18547" y="11645"/>
                        <a:pt x="18591" y="11875"/>
                        <a:pt x="18482" y="11977"/>
                      </a:cubicBezTo>
                      <a:cubicBezTo>
                        <a:pt x="18350" y="12105"/>
                        <a:pt x="18064" y="11491"/>
                        <a:pt x="18043" y="11466"/>
                      </a:cubicBezTo>
                      <a:cubicBezTo>
                        <a:pt x="17625" y="10979"/>
                        <a:pt x="17143" y="10723"/>
                        <a:pt x="16813" y="10135"/>
                      </a:cubicBezTo>
                      <a:cubicBezTo>
                        <a:pt x="16703" y="9649"/>
                        <a:pt x="16638" y="9444"/>
                        <a:pt x="16199" y="9623"/>
                      </a:cubicBezTo>
                      <a:cubicBezTo>
                        <a:pt x="15562" y="9367"/>
                        <a:pt x="15847" y="9367"/>
                        <a:pt x="15321" y="9521"/>
                      </a:cubicBezTo>
                      <a:cubicBezTo>
                        <a:pt x="14925" y="10237"/>
                        <a:pt x="15167" y="10058"/>
                        <a:pt x="14706" y="10237"/>
                      </a:cubicBezTo>
                      <a:cubicBezTo>
                        <a:pt x="14179" y="9828"/>
                        <a:pt x="14091" y="9930"/>
                        <a:pt x="13389" y="10032"/>
                      </a:cubicBezTo>
                      <a:cubicBezTo>
                        <a:pt x="13147" y="10467"/>
                        <a:pt x="13016" y="10851"/>
                        <a:pt x="12774" y="11261"/>
                      </a:cubicBezTo>
                      <a:cubicBezTo>
                        <a:pt x="12994" y="12003"/>
                        <a:pt x="12840" y="11696"/>
                        <a:pt x="13125" y="12182"/>
                      </a:cubicBezTo>
                      <a:cubicBezTo>
                        <a:pt x="12840" y="13206"/>
                        <a:pt x="13477" y="13974"/>
                        <a:pt x="13916" y="14741"/>
                      </a:cubicBezTo>
                      <a:cubicBezTo>
                        <a:pt x="14113" y="15074"/>
                        <a:pt x="14113" y="15330"/>
                        <a:pt x="14443" y="15458"/>
                      </a:cubicBezTo>
                      <a:cubicBezTo>
                        <a:pt x="14750" y="15995"/>
                        <a:pt x="14991" y="15893"/>
                        <a:pt x="15408" y="15560"/>
                      </a:cubicBezTo>
                      <a:cubicBezTo>
                        <a:pt x="15825" y="15714"/>
                        <a:pt x="15825" y="15458"/>
                        <a:pt x="15935" y="15049"/>
                      </a:cubicBezTo>
                      <a:cubicBezTo>
                        <a:pt x="15957" y="14716"/>
                        <a:pt x="15869" y="14332"/>
                        <a:pt x="16023" y="14025"/>
                      </a:cubicBezTo>
                      <a:cubicBezTo>
                        <a:pt x="16111" y="13846"/>
                        <a:pt x="16550" y="13820"/>
                        <a:pt x="16550" y="13820"/>
                      </a:cubicBezTo>
                      <a:cubicBezTo>
                        <a:pt x="17011" y="13948"/>
                        <a:pt x="17077" y="14076"/>
                        <a:pt x="16813" y="14537"/>
                      </a:cubicBezTo>
                      <a:cubicBezTo>
                        <a:pt x="16923" y="15049"/>
                        <a:pt x="17164" y="15432"/>
                        <a:pt x="16725" y="15765"/>
                      </a:cubicBezTo>
                      <a:cubicBezTo>
                        <a:pt x="16703" y="15867"/>
                        <a:pt x="16594" y="15970"/>
                        <a:pt x="16638" y="16072"/>
                      </a:cubicBezTo>
                      <a:cubicBezTo>
                        <a:pt x="16682" y="16175"/>
                        <a:pt x="16835" y="16175"/>
                        <a:pt x="16901" y="16277"/>
                      </a:cubicBezTo>
                      <a:cubicBezTo>
                        <a:pt x="17121" y="16610"/>
                        <a:pt x="17077" y="16840"/>
                        <a:pt x="17428" y="17096"/>
                      </a:cubicBezTo>
                      <a:cubicBezTo>
                        <a:pt x="17603" y="17019"/>
                        <a:pt x="17779" y="16968"/>
                        <a:pt x="17955" y="16891"/>
                      </a:cubicBezTo>
                      <a:cubicBezTo>
                        <a:pt x="18043" y="16866"/>
                        <a:pt x="18218" y="16789"/>
                        <a:pt x="18218" y="16789"/>
                      </a:cubicBezTo>
                      <a:cubicBezTo>
                        <a:pt x="18635" y="16942"/>
                        <a:pt x="18789" y="17352"/>
                        <a:pt x="18921" y="17813"/>
                      </a:cubicBezTo>
                      <a:cubicBezTo>
                        <a:pt x="18679" y="18657"/>
                        <a:pt x="19294" y="20269"/>
                        <a:pt x="20062" y="20576"/>
                      </a:cubicBezTo>
                      <a:cubicBezTo>
                        <a:pt x="20413" y="20449"/>
                        <a:pt x="20479" y="20218"/>
                        <a:pt x="20852" y="20372"/>
                      </a:cubicBezTo>
                      <a:cubicBezTo>
                        <a:pt x="21423" y="21370"/>
                        <a:pt x="20194" y="20013"/>
                        <a:pt x="20501" y="21088"/>
                      </a:cubicBezTo>
                      <a:cubicBezTo>
                        <a:pt x="20369" y="21549"/>
                        <a:pt x="20238" y="21549"/>
                        <a:pt x="19886" y="21293"/>
                      </a:cubicBezTo>
                      <a:cubicBezTo>
                        <a:pt x="19645" y="20858"/>
                        <a:pt x="19360" y="20960"/>
                        <a:pt x="19008" y="20679"/>
                      </a:cubicBezTo>
                      <a:cubicBezTo>
                        <a:pt x="18503" y="19809"/>
                        <a:pt x="19184" y="20832"/>
                        <a:pt x="18569" y="20269"/>
                      </a:cubicBezTo>
                      <a:cubicBezTo>
                        <a:pt x="18328" y="20039"/>
                        <a:pt x="18262" y="19604"/>
                        <a:pt x="18043" y="19348"/>
                      </a:cubicBezTo>
                      <a:cubicBezTo>
                        <a:pt x="17911" y="18862"/>
                        <a:pt x="17757" y="18478"/>
                        <a:pt x="17340" y="18324"/>
                      </a:cubicBezTo>
                      <a:cubicBezTo>
                        <a:pt x="17186" y="17761"/>
                        <a:pt x="17384" y="18171"/>
                        <a:pt x="16901" y="18120"/>
                      </a:cubicBezTo>
                      <a:cubicBezTo>
                        <a:pt x="16660" y="18094"/>
                        <a:pt x="16199" y="17915"/>
                        <a:pt x="16199" y="17915"/>
                      </a:cubicBezTo>
                      <a:cubicBezTo>
                        <a:pt x="15825" y="17633"/>
                        <a:pt x="15628" y="17198"/>
                        <a:pt x="15233" y="16891"/>
                      </a:cubicBezTo>
                      <a:cubicBezTo>
                        <a:pt x="15057" y="16968"/>
                        <a:pt x="14903" y="17173"/>
                        <a:pt x="14706" y="17198"/>
                      </a:cubicBezTo>
                      <a:cubicBezTo>
                        <a:pt x="14245" y="17275"/>
                        <a:pt x="13652" y="16763"/>
                        <a:pt x="13301" y="16482"/>
                      </a:cubicBezTo>
                      <a:cubicBezTo>
                        <a:pt x="12994" y="16251"/>
                        <a:pt x="12555" y="16303"/>
                        <a:pt x="12247" y="16072"/>
                      </a:cubicBezTo>
                      <a:cubicBezTo>
                        <a:pt x="11808" y="15740"/>
                        <a:pt x="11347" y="15484"/>
                        <a:pt x="10930" y="15151"/>
                      </a:cubicBezTo>
                      <a:cubicBezTo>
                        <a:pt x="11084" y="14588"/>
                        <a:pt x="10996" y="14050"/>
                        <a:pt x="10579" y="13718"/>
                      </a:cubicBezTo>
                      <a:cubicBezTo>
                        <a:pt x="10469" y="13308"/>
                        <a:pt x="10272" y="13129"/>
                        <a:pt x="9964" y="12899"/>
                      </a:cubicBezTo>
                      <a:cubicBezTo>
                        <a:pt x="9503" y="12080"/>
                        <a:pt x="10118" y="13078"/>
                        <a:pt x="9525" y="12387"/>
                      </a:cubicBezTo>
                      <a:cubicBezTo>
                        <a:pt x="9394" y="12233"/>
                        <a:pt x="9394" y="11926"/>
                        <a:pt x="9262" y="11773"/>
                      </a:cubicBezTo>
                      <a:cubicBezTo>
                        <a:pt x="9196" y="11696"/>
                        <a:pt x="9086" y="11696"/>
                        <a:pt x="8999" y="11670"/>
                      </a:cubicBezTo>
                      <a:cubicBezTo>
                        <a:pt x="8757" y="11389"/>
                        <a:pt x="8208" y="10954"/>
                        <a:pt x="8208" y="10954"/>
                      </a:cubicBezTo>
                      <a:cubicBezTo>
                        <a:pt x="7967" y="10519"/>
                        <a:pt x="7682" y="10160"/>
                        <a:pt x="7418" y="9725"/>
                      </a:cubicBezTo>
                      <a:cubicBezTo>
                        <a:pt x="7374" y="9623"/>
                        <a:pt x="7396" y="9495"/>
                        <a:pt x="7330" y="9418"/>
                      </a:cubicBezTo>
                      <a:cubicBezTo>
                        <a:pt x="7264" y="9341"/>
                        <a:pt x="7155" y="9341"/>
                        <a:pt x="7067" y="9316"/>
                      </a:cubicBezTo>
                      <a:cubicBezTo>
                        <a:pt x="6891" y="9930"/>
                        <a:pt x="7330" y="10135"/>
                        <a:pt x="7594" y="10544"/>
                      </a:cubicBezTo>
                      <a:cubicBezTo>
                        <a:pt x="7901" y="11005"/>
                        <a:pt x="7989" y="11363"/>
                        <a:pt x="8384" y="11670"/>
                      </a:cubicBezTo>
                      <a:cubicBezTo>
                        <a:pt x="8801" y="12413"/>
                        <a:pt x="8582" y="12105"/>
                        <a:pt x="8999" y="12592"/>
                      </a:cubicBezTo>
                      <a:cubicBezTo>
                        <a:pt x="9108" y="13001"/>
                        <a:pt x="9218" y="13180"/>
                        <a:pt x="9525" y="13411"/>
                      </a:cubicBezTo>
                      <a:cubicBezTo>
                        <a:pt x="9701" y="14025"/>
                        <a:pt x="9306" y="13590"/>
                        <a:pt x="9086" y="13411"/>
                      </a:cubicBezTo>
                      <a:cubicBezTo>
                        <a:pt x="8582" y="12540"/>
                        <a:pt x="9262" y="13564"/>
                        <a:pt x="8647" y="13001"/>
                      </a:cubicBezTo>
                      <a:cubicBezTo>
                        <a:pt x="8560" y="12924"/>
                        <a:pt x="8538" y="12771"/>
                        <a:pt x="8472" y="12694"/>
                      </a:cubicBezTo>
                      <a:cubicBezTo>
                        <a:pt x="8406" y="12617"/>
                        <a:pt x="8296" y="12566"/>
                        <a:pt x="8208" y="12489"/>
                      </a:cubicBezTo>
                      <a:cubicBezTo>
                        <a:pt x="8099" y="12080"/>
                        <a:pt x="7945" y="12003"/>
                        <a:pt x="7594" y="11875"/>
                      </a:cubicBezTo>
                      <a:cubicBezTo>
                        <a:pt x="7374" y="11517"/>
                        <a:pt x="7286" y="11389"/>
                        <a:pt x="7418" y="10954"/>
                      </a:cubicBezTo>
                      <a:cubicBezTo>
                        <a:pt x="7243" y="10647"/>
                        <a:pt x="6716" y="10237"/>
                        <a:pt x="6716" y="10237"/>
                      </a:cubicBezTo>
                      <a:cubicBezTo>
                        <a:pt x="6540" y="9930"/>
                        <a:pt x="6364" y="9623"/>
                        <a:pt x="6189" y="9316"/>
                      </a:cubicBezTo>
                      <a:cubicBezTo>
                        <a:pt x="6057" y="9085"/>
                        <a:pt x="5816" y="9009"/>
                        <a:pt x="5662" y="8804"/>
                      </a:cubicBezTo>
                      <a:cubicBezTo>
                        <a:pt x="5596" y="8702"/>
                        <a:pt x="5574" y="8574"/>
                        <a:pt x="5486" y="8497"/>
                      </a:cubicBezTo>
                      <a:cubicBezTo>
                        <a:pt x="5157" y="8241"/>
                        <a:pt x="4762" y="8241"/>
                        <a:pt x="4433" y="7985"/>
                      </a:cubicBezTo>
                      <a:cubicBezTo>
                        <a:pt x="4235" y="7627"/>
                        <a:pt x="4082" y="7396"/>
                        <a:pt x="3730" y="7268"/>
                      </a:cubicBezTo>
                      <a:cubicBezTo>
                        <a:pt x="3335" y="6603"/>
                        <a:pt x="4038" y="6270"/>
                        <a:pt x="3203" y="6040"/>
                      </a:cubicBezTo>
                      <a:cubicBezTo>
                        <a:pt x="2260" y="5298"/>
                        <a:pt x="2150" y="3762"/>
                        <a:pt x="1799" y="2559"/>
                      </a:cubicBezTo>
                      <a:cubicBezTo>
                        <a:pt x="1711" y="2252"/>
                        <a:pt x="1491" y="1817"/>
                        <a:pt x="1272" y="1638"/>
                      </a:cubicBezTo>
                      <a:cubicBezTo>
                        <a:pt x="1096" y="1485"/>
                        <a:pt x="745" y="1229"/>
                        <a:pt x="745" y="1229"/>
                      </a:cubicBezTo>
                      <a:cubicBezTo>
                        <a:pt x="679" y="1126"/>
                        <a:pt x="657" y="998"/>
                        <a:pt x="569" y="922"/>
                      </a:cubicBezTo>
                      <a:cubicBezTo>
                        <a:pt x="416" y="819"/>
                        <a:pt x="43" y="717"/>
                        <a:pt x="43" y="717"/>
                      </a:cubicBezTo>
                      <a:cubicBezTo>
                        <a:pt x="-177" y="-25"/>
                        <a:pt x="503" y="384"/>
                        <a:pt x="833" y="512"/>
                      </a:cubicBezTo>
                      <a:cubicBezTo>
                        <a:pt x="1250" y="1254"/>
                        <a:pt x="1162" y="998"/>
                        <a:pt x="1711" y="1433"/>
                      </a:cubicBezTo>
                      <a:cubicBezTo>
                        <a:pt x="1886" y="1740"/>
                        <a:pt x="1886" y="2329"/>
                        <a:pt x="2062" y="1740"/>
                      </a:cubicBezTo>
                      <a:cubicBezTo>
                        <a:pt x="1908" y="1203"/>
                        <a:pt x="1623" y="1536"/>
                        <a:pt x="1623" y="922"/>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45" name="Shape"/>
                <p:cNvSpPr/>
                <p:nvPr/>
              </p:nvSpPr>
              <p:spPr>
                <a:xfrm>
                  <a:off x="2198360" y="332710"/>
                  <a:ext cx="15494" cy="16541"/>
                </a:xfrm>
                <a:custGeom>
                  <a:avLst/>
                  <a:gdLst/>
                  <a:ahLst/>
                  <a:cxnLst>
                    <a:cxn ang="0">
                      <a:pos x="wd2" y="hd2"/>
                    </a:cxn>
                    <a:cxn ang="5400000">
                      <a:pos x="wd2" y="hd2"/>
                    </a:cxn>
                    <a:cxn ang="10800000">
                      <a:pos x="wd2" y="hd2"/>
                    </a:cxn>
                    <a:cxn ang="16200000">
                      <a:pos x="wd2" y="hd2"/>
                    </a:cxn>
                  </a:cxnLst>
                  <a:rect l="0" t="0" r="r" b="b"/>
                  <a:pathLst>
                    <a:path w="14054" h="14065" extrusionOk="0">
                      <a:moveTo>
                        <a:pt x="2457" y="5065"/>
                      </a:moveTo>
                      <a:cubicBezTo>
                        <a:pt x="13857" y="-7535"/>
                        <a:pt x="20457" y="6415"/>
                        <a:pt x="4857" y="14065"/>
                      </a:cubicBezTo>
                      <a:cubicBezTo>
                        <a:pt x="-1143" y="7765"/>
                        <a:pt x="-1143" y="10465"/>
                        <a:pt x="2457" y="5065"/>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46" name="Shape"/>
                <p:cNvSpPr/>
                <p:nvPr/>
              </p:nvSpPr>
              <p:spPr>
                <a:xfrm>
                  <a:off x="2178050" y="314757"/>
                  <a:ext cx="25400" cy="14109"/>
                </a:xfrm>
                <a:custGeom>
                  <a:avLst/>
                  <a:gdLst/>
                  <a:ahLst/>
                  <a:cxnLst>
                    <a:cxn ang="0">
                      <a:pos x="wd2" y="hd2"/>
                    </a:cxn>
                    <a:cxn ang="5400000">
                      <a:pos x="wd2" y="hd2"/>
                    </a:cxn>
                    <a:cxn ang="10800000">
                      <a:pos x="wd2" y="hd2"/>
                    </a:cxn>
                    <a:cxn ang="16200000">
                      <a:pos x="wd2" y="hd2"/>
                    </a:cxn>
                  </a:cxnLst>
                  <a:rect l="0" t="0" r="r" b="b"/>
                  <a:pathLst>
                    <a:path w="21600" h="15996" extrusionOk="0">
                      <a:moveTo>
                        <a:pt x="0" y="2428"/>
                      </a:moveTo>
                      <a:cubicBezTo>
                        <a:pt x="2400" y="1844"/>
                        <a:pt x="4800" y="-491"/>
                        <a:pt x="7200" y="93"/>
                      </a:cubicBezTo>
                      <a:cubicBezTo>
                        <a:pt x="12600" y="1844"/>
                        <a:pt x="21600" y="9433"/>
                        <a:pt x="21600" y="9433"/>
                      </a:cubicBezTo>
                      <a:cubicBezTo>
                        <a:pt x="17400" y="21109"/>
                        <a:pt x="13200" y="14687"/>
                        <a:pt x="4800" y="9433"/>
                      </a:cubicBezTo>
                      <a:cubicBezTo>
                        <a:pt x="3000" y="7098"/>
                        <a:pt x="0" y="2428"/>
                        <a:pt x="0" y="2428"/>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47" name="Shape"/>
                <p:cNvSpPr/>
                <p:nvPr/>
              </p:nvSpPr>
              <p:spPr>
                <a:xfrm>
                  <a:off x="2947987" y="266632"/>
                  <a:ext cx="110247" cy="41624"/>
                </a:xfrm>
                <a:custGeom>
                  <a:avLst/>
                  <a:gdLst/>
                  <a:ahLst/>
                  <a:cxnLst>
                    <a:cxn ang="0">
                      <a:pos x="wd2" y="hd2"/>
                    </a:cxn>
                    <a:cxn ang="5400000">
                      <a:pos x="wd2" y="hd2"/>
                    </a:cxn>
                    <a:cxn ang="10800000">
                      <a:pos x="wd2" y="hd2"/>
                    </a:cxn>
                    <a:cxn ang="16200000">
                      <a:pos x="wd2" y="hd2"/>
                    </a:cxn>
                  </a:cxnLst>
                  <a:rect l="0" t="0" r="r" b="b"/>
                  <a:pathLst>
                    <a:path w="20548" h="17162" extrusionOk="0">
                      <a:moveTo>
                        <a:pt x="0" y="9089"/>
                      </a:moveTo>
                      <a:cubicBezTo>
                        <a:pt x="635" y="5489"/>
                        <a:pt x="1525" y="4814"/>
                        <a:pt x="3558" y="3689"/>
                      </a:cubicBezTo>
                      <a:cubicBezTo>
                        <a:pt x="2541" y="-1936"/>
                        <a:pt x="5336" y="1664"/>
                        <a:pt x="7115" y="2789"/>
                      </a:cubicBezTo>
                      <a:cubicBezTo>
                        <a:pt x="7115" y="2789"/>
                        <a:pt x="9784" y="-586"/>
                        <a:pt x="10165" y="89"/>
                      </a:cubicBezTo>
                      <a:cubicBezTo>
                        <a:pt x="10800" y="1214"/>
                        <a:pt x="9021" y="3239"/>
                        <a:pt x="8132" y="3689"/>
                      </a:cubicBezTo>
                      <a:cubicBezTo>
                        <a:pt x="10419" y="6389"/>
                        <a:pt x="13087" y="7514"/>
                        <a:pt x="15755" y="9089"/>
                      </a:cubicBezTo>
                      <a:cubicBezTo>
                        <a:pt x="17280" y="9989"/>
                        <a:pt x="20329" y="12689"/>
                        <a:pt x="20329" y="12689"/>
                      </a:cubicBezTo>
                      <a:cubicBezTo>
                        <a:pt x="21600" y="19664"/>
                        <a:pt x="17026" y="16739"/>
                        <a:pt x="14739" y="15389"/>
                      </a:cubicBezTo>
                      <a:cubicBezTo>
                        <a:pt x="13849" y="10889"/>
                        <a:pt x="14739" y="12914"/>
                        <a:pt x="11181" y="10889"/>
                      </a:cubicBezTo>
                      <a:cubicBezTo>
                        <a:pt x="10673" y="10664"/>
                        <a:pt x="9656" y="9989"/>
                        <a:pt x="9656" y="9989"/>
                      </a:cubicBezTo>
                      <a:cubicBezTo>
                        <a:pt x="7242" y="5714"/>
                        <a:pt x="6734" y="6389"/>
                        <a:pt x="3049" y="7289"/>
                      </a:cubicBezTo>
                      <a:cubicBezTo>
                        <a:pt x="1144" y="9539"/>
                        <a:pt x="2160" y="9089"/>
                        <a:pt x="0" y="9089"/>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48" name="Shape"/>
                <p:cNvSpPr/>
                <p:nvPr/>
              </p:nvSpPr>
              <p:spPr>
                <a:xfrm>
                  <a:off x="3070225" y="304800"/>
                  <a:ext cx="84710" cy="23813"/>
                </a:xfrm>
                <a:custGeom>
                  <a:avLst/>
                  <a:gdLst/>
                  <a:ahLst/>
                  <a:cxnLst>
                    <a:cxn ang="0">
                      <a:pos x="wd2" y="hd2"/>
                    </a:cxn>
                    <a:cxn ang="5400000">
                      <a:pos x="wd2" y="hd2"/>
                    </a:cxn>
                    <a:cxn ang="10800000">
                      <a:pos x="wd2" y="hd2"/>
                    </a:cxn>
                    <a:cxn ang="16200000">
                      <a:pos x="wd2" y="hd2"/>
                    </a:cxn>
                  </a:cxnLst>
                  <a:rect l="0" t="0" r="r" b="b"/>
                  <a:pathLst>
                    <a:path w="19535" h="21600" extrusionOk="0">
                      <a:moveTo>
                        <a:pt x="0" y="0"/>
                      </a:moveTo>
                      <a:cubicBezTo>
                        <a:pt x="2974" y="1473"/>
                        <a:pt x="5478" y="4909"/>
                        <a:pt x="8139" y="1964"/>
                      </a:cubicBezTo>
                      <a:cubicBezTo>
                        <a:pt x="13617" y="5400"/>
                        <a:pt x="9548" y="7364"/>
                        <a:pt x="13774" y="11782"/>
                      </a:cubicBezTo>
                      <a:cubicBezTo>
                        <a:pt x="15026" y="11291"/>
                        <a:pt x="16278" y="9327"/>
                        <a:pt x="17530" y="9818"/>
                      </a:cubicBezTo>
                      <a:cubicBezTo>
                        <a:pt x="21600" y="11291"/>
                        <a:pt x="18470" y="20127"/>
                        <a:pt x="16904" y="21600"/>
                      </a:cubicBezTo>
                      <a:cubicBezTo>
                        <a:pt x="12209" y="16691"/>
                        <a:pt x="14400" y="16691"/>
                        <a:pt x="10017" y="19636"/>
                      </a:cubicBezTo>
                      <a:cubicBezTo>
                        <a:pt x="6417" y="18164"/>
                        <a:pt x="3443" y="20127"/>
                        <a:pt x="0" y="17673"/>
                      </a:cubicBezTo>
                      <a:cubicBezTo>
                        <a:pt x="939" y="5400"/>
                        <a:pt x="1096" y="13255"/>
                        <a:pt x="4383" y="9818"/>
                      </a:cubicBezTo>
                      <a:cubicBezTo>
                        <a:pt x="2661" y="6382"/>
                        <a:pt x="0" y="6382"/>
                        <a:pt x="0" y="0"/>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49" name="Shape"/>
                <p:cNvSpPr/>
                <p:nvPr/>
              </p:nvSpPr>
              <p:spPr>
                <a:xfrm>
                  <a:off x="3028157" y="321216"/>
                  <a:ext cx="22362" cy="12701"/>
                </a:xfrm>
                <a:custGeom>
                  <a:avLst/>
                  <a:gdLst/>
                  <a:ahLst/>
                  <a:cxnLst>
                    <a:cxn ang="0">
                      <a:pos x="wd2" y="hd2"/>
                    </a:cxn>
                    <a:cxn ang="5400000">
                      <a:pos x="wd2" y="hd2"/>
                    </a:cxn>
                    <a:cxn ang="10800000">
                      <a:pos x="wd2" y="hd2"/>
                    </a:cxn>
                    <a:cxn ang="16200000">
                      <a:pos x="wd2" y="hd2"/>
                    </a:cxn>
                  </a:cxnLst>
                  <a:rect l="0" t="0" r="r" b="b"/>
                  <a:pathLst>
                    <a:path w="12677" h="11240" extrusionOk="0">
                      <a:moveTo>
                        <a:pt x="2391" y="8694"/>
                      </a:moveTo>
                      <a:cubicBezTo>
                        <a:pt x="-4051" y="-4163"/>
                        <a:pt x="3907" y="466"/>
                        <a:pt x="9970" y="2523"/>
                      </a:cubicBezTo>
                      <a:cubicBezTo>
                        <a:pt x="17549" y="17437"/>
                        <a:pt x="7317" y="8694"/>
                        <a:pt x="2391" y="8694"/>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50" name="Shape"/>
                <p:cNvSpPr/>
                <p:nvPr/>
              </p:nvSpPr>
              <p:spPr>
                <a:xfrm>
                  <a:off x="3001511" y="249237"/>
                  <a:ext cx="12889" cy="20294"/>
                </a:xfrm>
                <a:custGeom>
                  <a:avLst/>
                  <a:gdLst/>
                  <a:ahLst/>
                  <a:cxnLst>
                    <a:cxn ang="0">
                      <a:pos x="wd2" y="hd2"/>
                    </a:cxn>
                    <a:cxn ang="5400000">
                      <a:pos x="wd2" y="hd2"/>
                    </a:cxn>
                    <a:cxn ang="10800000">
                      <a:pos x="wd2" y="hd2"/>
                    </a:cxn>
                    <a:cxn ang="16200000">
                      <a:pos x="wd2" y="hd2"/>
                    </a:cxn>
                  </a:cxnLst>
                  <a:rect l="0" t="0" r="r" b="b"/>
                  <a:pathLst>
                    <a:path w="10960" h="15340" extrusionOk="0">
                      <a:moveTo>
                        <a:pt x="5506" y="13292"/>
                      </a:moveTo>
                      <a:cubicBezTo>
                        <a:pt x="2183" y="5815"/>
                        <a:pt x="-5017" y="5400"/>
                        <a:pt x="5506" y="0"/>
                      </a:cubicBezTo>
                      <a:cubicBezTo>
                        <a:pt x="7721" y="2077"/>
                        <a:pt x="16583" y="21600"/>
                        <a:pt x="5506" y="13292"/>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51" name="Shape"/>
                <p:cNvSpPr/>
                <p:nvPr/>
              </p:nvSpPr>
              <p:spPr>
                <a:xfrm>
                  <a:off x="3197225" y="337280"/>
                  <a:ext cx="27213" cy="37892"/>
                </a:xfrm>
                <a:custGeom>
                  <a:avLst/>
                  <a:gdLst/>
                  <a:ahLst/>
                  <a:cxnLst>
                    <a:cxn ang="0">
                      <a:pos x="wd2" y="hd2"/>
                    </a:cxn>
                    <a:cxn ang="5400000">
                      <a:pos x="wd2" y="hd2"/>
                    </a:cxn>
                    <a:cxn ang="10800000">
                      <a:pos x="wd2" y="hd2"/>
                    </a:cxn>
                    <a:cxn ang="16200000">
                      <a:pos x="wd2" y="hd2"/>
                    </a:cxn>
                  </a:cxnLst>
                  <a:rect l="0" t="0" r="r" b="b"/>
                  <a:pathLst>
                    <a:path w="19487" h="19095" extrusionOk="0">
                      <a:moveTo>
                        <a:pt x="1964" y="1262"/>
                      </a:moveTo>
                      <a:cubicBezTo>
                        <a:pt x="4418" y="3422"/>
                        <a:pt x="8836" y="5312"/>
                        <a:pt x="9818" y="7742"/>
                      </a:cubicBezTo>
                      <a:cubicBezTo>
                        <a:pt x="10309" y="9092"/>
                        <a:pt x="10309" y="10982"/>
                        <a:pt x="11782" y="12062"/>
                      </a:cubicBezTo>
                      <a:cubicBezTo>
                        <a:pt x="13255" y="12872"/>
                        <a:pt x="15709" y="12872"/>
                        <a:pt x="17673" y="13142"/>
                      </a:cubicBezTo>
                      <a:cubicBezTo>
                        <a:pt x="20127" y="17192"/>
                        <a:pt x="21600" y="20432"/>
                        <a:pt x="11782" y="18542"/>
                      </a:cubicBezTo>
                      <a:cubicBezTo>
                        <a:pt x="9327" y="13682"/>
                        <a:pt x="5400" y="8822"/>
                        <a:pt x="0" y="4502"/>
                      </a:cubicBezTo>
                      <a:cubicBezTo>
                        <a:pt x="1964" y="-88"/>
                        <a:pt x="1964" y="-1168"/>
                        <a:pt x="1964" y="1262"/>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52" name="Shape"/>
                <p:cNvSpPr/>
                <p:nvPr/>
              </p:nvSpPr>
              <p:spPr>
                <a:xfrm>
                  <a:off x="2660053" y="9525"/>
                  <a:ext cx="322471" cy="64071"/>
                </a:xfrm>
                <a:custGeom>
                  <a:avLst/>
                  <a:gdLst/>
                  <a:ahLst/>
                  <a:cxnLst>
                    <a:cxn ang="0">
                      <a:pos x="wd2" y="hd2"/>
                    </a:cxn>
                    <a:cxn ang="5400000">
                      <a:pos x="wd2" y="hd2"/>
                    </a:cxn>
                    <a:cxn ang="10800000">
                      <a:pos x="wd2" y="hd2"/>
                    </a:cxn>
                    <a:cxn ang="16200000">
                      <a:pos x="wd2" y="hd2"/>
                    </a:cxn>
                  </a:cxnLst>
                  <a:rect l="0" t="0" r="r" b="b"/>
                  <a:pathLst>
                    <a:path w="21403" h="21263" extrusionOk="0">
                      <a:moveTo>
                        <a:pt x="14646" y="337"/>
                      </a:moveTo>
                      <a:cubicBezTo>
                        <a:pt x="14312" y="4050"/>
                        <a:pt x="14980" y="5737"/>
                        <a:pt x="15382" y="2700"/>
                      </a:cubicBezTo>
                      <a:cubicBezTo>
                        <a:pt x="15649" y="0"/>
                        <a:pt x="15248" y="2362"/>
                        <a:pt x="15649" y="0"/>
                      </a:cubicBezTo>
                      <a:lnTo>
                        <a:pt x="17655" y="0"/>
                      </a:lnTo>
                      <a:cubicBezTo>
                        <a:pt x="18458" y="2025"/>
                        <a:pt x="18391" y="3712"/>
                        <a:pt x="19127" y="5737"/>
                      </a:cubicBezTo>
                      <a:cubicBezTo>
                        <a:pt x="20531" y="3712"/>
                        <a:pt x="19528" y="2362"/>
                        <a:pt x="21267" y="3375"/>
                      </a:cubicBezTo>
                      <a:cubicBezTo>
                        <a:pt x="21534" y="6412"/>
                        <a:pt x="21400" y="7425"/>
                        <a:pt x="20932" y="9787"/>
                      </a:cubicBezTo>
                      <a:cubicBezTo>
                        <a:pt x="20798" y="13163"/>
                        <a:pt x="20865" y="16875"/>
                        <a:pt x="19862" y="15525"/>
                      </a:cubicBezTo>
                      <a:cubicBezTo>
                        <a:pt x="19795" y="13500"/>
                        <a:pt x="19862" y="11475"/>
                        <a:pt x="19662" y="9787"/>
                      </a:cubicBezTo>
                      <a:cubicBezTo>
                        <a:pt x="19595" y="9112"/>
                        <a:pt x="19327" y="10462"/>
                        <a:pt x="19127" y="10462"/>
                      </a:cubicBezTo>
                      <a:cubicBezTo>
                        <a:pt x="18926" y="10462"/>
                        <a:pt x="18792" y="10125"/>
                        <a:pt x="18592" y="9787"/>
                      </a:cubicBezTo>
                      <a:cubicBezTo>
                        <a:pt x="18257" y="9112"/>
                        <a:pt x="17522" y="7087"/>
                        <a:pt x="17522" y="7087"/>
                      </a:cubicBezTo>
                      <a:cubicBezTo>
                        <a:pt x="16585" y="7762"/>
                        <a:pt x="16050" y="10462"/>
                        <a:pt x="15181" y="12825"/>
                      </a:cubicBezTo>
                      <a:cubicBezTo>
                        <a:pt x="14646" y="13838"/>
                        <a:pt x="13910" y="14175"/>
                        <a:pt x="13375" y="14850"/>
                      </a:cubicBezTo>
                      <a:cubicBezTo>
                        <a:pt x="12841" y="18225"/>
                        <a:pt x="13309" y="17888"/>
                        <a:pt x="14111" y="19238"/>
                      </a:cubicBezTo>
                      <a:cubicBezTo>
                        <a:pt x="13309" y="20925"/>
                        <a:pt x="13242" y="19238"/>
                        <a:pt x="12506" y="21263"/>
                      </a:cubicBezTo>
                      <a:cubicBezTo>
                        <a:pt x="12038" y="20925"/>
                        <a:pt x="11570" y="21600"/>
                        <a:pt x="11236" y="20588"/>
                      </a:cubicBezTo>
                      <a:cubicBezTo>
                        <a:pt x="11035" y="19913"/>
                        <a:pt x="11637" y="19913"/>
                        <a:pt x="11771" y="19238"/>
                      </a:cubicBezTo>
                      <a:cubicBezTo>
                        <a:pt x="12038" y="16200"/>
                        <a:pt x="9898" y="9450"/>
                        <a:pt x="11369" y="13500"/>
                      </a:cubicBezTo>
                      <a:cubicBezTo>
                        <a:pt x="12239" y="18563"/>
                        <a:pt x="12239" y="12150"/>
                        <a:pt x="11236" y="10462"/>
                      </a:cubicBezTo>
                      <a:cubicBezTo>
                        <a:pt x="11102" y="9112"/>
                        <a:pt x="11102" y="7425"/>
                        <a:pt x="10500" y="7762"/>
                      </a:cubicBezTo>
                      <a:cubicBezTo>
                        <a:pt x="10166" y="7762"/>
                        <a:pt x="9430" y="9112"/>
                        <a:pt x="9430" y="9112"/>
                      </a:cubicBezTo>
                      <a:cubicBezTo>
                        <a:pt x="9029" y="13163"/>
                        <a:pt x="9497" y="10462"/>
                        <a:pt x="8895" y="9112"/>
                      </a:cubicBezTo>
                      <a:cubicBezTo>
                        <a:pt x="8627" y="8437"/>
                        <a:pt x="8360" y="8437"/>
                        <a:pt x="8159" y="8437"/>
                      </a:cubicBezTo>
                      <a:cubicBezTo>
                        <a:pt x="7758" y="3712"/>
                        <a:pt x="6621" y="2025"/>
                        <a:pt x="5484" y="675"/>
                      </a:cubicBezTo>
                      <a:cubicBezTo>
                        <a:pt x="4615" y="1350"/>
                        <a:pt x="4548" y="3037"/>
                        <a:pt x="3880" y="4725"/>
                      </a:cubicBezTo>
                      <a:cubicBezTo>
                        <a:pt x="2943" y="4725"/>
                        <a:pt x="-66" y="4050"/>
                        <a:pt x="1" y="0"/>
                      </a:cubicBezTo>
                      <a:lnTo>
                        <a:pt x="14646" y="337"/>
                      </a:ln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53" name="Shape"/>
                <p:cNvSpPr/>
                <p:nvPr/>
              </p:nvSpPr>
              <p:spPr>
                <a:xfrm>
                  <a:off x="2395392" y="7937"/>
                  <a:ext cx="275461" cy="31751"/>
                </a:xfrm>
                <a:custGeom>
                  <a:avLst/>
                  <a:gdLst/>
                  <a:ahLst/>
                  <a:cxnLst>
                    <a:cxn ang="0">
                      <a:pos x="wd2" y="hd2"/>
                    </a:cxn>
                    <a:cxn ang="5400000">
                      <a:pos x="wd2" y="hd2"/>
                    </a:cxn>
                    <a:cxn ang="10800000">
                      <a:pos x="wd2" y="hd2"/>
                    </a:cxn>
                    <a:cxn ang="16200000">
                      <a:pos x="wd2" y="hd2"/>
                    </a:cxn>
                  </a:cxnLst>
                  <a:rect l="0" t="0" r="r" b="b"/>
                  <a:pathLst>
                    <a:path w="19726" h="21600" extrusionOk="0">
                      <a:moveTo>
                        <a:pt x="5865" y="21600"/>
                      </a:moveTo>
                      <a:cubicBezTo>
                        <a:pt x="4281" y="13239"/>
                        <a:pt x="-1695" y="4181"/>
                        <a:pt x="465" y="697"/>
                      </a:cubicBezTo>
                      <a:lnTo>
                        <a:pt x="18825" y="0"/>
                      </a:lnTo>
                      <a:cubicBezTo>
                        <a:pt x="19617" y="2787"/>
                        <a:pt x="19905" y="3484"/>
                        <a:pt x="19617" y="9755"/>
                      </a:cubicBezTo>
                      <a:cubicBezTo>
                        <a:pt x="18825" y="7665"/>
                        <a:pt x="18177" y="11148"/>
                        <a:pt x="17313" y="11148"/>
                      </a:cubicBezTo>
                      <a:lnTo>
                        <a:pt x="5865" y="21600"/>
                      </a:ln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54" name="Shape"/>
                <p:cNvSpPr/>
                <p:nvPr/>
              </p:nvSpPr>
              <p:spPr>
                <a:xfrm>
                  <a:off x="1706562" y="58510"/>
                  <a:ext cx="16790" cy="12701"/>
                </a:xfrm>
                <a:custGeom>
                  <a:avLst/>
                  <a:gdLst/>
                  <a:ahLst/>
                  <a:cxnLst>
                    <a:cxn ang="0">
                      <a:pos x="wd2" y="hd2"/>
                    </a:cxn>
                    <a:cxn ang="5400000">
                      <a:pos x="wd2" y="hd2"/>
                    </a:cxn>
                    <a:cxn ang="10800000">
                      <a:pos x="wd2" y="hd2"/>
                    </a:cxn>
                    <a:cxn ang="16200000">
                      <a:pos x="wd2" y="hd2"/>
                    </a:cxn>
                  </a:cxnLst>
                  <a:rect l="0" t="0" r="r" b="b"/>
                  <a:pathLst>
                    <a:path w="12691" h="13578" extrusionOk="0">
                      <a:moveTo>
                        <a:pt x="0" y="10599"/>
                      </a:moveTo>
                      <a:cubicBezTo>
                        <a:pt x="5268" y="171"/>
                        <a:pt x="21600" y="-8022"/>
                        <a:pt x="6322" y="13578"/>
                      </a:cubicBezTo>
                      <a:cubicBezTo>
                        <a:pt x="4215" y="12833"/>
                        <a:pt x="0" y="10599"/>
                        <a:pt x="0" y="10599"/>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55" name="Shape"/>
                <p:cNvSpPr/>
                <p:nvPr/>
              </p:nvSpPr>
              <p:spPr>
                <a:xfrm>
                  <a:off x="928687" y="7937"/>
                  <a:ext cx="692151" cy="241301"/>
                </a:xfrm>
                <a:custGeom>
                  <a:avLst/>
                  <a:gdLst/>
                  <a:ahLst/>
                  <a:cxnLst>
                    <a:cxn ang="0">
                      <a:pos x="wd2" y="hd2"/>
                    </a:cxn>
                    <a:cxn ang="5400000">
                      <a:pos x="wd2" y="hd2"/>
                    </a:cxn>
                    <a:cxn ang="10800000">
                      <a:pos x="wd2" y="hd2"/>
                    </a:cxn>
                    <a:cxn ang="16200000">
                      <a:pos x="wd2" y="hd2"/>
                    </a:cxn>
                  </a:cxnLst>
                  <a:rect l="0" t="0" r="r" b="b"/>
                  <a:pathLst>
                    <a:path w="21600" h="21600" extrusionOk="0">
                      <a:moveTo>
                        <a:pt x="3617" y="142"/>
                      </a:moveTo>
                      <a:lnTo>
                        <a:pt x="21600" y="0"/>
                      </a:lnTo>
                      <a:cubicBezTo>
                        <a:pt x="21303" y="2132"/>
                        <a:pt x="21253" y="5968"/>
                        <a:pt x="20609" y="7674"/>
                      </a:cubicBezTo>
                      <a:cubicBezTo>
                        <a:pt x="20312" y="8526"/>
                        <a:pt x="20064" y="8953"/>
                        <a:pt x="19668" y="9663"/>
                      </a:cubicBezTo>
                      <a:cubicBezTo>
                        <a:pt x="19618" y="9805"/>
                        <a:pt x="19420" y="9947"/>
                        <a:pt x="19420" y="9947"/>
                      </a:cubicBezTo>
                      <a:cubicBezTo>
                        <a:pt x="18677" y="8953"/>
                        <a:pt x="19073" y="9663"/>
                        <a:pt x="18578" y="10374"/>
                      </a:cubicBezTo>
                      <a:cubicBezTo>
                        <a:pt x="18380" y="11653"/>
                        <a:pt x="18380" y="11795"/>
                        <a:pt x="17884" y="12505"/>
                      </a:cubicBezTo>
                      <a:cubicBezTo>
                        <a:pt x="17785" y="13074"/>
                        <a:pt x="18033" y="13216"/>
                        <a:pt x="17934" y="14068"/>
                      </a:cubicBezTo>
                      <a:cubicBezTo>
                        <a:pt x="17983" y="14495"/>
                        <a:pt x="18033" y="14921"/>
                        <a:pt x="18033" y="15205"/>
                      </a:cubicBezTo>
                      <a:cubicBezTo>
                        <a:pt x="18083" y="15489"/>
                        <a:pt x="18132" y="15774"/>
                        <a:pt x="18132" y="16058"/>
                      </a:cubicBezTo>
                      <a:cubicBezTo>
                        <a:pt x="18083" y="16342"/>
                        <a:pt x="18033" y="17053"/>
                        <a:pt x="17934" y="17337"/>
                      </a:cubicBezTo>
                      <a:cubicBezTo>
                        <a:pt x="17785" y="17479"/>
                        <a:pt x="17538" y="16911"/>
                        <a:pt x="17389" y="17053"/>
                      </a:cubicBezTo>
                      <a:cubicBezTo>
                        <a:pt x="17191" y="18332"/>
                        <a:pt x="17439" y="18047"/>
                        <a:pt x="16943" y="18332"/>
                      </a:cubicBezTo>
                      <a:cubicBezTo>
                        <a:pt x="16844" y="17479"/>
                        <a:pt x="17092" y="15774"/>
                        <a:pt x="17191" y="14921"/>
                      </a:cubicBezTo>
                      <a:cubicBezTo>
                        <a:pt x="17191" y="14211"/>
                        <a:pt x="16745" y="14495"/>
                        <a:pt x="16745" y="14211"/>
                      </a:cubicBezTo>
                      <a:cubicBezTo>
                        <a:pt x="16745" y="13926"/>
                        <a:pt x="17042" y="13500"/>
                        <a:pt x="17042" y="13216"/>
                      </a:cubicBezTo>
                      <a:cubicBezTo>
                        <a:pt x="17042" y="13074"/>
                        <a:pt x="17042" y="12647"/>
                        <a:pt x="16943" y="12647"/>
                      </a:cubicBezTo>
                      <a:cubicBezTo>
                        <a:pt x="16794" y="12647"/>
                        <a:pt x="16051" y="13358"/>
                        <a:pt x="15853" y="13358"/>
                      </a:cubicBezTo>
                      <a:cubicBezTo>
                        <a:pt x="15705" y="12221"/>
                        <a:pt x="16250" y="12505"/>
                        <a:pt x="15705" y="12079"/>
                      </a:cubicBezTo>
                      <a:cubicBezTo>
                        <a:pt x="15407" y="12932"/>
                        <a:pt x="15160" y="13216"/>
                        <a:pt x="14714" y="13358"/>
                      </a:cubicBezTo>
                      <a:cubicBezTo>
                        <a:pt x="14862" y="14779"/>
                        <a:pt x="15209" y="14353"/>
                        <a:pt x="15853" y="14637"/>
                      </a:cubicBezTo>
                      <a:cubicBezTo>
                        <a:pt x="15754" y="15489"/>
                        <a:pt x="15407" y="15774"/>
                        <a:pt x="15110" y="16626"/>
                      </a:cubicBezTo>
                      <a:lnTo>
                        <a:pt x="15407" y="17905"/>
                      </a:lnTo>
                      <a:lnTo>
                        <a:pt x="15606" y="19611"/>
                      </a:lnTo>
                      <a:lnTo>
                        <a:pt x="15308" y="19753"/>
                      </a:lnTo>
                      <a:lnTo>
                        <a:pt x="15556" y="20463"/>
                      </a:lnTo>
                      <a:lnTo>
                        <a:pt x="15209" y="21600"/>
                      </a:lnTo>
                      <a:lnTo>
                        <a:pt x="0" y="21174"/>
                      </a:lnTo>
                      <a:lnTo>
                        <a:pt x="3617" y="142"/>
                      </a:ln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56" name="Shape"/>
                <p:cNvSpPr/>
                <p:nvPr/>
              </p:nvSpPr>
              <p:spPr>
                <a:xfrm>
                  <a:off x="1623948" y="-1"/>
                  <a:ext cx="30227" cy="84668"/>
                </a:xfrm>
                <a:custGeom>
                  <a:avLst/>
                  <a:gdLst/>
                  <a:ahLst/>
                  <a:cxnLst>
                    <a:cxn ang="0">
                      <a:pos x="wd2" y="hd2"/>
                    </a:cxn>
                    <a:cxn ang="5400000">
                      <a:pos x="wd2" y="hd2"/>
                    </a:cxn>
                    <a:cxn ang="10800000">
                      <a:pos x="wd2" y="hd2"/>
                    </a:cxn>
                    <a:cxn ang="16200000">
                      <a:pos x="wd2" y="hd2"/>
                    </a:cxn>
                  </a:cxnLst>
                  <a:rect l="0" t="0" r="r" b="b"/>
                  <a:pathLst>
                    <a:path w="20564" h="20945" extrusionOk="0">
                      <a:moveTo>
                        <a:pt x="1262" y="20422"/>
                      </a:moveTo>
                      <a:cubicBezTo>
                        <a:pt x="-1036" y="18458"/>
                        <a:pt x="-576" y="15447"/>
                        <a:pt x="5858" y="14138"/>
                      </a:cubicBezTo>
                      <a:cubicBezTo>
                        <a:pt x="6317" y="12436"/>
                        <a:pt x="6777" y="10604"/>
                        <a:pt x="6777" y="8902"/>
                      </a:cubicBezTo>
                      <a:cubicBezTo>
                        <a:pt x="6777" y="7593"/>
                        <a:pt x="4019" y="5236"/>
                        <a:pt x="4019" y="5236"/>
                      </a:cubicBezTo>
                      <a:cubicBezTo>
                        <a:pt x="5398" y="2618"/>
                        <a:pt x="4019" y="3796"/>
                        <a:pt x="6777" y="1571"/>
                      </a:cubicBezTo>
                      <a:cubicBezTo>
                        <a:pt x="7236" y="1047"/>
                        <a:pt x="8615" y="0"/>
                        <a:pt x="8615" y="0"/>
                      </a:cubicBezTo>
                      <a:cubicBezTo>
                        <a:pt x="16428" y="785"/>
                        <a:pt x="14130" y="916"/>
                        <a:pt x="13211" y="3927"/>
                      </a:cubicBezTo>
                      <a:cubicBezTo>
                        <a:pt x="16428" y="6807"/>
                        <a:pt x="17347" y="9949"/>
                        <a:pt x="20564" y="12829"/>
                      </a:cubicBezTo>
                      <a:cubicBezTo>
                        <a:pt x="19185" y="15185"/>
                        <a:pt x="19645" y="14793"/>
                        <a:pt x="13211" y="14138"/>
                      </a:cubicBezTo>
                      <a:cubicBezTo>
                        <a:pt x="10453" y="15447"/>
                        <a:pt x="11832" y="14662"/>
                        <a:pt x="9534" y="16495"/>
                      </a:cubicBezTo>
                      <a:cubicBezTo>
                        <a:pt x="9075" y="16756"/>
                        <a:pt x="8615" y="17280"/>
                        <a:pt x="8615" y="17280"/>
                      </a:cubicBezTo>
                      <a:cubicBezTo>
                        <a:pt x="9534" y="17411"/>
                        <a:pt x="10913" y="17280"/>
                        <a:pt x="11373" y="17542"/>
                      </a:cubicBezTo>
                      <a:cubicBezTo>
                        <a:pt x="12292" y="17935"/>
                        <a:pt x="13211" y="19113"/>
                        <a:pt x="13211" y="19113"/>
                      </a:cubicBezTo>
                      <a:cubicBezTo>
                        <a:pt x="11373" y="21600"/>
                        <a:pt x="9534" y="20291"/>
                        <a:pt x="4938" y="19375"/>
                      </a:cubicBezTo>
                      <a:cubicBezTo>
                        <a:pt x="4019" y="19898"/>
                        <a:pt x="4019" y="20945"/>
                        <a:pt x="2181" y="20945"/>
                      </a:cubicBezTo>
                      <a:cubicBezTo>
                        <a:pt x="1262" y="20945"/>
                        <a:pt x="802" y="20422"/>
                        <a:pt x="343" y="20160"/>
                      </a:cubicBezTo>
                      <a:cubicBezTo>
                        <a:pt x="343" y="20029"/>
                        <a:pt x="802" y="20291"/>
                        <a:pt x="1262" y="20422"/>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57" name="Shape"/>
                <p:cNvSpPr/>
                <p:nvPr/>
              </p:nvSpPr>
              <p:spPr>
                <a:xfrm>
                  <a:off x="1603375" y="76330"/>
                  <a:ext cx="93663" cy="50670"/>
                </a:xfrm>
                <a:custGeom>
                  <a:avLst/>
                  <a:gdLst/>
                  <a:ahLst/>
                  <a:cxnLst>
                    <a:cxn ang="0">
                      <a:pos x="wd2" y="hd2"/>
                    </a:cxn>
                    <a:cxn ang="5400000">
                      <a:pos x="wd2" y="hd2"/>
                    </a:cxn>
                    <a:cxn ang="10800000">
                      <a:pos x="wd2" y="hd2"/>
                    </a:cxn>
                    <a:cxn ang="16200000">
                      <a:pos x="wd2" y="hd2"/>
                    </a:cxn>
                  </a:cxnLst>
                  <a:rect l="0" t="0" r="r" b="b"/>
                  <a:pathLst>
                    <a:path w="21600" h="20277" extrusionOk="0">
                      <a:moveTo>
                        <a:pt x="4070" y="11469"/>
                      </a:moveTo>
                      <a:cubicBezTo>
                        <a:pt x="4539" y="9792"/>
                        <a:pt x="5165" y="9372"/>
                        <a:pt x="4696" y="7694"/>
                      </a:cubicBezTo>
                      <a:cubicBezTo>
                        <a:pt x="5165" y="4339"/>
                        <a:pt x="5791" y="3710"/>
                        <a:pt x="7826" y="5597"/>
                      </a:cubicBezTo>
                      <a:cubicBezTo>
                        <a:pt x="7983" y="6436"/>
                        <a:pt x="8296" y="7275"/>
                        <a:pt x="8452" y="8114"/>
                      </a:cubicBezTo>
                      <a:cubicBezTo>
                        <a:pt x="8609" y="8953"/>
                        <a:pt x="10330" y="8953"/>
                        <a:pt x="10330" y="8953"/>
                      </a:cubicBezTo>
                      <a:cubicBezTo>
                        <a:pt x="11739" y="7694"/>
                        <a:pt x="12052" y="8114"/>
                        <a:pt x="12522" y="10211"/>
                      </a:cubicBezTo>
                      <a:cubicBezTo>
                        <a:pt x="14400" y="8533"/>
                        <a:pt x="15809" y="6436"/>
                        <a:pt x="18157" y="5597"/>
                      </a:cubicBezTo>
                      <a:cubicBezTo>
                        <a:pt x="19565" y="2661"/>
                        <a:pt x="18783" y="3710"/>
                        <a:pt x="20348" y="2242"/>
                      </a:cubicBezTo>
                      <a:cubicBezTo>
                        <a:pt x="20974" y="984"/>
                        <a:pt x="20974" y="-1323"/>
                        <a:pt x="21600" y="984"/>
                      </a:cubicBezTo>
                      <a:cubicBezTo>
                        <a:pt x="21130" y="5178"/>
                        <a:pt x="19722" y="8114"/>
                        <a:pt x="16591" y="8953"/>
                      </a:cubicBezTo>
                      <a:cubicBezTo>
                        <a:pt x="15183" y="10211"/>
                        <a:pt x="14557" y="11469"/>
                        <a:pt x="13148" y="12727"/>
                      </a:cubicBezTo>
                      <a:cubicBezTo>
                        <a:pt x="12522" y="15244"/>
                        <a:pt x="12365" y="15244"/>
                        <a:pt x="10330" y="15663"/>
                      </a:cubicBezTo>
                      <a:cubicBezTo>
                        <a:pt x="9391" y="17551"/>
                        <a:pt x="8922" y="19019"/>
                        <a:pt x="7513" y="20277"/>
                      </a:cubicBezTo>
                      <a:cubicBezTo>
                        <a:pt x="6574" y="18390"/>
                        <a:pt x="5791" y="18180"/>
                        <a:pt x="4070" y="17341"/>
                      </a:cubicBezTo>
                      <a:cubicBezTo>
                        <a:pt x="3757" y="17131"/>
                        <a:pt x="3130" y="16922"/>
                        <a:pt x="3130" y="16922"/>
                      </a:cubicBezTo>
                      <a:cubicBezTo>
                        <a:pt x="1565" y="17551"/>
                        <a:pt x="2191" y="18390"/>
                        <a:pt x="3443" y="19019"/>
                      </a:cubicBezTo>
                      <a:cubicBezTo>
                        <a:pt x="2191" y="20277"/>
                        <a:pt x="1409" y="19648"/>
                        <a:pt x="0" y="19019"/>
                      </a:cubicBezTo>
                      <a:cubicBezTo>
                        <a:pt x="313" y="16922"/>
                        <a:pt x="157" y="15873"/>
                        <a:pt x="1565" y="15244"/>
                      </a:cubicBezTo>
                      <a:cubicBezTo>
                        <a:pt x="2348" y="11889"/>
                        <a:pt x="2191" y="13147"/>
                        <a:pt x="4070" y="11469"/>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58" name="Shape"/>
                <p:cNvSpPr/>
                <p:nvPr/>
              </p:nvSpPr>
              <p:spPr>
                <a:xfrm>
                  <a:off x="1503362" y="123825"/>
                  <a:ext cx="127001" cy="114300"/>
                </a:xfrm>
                <a:custGeom>
                  <a:avLst/>
                  <a:gdLst/>
                  <a:ahLst/>
                  <a:cxnLst>
                    <a:cxn ang="0">
                      <a:pos x="wd2" y="hd2"/>
                    </a:cxn>
                    <a:cxn ang="5400000">
                      <a:pos x="wd2" y="hd2"/>
                    </a:cxn>
                    <a:cxn ang="10800000">
                      <a:pos x="wd2" y="hd2"/>
                    </a:cxn>
                    <a:cxn ang="16200000">
                      <a:pos x="wd2" y="hd2"/>
                    </a:cxn>
                  </a:cxnLst>
                  <a:rect l="0" t="0" r="r" b="b"/>
                  <a:pathLst>
                    <a:path w="21600" h="21600" extrusionOk="0">
                      <a:moveTo>
                        <a:pt x="18153" y="2422"/>
                      </a:moveTo>
                      <a:cubicBezTo>
                        <a:pt x="17923" y="1817"/>
                        <a:pt x="18383" y="606"/>
                        <a:pt x="18383" y="606"/>
                      </a:cubicBezTo>
                      <a:cubicBezTo>
                        <a:pt x="19187" y="1615"/>
                        <a:pt x="19187" y="807"/>
                        <a:pt x="19532" y="0"/>
                      </a:cubicBezTo>
                      <a:cubicBezTo>
                        <a:pt x="20796" y="404"/>
                        <a:pt x="20566" y="1413"/>
                        <a:pt x="20911" y="2422"/>
                      </a:cubicBezTo>
                      <a:cubicBezTo>
                        <a:pt x="21140" y="3028"/>
                        <a:pt x="21600" y="4239"/>
                        <a:pt x="21600" y="4239"/>
                      </a:cubicBezTo>
                      <a:cubicBezTo>
                        <a:pt x="21026" y="5652"/>
                        <a:pt x="21600" y="5249"/>
                        <a:pt x="20451" y="5854"/>
                      </a:cubicBezTo>
                      <a:cubicBezTo>
                        <a:pt x="19991" y="6359"/>
                        <a:pt x="19532" y="7671"/>
                        <a:pt x="19532" y="7671"/>
                      </a:cubicBezTo>
                      <a:cubicBezTo>
                        <a:pt x="19417" y="10093"/>
                        <a:pt x="19877" y="11103"/>
                        <a:pt x="18613" y="12718"/>
                      </a:cubicBezTo>
                      <a:cubicBezTo>
                        <a:pt x="17234" y="11910"/>
                        <a:pt x="17809" y="13323"/>
                        <a:pt x="16545" y="13727"/>
                      </a:cubicBezTo>
                      <a:cubicBezTo>
                        <a:pt x="15511" y="13525"/>
                        <a:pt x="14821" y="13626"/>
                        <a:pt x="13787" y="13929"/>
                      </a:cubicBezTo>
                      <a:cubicBezTo>
                        <a:pt x="13098" y="13021"/>
                        <a:pt x="14017" y="12819"/>
                        <a:pt x="12868" y="12516"/>
                      </a:cubicBezTo>
                      <a:cubicBezTo>
                        <a:pt x="12409" y="13121"/>
                        <a:pt x="12409" y="14333"/>
                        <a:pt x="11719" y="14736"/>
                      </a:cubicBezTo>
                      <a:cubicBezTo>
                        <a:pt x="11260" y="14938"/>
                        <a:pt x="10340" y="15140"/>
                        <a:pt x="10340" y="15140"/>
                      </a:cubicBezTo>
                      <a:cubicBezTo>
                        <a:pt x="9996" y="14232"/>
                        <a:pt x="10226" y="13626"/>
                        <a:pt x="9191" y="13323"/>
                      </a:cubicBezTo>
                      <a:cubicBezTo>
                        <a:pt x="7813" y="13525"/>
                        <a:pt x="7468" y="13525"/>
                        <a:pt x="6664" y="14535"/>
                      </a:cubicBezTo>
                      <a:cubicBezTo>
                        <a:pt x="7583" y="15140"/>
                        <a:pt x="7813" y="14837"/>
                        <a:pt x="8732" y="14333"/>
                      </a:cubicBezTo>
                      <a:cubicBezTo>
                        <a:pt x="9306" y="14736"/>
                        <a:pt x="9766" y="15645"/>
                        <a:pt x="8962" y="16150"/>
                      </a:cubicBezTo>
                      <a:cubicBezTo>
                        <a:pt x="8617" y="16351"/>
                        <a:pt x="7123" y="16654"/>
                        <a:pt x="6664" y="16755"/>
                      </a:cubicBezTo>
                      <a:cubicBezTo>
                        <a:pt x="5515" y="17462"/>
                        <a:pt x="5055" y="17462"/>
                        <a:pt x="3906" y="16755"/>
                      </a:cubicBezTo>
                      <a:cubicBezTo>
                        <a:pt x="4021" y="16351"/>
                        <a:pt x="3906" y="15948"/>
                        <a:pt x="4136" y="15544"/>
                      </a:cubicBezTo>
                      <a:cubicBezTo>
                        <a:pt x="4366" y="15140"/>
                        <a:pt x="6319" y="14736"/>
                        <a:pt x="5285" y="14535"/>
                      </a:cubicBezTo>
                      <a:cubicBezTo>
                        <a:pt x="4826" y="14434"/>
                        <a:pt x="3906" y="14938"/>
                        <a:pt x="3906" y="14938"/>
                      </a:cubicBezTo>
                      <a:cubicBezTo>
                        <a:pt x="3677" y="15645"/>
                        <a:pt x="3217" y="16049"/>
                        <a:pt x="2987" y="16755"/>
                      </a:cubicBezTo>
                      <a:cubicBezTo>
                        <a:pt x="4136" y="18370"/>
                        <a:pt x="4136" y="17462"/>
                        <a:pt x="3447" y="19178"/>
                      </a:cubicBezTo>
                      <a:cubicBezTo>
                        <a:pt x="3217" y="19783"/>
                        <a:pt x="1609" y="20187"/>
                        <a:pt x="1609" y="20187"/>
                      </a:cubicBezTo>
                      <a:cubicBezTo>
                        <a:pt x="574" y="21600"/>
                        <a:pt x="1264" y="21196"/>
                        <a:pt x="0" y="21600"/>
                      </a:cubicBezTo>
                      <a:cubicBezTo>
                        <a:pt x="230" y="20389"/>
                        <a:pt x="574" y="19985"/>
                        <a:pt x="919" y="18976"/>
                      </a:cubicBezTo>
                      <a:cubicBezTo>
                        <a:pt x="689" y="17966"/>
                        <a:pt x="345" y="17462"/>
                        <a:pt x="0" y="16553"/>
                      </a:cubicBezTo>
                      <a:cubicBezTo>
                        <a:pt x="345" y="15746"/>
                        <a:pt x="804" y="15847"/>
                        <a:pt x="1609" y="15342"/>
                      </a:cubicBezTo>
                      <a:cubicBezTo>
                        <a:pt x="2068" y="14232"/>
                        <a:pt x="2643" y="14131"/>
                        <a:pt x="3677" y="13525"/>
                      </a:cubicBezTo>
                      <a:cubicBezTo>
                        <a:pt x="4251" y="12819"/>
                        <a:pt x="4251" y="12415"/>
                        <a:pt x="5055" y="11910"/>
                      </a:cubicBezTo>
                      <a:cubicBezTo>
                        <a:pt x="7353" y="12213"/>
                        <a:pt x="6319" y="12314"/>
                        <a:pt x="8272" y="11708"/>
                      </a:cubicBezTo>
                      <a:cubicBezTo>
                        <a:pt x="8732" y="11607"/>
                        <a:pt x="9651" y="11305"/>
                        <a:pt x="9651" y="11305"/>
                      </a:cubicBezTo>
                      <a:cubicBezTo>
                        <a:pt x="12064" y="12011"/>
                        <a:pt x="11145" y="8479"/>
                        <a:pt x="13098" y="7873"/>
                      </a:cubicBezTo>
                      <a:cubicBezTo>
                        <a:pt x="13443" y="8781"/>
                        <a:pt x="12638" y="8983"/>
                        <a:pt x="13787" y="9286"/>
                      </a:cubicBezTo>
                      <a:cubicBezTo>
                        <a:pt x="14362" y="8579"/>
                        <a:pt x="14362" y="8176"/>
                        <a:pt x="15166" y="7671"/>
                      </a:cubicBezTo>
                      <a:cubicBezTo>
                        <a:pt x="15855" y="6864"/>
                        <a:pt x="16774" y="6561"/>
                        <a:pt x="17234" y="5450"/>
                      </a:cubicBezTo>
                      <a:cubicBezTo>
                        <a:pt x="17349" y="5047"/>
                        <a:pt x="17694" y="4239"/>
                        <a:pt x="17694" y="4239"/>
                      </a:cubicBezTo>
                      <a:cubicBezTo>
                        <a:pt x="17464" y="4138"/>
                        <a:pt x="17004" y="4037"/>
                        <a:pt x="17004" y="3836"/>
                      </a:cubicBezTo>
                      <a:cubicBezTo>
                        <a:pt x="17004" y="3634"/>
                        <a:pt x="18498" y="3331"/>
                        <a:pt x="17464" y="3230"/>
                      </a:cubicBezTo>
                      <a:lnTo>
                        <a:pt x="18153" y="2422"/>
                      </a:ln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59" name="Shape"/>
                <p:cNvSpPr/>
                <p:nvPr/>
              </p:nvSpPr>
              <p:spPr>
                <a:xfrm>
                  <a:off x="1584190" y="155135"/>
                  <a:ext cx="12701" cy="12701"/>
                </a:xfrm>
                <a:custGeom>
                  <a:avLst/>
                  <a:gdLst/>
                  <a:ahLst/>
                  <a:cxnLst>
                    <a:cxn ang="0">
                      <a:pos x="wd2" y="hd2"/>
                    </a:cxn>
                    <a:cxn ang="5400000">
                      <a:pos x="wd2" y="hd2"/>
                    </a:cxn>
                    <a:cxn ang="10800000">
                      <a:pos x="wd2" y="hd2"/>
                    </a:cxn>
                    <a:cxn ang="16200000">
                      <a:pos x="wd2" y="hd2"/>
                    </a:cxn>
                  </a:cxnLst>
                  <a:rect l="0" t="0" r="r" b="b"/>
                  <a:pathLst>
                    <a:path w="13791" h="13791" extrusionOk="0">
                      <a:moveTo>
                        <a:pt x="0" y="7145"/>
                      </a:moveTo>
                      <a:cubicBezTo>
                        <a:pt x="9969" y="-7809"/>
                        <a:pt x="21600" y="3822"/>
                        <a:pt x="6646" y="13791"/>
                      </a:cubicBezTo>
                      <a:cubicBezTo>
                        <a:pt x="0" y="2160"/>
                        <a:pt x="0" y="499"/>
                        <a:pt x="0" y="7145"/>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60" name="Shape"/>
                <p:cNvSpPr/>
                <p:nvPr/>
              </p:nvSpPr>
              <p:spPr>
                <a:xfrm>
                  <a:off x="876300" y="234950"/>
                  <a:ext cx="550863" cy="298506"/>
                </a:xfrm>
                <a:custGeom>
                  <a:avLst/>
                  <a:gdLst/>
                  <a:ahLst/>
                  <a:cxnLst>
                    <a:cxn ang="0">
                      <a:pos x="wd2" y="hd2"/>
                    </a:cxn>
                    <a:cxn ang="5400000">
                      <a:pos x="wd2" y="hd2"/>
                    </a:cxn>
                    <a:cxn ang="10800000">
                      <a:pos x="wd2" y="hd2"/>
                    </a:cxn>
                    <a:cxn ang="16200000">
                      <a:pos x="wd2" y="hd2"/>
                    </a:cxn>
                  </a:cxnLst>
                  <a:rect l="0" t="0" r="r" b="b"/>
                  <a:pathLst>
                    <a:path w="21600" h="21490" extrusionOk="0">
                      <a:moveTo>
                        <a:pt x="21228" y="230"/>
                      </a:moveTo>
                      <a:cubicBezTo>
                        <a:pt x="21307" y="574"/>
                        <a:pt x="21520" y="613"/>
                        <a:pt x="21600" y="996"/>
                      </a:cubicBezTo>
                      <a:cubicBezTo>
                        <a:pt x="21520" y="1379"/>
                        <a:pt x="21307" y="1570"/>
                        <a:pt x="21174" y="1915"/>
                      </a:cubicBezTo>
                      <a:cubicBezTo>
                        <a:pt x="21041" y="2336"/>
                        <a:pt x="20962" y="2719"/>
                        <a:pt x="20696" y="2987"/>
                      </a:cubicBezTo>
                      <a:cubicBezTo>
                        <a:pt x="20563" y="3255"/>
                        <a:pt x="20509" y="3370"/>
                        <a:pt x="20589" y="3677"/>
                      </a:cubicBezTo>
                      <a:cubicBezTo>
                        <a:pt x="20403" y="4098"/>
                        <a:pt x="20164" y="4366"/>
                        <a:pt x="19898" y="4672"/>
                      </a:cubicBezTo>
                      <a:cubicBezTo>
                        <a:pt x="19791" y="4787"/>
                        <a:pt x="19578" y="4979"/>
                        <a:pt x="19578" y="4979"/>
                      </a:cubicBezTo>
                      <a:cubicBezTo>
                        <a:pt x="19685" y="5400"/>
                        <a:pt x="19445" y="5362"/>
                        <a:pt x="19206" y="5438"/>
                      </a:cubicBezTo>
                      <a:cubicBezTo>
                        <a:pt x="19046" y="5668"/>
                        <a:pt x="18940" y="5783"/>
                        <a:pt x="18727" y="5898"/>
                      </a:cubicBezTo>
                      <a:cubicBezTo>
                        <a:pt x="18248" y="5745"/>
                        <a:pt x="17291" y="6472"/>
                        <a:pt x="16865" y="6894"/>
                      </a:cubicBezTo>
                      <a:cubicBezTo>
                        <a:pt x="16918" y="7238"/>
                        <a:pt x="16785" y="7391"/>
                        <a:pt x="17025" y="7506"/>
                      </a:cubicBezTo>
                      <a:cubicBezTo>
                        <a:pt x="17104" y="7851"/>
                        <a:pt x="17025" y="7928"/>
                        <a:pt x="16812" y="8043"/>
                      </a:cubicBezTo>
                      <a:cubicBezTo>
                        <a:pt x="16652" y="8387"/>
                        <a:pt x="16572" y="8655"/>
                        <a:pt x="16333" y="8885"/>
                      </a:cubicBezTo>
                      <a:cubicBezTo>
                        <a:pt x="16253" y="8847"/>
                        <a:pt x="16120" y="8923"/>
                        <a:pt x="16067" y="8809"/>
                      </a:cubicBezTo>
                      <a:cubicBezTo>
                        <a:pt x="15934" y="8426"/>
                        <a:pt x="16227" y="7621"/>
                        <a:pt x="16493" y="7506"/>
                      </a:cubicBezTo>
                      <a:cubicBezTo>
                        <a:pt x="16572" y="7162"/>
                        <a:pt x="16413" y="7162"/>
                        <a:pt x="16493" y="6817"/>
                      </a:cubicBezTo>
                      <a:cubicBezTo>
                        <a:pt x="16413" y="6281"/>
                        <a:pt x="16200" y="6434"/>
                        <a:pt x="15907" y="6587"/>
                      </a:cubicBezTo>
                      <a:cubicBezTo>
                        <a:pt x="15748" y="6894"/>
                        <a:pt x="15562" y="7085"/>
                        <a:pt x="15322" y="7200"/>
                      </a:cubicBezTo>
                      <a:cubicBezTo>
                        <a:pt x="15216" y="7430"/>
                        <a:pt x="15109" y="7660"/>
                        <a:pt x="15003" y="7889"/>
                      </a:cubicBezTo>
                      <a:cubicBezTo>
                        <a:pt x="14923" y="8043"/>
                        <a:pt x="14790" y="8349"/>
                        <a:pt x="14790" y="8349"/>
                      </a:cubicBezTo>
                      <a:cubicBezTo>
                        <a:pt x="14843" y="8962"/>
                        <a:pt x="14870" y="9306"/>
                        <a:pt x="15216" y="9651"/>
                      </a:cubicBezTo>
                      <a:cubicBezTo>
                        <a:pt x="15402" y="10034"/>
                        <a:pt x="15588" y="10455"/>
                        <a:pt x="15854" y="10723"/>
                      </a:cubicBezTo>
                      <a:cubicBezTo>
                        <a:pt x="15907" y="10953"/>
                        <a:pt x="16014" y="11413"/>
                        <a:pt x="16014" y="11413"/>
                      </a:cubicBezTo>
                      <a:cubicBezTo>
                        <a:pt x="15987" y="11796"/>
                        <a:pt x="15934" y="13826"/>
                        <a:pt x="15801" y="14094"/>
                      </a:cubicBezTo>
                      <a:cubicBezTo>
                        <a:pt x="15695" y="14323"/>
                        <a:pt x="15322" y="14477"/>
                        <a:pt x="15163" y="14630"/>
                      </a:cubicBezTo>
                      <a:cubicBezTo>
                        <a:pt x="14976" y="15051"/>
                        <a:pt x="14631" y="15166"/>
                        <a:pt x="14418" y="15549"/>
                      </a:cubicBezTo>
                      <a:cubicBezTo>
                        <a:pt x="14258" y="15817"/>
                        <a:pt x="14338" y="15970"/>
                        <a:pt x="14099" y="16085"/>
                      </a:cubicBezTo>
                      <a:cubicBezTo>
                        <a:pt x="13992" y="15626"/>
                        <a:pt x="14311" y="14974"/>
                        <a:pt x="13886" y="14783"/>
                      </a:cubicBezTo>
                      <a:cubicBezTo>
                        <a:pt x="13726" y="14438"/>
                        <a:pt x="13567" y="13940"/>
                        <a:pt x="13354" y="13634"/>
                      </a:cubicBezTo>
                      <a:cubicBezTo>
                        <a:pt x="13221" y="13060"/>
                        <a:pt x="13433" y="13787"/>
                        <a:pt x="12822" y="13328"/>
                      </a:cubicBezTo>
                      <a:cubicBezTo>
                        <a:pt x="12715" y="13251"/>
                        <a:pt x="12715" y="12983"/>
                        <a:pt x="12609" y="12868"/>
                      </a:cubicBezTo>
                      <a:cubicBezTo>
                        <a:pt x="12502" y="12370"/>
                        <a:pt x="12396" y="13098"/>
                        <a:pt x="12290" y="13328"/>
                      </a:cubicBezTo>
                      <a:cubicBezTo>
                        <a:pt x="12236" y="13711"/>
                        <a:pt x="12130" y="13902"/>
                        <a:pt x="12077" y="14323"/>
                      </a:cubicBezTo>
                      <a:cubicBezTo>
                        <a:pt x="12157" y="14668"/>
                        <a:pt x="12103" y="14821"/>
                        <a:pt x="11970" y="15089"/>
                      </a:cubicBezTo>
                      <a:cubicBezTo>
                        <a:pt x="12077" y="15281"/>
                        <a:pt x="12343" y="15740"/>
                        <a:pt x="12396" y="16009"/>
                      </a:cubicBezTo>
                      <a:cubicBezTo>
                        <a:pt x="12609" y="16966"/>
                        <a:pt x="12556" y="17540"/>
                        <a:pt x="13300" y="17770"/>
                      </a:cubicBezTo>
                      <a:cubicBezTo>
                        <a:pt x="13487" y="17962"/>
                        <a:pt x="13567" y="18153"/>
                        <a:pt x="13726" y="18383"/>
                      </a:cubicBezTo>
                      <a:cubicBezTo>
                        <a:pt x="13593" y="18919"/>
                        <a:pt x="13646" y="19494"/>
                        <a:pt x="13567" y="20068"/>
                      </a:cubicBezTo>
                      <a:cubicBezTo>
                        <a:pt x="13620" y="20566"/>
                        <a:pt x="13593" y="20719"/>
                        <a:pt x="13886" y="20987"/>
                      </a:cubicBezTo>
                      <a:cubicBezTo>
                        <a:pt x="13912" y="21140"/>
                        <a:pt x="13966" y="21294"/>
                        <a:pt x="13992" y="21447"/>
                      </a:cubicBezTo>
                      <a:cubicBezTo>
                        <a:pt x="14019" y="21600"/>
                        <a:pt x="13673" y="21294"/>
                        <a:pt x="13673" y="21294"/>
                      </a:cubicBezTo>
                      <a:cubicBezTo>
                        <a:pt x="13354" y="21600"/>
                        <a:pt x="13327" y="21102"/>
                        <a:pt x="13088" y="20834"/>
                      </a:cubicBezTo>
                      <a:cubicBezTo>
                        <a:pt x="12981" y="20719"/>
                        <a:pt x="12768" y="20528"/>
                        <a:pt x="12768" y="20528"/>
                      </a:cubicBezTo>
                      <a:cubicBezTo>
                        <a:pt x="12529" y="19991"/>
                        <a:pt x="12609" y="20260"/>
                        <a:pt x="12502" y="19838"/>
                      </a:cubicBezTo>
                      <a:cubicBezTo>
                        <a:pt x="12423" y="18804"/>
                        <a:pt x="12263" y="17081"/>
                        <a:pt x="11598" y="16468"/>
                      </a:cubicBezTo>
                      <a:cubicBezTo>
                        <a:pt x="11385" y="16583"/>
                        <a:pt x="11305" y="16583"/>
                        <a:pt x="11226" y="16238"/>
                      </a:cubicBezTo>
                      <a:cubicBezTo>
                        <a:pt x="11359" y="15472"/>
                        <a:pt x="11492" y="14668"/>
                        <a:pt x="11651" y="13940"/>
                      </a:cubicBezTo>
                      <a:cubicBezTo>
                        <a:pt x="11598" y="13136"/>
                        <a:pt x="11465" y="12638"/>
                        <a:pt x="11332" y="11872"/>
                      </a:cubicBezTo>
                      <a:cubicBezTo>
                        <a:pt x="11412" y="11566"/>
                        <a:pt x="11305" y="11489"/>
                        <a:pt x="11226" y="11183"/>
                      </a:cubicBezTo>
                      <a:cubicBezTo>
                        <a:pt x="11279" y="10800"/>
                        <a:pt x="11385" y="10609"/>
                        <a:pt x="11226" y="10264"/>
                      </a:cubicBezTo>
                      <a:cubicBezTo>
                        <a:pt x="11172" y="10302"/>
                        <a:pt x="11119" y="10302"/>
                        <a:pt x="11066" y="10340"/>
                      </a:cubicBezTo>
                      <a:cubicBezTo>
                        <a:pt x="11013" y="10417"/>
                        <a:pt x="11013" y="10532"/>
                        <a:pt x="10960" y="10570"/>
                      </a:cubicBezTo>
                      <a:cubicBezTo>
                        <a:pt x="10853" y="10647"/>
                        <a:pt x="10640" y="10723"/>
                        <a:pt x="10640" y="10723"/>
                      </a:cubicBezTo>
                      <a:cubicBezTo>
                        <a:pt x="10481" y="10494"/>
                        <a:pt x="10348" y="10494"/>
                        <a:pt x="10268" y="10187"/>
                      </a:cubicBezTo>
                      <a:cubicBezTo>
                        <a:pt x="10401" y="9613"/>
                        <a:pt x="10082" y="7889"/>
                        <a:pt x="9683" y="7506"/>
                      </a:cubicBezTo>
                      <a:cubicBezTo>
                        <a:pt x="9497" y="7123"/>
                        <a:pt x="9523" y="6970"/>
                        <a:pt x="9576" y="6511"/>
                      </a:cubicBezTo>
                      <a:cubicBezTo>
                        <a:pt x="9523" y="6128"/>
                        <a:pt x="9470" y="5630"/>
                        <a:pt x="9204" y="5515"/>
                      </a:cubicBezTo>
                      <a:cubicBezTo>
                        <a:pt x="9124" y="5898"/>
                        <a:pt x="8991" y="6128"/>
                        <a:pt x="8778" y="6357"/>
                      </a:cubicBezTo>
                      <a:cubicBezTo>
                        <a:pt x="8592" y="6281"/>
                        <a:pt x="8193" y="6128"/>
                        <a:pt x="8193" y="6128"/>
                      </a:cubicBezTo>
                      <a:cubicBezTo>
                        <a:pt x="7874" y="6204"/>
                        <a:pt x="7900" y="6357"/>
                        <a:pt x="7661" y="6587"/>
                      </a:cubicBezTo>
                      <a:cubicBezTo>
                        <a:pt x="7555" y="7085"/>
                        <a:pt x="7501" y="7315"/>
                        <a:pt x="7129" y="7506"/>
                      </a:cubicBezTo>
                      <a:cubicBezTo>
                        <a:pt x="7023" y="7660"/>
                        <a:pt x="6464" y="8847"/>
                        <a:pt x="6437" y="8885"/>
                      </a:cubicBezTo>
                      <a:cubicBezTo>
                        <a:pt x="6145" y="9153"/>
                        <a:pt x="5719" y="9460"/>
                        <a:pt x="5480" y="9804"/>
                      </a:cubicBezTo>
                      <a:cubicBezTo>
                        <a:pt x="5373" y="9957"/>
                        <a:pt x="5320" y="10149"/>
                        <a:pt x="5214" y="10264"/>
                      </a:cubicBezTo>
                      <a:cubicBezTo>
                        <a:pt x="5161" y="10302"/>
                        <a:pt x="5107" y="10302"/>
                        <a:pt x="5054" y="10340"/>
                      </a:cubicBezTo>
                      <a:cubicBezTo>
                        <a:pt x="5001" y="10379"/>
                        <a:pt x="4948" y="10417"/>
                        <a:pt x="4895" y="10494"/>
                      </a:cubicBezTo>
                      <a:cubicBezTo>
                        <a:pt x="4788" y="10647"/>
                        <a:pt x="4575" y="10953"/>
                        <a:pt x="4575" y="10953"/>
                      </a:cubicBezTo>
                      <a:cubicBezTo>
                        <a:pt x="4442" y="11489"/>
                        <a:pt x="4389" y="12026"/>
                        <a:pt x="4256" y="12562"/>
                      </a:cubicBezTo>
                      <a:cubicBezTo>
                        <a:pt x="4203" y="12830"/>
                        <a:pt x="4150" y="13060"/>
                        <a:pt x="4097" y="13328"/>
                      </a:cubicBezTo>
                      <a:cubicBezTo>
                        <a:pt x="4070" y="13404"/>
                        <a:pt x="4043" y="13557"/>
                        <a:pt x="4043" y="13557"/>
                      </a:cubicBezTo>
                      <a:cubicBezTo>
                        <a:pt x="4043" y="13749"/>
                        <a:pt x="4150" y="14706"/>
                        <a:pt x="3884" y="15013"/>
                      </a:cubicBezTo>
                      <a:cubicBezTo>
                        <a:pt x="3751" y="15204"/>
                        <a:pt x="3405" y="15472"/>
                        <a:pt x="3405" y="15472"/>
                      </a:cubicBezTo>
                      <a:cubicBezTo>
                        <a:pt x="3325" y="15779"/>
                        <a:pt x="3245" y="16123"/>
                        <a:pt x="3033" y="16238"/>
                      </a:cubicBezTo>
                      <a:cubicBezTo>
                        <a:pt x="2660" y="16047"/>
                        <a:pt x="2580" y="15511"/>
                        <a:pt x="2500" y="15013"/>
                      </a:cubicBezTo>
                      <a:cubicBezTo>
                        <a:pt x="2288" y="13864"/>
                        <a:pt x="2181" y="12715"/>
                        <a:pt x="1915" y="11566"/>
                      </a:cubicBezTo>
                      <a:cubicBezTo>
                        <a:pt x="1889" y="10762"/>
                        <a:pt x="1862" y="10532"/>
                        <a:pt x="1756" y="9881"/>
                      </a:cubicBezTo>
                      <a:cubicBezTo>
                        <a:pt x="1756" y="9613"/>
                        <a:pt x="1809" y="8387"/>
                        <a:pt x="1702" y="7966"/>
                      </a:cubicBezTo>
                      <a:cubicBezTo>
                        <a:pt x="1862" y="7315"/>
                        <a:pt x="1756" y="6626"/>
                        <a:pt x="1915" y="5974"/>
                      </a:cubicBezTo>
                      <a:cubicBezTo>
                        <a:pt x="1756" y="5323"/>
                        <a:pt x="1596" y="6434"/>
                        <a:pt x="1490" y="6587"/>
                      </a:cubicBezTo>
                      <a:cubicBezTo>
                        <a:pt x="1410" y="6702"/>
                        <a:pt x="1170" y="6894"/>
                        <a:pt x="1170" y="6894"/>
                      </a:cubicBezTo>
                      <a:cubicBezTo>
                        <a:pt x="931" y="6779"/>
                        <a:pt x="745" y="6626"/>
                        <a:pt x="638" y="6204"/>
                      </a:cubicBezTo>
                      <a:cubicBezTo>
                        <a:pt x="612" y="6051"/>
                        <a:pt x="532" y="5745"/>
                        <a:pt x="532" y="5745"/>
                      </a:cubicBezTo>
                      <a:cubicBezTo>
                        <a:pt x="798" y="5668"/>
                        <a:pt x="798" y="5477"/>
                        <a:pt x="1011" y="5285"/>
                      </a:cubicBezTo>
                      <a:cubicBezTo>
                        <a:pt x="931" y="4902"/>
                        <a:pt x="825" y="5094"/>
                        <a:pt x="638" y="5285"/>
                      </a:cubicBezTo>
                      <a:cubicBezTo>
                        <a:pt x="399" y="5170"/>
                        <a:pt x="399" y="5055"/>
                        <a:pt x="479" y="4749"/>
                      </a:cubicBezTo>
                      <a:cubicBezTo>
                        <a:pt x="293" y="4366"/>
                        <a:pt x="239" y="3868"/>
                        <a:pt x="0" y="3523"/>
                      </a:cubicBezTo>
                      <a:lnTo>
                        <a:pt x="2022" y="0"/>
                      </a:lnTo>
                      <a:lnTo>
                        <a:pt x="21228" y="230"/>
                      </a:ln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61" name="Shape"/>
                <p:cNvSpPr/>
                <p:nvPr/>
              </p:nvSpPr>
              <p:spPr>
                <a:xfrm>
                  <a:off x="973838" y="442245"/>
                  <a:ext cx="27169" cy="45118"/>
                </a:xfrm>
                <a:custGeom>
                  <a:avLst/>
                  <a:gdLst/>
                  <a:ahLst/>
                  <a:cxnLst>
                    <a:cxn ang="0">
                      <a:pos x="wd2" y="hd2"/>
                    </a:cxn>
                    <a:cxn ang="5400000">
                      <a:pos x="wd2" y="hd2"/>
                    </a:cxn>
                    <a:cxn ang="10800000">
                      <a:pos x="wd2" y="hd2"/>
                    </a:cxn>
                    <a:cxn ang="16200000">
                      <a:pos x="wd2" y="hd2"/>
                    </a:cxn>
                  </a:cxnLst>
                  <a:rect l="0" t="0" r="r" b="b"/>
                  <a:pathLst>
                    <a:path w="19455" h="21168" extrusionOk="0">
                      <a:moveTo>
                        <a:pt x="3014" y="2363"/>
                      </a:moveTo>
                      <a:cubicBezTo>
                        <a:pt x="1507" y="76"/>
                        <a:pt x="4019" y="-432"/>
                        <a:pt x="8038" y="330"/>
                      </a:cubicBezTo>
                      <a:cubicBezTo>
                        <a:pt x="11554" y="2872"/>
                        <a:pt x="13563" y="5667"/>
                        <a:pt x="18084" y="7954"/>
                      </a:cubicBezTo>
                      <a:cubicBezTo>
                        <a:pt x="21098" y="12782"/>
                        <a:pt x="19591" y="19389"/>
                        <a:pt x="9042" y="21168"/>
                      </a:cubicBezTo>
                      <a:cubicBezTo>
                        <a:pt x="2512" y="20152"/>
                        <a:pt x="2010" y="20152"/>
                        <a:pt x="0" y="17102"/>
                      </a:cubicBezTo>
                      <a:cubicBezTo>
                        <a:pt x="503" y="16340"/>
                        <a:pt x="-502" y="584"/>
                        <a:pt x="3014" y="2363"/>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62" name="Shape"/>
                <p:cNvSpPr/>
                <p:nvPr/>
              </p:nvSpPr>
              <p:spPr>
                <a:xfrm>
                  <a:off x="1396753" y="286701"/>
                  <a:ext cx="26715" cy="37150"/>
                </a:xfrm>
                <a:custGeom>
                  <a:avLst/>
                  <a:gdLst/>
                  <a:ahLst/>
                  <a:cxnLst>
                    <a:cxn ang="0">
                      <a:pos x="wd2" y="hd2"/>
                    </a:cxn>
                    <a:cxn ang="5400000">
                      <a:pos x="wd2" y="hd2"/>
                    </a:cxn>
                    <a:cxn ang="10800000">
                      <a:pos x="wd2" y="hd2"/>
                    </a:cxn>
                    <a:cxn ang="16200000">
                      <a:pos x="wd2" y="hd2"/>
                    </a:cxn>
                  </a:cxnLst>
                  <a:rect l="0" t="0" r="r" b="b"/>
                  <a:pathLst>
                    <a:path w="20193" h="21061" extrusionOk="0">
                      <a:moveTo>
                        <a:pt x="5369" y="7634"/>
                      </a:moveTo>
                      <a:cubicBezTo>
                        <a:pt x="6351" y="3256"/>
                        <a:pt x="5860" y="1504"/>
                        <a:pt x="13223" y="45"/>
                      </a:cubicBezTo>
                      <a:cubicBezTo>
                        <a:pt x="15678" y="337"/>
                        <a:pt x="18623" y="-539"/>
                        <a:pt x="20096" y="629"/>
                      </a:cubicBezTo>
                      <a:cubicBezTo>
                        <a:pt x="20587" y="1212"/>
                        <a:pt x="19114" y="5591"/>
                        <a:pt x="18132" y="7050"/>
                      </a:cubicBezTo>
                      <a:cubicBezTo>
                        <a:pt x="14205" y="12012"/>
                        <a:pt x="13714" y="17850"/>
                        <a:pt x="5369" y="21061"/>
                      </a:cubicBezTo>
                      <a:cubicBezTo>
                        <a:pt x="951" y="20185"/>
                        <a:pt x="951" y="19310"/>
                        <a:pt x="2423" y="16975"/>
                      </a:cubicBezTo>
                      <a:cubicBezTo>
                        <a:pt x="1442" y="14056"/>
                        <a:pt x="-1013" y="12888"/>
                        <a:pt x="460" y="9969"/>
                      </a:cubicBezTo>
                      <a:cubicBezTo>
                        <a:pt x="951" y="8802"/>
                        <a:pt x="2914" y="6175"/>
                        <a:pt x="5369" y="7634"/>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63" name="Shape"/>
                <p:cNvSpPr/>
                <p:nvPr/>
              </p:nvSpPr>
              <p:spPr>
                <a:xfrm>
                  <a:off x="1476293" y="270935"/>
                  <a:ext cx="12701" cy="12701"/>
                </a:xfrm>
                <a:custGeom>
                  <a:avLst/>
                  <a:gdLst/>
                  <a:ahLst/>
                  <a:cxnLst>
                    <a:cxn ang="0">
                      <a:pos x="wd2" y="hd2"/>
                    </a:cxn>
                    <a:cxn ang="5400000">
                      <a:pos x="wd2" y="hd2"/>
                    </a:cxn>
                    <a:cxn ang="10800000">
                      <a:pos x="wd2" y="hd2"/>
                    </a:cxn>
                    <a:cxn ang="16200000">
                      <a:pos x="wd2" y="hd2"/>
                    </a:cxn>
                  </a:cxnLst>
                  <a:rect l="0" t="0" r="r" b="b"/>
                  <a:pathLst>
                    <a:path w="15068" h="14395" extrusionOk="0">
                      <a:moveTo>
                        <a:pt x="5618" y="4315"/>
                      </a:moveTo>
                      <a:cubicBezTo>
                        <a:pt x="17498" y="-7205"/>
                        <a:pt x="19658" y="7195"/>
                        <a:pt x="3458" y="14395"/>
                      </a:cubicBezTo>
                      <a:cubicBezTo>
                        <a:pt x="-1942" y="9355"/>
                        <a:pt x="-862" y="8635"/>
                        <a:pt x="5618" y="4315"/>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64" name="Shape"/>
                <p:cNvSpPr/>
                <p:nvPr/>
              </p:nvSpPr>
              <p:spPr>
                <a:xfrm>
                  <a:off x="0" y="115887"/>
                  <a:ext cx="685693" cy="561976"/>
                </a:xfrm>
                <a:custGeom>
                  <a:avLst/>
                  <a:gdLst/>
                  <a:ahLst/>
                  <a:cxnLst>
                    <a:cxn ang="0">
                      <a:pos x="wd2" y="hd2"/>
                    </a:cxn>
                    <a:cxn ang="5400000">
                      <a:pos x="wd2" y="hd2"/>
                    </a:cxn>
                    <a:cxn ang="10800000">
                      <a:pos x="wd2" y="hd2"/>
                    </a:cxn>
                    <a:cxn ang="16200000">
                      <a:pos x="wd2" y="hd2"/>
                    </a:cxn>
                  </a:cxnLst>
                  <a:rect l="0" t="0" r="r" b="b"/>
                  <a:pathLst>
                    <a:path w="21547" h="21600" extrusionOk="0">
                      <a:moveTo>
                        <a:pt x="13777" y="21561"/>
                      </a:moveTo>
                      <a:lnTo>
                        <a:pt x="15234" y="17994"/>
                      </a:lnTo>
                      <a:lnTo>
                        <a:pt x="14981" y="17412"/>
                      </a:lnTo>
                      <a:lnTo>
                        <a:pt x="15392" y="17489"/>
                      </a:lnTo>
                      <a:lnTo>
                        <a:pt x="15677" y="17102"/>
                      </a:lnTo>
                      <a:lnTo>
                        <a:pt x="15836" y="16016"/>
                      </a:lnTo>
                      <a:lnTo>
                        <a:pt x="15836" y="14387"/>
                      </a:lnTo>
                      <a:lnTo>
                        <a:pt x="9787" y="11130"/>
                      </a:lnTo>
                      <a:lnTo>
                        <a:pt x="9375" y="11944"/>
                      </a:lnTo>
                      <a:lnTo>
                        <a:pt x="8931" y="13418"/>
                      </a:lnTo>
                      <a:lnTo>
                        <a:pt x="12542" y="21600"/>
                      </a:lnTo>
                      <a:lnTo>
                        <a:pt x="9596" y="21561"/>
                      </a:lnTo>
                      <a:lnTo>
                        <a:pt x="9628" y="20786"/>
                      </a:lnTo>
                      <a:cubicBezTo>
                        <a:pt x="8995" y="20165"/>
                        <a:pt x="9375" y="19777"/>
                        <a:pt x="8931" y="19157"/>
                      </a:cubicBezTo>
                      <a:cubicBezTo>
                        <a:pt x="8741" y="18420"/>
                        <a:pt x="8456" y="18149"/>
                        <a:pt x="8013" y="17489"/>
                      </a:cubicBezTo>
                      <a:cubicBezTo>
                        <a:pt x="7886" y="17334"/>
                        <a:pt x="7760" y="17179"/>
                        <a:pt x="7665" y="17024"/>
                      </a:cubicBezTo>
                      <a:lnTo>
                        <a:pt x="7506" y="16753"/>
                      </a:lnTo>
                      <a:cubicBezTo>
                        <a:pt x="7506" y="16753"/>
                        <a:pt x="7760" y="16016"/>
                        <a:pt x="7760" y="16016"/>
                      </a:cubicBezTo>
                      <a:cubicBezTo>
                        <a:pt x="7823" y="15861"/>
                        <a:pt x="7918" y="15550"/>
                        <a:pt x="7918" y="15550"/>
                      </a:cubicBezTo>
                      <a:cubicBezTo>
                        <a:pt x="7886" y="15473"/>
                        <a:pt x="7823" y="15395"/>
                        <a:pt x="7823" y="15279"/>
                      </a:cubicBezTo>
                      <a:cubicBezTo>
                        <a:pt x="7855" y="15124"/>
                        <a:pt x="8013" y="14814"/>
                        <a:pt x="8013" y="14814"/>
                      </a:cubicBezTo>
                      <a:cubicBezTo>
                        <a:pt x="7696" y="14348"/>
                        <a:pt x="7506" y="14387"/>
                        <a:pt x="6968" y="14542"/>
                      </a:cubicBezTo>
                      <a:cubicBezTo>
                        <a:pt x="6873" y="14387"/>
                        <a:pt x="6651" y="14310"/>
                        <a:pt x="6556" y="14154"/>
                      </a:cubicBezTo>
                      <a:cubicBezTo>
                        <a:pt x="5859" y="13069"/>
                        <a:pt x="6841" y="14077"/>
                        <a:pt x="6144" y="13418"/>
                      </a:cubicBezTo>
                      <a:cubicBezTo>
                        <a:pt x="5289" y="13534"/>
                        <a:pt x="5669" y="13418"/>
                        <a:pt x="4941" y="13650"/>
                      </a:cubicBezTo>
                      <a:cubicBezTo>
                        <a:pt x="4846" y="13689"/>
                        <a:pt x="4687" y="13728"/>
                        <a:pt x="4687" y="13728"/>
                      </a:cubicBezTo>
                      <a:cubicBezTo>
                        <a:pt x="4624" y="13805"/>
                        <a:pt x="4592" y="13922"/>
                        <a:pt x="4497" y="13999"/>
                      </a:cubicBezTo>
                      <a:cubicBezTo>
                        <a:pt x="4371" y="14077"/>
                        <a:pt x="3991" y="14154"/>
                        <a:pt x="3991" y="14154"/>
                      </a:cubicBezTo>
                      <a:cubicBezTo>
                        <a:pt x="3326" y="13728"/>
                        <a:pt x="3674" y="13767"/>
                        <a:pt x="2977" y="13999"/>
                      </a:cubicBezTo>
                      <a:cubicBezTo>
                        <a:pt x="2819" y="14038"/>
                        <a:pt x="2470" y="14154"/>
                        <a:pt x="2470" y="14154"/>
                      </a:cubicBezTo>
                      <a:cubicBezTo>
                        <a:pt x="1964" y="14852"/>
                        <a:pt x="1457" y="13418"/>
                        <a:pt x="1109" y="13069"/>
                      </a:cubicBezTo>
                      <a:cubicBezTo>
                        <a:pt x="1013" y="12797"/>
                        <a:pt x="760" y="12409"/>
                        <a:pt x="697" y="12099"/>
                      </a:cubicBezTo>
                      <a:cubicBezTo>
                        <a:pt x="633" y="11944"/>
                        <a:pt x="697" y="11750"/>
                        <a:pt x="602" y="11634"/>
                      </a:cubicBezTo>
                      <a:cubicBezTo>
                        <a:pt x="538" y="11517"/>
                        <a:pt x="412" y="11517"/>
                        <a:pt x="348" y="11440"/>
                      </a:cubicBezTo>
                      <a:cubicBezTo>
                        <a:pt x="95" y="10742"/>
                        <a:pt x="475" y="11866"/>
                        <a:pt x="158" y="10703"/>
                      </a:cubicBezTo>
                      <a:cubicBezTo>
                        <a:pt x="127" y="10548"/>
                        <a:pt x="0" y="10238"/>
                        <a:pt x="0" y="10238"/>
                      </a:cubicBezTo>
                      <a:cubicBezTo>
                        <a:pt x="95" y="9811"/>
                        <a:pt x="63" y="9617"/>
                        <a:pt x="412" y="9423"/>
                      </a:cubicBezTo>
                      <a:cubicBezTo>
                        <a:pt x="633" y="8570"/>
                        <a:pt x="538" y="8958"/>
                        <a:pt x="760" y="8260"/>
                      </a:cubicBezTo>
                      <a:cubicBezTo>
                        <a:pt x="823" y="8105"/>
                        <a:pt x="950" y="7756"/>
                        <a:pt x="950" y="7756"/>
                      </a:cubicBezTo>
                      <a:cubicBezTo>
                        <a:pt x="823" y="7446"/>
                        <a:pt x="760" y="7407"/>
                        <a:pt x="1013" y="7019"/>
                      </a:cubicBezTo>
                      <a:cubicBezTo>
                        <a:pt x="1140" y="6864"/>
                        <a:pt x="1362" y="6554"/>
                        <a:pt x="1362" y="6554"/>
                      </a:cubicBezTo>
                      <a:cubicBezTo>
                        <a:pt x="1172" y="6011"/>
                        <a:pt x="1140" y="5933"/>
                        <a:pt x="1615" y="5545"/>
                      </a:cubicBezTo>
                      <a:cubicBezTo>
                        <a:pt x="1774" y="5429"/>
                        <a:pt x="2122" y="5235"/>
                        <a:pt x="2122" y="5235"/>
                      </a:cubicBezTo>
                      <a:cubicBezTo>
                        <a:pt x="2312" y="5003"/>
                        <a:pt x="2375" y="4731"/>
                        <a:pt x="2565" y="4498"/>
                      </a:cubicBezTo>
                      <a:cubicBezTo>
                        <a:pt x="2819" y="4149"/>
                        <a:pt x="3230" y="4072"/>
                        <a:pt x="3579" y="3839"/>
                      </a:cubicBezTo>
                      <a:cubicBezTo>
                        <a:pt x="3959" y="3296"/>
                        <a:pt x="4719" y="2947"/>
                        <a:pt x="5289" y="2598"/>
                      </a:cubicBezTo>
                      <a:cubicBezTo>
                        <a:pt x="5511" y="2288"/>
                        <a:pt x="5543" y="1939"/>
                        <a:pt x="5954" y="1784"/>
                      </a:cubicBezTo>
                      <a:cubicBezTo>
                        <a:pt x="6271" y="1512"/>
                        <a:pt x="6588" y="1396"/>
                        <a:pt x="6968" y="1163"/>
                      </a:cubicBezTo>
                      <a:cubicBezTo>
                        <a:pt x="7063" y="1086"/>
                        <a:pt x="7221" y="969"/>
                        <a:pt x="7221" y="969"/>
                      </a:cubicBezTo>
                      <a:cubicBezTo>
                        <a:pt x="7506" y="620"/>
                        <a:pt x="7760" y="388"/>
                        <a:pt x="8171" y="233"/>
                      </a:cubicBezTo>
                      <a:cubicBezTo>
                        <a:pt x="8520" y="1202"/>
                        <a:pt x="9533" y="233"/>
                        <a:pt x="10135" y="155"/>
                      </a:cubicBezTo>
                      <a:cubicBezTo>
                        <a:pt x="10578" y="116"/>
                        <a:pt x="11053" y="116"/>
                        <a:pt x="11497" y="78"/>
                      </a:cubicBezTo>
                      <a:cubicBezTo>
                        <a:pt x="11687" y="116"/>
                        <a:pt x="11909" y="194"/>
                        <a:pt x="12099" y="155"/>
                      </a:cubicBezTo>
                      <a:cubicBezTo>
                        <a:pt x="12257" y="155"/>
                        <a:pt x="12605" y="0"/>
                        <a:pt x="12605" y="0"/>
                      </a:cubicBezTo>
                      <a:cubicBezTo>
                        <a:pt x="13144" y="310"/>
                        <a:pt x="12859" y="620"/>
                        <a:pt x="12669" y="1163"/>
                      </a:cubicBezTo>
                      <a:cubicBezTo>
                        <a:pt x="12605" y="1318"/>
                        <a:pt x="12162" y="1318"/>
                        <a:pt x="12162" y="1318"/>
                      </a:cubicBezTo>
                      <a:cubicBezTo>
                        <a:pt x="12004" y="1823"/>
                        <a:pt x="12605" y="1978"/>
                        <a:pt x="13017" y="2133"/>
                      </a:cubicBezTo>
                      <a:cubicBezTo>
                        <a:pt x="13270" y="2792"/>
                        <a:pt x="13334" y="3064"/>
                        <a:pt x="14030" y="3257"/>
                      </a:cubicBezTo>
                      <a:cubicBezTo>
                        <a:pt x="14601" y="2753"/>
                        <a:pt x="13777" y="2521"/>
                        <a:pt x="14822" y="2210"/>
                      </a:cubicBezTo>
                      <a:cubicBezTo>
                        <a:pt x="15266" y="2366"/>
                        <a:pt x="15361" y="2715"/>
                        <a:pt x="15741" y="2870"/>
                      </a:cubicBezTo>
                      <a:cubicBezTo>
                        <a:pt x="15994" y="2947"/>
                        <a:pt x="16248" y="3025"/>
                        <a:pt x="16501" y="3102"/>
                      </a:cubicBezTo>
                      <a:cubicBezTo>
                        <a:pt x="16596" y="3141"/>
                        <a:pt x="16754" y="3180"/>
                        <a:pt x="16754" y="3180"/>
                      </a:cubicBezTo>
                      <a:cubicBezTo>
                        <a:pt x="17324" y="3025"/>
                        <a:pt x="17324" y="2947"/>
                        <a:pt x="17799" y="3257"/>
                      </a:cubicBezTo>
                      <a:cubicBezTo>
                        <a:pt x="17926" y="3684"/>
                        <a:pt x="17894" y="3335"/>
                        <a:pt x="17704" y="3762"/>
                      </a:cubicBezTo>
                      <a:cubicBezTo>
                        <a:pt x="17641" y="3917"/>
                        <a:pt x="17546" y="4266"/>
                        <a:pt x="17546" y="4266"/>
                      </a:cubicBezTo>
                      <a:cubicBezTo>
                        <a:pt x="17609" y="5119"/>
                        <a:pt x="17609" y="6515"/>
                        <a:pt x="18116" y="7290"/>
                      </a:cubicBezTo>
                      <a:cubicBezTo>
                        <a:pt x="17989" y="7678"/>
                        <a:pt x="17863" y="8066"/>
                        <a:pt x="17799" y="8493"/>
                      </a:cubicBezTo>
                      <a:cubicBezTo>
                        <a:pt x="17863" y="8803"/>
                        <a:pt x="18021" y="9036"/>
                        <a:pt x="18116" y="9307"/>
                      </a:cubicBezTo>
                      <a:cubicBezTo>
                        <a:pt x="18148" y="9578"/>
                        <a:pt x="18116" y="9850"/>
                        <a:pt x="18211" y="10044"/>
                      </a:cubicBezTo>
                      <a:cubicBezTo>
                        <a:pt x="18274" y="10199"/>
                        <a:pt x="18845" y="10548"/>
                        <a:pt x="18971" y="10975"/>
                      </a:cubicBezTo>
                      <a:cubicBezTo>
                        <a:pt x="18813" y="11440"/>
                        <a:pt x="19098" y="11866"/>
                        <a:pt x="19573" y="12022"/>
                      </a:cubicBezTo>
                      <a:cubicBezTo>
                        <a:pt x="19953" y="11905"/>
                        <a:pt x="20206" y="11944"/>
                        <a:pt x="20428" y="11634"/>
                      </a:cubicBezTo>
                      <a:cubicBezTo>
                        <a:pt x="20903" y="11711"/>
                        <a:pt x="20998" y="11750"/>
                        <a:pt x="21283" y="11362"/>
                      </a:cubicBezTo>
                      <a:cubicBezTo>
                        <a:pt x="21378" y="11401"/>
                        <a:pt x="21505" y="11362"/>
                        <a:pt x="21537" y="11440"/>
                      </a:cubicBezTo>
                      <a:cubicBezTo>
                        <a:pt x="21600" y="11673"/>
                        <a:pt x="21347" y="12448"/>
                        <a:pt x="21283" y="12681"/>
                      </a:cubicBezTo>
                      <a:cubicBezTo>
                        <a:pt x="21157" y="13185"/>
                        <a:pt x="21252" y="12642"/>
                        <a:pt x="21030" y="13185"/>
                      </a:cubicBezTo>
                      <a:cubicBezTo>
                        <a:pt x="20650" y="13961"/>
                        <a:pt x="20460" y="14775"/>
                        <a:pt x="19668" y="15279"/>
                      </a:cubicBezTo>
                      <a:cubicBezTo>
                        <a:pt x="19446" y="15589"/>
                        <a:pt x="19288" y="15589"/>
                        <a:pt x="18971" y="15783"/>
                      </a:cubicBezTo>
                      <a:cubicBezTo>
                        <a:pt x="18686" y="16210"/>
                        <a:pt x="18338" y="16636"/>
                        <a:pt x="17958" y="17024"/>
                      </a:cubicBezTo>
                      <a:cubicBezTo>
                        <a:pt x="17736" y="17606"/>
                        <a:pt x="17578" y="18226"/>
                        <a:pt x="17356" y="18808"/>
                      </a:cubicBezTo>
                      <a:cubicBezTo>
                        <a:pt x="17388" y="18963"/>
                        <a:pt x="17419" y="19079"/>
                        <a:pt x="17451" y="19234"/>
                      </a:cubicBezTo>
                      <a:cubicBezTo>
                        <a:pt x="17483" y="19390"/>
                        <a:pt x="17609" y="19700"/>
                        <a:pt x="17609" y="19700"/>
                      </a:cubicBezTo>
                      <a:cubicBezTo>
                        <a:pt x="17704" y="20320"/>
                        <a:pt x="17799" y="21173"/>
                        <a:pt x="18243" y="21600"/>
                      </a:cubicBezTo>
                      <a:lnTo>
                        <a:pt x="13777" y="21561"/>
                      </a:ln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65" name="Shape"/>
                <p:cNvSpPr/>
                <p:nvPr/>
              </p:nvSpPr>
              <p:spPr>
                <a:xfrm>
                  <a:off x="266700" y="386645"/>
                  <a:ext cx="258763" cy="291218"/>
                </a:xfrm>
                <a:custGeom>
                  <a:avLst/>
                  <a:gdLst/>
                  <a:ahLst/>
                  <a:cxnLst>
                    <a:cxn ang="0">
                      <a:pos x="wd2" y="hd2"/>
                    </a:cxn>
                    <a:cxn ang="5400000">
                      <a:pos x="wd2" y="hd2"/>
                    </a:cxn>
                    <a:cxn ang="10800000">
                      <a:pos x="wd2" y="hd2"/>
                    </a:cxn>
                    <a:cxn ang="16200000">
                      <a:pos x="wd2" y="hd2"/>
                    </a:cxn>
                  </a:cxnLst>
                  <a:rect l="0" t="0" r="r" b="b"/>
                  <a:pathLst>
                    <a:path w="21600" h="17929" extrusionOk="0">
                      <a:moveTo>
                        <a:pt x="20423" y="17929"/>
                      </a:moveTo>
                      <a:lnTo>
                        <a:pt x="19583" y="15066"/>
                      </a:lnTo>
                      <a:lnTo>
                        <a:pt x="18238" y="14256"/>
                      </a:lnTo>
                      <a:lnTo>
                        <a:pt x="18070" y="13074"/>
                      </a:lnTo>
                      <a:lnTo>
                        <a:pt x="17566" y="12140"/>
                      </a:lnTo>
                      <a:lnTo>
                        <a:pt x="17566" y="10584"/>
                      </a:lnTo>
                      <a:lnTo>
                        <a:pt x="17398" y="9650"/>
                      </a:lnTo>
                      <a:lnTo>
                        <a:pt x="19163" y="8903"/>
                      </a:lnTo>
                      <a:lnTo>
                        <a:pt x="21600" y="8592"/>
                      </a:lnTo>
                      <a:lnTo>
                        <a:pt x="21600" y="4795"/>
                      </a:lnTo>
                      <a:cubicBezTo>
                        <a:pt x="17566" y="3736"/>
                        <a:pt x="1093" y="-3671"/>
                        <a:pt x="4539" y="2305"/>
                      </a:cubicBezTo>
                      <a:cubicBezTo>
                        <a:pt x="3026" y="2927"/>
                        <a:pt x="4791" y="2367"/>
                        <a:pt x="2689" y="2429"/>
                      </a:cubicBezTo>
                      <a:cubicBezTo>
                        <a:pt x="2269" y="2492"/>
                        <a:pt x="1345" y="2678"/>
                        <a:pt x="1345" y="2678"/>
                      </a:cubicBezTo>
                      <a:lnTo>
                        <a:pt x="0" y="5604"/>
                      </a:lnTo>
                      <a:lnTo>
                        <a:pt x="7816" y="17867"/>
                      </a:lnTo>
                      <a:lnTo>
                        <a:pt x="20423" y="17929"/>
                      </a:ln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66" name="Shape"/>
                <p:cNvSpPr/>
                <p:nvPr/>
              </p:nvSpPr>
              <p:spPr>
                <a:xfrm>
                  <a:off x="722946" y="591034"/>
                  <a:ext cx="12701" cy="13413"/>
                </a:xfrm>
                <a:custGeom>
                  <a:avLst/>
                  <a:gdLst/>
                  <a:ahLst/>
                  <a:cxnLst>
                    <a:cxn ang="0">
                      <a:pos x="wd2" y="hd2"/>
                    </a:cxn>
                    <a:cxn ang="5400000">
                      <a:pos x="wd2" y="hd2"/>
                    </a:cxn>
                    <a:cxn ang="10800000">
                      <a:pos x="wd2" y="hd2"/>
                    </a:cxn>
                    <a:cxn ang="16200000">
                      <a:pos x="wd2" y="hd2"/>
                    </a:cxn>
                  </a:cxnLst>
                  <a:rect l="0" t="0" r="r" b="b"/>
                  <a:pathLst>
                    <a:path w="16051" h="15207" extrusionOk="0">
                      <a:moveTo>
                        <a:pt x="2409" y="10445"/>
                      </a:moveTo>
                      <a:cubicBezTo>
                        <a:pt x="-5549" y="-1815"/>
                        <a:pt x="8093" y="-4150"/>
                        <a:pt x="16051" y="8109"/>
                      </a:cubicBezTo>
                      <a:cubicBezTo>
                        <a:pt x="10367" y="17450"/>
                        <a:pt x="14914" y="16866"/>
                        <a:pt x="2409" y="10445"/>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67" name="Shape"/>
                <p:cNvSpPr/>
                <p:nvPr/>
              </p:nvSpPr>
              <p:spPr>
                <a:xfrm>
                  <a:off x="709599" y="405606"/>
                  <a:ext cx="12701" cy="12701"/>
                </a:xfrm>
                <a:custGeom>
                  <a:avLst/>
                  <a:gdLst/>
                  <a:ahLst/>
                  <a:cxnLst>
                    <a:cxn ang="0">
                      <a:pos x="wd2" y="hd2"/>
                    </a:cxn>
                    <a:cxn ang="5400000">
                      <a:pos x="wd2" y="hd2"/>
                    </a:cxn>
                    <a:cxn ang="10800000">
                      <a:pos x="wd2" y="hd2"/>
                    </a:cxn>
                    <a:cxn ang="16200000">
                      <a:pos x="wd2" y="hd2"/>
                    </a:cxn>
                  </a:cxnLst>
                  <a:rect l="0" t="0" r="r" b="b"/>
                  <a:pathLst>
                    <a:path w="16853" h="21600" extrusionOk="0">
                      <a:moveTo>
                        <a:pt x="8228" y="12960"/>
                      </a:moveTo>
                      <a:cubicBezTo>
                        <a:pt x="9210" y="8640"/>
                        <a:pt x="8228" y="0"/>
                        <a:pt x="12155" y="0"/>
                      </a:cubicBezTo>
                      <a:cubicBezTo>
                        <a:pt x="16082" y="0"/>
                        <a:pt x="18046" y="8640"/>
                        <a:pt x="16082" y="12960"/>
                      </a:cubicBezTo>
                      <a:cubicBezTo>
                        <a:pt x="14119" y="17280"/>
                        <a:pt x="8228" y="18360"/>
                        <a:pt x="4301" y="21600"/>
                      </a:cubicBezTo>
                      <a:cubicBezTo>
                        <a:pt x="-609" y="5400"/>
                        <a:pt x="-3554" y="6480"/>
                        <a:pt x="8228" y="12960"/>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68" name="Shape"/>
                <p:cNvSpPr/>
                <p:nvPr/>
              </p:nvSpPr>
              <p:spPr>
                <a:xfrm>
                  <a:off x="87794" y="186356"/>
                  <a:ext cx="26378" cy="13670"/>
                </a:xfrm>
                <a:custGeom>
                  <a:avLst/>
                  <a:gdLst/>
                  <a:ahLst/>
                  <a:cxnLst>
                    <a:cxn ang="0">
                      <a:pos x="wd2" y="hd2"/>
                    </a:cxn>
                    <a:cxn ang="5400000">
                      <a:pos x="wd2" y="hd2"/>
                    </a:cxn>
                    <a:cxn ang="10800000">
                      <a:pos x="wd2" y="hd2"/>
                    </a:cxn>
                    <a:cxn ang="16200000">
                      <a:pos x="wd2" y="hd2"/>
                    </a:cxn>
                  </a:cxnLst>
                  <a:rect l="0" t="0" r="r" b="b"/>
                  <a:pathLst>
                    <a:path w="14356" h="18598" extrusionOk="0">
                      <a:moveTo>
                        <a:pt x="5377" y="9958"/>
                      </a:moveTo>
                      <a:cubicBezTo>
                        <a:pt x="-3718" y="4198"/>
                        <a:pt x="-307" y="-3002"/>
                        <a:pt x="8408" y="1318"/>
                      </a:cubicBezTo>
                      <a:cubicBezTo>
                        <a:pt x="13714" y="7798"/>
                        <a:pt x="17882" y="13558"/>
                        <a:pt x="9924" y="18598"/>
                      </a:cubicBezTo>
                      <a:cubicBezTo>
                        <a:pt x="4240" y="14998"/>
                        <a:pt x="5377" y="18598"/>
                        <a:pt x="5377" y="9958"/>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69" name="Shape"/>
                <p:cNvSpPr/>
                <p:nvPr/>
              </p:nvSpPr>
              <p:spPr>
                <a:xfrm>
                  <a:off x="561063" y="38100"/>
                  <a:ext cx="467637" cy="369888"/>
                </a:xfrm>
                <a:custGeom>
                  <a:avLst/>
                  <a:gdLst/>
                  <a:ahLst/>
                  <a:cxnLst>
                    <a:cxn ang="0">
                      <a:pos x="wd2" y="hd2"/>
                    </a:cxn>
                    <a:cxn ang="5400000">
                      <a:pos x="wd2" y="hd2"/>
                    </a:cxn>
                    <a:cxn ang="10800000">
                      <a:pos x="wd2" y="hd2"/>
                    </a:cxn>
                    <a:cxn ang="16200000">
                      <a:pos x="wd2" y="hd2"/>
                    </a:cxn>
                  </a:cxnLst>
                  <a:rect l="0" t="0" r="r" b="b"/>
                  <a:pathLst>
                    <a:path w="21569" h="21600" extrusionOk="0">
                      <a:moveTo>
                        <a:pt x="16831" y="14276"/>
                      </a:moveTo>
                      <a:lnTo>
                        <a:pt x="14712" y="14400"/>
                      </a:lnTo>
                      <a:lnTo>
                        <a:pt x="13714" y="14028"/>
                      </a:lnTo>
                      <a:lnTo>
                        <a:pt x="12218" y="14028"/>
                      </a:lnTo>
                      <a:cubicBezTo>
                        <a:pt x="11346" y="13903"/>
                        <a:pt x="11190" y="13779"/>
                        <a:pt x="10473" y="13531"/>
                      </a:cubicBezTo>
                      <a:cubicBezTo>
                        <a:pt x="10442" y="13407"/>
                        <a:pt x="10255" y="12817"/>
                        <a:pt x="10099" y="12786"/>
                      </a:cubicBezTo>
                      <a:cubicBezTo>
                        <a:pt x="9850" y="12755"/>
                        <a:pt x="9351" y="13034"/>
                        <a:pt x="9351" y="13034"/>
                      </a:cubicBezTo>
                      <a:cubicBezTo>
                        <a:pt x="8977" y="12786"/>
                        <a:pt x="8603" y="12662"/>
                        <a:pt x="8229" y="12414"/>
                      </a:cubicBezTo>
                      <a:cubicBezTo>
                        <a:pt x="7824" y="11793"/>
                        <a:pt x="7948" y="11048"/>
                        <a:pt x="7231" y="10800"/>
                      </a:cubicBezTo>
                      <a:cubicBezTo>
                        <a:pt x="6733" y="11545"/>
                        <a:pt x="6857" y="12166"/>
                        <a:pt x="7356" y="12910"/>
                      </a:cubicBezTo>
                      <a:cubicBezTo>
                        <a:pt x="7263" y="13283"/>
                        <a:pt x="7075" y="13810"/>
                        <a:pt x="7356" y="13779"/>
                      </a:cubicBezTo>
                      <a:cubicBezTo>
                        <a:pt x="7668" y="13748"/>
                        <a:pt x="8104" y="13283"/>
                        <a:pt x="8104" y="13283"/>
                      </a:cubicBezTo>
                      <a:cubicBezTo>
                        <a:pt x="8011" y="13966"/>
                        <a:pt x="7543" y="14741"/>
                        <a:pt x="8353" y="15021"/>
                      </a:cubicBezTo>
                      <a:cubicBezTo>
                        <a:pt x="8603" y="14866"/>
                        <a:pt x="8946" y="14772"/>
                        <a:pt x="9101" y="14524"/>
                      </a:cubicBezTo>
                      <a:cubicBezTo>
                        <a:pt x="9382" y="14090"/>
                        <a:pt x="9413" y="13841"/>
                        <a:pt x="9850" y="13531"/>
                      </a:cubicBezTo>
                      <a:cubicBezTo>
                        <a:pt x="9787" y="13903"/>
                        <a:pt x="9507" y="14493"/>
                        <a:pt x="9974" y="14772"/>
                      </a:cubicBezTo>
                      <a:cubicBezTo>
                        <a:pt x="10192" y="14897"/>
                        <a:pt x="10722" y="15021"/>
                        <a:pt x="10722" y="15021"/>
                      </a:cubicBezTo>
                      <a:cubicBezTo>
                        <a:pt x="11875" y="14648"/>
                        <a:pt x="10785" y="16355"/>
                        <a:pt x="10348" y="16634"/>
                      </a:cubicBezTo>
                      <a:cubicBezTo>
                        <a:pt x="10255" y="16759"/>
                        <a:pt x="10224" y="16914"/>
                        <a:pt x="10099" y="17007"/>
                      </a:cubicBezTo>
                      <a:cubicBezTo>
                        <a:pt x="10005" y="17100"/>
                        <a:pt x="9818" y="17038"/>
                        <a:pt x="9725" y="17131"/>
                      </a:cubicBezTo>
                      <a:cubicBezTo>
                        <a:pt x="9320" y="17534"/>
                        <a:pt x="9943" y="17845"/>
                        <a:pt x="9101" y="18124"/>
                      </a:cubicBezTo>
                      <a:cubicBezTo>
                        <a:pt x="8883" y="18466"/>
                        <a:pt x="8447" y="18931"/>
                        <a:pt x="8104" y="19117"/>
                      </a:cubicBezTo>
                      <a:cubicBezTo>
                        <a:pt x="7886" y="19241"/>
                        <a:pt x="7605" y="19272"/>
                        <a:pt x="7356" y="19366"/>
                      </a:cubicBezTo>
                      <a:cubicBezTo>
                        <a:pt x="7231" y="19397"/>
                        <a:pt x="6982" y="19490"/>
                        <a:pt x="6982" y="19490"/>
                      </a:cubicBezTo>
                      <a:cubicBezTo>
                        <a:pt x="6670" y="20452"/>
                        <a:pt x="6577" y="20234"/>
                        <a:pt x="5361" y="20359"/>
                      </a:cubicBezTo>
                      <a:cubicBezTo>
                        <a:pt x="4333" y="20700"/>
                        <a:pt x="4083" y="21321"/>
                        <a:pt x="2992" y="21600"/>
                      </a:cubicBezTo>
                      <a:cubicBezTo>
                        <a:pt x="2369" y="21445"/>
                        <a:pt x="2307" y="21321"/>
                        <a:pt x="2494" y="20731"/>
                      </a:cubicBezTo>
                      <a:cubicBezTo>
                        <a:pt x="2369" y="20048"/>
                        <a:pt x="2213" y="19831"/>
                        <a:pt x="2369" y="19117"/>
                      </a:cubicBezTo>
                      <a:cubicBezTo>
                        <a:pt x="2244" y="18559"/>
                        <a:pt x="2182" y="18217"/>
                        <a:pt x="1870" y="17752"/>
                      </a:cubicBezTo>
                      <a:cubicBezTo>
                        <a:pt x="1777" y="17100"/>
                        <a:pt x="1559" y="16852"/>
                        <a:pt x="1372" y="16262"/>
                      </a:cubicBezTo>
                      <a:cubicBezTo>
                        <a:pt x="1590" y="15579"/>
                        <a:pt x="1777" y="15393"/>
                        <a:pt x="1496" y="14648"/>
                      </a:cubicBezTo>
                      <a:cubicBezTo>
                        <a:pt x="1403" y="14369"/>
                        <a:pt x="998" y="13903"/>
                        <a:pt x="998" y="13903"/>
                      </a:cubicBezTo>
                      <a:cubicBezTo>
                        <a:pt x="1278" y="13097"/>
                        <a:pt x="1278" y="12662"/>
                        <a:pt x="998" y="11793"/>
                      </a:cubicBezTo>
                      <a:cubicBezTo>
                        <a:pt x="1496" y="11452"/>
                        <a:pt x="1465" y="11234"/>
                        <a:pt x="1621" y="10676"/>
                      </a:cubicBezTo>
                      <a:cubicBezTo>
                        <a:pt x="1434" y="10148"/>
                        <a:pt x="1496" y="9559"/>
                        <a:pt x="998" y="10303"/>
                      </a:cubicBezTo>
                      <a:cubicBezTo>
                        <a:pt x="1216" y="10955"/>
                        <a:pt x="873" y="11607"/>
                        <a:pt x="499" y="12166"/>
                      </a:cubicBezTo>
                      <a:cubicBezTo>
                        <a:pt x="156" y="11172"/>
                        <a:pt x="281" y="10552"/>
                        <a:pt x="374" y="9434"/>
                      </a:cubicBezTo>
                      <a:cubicBezTo>
                        <a:pt x="1340" y="9745"/>
                        <a:pt x="1652" y="8969"/>
                        <a:pt x="2494" y="8690"/>
                      </a:cubicBezTo>
                      <a:cubicBezTo>
                        <a:pt x="2899" y="8100"/>
                        <a:pt x="2618" y="7510"/>
                        <a:pt x="3242" y="7076"/>
                      </a:cubicBezTo>
                      <a:cubicBezTo>
                        <a:pt x="3335" y="6828"/>
                        <a:pt x="3398" y="6579"/>
                        <a:pt x="3491" y="6331"/>
                      </a:cubicBezTo>
                      <a:cubicBezTo>
                        <a:pt x="3585" y="6083"/>
                        <a:pt x="2743" y="6083"/>
                        <a:pt x="2743" y="6083"/>
                      </a:cubicBezTo>
                      <a:cubicBezTo>
                        <a:pt x="2494" y="6859"/>
                        <a:pt x="1777" y="6548"/>
                        <a:pt x="1122" y="6331"/>
                      </a:cubicBezTo>
                      <a:cubicBezTo>
                        <a:pt x="998" y="6424"/>
                        <a:pt x="904" y="6610"/>
                        <a:pt x="748" y="6579"/>
                      </a:cubicBezTo>
                      <a:cubicBezTo>
                        <a:pt x="468" y="6517"/>
                        <a:pt x="0" y="6083"/>
                        <a:pt x="0" y="6083"/>
                      </a:cubicBezTo>
                      <a:cubicBezTo>
                        <a:pt x="94" y="5772"/>
                        <a:pt x="94" y="5400"/>
                        <a:pt x="250" y="5090"/>
                      </a:cubicBezTo>
                      <a:cubicBezTo>
                        <a:pt x="374" y="4810"/>
                        <a:pt x="748" y="4345"/>
                        <a:pt x="748" y="4345"/>
                      </a:cubicBezTo>
                      <a:cubicBezTo>
                        <a:pt x="-31" y="4097"/>
                        <a:pt x="748" y="3972"/>
                        <a:pt x="1122" y="3848"/>
                      </a:cubicBezTo>
                      <a:cubicBezTo>
                        <a:pt x="1777" y="4066"/>
                        <a:pt x="2307" y="3600"/>
                        <a:pt x="2992" y="3476"/>
                      </a:cubicBezTo>
                      <a:cubicBezTo>
                        <a:pt x="4177" y="2700"/>
                        <a:pt x="4925" y="3786"/>
                        <a:pt x="6109" y="4097"/>
                      </a:cubicBezTo>
                      <a:cubicBezTo>
                        <a:pt x="6359" y="4003"/>
                        <a:pt x="6608" y="3941"/>
                        <a:pt x="6857" y="3848"/>
                      </a:cubicBezTo>
                      <a:cubicBezTo>
                        <a:pt x="6982" y="3817"/>
                        <a:pt x="7013" y="4562"/>
                        <a:pt x="7231" y="3724"/>
                      </a:cubicBezTo>
                      <a:lnTo>
                        <a:pt x="7107" y="1986"/>
                      </a:lnTo>
                      <a:lnTo>
                        <a:pt x="6483" y="1241"/>
                      </a:lnTo>
                      <a:cubicBezTo>
                        <a:pt x="7543" y="652"/>
                        <a:pt x="7450" y="652"/>
                        <a:pt x="8104" y="0"/>
                      </a:cubicBezTo>
                      <a:cubicBezTo>
                        <a:pt x="9226" y="497"/>
                        <a:pt x="10348" y="993"/>
                        <a:pt x="11470" y="1490"/>
                      </a:cubicBezTo>
                      <a:cubicBezTo>
                        <a:pt x="11595" y="1552"/>
                        <a:pt x="11221" y="1366"/>
                        <a:pt x="11096" y="1366"/>
                      </a:cubicBezTo>
                      <a:cubicBezTo>
                        <a:pt x="10847" y="1397"/>
                        <a:pt x="10348" y="1614"/>
                        <a:pt x="10348" y="1614"/>
                      </a:cubicBezTo>
                      <a:cubicBezTo>
                        <a:pt x="10005" y="2110"/>
                        <a:pt x="9881" y="2203"/>
                        <a:pt x="10224" y="2731"/>
                      </a:cubicBezTo>
                      <a:cubicBezTo>
                        <a:pt x="9569" y="3693"/>
                        <a:pt x="10037" y="3662"/>
                        <a:pt x="10348" y="4593"/>
                      </a:cubicBezTo>
                      <a:cubicBezTo>
                        <a:pt x="9943" y="4872"/>
                        <a:pt x="9756" y="5183"/>
                        <a:pt x="9351" y="5462"/>
                      </a:cubicBezTo>
                      <a:cubicBezTo>
                        <a:pt x="9507" y="6610"/>
                        <a:pt x="9413" y="6610"/>
                        <a:pt x="10473" y="6828"/>
                      </a:cubicBezTo>
                      <a:cubicBezTo>
                        <a:pt x="11127" y="6703"/>
                        <a:pt x="11439" y="6641"/>
                        <a:pt x="11221" y="5959"/>
                      </a:cubicBezTo>
                      <a:cubicBezTo>
                        <a:pt x="11252" y="5493"/>
                        <a:pt x="11252" y="5028"/>
                        <a:pt x="11346" y="4593"/>
                      </a:cubicBezTo>
                      <a:cubicBezTo>
                        <a:pt x="11377" y="4438"/>
                        <a:pt x="11470" y="4128"/>
                        <a:pt x="11595" y="4221"/>
                      </a:cubicBezTo>
                      <a:cubicBezTo>
                        <a:pt x="11782" y="4345"/>
                        <a:pt x="11688" y="4624"/>
                        <a:pt x="11720" y="4841"/>
                      </a:cubicBezTo>
                      <a:cubicBezTo>
                        <a:pt x="12561" y="4562"/>
                        <a:pt x="12717" y="3600"/>
                        <a:pt x="12966" y="2855"/>
                      </a:cubicBezTo>
                      <a:cubicBezTo>
                        <a:pt x="13122" y="2359"/>
                        <a:pt x="14088" y="2297"/>
                        <a:pt x="14463" y="2234"/>
                      </a:cubicBezTo>
                      <a:cubicBezTo>
                        <a:pt x="14681" y="2855"/>
                        <a:pt x="14837" y="2886"/>
                        <a:pt x="15460" y="2731"/>
                      </a:cubicBezTo>
                      <a:cubicBezTo>
                        <a:pt x="15927" y="2421"/>
                        <a:pt x="16021" y="2297"/>
                        <a:pt x="15834" y="1738"/>
                      </a:cubicBezTo>
                      <a:cubicBezTo>
                        <a:pt x="16270" y="1428"/>
                        <a:pt x="16083" y="1428"/>
                        <a:pt x="16457" y="1614"/>
                      </a:cubicBezTo>
                      <a:lnTo>
                        <a:pt x="21569" y="2234"/>
                      </a:lnTo>
                      <a:lnTo>
                        <a:pt x="16831" y="14276"/>
                      </a:ln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70" name="Shape"/>
                <p:cNvSpPr/>
                <p:nvPr/>
              </p:nvSpPr>
              <p:spPr>
                <a:xfrm>
                  <a:off x="241299" y="9524"/>
                  <a:ext cx="875375" cy="141638"/>
                </a:xfrm>
                <a:custGeom>
                  <a:avLst/>
                  <a:gdLst/>
                  <a:ahLst/>
                  <a:cxnLst>
                    <a:cxn ang="0">
                      <a:pos x="wd2" y="hd2"/>
                    </a:cxn>
                    <a:cxn ang="5400000">
                      <a:pos x="wd2" y="hd2"/>
                    </a:cxn>
                    <a:cxn ang="10800000">
                      <a:pos x="wd2" y="hd2"/>
                    </a:cxn>
                    <a:cxn ang="16200000">
                      <a:pos x="wd2" y="hd2"/>
                    </a:cxn>
                  </a:cxnLst>
                  <a:rect l="0" t="0" r="r" b="b"/>
                  <a:pathLst>
                    <a:path w="20153" h="20286" extrusionOk="0">
                      <a:moveTo>
                        <a:pt x="18421" y="12177"/>
                      </a:moveTo>
                      <a:cubicBezTo>
                        <a:pt x="18862" y="10438"/>
                        <a:pt x="21600" y="2030"/>
                        <a:pt x="19141" y="0"/>
                      </a:cubicBezTo>
                      <a:lnTo>
                        <a:pt x="3689" y="0"/>
                      </a:lnTo>
                      <a:cubicBezTo>
                        <a:pt x="3457" y="1740"/>
                        <a:pt x="3759" y="2609"/>
                        <a:pt x="3318" y="4204"/>
                      </a:cubicBezTo>
                      <a:cubicBezTo>
                        <a:pt x="3016" y="6379"/>
                        <a:pt x="3086" y="5654"/>
                        <a:pt x="2691" y="6958"/>
                      </a:cubicBezTo>
                      <a:cubicBezTo>
                        <a:pt x="2506" y="6668"/>
                        <a:pt x="2320" y="6379"/>
                        <a:pt x="2111" y="6089"/>
                      </a:cubicBezTo>
                      <a:cubicBezTo>
                        <a:pt x="2065" y="5944"/>
                        <a:pt x="1926" y="5799"/>
                        <a:pt x="1926" y="5799"/>
                      </a:cubicBezTo>
                      <a:cubicBezTo>
                        <a:pt x="1763" y="5799"/>
                        <a:pt x="1578" y="5654"/>
                        <a:pt x="1438" y="6089"/>
                      </a:cubicBezTo>
                      <a:cubicBezTo>
                        <a:pt x="1253" y="6523"/>
                        <a:pt x="1067" y="8843"/>
                        <a:pt x="882" y="9713"/>
                      </a:cubicBezTo>
                      <a:cubicBezTo>
                        <a:pt x="742" y="10293"/>
                        <a:pt x="626" y="10728"/>
                        <a:pt x="510" y="11162"/>
                      </a:cubicBezTo>
                      <a:cubicBezTo>
                        <a:pt x="371" y="11742"/>
                        <a:pt x="116" y="12467"/>
                        <a:pt x="116" y="12467"/>
                      </a:cubicBezTo>
                      <a:cubicBezTo>
                        <a:pt x="209" y="13772"/>
                        <a:pt x="162" y="14062"/>
                        <a:pt x="0" y="15221"/>
                      </a:cubicBezTo>
                      <a:cubicBezTo>
                        <a:pt x="394" y="15511"/>
                        <a:pt x="510" y="15511"/>
                        <a:pt x="371" y="17396"/>
                      </a:cubicBezTo>
                      <a:cubicBezTo>
                        <a:pt x="626" y="17686"/>
                        <a:pt x="1114" y="16816"/>
                        <a:pt x="1369" y="16671"/>
                      </a:cubicBezTo>
                      <a:cubicBezTo>
                        <a:pt x="1647" y="16236"/>
                        <a:pt x="1694" y="16961"/>
                        <a:pt x="1926" y="16091"/>
                      </a:cubicBezTo>
                      <a:cubicBezTo>
                        <a:pt x="2065" y="13917"/>
                        <a:pt x="1926" y="14497"/>
                        <a:pt x="2250" y="13917"/>
                      </a:cubicBezTo>
                      <a:cubicBezTo>
                        <a:pt x="2320" y="13627"/>
                        <a:pt x="2390" y="13482"/>
                        <a:pt x="2436" y="13047"/>
                      </a:cubicBezTo>
                      <a:cubicBezTo>
                        <a:pt x="2459" y="12757"/>
                        <a:pt x="2459" y="12322"/>
                        <a:pt x="2506" y="12177"/>
                      </a:cubicBezTo>
                      <a:cubicBezTo>
                        <a:pt x="2598" y="11597"/>
                        <a:pt x="3248" y="10003"/>
                        <a:pt x="3434" y="9713"/>
                      </a:cubicBezTo>
                      <a:cubicBezTo>
                        <a:pt x="3712" y="7538"/>
                        <a:pt x="3550" y="8118"/>
                        <a:pt x="3875" y="7538"/>
                      </a:cubicBezTo>
                      <a:cubicBezTo>
                        <a:pt x="4130" y="7973"/>
                        <a:pt x="4153" y="8988"/>
                        <a:pt x="4431" y="8408"/>
                      </a:cubicBezTo>
                      <a:cubicBezTo>
                        <a:pt x="4617" y="7538"/>
                        <a:pt x="4779" y="7393"/>
                        <a:pt x="4988" y="6668"/>
                      </a:cubicBezTo>
                      <a:cubicBezTo>
                        <a:pt x="5243" y="8408"/>
                        <a:pt x="5035" y="6668"/>
                        <a:pt x="5174" y="10003"/>
                      </a:cubicBezTo>
                      <a:cubicBezTo>
                        <a:pt x="5243" y="11452"/>
                        <a:pt x="5406" y="12322"/>
                        <a:pt x="5499" y="13627"/>
                      </a:cubicBezTo>
                      <a:cubicBezTo>
                        <a:pt x="5267" y="14497"/>
                        <a:pt x="5313" y="15077"/>
                        <a:pt x="5058" y="15511"/>
                      </a:cubicBezTo>
                      <a:cubicBezTo>
                        <a:pt x="4803" y="17396"/>
                        <a:pt x="4710" y="16381"/>
                        <a:pt x="4362" y="15801"/>
                      </a:cubicBezTo>
                      <a:cubicBezTo>
                        <a:pt x="4431" y="16961"/>
                        <a:pt x="4640" y="18411"/>
                        <a:pt x="4872" y="19136"/>
                      </a:cubicBezTo>
                      <a:cubicBezTo>
                        <a:pt x="5058" y="16526"/>
                        <a:pt x="4895" y="17686"/>
                        <a:pt x="5359" y="16381"/>
                      </a:cubicBezTo>
                      <a:cubicBezTo>
                        <a:pt x="5499" y="16091"/>
                        <a:pt x="5754" y="15221"/>
                        <a:pt x="5754" y="15221"/>
                      </a:cubicBezTo>
                      <a:cubicBezTo>
                        <a:pt x="5754" y="14497"/>
                        <a:pt x="5707" y="13627"/>
                        <a:pt x="5800" y="13047"/>
                      </a:cubicBezTo>
                      <a:cubicBezTo>
                        <a:pt x="5870" y="12757"/>
                        <a:pt x="5893" y="13917"/>
                        <a:pt x="5986" y="13917"/>
                      </a:cubicBezTo>
                      <a:cubicBezTo>
                        <a:pt x="6079" y="14062"/>
                        <a:pt x="6125" y="13627"/>
                        <a:pt x="6171" y="13337"/>
                      </a:cubicBezTo>
                      <a:cubicBezTo>
                        <a:pt x="6079" y="11887"/>
                        <a:pt x="5847" y="11162"/>
                        <a:pt x="5754" y="9713"/>
                      </a:cubicBezTo>
                      <a:cubicBezTo>
                        <a:pt x="5800" y="9133"/>
                        <a:pt x="5916" y="8408"/>
                        <a:pt x="5870" y="7828"/>
                      </a:cubicBezTo>
                      <a:cubicBezTo>
                        <a:pt x="5823" y="7248"/>
                        <a:pt x="5754" y="6089"/>
                        <a:pt x="5754" y="6089"/>
                      </a:cubicBezTo>
                      <a:cubicBezTo>
                        <a:pt x="5939" y="4639"/>
                        <a:pt x="6009" y="5074"/>
                        <a:pt x="6171" y="6379"/>
                      </a:cubicBezTo>
                      <a:cubicBezTo>
                        <a:pt x="6264" y="8118"/>
                        <a:pt x="6403" y="8843"/>
                        <a:pt x="6612" y="10293"/>
                      </a:cubicBezTo>
                      <a:cubicBezTo>
                        <a:pt x="6519" y="11742"/>
                        <a:pt x="6705" y="11887"/>
                        <a:pt x="6427" y="12757"/>
                      </a:cubicBezTo>
                      <a:cubicBezTo>
                        <a:pt x="6079" y="15366"/>
                        <a:pt x="6450" y="12032"/>
                        <a:pt x="6357" y="14642"/>
                      </a:cubicBezTo>
                      <a:cubicBezTo>
                        <a:pt x="6357" y="15221"/>
                        <a:pt x="6218" y="15801"/>
                        <a:pt x="6171" y="16381"/>
                      </a:cubicBezTo>
                      <a:cubicBezTo>
                        <a:pt x="6264" y="17686"/>
                        <a:pt x="6218" y="18121"/>
                        <a:pt x="6055" y="19136"/>
                      </a:cubicBezTo>
                      <a:cubicBezTo>
                        <a:pt x="6218" y="21600"/>
                        <a:pt x="6543" y="19426"/>
                        <a:pt x="6867" y="18846"/>
                      </a:cubicBezTo>
                      <a:cubicBezTo>
                        <a:pt x="6937" y="17686"/>
                        <a:pt x="6844" y="17251"/>
                        <a:pt x="6937" y="16091"/>
                      </a:cubicBezTo>
                      <a:cubicBezTo>
                        <a:pt x="6867" y="15221"/>
                        <a:pt x="6682" y="14062"/>
                        <a:pt x="6937" y="13337"/>
                      </a:cubicBezTo>
                      <a:cubicBezTo>
                        <a:pt x="7030" y="13047"/>
                        <a:pt x="7308" y="12757"/>
                        <a:pt x="7308" y="12757"/>
                      </a:cubicBezTo>
                      <a:cubicBezTo>
                        <a:pt x="7563" y="13192"/>
                        <a:pt x="7540" y="13772"/>
                        <a:pt x="7679" y="14932"/>
                      </a:cubicBezTo>
                      <a:cubicBezTo>
                        <a:pt x="7865" y="12177"/>
                        <a:pt x="7679" y="13047"/>
                        <a:pt x="8376" y="13337"/>
                      </a:cubicBezTo>
                      <a:cubicBezTo>
                        <a:pt x="8236" y="11017"/>
                        <a:pt x="8468" y="11017"/>
                        <a:pt x="8863" y="10583"/>
                      </a:cubicBezTo>
                      <a:cubicBezTo>
                        <a:pt x="8886" y="10293"/>
                        <a:pt x="8979" y="8263"/>
                        <a:pt x="9118" y="7828"/>
                      </a:cubicBezTo>
                      <a:cubicBezTo>
                        <a:pt x="9234" y="7538"/>
                        <a:pt x="9489" y="7248"/>
                        <a:pt x="9489" y="7248"/>
                      </a:cubicBezTo>
                      <a:cubicBezTo>
                        <a:pt x="9976" y="7828"/>
                        <a:pt x="9582" y="8408"/>
                        <a:pt x="10000" y="9133"/>
                      </a:cubicBezTo>
                      <a:cubicBezTo>
                        <a:pt x="10046" y="8843"/>
                        <a:pt x="10092" y="8263"/>
                        <a:pt x="10185" y="8118"/>
                      </a:cubicBezTo>
                      <a:cubicBezTo>
                        <a:pt x="10324" y="7973"/>
                        <a:pt x="10487" y="8843"/>
                        <a:pt x="10603" y="8408"/>
                      </a:cubicBezTo>
                      <a:cubicBezTo>
                        <a:pt x="10696" y="8263"/>
                        <a:pt x="10603" y="7538"/>
                        <a:pt x="10556" y="7248"/>
                      </a:cubicBezTo>
                      <a:cubicBezTo>
                        <a:pt x="10464" y="6813"/>
                        <a:pt x="10301" y="6813"/>
                        <a:pt x="10185" y="6668"/>
                      </a:cubicBezTo>
                      <a:cubicBezTo>
                        <a:pt x="10116" y="6523"/>
                        <a:pt x="10000" y="6379"/>
                        <a:pt x="10000" y="6379"/>
                      </a:cubicBezTo>
                      <a:cubicBezTo>
                        <a:pt x="10208" y="5509"/>
                        <a:pt x="10278" y="5219"/>
                        <a:pt x="10556" y="5799"/>
                      </a:cubicBezTo>
                      <a:cubicBezTo>
                        <a:pt x="10696" y="5509"/>
                        <a:pt x="10835" y="5074"/>
                        <a:pt x="10997" y="5074"/>
                      </a:cubicBezTo>
                      <a:cubicBezTo>
                        <a:pt x="11206" y="5219"/>
                        <a:pt x="11856" y="6234"/>
                        <a:pt x="12041" y="6668"/>
                      </a:cubicBezTo>
                      <a:cubicBezTo>
                        <a:pt x="12227" y="7103"/>
                        <a:pt x="12621" y="7828"/>
                        <a:pt x="12621" y="7828"/>
                      </a:cubicBezTo>
                      <a:cubicBezTo>
                        <a:pt x="12714" y="7828"/>
                        <a:pt x="12992" y="7538"/>
                        <a:pt x="13108" y="7248"/>
                      </a:cubicBezTo>
                      <a:cubicBezTo>
                        <a:pt x="13224" y="6813"/>
                        <a:pt x="13480" y="6089"/>
                        <a:pt x="13480" y="6089"/>
                      </a:cubicBezTo>
                      <a:cubicBezTo>
                        <a:pt x="13573" y="6089"/>
                        <a:pt x="13874" y="6379"/>
                        <a:pt x="13921" y="6958"/>
                      </a:cubicBezTo>
                      <a:cubicBezTo>
                        <a:pt x="13990" y="7973"/>
                        <a:pt x="13665" y="8843"/>
                        <a:pt x="13549" y="9133"/>
                      </a:cubicBezTo>
                      <a:cubicBezTo>
                        <a:pt x="13364" y="10003"/>
                        <a:pt x="13178" y="10003"/>
                        <a:pt x="13108" y="11162"/>
                      </a:cubicBezTo>
                      <a:cubicBezTo>
                        <a:pt x="13178" y="12467"/>
                        <a:pt x="13085" y="13337"/>
                        <a:pt x="13178" y="14642"/>
                      </a:cubicBezTo>
                      <a:cubicBezTo>
                        <a:pt x="13317" y="13482"/>
                        <a:pt x="13387" y="13192"/>
                        <a:pt x="13665" y="13627"/>
                      </a:cubicBezTo>
                      <a:cubicBezTo>
                        <a:pt x="13805" y="15656"/>
                        <a:pt x="13967" y="13482"/>
                        <a:pt x="14176" y="12757"/>
                      </a:cubicBezTo>
                      <a:cubicBezTo>
                        <a:pt x="14222" y="12467"/>
                        <a:pt x="14222" y="12032"/>
                        <a:pt x="14292" y="11887"/>
                      </a:cubicBezTo>
                      <a:cubicBezTo>
                        <a:pt x="14338" y="11597"/>
                        <a:pt x="14431" y="11742"/>
                        <a:pt x="14477" y="11597"/>
                      </a:cubicBezTo>
                      <a:cubicBezTo>
                        <a:pt x="14524" y="11307"/>
                        <a:pt x="14524" y="10872"/>
                        <a:pt x="14547" y="10583"/>
                      </a:cubicBezTo>
                      <a:cubicBezTo>
                        <a:pt x="14663" y="9423"/>
                        <a:pt x="14802" y="9133"/>
                        <a:pt x="15034" y="8843"/>
                      </a:cubicBezTo>
                      <a:cubicBezTo>
                        <a:pt x="15405" y="8988"/>
                        <a:pt x="15869" y="10003"/>
                        <a:pt x="16241" y="10003"/>
                      </a:cubicBezTo>
                      <a:lnTo>
                        <a:pt x="18421" y="12177"/>
                      </a:ln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71" name="Shape"/>
                <p:cNvSpPr/>
                <p:nvPr/>
              </p:nvSpPr>
              <p:spPr>
                <a:xfrm>
                  <a:off x="433682" y="65087"/>
                  <a:ext cx="18756" cy="14818"/>
                </a:xfrm>
                <a:custGeom>
                  <a:avLst/>
                  <a:gdLst/>
                  <a:ahLst/>
                  <a:cxnLst>
                    <a:cxn ang="0">
                      <a:pos x="wd2" y="hd2"/>
                    </a:cxn>
                    <a:cxn ang="5400000">
                      <a:pos x="wd2" y="hd2"/>
                    </a:cxn>
                    <a:cxn ang="10800000">
                      <a:pos x="wd2" y="hd2"/>
                    </a:cxn>
                    <a:cxn ang="16200000">
                      <a:pos x="wd2" y="hd2"/>
                    </a:cxn>
                  </a:cxnLst>
                  <a:rect l="0" t="0" r="r" b="b"/>
                  <a:pathLst>
                    <a:path w="19630" h="20160" extrusionOk="0">
                      <a:moveTo>
                        <a:pt x="120" y="20160"/>
                      </a:moveTo>
                      <a:cubicBezTo>
                        <a:pt x="3604" y="5760"/>
                        <a:pt x="6391" y="4320"/>
                        <a:pt x="19630" y="0"/>
                      </a:cubicBezTo>
                      <a:cubicBezTo>
                        <a:pt x="18236" y="3600"/>
                        <a:pt x="15449" y="15840"/>
                        <a:pt x="11269" y="17280"/>
                      </a:cubicBezTo>
                      <a:cubicBezTo>
                        <a:pt x="-1970" y="21600"/>
                        <a:pt x="120" y="6480"/>
                        <a:pt x="120" y="20160"/>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72" name="Shape"/>
                <p:cNvSpPr/>
                <p:nvPr/>
              </p:nvSpPr>
              <p:spPr>
                <a:xfrm>
                  <a:off x="410631" y="87312"/>
                  <a:ext cx="23978" cy="17463"/>
                </a:xfrm>
                <a:custGeom>
                  <a:avLst/>
                  <a:gdLst/>
                  <a:ahLst/>
                  <a:cxnLst>
                    <a:cxn ang="0">
                      <a:pos x="wd2" y="hd2"/>
                    </a:cxn>
                    <a:cxn ang="5400000">
                      <a:pos x="wd2" y="hd2"/>
                    </a:cxn>
                    <a:cxn ang="10800000">
                      <a:pos x="wd2" y="hd2"/>
                    </a:cxn>
                    <a:cxn ang="16200000">
                      <a:pos x="wd2" y="hd2"/>
                    </a:cxn>
                  </a:cxnLst>
                  <a:rect l="0" t="0" r="r" b="b"/>
                  <a:pathLst>
                    <a:path w="17170" h="21600" extrusionOk="0">
                      <a:moveTo>
                        <a:pt x="1051" y="21600"/>
                      </a:moveTo>
                      <a:cubicBezTo>
                        <a:pt x="-1894" y="9450"/>
                        <a:pt x="1542" y="6750"/>
                        <a:pt x="8906" y="0"/>
                      </a:cubicBezTo>
                      <a:cubicBezTo>
                        <a:pt x="11361" y="675"/>
                        <a:pt x="15288" y="0"/>
                        <a:pt x="16761" y="2700"/>
                      </a:cubicBezTo>
                      <a:cubicBezTo>
                        <a:pt x="19706" y="8775"/>
                        <a:pt x="5961" y="21600"/>
                        <a:pt x="1051" y="21600"/>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73" name="Shape"/>
                <p:cNvSpPr/>
                <p:nvPr/>
              </p:nvSpPr>
              <p:spPr>
                <a:xfrm>
                  <a:off x="515962" y="151341"/>
                  <a:ext cx="26526" cy="12701"/>
                </a:xfrm>
                <a:custGeom>
                  <a:avLst/>
                  <a:gdLst/>
                  <a:ahLst/>
                  <a:cxnLst>
                    <a:cxn ang="0">
                      <a:pos x="wd2" y="hd2"/>
                    </a:cxn>
                    <a:cxn ang="5400000">
                      <a:pos x="wd2" y="hd2"/>
                    </a:cxn>
                    <a:cxn ang="10800000">
                      <a:pos x="wd2" y="hd2"/>
                    </a:cxn>
                    <a:cxn ang="16200000">
                      <a:pos x="wd2" y="hd2"/>
                    </a:cxn>
                  </a:cxnLst>
                  <a:rect l="0" t="0" r="r" b="b"/>
                  <a:pathLst>
                    <a:path w="11278" h="19200" extrusionOk="0">
                      <a:moveTo>
                        <a:pt x="6455" y="19200"/>
                      </a:moveTo>
                      <a:cubicBezTo>
                        <a:pt x="3044" y="14400"/>
                        <a:pt x="-4061" y="9600"/>
                        <a:pt x="3044" y="0"/>
                      </a:cubicBezTo>
                      <a:cubicBezTo>
                        <a:pt x="17539" y="8400"/>
                        <a:pt x="9013" y="-2400"/>
                        <a:pt x="6455" y="19200"/>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74" name="Shape"/>
                <p:cNvSpPr/>
                <p:nvPr/>
              </p:nvSpPr>
              <p:spPr>
                <a:xfrm>
                  <a:off x="593725" y="154069"/>
                  <a:ext cx="18680" cy="12701"/>
                </a:xfrm>
                <a:custGeom>
                  <a:avLst/>
                  <a:gdLst/>
                  <a:ahLst/>
                  <a:cxnLst>
                    <a:cxn ang="0">
                      <a:pos x="wd2" y="hd2"/>
                    </a:cxn>
                    <a:cxn ang="5400000">
                      <a:pos x="wd2" y="hd2"/>
                    </a:cxn>
                    <a:cxn ang="10800000">
                      <a:pos x="wd2" y="hd2"/>
                    </a:cxn>
                    <a:cxn ang="16200000">
                      <a:pos x="wd2" y="hd2"/>
                    </a:cxn>
                  </a:cxnLst>
                  <a:rect l="0" t="0" r="r" b="b"/>
                  <a:pathLst>
                    <a:path w="14120" h="9804" extrusionOk="0">
                      <a:moveTo>
                        <a:pt x="0" y="6496"/>
                      </a:moveTo>
                      <a:cubicBezTo>
                        <a:pt x="2057" y="4532"/>
                        <a:pt x="3600" y="1587"/>
                        <a:pt x="6171" y="605"/>
                      </a:cubicBezTo>
                      <a:cubicBezTo>
                        <a:pt x="21600" y="-3813"/>
                        <a:pt x="11829" y="17787"/>
                        <a:pt x="0" y="6496"/>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75" name="Shape"/>
                <p:cNvSpPr/>
                <p:nvPr/>
              </p:nvSpPr>
              <p:spPr>
                <a:xfrm>
                  <a:off x="364114" y="87450"/>
                  <a:ext cx="18474" cy="12701"/>
                </a:xfrm>
                <a:custGeom>
                  <a:avLst/>
                  <a:gdLst/>
                  <a:ahLst/>
                  <a:cxnLst>
                    <a:cxn ang="0">
                      <a:pos x="wd2" y="hd2"/>
                    </a:cxn>
                    <a:cxn ang="5400000">
                      <a:pos x="wd2" y="hd2"/>
                    </a:cxn>
                    <a:cxn ang="10800000">
                      <a:pos x="wd2" y="hd2"/>
                    </a:cxn>
                    <a:cxn ang="16200000">
                      <a:pos x="wd2" y="hd2"/>
                    </a:cxn>
                  </a:cxnLst>
                  <a:rect l="0" t="0" r="r" b="b"/>
                  <a:pathLst>
                    <a:path w="17953" h="13172" extrusionOk="0">
                      <a:moveTo>
                        <a:pt x="1230" y="11438"/>
                      </a:moveTo>
                      <a:cubicBezTo>
                        <a:pt x="-3647" y="-4402"/>
                        <a:pt x="6805" y="-82"/>
                        <a:pt x="17953" y="2798"/>
                      </a:cubicBezTo>
                      <a:cubicBezTo>
                        <a:pt x="6108" y="7118"/>
                        <a:pt x="6805" y="17198"/>
                        <a:pt x="1230" y="11438"/>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grpSp>
          <p:grpSp>
            <p:nvGrpSpPr>
              <p:cNvPr id="119" name="Group"/>
              <p:cNvGrpSpPr/>
              <p:nvPr/>
            </p:nvGrpSpPr>
            <p:grpSpPr>
              <a:xfrm>
                <a:off x="4267200" y="0"/>
                <a:ext cx="1807549" cy="681038"/>
                <a:chOff x="0" y="0"/>
                <a:chExt cx="1807548" cy="681037"/>
              </a:xfrm>
            </p:grpSpPr>
            <p:sp>
              <p:nvSpPr>
                <p:cNvPr id="77" name="Shape"/>
                <p:cNvSpPr/>
                <p:nvPr/>
              </p:nvSpPr>
              <p:spPr>
                <a:xfrm>
                  <a:off x="1744662" y="597664"/>
                  <a:ext cx="20638" cy="19357"/>
                </a:xfrm>
                <a:custGeom>
                  <a:avLst/>
                  <a:gdLst/>
                  <a:ahLst/>
                  <a:cxnLst>
                    <a:cxn ang="0">
                      <a:pos x="wd2" y="hd2"/>
                    </a:cxn>
                    <a:cxn ang="5400000">
                      <a:pos x="wd2" y="hd2"/>
                    </a:cxn>
                    <a:cxn ang="10800000">
                      <a:pos x="wd2" y="hd2"/>
                    </a:cxn>
                    <a:cxn ang="16200000">
                      <a:pos x="wd2" y="hd2"/>
                    </a:cxn>
                  </a:cxnLst>
                  <a:rect l="0" t="0" r="r" b="b"/>
                  <a:pathLst>
                    <a:path w="21600" h="18812" extrusionOk="0">
                      <a:moveTo>
                        <a:pt x="11520" y="16228"/>
                      </a:moveTo>
                      <a:cubicBezTo>
                        <a:pt x="2160" y="9543"/>
                        <a:pt x="10800" y="16743"/>
                        <a:pt x="5760" y="10057"/>
                      </a:cubicBezTo>
                      <a:cubicBezTo>
                        <a:pt x="4320" y="8000"/>
                        <a:pt x="0" y="3886"/>
                        <a:pt x="0" y="3886"/>
                      </a:cubicBezTo>
                      <a:cubicBezTo>
                        <a:pt x="3600" y="-229"/>
                        <a:pt x="5040" y="-743"/>
                        <a:pt x="11520" y="800"/>
                      </a:cubicBezTo>
                      <a:cubicBezTo>
                        <a:pt x="18000" y="7486"/>
                        <a:pt x="7200" y="7486"/>
                        <a:pt x="21600" y="11086"/>
                      </a:cubicBezTo>
                      <a:cubicBezTo>
                        <a:pt x="20880" y="12628"/>
                        <a:pt x="21600" y="14171"/>
                        <a:pt x="20160" y="15200"/>
                      </a:cubicBezTo>
                      <a:cubicBezTo>
                        <a:pt x="10800" y="20857"/>
                        <a:pt x="11520" y="18800"/>
                        <a:pt x="11520" y="16228"/>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78" name="Shape"/>
                <p:cNvSpPr/>
                <p:nvPr/>
              </p:nvSpPr>
              <p:spPr>
                <a:xfrm>
                  <a:off x="1503238" y="615156"/>
                  <a:ext cx="12701" cy="12701"/>
                </a:xfrm>
                <a:custGeom>
                  <a:avLst/>
                  <a:gdLst/>
                  <a:ahLst/>
                  <a:cxnLst>
                    <a:cxn ang="0">
                      <a:pos x="wd2" y="hd2"/>
                    </a:cxn>
                    <a:cxn ang="5400000">
                      <a:pos x="wd2" y="hd2"/>
                    </a:cxn>
                    <a:cxn ang="10800000">
                      <a:pos x="wd2" y="hd2"/>
                    </a:cxn>
                    <a:cxn ang="16200000">
                      <a:pos x="wd2" y="hd2"/>
                    </a:cxn>
                  </a:cxnLst>
                  <a:rect l="0" t="0" r="r" b="b"/>
                  <a:pathLst>
                    <a:path w="15098" h="21600" extrusionOk="0">
                      <a:moveTo>
                        <a:pt x="10844" y="21600"/>
                      </a:moveTo>
                      <a:cubicBezTo>
                        <a:pt x="6524" y="20250"/>
                        <a:pt x="-2116" y="16200"/>
                        <a:pt x="476" y="10800"/>
                      </a:cubicBezTo>
                      <a:cubicBezTo>
                        <a:pt x="3068" y="5400"/>
                        <a:pt x="10844" y="0"/>
                        <a:pt x="10844" y="0"/>
                      </a:cubicBezTo>
                      <a:cubicBezTo>
                        <a:pt x="12572" y="4050"/>
                        <a:pt x="19484" y="21600"/>
                        <a:pt x="10844" y="21600"/>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79" name="Shape"/>
                <p:cNvSpPr/>
                <p:nvPr/>
              </p:nvSpPr>
              <p:spPr>
                <a:xfrm>
                  <a:off x="1431737" y="627062"/>
                  <a:ext cx="37915" cy="25401"/>
                </a:xfrm>
                <a:custGeom>
                  <a:avLst/>
                  <a:gdLst/>
                  <a:ahLst/>
                  <a:cxnLst>
                    <a:cxn ang="0">
                      <a:pos x="wd2" y="hd2"/>
                    </a:cxn>
                    <a:cxn ang="5400000">
                      <a:pos x="wd2" y="hd2"/>
                    </a:cxn>
                    <a:cxn ang="10800000">
                      <a:pos x="wd2" y="hd2"/>
                    </a:cxn>
                    <a:cxn ang="16200000">
                      <a:pos x="wd2" y="hd2"/>
                    </a:cxn>
                  </a:cxnLst>
                  <a:rect l="0" t="0" r="r" b="b"/>
                  <a:pathLst>
                    <a:path w="18424" h="21600" extrusionOk="0">
                      <a:moveTo>
                        <a:pt x="3200" y="11270"/>
                      </a:moveTo>
                      <a:cubicBezTo>
                        <a:pt x="4530" y="6104"/>
                        <a:pt x="3865" y="4226"/>
                        <a:pt x="8517" y="1878"/>
                      </a:cubicBezTo>
                      <a:cubicBezTo>
                        <a:pt x="9846" y="1409"/>
                        <a:pt x="12505" y="0"/>
                        <a:pt x="12505" y="0"/>
                      </a:cubicBezTo>
                      <a:cubicBezTo>
                        <a:pt x="15163" y="470"/>
                        <a:pt x="20148" y="0"/>
                        <a:pt x="17822" y="5635"/>
                      </a:cubicBezTo>
                      <a:cubicBezTo>
                        <a:pt x="16160" y="9861"/>
                        <a:pt x="11840" y="9861"/>
                        <a:pt x="9182" y="12209"/>
                      </a:cubicBezTo>
                      <a:cubicBezTo>
                        <a:pt x="7188" y="16435"/>
                        <a:pt x="6191" y="19722"/>
                        <a:pt x="2536" y="21600"/>
                      </a:cubicBezTo>
                      <a:cubicBezTo>
                        <a:pt x="-1452" y="19722"/>
                        <a:pt x="210" y="14087"/>
                        <a:pt x="1206" y="9391"/>
                      </a:cubicBezTo>
                      <a:cubicBezTo>
                        <a:pt x="1539" y="8452"/>
                        <a:pt x="1871" y="6104"/>
                        <a:pt x="2536" y="6574"/>
                      </a:cubicBezTo>
                      <a:cubicBezTo>
                        <a:pt x="3533" y="7513"/>
                        <a:pt x="2868" y="9861"/>
                        <a:pt x="3200" y="11270"/>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80" name="Shape"/>
                <p:cNvSpPr/>
                <p:nvPr/>
              </p:nvSpPr>
              <p:spPr>
                <a:xfrm>
                  <a:off x="1382712" y="626015"/>
                  <a:ext cx="43262" cy="24860"/>
                </a:xfrm>
                <a:custGeom>
                  <a:avLst/>
                  <a:gdLst/>
                  <a:ahLst/>
                  <a:cxnLst>
                    <a:cxn ang="0">
                      <a:pos x="wd2" y="hd2"/>
                    </a:cxn>
                    <a:cxn ang="5400000">
                      <a:pos x="wd2" y="hd2"/>
                    </a:cxn>
                    <a:cxn ang="10800000">
                      <a:pos x="wd2" y="hd2"/>
                    </a:cxn>
                    <a:cxn ang="16200000">
                      <a:pos x="wd2" y="hd2"/>
                    </a:cxn>
                  </a:cxnLst>
                  <a:rect l="0" t="0" r="r" b="b"/>
                  <a:pathLst>
                    <a:path w="20297" h="21140" extrusionOk="0">
                      <a:moveTo>
                        <a:pt x="0" y="13787"/>
                      </a:moveTo>
                      <a:cubicBezTo>
                        <a:pt x="2191" y="10570"/>
                        <a:pt x="2817" y="9651"/>
                        <a:pt x="5635" y="11029"/>
                      </a:cubicBezTo>
                      <a:cubicBezTo>
                        <a:pt x="7826" y="1378"/>
                        <a:pt x="11270" y="5055"/>
                        <a:pt x="16278" y="0"/>
                      </a:cubicBezTo>
                      <a:cubicBezTo>
                        <a:pt x="17530" y="459"/>
                        <a:pt x="19096" y="-460"/>
                        <a:pt x="20035" y="919"/>
                      </a:cubicBezTo>
                      <a:cubicBezTo>
                        <a:pt x="21600" y="3217"/>
                        <a:pt x="15652" y="8272"/>
                        <a:pt x="15652" y="8272"/>
                      </a:cubicBezTo>
                      <a:cubicBezTo>
                        <a:pt x="14400" y="13787"/>
                        <a:pt x="10957" y="9651"/>
                        <a:pt x="8765" y="14706"/>
                      </a:cubicBezTo>
                      <a:cubicBezTo>
                        <a:pt x="9704" y="18383"/>
                        <a:pt x="9704" y="19761"/>
                        <a:pt x="6887" y="21140"/>
                      </a:cubicBezTo>
                      <a:cubicBezTo>
                        <a:pt x="6261" y="20680"/>
                        <a:pt x="5635" y="20680"/>
                        <a:pt x="5009" y="20221"/>
                      </a:cubicBezTo>
                      <a:cubicBezTo>
                        <a:pt x="4383" y="19302"/>
                        <a:pt x="4383" y="17923"/>
                        <a:pt x="3757" y="17463"/>
                      </a:cubicBezTo>
                      <a:cubicBezTo>
                        <a:pt x="2504" y="16544"/>
                        <a:pt x="0" y="15625"/>
                        <a:pt x="0" y="15625"/>
                      </a:cubicBezTo>
                      <a:cubicBezTo>
                        <a:pt x="626" y="11489"/>
                        <a:pt x="939" y="11029"/>
                        <a:pt x="0" y="13787"/>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81" name="Shape"/>
                <p:cNvSpPr/>
                <p:nvPr/>
              </p:nvSpPr>
              <p:spPr>
                <a:xfrm>
                  <a:off x="1134782" y="488428"/>
                  <a:ext cx="236974" cy="145667"/>
                </a:xfrm>
                <a:custGeom>
                  <a:avLst/>
                  <a:gdLst/>
                  <a:ahLst/>
                  <a:cxnLst>
                    <a:cxn ang="0">
                      <a:pos x="wd2" y="hd2"/>
                    </a:cxn>
                    <a:cxn ang="5400000">
                      <a:pos x="wd2" y="hd2"/>
                    </a:cxn>
                    <a:cxn ang="10800000">
                      <a:pos x="wd2" y="hd2"/>
                    </a:cxn>
                    <a:cxn ang="16200000">
                      <a:pos x="wd2" y="hd2"/>
                    </a:cxn>
                  </a:cxnLst>
                  <a:rect l="0" t="0" r="r" b="b"/>
                  <a:pathLst>
                    <a:path w="21353" h="21312" extrusionOk="0">
                      <a:moveTo>
                        <a:pt x="490" y="156"/>
                      </a:moveTo>
                      <a:cubicBezTo>
                        <a:pt x="1221" y="-156"/>
                        <a:pt x="1342" y="936"/>
                        <a:pt x="2072" y="1248"/>
                      </a:cubicBezTo>
                      <a:cubicBezTo>
                        <a:pt x="2133" y="1326"/>
                        <a:pt x="2620" y="2105"/>
                        <a:pt x="2681" y="2183"/>
                      </a:cubicBezTo>
                      <a:cubicBezTo>
                        <a:pt x="3289" y="2963"/>
                        <a:pt x="3959" y="2807"/>
                        <a:pt x="4506" y="3899"/>
                      </a:cubicBezTo>
                      <a:cubicBezTo>
                        <a:pt x="4750" y="4367"/>
                        <a:pt x="5480" y="4991"/>
                        <a:pt x="5480" y="4991"/>
                      </a:cubicBezTo>
                      <a:cubicBezTo>
                        <a:pt x="5723" y="6004"/>
                        <a:pt x="6697" y="6706"/>
                        <a:pt x="7305" y="7486"/>
                      </a:cubicBezTo>
                      <a:cubicBezTo>
                        <a:pt x="7427" y="8032"/>
                        <a:pt x="7792" y="9513"/>
                        <a:pt x="8157" y="9825"/>
                      </a:cubicBezTo>
                      <a:cubicBezTo>
                        <a:pt x="8400" y="9981"/>
                        <a:pt x="8887" y="10137"/>
                        <a:pt x="8887" y="10137"/>
                      </a:cubicBezTo>
                      <a:cubicBezTo>
                        <a:pt x="9009" y="10605"/>
                        <a:pt x="9252" y="11541"/>
                        <a:pt x="9252" y="11541"/>
                      </a:cubicBezTo>
                      <a:cubicBezTo>
                        <a:pt x="9678" y="10683"/>
                        <a:pt x="10104" y="11073"/>
                        <a:pt x="10591" y="11697"/>
                      </a:cubicBezTo>
                      <a:cubicBezTo>
                        <a:pt x="10469" y="12866"/>
                        <a:pt x="10408" y="13958"/>
                        <a:pt x="10226" y="15128"/>
                      </a:cubicBezTo>
                      <a:cubicBezTo>
                        <a:pt x="10287" y="15596"/>
                        <a:pt x="10469" y="16999"/>
                        <a:pt x="10834" y="17311"/>
                      </a:cubicBezTo>
                      <a:cubicBezTo>
                        <a:pt x="11138" y="17623"/>
                        <a:pt x="11625" y="17623"/>
                        <a:pt x="11929" y="17935"/>
                      </a:cubicBezTo>
                      <a:cubicBezTo>
                        <a:pt x="12294" y="17779"/>
                        <a:pt x="13025" y="18091"/>
                        <a:pt x="13025" y="18091"/>
                      </a:cubicBezTo>
                      <a:cubicBezTo>
                        <a:pt x="13450" y="18637"/>
                        <a:pt x="13572" y="18949"/>
                        <a:pt x="14241" y="18715"/>
                      </a:cubicBezTo>
                      <a:cubicBezTo>
                        <a:pt x="14607" y="18559"/>
                        <a:pt x="15337" y="18247"/>
                        <a:pt x="15337" y="18247"/>
                      </a:cubicBezTo>
                      <a:cubicBezTo>
                        <a:pt x="15702" y="18559"/>
                        <a:pt x="16006" y="19027"/>
                        <a:pt x="16432" y="19183"/>
                      </a:cubicBezTo>
                      <a:cubicBezTo>
                        <a:pt x="16736" y="19339"/>
                        <a:pt x="17588" y="19495"/>
                        <a:pt x="17892" y="19806"/>
                      </a:cubicBezTo>
                      <a:cubicBezTo>
                        <a:pt x="18196" y="20118"/>
                        <a:pt x="18987" y="20430"/>
                        <a:pt x="18987" y="20430"/>
                      </a:cubicBezTo>
                      <a:cubicBezTo>
                        <a:pt x="19961" y="20352"/>
                        <a:pt x="20448" y="20196"/>
                        <a:pt x="21299" y="20586"/>
                      </a:cubicBezTo>
                      <a:cubicBezTo>
                        <a:pt x="21482" y="21288"/>
                        <a:pt x="21178" y="21444"/>
                        <a:pt x="20691" y="21210"/>
                      </a:cubicBezTo>
                      <a:cubicBezTo>
                        <a:pt x="20326" y="21366"/>
                        <a:pt x="19474" y="21054"/>
                        <a:pt x="19474" y="21054"/>
                      </a:cubicBezTo>
                      <a:cubicBezTo>
                        <a:pt x="18987" y="21288"/>
                        <a:pt x="18622" y="21054"/>
                        <a:pt x="18136" y="20898"/>
                      </a:cubicBezTo>
                      <a:cubicBezTo>
                        <a:pt x="17892" y="20820"/>
                        <a:pt x="17405" y="20586"/>
                        <a:pt x="17405" y="20586"/>
                      </a:cubicBezTo>
                      <a:cubicBezTo>
                        <a:pt x="16675" y="20898"/>
                        <a:pt x="15945" y="20586"/>
                        <a:pt x="15215" y="20430"/>
                      </a:cubicBezTo>
                      <a:cubicBezTo>
                        <a:pt x="14789" y="20040"/>
                        <a:pt x="14607" y="19884"/>
                        <a:pt x="14120" y="20118"/>
                      </a:cubicBezTo>
                      <a:cubicBezTo>
                        <a:pt x="12720" y="19495"/>
                        <a:pt x="11564" y="19806"/>
                        <a:pt x="10347" y="18715"/>
                      </a:cubicBezTo>
                      <a:cubicBezTo>
                        <a:pt x="9921" y="17857"/>
                        <a:pt x="10591" y="17077"/>
                        <a:pt x="9617" y="16687"/>
                      </a:cubicBezTo>
                      <a:cubicBezTo>
                        <a:pt x="9252" y="18013"/>
                        <a:pt x="8157" y="15674"/>
                        <a:pt x="7548" y="15440"/>
                      </a:cubicBezTo>
                      <a:cubicBezTo>
                        <a:pt x="7183" y="15128"/>
                        <a:pt x="6818" y="14660"/>
                        <a:pt x="6453" y="14348"/>
                      </a:cubicBezTo>
                      <a:cubicBezTo>
                        <a:pt x="6210" y="13490"/>
                        <a:pt x="6210" y="12710"/>
                        <a:pt x="5601" y="12165"/>
                      </a:cubicBezTo>
                      <a:cubicBezTo>
                        <a:pt x="4932" y="10917"/>
                        <a:pt x="5054" y="9123"/>
                        <a:pt x="4019" y="8266"/>
                      </a:cubicBezTo>
                      <a:cubicBezTo>
                        <a:pt x="3959" y="8110"/>
                        <a:pt x="3898" y="7954"/>
                        <a:pt x="3776" y="7798"/>
                      </a:cubicBezTo>
                      <a:cubicBezTo>
                        <a:pt x="3654" y="7720"/>
                        <a:pt x="3472" y="7798"/>
                        <a:pt x="3411" y="7642"/>
                      </a:cubicBezTo>
                      <a:cubicBezTo>
                        <a:pt x="3289" y="7408"/>
                        <a:pt x="3168" y="6706"/>
                        <a:pt x="3168" y="6706"/>
                      </a:cubicBezTo>
                      <a:cubicBezTo>
                        <a:pt x="3472" y="5536"/>
                        <a:pt x="3046" y="4601"/>
                        <a:pt x="2194" y="4367"/>
                      </a:cubicBezTo>
                      <a:cubicBezTo>
                        <a:pt x="1829" y="3665"/>
                        <a:pt x="1768" y="3275"/>
                        <a:pt x="1099" y="2963"/>
                      </a:cubicBezTo>
                      <a:cubicBezTo>
                        <a:pt x="856" y="1949"/>
                        <a:pt x="856" y="1871"/>
                        <a:pt x="125" y="1560"/>
                      </a:cubicBezTo>
                      <a:cubicBezTo>
                        <a:pt x="-57" y="858"/>
                        <a:pt x="-118" y="234"/>
                        <a:pt x="490" y="0"/>
                      </a:cubicBezTo>
                      <a:cubicBezTo>
                        <a:pt x="977" y="234"/>
                        <a:pt x="977" y="156"/>
                        <a:pt x="490" y="156"/>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82" name="Shape"/>
                <p:cNvSpPr/>
                <p:nvPr/>
              </p:nvSpPr>
              <p:spPr>
                <a:xfrm>
                  <a:off x="1279525" y="477837"/>
                  <a:ext cx="104651" cy="107951"/>
                </a:xfrm>
                <a:custGeom>
                  <a:avLst/>
                  <a:gdLst/>
                  <a:ahLst/>
                  <a:cxnLst>
                    <a:cxn ang="0">
                      <a:pos x="wd2" y="hd2"/>
                    </a:cxn>
                    <a:cxn ang="5400000">
                      <a:pos x="wd2" y="hd2"/>
                    </a:cxn>
                    <a:cxn ang="10800000">
                      <a:pos x="wd2" y="hd2"/>
                    </a:cxn>
                    <a:cxn ang="16200000">
                      <a:pos x="wd2" y="hd2"/>
                    </a:cxn>
                  </a:cxnLst>
                  <a:rect l="0" t="0" r="r" b="b"/>
                  <a:pathLst>
                    <a:path w="21252" h="21600" extrusionOk="0">
                      <a:moveTo>
                        <a:pt x="7477" y="6920"/>
                      </a:moveTo>
                      <a:cubicBezTo>
                        <a:pt x="8031" y="6606"/>
                        <a:pt x="8862" y="6606"/>
                        <a:pt x="9138" y="6082"/>
                      </a:cubicBezTo>
                      <a:cubicBezTo>
                        <a:pt x="9277" y="5872"/>
                        <a:pt x="9277" y="5557"/>
                        <a:pt x="9415" y="5452"/>
                      </a:cubicBezTo>
                      <a:cubicBezTo>
                        <a:pt x="9831" y="5138"/>
                        <a:pt x="11077" y="4614"/>
                        <a:pt x="11077" y="4614"/>
                      </a:cubicBezTo>
                      <a:cubicBezTo>
                        <a:pt x="15646" y="5767"/>
                        <a:pt x="11769" y="3041"/>
                        <a:pt x="14677" y="2307"/>
                      </a:cubicBezTo>
                      <a:cubicBezTo>
                        <a:pt x="15231" y="1783"/>
                        <a:pt x="14954" y="944"/>
                        <a:pt x="15508" y="419"/>
                      </a:cubicBezTo>
                      <a:cubicBezTo>
                        <a:pt x="15923" y="105"/>
                        <a:pt x="17169" y="0"/>
                        <a:pt x="17169" y="0"/>
                      </a:cubicBezTo>
                      <a:cubicBezTo>
                        <a:pt x="19108" y="1468"/>
                        <a:pt x="17446" y="2412"/>
                        <a:pt x="20769" y="2936"/>
                      </a:cubicBezTo>
                      <a:cubicBezTo>
                        <a:pt x="21600" y="3775"/>
                        <a:pt x="21323" y="4089"/>
                        <a:pt x="20215" y="4614"/>
                      </a:cubicBezTo>
                      <a:cubicBezTo>
                        <a:pt x="19523" y="5452"/>
                        <a:pt x="18692" y="6396"/>
                        <a:pt x="17446" y="6711"/>
                      </a:cubicBezTo>
                      <a:cubicBezTo>
                        <a:pt x="16338" y="7864"/>
                        <a:pt x="17723" y="8703"/>
                        <a:pt x="18277" y="9856"/>
                      </a:cubicBezTo>
                      <a:cubicBezTo>
                        <a:pt x="17862" y="10800"/>
                        <a:pt x="18692" y="11010"/>
                        <a:pt x="19662" y="11534"/>
                      </a:cubicBezTo>
                      <a:cubicBezTo>
                        <a:pt x="20077" y="12478"/>
                        <a:pt x="19523" y="12583"/>
                        <a:pt x="20215" y="13421"/>
                      </a:cubicBezTo>
                      <a:cubicBezTo>
                        <a:pt x="19662" y="14575"/>
                        <a:pt x="18692" y="13946"/>
                        <a:pt x="17723" y="13421"/>
                      </a:cubicBezTo>
                      <a:cubicBezTo>
                        <a:pt x="16062" y="13841"/>
                        <a:pt x="16892" y="14260"/>
                        <a:pt x="16062" y="15309"/>
                      </a:cubicBezTo>
                      <a:cubicBezTo>
                        <a:pt x="15646" y="15833"/>
                        <a:pt x="14954" y="15938"/>
                        <a:pt x="14400" y="16357"/>
                      </a:cubicBezTo>
                      <a:cubicBezTo>
                        <a:pt x="14815" y="17511"/>
                        <a:pt x="15508" y="20027"/>
                        <a:pt x="13846" y="20761"/>
                      </a:cubicBezTo>
                      <a:cubicBezTo>
                        <a:pt x="13292" y="20971"/>
                        <a:pt x="12738" y="20971"/>
                        <a:pt x="12185" y="21181"/>
                      </a:cubicBezTo>
                      <a:cubicBezTo>
                        <a:pt x="11908" y="21285"/>
                        <a:pt x="11631" y="21495"/>
                        <a:pt x="11354" y="21600"/>
                      </a:cubicBezTo>
                      <a:cubicBezTo>
                        <a:pt x="11077" y="21495"/>
                        <a:pt x="10662" y="21390"/>
                        <a:pt x="10523" y="21181"/>
                      </a:cubicBezTo>
                      <a:cubicBezTo>
                        <a:pt x="10246" y="20761"/>
                        <a:pt x="10523" y="20027"/>
                        <a:pt x="9969" y="19922"/>
                      </a:cubicBezTo>
                      <a:cubicBezTo>
                        <a:pt x="9415" y="19817"/>
                        <a:pt x="8308" y="19503"/>
                        <a:pt x="8308" y="19503"/>
                      </a:cubicBezTo>
                      <a:cubicBezTo>
                        <a:pt x="7338" y="19713"/>
                        <a:pt x="6785" y="20132"/>
                        <a:pt x="5815" y="20342"/>
                      </a:cubicBezTo>
                      <a:cubicBezTo>
                        <a:pt x="4708" y="19817"/>
                        <a:pt x="5123" y="19188"/>
                        <a:pt x="3877" y="19503"/>
                      </a:cubicBezTo>
                      <a:cubicBezTo>
                        <a:pt x="1662" y="18979"/>
                        <a:pt x="2631" y="16882"/>
                        <a:pt x="1385" y="15518"/>
                      </a:cubicBezTo>
                      <a:cubicBezTo>
                        <a:pt x="692" y="12687"/>
                        <a:pt x="1523" y="15414"/>
                        <a:pt x="554" y="13631"/>
                      </a:cubicBezTo>
                      <a:cubicBezTo>
                        <a:pt x="277" y="13212"/>
                        <a:pt x="0" y="12373"/>
                        <a:pt x="0" y="12373"/>
                      </a:cubicBezTo>
                      <a:cubicBezTo>
                        <a:pt x="277" y="9961"/>
                        <a:pt x="0" y="8703"/>
                        <a:pt x="2769" y="10066"/>
                      </a:cubicBezTo>
                      <a:cubicBezTo>
                        <a:pt x="3185" y="11010"/>
                        <a:pt x="3185" y="11534"/>
                        <a:pt x="4431" y="10905"/>
                      </a:cubicBezTo>
                      <a:cubicBezTo>
                        <a:pt x="4846" y="9961"/>
                        <a:pt x="4015" y="9227"/>
                        <a:pt x="4708" y="8388"/>
                      </a:cubicBezTo>
                      <a:cubicBezTo>
                        <a:pt x="4985" y="7969"/>
                        <a:pt x="6646" y="7654"/>
                        <a:pt x="7200" y="7340"/>
                      </a:cubicBezTo>
                      <a:cubicBezTo>
                        <a:pt x="7892" y="6606"/>
                        <a:pt x="8031" y="6501"/>
                        <a:pt x="7477" y="6920"/>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83" name="Shape"/>
                <p:cNvSpPr/>
                <p:nvPr/>
              </p:nvSpPr>
              <p:spPr>
                <a:xfrm>
                  <a:off x="1384029" y="527050"/>
                  <a:ext cx="65170" cy="20638"/>
                </a:xfrm>
                <a:custGeom>
                  <a:avLst/>
                  <a:gdLst/>
                  <a:ahLst/>
                  <a:cxnLst>
                    <a:cxn ang="0">
                      <a:pos x="wd2" y="hd2"/>
                    </a:cxn>
                    <a:cxn ang="5400000">
                      <a:pos x="wd2" y="hd2"/>
                    </a:cxn>
                    <a:cxn ang="10800000">
                      <a:pos x="wd2" y="hd2"/>
                    </a:cxn>
                    <a:cxn ang="16200000">
                      <a:pos x="wd2" y="hd2"/>
                    </a:cxn>
                  </a:cxnLst>
                  <a:rect l="0" t="0" r="r" b="b"/>
                  <a:pathLst>
                    <a:path w="18866" h="21600" extrusionOk="0">
                      <a:moveTo>
                        <a:pt x="412" y="18189"/>
                      </a:moveTo>
                      <a:cubicBezTo>
                        <a:pt x="1006" y="12505"/>
                        <a:pt x="1006" y="7958"/>
                        <a:pt x="3186" y="5684"/>
                      </a:cubicBezTo>
                      <a:cubicBezTo>
                        <a:pt x="5168" y="6821"/>
                        <a:pt x="6951" y="7958"/>
                        <a:pt x="8735" y="11368"/>
                      </a:cubicBezTo>
                      <a:cubicBezTo>
                        <a:pt x="11905" y="8526"/>
                        <a:pt x="10320" y="9663"/>
                        <a:pt x="13887" y="7958"/>
                      </a:cubicBezTo>
                      <a:cubicBezTo>
                        <a:pt x="14878" y="5116"/>
                        <a:pt x="17454" y="0"/>
                        <a:pt x="17454" y="0"/>
                      </a:cubicBezTo>
                      <a:cubicBezTo>
                        <a:pt x="21219" y="3411"/>
                        <a:pt x="16463" y="13074"/>
                        <a:pt x="14680" y="14779"/>
                      </a:cubicBezTo>
                      <a:cubicBezTo>
                        <a:pt x="13689" y="18758"/>
                        <a:pt x="13094" y="19895"/>
                        <a:pt x="11509" y="21600"/>
                      </a:cubicBezTo>
                      <a:cubicBezTo>
                        <a:pt x="10320" y="20463"/>
                        <a:pt x="7942" y="18189"/>
                        <a:pt x="7942" y="18189"/>
                      </a:cubicBezTo>
                      <a:cubicBezTo>
                        <a:pt x="6158" y="13074"/>
                        <a:pt x="4771" y="14779"/>
                        <a:pt x="2393" y="17053"/>
                      </a:cubicBezTo>
                      <a:cubicBezTo>
                        <a:pt x="-183" y="15916"/>
                        <a:pt x="-381" y="13642"/>
                        <a:pt x="412" y="18189"/>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84" name="Shape"/>
                <p:cNvSpPr/>
                <p:nvPr/>
              </p:nvSpPr>
              <p:spPr>
                <a:xfrm>
                  <a:off x="1379537" y="552450"/>
                  <a:ext cx="44661" cy="53975"/>
                </a:xfrm>
                <a:custGeom>
                  <a:avLst/>
                  <a:gdLst/>
                  <a:ahLst/>
                  <a:cxnLst>
                    <a:cxn ang="0">
                      <a:pos x="wd2" y="hd2"/>
                    </a:cxn>
                    <a:cxn ang="5400000">
                      <a:pos x="wd2" y="hd2"/>
                    </a:cxn>
                    <a:cxn ang="10800000">
                      <a:pos x="wd2" y="hd2"/>
                    </a:cxn>
                    <a:cxn ang="16200000">
                      <a:pos x="wd2" y="hd2"/>
                    </a:cxn>
                  </a:cxnLst>
                  <a:rect l="0" t="0" r="r" b="b"/>
                  <a:pathLst>
                    <a:path w="18989" h="21600" extrusionOk="0">
                      <a:moveTo>
                        <a:pt x="2274" y="3738"/>
                      </a:moveTo>
                      <a:cubicBezTo>
                        <a:pt x="2842" y="1662"/>
                        <a:pt x="2558" y="623"/>
                        <a:pt x="5116" y="0"/>
                      </a:cubicBezTo>
                      <a:cubicBezTo>
                        <a:pt x="7958" y="623"/>
                        <a:pt x="7105" y="2492"/>
                        <a:pt x="9663" y="3738"/>
                      </a:cubicBezTo>
                      <a:cubicBezTo>
                        <a:pt x="13074" y="3323"/>
                        <a:pt x="14495" y="1662"/>
                        <a:pt x="17621" y="831"/>
                      </a:cubicBezTo>
                      <a:cubicBezTo>
                        <a:pt x="21600" y="1869"/>
                        <a:pt x="15916" y="6438"/>
                        <a:pt x="13074" y="7062"/>
                      </a:cubicBezTo>
                      <a:cubicBezTo>
                        <a:pt x="14495" y="11631"/>
                        <a:pt x="12221" y="6023"/>
                        <a:pt x="15347" y="9969"/>
                      </a:cubicBezTo>
                      <a:cubicBezTo>
                        <a:pt x="15916" y="10800"/>
                        <a:pt x="16484" y="12462"/>
                        <a:pt x="16484" y="12462"/>
                      </a:cubicBezTo>
                      <a:cubicBezTo>
                        <a:pt x="15632" y="14123"/>
                        <a:pt x="15347" y="14746"/>
                        <a:pt x="13074" y="15369"/>
                      </a:cubicBezTo>
                      <a:cubicBezTo>
                        <a:pt x="10800" y="14746"/>
                        <a:pt x="10516" y="14123"/>
                        <a:pt x="9663" y="12462"/>
                      </a:cubicBezTo>
                      <a:cubicBezTo>
                        <a:pt x="9379" y="10385"/>
                        <a:pt x="9095" y="6854"/>
                        <a:pt x="6253" y="9969"/>
                      </a:cubicBezTo>
                      <a:cubicBezTo>
                        <a:pt x="7105" y="12462"/>
                        <a:pt x="6537" y="11008"/>
                        <a:pt x="7958" y="14123"/>
                      </a:cubicBezTo>
                      <a:cubicBezTo>
                        <a:pt x="8242" y="14538"/>
                        <a:pt x="8526" y="15369"/>
                        <a:pt x="8526" y="15369"/>
                      </a:cubicBezTo>
                      <a:cubicBezTo>
                        <a:pt x="6821" y="17446"/>
                        <a:pt x="6253" y="19315"/>
                        <a:pt x="5684" y="21600"/>
                      </a:cubicBezTo>
                      <a:cubicBezTo>
                        <a:pt x="4832" y="21392"/>
                        <a:pt x="3979" y="21600"/>
                        <a:pt x="3411" y="21185"/>
                      </a:cubicBezTo>
                      <a:cubicBezTo>
                        <a:pt x="2558" y="20562"/>
                        <a:pt x="2274" y="18692"/>
                        <a:pt x="2274" y="18692"/>
                      </a:cubicBezTo>
                      <a:cubicBezTo>
                        <a:pt x="3695" y="15577"/>
                        <a:pt x="3979" y="13292"/>
                        <a:pt x="0" y="11215"/>
                      </a:cubicBezTo>
                      <a:cubicBezTo>
                        <a:pt x="284" y="9554"/>
                        <a:pt x="284" y="7892"/>
                        <a:pt x="568" y="6231"/>
                      </a:cubicBezTo>
                      <a:cubicBezTo>
                        <a:pt x="568" y="5608"/>
                        <a:pt x="3695" y="415"/>
                        <a:pt x="2274" y="3738"/>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85" name="Shape"/>
                <p:cNvSpPr/>
                <p:nvPr/>
              </p:nvSpPr>
              <p:spPr>
                <a:xfrm>
                  <a:off x="1465948" y="522287"/>
                  <a:ext cx="24715" cy="30554"/>
                </a:xfrm>
                <a:custGeom>
                  <a:avLst/>
                  <a:gdLst/>
                  <a:ahLst/>
                  <a:cxnLst>
                    <a:cxn ang="0">
                      <a:pos x="wd2" y="hd2"/>
                    </a:cxn>
                    <a:cxn ang="5400000">
                      <a:pos x="wd2" y="hd2"/>
                    </a:cxn>
                    <a:cxn ang="10800000">
                      <a:pos x="wd2" y="hd2"/>
                    </a:cxn>
                    <a:cxn ang="16200000">
                      <a:pos x="wd2" y="hd2"/>
                    </a:cxn>
                  </a:cxnLst>
                  <a:rect l="0" t="0" r="r" b="b"/>
                  <a:pathLst>
                    <a:path w="21016" h="20786" extrusionOk="0">
                      <a:moveTo>
                        <a:pt x="1167" y="9915"/>
                      </a:moveTo>
                      <a:cubicBezTo>
                        <a:pt x="2335" y="4957"/>
                        <a:pt x="584" y="2479"/>
                        <a:pt x="7005" y="0"/>
                      </a:cubicBezTo>
                      <a:cubicBezTo>
                        <a:pt x="14594" y="3187"/>
                        <a:pt x="12843" y="6020"/>
                        <a:pt x="8173" y="9915"/>
                      </a:cubicBezTo>
                      <a:cubicBezTo>
                        <a:pt x="14011" y="10977"/>
                        <a:pt x="18681" y="9561"/>
                        <a:pt x="21016" y="13456"/>
                      </a:cubicBezTo>
                      <a:cubicBezTo>
                        <a:pt x="16930" y="15934"/>
                        <a:pt x="15762" y="16643"/>
                        <a:pt x="10508" y="15580"/>
                      </a:cubicBezTo>
                      <a:cubicBezTo>
                        <a:pt x="7005" y="19121"/>
                        <a:pt x="9924" y="21600"/>
                        <a:pt x="2335" y="20538"/>
                      </a:cubicBezTo>
                      <a:cubicBezTo>
                        <a:pt x="-584" y="17705"/>
                        <a:pt x="1167" y="15580"/>
                        <a:pt x="0" y="12039"/>
                      </a:cubicBezTo>
                      <a:cubicBezTo>
                        <a:pt x="584" y="11331"/>
                        <a:pt x="1167" y="9915"/>
                        <a:pt x="1167" y="9915"/>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86" name="Shape"/>
                <p:cNvSpPr/>
                <p:nvPr/>
              </p:nvSpPr>
              <p:spPr>
                <a:xfrm>
                  <a:off x="1473072" y="571426"/>
                  <a:ext cx="30291" cy="12701"/>
                </a:xfrm>
                <a:custGeom>
                  <a:avLst/>
                  <a:gdLst/>
                  <a:ahLst/>
                  <a:cxnLst>
                    <a:cxn ang="0">
                      <a:pos x="wd2" y="hd2"/>
                    </a:cxn>
                    <a:cxn ang="5400000">
                      <a:pos x="wd2" y="hd2"/>
                    </a:cxn>
                    <a:cxn ang="10800000">
                      <a:pos x="wd2" y="hd2"/>
                    </a:cxn>
                    <a:cxn ang="16200000">
                      <a:pos x="wd2" y="hd2"/>
                    </a:cxn>
                  </a:cxnLst>
                  <a:rect l="0" t="0" r="r" b="b"/>
                  <a:pathLst>
                    <a:path w="20607" h="17081" extrusionOk="0">
                      <a:moveTo>
                        <a:pt x="2093" y="0"/>
                      </a:moveTo>
                      <a:cubicBezTo>
                        <a:pt x="5619" y="4469"/>
                        <a:pt x="7383" y="1490"/>
                        <a:pt x="11791" y="0"/>
                      </a:cubicBezTo>
                      <a:cubicBezTo>
                        <a:pt x="18844" y="3724"/>
                        <a:pt x="16640" y="2234"/>
                        <a:pt x="20607" y="11917"/>
                      </a:cubicBezTo>
                      <a:cubicBezTo>
                        <a:pt x="19285" y="21600"/>
                        <a:pt x="17521" y="15641"/>
                        <a:pt x="14436" y="10428"/>
                      </a:cubicBezTo>
                      <a:cubicBezTo>
                        <a:pt x="10468" y="11172"/>
                        <a:pt x="4297" y="14152"/>
                        <a:pt x="329" y="11917"/>
                      </a:cubicBezTo>
                      <a:cubicBezTo>
                        <a:pt x="-993" y="4469"/>
                        <a:pt x="2093" y="7448"/>
                        <a:pt x="2093" y="0"/>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87" name="Shape"/>
                <p:cNvSpPr/>
                <p:nvPr/>
              </p:nvSpPr>
              <p:spPr>
                <a:xfrm>
                  <a:off x="1506384" y="547687"/>
                  <a:ext cx="39842" cy="25997"/>
                </a:xfrm>
                <a:custGeom>
                  <a:avLst/>
                  <a:gdLst/>
                  <a:ahLst/>
                  <a:cxnLst>
                    <a:cxn ang="0">
                      <a:pos x="wd2" y="hd2"/>
                    </a:cxn>
                    <a:cxn ang="5400000">
                      <a:pos x="wd2" y="hd2"/>
                    </a:cxn>
                    <a:cxn ang="10800000">
                      <a:pos x="wd2" y="hd2"/>
                    </a:cxn>
                    <a:cxn ang="16200000">
                      <a:pos x="wd2" y="hd2"/>
                    </a:cxn>
                  </a:cxnLst>
                  <a:rect l="0" t="0" r="r" b="b"/>
                  <a:pathLst>
                    <a:path w="20849" h="20806" extrusionOk="0">
                      <a:moveTo>
                        <a:pt x="6685" y="17100"/>
                      </a:moveTo>
                      <a:cubicBezTo>
                        <a:pt x="5977" y="15300"/>
                        <a:pt x="5977" y="13050"/>
                        <a:pt x="4560" y="11700"/>
                      </a:cubicBezTo>
                      <a:cubicBezTo>
                        <a:pt x="3498" y="10800"/>
                        <a:pt x="311" y="9900"/>
                        <a:pt x="311" y="9900"/>
                      </a:cubicBezTo>
                      <a:cubicBezTo>
                        <a:pt x="-751" y="5400"/>
                        <a:pt x="1019" y="5400"/>
                        <a:pt x="3852" y="3600"/>
                      </a:cubicBezTo>
                      <a:cubicBezTo>
                        <a:pt x="5269" y="2700"/>
                        <a:pt x="8101" y="0"/>
                        <a:pt x="8101" y="0"/>
                      </a:cubicBezTo>
                      <a:cubicBezTo>
                        <a:pt x="12351" y="900"/>
                        <a:pt x="13767" y="900"/>
                        <a:pt x="16600" y="4500"/>
                      </a:cubicBezTo>
                      <a:cubicBezTo>
                        <a:pt x="15183" y="9450"/>
                        <a:pt x="15538" y="5400"/>
                        <a:pt x="18016" y="9000"/>
                      </a:cubicBezTo>
                      <a:cubicBezTo>
                        <a:pt x="19079" y="10800"/>
                        <a:pt x="20849" y="14400"/>
                        <a:pt x="20849" y="14400"/>
                      </a:cubicBezTo>
                      <a:cubicBezTo>
                        <a:pt x="19079" y="21150"/>
                        <a:pt x="18016" y="18900"/>
                        <a:pt x="13767" y="17100"/>
                      </a:cubicBezTo>
                      <a:cubicBezTo>
                        <a:pt x="8810" y="21150"/>
                        <a:pt x="11288" y="21600"/>
                        <a:pt x="7393" y="19800"/>
                      </a:cubicBezTo>
                      <a:cubicBezTo>
                        <a:pt x="7039" y="18900"/>
                        <a:pt x="6685" y="17100"/>
                        <a:pt x="6685" y="17100"/>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88" name="Shape"/>
                <p:cNvSpPr/>
                <p:nvPr/>
              </p:nvSpPr>
              <p:spPr>
                <a:xfrm>
                  <a:off x="1516062" y="560387"/>
                  <a:ext cx="192412" cy="95051"/>
                </a:xfrm>
                <a:custGeom>
                  <a:avLst/>
                  <a:gdLst/>
                  <a:ahLst/>
                  <a:cxnLst>
                    <a:cxn ang="0">
                      <a:pos x="wd2" y="hd2"/>
                    </a:cxn>
                    <a:cxn ang="5400000">
                      <a:pos x="wd2" y="hd2"/>
                    </a:cxn>
                    <a:cxn ang="10800000">
                      <a:pos x="wd2" y="hd2"/>
                    </a:cxn>
                    <a:cxn ang="16200000">
                      <a:pos x="wd2" y="hd2"/>
                    </a:cxn>
                  </a:cxnLst>
                  <a:rect l="0" t="0" r="r" b="b"/>
                  <a:pathLst>
                    <a:path w="21459" h="21201" extrusionOk="0">
                      <a:moveTo>
                        <a:pt x="3474" y="3323"/>
                      </a:moveTo>
                      <a:cubicBezTo>
                        <a:pt x="3097" y="1662"/>
                        <a:pt x="3474" y="2018"/>
                        <a:pt x="2719" y="1662"/>
                      </a:cubicBezTo>
                      <a:cubicBezTo>
                        <a:pt x="2341" y="2018"/>
                        <a:pt x="1964" y="3560"/>
                        <a:pt x="1964" y="3560"/>
                      </a:cubicBezTo>
                      <a:cubicBezTo>
                        <a:pt x="906" y="2967"/>
                        <a:pt x="1435" y="2492"/>
                        <a:pt x="0" y="2848"/>
                      </a:cubicBezTo>
                      <a:cubicBezTo>
                        <a:pt x="151" y="3916"/>
                        <a:pt x="151" y="4391"/>
                        <a:pt x="755" y="4985"/>
                      </a:cubicBezTo>
                      <a:cubicBezTo>
                        <a:pt x="906" y="5815"/>
                        <a:pt x="1057" y="6527"/>
                        <a:pt x="1208" y="7358"/>
                      </a:cubicBezTo>
                      <a:cubicBezTo>
                        <a:pt x="1813" y="7002"/>
                        <a:pt x="2039" y="6765"/>
                        <a:pt x="1813" y="5697"/>
                      </a:cubicBezTo>
                      <a:cubicBezTo>
                        <a:pt x="1964" y="5578"/>
                        <a:pt x="2115" y="5103"/>
                        <a:pt x="2266" y="5222"/>
                      </a:cubicBezTo>
                      <a:cubicBezTo>
                        <a:pt x="3625" y="5697"/>
                        <a:pt x="2719" y="6171"/>
                        <a:pt x="3625" y="6646"/>
                      </a:cubicBezTo>
                      <a:cubicBezTo>
                        <a:pt x="5589" y="7714"/>
                        <a:pt x="3550" y="6646"/>
                        <a:pt x="5287" y="7358"/>
                      </a:cubicBezTo>
                      <a:cubicBezTo>
                        <a:pt x="5815" y="7596"/>
                        <a:pt x="6646" y="8545"/>
                        <a:pt x="6646" y="8545"/>
                      </a:cubicBezTo>
                      <a:cubicBezTo>
                        <a:pt x="7250" y="9969"/>
                        <a:pt x="7703" y="10325"/>
                        <a:pt x="8006" y="12105"/>
                      </a:cubicBezTo>
                      <a:cubicBezTo>
                        <a:pt x="7930" y="12936"/>
                        <a:pt x="8006" y="13648"/>
                        <a:pt x="7855" y="14479"/>
                      </a:cubicBezTo>
                      <a:cubicBezTo>
                        <a:pt x="7779" y="14954"/>
                        <a:pt x="7099" y="15666"/>
                        <a:pt x="7401" y="15903"/>
                      </a:cubicBezTo>
                      <a:cubicBezTo>
                        <a:pt x="8006" y="16259"/>
                        <a:pt x="9214" y="15191"/>
                        <a:pt x="9214" y="15191"/>
                      </a:cubicBezTo>
                      <a:cubicBezTo>
                        <a:pt x="9818" y="15547"/>
                        <a:pt x="10045" y="16022"/>
                        <a:pt x="10573" y="16615"/>
                      </a:cubicBezTo>
                      <a:cubicBezTo>
                        <a:pt x="11178" y="17209"/>
                        <a:pt x="12008" y="17209"/>
                        <a:pt x="12688" y="17565"/>
                      </a:cubicBezTo>
                      <a:cubicBezTo>
                        <a:pt x="12839" y="17446"/>
                        <a:pt x="13066" y="17565"/>
                        <a:pt x="13141" y="17327"/>
                      </a:cubicBezTo>
                      <a:cubicBezTo>
                        <a:pt x="13292" y="16853"/>
                        <a:pt x="12386" y="16141"/>
                        <a:pt x="12688" y="15903"/>
                      </a:cubicBezTo>
                      <a:cubicBezTo>
                        <a:pt x="12915" y="15666"/>
                        <a:pt x="13217" y="16022"/>
                        <a:pt x="13443" y="16141"/>
                      </a:cubicBezTo>
                      <a:cubicBezTo>
                        <a:pt x="13745" y="15547"/>
                        <a:pt x="14048" y="14004"/>
                        <a:pt x="14048" y="14004"/>
                      </a:cubicBezTo>
                      <a:cubicBezTo>
                        <a:pt x="14274" y="14123"/>
                        <a:pt x="15029" y="14242"/>
                        <a:pt x="15256" y="14479"/>
                      </a:cubicBezTo>
                      <a:cubicBezTo>
                        <a:pt x="15558" y="14716"/>
                        <a:pt x="16162" y="15429"/>
                        <a:pt x="16162" y="15429"/>
                      </a:cubicBezTo>
                      <a:cubicBezTo>
                        <a:pt x="16917" y="17209"/>
                        <a:pt x="17220" y="18752"/>
                        <a:pt x="18428" y="19938"/>
                      </a:cubicBezTo>
                      <a:cubicBezTo>
                        <a:pt x="18881" y="20413"/>
                        <a:pt x="19787" y="21125"/>
                        <a:pt x="19787" y="21125"/>
                      </a:cubicBezTo>
                      <a:cubicBezTo>
                        <a:pt x="20014" y="21125"/>
                        <a:pt x="21600" y="21600"/>
                        <a:pt x="21449" y="20176"/>
                      </a:cubicBezTo>
                      <a:cubicBezTo>
                        <a:pt x="21373" y="19464"/>
                        <a:pt x="20241" y="18989"/>
                        <a:pt x="20241" y="18989"/>
                      </a:cubicBezTo>
                      <a:cubicBezTo>
                        <a:pt x="19712" y="17802"/>
                        <a:pt x="20392" y="16971"/>
                        <a:pt x="19334" y="16378"/>
                      </a:cubicBezTo>
                      <a:cubicBezTo>
                        <a:pt x="19183" y="16141"/>
                        <a:pt x="18957" y="16022"/>
                        <a:pt x="18881" y="15666"/>
                      </a:cubicBezTo>
                      <a:cubicBezTo>
                        <a:pt x="18730" y="15310"/>
                        <a:pt x="18881" y="14835"/>
                        <a:pt x="18730" y="14479"/>
                      </a:cubicBezTo>
                      <a:cubicBezTo>
                        <a:pt x="18579" y="14004"/>
                        <a:pt x="18126" y="14004"/>
                        <a:pt x="17824" y="13767"/>
                      </a:cubicBezTo>
                      <a:cubicBezTo>
                        <a:pt x="17371" y="12699"/>
                        <a:pt x="17144" y="11868"/>
                        <a:pt x="18126" y="11393"/>
                      </a:cubicBezTo>
                      <a:cubicBezTo>
                        <a:pt x="17824" y="9851"/>
                        <a:pt x="17824" y="9969"/>
                        <a:pt x="16615" y="10207"/>
                      </a:cubicBezTo>
                      <a:cubicBezTo>
                        <a:pt x="15785" y="9732"/>
                        <a:pt x="15709" y="9732"/>
                        <a:pt x="15860" y="8308"/>
                      </a:cubicBezTo>
                      <a:cubicBezTo>
                        <a:pt x="15634" y="7121"/>
                        <a:pt x="15029" y="6765"/>
                        <a:pt x="14350" y="6409"/>
                      </a:cubicBezTo>
                      <a:cubicBezTo>
                        <a:pt x="13670" y="5341"/>
                        <a:pt x="13670" y="4985"/>
                        <a:pt x="12688" y="4510"/>
                      </a:cubicBezTo>
                      <a:cubicBezTo>
                        <a:pt x="12386" y="4391"/>
                        <a:pt x="11782" y="4035"/>
                        <a:pt x="11782" y="4035"/>
                      </a:cubicBezTo>
                      <a:cubicBezTo>
                        <a:pt x="11027" y="2848"/>
                        <a:pt x="10120" y="2492"/>
                        <a:pt x="9063" y="1899"/>
                      </a:cubicBezTo>
                      <a:cubicBezTo>
                        <a:pt x="8534" y="1662"/>
                        <a:pt x="8157" y="949"/>
                        <a:pt x="7703" y="475"/>
                      </a:cubicBezTo>
                      <a:cubicBezTo>
                        <a:pt x="7552" y="356"/>
                        <a:pt x="7250" y="0"/>
                        <a:pt x="7250" y="0"/>
                      </a:cubicBezTo>
                      <a:cubicBezTo>
                        <a:pt x="6269" y="237"/>
                        <a:pt x="5966" y="119"/>
                        <a:pt x="5287" y="1187"/>
                      </a:cubicBezTo>
                      <a:cubicBezTo>
                        <a:pt x="5060" y="2255"/>
                        <a:pt x="4758" y="3204"/>
                        <a:pt x="4229" y="3798"/>
                      </a:cubicBezTo>
                      <a:cubicBezTo>
                        <a:pt x="3701" y="3560"/>
                        <a:pt x="3927" y="3679"/>
                        <a:pt x="3474" y="3323"/>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89" name="Shape"/>
                <p:cNvSpPr/>
                <p:nvPr/>
              </p:nvSpPr>
              <p:spPr>
                <a:xfrm>
                  <a:off x="1685009" y="571046"/>
                  <a:ext cx="50262" cy="40142"/>
                </a:xfrm>
                <a:custGeom>
                  <a:avLst/>
                  <a:gdLst/>
                  <a:ahLst/>
                  <a:cxnLst>
                    <a:cxn ang="0">
                      <a:pos x="wd2" y="hd2"/>
                    </a:cxn>
                    <a:cxn ang="5400000">
                      <a:pos x="wd2" y="hd2"/>
                    </a:cxn>
                    <a:cxn ang="10800000">
                      <a:pos x="wd2" y="hd2"/>
                    </a:cxn>
                    <a:cxn ang="16200000">
                      <a:pos x="wd2" y="hd2"/>
                    </a:cxn>
                  </a:cxnLst>
                  <a:rect l="0" t="0" r="r" b="b"/>
                  <a:pathLst>
                    <a:path w="20723" h="21007" extrusionOk="0">
                      <a:moveTo>
                        <a:pt x="0" y="15469"/>
                      </a:moveTo>
                      <a:cubicBezTo>
                        <a:pt x="1385" y="11592"/>
                        <a:pt x="4708" y="15192"/>
                        <a:pt x="7200" y="16022"/>
                      </a:cubicBezTo>
                      <a:cubicBezTo>
                        <a:pt x="9415" y="15192"/>
                        <a:pt x="10246" y="13807"/>
                        <a:pt x="12185" y="12699"/>
                      </a:cubicBezTo>
                      <a:cubicBezTo>
                        <a:pt x="13015" y="10484"/>
                        <a:pt x="13846" y="9376"/>
                        <a:pt x="15508" y="7715"/>
                      </a:cubicBezTo>
                      <a:cubicBezTo>
                        <a:pt x="14954" y="5776"/>
                        <a:pt x="11631" y="3284"/>
                        <a:pt x="11631" y="3284"/>
                      </a:cubicBezTo>
                      <a:cubicBezTo>
                        <a:pt x="8861" y="-593"/>
                        <a:pt x="8031" y="-316"/>
                        <a:pt x="11631" y="515"/>
                      </a:cubicBezTo>
                      <a:cubicBezTo>
                        <a:pt x="14677" y="2453"/>
                        <a:pt x="15785" y="5499"/>
                        <a:pt x="19385" y="6607"/>
                      </a:cubicBezTo>
                      <a:cubicBezTo>
                        <a:pt x="21323" y="9653"/>
                        <a:pt x="21323" y="12145"/>
                        <a:pt x="18277" y="14361"/>
                      </a:cubicBezTo>
                      <a:cubicBezTo>
                        <a:pt x="13846" y="12976"/>
                        <a:pt x="14400" y="19069"/>
                        <a:pt x="8861" y="21007"/>
                      </a:cubicBezTo>
                      <a:cubicBezTo>
                        <a:pt x="4154" y="19345"/>
                        <a:pt x="6646" y="20453"/>
                        <a:pt x="2215" y="17684"/>
                      </a:cubicBezTo>
                      <a:cubicBezTo>
                        <a:pt x="1661" y="17407"/>
                        <a:pt x="554" y="16576"/>
                        <a:pt x="554" y="16576"/>
                      </a:cubicBezTo>
                      <a:cubicBezTo>
                        <a:pt x="-277" y="14361"/>
                        <a:pt x="3323" y="11038"/>
                        <a:pt x="0" y="15469"/>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90" name="Shape"/>
                <p:cNvSpPr/>
                <p:nvPr/>
              </p:nvSpPr>
              <p:spPr>
                <a:xfrm>
                  <a:off x="1794848" y="480904"/>
                  <a:ext cx="12701" cy="12701"/>
                </a:xfrm>
                <a:custGeom>
                  <a:avLst/>
                  <a:gdLst/>
                  <a:ahLst/>
                  <a:cxnLst>
                    <a:cxn ang="0">
                      <a:pos x="wd2" y="hd2"/>
                    </a:cxn>
                    <a:cxn ang="5400000">
                      <a:pos x="wd2" y="hd2"/>
                    </a:cxn>
                    <a:cxn ang="10800000">
                      <a:pos x="wd2" y="hd2"/>
                    </a:cxn>
                    <a:cxn ang="16200000">
                      <a:pos x="wd2" y="hd2"/>
                    </a:cxn>
                  </a:cxnLst>
                  <a:rect l="0" t="0" r="r" b="b"/>
                  <a:pathLst>
                    <a:path w="13849" h="14566" extrusionOk="0">
                      <a:moveTo>
                        <a:pt x="980" y="1528"/>
                      </a:moveTo>
                      <a:cubicBezTo>
                        <a:pt x="18768" y="5128"/>
                        <a:pt x="17497" y="18328"/>
                        <a:pt x="980" y="13528"/>
                      </a:cubicBezTo>
                      <a:cubicBezTo>
                        <a:pt x="-2832" y="3928"/>
                        <a:pt x="6062" y="-3272"/>
                        <a:pt x="980" y="1528"/>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91" name="Shape"/>
                <p:cNvSpPr/>
                <p:nvPr/>
              </p:nvSpPr>
              <p:spPr>
                <a:xfrm>
                  <a:off x="1648553" y="400592"/>
                  <a:ext cx="12701" cy="12701"/>
                </a:xfrm>
                <a:custGeom>
                  <a:avLst/>
                  <a:gdLst/>
                  <a:ahLst/>
                  <a:cxnLst>
                    <a:cxn ang="0">
                      <a:pos x="wd2" y="hd2"/>
                    </a:cxn>
                    <a:cxn ang="5400000">
                      <a:pos x="wd2" y="hd2"/>
                    </a:cxn>
                    <a:cxn ang="10800000">
                      <a:pos x="wd2" y="hd2"/>
                    </a:cxn>
                    <a:cxn ang="16200000">
                      <a:pos x="wd2" y="hd2"/>
                    </a:cxn>
                  </a:cxnLst>
                  <a:rect l="0" t="0" r="r" b="b"/>
                  <a:pathLst>
                    <a:path w="15451" h="16861" extrusionOk="0">
                      <a:moveTo>
                        <a:pt x="3247" y="15593"/>
                      </a:moveTo>
                      <a:cubicBezTo>
                        <a:pt x="-4313" y="-247"/>
                        <a:pt x="2167" y="-1687"/>
                        <a:pt x="14047" y="1193"/>
                      </a:cubicBezTo>
                      <a:cubicBezTo>
                        <a:pt x="17287" y="12713"/>
                        <a:pt x="15127" y="19913"/>
                        <a:pt x="5407" y="15593"/>
                      </a:cubicBezTo>
                      <a:cubicBezTo>
                        <a:pt x="7" y="4073"/>
                        <a:pt x="7" y="4073"/>
                        <a:pt x="3247" y="15593"/>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92" name="Shape"/>
                <p:cNvSpPr/>
                <p:nvPr/>
              </p:nvSpPr>
              <p:spPr>
                <a:xfrm>
                  <a:off x="1535348" y="467652"/>
                  <a:ext cx="12701" cy="12701"/>
                </a:xfrm>
                <a:custGeom>
                  <a:avLst/>
                  <a:gdLst/>
                  <a:ahLst/>
                  <a:cxnLst>
                    <a:cxn ang="0">
                      <a:pos x="wd2" y="hd2"/>
                    </a:cxn>
                    <a:cxn ang="5400000">
                      <a:pos x="wd2" y="hd2"/>
                    </a:cxn>
                    <a:cxn ang="10800000">
                      <a:pos x="wd2" y="hd2"/>
                    </a:cxn>
                    <a:cxn ang="16200000">
                      <a:pos x="wd2" y="hd2"/>
                    </a:cxn>
                  </a:cxnLst>
                  <a:rect l="0" t="0" r="r" b="b"/>
                  <a:pathLst>
                    <a:path w="15315" h="18577" extrusionOk="0">
                      <a:moveTo>
                        <a:pt x="4017" y="15404"/>
                      </a:moveTo>
                      <a:cubicBezTo>
                        <a:pt x="-3543" y="1004"/>
                        <a:pt x="-303" y="-1876"/>
                        <a:pt x="12657" y="1004"/>
                      </a:cubicBezTo>
                      <a:cubicBezTo>
                        <a:pt x="13737" y="3884"/>
                        <a:pt x="18057" y="15404"/>
                        <a:pt x="12657" y="18284"/>
                      </a:cubicBezTo>
                      <a:cubicBezTo>
                        <a:pt x="9417" y="19724"/>
                        <a:pt x="4017" y="15404"/>
                        <a:pt x="4017" y="15404"/>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93" name="Shape"/>
                <p:cNvSpPr/>
                <p:nvPr/>
              </p:nvSpPr>
              <p:spPr>
                <a:xfrm>
                  <a:off x="1411287" y="449262"/>
                  <a:ext cx="53976" cy="42863"/>
                </a:xfrm>
                <a:custGeom>
                  <a:avLst/>
                  <a:gdLst/>
                  <a:ahLst/>
                  <a:cxnLst>
                    <a:cxn ang="0">
                      <a:pos x="wd2" y="hd2"/>
                    </a:cxn>
                    <a:cxn ang="5400000">
                      <a:pos x="wd2" y="hd2"/>
                    </a:cxn>
                    <a:cxn ang="10800000">
                      <a:pos x="wd2" y="hd2"/>
                    </a:cxn>
                    <a:cxn ang="16200000">
                      <a:pos x="wd2" y="hd2"/>
                    </a:cxn>
                  </a:cxnLst>
                  <a:rect l="0" t="0" r="r" b="b"/>
                  <a:pathLst>
                    <a:path w="21600" h="21600" extrusionOk="0">
                      <a:moveTo>
                        <a:pt x="0" y="13500"/>
                      </a:moveTo>
                      <a:cubicBezTo>
                        <a:pt x="270" y="12690"/>
                        <a:pt x="3240" y="6750"/>
                        <a:pt x="3780" y="6480"/>
                      </a:cubicBezTo>
                      <a:cubicBezTo>
                        <a:pt x="4590" y="5940"/>
                        <a:pt x="7020" y="5400"/>
                        <a:pt x="7020" y="5400"/>
                      </a:cubicBezTo>
                      <a:cubicBezTo>
                        <a:pt x="9180" y="6210"/>
                        <a:pt x="10800" y="5670"/>
                        <a:pt x="12960" y="4860"/>
                      </a:cubicBezTo>
                      <a:cubicBezTo>
                        <a:pt x="14040" y="3240"/>
                        <a:pt x="14580" y="1620"/>
                        <a:pt x="15660" y="0"/>
                      </a:cubicBezTo>
                      <a:cubicBezTo>
                        <a:pt x="18900" y="1080"/>
                        <a:pt x="20520" y="7560"/>
                        <a:pt x="21600" y="10800"/>
                      </a:cubicBezTo>
                      <a:cubicBezTo>
                        <a:pt x="20250" y="14580"/>
                        <a:pt x="21600" y="13500"/>
                        <a:pt x="18900" y="15120"/>
                      </a:cubicBezTo>
                      <a:cubicBezTo>
                        <a:pt x="16470" y="14310"/>
                        <a:pt x="15930" y="14580"/>
                        <a:pt x="14580" y="16740"/>
                      </a:cubicBezTo>
                      <a:cubicBezTo>
                        <a:pt x="15390" y="19170"/>
                        <a:pt x="15120" y="20250"/>
                        <a:pt x="12960" y="21600"/>
                      </a:cubicBezTo>
                      <a:cubicBezTo>
                        <a:pt x="10800" y="20790"/>
                        <a:pt x="10530" y="19440"/>
                        <a:pt x="8640" y="18360"/>
                      </a:cubicBezTo>
                      <a:cubicBezTo>
                        <a:pt x="7020" y="15930"/>
                        <a:pt x="8100" y="15390"/>
                        <a:pt x="10260" y="14040"/>
                      </a:cubicBezTo>
                      <a:cubicBezTo>
                        <a:pt x="11070" y="11340"/>
                        <a:pt x="10530" y="9180"/>
                        <a:pt x="8100" y="7560"/>
                      </a:cubicBezTo>
                      <a:cubicBezTo>
                        <a:pt x="5400" y="8370"/>
                        <a:pt x="8100" y="10800"/>
                        <a:pt x="5400" y="12960"/>
                      </a:cubicBezTo>
                      <a:cubicBezTo>
                        <a:pt x="4320" y="13770"/>
                        <a:pt x="2160" y="15120"/>
                        <a:pt x="2160" y="15120"/>
                      </a:cubicBezTo>
                      <a:cubicBezTo>
                        <a:pt x="540" y="13500"/>
                        <a:pt x="1350" y="13500"/>
                        <a:pt x="0" y="13500"/>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94" name="Shape"/>
                <p:cNvSpPr/>
                <p:nvPr/>
              </p:nvSpPr>
              <p:spPr>
                <a:xfrm>
                  <a:off x="1395585" y="358775"/>
                  <a:ext cx="59126" cy="92075"/>
                </a:xfrm>
                <a:custGeom>
                  <a:avLst/>
                  <a:gdLst/>
                  <a:ahLst/>
                  <a:cxnLst>
                    <a:cxn ang="0">
                      <a:pos x="wd2" y="hd2"/>
                    </a:cxn>
                    <a:cxn ang="5400000">
                      <a:pos x="wd2" y="hd2"/>
                    </a:cxn>
                    <a:cxn ang="10800000">
                      <a:pos x="wd2" y="hd2"/>
                    </a:cxn>
                    <a:cxn ang="16200000">
                      <a:pos x="wd2" y="hd2"/>
                    </a:cxn>
                  </a:cxnLst>
                  <a:rect l="0" t="0" r="r" b="b"/>
                  <a:pathLst>
                    <a:path w="20112" h="21600" extrusionOk="0">
                      <a:moveTo>
                        <a:pt x="2618" y="11917"/>
                      </a:moveTo>
                      <a:cubicBezTo>
                        <a:pt x="1929" y="13531"/>
                        <a:pt x="2848" y="14897"/>
                        <a:pt x="5375" y="15890"/>
                      </a:cubicBezTo>
                      <a:cubicBezTo>
                        <a:pt x="7214" y="14897"/>
                        <a:pt x="7444" y="14772"/>
                        <a:pt x="6754" y="13407"/>
                      </a:cubicBezTo>
                      <a:cubicBezTo>
                        <a:pt x="7444" y="11421"/>
                        <a:pt x="8363" y="11421"/>
                        <a:pt x="11350" y="12414"/>
                      </a:cubicBezTo>
                      <a:cubicBezTo>
                        <a:pt x="12958" y="13655"/>
                        <a:pt x="10661" y="14152"/>
                        <a:pt x="9971" y="15393"/>
                      </a:cubicBezTo>
                      <a:cubicBezTo>
                        <a:pt x="10890" y="17007"/>
                        <a:pt x="12499" y="16014"/>
                        <a:pt x="14567" y="15641"/>
                      </a:cubicBezTo>
                      <a:cubicBezTo>
                        <a:pt x="17095" y="16014"/>
                        <a:pt x="17554" y="16262"/>
                        <a:pt x="16865" y="17628"/>
                      </a:cubicBezTo>
                      <a:cubicBezTo>
                        <a:pt x="14797" y="17255"/>
                        <a:pt x="14337" y="17503"/>
                        <a:pt x="12729" y="18372"/>
                      </a:cubicBezTo>
                      <a:cubicBezTo>
                        <a:pt x="13188" y="19862"/>
                        <a:pt x="13648" y="21103"/>
                        <a:pt x="16405" y="21600"/>
                      </a:cubicBezTo>
                      <a:cubicBezTo>
                        <a:pt x="17095" y="20483"/>
                        <a:pt x="16405" y="19490"/>
                        <a:pt x="18703" y="19117"/>
                      </a:cubicBezTo>
                      <a:cubicBezTo>
                        <a:pt x="20312" y="17752"/>
                        <a:pt x="21001" y="15145"/>
                        <a:pt x="18244" y="13903"/>
                      </a:cubicBezTo>
                      <a:cubicBezTo>
                        <a:pt x="17095" y="13407"/>
                        <a:pt x="14567" y="13407"/>
                        <a:pt x="13188" y="13159"/>
                      </a:cubicBezTo>
                      <a:cubicBezTo>
                        <a:pt x="14337" y="11421"/>
                        <a:pt x="14567" y="10800"/>
                        <a:pt x="10890" y="10179"/>
                      </a:cubicBezTo>
                      <a:cubicBezTo>
                        <a:pt x="10431" y="10179"/>
                        <a:pt x="7903" y="10676"/>
                        <a:pt x="7214" y="10179"/>
                      </a:cubicBezTo>
                      <a:cubicBezTo>
                        <a:pt x="6754" y="9807"/>
                        <a:pt x="6295" y="8690"/>
                        <a:pt x="6295" y="8690"/>
                      </a:cubicBezTo>
                      <a:cubicBezTo>
                        <a:pt x="6754" y="6703"/>
                        <a:pt x="6754" y="6455"/>
                        <a:pt x="9052" y="5214"/>
                      </a:cubicBezTo>
                      <a:cubicBezTo>
                        <a:pt x="8822" y="3724"/>
                        <a:pt x="9741" y="621"/>
                        <a:pt x="6295" y="0"/>
                      </a:cubicBezTo>
                      <a:cubicBezTo>
                        <a:pt x="2618" y="497"/>
                        <a:pt x="3078" y="497"/>
                        <a:pt x="3537" y="2731"/>
                      </a:cubicBezTo>
                      <a:cubicBezTo>
                        <a:pt x="3078" y="4841"/>
                        <a:pt x="2848" y="4345"/>
                        <a:pt x="320" y="5710"/>
                      </a:cubicBezTo>
                      <a:cubicBezTo>
                        <a:pt x="-599" y="7324"/>
                        <a:pt x="550" y="8317"/>
                        <a:pt x="2618" y="9434"/>
                      </a:cubicBezTo>
                      <a:cubicBezTo>
                        <a:pt x="2848" y="9931"/>
                        <a:pt x="3307" y="11545"/>
                        <a:pt x="2618" y="11917"/>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95" name="Shape"/>
                <p:cNvSpPr/>
                <p:nvPr/>
              </p:nvSpPr>
              <p:spPr>
                <a:xfrm>
                  <a:off x="1411699" y="425450"/>
                  <a:ext cx="20227" cy="26988"/>
                </a:xfrm>
                <a:custGeom>
                  <a:avLst/>
                  <a:gdLst/>
                  <a:ahLst/>
                  <a:cxnLst>
                    <a:cxn ang="0">
                      <a:pos x="wd2" y="hd2"/>
                    </a:cxn>
                    <a:cxn ang="5400000">
                      <a:pos x="wd2" y="hd2"/>
                    </a:cxn>
                    <a:cxn ang="10800000">
                      <a:pos x="wd2" y="hd2"/>
                    </a:cxn>
                    <a:cxn ang="16200000">
                      <a:pos x="wd2" y="hd2"/>
                    </a:cxn>
                  </a:cxnLst>
                  <a:rect l="0" t="0" r="r" b="b"/>
                  <a:pathLst>
                    <a:path w="19657" h="21600" extrusionOk="0">
                      <a:moveTo>
                        <a:pt x="2107" y="10368"/>
                      </a:moveTo>
                      <a:cubicBezTo>
                        <a:pt x="-1943" y="6480"/>
                        <a:pt x="82" y="2592"/>
                        <a:pt x="6157" y="0"/>
                      </a:cubicBezTo>
                      <a:cubicBezTo>
                        <a:pt x="13582" y="1296"/>
                        <a:pt x="13582" y="2160"/>
                        <a:pt x="11557" y="6912"/>
                      </a:cubicBezTo>
                      <a:cubicBezTo>
                        <a:pt x="12232" y="8208"/>
                        <a:pt x="11557" y="9504"/>
                        <a:pt x="12907" y="10368"/>
                      </a:cubicBezTo>
                      <a:cubicBezTo>
                        <a:pt x="13582" y="11232"/>
                        <a:pt x="16282" y="10368"/>
                        <a:pt x="16957" y="11232"/>
                      </a:cubicBezTo>
                      <a:cubicBezTo>
                        <a:pt x="18307" y="12528"/>
                        <a:pt x="19657" y="16416"/>
                        <a:pt x="19657" y="16416"/>
                      </a:cubicBezTo>
                      <a:cubicBezTo>
                        <a:pt x="17632" y="19872"/>
                        <a:pt x="15607" y="20304"/>
                        <a:pt x="10207" y="21600"/>
                      </a:cubicBezTo>
                      <a:cubicBezTo>
                        <a:pt x="6157" y="17712"/>
                        <a:pt x="10207" y="10368"/>
                        <a:pt x="2107" y="10368"/>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96" name="Shape"/>
                <p:cNvSpPr/>
                <p:nvPr/>
              </p:nvSpPr>
              <p:spPr>
                <a:xfrm>
                  <a:off x="1365250" y="431800"/>
                  <a:ext cx="27207" cy="26988"/>
                </a:xfrm>
                <a:custGeom>
                  <a:avLst/>
                  <a:gdLst/>
                  <a:ahLst/>
                  <a:cxnLst>
                    <a:cxn ang="0">
                      <a:pos x="wd2" y="hd2"/>
                    </a:cxn>
                    <a:cxn ang="5400000">
                      <a:pos x="wd2" y="hd2"/>
                    </a:cxn>
                    <a:cxn ang="10800000">
                      <a:pos x="wd2" y="hd2"/>
                    </a:cxn>
                    <a:cxn ang="16200000">
                      <a:pos x="wd2" y="hd2"/>
                    </a:cxn>
                  </a:cxnLst>
                  <a:rect l="0" t="0" r="r" b="b"/>
                  <a:pathLst>
                    <a:path w="19483" h="21600" extrusionOk="0">
                      <a:moveTo>
                        <a:pt x="0" y="19008"/>
                      </a:moveTo>
                      <a:cubicBezTo>
                        <a:pt x="3014" y="16416"/>
                        <a:pt x="9042" y="12528"/>
                        <a:pt x="11051" y="8640"/>
                      </a:cubicBezTo>
                      <a:cubicBezTo>
                        <a:pt x="13563" y="4320"/>
                        <a:pt x="12558" y="1728"/>
                        <a:pt x="18084" y="0"/>
                      </a:cubicBezTo>
                      <a:cubicBezTo>
                        <a:pt x="21600" y="4752"/>
                        <a:pt x="18084" y="10368"/>
                        <a:pt x="12056" y="12096"/>
                      </a:cubicBezTo>
                      <a:cubicBezTo>
                        <a:pt x="10549" y="16416"/>
                        <a:pt x="6028" y="20304"/>
                        <a:pt x="1005" y="21600"/>
                      </a:cubicBezTo>
                      <a:cubicBezTo>
                        <a:pt x="502" y="20736"/>
                        <a:pt x="0" y="19008"/>
                        <a:pt x="0" y="19008"/>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97" name="Shape"/>
                <p:cNvSpPr/>
                <p:nvPr/>
              </p:nvSpPr>
              <p:spPr>
                <a:xfrm>
                  <a:off x="1706562" y="60097"/>
                  <a:ext cx="16790" cy="12701"/>
                </a:xfrm>
                <a:custGeom>
                  <a:avLst/>
                  <a:gdLst/>
                  <a:ahLst/>
                  <a:cxnLst>
                    <a:cxn ang="0">
                      <a:pos x="wd2" y="hd2"/>
                    </a:cxn>
                    <a:cxn ang="5400000">
                      <a:pos x="wd2" y="hd2"/>
                    </a:cxn>
                    <a:cxn ang="10800000">
                      <a:pos x="wd2" y="hd2"/>
                    </a:cxn>
                    <a:cxn ang="16200000">
                      <a:pos x="wd2" y="hd2"/>
                    </a:cxn>
                  </a:cxnLst>
                  <a:rect l="0" t="0" r="r" b="b"/>
                  <a:pathLst>
                    <a:path w="12691" h="13578" extrusionOk="0">
                      <a:moveTo>
                        <a:pt x="0" y="10599"/>
                      </a:moveTo>
                      <a:cubicBezTo>
                        <a:pt x="5268" y="171"/>
                        <a:pt x="21600" y="-8022"/>
                        <a:pt x="6322" y="13578"/>
                      </a:cubicBezTo>
                      <a:cubicBezTo>
                        <a:pt x="4215" y="12833"/>
                        <a:pt x="0" y="10599"/>
                        <a:pt x="0" y="10599"/>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98" name="Shape"/>
                <p:cNvSpPr/>
                <p:nvPr/>
              </p:nvSpPr>
              <p:spPr>
                <a:xfrm>
                  <a:off x="927100" y="9525"/>
                  <a:ext cx="695325" cy="241301"/>
                </a:xfrm>
                <a:custGeom>
                  <a:avLst/>
                  <a:gdLst/>
                  <a:ahLst/>
                  <a:cxnLst>
                    <a:cxn ang="0">
                      <a:pos x="wd2" y="hd2"/>
                    </a:cxn>
                    <a:cxn ang="5400000">
                      <a:pos x="wd2" y="hd2"/>
                    </a:cxn>
                    <a:cxn ang="10800000">
                      <a:pos x="wd2" y="hd2"/>
                    </a:cxn>
                    <a:cxn ang="16200000">
                      <a:pos x="wd2" y="hd2"/>
                    </a:cxn>
                  </a:cxnLst>
                  <a:rect l="0" t="0" r="r" b="b"/>
                  <a:pathLst>
                    <a:path w="21600" h="21600" extrusionOk="0">
                      <a:moveTo>
                        <a:pt x="3600" y="142"/>
                      </a:moveTo>
                      <a:lnTo>
                        <a:pt x="21600" y="0"/>
                      </a:lnTo>
                      <a:cubicBezTo>
                        <a:pt x="21304" y="2132"/>
                        <a:pt x="21156" y="5968"/>
                        <a:pt x="20515" y="7674"/>
                      </a:cubicBezTo>
                      <a:cubicBezTo>
                        <a:pt x="20219" y="8526"/>
                        <a:pt x="19973" y="8953"/>
                        <a:pt x="19578" y="9663"/>
                      </a:cubicBezTo>
                      <a:cubicBezTo>
                        <a:pt x="19529" y="9805"/>
                        <a:pt x="19332" y="9947"/>
                        <a:pt x="19332" y="9947"/>
                      </a:cubicBezTo>
                      <a:cubicBezTo>
                        <a:pt x="18592" y="8953"/>
                        <a:pt x="18986" y="9663"/>
                        <a:pt x="18493" y="10374"/>
                      </a:cubicBezTo>
                      <a:cubicBezTo>
                        <a:pt x="18296" y="11653"/>
                        <a:pt x="18296" y="11795"/>
                        <a:pt x="17803" y="12505"/>
                      </a:cubicBezTo>
                      <a:cubicBezTo>
                        <a:pt x="17704" y="13074"/>
                        <a:pt x="17951" y="13216"/>
                        <a:pt x="17852" y="14068"/>
                      </a:cubicBezTo>
                      <a:cubicBezTo>
                        <a:pt x="17901" y="14495"/>
                        <a:pt x="17951" y="14921"/>
                        <a:pt x="17951" y="15205"/>
                      </a:cubicBezTo>
                      <a:cubicBezTo>
                        <a:pt x="18000" y="15489"/>
                        <a:pt x="18049" y="15774"/>
                        <a:pt x="18049" y="16058"/>
                      </a:cubicBezTo>
                      <a:cubicBezTo>
                        <a:pt x="18000" y="16342"/>
                        <a:pt x="17951" y="17053"/>
                        <a:pt x="17852" y="17337"/>
                      </a:cubicBezTo>
                      <a:cubicBezTo>
                        <a:pt x="17704" y="17479"/>
                        <a:pt x="17458" y="16911"/>
                        <a:pt x="17310" y="17053"/>
                      </a:cubicBezTo>
                      <a:cubicBezTo>
                        <a:pt x="17112" y="18332"/>
                        <a:pt x="17359" y="18047"/>
                        <a:pt x="16866" y="18332"/>
                      </a:cubicBezTo>
                      <a:cubicBezTo>
                        <a:pt x="16767" y="17479"/>
                        <a:pt x="17014" y="15774"/>
                        <a:pt x="17112" y="14921"/>
                      </a:cubicBezTo>
                      <a:cubicBezTo>
                        <a:pt x="17112" y="14211"/>
                        <a:pt x="16668" y="14495"/>
                        <a:pt x="16668" y="14211"/>
                      </a:cubicBezTo>
                      <a:cubicBezTo>
                        <a:pt x="16668" y="13926"/>
                        <a:pt x="16964" y="13500"/>
                        <a:pt x="16964" y="13216"/>
                      </a:cubicBezTo>
                      <a:cubicBezTo>
                        <a:pt x="16964" y="13074"/>
                        <a:pt x="16964" y="12647"/>
                        <a:pt x="16866" y="12647"/>
                      </a:cubicBezTo>
                      <a:cubicBezTo>
                        <a:pt x="16718" y="12647"/>
                        <a:pt x="15978" y="13358"/>
                        <a:pt x="15781" y="13358"/>
                      </a:cubicBezTo>
                      <a:cubicBezTo>
                        <a:pt x="15633" y="12221"/>
                        <a:pt x="16175" y="12505"/>
                        <a:pt x="15633" y="12079"/>
                      </a:cubicBezTo>
                      <a:cubicBezTo>
                        <a:pt x="15337" y="12932"/>
                        <a:pt x="15090" y="13216"/>
                        <a:pt x="14647" y="13358"/>
                      </a:cubicBezTo>
                      <a:cubicBezTo>
                        <a:pt x="14795" y="14779"/>
                        <a:pt x="15140" y="14353"/>
                        <a:pt x="15781" y="14637"/>
                      </a:cubicBezTo>
                      <a:cubicBezTo>
                        <a:pt x="15682" y="15489"/>
                        <a:pt x="15337" y="15774"/>
                        <a:pt x="15041" y="16626"/>
                      </a:cubicBezTo>
                      <a:lnTo>
                        <a:pt x="15337" y="17905"/>
                      </a:lnTo>
                      <a:lnTo>
                        <a:pt x="15534" y="19611"/>
                      </a:lnTo>
                      <a:lnTo>
                        <a:pt x="15238" y="19753"/>
                      </a:lnTo>
                      <a:lnTo>
                        <a:pt x="15485" y="20463"/>
                      </a:lnTo>
                      <a:lnTo>
                        <a:pt x="15140" y="21600"/>
                      </a:lnTo>
                      <a:lnTo>
                        <a:pt x="0" y="21174"/>
                      </a:lnTo>
                      <a:lnTo>
                        <a:pt x="3600" y="142"/>
                      </a:ln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99" name="Shape"/>
                <p:cNvSpPr/>
                <p:nvPr/>
              </p:nvSpPr>
              <p:spPr>
                <a:xfrm>
                  <a:off x="1623948" y="0"/>
                  <a:ext cx="30227" cy="84667"/>
                </a:xfrm>
                <a:custGeom>
                  <a:avLst/>
                  <a:gdLst/>
                  <a:ahLst/>
                  <a:cxnLst>
                    <a:cxn ang="0">
                      <a:pos x="wd2" y="hd2"/>
                    </a:cxn>
                    <a:cxn ang="5400000">
                      <a:pos x="wd2" y="hd2"/>
                    </a:cxn>
                    <a:cxn ang="10800000">
                      <a:pos x="wd2" y="hd2"/>
                    </a:cxn>
                    <a:cxn ang="16200000">
                      <a:pos x="wd2" y="hd2"/>
                    </a:cxn>
                  </a:cxnLst>
                  <a:rect l="0" t="0" r="r" b="b"/>
                  <a:pathLst>
                    <a:path w="20564" h="20945" extrusionOk="0">
                      <a:moveTo>
                        <a:pt x="1262" y="20422"/>
                      </a:moveTo>
                      <a:cubicBezTo>
                        <a:pt x="-1036" y="18458"/>
                        <a:pt x="-576" y="15447"/>
                        <a:pt x="5858" y="14138"/>
                      </a:cubicBezTo>
                      <a:cubicBezTo>
                        <a:pt x="6317" y="12436"/>
                        <a:pt x="6777" y="10604"/>
                        <a:pt x="6777" y="8902"/>
                      </a:cubicBezTo>
                      <a:cubicBezTo>
                        <a:pt x="6777" y="7593"/>
                        <a:pt x="4019" y="5236"/>
                        <a:pt x="4019" y="5236"/>
                      </a:cubicBezTo>
                      <a:cubicBezTo>
                        <a:pt x="5398" y="2618"/>
                        <a:pt x="4019" y="3796"/>
                        <a:pt x="6777" y="1571"/>
                      </a:cubicBezTo>
                      <a:cubicBezTo>
                        <a:pt x="7236" y="1047"/>
                        <a:pt x="8615" y="0"/>
                        <a:pt x="8615" y="0"/>
                      </a:cubicBezTo>
                      <a:cubicBezTo>
                        <a:pt x="16428" y="785"/>
                        <a:pt x="14130" y="916"/>
                        <a:pt x="13211" y="3927"/>
                      </a:cubicBezTo>
                      <a:cubicBezTo>
                        <a:pt x="16428" y="6807"/>
                        <a:pt x="17347" y="9949"/>
                        <a:pt x="20564" y="12829"/>
                      </a:cubicBezTo>
                      <a:cubicBezTo>
                        <a:pt x="19185" y="15185"/>
                        <a:pt x="19645" y="14793"/>
                        <a:pt x="13211" y="14138"/>
                      </a:cubicBezTo>
                      <a:cubicBezTo>
                        <a:pt x="10453" y="15447"/>
                        <a:pt x="11832" y="14662"/>
                        <a:pt x="9534" y="16495"/>
                      </a:cubicBezTo>
                      <a:cubicBezTo>
                        <a:pt x="9075" y="16756"/>
                        <a:pt x="8615" y="17280"/>
                        <a:pt x="8615" y="17280"/>
                      </a:cubicBezTo>
                      <a:cubicBezTo>
                        <a:pt x="9534" y="17411"/>
                        <a:pt x="10913" y="17280"/>
                        <a:pt x="11373" y="17542"/>
                      </a:cubicBezTo>
                      <a:cubicBezTo>
                        <a:pt x="12292" y="17935"/>
                        <a:pt x="13211" y="19113"/>
                        <a:pt x="13211" y="19113"/>
                      </a:cubicBezTo>
                      <a:cubicBezTo>
                        <a:pt x="11373" y="21600"/>
                        <a:pt x="9534" y="20291"/>
                        <a:pt x="4938" y="19375"/>
                      </a:cubicBezTo>
                      <a:cubicBezTo>
                        <a:pt x="4019" y="19898"/>
                        <a:pt x="4019" y="20945"/>
                        <a:pt x="2181" y="20945"/>
                      </a:cubicBezTo>
                      <a:cubicBezTo>
                        <a:pt x="1262" y="20945"/>
                        <a:pt x="802" y="20422"/>
                        <a:pt x="343" y="20160"/>
                      </a:cubicBezTo>
                      <a:cubicBezTo>
                        <a:pt x="343" y="20029"/>
                        <a:pt x="802" y="20291"/>
                        <a:pt x="1262" y="20422"/>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100" name="Shape"/>
                <p:cNvSpPr/>
                <p:nvPr/>
              </p:nvSpPr>
              <p:spPr>
                <a:xfrm>
                  <a:off x="1603375" y="77918"/>
                  <a:ext cx="93663" cy="50670"/>
                </a:xfrm>
                <a:custGeom>
                  <a:avLst/>
                  <a:gdLst/>
                  <a:ahLst/>
                  <a:cxnLst>
                    <a:cxn ang="0">
                      <a:pos x="wd2" y="hd2"/>
                    </a:cxn>
                    <a:cxn ang="5400000">
                      <a:pos x="wd2" y="hd2"/>
                    </a:cxn>
                    <a:cxn ang="10800000">
                      <a:pos x="wd2" y="hd2"/>
                    </a:cxn>
                    <a:cxn ang="16200000">
                      <a:pos x="wd2" y="hd2"/>
                    </a:cxn>
                  </a:cxnLst>
                  <a:rect l="0" t="0" r="r" b="b"/>
                  <a:pathLst>
                    <a:path w="21600" h="20277" extrusionOk="0">
                      <a:moveTo>
                        <a:pt x="4070" y="11469"/>
                      </a:moveTo>
                      <a:cubicBezTo>
                        <a:pt x="4539" y="9792"/>
                        <a:pt x="5165" y="9372"/>
                        <a:pt x="4696" y="7694"/>
                      </a:cubicBezTo>
                      <a:cubicBezTo>
                        <a:pt x="5165" y="4339"/>
                        <a:pt x="5791" y="3710"/>
                        <a:pt x="7826" y="5597"/>
                      </a:cubicBezTo>
                      <a:cubicBezTo>
                        <a:pt x="7983" y="6436"/>
                        <a:pt x="8296" y="7275"/>
                        <a:pt x="8452" y="8114"/>
                      </a:cubicBezTo>
                      <a:cubicBezTo>
                        <a:pt x="8609" y="8953"/>
                        <a:pt x="10330" y="8953"/>
                        <a:pt x="10330" y="8953"/>
                      </a:cubicBezTo>
                      <a:cubicBezTo>
                        <a:pt x="11739" y="7694"/>
                        <a:pt x="12052" y="8114"/>
                        <a:pt x="12522" y="10211"/>
                      </a:cubicBezTo>
                      <a:cubicBezTo>
                        <a:pt x="14400" y="8533"/>
                        <a:pt x="15809" y="6436"/>
                        <a:pt x="18157" y="5597"/>
                      </a:cubicBezTo>
                      <a:cubicBezTo>
                        <a:pt x="19565" y="2661"/>
                        <a:pt x="18783" y="3710"/>
                        <a:pt x="20348" y="2242"/>
                      </a:cubicBezTo>
                      <a:cubicBezTo>
                        <a:pt x="20974" y="984"/>
                        <a:pt x="20974" y="-1323"/>
                        <a:pt x="21600" y="984"/>
                      </a:cubicBezTo>
                      <a:cubicBezTo>
                        <a:pt x="21130" y="5178"/>
                        <a:pt x="19722" y="8114"/>
                        <a:pt x="16591" y="8953"/>
                      </a:cubicBezTo>
                      <a:cubicBezTo>
                        <a:pt x="15183" y="10211"/>
                        <a:pt x="14557" y="11469"/>
                        <a:pt x="13148" y="12727"/>
                      </a:cubicBezTo>
                      <a:cubicBezTo>
                        <a:pt x="12522" y="15244"/>
                        <a:pt x="12365" y="15244"/>
                        <a:pt x="10330" y="15663"/>
                      </a:cubicBezTo>
                      <a:cubicBezTo>
                        <a:pt x="9391" y="17551"/>
                        <a:pt x="8922" y="19019"/>
                        <a:pt x="7513" y="20277"/>
                      </a:cubicBezTo>
                      <a:cubicBezTo>
                        <a:pt x="6574" y="18390"/>
                        <a:pt x="5791" y="18180"/>
                        <a:pt x="4070" y="17341"/>
                      </a:cubicBezTo>
                      <a:cubicBezTo>
                        <a:pt x="3757" y="17131"/>
                        <a:pt x="3130" y="16922"/>
                        <a:pt x="3130" y="16922"/>
                      </a:cubicBezTo>
                      <a:cubicBezTo>
                        <a:pt x="1565" y="17551"/>
                        <a:pt x="2191" y="18390"/>
                        <a:pt x="3443" y="19019"/>
                      </a:cubicBezTo>
                      <a:cubicBezTo>
                        <a:pt x="2191" y="20277"/>
                        <a:pt x="1409" y="19648"/>
                        <a:pt x="0" y="19019"/>
                      </a:cubicBezTo>
                      <a:cubicBezTo>
                        <a:pt x="313" y="16922"/>
                        <a:pt x="157" y="15873"/>
                        <a:pt x="1565" y="15244"/>
                      </a:cubicBezTo>
                      <a:cubicBezTo>
                        <a:pt x="2348" y="11889"/>
                        <a:pt x="2191" y="13147"/>
                        <a:pt x="4070" y="11469"/>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101" name="Shape"/>
                <p:cNvSpPr/>
                <p:nvPr/>
              </p:nvSpPr>
              <p:spPr>
                <a:xfrm>
                  <a:off x="1503362" y="125412"/>
                  <a:ext cx="127001" cy="114301"/>
                </a:xfrm>
                <a:custGeom>
                  <a:avLst/>
                  <a:gdLst/>
                  <a:ahLst/>
                  <a:cxnLst>
                    <a:cxn ang="0">
                      <a:pos x="wd2" y="hd2"/>
                    </a:cxn>
                    <a:cxn ang="5400000">
                      <a:pos x="wd2" y="hd2"/>
                    </a:cxn>
                    <a:cxn ang="10800000">
                      <a:pos x="wd2" y="hd2"/>
                    </a:cxn>
                    <a:cxn ang="16200000">
                      <a:pos x="wd2" y="hd2"/>
                    </a:cxn>
                  </a:cxnLst>
                  <a:rect l="0" t="0" r="r" b="b"/>
                  <a:pathLst>
                    <a:path w="21600" h="21600" extrusionOk="0">
                      <a:moveTo>
                        <a:pt x="18153" y="2422"/>
                      </a:moveTo>
                      <a:cubicBezTo>
                        <a:pt x="17923" y="1817"/>
                        <a:pt x="18383" y="606"/>
                        <a:pt x="18383" y="606"/>
                      </a:cubicBezTo>
                      <a:cubicBezTo>
                        <a:pt x="19187" y="1615"/>
                        <a:pt x="19187" y="807"/>
                        <a:pt x="19532" y="0"/>
                      </a:cubicBezTo>
                      <a:cubicBezTo>
                        <a:pt x="20796" y="404"/>
                        <a:pt x="20566" y="1413"/>
                        <a:pt x="20911" y="2422"/>
                      </a:cubicBezTo>
                      <a:cubicBezTo>
                        <a:pt x="21140" y="3028"/>
                        <a:pt x="21600" y="4239"/>
                        <a:pt x="21600" y="4239"/>
                      </a:cubicBezTo>
                      <a:cubicBezTo>
                        <a:pt x="21026" y="5652"/>
                        <a:pt x="21600" y="5249"/>
                        <a:pt x="20451" y="5854"/>
                      </a:cubicBezTo>
                      <a:cubicBezTo>
                        <a:pt x="19991" y="6359"/>
                        <a:pt x="19532" y="7671"/>
                        <a:pt x="19532" y="7671"/>
                      </a:cubicBezTo>
                      <a:cubicBezTo>
                        <a:pt x="19417" y="10093"/>
                        <a:pt x="19877" y="11103"/>
                        <a:pt x="18613" y="12718"/>
                      </a:cubicBezTo>
                      <a:cubicBezTo>
                        <a:pt x="17234" y="11910"/>
                        <a:pt x="17809" y="13323"/>
                        <a:pt x="16545" y="13727"/>
                      </a:cubicBezTo>
                      <a:cubicBezTo>
                        <a:pt x="15511" y="13525"/>
                        <a:pt x="14821" y="13626"/>
                        <a:pt x="13787" y="13929"/>
                      </a:cubicBezTo>
                      <a:cubicBezTo>
                        <a:pt x="13098" y="13021"/>
                        <a:pt x="14017" y="12819"/>
                        <a:pt x="12868" y="12516"/>
                      </a:cubicBezTo>
                      <a:cubicBezTo>
                        <a:pt x="12409" y="13121"/>
                        <a:pt x="12409" y="14333"/>
                        <a:pt x="11719" y="14736"/>
                      </a:cubicBezTo>
                      <a:cubicBezTo>
                        <a:pt x="11260" y="14938"/>
                        <a:pt x="10340" y="15140"/>
                        <a:pt x="10340" y="15140"/>
                      </a:cubicBezTo>
                      <a:cubicBezTo>
                        <a:pt x="9996" y="14232"/>
                        <a:pt x="10226" y="13626"/>
                        <a:pt x="9191" y="13323"/>
                      </a:cubicBezTo>
                      <a:cubicBezTo>
                        <a:pt x="7813" y="13525"/>
                        <a:pt x="7468" y="13525"/>
                        <a:pt x="6664" y="14535"/>
                      </a:cubicBezTo>
                      <a:cubicBezTo>
                        <a:pt x="7583" y="15140"/>
                        <a:pt x="7813" y="14837"/>
                        <a:pt x="8732" y="14333"/>
                      </a:cubicBezTo>
                      <a:cubicBezTo>
                        <a:pt x="9306" y="14736"/>
                        <a:pt x="9766" y="15645"/>
                        <a:pt x="8962" y="16150"/>
                      </a:cubicBezTo>
                      <a:cubicBezTo>
                        <a:pt x="8617" y="16351"/>
                        <a:pt x="7123" y="16654"/>
                        <a:pt x="6664" y="16755"/>
                      </a:cubicBezTo>
                      <a:cubicBezTo>
                        <a:pt x="5515" y="17462"/>
                        <a:pt x="5055" y="17462"/>
                        <a:pt x="3906" y="16755"/>
                      </a:cubicBezTo>
                      <a:cubicBezTo>
                        <a:pt x="4021" y="16351"/>
                        <a:pt x="3906" y="15948"/>
                        <a:pt x="4136" y="15544"/>
                      </a:cubicBezTo>
                      <a:cubicBezTo>
                        <a:pt x="4366" y="15140"/>
                        <a:pt x="6319" y="14736"/>
                        <a:pt x="5285" y="14535"/>
                      </a:cubicBezTo>
                      <a:cubicBezTo>
                        <a:pt x="4826" y="14434"/>
                        <a:pt x="3906" y="14938"/>
                        <a:pt x="3906" y="14938"/>
                      </a:cubicBezTo>
                      <a:cubicBezTo>
                        <a:pt x="3677" y="15645"/>
                        <a:pt x="3217" y="16049"/>
                        <a:pt x="2987" y="16755"/>
                      </a:cubicBezTo>
                      <a:cubicBezTo>
                        <a:pt x="4136" y="18370"/>
                        <a:pt x="4136" y="17462"/>
                        <a:pt x="3447" y="19178"/>
                      </a:cubicBezTo>
                      <a:cubicBezTo>
                        <a:pt x="3217" y="19783"/>
                        <a:pt x="1609" y="20187"/>
                        <a:pt x="1609" y="20187"/>
                      </a:cubicBezTo>
                      <a:cubicBezTo>
                        <a:pt x="574" y="21600"/>
                        <a:pt x="1264" y="21196"/>
                        <a:pt x="0" y="21600"/>
                      </a:cubicBezTo>
                      <a:cubicBezTo>
                        <a:pt x="230" y="20389"/>
                        <a:pt x="574" y="19985"/>
                        <a:pt x="919" y="18976"/>
                      </a:cubicBezTo>
                      <a:cubicBezTo>
                        <a:pt x="689" y="17966"/>
                        <a:pt x="345" y="17462"/>
                        <a:pt x="0" y="16553"/>
                      </a:cubicBezTo>
                      <a:cubicBezTo>
                        <a:pt x="345" y="15746"/>
                        <a:pt x="804" y="15847"/>
                        <a:pt x="1609" y="15342"/>
                      </a:cubicBezTo>
                      <a:cubicBezTo>
                        <a:pt x="2068" y="14232"/>
                        <a:pt x="2643" y="14131"/>
                        <a:pt x="3677" y="13525"/>
                      </a:cubicBezTo>
                      <a:cubicBezTo>
                        <a:pt x="4251" y="12819"/>
                        <a:pt x="4251" y="12415"/>
                        <a:pt x="5055" y="11910"/>
                      </a:cubicBezTo>
                      <a:cubicBezTo>
                        <a:pt x="7353" y="12213"/>
                        <a:pt x="6319" y="12314"/>
                        <a:pt x="8272" y="11708"/>
                      </a:cubicBezTo>
                      <a:cubicBezTo>
                        <a:pt x="8732" y="11607"/>
                        <a:pt x="9651" y="11305"/>
                        <a:pt x="9651" y="11305"/>
                      </a:cubicBezTo>
                      <a:cubicBezTo>
                        <a:pt x="12064" y="12011"/>
                        <a:pt x="11145" y="8479"/>
                        <a:pt x="13098" y="7873"/>
                      </a:cubicBezTo>
                      <a:cubicBezTo>
                        <a:pt x="13443" y="8781"/>
                        <a:pt x="12638" y="8983"/>
                        <a:pt x="13787" y="9286"/>
                      </a:cubicBezTo>
                      <a:cubicBezTo>
                        <a:pt x="14362" y="8579"/>
                        <a:pt x="14362" y="8176"/>
                        <a:pt x="15166" y="7671"/>
                      </a:cubicBezTo>
                      <a:cubicBezTo>
                        <a:pt x="15855" y="6864"/>
                        <a:pt x="16774" y="6561"/>
                        <a:pt x="17234" y="5450"/>
                      </a:cubicBezTo>
                      <a:cubicBezTo>
                        <a:pt x="17349" y="5047"/>
                        <a:pt x="17694" y="4239"/>
                        <a:pt x="17694" y="4239"/>
                      </a:cubicBezTo>
                      <a:cubicBezTo>
                        <a:pt x="17464" y="4138"/>
                        <a:pt x="17004" y="4037"/>
                        <a:pt x="17004" y="3836"/>
                      </a:cubicBezTo>
                      <a:cubicBezTo>
                        <a:pt x="17004" y="3634"/>
                        <a:pt x="18498" y="3331"/>
                        <a:pt x="17464" y="3230"/>
                      </a:cubicBezTo>
                      <a:lnTo>
                        <a:pt x="18153" y="2422"/>
                      </a:ln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102" name="Shape"/>
                <p:cNvSpPr/>
                <p:nvPr/>
              </p:nvSpPr>
              <p:spPr>
                <a:xfrm>
                  <a:off x="1584190" y="156722"/>
                  <a:ext cx="12701" cy="12701"/>
                </a:xfrm>
                <a:custGeom>
                  <a:avLst/>
                  <a:gdLst/>
                  <a:ahLst/>
                  <a:cxnLst>
                    <a:cxn ang="0">
                      <a:pos x="wd2" y="hd2"/>
                    </a:cxn>
                    <a:cxn ang="5400000">
                      <a:pos x="wd2" y="hd2"/>
                    </a:cxn>
                    <a:cxn ang="10800000">
                      <a:pos x="wd2" y="hd2"/>
                    </a:cxn>
                    <a:cxn ang="16200000">
                      <a:pos x="wd2" y="hd2"/>
                    </a:cxn>
                  </a:cxnLst>
                  <a:rect l="0" t="0" r="r" b="b"/>
                  <a:pathLst>
                    <a:path w="13791" h="13791" extrusionOk="0">
                      <a:moveTo>
                        <a:pt x="0" y="7145"/>
                      </a:moveTo>
                      <a:cubicBezTo>
                        <a:pt x="9969" y="-7809"/>
                        <a:pt x="21600" y="3822"/>
                        <a:pt x="6646" y="13791"/>
                      </a:cubicBezTo>
                      <a:cubicBezTo>
                        <a:pt x="0" y="2160"/>
                        <a:pt x="0" y="499"/>
                        <a:pt x="0" y="7145"/>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103" name="Shape"/>
                <p:cNvSpPr/>
                <p:nvPr/>
              </p:nvSpPr>
              <p:spPr>
                <a:xfrm>
                  <a:off x="876300" y="236537"/>
                  <a:ext cx="550863" cy="298506"/>
                </a:xfrm>
                <a:custGeom>
                  <a:avLst/>
                  <a:gdLst/>
                  <a:ahLst/>
                  <a:cxnLst>
                    <a:cxn ang="0">
                      <a:pos x="wd2" y="hd2"/>
                    </a:cxn>
                    <a:cxn ang="5400000">
                      <a:pos x="wd2" y="hd2"/>
                    </a:cxn>
                    <a:cxn ang="10800000">
                      <a:pos x="wd2" y="hd2"/>
                    </a:cxn>
                    <a:cxn ang="16200000">
                      <a:pos x="wd2" y="hd2"/>
                    </a:cxn>
                  </a:cxnLst>
                  <a:rect l="0" t="0" r="r" b="b"/>
                  <a:pathLst>
                    <a:path w="21600" h="21490" extrusionOk="0">
                      <a:moveTo>
                        <a:pt x="21228" y="230"/>
                      </a:moveTo>
                      <a:cubicBezTo>
                        <a:pt x="21307" y="574"/>
                        <a:pt x="21520" y="613"/>
                        <a:pt x="21600" y="996"/>
                      </a:cubicBezTo>
                      <a:cubicBezTo>
                        <a:pt x="21520" y="1379"/>
                        <a:pt x="21307" y="1570"/>
                        <a:pt x="21174" y="1915"/>
                      </a:cubicBezTo>
                      <a:cubicBezTo>
                        <a:pt x="21041" y="2336"/>
                        <a:pt x="20962" y="2719"/>
                        <a:pt x="20696" y="2987"/>
                      </a:cubicBezTo>
                      <a:cubicBezTo>
                        <a:pt x="20563" y="3255"/>
                        <a:pt x="20509" y="3370"/>
                        <a:pt x="20589" y="3677"/>
                      </a:cubicBezTo>
                      <a:cubicBezTo>
                        <a:pt x="20403" y="4098"/>
                        <a:pt x="20164" y="4366"/>
                        <a:pt x="19898" y="4672"/>
                      </a:cubicBezTo>
                      <a:cubicBezTo>
                        <a:pt x="19791" y="4787"/>
                        <a:pt x="19578" y="4979"/>
                        <a:pt x="19578" y="4979"/>
                      </a:cubicBezTo>
                      <a:cubicBezTo>
                        <a:pt x="19685" y="5400"/>
                        <a:pt x="19445" y="5362"/>
                        <a:pt x="19206" y="5438"/>
                      </a:cubicBezTo>
                      <a:cubicBezTo>
                        <a:pt x="19046" y="5668"/>
                        <a:pt x="18940" y="5783"/>
                        <a:pt x="18727" y="5898"/>
                      </a:cubicBezTo>
                      <a:cubicBezTo>
                        <a:pt x="18248" y="5745"/>
                        <a:pt x="17291" y="6472"/>
                        <a:pt x="16865" y="6894"/>
                      </a:cubicBezTo>
                      <a:cubicBezTo>
                        <a:pt x="16918" y="7238"/>
                        <a:pt x="16785" y="7391"/>
                        <a:pt x="17025" y="7506"/>
                      </a:cubicBezTo>
                      <a:cubicBezTo>
                        <a:pt x="17104" y="7851"/>
                        <a:pt x="17025" y="7928"/>
                        <a:pt x="16812" y="8043"/>
                      </a:cubicBezTo>
                      <a:cubicBezTo>
                        <a:pt x="16652" y="8387"/>
                        <a:pt x="16572" y="8655"/>
                        <a:pt x="16333" y="8885"/>
                      </a:cubicBezTo>
                      <a:cubicBezTo>
                        <a:pt x="16253" y="8847"/>
                        <a:pt x="16120" y="8923"/>
                        <a:pt x="16067" y="8809"/>
                      </a:cubicBezTo>
                      <a:cubicBezTo>
                        <a:pt x="15934" y="8426"/>
                        <a:pt x="16227" y="7621"/>
                        <a:pt x="16493" y="7506"/>
                      </a:cubicBezTo>
                      <a:cubicBezTo>
                        <a:pt x="16572" y="7162"/>
                        <a:pt x="16413" y="7162"/>
                        <a:pt x="16493" y="6817"/>
                      </a:cubicBezTo>
                      <a:cubicBezTo>
                        <a:pt x="16413" y="6281"/>
                        <a:pt x="16200" y="6434"/>
                        <a:pt x="15907" y="6587"/>
                      </a:cubicBezTo>
                      <a:cubicBezTo>
                        <a:pt x="15748" y="6894"/>
                        <a:pt x="15562" y="7085"/>
                        <a:pt x="15322" y="7200"/>
                      </a:cubicBezTo>
                      <a:cubicBezTo>
                        <a:pt x="15216" y="7430"/>
                        <a:pt x="15109" y="7660"/>
                        <a:pt x="15003" y="7889"/>
                      </a:cubicBezTo>
                      <a:cubicBezTo>
                        <a:pt x="14923" y="8043"/>
                        <a:pt x="14790" y="8349"/>
                        <a:pt x="14790" y="8349"/>
                      </a:cubicBezTo>
                      <a:cubicBezTo>
                        <a:pt x="14843" y="8962"/>
                        <a:pt x="14870" y="9306"/>
                        <a:pt x="15216" y="9651"/>
                      </a:cubicBezTo>
                      <a:cubicBezTo>
                        <a:pt x="15402" y="10034"/>
                        <a:pt x="15588" y="10455"/>
                        <a:pt x="15854" y="10723"/>
                      </a:cubicBezTo>
                      <a:cubicBezTo>
                        <a:pt x="15907" y="10953"/>
                        <a:pt x="16014" y="11413"/>
                        <a:pt x="16014" y="11413"/>
                      </a:cubicBezTo>
                      <a:cubicBezTo>
                        <a:pt x="15987" y="11796"/>
                        <a:pt x="15934" y="13826"/>
                        <a:pt x="15801" y="14094"/>
                      </a:cubicBezTo>
                      <a:cubicBezTo>
                        <a:pt x="15695" y="14323"/>
                        <a:pt x="15322" y="14477"/>
                        <a:pt x="15163" y="14630"/>
                      </a:cubicBezTo>
                      <a:cubicBezTo>
                        <a:pt x="14976" y="15051"/>
                        <a:pt x="14631" y="15166"/>
                        <a:pt x="14418" y="15549"/>
                      </a:cubicBezTo>
                      <a:cubicBezTo>
                        <a:pt x="14258" y="15817"/>
                        <a:pt x="14338" y="15970"/>
                        <a:pt x="14099" y="16085"/>
                      </a:cubicBezTo>
                      <a:cubicBezTo>
                        <a:pt x="13992" y="15626"/>
                        <a:pt x="14311" y="14974"/>
                        <a:pt x="13886" y="14783"/>
                      </a:cubicBezTo>
                      <a:cubicBezTo>
                        <a:pt x="13726" y="14438"/>
                        <a:pt x="13567" y="13940"/>
                        <a:pt x="13354" y="13634"/>
                      </a:cubicBezTo>
                      <a:cubicBezTo>
                        <a:pt x="13221" y="13060"/>
                        <a:pt x="13433" y="13787"/>
                        <a:pt x="12822" y="13328"/>
                      </a:cubicBezTo>
                      <a:cubicBezTo>
                        <a:pt x="12715" y="13251"/>
                        <a:pt x="12715" y="12983"/>
                        <a:pt x="12609" y="12868"/>
                      </a:cubicBezTo>
                      <a:cubicBezTo>
                        <a:pt x="12502" y="12370"/>
                        <a:pt x="12396" y="13098"/>
                        <a:pt x="12290" y="13328"/>
                      </a:cubicBezTo>
                      <a:cubicBezTo>
                        <a:pt x="12236" y="13711"/>
                        <a:pt x="12130" y="13902"/>
                        <a:pt x="12077" y="14323"/>
                      </a:cubicBezTo>
                      <a:cubicBezTo>
                        <a:pt x="12157" y="14668"/>
                        <a:pt x="12103" y="14821"/>
                        <a:pt x="11970" y="15089"/>
                      </a:cubicBezTo>
                      <a:cubicBezTo>
                        <a:pt x="12077" y="15281"/>
                        <a:pt x="12343" y="15740"/>
                        <a:pt x="12396" y="16009"/>
                      </a:cubicBezTo>
                      <a:cubicBezTo>
                        <a:pt x="12609" y="16966"/>
                        <a:pt x="12556" y="17540"/>
                        <a:pt x="13300" y="17770"/>
                      </a:cubicBezTo>
                      <a:cubicBezTo>
                        <a:pt x="13487" y="17962"/>
                        <a:pt x="13567" y="18153"/>
                        <a:pt x="13726" y="18383"/>
                      </a:cubicBezTo>
                      <a:cubicBezTo>
                        <a:pt x="13593" y="18919"/>
                        <a:pt x="13646" y="19494"/>
                        <a:pt x="13567" y="20068"/>
                      </a:cubicBezTo>
                      <a:cubicBezTo>
                        <a:pt x="13620" y="20566"/>
                        <a:pt x="13593" y="20719"/>
                        <a:pt x="13886" y="20987"/>
                      </a:cubicBezTo>
                      <a:cubicBezTo>
                        <a:pt x="13912" y="21140"/>
                        <a:pt x="13966" y="21294"/>
                        <a:pt x="13992" y="21447"/>
                      </a:cubicBezTo>
                      <a:cubicBezTo>
                        <a:pt x="14019" y="21600"/>
                        <a:pt x="13673" y="21294"/>
                        <a:pt x="13673" y="21294"/>
                      </a:cubicBezTo>
                      <a:cubicBezTo>
                        <a:pt x="13354" y="21600"/>
                        <a:pt x="13327" y="21102"/>
                        <a:pt x="13088" y="20834"/>
                      </a:cubicBezTo>
                      <a:cubicBezTo>
                        <a:pt x="12981" y="20719"/>
                        <a:pt x="12768" y="20528"/>
                        <a:pt x="12768" y="20528"/>
                      </a:cubicBezTo>
                      <a:cubicBezTo>
                        <a:pt x="12529" y="19991"/>
                        <a:pt x="12609" y="20260"/>
                        <a:pt x="12502" y="19838"/>
                      </a:cubicBezTo>
                      <a:cubicBezTo>
                        <a:pt x="12423" y="18804"/>
                        <a:pt x="12263" y="17081"/>
                        <a:pt x="11598" y="16468"/>
                      </a:cubicBezTo>
                      <a:cubicBezTo>
                        <a:pt x="11385" y="16583"/>
                        <a:pt x="11305" y="16583"/>
                        <a:pt x="11226" y="16238"/>
                      </a:cubicBezTo>
                      <a:cubicBezTo>
                        <a:pt x="11359" y="15472"/>
                        <a:pt x="11492" y="14668"/>
                        <a:pt x="11651" y="13940"/>
                      </a:cubicBezTo>
                      <a:cubicBezTo>
                        <a:pt x="11598" y="13136"/>
                        <a:pt x="11465" y="12638"/>
                        <a:pt x="11332" y="11872"/>
                      </a:cubicBezTo>
                      <a:cubicBezTo>
                        <a:pt x="11412" y="11566"/>
                        <a:pt x="11305" y="11489"/>
                        <a:pt x="11226" y="11183"/>
                      </a:cubicBezTo>
                      <a:cubicBezTo>
                        <a:pt x="11279" y="10800"/>
                        <a:pt x="11385" y="10609"/>
                        <a:pt x="11226" y="10264"/>
                      </a:cubicBezTo>
                      <a:cubicBezTo>
                        <a:pt x="11172" y="10302"/>
                        <a:pt x="11119" y="10302"/>
                        <a:pt x="11066" y="10340"/>
                      </a:cubicBezTo>
                      <a:cubicBezTo>
                        <a:pt x="11013" y="10417"/>
                        <a:pt x="11013" y="10532"/>
                        <a:pt x="10960" y="10570"/>
                      </a:cubicBezTo>
                      <a:cubicBezTo>
                        <a:pt x="10853" y="10647"/>
                        <a:pt x="10640" y="10723"/>
                        <a:pt x="10640" y="10723"/>
                      </a:cubicBezTo>
                      <a:cubicBezTo>
                        <a:pt x="10481" y="10494"/>
                        <a:pt x="10348" y="10494"/>
                        <a:pt x="10268" y="10187"/>
                      </a:cubicBezTo>
                      <a:cubicBezTo>
                        <a:pt x="10401" y="9613"/>
                        <a:pt x="10082" y="7889"/>
                        <a:pt x="9683" y="7506"/>
                      </a:cubicBezTo>
                      <a:cubicBezTo>
                        <a:pt x="9497" y="7123"/>
                        <a:pt x="9523" y="6970"/>
                        <a:pt x="9576" y="6511"/>
                      </a:cubicBezTo>
                      <a:cubicBezTo>
                        <a:pt x="9523" y="6128"/>
                        <a:pt x="9470" y="5630"/>
                        <a:pt x="9204" y="5515"/>
                      </a:cubicBezTo>
                      <a:cubicBezTo>
                        <a:pt x="9124" y="5898"/>
                        <a:pt x="8991" y="6128"/>
                        <a:pt x="8778" y="6357"/>
                      </a:cubicBezTo>
                      <a:cubicBezTo>
                        <a:pt x="8592" y="6281"/>
                        <a:pt x="8193" y="6128"/>
                        <a:pt x="8193" y="6128"/>
                      </a:cubicBezTo>
                      <a:cubicBezTo>
                        <a:pt x="7874" y="6204"/>
                        <a:pt x="7900" y="6357"/>
                        <a:pt x="7661" y="6587"/>
                      </a:cubicBezTo>
                      <a:cubicBezTo>
                        <a:pt x="7555" y="7085"/>
                        <a:pt x="7501" y="7315"/>
                        <a:pt x="7129" y="7506"/>
                      </a:cubicBezTo>
                      <a:cubicBezTo>
                        <a:pt x="7023" y="7660"/>
                        <a:pt x="6464" y="8847"/>
                        <a:pt x="6437" y="8885"/>
                      </a:cubicBezTo>
                      <a:cubicBezTo>
                        <a:pt x="6145" y="9153"/>
                        <a:pt x="5719" y="9460"/>
                        <a:pt x="5480" y="9804"/>
                      </a:cubicBezTo>
                      <a:cubicBezTo>
                        <a:pt x="5373" y="9957"/>
                        <a:pt x="5320" y="10149"/>
                        <a:pt x="5214" y="10264"/>
                      </a:cubicBezTo>
                      <a:cubicBezTo>
                        <a:pt x="5161" y="10302"/>
                        <a:pt x="5107" y="10302"/>
                        <a:pt x="5054" y="10340"/>
                      </a:cubicBezTo>
                      <a:cubicBezTo>
                        <a:pt x="5001" y="10379"/>
                        <a:pt x="4948" y="10417"/>
                        <a:pt x="4895" y="10494"/>
                      </a:cubicBezTo>
                      <a:cubicBezTo>
                        <a:pt x="4788" y="10647"/>
                        <a:pt x="4575" y="10953"/>
                        <a:pt x="4575" y="10953"/>
                      </a:cubicBezTo>
                      <a:cubicBezTo>
                        <a:pt x="4442" y="11489"/>
                        <a:pt x="4389" y="12026"/>
                        <a:pt x="4256" y="12562"/>
                      </a:cubicBezTo>
                      <a:cubicBezTo>
                        <a:pt x="4203" y="12830"/>
                        <a:pt x="4150" y="13060"/>
                        <a:pt x="4097" y="13328"/>
                      </a:cubicBezTo>
                      <a:cubicBezTo>
                        <a:pt x="4070" y="13404"/>
                        <a:pt x="4043" y="13557"/>
                        <a:pt x="4043" y="13557"/>
                      </a:cubicBezTo>
                      <a:cubicBezTo>
                        <a:pt x="4043" y="13749"/>
                        <a:pt x="4150" y="14706"/>
                        <a:pt x="3884" y="15013"/>
                      </a:cubicBezTo>
                      <a:cubicBezTo>
                        <a:pt x="3751" y="15204"/>
                        <a:pt x="3405" y="15472"/>
                        <a:pt x="3405" y="15472"/>
                      </a:cubicBezTo>
                      <a:cubicBezTo>
                        <a:pt x="3325" y="15779"/>
                        <a:pt x="3245" y="16123"/>
                        <a:pt x="3033" y="16238"/>
                      </a:cubicBezTo>
                      <a:cubicBezTo>
                        <a:pt x="2660" y="16047"/>
                        <a:pt x="2580" y="15511"/>
                        <a:pt x="2500" y="15013"/>
                      </a:cubicBezTo>
                      <a:cubicBezTo>
                        <a:pt x="2288" y="13864"/>
                        <a:pt x="2181" y="12715"/>
                        <a:pt x="1915" y="11566"/>
                      </a:cubicBezTo>
                      <a:cubicBezTo>
                        <a:pt x="1889" y="10762"/>
                        <a:pt x="1862" y="10532"/>
                        <a:pt x="1756" y="9881"/>
                      </a:cubicBezTo>
                      <a:cubicBezTo>
                        <a:pt x="1756" y="9613"/>
                        <a:pt x="1809" y="8387"/>
                        <a:pt x="1702" y="7966"/>
                      </a:cubicBezTo>
                      <a:cubicBezTo>
                        <a:pt x="1862" y="7315"/>
                        <a:pt x="1756" y="6626"/>
                        <a:pt x="1915" y="5974"/>
                      </a:cubicBezTo>
                      <a:cubicBezTo>
                        <a:pt x="1756" y="5323"/>
                        <a:pt x="1596" y="6434"/>
                        <a:pt x="1490" y="6587"/>
                      </a:cubicBezTo>
                      <a:cubicBezTo>
                        <a:pt x="1410" y="6702"/>
                        <a:pt x="1170" y="6894"/>
                        <a:pt x="1170" y="6894"/>
                      </a:cubicBezTo>
                      <a:cubicBezTo>
                        <a:pt x="931" y="6779"/>
                        <a:pt x="745" y="6626"/>
                        <a:pt x="638" y="6204"/>
                      </a:cubicBezTo>
                      <a:cubicBezTo>
                        <a:pt x="612" y="6051"/>
                        <a:pt x="532" y="5745"/>
                        <a:pt x="532" y="5745"/>
                      </a:cubicBezTo>
                      <a:cubicBezTo>
                        <a:pt x="798" y="5668"/>
                        <a:pt x="798" y="5477"/>
                        <a:pt x="1011" y="5285"/>
                      </a:cubicBezTo>
                      <a:cubicBezTo>
                        <a:pt x="931" y="4902"/>
                        <a:pt x="825" y="5094"/>
                        <a:pt x="638" y="5285"/>
                      </a:cubicBezTo>
                      <a:cubicBezTo>
                        <a:pt x="399" y="5170"/>
                        <a:pt x="399" y="5055"/>
                        <a:pt x="479" y="4749"/>
                      </a:cubicBezTo>
                      <a:cubicBezTo>
                        <a:pt x="293" y="4366"/>
                        <a:pt x="239" y="3868"/>
                        <a:pt x="0" y="3523"/>
                      </a:cubicBezTo>
                      <a:lnTo>
                        <a:pt x="2022" y="0"/>
                      </a:lnTo>
                      <a:lnTo>
                        <a:pt x="21228" y="230"/>
                      </a:ln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104" name="Shape"/>
                <p:cNvSpPr/>
                <p:nvPr/>
              </p:nvSpPr>
              <p:spPr>
                <a:xfrm>
                  <a:off x="973838" y="443833"/>
                  <a:ext cx="27169" cy="45118"/>
                </a:xfrm>
                <a:custGeom>
                  <a:avLst/>
                  <a:gdLst/>
                  <a:ahLst/>
                  <a:cxnLst>
                    <a:cxn ang="0">
                      <a:pos x="wd2" y="hd2"/>
                    </a:cxn>
                    <a:cxn ang="5400000">
                      <a:pos x="wd2" y="hd2"/>
                    </a:cxn>
                    <a:cxn ang="10800000">
                      <a:pos x="wd2" y="hd2"/>
                    </a:cxn>
                    <a:cxn ang="16200000">
                      <a:pos x="wd2" y="hd2"/>
                    </a:cxn>
                  </a:cxnLst>
                  <a:rect l="0" t="0" r="r" b="b"/>
                  <a:pathLst>
                    <a:path w="19455" h="21168" extrusionOk="0">
                      <a:moveTo>
                        <a:pt x="3014" y="2363"/>
                      </a:moveTo>
                      <a:cubicBezTo>
                        <a:pt x="1507" y="76"/>
                        <a:pt x="4019" y="-432"/>
                        <a:pt x="8038" y="330"/>
                      </a:cubicBezTo>
                      <a:cubicBezTo>
                        <a:pt x="11554" y="2872"/>
                        <a:pt x="13563" y="5667"/>
                        <a:pt x="18084" y="7954"/>
                      </a:cubicBezTo>
                      <a:cubicBezTo>
                        <a:pt x="21098" y="12782"/>
                        <a:pt x="19591" y="19389"/>
                        <a:pt x="9042" y="21168"/>
                      </a:cubicBezTo>
                      <a:cubicBezTo>
                        <a:pt x="2512" y="20152"/>
                        <a:pt x="2010" y="20152"/>
                        <a:pt x="0" y="17102"/>
                      </a:cubicBezTo>
                      <a:cubicBezTo>
                        <a:pt x="503" y="16340"/>
                        <a:pt x="-502" y="584"/>
                        <a:pt x="3014" y="2363"/>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105" name="Shape"/>
                <p:cNvSpPr/>
                <p:nvPr/>
              </p:nvSpPr>
              <p:spPr>
                <a:xfrm>
                  <a:off x="1396753" y="288289"/>
                  <a:ext cx="26715" cy="37149"/>
                </a:xfrm>
                <a:custGeom>
                  <a:avLst/>
                  <a:gdLst/>
                  <a:ahLst/>
                  <a:cxnLst>
                    <a:cxn ang="0">
                      <a:pos x="wd2" y="hd2"/>
                    </a:cxn>
                    <a:cxn ang="5400000">
                      <a:pos x="wd2" y="hd2"/>
                    </a:cxn>
                    <a:cxn ang="10800000">
                      <a:pos x="wd2" y="hd2"/>
                    </a:cxn>
                    <a:cxn ang="16200000">
                      <a:pos x="wd2" y="hd2"/>
                    </a:cxn>
                  </a:cxnLst>
                  <a:rect l="0" t="0" r="r" b="b"/>
                  <a:pathLst>
                    <a:path w="20193" h="21061" extrusionOk="0">
                      <a:moveTo>
                        <a:pt x="5369" y="7634"/>
                      </a:moveTo>
                      <a:cubicBezTo>
                        <a:pt x="6351" y="3256"/>
                        <a:pt x="5860" y="1504"/>
                        <a:pt x="13223" y="45"/>
                      </a:cubicBezTo>
                      <a:cubicBezTo>
                        <a:pt x="15678" y="337"/>
                        <a:pt x="18623" y="-539"/>
                        <a:pt x="20096" y="629"/>
                      </a:cubicBezTo>
                      <a:cubicBezTo>
                        <a:pt x="20587" y="1212"/>
                        <a:pt x="19114" y="5591"/>
                        <a:pt x="18132" y="7050"/>
                      </a:cubicBezTo>
                      <a:cubicBezTo>
                        <a:pt x="14205" y="12012"/>
                        <a:pt x="13714" y="17850"/>
                        <a:pt x="5369" y="21061"/>
                      </a:cubicBezTo>
                      <a:cubicBezTo>
                        <a:pt x="951" y="20185"/>
                        <a:pt x="951" y="19310"/>
                        <a:pt x="2423" y="16975"/>
                      </a:cubicBezTo>
                      <a:cubicBezTo>
                        <a:pt x="1442" y="14056"/>
                        <a:pt x="-1013" y="12888"/>
                        <a:pt x="460" y="9969"/>
                      </a:cubicBezTo>
                      <a:cubicBezTo>
                        <a:pt x="951" y="8802"/>
                        <a:pt x="2914" y="6175"/>
                        <a:pt x="5369" y="7634"/>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106" name="Shape"/>
                <p:cNvSpPr/>
                <p:nvPr/>
              </p:nvSpPr>
              <p:spPr>
                <a:xfrm>
                  <a:off x="1476293" y="272522"/>
                  <a:ext cx="12701" cy="12701"/>
                </a:xfrm>
                <a:custGeom>
                  <a:avLst/>
                  <a:gdLst/>
                  <a:ahLst/>
                  <a:cxnLst>
                    <a:cxn ang="0">
                      <a:pos x="wd2" y="hd2"/>
                    </a:cxn>
                    <a:cxn ang="5400000">
                      <a:pos x="wd2" y="hd2"/>
                    </a:cxn>
                    <a:cxn ang="10800000">
                      <a:pos x="wd2" y="hd2"/>
                    </a:cxn>
                    <a:cxn ang="16200000">
                      <a:pos x="wd2" y="hd2"/>
                    </a:cxn>
                  </a:cxnLst>
                  <a:rect l="0" t="0" r="r" b="b"/>
                  <a:pathLst>
                    <a:path w="15068" h="14395" extrusionOk="0">
                      <a:moveTo>
                        <a:pt x="5618" y="4315"/>
                      </a:moveTo>
                      <a:cubicBezTo>
                        <a:pt x="17498" y="-7205"/>
                        <a:pt x="19658" y="7195"/>
                        <a:pt x="3458" y="14395"/>
                      </a:cubicBezTo>
                      <a:cubicBezTo>
                        <a:pt x="-1942" y="9355"/>
                        <a:pt x="-862" y="8635"/>
                        <a:pt x="5618" y="4315"/>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107" name="Shape"/>
                <p:cNvSpPr/>
                <p:nvPr/>
              </p:nvSpPr>
              <p:spPr>
                <a:xfrm>
                  <a:off x="0" y="119062"/>
                  <a:ext cx="685693" cy="561976"/>
                </a:xfrm>
                <a:custGeom>
                  <a:avLst/>
                  <a:gdLst/>
                  <a:ahLst/>
                  <a:cxnLst>
                    <a:cxn ang="0">
                      <a:pos x="wd2" y="hd2"/>
                    </a:cxn>
                    <a:cxn ang="5400000">
                      <a:pos x="wd2" y="hd2"/>
                    </a:cxn>
                    <a:cxn ang="10800000">
                      <a:pos x="wd2" y="hd2"/>
                    </a:cxn>
                    <a:cxn ang="16200000">
                      <a:pos x="wd2" y="hd2"/>
                    </a:cxn>
                  </a:cxnLst>
                  <a:rect l="0" t="0" r="r" b="b"/>
                  <a:pathLst>
                    <a:path w="21547" h="21600" extrusionOk="0">
                      <a:moveTo>
                        <a:pt x="13777" y="21561"/>
                      </a:moveTo>
                      <a:lnTo>
                        <a:pt x="15234" y="17994"/>
                      </a:lnTo>
                      <a:lnTo>
                        <a:pt x="14981" y="17412"/>
                      </a:lnTo>
                      <a:lnTo>
                        <a:pt x="15392" y="17489"/>
                      </a:lnTo>
                      <a:lnTo>
                        <a:pt x="15677" y="17102"/>
                      </a:lnTo>
                      <a:lnTo>
                        <a:pt x="15836" y="16016"/>
                      </a:lnTo>
                      <a:lnTo>
                        <a:pt x="15836" y="14387"/>
                      </a:lnTo>
                      <a:lnTo>
                        <a:pt x="9787" y="11130"/>
                      </a:lnTo>
                      <a:lnTo>
                        <a:pt x="9375" y="11944"/>
                      </a:lnTo>
                      <a:lnTo>
                        <a:pt x="8931" y="13418"/>
                      </a:lnTo>
                      <a:lnTo>
                        <a:pt x="12542" y="21600"/>
                      </a:lnTo>
                      <a:lnTo>
                        <a:pt x="9596" y="21561"/>
                      </a:lnTo>
                      <a:lnTo>
                        <a:pt x="9628" y="20786"/>
                      </a:lnTo>
                      <a:cubicBezTo>
                        <a:pt x="8995" y="20165"/>
                        <a:pt x="9375" y="19777"/>
                        <a:pt x="8931" y="19157"/>
                      </a:cubicBezTo>
                      <a:cubicBezTo>
                        <a:pt x="8741" y="18420"/>
                        <a:pt x="8456" y="18149"/>
                        <a:pt x="8013" y="17489"/>
                      </a:cubicBezTo>
                      <a:cubicBezTo>
                        <a:pt x="7886" y="17334"/>
                        <a:pt x="7760" y="17179"/>
                        <a:pt x="7665" y="17024"/>
                      </a:cubicBezTo>
                      <a:lnTo>
                        <a:pt x="7506" y="16753"/>
                      </a:lnTo>
                      <a:cubicBezTo>
                        <a:pt x="7506" y="16753"/>
                        <a:pt x="7760" y="16016"/>
                        <a:pt x="7760" y="16016"/>
                      </a:cubicBezTo>
                      <a:cubicBezTo>
                        <a:pt x="7823" y="15861"/>
                        <a:pt x="7918" y="15550"/>
                        <a:pt x="7918" y="15550"/>
                      </a:cubicBezTo>
                      <a:cubicBezTo>
                        <a:pt x="7886" y="15473"/>
                        <a:pt x="7823" y="15395"/>
                        <a:pt x="7823" y="15279"/>
                      </a:cubicBezTo>
                      <a:cubicBezTo>
                        <a:pt x="7855" y="15124"/>
                        <a:pt x="8013" y="14814"/>
                        <a:pt x="8013" y="14814"/>
                      </a:cubicBezTo>
                      <a:cubicBezTo>
                        <a:pt x="7696" y="14348"/>
                        <a:pt x="7506" y="14387"/>
                        <a:pt x="6968" y="14542"/>
                      </a:cubicBezTo>
                      <a:cubicBezTo>
                        <a:pt x="6873" y="14387"/>
                        <a:pt x="6651" y="14310"/>
                        <a:pt x="6556" y="14154"/>
                      </a:cubicBezTo>
                      <a:cubicBezTo>
                        <a:pt x="5859" y="13069"/>
                        <a:pt x="6841" y="14077"/>
                        <a:pt x="6144" y="13418"/>
                      </a:cubicBezTo>
                      <a:cubicBezTo>
                        <a:pt x="5289" y="13534"/>
                        <a:pt x="5669" y="13418"/>
                        <a:pt x="4941" y="13650"/>
                      </a:cubicBezTo>
                      <a:cubicBezTo>
                        <a:pt x="4846" y="13689"/>
                        <a:pt x="4687" y="13728"/>
                        <a:pt x="4687" y="13728"/>
                      </a:cubicBezTo>
                      <a:cubicBezTo>
                        <a:pt x="4624" y="13805"/>
                        <a:pt x="4592" y="13922"/>
                        <a:pt x="4497" y="13999"/>
                      </a:cubicBezTo>
                      <a:cubicBezTo>
                        <a:pt x="4371" y="14077"/>
                        <a:pt x="3991" y="14154"/>
                        <a:pt x="3991" y="14154"/>
                      </a:cubicBezTo>
                      <a:cubicBezTo>
                        <a:pt x="3326" y="13728"/>
                        <a:pt x="3674" y="13767"/>
                        <a:pt x="2977" y="13999"/>
                      </a:cubicBezTo>
                      <a:cubicBezTo>
                        <a:pt x="2819" y="14038"/>
                        <a:pt x="2470" y="14154"/>
                        <a:pt x="2470" y="14154"/>
                      </a:cubicBezTo>
                      <a:cubicBezTo>
                        <a:pt x="1964" y="14852"/>
                        <a:pt x="1457" y="13418"/>
                        <a:pt x="1109" y="13069"/>
                      </a:cubicBezTo>
                      <a:cubicBezTo>
                        <a:pt x="1013" y="12797"/>
                        <a:pt x="760" y="12409"/>
                        <a:pt x="697" y="12099"/>
                      </a:cubicBezTo>
                      <a:cubicBezTo>
                        <a:pt x="633" y="11944"/>
                        <a:pt x="697" y="11750"/>
                        <a:pt x="602" y="11634"/>
                      </a:cubicBezTo>
                      <a:cubicBezTo>
                        <a:pt x="538" y="11517"/>
                        <a:pt x="412" y="11517"/>
                        <a:pt x="348" y="11440"/>
                      </a:cubicBezTo>
                      <a:cubicBezTo>
                        <a:pt x="95" y="10742"/>
                        <a:pt x="475" y="11866"/>
                        <a:pt x="158" y="10703"/>
                      </a:cubicBezTo>
                      <a:cubicBezTo>
                        <a:pt x="127" y="10548"/>
                        <a:pt x="0" y="10238"/>
                        <a:pt x="0" y="10238"/>
                      </a:cubicBezTo>
                      <a:cubicBezTo>
                        <a:pt x="95" y="9811"/>
                        <a:pt x="63" y="9617"/>
                        <a:pt x="412" y="9423"/>
                      </a:cubicBezTo>
                      <a:cubicBezTo>
                        <a:pt x="633" y="8570"/>
                        <a:pt x="538" y="8958"/>
                        <a:pt x="760" y="8260"/>
                      </a:cubicBezTo>
                      <a:cubicBezTo>
                        <a:pt x="823" y="8105"/>
                        <a:pt x="950" y="7756"/>
                        <a:pt x="950" y="7756"/>
                      </a:cubicBezTo>
                      <a:cubicBezTo>
                        <a:pt x="823" y="7446"/>
                        <a:pt x="760" y="7407"/>
                        <a:pt x="1013" y="7019"/>
                      </a:cubicBezTo>
                      <a:cubicBezTo>
                        <a:pt x="1140" y="6864"/>
                        <a:pt x="1362" y="6554"/>
                        <a:pt x="1362" y="6554"/>
                      </a:cubicBezTo>
                      <a:cubicBezTo>
                        <a:pt x="1172" y="6011"/>
                        <a:pt x="1140" y="5933"/>
                        <a:pt x="1615" y="5545"/>
                      </a:cubicBezTo>
                      <a:cubicBezTo>
                        <a:pt x="1774" y="5429"/>
                        <a:pt x="2122" y="5235"/>
                        <a:pt x="2122" y="5235"/>
                      </a:cubicBezTo>
                      <a:cubicBezTo>
                        <a:pt x="2312" y="5003"/>
                        <a:pt x="2375" y="4731"/>
                        <a:pt x="2565" y="4498"/>
                      </a:cubicBezTo>
                      <a:cubicBezTo>
                        <a:pt x="2819" y="4149"/>
                        <a:pt x="3230" y="4072"/>
                        <a:pt x="3579" y="3839"/>
                      </a:cubicBezTo>
                      <a:cubicBezTo>
                        <a:pt x="3959" y="3296"/>
                        <a:pt x="4719" y="2947"/>
                        <a:pt x="5289" y="2598"/>
                      </a:cubicBezTo>
                      <a:cubicBezTo>
                        <a:pt x="5511" y="2288"/>
                        <a:pt x="5543" y="1939"/>
                        <a:pt x="5954" y="1784"/>
                      </a:cubicBezTo>
                      <a:cubicBezTo>
                        <a:pt x="6271" y="1512"/>
                        <a:pt x="6588" y="1396"/>
                        <a:pt x="6968" y="1163"/>
                      </a:cubicBezTo>
                      <a:cubicBezTo>
                        <a:pt x="7063" y="1086"/>
                        <a:pt x="7221" y="969"/>
                        <a:pt x="7221" y="969"/>
                      </a:cubicBezTo>
                      <a:cubicBezTo>
                        <a:pt x="7506" y="620"/>
                        <a:pt x="7760" y="388"/>
                        <a:pt x="8171" y="233"/>
                      </a:cubicBezTo>
                      <a:cubicBezTo>
                        <a:pt x="8520" y="1202"/>
                        <a:pt x="9533" y="233"/>
                        <a:pt x="10135" y="155"/>
                      </a:cubicBezTo>
                      <a:cubicBezTo>
                        <a:pt x="10578" y="116"/>
                        <a:pt x="11053" y="116"/>
                        <a:pt x="11497" y="78"/>
                      </a:cubicBezTo>
                      <a:cubicBezTo>
                        <a:pt x="11687" y="116"/>
                        <a:pt x="11909" y="194"/>
                        <a:pt x="12099" y="155"/>
                      </a:cubicBezTo>
                      <a:cubicBezTo>
                        <a:pt x="12257" y="155"/>
                        <a:pt x="12605" y="0"/>
                        <a:pt x="12605" y="0"/>
                      </a:cubicBezTo>
                      <a:cubicBezTo>
                        <a:pt x="13144" y="310"/>
                        <a:pt x="12859" y="620"/>
                        <a:pt x="12669" y="1163"/>
                      </a:cubicBezTo>
                      <a:cubicBezTo>
                        <a:pt x="12605" y="1318"/>
                        <a:pt x="12162" y="1318"/>
                        <a:pt x="12162" y="1318"/>
                      </a:cubicBezTo>
                      <a:cubicBezTo>
                        <a:pt x="12004" y="1823"/>
                        <a:pt x="12605" y="1978"/>
                        <a:pt x="13017" y="2133"/>
                      </a:cubicBezTo>
                      <a:cubicBezTo>
                        <a:pt x="13270" y="2792"/>
                        <a:pt x="13334" y="3064"/>
                        <a:pt x="14030" y="3257"/>
                      </a:cubicBezTo>
                      <a:cubicBezTo>
                        <a:pt x="14601" y="2753"/>
                        <a:pt x="13777" y="2521"/>
                        <a:pt x="14822" y="2210"/>
                      </a:cubicBezTo>
                      <a:cubicBezTo>
                        <a:pt x="15266" y="2366"/>
                        <a:pt x="15361" y="2715"/>
                        <a:pt x="15741" y="2870"/>
                      </a:cubicBezTo>
                      <a:cubicBezTo>
                        <a:pt x="15994" y="2947"/>
                        <a:pt x="16248" y="3025"/>
                        <a:pt x="16501" y="3102"/>
                      </a:cubicBezTo>
                      <a:cubicBezTo>
                        <a:pt x="16596" y="3141"/>
                        <a:pt x="16754" y="3180"/>
                        <a:pt x="16754" y="3180"/>
                      </a:cubicBezTo>
                      <a:cubicBezTo>
                        <a:pt x="17324" y="3025"/>
                        <a:pt x="17324" y="2947"/>
                        <a:pt x="17799" y="3257"/>
                      </a:cubicBezTo>
                      <a:cubicBezTo>
                        <a:pt x="17926" y="3684"/>
                        <a:pt x="17894" y="3335"/>
                        <a:pt x="17704" y="3762"/>
                      </a:cubicBezTo>
                      <a:cubicBezTo>
                        <a:pt x="17641" y="3917"/>
                        <a:pt x="17546" y="4266"/>
                        <a:pt x="17546" y="4266"/>
                      </a:cubicBezTo>
                      <a:cubicBezTo>
                        <a:pt x="17609" y="5119"/>
                        <a:pt x="17609" y="6515"/>
                        <a:pt x="18116" y="7290"/>
                      </a:cubicBezTo>
                      <a:cubicBezTo>
                        <a:pt x="17989" y="7678"/>
                        <a:pt x="17863" y="8066"/>
                        <a:pt x="17799" y="8493"/>
                      </a:cubicBezTo>
                      <a:cubicBezTo>
                        <a:pt x="17863" y="8803"/>
                        <a:pt x="18021" y="9036"/>
                        <a:pt x="18116" y="9307"/>
                      </a:cubicBezTo>
                      <a:cubicBezTo>
                        <a:pt x="18148" y="9578"/>
                        <a:pt x="18116" y="9850"/>
                        <a:pt x="18211" y="10044"/>
                      </a:cubicBezTo>
                      <a:cubicBezTo>
                        <a:pt x="18274" y="10199"/>
                        <a:pt x="18845" y="10548"/>
                        <a:pt x="18971" y="10975"/>
                      </a:cubicBezTo>
                      <a:cubicBezTo>
                        <a:pt x="18813" y="11440"/>
                        <a:pt x="19098" y="11866"/>
                        <a:pt x="19573" y="12022"/>
                      </a:cubicBezTo>
                      <a:cubicBezTo>
                        <a:pt x="19953" y="11905"/>
                        <a:pt x="20206" y="11944"/>
                        <a:pt x="20428" y="11634"/>
                      </a:cubicBezTo>
                      <a:cubicBezTo>
                        <a:pt x="20903" y="11711"/>
                        <a:pt x="20998" y="11750"/>
                        <a:pt x="21283" y="11362"/>
                      </a:cubicBezTo>
                      <a:cubicBezTo>
                        <a:pt x="21378" y="11401"/>
                        <a:pt x="21505" y="11362"/>
                        <a:pt x="21537" y="11440"/>
                      </a:cubicBezTo>
                      <a:cubicBezTo>
                        <a:pt x="21600" y="11673"/>
                        <a:pt x="21347" y="12448"/>
                        <a:pt x="21283" y="12681"/>
                      </a:cubicBezTo>
                      <a:cubicBezTo>
                        <a:pt x="21157" y="13185"/>
                        <a:pt x="21252" y="12642"/>
                        <a:pt x="21030" y="13185"/>
                      </a:cubicBezTo>
                      <a:cubicBezTo>
                        <a:pt x="20650" y="13961"/>
                        <a:pt x="20460" y="14775"/>
                        <a:pt x="19668" y="15279"/>
                      </a:cubicBezTo>
                      <a:cubicBezTo>
                        <a:pt x="19446" y="15589"/>
                        <a:pt x="19288" y="15589"/>
                        <a:pt x="18971" y="15783"/>
                      </a:cubicBezTo>
                      <a:cubicBezTo>
                        <a:pt x="18686" y="16210"/>
                        <a:pt x="18338" y="16636"/>
                        <a:pt x="17958" y="17024"/>
                      </a:cubicBezTo>
                      <a:cubicBezTo>
                        <a:pt x="17736" y="17606"/>
                        <a:pt x="17578" y="18226"/>
                        <a:pt x="17356" y="18808"/>
                      </a:cubicBezTo>
                      <a:cubicBezTo>
                        <a:pt x="17388" y="18963"/>
                        <a:pt x="17419" y="19079"/>
                        <a:pt x="17451" y="19234"/>
                      </a:cubicBezTo>
                      <a:cubicBezTo>
                        <a:pt x="17483" y="19390"/>
                        <a:pt x="17609" y="19700"/>
                        <a:pt x="17609" y="19700"/>
                      </a:cubicBezTo>
                      <a:cubicBezTo>
                        <a:pt x="17704" y="20320"/>
                        <a:pt x="17799" y="21173"/>
                        <a:pt x="18243" y="21600"/>
                      </a:cubicBezTo>
                      <a:lnTo>
                        <a:pt x="13777" y="21561"/>
                      </a:ln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108" name="Shape"/>
                <p:cNvSpPr/>
                <p:nvPr/>
              </p:nvSpPr>
              <p:spPr>
                <a:xfrm>
                  <a:off x="266700" y="389820"/>
                  <a:ext cx="258763" cy="291218"/>
                </a:xfrm>
                <a:custGeom>
                  <a:avLst/>
                  <a:gdLst/>
                  <a:ahLst/>
                  <a:cxnLst>
                    <a:cxn ang="0">
                      <a:pos x="wd2" y="hd2"/>
                    </a:cxn>
                    <a:cxn ang="5400000">
                      <a:pos x="wd2" y="hd2"/>
                    </a:cxn>
                    <a:cxn ang="10800000">
                      <a:pos x="wd2" y="hd2"/>
                    </a:cxn>
                    <a:cxn ang="16200000">
                      <a:pos x="wd2" y="hd2"/>
                    </a:cxn>
                  </a:cxnLst>
                  <a:rect l="0" t="0" r="r" b="b"/>
                  <a:pathLst>
                    <a:path w="21600" h="17929" extrusionOk="0">
                      <a:moveTo>
                        <a:pt x="20423" y="17929"/>
                      </a:moveTo>
                      <a:lnTo>
                        <a:pt x="19583" y="15066"/>
                      </a:lnTo>
                      <a:lnTo>
                        <a:pt x="18238" y="14256"/>
                      </a:lnTo>
                      <a:lnTo>
                        <a:pt x="18070" y="13074"/>
                      </a:lnTo>
                      <a:lnTo>
                        <a:pt x="17566" y="12140"/>
                      </a:lnTo>
                      <a:lnTo>
                        <a:pt x="17566" y="10584"/>
                      </a:lnTo>
                      <a:lnTo>
                        <a:pt x="17398" y="9650"/>
                      </a:lnTo>
                      <a:lnTo>
                        <a:pt x="19163" y="8903"/>
                      </a:lnTo>
                      <a:lnTo>
                        <a:pt x="21600" y="8592"/>
                      </a:lnTo>
                      <a:lnTo>
                        <a:pt x="21600" y="4795"/>
                      </a:lnTo>
                      <a:cubicBezTo>
                        <a:pt x="17566" y="3736"/>
                        <a:pt x="1093" y="-3671"/>
                        <a:pt x="4539" y="2305"/>
                      </a:cubicBezTo>
                      <a:cubicBezTo>
                        <a:pt x="3026" y="2927"/>
                        <a:pt x="4791" y="2367"/>
                        <a:pt x="2689" y="2429"/>
                      </a:cubicBezTo>
                      <a:cubicBezTo>
                        <a:pt x="2269" y="2492"/>
                        <a:pt x="1345" y="2678"/>
                        <a:pt x="1345" y="2678"/>
                      </a:cubicBezTo>
                      <a:lnTo>
                        <a:pt x="0" y="5604"/>
                      </a:lnTo>
                      <a:lnTo>
                        <a:pt x="7816" y="17867"/>
                      </a:lnTo>
                      <a:lnTo>
                        <a:pt x="20423" y="17929"/>
                      </a:ln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109" name="Shape"/>
                <p:cNvSpPr/>
                <p:nvPr/>
              </p:nvSpPr>
              <p:spPr>
                <a:xfrm>
                  <a:off x="722946" y="592622"/>
                  <a:ext cx="12701" cy="13412"/>
                </a:xfrm>
                <a:custGeom>
                  <a:avLst/>
                  <a:gdLst/>
                  <a:ahLst/>
                  <a:cxnLst>
                    <a:cxn ang="0">
                      <a:pos x="wd2" y="hd2"/>
                    </a:cxn>
                    <a:cxn ang="5400000">
                      <a:pos x="wd2" y="hd2"/>
                    </a:cxn>
                    <a:cxn ang="10800000">
                      <a:pos x="wd2" y="hd2"/>
                    </a:cxn>
                    <a:cxn ang="16200000">
                      <a:pos x="wd2" y="hd2"/>
                    </a:cxn>
                  </a:cxnLst>
                  <a:rect l="0" t="0" r="r" b="b"/>
                  <a:pathLst>
                    <a:path w="16051" h="15207" extrusionOk="0">
                      <a:moveTo>
                        <a:pt x="2409" y="10445"/>
                      </a:moveTo>
                      <a:cubicBezTo>
                        <a:pt x="-5549" y="-1815"/>
                        <a:pt x="8093" y="-4150"/>
                        <a:pt x="16051" y="8109"/>
                      </a:cubicBezTo>
                      <a:cubicBezTo>
                        <a:pt x="10367" y="17450"/>
                        <a:pt x="14914" y="16866"/>
                        <a:pt x="2409" y="10445"/>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110" name="Shape"/>
                <p:cNvSpPr/>
                <p:nvPr/>
              </p:nvSpPr>
              <p:spPr>
                <a:xfrm>
                  <a:off x="709599" y="407193"/>
                  <a:ext cx="12701" cy="12701"/>
                </a:xfrm>
                <a:custGeom>
                  <a:avLst/>
                  <a:gdLst/>
                  <a:ahLst/>
                  <a:cxnLst>
                    <a:cxn ang="0">
                      <a:pos x="wd2" y="hd2"/>
                    </a:cxn>
                    <a:cxn ang="5400000">
                      <a:pos x="wd2" y="hd2"/>
                    </a:cxn>
                    <a:cxn ang="10800000">
                      <a:pos x="wd2" y="hd2"/>
                    </a:cxn>
                    <a:cxn ang="16200000">
                      <a:pos x="wd2" y="hd2"/>
                    </a:cxn>
                  </a:cxnLst>
                  <a:rect l="0" t="0" r="r" b="b"/>
                  <a:pathLst>
                    <a:path w="16853" h="21600" extrusionOk="0">
                      <a:moveTo>
                        <a:pt x="8228" y="12960"/>
                      </a:moveTo>
                      <a:cubicBezTo>
                        <a:pt x="9210" y="8640"/>
                        <a:pt x="8228" y="0"/>
                        <a:pt x="12155" y="0"/>
                      </a:cubicBezTo>
                      <a:cubicBezTo>
                        <a:pt x="16082" y="0"/>
                        <a:pt x="18046" y="8640"/>
                        <a:pt x="16082" y="12960"/>
                      </a:cubicBezTo>
                      <a:cubicBezTo>
                        <a:pt x="14119" y="17280"/>
                        <a:pt x="8228" y="18360"/>
                        <a:pt x="4301" y="21600"/>
                      </a:cubicBezTo>
                      <a:cubicBezTo>
                        <a:pt x="-609" y="5400"/>
                        <a:pt x="-3554" y="6480"/>
                        <a:pt x="8228" y="12960"/>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111" name="Shape"/>
                <p:cNvSpPr/>
                <p:nvPr/>
              </p:nvSpPr>
              <p:spPr>
                <a:xfrm>
                  <a:off x="87794" y="187944"/>
                  <a:ext cx="26378" cy="13669"/>
                </a:xfrm>
                <a:custGeom>
                  <a:avLst/>
                  <a:gdLst/>
                  <a:ahLst/>
                  <a:cxnLst>
                    <a:cxn ang="0">
                      <a:pos x="wd2" y="hd2"/>
                    </a:cxn>
                    <a:cxn ang="5400000">
                      <a:pos x="wd2" y="hd2"/>
                    </a:cxn>
                    <a:cxn ang="10800000">
                      <a:pos x="wd2" y="hd2"/>
                    </a:cxn>
                    <a:cxn ang="16200000">
                      <a:pos x="wd2" y="hd2"/>
                    </a:cxn>
                  </a:cxnLst>
                  <a:rect l="0" t="0" r="r" b="b"/>
                  <a:pathLst>
                    <a:path w="14356" h="18598" extrusionOk="0">
                      <a:moveTo>
                        <a:pt x="5377" y="9958"/>
                      </a:moveTo>
                      <a:cubicBezTo>
                        <a:pt x="-3718" y="4198"/>
                        <a:pt x="-307" y="-3002"/>
                        <a:pt x="8408" y="1318"/>
                      </a:cubicBezTo>
                      <a:cubicBezTo>
                        <a:pt x="13714" y="7798"/>
                        <a:pt x="17882" y="13558"/>
                        <a:pt x="9924" y="18598"/>
                      </a:cubicBezTo>
                      <a:cubicBezTo>
                        <a:pt x="4240" y="14998"/>
                        <a:pt x="5377" y="18598"/>
                        <a:pt x="5377" y="9958"/>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112" name="Shape"/>
                <p:cNvSpPr/>
                <p:nvPr/>
              </p:nvSpPr>
              <p:spPr>
                <a:xfrm>
                  <a:off x="561063" y="39687"/>
                  <a:ext cx="467637" cy="369889"/>
                </a:xfrm>
                <a:custGeom>
                  <a:avLst/>
                  <a:gdLst/>
                  <a:ahLst/>
                  <a:cxnLst>
                    <a:cxn ang="0">
                      <a:pos x="wd2" y="hd2"/>
                    </a:cxn>
                    <a:cxn ang="5400000">
                      <a:pos x="wd2" y="hd2"/>
                    </a:cxn>
                    <a:cxn ang="10800000">
                      <a:pos x="wd2" y="hd2"/>
                    </a:cxn>
                    <a:cxn ang="16200000">
                      <a:pos x="wd2" y="hd2"/>
                    </a:cxn>
                  </a:cxnLst>
                  <a:rect l="0" t="0" r="r" b="b"/>
                  <a:pathLst>
                    <a:path w="21569" h="21600" extrusionOk="0">
                      <a:moveTo>
                        <a:pt x="16831" y="14276"/>
                      </a:moveTo>
                      <a:lnTo>
                        <a:pt x="14712" y="14400"/>
                      </a:lnTo>
                      <a:lnTo>
                        <a:pt x="13714" y="14028"/>
                      </a:lnTo>
                      <a:lnTo>
                        <a:pt x="12218" y="14028"/>
                      </a:lnTo>
                      <a:cubicBezTo>
                        <a:pt x="11346" y="13903"/>
                        <a:pt x="11190" y="13779"/>
                        <a:pt x="10473" y="13531"/>
                      </a:cubicBezTo>
                      <a:cubicBezTo>
                        <a:pt x="10442" y="13407"/>
                        <a:pt x="10255" y="12817"/>
                        <a:pt x="10099" y="12786"/>
                      </a:cubicBezTo>
                      <a:cubicBezTo>
                        <a:pt x="9850" y="12755"/>
                        <a:pt x="9351" y="13034"/>
                        <a:pt x="9351" y="13034"/>
                      </a:cubicBezTo>
                      <a:cubicBezTo>
                        <a:pt x="8977" y="12786"/>
                        <a:pt x="8603" y="12662"/>
                        <a:pt x="8229" y="12414"/>
                      </a:cubicBezTo>
                      <a:cubicBezTo>
                        <a:pt x="7824" y="11793"/>
                        <a:pt x="7948" y="11048"/>
                        <a:pt x="7231" y="10800"/>
                      </a:cubicBezTo>
                      <a:cubicBezTo>
                        <a:pt x="6733" y="11545"/>
                        <a:pt x="6857" y="12166"/>
                        <a:pt x="7356" y="12910"/>
                      </a:cubicBezTo>
                      <a:cubicBezTo>
                        <a:pt x="7263" y="13283"/>
                        <a:pt x="7075" y="13810"/>
                        <a:pt x="7356" y="13779"/>
                      </a:cubicBezTo>
                      <a:cubicBezTo>
                        <a:pt x="7668" y="13748"/>
                        <a:pt x="8104" y="13283"/>
                        <a:pt x="8104" y="13283"/>
                      </a:cubicBezTo>
                      <a:cubicBezTo>
                        <a:pt x="8011" y="13966"/>
                        <a:pt x="7543" y="14741"/>
                        <a:pt x="8353" y="15021"/>
                      </a:cubicBezTo>
                      <a:cubicBezTo>
                        <a:pt x="8603" y="14866"/>
                        <a:pt x="8946" y="14772"/>
                        <a:pt x="9101" y="14524"/>
                      </a:cubicBezTo>
                      <a:cubicBezTo>
                        <a:pt x="9382" y="14090"/>
                        <a:pt x="9413" y="13841"/>
                        <a:pt x="9850" y="13531"/>
                      </a:cubicBezTo>
                      <a:cubicBezTo>
                        <a:pt x="9787" y="13903"/>
                        <a:pt x="9507" y="14493"/>
                        <a:pt x="9974" y="14772"/>
                      </a:cubicBezTo>
                      <a:cubicBezTo>
                        <a:pt x="10192" y="14897"/>
                        <a:pt x="10722" y="15021"/>
                        <a:pt x="10722" y="15021"/>
                      </a:cubicBezTo>
                      <a:cubicBezTo>
                        <a:pt x="11875" y="14648"/>
                        <a:pt x="10785" y="16355"/>
                        <a:pt x="10348" y="16634"/>
                      </a:cubicBezTo>
                      <a:cubicBezTo>
                        <a:pt x="10255" y="16759"/>
                        <a:pt x="10224" y="16914"/>
                        <a:pt x="10099" y="17007"/>
                      </a:cubicBezTo>
                      <a:cubicBezTo>
                        <a:pt x="10005" y="17100"/>
                        <a:pt x="9818" y="17038"/>
                        <a:pt x="9725" y="17131"/>
                      </a:cubicBezTo>
                      <a:cubicBezTo>
                        <a:pt x="9320" y="17534"/>
                        <a:pt x="9943" y="17845"/>
                        <a:pt x="9101" y="18124"/>
                      </a:cubicBezTo>
                      <a:cubicBezTo>
                        <a:pt x="8883" y="18466"/>
                        <a:pt x="8447" y="18931"/>
                        <a:pt x="8104" y="19117"/>
                      </a:cubicBezTo>
                      <a:cubicBezTo>
                        <a:pt x="7886" y="19241"/>
                        <a:pt x="7605" y="19272"/>
                        <a:pt x="7356" y="19366"/>
                      </a:cubicBezTo>
                      <a:cubicBezTo>
                        <a:pt x="7231" y="19397"/>
                        <a:pt x="6982" y="19490"/>
                        <a:pt x="6982" y="19490"/>
                      </a:cubicBezTo>
                      <a:cubicBezTo>
                        <a:pt x="6670" y="20452"/>
                        <a:pt x="6577" y="20234"/>
                        <a:pt x="5361" y="20359"/>
                      </a:cubicBezTo>
                      <a:cubicBezTo>
                        <a:pt x="4333" y="20700"/>
                        <a:pt x="4083" y="21321"/>
                        <a:pt x="2992" y="21600"/>
                      </a:cubicBezTo>
                      <a:cubicBezTo>
                        <a:pt x="2369" y="21445"/>
                        <a:pt x="2307" y="21321"/>
                        <a:pt x="2494" y="20731"/>
                      </a:cubicBezTo>
                      <a:cubicBezTo>
                        <a:pt x="2369" y="20048"/>
                        <a:pt x="2213" y="19831"/>
                        <a:pt x="2369" y="19117"/>
                      </a:cubicBezTo>
                      <a:cubicBezTo>
                        <a:pt x="2244" y="18559"/>
                        <a:pt x="2182" y="18217"/>
                        <a:pt x="1870" y="17752"/>
                      </a:cubicBezTo>
                      <a:cubicBezTo>
                        <a:pt x="1777" y="17100"/>
                        <a:pt x="1559" y="16852"/>
                        <a:pt x="1372" y="16262"/>
                      </a:cubicBezTo>
                      <a:cubicBezTo>
                        <a:pt x="1590" y="15579"/>
                        <a:pt x="1777" y="15393"/>
                        <a:pt x="1496" y="14648"/>
                      </a:cubicBezTo>
                      <a:cubicBezTo>
                        <a:pt x="1403" y="14369"/>
                        <a:pt x="998" y="13903"/>
                        <a:pt x="998" y="13903"/>
                      </a:cubicBezTo>
                      <a:cubicBezTo>
                        <a:pt x="1278" y="13097"/>
                        <a:pt x="1278" y="12662"/>
                        <a:pt x="998" y="11793"/>
                      </a:cubicBezTo>
                      <a:cubicBezTo>
                        <a:pt x="1496" y="11452"/>
                        <a:pt x="1465" y="11234"/>
                        <a:pt x="1621" y="10676"/>
                      </a:cubicBezTo>
                      <a:cubicBezTo>
                        <a:pt x="1434" y="10148"/>
                        <a:pt x="1496" y="9559"/>
                        <a:pt x="998" y="10303"/>
                      </a:cubicBezTo>
                      <a:cubicBezTo>
                        <a:pt x="1216" y="10955"/>
                        <a:pt x="873" y="11607"/>
                        <a:pt x="499" y="12166"/>
                      </a:cubicBezTo>
                      <a:cubicBezTo>
                        <a:pt x="156" y="11172"/>
                        <a:pt x="281" y="10552"/>
                        <a:pt x="374" y="9434"/>
                      </a:cubicBezTo>
                      <a:cubicBezTo>
                        <a:pt x="1340" y="9745"/>
                        <a:pt x="1652" y="8969"/>
                        <a:pt x="2494" y="8690"/>
                      </a:cubicBezTo>
                      <a:cubicBezTo>
                        <a:pt x="2899" y="8100"/>
                        <a:pt x="2618" y="7510"/>
                        <a:pt x="3242" y="7076"/>
                      </a:cubicBezTo>
                      <a:cubicBezTo>
                        <a:pt x="3335" y="6828"/>
                        <a:pt x="3398" y="6579"/>
                        <a:pt x="3491" y="6331"/>
                      </a:cubicBezTo>
                      <a:cubicBezTo>
                        <a:pt x="3585" y="6083"/>
                        <a:pt x="2743" y="6083"/>
                        <a:pt x="2743" y="6083"/>
                      </a:cubicBezTo>
                      <a:cubicBezTo>
                        <a:pt x="2494" y="6859"/>
                        <a:pt x="1777" y="6548"/>
                        <a:pt x="1122" y="6331"/>
                      </a:cubicBezTo>
                      <a:cubicBezTo>
                        <a:pt x="998" y="6424"/>
                        <a:pt x="904" y="6610"/>
                        <a:pt x="748" y="6579"/>
                      </a:cubicBezTo>
                      <a:cubicBezTo>
                        <a:pt x="468" y="6517"/>
                        <a:pt x="0" y="6083"/>
                        <a:pt x="0" y="6083"/>
                      </a:cubicBezTo>
                      <a:cubicBezTo>
                        <a:pt x="94" y="5772"/>
                        <a:pt x="94" y="5400"/>
                        <a:pt x="250" y="5090"/>
                      </a:cubicBezTo>
                      <a:cubicBezTo>
                        <a:pt x="374" y="4810"/>
                        <a:pt x="748" y="4345"/>
                        <a:pt x="748" y="4345"/>
                      </a:cubicBezTo>
                      <a:cubicBezTo>
                        <a:pt x="-31" y="4097"/>
                        <a:pt x="748" y="3972"/>
                        <a:pt x="1122" y="3848"/>
                      </a:cubicBezTo>
                      <a:cubicBezTo>
                        <a:pt x="1777" y="4066"/>
                        <a:pt x="2307" y="3600"/>
                        <a:pt x="2992" y="3476"/>
                      </a:cubicBezTo>
                      <a:cubicBezTo>
                        <a:pt x="4177" y="2700"/>
                        <a:pt x="4925" y="3786"/>
                        <a:pt x="6109" y="4097"/>
                      </a:cubicBezTo>
                      <a:cubicBezTo>
                        <a:pt x="6359" y="4003"/>
                        <a:pt x="6608" y="3941"/>
                        <a:pt x="6857" y="3848"/>
                      </a:cubicBezTo>
                      <a:cubicBezTo>
                        <a:pt x="6982" y="3817"/>
                        <a:pt x="7013" y="4562"/>
                        <a:pt x="7231" y="3724"/>
                      </a:cubicBezTo>
                      <a:lnTo>
                        <a:pt x="7107" y="1986"/>
                      </a:lnTo>
                      <a:lnTo>
                        <a:pt x="6483" y="1241"/>
                      </a:lnTo>
                      <a:cubicBezTo>
                        <a:pt x="7543" y="652"/>
                        <a:pt x="7450" y="652"/>
                        <a:pt x="8104" y="0"/>
                      </a:cubicBezTo>
                      <a:cubicBezTo>
                        <a:pt x="9226" y="497"/>
                        <a:pt x="10348" y="993"/>
                        <a:pt x="11470" y="1490"/>
                      </a:cubicBezTo>
                      <a:cubicBezTo>
                        <a:pt x="11595" y="1552"/>
                        <a:pt x="11221" y="1366"/>
                        <a:pt x="11096" y="1366"/>
                      </a:cubicBezTo>
                      <a:cubicBezTo>
                        <a:pt x="10847" y="1397"/>
                        <a:pt x="10348" y="1614"/>
                        <a:pt x="10348" y="1614"/>
                      </a:cubicBezTo>
                      <a:cubicBezTo>
                        <a:pt x="10005" y="2110"/>
                        <a:pt x="9881" y="2203"/>
                        <a:pt x="10224" y="2731"/>
                      </a:cubicBezTo>
                      <a:cubicBezTo>
                        <a:pt x="9569" y="3693"/>
                        <a:pt x="10037" y="3662"/>
                        <a:pt x="10348" y="4593"/>
                      </a:cubicBezTo>
                      <a:cubicBezTo>
                        <a:pt x="9943" y="4872"/>
                        <a:pt x="9756" y="5183"/>
                        <a:pt x="9351" y="5462"/>
                      </a:cubicBezTo>
                      <a:cubicBezTo>
                        <a:pt x="9507" y="6610"/>
                        <a:pt x="9413" y="6610"/>
                        <a:pt x="10473" y="6828"/>
                      </a:cubicBezTo>
                      <a:cubicBezTo>
                        <a:pt x="11127" y="6703"/>
                        <a:pt x="11439" y="6641"/>
                        <a:pt x="11221" y="5959"/>
                      </a:cubicBezTo>
                      <a:cubicBezTo>
                        <a:pt x="11252" y="5493"/>
                        <a:pt x="11252" y="5028"/>
                        <a:pt x="11346" y="4593"/>
                      </a:cubicBezTo>
                      <a:cubicBezTo>
                        <a:pt x="11377" y="4438"/>
                        <a:pt x="11470" y="4128"/>
                        <a:pt x="11595" y="4221"/>
                      </a:cubicBezTo>
                      <a:cubicBezTo>
                        <a:pt x="11782" y="4345"/>
                        <a:pt x="11688" y="4624"/>
                        <a:pt x="11720" y="4841"/>
                      </a:cubicBezTo>
                      <a:cubicBezTo>
                        <a:pt x="12561" y="4562"/>
                        <a:pt x="12717" y="3600"/>
                        <a:pt x="12966" y="2855"/>
                      </a:cubicBezTo>
                      <a:cubicBezTo>
                        <a:pt x="13122" y="2359"/>
                        <a:pt x="14088" y="2297"/>
                        <a:pt x="14463" y="2234"/>
                      </a:cubicBezTo>
                      <a:cubicBezTo>
                        <a:pt x="14681" y="2855"/>
                        <a:pt x="14837" y="2886"/>
                        <a:pt x="15460" y="2731"/>
                      </a:cubicBezTo>
                      <a:cubicBezTo>
                        <a:pt x="15927" y="2421"/>
                        <a:pt x="16021" y="2297"/>
                        <a:pt x="15834" y="1738"/>
                      </a:cubicBezTo>
                      <a:cubicBezTo>
                        <a:pt x="16270" y="1428"/>
                        <a:pt x="16083" y="1428"/>
                        <a:pt x="16457" y="1614"/>
                      </a:cubicBezTo>
                      <a:lnTo>
                        <a:pt x="21569" y="2234"/>
                      </a:lnTo>
                      <a:lnTo>
                        <a:pt x="16831" y="14276"/>
                      </a:ln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113" name="Shape"/>
                <p:cNvSpPr/>
                <p:nvPr/>
              </p:nvSpPr>
              <p:spPr>
                <a:xfrm>
                  <a:off x="241299" y="11112"/>
                  <a:ext cx="875375" cy="141638"/>
                </a:xfrm>
                <a:custGeom>
                  <a:avLst/>
                  <a:gdLst/>
                  <a:ahLst/>
                  <a:cxnLst>
                    <a:cxn ang="0">
                      <a:pos x="wd2" y="hd2"/>
                    </a:cxn>
                    <a:cxn ang="5400000">
                      <a:pos x="wd2" y="hd2"/>
                    </a:cxn>
                    <a:cxn ang="10800000">
                      <a:pos x="wd2" y="hd2"/>
                    </a:cxn>
                    <a:cxn ang="16200000">
                      <a:pos x="wd2" y="hd2"/>
                    </a:cxn>
                  </a:cxnLst>
                  <a:rect l="0" t="0" r="r" b="b"/>
                  <a:pathLst>
                    <a:path w="20153" h="20286" extrusionOk="0">
                      <a:moveTo>
                        <a:pt x="18421" y="12177"/>
                      </a:moveTo>
                      <a:cubicBezTo>
                        <a:pt x="18862" y="10438"/>
                        <a:pt x="21600" y="2030"/>
                        <a:pt x="19141" y="0"/>
                      </a:cubicBezTo>
                      <a:lnTo>
                        <a:pt x="3689" y="0"/>
                      </a:lnTo>
                      <a:cubicBezTo>
                        <a:pt x="3457" y="1740"/>
                        <a:pt x="3759" y="2609"/>
                        <a:pt x="3318" y="4204"/>
                      </a:cubicBezTo>
                      <a:cubicBezTo>
                        <a:pt x="3016" y="6379"/>
                        <a:pt x="3086" y="5654"/>
                        <a:pt x="2691" y="6958"/>
                      </a:cubicBezTo>
                      <a:cubicBezTo>
                        <a:pt x="2506" y="6668"/>
                        <a:pt x="2320" y="6379"/>
                        <a:pt x="2111" y="6089"/>
                      </a:cubicBezTo>
                      <a:cubicBezTo>
                        <a:pt x="2065" y="5944"/>
                        <a:pt x="1926" y="5799"/>
                        <a:pt x="1926" y="5799"/>
                      </a:cubicBezTo>
                      <a:cubicBezTo>
                        <a:pt x="1763" y="5799"/>
                        <a:pt x="1578" y="5654"/>
                        <a:pt x="1438" y="6089"/>
                      </a:cubicBezTo>
                      <a:cubicBezTo>
                        <a:pt x="1253" y="6523"/>
                        <a:pt x="1067" y="8843"/>
                        <a:pt x="882" y="9713"/>
                      </a:cubicBezTo>
                      <a:cubicBezTo>
                        <a:pt x="742" y="10293"/>
                        <a:pt x="626" y="10728"/>
                        <a:pt x="510" y="11162"/>
                      </a:cubicBezTo>
                      <a:cubicBezTo>
                        <a:pt x="371" y="11742"/>
                        <a:pt x="116" y="12467"/>
                        <a:pt x="116" y="12467"/>
                      </a:cubicBezTo>
                      <a:cubicBezTo>
                        <a:pt x="209" y="13772"/>
                        <a:pt x="162" y="14062"/>
                        <a:pt x="0" y="15221"/>
                      </a:cubicBezTo>
                      <a:cubicBezTo>
                        <a:pt x="394" y="15511"/>
                        <a:pt x="510" y="15511"/>
                        <a:pt x="371" y="17396"/>
                      </a:cubicBezTo>
                      <a:cubicBezTo>
                        <a:pt x="626" y="17686"/>
                        <a:pt x="1114" y="16816"/>
                        <a:pt x="1369" y="16671"/>
                      </a:cubicBezTo>
                      <a:cubicBezTo>
                        <a:pt x="1647" y="16236"/>
                        <a:pt x="1694" y="16961"/>
                        <a:pt x="1926" y="16091"/>
                      </a:cubicBezTo>
                      <a:cubicBezTo>
                        <a:pt x="2065" y="13917"/>
                        <a:pt x="1926" y="14497"/>
                        <a:pt x="2250" y="13917"/>
                      </a:cubicBezTo>
                      <a:cubicBezTo>
                        <a:pt x="2320" y="13627"/>
                        <a:pt x="2390" y="13482"/>
                        <a:pt x="2436" y="13047"/>
                      </a:cubicBezTo>
                      <a:cubicBezTo>
                        <a:pt x="2459" y="12757"/>
                        <a:pt x="2459" y="12322"/>
                        <a:pt x="2506" y="12177"/>
                      </a:cubicBezTo>
                      <a:cubicBezTo>
                        <a:pt x="2598" y="11597"/>
                        <a:pt x="3248" y="10003"/>
                        <a:pt x="3434" y="9713"/>
                      </a:cubicBezTo>
                      <a:cubicBezTo>
                        <a:pt x="3712" y="7538"/>
                        <a:pt x="3550" y="8118"/>
                        <a:pt x="3875" y="7538"/>
                      </a:cubicBezTo>
                      <a:cubicBezTo>
                        <a:pt x="4130" y="7973"/>
                        <a:pt x="4153" y="8988"/>
                        <a:pt x="4431" y="8408"/>
                      </a:cubicBezTo>
                      <a:cubicBezTo>
                        <a:pt x="4617" y="7538"/>
                        <a:pt x="4779" y="7393"/>
                        <a:pt x="4988" y="6668"/>
                      </a:cubicBezTo>
                      <a:cubicBezTo>
                        <a:pt x="5243" y="8408"/>
                        <a:pt x="5035" y="6668"/>
                        <a:pt x="5174" y="10003"/>
                      </a:cubicBezTo>
                      <a:cubicBezTo>
                        <a:pt x="5243" y="11452"/>
                        <a:pt x="5406" y="12322"/>
                        <a:pt x="5499" y="13627"/>
                      </a:cubicBezTo>
                      <a:cubicBezTo>
                        <a:pt x="5267" y="14497"/>
                        <a:pt x="5313" y="15077"/>
                        <a:pt x="5058" y="15511"/>
                      </a:cubicBezTo>
                      <a:cubicBezTo>
                        <a:pt x="4803" y="17396"/>
                        <a:pt x="4710" y="16381"/>
                        <a:pt x="4362" y="15801"/>
                      </a:cubicBezTo>
                      <a:cubicBezTo>
                        <a:pt x="4431" y="16961"/>
                        <a:pt x="4640" y="18411"/>
                        <a:pt x="4872" y="19136"/>
                      </a:cubicBezTo>
                      <a:cubicBezTo>
                        <a:pt x="5058" y="16526"/>
                        <a:pt x="4895" y="17686"/>
                        <a:pt x="5359" y="16381"/>
                      </a:cubicBezTo>
                      <a:cubicBezTo>
                        <a:pt x="5499" y="16091"/>
                        <a:pt x="5754" y="15221"/>
                        <a:pt x="5754" y="15221"/>
                      </a:cubicBezTo>
                      <a:cubicBezTo>
                        <a:pt x="5754" y="14497"/>
                        <a:pt x="5707" y="13627"/>
                        <a:pt x="5800" y="13047"/>
                      </a:cubicBezTo>
                      <a:cubicBezTo>
                        <a:pt x="5870" y="12757"/>
                        <a:pt x="5893" y="13917"/>
                        <a:pt x="5986" y="13917"/>
                      </a:cubicBezTo>
                      <a:cubicBezTo>
                        <a:pt x="6079" y="14062"/>
                        <a:pt x="6125" y="13627"/>
                        <a:pt x="6171" y="13337"/>
                      </a:cubicBezTo>
                      <a:cubicBezTo>
                        <a:pt x="6079" y="11887"/>
                        <a:pt x="5847" y="11162"/>
                        <a:pt x="5754" y="9713"/>
                      </a:cubicBezTo>
                      <a:cubicBezTo>
                        <a:pt x="5800" y="9133"/>
                        <a:pt x="5916" y="8408"/>
                        <a:pt x="5870" y="7828"/>
                      </a:cubicBezTo>
                      <a:cubicBezTo>
                        <a:pt x="5823" y="7248"/>
                        <a:pt x="5754" y="6089"/>
                        <a:pt x="5754" y="6089"/>
                      </a:cubicBezTo>
                      <a:cubicBezTo>
                        <a:pt x="5939" y="4639"/>
                        <a:pt x="6009" y="5074"/>
                        <a:pt x="6171" y="6379"/>
                      </a:cubicBezTo>
                      <a:cubicBezTo>
                        <a:pt x="6264" y="8118"/>
                        <a:pt x="6403" y="8843"/>
                        <a:pt x="6612" y="10293"/>
                      </a:cubicBezTo>
                      <a:cubicBezTo>
                        <a:pt x="6519" y="11742"/>
                        <a:pt x="6705" y="11887"/>
                        <a:pt x="6427" y="12757"/>
                      </a:cubicBezTo>
                      <a:cubicBezTo>
                        <a:pt x="6079" y="15366"/>
                        <a:pt x="6450" y="12032"/>
                        <a:pt x="6357" y="14642"/>
                      </a:cubicBezTo>
                      <a:cubicBezTo>
                        <a:pt x="6357" y="15221"/>
                        <a:pt x="6218" y="15801"/>
                        <a:pt x="6171" y="16381"/>
                      </a:cubicBezTo>
                      <a:cubicBezTo>
                        <a:pt x="6264" y="17686"/>
                        <a:pt x="6218" y="18121"/>
                        <a:pt x="6055" y="19136"/>
                      </a:cubicBezTo>
                      <a:cubicBezTo>
                        <a:pt x="6218" y="21600"/>
                        <a:pt x="6543" y="19426"/>
                        <a:pt x="6867" y="18846"/>
                      </a:cubicBezTo>
                      <a:cubicBezTo>
                        <a:pt x="6937" y="17686"/>
                        <a:pt x="6844" y="17251"/>
                        <a:pt x="6937" y="16091"/>
                      </a:cubicBezTo>
                      <a:cubicBezTo>
                        <a:pt x="6867" y="15221"/>
                        <a:pt x="6682" y="14062"/>
                        <a:pt x="6937" y="13337"/>
                      </a:cubicBezTo>
                      <a:cubicBezTo>
                        <a:pt x="7030" y="13047"/>
                        <a:pt x="7308" y="12757"/>
                        <a:pt x="7308" y="12757"/>
                      </a:cubicBezTo>
                      <a:cubicBezTo>
                        <a:pt x="7563" y="13192"/>
                        <a:pt x="7540" y="13772"/>
                        <a:pt x="7679" y="14932"/>
                      </a:cubicBezTo>
                      <a:cubicBezTo>
                        <a:pt x="7865" y="12177"/>
                        <a:pt x="7679" y="13047"/>
                        <a:pt x="8376" y="13337"/>
                      </a:cubicBezTo>
                      <a:cubicBezTo>
                        <a:pt x="8236" y="11017"/>
                        <a:pt x="8468" y="11017"/>
                        <a:pt x="8863" y="10583"/>
                      </a:cubicBezTo>
                      <a:cubicBezTo>
                        <a:pt x="8886" y="10293"/>
                        <a:pt x="8979" y="8263"/>
                        <a:pt x="9118" y="7828"/>
                      </a:cubicBezTo>
                      <a:cubicBezTo>
                        <a:pt x="9234" y="7538"/>
                        <a:pt x="9489" y="7248"/>
                        <a:pt x="9489" y="7248"/>
                      </a:cubicBezTo>
                      <a:cubicBezTo>
                        <a:pt x="9976" y="7828"/>
                        <a:pt x="9582" y="8408"/>
                        <a:pt x="10000" y="9133"/>
                      </a:cubicBezTo>
                      <a:cubicBezTo>
                        <a:pt x="10046" y="8843"/>
                        <a:pt x="10092" y="8263"/>
                        <a:pt x="10185" y="8118"/>
                      </a:cubicBezTo>
                      <a:cubicBezTo>
                        <a:pt x="10324" y="7973"/>
                        <a:pt x="10487" y="8843"/>
                        <a:pt x="10603" y="8408"/>
                      </a:cubicBezTo>
                      <a:cubicBezTo>
                        <a:pt x="10696" y="8263"/>
                        <a:pt x="10603" y="7538"/>
                        <a:pt x="10556" y="7248"/>
                      </a:cubicBezTo>
                      <a:cubicBezTo>
                        <a:pt x="10464" y="6813"/>
                        <a:pt x="10301" y="6813"/>
                        <a:pt x="10185" y="6668"/>
                      </a:cubicBezTo>
                      <a:cubicBezTo>
                        <a:pt x="10116" y="6523"/>
                        <a:pt x="10000" y="6379"/>
                        <a:pt x="10000" y="6379"/>
                      </a:cubicBezTo>
                      <a:cubicBezTo>
                        <a:pt x="10208" y="5509"/>
                        <a:pt x="10278" y="5219"/>
                        <a:pt x="10556" y="5799"/>
                      </a:cubicBezTo>
                      <a:cubicBezTo>
                        <a:pt x="10696" y="5509"/>
                        <a:pt x="10835" y="5074"/>
                        <a:pt x="10997" y="5074"/>
                      </a:cubicBezTo>
                      <a:cubicBezTo>
                        <a:pt x="11206" y="5219"/>
                        <a:pt x="11856" y="6234"/>
                        <a:pt x="12041" y="6668"/>
                      </a:cubicBezTo>
                      <a:cubicBezTo>
                        <a:pt x="12227" y="7103"/>
                        <a:pt x="12621" y="7828"/>
                        <a:pt x="12621" y="7828"/>
                      </a:cubicBezTo>
                      <a:cubicBezTo>
                        <a:pt x="12714" y="7828"/>
                        <a:pt x="12992" y="7538"/>
                        <a:pt x="13108" y="7248"/>
                      </a:cubicBezTo>
                      <a:cubicBezTo>
                        <a:pt x="13224" y="6813"/>
                        <a:pt x="13480" y="6089"/>
                        <a:pt x="13480" y="6089"/>
                      </a:cubicBezTo>
                      <a:cubicBezTo>
                        <a:pt x="13573" y="6089"/>
                        <a:pt x="13874" y="6379"/>
                        <a:pt x="13921" y="6958"/>
                      </a:cubicBezTo>
                      <a:cubicBezTo>
                        <a:pt x="13990" y="7973"/>
                        <a:pt x="13665" y="8843"/>
                        <a:pt x="13549" y="9133"/>
                      </a:cubicBezTo>
                      <a:cubicBezTo>
                        <a:pt x="13364" y="10003"/>
                        <a:pt x="13178" y="10003"/>
                        <a:pt x="13108" y="11162"/>
                      </a:cubicBezTo>
                      <a:cubicBezTo>
                        <a:pt x="13178" y="12467"/>
                        <a:pt x="13085" y="13337"/>
                        <a:pt x="13178" y="14642"/>
                      </a:cubicBezTo>
                      <a:cubicBezTo>
                        <a:pt x="13317" y="13482"/>
                        <a:pt x="13387" y="13192"/>
                        <a:pt x="13665" y="13627"/>
                      </a:cubicBezTo>
                      <a:cubicBezTo>
                        <a:pt x="13805" y="15656"/>
                        <a:pt x="13967" y="13482"/>
                        <a:pt x="14176" y="12757"/>
                      </a:cubicBezTo>
                      <a:cubicBezTo>
                        <a:pt x="14222" y="12467"/>
                        <a:pt x="14222" y="12032"/>
                        <a:pt x="14292" y="11887"/>
                      </a:cubicBezTo>
                      <a:cubicBezTo>
                        <a:pt x="14338" y="11597"/>
                        <a:pt x="14431" y="11742"/>
                        <a:pt x="14477" y="11597"/>
                      </a:cubicBezTo>
                      <a:cubicBezTo>
                        <a:pt x="14524" y="11307"/>
                        <a:pt x="14524" y="10872"/>
                        <a:pt x="14547" y="10583"/>
                      </a:cubicBezTo>
                      <a:cubicBezTo>
                        <a:pt x="14663" y="9423"/>
                        <a:pt x="14802" y="9133"/>
                        <a:pt x="15034" y="8843"/>
                      </a:cubicBezTo>
                      <a:cubicBezTo>
                        <a:pt x="15405" y="8988"/>
                        <a:pt x="15869" y="10003"/>
                        <a:pt x="16241" y="10003"/>
                      </a:cubicBezTo>
                      <a:lnTo>
                        <a:pt x="18421" y="12177"/>
                      </a:ln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114" name="Shape"/>
                <p:cNvSpPr/>
                <p:nvPr/>
              </p:nvSpPr>
              <p:spPr>
                <a:xfrm>
                  <a:off x="433682" y="66675"/>
                  <a:ext cx="18756" cy="14817"/>
                </a:xfrm>
                <a:custGeom>
                  <a:avLst/>
                  <a:gdLst/>
                  <a:ahLst/>
                  <a:cxnLst>
                    <a:cxn ang="0">
                      <a:pos x="wd2" y="hd2"/>
                    </a:cxn>
                    <a:cxn ang="5400000">
                      <a:pos x="wd2" y="hd2"/>
                    </a:cxn>
                    <a:cxn ang="10800000">
                      <a:pos x="wd2" y="hd2"/>
                    </a:cxn>
                    <a:cxn ang="16200000">
                      <a:pos x="wd2" y="hd2"/>
                    </a:cxn>
                  </a:cxnLst>
                  <a:rect l="0" t="0" r="r" b="b"/>
                  <a:pathLst>
                    <a:path w="19630" h="20160" extrusionOk="0">
                      <a:moveTo>
                        <a:pt x="120" y="20160"/>
                      </a:moveTo>
                      <a:cubicBezTo>
                        <a:pt x="3604" y="5760"/>
                        <a:pt x="6391" y="4320"/>
                        <a:pt x="19630" y="0"/>
                      </a:cubicBezTo>
                      <a:cubicBezTo>
                        <a:pt x="18236" y="3600"/>
                        <a:pt x="15449" y="15840"/>
                        <a:pt x="11269" y="17280"/>
                      </a:cubicBezTo>
                      <a:cubicBezTo>
                        <a:pt x="-1970" y="21600"/>
                        <a:pt x="120" y="6480"/>
                        <a:pt x="120" y="20160"/>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115" name="Shape"/>
                <p:cNvSpPr/>
                <p:nvPr/>
              </p:nvSpPr>
              <p:spPr>
                <a:xfrm>
                  <a:off x="410631" y="88900"/>
                  <a:ext cx="23978" cy="17463"/>
                </a:xfrm>
                <a:custGeom>
                  <a:avLst/>
                  <a:gdLst/>
                  <a:ahLst/>
                  <a:cxnLst>
                    <a:cxn ang="0">
                      <a:pos x="wd2" y="hd2"/>
                    </a:cxn>
                    <a:cxn ang="5400000">
                      <a:pos x="wd2" y="hd2"/>
                    </a:cxn>
                    <a:cxn ang="10800000">
                      <a:pos x="wd2" y="hd2"/>
                    </a:cxn>
                    <a:cxn ang="16200000">
                      <a:pos x="wd2" y="hd2"/>
                    </a:cxn>
                  </a:cxnLst>
                  <a:rect l="0" t="0" r="r" b="b"/>
                  <a:pathLst>
                    <a:path w="17170" h="21600" extrusionOk="0">
                      <a:moveTo>
                        <a:pt x="1051" y="21600"/>
                      </a:moveTo>
                      <a:cubicBezTo>
                        <a:pt x="-1894" y="9450"/>
                        <a:pt x="1542" y="6750"/>
                        <a:pt x="8906" y="0"/>
                      </a:cubicBezTo>
                      <a:cubicBezTo>
                        <a:pt x="11361" y="675"/>
                        <a:pt x="15288" y="0"/>
                        <a:pt x="16761" y="2700"/>
                      </a:cubicBezTo>
                      <a:cubicBezTo>
                        <a:pt x="19706" y="8775"/>
                        <a:pt x="5961" y="21600"/>
                        <a:pt x="1051" y="21600"/>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116" name="Shape"/>
                <p:cNvSpPr/>
                <p:nvPr/>
              </p:nvSpPr>
              <p:spPr>
                <a:xfrm>
                  <a:off x="515962" y="152929"/>
                  <a:ext cx="26526" cy="12701"/>
                </a:xfrm>
                <a:custGeom>
                  <a:avLst/>
                  <a:gdLst/>
                  <a:ahLst/>
                  <a:cxnLst>
                    <a:cxn ang="0">
                      <a:pos x="wd2" y="hd2"/>
                    </a:cxn>
                    <a:cxn ang="5400000">
                      <a:pos x="wd2" y="hd2"/>
                    </a:cxn>
                    <a:cxn ang="10800000">
                      <a:pos x="wd2" y="hd2"/>
                    </a:cxn>
                    <a:cxn ang="16200000">
                      <a:pos x="wd2" y="hd2"/>
                    </a:cxn>
                  </a:cxnLst>
                  <a:rect l="0" t="0" r="r" b="b"/>
                  <a:pathLst>
                    <a:path w="11278" h="19200" extrusionOk="0">
                      <a:moveTo>
                        <a:pt x="6455" y="19200"/>
                      </a:moveTo>
                      <a:cubicBezTo>
                        <a:pt x="3044" y="14400"/>
                        <a:pt x="-4061" y="9600"/>
                        <a:pt x="3044" y="0"/>
                      </a:cubicBezTo>
                      <a:cubicBezTo>
                        <a:pt x="17539" y="8400"/>
                        <a:pt x="9013" y="-2400"/>
                        <a:pt x="6455" y="19200"/>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117" name="Shape"/>
                <p:cNvSpPr/>
                <p:nvPr/>
              </p:nvSpPr>
              <p:spPr>
                <a:xfrm>
                  <a:off x="593725" y="155657"/>
                  <a:ext cx="18680" cy="12701"/>
                </a:xfrm>
                <a:custGeom>
                  <a:avLst/>
                  <a:gdLst/>
                  <a:ahLst/>
                  <a:cxnLst>
                    <a:cxn ang="0">
                      <a:pos x="wd2" y="hd2"/>
                    </a:cxn>
                    <a:cxn ang="5400000">
                      <a:pos x="wd2" y="hd2"/>
                    </a:cxn>
                    <a:cxn ang="10800000">
                      <a:pos x="wd2" y="hd2"/>
                    </a:cxn>
                    <a:cxn ang="16200000">
                      <a:pos x="wd2" y="hd2"/>
                    </a:cxn>
                  </a:cxnLst>
                  <a:rect l="0" t="0" r="r" b="b"/>
                  <a:pathLst>
                    <a:path w="14120" h="9804" extrusionOk="0">
                      <a:moveTo>
                        <a:pt x="0" y="6496"/>
                      </a:moveTo>
                      <a:cubicBezTo>
                        <a:pt x="2057" y="4532"/>
                        <a:pt x="3600" y="1587"/>
                        <a:pt x="6171" y="605"/>
                      </a:cubicBezTo>
                      <a:cubicBezTo>
                        <a:pt x="21600" y="-3813"/>
                        <a:pt x="11829" y="17787"/>
                        <a:pt x="0" y="6496"/>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sp>
              <p:nvSpPr>
                <p:cNvPr id="118" name="Shape"/>
                <p:cNvSpPr/>
                <p:nvPr/>
              </p:nvSpPr>
              <p:spPr>
                <a:xfrm>
                  <a:off x="364114" y="89037"/>
                  <a:ext cx="18474" cy="12701"/>
                </a:xfrm>
                <a:custGeom>
                  <a:avLst/>
                  <a:gdLst/>
                  <a:ahLst/>
                  <a:cxnLst>
                    <a:cxn ang="0">
                      <a:pos x="wd2" y="hd2"/>
                    </a:cxn>
                    <a:cxn ang="5400000">
                      <a:pos x="wd2" y="hd2"/>
                    </a:cxn>
                    <a:cxn ang="10800000">
                      <a:pos x="wd2" y="hd2"/>
                    </a:cxn>
                    <a:cxn ang="16200000">
                      <a:pos x="wd2" y="hd2"/>
                    </a:cxn>
                  </a:cxnLst>
                  <a:rect l="0" t="0" r="r" b="b"/>
                  <a:pathLst>
                    <a:path w="17953" h="13172" extrusionOk="0">
                      <a:moveTo>
                        <a:pt x="1230" y="11438"/>
                      </a:moveTo>
                      <a:cubicBezTo>
                        <a:pt x="-3647" y="-4402"/>
                        <a:pt x="6805" y="-82"/>
                        <a:pt x="17953" y="2798"/>
                      </a:cubicBezTo>
                      <a:cubicBezTo>
                        <a:pt x="6108" y="7118"/>
                        <a:pt x="6805" y="17198"/>
                        <a:pt x="1230" y="11438"/>
                      </a:cubicBezTo>
                      <a:close/>
                    </a:path>
                  </a:pathLst>
                </a:custGeom>
                <a:solidFill>
                  <a:srgbClr val="CCB374"/>
                </a:solidFill>
                <a:ln w="12700" cap="flat">
                  <a:noFill/>
                  <a:miter lim="400000"/>
                </a:ln>
                <a:effectLst/>
              </p:spPr>
              <p:txBody>
                <a:bodyPr wrap="square" lIns="45719" tIns="45719" rIns="45719" bIns="45719" numCol="1" anchor="ctr">
                  <a:noAutofit/>
                </a:bodyPr>
                <a:lstStyle/>
                <a:p>
                  <a:pPr defTabSz="457200">
                    <a:defRPr sz="1800">
                      <a:solidFill>
                        <a:srgbClr val="000000"/>
                      </a:solidFill>
                      <a:latin typeface="Tahoma"/>
                      <a:ea typeface="Tahoma"/>
                      <a:cs typeface="Tahoma"/>
                      <a:sym typeface="Tahoma"/>
                    </a:defRPr>
                  </a:pPr>
                  <a:endParaRPr/>
                </a:p>
              </p:txBody>
            </p:sp>
          </p:grpSp>
        </p:grpSp>
        <p:grpSp>
          <p:nvGrpSpPr>
            <p:cNvPr id="142" name="Group"/>
            <p:cNvGrpSpPr/>
            <p:nvPr/>
          </p:nvGrpSpPr>
          <p:grpSpPr>
            <a:xfrm>
              <a:off x="212725" y="11112"/>
              <a:ext cx="7464425" cy="663576"/>
              <a:chOff x="0" y="0"/>
              <a:chExt cx="7464425" cy="663575"/>
            </a:xfrm>
          </p:grpSpPr>
          <p:sp>
            <p:nvSpPr>
              <p:cNvPr id="121" name="Line"/>
              <p:cNvSpPr/>
              <p:nvPr/>
            </p:nvSpPr>
            <p:spPr>
              <a:xfrm>
                <a:off x="0" y="350837"/>
                <a:ext cx="7464425" cy="1"/>
              </a:xfrm>
              <a:prstGeom prst="line">
                <a:avLst/>
              </a:prstGeom>
              <a:noFill/>
              <a:ln w="9525" cap="flat">
                <a:solidFill>
                  <a:srgbClr val="CCB374"/>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sp>
            <p:nvSpPr>
              <p:cNvPr id="122" name="Line"/>
              <p:cNvSpPr/>
              <p:nvPr/>
            </p:nvSpPr>
            <p:spPr>
              <a:xfrm flipH="1">
                <a:off x="361950" y="0"/>
                <a:ext cx="1" cy="663575"/>
              </a:xfrm>
              <a:prstGeom prst="line">
                <a:avLst/>
              </a:prstGeom>
              <a:noFill/>
              <a:ln w="9525" cap="flat">
                <a:solidFill>
                  <a:srgbClr val="CCB374"/>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sp>
            <p:nvSpPr>
              <p:cNvPr id="123" name="Line"/>
              <p:cNvSpPr/>
              <p:nvPr/>
            </p:nvSpPr>
            <p:spPr>
              <a:xfrm flipH="1">
                <a:off x="723900" y="0"/>
                <a:ext cx="1" cy="663575"/>
              </a:xfrm>
              <a:prstGeom prst="line">
                <a:avLst/>
              </a:prstGeom>
              <a:noFill/>
              <a:ln w="9525" cap="flat">
                <a:solidFill>
                  <a:srgbClr val="CCB374"/>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sp>
            <p:nvSpPr>
              <p:cNvPr id="124" name="Line"/>
              <p:cNvSpPr/>
              <p:nvPr/>
            </p:nvSpPr>
            <p:spPr>
              <a:xfrm flipH="1">
                <a:off x="1085849" y="0"/>
                <a:ext cx="1" cy="663575"/>
              </a:xfrm>
              <a:prstGeom prst="line">
                <a:avLst/>
              </a:prstGeom>
              <a:noFill/>
              <a:ln w="9525" cap="flat">
                <a:solidFill>
                  <a:srgbClr val="CCB374"/>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sp>
            <p:nvSpPr>
              <p:cNvPr id="125" name="Line"/>
              <p:cNvSpPr/>
              <p:nvPr/>
            </p:nvSpPr>
            <p:spPr>
              <a:xfrm flipH="1">
                <a:off x="1447799" y="0"/>
                <a:ext cx="1" cy="663575"/>
              </a:xfrm>
              <a:prstGeom prst="line">
                <a:avLst/>
              </a:prstGeom>
              <a:noFill/>
              <a:ln w="9525" cap="flat">
                <a:solidFill>
                  <a:srgbClr val="CCB374"/>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sp>
            <p:nvSpPr>
              <p:cNvPr id="126" name="Line"/>
              <p:cNvSpPr/>
              <p:nvPr/>
            </p:nvSpPr>
            <p:spPr>
              <a:xfrm>
                <a:off x="1809750" y="0"/>
                <a:ext cx="0" cy="663575"/>
              </a:xfrm>
              <a:prstGeom prst="line">
                <a:avLst/>
              </a:prstGeom>
              <a:noFill/>
              <a:ln w="9525" cap="flat">
                <a:solidFill>
                  <a:srgbClr val="CCB374"/>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sp>
            <p:nvSpPr>
              <p:cNvPr id="127" name="Line"/>
              <p:cNvSpPr/>
              <p:nvPr/>
            </p:nvSpPr>
            <p:spPr>
              <a:xfrm>
                <a:off x="2171700" y="0"/>
                <a:ext cx="0" cy="663575"/>
              </a:xfrm>
              <a:prstGeom prst="line">
                <a:avLst/>
              </a:prstGeom>
              <a:noFill/>
              <a:ln w="9525" cap="flat">
                <a:solidFill>
                  <a:srgbClr val="CCB374"/>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sp>
            <p:nvSpPr>
              <p:cNvPr id="128" name="Line"/>
              <p:cNvSpPr/>
              <p:nvPr/>
            </p:nvSpPr>
            <p:spPr>
              <a:xfrm>
                <a:off x="2533650" y="0"/>
                <a:ext cx="0" cy="663575"/>
              </a:xfrm>
              <a:prstGeom prst="line">
                <a:avLst/>
              </a:prstGeom>
              <a:noFill/>
              <a:ln w="9525" cap="flat">
                <a:solidFill>
                  <a:srgbClr val="CCB374"/>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sp>
            <p:nvSpPr>
              <p:cNvPr id="129" name="Line"/>
              <p:cNvSpPr/>
              <p:nvPr/>
            </p:nvSpPr>
            <p:spPr>
              <a:xfrm>
                <a:off x="2895600" y="0"/>
                <a:ext cx="0" cy="663575"/>
              </a:xfrm>
              <a:prstGeom prst="line">
                <a:avLst/>
              </a:prstGeom>
              <a:noFill/>
              <a:ln w="9525" cap="flat">
                <a:solidFill>
                  <a:srgbClr val="CCB374"/>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sp>
            <p:nvSpPr>
              <p:cNvPr id="130" name="Line"/>
              <p:cNvSpPr/>
              <p:nvPr/>
            </p:nvSpPr>
            <p:spPr>
              <a:xfrm>
                <a:off x="3257550" y="0"/>
                <a:ext cx="0" cy="663575"/>
              </a:xfrm>
              <a:prstGeom prst="line">
                <a:avLst/>
              </a:prstGeom>
              <a:noFill/>
              <a:ln w="9525" cap="flat">
                <a:solidFill>
                  <a:srgbClr val="CCB374"/>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sp>
            <p:nvSpPr>
              <p:cNvPr id="131" name="Line"/>
              <p:cNvSpPr/>
              <p:nvPr/>
            </p:nvSpPr>
            <p:spPr>
              <a:xfrm>
                <a:off x="3619500" y="0"/>
                <a:ext cx="0" cy="663575"/>
              </a:xfrm>
              <a:prstGeom prst="line">
                <a:avLst/>
              </a:prstGeom>
              <a:noFill/>
              <a:ln w="9525" cap="flat">
                <a:solidFill>
                  <a:srgbClr val="CCB374"/>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sp>
            <p:nvSpPr>
              <p:cNvPr id="132" name="Line"/>
              <p:cNvSpPr/>
              <p:nvPr/>
            </p:nvSpPr>
            <p:spPr>
              <a:xfrm>
                <a:off x="3981450" y="0"/>
                <a:ext cx="0" cy="663575"/>
              </a:xfrm>
              <a:prstGeom prst="line">
                <a:avLst/>
              </a:prstGeom>
              <a:noFill/>
              <a:ln w="9525" cap="flat">
                <a:solidFill>
                  <a:srgbClr val="CCB374"/>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sp>
            <p:nvSpPr>
              <p:cNvPr id="133" name="Line"/>
              <p:cNvSpPr/>
              <p:nvPr/>
            </p:nvSpPr>
            <p:spPr>
              <a:xfrm>
                <a:off x="4343400" y="0"/>
                <a:ext cx="0" cy="663575"/>
              </a:xfrm>
              <a:prstGeom prst="line">
                <a:avLst/>
              </a:prstGeom>
              <a:noFill/>
              <a:ln w="9525" cap="flat">
                <a:solidFill>
                  <a:srgbClr val="CCB374"/>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sp>
            <p:nvSpPr>
              <p:cNvPr id="134" name="Line"/>
              <p:cNvSpPr/>
              <p:nvPr/>
            </p:nvSpPr>
            <p:spPr>
              <a:xfrm>
                <a:off x="4705350" y="0"/>
                <a:ext cx="0" cy="663575"/>
              </a:xfrm>
              <a:prstGeom prst="line">
                <a:avLst/>
              </a:prstGeom>
              <a:noFill/>
              <a:ln w="9525" cap="flat">
                <a:solidFill>
                  <a:srgbClr val="CCB374"/>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sp>
            <p:nvSpPr>
              <p:cNvPr id="135" name="Line"/>
              <p:cNvSpPr/>
              <p:nvPr/>
            </p:nvSpPr>
            <p:spPr>
              <a:xfrm>
                <a:off x="5067300" y="0"/>
                <a:ext cx="0" cy="663575"/>
              </a:xfrm>
              <a:prstGeom prst="line">
                <a:avLst/>
              </a:prstGeom>
              <a:noFill/>
              <a:ln w="9525" cap="flat">
                <a:solidFill>
                  <a:srgbClr val="CCB374"/>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sp>
            <p:nvSpPr>
              <p:cNvPr id="136" name="Line"/>
              <p:cNvSpPr/>
              <p:nvPr/>
            </p:nvSpPr>
            <p:spPr>
              <a:xfrm>
                <a:off x="5429250" y="0"/>
                <a:ext cx="0" cy="663575"/>
              </a:xfrm>
              <a:prstGeom prst="line">
                <a:avLst/>
              </a:prstGeom>
              <a:noFill/>
              <a:ln w="9525" cap="flat">
                <a:solidFill>
                  <a:srgbClr val="CCB374"/>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sp>
            <p:nvSpPr>
              <p:cNvPr id="137" name="Line"/>
              <p:cNvSpPr/>
              <p:nvPr/>
            </p:nvSpPr>
            <p:spPr>
              <a:xfrm>
                <a:off x="5791200" y="0"/>
                <a:ext cx="0" cy="663575"/>
              </a:xfrm>
              <a:prstGeom prst="line">
                <a:avLst/>
              </a:prstGeom>
              <a:noFill/>
              <a:ln w="9525" cap="flat">
                <a:solidFill>
                  <a:srgbClr val="CCB374"/>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sp>
            <p:nvSpPr>
              <p:cNvPr id="138" name="Line"/>
              <p:cNvSpPr/>
              <p:nvPr/>
            </p:nvSpPr>
            <p:spPr>
              <a:xfrm>
                <a:off x="6153150" y="0"/>
                <a:ext cx="0" cy="663575"/>
              </a:xfrm>
              <a:prstGeom prst="line">
                <a:avLst/>
              </a:prstGeom>
              <a:noFill/>
              <a:ln w="9525" cap="flat">
                <a:solidFill>
                  <a:srgbClr val="CCB374"/>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sp>
            <p:nvSpPr>
              <p:cNvPr id="139" name="Line"/>
              <p:cNvSpPr/>
              <p:nvPr/>
            </p:nvSpPr>
            <p:spPr>
              <a:xfrm>
                <a:off x="6515100" y="0"/>
                <a:ext cx="0" cy="663575"/>
              </a:xfrm>
              <a:prstGeom prst="line">
                <a:avLst/>
              </a:prstGeom>
              <a:noFill/>
              <a:ln w="9525" cap="flat">
                <a:solidFill>
                  <a:srgbClr val="CCB374"/>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sp>
            <p:nvSpPr>
              <p:cNvPr id="140" name="Line"/>
              <p:cNvSpPr/>
              <p:nvPr/>
            </p:nvSpPr>
            <p:spPr>
              <a:xfrm>
                <a:off x="6877050" y="0"/>
                <a:ext cx="0" cy="663575"/>
              </a:xfrm>
              <a:prstGeom prst="line">
                <a:avLst/>
              </a:prstGeom>
              <a:noFill/>
              <a:ln w="9525" cap="flat">
                <a:solidFill>
                  <a:srgbClr val="CCB374"/>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sp>
            <p:nvSpPr>
              <p:cNvPr id="141" name="Line"/>
              <p:cNvSpPr/>
              <p:nvPr/>
            </p:nvSpPr>
            <p:spPr>
              <a:xfrm>
                <a:off x="7239000" y="0"/>
                <a:ext cx="0" cy="663575"/>
              </a:xfrm>
              <a:prstGeom prst="line">
                <a:avLst/>
              </a:prstGeom>
              <a:noFill/>
              <a:ln w="9525" cap="flat">
                <a:solidFill>
                  <a:srgbClr val="CCB374"/>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grpSp>
        <p:grpSp>
          <p:nvGrpSpPr>
            <p:cNvPr id="168" name="Group"/>
            <p:cNvGrpSpPr/>
            <p:nvPr/>
          </p:nvGrpSpPr>
          <p:grpSpPr>
            <a:xfrm>
              <a:off x="863600" y="7937"/>
              <a:ext cx="5864225" cy="671513"/>
              <a:chOff x="0" y="0"/>
              <a:chExt cx="5864225" cy="671512"/>
            </a:xfrm>
          </p:grpSpPr>
          <p:sp>
            <p:nvSpPr>
              <p:cNvPr id="143" name="Line"/>
              <p:cNvSpPr/>
              <p:nvPr/>
            </p:nvSpPr>
            <p:spPr>
              <a:xfrm>
                <a:off x="2606675" y="1587"/>
                <a:ext cx="0" cy="225426"/>
              </a:xfrm>
              <a:prstGeom prst="line">
                <a:avLst/>
              </a:prstGeom>
              <a:noFill/>
              <a:ln w="9525" cap="flat">
                <a:solidFill>
                  <a:srgbClr val="E5D093"/>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sp>
            <p:nvSpPr>
              <p:cNvPr id="144" name="Line"/>
              <p:cNvSpPr/>
              <p:nvPr/>
            </p:nvSpPr>
            <p:spPr>
              <a:xfrm>
                <a:off x="2800350" y="354012"/>
                <a:ext cx="111125" cy="1"/>
              </a:xfrm>
              <a:prstGeom prst="line">
                <a:avLst/>
              </a:prstGeom>
              <a:noFill/>
              <a:ln w="9525" cap="flat">
                <a:solidFill>
                  <a:srgbClr val="E5D093"/>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sp>
            <p:nvSpPr>
              <p:cNvPr id="145" name="Line"/>
              <p:cNvSpPr/>
              <p:nvPr/>
            </p:nvSpPr>
            <p:spPr>
              <a:xfrm>
                <a:off x="2968624" y="382587"/>
                <a:ext cx="1" cy="44451"/>
              </a:xfrm>
              <a:prstGeom prst="line">
                <a:avLst/>
              </a:prstGeom>
              <a:noFill/>
              <a:ln w="9525" cap="flat">
                <a:solidFill>
                  <a:srgbClr val="E5D093"/>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sp>
            <p:nvSpPr>
              <p:cNvPr id="146" name="Line"/>
              <p:cNvSpPr/>
              <p:nvPr/>
            </p:nvSpPr>
            <p:spPr>
              <a:xfrm>
                <a:off x="3330575" y="541337"/>
                <a:ext cx="0" cy="125413"/>
              </a:xfrm>
              <a:prstGeom prst="line">
                <a:avLst/>
              </a:prstGeom>
              <a:noFill/>
              <a:ln w="9525" cap="flat">
                <a:solidFill>
                  <a:srgbClr val="E5D093"/>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sp>
            <p:nvSpPr>
              <p:cNvPr id="147" name="Line"/>
              <p:cNvSpPr/>
              <p:nvPr/>
            </p:nvSpPr>
            <p:spPr>
              <a:xfrm>
                <a:off x="4416425" y="179387"/>
                <a:ext cx="1" cy="285751"/>
              </a:xfrm>
              <a:prstGeom prst="line">
                <a:avLst/>
              </a:prstGeom>
              <a:noFill/>
              <a:ln w="9525" cap="flat">
                <a:solidFill>
                  <a:srgbClr val="E5D093"/>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sp>
            <p:nvSpPr>
              <p:cNvPr id="148" name="Line"/>
              <p:cNvSpPr/>
              <p:nvPr/>
            </p:nvSpPr>
            <p:spPr>
              <a:xfrm>
                <a:off x="4267200" y="354012"/>
                <a:ext cx="552450" cy="1"/>
              </a:xfrm>
              <a:prstGeom prst="line">
                <a:avLst/>
              </a:prstGeom>
              <a:noFill/>
              <a:ln w="9525" cap="flat">
                <a:solidFill>
                  <a:srgbClr val="E5D093"/>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sp>
            <p:nvSpPr>
              <p:cNvPr id="149" name="Line"/>
              <p:cNvSpPr/>
              <p:nvPr/>
            </p:nvSpPr>
            <p:spPr>
              <a:xfrm>
                <a:off x="4778375" y="201612"/>
                <a:ext cx="0" cy="466726"/>
              </a:xfrm>
              <a:prstGeom prst="line">
                <a:avLst/>
              </a:prstGeom>
              <a:noFill/>
              <a:ln w="9525" cap="flat">
                <a:solidFill>
                  <a:srgbClr val="E5D093"/>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sp>
            <p:nvSpPr>
              <p:cNvPr id="150" name="Line"/>
              <p:cNvSpPr/>
              <p:nvPr/>
            </p:nvSpPr>
            <p:spPr>
              <a:xfrm flipV="1">
                <a:off x="4781550" y="4762"/>
                <a:ext cx="0" cy="79376"/>
              </a:xfrm>
              <a:prstGeom prst="line">
                <a:avLst/>
              </a:prstGeom>
              <a:noFill/>
              <a:ln w="9525" cap="flat">
                <a:solidFill>
                  <a:srgbClr val="E5D093"/>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sp>
            <p:nvSpPr>
              <p:cNvPr id="151" name="Line"/>
              <p:cNvSpPr/>
              <p:nvPr/>
            </p:nvSpPr>
            <p:spPr>
              <a:xfrm flipV="1">
                <a:off x="5140325" y="1587"/>
                <a:ext cx="0" cy="288926"/>
              </a:xfrm>
              <a:prstGeom prst="line">
                <a:avLst/>
              </a:prstGeom>
              <a:noFill/>
              <a:ln w="9525" cap="flat">
                <a:solidFill>
                  <a:srgbClr val="E5D093"/>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sp>
            <p:nvSpPr>
              <p:cNvPr id="152" name="Line"/>
              <p:cNvSpPr/>
              <p:nvPr/>
            </p:nvSpPr>
            <p:spPr>
              <a:xfrm flipH="1">
                <a:off x="5378450" y="354012"/>
                <a:ext cx="123825" cy="1"/>
              </a:xfrm>
              <a:prstGeom prst="line">
                <a:avLst/>
              </a:prstGeom>
              <a:noFill/>
              <a:ln w="9525" cap="flat">
                <a:solidFill>
                  <a:srgbClr val="E5D093"/>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sp>
            <p:nvSpPr>
              <p:cNvPr id="153" name="Line"/>
              <p:cNvSpPr/>
              <p:nvPr/>
            </p:nvSpPr>
            <p:spPr>
              <a:xfrm flipH="1">
                <a:off x="5168900" y="354012"/>
                <a:ext cx="98425" cy="1"/>
              </a:xfrm>
              <a:prstGeom prst="line">
                <a:avLst/>
              </a:prstGeom>
              <a:noFill/>
              <a:ln w="9525" cap="flat">
                <a:solidFill>
                  <a:srgbClr val="E5D093"/>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sp>
            <p:nvSpPr>
              <p:cNvPr id="154" name="Line"/>
              <p:cNvSpPr/>
              <p:nvPr/>
            </p:nvSpPr>
            <p:spPr>
              <a:xfrm flipV="1">
                <a:off x="5502275" y="1587"/>
                <a:ext cx="0" cy="428626"/>
              </a:xfrm>
              <a:prstGeom prst="line">
                <a:avLst/>
              </a:prstGeom>
              <a:noFill/>
              <a:ln w="9525" cap="flat">
                <a:solidFill>
                  <a:srgbClr val="E5D093"/>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sp>
            <p:nvSpPr>
              <p:cNvPr id="155" name="Line"/>
              <p:cNvSpPr/>
              <p:nvPr/>
            </p:nvSpPr>
            <p:spPr>
              <a:xfrm>
                <a:off x="5864225" y="573087"/>
                <a:ext cx="0" cy="53976"/>
              </a:xfrm>
              <a:prstGeom prst="line">
                <a:avLst/>
              </a:prstGeom>
              <a:noFill/>
              <a:ln w="9525" cap="flat">
                <a:solidFill>
                  <a:srgbClr val="E5D093"/>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sp>
            <p:nvSpPr>
              <p:cNvPr id="156" name="Line"/>
              <p:cNvSpPr/>
              <p:nvPr/>
            </p:nvSpPr>
            <p:spPr>
              <a:xfrm>
                <a:off x="1520825" y="7937"/>
                <a:ext cx="0" cy="98426"/>
              </a:xfrm>
              <a:prstGeom prst="line">
                <a:avLst/>
              </a:prstGeom>
              <a:noFill/>
              <a:ln w="9525" cap="flat">
                <a:solidFill>
                  <a:srgbClr val="E5D093"/>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sp>
            <p:nvSpPr>
              <p:cNvPr id="157" name="Line"/>
              <p:cNvSpPr/>
              <p:nvPr/>
            </p:nvSpPr>
            <p:spPr>
              <a:xfrm flipH="1">
                <a:off x="1158874" y="3175"/>
                <a:ext cx="1" cy="534988"/>
              </a:xfrm>
              <a:prstGeom prst="line">
                <a:avLst/>
              </a:prstGeom>
              <a:noFill/>
              <a:ln w="9525" cap="flat">
                <a:solidFill>
                  <a:srgbClr val="E5D093"/>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sp>
            <p:nvSpPr>
              <p:cNvPr id="158" name="Line"/>
              <p:cNvSpPr/>
              <p:nvPr/>
            </p:nvSpPr>
            <p:spPr>
              <a:xfrm flipH="1">
                <a:off x="1117600" y="354012"/>
                <a:ext cx="107950" cy="1"/>
              </a:xfrm>
              <a:prstGeom prst="line">
                <a:avLst/>
              </a:prstGeom>
              <a:noFill/>
              <a:ln w="9525" cap="flat">
                <a:solidFill>
                  <a:srgbClr val="E5D093"/>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sp>
            <p:nvSpPr>
              <p:cNvPr id="159" name="Line"/>
              <p:cNvSpPr/>
              <p:nvPr/>
            </p:nvSpPr>
            <p:spPr>
              <a:xfrm>
                <a:off x="904875" y="354012"/>
                <a:ext cx="95250" cy="1"/>
              </a:xfrm>
              <a:prstGeom prst="line">
                <a:avLst/>
              </a:prstGeom>
              <a:noFill/>
              <a:ln w="9525" cap="flat">
                <a:solidFill>
                  <a:srgbClr val="E5D093"/>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sp>
            <p:nvSpPr>
              <p:cNvPr id="160" name="Line"/>
              <p:cNvSpPr/>
              <p:nvPr/>
            </p:nvSpPr>
            <p:spPr>
              <a:xfrm flipH="1">
                <a:off x="587375" y="354012"/>
                <a:ext cx="130175" cy="1"/>
              </a:xfrm>
              <a:prstGeom prst="line">
                <a:avLst/>
              </a:prstGeom>
              <a:noFill/>
              <a:ln w="9525" cap="flat">
                <a:solidFill>
                  <a:srgbClr val="E5D093"/>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sp>
            <p:nvSpPr>
              <p:cNvPr id="161" name="Line"/>
              <p:cNvSpPr/>
              <p:nvPr/>
            </p:nvSpPr>
            <p:spPr>
              <a:xfrm>
                <a:off x="0" y="354012"/>
                <a:ext cx="552450" cy="1"/>
              </a:xfrm>
              <a:prstGeom prst="line">
                <a:avLst/>
              </a:prstGeom>
              <a:noFill/>
              <a:ln w="9525" cap="flat">
                <a:solidFill>
                  <a:srgbClr val="E5D093"/>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sp>
            <p:nvSpPr>
              <p:cNvPr id="162" name="Line"/>
              <p:cNvSpPr/>
              <p:nvPr/>
            </p:nvSpPr>
            <p:spPr>
              <a:xfrm flipH="1">
                <a:off x="431799" y="198437"/>
                <a:ext cx="1" cy="473076"/>
              </a:xfrm>
              <a:prstGeom prst="line">
                <a:avLst/>
              </a:prstGeom>
              <a:noFill/>
              <a:ln w="9525" cap="flat">
                <a:solidFill>
                  <a:srgbClr val="E5D093"/>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sp>
            <p:nvSpPr>
              <p:cNvPr id="163" name="Line"/>
              <p:cNvSpPr/>
              <p:nvPr/>
            </p:nvSpPr>
            <p:spPr>
              <a:xfrm flipH="1">
                <a:off x="73024" y="227012"/>
                <a:ext cx="2" cy="247651"/>
              </a:xfrm>
              <a:prstGeom prst="line">
                <a:avLst/>
              </a:prstGeom>
              <a:noFill/>
              <a:ln w="9525" cap="flat">
                <a:solidFill>
                  <a:srgbClr val="E5D093"/>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sp>
            <p:nvSpPr>
              <p:cNvPr id="164" name="Line"/>
              <p:cNvSpPr/>
              <p:nvPr/>
            </p:nvSpPr>
            <p:spPr>
              <a:xfrm flipV="1">
                <a:off x="436244" y="0"/>
                <a:ext cx="1" cy="42863"/>
              </a:xfrm>
              <a:prstGeom prst="line">
                <a:avLst/>
              </a:prstGeom>
              <a:noFill/>
              <a:ln w="9525" cap="flat">
                <a:solidFill>
                  <a:srgbClr val="E5D093"/>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sp>
            <p:nvSpPr>
              <p:cNvPr id="165" name="Line"/>
              <p:cNvSpPr/>
              <p:nvPr/>
            </p:nvSpPr>
            <p:spPr>
              <a:xfrm>
                <a:off x="796925" y="112712"/>
                <a:ext cx="0" cy="152401"/>
              </a:xfrm>
              <a:prstGeom prst="line">
                <a:avLst/>
              </a:prstGeom>
              <a:noFill/>
              <a:ln w="9525" cap="flat">
                <a:solidFill>
                  <a:srgbClr val="E5D093"/>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sp>
            <p:nvSpPr>
              <p:cNvPr id="166" name="Line"/>
              <p:cNvSpPr/>
              <p:nvPr/>
            </p:nvSpPr>
            <p:spPr>
              <a:xfrm flipV="1">
                <a:off x="796924" y="3175"/>
                <a:ext cx="1" cy="34925"/>
              </a:xfrm>
              <a:prstGeom prst="line">
                <a:avLst/>
              </a:prstGeom>
              <a:noFill/>
              <a:ln w="9525" cap="flat">
                <a:solidFill>
                  <a:srgbClr val="E5D093"/>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sp>
            <p:nvSpPr>
              <p:cNvPr id="167" name="Line"/>
              <p:cNvSpPr/>
              <p:nvPr/>
            </p:nvSpPr>
            <p:spPr>
              <a:xfrm>
                <a:off x="4859337" y="352425"/>
                <a:ext cx="127001" cy="0"/>
              </a:xfrm>
              <a:prstGeom prst="line">
                <a:avLst/>
              </a:prstGeom>
              <a:noFill/>
              <a:ln w="9525" cap="flat">
                <a:solidFill>
                  <a:srgbClr val="E5D093"/>
                </a:solidFill>
                <a:prstDash val="solid"/>
                <a:round/>
              </a:ln>
              <a:effectLst/>
            </p:spPr>
            <p:txBody>
              <a:bodyPr wrap="square" lIns="45719" tIns="45719" rIns="45719" bIns="45719" numCol="1" anchor="t">
                <a:noAutofit/>
              </a:bodyPr>
              <a:lstStyle/>
              <a:p>
                <a:pPr>
                  <a:defRPr sz="2800">
                    <a:solidFill>
                      <a:srgbClr val="000000"/>
                    </a:solidFill>
                    <a:latin typeface="Tahoma"/>
                    <a:ea typeface="Tahoma"/>
                    <a:cs typeface="Tahoma"/>
                    <a:sym typeface="Tahoma"/>
                  </a:defRPr>
                </a:pPr>
                <a:endParaRPr/>
              </a:p>
            </p:txBody>
          </p:sp>
        </p:grpSp>
      </p:grpSp>
      <p:pic>
        <p:nvPicPr>
          <p:cNvPr id="170" name="32150420 copy" descr="32150420 copy"/>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800" y="76200"/>
            <a:ext cx="831850" cy="838200"/>
          </a:xfrm>
          <a:prstGeom prst="rect">
            <a:avLst/>
          </a:prstGeom>
          <a:ln w="12700">
            <a:miter lim="400000"/>
          </a:ln>
        </p:spPr>
      </p:pic>
      <p:sp>
        <p:nvSpPr>
          <p:cNvPr id="171" name="Slide Number"/>
          <p:cNvSpPr txBox="1">
            <a:spLocks noGrp="1"/>
          </p:cNvSpPr>
          <p:nvPr>
            <p:ph type="sldNum" sz="quarter" idx="2"/>
          </p:nvPr>
        </p:nvSpPr>
        <p:spPr>
          <a:xfrm>
            <a:off x="8159938" y="6474460"/>
            <a:ext cx="298263" cy="307340"/>
          </a:xfrm>
          <a:prstGeom prst="rect">
            <a:avLst/>
          </a:prstGeom>
        </p:spPr>
        <p:txBody>
          <a:bodyPr anchor="b"/>
          <a:lstStyle>
            <a:lvl1pPr>
              <a:defRPr>
                <a:solidFill>
                  <a:srgbClr val="000000"/>
                </a:solidFill>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vl1pPr>
          </a:lstStyle>
          <a:p>
            <a:r>
              <a:rPr lang="en-US" dirty="0"/>
              <a:t>Click to edit Master title style</a:t>
            </a:r>
          </a:p>
        </p:txBody>
      </p:sp>
      <p:sp>
        <p:nvSpPr>
          <p:cNvPr id="3" name="Content Placeholder 2"/>
          <p:cNvSpPr>
            <a:spLocks noGrp="1"/>
          </p:cNvSpPr>
          <p:nvPr>
            <p:ph idx="1"/>
          </p:nvPr>
        </p:nvSpPr>
        <p:spPr/>
        <p:txBody>
          <a:bodyPr/>
          <a:lstStyle>
            <a:lvl1pPr>
              <a:defRPr b="0" i="0"/>
            </a:lvl1pPr>
            <a:lvl2pPr>
              <a:defRPr b="0" i="0"/>
            </a:lvl2pPr>
            <a:lvl3pPr>
              <a:defRPr b="0" i="0"/>
            </a:lvl3pPr>
            <a:lvl4pPr>
              <a:defRPr b="0" i="0"/>
            </a:lvl4pPr>
            <a:lvl5pP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atin typeface="Tahoma Normal"/>
              </a:defRPr>
            </a:lvl1pPr>
          </a:lstStyle>
          <a:p>
            <a:fld id="{B8D576BC-D31A-6746-BBC8-D82BF6A7EB05}" type="datetimeFigureOut">
              <a:rPr lang="en-US" smtClean="0"/>
              <a:pPr/>
              <a:t>12/29/25</a:t>
            </a:fld>
            <a:endParaRPr lang="en-US" dirty="0"/>
          </a:p>
        </p:txBody>
      </p:sp>
      <p:sp>
        <p:nvSpPr>
          <p:cNvPr id="5" name="Footer Placeholder 4"/>
          <p:cNvSpPr>
            <a:spLocks noGrp="1"/>
          </p:cNvSpPr>
          <p:nvPr>
            <p:ph type="ftr" sz="quarter" idx="11"/>
          </p:nvPr>
        </p:nvSpPr>
        <p:spPr/>
        <p:txBody>
          <a:bodyPr/>
          <a:lstStyle>
            <a:lvl1pPr>
              <a:defRPr b="0" i="0">
                <a:latin typeface="Tahoma Normal"/>
              </a:defRPr>
            </a:lvl1pPr>
          </a:lstStyle>
          <a:p>
            <a:endParaRPr lang="en-US"/>
          </a:p>
        </p:txBody>
      </p:sp>
      <p:sp>
        <p:nvSpPr>
          <p:cNvPr id="6" name="Slide Number Placeholder 5"/>
          <p:cNvSpPr>
            <a:spLocks noGrp="1"/>
          </p:cNvSpPr>
          <p:nvPr>
            <p:ph type="sldNum" sz="quarter" idx="12"/>
          </p:nvPr>
        </p:nvSpPr>
        <p:spPr/>
        <p:txBody>
          <a:bodyPr/>
          <a:lstStyle>
            <a:lvl1pPr>
              <a:defRPr b="0" i="0"/>
            </a:lvl1pPr>
          </a:lstStyle>
          <a:p>
            <a:fld id="{E400DEBB-1043-8747-A44C-5D1D9C82D0F7}" type="slidenum">
              <a:rPr lang="en-US" smtClean="0"/>
              <a:pPr/>
              <a:t>‹#›</a:t>
            </a:fld>
            <a:endParaRPr lang="en-US" dirty="0"/>
          </a:p>
        </p:txBody>
      </p:sp>
    </p:spTree>
    <p:extLst>
      <p:ext uri="{BB962C8B-B14F-4D97-AF65-F5344CB8AC3E}">
        <p14:creationId xmlns:p14="http://schemas.microsoft.com/office/powerpoint/2010/main" val="3462776807"/>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D576BC-D31A-6746-BBC8-D82BF6A7EB05}" type="datetimeFigureOut">
              <a:rPr lang="en-US" smtClean="0"/>
              <a:t>12/29/25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00DEBB-1043-8747-A44C-5D1D9C82D0F7}" type="slidenum">
              <a:rPr lang="en-US" smtClean="0"/>
              <a:t>‹#›</a:t>
            </a:fld>
            <a:endParaRPr lang="en-US"/>
          </a:p>
        </p:txBody>
      </p:sp>
    </p:spTree>
    <p:extLst>
      <p:ext uri="{BB962C8B-B14F-4D97-AF65-F5344CB8AC3E}">
        <p14:creationId xmlns:p14="http://schemas.microsoft.com/office/powerpoint/2010/main" val="372548080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E:\LBP.jpg" descr="E:\LBP.jpg"/>
          <p:cNvPicPr>
            <a:picLocks noChangeAspect="1"/>
          </p:cNvPicPr>
          <p:nvPr/>
        </p:nvPicPr>
        <p:blipFill>
          <a:blip r:embed="rId6">
            <a:extLst/>
          </a:blip>
          <a:stretch>
            <a:fillRect/>
          </a:stretch>
        </p:blipFill>
        <p:spPr>
          <a:xfrm>
            <a:off x="0" y="0"/>
            <a:ext cx="9144000" cy="6858000"/>
          </a:xfrm>
          <a:prstGeom prst="rect">
            <a:avLst/>
          </a:prstGeom>
          <a:ln w="12700">
            <a:miter lim="400000"/>
          </a:ln>
        </p:spPr>
      </p:pic>
      <p:sp>
        <p:nvSpPr>
          <p:cNvPr id="3" name="Title Text"/>
          <p:cNvSpPr txBox="1">
            <a:spLocks noGrp="1"/>
          </p:cNvSpPr>
          <p:nvPr>
            <p:ph type="title"/>
          </p:nvPr>
        </p:nvSpPr>
        <p:spPr>
          <a:xfrm>
            <a:off x="457200" y="92074"/>
            <a:ext cx="8229600" cy="1508126"/>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lstStyle/>
          <a:p>
            <a:r>
              <a:rPr dirty="0"/>
              <a:t>Title Text</a:t>
            </a:r>
          </a:p>
        </p:txBody>
      </p:sp>
      <p:sp>
        <p:nvSpPr>
          <p:cNvPr id="4"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 name="Slide Number"/>
          <p:cNvSpPr txBox="1">
            <a:spLocks noGrp="1"/>
          </p:cNvSpPr>
          <p:nvPr>
            <p:ph type="sldNum" sz="quarter" idx="2"/>
          </p:nvPr>
        </p:nvSpPr>
        <p:spPr>
          <a:xfrm>
            <a:off x="8098167" y="6248400"/>
            <a:ext cx="360033" cy="307777"/>
          </a:xfrm>
          <a:prstGeom prst="rect">
            <a:avLst/>
          </a:prstGeom>
          <a:ln w="12700">
            <a:miter lim="400000"/>
          </a:ln>
        </p:spPr>
        <p:txBody>
          <a:bodyPr wrap="none" lIns="45719" rIns="45719">
            <a:spAutoFit/>
          </a:bodyPr>
          <a:lstStyle>
            <a:lvl1pPr algn="r" defTabSz="457200">
              <a:defRPr sz="1400" b="0" i="0">
                <a:solidFill>
                  <a:srgbClr val="FFFF00"/>
                </a:solidFill>
                <a:latin typeface="Tahoma Normal"/>
              </a:defRPr>
            </a:lvl1pPr>
          </a:lstStyle>
          <a:p>
            <a:fld id="{86CB4B4D-7CA3-9044-876B-883B54F8677D}" type="slidenum">
              <a:rPr lang="en-AU" smtClean="0"/>
              <a:pPr/>
              <a:t>‹#›</a:t>
            </a:fld>
            <a:endParaRPr lang="en-AU"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DECE00"/>
          </a:solidFill>
          <a:uFillTx/>
          <a:latin typeface="Tahoma Normal"/>
          <a:ea typeface="+mn-ea"/>
          <a:cs typeface="+mn-cs"/>
          <a:sym typeface="Times New Roman"/>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DECE00"/>
          </a:solidFill>
          <a:uFillTx/>
          <a:latin typeface="+mn-lt"/>
          <a:ea typeface="+mn-ea"/>
          <a:cs typeface="+mn-cs"/>
          <a:sym typeface="Times New Roman"/>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DECE00"/>
          </a:solidFill>
          <a:uFillTx/>
          <a:latin typeface="+mn-lt"/>
          <a:ea typeface="+mn-ea"/>
          <a:cs typeface="+mn-cs"/>
          <a:sym typeface="Times New Roman"/>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DECE00"/>
          </a:solidFill>
          <a:uFillTx/>
          <a:latin typeface="+mn-lt"/>
          <a:ea typeface="+mn-ea"/>
          <a:cs typeface="+mn-cs"/>
          <a:sym typeface="Times New Roman"/>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DECE00"/>
          </a:solidFill>
          <a:uFillTx/>
          <a:latin typeface="+mn-lt"/>
          <a:ea typeface="+mn-ea"/>
          <a:cs typeface="+mn-cs"/>
          <a:sym typeface="Times New Roman"/>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DECE00"/>
          </a:solidFill>
          <a:uFillTx/>
          <a:latin typeface="+mn-lt"/>
          <a:ea typeface="+mn-ea"/>
          <a:cs typeface="+mn-cs"/>
          <a:sym typeface="Times New Roman"/>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DECE00"/>
          </a:solidFill>
          <a:uFillTx/>
          <a:latin typeface="+mn-lt"/>
          <a:ea typeface="+mn-ea"/>
          <a:cs typeface="+mn-cs"/>
          <a:sym typeface="Times New Roman"/>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DECE00"/>
          </a:solidFill>
          <a:uFillTx/>
          <a:latin typeface="+mn-lt"/>
          <a:ea typeface="+mn-ea"/>
          <a:cs typeface="+mn-cs"/>
          <a:sym typeface="Times New Roman"/>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DECE00"/>
          </a:solidFill>
          <a:uFillTx/>
          <a:latin typeface="+mn-lt"/>
          <a:ea typeface="+mn-ea"/>
          <a:cs typeface="+mn-cs"/>
          <a:sym typeface="Times New Roman"/>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FFFF00"/>
          </a:solidFill>
          <a:uFillTx/>
          <a:latin typeface="Tahoma Normal"/>
          <a:ea typeface="+mn-ea"/>
          <a:cs typeface="+mn-cs"/>
          <a:sym typeface="Times New Roman"/>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FFFF00"/>
          </a:solidFill>
          <a:uFillTx/>
          <a:latin typeface="Tahoma Normal"/>
          <a:ea typeface="+mn-ea"/>
          <a:cs typeface="+mn-cs"/>
          <a:sym typeface="Times New Roman"/>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FFFF00"/>
          </a:solidFill>
          <a:uFillTx/>
          <a:latin typeface="Tahoma Normal"/>
          <a:ea typeface="+mn-ea"/>
          <a:cs typeface="+mn-cs"/>
          <a:sym typeface="Times New Roman"/>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FFFF00"/>
          </a:solidFill>
          <a:uFillTx/>
          <a:latin typeface="Tahoma Normal"/>
          <a:ea typeface="+mn-ea"/>
          <a:cs typeface="+mn-cs"/>
          <a:sym typeface="Times New Roman"/>
        </a:defRPr>
      </a:lvl4pPr>
      <a:lvl5pPr marL="2235200" marR="0" indent="-4064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FFFF00"/>
          </a:solidFill>
          <a:uFillTx/>
          <a:latin typeface="Tahoma Normal"/>
          <a:ea typeface="+mn-ea"/>
          <a:cs typeface="+mn-cs"/>
          <a:sym typeface="Times New Roman"/>
        </a:defRPr>
      </a:lvl5pPr>
      <a:lvl6pPr marL="2692400" marR="0" indent="-4064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FFFF00"/>
          </a:solidFill>
          <a:uFillTx/>
          <a:latin typeface="+mn-lt"/>
          <a:ea typeface="+mn-ea"/>
          <a:cs typeface="+mn-cs"/>
          <a:sym typeface="Times New Roman"/>
        </a:defRPr>
      </a:lvl6pPr>
      <a:lvl7pPr marL="3149600" marR="0" indent="-4064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FFFF00"/>
          </a:solidFill>
          <a:uFillTx/>
          <a:latin typeface="+mn-lt"/>
          <a:ea typeface="+mn-ea"/>
          <a:cs typeface="+mn-cs"/>
          <a:sym typeface="Times New Roman"/>
        </a:defRPr>
      </a:lvl7pPr>
      <a:lvl8pPr marL="3606800" marR="0" indent="-4064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FFFF00"/>
          </a:solidFill>
          <a:uFillTx/>
          <a:latin typeface="+mn-lt"/>
          <a:ea typeface="+mn-ea"/>
          <a:cs typeface="+mn-cs"/>
          <a:sym typeface="Times New Roman"/>
        </a:defRPr>
      </a:lvl8pPr>
      <a:lvl9pPr marL="4064000" marR="0" indent="-4064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FFFF00"/>
          </a:solidFill>
          <a:uFillTx/>
          <a:latin typeface="+mn-lt"/>
          <a:ea typeface="+mn-ea"/>
          <a:cs typeface="+mn-cs"/>
          <a:sym typeface="Times New Roman"/>
        </a:defRPr>
      </a:lvl9pPr>
    </p:bodyStyle>
    <p:otherStyle>
      <a:lvl1pPr marL="0" marR="0" indent="0" algn="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Times New Roman"/>
        </a:defRPr>
      </a:lvl1pPr>
      <a:lvl2pPr marL="0" marR="0" indent="457200" algn="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Times New Roman"/>
        </a:defRPr>
      </a:lvl2pPr>
      <a:lvl3pPr marL="0" marR="0" indent="914400" algn="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Times New Roman"/>
        </a:defRPr>
      </a:lvl3pPr>
      <a:lvl4pPr marL="0" marR="0" indent="1371600" algn="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Times New Roman"/>
        </a:defRPr>
      </a:lvl4pPr>
      <a:lvl5pPr marL="0" marR="0" indent="1828800" algn="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Times New Roman"/>
        </a:defRPr>
      </a:lvl5pPr>
      <a:lvl6pPr marL="0" marR="0" indent="0" algn="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Times New Roman"/>
        </a:defRPr>
      </a:lvl6pPr>
      <a:lvl7pPr marL="0" marR="0" indent="0" algn="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Times New Roman"/>
        </a:defRPr>
      </a:lvl7pPr>
      <a:lvl8pPr marL="0" marR="0" indent="0" algn="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Times New Roman"/>
        </a:defRPr>
      </a:lvl8pPr>
      <a:lvl9pPr marL="0" marR="0" indent="0" algn="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Times New Roman"/>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57.jpg"/><Relationship Id="rId7" Type="http://schemas.openxmlformats.org/officeDocument/2006/relationships/image" Target="../media/image65.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4.png"/><Relationship Id="rId5" Type="http://schemas.microsoft.com/office/2007/relationships/hdphoto" Target="../media/hdphoto3.wdp"/><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gi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750CB-AC22-734B-8C22-4E05DB5768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02B48B18-3FD3-4E45-A4E9-8D21E9364E0F}"/>
              </a:ext>
            </a:extLst>
          </p:cNvPr>
          <p:cNvSpPr txBox="1"/>
          <p:nvPr/>
        </p:nvSpPr>
        <p:spPr>
          <a:xfrm>
            <a:off x="876300" y="2598003"/>
            <a:ext cx="7391400" cy="1938992"/>
          </a:xfrm>
          <a:prstGeom prst="rect">
            <a:avLst/>
          </a:prstGeom>
          <a:noFill/>
        </p:spPr>
        <p:txBody>
          <a:bodyPr wrap="square" rtlCol="0">
            <a:spAutoFit/>
          </a:bodyPr>
          <a:lstStyle/>
          <a:p>
            <a:pPr algn="ctr"/>
            <a:r>
              <a:rPr lang="en-US" sz="6000" b="1" dirty="0">
                <a:solidFill>
                  <a:schemeClr val="bg1"/>
                </a:solidFill>
                <a:effectLst>
                  <a:glow rad="101600">
                    <a:srgbClr val="000000">
                      <a:alpha val="60000"/>
                    </a:srgbClr>
                  </a:glow>
                </a:effectLst>
                <a:latin typeface="Quartera" pitchFamily="2" charset="0"/>
                <a:cs typeface="Al Nile" pitchFamily="2" charset="-78"/>
              </a:rPr>
              <a:t>Back and Neck Pain</a:t>
            </a:r>
            <a:br>
              <a:rPr lang="en-US" sz="6000" dirty="0">
                <a:solidFill>
                  <a:schemeClr val="bg1"/>
                </a:solidFill>
                <a:effectLst>
                  <a:glow rad="101600">
                    <a:srgbClr val="000000">
                      <a:alpha val="60000"/>
                    </a:srgbClr>
                  </a:glow>
                </a:effectLst>
                <a:latin typeface="Quartera" pitchFamily="2" charset="0"/>
                <a:cs typeface="Al Nile" pitchFamily="2" charset="-78"/>
              </a:rPr>
            </a:br>
            <a:r>
              <a:rPr lang="en-US" sz="6000" dirty="0">
                <a:solidFill>
                  <a:schemeClr val="bg1"/>
                </a:solidFill>
                <a:effectLst>
                  <a:glow rad="101600">
                    <a:srgbClr val="000000">
                      <a:alpha val="60000"/>
                    </a:srgbClr>
                  </a:glow>
                </a:effectLst>
                <a:latin typeface="Quartera" pitchFamily="2" charset="0"/>
                <a:cs typeface="Al Nile" pitchFamily="2" charset="-78"/>
              </a:rPr>
              <a:t>Lifting the Burden</a:t>
            </a:r>
            <a:endParaRPr lang="en-US" sz="1100" dirty="0">
              <a:solidFill>
                <a:schemeClr val="bg1"/>
              </a:solidFill>
              <a:effectLst>
                <a:glow rad="101600">
                  <a:srgbClr val="000000">
                    <a:alpha val="60000"/>
                  </a:srgbClr>
                </a:glow>
              </a:effectLst>
              <a:latin typeface="Quartera" pitchFamily="2" charset="0"/>
              <a:cs typeface="Al Nile" pitchFamily="2" charset="-78"/>
            </a:endParaRPr>
          </a:p>
        </p:txBody>
      </p:sp>
    </p:spTree>
    <p:extLst>
      <p:ext uri="{BB962C8B-B14F-4D97-AF65-F5344CB8AC3E}">
        <p14:creationId xmlns:p14="http://schemas.microsoft.com/office/powerpoint/2010/main" val="4182675494"/>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RISK FACTORS"/>
          <p:cNvSpPr txBox="1">
            <a:spLocks noGrp="1"/>
          </p:cNvSpPr>
          <p:nvPr>
            <p:ph type="title" idx="4294967295"/>
          </p:nvPr>
        </p:nvSpPr>
        <p:spPr>
          <a:xfrm>
            <a:off x="685800" y="457199"/>
            <a:ext cx="7772400" cy="1143002"/>
          </a:xfrm>
          <a:prstGeom prst="rect">
            <a:avLst/>
          </a:prstGeom>
          <a:ln w="38100">
            <a:solidFill>
              <a:srgbClr val="FFFF00"/>
            </a:solidFill>
            <a:round/>
          </a:ln>
          <a:effectLst>
            <a:outerShdw blurRad="63500" dist="38098" dir="2700000" rotWithShape="0">
              <a:srgbClr val="000000">
                <a:alpha val="74996"/>
              </a:srgbClr>
            </a:outerShdw>
          </a:effectLst>
        </p:spPr>
        <p:txBody>
          <a:bodyPr>
            <a:normAutofit/>
          </a:bodyPr>
          <a:lstStyle>
            <a:lvl1pPr>
              <a:defRPr sz="6000">
                <a:solidFill>
                  <a:srgbClr val="FFFF00"/>
                </a:solidFill>
              </a:defRPr>
            </a:lvl1pPr>
          </a:lstStyle>
          <a:p>
            <a:r>
              <a:rPr dirty="0"/>
              <a:t>RISK FACTORS</a:t>
            </a:r>
          </a:p>
        </p:txBody>
      </p:sp>
      <p:sp>
        <p:nvSpPr>
          <p:cNvPr id="203" name="Driving,…"/>
          <p:cNvSpPr txBox="1">
            <a:spLocks noGrp="1"/>
          </p:cNvSpPr>
          <p:nvPr>
            <p:ph type="body" sz="half" idx="4294967295"/>
          </p:nvPr>
        </p:nvSpPr>
        <p:spPr>
          <a:xfrm>
            <a:off x="4267200" y="1981200"/>
            <a:ext cx="4495800" cy="4876800"/>
          </a:xfrm>
          <a:prstGeom prst="rect">
            <a:avLst/>
          </a:prstGeom>
          <a:effectLst>
            <a:outerShdw blurRad="63500" dist="38098" dir="2700000" rotWithShape="0">
              <a:srgbClr val="000000">
                <a:alpha val="74996"/>
              </a:srgbClr>
            </a:outerShdw>
          </a:effectLst>
        </p:spPr>
        <p:txBody>
          <a:bodyPr>
            <a:normAutofit/>
          </a:bodyPr>
          <a:lstStyle/>
          <a:p>
            <a:pPr>
              <a:spcBef>
                <a:spcPts val="600"/>
              </a:spcBef>
              <a:buChar char="•"/>
              <a:defRPr sz="2800"/>
            </a:pPr>
            <a:r>
              <a:rPr dirty="0"/>
              <a:t>Driving, </a:t>
            </a:r>
          </a:p>
          <a:p>
            <a:pPr>
              <a:spcBef>
                <a:spcPts val="600"/>
              </a:spcBef>
              <a:buChar char="•"/>
              <a:defRPr sz="2800"/>
            </a:pPr>
            <a:r>
              <a:rPr dirty="0"/>
              <a:t>Sedentary occupation, </a:t>
            </a:r>
          </a:p>
          <a:p>
            <a:pPr>
              <a:spcBef>
                <a:spcPts val="600"/>
              </a:spcBef>
              <a:buChar char="•"/>
              <a:defRPr sz="2800"/>
            </a:pPr>
            <a:r>
              <a:rPr dirty="0"/>
              <a:t>Vibration, </a:t>
            </a:r>
          </a:p>
          <a:p>
            <a:pPr>
              <a:spcBef>
                <a:spcPts val="600"/>
              </a:spcBef>
              <a:buChar char="•"/>
              <a:defRPr sz="2800"/>
            </a:pPr>
            <a:r>
              <a:rPr dirty="0"/>
              <a:t>Smoking, </a:t>
            </a:r>
          </a:p>
          <a:p>
            <a:pPr>
              <a:spcBef>
                <a:spcPts val="600"/>
              </a:spcBef>
              <a:buChar char="•"/>
              <a:defRPr sz="2800"/>
            </a:pPr>
            <a:r>
              <a:rPr dirty="0"/>
              <a:t>Previous full-term pregnancy, </a:t>
            </a:r>
          </a:p>
          <a:p>
            <a:pPr>
              <a:spcBef>
                <a:spcPts val="600"/>
              </a:spcBef>
              <a:buChar char="•"/>
              <a:defRPr sz="2800"/>
            </a:pPr>
            <a:r>
              <a:rPr dirty="0"/>
              <a:t>Physical inactivity, </a:t>
            </a:r>
          </a:p>
          <a:p>
            <a:pPr>
              <a:spcBef>
                <a:spcPts val="600"/>
              </a:spcBef>
              <a:buChar char="•"/>
              <a:defRPr sz="2800"/>
            </a:pPr>
            <a:r>
              <a:rPr dirty="0"/>
              <a:t>Increased body mass, </a:t>
            </a:r>
          </a:p>
          <a:p>
            <a:pPr>
              <a:spcBef>
                <a:spcPts val="600"/>
              </a:spcBef>
              <a:buChar char="•"/>
              <a:defRPr sz="2800"/>
            </a:pPr>
            <a:r>
              <a:rPr dirty="0"/>
              <a:t>Tall stature.</a:t>
            </a:r>
          </a:p>
        </p:txBody>
      </p:sp>
      <p:pic>
        <p:nvPicPr>
          <p:cNvPr id="204" name="E:\my pictures\16013077.jpg" descr="E:\my pictures\16013077.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762000" y="2057399"/>
            <a:ext cx="3121025" cy="4267201"/>
          </a:xfrm>
          <a:prstGeom prst="rect">
            <a:avLst/>
          </a:prstGeom>
          <a:ln w="38100">
            <a:solidFill>
              <a:srgbClr val="FFFF00"/>
            </a:solidFill>
          </a:ln>
          <a:effectLst>
            <a:outerShdw blurRad="63500" dist="35921" dir="2700000" rotWithShape="0">
              <a:srgbClr val="969696">
                <a:alpha val="74996"/>
              </a:srgbClr>
            </a:outerShdw>
          </a:effectLst>
        </p:spPr>
      </p:pic>
    </p:spTree>
  </p:cSld>
  <p:clrMapOvr>
    <a:masterClrMapping/>
  </p:clrMapOvr>
  <mc:AlternateContent xmlns:mc="http://schemas.openxmlformats.org/markup-compatibility/2006" xmlns:p14="http://schemas.microsoft.com/office/powerpoint/2010/main">
    <mc:Choice Requires="p14">
      <p:transition>
        <p:wipe dir="d"/>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iterate>
                                    <p:tmAbs val="0"/>
                                  </p:iterate>
                                  <p:childTnLst>
                                    <p:set>
                                      <p:cBhvr>
                                        <p:cTn id="6" fill="hold"/>
                                        <p:tgtEl>
                                          <p:spTgt spid="2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iterate>
                                    <p:tmAbs val="0"/>
                                  </p:iterate>
                                  <p:childTnLst>
                                    <p:set>
                                      <p:cBhvr>
                                        <p:cTn id="10" fill="hold"/>
                                        <p:tgtEl>
                                          <p:spTgt spid="2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iterate>
                                    <p:tmAbs val="0"/>
                                  </p:iterate>
                                  <p:childTnLst>
                                    <p:set>
                                      <p:cBhvr>
                                        <p:cTn id="14" fill="hold"/>
                                        <p:tgtEl>
                                          <p:spTgt spid="2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iterate>
                                    <p:tmAbs val="0"/>
                                  </p:iterate>
                                  <p:childTnLst>
                                    <p:set>
                                      <p:cBhvr>
                                        <p:cTn id="18" fill="hold"/>
                                        <p:tgtEl>
                                          <p:spTgt spid="2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p:tmAbs val="0"/>
                                  </p:iterate>
                                  <p:childTnLst>
                                    <p:set>
                                      <p:cBhvr>
                                        <p:cTn id="22" fill="hold"/>
                                        <p:tgtEl>
                                          <p:spTgt spid="20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iterate>
                                    <p:tmAbs val="0"/>
                                  </p:iterate>
                                  <p:childTnLst>
                                    <p:set>
                                      <p:cBhvr>
                                        <p:cTn id="26" fill="hold"/>
                                        <p:tgtEl>
                                          <p:spTgt spid="20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iterate>
                                    <p:tmAbs val="0"/>
                                  </p:iterate>
                                  <p:childTnLst>
                                    <p:set>
                                      <p:cBhvr>
                                        <p:cTn id="30" fill="hold"/>
                                        <p:tgtEl>
                                          <p:spTgt spid="20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iterate>
                                    <p:tmAbs val="0"/>
                                  </p:iterate>
                                  <p:childTnLst>
                                    <p:set>
                                      <p:cBhvr>
                                        <p:cTn id="34" fill="hold"/>
                                        <p:tgtEl>
                                          <p:spTgt spid="20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1" uiExpand="1" build="p" bldLvl="5"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895C2-7B67-9C4D-BDA0-32317397A61E}"/>
              </a:ext>
            </a:extLst>
          </p:cNvPr>
          <p:cNvSpPr>
            <a:spLocks noGrp="1"/>
          </p:cNvSpPr>
          <p:nvPr>
            <p:ph type="title"/>
          </p:nvPr>
        </p:nvSpPr>
        <p:spPr/>
        <p:txBody>
          <a:bodyPr/>
          <a:lstStyle/>
          <a:p>
            <a:r>
              <a:rPr lang="en-US" dirty="0"/>
              <a:t>Specific work-related factors that may predict chronicity </a:t>
            </a:r>
          </a:p>
        </p:txBody>
      </p:sp>
      <p:sp>
        <p:nvSpPr>
          <p:cNvPr id="3" name="Content Placeholder 2">
            <a:extLst>
              <a:ext uri="{FF2B5EF4-FFF2-40B4-BE49-F238E27FC236}">
                <a16:creationId xmlns:a16="http://schemas.microsoft.com/office/drawing/2014/main" id="{56DCC55A-779B-1249-9366-26BCA93DBBB4}"/>
              </a:ext>
            </a:extLst>
          </p:cNvPr>
          <p:cNvSpPr>
            <a:spLocks noGrp="1"/>
          </p:cNvSpPr>
          <p:nvPr>
            <p:ph idx="1"/>
          </p:nvPr>
        </p:nvSpPr>
        <p:spPr/>
        <p:txBody>
          <a:bodyPr/>
          <a:lstStyle/>
          <a:p>
            <a:r>
              <a:rPr lang="en-US" dirty="0"/>
              <a:t>Job dissatisfaction</a:t>
            </a:r>
          </a:p>
          <a:p>
            <a:r>
              <a:rPr lang="en-US" dirty="0"/>
              <a:t>Conflict with supervisors or coworkers</a:t>
            </a:r>
          </a:p>
          <a:p>
            <a:r>
              <a:rPr lang="en-US" dirty="0"/>
              <a:t>High physical demands</a:t>
            </a:r>
          </a:p>
          <a:p>
            <a:r>
              <a:rPr lang="en-US" dirty="0"/>
              <a:t>Inability to modify work</a:t>
            </a:r>
          </a:p>
          <a:p>
            <a:r>
              <a:rPr lang="en-US" dirty="0"/>
              <a:t>High levels of job stress</a:t>
            </a:r>
          </a:p>
          <a:p>
            <a:r>
              <a:rPr lang="en-US" dirty="0"/>
              <a:t>Disputed or unresolved workers' compensation claim</a:t>
            </a:r>
          </a:p>
          <a:p>
            <a:endParaRPr lang="en-US" dirty="0"/>
          </a:p>
        </p:txBody>
      </p:sp>
    </p:spTree>
    <p:extLst>
      <p:ext uri="{BB962C8B-B14F-4D97-AF65-F5344CB8AC3E}">
        <p14:creationId xmlns:p14="http://schemas.microsoft.com/office/powerpoint/2010/main" val="2049191856"/>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Rectangle"/>
          <p:cNvSpPr/>
          <p:nvPr/>
        </p:nvSpPr>
        <p:spPr>
          <a:xfrm>
            <a:off x="-1" y="0"/>
            <a:ext cx="9144002" cy="6858000"/>
          </a:xfrm>
          <a:prstGeom prst="rect">
            <a:avLst/>
          </a:prstGeom>
          <a:gradFill>
            <a:gsLst>
              <a:gs pos="0">
                <a:srgbClr val="87D949"/>
              </a:gs>
              <a:gs pos="100000">
                <a:srgbClr val="FFFFFF"/>
              </a:gs>
            </a:gsLst>
            <a:lin ang="2700000"/>
          </a:gradFill>
          <a:ln w="12700">
            <a:miter lim="400000"/>
          </a:ln>
        </p:spPr>
        <p:txBody>
          <a:bodyPr lIns="45719" rIns="45719" anchor="ctr"/>
          <a:lstStyle/>
          <a:p>
            <a:pPr defTabSz="457200">
              <a:defRPr sz="1800">
                <a:solidFill>
                  <a:srgbClr val="FFFF00"/>
                </a:solidFill>
              </a:defRPr>
            </a:pPr>
            <a:endParaRPr dirty="0">
              <a:latin typeface="Tahoma Normal"/>
            </a:endParaRPr>
          </a:p>
        </p:txBody>
      </p:sp>
      <p:pic>
        <p:nvPicPr>
          <p:cNvPr id="207" name="E:\my pictures\9820374.tif" descr="E:\my pictures\9820374.ti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83350" y="3276600"/>
            <a:ext cx="2484438" cy="3505200"/>
          </a:xfrm>
          <a:prstGeom prst="rect">
            <a:avLst/>
          </a:prstGeom>
          <a:ln w="12700">
            <a:miter lim="400000"/>
          </a:ln>
        </p:spPr>
      </p:pic>
      <p:sp>
        <p:nvSpPr>
          <p:cNvPr id="208" name="Causes of Low Back Pain"/>
          <p:cNvSpPr txBox="1">
            <a:spLocks noGrp="1"/>
          </p:cNvSpPr>
          <p:nvPr>
            <p:ph type="title" idx="4294967295"/>
          </p:nvPr>
        </p:nvSpPr>
        <p:spPr>
          <a:xfrm>
            <a:off x="381000" y="228600"/>
            <a:ext cx="8305800" cy="1290638"/>
          </a:xfrm>
          <a:prstGeom prst="rect">
            <a:avLst/>
          </a:prstGeom>
          <a:effectLst>
            <a:outerShdw blurRad="63500" dist="38098" dir="2700000" rotWithShape="0">
              <a:srgbClr val="000000">
                <a:alpha val="74996"/>
              </a:srgbClr>
            </a:outerShdw>
          </a:effectLst>
        </p:spPr>
        <p:txBody>
          <a:bodyPr>
            <a:normAutofit/>
          </a:bodyPr>
          <a:lstStyle>
            <a:lvl1pPr>
              <a:lnSpc>
                <a:spcPct val="120000"/>
              </a:lnSpc>
              <a:defRPr sz="5400">
                <a:solidFill>
                  <a:srgbClr val="FFFF00"/>
                </a:solidFill>
              </a:defRPr>
            </a:lvl1pPr>
          </a:lstStyle>
          <a:p>
            <a:r>
              <a:rPr dirty="0">
                <a:solidFill>
                  <a:srgbClr val="000000"/>
                </a:solidFill>
              </a:rPr>
              <a:t>Causes of Low Back Pain</a:t>
            </a:r>
          </a:p>
        </p:txBody>
      </p:sp>
      <p:sp>
        <p:nvSpPr>
          <p:cNvPr id="209" name="Lumbar “strain” or “sprain” – 70%.…"/>
          <p:cNvSpPr txBox="1">
            <a:spLocks noGrp="1"/>
          </p:cNvSpPr>
          <p:nvPr>
            <p:ph type="body" idx="4294967295"/>
          </p:nvPr>
        </p:nvSpPr>
        <p:spPr>
          <a:xfrm>
            <a:off x="685800" y="1905000"/>
            <a:ext cx="8305800" cy="4648200"/>
          </a:xfrm>
          <a:prstGeom prst="rect">
            <a:avLst/>
          </a:prstGeom>
        </p:spPr>
        <p:txBody>
          <a:bodyPr>
            <a:normAutofit/>
          </a:bodyPr>
          <a:lstStyle/>
          <a:p>
            <a:pPr>
              <a:lnSpc>
                <a:spcPct val="120000"/>
              </a:lnSpc>
              <a:spcBef>
                <a:spcPts val="800"/>
              </a:spcBef>
              <a:buChar char="•"/>
              <a:defRPr sz="3600">
                <a:effectLst>
                  <a:outerShdw blurRad="12700" dist="25400" dir="2700000" rotWithShape="0">
                    <a:srgbClr val="DDDDDD"/>
                  </a:outerShdw>
                </a:effectLst>
              </a:defRPr>
            </a:pPr>
            <a:r>
              <a:rPr dirty="0">
                <a:solidFill>
                  <a:srgbClr val="000000"/>
                </a:solidFill>
              </a:rPr>
              <a:t>Lumbar “strain” or “sprain” – 70%.</a:t>
            </a:r>
          </a:p>
          <a:p>
            <a:pPr>
              <a:lnSpc>
                <a:spcPct val="120000"/>
              </a:lnSpc>
              <a:spcBef>
                <a:spcPts val="800"/>
              </a:spcBef>
              <a:buChar char="•"/>
              <a:defRPr sz="3600">
                <a:effectLst>
                  <a:outerShdw blurRad="12700" dist="25400" dir="2700000" rotWithShape="0">
                    <a:srgbClr val="DDDDDD"/>
                  </a:outerShdw>
                </a:effectLst>
              </a:defRPr>
            </a:pPr>
            <a:r>
              <a:rPr dirty="0">
                <a:solidFill>
                  <a:srgbClr val="000000"/>
                </a:solidFill>
              </a:rPr>
              <a:t>Degenerative changes – 10%.</a:t>
            </a:r>
          </a:p>
          <a:p>
            <a:pPr>
              <a:lnSpc>
                <a:spcPct val="120000"/>
              </a:lnSpc>
              <a:spcBef>
                <a:spcPts val="800"/>
              </a:spcBef>
              <a:buChar char="•"/>
              <a:defRPr sz="3600">
                <a:effectLst>
                  <a:outerShdw blurRad="12700" dist="25400" dir="2700000" rotWithShape="0">
                    <a:srgbClr val="DDDDDD"/>
                  </a:outerShdw>
                </a:effectLst>
              </a:defRPr>
            </a:pPr>
            <a:r>
              <a:rPr dirty="0">
                <a:solidFill>
                  <a:srgbClr val="000000"/>
                </a:solidFill>
              </a:rPr>
              <a:t>Herniated disk – 4%.</a:t>
            </a:r>
          </a:p>
          <a:p>
            <a:pPr>
              <a:lnSpc>
                <a:spcPct val="120000"/>
              </a:lnSpc>
              <a:spcBef>
                <a:spcPts val="800"/>
              </a:spcBef>
              <a:buChar char="•"/>
              <a:defRPr sz="3600">
                <a:effectLst>
                  <a:outerShdw blurRad="12700" dist="25400" dir="2700000" rotWithShape="0">
                    <a:srgbClr val="DDDDDD"/>
                  </a:outerShdw>
                </a:effectLst>
              </a:defRPr>
            </a:pPr>
            <a:r>
              <a:rPr dirty="0">
                <a:solidFill>
                  <a:srgbClr val="000000"/>
                </a:solidFill>
              </a:rPr>
              <a:t>Osteoporosis fractures – 4%.</a:t>
            </a:r>
          </a:p>
          <a:p>
            <a:pPr>
              <a:lnSpc>
                <a:spcPct val="120000"/>
              </a:lnSpc>
              <a:spcBef>
                <a:spcPts val="800"/>
              </a:spcBef>
              <a:buChar char="•"/>
              <a:defRPr sz="3600">
                <a:effectLst>
                  <a:outerShdw blurRad="12700" dist="25400" dir="2700000" rotWithShape="0">
                    <a:srgbClr val="DDDDDD"/>
                  </a:outerShdw>
                </a:effectLst>
              </a:defRPr>
            </a:pPr>
            <a:r>
              <a:rPr dirty="0">
                <a:solidFill>
                  <a:srgbClr val="000000"/>
                </a:solidFill>
              </a:rPr>
              <a:t>Spinal stenosis – 3%.</a:t>
            </a:r>
          </a:p>
          <a:p>
            <a:pPr>
              <a:lnSpc>
                <a:spcPct val="120000"/>
              </a:lnSpc>
              <a:spcBef>
                <a:spcPts val="800"/>
              </a:spcBef>
              <a:buChar char="•"/>
              <a:defRPr sz="3600">
                <a:effectLst>
                  <a:outerShdw blurRad="12700" dist="25400" dir="2700000" rotWithShape="0">
                    <a:srgbClr val="DDDDDD"/>
                  </a:outerShdw>
                </a:effectLst>
              </a:defRPr>
            </a:pPr>
            <a:r>
              <a:rPr dirty="0">
                <a:solidFill>
                  <a:srgbClr val="000000"/>
                </a:solidFill>
              </a:rPr>
              <a:t>Spondylolisthesis – 2%.</a:t>
            </a:r>
          </a:p>
        </p:txBody>
      </p:sp>
      <p:pic>
        <p:nvPicPr>
          <p:cNvPr id="210" name="books.png" descr="books.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77000" y="3276600"/>
            <a:ext cx="2543175" cy="35814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wipe dir="d"/>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iterate>
                                    <p:tmAbs val="0"/>
                                  </p:iterate>
                                  <p:childTnLst>
                                    <p:set>
                                      <p:cBhvr>
                                        <p:cTn id="6" fill="hold"/>
                                        <p:tgtEl>
                                          <p:spTgt spid="2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iterate>
                                    <p:tmAbs val="0"/>
                                  </p:iterate>
                                  <p:childTnLst>
                                    <p:set>
                                      <p:cBhvr>
                                        <p:cTn id="10" fill="hold"/>
                                        <p:tgtEl>
                                          <p:spTgt spid="20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iterate>
                                    <p:tmAbs val="0"/>
                                  </p:iterate>
                                  <p:childTnLst>
                                    <p:set>
                                      <p:cBhvr>
                                        <p:cTn id="14" fill="hold"/>
                                        <p:tgtEl>
                                          <p:spTgt spid="20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iterate>
                                    <p:tmAbs val="0"/>
                                  </p:iterate>
                                  <p:childTnLst>
                                    <p:set>
                                      <p:cBhvr>
                                        <p:cTn id="18" fill="hold"/>
                                        <p:tgtEl>
                                          <p:spTgt spid="20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p:tmAbs val="0"/>
                                  </p:iterate>
                                  <p:childTnLst>
                                    <p:set>
                                      <p:cBhvr>
                                        <p:cTn id="22" fill="hold"/>
                                        <p:tgtEl>
                                          <p:spTgt spid="20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iterate>
                                    <p:tmAbs val="0"/>
                                  </p:iterate>
                                  <p:childTnLst>
                                    <p:set>
                                      <p:cBhvr>
                                        <p:cTn id="26" fill="hold"/>
                                        <p:tgtEl>
                                          <p:spTgt spid="20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1" uiExpand="1" build="p" bldLvl="5"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E:\my pictures\19106314.jpg" descr="E:\my pictures\19106314.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 y="11112"/>
            <a:ext cx="9144001" cy="6846888"/>
          </a:xfrm>
          <a:prstGeom prst="rect">
            <a:avLst/>
          </a:prstGeom>
          <a:ln w="12700">
            <a:miter lim="400000"/>
          </a:ln>
        </p:spPr>
      </p:pic>
      <p:sp>
        <p:nvSpPr>
          <p:cNvPr id="234" name="SURGICAL"/>
          <p:cNvSpPr txBox="1">
            <a:spLocks noGrp="1"/>
          </p:cNvSpPr>
          <p:nvPr>
            <p:ph type="title" idx="4294967295"/>
          </p:nvPr>
        </p:nvSpPr>
        <p:spPr>
          <a:xfrm>
            <a:off x="685800" y="228599"/>
            <a:ext cx="7772400" cy="1143002"/>
          </a:xfrm>
          <a:prstGeom prst="rect">
            <a:avLst/>
          </a:prstGeom>
          <a:ln w="9525">
            <a:solidFill>
              <a:srgbClr val="FFFFCC"/>
            </a:solidFill>
            <a:round/>
          </a:ln>
          <a:effectLst>
            <a:outerShdw blurRad="63500" dist="38098" dir="2700000" rotWithShape="0">
              <a:srgbClr val="777777">
                <a:alpha val="74996"/>
              </a:srgbClr>
            </a:outerShdw>
          </a:effectLst>
        </p:spPr>
        <p:txBody>
          <a:bodyPr>
            <a:normAutofit/>
          </a:bodyPr>
          <a:lstStyle>
            <a:lvl1pPr>
              <a:defRPr sz="6600">
                <a:solidFill>
                  <a:srgbClr val="FFFFFF"/>
                </a:solidFill>
              </a:defRPr>
            </a:lvl1pPr>
          </a:lstStyle>
          <a:p>
            <a:r>
              <a:rPr dirty="0"/>
              <a:t>SURGICAL</a:t>
            </a:r>
          </a:p>
        </p:txBody>
      </p:sp>
      <p:sp>
        <p:nvSpPr>
          <p:cNvPr id="235" name="Indications:…"/>
          <p:cNvSpPr txBox="1">
            <a:spLocks noGrp="1"/>
          </p:cNvSpPr>
          <p:nvPr>
            <p:ph type="body" idx="4294967295"/>
          </p:nvPr>
        </p:nvSpPr>
        <p:spPr>
          <a:xfrm>
            <a:off x="762000" y="2057399"/>
            <a:ext cx="7772400" cy="4572002"/>
          </a:xfrm>
          <a:prstGeom prst="rect">
            <a:avLst/>
          </a:prstGeom>
          <a:effectLst>
            <a:outerShdw blurRad="63500" dist="38098" dir="2700000" rotWithShape="0">
              <a:srgbClr val="000000">
                <a:alpha val="74996"/>
              </a:srgbClr>
            </a:outerShdw>
          </a:effectLst>
        </p:spPr>
        <p:txBody>
          <a:bodyPr>
            <a:normAutofit/>
          </a:bodyPr>
          <a:lstStyle/>
          <a:p>
            <a:pPr>
              <a:lnSpc>
                <a:spcPct val="110000"/>
              </a:lnSpc>
              <a:spcBef>
                <a:spcPts val="1100"/>
              </a:spcBef>
              <a:buChar char="•"/>
              <a:defRPr sz="4800">
                <a:solidFill>
                  <a:srgbClr val="FFFFFF"/>
                </a:solidFill>
              </a:defRPr>
            </a:pPr>
            <a:r>
              <a:rPr dirty="0"/>
              <a:t>Indications:</a:t>
            </a:r>
          </a:p>
          <a:p>
            <a:pPr marL="742950" lvl="1" indent="-285750">
              <a:lnSpc>
                <a:spcPct val="110000"/>
              </a:lnSpc>
              <a:spcBef>
                <a:spcPts val="0"/>
              </a:spcBef>
              <a:defRPr sz="4400">
                <a:solidFill>
                  <a:srgbClr val="FFFFFF"/>
                </a:solidFill>
              </a:defRPr>
            </a:pPr>
            <a:r>
              <a:rPr dirty="0"/>
              <a:t>Loss of bowel or bladder control.</a:t>
            </a:r>
          </a:p>
          <a:p>
            <a:pPr marL="742950" lvl="1" indent="-285750">
              <a:lnSpc>
                <a:spcPct val="110000"/>
              </a:lnSpc>
              <a:spcBef>
                <a:spcPts val="0"/>
              </a:spcBef>
              <a:defRPr sz="4400">
                <a:solidFill>
                  <a:srgbClr val="FFFFFF"/>
                </a:solidFill>
              </a:defRPr>
            </a:pPr>
            <a:r>
              <a:rPr dirty="0"/>
              <a:t>Progressive motor loss.</a:t>
            </a:r>
          </a:p>
          <a:p>
            <a:pPr marL="742950" lvl="1" indent="-285750">
              <a:lnSpc>
                <a:spcPct val="110000"/>
              </a:lnSpc>
              <a:spcBef>
                <a:spcPts val="0"/>
              </a:spcBef>
              <a:defRPr sz="4400">
                <a:solidFill>
                  <a:srgbClr val="FFFFFF"/>
                </a:solidFill>
              </a:defRPr>
            </a:pPr>
            <a:r>
              <a:rPr dirty="0"/>
              <a:t>Uncontrollable pain.</a:t>
            </a:r>
          </a:p>
        </p:txBody>
      </p:sp>
    </p:spTree>
  </p:cSld>
  <p:clrMapOvr>
    <a:masterClrMapping/>
  </p:clrMapOvr>
  <mc:AlternateContent xmlns:mc="http://schemas.openxmlformats.org/markup-compatibility/2006" xmlns:p14="http://schemas.microsoft.com/office/powerpoint/2010/main">
    <mc:Choice Requires="p14">
      <p:transition>
        <p:circle/>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iterate>
                                    <p:tmAbs val="0"/>
                                  </p:iterate>
                                  <p:childTnLst>
                                    <p:set>
                                      <p:cBhvr>
                                        <p:cTn id="10" fill="hold"/>
                                        <p:tgtEl>
                                          <p:spTgt spid="2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iterate>
                                    <p:tmAbs val="0"/>
                                  </p:iterate>
                                  <p:childTnLst>
                                    <p:set>
                                      <p:cBhvr>
                                        <p:cTn id="14" fill="hold"/>
                                        <p:tgtEl>
                                          <p:spTgt spid="2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1" uiExpand="1" build="p" bldLvl="5"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Rectangle"/>
          <p:cNvSpPr/>
          <p:nvPr/>
        </p:nvSpPr>
        <p:spPr>
          <a:xfrm>
            <a:off x="-1" y="0"/>
            <a:ext cx="9144002" cy="6858000"/>
          </a:xfrm>
          <a:prstGeom prst="rect">
            <a:avLst/>
          </a:prstGeom>
          <a:solidFill>
            <a:srgbClr val="000000"/>
          </a:solidFill>
          <a:ln>
            <a:solidFill>
              <a:srgbClr val="000000"/>
            </a:solidFill>
          </a:ln>
        </p:spPr>
        <p:txBody>
          <a:bodyPr lIns="45719" rIns="45719" anchor="ctr"/>
          <a:lstStyle/>
          <a:p>
            <a:pPr defTabSz="457200">
              <a:defRPr sz="1800">
                <a:solidFill>
                  <a:srgbClr val="FFFF00"/>
                </a:solidFill>
              </a:defRPr>
            </a:pPr>
            <a:endParaRPr dirty="0">
              <a:latin typeface="Tahoma Normal"/>
            </a:endParaRPr>
          </a:p>
        </p:txBody>
      </p:sp>
      <p:pic>
        <p:nvPicPr>
          <p:cNvPr id="238" name="C:\new beginnings\people\clip\spine mri.jpg" descr="C:\new beginnings\people\clip\spine mri.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828800" y="0"/>
            <a:ext cx="5438775" cy="6858001"/>
          </a:xfrm>
          <a:prstGeom prst="rect">
            <a:avLst/>
          </a:prstGeom>
          <a:ln w="12700">
            <a:miter lim="400000"/>
          </a:ln>
        </p:spPr>
      </p:pic>
      <p:sp>
        <p:nvSpPr>
          <p:cNvPr id="239" name="2 Years No Difference."/>
          <p:cNvSpPr txBox="1">
            <a:spLocks noGrp="1"/>
          </p:cNvSpPr>
          <p:nvPr>
            <p:ph type="title" idx="4294967295"/>
          </p:nvPr>
        </p:nvSpPr>
        <p:spPr>
          <a:xfrm>
            <a:off x="-228600" y="2819400"/>
            <a:ext cx="9677400" cy="1143001"/>
          </a:xfrm>
          <a:prstGeom prst="rect">
            <a:avLst/>
          </a:prstGeom>
          <a:effectLst>
            <a:outerShdw blurRad="63500" dist="29783" dir="1514401" rotWithShape="0">
              <a:srgbClr val="000000">
                <a:alpha val="74996"/>
              </a:srgbClr>
            </a:outerShdw>
          </a:effectLst>
        </p:spPr>
        <p:txBody>
          <a:bodyPr>
            <a:normAutofit fontScale="90000"/>
          </a:bodyPr>
          <a:lstStyle>
            <a:lvl1pPr>
              <a:defRPr sz="7200">
                <a:solidFill>
                  <a:srgbClr val="FFFF00"/>
                </a:solidFill>
              </a:defRPr>
            </a:lvl1pPr>
          </a:lstStyle>
          <a:p>
            <a:r>
              <a:rPr dirty="0"/>
              <a:t>2 Years No Difference.</a:t>
            </a:r>
          </a:p>
        </p:txBody>
      </p:sp>
    </p:spTree>
  </p:cSld>
  <p:clrMapOvr>
    <a:masterClrMapping/>
  </p:clrMapOvr>
  <mc:AlternateContent xmlns:mc="http://schemas.openxmlformats.org/markup-compatibility/2006" xmlns:p14="http://schemas.microsoft.com/office/powerpoint/2010/main">
    <mc:Choice Requires="p14">
      <p:transition>
        <p:wipe dir="d"/>
      </p:transition>
    </mc:Choice>
    <mc:Fallback xmlns="">
      <p:transition spd="fast">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Rectangle"/>
          <p:cNvSpPr/>
          <p:nvPr/>
        </p:nvSpPr>
        <p:spPr>
          <a:xfrm>
            <a:off x="-1" y="0"/>
            <a:ext cx="9144002" cy="6858000"/>
          </a:xfrm>
          <a:prstGeom prst="rect">
            <a:avLst/>
          </a:prstGeom>
          <a:solidFill>
            <a:srgbClr val="292929"/>
          </a:solidFill>
          <a:ln w="12700">
            <a:miter lim="400000"/>
          </a:ln>
        </p:spPr>
        <p:txBody>
          <a:bodyPr lIns="45719" rIns="45719" anchor="ctr"/>
          <a:lstStyle/>
          <a:p>
            <a:pPr defTabSz="457200">
              <a:defRPr sz="1800">
                <a:solidFill>
                  <a:srgbClr val="FFFF00"/>
                </a:solidFill>
              </a:defRPr>
            </a:pPr>
            <a:endParaRPr dirty="0">
              <a:latin typeface="Tahoma Normal"/>
            </a:endParaRPr>
          </a:p>
        </p:txBody>
      </p:sp>
      <p:pic>
        <p:nvPicPr>
          <p:cNvPr id="242" name="C:\Documents and Settings\Administrator\My Documents\My Pictures\back3.jpg" descr="C:\Documents and Settings\Administrator\My Documents\My Pictures\back3.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752600" y="0"/>
            <a:ext cx="6384925" cy="6858000"/>
          </a:xfrm>
          <a:prstGeom prst="rect">
            <a:avLst/>
          </a:prstGeom>
          <a:ln w="12700">
            <a:miter lim="400000"/>
          </a:ln>
        </p:spPr>
      </p:pic>
      <p:sp>
        <p:nvSpPr>
          <p:cNvPr id="243" name="Oval"/>
          <p:cNvSpPr/>
          <p:nvPr/>
        </p:nvSpPr>
        <p:spPr>
          <a:xfrm>
            <a:off x="76200" y="457200"/>
            <a:ext cx="9067800" cy="6019800"/>
          </a:xfrm>
          <a:prstGeom prst="ellipse">
            <a:avLst/>
          </a:prstGeom>
          <a:solidFill>
            <a:srgbClr val="FFFFFF"/>
          </a:solidFill>
          <a:ln w="76200">
            <a:solidFill>
              <a:srgbClr val="FFFF00"/>
            </a:solidFill>
          </a:ln>
          <a:effectLst>
            <a:outerShdw blurRad="63500" dist="89802" dir="2700000" rotWithShape="0">
              <a:srgbClr val="000000">
                <a:alpha val="74996"/>
              </a:srgbClr>
            </a:outerShdw>
          </a:effectLst>
        </p:spPr>
        <p:txBody>
          <a:bodyPr lIns="45719" rIns="45719" anchor="ctr"/>
          <a:lstStyle/>
          <a:p>
            <a:pPr defTabSz="457200">
              <a:defRPr sz="1800">
                <a:solidFill>
                  <a:srgbClr val="FFFF00"/>
                </a:solidFill>
              </a:defRPr>
            </a:pPr>
            <a:endParaRPr dirty="0">
              <a:latin typeface="Tahoma Normal"/>
            </a:endParaRPr>
          </a:p>
        </p:txBody>
      </p:sp>
      <p:pic>
        <p:nvPicPr>
          <p:cNvPr id="244" name="C:\Documents and Settings\Administrator\My Documents\My Pictures\LBP graphic Disc.gif" descr="C:\Documents and Settings\Administrator\My Documents\My Pictures\LBP graphic Disc.gif"/>
          <p:cNvPicPr>
            <a:picLocks noChangeAspect="1"/>
          </p:cNvPicPr>
          <p:nvPr/>
        </p:nvPicPr>
        <p:blipFill>
          <a:blip r:embed="rId3">
            <a:extLst/>
          </a:blip>
          <a:stretch>
            <a:fillRect/>
          </a:stretch>
        </p:blipFill>
        <p:spPr>
          <a:xfrm>
            <a:off x="2043112" y="1600200"/>
            <a:ext cx="5119688" cy="3884613"/>
          </a:xfrm>
          <a:prstGeom prst="rect">
            <a:avLst/>
          </a:prstGeom>
          <a:ln w="12700">
            <a:miter lim="400000"/>
          </a:ln>
          <a:effectLst>
            <a:outerShdw blurRad="63500" dist="107763" dir="2700000" rotWithShape="0">
              <a:srgbClr val="969696">
                <a:alpha val="50000"/>
              </a:srgbClr>
            </a:outerShdw>
          </a:effectLst>
        </p:spPr>
      </p:pic>
      <p:pic>
        <p:nvPicPr>
          <p:cNvPr id="245" name="C:\Documents and Settings\Administrator\My Documents\My Pictures\LBP graphic Disc blood.gif" descr="C:\Documents and Settings\Administrator\My Documents\My Pictures\LBP graphic Disc blood.gif"/>
          <p:cNvPicPr>
            <a:picLocks noChangeAspect="1"/>
          </p:cNvPicPr>
          <p:nvPr/>
        </p:nvPicPr>
        <p:blipFill>
          <a:blip r:embed="rId4">
            <a:extLst/>
          </a:blip>
          <a:stretch>
            <a:fillRect/>
          </a:stretch>
        </p:blipFill>
        <p:spPr>
          <a:xfrm>
            <a:off x="1676400" y="1295400"/>
            <a:ext cx="4724400" cy="3730625"/>
          </a:xfrm>
          <a:prstGeom prst="rect">
            <a:avLst/>
          </a:prstGeom>
          <a:ln w="12700">
            <a:miter lim="400000"/>
          </a:ln>
          <a:effectLst>
            <a:outerShdw blurRad="63500" dist="89802" dir="2700000" rotWithShape="0">
              <a:srgbClr val="969696">
                <a:alpha val="74996"/>
              </a:srgbClr>
            </a:outerShdw>
          </a:effectLst>
        </p:spPr>
      </p:pic>
      <p:pic>
        <p:nvPicPr>
          <p:cNvPr id="246" name="C:\Documents and Settings\Administrator\My Documents\My Pictures\LBP graphic Disc blood ring.gif" descr="C:\Documents and Settings\Administrator\My Documents\My Pictures\LBP graphic Disc blood ring.g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57400" y="1458912"/>
            <a:ext cx="5410200" cy="3951288"/>
          </a:xfrm>
          <a:prstGeom prst="rect">
            <a:avLst/>
          </a:prstGeom>
          <a:ln w="12700">
            <a:miter lim="400000"/>
          </a:ln>
          <a:effectLst>
            <a:outerShdw blurRad="63500" dist="71842" dir="2700000" rotWithShape="0">
              <a:srgbClr val="969696">
                <a:alpha val="50000"/>
              </a:srgbClr>
            </a:outerShdw>
          </a:effectLst>
        </p:spPr>
      </p:pic>
      <p:sp>
        <p:nvSpPr>
          <p:cNvPr id="247" name="Why?"/>
          <p:cNvSpPr txBox="1">
            <a:spLocks noGrp="1"/>
          </p:cNvSpPr>
          <p:nvPr>
            <p:ph type="title" idx="4294967295"/>
          </p:nvPr>
        </p:nvSpPr>
        <p:spPr>
          <a:xfrm>
            <a:off x="685800" y="76199"/>
            <a:ext cx="7772400" cy="1143002"/>
          </a:xfrm>
          <a:prstGeom prst="rect">
            <a:avLst/>
          </a:prstGeom>
          <a:effectLst>
            <a:outerShdw blurRad="63500" dist="38098" dir="2700000" rotWithShape="0">
              <a:srgbClr val="000000">
                <a:alpha val="74996"/>
              </a:srgbClr>
            </a:outerShdw>
          </a:effectLst>
        </p:spPr>
        <p:txBody>
          <a:bodyPr>
            <a:normAutofit fontScale="90000"/>
          </a:bodyPr>
          <a:lstStyle>
            <a:lvl1pPr>
              <a:defRPr sz="7200" b="1">
                <a:solidFill>
                  <a:srgbClr val="FFFF00"/>
                </a:solidFill>
                <a:effectLst>
                  <a:outerShdw blurRad="12700" dist="38100" dir="2700000" rotWithShape="0">
                    <a:srgbClr val="DDDDDD"/>
                  </a:outerShdw>
                </a:effectLst>
              </a:defRPr>
            </a:lvl1pPr>
          </a:lstStyle>
          <a:p>
            <a:r>
              <a:rPr b="0" dirty="0"/>
              <a:t>Why?</a:t>
            </a:r>
          </a:p>
        </p:txBody>
      </p:sp>
      <p:sp>
        <p:nvSpPr>
          <p:cNvPr id="2" name="TextBox 1">
            <a:extLst>
              <a:ext uri="{FF2B5EF4-FFF2-40B4-BE49-F238E27FC236}">
                <a16:creationId xmlns:a16="http://schemas.microsoft.com/office/drawing/2014/main" id="{FD9A5ADF-6FB5-EC44-A9C3-32C7EC399770}"/>
              </a:ext>
            </a:extLst>
          </p:cNvPr>
          <p:cNvSpPr txBox="1"/>
          <p:nvPr/>
        </p:nvSpPr>
        <p:spPr>
          <a:xfrm>
            <a:off x="0" y="72381"/>
            <a:ext cx="2352565"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mj-lt"/>
                <a:ea typeface="+mn-ea"/>
                <a:cs typeface="+mn-cs"/>
                <a:sym typeface="Times New Roman"/>
              </a:rPr>
              <a:t>Back Physiology</a:t>
            </a:r>
          </a:p>
        </p:txBody>
      </p:sp>
    </p:spTree>
  </p:cSld>
  <p:clrMapOvr>
    <a:masterClrMapping/>
  </p:clrMapOvr>
  <mc:AlternateContent xmlns:mc="http://schemas.openxmlformats.org/markup-compatibility/2006" xmlns:p14="http://schemas.microsoft.com/office/powerpoint/2010/main">
    <mc:Choice Requires="p14">
      <p:transition>
        <p:pull dir="ru"/>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243"/>
                                        </p:tgtEl>
                                        <p:attrNameLst>
                                          <p:attrName>style.visibility</p:attrName>
                                        </p:attrNameLst>
                                      </p:cBhvr>
                                      <p:to>
                                        <p:strVal val="visible"/>
                                      </p:to>
                                    </p:set>
                                    <p:animEffect transition="in" filter="box(out)">
                                      <p:cBhvr>
                                        <p:cTn id="7" dur="500"/>
                                        <p:tgtEl>
                                          <p:spTgt spid="243"/>
                                        </p:tgtEl>
                                      </p:cBhvr>
                                    </p:animEffect>
                                  </p:childTnLst>
                                </p:cTn>
                              </p:par>
                            </p:childTnLst>
                          </p:cTn>
                        </p:par>
                        <p:par>
                          <p:cTn id="8" fill="hold">
                            <p:stCondLst>
                              <p:cond delay="500"/>
                            </p:stCondLst>
                            <p:childTnLst>
                              <p:par>
                                <p:cTn id="9" presetID="23" presetClass="entr" presetSubtype="32" fill="hold" grpId="2" nodeType="afterEffect">
                                  <p:stCondLst>
                                    <p:cond delay="0"/>
                                  </p:stCondLst>
                                  <p:iterate>
                                    <p:tmAbs val="0"/>
                                  </p:iterate>
                                  <p:childTnLst>
                                    <p:set>
                                      <p:cBhvr>
                                        <p:cTn id="10" fill="hold"/>
                                        <p:tgtEl>
                                          <p:spTgt spid="244"/>
                                        </p:tgtEl>
                                        <p:attrNameLst>
                                          <p:attrName>style.visibility</p:attrName>
                                        </p:attrNameLst>
                                      </p:cBhvr>
                                      <p:to>
                                        <p:strVal val="visible"/>
                                      </p:to>
                                    </p:set>
                                    <p:anim calcmode="lin" valueType="num">
                                      <p:cBhvr>
                                        <p:cTn id="11" dur="500" fill="hold"/>
                                        <p:tgtEl>
                                          <p:spTgt spid="244"/>
                                        </p:tgtEl>
                                        <p:attrNameLst>
                                          <p:attrName>ppt_w</p:attrName>
                                        </p:attrNameLst>
                                      </p:cBhvr>
                                      <p:tavLst>
                                        <p:tav tm="0">
                                          <p:val>
                                            <p:strVal val="4*#ppt_w"/>
                                          </p:val>
                                        </p:tav>
                                        <p:tav tm="100000">
                                          <p:val>
                                            <p:strVal val="#ppt_w"/>
                                          </p:val>
                                        </p:tav>
                                      </p:tavLst>
                                    </p:anim>
                                    <p:anim calcmode="lin" valueType="num">
                                      <p:cBhvr>
                                        <p:cTn id="12" dur="500" fill="hold"/>
                                        <p:tgtEl>
                                          <p:spTgt spid="244"/>
                                        </p:tgtEl>
                                        <p:attrNameLst>
                                          <p:attrName>ppt_h</p:attrName>
                                        </p:attrNameLst>
                                      </p:cBhvr>
                                      <p:tavLst>
                                        <p:tav tm="0">
                                          <p:val>
                                            <p:strVal val="4*#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32" fill="hold" grpId="3" nodeType="clickEffect">
                                  <p:stCondLst>
                                    <p:cond delay="0"/>
                                  </p:stCondLst>
                                  <p:iterate>
                                    <p:tmAbs val="0"/>
                                  </p:iterate>
                                  <p:childTnLst>
                                    <p:set>
                                      <p:cBhvr>
                                        <p:cTn id="16" fill="hold"/>
                                        <p:tgtEl>
                                          <p:spTgt spid="245"/>
                                        </p:tgtEl>
                                        <p:attrNameLst>
                                          <p:attrName>style.visibility</p:attrName>
                                        </p:attrNameLst>
                                      </p:cBhvr>
                                      <p:to>
                                        <p:strVal val="visible"/>
                                      </p:to>
                                    </p:set>
                                    <p:anim calcmode="lin" valueType="num">
                                      <p:cBhvr>
                                        <p:cTn id="17" dur="500" fill="hold"/>
                                        <p:tgtEl>
                                          <p:spTgt spid="245"/>
                                        </p:tgtEl>
                                        <p:attrNameLst>
                                          <p:attrName>ppt_w</p:attrName>
                                        </p:attrNameLst>
                                      </p:cBhvr>
                                      <p:tavLst>
                                        <p:tav tm="0">
                                          <p:val>
                                            <p:strVal val="4*#ppt_w"/>
                                          </p:val>
                                        </p:tav>
                                        <p:tav tm="100000">
                                          <p:val>
                                            <p:strVal val="#ppt_w"/>
                                          </p:val>
                                        </p:tav>
                                      </p:tavLst>
                                    </p:anim>
                                    <p:anim calcmode="lin" valueType="num">
                                      <p:cBhvr>
                                        <p:cTn id="18" dur="500" fill="hold"/>
                                        <p:tgtEl>
                                          <p:spTgt spid="245"/>
                                        </p:tgtEl>
                                        <p:attrNameLst>
                                          <p:attrName>ppt_h</p:attrName>
                                        </p:attrNameLst>
                                      </p:cBhvr>
                                      <p:tavLst>
                                        <p:tav tm="0">
                                          <p:val>
                                            <p:strVal val="4*#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4" nodeType="clickEffect">
                                  <p:stCondLst>
                                    <p:cond delay="0"/>
                                  </p:stCondLst>
                                  <p:iterate>
                                    <p:tmAbs val="0"/>
                                  </p:iterate>
                                  <p:childTnLst>
                                    <p:set>
                                      <p:cBhvr>
                                        <p:cTn id="22" fill="hold"/>
                                        <p:tgtEl>
                                          <p:spTgt spid="246"/>
                                        </p:tgtEl>
                                        <p:attrNameLst>
                                          <p:attrName>style.visibility</p:attrName>
                                        </p:attrNameLst>
                                      </p:cBhvr>
                                      <p:to>
                                        <p:strVal val="visible"/>
                                      </p:to>
                                    </p:set>
                                    <p:anim calcmode="lin" valueType="num">
                                      <p:cBhvr>
                                        <p:cTn id="23" dur="500" fill="hold"/>
                                        <p:tgtEl>
                                          <p:spTgt spid="246"/>
                                        </p:tgtEl>
                                        <p:attrNameLst>
                                          <p:attrName>ppt_w</p:attrName>
                                        </p:attrNameLst>
                                      </p:cBhvr>
                                      <p:tavLst>
                                        <p:tav tm="0">
                                          <p:val>
                                            <p:strVal val="4*#ppt_w"/>
                                          </p:val>
                                        </p:tav>
                                        <p:tav tm="100000">
                                          <p:val>
                                            <p:strVal val="#ppt_w"/>
                                          </p:val>
                                        </p:tav>
                                      </p:tavLst>
                                    </p:anim>
                                    <p:anim calcmode="lin" valueType="num">
                                      <p:cBhvr>
                                        <p:cTn id="24" dur="500" fill="hold"/>
                                        <p:tgtEl>
                                          <p:spTgt spid="24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1" animBg="1" advAuto="0"/>
      <p:bldP spid="244" grpId="2" animBg="1" advAuto="0"/>
      <p:bldP spid="245" grpId="3" animBg="1" advAuto="0"/>
      <p:bldP spid="246" grpId="4"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C:\Documents and Settings\Administrator\My Documents\My Pictures\transfer\sink3.jpg" descr="C:\Documents and Settings\Administrator\My Documents\My Pictures\transfer\sink3.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 y="4762"/>
            <a:ext cx="9144001" cy="6853238"/>
          </a:xfrm>
          <a:prstGeom prst="rect">
            <a:avLst/>
          </a:prstGeom>
          <a:ln w="12700">
            <a:miter lim="400000"/>
          </a:ln>
        </p:spPr>
      </p:pic>
      <p:pic>
        <p:nvPicPr>
          <p:cNvPr id="3" name="Picture 2">
            <a:extLst>
              <a:ext uri="{FF2B5EF4-FFF2-40B4-BE49-F238E27FC236}">
                <a16:creationId xmlns:a16="http://schemas.microsoft.com/office/drawing/2014/main" id="{D4F9DBE1-60F3-0242-83F0-21142FD2004A}"/>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8000"/>
                    </a14:imgEffect>
                  </a14:imgLayer>
                </a14:imgProps>
              </a:ext>
              <a:ext uri="{28A0092B-C50C-407E-A947-70E740481C1C}">
                <a14:useLocalDpi xmlns:a14="http://schemas.microsoft.com/office/drawing/2010/main"/>
              </a:ext>
            </a:extLst>
          </a:blip>
          <a:stretch>
            <a:fillRect/>
          </a:stretch>
        </p:blipFill>
        <p:spPr>
          <a:xfrm>
            <a:off x="0" y="4762"/>
            <a:ext cx="9144000" cy="6853238"/>
          </a:xfrm>
          <a:prstGeom prst="rect">
            <a:avLst/>
          </a:prstGeom>
        </p:spPr>
      </p:pic>
      <p:sp>
        <p:nvSpPr>
          <p:cNvPr id="251" name="Perfusion.…"/>
          <p:cNvSpPr txBox="1">
            <a:spLocks noGrp="1"/>
          </p:cNvSpPr>
          <p:nvPr>
            <p:ph type="body" idx="4294967295"/>
          </p:nvPr>
        </p:nvSpPr>
        <p:spPr>
          <a:xfrm>
            <a:off x="441435" y="1965435"/>
            <a:ext cx="2469932" cy="672662"/>
          </a:xfrm>
          <a:prstGeom prst="rect">
            <a:avLst/>
          </a:prstGeom>
          <a:ln>
            <a:solidFill>
              <a:srgbClr val="000000"/>
            </a:solidFill>
          </a:ln>
        </p:spPr>
        <p:txBody>
          <a:bodyPr>
            <a:normAutofit/>
          </a:bodyPr>
          <a:lstStyle/>
          <a:p>
            <a:pPr marL="0" indent="0">
              <a:buNone/>
              <a:defRPr>
                <a:effectLst>
                  <a:outerShdw blurRad="12700" dist="25400" dir="2700000" rotWithShape="0">
                    <a:srgbClr val="DDDDDD"/>
                  </a:outerShdw>
                </a:effectLst>
              </a:defRPr>
            </a:pPr>
            <a:r>
              <a:rPr sz="3600" dirty="0">
                <a:solidFill>
                  <a:srgbClr val="000000"/>
                </a:solidFill>
                <a:effectLst>
                  <a:outerShdw blurRad="50800" dist="38100" dir="2700000" algn="tl" rotWithShape="0">
                    <a:schemeClr val="bg1">
                      <a:alpha val="40000"/>
                    </a:schemeClr>
                  </a:outerShdw>
                </a:effectLst>
              </a:rPr>
              <a:t>Elimination.</a:t>
            </a:r>
          </a:p>
        </p:txBody>
      </p:sp>
      <p:sp>
        <p:nvSpPr>
          <p:cNvPr id="4" name="Rectangle 3">
            <a:extLst>
              <a:ext uri="{FF2B5EF4-FFF2-40B4-BE49-F238E27FC236}">
                <a16:creationId xmlns:a16="http://schemas.microsoft.com/office/drawing/2014/main" id="{BF045373-0DD8-1B4D-A09F-1CACC23647ED}"/>
              </a:ext>
            </a:extLst>
          </p:cNvPr>
          <p:cNvSpPr/>
          <p:nvPr/>
        </p:nvSpPr>
        <p:spPr>
          <a:xfrm>
            <a:off x="4975898" y="99355"/>
            <a:ext cx="2215671" cy="646331"/>
          </a:xfrm>
          <a:prstGeom prst="rect">
            <a:avLst/>
          </a:prstGeom>
          <a:ln>
            <a:solidFill>
              <a:schemeClr val="bg1"/>
            </a:solidFill>
          </a:ln>
        </p:spPr>
        <p:txBody>
          <a:bodyPr wrap="none">
            <a:spAutoFit/>
          </a:bodyPr>
          <a:lstStyle/>
          <a:p>
            <a:pPr>
              <a:defRPr>
                <a:effectLst>
                  <a:outerShdw blurRad="12700" dist="25400" dir="2700000" rotWithShape="0">
                    <a:srgbClr val="DDDDDD"/>
                  </a:outerShdw>
                </a:effectLst>
              </a:defRPr>
            </a:pPr>
            <a:r>
              <a:rPr lang="en-AU" sz="3600" dirty="0">
                <a:solidFill>
                  <a:schemeClr val="bg1"/>
                </a:solidFill>
                <a:latin typeface="Tahoma" panose="020B0604030504040204" pitchFamily="34" charset="0"/>
                <a:ea typeface="Tahoma" panose="020B0604030504040204" pitchFamily="34" charset="0"/>
                <a:cs typeface="Tahoma" panose="020B0604030504040204" pitchFamily="34" charset="0"/>
              </a:rPr>
              <a:t>Perfusion.</a:t>
            </a:r>
          </a:p>
        </p:txBody>
      </p:sp>
    </p:spTree>
  </p:cSld>
  <p:clrMapOvr>
    <a:masterClrMapping/>
  </p:clrMapOvr>
  <mc:AlternateContent xmlns:mc="http://schemas.openxmlformats.org/markup-compatibility/2006" xmlns:p14="http://schemas.microsoft.com/office/powerpoint/2010/main">
    <mc:Choice Requires="p14">
      <p:transition>
        <p:wipe dir="d"/>
      </p:transition>
    </mc:Choice>
    <mc:Fallback xmlns="">
      <p:transition spd="fast">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Rectangle"/>
          <p:cNvSpPr/>
          <p:nvPr/>
        </p:nvSpPr>
        <p:spPr>
          <a:xfrm>
            <a:off x="-1" y="0"/>
            <a:ext cx="9144002" cy="6858000"/>
          </a:xfrm>
          <a:prstGeom prst="rect">
            <a:avLst/>
          </a:prstGeom>
          <a:solidFill>
            <a:srgbClr val="000000"/>
          </a:solidFill>
          <a:ln>
            <a:solidFill>
              <a:srgbClr val="000000"/>
            </a:solidFill>
          </a:ln>
        </p:spPr>
        <p:txBody>
          <a:bodyPr lIns="45719" rIns="45719" anchor="ctr"/>
          <a:lstStyle/>
          <a:p>
            <a:pPr defTabSz="457200">
              <a:defRPr sz="1800">
                <a:solidFill>
                  <a:srgbClr val="FFFF00"/>
                </a:solidFill>
              </a:defRPr>
            </a:pPr>
            <a:endParaRPr dirty="0">
              <a:latin typeface="Tahoma Normal"/>
            </a:endParaRPr>
          </a:p>
        </p:txBody>
      </p:sp>
      <p:sp>
        <p:nvSpPr>
          <p:cNvPr id="254" name="Plugged Pipes"/>
          <p:cNvSpPr txBox="1">
            <a:spLocks noGrp="1"/>
          </p:cNvSpPr>
          <p:nvPr>
            <p:ph type="title" idx="4294967295"/>
          </p:nvPr>
        </p:nvSpPr>
        <p:spPr>
          <a:xfrm>
            <a:off x="830262" y="-228601"/>
            <a:ext cx="7772401" cy="1143002"/>
          </a:xfrm>
          <a:prstGeom prst="rect">
            <a:avLst/>
          </a:prstGeom>
          <a:effectLst>
            <a:outerShdw blurRad="63500" dist="38098" dir="2700000" rotWithShape="0">
              <a:srgbClr val="777777">
                <a:alpha val="74996"/>
              </a:srgbClr>
            </a:outerShdw>
          </a:effectLst>
        </p:spPr>
        <p:txBody>
          <a:bodyPr>
            <a:normAutofit/>
          </a:bodyPr>
          <a:lstStyle/>
          <a:p>
            <a:r>
              <a:rPr dirty="0"/>
              <a:t>Plugged Pipes</a:t>
            </a:r>
          </a:p>
        </p:txBody>
      </p:sp>
      <p:pic>
        <p:nvPicPr>
          <p:cNvPr id="255" name="C:\Documents and Settings\Administrator\My Documents\My Pictures\transfer\pipe1.jpg" descr="C:\Documents and Settings\Administrator\My Documents\My Pictures\transfer\pipe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655762" y="1038225"/>
            <a:ext cx="6345238" cy="5759450"/>
          </a:xfrm>
          <a:prstGeom prst="rect">
            <a:avLst/>
          </a:prstGeom>
          <a:ln w="28575">
            <a:solidFill>
              <a:srgbClr val="FFFF00"/>
            </a:solidFill>
          </a:ln>
          <a:effectLst>
            <a:outerShdw blurRad="63500" dist="35921" dir="2700000" rotWithShape="0">
              <a:srgbClr val="000000">
                <a:alpha val="74996"/>
              </a:srgbClr>
            </a:outerShdw>
          </a:effectLst>
        </p:spPr>
      </p:pic>
      <p:sp>
        <p:nvSpPr>
          <p:cNvPr id="256" name="Plaque."/>
          <p:cNvSpPr txBox="1">
            <a:spLocks noGrp="1"/>
          </p:cNvSpPr>
          <p:nvPr>
            <p:ph type="body" idx="4294967295"/>
          </p:nvPr>
        </p:nvSpPr>
        <p:spPr>
          <a:xfrm>
            <a:off x="3733800" y="2590800"/>
            <a:ext cx="7772400" cy="4114800"/>
          </a:xfrm>
          <a:prstGeom prst="rect">
            <a:avLst/>
          </a:prstGeom>
          <a:effectLst>
            <a:outerShdw blurRad="63500" dist="38098" dir="2700000" rotWithShape="0">
              <a:srgbClr val="777777">
                <a:alpha val="74996"/>
              </a:srgbClr>
            </a:outerShdw>
          </a:effectLst>
        </p:spPr>
        <p:txBody>
          <a:bodyPr>
            <a:normAutofit/>
          </a:bodyPr>
          <a:lstStyle>
            <a:lvl1pPr>
              <a:buChar char="•"/>
            </a:lvl1pPr>
          </a:lstStyle>
          <a:p>
            <a:r>
              <a:rPr dirty="0"/>
              <a:t>Plaque.</a:t>
            </a:r>
          </a:p>
        </p:txBody>
      </p:sp>
      <p:pic>
        <p:nvPicPr>
          <p:cNvPr id="257" name="C:\Documents and Settings\jclark\My Documents\My Pictures\16457936 copy.gif" descr="C:\Documents and Settings\jclark\My Documents\My Pictures\16457936 copy.gif"/>
          <p:cNvPicPr>
            <a:picLocks noChangeAspect="1"/>
          </p:cNvPicPr>
          <p:nvPr/>
        </p:nvPicPr>
        <p:blipFill>
          <a:blip r:embed="rId3">
            <a:extLst/>
          </a:blip>
          <a:stretch>
            <a:fillRect/>
          </a:stretch>
        </p:blipFill>
        <p:spPr>
          <a:xfrm>
            <a:off x="-990600" y="-838200"/>
            <a:ext cx="5411788" cy="80772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wipe dir="d"/>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5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5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1" build="p" bldLvl="5"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 name="C:\Documents and Settings\jclark\My Documents\My Pictures\32355152.thb.jpeg" descr="C:\Documents and Settings\jclark\My Documents\My Pictures\32355152.thb.jpe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572000" y="-7938"/>
            <a:ext cx="4572000" cy="3413126"/>
          </a:xfrm>
          <a:prstGeom prst="rect">
            <a:avLst/>
          </a:prstGeom>
          <a:ln w="12700">
            <a:miter lim="400000"/>
          </a:ln>
        </p:spPr>
      </p:pic>
      <p:pic>
        <p:nvPicPr>
          <p:cNvPr id="260" name="C:\Documents and Settings\jclark\My Documents\My Pictures\32355152.thb.jpeg" descr="C:\Documents and Settings\jclark\My Documents\My Pictures\32355152.thb.jpe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572000" y="3394075"/>
            <a:ext cx="4572000" cy="3463925"/>
          </a:xfrm>
          <a:prstGeom prst="rect">
            <a:avLst/>
          </a:prstGeom>
          <a:ln w="12700">
            <a:miter lim="400000"/>
          </a:ln>
        </p:spPr>
      </p:pic>
      <p:pic>
        <p:nvPicPr>
          <p:cNvPr id="261" name="C:\Documents and Settings\jclark\My Documents\My Pictures\32355152.thb.jpeg" descr="C:\Documents and Settings\jclark\My Documents\My Pictures\32355152.thb.jpe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3402012"/>
            <a:ext cx="4572000" cy="3463926"/>
          </a:xfrm>
          <a:prstGeom prst="rect">
            <a:avLst/>
          </a:prstGeom>
          <a:ln w="12700">
            <a:miter lim="400000"/>
          </a:ln>
        </p:spPr>
      </p:pic>
      <p:pic>
        <p:nvPicPr>
          <p:cNvPr id="262" name="C:\Documents and Settings\jclark\My Documents\My Pictures\32355152.thb.jpeg" descr="C:\Documents and Settings\jclark\My Documents\My Pictures\32355152.thb.jpe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0"/>
            <a:ext cx="4572000" cy="3413125"/>
          </a:xfrm>
          <a:prstGeom prst="rect">
            <a:avLst/>
          </a:prstGeom>
          <a:ln w="12700">
            <a:miter lim="400000"/>
          </a:ln>
        </p:spPr>
      </p:pic>
      <p:sp>
        <p:nvSpPr>
          <p:cNvPr id="263" name="Plugged Pipes"/>
          <p:cNvSpPr txBox="1">
            <a:spLocks noGrp="1"/>
          </p:cNvSpPr>
          <p:nvPr>
            <p:ph type="title" idx="4294967295"/>
          </p:nvPr>
        </p:nvSpPr>
        <p:spPr>
          <a:xfrm>
            <a:off x="685800" y="-228601"/>
            <a:ext cx="7772400" cy="1143002"/>
          </a:xfrm>
          <a:prstGeom prst="rect">
            <a:avLst/>
          </a:prstGeom>
          <a:effectLst>
            <a:outerShdw blurRad="63500" dist="38098" dir="2700000" rotWithShape="0">
              <a:srgbClr val="FF3300">
                <a:alpha val="50000"/>
              </a:srgbClr>
            </a:outerShdw>
          </a:effectLst>
        </p:spPr>
        <p:txBody>
          <a:bodyPr>
            <a:normAutofit/>
          </a:bodyPr>
          <a:lstStyle>
            <a:lvl1pPr>
              <a:defRPr>
                <a:solidFill>
                  <a:srgbClr val="FFE15F"/>
                </a:solidFill>
                <a:effectLst>
                  <a:outerShdw blurRad="12700" dist="25400" dir="2700000" rotWithShape="0">
                    <a:srgbClr val="DDDDDD"/>
                  </a:outerShdw>
                </a:effectLst>
              </a:defRPr>
            </a:lvl1pPr>
          </a:lstStyle>
          <a:p>
            <a:r>
              <a:rPr dirty="0"/>
              <a:t>Plugged Pipes</a:t>
            </a:r>
          </a:p>
        </p:txBody>
      </p:sp>
      <p:sp>
        <p:nvSpPr>
          <p:cNvPr id="264" name="Inflammation."/>
          <p:cNvSpPr txBox="1">
            <a:spLocks noGrp="1"/>
          </p:cNvSpPr>
          <p:nvPr>
            <p:ph type="body" idx="4294967295"/>
          </p:nvPr>
        </p:nvSpPr>
        <p:spPr>
          <a:xfrm>
            <a:off x="685800" y="685800"/>
            <a:ext cx="7772400" cy="4114800"/>
          </a:xfrm>
          <a:prstGeom prst="rect">
            <a:avLst/>
          </a:prstGeom>
          <a:effectLst>
            <a:outerShdw blurRad="63500" dist="38098" dir="2700000" rotWithShape="0">
              <a:srgbClr val="FF3300">
                <a:alpha val="50000"/>
              </a:srgbClr>
            </a:outerShdw>
          </a:effectLst>
        </p:spPr>
        <p:txBody>
          <a:bodyPr>
            <a:normAutofit/>
          </a:bodyPr>
          <a:lstStyle>
            <a:lvl1pPr>
              <a:buChar char="•"/>
              <a:defRPr>
                <a:solidFill>
                  <a:srgbClr val="FFE15F"/>
                </a:solidFill>
                <a:effectLst>
                  <a:outerShdw blurRad="12700" dist="25400" dir="2700000" rotWithShape="0">
                    <a:srgbClr val="DDDDDD"/>
                  </a:outerShdw>
                </a:effectLst>
              </a:defRPr>
            </a:lvl1pPr>
          </a:lstStyle>
          <a:p>
            <a:r>
              <a:rPr dirty="0"/>
              <a:t>Inflammation.</a:t>
            </a:r>
          </a:p>
        </p:txBody>
      </p:sp>
      <p:pic>
        <p:nvPicPr>
          <p:cNvPr id="265" name="C:\Documents and Settings\Administrator\My Documents\My Pictures\transfer\vein2.jpg" descr="C:\Documents and Settings\Administrator\My Documents\My Pictures\transfer\vein2.jpg"/>
          <p:cNvPicPr>
            <a:picLocks noChangeAspect="1"/>
          </p:cNvPicPr>
          <p:nvPr/>
        </p:nvPicPr>
        <p:blipFill>
          <a:blip r:embed="rId6">
            <a:extLst/>
          </a:blip>
          <a:stretch>
            <a:fillRect/>
          </a:stretch>
        </p:blipFill>
        <p:spPr>
          <a:xfrm>
            <a:off x="838200" y="1524000"/>
            <a:ext cx="7750175" cy="4972050"/>
          </a:xfrm>
          <a:prstGeom prst="rect">
            <a:avLst/>
          </a:prstGeom>
          <a:ln w="28575">
            <a:solidFill>
              <a:srgbClr val="FFFF00"/>
            </a:solidFill>
          </a:ln>
          <a:effectLst>
            <a:outerShdw blurRad="63500" dist="35921" dir="2700000" rotWithShape="0">
              <a:srgbClr val="000000">
                <a:alpha val="74996"/>
              </a:srgbClr>
            </a:outerShdw>
          </a:effectLst>
        </p:spPr>
      </p:pic>
    </p:spTree>
  </p:cSld>
  <p:clrMapOvr>
    <a:masterClrMapping/>
  </p:clrMapOvr>
  <mc:AlternateContent xmlns:mc="http://schemas.openxmlformats.org/markup-compatibility/2006" xmlns:p14="http://schemas.microsoft.com/office/powerpoint/2010/main">
    <mc:Choice Requires="p14">
      <p:transition>
        <p:wipe dir="d"/>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6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6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 grpId="1" build="p" bldLvl="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 name="C:\Photos\Stock_04\011022_1036_0073_nlhs.jpg" descr="C:\Photos\Stock_04\011022_1036_0073_nlhs.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76200" y="-247650"/>
            <a:ext cx="9220201" cy="7154863"/>
          </a:xfrm>
          <a:prstGeom prst="rect">
            <a:avLst/>
          </a:prstGeom>
          <a:ln w="12700">
            <a:miter lim="400000"/>
          </a:ln>
        </p:spPr>
      </p:pic>
      <p:sp>
        <p:nvSpPr>
          <p:cNvPr id="268" name="White marble"/>
          <p:cNvSpPr txBox="1">
            <a:spLocks noGrp="1"/>
          </p:cNvSpPr>
          <p:nvPr>
            <p:ph type="body" idx="4294967295"/>
          </p:nvPr>
        </p:nvSpPr>
        <p:spPr>
          <a:xfrm>
            <a:off x="2514600" y="342900"/>
            <a:ext cx="4191000" cy="6248400"/>
          </a:xfrm>
          <a:prstGeom prst="rect">
            <a:avLst/>
          </a:prstGeom>
          <a:solidFill>
            <a:srgbClr val="FFFFFF"/>
          </a:solidFill>
          <a:ln w="38100">
            <a:solidFill>
              <a:srgbClr val="000000"/>
            </a:solidFill>
            <a:round/>
          </a:ln>
          <a:effectLst>
            <a:outerShdw blurRad="63500" dist="38098" dir="2700000" rotWithShape="0">
              <a:srgbClr val="5F5F5F">
                <a:alpha val="74996"/>
              </a:srgbClr>
            </a:outerShdw>
          </a:effectLst>
        </p:spPr>
        <p:txBody>
          <a:bodyPr>
            <a:normAutofit/>
          </a:bodyPr>
          <a:lstStyle/>
          <a:p>
            <a:pPr marL="107156" indent="251459" algn="ctr" defTabSz="822959">
              <a:lnSpc>
                <a:spcPct val="110000"/>
              </a:lnSpc>
              <a:spcBef>
                <a:spcPts val="0"/>
              </a:spcBef>
              <a:buSzTx/>
              <a:buNone/>
              <a:defRPr sz="1440" b="1">
                <a:solidFill>
                  <a:srgbClr val="000000"/>
                </a:solidFill>
                <a:effectLst>
                  <a:outerShdw blurRad="11430" dist="22860" dir="2700000" rotWithShape="0">
                    <a:srgbClr val="FFFFFF"/>
                  </a:outerShdw>
                </a:effectLst>
                <a:latin typeface="Tahoma"/>
                <a:ea typeface="Tahoma"/>
                <a:cs typeface="Tahoma"/>
                <a:sym typeface="Tahoma"/>
              </a:defRPr>
            </a:pPr>
            <a:endParaRPr dirty="0"/>
          </a:p>
          <a:p>
            <a:pPr marL="107156" indent="251459" algn="ctr" defTabSz="822959">
              <a:lnSpc>
                <a:spcPct val="110000"/>
              </a:lnSpc>
              <a:spcBef>
                <a:spcPts val="0"/>
              </a:spcBef>
              <a:buSzTx/>
              <a:buNone/>
              <a:defRPr sz="1440" b="1">
                <a:solidFill>
                  <a:srgbClr val="000000"/>
                </a:solidFill>
                <a:effectLst>
                  <a:outerShdw blurRad="11430" dist="22860" dir="2700000" rotWithShape="0">
                    <a:srgbClr val="FFFFFF"/>
                  </a:outerShdw>
                </a:effectLst>
                <a:latin typeface="Tahoma"/>
                <a:ea typeface="Tahoma"/>
                <a:cs typeface="Tahoma"/>
                <a:sym typeface="Tahoma"/>
              </a:defRPr>
            </a:pPr>
            <a:r>
              <a:rPr dirty="0"/>
              <a:t> </a:t>
            </a:r>
          </a:p>
          <a:p>
            <a:pPr marL="107156" indent="251459" defTabSz="822959">
              <a:lnSpc>
                <a:spcPct val="110000"/>
              </a:lnSpc>
              <a:spcBef>
                <a:spcPts val="0"/>
              </a:spcBef>
              <a:buSzTx/>
              <a:buNone/>
              <a:defRPr sz="1440" b="1">
                <a:solidFill>
                  <a:srgbClr val="000000"/>
                </a:solidFill>
                <a:effectLst>
                  <a:outerShdw blurRad="11430" dist="22860" dir="2700000" rotWithShape="0">
                    <a:srgbClr val="FFFFFF"/>
                  </a:outerShdw>
                </a:effectLst>
                <a:latin typeface="Tahoma"/>
                <a:ea typeface="Tahoma"/>
                <a:cs typeface="Tahoma"/>
                <a:sym typeface="Tahoma"/>
              </a:defRPr>
            </a:pPr>
            <a:endParaRPr dirty="0"/>
          </a:p>
          <a:p>
            <a:pPr marL="107156" indent="251459" defTabSz="822959">
              <a:lnSpc>
                <a:spcPct val="110000"/>
              </a:lnSpc>
              <a:spcBef>
                <a:spcPts val="0"/>
              </a:spcBef>
              <a:buSzTx/>
              <a:buNone/>
              <a:defRPr sz="1440" b="1" u="sng">
                <a:solidFill>
                  <a:srgbClr val="000000"/>
                </a:solidFill>
                <a:effectLst>
                  <a:outerShdw blurRad="11430" dist="22860" dir="2700000" rotWithShape="0">
                    <a:srgbClr val="FFFFFF"/>
                  </a:outerShdw>
                </a:effectLst>
                <a:latin typeface="Tahoma"/>
                <a:ea typeface="Tahoma"/>
                <a:cs typeface="Tahoma"/>
                <a:sym typeface="Tahoma"/>
              </a:defRPr>
            </a:pPr>
            <a:r>
              <a:rPr dirty="0"/>
              <a:t>Waking up</a:t>
            </a:r>
          </a:p>
          <a:p>
            <a:pPr marL="257175" lvl="1" indent="311467" defTabSz="822959">
              <a:lnSpc>
                <a:spcPct val="110000"/>
              </a:lnSpc>
              <a:spcBef>
                <a:spcPts val="0"/>
              </a:spcBef>
              <a:buSzTx/>
              <a:buNone/>
              <a:defRPr sz="1260">
                <a:solidFill>
                  <a:srgbClr val="000000"/>
                </a:solidFill>
                <a:effectLst>
                  <a:outerShdw blurRad="11430" dist="22860" dir="2700000" rotWithShape="0">
                    <a:srgbClr val="FFFFFF"/>
                  </a:outerShdw>
                </a:effectLst>
                <a:latin typeface="Tahoma"/>
                <a:ea typeface="Tahoma"/>
                <a:cs typeface="Tahoma"/>
                <a:sym typeface="Tahoma"/>
              </a:defRPr>
            </a:pPr>
            <a:r>
              <a:rPr dirty="0"/>
              <a:t>2 – 12 oz glasses of water upon rising.</a:t>
            </a:r>
          </a:p>
          <a:p>
            <a:pPr marL="107156" indent="251459" defTabSz="822959">
              <a:lnSpc>
                <a:spcPct val="110000"/>
              </a:lnSpc>
              <a:spcBef>
                <a:spcPts val="0"/>
              </a:spcBef>
              <a:buSzTx/>
              <a:buNone/>
              <a:defRPr sz="1440" b="1" u="sng">
                <a:solidFill>
                  <a:srgbClr val="000000"/>
                </a:solidFill>
                <a:effectLst>
                  <a:outerShdw blurRad="11430" dist="22860" dir="2700000" rotWithShape="0">
                    <a:srgbClr val="FFFFFF"/>
                  </a:outerShdw>
                </a:effectLst>
                <a:latin typeface="Tahoma"/>
                <a:ea typeface="Tahoma"/>
                <a:cs typeface="Tahoma"/>
                <a:sym typeface="Tahoma"/>
              </a:defRPr>
            </a:pPr>
            <a:r>
              <a:rPr dirty="0"/>
              <a:t>Breakfast</a:t>
            </a:r>
          </a:p>
          <a:p>
            <a:pPr marL="257175" lvl="1" indent="311467" defTabSz="822959">
              <a:lnSpc>
                <a:spcPct val="110000"/>
              </a:lnSpc>
              <a:spcBef>
                <a:spcPts val="0"/>
              </a:spcBef>
              <a:buSzTx/>
              <a:buNone/>
              <a:defRPr sz="1260">
                <a:solidFill>
                  <a:srgbClr val="000000"/>
                </a:solidFill>
                <a:effectLst>
                  <a:outerShdw blurRad="11430" dist="22860" dir="2700000" rotWithShape="0">
                    <a:srgbClr val="FFFFFF"/>
                  </a:outerShdw>
                </a:effectLst>
                <a:latin typeface="Tahoma"/>
                <a:ea typeface="Tahoma"/>
                <a:cs typeface="Tahoma"/>
                <a:sym typeface="Tahoma"/>
              </a:defRPr>
            </a:pPr>
            <a:r>
              <a:rPr dirty="0"/>
              <a:t>Oatmeal (no added oil or sugar), Fresh Fruit.</a:t>
            </a:r>
          </a:p>
          <a:p>
            <a:pPr marL="257175" lvl="1" indent="311467" defTabSz="822959">
              <a:lnSpc>
                <a:spcPct val="110000"/>
              </a:lnSpc>
              <a:spcBef>
                <a:spcPts val="0"/>
              </a:spcBef>
              <a:buSzTx/>
              <a:buNone/>
              <a:defRPr sz="1260">
                <a:solidFill>
                  <a:srgbClr val="000000"/>
                </a:solidFill>
                <a:effectLst>
                  <a:outerShdw blurRad="11430" dist="22860" dir="2700000" rotWithShape="0">
                    <a:srgbClr val="FFFFFF"/>
                  </a:outerShdw>
                </a:effectLst>
                <a:latin typeface="Tahoma"/>
                <a:ea typeface="Tahoma"/>
                <a:cs typeface="Tahoma"/>
                <a:sym typeface="Tahoma"/>
              </a:defRPr>
            </a:pPr>
            <a:r>
              <a:rPr dirty="0"/>
              <a:t>Vitamin C 500 mg</a:t>
            </a:r>
          </a:p>
          <a:p>
            <a:pPr marL="107156" indent="251459" defTabSz="822959">
              <a:lnSpc>
                <a:spcPct val="110000"/>
              </a:lnSpc>
              <a:spcBef>
                <a:spcPts val="0"/>
              </a:spcBef>
              <a:buSzTx/>
              <a:buNone/>
              <a:defRPr sz="1440">
                <a:solidFill>
                  <a:srgbClr val="000000"/>
                </a:solidFill>
                <a:effectLst>
                  <a:outerShdw blurRad="11430" dist="22860" dir="2700000" rotWithShape="0">
                    <a:srgbClr val="FFFFFF"/>
                  </a:outerShdw>
                </a:effectLst>
                <a:latin typeface="Tahoma"/>
                <a:ea typeface="Tahoma"/>
                <a:cs typeface="Tahoma"/>
                <a:sym typeface="Tahoma"/>
              </a:defRPr>
            </a:pPr>
            <a:r>
              <a:rPr dirty="0"/>
              <a:t>Walk for 10 minutes after meal.</a:t>
            </a:r>
          </a:p>
          <a:p>
            <a:pPr marL="107156" indent="251459" defTabSz="822959">
              <a:lnSpc>
                <a:spcPct val="110000"/>
              </a:lnSpc>
              <a:spcBef>
                <a:spcPts val="0"/>
              </a:spcBef>
              <a:buSzTx/>
              <a:buNone/>
              <a:defRPr sz="1440">
                <a:solidFill>
                  <a:srgbClr val="000000"/>
                </a:solidFill>
                <a:effectLst>
                  <a:outerShdw blurRad="11430" dist="22860" dir="2700000" rotWithShape="0">
                    <a:srgbClr val="FFFFFF"/>
                  </a:outerShdw>
                </a:effectLst>
                <a:latin typeface="Tahoma"/>
                <a:ea typeface="Tahoma"/>
                <a:cs typeface="Tahoma"/>
                <a:sym typeface="Tahoma"/>
              </a:defRPr>
            </a:pPr>
            <a:r>
              <a:rPr dirty="0"/>
              <a:t>2 glasses of water mid morning.</a:t>
            </a:r>
          </a:p>
          <a:p>
            <a:pPr marL="107156" indent="251459" defTabSz="822959">
              <a:lnSpc>
                <a:spcPct val="110000"/>
              </a:lnSpc>
              <a:spcBef>
                <a:spcPts val="0"/>
              </a:spcBef>
              <a:buSzTx/>
              <a:buNone/>
              <a:defRPr sz="1440" b="1" u="sng">
                <a:solidFill>
                  <a:srgbClr val="000000"/>
                </a:solidFill>
                <a:effectLst>
                  <a:outerShdw blurRad="11430" dist="22860" dir="2700000" rotWithShape="0">
                    <a:srgbClr val="FFFFFF"/>
                  </a:outerShdw>
                </a:effectLst>
                <a:latin typeface="Tahoma"/>
                <a:ea typeface="Tahoma"/>
                <a:cs typeface="Tahoma"/>
                <a:sym typeface="Tahoma"/>
              </a:defRPr>
            </a:pPr>
            <a:r>
              <a:rPr dirty="0"/>
              <a:t>Lunch</a:t>
            </a:r>
          </a:p>
          <a:p>
            <a:pPr marL="257175" lvl="1" indent="311467" defTabSz="822959">
              <a:lnSpc>
                <a:spcPct val="110000"/>
              </a:lnSpc>
              <a:spcBef>
                <a:spcPts val="0"/>
              </a:spcBef>
              <a:buSzTx/>
              <a:buNone/>
              <a:defRPr sz="1260">
                <a:solidFill>
                  <a:srgbClr val="000000"/>
                </a:solidFill>
                <a:effectLst>
                  <a:outerShdw blurRad="11430" dist="22860" dir="2700000" rotWithShape="0">
                    <a:srgbClr val="FFFFFF"/>
                  </a:outerShdw>
                </a:effectLst>
                <a:latin typeface="Tahoma"/>
                <a:ea typeface="Tahoma"/>
                <a:cs typeface="Tahoma"/>
                <a:sym typeface="Tahoma"/>
              </a:defRPr>
            </a:pPr>
            <a:r>
              <a:rPr dirty="0"/>
              <a:t>Vegetables</a:t>
            </a:r>
          </a:p>
          <a:p>
            <a:pPr marL="257175" lvl="1" indent="311467" defTabSz="822959">
              <a:lnSpc>
                <a:spcPct val="110000"/>
              </a:lnSpc>
              <a:spcBef>
                <a:spcPts val="0"/>
              </a:spcBef>
              <a:buSzTx/>
              <a:buNone/>
              <a:defRPr sz="1260">
                <a:solidFill>
                  <a:srgbClr val="000000"/>
                </a:solidFill>
                <a:effectLst>
                  <a:outerShdw blurRad="11430" dist="22860" dir="2700000" rotWithShape="0">
                    <a:srgbClr val="FFFFFF"/>
                  </a:outerShdw>
                </a:effectLst>
                <a:latin typeface="Tahoma"/>
                <a:ea typeface="Tahoma"/>
                <a:cs typeface="Tahoma"/>
                <a:sym typeface="Tahoma"/>
              </a:defRPr>
            </a:pPr>
            <a:r>
              <a:rPr dirty="0"/>
              <a:t>Raw preferred (no oil or excess salt)</a:t>
            </a:r>
          </a:p>
          <a:p>
            <a:pPr marL="257175" lvl="1" indent="311467" defTabSz="822959">
              <a:lnSpc>
                <a:spcPct val="110000"/>
              </a:lnSpc>
              <a:spcBef>
                <a:spcPts val="0"/>
              </a:spcBef>
              <a:buSzTx/>
              <a:buNone/>
              <a:defRPr sz="1260">
                <a:solidFill>
                  <a:srgbClr val="000000"/>
                </a:solidFill>
                <a:effectLst>
                  <a:outerShdw blurRad="11430" dist="22860" dir="2700000" rotWithShape="0">
                    <a:srgbClr val="FFFFFF"/>
                  </a:outerShdw>
                </a:effectLst>
                <a:latin typeface="Tahoma"/>
                <a:ea typeface="Tahoma"/>
                <a:cs typeface="Tahoma"/>
                <a:sym typeface="Tahoma"/>
              </a:defRPr>
            </a:pPr>
            <a:r>
              <a:rPr dirty="0"/>
              <a:t>Vitamin C 500 mg</a:t>
            </a:r>
          </a:p>
          <a:p>
            <a:pPr marL="107156" indent="251459" defTabSz="822959">
              <a:lnSpc>
                <a:spcPct val="110000"/>
              </a:lnSpc>
              <a:spcBef>
                <a:spcPts val="0"/>
              </a:spcBef>
              <a:buSzTx/>
              <a:buNone/>
              <a:defRPr sz="1440">
                <a:solidFill>
                  <a:srgbClr val="000000"/>
                </a:solidFill>
                <a:effectLst>
                  <a:outerShdw blurRad="11430" dist="22860" dir="2700000" rotWithShape="0">
                    <a:srgbClr val="FFFFFF"/>
                  </a:outerShdw>
                </a:effectLst>
                <a:latin typeface="Tahoma"/>
                <a:ea typeface="Tahoma"/>
                <a:cs typeface="Tahoma"/>
                <a:sym typeface="Tahoma"/>
              </a:defRPr>
            </a:pPr>
            <a:r>
              <a:rPr dirty="0"/>
              <a:t>Walk for 10 minutes after meal.</a:t>
            </a:r>
          </a:p>
          <a:p>
            <a:pPr marL="107156" indent="251459" defTabSz="822959">
              <a:lnSpc>
                <a:spcPct val="110000"/>
              </a:lnSpc>
              <a:spcBef>
                <a:spcPts val="0"/>
              </a:spcBef>
              <a:buSzTx/>
              <a:buNone/>
              <a:defRPr sz="1440">
                <a:solidFill>
                  <a:srgbClr val="000000"/>
                </a:solidFill>
                <a:effectLst>
                  <a:outerShdw blurRad="11430" dist="22860" dir="2700000" rotWithShape="0">
                    <a:srgbClr val="FFFFFF"/>
                  </a:outerShdw>
                </a:effectLst>
                <a:latin typeface="Tahoma"/>
                <a:ea typeface="Tahoma"/>
                <a:cs typeface="Tahoma"/>
                <a:sym typeface="Tahoma"/>
              </a:defRPr>
            </a:pPr>
            <a:r>
              <a:rPr dirty="0"/>
              <a:t>2 glasses of water mid afternoon.</a:t>
            </a:r>
          </a:p>
          <a:p>
            <a:pPr marL="107156" indent="251459" defTabSz="822959">
              <a:lnSpc>
                <a:spcPct val="110000"/>
              </a:lnSpc>
              <a:spcBef>
                <a:spcPts val="0"/>
              </a:spcBef>
              <a:buSzTx/>
              <a:buNone/>
              <a:defRPr sz="1440" b="1" u="sng">
                <a:solidFill>
                  <a:srgbClr val="000000"/>
                </a:solidFill>
                <a:effectLst>
                  <a:outerShdw blurRad="11430" dist="22860" dir="2700000" rotWithShape="0">
                    <a:srgbClr val="FFFFFF"/>
                  </a:outerShdw>
                </a:effectLst>
                <a:latin typeface="Tahoma"/>
                <a:ea typeface="Tahoma"/>
                <a:cs typeface="Tahoma"/>
                <a:sym typeface="Tahoma"/>
              </a:defRPr>
            </a:pPr>
            <a:r>
              <a:rPr dirty="0"/>
              <a:t>Supper</a:t>
            </a:r>
            <a:r>
              <a:rPr b="0" u="none" dirty="0"/>
              <a:t> </a:t>
            </a:r>
          </a:p>
          <a:p>
            <a:pPr marL="257175" lvl="1" indent="311467" defTabSz="822959">
              <a:lnSpc>
                <a:spcPct val="110000"/>
              </a:lnSpc>
              <a:spcBef>
                <a:spcPts val="0"/>
              </a:spcBef>
              <a:buSzTx/>
              <a:buNone/>
              <a:defRPr sz="1260">
                <a:solidFill>
                  <a:srgbClr val="000000"/>
                </a:solidFill>
                <a:effectLst>
                  <a:outerShdw blurRad="11430" dist="22860" dir="2700000" rotWithShape="0">
                    <a:srgbClr val="FFFFFF"/>
                  </a:outerShdw>
                </a:effectLst>
                <a:latin typeface="Tahoma"/>
                <a:ea typeface="Tahoma"/>
                <a:cs typeface="Tahoma"/>
                <a:sym typeface="Tahoma"/>
              </a:defRPr>
            </a:pPr>
            <a:r>
              <a:rPr dirty="0"/>
              <a:t>Raw fruit</a:t>
            </a:r>
          </a:p>
          <a:p>
            <a:pPr marL="257175" lvl="1" indent="311467" defTabSz="822959">
              <a:lnSpc>
                <a:spcPct val="110000"/>
              </a:lnSpc>
              <a:spcBef>
                <a:spcPts val="0"/>
              </a:spcBef>
              <a:buSzTx/>
              <a:buNone/>
              <a:defRPr sz="1260">
                <a:solidFill>
                  <a:srgbClr val="000000"/>
                </a:solidFill>
                <a:effectLst>
                  <a:outerShdw blurRad="11430" dist="22860" dir="2700000" rotWithShape="0">
                    <a:srgbClr val="FFFFFF"/>
                  </a:outerShdw>
                </a:effectLst>
                <a:latin typeface="Tahoma"/>
                <a:ea typeface="Tahoma"/>
                <a:cs typeface="Tahoma"/>
                <a:sym typeface="Tahoma"/>
              </a:defRPr>
            </a:pPr>
            <a:r>
              <a:rPr dirty="0"/>
              <a:t>At least 3 hour before bedtime</a:t>
            </a:r>
          </a:p>
          <a:p>
            <a:pPr marL="257175" lvl="1" indent="311467" defTabSz="822959">
              <a:lnSpc>
                <a:spcPct val="110000"/>
              </a:lnSpc>
              <a:spcBef>
                <a:spcPts val="0"/>
              </a:spcBef>
              <a:buSzTx/>
              <a:buNone/>
              <a:defRPr sz="1260">
                <a:solidFill>
                  <a:srgbClr val="000000"/>
                </a:solidFill>
                <a:effectLst>
                  <a:outerShdw blurRad="11430" dist="22860" dir="2700000" rotWithShape="0">
                    <a:srgbClr val="FFFFFF"/>
                  </a:outerShdw>
                </a:effectLst>
                <a:latin typeface="Tahoma"/>
                <a:ea typeface="Tahoma"/>
                <a:cs typeface="Tahoma"/>
                <a:sym typeface="Tahoma"/>
              </a:defRPr>
            </a:pPr>
            <a:r>
              <a:rPr dirty="0"/>
              <a:t>Vitamin C 500 mg.</a:t>
            </a:r>
          </a:p>
          <a:p>
            <a:pPr marL="107156" indent="251459" defTabSz="822959">
              <a:lnSpc>
                <a:spcPct val="110000"/>
              </a:lnSpc>
              <a:spcBef>
                <a:spcPts val="0"/>
              </a:spcBef>
              <a:buSzTx/>
              <a:buNone/>
              <a:defRPr sz="1440">
                <a:solidFill>
                  <a:srgbClr val="000000"/>
                </a:solidFill>
                <a:effectLst>
                  <a:outerShdw blurRad="11430" dist="22860" dir="2700000" rotWithShape="0">
                    <a:srgbClr val="FFFFFF"/>
                  </a:outerShdw>
                </a:effectLst>
                <a:latin typeface="Tahoma"/>
                <a:ea typeface="Tahoma"/>
                <a:cs typeface="Tahoma"/>
                <a:sym typeface="Tahoma"/>
              </a:defRPr>
            </a:pPr>
            <a:r>
              <a:rPr dirty="0"/>
              <a:t>Walk for 10 minutes after meal.</a:t>
            </a:r>
          </a:p>
          <a:p>
            <a:pPr marL="107156" indent="251459" defTabSz="822959">
              <a:lnSpc>
                <a:spcPct val="110000"/>
              </a:lnSpc>
              <a:spcBef>
                <a:spcPts val="0"/>
              </a:spcBef>
              <a:buSzTx/>
              <a:buNone/>
              <a:defRPr sz="1440">
                <a:solidFill>
                  <a:srgbClr val="000000"/>
                </a:solidFill>
                <a:effectLst>
                  <a:outerShdw blurRad="11430" dist="22860" dir="2700000" rotWithShape="0">
                    <a:srgbClr val="FFFFFF"/>
                  </a:outerShdw>
                </a:effectLst>
                <a:latin typeface="Tahoma"/>
                <a:ea typeface="Tahoma"/>
                <a:cs typeface="Tahoma"/>
                <a:sym typeface="Tahoma"/>
              </a:defRPr>
            </a:pPr>
            <a:r>
              <a:rPr dirty="0"/>
              <a:t>2 glasses of water 2 hours after supper.</a:t>
            </a:r>
          </a:p>
          <a:p>
            <a:pPr marL="107156" indent="251459" defTabSz="822959">
              <a:lnSpc>
                <a:spcPct val="110000"/>
              </a:lnSpc>
              <a:spcBef>
                <a:spcPts val="0"/>
              </a:spcBef>
              <a:buSzTx/>
              <a:buNone/>
              <a:defRPr sz="1440" b="1" u="sng">
                <a:solidFill>
                  <a:srgbClr val="000000"/>
                </a:solidFill>
                <a:effectLst>
                  <a:outerShdw blurRad="11430" dist="22860" dir="2700000" rotWithShape="0">
                    <a:srgbClr val="FFFFFF"/>
                  </a:outerShdw>
                </a:effectLst>
                <a:latin typeface="Tahoma"/>
                <a:ea typeface="Tahoma"/>
                <a:cs typeface="Tahoma"/>
                <a:sym typeface="Tahoma"/>
              </a:defRPr>
            </a:pPr>
            <a:r>
              <a:rPr dirty="0"/>
              <a:t>Bedtime</a:t>
            </a:r>
          </a:p>
          <a:p>
            <a:pPr marL="363538" indent="-6350" defTabSz="822959">
              <a:lnSpc>
                <a:spcPct val="110000"/>
              </a:lnSpc>
              <a:spcBef>
                <a:spcPts val="0"/>
              </a:spcBef>
              <a:buSzTx/>
              <a:buNone/>
              <a:defRPr sz="1440">
                <a:solidFill>
                  <a:srgbClr val="000000"/>
                </a:solidFill>
                <a:effectLst>
                  <a:outerShdw blurRad="11430" dist="22860" dir="2700000" rotWithShape="0">
                    <a:srgbClr val="FFFFFF"/>
                  </a:outerShdw>
                </a:effectLst>
                <a:latin typeface="Tahoma"/>
                <a:ea typeface="Tahoma"/>
                <a:cs typeface="Tahoma"/>
                <a:sym typeface="Tahoma"/>
              </a:defRPr>
            </a:pPr>
            <a:r>
              <a:rPr dirty="0"/>
              <a:t>No coffee, tea, sodas, alcohol, tobacco, and no eating between meals.</a:t>
            </a:r>
          </a:p>
          <a:p>
            <a:pPr marL="107156" indent="251459" defTabSz="822959">
              <a:lnSpc>
                <a:spcPct val="110000"/>
              </a:lnSpc>
              <a:spcBef>
                <a:spcPts val="0"/>
              </a:spcBef>
              <a:buSzTx/>
              <a:buNone/>
              <a:defRPr sz="1440">
                <a:solidFill>
                  <a:srgbClr val="000000"/>
                </a:solidFill>
                <a:effectLst>
                  <a:outerShdw blurRad="11430" dist="22860" dir="2700000" rotWithShape="0">
                    <a:srgbClr val="FFFFFF"/>
                  </a:outerShdw>
                </a:effectLst>
                <a:latin typeface="Tahoma"/>
                <a:ea typeface="Tahoma"/>
                <a:cs typeface="Tahoma"/>
                <a:sym typeface="Tahoma"/>
              </a:defRPr>
            </a:pPr>
            <a:r>
              <a:rPr dirty="0"/>
              <a:t>Drink ice water for hunger between meals. </a:t>
            </a:r>
          </a:p>
        </p:txBody>
      </p:sp>
      <p:sp>
        <p:nvSpPr>
          <p:cNvPr id="269" name="Line"/>
          <p:cNvSpPr/>
          <p:nvPr/>
        </p:nvSpPr>
        <p:spPr>
          <a:xfrm flipH="1">
            <a:off x="2971800" y="304800"/>
            <a:ext cx="1" cy="6248400"/>
          </a:xfrm>
          <a:prstGeom prst="line">
            <a:avLst/>
          </a:prstGeom>
          <a:ln>
            <a:solidFill>
              <a:srgbClr val="FF3300"/>
            </a:solidFill>
          </a:ln>
        </p:spPr>
        <p:txBody>
          <a:bodyPr lIns="45719" rIns="45719"/>
          <a:lstStyle/>
          <a:p>
            <a:pPr>
              <a:defRPr>
                <a:solidFill>
                  <a:srgbClr val="FFFF00"/>
                </a:solidFill>
              </a:defRPr>
            </a:pPr>
            <a:endParaRPr dirty="0">
              <a:latin typeface="Tahoma Normal"/>
            </a:endParaRPr>
          </a:p>
        </p:txBody>
      </p:sp>
      <p:sp>
        <p:nvSpPr>
          <p:cNvPr id="270" name="Line"/>
          <p:cNvSpPr/>
          <p:nvPr/>
        </p:nvSpPr>
        <p:spPr>
          <a:xfrm flipH="1">
            <a:off x="2895600" y="304800"/>
            <a:ext cx="1" cy="6248400"/>
          </a:xfrm>
          <a:prstGeom prst="line">
            <a:avLst/>
          </a:prstGeom>
          <a:ln>
            <a:solidFill>
              <a:srgbClr val="FF3300"/>
            </a:solidFill>
          </a:ln>
        </p:spPr>
        <p:txBody>
          <a:bodyPr lIns="45719" rIns="45719"/>
          <a:lstStyle/>
          <a:p>
            <a:pPr>
              <a:defRPr>
                <a:solidFill>
                  <a:srgbClr val="FFFF00"/>
                </a:solidFill>
              </a:defRPr>
            </a:pPr>
            <a:endParaRPr dirty="0">
              <a:latin typeface="Tahoma Normal"/>
            </a:endParaRPr>
          </a:p>
        </p:txBody>
      </p:sp>
      <p:sp>
        <p:nvSpPr>
          <p:cNvPr id="271" name="Line"/>
          <p:cNvSpPr/>
          <p:nvPr/>
        </p:nvSpPr>
        <p:spPr>
          <a:xfrm>
            <a:off x="2514600" y="1143000"/>
            <a:ext cx="4191000" cy="0"/>
          </a:xfrm>
          <a:prstGeom prst="line">
            <a:avLst/>
          </a:prstGeom>
          <a:ln>
            <a:solidFill>
              <a:srgbClr val="3366FF"/>
            </a:solidFill>
          </a:ln>
        </p:spPr>
        <p:txBody>
          <a:bodyPr lIns="45719" rIns="45719"/>
          <a:lstStyle/>
          <a:p>
            <a:pPr>
              <a:defRPr>
                <a:solidFill>
                  <a:srgbClr val="FFFF00"/>
                </a:solidFill>
              </a:defRPr>
            </a:pPr>
            <a:endParaRPr dirty="0">
              <a:latin typeface="Tahoma Normal"/>
            </a:endParaRPr>
          </a:p>
        </p:txBody>
      </p:sp>
      <p:sp>
        <p:nvSpPr>
          <p:cNvPr id="272" name="Line"/>
          <p:cNvSpPr/>
          <p:nvPr/>
        </p:nvSpPr>
        <p:spPr>
          <a:xfrm>
            <a:off x="2514600" y="1371600"/>
            <a:ext cx="4191000" cy="0"/>
          </a:xfrm>
          <a:prstGeom prst="line">
            <a:avLst/>
          </a:prstGeom>
          <a:ln>
            <a:solidFill>
              <a:srgbClr val="3366FF"/>
            </a:solidFill>
          </a:ln>
        </p:spPr>
        <p:txBody>
          <a:bodyPr lIns="45719" rIns="45719"/>
          <a:lstStyle/>
          <a:p>
            <a:pPr>
              <a:defRPr>
                <a:solidFill>
                  <a:srgbClr val="FFFF00"/>
                </a:solidFill>
              </a:defRPr>
            </a:pPr>
            <a:endParaRPr dirty="0">
              <a:latin typeface="Tahoma Normal"/>
            </a:endParaRPr>
          </a:p>
        </p:txBody>
      </p:sp>
      <p:sp>
        <p:nvSpPr>
          <p:cNvPr id="273" name="Line"/>
          <p:cNvSpPr/>
          <p:nvPr/>
        </p:nvSpPr>
        <p:spPr>
          <a:xfrm>
            <a:off x="2514600" y="1600200"/>
            <a:ext cx="4191000" cy="0"/>
          </a:xfrm>
          <a:prstGeom prst="line">
            <a:avLst/>
          </a:prstGeom>
          <a:ln>
            <a:solidFill>
              <a:srgbClr val="3366FF"/>
            </a:solidFill>
          </a:ln>
        </p:spPr>
        <p:txBody>
          <a:bodyPr lIns="45719" rIns="45719"/>
          <a:lstStyle/>
          <a:p>
            <a:pPr>
              <a:defRPr>
                <a:solidFill>
                  <a:srgbClr val="FFFF00"/>
                </a:solidFill>
              </a:defRPr>
            </a:pPr>
            <a:endParaRPr dirty="0">
              <a:latin typeface="Tahoma Normal"/>
            </a:endParaRPr>
          </a:p>
        </p:txBody>
      </p:sp>
      <p:sp>
        <p:nvSpPr>
          <p:cNvPr id="274" name="Line"/>
          <p:cNvSpPr/>
          <p:nvPr/>
        </p:nvSpPr>
        <p:spPr>
          <a:xfrm>
            <a:off x="2514600" y="1828800"/>
            <a:ext cx="4191000" cy="0"/>
          </a:xfrm>
          <a:prstGeom prst="line">
            <a:avLst/>
          </a:prstGeom>
          <a:ln>
            <a:solidFill>
              <a:srgbClr val="3366FF"/>
            </a:solidFill>
          </a:ln>
        </p:spPr>
        <p:txBody>
          <a:bodyPr lIns="45719" rIns="45719"/>
          <a:lstStyle/>
          <a:p>
            <a:pPr>
              <a:defRPr>
                <a:solidFill>
                  <a:srgbClr val="FFFF00"/>
                </a:solidFill>
              </a:defRPr>
            </a:pPr>
            <a:endParaRPr dirty="0">
              <a:latin typeface="Tahoma Normal"/>
            </a:endParaRPr>
          </a:p>
        </p:txBody>
      </p:sp>
      <p:sp>
        <p:nvSpPr>
          <p:cNvPr id="275" name="Line"/>
          <p:cNvSpPr/>
          <p:nvPr/>
        </p:nvSpPr>
        <p:spPr>
          <a:xfrm>
            <a:off x="2514600" y="2057400"/>
            <a:ext cx="4191000" cy="0"/>
          </a:xfrm>
          <a:prstGeom prst="line">
            <a:avLst/>
          </a:prstGeom>
          <a:ln>
            <a:solidFill>
              <a:srgbClr val="3366FF"/>
            </a:solidFill>
          </a:ln>
        </p:spPr>
        <p:txBody>
          <a:bodyPr lIns="45719" rIns="45719"/>
          <a:lstStyle/>
          <a:p>
            <a:pPr>
              <a:defRPr>
                <a:solidFill>
                  <a:srgbClr val="FFFF00"/>
                </a:solidFill>
              </a:defRPr>
            </a:pPr>
            <a:endParaRPr dirty="0">
              <a:latin typeface="Tahoma Normal"/>
            </a:endParaRPr>
          </a:p>
        </p:txBody>
      </p:sp>
      <p:sp>
        <p:nvSpPr>
          <p:cNvPr id="276" name="Line"/>
          <p:cNvSpPr/>
          <p:nvPr/>
        </p:nvSpPr>
        <p:spPr>
          <a:xfrm>
            <a:off x="2514600" y="2286000"/>
            <a:ext cx="4191000" cy="0"/>
          </a:xfrm>
          <a:prstGeom prst="line">
            <a:avLst/>
          </a:prstGeom>
          <a:ln>
            <a:solidFill>
              <a:srgbClr val="3366FF"/>
            </a:solidFill>
          </a:ln>
        </p:spPr>
        <p:txBody>
          <a:bodyPr lIns="45719" rIns="45719"/>
          <a:lstStyle/>
          <a:p>
            <a:pPr>
              <a:defRPr>
                <a:solidFill>
                  <a:srgbClr val="FFFF00"/>
                </a:solidFill>
              </a:defRPr>
            </a:pPr>
            <a:endParaRPr dirty="0">
              <a:latin typeface="Tahoma Normal"/>
            </a:endParaRPr>
          </a:p>
        </p:txBody>
      </p:sp>
      <p:sp>
        <p:nvSpPr>
          <p:cNvPr id="277" name="Line"/>
          <p:cNvSpPr/>
          <p:nvPr/>
        </p:nvSpPr>
        <p:spPr>
          <a:xfrm>
            <a:off x="2514600" y="2514600"/>
            <a:ext cx="4191000" cy="0"/>
          </a:xfrm>
          <a:prstGeom prst="line">
            <a:avLst/>
          </a:prstGeom>
          <a:ln>
            <a:solidFill>
              <a:srgbClr val="3366FF"/>
            </a:solidFill>
          </a:ln>
        </p:spPr>
        <p:txBody>
          <a:bodyPr lIns="45719" rIns="45719"/>
          <a:lstStyle/>
          <a:p>
            <a:pPr>
              <a:defRPr>
                <a:solidFill>
                  <a:srgbClr val="FFFF00"/>
                </a:solidFill>
              </a:defRPr>
            </a:pPr>
            <a:endParaRPr dirty="0">
              <a:latin typeface="Tahoma Normal"/>
            </a:endParaRPr>
          </a:p>
        </p:txBody>
      </p:sp>
      <p:sp>
        <p:nvSpPr>
          <p:cNvPr id="278" name="Line"/>
          <p:cNvSpPr/>
          <p:nvPr/>
        </p:nvSpPr>
        <p:spPr>
          <a:xfrm>
            <a:off x="2514600" y="2743200"/>
            <a:ext cx="4191000" cy="0"/>
          </a:xfrm>
          <a:prstGeom prst="line">
            <a:avLst/>
          </a:prstGeom>
          <a:ln>
            <a:solidFill>
              <a:srgbClr val="3366FF"/>
            </a:solidFill>
          </a:ln>
        </p:spPr>
        <p:txBody>
          <a:bodyPr lIns="45719" rIns="45719"/>
          <a:lstStyle/>
          <a:p>
            <a:pPr>
              <a:defRPr>
                <a:solidFill>
                  <a:srgbClr val="FFFF00"/>
                </a:solidFill>
              </a:defRPr>
            </a:pPr>
            <a:endParaRPr dirty="0">
              <a:latin typeface="Tahoma Normal"/>
            </a:endParaRPr>
          </a:p>
        </p:txBody>
      </p:sp>
      <p:sp>
        <p:nvSpPr>
          <p:cNvPr id="279" name="Line"/>
          <p:cNvSpPr/>
          <p:nvPr/>
        </p:nvSpPr>
        <p:spPr>
          <a:xfrm>
            <a:off x="2514600" y="2971800"/>
            <a:ext cx="4191000" cy="0"/>
          </a:xfrm>
          <a:prstGeom prst="line">
            <a:avLst/>
          </a:prstGeom>
          <a:ln>
            <a:solidFill>
              <a:srgbClr val="3366FF"/>
            </a:solidFill>
          </a:ln>
        </p:spPr>
        <p:txBody>
          <a:bodyPr lIns="45719" rIns="45719"/>
          <a:lstStyle/>
          <a:p>
            <a:pPr>
              <a:defRPr>
                <a:solidFill>
                  <a:srgbClr val="FFFF00"/>
                </a:solidFill>
              </a:defRPr>
            </a:pPr>
            <a:endParaRPr dirty="0">
              <a:latin typeface="Tahoma Normal"/>
            </a:endParaRPr>
          </a:p>
        </p:txBody>
      </p:sp>
      <p:sp>
        <p:nvSpPr>
          <p:cNvPr id="280" name="Line"/>
          <p:cNvSpPr/>
          <p:nvPr/>
        </p:nvSpPr>
        <p:spPr>
          <a:xfrm>
            <a:off x="2514600" y="3200400"/>
            <a:ext cx="4191000" cy="0"/>
          </a:xfrm>
          <a:prstGeom prst="line">
            <a:avLst/>
          </a:prstGeom>
          <a:ln>
            <a:solidFill>
              <a:srgbClr val="3366FF"/>
            </a:solidFill>
          </a:ln>
        </p:spPr>
        <p:txBody>
          <a:bodyPr lIns="45719" rIns="45719"/>
          <a:lstStyle/>
          <a:p>
            <a:pPr>
              <a:defRPr>
                <a:solidFill>
                  <a:srgbClr val="FFFF00"/>
                </a:solidFill>
              </a:defRPr>
            </a:pPr>
            <a:endParaRPr dirty="0">
              <a:latin typeface="Tahoma Normal"/>
            </a:endParaRPr>
          </a:p>
        </p:txBody>
      </p:sp>
      <p:sp>
        <p:nvSpPr>
          <p:cNvPr id="281" name="Line"/>
          <p:cNvSpPr/>
          <p:nvPr/>
        </p:nvSpPr>
        <p:spPr>
          <a:xfrm>
            <a:off x="2514600" y="3429000"/>
            <a:ext cx="4191000" cy="0"/>
          </a:xfrm>
          <a:prstGeom prst="line">
            <a:avLst/>
          </a:prstGeom>
          <a:ln>
            <a:solidFill>
              <a:srgbClr val="3366FF"/>
            </a:solidFill>
          </a:ln>
        </p:spPr>
        <p:txBody>
          <a:bodyPr lIns="45719" rIns="45719"/>
          <a:lstStyle/>
          <a:p>
            <a:pPr>
              <a:defRPr>
                <a:solidFill>
                  <a:srgbClr val="FFFF00"/>
                </a:solidFill>
              </a:defRPr>
            </a:pPr>
            <a:endParaRPr dirty="0">
              <a:latin typeface="Tahoma Normal"/>
            </a:endParaRPr>
          </a:p>
        </p:txBody>
      </p:sp>
      <p:sp>
        <p:nvSpPr>
          <p:cNvPr id="282" name="Line"/>
          <p:cNvSpPr/>
          <p:nvPr/>
        </p:nvSpPr>
        <p:spPr>
          <a:xfrm>
            <a:off x="2514600" y="3657600"/>
            <a:ext cx="4191000" cy="0"/>
          </a:xfrm>
          <a:prstGeom prst="line">
            <a:avLst/>
          </a:prstGeom>
          <a:ln>
            <a:solidFill>
              <a:srgbClr val="3366FF"/>
            </a:solidFill>
          </a:ln>
        </p:spPr>
        <p:txBody>
          <a:bodyPr lIns="45719" rIns="45719"/>
          <a:lstStyle/>
          <a:p>
            <a:pPr>
              <a:defRPr>
                <a:solidFill>
                  <a:srgbClr val="FFFF00"/>
                </a:solidFill>
              </a:defRPr>
            </a:pPr>
            <a:endParaRPr dirty="0">
              <a:latin typeface="Tahoma Normal"/>
            </a:endParaRPr>
          </a:p>
        </p:txBody>
      </p:sp>
      <p:sp>
        <p:nvSpPr>
          <p:cNvPr id="283" name="Line"/>
          <p:cNvSpPr/>
          <p:nvPr/>
        </p:nvSpPr>
        <p:spPr>
          <a:xfrm>
            <a:off x="2514600" y="3886200"/>
            <a:ext cx="4191000" cy="0"/>
          </a:xfrm>
          <a:prstGeom prst="line">
            <a:avLst/>
          </a:prstGeom>
          <a:ln>
            <a:solidFill>
              <a:srgbClr val="3366FF"/>
            </a:solidFill>
          </a:ln>
        </p:spPr>
        <p:txBody>
          <a:bodyPr lIns="45719" rIns="45719"/>
          <a:lstStyle/>
          <a:p>
            <a:pPr>
              <a:defRPr>
                <a:solidFill>
                  <a:srgbClr val="FFFF00"/>
                </a:solidFill>
              </a:defRPr>
            </a:pPr>
            <a:endParaRPr dirty="0">
              <a:latin typeface="Tahoma Normal"/>
            </a:endParaRPr>
          </a:p>
        </p:txBody>
      </p:sp>
      <p:sp>
        <p:nvSpPr>
          <p:cNvPr id="284" name="Line"/>
          <p:cNvSpPr/>
          <p:nvPr/>
        </p:nvSpPr>
        <p:spPr>
          <a:xfrm>
            <a:off x="2514600" y="4114800"/>
            <a:ext cx="4191000" cy="0"/>
          </a:xfrm>
          <a:prstGeom prst="line">
            <a:avLst/>
          </a:prstGeom>
          <a:ln>
            <a:solidFill>
              <a:srgbClr val="3366FF"/>
            </a:solidFill>
          </a:ln>
        </p:spPr>
        <p:txBody>
          <a:bodyPr lIns="45719" rIns="45719"/>
          <a:lstStyle/>
          <a:p>
            <a:pPr>
              <a:defRPr>
                <a:solidFill>
                  <a:srgbClr val="FFFF00"/>
                </a:solidFill>
              </a:defRPr>
            </a:pPr>
            <a:endParaRPr dirty="0">
              <a:latin typeface="Tahoma Normal"/>
            </a:endParaRPr>
          </a:p>
        </p:txBody>
      </p:sp>
      <p:sp>
        <p:nvSpPr>
          <p:cNvPr id="285" name="Line"/>
          <p:cNvSpPr/>
          <p:nvPr/>
        </p:nvSpPr>
        <p:spPr>
          <a:xfrm>
            <a:off x="2514600" y="4343400"/>
            <a:ext cx="4191000" cy="0"/>
          </a:xfrm>
          <a:prstGeom prst="line">
            <a:avLst/>
          </a:prstGeom>
          <a:ln>
            <a:solidFill>
              <a:srgbClr val="3366FF"/>
            </a:solidFill>
          </a:ln>
        </p:spPr>
        <p:txBody>
          <a:bodyPr lIns="45719" rIns="45719"/>
          <a:lstStyle/>
          <a:p>
            <a:pPr>
              <a:defRPr>
                <a:solidFill>
                  <a:srgbClr val="FFFF00"/>
                </a:solidFill>
              </a:defRPr>
            </a:pPr>
            <a:endParaRPr dirty="0">
              <a:latin typeface="Tahoma Normal"/>
            </a:endParaRPr>
          </a:p>
        </p:txBody>
      </p:sp>
      <p:sp>
        <p:nvSpPr>
          <p:cNvPr id="286" name="Line"/>
          <p:cNvSpPr/>
          <p:nvPr/>
        </p:nvSpPr>
        <p:spPr>
          <a:xfrm>
            <a:off x="2514600" y="4572000"/>
            <a:ext cx="4191000" cy="0"/>
          </a:xfrm>
          <a:prstGeom prst="line">
            <a:avLst/>
          </a:prstGeom>
          <a:ln>
            <a:solidFill>
              <a:srgbClr val="3366FF"/>
            </a:solidFill>
          </a:ln>
        </p:spPr>
        <p:txBody>
          <a:bodyPr lIns="45719" rIns="45719"/>
          <a:lstStyle/>
          <a:p>
            <a:pPr>
              <a:defRPr>
                <a:solidFill>
                  <a:srgbClr val="FFFF00"/>
                </a:solidFill>
              </a:defRPr>
            </a:pPr>
            <a:endParaRPr dirty="0">
              <a:latin typeface="Tahoma Normal"/>
            </a:endParaRPr>
          </a:p>
        </p:txBody>
      </p:sp>
      <p:sp>
        <p:nvSpPr>
          <p:cNvPr id="287" name="Line"/>
          <p:cNvSpPr/>
          <p:nvPr/>
        </p:nvSpPr>
        <p:spPr>
          <a:xfrm>
            <a:off x="2514600" y="4800600"/>
            <a:ext cx="4191000" cy="0"/>
          </a:xfrm>
          <a:prstGeom prst="line">
            <a:avLst/>
          </a:prstGeom>
          <a:ln>
            <a:solidFill>
              <a:srgbClr val="3366FF"/>
            </a:solidFill>
          </a:ln>
        </p:spPr>
        <p:txBody>
          <a:bodyPr lIns="45719" rIns="45719"/>
          <a:lstStyle/>
          <a:p>
            <a:pPr>
              <a:defRPr>
                <a:solidFill>
                  <a:srgbClr val="FFFF00"/>
                </a:solidFill>
              </a:defRPr>
            </a:pPr>
            <a:endParaRPr dirty="0">
              <a:latin typeface="Tahoma Normal"/>
            </a:endParaRPr>
          </a:p>
        </p:txBody>
      </p:sp>
      <p:sp>
        <p:nvSpPr>
          <p:cNvPr id="288" name="Line"/>
          <p:cNvSpPr/>
          <p:nvPr/>
        </p:nvSpPr>
        <p:spPr>
          <a:xfrm>
            <a:off x="2514600" y="5029200"/>
            <a:ext cx="4191000" cy="0"/>
          </a:xfrm>
          <a:prstGeom prst="line">
            <a:avLst/>
          </a:prstGeom>
          <a:ln>
            <a:solidFill>
              <a:srgbClr val="3366FF"/>
            </a:solidFill>
          </a:ln>
        </p:spPr>
        <p:txBody>
          <a:bodyPr lIns="45719" rIns="45719"/>
          <a:lstStyle/>
          <a:p>
            <a:pPr>
              <a:defRPr>
                <a:solidFill>
                  <a:srgbClr val="FFFF00"/>
                </a:solidFill>
              </a:defRPr>
            </a:pPr>
            <a:endParaRPr dirty="0">
              <a:latin typeface="Tahoma Normal"/>
            </a:endParaRPr>
          </a:p>
        </p:txBody>
      </p:sp>
      <p:sp>
        <p:nvSpPr>
          <p:cNvPr id="289" name="Line"/>
          <p:cNvSpPr/>
          <p:nvPr/>
        </p:nvSpPr>
        <p:spPr>
          <a:xfrm>
            <a:off x="2514600" y="5257800"/>
            <a:ext cx="4191000" cy="0"/>
          </a:xfrm>
          <a:prstGeom prst="line">
            <a:avLst/>
          </a:prstGeom>
          <a:ln>
            <a:solidFill>
              <a:srgbClr val="3366FF"/>
            </a:solidFill>
          </a:ln>
        </p:spPr>
        <p:txBody>
          <a:bodyPr lIns="45719" rIns="45719"/>
          <a:lstStyle/>
          <a:p>
            <a:pPr>
              <a:defRPr>
                <a:solidFill>
                  <a:srgbClr val="FFFF00"/>
                </a:solidFill>
              </a:defRPr>
            </a:pPr>
            <a:endParaRPr dirty="0">
              <a:latin typeface="Tahoma Normal"/>
            </a:endParaRPr>
          </a:p>
        </p:txBody>
      </p:sp>
      <p:sp>
        <p:nvSpPr>
          <p:cNvPr id="290" name="Line"/>
          <p:cNvSpPr/>
          <p:nvPr/>
        </p:nvSpPr>
        <p:spPr>
          <a:xfrm>
            <a:off x="2514600" y="5486400"/>
            <a:ext cx="4191000" cy="0"/>
          </a:xfrm>
          <a:prstGeom prst="line">
            <a:avLst/>
          </a:prstGeom>
          <a:ln>
            <a:solidFill>
              <a:srgbClr val="3366FF"/>
            </a:solidFill>
          </a:ln>
        </p:spPr>
        <p:txBody>
          <a:bodyPr lIns="45719" rIns="45719"/>
          <a:lstStyle/>
          <a:p>
            <a:pPr>
              <a:defRPr>
                <a:solidFill>
                  <a:srgbClr val="FFFF00"/>
                </a:solidFill>
              </a:defRPr>
            </a:pPr>
            <a:endParaRPr dirty="0">
              <a:latin typeface="Tahoma Normal"/>
            </a:endParaRPr>
          </a:p>
        </p:txBody>
      </p:sp>
      <p:sp>
        <p:nvSpPr>
          <p:cNvPr id="291" name="Line"/>
          <p:cNvSpPr/>
          <p:nvPr/>
        </p:nvSpPr>
        <p:spPr>
          <a:xfrm>
            <a:off x="2514600" y="5715000"/>
            <a:ext cx="4191000" cy="0"/>
          </a:xfrm>
          <a:prstGeom prst="line">
            <a:avLst/>
          </a:prstGeom>
          <a:ln>
            <a:solidFill>
              <a:srgbClr val="3366FF"/>
            </a:solidFill>
          </a:ln>
        </p:spPr>
        <p:txBody>
          <a:bodyPr lIns="45719" rIns="45719"/>
          <a:lstStyle/>
          <a:p>
            <a:pPr>
              <a:defRPr>
                <a:solidFill>
                  <a:srgbClr val="FFFF00"/>
                </a:solidFill>
              </a:defRPr>
            </a:pPr>
            <a:endParaRPr dirty="0">
              <a:latin typeface="Tahoma Normal"/>
            </a:endParaRPr>
          </a:p>
        </p:txBody>
      </p:sp>
      <p:sp>
        <p:nvSpPr>
          <p:cNvPr id="292" name="Line"/>
          <p:cNvSpPr/>
          <p:nvPr/>
        </p:nvSpPr>
        <p:spPr>
          <a:xfrm>
            <a:off x="2514600" y="5943600"/>
            <a:ext cx="4191000" cy="0"/>
          </a:xfrm>
          <a:prstGeom prst="line">
            <a:avLst/>
          </a:prstGeom>
          <a:ln>
            <a:solidFill>
              <a:srgbClr val="3366FF"/>
            </a:solidFill>
          </a:ln>
        </p:spPr>
        <p:txBody>
          <a:bodyPr lIns="45719" rIns="45719"/>
          <a:lstStyle/>
          <a:p>
            <a:pPr>
              <a:defRPr>
                <a:solidFill>
                  <a:srgbClr val="FFFF00"/>
                </a:solidFill>
              </a:defRPr>
            </a:pPr>
            <a:endParaRPr dirty="0">
              <a:latin typeface="Tahoma Normal"/>
            </a:endParaRPr>
          </a:p>
        </p:txBody>
      </p:sp>
      <p:sp>
        <p:nvSpPr>
          <p:cNvPr id="293" name="Line"/>
          <p:cNvSpPr/>
          <p:nvPr/>
        </p:nvSpPr>
        <p:spPr>
          <a:xfrm>
            <a:off x="2514600" y="6172200"/>
            <a:ext cx="4191000" cy="0"/>
          </a:xfrm>
          <a:prstGeom prst="line">
            <a:avLst/>
          </a:prstGeom>
          <a:ln>
            <a:solidFill>
              <a:srgbClr val="3366FF"/>
            </a:solidFill>
          </a:ln>
        </p:spPr>
        <p:txBody>
          <a:bodyPr lIns="45719" rIns="45719"/>
          <a:lstStyle/>
          <a:p>
            <a:pPr>
              <a:defRPr>
                <a:solidFill>
                  <a:srgbClr val="FFFF00"/>
                </a:solidFill>
              </a:defRPr>
            </a:pPr>
            <a:endParaRPr dirty="0">
              <a:latin typeface="Tahoma Normal"/>
            </a:endParaRPr>
          </a:p>
        </p:txBody>
      </p:sp>
      <p:sp>
        <p:nvSpPr>
          <p:cNvPr id="294" name="Line"/>
          <p:cNvSpPr/>
          <p:nvPr/>
        </p:nvSpPr>
        <p:spPr>
          <a:xfrm>
            <a:off x="2514600" y="6400800"/>
            <a:ext cx="4191000" cy="0"/>
          </a:xfrm>
          <a:prstGeom prst="line">
            <a:avLst/>
          </a:prstGeom>
          <a:ln>
            <a:solidFill>
              <a:srgbClr val="3366FF"/>
            </a:solidFill>
          </a:ln>
        </p:spPr>
        <p:txBody>
          <a:bodyPr lIns="45719" rIns="45719"/>
          <a:lstStyle/>
          <a:p>
            <a:pPr>
              <a:defRPr>
                <a:solidFill>
                  <a:srgbClr val="FFFF00"/>
                </a:solidFill>
              </a:defRPr>
            </a:pPr>
            <a:endParaRPr dirty="0">
              <a:latin typeface="Tahoma Normal"/>
            </a:endParaRPr>
          </a:p>
        </p:txBody>
      </p:sp>
      <p:sp>
        <p:nvSpPr>
          <p:cNvPr id="295" name="Low Back Pain Prescription"/>
          <p:cNvSpPr txBox="1"/>
          <p:nvPr/>
        </p:nvSpPr>
        <p:spPr>
          <a:xfrm>
            <a:off x="2943225" y="457200"/>
            <a:ext cx="3658404" cy="44627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defTabSz="457200">
              <a:defRPr sz="2300" b="1">
                <a:solidFill>
                  <a:srgbClr val="000000"/>
                </a:solidFill>
              </a:defRPr>
            </a:lvl1pPr>
          </a:lstStyle>
          <a:p>
            <a:r>
              <a:rPr b="0" dirty="0">
                <a:latin typeface="Tahoma Normal"/>
              </a:rPr>
              <a:t>Low Back Pain Prescription</a:t>
            </a:r>
          </a:p>
        </p:txBody>
      </p:sp>
      <p:pic>
        <p:nvPicPr>
          <p:cNvPr id="296" name="C:\Documents and Settings\Administrator\My Documents\My Pictures\transfer\back8 copy.gif" descr="C:\Documents and Settings\Administrator\My Documents\My Pictures\transfer\back8 copy.g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162" y="533400"/>
            <a:ext cx="2763838" cy="6477000"/>
          </a:xfrm>
          <a:prstGeom prst="rect">
            <a:avLst/>
          </a:prstGeom>
          <a:ln w="12700">
            <a:miter lim="400000"/>
          </a:ln>
          <a:effectLst>
            <a:outerShdw blurRad="63500" dist="35921" dir="2700000" rotWithShape="0">
              <a:srgbClr val="000000">
                <a:alpha val="74996"/>
              </a:srgbClr>
            </a:outerShdw>
          </a:effectLst>
        </p:spPr>
      </p:pic>
      <p:sp>
        <p:nvSpPr>
          <p:cNvPr id="297" name="George"/>
          <p:cNvSpPr txBox="1"/>
          <p:nvPr/>
        </p:nvSpPr>
        <p:spPr>
          <a:xfrm rot="19534567">
            <a:off x="404967" y="5194492"/>
            <a:ext cx="2046392" cy="830997"/>
          </a:xfrm>
          <a:prstGeom prst="rect">
            <a:avLst/>
          </a:prstGeom>
          <a:solidFill>
            <a:srgbClr val="FF0000"/>
          </a:solidFill>
          <a:ln w="57150">
            <a:solidFill>
              <a:srgbClr val="FFFF00"/>
            </a:solidFill>
          </a:ln>
          <a:effectLst>
            <a:outerShdw blurRad="63500" dist="92457" dir="956723" rotWithShape="0">
              <a:srgbClr val="000000">
                <a:alpha val="74996"/>
              </a:srgbClr>
            </a:outerShdw>
          </a:effectLst>
          <a:extLst>
            <a:ext uri="{C572A759-6A51-4108-AA02-DFA0A04FC94B}">
              <ma14:wrappingTextBoxFlag xmlns:ma14="http://schemas.microsoft.com/office/mac/drawingml/2011/main" xmlns="" val="1"/>
            </a:ext>
          </a:extLst>
        </p:spPr>
        <p:txBody>
          <a:bodyPr wrap="none" lIns="45719" rIns="45719">
            <a:spAutoFit/>
          </a:bodyPr>
          <a:lstStyle>
            <a:lvl1pPr defTabSz="457200">
              <a:defRPr sz="4800">
                <a:solidFill>
                  <a:srgbClr val="FFFF00"/>
                </a:solidFill>
                <a:effectLst>
                  <a:outerShdw blurRad="12700" dist="25400" dir="2700000" rotWithShape="0">
                    <a:srgbClr val="000000"/>
                  </a:outerShdw>
                </a:effectLst>
              </a:defRPr>
            </a:lvl1pPr>
          </a:lstStyle>
          <a:p>
            <a:r>
              <a:rPr dirty="0">
                <a:latin typeface="Tahoma Normal"/>
              </a:rPr>
              <a:t>George</a:t>
            </a:r>
          </a:p>
        </p:txBody>
      </p:sp>
      <p:pic>
        <p:nvPicPr>
          <p:cNvPr id="298" name="back9.png" descr="back9.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48400" y="533400"/>
            <a:ext cx="2235200" cy="64770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6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iterate>
                                    <p:tmAbs val="0"/>
                                  </p:iterate>
                                  <p:childTnLst>
                                    <p:set>
                                      <p:cBhvr>
                                        <p:cTn id="10" fill="hold"/>
                                        <p:tgtEl>
                                          <p:spTgt spid="26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iterate>
                                    <p:tmAbs val="0"/>
                                  </p:iterate>
                                  <p:childTnLst>
                                    <p:set>
                                      <p:cBhvr>
                                        <p:cTn id="14" fill="hold"/>
                                        <p:tgtEl>
                                          <p:spTgt spid="26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iterate>
                                    <p:tmAbs val="0"/>
                                  </p:iterate>
                                  <p:childTnLst>
                                    <p:set>
                                      <p:cBhvr>
                                        <p:cTn id="18" fill="hold"/>
                                        <p:tgtEl>
                                          <p:spTgt spid="26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p:tmAbs val="0"/>
                                  </p:iterate>
                                  <p:childTnLst>
                                    <p:set>
                                      <p:cBhvr>
                                        <p:cTn id="22" fill="hold"/>
                                        <p:tgtEl>
                                          <p:spTgt spid="26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iterate>
                                    <p:tmAbs val="0"/>
                                  </p:iterate>
                                  <p:childTnLst>
                                    <p:set>
                                      <p:cBhvr>
                                        <p:cTn id="26" fill="hold"/>
                                        <p:tgtEl>
                                          <p:spTgt spid="268">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iterate>
                                    <p:tmAbs val="0"/>
                                  </p:iterate>
                                  <p:childTnLst>
                                    <p:set>
                                      <p:cBhvr>
                                        <p:cTn id="30" fill="hold"/>
                                        <p:tgtEl>
                                          <p:spTgt spid="268">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iterate>
                                    <p:tmAbs val="0"/>
                                  </p:iterate>
                                  <p:childTnLst>
                                    <p:set>
                                      <p:cBhvr>
                                        <p:cTn id="34" fill="hold"/>
                                        <p:tgtEl>
                                          <p:spTgt spid="268">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iterate>
                                    <p:tmAbs val="0"/>
                                  </p:iterate>
                                  <p:childTnLst>
                                    <p:set>
                                      <p:cBhvr>
                                        <p:cTn id="38" fill="hold"/>
                                        <p:tgtEl>
                                          <p:spTgt spid="268">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iterate>
                                    <p:tmAbs val="0"/>
                                  </p:iterate>
                                  <p:childTnLst>
                                    <p:set>
                                      <p:cBhvr>
                                        <p:cTn id="42" fill="hold"/>
                                        <p:tgtEl>
                                          <p:spTgt spid="268">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iterate>
                                    <p:tmAbs val="0"/>
                                  </p:iterate>
                                  <p:childTnLst>
                                    <p:set>
                                      <p:cBhvr>
                                        <p:cTn id="46" fill="hold"/>
                                        <p:tgtEl>
                                          <p:spTgt spid="268">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iterate>
                                    <p:tmAbs val="0"/>
                                  </p:iterate>
                                  <p:childTnLst>
                                    <p:set>
                                      <p:cBhvr>
                                        <p:cTn id="50" fill="hold"/>
                                        <p:tgtEl>
                                          <p:spTgt spid="268">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iterate>
                                    <p:tmAbs val="0"/>
                                  </p:iterate>
                                  <p:childTnLst>
                                    <p:set>
                                      <p:cBhvr>
                                        <p:cTn id="54" fill="hold"/>
                                        <p:tgtEl>
                                          <p:spTgt spid="268">
                                            <p:txEl>
                                              <p:pRg st="14" end="1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iterate>
                                    <p:tmAbs val="0"/>
                                  </p:iterate>
                                  <p:childTnLst>
                                    <p:set>
                                      <p:cBhvr>
                                        <p:cTn id="58" fill="hold"/>
                                        <p:tgtEl>
                                          <p:spTgt spid="268">
                                            <p:txEl>
                                              <p:pRg st="15" end="1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iterate>
                                    <p:tmAbs val="0"/>
                                  </p:iterate>
                                  <p:childTnLst>
                                    <p:set>
                                      <p:cBhvr>
                                        <p:cTn id="62" fill="hold"/>
                                        <p:tgtEl>
                                          <p:spTgt spid="268">
                                            <p:txEl>
                                              <p:pRg st="16" end="16"/>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iterate>
                                    <p:tmAbs val="0"/>
                                  </p:iterate>
                                  <p:childTnLst>
                                    <p:set>
                                      <p:cBhvr>
                                        <p:cTn id="66" fill="hold"/>
                                        <p:tgtEl>
                                          <p:spTgt spid="268">
                                            <p:txEl>
                                              <p:pRg st="17" end="17"/>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1" nodeType="clickEffect">
                                  <p:stCondLst>
                                    <p:cond delay="0"/>
                                  </p:stCondLst>
                                  <p:iterate>
                                    <p:tmAbs val="0"/>
                                  </p:iterate>
                                  <p:childTnLst>
                                    <p:set>
                                      <p:cBhvr>
                                        <p:cTn id="70" fill="hold"/>
                                        <p:tgtEl>
                                          <p:spTgt spid="268">
                                            <p:txEl>
                                              <p:pRg st="18" end="18"/>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1" nodeType="clickEffect">
                                  <p:stCondLst>
                                    <p:cond delay="0"/>
                                  </p:stCondLst>
                                  <p:iterate>
                                    <p:tmAbs val="0"/>
                                  </p:iterate>
                                  <p:childTnLst>
                                    <p:set>
                                      <p:cBhvr>
                                        <p:cTn id="74" fill="hold"/>
                                        <p:tgtEl>
                                          <p:spTgt spid="268">
                                            <p:txEl>
                                              <p:pRg st="19" end="19"/>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1" nodeType="clickEffect">
                                  <p:stCondLst>
                                    <p:cond delay="0"/>
                                  </p:stCondLst>
                                  <p:iterate>
                                    <p:tmAbs val="0"/>
                                  </p:iterate>
                                  <p:childTnLst>
                                    <p:set>
                                      <p:cBhvr>
                                        <p:cTn id="78" fill="hold"/>
                                        <p:tgtEl>
                                          <p:spTgt spid="268">
                                            <p:txEl>
                                              <p:pRg st="20" end="2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 nodeType="clickEffect">
                                  <p:stCondLst>
                                    <p:cond delay="0"/>
                                  </p:stCondLst>
                                  <p:iterate>
                                    <p:tmAbs val="0"/>
                                  </p:iterate>
                                  <p:childTnLst>
                                    <p:set>
                                      <p:cBhvr>
                                        <p:cTn id="82" fill="hold"/>
                                        <p:tgtEl>
                                          <p:spTgt spid="268">
                                            <p:txEl>
                                              <p:pRg st="21" end="21"/>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1" nodeType="clickEffect">
                                  <p:stCondLst>
                                    <p:cond delay="0"/>
                                  </p:stCondLst>
                                  <p:iterate>
                                    <p:tmAbs val="0"/>
                                  </p:iterate>
                                  <p:childTnLst>
                                    <p:set>
                                      <p:cBhvr>
                                        <p:cTn id="86" fill="hold"/>
                                        <p:tgtEl>
                                          <p:spTgt spid="268">
                                            <p:txEl>
                                              <p:pRg st="22" end="22"/>
                                            </p:txEl>
                                          </p:spTgt>
                                        </p:tgtEl>
                                        <p:attrNameLst>
                                          <p:attrName>style.visibility</p:attrName>
                                        </p:attrNameLst>
                                      </p:cBhvr>
                                      <p:to>
                                        <p:strVal val="visible"/>
                                      </p:to>
                                    </p:set>
                                  </p:childTnLst>
                                </p:cTn>
                              </p:par>
                            </p:childTnLst>
                          </p:cTn>
                        </p:par>
                        <p:par>
                          <p:cTn id="87" fill="hold">
                            <p:stCondLst>
                              <p:cond delay="0"/>
                            </p:stCondLst>
                            <p:childTnLst>
                              <p:par>
                                <p:cTn id="88" presetID="1" presetClass="entr" presetSubtype="0" fill="hold" grpId="1" nodeType="afterEffect">
                                  <p:stCondLst>
                                    <p:cond delay="0"/>
                                  </p:stCondLst>
                                  <p:iterate>
                                    <p:tmAbs val="0"/>
                                  </p:iterate>
                                  <p:childTnLst>
                                    <p:set>
                                      <p:cBhvr>
                                        <p:cTn id="89" fill="hold"/>
                                        <p:tgtEl>
                                          <p:spTgt spid="268">
                                            <p:txEl>
                                              <p:pRg st="23" end="23"/>
                                            </p:txEl>
                                          </p:spTgt>
                                        </p:tgtEl>
                                        <p:attrNameLst>
                                          <p:attrName>style.visibility</p:attrName>
                                        </p:attrNameLst>
                                      </p:cBhvr>
                                      <p:to>
                                        <p:strVal val="visible"/>
                                      </p:to>
                                    </p:set>
                                  </p:childTnLst>
                                </p:cTn>
                              </p:par>
                            </p:childTnLst>
                          </p:cTn>
                        </p:par>
                        <p:par>
                          <p:cTn id="90" fill="hold">
                            <p:stCondLst>
                              <p:cond delay="0"/>
                            </p:stCondLst>
                            <p:childTnLst>
                              <p:par>
                                <p:cTn id="91" presetID="1" presetClass="entr" presetSubtype="0" fill="hold" grpId="1" nodeType="afterEffect">
                                  <p:stCondLst>
                                    <p:cond delay="0"/>
                                  </p:stCondLst>
                                  <p:iterate>
                                    <p:tmAbs val="0"/>
                                  </p:iterate>
                                  <p:childTnLst>
                                    <p:set>
                                      <p:cBhvr>
                                        <p:cTn id="92" fill="hold"/>
                                        <p:tgtEl>
                                          <p:spTgt spid="268">
                                            <p:txEl>
                                              <p:pRg st="24" end="2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 grpId="1" build="p" bldLvl="5"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C:\Documents and Settings\jclark\My Documents\My Pictures\lifting3.jpg" descr="C:\Documents and Settings\jclark\My Documents\My Pictures\lifting3.jpg"/>
          <p:cNvPicPr>
            <a:picLocks noChangeAspect="1"/>
          </p:cNvPicPr>
          <p:nvPr/>
        </p:nvPicPr>
        <p:blipFill>
          <a:blip r:embed="rId3">
            <a:extLst/>
          </a:blip>
          <a:stretch>
            <a:fillRect/>
          </a:stretch>
        </p:blipFill>
        <p:spPr>
          <a:xfrm>
            <a:off x="0" y="0"/>
            <a:ext cx="9144000" cy="6858000"/>
          </a:xfrm>
          <a:prstGeom prst="rect">
            <a:avLst/>
          </a:prstGeom>
          <a:ln w="12700">
            <a:miter lim="400000"/>
          </a:ln>
        </p:spPr>
      </p:pic>
      <p:sp>
        <p:nvSpPr>
          <p:cNvPr id="187" name="Back/Neck Pain Lifting the Burden"/>
          <p:cNvSpPr txBox="1">
            <a:spLocks noGrp="1"/>
          </p:cNvSpPr>
          <p:nvPr>
            <p:ph type="title" idx="4294967295"/>
          </p:nvPr>
        </p:nvSpPr>
        <p:spPr>
          <a:xfrm>
            <a:off x="3850158" y="188640"/>
            <a:ext cx="5042322" cy="1440160"/>
          </a:xfrm>
          <a:prstGeom prst="rect">
            <a:avLst/>
          </a:prstGeom>
          <a:solidFill>
            <a:srgbClr val="000000">
              <a:alpha val="30000"/>
            </a:srgbClr>
          </a:solidFill>
          <a:effectLst>
            <a:outerShdw blurRad="63500" dist="38098" dir="2700000" rotWithShape="0">
              <a:srgbClr val="292929">
                <a:alpha val="74996"/>
              </a:srgbClr>
            </a:outerShdw>
          </a:effectLst>
        </p:spPr>
        <p:txBody>
          <a:bodyPr>
            <a:noAutofit/>
          </a:bodyPr>
          <a:lstStyle/>
          <a:p>
            <a:pPr defTabSz="749808">
              <a:defRPr sz="3607">
                <a:solidFill>
                  <a:srgbClr val="FFFF00"/>
                </a:solidFill>
              </a:defRPr>
            </a:pPr>
            <a:r>
              <a:rPr b="1" dirty="0">
                <a:solidFill>
                  <a:srgbClr val="FF0000"/>
                </a:solidFill>
                <a:effectLst>
                  <a:glow rad="101600">
                    <a:srgbClr val="000000">
                      <a:alpha val="60000"/>
                    </a:srgbClr>
                  </a:glow>
                </a:effectLst>
              </a:rPr>
              <a:t>Back</a:t>
            </a:r>
            <a:r>
              <a:rPr lang="en-US" b="1" dirty="0">
                <a:solidFill>
                  <a:srgbClr val="FF0000"/>
                </a:solidFill>
                <a:effectLst>
                  <a:glow rad="101600">
                    <a:srgbClr val="000000">
                      <a:alpha val="60000"/>
                    </a:srgbClr>
                  </a:glow>
                </a:effectLst>
              </a:rPr>
              <a:t> and </a:t>
            </a:r>
            <a:r>
              <a:rPr b="1" dirty="0">
                <a:solidFill>
                  <a:srgbClr val="FF0000"/>
                </a:solidFill>
                <a:effectLst>
                  <a:glow rad="101600">
                    <a:srgbClr val="000000">
                      <a:alpha val="60000"/>
                    </a:srgbClr>
                  </a:glow>
                </a:effectLst>
              </a:rPr>
              <a:t>Neck Pain</a:t>
            </a:r>
            <a:br>
              <a:rPr b="1" dirty="0">
                <a:solidFill>
                  <a:srgbClr val="FF0000"/>
                </a:solidFill>
                <a:effectLst>
                  <a:glow rad="101600">
                    <a:srgbClr val="000000">
                      <a:alpha val="60000"/>
                    </a:srgbClr>
                  </a:glow>
                </a:effectLst>
              </a:rPr>
            </a:br>
            <a:r>
              <a:rPr b="1" dirty="0">
                <a:solidFill>
                  <a:srgbClr val="FF0000"/>
                </a:solidFill>
                <a:effectLst>
                  <a:glow rad="101600">
                    <a:srgbClr val="000000">
                      <a:alpha val="60000"/>
                    </a:srgbClr>
                  </a:glow>
                </a:effectLst>
              </a:rPr>
              <a:t>Lifting the Burden</a:t>
            </a:r>
          </a:p>
        </p:txBody>
      </p:sp>
    </p:spTree>
  </p:cSld>
  <p:clrMapOvr>
    <a:masterClrMapping/>
  </p:clrMapOvr>
  <mc:AlternateContent xmlns:mc="http://schemas.openxmlformats.org/markup-compatibility/2006" xmlns:p14="http://schemas.microsoft.com/office/powerpoint/2010/main">
    <mc:Choice Requires="p14">
      <p:transition>
        <p:wipe dir="r"/>
      </p:transition>
    </mc:Choice>
    <mc:Fallback xmlns="">
      <p:transition spd="fast">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 name="C:\new beginnings\people\020319_1382_0106_llhs.jpg" descr="C:\new beginnings\people\020319_1382_0106_llhs.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9144000" cy="6881813"/>
          </a:xfrm>
          <a:prstGeom prst="rect">
            <a:avLst/>
          </a:prstGeom>
          <a:ln w="12700">
            <a:miter lim="400000"/>
          </a:ln>
        </p:spPr>
      </p:pic>
      <p:sp>
        <p:nvSpPr>
          <p:cNvPr id="301" name="Nature of the Cure"/>
          <p:cNvSpPr txBox="1"/>
          <p:nvPr/>
        </p:nvSpPr>
        <p:spPr>
          <a:xfrm>
            <a:off x="123496" y="4170201"/>
            <a:ext cx="7772400" cy="769441"/>
          </a:xfrm>
          <a:prstGeom prst="rect">
            <a:avLst/>
          </a:prstGeom>
          <a:ln w="12700">
            <a:miter lim="400000"/>
          </a:ln>
          <a:effectLst>
            <a:outerShdw blurRad="63500" dist="35921" dir="2700000" rotWithShape="0">
              <a:srgbClr val="000000">
                <a:alpha val="74996"/>
              </a:srgbClr>
            </a:outerShdw>
          </a:effectLst>
          <a:extLst>
            <a:ext uri="{C572A759-6A51-4108-AA02-DFA0A04FC94B}">
              <ma14:wrappingTextBoxFlag xmlns:ma14="http://schemas.microsoft.com/office/mac/drawingml/2011/main" xmlns="" val="1"/>
            </a:ext>
          </a:extLst>
        </p:spPr>
        <p:txBody>
          <a:bodyPr lIns="45719" rIns="45719" anchor="ctr">
            <a:spAutoFit/>
          </a:bodyPr>
          <a:lstStyle>
            <a:lvl1pPr defTabSz="457200">
              <a:defRPr sz="4400">
                <a:solidFill>
                  <a:srgbClr val="FFFF00"/>
                </a:solidFill>
              </a:defRPr>
            </a:lvl1pPr>
          </a:lstStyle>
          <a:p>
            <a:r>
              <a:rPr dirty="0">
                <a:solidFill>
                  <a:srgbClr val="000000"/>
                </a:solidFill>
                <a:latin typeface="Tahoma Normal"/>
              </a:rPr>
              <a:t>Nature of the Cure</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Rectangle"/>
          <p:cNvSpPr/>
          <p:nvPr/>
        </p:nvSpPr>
        <p:spPr>
          <a:xfrm>
            <a:off x="-1" y="0"/>
            <a:ext cx="9144002" cy="6858000"/>
          </a:xfrm>
          <a:prstGeom prst="rect">
            <a:avLst/>
          </a:prstGeom>
          <a:solidFill>
            <a:srgbClr val="000000"/>
          </a:solidFill>
          <a:ln>
            <a:solidFill>
              <a:srgbClr val="000000"/>
            </a:solidFill>
          </a:ln>
        </p:spPr>
        <p:txBody>
          <a:bodyPr lIns="45719" rIns="45719" anchor="ctr"/>
          <a:lstStyle/>
          <a:p>
            <a:pPr algn="ctr" defTabSz="457200">
              <a:defRPr sz="1800">
                <a:solidFill>
                  <a:srgbClr val="FFFF00"/>
                </a:solidFill>
              </a:defRPr>
            </a:pPr>
            <a:endParaRPr dirty="0">
              <a:latin typeface="Tahoma Normal"/>
            </a:endParaRPr>
          </a:p>
        </p:txBody>
      </p:sp>
      <p:pic>
        <p:nvPicPr>
          <p:cNvPr id="304" name="C:\Documents and Settings\jclark\My Documents\My Pictures\black disc2.jpg" descr="C:\Documents and Settings\jclark\My Documents\My Pictures\black disc2.jpg"/>
          <p:cNvPicPr>
            <a:picLocks noChangeAspect="1"/>
          </p:cNvPicPr>
          <p:nvPr/>
        </p:nvPicPr>
        <p:blipFill>
          <a:blip r:embed="rId2">
            <a:extLst/>
          </a:blip>
          <a:stretch>
            <a:fillRect/>
          </a:stretch>
        </p:blipFill>
        <p:spPr>
          <a:xfrm>
            <a:off x="1219200" y="0"/>
            <a:ext cx="6858000" cy="6858000"/>
          </a:xfrm>
          <a:prstGeom prst="rect">
            <a:avLst/>
          </a:prstGeom>
          <a:ln w="12700">
            <a:miter lim="400000"/>
          </a:ln>
        </p:spPr>
      </p:pic>
      <p:sp>
        <p:nvSpPr>
          <p:cNvPr id="305" name="Dehydration"/>
          <p:cNvSpPr txBox="1">
            <a:spLocks noGrp="1"/>
          </p:cNvSpPr>
          <p:nvPr>
            <p:ph type="title" idx="4294967295"/>
          </p:nvPr>
        </p:nvSpPr>
        <p:spPr>
          <a:xfrm>
            <a:off x="685800" y="304799"/>
            <a:ext cx="7772400" cy="1143002"/>
          </a:xfrm>
          <a:prstGeom prst="rect">
            <a:avLst/>
          </a:prstGeom>
          <a:ln w="38100">
            <a:solidFill>
              <a:srgbClr val="FFFF00"/>
            </a:solidFill>
            <a:round/>
          </a:ln>
          <a:effectLst>
            <a:outerShdw blurRad="63500" dist="38098" dir="2700000" rotWithShape="0">
              <a:srgbClr val="000000">
                <a:alpha val="74996"/>
              </a:srgbClr>
            </a:outerShdw>
          </a:effectLst>
        </p:spPr>
        <p:txBody>
          <a:bodyPr>
            <a:normAutofit/>
          </a:bodyPr>
          <a:lstStyle>
            <a:lvl1pPr>
              <a:defRPr sz="6600">
                <a:solidFill>
                  <a:srgbClr val="FFFF00"/>
                </a:solidFill>
              </a:defRPr>
            </a:lvl1pPr>
          </a:lstStyle>
          <a:p>
            <a:r>
              <a:rPr dirty="0"/>
              <a:t>Dehydration</a:t>
            </a:r>
          </a:p>
        </p:txBody>
      </p:sp>
      <p:grpSp>
        <p:nvGrpSpPr>
          <p:cNvPr id="309" name="Group"/>
          <p:cNvGrpSpPr/>
          <p:nvPr/>
        </p:nvGrpSpPr>
        <p:grpSpPr>
          <a:xfrm>
            <a:off x="336550" y="3778250"/>
            <a:ext cx="3549652" cy="1250951"/>
            <a:chOff x="0" y="0"/>
            <a:chExt cx="3549651" cy="1250950"/>
          </a:xfrm>
        </p:grpSpPr>
        <p:sp>
          <p:nvSpPr>
            <p:cNvPr id="306" name="Dry Discs"/>
            <p:cNvSpPr txBox="1"/>
            <p:nvPr/>
          </p:nvSpPr>
          <p:spPr>
            <a:xfrm>
              <a:off x="0" y="0"/>
              <a:ext cx="1990285" cy="646328"/>
            </a:xfrm>
            <a:prstGeom prst="rect">
              <a:avLst/>
            </a:prstGeom>
            <a:noFill/>
            <a:ln w="12700" cap="flat">
              <a:noFill/>
              <a:miter lim="400000"/>
            </a:ln>
            <a:effectLst>
              <a:outerShdw blurRad="63500" dist="35921" dir="2700000" rotWithShape="0">
                <a:srgbClr val="000000">
                  <a:alpha val="74996"/>
                </a:srgbClr>
              </a:outerShdw>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defTabSz="457200">
                <a:defRPr sz="3600">
                  <a:solidFill>
                    <a:srgbClr val="FFFF00"/>
                  </a:solidFill>
                </a:defRPr>
              </a:lvl1pPr>
            </a:lstStyle>
            <a:p>
              <a:r>
                <a:rPr dirty="0">
                  <a:latin typeface="Tahoma Normal"/>
                </a:rPr>
                <a:t>Dry Discs</a:t>
              </a:r>
            </a:p>
          </p:txBody>
        </p:sp>
        <p:sp>
          <p:nvSpPr>
            <p:cNvPr id="307" name="Line"/>
            <p:cNvSpPr/>
            <p:nvPr/>
          </p:nvSpPr>
          <p:spPr>
            <a:xfrm>
              <a:off x="2346325" y="412750"/>
              <a:ext cx="1050925" cy="0"/>
            </a:xfrm>
            <a:prstGeom prst="line">
              <a:avLst/>
            </a:prstGeom>
            <a:noFill/>
            <a:ln w="38100" cap="flat">
              <a:solidFill>
                <a:srgbClr val="FFFF00"/>
              </a:solidFill>
              <a:prstDash val="solid"/>
              <a:round/>
              <a:tailEnd type="triangle" w="med" len="med"/>
            </a:ln>
            <a:effectLst>
              <a:outerShdw blurRad="63500" dist="35921" dir="2700000" rotWithShape="0">
                <a:srgbClr val="000000">
                  <a:alpha val="74996"/>
                </a:srgbClr>
              </a:outerShdw>
            </a:effectLst>
          </p:spPr>
          <p:txBody>
            <a:bodyPr wrap="square" lIns="45719" tIns="45719" rIns="45719" bIns="45719" numCol="1" anchor="t">
              <a:noAutofit/>
            </a:bodyPr>
            <a:lstStyle/>
            <a:p>
              <a:pPr>
                <a:defRPr>
                  <a:solidFill>
                    <a:srgbClr val="FFFF00"/>
                  </a:solidFill>
                </a:defRPr>
              </a:pPr>
              <a:endParaRPr dirty="0">
                <a:latin typeface="Tahoma Normal"/>
              </a:endParaRPr>
            </a:p>
          </p:txBody>
        </p:sp>
        <p:sp>
          <p:nvSpPr>
            <p:cNvPr id="308" name="Line"/>
            <p:cNvSpPr/>
            <p:nvPr/>
          </p:nvSpPr>
          <p:spPr>
            <a:xfrm>
              <a:off x="2346325" y="488950"/>
              <a:ext cx="1203326" cy="762000"/>
            </a:xfrm>
            <a:prstGeom prst="line">
              <a:avLst/>
            </a:prstGeom>
            <a:noFill/>
            <a:ln w="38100" cap="flat">
              <a:solidFill>
                <a:srgbClr val="FFFF00"/>
              </a:solidFill>
              <a:prstDash val="solid"/>
              <a:round/>
              <a:tailEnd type="triangle" w="med" len="med"/>
            </a:ln>
            <a:effectLst>
              <a:outerShdw blurRad="63500" dist="35921" dir="2700000" rotWithShape="0">
                <a:srgbClr val="000000">
                  <a:alpha val="74996"/>
                </a:srgbClr>
              </a:outerShdw>
            </a:effectLst>
          </p:spPr>
          <p:txBody>
            <a:bodyPr wrap="square" lIns="45719" tIns="45719" rIns="45719" bIns="45719" numCol="1" anchor="t">
              <a:noAutofit/>
            </a:bodyPr>
            <a:lstStyle/>
            <a:p>
              <a:pPr>
                <a:defRPr>
                  <a:solidFill>
                    <a:srgbClr val="FFFF00"/>
                  </a:solidFill>
                </a:defRPr>
              </a:pPr>
              <a:endParaRPr dirty="0">
                <a:latin typeface="Tahoma Normal"/>
              </a:endParaRPr>
            </a:p>
          </p:txBody>
        </p:sp>
      </p:grpSp>
      <p:grpSp>
        <p:nvGrpSpPr>
          <p:cNvPr id="312" name="Group"/>
          <p:cNvGrpSpPr/>
          <p:nvPr/>
        </p:nvGrpSpPr>
        <p:grpSpPr>
          <a:xfrm>
            <a:off x="304800" y="2898774"/>
            <a:ext cx="3657601" cy="646329"/>
            <a:chOff x="0" y="0"/>
            <a:chExt cx="3657600" cy="646327"/>
          </a:xfrm>
        </p:grpSpPr>
        <p:sp>
          <p:nvSpPr>
            <p:cNvPr id="310" name="Normal Disc"/>
            <p:cNvSpPr txBox="1"/>
            <p:nvPr/>
          </p:nvSpPr>
          <p:spPr>
            <a:xfrm>
              <a:off x="0" y="0"/>
              <a:ext cx="2535306" cy="6463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defTabSz="457200">
                <a:defRPr sz="3600">
                  <a:solidFill>
                    <a:srgbClr val="FFFF00"/>
                  </a:solidFill>
                </a:defRPr>
              </a:lvl1pPr>
            </a:lstStyle>
            <a:p>
              <a:r>
                <a:rPr dirty="0">
                  <a:latin typeface="Tahoma Normal"/>
                </a:rPr>
                <a:t>Normal Disc</a:t>
              </a:r>
            </a:p>
          </p:txBody>
        </p:sp>
        <p:sp>
          <p:nvSpPr>
            <p:cNvPr id="311" name="Line"/>
            <p:cNvSpPr/>
            <p:nvPr/>
          </p:nvSpPr>
          <p:spPr>
            <a:xfrm>
              <a:off x="2606675" y="377824"/>
              <a:ext cx="1050925" cy="1"/>
            </a:xfrm>
            <a:prstGeom prst="line">
              <a:avLst/>
            </a:prstGeom>
            <a:noFill/>
            <a:ln w="38100" cap="flat">
              <a:solidFill>
                <a:srgbClr val="FFFF00"/>
              </a:solidFill>
              <a:prstDash val="solid"/>
              <a:round/>
              <a:tailEnd type="triangle" w="med" len="med"/>
            </a:ln>
            <a:effectLst>
              <a:outerShdw blurRad="63500" dist="35921" dir="2700000" rotWithShape="0">
                <a:srgbClr val="000000">
                  <a:alpha val="74996"/>
                </a:srgbClr>
              </a:outerShdw>
            </a:effectLst>
          </p:spPr>
          <p:txBody>
            <a:bodyPr wrap="square" lIns="45719" tIns="45719" rIns="45719" bIns="45719" numCol="1" anchor="t">
              <a:noAutofit/>
            </a:bodyPr>
            <a:lstStyle/>
            <a:p>
              <a:pPr>
                <a:defRPr>
                  <a:solidFill>
                    <a:srgbClr val="FFFF00"/>
                  </a:solidFill>
                </a:defRPr>
              </a:pPr>
              <a:endParaRPr dirty="0">
                <a:latin typeface="Tahoma Normal"/>
              </a:endParaRPr>
            </a:p>
          </p:txBody>
        </p:sp>
      </p:grpSp>
    </p:spTree>
  </p:cSld>
  <p:clrMapOvr>
    <a:masterClrMapping/>
  </p:clrMapOvr>
  <mc:AlternateContent xmlns:mc="http://schemas.openxmlformats.org/markup-compatibility/2006" xmlns:p14="http://schemas.microsoft.com/office/powerpoint/2010/main">
    <mc:Choice Requires="p14">
      <p:transition>
        <p:circle/>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312"/>
                                        </p:tgtEl>
                                        <p:attrNameLst>
                                          <p:attrName>style.visibility</p:attrName>
                                        </p:attrNameLst>
                                      </p:cBhvr>
                                      <p:to>
                                        <p:strVal val="visible"/>
                                      </p:to>
                                    </p:set>
                                    <p:animEffect transition="in" filter="wipe(left)">
                                      <p:cBhvr>
                                        <p:cTn id="7" dur="500"/>
                                        <p:tgtEl>
                                          <p:spTgt spid="3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309"/>
                                        </p:tgtEl>
                                        <p:attrNameLst>
                                          <p:attrName>style.visibility</p:attrName>
                                        </p:attrNameLst>
                                      </p:cBhvr>
                                      <p:to>
                                        <p:strVal val="visible"/>
                                      </p:to>
                                    </p:set>
                                    <p:animEffect transition="in" filter="wipe(left)">
                                      <p:cBhvr>
                                        <p:cTn id="12" dur="500"/>
                                        <p:tgtEl>
                                          <p:spTgt spid="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 grpId="2" animBg="1" advAuto="0"/>
      <p:bldP spid="312" grpId="1" animBg="1" advAuto="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53ACBEE3-1813-8747-A89E-BB5598349E7A}"/>
              </a:ext>
            </a:extLst>
          </p:cNvPr>
          <p:cNvSpPr>
            <a:spLocks noChangeArrowheads="1"/>
          </p:cNvSpPr>
          <p:nvPr/>
        </p:nvSpPr>
        <p:spPr bwMode="auto">
          <a:xfrm>
            <a:off x="0" y="0"/>
            <a:ext cx="9144000" cy="6858000"/>
          </a:xfrm>
          <a:prstGeom prst="rect">
            <a:avLst/>
          </a:prstGeom>
          <a:solidFill>
            <a:schemeClr val="tx2"/>
          </a:solidFill>
          <a:ln w="9525">
            <a:solidFill>
              <a:schemeClr val="bg2"/>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dirty="0"/>
          </a:p>
        </p:txBody>
      </p:sp>
      <p:pic>
        <p:nvPicPr>
          <p:cNvPr id="72707" name="Picture 3" descr="C:\Documents and Settings\Administrator\My Documents\My Pictures\P0300214.JPG">
            <a:extLst>
              <a:ext uri="{FF2B5EF4-FFF2-40B4-BE49-F238E27FC236}">
                <a16:creationId xmlns:a16="http://schemas.microsoft.com/office/drawing/2014/main" id="{98AC22D8-B420-CF43-BB9D-E797BE07E6C2}"/>
              </a:ext>
            </a:extLst>
          </p:cNvPr>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4" name="Rectangle 4">
            <a:extLst>
              <a:ext uri="{FF2B5EF4-FFF2-40B4-BE49-F238E27FC236}">
                <a16:creationId xmlns:a16="http://schemas.microsoft.com/office/drawing/2014/main" id="{6C426871-F89B-5D4A-9E79-FC8D9064D1F6}"/>
              </a:ext>
            </a:extLst>
          </p:cNvPr>
          <p:cNvSpPr>
            <a:spLocks noGrp="1" noChangeArrowheads="1"/>
          </p:cNvSpPr>
          <p:nvPr>
            <p:ph type="title"/>
          </p:nvPr>
        </p:nvSpPr>
        <p:spPr>
          <a:xfrm>
            <a:off x="452943" y="185602"/>
            <a:ext cx="4953000" cy="1143000"/>
          </a:xfrm>
        </p:spPr>
        <p:txBody>
          <a:bodyPr/>
          <a:lstStyle/>
          <a:p>
            <a:pPr>
              <a:defRPr/>
            </a:pPr>
            <a:r>
              <a:rPr lang="en-US" sz="3600" dirty="0">
                <a:solidFill>
                  <a:srgbClr val="FFFF00"/>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How Much Water?</a:t>
            </a:r>
          </a:p>
        </p:txBody>
      </p:sp>
      <p:pic>
        <p:nvPicPr>
          <p:cNvPr id="158727" name="Picture 7" descr="C:\Documents and Settings\Administrator\My Documents\My Pictures\water2.jpg">
            <a:extLst>
              <a:ext uri="{FF2B5EF4-FFF2-40B4-BE49-F238E27FC236}">
                <a16:creationId xmlns:a16="http://schemas.microsoft.com/office/drawing/2014/main" id="{5D84F623-F5ED-D440-9E76-B66EAF8A0D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55988" y="1328057"/>
            <a:ext cx="6792612" cy="5013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8" name="Text Box 8">
            <a:extLst>
              <a:ext uri="{FF2B5EF4-FFF2-40B4-BE49-F238E27FC236}">
                <a16:creationId xmlns:a16="http://schemas.microsoft.com/office/drawing/2014/main" id="{42E113C7-74B7-A64C-BD2F-3DABFCCDCC46}"/>
              </a:ext>
            </a:extLst>
          </p:cNvPr>
          <p:cNvSpPr txBox="1">
            <a:spLocks noChangeArrowheads="1"/>
          </p:cNvSpPr>
          <p:nvPr/>
        </p:nvSpPr>
        <p:spPr bwMode="auto">
          <a:xfrm>
            <a:off x="1295400" y="6553200"/>
            <a:ext cx="6553200" cy="3365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1600" dirty="0" err="1">
                <a:latin typeface="Arial" charset="0"/>
              </a:rPr>
              <a:t>Nutr</a:t>
            </a:r>
            <a:r>
              <a:rPr lang="en-US" sz="1600" dirty="0">
                <a:latin typeface="Arial" charset="0"/>
              </a:rPr>
              <a:t> Rev. 2005 Jun;63(6 Pt 2):S30-9. </a:t>
            </a:r>
          </a:p>
        </p:txBody>
      </p:sp>
      <p:grpSp>
        <p:nvGrpSpPr>
          <p:cNvPr id="14" name="Group 13">
            <a:extLst>
              <a:ext uri="{FF2B5EF4-FFF2-40B4-BE49-F238E27FC236}">
                <a16:creationId xmlns:a16="http://schemas.microsoft.com/office/drawing/2014/main" id="{87C4A17E-7EC0-D541-93B5-759A77961333}"/>
              </a:ext>
            </a:extLst>
          </p:cNvPr>
          <p:cNvGrpSpPr/>
          <p:nvPr/>
        </p:nvGrpSpPr>
        <p:grpSpPr>
          <a:xfrm>
            <a:off x="4834279" y="225499"/>
            <a:ext cx="1761769" cy="1039091"/>
            <a:chOff x="6830109" y="162185"/>
            <a:chExt cx="1761769" cy="1039091"/>
          </a:xfrm>
        </p:grpSpPr>
        <p:pic>
          <p:nvPicPr>
            <p:cNvPr id="4" name="Picture 3">
              <a:extLst>
                <a:ext uri="{FF2B5EF4-FFF2-40B4-BE49-F238E27FC236}">
                  <a16:creationId xmlns:a16="http://schemas.microsoft.com/office/drawing/2014/main" id="{E8218E12-E1BB-654B-B578-1FCDFB48AD5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30109" y="162185"/>
              <a:ext cx="571500" cy="1039091"/>
            </a:xfrm>
            <a:prstGeom prst="rect">
              <a:avLst/>
            </a:prstGeom>
          </p:spPr>
        </p:pic>
        <p:sp>
          <p:nvSpPr>
            <p:cNvPr id="7" name="Rectangle 6">
              <a:extLst>
                <a:ext uri="{FF2B5EF4-FFF2-40B4-BE49-F238E27FC236}">
                  <a16:creationId xmlns:a16="http://schemas.microsoft.com/office/drawing/2014/main" id="{9DDF8B9A-1A5D-6545-965C-F88C6FBB2D02}"/>
                </a:ext>
              </a:extLst>
            </p:cNvPr>
            <p:cNvSpPr/>
            <p:nvPr/>
          </p:nvSpPr>
          <p:spPr>
            <a:xfrm>
              <a:off x="7401937" y="324145"/>
              <a:ext cx="1189941" cy="646331"/>
            </a:xfrm>
            <a:prstGeom prst="rect">
              <a:avLst/>
            </a:prstGeom>
          </p:spPr>
          <p:txBody>
            <a:bodyPr wrap="none">
              <a:spAutoFit/>
            </a:bodyPr>
            <a:lstStyle/>
            <a:p>
              <a:r>
                <a:rPr lang="en-US" sz="3600" dirty="0">
                  <a:solidFill>
                    <a:srgbClr val="FFFF00"/>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3.7 L</a:t>
              </a:r>
              <a:endParaRPr lang="en-US" sz="3600" dirty="0">
                <a:latin typeface="Tahoma" panose="020B0604030504040204" pitchFamily="34" charset="0"/>
                <a:ea typeface="Tahoma" panose="020B0604030504040204" pitchFamily="34" charset="0"/>
                <a:cs typeface="Tahoma" panose="020B0604030504040204" pitchFamily="34" charset="0"/>
              </a:endParaRPr>
            </a:p>
          </p:txBody>
        </p:sp>
      </p:grpSp>
      <p:grpSp>
        <p:nvGrpSpPr>
          <p:cNvPr id="13" name="Group 12">
            <a:extLst>
              <a:ext uri="{FF2B5EF4-FFF2-40B4-BE49-F238E27FC236}">
                <a16:creationId xmlns:a16="http://schemas.microsoft.com/office/drawing/2014/main" id="{BC8BA9D1-299F-6E44-8F2E-42F19BB52A27}"/>
              </a:ext>
            </a:extLst>
          </p:cNvPr>
          <p:cNvGrpSpPr/>
          <p:nvPr/>
        </p:nvGrpSpPr>
        <p:grpSpPr>
          <a:xfrm>
            <a:off x="6967879" y="237557"/>
            <a:ext cx="1761441" cy="1039091"/>
            <a:chOff x="4648200" y="160833"/>
            <a:chExt cx="1761441" cy="1039091"/>
          </a:xfrm>
        </p:grpSpPr>
        <p:pic>
          <p:nvPicPr>
            <p:cNvPr id="6" name="Picture 5">
              <a:extLst>
                <a:ext uri="{FF2B5EF4-FFF2-40B4-BE49-F238E27FC236}">
                  <a16:creationId xmlns:a16="http://schemas.microsoft.com/office/drawing/2014/main" id="{EB8C15A0-C527-B74F-B80A-B6E2A053626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48200" y="160833"/>
              <a:ext cx="571500" cy="1039091"/>
            </a:xfrm>
            <a:prstGeom prst="rect">
              <a:avLst/>
            </a:prstGeom>
          </p:spPr>
        </p:pic>
        <p:sp>
          <p:nvSpPr>
            <p:cNvPr id="8" name="Rectangle 7">
              <a:extLst>
                <a:ext uri="{FF2B5EF4-FFF2-40B4-BE49-F238E27FC236}">
                  <a16:creationId xmlns:a16="http://schemas.microsoft.com/office/drawing/2014/main" id="{32C249D4-23C5-8E44-BF30-74570E9E4F6A}"/>
                </a:ext>
              </a:extLst>
            </p:cNvPr>
            <p:cNvSpPr/>
            <p:nvPr/>
          </p:nvSpPr>
          <p:spPr>
            <a:xfrm>
              <a:off x="5219700" y="310735"/>
              <a:ext cx="1189941" cy="646331"/>
            </a:xfrm>
            <a:prstGeom prst="rect">
              <a:avLst/>
            </a:prstGeom>
          </p:spPr>
          <p:txBody>
            <a:bodyPr wrap="none">
              <a:spAutoFit/>
            </a:bodyPr>
            <a:lstStyle/>
            <a:p>
              <a:r>
                <a:rPr lang="en-US" sz="3600" dirty="0">
                  <a:solidFill>
                    <a:srgbClr val="FFFF00"/>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2.7 L</a:t>
              </a:r>
              <a:endParaRPr lang="en-US" sz="3600" dirty="0">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3305128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nodeType="clickEffect">
                                  <p:stCondLst>
                                    <p:cond delay="0"/>
                                  </p:stCondLst>
                                  <p:childTnLst>
                                    <p:set>
                                      <p:cBhvr>
                                        <p:cTn id="14" dur="1" fill="hold">
                                          <p:stCondLst>
                                            <p:cond delay="0"/>
                                          </p:stCondLst>
                                        </p:cTn>
                                        <p:tgtEl>
                                          <p:spTgt spid="158727"/>
                                        </p:tgtEl>
                                        <p:attrNameLst>
                                          <p:attrName>style.visibility</p:attrName>
                                        </p:attrNameLst>
                                      </p:cBhvr>
                                      <p:to>
                                        <p:strVal val="visible"/>
                                      </p:to>
                                    </p:set>
                                    <p:animEffect transition="in" filter="box(out)">
                                      <p:cBhvr>
                                        <p:cTn id="15" dur="500"/>
                                        <p:tgtEl>
                                          <p:spTgt spid="158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Rectangle"/>
          <p:cNvSpPr/>
          <p:nvPr/>
        </p:nvSpPr>
        <p:spPr>
          <a:xfrm>
            <a:off x="-1" y="0"/>
            <a:ext cx="9144002" cy="6858000"/>
          </a:xfrm>
          <a:prstGeom prst="rect">
            <a:avLst/>
          </a:prstGeom>
          <a:gradFill>
            <a:gsLst>
              <a:gs pos="0">
                <a:srgbClr val="C2A8A0"/>
              </a:gs>
              <a:gs pos="36999">
                <a:srgbClr val="FFFFFF"/>
              </a:gs>
              <a:gs pos="100000">
                <a:srgbClr val="FFFFFF"/>
              </a:gs>
            </a:gsLst>
          </a:gradFill>
          <a:ln w="12700">
            <a:miter lim="400000"/>
          </a:ln>
        </p:spPr>
        <p:txBody>
          <a:bodyPr lIns="45719" rIns="45719" anchor="ctr"/>
          <a:lstStyle/>
          <a:p>
            <a:pPr defTabSz="457200">
              <a:defRPr sz="1800">
                <a:solidFill>
                  <a:srgbClr val="FFFF00"/>
                </a:solidFill>
              </a:defRPr>
            </a:pPr>
            <a:endParaRPr dirty="0">
              <a:latin typeface="Tahoma Normal"/>
            </a:endParaRPr>
          </a:p>
        </p:txBody>
      </p:sp>
      <p:pic>
        <p:nvPicPr>
          <p:cNvPr id="325" name="heavy back.jpg" descr="heavy back.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19600" y="0"/>
            <a:ext cx="5041900" cy="8207375"/>
          </a:xfrm>
          <a:prstGeom prst="rect">
            <a:avLst/>
          </a:prstGeom>
          <a:ln w="12700">
            <a:miter lim="400000"/>
          </a:ln>
        </p:spPr>
      </p:pic>
      <p:sp>
        <p:nvSpPr>
          <p:cNvPr id="326" name="Obesity and Back Pain"/>
          <p:cNvSpPr txBox="1">
            <a:spLocks noGrp="1"/>
          </p:cNvSpPr>
          <p:nvPr>
            <p:ph type="title" idx="4294967295"/>
          </p:nvPr>
        </p:nvSpPr>
        <p:spPr>
          <a:xfrm>
            <a:off x="-228600" y="76199"/>
            <a:ext cx="6781800" cy="1143002"/>
          </a:xfrm>
          <a:prstGeom prst="rect">
            <a:avLst/>
          </a:prstGeom>
          <a:effectLst>
            <a:outerShdw blurRad="63500" dist="17960" dir="2700000" rotWithShape="0">
              <a:srgbClr val="000000">
                <a:alpha val="74996"/>
              </a:srgbClr>
            </a:outerShdw>
          </a:effectLst>
        </p:spPr>
        <p:txBody>
          <a:bodyPr>
            <a:normAutofit/>
          </a:bodyPr>
          <a:lstStyle>
            <a:lvl1pPr>
              <a:defRPr>
                <a:solidFill>
                  <a:srgbClr val="2D2E31"/>
                </a:solidFill>
              </a:defRPr>
            </a:lvl1pPr>
          </a:lstStyle>
          <a:p>
            <a:r>
              <a:rPr dirty="0"/>
              <a:t>Obesity and Back Pain</a:t>
            </a:r>
          </a:p>
        </p:txBody>
      </p:sp>
      <p:sp>
        <p:nvSpPr>
          <p:cNvPr id="327" name="Excess weight puts increased pressure on the discs, flattening them.…"/>
          <p:cNvSpPr txBox="1">
            <a:spLocks noGrp="1"/>
          </p:cNvSpPr>
          <p:nvPr>
            <p:ph type="body" idx="4294967295"/>
          </p:nvPr>
        </p:nvSpPr>
        <p:spPr>
          <a:xfrm>
            <a:off x="533400" y="1371600"/>
            <a:ext cx="4724400" cy="5410200"/>
          </a:xfrm>
          <a:prstGeom prst="rect">
            <a:avLst/>
          </a:prstGeom>
        </p:spPr>
        <p:txBody>
          <a:bodyPr>
            <a:normAutofit lnSpcReduction="10000"/>
          </a:bodyPr>
          <a:lstStyle/>
          <a:p>
            <a:pPr>
              <a:lnSpc>
                <a:spcPct val="110000"/>
              </a:lnSpc>
              <a:buChar char="•"/>
              <a:defRPr>
                <a:solidFill>
                  <a:srgbClr val="2D2E31"/>
                </a:solidFill>
              </a:defRPr>
            </a:pPr>
            <a:r>
              <a:rPr dirty="0"/>
              <a:t>Excess weight puts increased pressure on the discs, flattening them.</a:t>
            </a:r>
          </a:p>
          <a:p>
            <a:pPr>
              <a:lnSpc>
                <a:spcPct val="110000"/>
              </a:lnSpc>
              <a:buChar char="•"/>
              <a:defRPr>
                <a:solidFill>
                  <a:srgbClr val="2D2E31"/>
                </a:solidFill>
              </a:defRPr>
            </a:pPr>
            <a:r>
              <a:rPr dirty="0"/>
              <a:t>Overloaded, flattened discs take longer to rejuvenate.</a:t>
            </a:r>
          </a:p>
          <a:p>
            <a:pPr>
              <a:lnSpc>
                <a:spcPct val="110000"/>
              </a:lnSpc>
              <a:buChar char="•"/>
              <a:defRPr>
                <a:solidFill>
                  <a:srgbClr val="2D2E31"/>
                </a:solidFill>
              </a:defRPr>
            </a:pPr>
            <a:r>
              <a:rPr dirty="0"/>
              <a:t>Obese people have a higher incidence of back pain.</a:t>
            </a:r>
          </a:p>
        </p:txBody>
      </p:sp>
      <p:sp>
        <p:nvSpPr>
          <p:cNvPr id="328" name="Clin Biomech (Bristol, Avon). 2005 Oct;20(8):799-805."/>
          <p:cNvSpPr txBox="1"/>
          <p:nvPr/>
        </p:nvSpPr>
        <p:spPr>
          <a:xfrm>
            <a:off x="1924050" y="6553200"/>
            <a:ext cx="5011947" cy="338554"/>
          </a:xfrm>
          <a:prstGeom prst="rect">
            <a:avLst/>
          </a:prstGeom>
          <a:ln w="12700">
            <a:miter lim="400000"/>
          </a:ln>
          <a:effectLst>
            <a:outerShdw blurRad="63500" dist="17960" dir="2700000" rotWithShape="0">
              <a:srgbClr val="000000">
                <a:alpha val="74996"/>
              </a:srgbClr>
            </a:outerShdw>
          </a:effectLst>
          <a:extLst>
            <a:ext uri="{C572A759-6A51-4108-AA02-DFA0A04FC94B}">
              <ma14:wrappingTextBoxFlag xmlns:ma14="http://schemas.microsoft.com/office/mac/drawingml/2011/main" xmlns="" val="1"/>
            </a:ext>
          </a:extLst>
        </p:spPr>
        <p:txBody>
          <a:bodyPr wrap="none" lIns="45719" rIns="45719">
            <a:spAutoFit/>
          </a:bodyPr>
          <a:lstStyle>
            <a:lvl1pPr defTabSz="457200">
              <a:defRPr sz="1800">
                <a:solidFill>
                  <a:srgbClr val="969696"/>
                </a:solidFill>
              </a:defRPr>
            </a:lvl1pPr>
          </a:lstStyle>
          <a:p>
            <a:r>
              <a:rPr sz="1600" dirty="0" err="1">
                <a:solidFill>
                  <a:sysClr val="windowText" lastClr="000000"/>
                </a:solidFill>
                <a:latin typeface="Tahoma Normal"/>
              </a:rPr>
              <a:t>Clin</a:t>
            </a:r>
            <a:r>
              <a:rPr sz="1600" dirty="0">
                <a:solidFill>
                  <a:sysClr val="windowText" lastClr="000000"/>
                </a:solidFill>
                <a:latin typeface="Tahoma Normal"/>
              </a:rPr>
              <a:t> </a:t>
            </a:r>
            <a:r>
              <a:rPr sz="1600" dirty="0" err="1">
                <a:solidFill>
                  <a:sysClr val="windowText" lastClr="000000"/>
                </a:solidFill>
                <a:latin typeface="Tahoma Normal"/>
              </a:rPr>
              <a:t>Biomech</a:t>
            </a:r>
            <a:r>
              <a:rPr sz="1600" dirty="0">
                <a:solidFill>
                  <a:sysClr val="windowText" lastClr="000000"/>
                </a:solidFill>
                <a:latin typeface="Tahoma Normal"/>
              </a:rPr>
              <a:t> (Bristol, Avon). 2005 Oct;20(8):799-805.</a:t>
            </a:r>
          </a:p>
        </p:txBody>
      </p:sp>
    </p:spTree>
  </p:cSld>
  <p:clrMapOvr>
    <a:masterClrMapping/>
  </p:clrMapOvr>
  <mc:AlternateContent xmlns:mc="http://schemas.openxmlformats.org/markup-compatibility/2006" xmlns:p14="http://schemas.microsoft.com/office/powerpoint/2010/main">
    <mc:Choice Requires="p14">
      <p:transition>
        <p:wipe dir="d"/>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2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2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32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3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 grpId="1" build="p" bldLvl="5"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 name="breakfast.jpg" descr="breakfast.jpg"/>
          <p:cNvPicPr>
            <a:picLocks noChangeAspect="1"/>
          </p:cNvPicPr>
          <p:nvPr/>
        </p:nvPicPr>
        <p:blipFill>
          <a:blip r:embed="rId2">
            <a:extLst/>
          </a:blip>
          <a:stretch>
            <a:fillRect/>
          </a:stretch>
        </p:blipFill>
        <p:spPr>
          <a:xfrm>
            <a:off x="4762" y="0"/>
            <a:ext cx="9134476" cy="6858000"/>
          </a:xfrm>
          <a:prstGeom prst="rect">
            <a:avLst/>
          </a:prstGeom>
          <a:ln w="12700">
            <a:miter lim="400000"/>
          </a:ln>
        </p:spPr>
      </p:pic>
      <p:pic>
        <p:nvPicPr>
          <p:cNvPr id="333" name="C:\Documents and Settings\Administrator\My Documents\My Pictures\oats copy.gif" descr="C:\Documents and Settings\Administrator\My Documents\My Pictures\oats copy.g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5600" y="2895600"/>
            <a:ext cx="2835275" cy="3048000"/>
          </a:xfrm>
          <a:prstGeom prst="rect">
            <a:avLst/>
          </a:prstGeom>
          <a:ln w="12700">
            <a:miter lim="400000"/>
          </a:ln>
          <a:effectLst>
            <a:outerShdw blurRad="63500" dist="35921" dir="2700000" rotWithShape="0">
              <a:srgbClr val="000000">
                <a:alpha val="74996"/>
              </a:srgbClr>
            </a:outerShdw>
          </a:effectLst>
        </p:spPr>
      </p:pic>
      <p:sp>
        <p:nvSpPr>
          <p:cNvPr id="334" name="Nature of the Cure"/>
          <p:cNvSpPr txBox="1">
            <a:spLocks noGrp="1"/>
          </p:cNvSpPr>
          <p:nvPr>
            <p:ph type="title" idx="4294967295"/>
          </p:nvPr>
        </p:nvSpPr>
        <p:spPr>
          <a:xfrm>
            <a:off x="2362200" y="-152401"/>
            <a:ext cx="7772400" cy="1143002"/>
          </a:xfrm>
          <a:prstGeom prst="rect">
            <a:avLst/>
          </a:prstGeom>
          <a:effectLst>
            <a:outerShdw blurRad="63500" dist="38098" dir="2700000" rotWithShape="0">
              <a:srgbClr val="FFFFFF">
                <a:alpha val="74996"/>
              </a:srgbClr>
            </a:outerShdw>
          </a:effectLst>
        </p:spPr>
        <p:txBody>
          <a:bodyPr>
            <a:normAutofit/>
          </a:bodyPr>
          <a:lstStyle>
            <a:lvl1pPr>
              <a:defRPr b="1">
                <a:solidFill>
                  <a:srgbClr val="FF0000"/>
                </a:solidFill>
                <a:effectLst>
                  <a:outerShdw blurRad="12700" dist="25400" dir="2700000" rotWithShape="0">
                    <a:srgbClr val="DDDDDD"/>
                  </a:outerShdw>
                </a:effectLst>
              </a:defRPr>
            </a:lvl1pPr>
          </a:lstStyle>
          <a:p>
            <a:r>
              <a:rPr b="0" dirty="0"/>
              <a:t>Nature of the Cure</a:t>
            </a:r>
          </a:p>
        </p:txBody>
      </p:sp>
      <p:sp>
        <p:nvSpPr>
          <p:cNvPr id="335" name="Oatmeal.…"/>
          <p:cNvSpPr txBox="1">
            <a:spLocks noGrp="1"/>
          </p:cNvSpPr>
          <p:nvPr>
            <p:ph type="body" idx="4294967295"/>
          </p:nvPr>
        </p:nvSpPr>
        <p:spPr>
          <a:xfrm>
            <a:off x="-76200" y="1066800"/>
            <a:ext cx="7772400" cy="4114800"/>
          </a:xfrm>
          <a:prstGeom prst="rect">
            <a:avLst/>
          </a:prstGeom>
          <a:effectLst>
            <a:outerShdw blurRad="63500" dist="38098" dir="2700000" rotWithShape="0">
              <a:srgbClr val="FFFFFF">
                <a:alpha val="74996"/>
              </a:srgbClr>
            </a:outerShdw>
          </a:effectLst>
        </p:spPr>
        <p:txBody>
          <a:bodyPr>
            <a:normAutofit/>
          </a:bodyPr>
          <a:lstStyle/>
          <a:p>
            <a:pPr>
              <a:buChar char="•"/>
              <a:defRPr>
                <a:solidFill>
                  <a:srgbClr val="FF0000"/>
                </a:solidFill>
                <a:effectLst>
                  <a:outerShdw blurRad="12700" dist="25400" dir="2700000" rotWithShape="0">
                    <a:srgbClr val="DDDDDD"/>
                  </a:outerShdw>
                </a:effectLst>
              </a:defRPr>
            </a:pPr>
            <a:r>
              <a:rPr dirty="0"/>
              <a:t>Oatmeal.</a:t>
            </a:r>
          </a:p>
          <a:p>
            <a:pPr marL="742950" lvl="1" indent="-285750">
              <a:spcBef>
                <a:spcPts val="0"/>
              </a:spcBef>
              <a:defRPr sz="2800">
                <a:solidFill>
                  <a:srgbClr val="FF0000"/>
                </a:solidFill>
                <a:effectLst>
                  <a:outerShdw blurRad="12700" dist="25400" dir="2700000" rotWithShape="0">
                    <a:srgbClr val="DDDDDD"/>
                  </a:outerShdw>
                </a:effectLst>
              </a:defRPr>
            </a:pPr>
            <a:r>
              <a:rPr dirty="0"/>
              <a:t>No Oils. </a:t>
            </a:r>
          </a:p>
          <a:p>
            <a:pPr marL="742950" lvl="1" indent="-285750">
              <a:spcBef>
                <a:spcPts val="0"/>
              </a:spcBef>
              <a:defRPr sz="2800">
                <a:solidFill>
                  <a:srgbClr val="FF0000"/>
                </a:solidFill>
                <a:effectLst>
                  <a:outerShdw blurRad="12700" dist="25400" dir="2700000" rotWithShape="0">
                    <a:srgbClr val="DDDDDD"/>
                  </a:outerShdw>
                </a:effectLst>
              </a:defRPr>
            </a:pPr>
            <a:r>
              <a:rPr dirty="0"/>
              <a:t>No Sugars.</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3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3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33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3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 grpId="1" build="p" bldLvl="5"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 name="C:\Documents and Settings\jclark\My Documents\My Pictures\spine2.jpg" descr="C:\Documents and Settings\jclark\My Documents\My Pictures\spine2.jpg"/>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338" name="Clots / rouleauxed cells"/>
          <p:cNvSpPr txBox="1">
            <a:spLocks noGrp="1"/>
          </p:cNvSpPr>
          <p:nvPr>
            <p:ph type="title" idx="4294967295"/>
          </p:nvPr>
        </p:nvSpPr>
        <p:spPr>
          <a:xfrm>
            <a:off x="685800" y="609599"/>
            <a:ext cx="7772400" cy="1143002"/>
          </a:xfrm>
          <a:prstGeom prst="rect">
            <a:avLst/>
          </a:prstGeom>
          <a:effectLst>
            <a:outerShdw blurRad="63500" dist="38098" dir="2700000" rotWithShape="0">
              <a:srgbClr val="777777">
                <a:alpha val="74996"/>
              </a:srgbClr>
            </a:outerShdw>
          </a:effectLst>
        </p:spPr>
        <p:txBody>
          <a:bodyPr>
            <a:normAutofit/>
          </a:bodyPr>
          <a:lstStyle/>
          <a:p>
            <a:r>
              <a:rPr dirty="0"/>
              <a:t>Clots / </a:t>
            </a:r>
            <a:r>
              <a:rPr dirty="0" err="1"/>
              <a:t>rouleauxed</a:t>
            </a:r>
            <a:r>
              <a:rPr dirty="0"/>
              <a:t> cells</a:t>
            </a:r>
          </a:p>
        </p:txBody>
      </p:sp>
      <p:sp>
        <p:nvSpPr>
          <p:cNvPr id="339" name="Slow Transit.…"/>
          <p:cNvSpPr txBox="1">
            <a:spLocks noGrp="1"/>
          </p:cNvSpPr>
          <p:nvPr>
            <p:ph type="body" idx="4294967295"/>
          </p:nvPr>
        </p:nvSpPr>
        <p:spPr>
          <a:xfrm>
            <a:off x="685800" y="1981200"/>
            <a:ext cx="7772400" cy="4114800"/>
          </a:xfrm>
          <a:prstGeom prst="rect">
            <a:avLst/>
          </a:prstGeom>
          <a:effectLst>
            <a:outerShdw blurRad="63500" dist="38098" dir="2700000" rotWithShape="0">
              <a:srgbClr val="777777">
                <a:alpha val="74996"/>
              </a:srgbClr>
            </a:outerShdw>
          </a:effectLst>
        </p:spPr>
        <p:txBody>
          <a:bodyPr>
            <a:normAutofit/>
          </a:bodyPr>
          <a:lstStyle/>
          <a:p>
            <a:pPr>
              <a:buChar char="•"/>
            </a:pPr>
            <a:r>
              <a:rPr dirty="0"/>
              <a:t>Slow Transit.</a:t>
            </a:r>
          </a:p>
          <a:p>
            <a:pPr>
              <a:buChar char="•"/>
            </a:pPr>
            <a:r>
              <a:rPr dirty="0"/>
              <a:t>Radiation.</a:t>
            </a:r>
          </a:p>
        </p:txBody>
      </p:sp>
      <p:pic>
        <p:nvPicPr>
          <p:cNvPr id="340" name="C:\Documents and Settings\Administrator\My Documents\My Pictures\000803_1063_2867_vuvv.wmf" descr="C:\Documents and Settings\Administrator\My Documents\My Pictures\000803_1063_2867_vuvv.wm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05200" y="304800"/>
            <a:ext cx="5029200" cy="652938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wipe dir="d"/>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3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3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3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 grpId="1" build="p" bldLvl="5"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 name="salad1" descr="salad1"/>
          <p:cNvPicPr>
            <a:picLocks noChangeAspect="1"/>
          </p:cNvPicPr>
          <p:nvPr/>
        </p:nvPicPr>
        <p:blipFill>
          <a:blip r:embed="rId3">
            <a:extLst/>
          </a:blip>
          <a:stretch>
            <a:fillRect/>
          </a:stretch>
        </p:blipFill>
        <p:spPr>
          <a:xfrm>
            <a:off x="0" y="903287"/>
            <a:ext cx="9144000" cy="5954713"/>
          </a:xfrm>
          <a:prstGeom prst="rect">
            <a:avLst/>
          </a:prstGeom>
          <a:ln w="12700">
            <a:miter lim="400000"/>
          </a:ln>
        </p:spPr>
      </p:pic>
      <p:sp>
        <p:nvSpPr>
          <p:cNvPr id="343" name="Fresh Fruit and Vegetables and Immunity"/>
          <p:cNvSpPr txBox="1">
            <a:spLocks noGrp="1"/>
          </p:cNvSpPr>
          <p:nvPr>
            <p:ph type="title"/>
          </p:nvPr>
        </p:nvSpPr>
        <p:spPr>
          <a:xfrm>
            <a:off x="457200" y="92074"/>
            <a:ext cx="8229600" cy="811213"/>
          </a:xfrm>
          <a:prstGeom prst="rect">
            <a:avLst/>
          </a:prstGeom>
        </p:spPr>
        <p:txBody>
          <a:bodyPr>
            <a:normAutofit/>
          </a:bodyPr>
          <a:lstStyle>
            <a:lvl1pPr algn="l">
              <a:defRPr sz="3200" i="1">
                <a:solidFill>
                  <a:srgbClr val="CC6600"/>
                </a:solidFill>
              </a:defRPr>
            </a:lvl1pPr>
          </a:lstStyle>
          <a:p>
            <a:r>
              <a:rPr i="0" dirty="0">
                <a:solidFill>
                  <a:srgbClr val="FFFF00"/>
                </a:solidFill>
              </a:rPr>
              <a:t>Fresh Fruit and Vegetables and Immunity</a:t>
            </a:r>
          </a:p>
        </p:txBody>
      </p:sp>
      <p:sp>
        <p:nvSpPr>
          <p:cNvPr id="344" name="Fresh fruit and vegetables have been shown to be antibiotic, antiallergic, tumor-protective, anti-inflammatory and stimulating to the immune system."/>
          <p:cNvSpPr txBox="1">
            <a:spLocks noGrp="1"/>
          </p:cNvSpPr>
          <p:nvPr>
            <p:ph idx="1"/>
          </p:nvPr>
        </p:nvSpPr>
        <p:spPr>
          <a:xfrm>
            <a:off x="5013435" y="903287"/>
            <a:ext cx="4051738" cy="5257800"/>
          </a:xfrm>
          <a:prstGeom prst="rect">
            <a:avLst/>
          </a:prstGeom>
          <a:effectLst>
            <a:outerShdw blurRad="63500" dist="38098" dir="2700000" rotWithShape="0">
              <a:srgbClr val="000000">
                <a:alpha val="74996"/>
              </a:srgbClr>
            </a:outerShdw>
          </a:effectLst>
        </p:spPr>
        <p:txBody>
          <a:bodyPr>
            <a:normAutofit/>
          </a:bodyPr>
          <a:lstStyle>
            <a:lvl1pPr>
              <a:lnSpc>
                <a:spcPct val="120000"/>
              </a:lnSpc>
              <a:spcBef>
                <a:spcPts val="600"/>
              </a:spcBef>
              <a:buBlip>
                <a:blip r:embed="rId4"/>
              </a:buBlip>
              <a:defRPr sz="2800">
                <a:solidFill>
                  <a:srgbClr val="FFFFFF"/>
                </a:solidFill>
                <a:latin typeface="Tahoma"/>
                <a:ea typeface="Tahoma"/>
                <a:cs typeface="Tahoma"/>
                <a:sym typeface="Tahoma"/>
              </a:defRPr>
            </a:lvl1pPr>
          </a:lstStyle>
          <a:p>
            <a:r>
              <a:rPr dirty="0"/>
              <a:t>Fresh fruit and vegetables have been shown to be antibiotic, antiallergic, tumor-protective, anti-inflammatory and stimulating to the immune system. </a:t>
            </a:r>
          </a:p>
        </p:txBody>
      </p:sp>
      <p:sp>
        <p:nvSpPr>
          <p:cNvPr id="345" name="Fortschr Med. 1990 Jun 10;108(17):338-40."/>
          <p:cNvSpPr txBox="1"/>
          <p:nvPr/>
        </p:nvSpPr>
        <p:spPr>
          <a:xfrm>
            <a:off x="2552025" y="6521450"/>
            <a:ext cx="4039950" cy="33274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ctr" defTabSz="457200">
              <a:defRPr sz="1600">
                <a:solidFill>
                  <a:srgbClr val="FFFFFF"/>
                </a:solidFill>
                <a:latin typeface="Tahoma"/>
                <a:ea typeface="Tahoma"/>
                <a:cs typeface="Tahoma"/>
                <a:sym typeface="Tahoma"/>
              </a:defRPr>
            </a:lvl1pPr>
          </a:lstStyle>
          <a:p>
            <a:r>
              <a:t>Fortschr Med. 1990 Jun 10;108(17):338-40.</a:t>
            </a:r>
          </a:p>
        </p:txBody>
      </p:sp>
    </p:spTree>
  </p:cSld>
  <p:clrMapOvr>
    <a:masterClrMapping/>
  </p:clrMapOvr>
  <mc:AlternateContent xmlns:mc="http://schemas.openxmlformats.org/markup-compatibility/2006" xmlns:p14="http://schemas.microsoft.com/office/powerpoint/2010/main">
    <mc:Choice Requires="p14">
      <p:transition>
        <p:wipe dir="d"/>
      </p:transition>
    </mc:Choice>
    <mc:Fallback xmlns="">
      <p:transition spd="fast">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Plant Based Diet"/>
          <p:cNvSpPr txBox="1">
            <a:spLocks noGrp="1"/>
          </p:cNvSpPr>
          <p:nvPr>
            <p:ph type="title" idx="4294967295"/>
          </p:nvPr>
        </p:nvSpPr>
        <p:spPr>
          <a:xfrm>
            <a:off x="304800" y="685799"/>
            <a:ext cx="7772400" cy="1143002"/>
          </a:xfrm>
          <a:prstGeom prst="rect">
            <a:avLst/>
          </a:prstGeom>
        </p:spPr>
        <p:txBody>
          <a:bodyPr>
            <a:normAutofit/>
          </a:bodyPr>
          <a:lstStyle>
            <a:lvl1pPr algn="l">
              <a:defRPr sz="3200" i="1">
                <a:solidFill>
                  <a:srgbClr val="CC6600"/>
                </a:solidFill>
              </a:defRPr>
            </a:lvl1pPr>
          </a:lstStyle>
          <a:p>
            <a:r>
              <a:rPr i="0" dirty="0"/>
              <a:t>Plant Based Diet</a:t>
            </a:r>
          </a:p>
        </p:txBody>
      </p:sp>
      <p:sp>
        <p:nvSpPr>
          <p:cNvPr id="357" name="Compared with omnivores, vegans had significantly higher blood concentrations of:…"/>
          <p:cNvSpPr txBox="1">
            <a:spLocks noGrp="1"/>
          </p:cNvSpPr>
          <p:nvPr>
            <p:ph type="body" idx="4294967295"/>
          </p:nvPr>
        </p:nvSpPr>
        <p:spPr>
          <a:xfrm>
            <a:off x="228600" y="1447800"/>
            <a:ext cx="5105400" cy="5105400"/>
          </a:xfrm>
          <a:prstGeom prst="rect">
            <a:avLst/>
          </a:prstGeom>
        </p:spPr>
        <p:txBody>
          <a:bodyPr>
            <a:normAutofit/>
          </a:bodyPr>
          <a:lstStyle/>
          <a:p>
            <a:pPr>
              <a:lnSpc>
                <a:spcPct val="140000"/>
              </a:lnSpc>
              <a:spcBef>
                <a:spcPts val="500"/>
              </a:spcBef>
              <a:buBlip>
                <a:blip r:embed="rId3"/>
              </a:buBlip>
              <a:defRPr sz="2400">
                <a:solidFill>
                  <a:srgbClr val="000000"/>
                </a:solidFill>
                <a:latin typeface="Tahoma"/>
                <a:ea typeface="Tahoma"/>
                <a:cs typeface="Tahoma"/>
                <a:sym typeface="Tahoma"/>
              </a:defRPr>
            </a:pPr>
            <a:r>
              <a:t>Compared with omnivores, vegans had significantly higher blood concentrations of:</a:t>
            </a:r>
          </a:p>
          <a:p>
            <a:pPr marL="742950" lvl="1" indent="-285750">
              <a:lnSpc>
                <a:spcPct val="140000"/>
              </a:lnSpc>
              <a:spcBef>
                <a:spcPts val="0"/>
              </a:spcBef>
              <a:buBlip>
                <a:blip r:embed="rId3"/>
              </a:buBlip>
              <a:defRPr sz="2400">
                <a:solidFill>
                  <a:srgbClr val="000000"/>
                </a:solidFill>
                <a:latin typeface="Tahoma"/>
                <a:ea typeface="Tahoma"/>
                <a:cs typeface="Tahoma"/>
                <a:sym typeface="Tahoma"/>
              </a:defRPr>
            </a:pPr>
            <a:r>
              <a:t>Vitamin A. </a:t>
            </a:r>
          </a:p>
          <a:p>
            <a:pPr marL="742950" lvl="1" indent="-285750">
              <a:lnSpc>
                <a:spcPct val="140000"/>
              </a:lnSpc>
              <a:spcBef>
                <a:spcPts val="0"/>
              </a:spcBef>
              <a:buBlip>
                <a:blip r:embed="rId3"/>
              </a:buBlip>
              <a:defRPr sz="2400">
                <a:solidFill>
                  <a:srgbClr val="000000"/>
                </a:solidFill>
                <a:latin typeface="Tahoma"/>
                <a:ea typeface="Tahoma"/>
                <a:cs typeface="Tahoma"/>
                <a:sym typeface="Tahoma"/>
              </a:defRPr>
            </a:pPr>
            <a:r>
              <a:t>Vitamin C.  </a:t>
            </a:r>
          </a:p>
          <a:p>
            <a:pPr marL="742950" lvl="1" indent="-285750">
              <a:lnSpc>
                <a:spcPct val="140000"/>
              </a:lnSpc>
              <a:spcBef>
                <a:spcPts val="0"/>
              </a:spcBef>
              <a:buBlip>
                <a:blip r:embed="rId3"/>
              </a:buBlip>
              <a:defRPr sz="2400">
                <a:solidFill>
                  <a:srgbClr val="000000"/>
                </a:solidFill>
                <a:latin typeface="Tahoma"/>
                <a:ea typeface="Tahoma"/>
                <a:cs typeface="Tahoma"/>
                <a:sym typeface="Tahoma"/>
              </a:defRPr>
            </a:pPr>
            <a:r>
              <a:t>Vitamin E. </a:t>
            </a:r>
          </a:p>
          <a:p>
            <a:pPr>
              <a:lnSpc>
                <a:spcPct val="140000"/>
              </a:lnSpc>
              <a:spcBef>
                <a:spcPts val="500"/>
              </a:spcBef>
              <a:buBlip>
                <a:blip r:embed="rId3"/>
              </a:buBlip>
              <a:defRPr sz="2400">
                <a:solidFill>
                  <a:srgbClr val="000000"/>
                </a:solidFill>
                <a:latin typeface="Tahoma"/>
                <a:ea typeface="Tahoma"/>
                <a:cs typeface="Tahoma"/>
                <a:sym typeface="Tahoma"/>
              </a:defRPr>
            </a:pPr>
            <a:r>
              <a:t>Vegetarians’ natural killer cell activity is twice that of omnivores.</a:t>
            </a:r>
          </a:p>
        </p:txBody>
      </p:sp>
      <p:sp>
        <p:nvSpPr>
          <p:cNvPr id="358" name="Am J Clin Nutr. 1995 Dec;62(6):1221-7. Nutr Cancer. 1989;12(3):271-8."/>
          <p:cNvSpPr txBox="1"/>
          <p:nvPr/>
        </p:nvSpPr>
        <p:spPr>
          <a:xfrm>
            <a:off x="1254095" y="6529387"/>
            <a:ext cx="6589773" cy="3327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ctr" defTabSz="457200">
              <a:lnSpc>
                <a:spcPct val="90000"/>
              </a:lnSpc>
              <a:spcBef>
                <a:spcPts val="300"/>
              </a:spcBef>
              <a:defRPr sz="1600">
                <a:solidFill>
                  <a:srgbClr val="000000"/>
                </a:solidFill>
                <a:latin typeface="Tahoma"/>
                <a:ea typeface="Tahoma"/>
                <a:cs typeface="Tahoma"/>
                <a:sym typeface="Tahoma"/>
              </a:defRPr>
            </a:lvl1pPr>
          </a:lstStyle>
          <a:p>
            <a:r>
              <a:t>Am J Clin Nutr. 1995 Dec;62(6):1221-7. Nutr Cancer. 1989;12(3):271-8. </a:t>
            </a:r>
          </a:p>
        </p:txBody>
      </p:sp>
      <p:pic>
        <p:nvPicPr>
          <p:cNvPr id="359" name="26499311" descr="264993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48325" y="1752600"/>
            <a:ext cx="2989263" cy="4495800"/>
          </a:xfrm>
          <a:prstGeom prst="rect">
            <a:avLst/>
          </a:prstGeom>
          <a:ln w="57150">
            <a:solidFill>
              <a:srgbClr val="CCB374"/>
            </a:solidFill>
          </a:ln>
          <a:effectLst>
            <a:outerShdw blurRad="63500" dist="35921" dir="2700000" rotWithShape="0">
              <a:srgbClr val="CC6600">
                <a:alpha val="74996"/>
              </a:srgbClr>
            </a:outerShdw>
          </a:effectLst>
        </p:spPr>
      </p:pic>
    </p:spTree>
  </p:cSld>
  <p:clrMapOvr>
    <a:masterClrMapping/>
  </p:clrMapOvr>
  <mc:AlternateContent xmlns:mc="http://schemas.openxmlformats.org/markup-compatibility/2006" xmlns:p14="http://schemas.microsoft.com/office/powerpoint/2010/main">
    <mc:Choice Requires="p14">
      <p:transition>
        <p:wipe dir="r"/>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5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57">
                                            <p:txEl>
                                              <p:pRg st="0" end="0"/>
                                            </p:txEl>
                                          </p:spTgt>
                                        </p:tgtEl>
                                        <p:attrNameLst>
                                          <p:attrName>style.visibility</p:attrName>
                                        </p:attrNameLst>
                                      </p:cBhvr>
                                      <p:to>
                                        <p:strVal val="visible"/>
                                      </p:to>
                                    </p:set>
                                  </p:childTnLst>
                                </p:cTn>
                              </p:par>
                              <p:par>
                                <p:cTn id="9" presetID="1" presetClass="entr" presetSubtype="0" fill="hold" grpId="1" nodeType="withEffect">
                                  <p:stCondLst>
                                    <p:cond delay="0"/>
                                  </p:stCondLst>
                                  <p:iterate>
                                    <p:tmAbs val="0"/>
                                  </p:iterate>
                                  <p:childTnLst>
                                    <p:set>
                                      <p:cBhvr>
                                        <p:cTn id="10" fill="hold"/>
                                        <p:tgtEl>
                                          <p:spTgt spid="357">
                                            <p:txEl>
                                              <p:pRg st="1" end="1"/>
                                            </p:txEl>
                                          </p:spTgt>
                                        </p:tgtEl>
                                        <p:attrNameLst>
                                          <p:attrName>style.visibility</p:attrName>
                                        </p:attrNameLst>
                                      </p:cBhvr>
                                      <p:to>
                                        <p:strVal val="visible"/>
                                      </p:to>
                                    </p:set>
                                  </p:childTnLst>
                                </p:cTn>
                              </p:par>
                              <p:par>
                                <p:cTn id="11" presetID="1" presetClass="entr" presetSubtype="0" fill="hold" grpId="1" nodeType="withEffect">
                                  <p:stCondLst>
                                    <p:cond delay="0"/>
                                  </p:stCondLst>
                                  <p:iterate>
                                    <p:tmAbs val="0"/>
                                  </p:iterate>
                                  <p:childTnLst>
                                    <p:set>
                                      <p:cBhvr>
                                        <p:cTn id="12" fill="hold"/>
                                        <p:tgtEl>
                                          <p:spTgt spid="357">
                                            <p:txEl>
                                              <p:pRg st="2" end="2"/>
                                            </p:txEl>
                                          </p:spTgt>
                                        </p:tgtEl>
                                        <p:attrNameLst>
                                          <p:attrName>style.visibility</p:attrName>
                                        </p:attrNameLst>
                                      </p:cBhvr>
                                      <p:to>
                                        <p:strVal val="visible"/>
                                      </p:to>
                                    </p:set>
                                  </p:childTnLst>
                                </p:cTn>
                              </p:par>
                              <p:par>
                                <p:cTn id="13" presetID="1" presetClass="entr" presetSubtype="0" fill="hold" grpId="1" nodeType="withEffect">
                                  <p:stCondLst>
                                    <p:cond delay="0"/>
                                  </p:stCondLst>
                                  <p:iterate>
                                    <p:tmAbs val="0"/>
                                  </p:iterate>
                                  <p:childTnLst>
                                    <p:set>
                                      <p:cBhvr>
                                        <p:cTn id="14" fill="hold"/>
                                        <p:tgtEl>
                                          <p:spTgt spid="35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iterate>
                                    <p:tmAbs val="0"/>
                                  </p:iterate>
                                  <p:childTnLst>
                                    <p:set>
                                      <p:cBhvr>
                                        <p:cTn id="18" fill="hold"/>
                                        <p:tgtEl>
                                          <p:spTgt spid="35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 grpId="1" build="p"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 name="wine red.jpg" descr="wine red.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a:ln w="12700">
            <a:miter lim="400000"/>
          </a:ln>
        </p:spPr>
      </p:pic>
      <p:sp>
        <p:nvSpPr>
          <p:cNvPr id="371" name="Fermentation Inflammation"/>
          <p:cNvSpPr txBox="1">
            <a:spLocks noGrp="1"/>
          </p:cNvSpPr>
          <p:nvPr>
            <p:ph type="title" idx="4294967295"/>
          </p:nvPr>
        </p:nvSpPr>
        <p:spPr>
          <a:xfrm>
            <a:off x="0" y="-1"/>
            <a:ext cx="6934200" cy="1143002"/>
          </a:xfrm>
          <a:prstGeom prst="rect">
            <a:avLst/>
          </a:prstGeom>
          <a:effectLst>
            <a:outerShdw blurRad="50800" dist="38100" dir="2700000" rotWithShape="0">
              <a:srgbClr val="FFFFCC">
                <a:alpha val="42999"/>
              </a:srgbClr>
            </a:outerShdw>
          </a:effectLst>
        </p:spPr>
        <p:txBody>
          <a:bodyPr>
            <a:normAutofit/>
          </a:bodyPr>
          <a:lstStyle>
            <a:lvl1pPr>
              <a:defRPr sz="4800">
                <a:solidFill>
                  <a:srgbClr val="443E40"/>
                </a:solidFill>
                <a:effectLst>
                  <a:outerShdw blurRad="12700" dist="25400" dir="2700000" rotWithShape="0">
                    <a:srgbClr val="DDDDDD"/>
                  </a:outerShdw>
                </a:effectLst>
                <a:latin typeface="Arial Narrow"/>
                <a:ea typeface="Arial Narrow"/>
                <a:cs typeface="Arial Narrow"/>
                <a:sym typeface="Arial Narrow"/>
              </a:defRPr>
            </a:lvl1pPr>
          </a:lstStyle>
          <a:p>
            <a:r>
              <a:t>Fermentation Inflammation</a:t>
            </a:r>
          </a:p>
        </p:txBody>
      </p:sp>
      <p:sp>
        <p:nvSpPr>
          <p:cNvPr id="372" name="Alcoholic beverages…"/>
          <p:cNvSpPr txBox="1">
            <a:spLocks noGrp="1"/>
          </p:cNvSpPr>
          <p:nvPr>
            <p:ph type="body" sz="half" idx="4294967295"/>
          </p:nvPr>
        </p:nvSpPr>
        <p:spPr>
          <a:xfrm>
            <a:off x="228600" y="1143000"/>
            <a:ext cx="3810000" cy="4114800"/>
          </a:xfrm>
          <a:prstGeom prst="rect">
            <a:avLst/>
          </a:prstGeom>
        </p:spPr>
        <p:txBody>
          <a:bodyPr>
            <a:normAutofit/>
          </a:bodyPr>
          <a:lstStyle/>
          <a:p>
            <a:pPr marL="226314" indent="-226314" defTabSz="603504">
              <a:spcBef>
                <a:spcPts val="300"/>
              </a:spcBef>
              <a:buChar char="•"/>
              <a:defRPr sz="1584">
                <a:solidFill>
                  <a:srgbClr val="443E40"/>
                </a:solidFill>
                <a:latin typeface="Arial Black"/>
                <a:ea typeface="Arial Black"/>
                <a:cs typeface="Arial Black"/>
                <a:sym typeface="Arial Black"/>
              </a:defRPr>
            </a:pPr>
            <a:r>
              <a:t>Alcoholic beverages</a:t>
            </a:r>
          </a:p>
          <a:p>
            <a:pPr marL="226314" indent="-226314" defTabSz="603504">
              <a:spcBef>
                <a:spcPts val="300"/>
              </a:spcBef>
              <a:buChar char="•"/>
              <a:defRPr sz="1584">
                <a:solidFill>
                  <a:srgbClr val="443E40"/>
                </a:solidFill>
                <a:latin typeface="Arial Black"/>
                <a:ea typeface="Arial Black"/>
                <a:cs typeface="Arial Black"/>
                <a:sym typeface="Arial Black"/>
              </a:defRPr>
            </a:pPr>
            <a:r>
              <a:t>Vinegar</a:t>
            </a:r>
          </a:p>
          <a:p>
            <a:pPr marL="226314" indent="-226314" defTabSz="603504">
              <a:spcBef>
                <a:spcPts val="300"/>
              </a:spcBef>
              <a:buChar char="•"/>
              <a:defRPr sz="1584">
                <a:solidFill>
                  <a:srgbClr val="443E40"/>
                </a:solidFill>
                <a:latin typeface="Arial Black"/>
                <a:ea typeface="Arial Black"/>
                <a:cs typeface="Arial Black"/>
                <a:sym typeface="Arial Black"/>
              </a:defRPr>
            </a:pPr>
            <a:r>
              <a:t>Cheese</a:t>
            </a:r>
          </a:p>
          <a:p>
            <a:pPr marL="226314" indent="-226314" defTabSz="603504">
              <a:spcBef>
                <a:spcPts val="300"/>
              </a:spcBef>
              <a:buChar char="•"/>
              <a:defRPr sz="1584">
                <a:solidFill>
                  <a:srgbClr val="443E40"/>
                </a:solidFill>
                <a:latin typeface="Arial Black"/>
                <a:ea typeface="Arial Black"/>
                <a:cs typeface="Arial Black"/>
                <a:sym typeface="Arial Black"/>
              </a:defRPr>
            </a:pPr>
            <a:r>
              <a:t>Sour cream</a:t>
            </a:r>
          </a:p>
          <a:p>
            <a:pPr marL="226314" indent="-226314" defTabSz="603504">
              <a:spcBef>
                <a:spcPts val="300"/>
              </a:spcBef>
              <a:buChar char="•"/>
              <a:defRPr sz="1584">
                <a:solidFill>
                  <a:srgbClr val="443E40"/>
                </a:solidFill>
                <a:latin typeface="Arial Black"/>
                <a:ea typeface="Arial Black"/>
                <a:cs typeface="Arial Black"/>
                <a:sym typeface="Arial Black"/>
              </a:defRPr>
            </a:pPr>
            <a:r>
              <a:t>Yogurt</a:t>
            </a:r>
          </a:p>
          <a:p>
            <a:pPr marL="226314" indent="-226314" defTabSz="603504">
              <a:spcBef>
                <a:spcPts val="300"/>
              </a:spcBef>
              <a:buChar char="•"/>
              <a:defRPr sz="1584">
                <a:solidFill>
                  <a:srgbClr val="443E40"/>
                </a:solidFill>
                <a:latin typeface="Arial Black"/>
                <a:ea typeface="Arial Black"/>
                <a:cs typeface="Arial Black"/>
                <a:sym typeface="Arial Black"/>
              </a:defRPr>
            </a:pPr>
            <a:r>
              <a:t>Soy sauce </a:t>
            </a:r>
          </a:p>
          <a:p>
            <a:pPr marL="226314" indent="-226314" defTabSz="603504">
              <a:spcBef>
                <a:spcPts val="300"/>
              </a:spcBef>
              <a:buChar char="•"/>
              <a:defRPr sz="1584">
                <a:solidFill>
                  <a:srgbClr val="443E40"/>
                </a:solidFill>
                <a:latin typeface="Arial Black"/>
                <a:ea typeface="Arial Black"/>
                <a:cs typeface="Arial Black"/>
                <a:sym typeface="Arial Black"/>
              </a:defRPr>
            </a:pPr>
            <a:r>
              <a:t>Sauerkraut </a:t>
            </a:r>
          </a:p>
          <a:p>
            <a:pPr marL="226314" indent="-226314" defTabSz="603504">
              <a:spcBef>
                <a:spcPts val="300"/>
              </a:spcBef>
              <a:buChar char="•"/>
              <a:defRPr sz="1584">
                <a:solidFill>
                  <a:srgbClr val="443E40"/>
                </a:solidFill>
                <a:latin typeface="Arial Black"/>
                <a:ea typeface="Arial Black"/>
                <a:cs typeface="Arial Black"/>
                <a:sym typeface="Arial Black"/>
              </a:defRPr>
            </a:pPr>
            <a:r>
              <a:t>Salami</a:t>
            </a:r>
          </a:p>
          <a:p>
            <a:pPr marL="226314" indent="-226314" defTabSz="603504">
              <a:spcBef>
                <a:spcPts val="300"/>
              </a:spcBef>
              <a:buChar char="•"/>
              <a:defRPr sz="1584">
                <a:solidFill>
                  <a:srgbClr val="443E40"/>
                </a:solidFill>
                <a:latin typeface="Arial Black"/>
                <a:ea typeface="Arial Black"/>
                <a:cs typeface="Arial Black"/>
                <a:sym typeface="Arial Black"/>
              </a:defRPr>
            </a:pPr>
            <a:r>
              <a:t>Chocolate </a:t>
            </a:r>
          </a:p>
          <a:p>
            <a:pPr marL="226314" indent="-226314" defTabSz="603504">
              <a:spcBef>
                <a:spcPts val="300"/>
              </a:spcBef>
              <a:buChar char="•"/>
              <a:defRPr sz="1584">
                <a:solidFill>
                  <a:srgbClr val="443E40"/>
                </a:solidFill>
                <a:latin typeface="Arial Black"/>
                <a:ea typeface="Arial Black"/>
                <a:cs typeface="Arial Black"/>
                <a:sym typeface="Arial Black"/>
              </a:defRPr>
            </a:pPr>
            <a:r>
              <a:t>Vanilla </a:t>
            </a:r>
          </a:p>
          <a:p>
            <a:pPr marL="226314" indent="-226314" defTabSz="603504">
              <a:spcBef>
                <a:spcPts val="300"/>
              </a:spcBef>
              <a:buChar char="•"/>
              <a:defRPr sz="1584">
                <a:solidFill>
                  <a:srgbClr val="443E40"/>
                </a:solidFill>
                <a:latin typeface="Arial Black"/>
                <a:ea typeface="Arial Black"/>
                <a:cs typeface="Arial Black"/>
                <a:sym typeface="Arial Black"/>
              </a:defRPr>
            </a:pPr>
            <a:r>
              <a:t>Brown rice syrup</a:t>
            </a:r>
          </a:p>
          <a:p>
            <a:pPr marL="226314" indent="-226314" defTabSz="603504">
              <a:spcBef>
                <a:spcPts val="300"/>
              </a:spcBef>
              <a:buChar char="•"/>
              <a:defRPr sz="1584">
                <a:solidFill>
                  <a:srgbClr val="443E40"/>
                </a:solidFill>
                <a:latin typeface="Arial Black"/>
                <a:ea typeface="Arial Black"/>
                <a:cs typeface="Arial Black"/>
                <a:sym typeface="Arial Black"/>
              </a:defRPr>
            </a:pPr>
            <a:r>
              <a:t>Nutritional yeast</a:t>
            </a:r>
          </a:p>
        </p:txBody>
      </p:sp>
    </p:spTree>
  </p:cSld>
  <p:clrMapOvr>
    <a:masterClrMapping/>
  </p:clrMapOvr>
  <mc:AlternateContent xmlns:mc="http://schemas.openxmlformats.org/markup-compatibility/2006" xmlns:p14="http://schemas.microsoft.com/office/powerpoint/2010/main">
    <mc:Choice Requires="p14">
      <p:transition>
        <p:wipe dir="d"/>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 grpId="1"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36873-8071-4D45-8317-C0B11B15B18C}"/>
              </a:ext>
            </a:extLst>
          </p:cNvPr>
          <p:cNvSpPr>
            <a:spLocks noGrp="1"/>
          </p:cNvSpPr>
          <p:nvPr>
            <p:ph type="title" idx="4294967295"/>
          </p:nvPr>
        </p:nvSpPr>
        <p:spPr>
          <a:xfrm>
            <a:off x="914400" y="-259316"/>
            <a:ext cx="8229600" cy="1508125"/>
          </a:xfrm>
        </p:spPr>
        <p:txBody>
          <a:bodyPr/>
          <a:lstStyle/>
          <a:p>
            <a:r>
              <a:rPr lang="en-US" dirty="0">
                <a:solidFill>
                  <a:srgbClr val="C00000"/>
                </a:solidFill>
              </a:rPr>
              <a:t>Comfrey Salve Shows Efficacy</a:t>
            </a:r>
          </a:p>
        </p:txBody>
      </p:sp>
      <p:sp>
        <p:nvSpPr>
          <p:cNvPr id="3" name="Content Placeholder 2">
            <a:extLst>
              <a:ext uri="{FF2B5EF4-FFF2-40B4-BE49-F238E27FC236}">
                <a16:creationId xmlns:a16="http://schemas.microsoft.com/office/drawing/2014/main" id="{36FCA59C-D845-4742-80CD-478813A04228}"/>
              </a:ext>
            </a:extLst>
          </p:cNvPr>
          <p:cNvSpPr>
            <a:spLocks noGrp="1"/>
          </p:cNvSpPr>
          <p:nvPr>
            <p:ph idx="4294967295"/>
          </p:nvPr>
        </p:nvSpPr>
        <p:spPr>
          <a:xfrm>
            <a:off x="638641" y="2564904"/>
            <a:ext cx="3394075" cy="5257800"/>
          </a:xfrm>
        </p:spPr>
        <p:txBody>
          <a:bodyPr/>
          <a:lstStyle/>
          <a:p>
            <a:r>
              <a:rPr lang="en-US" dirty="0">
                <a:solidFill>
                  <a:srgbClr val="000000"/>
                </a:solidFill>
              </a:rPr>
              <a:t>Comfrey Salve gave 2-1/2 times more pain relief than a placebo. </a:t>
            </a:r>
          </a:p>
        </p:txBody>
      </p:sp>
      <p:sp>
        <p:nvSpPr>
          <p:cNvPr id="4" name="TextBox 3">
            <a:extLst>
              <a:ext uri="{FF2B5EF4-FFF2-40B4-BE49-F238E27FC236}">
                <a16:creationId xmlns:a16="http://schemas.microsoft.com/office/drawing/2014/main" id="{B978597B-EC13-A145-A72A-AC8DE6FE8D7F}"/>
              </a:ext>
            </a:extLst>
          </p:cNvPr>
          <p:cNvSpPr txBox="1"/>
          <p:nvPr/>
        </p:nvSpPr>
        <p:spPr>
          <a:xfrm>
            <a:off x="2670358" y="6381328"/>
            <a:ext cx="3803283"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600" dirty="0">
                <a:solidFill>
                  <a:srgbClr val="000000"/>
                </a:solidFill>
                <a:latin typeface="Arial" panose="020B0604020202020204" pitchFamily="34" charset="0"/>
                <a:cs typeface="Arial" panose="020B0604020202020204" pitchFamily="34" charset="0"/>
              </a:rPr>
              <a:t>Br J Sports Med. 2010 Jul;44(9):637-41. </a:t>
            </a:r>
          </a:p>
        </p:txBody>
      </p:sp>
      <p:pic>
        <p:nvPicPr>
          <p:cNvPr id="5" name="Picture 4">
            <a:extLst>
              <a:ext uri="{FF2B5EF4-FFF2-40B4-BE49-F238E27FC236}">
                <a16:creationId xmlns:a16="http://schemas.microsoft.com/office/drawing/2014/main" id="{DF4881D2-43AE-144B-BBA7-1B56DEE5BD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98641" y="692696"/>
            <a:ext cx="6350000" cy="6350000"/>
          </a:xfrm>
          <a:prstGeom prst="rect">
            <a:avLst/>
          </a:prstGeom>
        </p:spPr>
      </p:pic>
    </p:spTree>
    <p:extLst>
      <p:ext uri="{BB962C8B-B14F-4D97-AF65-F5344CB8AC3E}">
        <p14:creationId xmlns:p14="http://schemas.microsoft.com/office/powerpoint/2010/main" val="418252258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C:\Documents and Settings\Administrator\My Documents\My Pictures\warehouse.jpg" descr="C:\Documents and Settings\Administrator\My Documents\My Pictures\warehouse.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wipe dir="r"/>
      </p:transition>
    </mc:Choice>
    <mc:Fallback xmlns="">
      <p:transition spd="fast">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 name="E:\my pictures\9802620.jpg" descr="E:\my pictures\980262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9144000" cy="6858001"/>
          </a:xfrm>
          <a:prstGeom prst="rect">
            <a:avLst/>
          </a:prstGeom>
          <a:ln w="12700">
            <a:miter lim="400000"/>
          </a:ln>
        </p:spPr>
      </p:pic>
      <p:sp>
        <p:nvSpPr>
          <p:cNvPr id="375" name="Nature of the Cure"/>
          <p:cNvSpPr txBox="1">
            <a:spLocks noGrp="1"/>
          </p:cNvSpPr>
          <p:nvPr>
            <p:ph type="title" idx="4294967295"/>
          </p:nvPr>
        </p:nvSpPr>
        <p:spPr>
          <a:xfrm>
            <a:off x="685800" y="304800"/>
            <a:ext cx="7772400" cy="838200"/>
          </a:xfrm>
          <a:prstGeom prst="rect">
            <a:avLst/>
          </a:prstGeom>
          <a:effectLst>
            <a:outerShdw blurRad="63500" dist="45790" dir="3378596" rotWithShape="0">
              <a:srgbClr val="FFFFFF">
                <a:alpha val="74996"/>
              </a:srgbClr>
            </a:outerShdw>
          </a:effectLst>
        </p:spPr>
        <p:txBody>
          <a:bodyPr>
            <a:normAutofit/>
          </a:bodyPr>
          <a:lstStyle>
            <a:lvl1pPr>
              <a:defRPr>
                <a:solidFill>
                  <a:srgbClr val="FF0000"/>
                </a:solidFill>
                <a:effectLst>
                  <a:outerShdw blurRad="12700" dist="25400" dir="2700000" rotWithShape="0">
                    <a:srgbClr val="DDDDDD"/>
                  </a:outerShdw>
                </a:effectLst>
              </a:defRPr>
            </a:lvl1pPr>
          </a:lstStyle>
          <a:p>
            <a:r>
              <a:rPr dirty="0"/>
              <a:t>Nature of the Cure</a:t>
            </a:r>
          </a:p>
        </p:txBody>
      </p:sp>
      <p:sp>
        <p:nvSpPr>
          <p:cNvPr id="376" name="Vitamin C."/>
          <p:cNvSpPr txBox="1">
            <a:spLocks noGrp="1"/>
          </p:cNvSpPr>
          <p:nvPr>
            <p:ph type="body" idx="4294967295"/>
          </p:nvPr>
        </p:nvSpPr>
        <p:spPr>
          <a:xfrm>
            <a:off x="609600" y="1371600"/>
            <a:ext cx="7772400" cy="4114800"/>
          </a:xfrm>
          <a:prstGeom prst="rect">
            <a:avLst/>
          </a:prstGeom>
        </p:spPr>
        <p:txBody>
          <a:bodyPr>
            <a:normAutofit/>
          </a:bodyPr>
          <a:lstStyle>
            <a:lvl1pPr>
              <a:buChar char="•"/>
              <a:defRPr>
                <a:solidFill>
                  <a:srgbClr val="FF0000"/>
                </a:solidFill>
                <a:effectLst>
                  <a:outerShdw blurRad="12700" dist="25400" dir="2700000" rotWithShape="0">
                    <a:srgbClr val="DDDDDD"/>
                  </a:outerShdw>
                </a:effectLst>
              </a:defRPr>
            </a:lvl1pPr>
          </a:lstStyle>
          <a:p>
            <a:r>
              <a:rPr dirty="0"/>
              <a:t>Vitamin C.</a:t>
            </a:r>
          </a:p>
        </p:txBody>
      </p:sp>
      <p:sp>
        <p:nvSpPr>
          <p:cNvPr id="377" name="Med Ann Dist Columbia. 1964 Jun;33:274-6."/>
          <p:cNvSpPr txBox="1"/>
          <p:nvPr/>
        </p:nvSpPr>
        <p:spPr>
          <a:xfrm>
            <a:off x="1523999" y="6553200"/>
            <a:ext cx="6172202" cy="369332"/>
          </a:xfrm>
          <a:prstGeom prst="rect">
            <a:avLst/>
          </a:prstGeom>
          <a:ln w="12700">
            <a:miter lim="400000"/>
          </a:ln>
          <a:effectLst>
            <a:outerShdw blurRad="63500" dist="17960" dir="2700000" rotWithShape="0">
              <a:srgbClr val="000000">
                <a:alpha val="74996"/>
              </a:srgbClr>
            </a:outerShdw>
          </a:effectLst>
          <a:extLst>
            <a:ext uri="{C572A759-6A51-4108-AA02-DFA0A04FC94B}">
              <ma14:wrappingTextBoxFlag xmlns:ma14="http://schemas.microsoft.com/office/mac/drawingml/2011/main" xmlns="" val="1"/>
            </a:ext>
          </a:extLst>
        </p:spPr>
        <p:txBody>
          <a:bodyPr lIns="45719" rIns="45719">
            <a:spAutoFit/>
          </a:bodyPr>
          <a:lstStyle>
            <a:lvl1pPr algn="ctr" defTabSz="457200">
              <a:spcBef>
                <a:spcPts val="1000"/>
              </a:spcBef>
              <a:defRPr sz="1800">
                <a:solidFill>
                  <a:srgbClr val="FFFF00"/>
                </a:solidFill>
              </a:defRPr>
            </a:lvl1pPr>
          </a:lstStyle>
          <a:p>
            <a:r>
              <a:rPr dirty="0">
                <a:latin typeface="Tahoma Normal"/>
              </a:rPr>
              <a:t>Med Ann </a:t>
            </a:r>
            <a:r>
              <a:rPr dirty="0" err="1">
                <a:latin typeface="Tahoma Normal"/>
              </a:rPr>
              <a:t>Dist</a:t>
            </a:r>
            <a:r>
              <a:rPr dirty="0">
                <a:latin typeface="Tahoma Normal"/>
              </a:rPr>
              <a:t> Columbia. 1964 Jun;33:274-6.</a:t>
            </a:r>
          </a:p>
        </p:txBody>
      </p:sp>
    </p:spTree>
  </p:cSld>
  <p:clrMapOvr>
    <a:masterClrMapping/>
  </p:clrMapOvr>
  <mc:AlternateContent xmlns:mc="http://schemas.openxmlformats.org/markup-compatibility/2006" xmlns:p14="http://schemas.microsoft.com/office/powerpoint/2010/main">
    <mc:Choice Requires="p14">
      <p:transition>
        <p:wipe dir="d"/>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7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7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 grpId="1" build="p" bldLvl="5"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 name="C:\Documents and Settings\Administrator\My Documents\My Pictures\transfer\walkingf.jpg" descr="C:\Documents and Settings\Administrator\My Documents\My Pictures\transfer\walkingf.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 y="0"/>
            <a:ext cx="9144001" cy="6880225"/>
          </a:xfrm>
          <a:prstGeom prst="rect">
            <a:avLst/>
          </a:prstGeom>
          <a:ln w="12700">
            <a:miter lim="400000"/>
          </a:ln>
        </p:spPr>
      </p:pic>
      <p:sp>
        <p:nvSpPr>
          <p:cNvPr id="382" name="Nature of the Cure"/>
          <p:cNvSpPr txBox="1">
            <a:spLocks noGrp="1"/>
          </p:cNvSpPr>
          <p:nvPr>
            <p:ph type="title" idx="4294967295"/>
          </p:nvPr>
        </p:nvSpPr>
        <p:spPr>
          <a:xfrm>
            <a:off x="685800" y="-152401"/>
            <a:ext cx="7772400" cy="1143002"/>
          </a:xfrm>
          <a:prstGeom prst="rect">
            <a:avLst/>
          </a:prstGeom>
        </p:spPr>
        <p:txBody>
          <a:bodyPr>
            <a:normAutofit/>
          </a:bodyPr>
          <a:lstStyle>
            <a:lvl1pPr>
              <a:defRPr>
                <a:effectLst>
                  <a:outerShdw blurRad="12700" dist="25400" dir="2700000" rotWithShape="0">
                    <a:srgbClr val="DDDDDD"/>
                  </a:outerShdw>
                </a:effectLst>
              </a:defRPr>
            </a:lvl1pPr>
          </a:lstStyle>
          <a:p>
            <a:r>
              <a:rPr dirty="0"/>
              <a:t>Nature of the Cure</a:t>
            </a:r>
          </a:p>
        </p:txBody>
      </p:sp>
      <p:sp>
        <p:nvSpPr>
          <p:cNvPr id="383" name="Walk.…"/>
          <p:cNvSpPr txBox="1">
            <a:spLocks noGrp="1"/>
          </p:cNvSpPr>
          <p:nvPr>
            <p:ph type="body" idx="4294967295"/>
          </p:nvPr>
        </p:nvSpPr>
        <p:spPr>
          <a:xfrm>
            <a:off x="381000" y="990600"/>
            <a:ext cx="7772400" cy="4114800"/>
          </a:xfrm>
          <a:prstGeom prst="rect">
            <a:avLst/>
          </a:prstGeom>
        </p:spPr>
        <p:txBody>
          <a:bodyPr>
            <a:normAutofit/>
          </a:bodyPr>
          <a:lstStyle>
            <a:lvl1pPr>
              <a:buChar char="•"/>
              <a:defRPr>
                <a:effectLst>
                  <a:outerShdw blurRad="12700" dist="25400" dir="2700000" rotWithShape="0">
                    <a:srgbClr val="DDDDDD"/>
                  </a:outerShdw>
                </a:effectLst>
              </a:defRPr>
            </a:lvl1pPr>
            <a:lvl2pPr marL="742950" indent="-285750">
              <a:spcBef>
                <a:spcPts val="0"/>
              </a:spcBef>
              <a:defRPr sz="2800">
                <a:effectLst>
                  <a:outerShdw blurRad="12700" dist="25400" dir="2700000" rotWithShape="0">
                    <a:srgbClr val="DDDDDD"/>
                  </a:outerShdw>
                </a:effectLst>
              </a:defRPr>
            </a:lvl2pPr>
          </a:lstStyle>
          <a:p>
            <a:r>
              <a:rPr dirty="0"/>
              <a:t>Walk.</a:t>
            </a:r>
          </a:p>
          <a:p>
            <a:pPr lvl="1"/>
            <a:r>
              <a:rPr dirty="0"/>
              <a:t>Pumping</a:t>
            </a:r>
          </a:p>
        </p:txBody>
      </p:sp>
      <p:sp>
        <p:nvSpPr>
          <p:cNvPr id="384" name="Eur Spine J.  2003; 12(2):166-72"/>
          <p:cNvSpPr txBox="1"/>
          <p:nvPr/>
        </p:nvSpPr>
        <p:spPr>
          <a:xfrm>
            <a:off x="2971800" y="6491287"/>
            <a:ext cx="3463447" cy="369332"/>
          </a:xfrm>
          <a:prstGeom prst="rect">
            <a:avLst/>
          </a:prstGeom>
          <a:ln w="12700">
            <a:miter lim="400000"/>
          </a:ln>
          <a:effectLst>
            <a:outerShdw blurRad="63500" dist="35921" dir="2700000" rotWithShape="0">
              <a:srgbClr val="000000">
                <a:alpha val="74996"/>
              </a:srgbClr>
            </a:outerShdw>
          </a:effectLst>
          <a:extLst>
            <a:ext uri="{C572A759-6A51-4108-AA02-DFA0A04FC94B}">
              <ma14:wrappingTextBoxFlag xmlns:ma14="http://schemas.microsoft.com/office/mac/drawingml/2011/main" xmlns="" val="1"/>
            </a:ext>
          </a:extLst>
        </p:spPr>
        <p:txBody>
          <a:bodyPr wrap="none" lIns="45719" rIns="45719">
            <a:spAutoFit/>
          </a:bodyPr>
          <a:lstStyle>
            <a:lvl1pPr defTabSz="457200">
              <a:defRPr sz="1800">
                <a:solidFill>
                  <a:srgbClr val="FFFF00"/>
                </a:solidFill>
              </a:defRPr>
            </a:lvl1pPr>
          </a:lstStyle>
          <a:p>
            <a:r>
              <a:rPr dirty="0" err="1">
                <a:latin typeface="Tahoma Normal"/>
              </a:rPr>
              <a:t>Eur</a:t>
            </a:r>
            <a:r>
              <a:rPr dirty="0">
                <a:latin typeface="Tahoma Normal"/>
              </a:rPr>
              <a:t> Spine J.  2003; 12(2):166-72</a:t>
            </a:r>
          </a:p>
        </p:txBody>
      </p:sp>
    </p:spTree>
  </p:cSld>
  <p:clrMapOvr>
    <a:masterClrMapping/>
  </p:clrMapOvr>
  <mc:AlternateContent xmlns:mc="http://schemas.openxmlformats.org/markup-compatibility/2006" xmlns:p14="http://schemas.microsoft.com/office/powerpoint/2010/main">
    <mc:Choice Requires="p14">
      <p:transition>
        <p:wipe dir="d"/>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8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8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38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 grpId="1" build="p" bldLvl="5"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 name="C:\Documents and Settings\Administrator\My Documents\My Pictures\transfer\walkingd.jpg" descr="C:\Documents and Settings\Administrator\My Documents\My Pictures\transfer\walkingd.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9144000" cy="6837363"/>
          </a:xfrm>
          <a:prstGeom prst="rect">
            <a:avLst/>
          </a:prstGeom>
          <a:ln w="12700">
            <a:miter lim="400000"/>
          </a:ln>
        </p:spPr>
      </p:pic>
      <p:sp>
        <p:nvSpPr>
          <p:cNvPr id="389" name="Nature of the Cure"/>
          <p:cNvSpPr txBox="1">
            <a:spLocks noGrp="1"/>
          </p:cNvSpPr>
          <p:nvPr>
            <p:ph type="title" idx="4294967295"/>
          </p:nvPr>
        </p:nvSpPr>
        <p:spPr>
          <a:xfrm>
            <a:off x="1828800" y="-152401"/>
            <a:ext cx="7772400" cy="1143002"/>
          </a:xfrm>
          <a:prstGeom prst="rect">
            <a:avLst/>
          </a:prstGeom>
        </p:spPr>
        <p:txBody>
          <a:bodyPr>
            <a:normAutofit/>
          </a:bodyPr>
          <a:lstStyle>
            <a:lvl1pPr>
              <a:defRPr>
                <a:solidFill>
                  <a:srgbClr val="FFFF00"/>
                </a:solidFill>
                <a:effectLst>
                  <a:outerShdw blurRad="12700" dist="25400" dir="2700000" rotWithShape="0">
                    <a:srgbClr val="DDDDDD"/>
                  </a:outerShdw>
                </a:effectLst>
              </a:defRPr>
            </a:lvl1pPr>
          </a:lstStyle>
          <a:p>
            <a:r>
              <a:rPr dirty="0">
                <a:solidFill>
                  <a:srgbClr val="000000"/>
                </a:solidFill>
              </a:rPr>
              <a:t>Nature of the Cure</a:t>
            </a:r>
          </a:p>
        </p:txBody>
      </p:sp>
      <p:sp>
        <p:nvSpPr>
          <p:cNvPr id="390" name="Walk.…"/>
          <p:cNvSpPr txBox="1">
            <a:spLocks noGrp="1"/>
          </p:cNvSpPr>
          <p:nvPr>
            <p:ph type="body" sz="half" idx="4294967295"/>
          </p:nvPr>
        </p:nvSpPr>
        <p:spPr>
          <a:xfrm>
            <a:off x="4114800" y="838200"/>
            <a:ext cx="4191000" cy="4114800"/>
          </a:xfrm>
          <a:prstGeom prst="rect">
            <a:avLst/>
          </a:prstGeom>
        </p:spPr>
        <p:txBody>
          <a:bodyPr>
            <a:normAutofit/>
          </a:bodyPr>
          <a:lstStyle>
            <a:lvl1pPr>
              <a:buChar char="•"/>
              <a:defRPr>
                <a:effectLst>
                  <a:outerShdw blurRad="12700" dist="25400" dir="2700000" rotWithShape="0">
                    <a:srgbClr val="DDDDDD"/>
                  </a:outerShdw>
                </a:effectLst>
              </a:defRPr>
            </a:lvl1pPr>
            <a:lvl2pPr marL="742950" indent="-285750">
              <a:spcBef>
                <a:spcPts val="0"/>
              </a:spcBef>
              <a:defRPr sz="2800">
                <a:effectLst>
                  <a:outerShdw blurRad="12700" dist="25400" dir="2700000" rotWithShape="0">
                    <a:srgbClr val="DDDDDD"/>
                  </a:outerShdw>
                </a:effectLst>
              </a:defRPr>
            </a:lvl2pPr>
          </a:lstStyle>
          <a:p>
            <a:r>
              <a:rPr dirty="0">
                <a:solidFill>
                  <a:srgbClr val="000000"/>
                </a:solidFill>
              </a:rPr>
              <a:t>Walk.</a:t>
            </a:r>
          </a:p>
          <a:p>
            <a:pPr lvl="1"/>
            <a:r>
              <a:rPr dirty="0">
                <a:solidFill>
                  <a:srgbClr val="000000"/>
                </a:solidFill>
              </a:rPr>
              <a:t>Oxygen.</a:t>
            </a:r>
          </a:p>
        </p:txBody>
      </p:sp>
    </p:spTree>
  </p:cSld>
  <p:clrMapOvr>
    <a:masterClrMapping/>
  </p:clrMapOvr>
  <mc:AlternateContent xmlns:mc="http://schemas.openxmlformats.org/markup-compatibility/2006" xmlns:p14="http://schemas.microsoft.com/office/powerpoint/2010/main">
    <mc:Choice Requires="p14">
      <p:transition>
        <p:wipe dir="d"/>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9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9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39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1" build="p" bldLvl="5"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Rectangle"/>
          <p:cNvSpPr/>
          <p:nvPr/>
        </p:nvSpPr>
        <p:spPr>
          <a:xfrm>
            <a:off x="-1" y="0"/>
            <a:ext cx="9144002" cy="6858000"/>
          </a:xfrm>
          <a:prstGeom prst="rect">
            <a:avLst/>
          </a:prstGeom>
          <a:solidFill>
            <a:srgbClr val="000000"/>
          </a:solidFill>
          <a:ln>
            <a:solidFill>
              <a:srgbClr val="000000"/>
            </a:solidFill>
          </a:ln>
        </p:spPr>
        <p:txBody>
          <a:bodyPr lIns="45719" rIns="45719" anchor="ctr"/>
          <a:lstStyle/>
          <a:p>
            <a:pPr defTabSz="457200">
              <a:defRPr sz="1800">
                <a:solidFill>
                  <a:srgbClr val="FFFF00"/>
                </a:solidFill>
              </a:defRPr>
            </a:pPr>
            <a:endParaRPr dirty="0">
              <a:latin typeface="Tahoma Normal"/>
            </a:endParaRPr>
          </a:p>
        </p:txBody>
      </p:sp>
      <p:pic>
        <p:nvPicPr>
          <p:cNvPr id="393" name="L:\usb\longevity\longevity pictures\32138032.jpg" descr="L:\usb\longevity\longevity pictures\32138032.jpg"/>
          <p:cNvPicPr>
            <a:picLocks noChangeAspect="1"/>
          </p:cNvPicPr>
          <p:nvPr/>
        </p:nvPicPr>
        <p:blipFill>
          <a:blip r:embed="rId2">
            <a:extLst/>
          </a:blip>
          <a:stretch>
            <a:fillRect/>
          </a:stretch>
        </p:blipFill>
        <p:spPr>
          <a:xfrm>
            <a:off x="1981200" y="0"/>
            <a:ext cx="5454650" cy="8124825"/>
          </a:xfrm>
          <a:prstGeom prst="rect">
            <a:avLst/>
          </a:prstGeom>
          <a:ln w="12700">
            <a:miter lim="400000"/>
          </a:ln>
        </p:spPr>
      </p:pic>
      <p:sp>
        <p:nvSpPr>
          <p:cNvPr id="394" name="Nature of the Cure"/>
          <p:cNvSpPr txBox="1">
            <a:spLocks noGrp="1"/>
          </p:cNvSpPr>
          <p:nvPr>
            <p:ph type="title" idx="4294967295"/>
          </p:nvPr>
        </p:nvSpPr>
        <p:spPr>
          <a:xfrm>
            <a:off x="685800" y="-76201"/>
            <a:ext cx="7772400" cy="1143002"/>
          </a:xfrm>
          <a:prstGeom prst="rect">
            <a:avLst/>
          </a:prstGeom>
          <a:effectLst>
            <a:outerShdw blurRad="63500" dist="38098" dir="2700000" rotWithShape="0">
              <a:srgbClr val="000000">
                <a:alpha val="74996"/>
              </a:srgbClr>
            </a:outerShdw>
          </a:effectLst>
        </p:spPr>
        <p:txBody>
          <a:bodyPr>
            <a:normAutofit/>
          </a:bodyPr>
          <a:lstStyle/>
          <a:p>
            <a:r>
              <a:rPr dirty="0"/>
              <a:t>Nature of the Cure</a:t>
            </a:r>
          </a:p>
        </p:txBody>
      </p:sp>
      <p:sp>
        <p:nvSpPr>
          <p:cNvPr id="395" name="Walk for Stress relief."/>
          <p:cNvSpPr txBox="1">
            <a:spLocks noGrp="1"/>
          </p:cNvSpPr>
          <p:nvPr>
            <p:ph type="body" sz="quarter" idx="4294967295"/>
          </p:nvPr>
        </p:nvSpPr>
        <p:spPr>
          <a:xfrm>
            <a:off x="2362200" y="914400"/>
            <a:ext cx="5181600" cy="609600"/>
          </a:xfrm>
          <a:prstGeom prst="rect">
            <a:avLst/>
          </a:prstGeom>
          <a:effectLst>
            <a:outerShdw blurRad="63500" dist="38098" dir="2700000" rotWithShape="0">
              <a:srgbClr val="000000">
                <a:alpha val="74996"/>
              </a:srgbClr>
            </a:outerShdw>
          </a:effectLst>
        </p:spPr>
        <p:txBody>
          <a:bodyPr>
            <a:normAutofit/>
          </a:bodyPr>
          <a:lstStyle>
            <a:lvl1pPr>
              <a:buChar char="•"/>
            </a:lvl1pPr>
          </a:lstStyle>
          <a:p>
            <a:r>
              <a:rPr dirty="0"/>
              <a:t>Walk for Stress relief.</a:t>
            </a:r>
          </a:p>
        </p:txBody>
      </p:sp>
    </p:spTree>
  </p:cSld>
  <p:clrMapOvr>
    <a:masterClrMapping/>
  </p:clrMapOvr>
  <mc:AlternateContent xmlns:mc="http://schemas.openxmlformats.org/markup-compatibility/2006" xmlns:p14="http://schemas.microsoft.com/office/powerpoint/2010/main">
    <mc:Choice Requires="p14">
      <p:transition>
        <p:wipe dir="d"/>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9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9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 grpId="1" build="p" bldLvl="5"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296772-3164-BA44-8AF1-D8F1AE54E1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63FAFDFB-CBD0-C341-A627-2884B2657AFD}"/>
              </a:ext>
            </a:extLst>
          </p:cNvPr>
          <p:cNvSpPr>
            <a:spLocks noGrp="1"/>
          </p:cNvSpPr>
          <p:nvPr>
            <p:ph idx="1"/>
          </p:nvPr>
        </p:nvSpPr>
        <p:spPr>
          <a:xfrm>
            <a:off x="242887" y="214312"/>
            <a:ext cx="8229600" cy="5257800"/>
          </a:xfrm>
        </p:spPr>
        <p:txBody>
          <a:bodyPr/>
          <a:lstStyle/>
          <a:p>
            <a:pPr>
              <a:buFont typeface="Arial" panose="020B0604020202020204" pitchFamily="34" charset="0"/>
              <a:buChar char="•"/>
            </a:pPr>
            <a:r>
              <a:rPr lang="en-US" sz="4000" dirty="0">
                <a:solidFill>
                  <a:srgbClr val="C00000"/>
                </a:solidFill>
              </a:rPr>
              <a:t>Schedule regularity. </a:t>
            </a:r>
          </a:p>
        </p:txBody>
      </p:sp>
    </p:spTree>
    <p:extLst>
      <p:ext uri="{BB962C8B-B14F-4D97-AF65-F5344CB8AC3E}">
        <p14:creationId xmlns:p14="http://schemas.microsoft.com/office/powerpoint/2010/main" val="443357886"/>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Rectangle"/>
          <p:cNvSpPr/>
          <p:nvPr/>
        </p:nvSpPr>
        <p:spPr>
          <a:xfrm>
            <a:off x="-1" y="0"/>
            <a:ext cx="9144002" cy="6858000"/>
          </a:xfrm>
          <a:prstGeom prst="rect">
            <a:avLst/>
          </a:prstGeom>
          <a:solidFill>
            <a:srgbClr val="FFFFFF"/>
          </a:solidFill>
          <a:ln w="12700">
            <a:miter lim="400000"/>
          </a:ln>
        </p:spPr>
        <p:txBody>
          <a:bodyPr lIns="45719" rIns="45719" anchor="ctr"/>
          <a:lstStyle/>
          <a:p>
            <a:pPr defTabSz="457200">
              <a:defRPr sz="1800">
                <a:solidFill>
                  <a:srgbClr val="FFFF00"/>
                </a:solidFill>
              </a:defRPr>
            </a:pPr>
            <a:endParaRPr dirty="0">
              <a:latin typeface="Tahoma Normal"/>
            </a:endParaRPr>
          </a:p>
        </p:txBody>
      </p:sp>
      <p:pic>
        <p:nvPicPr>
          <p:cNvPr id="398" name="C:\Documents and Settings\Administrator\My Documents\My Pictures\23626635.jpg" descr="C:\Documents and Settings\Administrator\My Documents\My Pictures\23626635.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70981" y="1268760"/>
            <a:ext cx="6530120" cy="5623159"/>
          </a:xfrm>
          <a:prstGeom prst="rect">
            <a:avLst/>
          </a:prstGeom>
          <a:ln w="12700">
            <a:miter lim="400000"/>
          </a:ln>
        </p:spPr>
      </p:pic>
      <p:sp>
        <p:nvSpPr>
          <p:cNvPr id="399" name="What About Exercise?"/>
          <p:cNvSpPr txBox="1">
            <a:spLocks noGrp="1"/>
          </p:cNvSpPr>
          <p:nvPr>
            <p:ph type="title" idx="4294967295"/>
          </p:nvPr>
        </p:nvSpPr>
        <p:spPr>
          <a:xfrm>
            <a:off x="-684584" y="128418"/>
            <a:ext cx="7772400" cy="1143002"/>
          </a:xfrm>
          <a:prstGeom prst="rect">
            <a:avLst/>
          </a:prstGeom>
        </p:spPr>
        <p:txBody>
          <a:bodyPr>
            <a:normAutofit/>
          </a:bodyPr>
          <a:lstStyle>
            <a:lvl1pPr>
              <a:defRPr>
                <a:effectLst>
                  <a:outerShdw blurRad="12700" dist="25400" dir="2700000" rotWithShape="0">
                    <a:srgbClr val="DDDDDD"/>
                  </a:outerShdw>
                </a:effectLst>
              </a:defRPr>
            </a:lvl1pPr>
          </a:lstStyle>
          <a:p>
            <a:r>
              <a:rPr dirty="0">
                <a:solidFill>
                  <a:srgbClr val="000000"/>
                </a:solidFill>
              </a:rPr>
              <a:t>What About Exercise</a:t>
            </a:r>
            <a:r>
              <a:rPr lang="en-US" dirty="0">
                <a:solidFill>
                  <a:srgbClr val="000000"/>
                </a:solidFill>
              </a:rPr>
              <a:t>s</a:t>
            </a:r>
            <a:r>
              <a:rPr dirty="0">
                <a:solidFill>
                  <a:srgbClr val="000000"/>
                </a:solidFill>
              </a:rPr>
              <a:t>?</a:t>
            </a:r>
          </a:p>
        </p:txBody>
      </p:sp>
      <p:pic>
        <p:nvPicPr>
          <p:cNvPr id="400" name="toestouch.png" descr="toestouch.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78787" y="1481719"/>
            <a:ext cx="3914775" cy="54102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fade thruBlk="1"/>
      </p:transition>
    </mc:Choice>
    <mc:Fallback xmlns="">
      <p:transition spd="fast">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 name="E:\my pictures\30899195.jpg" descr="E:\my pictures\30899195.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 y="0"/>
            <a:ext cx="9144001" cy="6858000"/>
          </a:xfrm>
          <a:prstGeom prst="rect">
            <a:avLst/>
          </a:prstGeom>
          <a:ln w="12700">
            <a:miter lim="400000"/>
          </a:ln>
          <a:effectLst>
            <a:outerShdw blurRad="63500" dist="35921" dir="2700000" rotWithShape="0">
              <a:srgbClr val="000000">
                <a:alpha val="74996"/>
              </a:srgbClr>
            </a:outerShdw>
          </a:effectLst>
        </p:spPr>
      </p:pic>
      <p:sp>
        <p:nvSpPr>
          <p:cNvPr id="403" name="Stretching"/>
          <p:cNvSpPr txBox="1">
            <a:spLocks noGrp="1"/>
          </p:cNvSpPr>
          <p:nvPr>
            <p:ph type="title" idx="4294967295"/>
          </p:nvPr>
        </p:nvSpPr>
        <p:spPr>
          <a:xfrm>
            <a:off x="609600" y="-1"/>
            <a:ext cx="7772400" cy="1143002"/>
          </a:xfrm>
          <a:prstGeom prst="rect">
            <a:avLst/>
          </a:prstGeom>
          <a:effectLst>
            <a:outerShdw blurRad="63500" dist="38098" dir="2700000" rotWithShape="0">
              <a:srgbClr val="000000">
                <a:alpha val="74996"/>
              </a:srgbClr>
            </a:outerShdw>
          </a:effectLst>
        </p:spPr>
        <p:txBody>
          <a:bodyPr>
            <a:normAutofit/>
          </a:bodyPr>
          <a:lstStyle>
            <a:lvl1pPr>
              <a:defRPr sz="3200"/>
            </a:lvl1pPr>
          </a:lstStyle>
          <a:p>
            <a:r>
              <a:rPr dirty="0"/>
              <a:t>Stretching</a:t>
            </a:r>
          </a:p>
        </p:txBody>
      </p:sp>
      <p:sp>
        <p:nvSpPr>
          <p:cNvPr id="404" name="The goal of stretching is to stretch and improve the flexibility of muscles and other soft tissues of the back.…"/>
          <p:cNvSpPr txBox="1">
            <a:spLocks noGrp="1"/>
          </p:cNvSpPr>
          <p:nvPr>
            <p:ph type="body" sz="half" idx="4294967295"/>
          </p:nvPr>
        </p:nvSpPr>
        <p:spPr>
          <a:xfrm>
            <a:off x="685800" y="5029200"/>
            <a:ext cx="7772400" cy="1981200"/>
          </a:xfrm>
          <a:prstGeom prst="rect">
            <a:avLst/>
          </a:prstGeom>
        </p:spPr>
        <p:txBody>
          <a:bodyPr>
            <a:normAutofit fontScale="92500"/>
          </a:bodyPr>
          <a:lstStyle/>
          <a:p>
            <a:pPr>
              <a:lnSpc>
                <a:spcPct val="150000"/>
              </a:lnSpc>
              <a:spcBef>
                <a:spcPts val="500"/>
              </a:spcBef>
              <a:buChar char="•"/>
              <a:defRPr sz="2400">
                <a:effectLst>
                  <a:outerShdw blurRad="12700" dist="25400" dir="2700000" rotWithShape="0">
                    <a:srgbClr val="DDDDDD"/>
                  </a:outerShdw>
                </a:effectLst>
              </a:defRPr>
            </a:pPr>
            <a:r>
              <a:rPr dirty="0"/>
              <a:t>The goal of stretching is to stretch and improve the flexibility of muscles and other soft tissues of the back.</a:t>
            </a:r>
          </a:p>
          <a:p>
            <a:pPr>
              <a:lnSpc>
                <a:spcPct val="150000"/>
              </a:lnSpc>
              <a:spcBef>
                <a:spcPts val="500"/>
              </a:spcBef>
              <a:buChar char="•"/>
              <a:defRPr sz="2400">
                <a:effectLst>
                  <a:outerShdw blurRad="12700" dist="25400" dir="2700000" rotWithShape="0">
                    <a:srgbClr val="DDDDDD"/>
                  </a:outerShdw>
                </a:effectLst>
              </a:defRPr>
            </a:pPr>
            <a:r>
              <a:rPr dirty="0"/>
              <a:t>This reduces stiffness and improve range of motion. </a:t>
            </a:r>
          </a:p>
        </p:txBody>
      </p:sp>
    </p:spTree>
  </p:cSld>
  <p:clrMapOvr>
    <a:masterClrMapping/>
  </p:clrMapOvr>
  <mc:AlternateContent xmlns:mc="http://schemas.openxmlformats.org/markup-compatibility/2006" xmlns:p14="http://schemas.microsoft.com/office/powerpoint/2010/main">
    <mc:Choice Requires="p14">
      <p:transition>
        <p:wipe dir="d"/>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0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0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40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 grpId="1" build="p" bldLvl="5"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3905F6-E5BD-2F44-8BF4-0015FDD3A67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19716" y="-4491880"/>
            <a:ext cx="20893498" cy="13907233"/>
          </a:xfrm>
          <a:prstGeom prst="rect">
            <a:avLst/>
          </a:prstGeom>
        </p:spPr>
      </p:pic>
      <p:sp>
        <p:nvSpPr>
          <p:cNvPr id="407" name="Flexion"/>
          <p:cNvSpPr txBox="1">
            <a:spLocks noGrp="1"/>
          </p:cNvSpPr>
          <p:nvPr>
            <p:ph type="title" idx="4294967295"/>
          </p:nvPr>
        </p:nvSpPr>
        <p:spPr>
          <a:xfrm>
            <a:off x="-1302633" y="0"/>
            <a:ext cx="7772400" cy="1143002"/>
          </a:xfrm>
          <a:prstGeom prst="rect">
            <a:avLst/>
          </a:prstGeom>
          <a:effectLst>
            <a:outerShdw blurRad="63500" dist="38098" dir="2700000" rotWithShape="0">
              <a:srgbClr val="000000">
                <a:alpha val="74996"/>
              </a:srgbClr>
            </a:outerShdw>
          </a:effectLst>
        </p:spPr>
        <p:txBody>
          <a:bodyPr>
            <a:normAutofit/>
          </a:bodyPr>
          <a:lstStyle>
            <a:lvl1pPr>
              <a:defRPr sz="5400">
                <a:solidFill>
                  <a:srgbClr val="FFFF00"/>
                </a:solidFill>
              </a:defRPr>
            </a:lvl1pPr>
          </a:lstStyle>
          <a:p>
            <a:r>
              <a:rPr dirty="0">
                <a:effectLst>
                  <a:glow rad="101600">
                    <a:srgbClr val="000000">
                      <a:alpha val="60000"/>
                    </a:srgbClr>
                  </a:glow>
                </a:effectLst>
              </a:rPr>
              <a:t>Flexion</a:t>
            </a:r>
          </a:p>
        </p:txBody>
      </p:sp>
      <p:sp>
        <p:nvSpPr>
          <p:cNvPr id="409" name="Forward Flexion Exercises:…"/>
          <p:cNvSpPr txBox="1"/>
          <p:nvPr/>
        </p:nvSpPr>
        <p:spPr>
          <a:xfrm>
            <a:off x="-381000" y="1295399"/>
            <a:ext cx="5029200" cy="34163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457200" indent="-457200" defTabSz="457200">
              <a:lnSpc>
                <a:spcPct val="90000"/>
              </a:lnSpc>
              <a:spcBef>
                <a:spcPts val="400"/>
              </a:spcBef>
              <a:buSzPct val="100000"/>
              <a:buChar char="•"/>
              <a:defRPr sz="1800">
                <a:solidFill>
                  <a:srgbClr val="FFFFFF"/>
                </a:solidFill>
                <a:effectLst>
                  <a:outerShdw blurRad="12700" dist="25400" dir="2700000" rotWithShape="0">
                    <a:srgbClr val="DDDDDD"/>
                  </a:outerShdw>
                </a:effectLst>
              </a:defRPr>
            </a:pPr>
            <a:endParaRPr dirty="0">
              <a:latin typeface="Tahoma Normal"/>
            </a:endParaRPr>
          </a:p>
        </p:txBody>
      </p:sp>
      <p:pic>
        <p:nvPicPr>
          <p:cNvPr id="6" name="toestouch.png" descr="toestouch.png">
            <a:extLst>
              <a:ext uri="{FF2B5EF4-FFF2-40B4-BE49-F238E27FC236}">
                <a16:creationId xmlns:a16="http://schemas.microsoft.com/office/drawing/2014/main" id="{AD3D3F9C-6907-BA41-A31B-1F383366007F}"/>
              </a:ext>
            </a:extLst>
          </p:cNvPr>
          <p:cNvPicPr>
            <a:picLocks noChangeAspect="1"/>
          </p:cNvPicPr>
          <p:nvPr/>
        </p:nvPicPr>
        <p:blipFill>
          <a:blip r:embed="rId4">
            <a:extLst/>
          </a:blip>
          <a:stretch>
            <a:fillRect/>
          </a:stretch>
        </p:blipFill>
        <p:spPr>
          <a:xfrm flipH="1">
            <a:off x="3743356" y="133732"/>
            <a:ext cx="5084735" cy="7255708"/>
          </a:xfrm>
          <a:prstGeom prst="rect">
            <a:avLst/>
          </a:prstGeom>
          <a:ln w="12700">
            <a:miter lim="400000"/>
          </a:ln>
          <a:effectLst>
            <a:outerShdw blurRad="381000" dist="127000" dir="3360000" sx="103000" sy="103000" algn="tl" rotWithShape="0">
              <a:prstClr val="black">
                <a:alpha val="26000"/>
              </a:prstClr>
            </a:outerShdw>
          </a:effectLst>
        </p:spPr>
      </p:pic>
    </p:spTree>
  </p:cSld>
  <p:clrMapOvr>
    <a:masterClrMapping/>
  </p:clrMapOvr>
  <mc:AlternateContent xmlns:mc="http://schemas.openxmlformats.org/markup-compatibility/2006" xmlns:p14="http://schemas.microsoft.com/office/powerpoint/2010/main">
    <mc:Choice Requires="p14">
      <p:transition>
        <p:wipe/>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09">
                                            <p:bg/>
                                          </p:spTgt>
                                        </p:tgtEl>
                                        <p:attrNameLst>
                                          <p:attrName>style.visibility</p:attrName>
                                        </p:attrNameLst>
                                      </p:cBhvr>
                                      <p:to>
                                        <p:strVal val="visible"/>
                                      </p:to>
                                    </p:set>
                                  </p:childTnLst>
                                </p:cTn>
                              </p:par>
                              <p:par>
                                <p:cTn id="7" presetID="1" presetClass="entr" presetSubtype="0" fill="hold" grpId="1" nodeType="withEffect" nodePh="1">
                                  <p:stCondLst>
                                    <p:cond delay="0"/>
                                  </p:stCondLst>
                                  <p:endCondLst>
                                    <p:cond evt="begin" delay="0">
                                      <p:tn val="7"/>
                                    </p:cond>
                                  </p:endCondLst>
                                  <p:iterate>
                                    <p:tmAbs val="0"/>
                                  </p:iterate>
                                  <p:childTnLst>
                                    <p:set>
                                      <p:cBhvr>
                                        <p:cTn id="8" fill="hold"/>
                                        <p:tgtEl>
                                          <p:spTgt spid="40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 grpId="1" build="p" bldLvl="5"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5116BA-DE8C-AC4A-8158-B79FE0DD9B7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413" name="Extension"/>
          <p:cNvSpPr txBox="1">
            <a:spLocks noGrp="1"/>
          </p:cNvSpPr>
          <p:nvPr>
            <p:ph type="title" idx="4294967295"/>
          </p:nvPr>
        </p:nvSpPr>
        <p:spPr>
          <a:xfrm>
            <a:off x="2555776" y="1"/>
            <a:ext cx="3744416" cy="2204863"/>
          </a:xfrm>
          <a:prstGeom prst="rect">
            <a:avLst/>
          </a:prstGeom>
          <a:solidFill>
            <a:srgbClr val="6B3D31"/>
          </a:solidFill>
          <a:ln w="38100">
            <a:solidFill>
              <a:srgbClr val="9E6943"/>
            </a:solidFill>
          </a:ln>
          <a:effectLst>
            <a:outerShdw blurRad="63500" dist="38098" dir="2700000" rotWithShape="0">
              <a:srgbClr val="000000">
                <a:alpha val="74996"/>
              </a:srgbClr>
            </a:outerShdw>
          </a:effectLst>
        </p:spPr>
        <p:txBody>
          <a:bodyPr>
            <a:normAutofit/>
          </a:bodyPr>
          <a:lstStyle>
            <a:lvl1pPr>
              <a:defRPr sz="3200"/>
            </a:lvl1pPr>
          </a:lstStyle>
          <a:p>
            <a:r>
              <a:rPr sz="5400" dirty="0"/>
              <a:t>Extension</a:t>
            </a:r>
          </a:p>
        </p:txBody>
      </p:sp>
    </p:spTree>
  </p:cSld>
  <p:clrMapOvr>
    <a:masterClrMapping/>
  </p:clrMapOvr>
  <mc:AlternateContent xmlns:mc="http://schemas.openxmlformats.org/markup-compatibility/2006" xmlns:p14="http://schemas.microsoft.com/office/powerpoint/2010/main">
    <mc:Choice Requires="p14">
      <p:transition>
        <p:wipe dir="u"/>
      </p:transition>
    </mc:Choice>
    <mc:Fallback xmlns="">
      <p:transition spd="fast">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B60214-1F7A-974A-9765-BCDA0546071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3953" y="102650"/>
            <a:ext cx="5346915" cy="6857755"/>
          </a:xfrm>
          <a:prstGeom prst="rect">
            <a:avLst/>
          </a:prstGeom>
        </p:spPr>
      </p:pic>
      <p:sp>
        <p:nvSpPr>
          <p:cNvPr id="416" name="twist"/>
          <p:cNvSpPr txBox="1">
            <a:spLocks noGrp="1"/>
          </p:cNvSpPr>
          <p:nvPr>
            <p:ph type="title" idx="4294967295"/>
          </p:nvPr>
        </p:nvSpPr>
        <p:spPr>
          <a:xfrm>
            <a:off x="2051720" y="260648"/>
            <a:ext cx="7772400" cy="1143002"/>
          </a:xfrm>
          <a:prstGeom prst="rect">
            <a:avLst/>
          </a:prstGeom>
        </p:spPr>
        <p:txBody>
          <a:bodyPr>
            <a:normAutofit fontScale="90000"/>
          </a:bodyPr>
          <a:lstStyle>
            <a:lvl1pPr>
              <a:defRPr>
                <a:effectLst>
                  <a:outerShdw blurRad="12700" dist="25400" dir="2700000" rotWithShape="0">
                    <a:srgbClr val="DDDDDD"/>
                  </a:outerShdw>
                </a:effectLst>
              </a:defRPr>
            </a:lvl1pPr>
          </a:lstStyle>
          <a:p>
            <a:r>
              <a:rPr lang="en-US" sz="7200" dirty="0">
                <a:solidFill>
                  <a:srgbClr val="000000"/>
                </a:solidFill>
              </a:rPr>
              <a:t>T</a:t>
            </a:r>
            <a:r>
              <a:rPr sz="7200" dirty="0">
                <a:solidFill>
                  <a:srgbClr val="000000"/>
                </a:solidFill>
              </a:rPr>
              <a:t>wist</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A747665-EC82-5041-B554-7E66220B3A3E}"/>
              </a:ext>
            </a:extLst>
          </p:cNvPr>
          <p:cNvSpPr/>
          <p:nvPr/>
        </p:nvSpPr>
        <p:spPr>
          <a:xfrm>
            <a:off x="0" y="0"/>
            <a:ext cx="9144000" cy="1569658"/>
          </a:xfrm>
          <a:prstGeom prst="rect">
            <a:avLst/>
          </a:prstGeom>
          <a:solidFill>
            <a:srgbClr val="EDEBE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u="none" strike="noStrike" cap="none" spc="0" normalizeH="0" baseline="0" dirty="0">
              <a:ln>
                <a:noFill/>
              </a:ln>
              <a:solidFill>
                <a:srgbClr val="0000FF"/>
              </a:solidFill>
              <a:effectLst/>
              <a:uFillTx/>
              <a:latin typeface="Tahoma Normal"/>
              <a:sym typeface="Times New Roman"/>
            </a:endParaRPr>
          </a:p>
          <a:p>
            <a:pPr marL="0" marR="0" indent="0" algn="l" defTabSz="914400" rtl="0" fontAlgn="auto" latinLnBrk="0" hangingPunct="0">
              <a:lnSpc>
                <a:spcPct val="100000"/>
              </a:lnSpc>
              <a:spcBef>
                <a:spcPts val="0"/>
              </a:spcBef>
              <a:spcAft>
                <a:spcPts val="0"/>
              </a:spcAft>
              <a:buClrTx/>
              <a:buSzTx/>
              <a:buFontTx/>
              <a:buNone/>
              <a:tabLst/>
            </a:pPr>
            <a:endParaRPr lang="en-US" dirty="0">
              <a:latin typeface="Tahoma Normal"/>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2400" u="none" strike="noStrike" cap="none" spc="0" normalizeH="0" baseline="0" dirty="0">
              <a:ln>
                <a:noFill/>
              </a:ln>
              <a:solidFill>
                <a:srgbClr val="0000FF"/>
              </a:solidFill>
              <a:effectLst/>
              <a:uFillTx/>
              <a:latin typeface="Tahoma Normal"/>
              <a:sym typeface="Times New Roman"/>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2400" u="none" strike="noStrike" cap="none" spc="0" normalizeH="0" baseline="0" dirty="0">
              <a:ln>
                <a:noFill/>
              </a:ln>
              <a:solidFill>
                <a:srgbClr val="0000FF"/>
              </a:solidFill>
              <a:effectLst/>
              <a:uFillTx/>
              <a:latin typeface="Tahoma Normal"/>
              <a:sym typeface="Times New Roman"/>
            </a:endParaRPr>
          </a:p>
        </p:txBody>
      </p:sp>
      <p:pic>
        <p:nvPicPr>
          <p:cNvPr id="7" name="Picture 6">
            <a:extLst>
              <a:ext uri="{FF2B5EF4-FFF2-40B4-BE49-F238E27FC236}">
                <a16:creationId xmlns:a16="http://schemas.microsoft.com/office/drawing/2014/main" id="{7C15C7BC-840A-4E4F-9CC0-7A70FE882E8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371600"/>
            <a:ext cx="9144000" cy="5486400"/>
          </a:xfrm>
          <a:prstGeom prst="rect">
            <a:avLst/>
          </a:prstGeom>
        </p:spPr>
      </p:pic>
      <p:sp>
        <p:nvSpPr>
          <p:cNvPr id="2" name="Title 1">
            <a:extLst>
              <a:ext uri="{FF2B5EF4-FFF2-40B4-BE49-F238E27FC236}">
                <a16:creationId xmlns:a16="http://schemas.microsoft.com/office/drawing/2014/main" id="{B07388C2-0AF4-F44C-BAE7-010C95D097F4}"/>
              </a:ext>
            </a:extLst>
          </p:cNvPr>
          <p:cNvSpPr>
            <a:spLocks noGrp="1"/>
          </p:cNvSpPr>
          <p:nvPr>
            <p:ph type="title"/>
          </p:nvPr>
        </p:nvSpPr>
        <p:spPr>
          <a:xfrm>
            <a:off x="541283" y="102584"/>
            <a:ext cx="8229600" cy="1508126"/>
          </a:xfrm>
        </p:spPr>
        <p:txBody>
          <a:bodyPr/>
          <a:lstStyle/>
          <a:p>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Back health without drugs, injections or surgery</a:t>
            </a:r>
          </a:p>
        </p:txBody>
      </p:sp>
    </p:spTree>
    <p:extLst>
      <p:ext uri="{BB962C8B-B14F-4D97-AF65-F5344CB8AC3E}">
        <p14:creationId xmlns:p14="http://schemas.microsoft.com/office/powerpoint/2010/main" val="2155651724"/>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 name="Piriformis"/>
          <p:cNvSpPr txBox="1">
            <a:spLocks noGrp="1"/>
          </p:cNvSpPr>
          <p:nvPr>
            <p:ph type="title" idx="4294967295"/>
          </p:nvPr>
        </p:nvSpPr>
        <p:spPr>
          <a:xfrm>
            <a:off x="685800" y="609599"/>
            <a:ext cx="7772400" cy="1143002"/>
          </a:xfrm>
          <a:prstGeom prst="rect">
            <a:avLst/>
          </a:prstGeom>
        </p:spPr>
        <p:txBody>
          <a:bodyPr>
            <a:normAutofit/>
          </a:bodyPr>
          <a:lstStyle>
            <a:lvl1pPr>
              <a:defRPr>
                <a:effectLst>
                  <a:outerShdw blurRad="12700" dist="25400" dir="2700000" rotWithShape="0">
                    <a:srgbClr val="DDDDDD"/>
                  </a:outerShdw>
                </a:effectLst>
              </a:defRPr>
            </a:lvl1pPr>
          </a:lstStyle>
          <a:p>
            <a:r>
              <a:rPr dirty="0">
                <a:solidFill>
                  <a:srgbClr val="000000"/>
                </a:solidFill>
              </a:rPr>
              <a:t>Piriformis</a:t>
            </a:r>
          </a:p>
        </p:txBody>
      </p:sp>
      <p:pic>
        <p:nvPicPr>
          <p:cNvPr id="3" name="Picture 2">
            <a:extLst>
              <a:ext uri="{FF2B5EF4-FFF2-40B4-BE49-F238E27FC236}">
                <a16:creationId xmlns:a16="http://schemas.microsoft.com/office/drawing/2014/main" id="{214EB330-0CC6-C84E-A3EF-B3FAC640BA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452607"/>
            <a:ext cx="9144000" cy="3657600"/>
          </a:xfrm>
          <a:prstGeom prst="rect">
            <a:avLst/>
          </a:prstGeom>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0D269F7-6027-FB4A-B786-9D6567AAB36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18601" y="0"/>
            <a:ext cx="19162601" cy="12755105"/>
          </a:xfrm>
          <a:prstGeom prst="rect">
            <a:avLst/>
          </a:prstGeom>
        </p:spPr>
      </p:pic>
      <p:pic>
        <p:nvPicPr>
          <p:cNvPr id="5" name="Picture 4">
            <a:extLst>
              <a:ext uri="{FF2B5EF4-FFF2-40B4-BE49-F238E27FC236}">
                <a16:creationId xmlns:a16="http://schemas.microsoft.com/office/drawing/2014/main" id="{CBB24BD1-27BE-F14E-89D8-5920D30B8901}"/>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9998" b="100000" l="9989" r="89995"/>
                    </a14:imgEffect>
                  </a14:imgLayer>
                </a14:imgProps>
              </a:ext>
              <a:ext uri="{28A0092B-C50C-407E-A947-70E740481C1C}">
                <a14:useLocalDpi xmlns:a14="http://schemas.microsoft.com/office/drawing/2010/main"/>
              </a:ext>
            </a:extLst>
          </a:blip>
          <a:stretch>
            <a:fillRect/>
          </a:stretch>
        </p:blipFill>
        <p:spPr>
          <a:xfrm>
            <a:off x="177605" y="0"/>
            <a:ext cx="10745009" cy="7162800"/>
          </a:xfrm>
          <a:prstGeom prst="rect">
            <a:avLst/>
          </a:prstGeom>
          <a:effectLst>
            <a:outerShdw blurRad="304800" dist="215900" dir="12180000" sx="114000" sy="114000" algn="tl" rotWithShape="0">
              <a:prstClr val="black">
                <a:alpha val="8000"/>
              </a:prstClr>
            </a:outerShdw>
          </a:effectLst>
        </p:spPr>
      </p:pic>
      <p:pic>
        <p:nvPicPr>
          <p:cNvPr id="422" name="posture copy.png" descr="posture copy.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8928869" y="-291879"/>
            <a:ext cx="6575002" cy="6457029"/>
          </a:xfrm>
          <a:prstGeom prst="rect">
            <a:avLst/>
          </a:prstGeom>
          <a:ln w="12700">
            <a:miter lim="400000"/>
          </a:ln>
        </p:spPr>
      </p:pic>
      <p:pic>
        <p:nvPicPr>
          <p:cNvPr id="3" name="Picture 2">
            <a:extLst>
              <a:ext uri="{FF2B5EF4-FFF2-40B4-BE49-F238E27FC236}">
                <a16:creationId xmlns:a16="http://schemas.microsoft.com/office/drawing/2014/main" id="{E0FA96FA-0EFD-E848-A110-FF1E5B91635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826765" y="1998624"/>
            <a:ext cx="5085826" cy="5390155"/>
          </a:xfrm>
          <a:prstGeom prst="rect">
            <a:avLst/>
          </a:prstGeom>
        </p:spPr>
      </p:pic>
      <p:sp>
        <p:nvSpPr>
          <p:cNvPr id="4" name="TextBox 3">
            <a:extLst>
              <a:ext uri="{FF2B5EF4-FFF2-40B4-BE49-F238E27FC236}">
                <a16:creationId xmlns:a16="http://schemas.microsoft.com/office/drawing/2014/main" id="{ADAFB163-99E1-DB4B-BC24-9C11636BD966}"/>
              </a:ext>
            </a:extLst>
          </p:cNvPr>
          <p:cNvSpPr txBox="1"/>
          <p:nvPr/>
        </p:nvSpPr>
        <p:spPr>
          <a:xfrm>
            <a:off x="3249975" y="217713"/>
            <a:ext cx="2687593"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Times New Roman"/>
              </a:rPr>
              <a:t>Side Flexion </a:t>
            </a:r>
          </a:p>
        </p:txBody>
      </p:sp>
      <p:sp>
        <p:nvSpPr>
          <p:cNvPr id="6" name="TextBox 5">
            <a:extLst>
              <a:ext uri="{FF2B5EF4-FFF2-40B4-BE49-F238E27FC236}">
                <a16:creationId xmlns:a16="http://schemas.microsoft.com/office/drawing/2014/main" id="{899F3D9B-149A-9A48-8A75-CF76518A71F4}"/>
              </a:ext>
            </a:extLst>
          </p:cNvPr>
          <p:cNvSpPr txBox="1"/>
          <p:nvPr/>
        </p:nvSpPr>
        <p:spPr>
          <a:xfrm>
            <a:off x="-1518834" y="1208868"/>
            <a:ext cx="9239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FF"/>
              </a:solidFill>
              <a:effectLst/>
              <a:uFillTx/>
              <a:latin typeface="+mn-lt"/>
              <a:ea typeface="+mn-ea"/>
              <a:cs typeface="+mn-cs"/>
              <a:sym typeface="Times New Roman"/>
            </a:endParaRPr>
          </a:p>
        </p:txBody>
      </p:sp>
      <p:pic>
        <p:nvPicPr>
          <p:cNvPr id="9" name="Picture 8">
            <a:extLst>
              <a:ext uri="{FF2B5EF4-FFF2-40B4-BE49-F238E27FC236}">
                <a16:creationId xmlns:a16="http://schemas.microsoft.com/office/drawing/2014/main" id="{89178217-D951-104F-A06F-0780723AFF4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10964625" y="1670531"/>
            <a:ext cx="2578303" cy="6010127"/>
          </a:xfrm>
          <a:prstGeom prst="rect">
            <a:avLst/>
          </a:prstGeom>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 name="walking stride.jpg" descr="walking stride.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8800" y="-685800"/>
            <a:ext cx="5486400" cy="7969250"/>
          </a:xfrm>
          <a:prstGeom prst="rect">
            <a:avLst/>
          </a:prstGeom>
          <a:ln w="12700">
            <a:miter lim="400000"/>
          </a:ln>
        </p:spPr>
      </p:pic>
      <p:sp>
        <p:nvSpPr>
          <p:cNvPr id="424" name="Walk"/>
          <p:cNvSpPr txBox="1">
            <a:spLocks noGrp="1"/>
          </p:cNvSpPr>
          <p:nvPr>
            <p:ph type="title" idx="4294967295"/>
          </p:nvPr>
        </p:nvSpPr>
        <p:spPr>
          <a:xfrm>
            <a:off x="-2971800" y="75343"/>
            <a:ext cx="7772400" cy="1143002"/>
          </a:xfrm>
          <a:prstGeom prst="rect">
            <a:avLst/>
          </a:prstGeom>
        </p:spPr>
        <p:txBody>
          <a:bodyPr>
            <a:normAutofit/>
          </a:bodyPr>
          <a:lstStyle>
            <a:lvl1pPr>
              <a:defRPr>
                <a:effectLst>
                  <a:outerShdw blurRad="12700" dist="25400" dir="2700000" rotWithShape="0">
                    <a:srgbClr val="DDDDDD"/>
                  </a:outerShdw>
                </a:effectLst>
              </a:defRPr>
            </a:lvl1pPr>
          </a:lstStyle>
          <a:p>
            <a:r>
              <a:rPr dirty="0"/>
              <a:t>Walk</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 name="E:\my pictures\32313092.jpg" descr="E:\my pictures\3231309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9144000" cy="6850063"/>
          </a:xfrm>
          <a:prstGeom prst="rect">
            <a:avLst/>
          </a:prstGeom>
          <a:ln w="12700">
            <a:miter lim="400000"/>
          </a:ln>
          <a:effectLst>
            <a:outerShdw blurRad="63500" dist="35921" dir="2700000" rotWithShape="0">
              <a:srgbClr val="000000">
                <a:alpha val="74996"/>
              </a:srgbClr>
            </a:outerShdw>
          </a:effectLst>
        </p:spPr>
      </p:pic>
      <p:sp>
        <p:nvSpPr>
          <p:cNvPr id="428" name="Aerobic"/>
          <p:cNvSpPr txBox="1">
            <a:spLocks noGrp="1"/>
          </p:cNvSpPr>
          <p:nvPr>
            <p:ph type="title" idx="4294967295"/>
          </p:nvPr>
        </p:nvSpPr>
        <p:spPr>
          <a:xfrm>
            <a:off x="76200" y="-76201"/>
            <a:ext cx="3886200" cy="1143002"/>
          </a:xfrm>
          <a:prstGeom prst="rect">
            <a:avLst/>
          </a:prstGeom>
          <a:effectLst>
            <a:outerShdw blurRad="63500" dist="38098" dir="2700000" rotWithShape="0">
              <a:srgbClr val="000000">
                <a:alpha val="74996"/>
              </a:srgbClr>
            </a:outerShdw>
          </a:effectLst>
        </p:spPr>
        <p:txBody>
          <a:bodyPr>
            <a:normAutofit fontScale="90000"/>
          </a:bodyPr>
          <a:lstStyle>
            <a:lvl1pPr algn="l">
              <a:lnSpc>
                <a:spcPct val="110000"/>
              </a:lnSpc>
              <a:spcBef>
                <a:spcPts val="400"/>
              </a:spcBef>
              <a:defRPr sz="7200">
                <a:solidFill>
                  <a:srgbClr val="FFFF00"/>
                </a:solidFill>
              </a:defRPr>
            </a:lvl1pPr>
          </a:lstStyle>
          <a:p>
            <a:r>
              <a:rPr dirty="0"/>
              <a:t>Aerobic</a:t>
            </a:r>
          </a:p>
        </p:txBody>
      </p:sp>
      <p:sp>
        <p:nvSpPr>
          <p:cNvPr id="429" name="Get at least 30 minutes of aerobic exercise three times a week.…"/>
          <p:cNvSpPr txBox="1">
            <a:spLocks noGrp="1"/>
          </p:cNvSpPr>
          <p:nvPr>
            <p:ph type="body" sz="half" idx="4294967295"/>
          </p:nvPr>
        </p:nvSpPr>
        <p:spPr>
          <a:xfrm>
            <a:off x="5562600" y="152400"/>
            <a:ext cx="3581400" cy="6705600"/>
          </a:xfrm>
          <a:prstGeom prst="rect">
            <a:avLst/>
          </a:prstGeom>
        </p:spPr>
        <p:txBody>
          <a:bodyPr>
            <a:normAutofit/>
          </a:bodyPr>
          <a:lstStyle/>
          <a:p>
            <a:pPr>
              <a:lnSpc>
                <a:spcPct val="90000"/>
              </a:lnSpc>
              <a:spcBef>
                <a:spcPts val="600"/>
              </a:spcBef>
              <a:buChar char="•"/>
              <a:defRPr sz="2800">
                <a:effectLst>
                  <a:outerShdw blurRad="12700" dist="25400" dir="2700000" rotWithShape="0">
                    <a:srgbClr val="DDDDDD"/>
                  </a:outerShdw>
                </a:effectLst>
              </a:defRPr>
            </a:pPr>
            <a:endParaRPr dirty="0"/>
          </a:p>
        </p:txBody>
      </p:sp>
    </p:spTree>
  </p:cSld>
  <p:clrMapOvr>
    <a:masterClrMapping/>
  </p:clrMapOvr>
  <mc:AlternateContent xmlns:mc="http://schemas.openxmlformats.org/markup-compatibility/2006" xmlns:p14="http://schemas.microsoft.com/office/powerpoint/2010/main">
    <mc:Choice Requires="p14">
      <p:transition>
        <p:wipe dir="d"/>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29">
                                            <p:bg/>
                                          </p:spTgt>
                                        </p:tgtEl>
                                        <p:attrNameLst>
                                          <p:attrName>style.visibility</p:attrName>
                                        </p:attrNameLst>
                                      </p:cBhvr>
                                      <p:to>
                                        <p:strVal val="visible"/>
                                      </p:to>
                                    </p:set>
                                  </p:childTnLst>
                                </p:cTn>
                              </p:par>
                              <p:par>
                                <p:cTn id="7" presetID="1" presetClass="entr" presetSubtype="0" fill="hold" grpId="1" nodeType="withEffect" nodePh="1">
                                  <p:stCondLst>
                                    <p:cond delay="0"/>
                                  </p:stCondLst>
                                  <p:endCondLst>
                                    <p:cond evt="begin" delay="0">
                                      <p:tn val="7"/>
                                    </p:cond>
                                  </p:endCondLst>
                                  <p:iterate>
                                    <p:tmAbs val="0"/>
                                  </p:iterate>
                                  <p:childTnLst>
                                    <p:set>
                                      <p:cBhvr>
                                        <p:cTn id="8" fill="hold"/>
                                        <p:tgtEl>
                                          <p:spTgt spid="42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1" build="p" bldLvl="5"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4449888-6E7F-C54E-AF9F-F560DBACB28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9144000" cy="6858000"/>
          </a:xfrm>
          <a:prstGeom prst="rect">
            <a:avLst/>
          </a:prstGeom>
        </p:spPr>
      </p:pic>
      <p:sp>
        <p:nvSpPr>
          <p:cNvPr id="4" name="Title 3">
            <a:extLst>
              <a:ext uri="{FF2B5EF4-FFF2-40B4-BE49-F238E27FC236}">
                <a16:creationId xmlns:a16="http://schemas.microsoft.com/office/drawing/2014/main" id="{22F27734-E080-3B41-B6D1-15505374C585}"/>
              </a:ext>
            </a:extLst>
          </p:cNvPr>
          <p:cNvSpPr>
            <a:spLocks noGrp="1"/>
          </p:cNvSpPr>
          <p:nvPr>
            <p:ph type="title"/>
          </p:nvPr>
        </p:nvSpPr>
        <p:spPr>
          <a:xfrm>
            <a:off x="286719" y="-246478"/>
            <a:ext cx="3882325" cy="1508126"/>
          </a:xfrm>
        </p:spPr>
        <p:txBody>
          <a:bodyPr/>
          <a:lstStyle/>
          <a:p>
            <a:r>
              <a:rPr lang="en-US" dirty="0">
                <a:solidFill>
                  <a:schemeClr val="bg1"/>
                </a:solidFill>
                <a:effectLst>
                  <a:glow rad="101600">
                    <a:srgbClr val="000000"/>
                  </a:glow>
                </a:effectLst>
              </a:rPr>
              <a:t>Sunlight</a:t>
            </a:r>
          </a:p>
        </p:txBody>
      </p:sp>
      <p:sp>
        <p:nvSpPr>
          <p:cNvPr id="5" name="Content Placeholder 4">
            <a:extLst>
              <a:ext uri="{FF2B5EF4-FFF2-40B4-BE49-F238E27FC236}">
                <a16:creationId xmlns:a16="http://schemas.microsoft.com/office/drawing/2014/main" id="{67ECFEFF-7EAA-AE43-93D2-8F3DE8215EF3}"/>
              </a:ext>
            </a:extLst>
          </p:cNvPr>
          <p:cNvSpPr>
            <a:spLocks noGrp="1"/>
          </p:cNvSpPr>
          <p:nvPr>
            <p:ph idx="1"/>
          </p:nvPr>
        </p:nvSpPr>
        <p:spPr>
          <a:xfrm>
            <a:off x="139485" y="1261648"/>
            <a:ext cx="4176792" cy="5257800"/>
          </a:xfrm>
          <a:solidFill>
            <a:schemeClr val="tx2">
              <a:alpha val="40000"/>
            </a:schemeClr>
          </a:solidFill>
        </p:spPr>
        <p:txBody>
          <a:bodyPr/>
          <a:lstStyle/>
          <a:p>
            <a:pPr marL="0" indent="0">
              <a:buNone/>
            </a:pPr>
            <a:r>
              <a:rPr lang="en-US" sz="2400" dirty="0">
                <a:solidFill>
                  <a:schemeClr val="bg1"/>
                </a:solidFill>
                <a:effectLst>
                  <a:glow rad="101600">
                    <a:srgbClr val="000000"/>
                  </a:glow>
                </a:effectLst>
              </a:rPr>
              <a:t>Sunlight contributes to: </a:t>
            </a:r>
          </a:p>
          <a:p>
            <a:pPr>
              <a:buFont typeface="Wingdings" pitchFamily="2" charset="2"/>
              <a:buChar char="§"/>
            </a:pPr>
            <a:r>
              <a:rPr lang="en-US" sz="2400" dirty="0">
                <a:solidFill>
                  <a:schemeClr val="bg1"/>
                </a:solidFill>
                <a:effectLst>
                  <a:glow rad="101600">
                    <a:srgbClr val="000000"/>
                  </a:glow>
                </a:effectLst>
              </a:rPr>
              <a:t>Pain reduction, function, lumbar flexion-extension ROM, and back extensor endurance.</a:t>
            </a:r>
          </a:p>
          <a:p>
            <a:pPr>
              <a:buFont typeface="Wingdings" pitchFamily="2" charset="2"/>
              <a:buChar char="§"/>
            </a:pPr>
            <a:r>
              <a:rPr lang="en-US" sz="2400" dirty="0">
                <a:solidFill>
                  <a:schemeClr val="bg1"/>
                </a:solidFill>
                <a:effectLst>
                  <a:glow rad="101600">
                    <a:srgbClr val="000000"/>
                  </a:glow>
                </a:effectLst>
              </a:rPr>
              <a:t>Inflammation reducing Melatonin. </a:t>
            </a:r>
          </a:p>
          <a:p>
            <a:pPr>
              <a:buFont typeface="Wingdings" pitchFamily="2" charset="2"/>
              <a:buChar char="§"/>
            </a:pPr>
            <a:r>
              <a:rPr lang="en-US" sz="2400" dirty="0">
                <a:solidFill>
                  <a:schemeClr val="bg1"/>
                </a:solidFill>
                <a:effectLst>
                  <a:glow rad="101600">
                    <a:srgbClr val="000000"/>
                  </a:glow>
                </a:effectLst>
              </a:rPr>
              <a:t>High sun derived vitamin D levels reduce the risk of back pain by 2.5 times.</a:t>
            </a:r>
          </a:p>
          <a:p>
            <a:pPr>
              <a:buFont typeface="Wingdings" pitchFamily="2" charset="2"/>
              <a:buChar char="§"/>
            </a:pPr>
            <a:r>
              <a:rPr lang="en-US" sz="2400" dirty="0">
                <a:solidFill>
                  <a:schemeClr val="bg1"/>
                </a:solidFill>
                <a:effectLst>
                  <a:glow rad="101600">
                    <a:srgbClr val="000000"/>
                  </a:glow>
                </a:effectLst>
              </a:rPr>
              <a:t>Improved microcirculation. </a:t>
            </a:r>
          </a:p>
        </p:txBody>
      </p:sp>
      <p:sp>
        <p:nvSpPr>
          <p:cNvPr id="6" name="TextBox 5">
            <a:extLst>
              <a:ext uri="{FF2B5EF4-FFF2-40B4-BE49-F238E27FC236}">
                <a16:creationId xmlns:a16="http://schemas.microsoft.com/office/drawing/2014/main" id="{79E0D74B-028E-B648-8A58-01E194ED531D}"/>
              </a:ext>
            </a:extLst>
          </p:cNvPr>
          <p:cNvSpPr txBox="1"/>
          <p:nvPr/>
        </p:nvSpPr>
        <p:spPr>
          <a:xfrm>
            <a:off x="3233012" y="6519448"/>
            <a:ext cx="2677975"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600" dirty="0">
                <a:solidFill>
                  <a:schemeClr val="bg1"/>
                </a:solidFill>
                <a:latin typeface="Calibri" panose="020F0502020204030204" pitchFamily="34" charset="0"/>
                <a:cs typeface="Calibri" panose="020F0502020204030204" pitchFamily="34" charset="0"/>
              </a:rPr>
              <a:t>Bone Joint Res. 12(3):199-201.</a:t>
            </a:r>
            <a:endParaRPr kumimoji="0" lang="en-US" sz="1600" b="0" i="0" u="none"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Times New Roman"/>
            </a:endParaRPr>
          </a:p>
        </p:txBody>
      </p:sp>
    </p:spTree>
    <p:extLst>
      <p:ext uri="{BB962C8B-B14F-4D97-AF65-F5344CB8AC3E}">
        <p14:creationId xmlns:p14="http://schemas.microsoft.com/office/powerpoint/2010/main" val="41013819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4FEDFF-94C8-2845-9619-D8BB8B9DDD9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6007" y="1268760"/>
            <a:ext cx="7806031" cy="4788976"/>
          </a:xfrm>
          <a:prstGeom prst="rect">
            <a:avLst/>
          </a:prstGeom>
        </p:spPr>
      </p:pic>
      <p:sp>
        <p:nvSpPr>
          <p:cNvPr id="2" name="TextBox 1">
            <a:extLst>
              <a:ext uri="{FF2B5EF4-FFF2-40B4-BE49-F238E27FC236}">
                <a16:creationId xmlns:a16="http://schemas.microsoft.com/office/drawing/2014/main" id="{48A4500A-6BD9-FB43-990C-C9FBA470F195}"/>
              </a:ext>
            </a:extLst>
          </p:cNvPr>
          <p:cNvSpPr txBox="1"/>
          <p:nvPr/>
        </p:nvSpPr>
        <p:spPr>
          <a:xfrm>
            <a:off x="3029698" y="197257"/>
            <a:ext cx="3038650"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Times New Roman"/>
              </a:rPr>
              <a:t>Neck Rotation</a:t>
            </a:r>
          </a:p>
        </p:txBody>
      </p:sp>
    </p:spTree>
    <p:extLst>
      <p:ext uri="{BB962C8B-B14F-4D97-AF65-F5344CB8AC3E}">
        <p14:creationId xmlns:p14="http://schemas.microsoft.com/office/powerpoint/2010/main" val="2319687631"/>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84B114-99D5-E44A-85EA-7D58E80EB40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2474" y="1412776"/>
            <a:ext cx="7768603" cy="4916838"/>
          </a:xfrm>
          <a:prstGeom prst="rect">
            <a:avLst/>
          </a:prstGeom>
        </p:spPr>
      </p:pic>
      <p:sp>
        <p:nvSpPr>
          <p:cNvPr id="3" name="TextBox 2">
            <a:extLst>
              <a:ext uri="{FF2B5EF4-FFF2-40B4-BE49-F238E27FC236}">
                <a16:creationId xmlns:a16="http://schemas.microsoft.com/office/drawing/2014/main" id="{DFD015F1-6F0C-D541-A782-577E05512ED1}"/>
              </a:ext>
            </a:extLst>
          </p:cNvPr>
          <p:cNvSpPr txBox="1"/>
          <p:nvPr/>
        </p:nvSpPr>
        <p:spPr>
          <a:xfrm>
            <a:off x="2046413" y="268509"/>
            <a:ext cx="5000726"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Times New Roman"/>
              </a:rPr>
              <a:t>Neck Flexion, Extension</a:t>
            </a:r>
          </a:p>
        </p:txBody>
      </p:sp>
    </p:spTree>
    <p:extLst>
      <p:ext uri="{BB962C8B-B14F-4D97-AF65-F5344CB8AC3E}">
        <p14:creationId xmlns:p14="http://schemas.microsoft.com/office/powerpoint/2010/main" val="2425086932"/>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3DA362-8F65-594F-9220-AEF5DC6F6F1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39864" y="437827"/>
            <a:ext cx="6803756" cy="5987306"/>
          </a:xfrm>
          <a:prstGeom prst="rect">
            <a:avLst/>
          </a:prstGeom>
        </p:spPr>
      </p:pic>
      <p:sp>
        <p:nvSpPr>
          <p:cNvPr id="2" name="TextBox 1">
            <a:extLst>
              <a:ext uri="{FF2B5EF4-FFF2-40B4-BE49-F238E27FC236}">
                <a16:creationId xmlns:a16="http://schemas.microsoft.com/office/drawing/2014/main" id="{9AEF05E0-6FD7-094C-BB38-D1980E2FACD3}"/>
              </a:ext>
            </a:extLst>
          </p:cNvPr>
          <p:cNvSpPr txBox="1"/>
          <p:nvPr/>
        </p:nvSpPr>
        <p:spPr>
          <a:xfrm>
            <a:off x="-1518834" y="557939"/>
            <a:ext cx="9239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FF"/>
              </a:solidFill>
              <a:effectLst/>
              <a:uFillTx/>
              <a:latin typeface="+mn-lt"/>
              <a:ea typeface="+mn-ea"/>
              <a:cs typeface="+mn-cs"/>
              <a:sym typeface="Times New Roman"/>
            </a:endParaRPr>
          </a:p>
        </p:txBody>
      </p:sp>
      <p:sp>
        <p:nvSpPr>
          <p:cNvPr id="4" name="TextBox 3">
            <a:extLst>
              <a:ext uri="{FF2B5EF4-FFF2-40B4-BE49-F238E27FC236}">
                <a16:creationId xmlns:a16="http://schemas.microsoft.com/office/drawing/2014/main" id="{B08A3CAE-0348-8248-B0EF-34F61557BCCB}"/>
              </a:ext>
            </a:extLst>
          </p:cNvPr>
          <p:cNvSpPr txBox="1"/>
          <p:nvPr/>
        </p:nvSpPr>
        <p:spPr>
          <a:xfrm>
            <a:off x="539552" y="293397"/>
            <a:ext cx="4276169"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Times New Roman"/>
              </a:rPr>
              <a:t>Neck Lateral Flexion</a:t>
            </a:r>
          </a:p>
        </p:txBody>
      </p:sp>
    </p:spTree>
    <p:extLst>
      <p:ext uri="{BB962C8B-B14F-4D97-AF65-F5344CB8AC3E}">
        <p14:creationId xmlns:p14="http://schemas.microsoft.com/office/powerpoint/2010/main" val="2130332212"/>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C80CF54-2E1A-0748-B77B-3E511C4BD61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9552" y="1052736"/>
            <a:ext cx="8041243" cy="5408908"/>
          </a:xfrm>
          <a:prstGeom prst="rect">
            <a:avLst/>
          </a:prstGeom>
        </p:spPr>
      </p:pic>
      <p:sp>
        <p:nvSpPr>
          <p:cNvPr id="4" name="TextBox 3">
            <a:extLst>
              <a:ext uri="{FF2B5EF4-FFF2-40B4-BE49-F238E27FC236}">
                <a16:creationId xmlns:a16="http://schemas.microsoft.com/office/drawing/2014/main" id="{854CDB6A-87A8-7446-9952-DE887F7BCBB7}"/>
              </a:ext>
            </a:extLst>
          </p:cNvPr>
          <p:cNvSpPr txBox="1"/>
          <p:nvPr/>
        </p:nvSpPr>
        <p:spPr>
          <a:xfrm>
            <a:off x="3744406" y="196108"/>
            <a:ext cx="4987902"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Times New Roman"/>
              </a:rPr>
              <a:t>Resisted Lateral Flexion</a:t>
            </a:r>
          </a:p>
        </p:txBody>
      </p:sp>
    </p:spTree>
    <p:extLst>
      <p:ext uri="{BB962C8B-B14F-4D97-AF65-F5344CB8AC3E}">
        <p14:creationId xmlns:p14="http://schemas.microsoft.com/office/powerpoint/2010/main" val="1803409888"/>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04AB4E-A081-074F-9F13-B134202E158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93" y="1255363"/>
            <a:ext cx="8959878" cy="4510006"/>
          </a:xfrm>
          <a:prstGeom prst="rect">
            <a:avLst/>
          </a:prstGeom>
        </p:spPr>
      </p:pic>
      <p:sp>
        <p:nvSpPr>
          <p:cNvPr id="3" name="TextBox 2">
            <a:extLst>
              <a:ext uri="{FF2B5EF4-FFF2-40B4-BE49-F238E27FC236}">
                <a16:creationId xmlns:a16="http://schemas.microsoft.com/office/drawing/2014/main" id="{281A098C-0E7D-524F-8A9F-F201A5336536}"/>
              </a:ext>
            </a:extLst>
          </p:cNvPr>
          <p:cNvSpPr txBox="1"/>
          <p:nvPr/>
        </p:nvSpPr>
        <p:spPr>
          <a:xfrm>
            <a:off x="1790902" y="188640"/>
            <a:ext cx="5712459"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Times New Roman"/>
              </a:rPr>
              <a:t>Resisted Flexion, Extension</a:t>
            </a:r>
          </a:p>
        </p:txBody>
      </p:sp>
    </p:spTree>
    <p:extLst>
      <p:ext uri="{BB962C8B-B14F-4D97-AF65-F5344CB8AC3E}">
        <p14:creationId xmlns:p14="http://schemas.microsoft.com/office/powerpoint/2010/main" val="1222406697"/>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Z:\jclark On My Mac\Slides\julie show\Julie Pics jpg\Slide092.jpg">
            <a:extLst>
              <a:ext uri="{FF2B5EF4-FFF2-40B4-BE49-F238E27FC236}">
                <a16:creationId xmlns:a16="http://schemas.microsoft.com/office/drawing/2014/main" id="{AB0977EB-C74C-494C-8AD1-F02EE02DBC32}"/>
              </a:ext>
            </a:extLst>
          </p:cNvPr>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sharpenSoften amount="43000"/>
                    </a14:imgEffect>
                    <a14:imgEffect>
                      <a14:brightnessContrast bright="4000" contrast="1000"/>
                    </a14:imgEffect>
                  </a14:imgLayer>
                </a14:imgProps>
              </a:ext>
              <a:ext uri="{28A0092B-C50C-407E-A947-70E740481C1C}">
                <a14:useLocalDpi xmlns:a14="http://schemas.microsoft.com/office/drawing/2010/main"/>
              </a:ext>
            </a:extLst>
          </a:blip>
          <a:srcRect/>
          <a:stretch/>
        </p:blipFill>
        <p:spPr bwMode="auto">
          <a:xfrm>
            <a:off x="0" y="0"/>
            <a:ext cx="9144002" cy="6858000"/>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656300"/>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 name="C:\Documents and Settings\Administrator\My Documents\My Pictures\transfer\ice water.jpg" descr="C:\Documents and Settings\Administrator\My Documents\My Pictures\transfer\ice water.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9144000" cy="6996113"/>
          </a:xfrm>
          <a:prstGeom prst="rect">
            <a:avLst/>
          </a:prstGeom>
          <a:ln w="12700">
            <a:miter lim="400000"/>
          </a:ln>
        </p:spPr>
      </p:pic>
      <p:sp>
        <p:nvSpPr>
          <p:cNvPr id="432" name="Nature of the Cure"/>
          <p:cNvSpPr txBox="1">
            <a:spLocks noGrp="1"/>
          </p:cNvSpPr>
          <p:nvPr>
            <p:ph type="title" idx="4294967295"/>
          </p:nvPr>
        </p:nvSpPr>
        <p:spPr>
          <a:xfrm>
            <a:off x="685800" y="-152401"/>
            <a:ext cx="7772400" cy="1143002"/>
          </a:xfrm>
          <a:prstGeom prst="rect">
            <a:avLst/>
          </a:prstGeom>
          <a:effectLst>
            <a:outerShdw blurRad="63500" dist="38098" dir="2700000" rotWithShape="0">
              <a:srgbClr val="000000">
                <a:alpha val="74996"/>
              </a:srgbClr>
            </a:outerShdw>
          </a:effectLst>
        </p:spPr>
        <p:txBody>
          <a:bodyPr>
            <a:normAutofit/>
          </a:bodyPr>
          <a:lstStyle/>
          <a:p>
            <a:r>
              <a:rPr dirty="0">
                <a:effectLst>
                  <a:glow rad="101600">
                    <a:srgbClr val="000000">
                      <a:alpha val="60000"/>
                    </a:srgbClr>
                  </a:glow>
                </a:effectLst>
              </a:rPr>
              <a:t>Nature of the Cure</a:t>
            </a:r>
          </a:p>
        </p:txBody>
      </p:sp>
      <p:sp>
        <p:nvSpPr>
          <p:cNvPr id="433" name="Drink ice water for hunger between meals."/>
          <p:cNvSpPr txBox="1">
            <a:spLocks noGrp="1"/>
          </p:cNvSpPr>
          <p:nvPr>
            <p:ph type="body" idx="4294967295"/>
          </p:nvPr>
        </p:nvSpPr>
        <p:spPr>
          <a:xfrm>
            <a:off x="685800" y="914400"/>
            <a:ext cx="7772400" cy="4114800"/>
          </a:xfrm>
          <a:prstGeom prst="rect">
            <a:avLst/>
          </a:prstGeom>
        </p:spPr>
        <p:txBody>
          <a:bodyPr>
            <a:normAutofit/>
          </a:bodyPr>
          <a:lstStyle>
            <a:lvl1pPr>
              <a:buChar char="•"/>
              <a:defRPr>
                <a:effectLst>
                  <a:outerShdw blurRad="12700" dist="25400" dir="2700000" rotWithShape="0">
                    <a:srgbClr val="DDDDDD"/>
                  </a:outerShdw>
                </a:effectLst>
              </a:defRPr>
            </a:lvl1pPr>
          </a:lstStyle>
          <a:p>
            <a:r>
              <a:rPr dirty="0">
                <a:solidFill>
                  <a:srgbClr val="000000"/>
                </a:solidFill>
              </a:rPr>
              <a:t>Drink ice water for hunger between meals. </a:t>
            </a:r>
          </a:p>
        </p:txBody>
      </p:sp>
    </p:spTree>
  </p:cSld>
  <p:clrMapOvr>
    <a:masterClrMapping/>
  </p:clrMapOvr>
  <mc:AlternateContent xmlns:mc="http://schemas.openxmlformats.org/markup-compatibility/2006" xmlns:p14="http://schemas.microsoft.com/office/powerpoint/2010/main">
    <mc:Choice Requires="p14">
      <p:transition>
        <p:cover dir="d"/>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3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3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 grpId="1" build="p" bldLvl="5"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Rectangle"/>
          <p:cNvSpPr/>
          <p:nvPr/>
        </p:nvSpPr>
        <p:spPr>
          <a:xfrm>
            <a:off x="-1" y="5486400"/>
            <a:ext cx="9144002" cy="1371600"/>
          </a:xfrm>
          <a:prstGeom prst="rect">
            <a:avLst/>
          </a:prstGeom>
          <a:solidFill>
            <a:srgbClr val="000000"/>
          </a:solidFill>
          <a:ln w="12700">
            <a:miter lim="400000"/>
          </a:ln>
        </p:spPr>
        <p:txBody>
          <a:bodyPr lIns="45719" rIns="45719" anchor="ctr"/>
          <a:lstStyle/>
          <a:p>
            <a:pPr defTabSz="457200">
              <a:defRPr sz="1800">
                <a:solidFill>
                  <a:srgbClr val="FFFF00"/>
                </a:solidFill>
              </a:defRPr>
            </a:pPr>
            <a:endParaRPr dirty="0">
              <a:latin typeface="Tahoma Normal"/>
            </a:endParaRPr>
          </a:p>
        </p:txBody>
      </p:sp>
      <p:pic>
        <p:nvPicPr>
          <p:cNvPr id="436" name="26499302.jpg" descr="26499302.jpg"/>
          <p:cNvPicPr>
            <a:picLocks noChangeAspect="1"/>
          </p:cNvPicPr>
          <p:nvPr/>
        </p:nvPicPr>
        <p:blipFill>
          <a:blip r:embed="rId2">
            <a:extLst/>
          </a:blip>
          <a:stretch>
            <a:fillRect/>
          </a:stretch>
        </p:blipFill>
        <p:spPr>
          <a:xfrm>
            <a:off x="0" y="0"/>
            <a:ext cx="9144000" cy="6080125"/>
          </a:xfrm>
          <a:prstGeom prst="rect">
            <a:avLst/>
          </a:prstGeom>
          <a:ln w="12700">
            <a:miter lim="400000"/>
          </a:ln>
        </p:spPr>
      </p:pic>
      <p:sp>
        <p:nvSpPr>
          <p:cNvPr id="437" name="Nature of the Cure"/>
          <p:cNvSpPr txBox="1">
            <a:spLocks noGrp="1"/>
          </p:cNvSpPr>
          <p:nvPr>
            <p:ph type="title" idx="4294967295"/>
          </p:nvPr>
        </p:nvSpPr>
        <p:spPr>
          <a:xfrm>
            <a:off x="2286000" y="-76201"/>
            <a:ext cx="7772400" cy="1143002"/>
          </a:xfrm>
          <a:prstGeom prst="rect">
            <a:avLst/>
          </a:prstGeom>
        </p:spPr>
        <p:txBody>
          <a:bodyPr>
            <a:normAutofit/>
          </a:bodyPr>
          <a:lstStyle>
            <a:lvl1pPr>
              <a:defRPr>
                <a:effectLst>
                  <a:outerShdw blurRad="12700" dist="25400" dir="2700000" rotWithShape="0">
                    <a:srgbClr val="DDDDDD"/>
                  </a:outerShdw>
                </a:effectLst>
              </a:defRPr>
            </a:lvl1pPr>
          </a:lstStyle>
          <a:p>
            <a:r>
              <a:rPr dirty="0"/>
              <a:t>Nature of the Cure</a:t>
            </a:r>
          </a:p>
        </p:txBody>
      </p:sp>
      <p:sp>
        <p:nvSpPr>
          <p:cNvPr id="438" name="Vegetables.…"/>
          <p:cNvSpPr txBox="1">
            <a:spLocks noGrp="1"/>
          </p:cNvSpPr>
          <p:nvPr>
            <p:ph type="body" sz="quarter" idx="4294967295"/>
          </p:nvPr>
        </p:nvSpPr>
        <p:spPr>
          <a:xfrm>
            <a:off x="4038599" y="914400"/>
            <a:ext cx="3423746" cy="4114800"/>
          </a:xfrm>
          <a:prstGeom prst="rect">
            <a:avLst/>
          </a:prstGeom>
        </p:spPr>
        <p:txBody>
          <a:bodyPr>
            <a:normAutofit/>
          </a:bodyPr>
          <a:lstStyle>
            <a:lvl1pPr>
              <a:buChar char="•"/>
              <a:defRPr>
                <a:effectLst>
                  <a:outerShdw blurRad="12700" dist="25400" dir="2700000" rotWithShape="0">
                    <a:srgbClr val="DDDDDD"/>
                  </a:outerShdw>
                </a:effectLst>
              </a:defRPr>
            </a:lvl1pPr>
            <a:lvl2pPr marL="742950" indent="-285750">
              <a:spcBef>
                <a:spcPts val="0"/>
              </a:spcBef>
              <a:defRPr sz="2800">
                <a:effectLst>
                  <a:outerShdw blurRad="12700" dist="25400" dir="2700000" rotWithShape="0">
                    <a:srgbClr val="DDDDDD"/>
                  </a:outerShdw>
                </a:effectLst>
              </a:defRPr>
            </a:lvl2pPr>
          </a:lstStyle>
          <a:p>
            <a:r>
              <a:rPr dirty="0"/>
              <a:t>Vegetables.</a:t>
            </a:r>
          </a:p>
          <a:p>
            <a:pPr lvl="1"/>
            <a:r>
              <a:rPr dirty="0"/>
              <a:t>Raw preferred. </a:t>
            </a:r>
          </a:p>
        </p:txBody>
      </p:sp>
    </p:spTree>
  </p:cSld>
  <p:clrMapOvr>
    <a:masterClrMapping/>
  </p:clrMapOvr>
  <mc:AlternateContent xmlns:mc="http://schemas.openxmlformats.org/markup-compatibility/2006" xmlns:p14="http://schemas.microsoft.com/office/powerpoint/2010/main">
    <mc:Choice Requires="p14">
      <p:transition>
        <p:wipe dir="d"/>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3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3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43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 grpId="1" build="p" bldLvl="5"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Nature of the Cure"/>
          <p:cNvSpPr txBox="1">
            <a:spLocks noGrp="1"/>
          </p:cNvSpPr>
          <p:nvPr>
            <p:ph type="title" idx="4294967295"/>
          </p:nvPr>
        </p:nvSpPr>
        <p:spPr>
          <a:xfrm>
            <a:off x="685800" y="152399"/>
            <a:ext cx="7772400" cy="1143002"/>
          </a:xfrm>
          <a:prstGeom prst="rect">
            <a:avLst/>
          </a:prstGeom>
        </p:spPr>
        <p:txBody>
          <a:bodyPr>
            <a:normAutofit/>
          </a:bodyPr>
          <a:lstStyle>
            <a:lvl1pPr>
              <a:defRPr>
                <a:effectLst>
                  <a:outerShdw blurRad="12700" dist="25400" dir="2700000" rotWithShape="0">
                    <a:srgbClr val="DDDDDD"/>
                  </a:outerShdw>
                </a:effectLst>
              </a:defRPr>
            </a:lvl1pPr>
          </a:lstStyle>
          <a:p>
            <a:r>
              <a:rPr dirty="0"/>
              <a:t>Nature of the Cure</a:t>
            </a:r>
          </a:p>
        </p:txBody>
      </p:sp>
      <p:sp>
        <p:nvSpPr>
          <p:cNvPr id="441" name="Vegetables.…"/>
          <p:cNvSpPr txBox="1">
            <a:spLocks noGrp="1"/>
          </p:cNvSpPr>
          <p:nvPr>
            <p:ph type="body" idx="4294967295"/>
          </p:nvPr>
        </p:nvSpPr>
        <p:spPr>
          <a:xfrm>
            <a:off x="685800" y="1371600"/>
            <a:ext cx="7772400" cy="4114800"/>
          </a:xfrm>
          <a:prstGeom prst="rect">
            <a:avLst/>
          </a:prstGeom>
        </p:spPr>
        <p:txBody>
          <a:bodyPr>
            <a:normAutofit/>
          </a:bodyPr>
          <a:lstStyle/>
          <a:p>
            <a:pPr>
              <a:buChar char="•"/>
              <a:defRPr>
                <a:effectLst>
                  <a:outerShdw blurRad="12700" dist="25400" dir="2700000" rotWithShape="0">
                    <a:srgbClr val="DDDDDD"/>
                  </a:outerShdw>
                </a:effectLst>
              </a:defRPr>
            </a:pPr>
            <a:r>
              <a:rPr dirty="0"/>
              <a:t>Vegetables.</a:t>
            </a:r>
          </a:p>
          <a:p>
            <a:pPr>
              <a:buChar char="•"/>
              <a:defRPr>
                <a:effectLst>
                  <a:outerShdw blurRad="12700" dist="25400" dir="2700000" rotWithShape="0">
                    <a:srgbClr val="DDDDDD"/>
                  </a:outerShdw>
                </a:effectLst>
              </a:defRPr>
            </a:pPr>
            <a:r>
              <a:rPr dirty="0"/>
              <a:t>No oil or excess salt.</a:t>
            </a:r>
          </a:p>
        </p:txBody>
      </p:sp>
      <p:pic>
        <p:nvPicPr>
          <p:cNvPr id="442" name="C:\Documents and Settings\Administrator\My Documents\My Pictures\supersizeme.jpg" descr="C:\Documents and Settings\Administrator\My Documents\My Pictures\supersizeme.jpg"/>
          <p:cNvPicPr>
            <a:picLocks noChangeAspect="1"/>
          </p:cNvPicPr>
          <p:nvPr/>
        </p:nvPicPr>
        <p:blipFill>
          <a:blip r:embed="rId2">
            <a:extLst/>
          </a:blip>
          <a:stretch>
            <a:fillRect/>
          </a:stretch>
        </p:blipFill>
        <p:spPr>
          <a:xfrm>
            <a:off x="3257550" y="2819400"/>
            <a:ext cx="2686050" cy="3505200"/>
          </a:xfrm>
          <a:prstGeom prst="rect">
            <a:avLst/>
          </a:prstGeom>
          <a:ln w="19050">
            <a:solidFill>
              <a:srgbClr val="F8D78F"/>
            </a:solidFill>
          </a:ln>
          <a:effectLst>
            <a:outerShdw blurRad="63500" dist="35921" dir="2700000" rotWithShape="0">
              <a:srgbClr val="000000">
                <a:alpha val="74996"/>
              </a:srgbClr>
            </a:outerShdw>
          </a:effectLst>
        </p:spPr>
      </p:pic>
      <p:pic>
        <p:nvPicPr>
          <p:cNvPr id="443" name="C:\Documents and Settings\Administrator\My Documents\My Pictures\supersizeme.jpg" descr="C:\Documents and Settings\Administrator\My Documents\My Pictures\supersizeme.jpg"/>
          <p:cNvPicPr>
            <a:picLocks noChangeAspect="1"/>
          </p:cNvPicPr>
          <p:nvPr/>
        </p:nvPicPr>
        <p:blipFill>
          <a:blip r:embed="rId2">
            <a:extLst/>
          </a:blip>
          <a:stretch>
            <a:fillRect/>
          </a:stretch>
        </p:blipFill>
        <p:spPr>
          <a:xfrm>
            <a:off x="6229350" y="2819400"/>
            <a:ext cx="2686050" cy="3505200"/>
          </a:xfrm>
          <a:prstGeom prst="rect">
            <a:avLst/>
          </a:prstGeom>
          <a:ln w="19050">
            <a:solidFill>
              <a:srgbClr val="F8D78F"/>
            </a:solidFill>
          </a:ln>
          <a:effectLst>
            <a:outerShdw blurRad="63500" dist="35921" dir="2700000" rotWithShape="0">
              <a:srgbClr val="000000">
                <a:alpha val="74996"/>
              </a:srgbClr>
            </a:outerShdw>
          </a:effectLst>
        </p:spPr>
      </p:pic>
      <p:pic>
        <p:nvPicPr>
          <p:cNvPr id="444" name="C:\Documents and Settings\Administrator\My Documents\My Pictures\supersizeme.jpg" descr="C:\Documents and Settings\Administrator\My Documents\My Pictures\supersizeme.jpg"/>
          <p:cNvPicPr>
            <a:picLocks noChangeAspect="1"/>
          </p:cNvPicPr>
          <p:nvPr/>
        </p:nvPicPr>
        <p:blipFill>
          <a:blip r:embed="rId2">
            <a:extLst/>
          </a:blip>
          <a:stretch>
            <a:fillRect/>
          </a:stretch>
        </p:blipFill>
        <p:spPr>
          <a:xfrm>
            <a:off x="304800" y="2819400"/>
            <a:ext cx="2686050" cy="3505200"/>
          </a:xfrm>
          <a:prstGeom prst="rect">
            <a:avLst/>
          </a:prstGeom>
          <a:ln w="19050">
            <a:solidFill>
              <a:srgbClr val="F8D78F"/>
            </a:solidFill>
          </a:ln>
          <a:effectLst>
            <a:outerShdw blurRad="63500" dist="35921" dir="2700000" rotWithShape="0">
              <a:srgbClr val="000000">
                <a:alpha val="74996"/>
              </a:srgbClr>
            </a:outerShdw>
          </a:effectLst>
        </p:spPr>
      </p:pic>
    </p:spTree>
  </p:cSld>
  <p:clrMapOvr>
    <a:masterClrMapping/>
  </p:clrMapOvr>
  <mc:AlternateContent xmlns:mc="http://schemas.openxmlformats.org/markup-compatibility/2006" xmlns:p14="http://schemas.microsoft.com/office/powerpoint/2010/main">
    <mc:Choice Requires="p14">
      <p:transition>
        <p:wipe dir="d"/>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4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4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44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 grpId="1" build="p" bldLvl="5"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 name="C:\new beginnings\people\020228_1345_0003_llhs.jpg" descr="C:\new beginnings\people\020228_1345_0003_llhs.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 y="0"/>
            <a:ext cx="9144001" cy="6881813"/>
          </a:xfrm>
          <a:prstGeom prst="rect">
            <a:avLst/>
          </a:prstGeom>
          <a:ln w="12700">
            <a:miter lim="400000"/>
          </a:ln>
        </p:spPr>
      </p:pic>
      <p:sp>
        <p:nvSpPr>
          <p:cNvPr id="364" name="Oval"/>
          <p:cNvSpPr/>
          <p:nvPr/>
        </p:nvSpPr>
        <p:spPr>
          <a:xfrm>
            <a:off x="3200400" y="2057400"/>
            <a:ext cx="5029200" cy="4876800"/>
          </a:xfrm>
          <a:prstGeom prst="ellipse">
            <a:avLst/>
          </a:prstGeom>
          <a:solidFill>
            <a:srgbClr val="000000">
              <a:alpha val="50195"/>
            </a:srgbClr>
          </a:solidFill>
          <a:ln w="12700">
            <a:miter lim="400000"/>
          </a:ln>
        </p:spPr>
        <p:txBody>
          <a:bodyPr lIns="45719" rIns="45719" anchor="ctr"/>
          <a:lstStyle/>
          <a:p>
            <a:pPr defTabSz="457200">
              <a:defRPr sz="1800">
                <a:solidFill>
                  <a:srgbClr val="FFFF00"/>
                </a:solidFill>
              </a:defRPr>
            </a:pPr>
            <a:endParaRPr dirty="0">
              <a:latin typeface="Tahoma Normal"/>
            </a:endParaRPr>
          </a:p>
        </p:txBody>
      </p:sp>
      <p:sp>
        <p:nvSpPr>
          <p:cNvPr id="365" name="Oval"/>
          <p:cNvSpPr/>
          <p:nvPr/>
        </p:nvSpPr>
        <p:spPr>
          <a:xfrm>
            <a:off x="3276600" y="2133600"/>
            <a:ext cx="4800600" cy="4724400"/>
          </a:xfrm>
          <a:prstGeom prst="ellipse">
            <a:avLst/>
          </a:prstGeom>
          <a:solidFill>
            <a:srgbClr val="000000"/>
          </a:solidFill>
          <a:ln w="3175">
            <a:solidFill>
              <a:srgbClr val="9B8B91"/>
            </a:solidFill>
          </a:ln>
        </p:spPr>
        <p:txBody>
          <a:bodyPr lIns="45719" rIns="45719" anchor="ctr"/>
          <a:lstStyle/>
          <a:p>
            <a:pPr defTabSz="457200">
              <a:defRPr sz="1800">
                <a:solidFill>
                  <a:srgbClr val="FFFF00"/>
                </a:solidFill>
              </a:defRPr>
            </a:pPr>
            <a:endParaRPr dirty="0">
              <a:latin typeface="Tahoma Normal"/>
            </a:endParaRPr>
          </a:p>
        </p:txBody>
      </p:sp>
      <p:sp>
        <p:nvSpPr>
          <p:cNvPr id="366" name="Clots / rouleauxed cells"/>
          <p:cNvSpPr txBox="1">
            <a:spLocks noGrp="1"/>
          </p:cNvSpPr>
          <p:nvPr>
            <p:ph type="title" idx="4294967295"/>
          </p:nvPr>
        </p:nvSpPr>
        <p:spPr>
          <a:xfrm>
            <a:off x="2209800" y="-304801"/>
            <a:ext cx="7772400" cy="1143002"/>
          </a:xfrm>
          <a:prstGeom prst="rect">
            <a:avLst/>
          </a:prstGeom>
          <a:effectLst>
            <a:outerShdw blurRad="63500" dist="38098" dir="2700000" rotWithShape="0">
              <a:srgbClr val="000000">
                <a:alpha val="74996"/>
              </a:srgbClr>
            </a:outerShdw>
          </a:effectLst>
        </p:spPr>
        <p:txBody>
          <a:bodyPr>
            <a:normAutofit/>
          </a:bodyPr>
          <a:lstStyle>
            <a:lvl1pPr>
              <a:defRPr>
                <a:solidFill>
                  <a:srgbClr val="FFBD3D"/>
                </a:solidFill>
              </a:defRPr>
            </a:lvl1pPr>
          </a:lstStyle>
          <a:p>
            <a:r>
              <a:rPr dirty="0">
                <a:effectLst>
                  <a:glow rad="101600">
                    <a:srgbClr val="000000">
                      <a:alpha val="60000"/>
                    </a:srgbClr>
                  </a:glow>
                </a:effectLst>
              </a:rPr>
              <a:t>Clots / </a:t>
            </a:r>
            <a:r>
              <a:rPr dirty="0" err="1">
                <a:effectLst>
                  <a:glow rad="101600">
                    <a:srgbClr val="000000">
                      <a:alpha val="60000"/>
                    </a:srgbClr>
                  </a:glow>
                </a:effectLst>
              </a:rPr>
              <a:t>rouleauxed</a:t>
            </a:r>
            <a:r>
              <a:rPr dirty="0">
                <a:effectLst>
                  <a:glow rad="101600">
                    <a:srgbClr val="000000">
                      <a:alpha val="60000"/>
                    </a:srgbClr>
                  </a:glow>
                </a:effectLst>
              </a:rPr>
              <a:t> cells</a:t>
            </a:r>
          </a:p>
        </p:txBody>
      </p:sp>
      <p:sp>
        <p:nvSpPr>
          <p:cNvPr id="367" name="Refined."/>
          <p:cNvSpPr txBox="1">
            <a:spLocks noGrp="1"/>
          </p:cNvSpPr>
          <p:nvPr>
            <p:ph type="body" idx="4294967295"/>
          </p:nvPr>
        </p:nvSpPr>
        <p:spPr>
          <a:xfrm>
            <a:off x="3276600" y="568722"/>
            <a:ext cx="7772400" cy="4114800"/>
          </a:xfrm>
          <a:prstGeom prst="rect">
            <a:avLst/>
          </a:prstGeom>
          <a:effectLst>
            <a:outerShdw blurRad="63500" dist="28398" dir="1593903" rotWithShape="0">
              <a:srgbClr val="000000">
                <a:alpha val="74996"/>
              </a:srgbClr>
            </a:outerShdw>
          </a:effectLst>
        </p:spPr>
        <p:txBody>
          <a:bodyPr>
            <a:normAutofit/>
          </a:bodyPr>
          <a:lstStyle>
            <a:lvl1pPr>
              <a:buChar char="•"/>
              <a:defRPr>
                <a:solidFill>
                  <a:srgbClr val="FFBD3D"/>
                </a:solidFill>
              </a:defRPr>
            </a:lvl1pPr>
          </a:lstStyle>
          <a:p>
            <a:r>
              <a:rPr dirty="0">
                <a:effectLst>
                  <a:glow rad="101600">
                    <a:srgbClr val="000000">
                      <a:alpha val="60000"/>
                    </a:srgbClr>
                  </a:glow>
                </a:effectLst>
              </a:rPr>
              <a:t>Refined.</a:t>
            </a:r>
          </a:p>
        </p:txBody>
      </p:sp>
      <p:sp>
        <p:nvSpPr>
          <p:cNvPr id="368" name="C:\Documents and Settings\Administrator\My Documents\My Pictures\rouleaux.jpg"/>
          <p:cNvSpPr/>
          <p:nvPr/>
        </p:nvSpPr>
        <p:spPr>
          <a:xfrm>
            <a:off x="3429000" y="2286000"/>
            <a:ext cx="4495800" cy="4419600"/>
          </a:xfrm>
          <a:prstGeom prst="ellipse">
            <a:avLst/>
          </a:prstGeom>
          <a:blipFill>
            <a:blip r:embed="rId3"/>
            <a:stretch>
              <a:fillRect/>
            </a:stretch>
          </a:blipFill>
          <a:ln w="12700">
            <a:solidFill>
              <a:srgbClr val="FF0000"/>
            </a:solidFill>
          </a:ln>
        </p:spPr>
        <p:txBody>
          <a:bodyPr lIns="45719" rIns="45719" anchor="ctr"/>
          <a:lstStyle/>
          <a:p>
            <a:pPr defTabSz="457200">
              <a:defRPr sz="1800">
                <a:solidFill>
                  <a:srgbClr val="FFFF00"/>
                </a:solidFill>
              </a:defRPr>
            </a:pPr>
            <a:endParaRPr dirty="0">
              <a:latin typeface="Tahoma Normal"/>
            </a:endParaRPr>
          </a:p>
        </p:txBody>
      </p:sp>
    </p:spTree>
    <p:extLst>
      <p:ext uri="{BB962C8B-B14F-4D97-AF65-F5344CB8AC3E}">
        <p14:creationId xmlns:p14="http://schemas.microsoft.com/office/powerpoint/2010/main" val="2997710797"/>
      </p:ext>
    </p:extLst>
  </p:cSld>
  <p:clrMapOvr>
    <a:masterClrMapping/>
  </p:clrMapOvr>
  <mc:AlternateContent xmlns:mc="http://schemas.openxmlformats.org/markup-compatibility/2006" xmlns:p14="http://schemas.microsoft.com/office/powerpoint/2010/main">
    <mc:Choice Requires="p14">
      <p:transition>
        <p:wipe dir="r"/>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67">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3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 grpId="0" build="p" bldLvl="5"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 name="watermellon.jpg" descr="watermellon.jpg"/>
          <p:cNvPicPr>
            <a:picLocks noChangeAspect="1"/>
          </p:cNvPicPr>
          <p:nvPr/>
        </p:nvPicPr>
        <p:blipFill>
          <a:blip r:embed="rId2">
            <a:extLst/>
          </a:blip>
          <a:stretch>
            <a:fillRect/>
          </a:stretch>
        </p:blipFill>
        <p:spPr>
          <a:xfrm>
            <a:off x="-571500" y="919162"/>
            <a:ext cx="10974388" cy="7310438"/>
          </a:xfrm>
          <a:prstGeom prst="rect">
            <a:avLst/>
          </a:prstGeom>
          <a:ln w="12700">
            <a:miter lim="400000"/>
          </a:ln>
        </p:spPr>
      </p:pic>
      <p:sp>
        <p:nvSpPr>
          <p:cNvPr id="447" name="Rectangle"/>
          <p:cNvSpPr/>
          <p:nvPr/>
        </p:nvSpPr>
        <p:spPr>
          <a:xfrm>
            <a:off x="-1" y="0"/>
            <a:ext cx="9144002" cy="1066800"/>
          </a:xfrm>
          <a:prstGeom prst="rect">
            <a:avLst/>
          </a:prstGeom>
          <a:solidFill>
            <a:srgbClr val="FFFFFF"/>
          </a:solidFill>
          <a:ln w="12700">
            <a:miter lim="400000"/>
          </a:ln>
        </p:spPr>
        <p:txBody>
          <a:bodyPr lIns="45719" rIns="45719" anchor="ctr"/>
          <a:lstStyle/>
          <a:p>
            <a:pPr defTabSz="457200">
              <a:defRPr sz="1800">
                <a:solidFill>
                  <a:srgbClr val="FFFF00"/>
                </a:solidFill>
              </a:defRPr>
            </a:pPr>
            <a:endParaRPr dirty="0">
              <a:latin typeface="Tahoma Normal"/>
            </a:endParaRPr>
          </a:p>
        </p:txBody>
      </p:sp>
      <p:sp>
        <p:nvSpPr>
          <p:cNvPr id="448" name="Nature of the Cure"/>
          <p:cNvSpPr txBox="1">
            <a:spLocks noGrp="1"/>
          </p:cNvSpPr>
          <p:nvPr>
            <p:ph type="title" idx="4294967295"/>
          </p:nvPr>
        </p:nvSpPr>
        <p:spPr>
          <a:xfrm>
            <a:off x="685800" y="-152401"/>
            <a:ext cx="7772400" cy="1143002"/>
          </a:xfrm>
          <a:prstGeom prst="rect">
            <a:avLst/>
          </a:prstGeom>
        </p:spPr>
        <p:txBody>
          <a:bodyPr>
            <a:normAutofit/>
          </a:bodyPr>
          <a:lstStyle>
            <a:lvl1pPr>
              <a:defRPr>
                <a:effectLst>
                  <a:outerShdw blurRad="12700" dist="25400" dir="2700000" rotWithShape="0">
                    <a:srgbClr val="DDDDDD"/>
                  </a:outerShdw>
                </a:effectLst>
              </a:defRPr>
            </a:lvl1pPr>
          </a:lstStyle>
          <a:p>
            <a:r>
              <a:rPr dirty="0">
                <a:solidFill>
                  <a:srgbClr val="FF0000"/>
                </a:solidFill>
                <a:effectLst>
                  <a:glow rad="101600">
                    <a:srgbClr val="000000">
                      <a:alpha val="60000"/>
                    </a:srgbClr>
                  </a:glow>
                  <a:outerShdw blurRad="12700" dist="25400" dir="2700000" rotWithShape="0">
                    <a:srgbClr val="DDDDDD"/>
                  </a:outerShdw>
                </a:effectLst>
              </a:rPr>
              <a:t>Nature of the Cure</a:t>
            </a:r>
          </a:p>
        </p:txBody>
      </p:sp>
      <p:sp>
        <p:nvSpPr>
          <p:cNvPr id="449" name="Fruit.…"/>
          <p:cNvSpPr txBox="1">
            <a:spLocks noGrp="1"/>
          </p:cNvSpPr>
          <p:nvPr>
            <p:ph type="body" idx="4294967295"/>
          </p:nvPr>
        </p:nvSpPr>
        <p:spPr>
          <a:xfrm>
            <a:off x="2249214" y="840828"/>
            <a:ext cx="6208986" cy="3807372"/>
          </a:xfrm>
          <a:prstGeom prst="rect">
            <a:avLst/>
          </a:prstGeom>
        </p:spPr>
        <p:txBody>
          <a:bodyPr>
            <a:normAutofit/>
          </a:bodyPr>
          <a:lstStyle>
            <a:lvl1pPr>
              <a:lnSpc>
                <a:spcPct val="90000"/>
              </a:lnSpc>
              <a:buChar char="•"/>
              <a:defRPr>
                <a:effectLst>
                  <a:outerShdw blurRad="12700" dist="25400" dir="2700000" rotWithShape="0">
                    <a:srgbClr val="DDDDDD"/>
                  </a:outerShdw>
                </a:effectLst>
              </a:defRPr>
            </a:lvl1pPr>
            <a:lvl2pPr marL="742950" indent="-285750">
              <a:lnSpc>
                <a:spcPct val="90000"/>
              </a:lnSpc>
              <a:spcBef>
                <a:spcPts val="0"/>
              </a:spcBef>
              <a:defRPr sz="2800">
                <a:effectLst>
                  <a:outerShdw blurRad="12700" dist="25400" dir="2700000" rotWithShape="0">
                    <a:srgbClr val="DDDDDD"/>
                  </a:outerShdw>
                </a:effectLst>
              </a:defRPr>
            </a:lvl2pPr>
          </a:lstStyle>
          <a:p>
            <a:r>
              <a:rPr dirty="0">
                <a:solidFill>
                  <a:srgbClr val="000000"/>
                </a:solidFill>
              </a:rPr>
              <a:t>Fruit. </a:t>
            </a:r>
          </a:p>
          <a:p>
            <a:pPr lvl="1"/>
            <a:r>
              <a:rPr dirty="0">
                <a:solidFill>
                  <a:srgbClr val="000000"/>
                </a:solidFill>
              </a:rPr>
              <a:t>Raw preferred.</a:t>
            </a:r>
          </a:p>
        </p:txBody>
      </p:sp>
    </p:spTree>
  </p:cSld>
  <p:clrMapOvr>
    <a:masterClrMapping/>
  </p:clrMapOvr>
  <mc:AlternateContent xmlns:mc="http://schemas.openxmlformats.org/markup-compatibility/2006" xmlns:p14="http://schemas.microsoft.com/office/powerpoint/2010/main">
    <mc:Choice Requires="p14">
      <p:transition>
        <p:wipe dir="d"/>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4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4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44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 grpId="1" build="p" bldLvl="5"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60158C-8BA7-0E49-85FA-1358E1B6C5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765" y="23648"/>
            <a:ext cx="9112469" cy="6834352"/>
          </a:xfrm>
          <a:prstGeom prst="rect">
            <a:avLst/>
          </a:prstGeom>
        </p:spPr>
      </p:pic>
      <p:sp>
        <p:nvSpPr>
          <p:cNvPr id="1251332" name="Text Box 4">
            <a:extLst>
              <a:ext uri="{FF2B5EF4-FFF2-40B4-BE49-F238E27FC236}">
                <a16:creationId xmlns:a16="http://schemas.microsoft.com/office/drawing/2014/main" id="{689A237D-CCF5-4844-A7B0-4D665C76C68D}"/>
              </a:ext>
            </a:extLst>
          </p:cNvPr>
          <p:cNvSpPr txBox="1">
            <a:spLocks noChangeArrowheads="1"/>
          </p:cNvSpPr>
          <p:nvPr/>
        </p:nvSpPr>
        <p:spPr bwMode="auto">
          <a:xfrm>
            <a:off x="5410200" y="1363132"/>
            <a:ext cx="3733800" cy="4836773"/>
          </a:xfrm>
          <a:prstGeom prst="rect">
            <a:avLst/>
          </a:prstGeom>
          <a:noFill/>
          <a:ln w="9525">
            <a:noFill/>
            <a:miter lim="800000"/>
            <a:headEnd/>
            <a:tailEnd/>
          </a:ln>
          <a:effectLst>
            <a:outerShdw blurRad="63500" dist="40161" dir="9693903" algn="ctr" rotWithShape="0">
              <a:schemeClr val="bg2">
                <a:alpha val="74998"/>
              </a:schemeClr>
            </a:outerShdw>
          </a:effec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130000"/>
              </a:lnSpc>
              <a:spcBef>
                <a:spcPct val="50000"/>
              </a:spcBef>
            </a:pPr>
            <a:r>
              <a:rPr lang="en-US" altLang="en-US" dirty="0">
                <a:solidFill>
                  <a:srgbClr val="FFFFFF"/>
                </a:solidFill>
                <a:effectLst>
                  <a:outerShdw blurRad="38100" dist="38100" dir="2700000" algn="tl">
                    <a:srgbClr val="000000"/>
                  </a:outerShdw>
                </a:effectLst>
                <a:latin typeface="Tahoma Normal"/>
              </a:rPr>
              <a:t>“Then God said, "I give you every seed-bearing plant on the face of the whole earth and every tree that has fruit with seed in it. They will be yours for food.” “and you will eat the plants of the field.” Genesis 1:29; 3:18 (</a:t>
            </a:r>
            <a:r>
              <a:rPr lang="en-US" altLang="en-US" dirty="0" err="1">
                <a:solidFill>
                  <a:srgbClr val="FFFFFF"/>
                </a:solidFill>
                <a:effectLst>
                  <a:outerShdw blurRad="38100" dist="38100" dir="2700000" algn="tl">
                    <a:srgbClr val="000000"/>
                  </a:outerShdw>
                </a:effectLst>
                <a:latin typeface="Tahoma Normal"/>
              </a:rPr>
              <a:t>NIV</a:t>
            </a:r>
            <a:r>
              <a:rPr lang="en-US" altLang="en-US" dirty="0">
                <a:solidFill>
                  <a:srgbClr val="FFFFFF"/>
                </a:solidFill>
                <a:effectLst>
                  <a:outerShdw blurRad="38100" dist="38100" dir="2700000" algn="tl">
                    <a:srgbClr val="000000"/>
                  </a:outerShdw>
                </a:effectLst>
                <a:latin typeface="Tahoma Normal"/>
              </a:rPr>
              <a:t>).</a:t>
            </a:r>
          </a:p>
        </p:txBody>
      </p:sp>
      <p:sp>
        <p:nvSpPr>
          <p:cNvPr id="1251333" name="Line 5">
            <a:extLst>
              <a:ext uri="{FF2B5EF4-FFF2-40B4-BE49-F238E27FC236}">
                <a16:creationId xmlns:a16="http://schemas.microsoft.com/office/drawing/2014/main" id="{E2F0279E-70B5-7240-B651-3EC007654E20}"/>
              </a:ext>
            </a:extLst>
          </p:cNvPr>
          <p:cNvSpPr>
            <a:spLocks noChangeShapeType="1"/>
          </p:cNvSpPr>
          <p:nvPr/>
        </p:nvSpPr>
        <p:spPr bwMode="auto">
          <a:xfrm>
            <a:off x="5181600" y="1226607"/>
            <a:ext cx="3962400" cy="0"/>
          </a:xfrm>
          <a:prstGeom prst="line">
            <a:avLst/>
          </a:prstGeom>
          <a:noFill/>
          <a:ln w="38100">
            <a:solidFill>
              <a:schemeClr val="bg2"/>
            </a:solidFill>
            <a:round/>
            <a:headEnd/>
            <a:tailEnd/>
          </a:ln>
          <a:effectLst>
            <a:outerShdw blurRad="63500" dist="38099" dir="2700000" algn="ctr" rotWithShape="0">
              <a:schemeClr val="bg1">
                <a:alpha val="74998"/>
              </a:schemeClr>
            </a:outerShdw>
          </a:effectLst>
        </p:spPr>
        <p:txBody>
          <a:bodyPr/>
          <a:lstStyle/>
          <a:p>
            <a:pPr>
              <a:defRPr/>
            </a:pPr>
            <a:endParaRPr lang="en-US">
              <a:latin typeface="Arial" charset="0"/>
              <a:ea typeface="+mn-ea"/>
            </a:endParaRPr>
          </a:p>
        </p:txBody>
      </p:sp>
      <p:sp>
        <p:nvSpPr>
          <p:cNvPr id="142343" name="WordArt 15">
            <a:extLst>
              <a:ext uri="{FF2B5EF4-FFF2-40B4-BE49-F238E27FC236}">
                <a16:creationId xmlns:a16="http://schemas.microsoft.com/office/drawing/2014/main" id="{011C1224-ECA6-084C-A523-63F486FDBD28}"/>
              </a:ext>
            </a:extLst>
          </p:cNvPr>
          <p:cNvSpPr>
            <a:spLocks noChangeArrowheads="1" noChangeShapeType="1" noTextEdit="1"/>
          </p:cNvSpPr>
          <p:nvPr/>
        </p:nvSpPr>
        <p:spPr bwMode="auto">
          <a:xfrm>
            <a:off x="5410200" y="320675"/>
            <a:ext cx="34290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gradFill rotWithShape="1">
                  <a:gsLst>
                    <a:gs pos="0">
                      <a:srgbClr val="FFF200"/>
                    </a:gs>
                    <a:gs pos="45000">
                      <a:srgbClr val="FF7A00"/>
                    </a:gs>
                    <a:gs pos="70000">
                      <a:srgbClr val="FF0300"/>
                    </a:gs>
                    <a:gs pos="100000">
                      <a:srgbClr val="4D0808"/>
                    </a:gs>
                  </a:gsLst>
                  <a:lin ang="5400000" scaled="1"/>
                </a:gradFill>
                <a:effectLst>
                  <a:outerShdw dist="35921" dir="2700000" algn="ctr" rotWithShape="0">
                    <a:schemeClr val="bg2">
                      <a:alpha val="74997"/>
                    </a:schemeClr>
                  </a:outerShdw>
                </a:effectLst>
                <a:latin typeface="Arial Black" panose="020B0604020202020204" pitchFamily="34" charset="0"/>
                <a:cs typeface="Arial Black" panose="020B0604020202020204" pitchFamily="34" charset="0"/>
              </a:rPr>
              <a:t>The Bible Diet</a:t>
            </a:r>
          </a:p>
        </p:txBody>
      </p:sp>
    </p:spTree>
    <p:extLst>
      <p:ext uri="{BB962C8B-B14F-4D97-AF65-F5344CB8AC3E}">
        <p14:creationId xmlns:p14="http://schemas.microsoft.com/office/powerpoint/2010/main" val="2312105081"/>
      </p:ext>
    </p:extLst>
  </p:cSld>
  <p:clrMapOvr>
    <a:masterClrMapping/>
  </p:clrMapOvr>
  <p:transition spd="slow">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 name="C:\Documents and Settings\Administrator\My Documents\My Pictures\transfer\eating at bed.jpg" descr="C:\Documents and Settings\Administrator\My Documents\My Pictures\transfer\eating at bed.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5875"/>
            <a:ext cx="9144000" cy="6918325"/>
          </a:xfrm>
          <a:prstGeom prst="rect">
            <a:avLst/>
          </a:prstGeom>
          <a:ln w="12700">
            <a:miter lim="400000"/>
          </a:ln>
        </p:spPr>
      </p:pic>
      <p:sp>
        <p:nvSpPr>
          <p:cNvPr id="454" name="Nature of the Cure"/>
          <p:cNvSpPr txBox="1">
            <a:spLocks noGrp="1"/>
          </p:cNvSpPr>
          <p:nvPr>
            <p:ph type="title" idx="4294967295"/>
          </p:nvPr>
        </p:nvSpPr>
        <p:spPr>
          <a:xfrm>
            <a:off x="-1014248" y="-258763"/>
            <a:ext cx="7772400" cy="1143002"/>
          </a:xfrm>
          <a:prstGeom prst="rect">
            <a:avLst/>
          </a:prstGeom>
        </p:spPr>
        <p:txBody>
          <a:bodyPr>
            <a:normAutofit/>
          </a:bodyPr>
          <a:lstStyle>
            <a:lvl1pPr>
              <a:defRPr u="sng">
                <a:solidFill>
                  <a:srgbClr val="FFFF00"/>
                </a:solidFill>
                <a:effectLst>
                  <a:outerShdw blurRad="12700" dist="25400" dir="2700000" rotWithShape="0">
                    <a:srgbClr val="DDDDDD"/>
                  </a:outerShdw>
                </a:effectLst>
              </a:defRPr>
            </a:lvl1pPr>
          </a:lstStyle>
          <a:p>
            <a:r>
              <a:rPr dirty="0"/>
              <a:t>Nature of the Cure</a:t>
            </a:r>
          </a:p>
        </p:txBody>
      </p:sp>
      <p:sp>
        <p:nvSpPr>
          <p:cNvPr id="455" name="Eat at least 3 hour before bedtime."/>
          <p:cNvSpPr txBox="1">
            <a:spLocks noGrp="1"/>
          </p:cNvSpPr>
          <p:nvPr>
            <p:ph type="body" sz="half" idx="4294967295"/>
          </p:nvPr>
        </p:nvSpPr>
        <p:spPr>
          <a:xfrm>
            <a:off x="533400" y="609600"/>
            <a:ext cx="2971800" cy="4114800"/>
          </a:xfrm>
          <a:prstGeom prst="rect">
            <a:avLst/>
          </a:prstGeom>
        </p:spPr>
        <p:txBody>
          <a:bodyPr>
            <a:normAutofit/>
          </a:bodyPr>
          <a:lstStyle>
            <a:lvl1pPr>
              <a:buChar char="•"/>
              <a:defRPr>
                <a:effectLst>
                  <a:outerShdw blurRad="12700" dist="25400" dir="2700000" rotWithShape="0">
                    <a:srgbClr val="DDDDDD"/>
                  </a:outerShdw>
                </a:effectLst>
              </a:defRPr>
            </a:lvl1pPr>
          </a:lstStyle>
          <a:p>
            <a:r>
              <a:rPr dirty="0">
                <a:solidFill>
                  <a:schemeClr val="bg1"/>
                </a:solidFill>
              </a:rPr>
              <a:t>Eat at least 3 hour before bedtime.</a:t>
            </a:r>
          </a:p>
        </p:txBody>
      </p:sp>
      <p:pic>
        <p:nvPicPr>
          <p:cNvPr id="456" name="C:\Documents and Settings\Administrator\My Documents\My Pictures\clock.gif" descr="C:\Documents and Settings\Administrator\My Documents\My Pictures\clock.g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1839912"/>
            <a:ext cx="609600" cy="59848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wipe dir="d"/>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5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55">
                                            <p:txEl>
                                              <p:pRg st="0" end="0"/>
                                            </p:txEl>
                                          </p:spTgt>
                                        </p:tgtEl>
                                        <p:attrNameLst>
                                          <p:attrName>style.visibility</p:attrName>
                                        </p:attrNameLst>
                                      </p:cBhvr>
                                      <p:to>
                                        <p:strVal val="visible"/>
                                      </p:to>
                                    </p:set>
                                  </p:childTnLst>
                                </p:cTn>
                              </p:par>
                            </p:childTnLst>
                          </p:cTn>
                        </p:par>
                        <p:par>
                          <p:cTn id="9" fill="hold">
                            <p:stCondLst>
                              <p:cond delay="0"/>
                            </p:stCondLst>
                            <p:childTnLst>
                              <p:par>
                                <p:cTn id="10" presetID="2" presetClass="entr" presetSubtype="1" fill="hold" grpId="2" nodeType="afterEffect">
                                  <p:stCondLst>
                                    <p:cond delay="0"/>
                                  </p:stCondLst>
                                  <p:iterate>
                                    <p:tmAbs val="0"/>
                                  </p:iterate>
                                  <p:childTnLst>
                                    <p:set>
                                      <p:cBhvr>
                                        <p:cTn id="11" fill="hold"/>
                                        <p:tgtEl>
                                          <p:spTgt spid="456"/>
                                        </p:tgtEl>
                                        <p:attrNameLst>
                                          <p:attrName>style.visibility</p:attrName>
                                        </p:attrNameLst>
                                      </p:cBhvr>
                                      <p:to>
                                        <p:strVal val="visible"/>
                                      </p:to>
                                    </p:set>
                                    <p:anim calcmode="lin" valueType="num">
                                      <p:cBhvr>
                                        <p:cTn id="12" dur="500" fill="hold"/>
                                        <p:tgtEl>
                                          <p:spTgt spid="456"/>
                                        </p:tgtEl>
                                        <p:attrNameLst>
                                          <p:attrName>ppt_x</p:attrName>
                                        </p:attrNameLst>
                                      </p:cBhvr>
                                      <p:tavLst>
                                        <p:tav tm="0">
                                          <p:val>
                                            <p:strVal val="#ppt_x"/>
                                          </p:val>
                                        </p:tav>
                                        <p:tav tm="100000">
                                          <p:val>
                                            <p:strVal val="#ppt_x"/>
                                          </p:val>
                                        </p:tav>
                                      </p:tavLst>
                                    </p:anim>
                                    <p:anim calcmode="lin" valueType="num">
                                      <p:cBhvr>
                                        <p:cTn id="13" dur="500" fill="hold"/>
                                        <p:tgtEl>
                                          <p:spTgt spid="4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 grpId="1" build="p" bldLvl="5" animBg="1" advAuto="0"/>
      <p:bldP spid="456" grpId="2"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 name="C:\Documents and Settings\Administrator\My Documents\My Pictures\transfer\doughnut.jpg" descr="C:\Documents and Settings\Administrator\My Documents\My Pictures\transfer\doughnut.jpg"/>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459" name="No coffee, tea, sodas, alcohol, tobacco, and no eating between meals."/>
          <p:cNvSpPr txBox="1">
            <a:spLocks noGrp="1"/>
          </p:cNvSpPr>
          <p:nvPr>
            <p:ph type="body" sz="quarter" idx="4294967295"/>
          </p:nvPr>
        </p:nvSpPr>
        <p:spPr>
          <a:xfrm>
            <a:off x="5638800" y="3657600"/>
            <a:ext cx="3505200" cy="3200400"/>
          </a:xfrm>
          <a:prstGeom prst="rect">
            <a:avLst/>
          </a:prstGeom>
          <a:effectLst>
            <a:outerShdw blurRad="63500" dist="38098" dir="2700000" rotWithShape="0">
              <a:srgbClr val="000000">
                <a:alpha val="74996"/>
              </a:srgbClr>
            </a:outerShdw>
          </a:effectLst>
        </p:spPr>
        <p:txBody>
          <a:bodyPr>
            <a:normAutofit fontScale="92500"/>
          </a:bodyPr>
          <a:lstStyle>
            <a:lvl1pPr>
              <a:lnSpc>
                <a:spcPct val="110000"/>
              </a:lnSpc>
              <a:spcBef>
                <a:spcPts val="800"/>
              </a:spcBef>
              <a:buChar char="•"/>
              <a:defRPr sz="3600"/>
            </a:lvl1pPr>
          </a:lstStyle>
          <a:p>
            <a:r>
              <a:rPr dirty="0"/>
              <a:t>No coffee, tea, sodas, alcohol, tobacco, and no eating between meals.</a:t>
            </a:r>
          </a:p>
        </p:txBody>
      </p:sp>
      <p:sp>
        <p:nvSpPr>
          <p:cNvPr id="460" name="Nature of the Cure"/>
          <p:cNvSpPr txBox="1">
            <a:spLocks noGrp="1"/>
          </p:cNvSpPr>
          <p:nvPr>
            <p:ph type="title" idx="4294967295"/>
          </p:nvPr>
        </p:nvSpPr>
        <p:spPr>
          <a:xfrm>
            <a:off x="685800" y="152399"/>
            <a:ext cx="7772400" cy="1143002"/>
          </a:xfrm>
          <a:prstGeom prst="rect">
            <a:avLst/>
          </a:prstGeom>
        </p:spPr>
        <p:txBody>
          <a:bodyPr>
            <a:normAutofit/>
          </a:bodyPr>
          <a:lstStyle>
            <a:lvl1pPr>
              <a:defRPr>
                <a:effectLst>
                  <a:outerShdw blurRad="12700" dist="25400" dir="2700000" rotWithShape="0">
                    <a:srgbClr val="DDDDDD"/>
                  </a:outerShdw>
                </a:effectLst>
              </a:defRPr>
            </a:lvl1pPr>
          </a:lstStyle>
          <a:p>
            <a:r>
              <a:rPr dirty="0"/>
              <a:t>Nature of the Cure</a:t>
            </a:r>
          </a:p>
        </p:txBody>
      </p:sp>
    </p:spTree>
  </p:cSld>
  <p:clrMapOvr>
    <a:masterClrMapping/>
  </p:clrMapOvr>
  <mc:AlternateContent xmlns:mc="http://schemas.openxmlformats.org/markup-compatibility/2006" xmlns:p14="http://schemas.microsoft.com/office/powerpoint/2010/main">
    <mc:Choice Requires="p14">
      <p:transition>
        <p:fade thruBlk="1"/>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5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 grpId="1" build="p" bldLvl="5"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Rectangle"/>
          <p:cNvSpPr/>
          <p:nvPr/>
        </p:nvSpPr>
        <p:spPr>
          <a:xfrm>
            <a:off x="0" y="0"/>
            <a:ext cx="5105400" cy="6858000"/>
          </a:xfrm>
          <a:prstGeom prst="rect">
            <a:avLst/>
          </a:prstGeom>
          <a:solidFill>
            <a:srgbClr val="FFFFFF"/>
          </a:solidFill>
          <a:ln>
            <a:solidFill>
              <a:srgbClr val="FFFFCC"/>
            </a:solidFill>
          </a:ln>
        </p:spPr>
        <p:txBody>
          <a:bodyPr lIns="45719" rIns="45719" anchor="ctr"/>
          <a:lstStyle/>
          <a:p>
            <a:pPr defTabSz="457200">
              <a:defRPr sz="1800">
                <a:solidFill>
                  <a:srgbClr val="FFFF00"/>
                </a:solidFill>
              </a:defRPr>
            </a:pPr>
            <a:endParaRPr dirty="0">
              <a:latin typeface="Tahoma Normal"/>
            </a:endParaRPr>
          </a:p>
        </p:txBody>
      </p:sp>
      <p:pic>
        <p:nvPicPr>
          <p:cNvPr id="463" name="C:\Documents and Settings\Administrator\My Documents\My Pictures\coffeer.jpg" descr="C:\Documents and Settings\Administrator\My Documents\My Pictures\coffeer.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57712" y="0"/>
            <a:ext cx="4611688" cy="6934200"/>
          </a:xfrm>
          <a:prstGeom prst="rect">
            <a:avLst/>
          </a:prstGeom>
          <a:ln w="12700">
            <a:miter lim="400000"/>
          </a:ln>
        </p:spPr>
      </p:pic>
      <p:sp>
        <p:nvSpPr>
          <p:cNvPr id="464" name="Shunting"/>
          <p:cNvSpPr txBox="1">
            <a:spLocks noGrp="1"/>
          </p:cNvSpPr>
          <p:nvPr>
            <p:ph type="title" idx="4294967295"/>
          </p:nvPr>
        </p:nvSpPr>
        <p:spPr>
          <a:xfrm>
            <a:off x="685800" y="-76201"/>
            <a:ext cx="7772400" cy="1143002"/>
          </a:xfrm>
          <a:prstGeom prst="rect">
            <a:avLst/>
          </a:prstGeom>
          <a:effectLst>
            <a:outerShdw blurRad="63500" dist="38098" dir="2700000" rotWithShape="0">
              <a:srgbClr val="000000">
                <a:alpha val="74996"/>
              </a:srgbClr>
            </a:outerShdw>
          </a:effectLst>
        </p:spPr>
        <p:txBody>
          <a:bodyPr>
            <a:normAutofit/>
          </a:bodyPr>
          <a:lstStyle/>
          <a:p>
            <a:r>
              <a:rPr dirty="0"/>
              <a:t>Shunting</a:t>
            </a:r>
          </a:p>
        </p:txBody>
      </p:sp>
      <p:sp>
        <p:nvSpPr>
          <p:cNvPr id="465" name="Coffee.…"/>
          <p:cNvSpPr txBox="1">
            <a:spLocks noGrp="1"/>
          </p:cNvSpPr>
          <p:nvPr>
            <p:ph type="body" idx="4294967295"/>
          </p:nvPr>
        </p:nvSpPr>
        <p:spPr>
          <a:xfrm>
            <a:off x="685800" y="1143000"/>
            <a:ext cx="7772400" cy="4114800"/>
          </a:xfrm>
          <a:prstGeom prst="rect">
            <a:avLst/>
          </a:prstGeom>
        </p:spPr>
        <p:txBody>
          <a:bodyPr>
            <a:normAutofit/>
          </a:bodyPr>
          <a:lstStyle/>
          <a:p>
            <a:pPr>
              <a:buChar char="•"/>
              <a:defRPr>
                <a:effectLst>
                  <a:outerShdw blurRad="12700" dist="25400" dir="2700000" rotWithShape="0">
                    <a:srgbClr val="DDDDDD"/>
                  </a:outerShdw>
                </a:effectLst>
              </a:defRPr>
            </a:pPr>
            <a:r>
              <a:rPr dirty="0">
                <a:solidFill>
                  <a:srgbClr val="000000"/>
                </a:solidFill>
              </a:rPr>
              <a:t>Coffee.</a:t>
            </a:r>
          </a:p>
          <a:p>
            <a:pPr>
              <a:buChar char="•"/>
              <a:defRPr>
                <a:effectLst>
                  <a:outerShdw blurRad="12700" dist="25400" dir="2700000" rotWithShape="0">
                    <a:srgbClr val="DDDDDD"/>
                  </a:outerShdw>
                </a:effectLst>
              </a:defRPr>
            </a:pPr>
            <a:r>
              <a:rPr dirty="0">
                <a:solidFill>
                  <a:srgbClr val="000000"/>
                </a:solidFill>
              </a:rPr>
              <a:t>Amines.</a:t>
            </a:r>
          </a:p>
        </p:txBody>
      </p:sp>
    </p:spTree>
  </p:cSld>
  <p:clrMapOvr>
    <a:masterClrMapping/>
  </p:clrMapOvr>
  <mc:AlternateContent xmlns:mc="http://schemas.openxmlformats.org/markup-compatibility/2006" xmlns:p14="http://schemas.microsoft.com/office/powerpoint/2010/main">
    <mc:Choice Requires="p14">
      <p:transition>
        <p:wipe dir="d"/>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6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6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46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 grpId="1" build="p" bldLvl="5"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 name="C:\Documents and Settings\jclark\My Documents\My Pictures\smoking2.jpg" descr="C:\Documents and Settings\jclark\My Documents\My Pictures\smoking2.jpg"/>
          <p:cNvPicPr>
            <a:picLocks noChangeAspect="1"/>
          </p:cNvPicPr>
          <p:nvPr/>
        </p:nvPicPr>
        <p:blipFill>
          <a:blip r:embed="rId3">
            <a:extLst/>
          </a:blip>
          <a:stretch>
            <a:fillRect/>
          </a:stretch>
        </p:blipFill>
        <p:spPr>
          <a:xfrm>
            <a:off x="0" y="0"/>
            <a:ext cx="9144000" cy="6858000"/>
          </a:xfrm>
          <a:prstGeom prst="rect">
            <a:avLst/>
          </a:prstGeom>
          <a:ln w="12700">
            <a:miter lim="400000"/>
          </a:ln>
        </p:spPr>
      </p:pic>
      <p:sp>
        <p:nvSpPr>
          <p:cNvPr id="468" name="J Am Acad Orthop Surg, Vol 9, No 1, 2001, 9-17."/>
          <p:cNvSpPr txBox="1"/>
          <p:nvPr/>
        </p:nvSpPr>
        <p:spPr>
          <a:xfrm>
            <a:off x="-1" y="6491287"/>
            <a:ext cx="9144002" cy="369332"/>
          </a:xfrm>
          <a:prstGeom prst="rect">
            <a:avLst/>
          </a:prstGeom>
          <a:ln w="12700">
            <a:miter lim="400000"/>
          </a:ln>
          <a:effectLst>
            <a:outerShdw blurRad="63500" dist="35921" dir="2700000" rotWithShape="0">
              <a:srgbClr val="000000">
                <a:alpha val="74996"/>
              </a:srgbClr>
            </a:outerShdw>
          </a:effectLst>
          <a:extLst>
            <a:ext uri="{C572A759-6A51-4108-AA02-DFA0A04FC94B}">
              <ma14:wrappingTextBoxFlag xmlns:ma14="http://schemas.microsoft.com/office/mac/drawingml/2011/main" xmlns="" val="1"/>
            </a:ext>
          </a:extLst>
        </p:spPr>
        <p:txBody>
          <a:bodyPr lIns="45719" rIns="45719">
            <a:spAutoFit/>
          </a:bodyPr>
          <a:lstStyle>
            <a:lvl1pPr algn="ctr" defTabSz="457200">
              <a:defRPr sz="1800">
                <a:solidFill>
                  <a:srgbClr val="FFFF00"/>
                </a:solidFill>
              </a:defRPr>
            </a:lvl1pPr>
          </a:lstStyle>
          <a:p>
            <a:r>
              <a:rPr dirty="0">
                <a:latin typeface="Tahoma Normal"/>
              </a:rPr>
              <a:t>J Am </a:t>
            </a:r>
            <a:r>
              <a:rPr dirty="0" err="1">
                <a:latin typeface="Tahoma Normal"/>
              </a:rPr>
              <a:t>Acad</a:t>
            </a:r>
            <a:r>
              <a:rPr dirty="0">
                <a:latin typeface="Tahoma Normal"/>
              </a:rPr>
              <a:t> </a:t>
            </a:r>
            <a:r>
              <a:rPr dirty="0" err="1">
                <a:latin typeface="Tahoma Normal"/>
              </a:rPr>
              <a:t>Orthop</a:t>
            </a:r>
            <a:r>
              <a:rPr dirty="0">
                <a:latin typeface="Tahoma Normal"/>
              </a:rPr>
              <a:t> </a:t>
            </a:r>
            <a:r>
              <a:rPr dirty="0" err="1">
                <a:latin typeface="Tahoma Normal"/>
              </a:rPr>
              <a:t>Surg</a:t>
            </a:r>
            <a:r>
              <a:rPr dirty="0">
                <a:latin typeface="Tahoma Normal"/>
              </a:rPr>
              <a:t>, Vol 9, No 1, 2001, 9-17.</a:t>
            </a:r>
          </a:p>
        </p:txBody>
      </p:sp>
    </p:spTree>
  </p:cSld>
  <p:clrMapOvr>
    <a:masterClrMapping/>
  </p:clrMapOvr>
  <mc:AlternateContent xmlns:mc="http://schemas.openxmlformats.org/markup-compatibility/2006" xmlns:p14="http://schemas.microsoft.com/office/powerpoint/2010/main">
    <mc:Choice Requires="p14">
      <p:transition>
        <p:wipe dir="d"/>
      </p:transition>
    </mc:Choice>
    <mc:Fallback xmlns="">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E0CED8-EB57-D64A-8901-52BD4B70DE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4192" y="0"/>
            <a:ext cx="10288192" cy="6858000"/>
          </a:xfrm>
          <a:prstGeom prst="rect">
            <a:avLst/>
          </a:prstGeom>
        </p:spPr>
      </p:pic>
      <p:sp>
        <p:nvSpPr>
          <p:cNvPr id="2" name="Title 1">
            <a:extLst>
              <a:ext uri="{FF2B5EF4-FFF2-40B4-BE49-F238E27FC236}">
                <a16:creationId xmlns:a16="http://schemas.microsoft.com/office/drawing/2014/main" id="{90492402-2ED0-5343-AD32-BE8B4A3C3745}"/>
              </a:ext>
            </a:extLst>
          </p:cNvPr>
          <p:cNvSpPr>
            <a:spLocks noGrp="1"/>
          </p:cNvSpPr>
          <p:nvPr>
            <p:ph type="title"/>
          </p:nvPr>
        </p:nvSpPr>
        <p:spPr>
          <a:xfrm>
            <a:off x="457200" y="-210200"/>
            <a:ext cx="8229600" cy="1508126"/>
          </a:xfrm>
          <a:effectLst>
            <a:outerShdw blurRad="50800" dist="38100" dir="2700000" algn="tl" rotWithShape="0">
              <a:prstClr val="black"/>
            </a:outerShdw>
          </a:effectLst>
        </p:spPr>
        <p:txBody>
          <a:bodyPr/>
          <a:lstStyle/>
          <a:p>
            <a:r>
              <a:rPr lang="en-US" sz="3600" dirty="0">
                <a:solidFill>
                  <a:schemeClr val="bg1"/>
                </a:solidFill>
              </a:rPr>
              <a:t>Back pain responds best to simple lifestyle improvements.</a:t>
            </a:r>
          </a:p>
        </p:txBody>
      </p:sp>
      <p:sp>
        <p:nvSpPr>
          <p:cNvPr id="3" name="TextBox 2">
            <a:extLst>
              <a:ext uri="{FF2B5EF4-FFF2-40B4-BE49-F238E27FC236}">
                <a16:creationId xmlns:a16="http://schemas.microsoft.com/office/drawing/2014/main" id="{217DB46D-8980-7A44-BA8A-43D79C11F7E6}"/>
              </a:ext>
            </a:extLst>
          </p:cNvPr>
          <p:cNvSpPr txBox="1"/>
          <p:nvPr/>
        </p:nvSpPr>
        <p:spPr>
          <a:xfrm>
            <a:off x="6882063" y="3647975"/>
            <a:ext cx="1688922"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chemeClr val="bg1"/>
                </a:solidFill>
                <a:effectLst/>
                <a:uFillTx/>
                <a:latin typeface="+mj-lt"/>
                <a:ea typeface="+mn-ea"/>
                <a:cs typeface="+mn-cs"/>
                <a:sym typeface="Times New Roman"/>
              </a:rPr>
              <a:t>Stories</a:t>
            </a:r>
          </a:p>
        </p:txBody>
      </p:sp>
    </p:spTree>
    <p:extLst>
      <p:ext uri="{BB962C8B-B14F-4D97-AF65-F5344CB8AC3E}">
        <p14:creationId xmlns:p14="http://schemas.microsoft.com/office/powerpoint/2010/main" val="1776442765"/>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Rectangle"/>
          <p:cNvSpPr/>
          <p:nvPr/>
        </p:nvSpPr>
        <p:spPr>
          <a:xfrm>
            <a:off x="-1" y="0"/>
            <a:ext cx="9144002" cy="6858000"/>
          </a:xfrm>
          <a:prstGeom prst="rect">
            <a:avLst/>
          </a:prstGeom>
          <a:solidFill>
            <a:srgbClr val="000000"/>
          </a:solidFill>
          <a:ln>
            <a:solidFill>
              <a:srgbClr val="000000"/>
            </a:solidFill>
          </a:ln>
        </p:spPr>
        <p:txBody>
          <a:bodyPr lIns="45719" rIns="45719" anchor="ctr"/>
          <a:lstStyle/>
          <a:p>
            <a:pPr defTabSz="457200">
              <a:defRPr sz="1800">
                <a:solidFill>
                  <a:srgbClr val="FFFF00"/>
                </a:solidFill>
              </a:defRPr>
            </a:pPr>
            <a:endParaRPr dirty="0">
              <a:latin typeface="Tahoma Normal"/>
            </a:endParaRPr>
          </a:p>
        </p:txBody>
      </p:sp>
      <p:pic>
        <p:nvPicPr>
          <p:cNvPr id="473" name="head held.jpg" descr="head held.jpg"/>
          <p:cNvPicPr>
            <a:picLocks noChangeAspect="1"/>
          </p:cNvPicPr>
          <p:nvPr/>
        </p:nvPicPr>
        <p:blipFill>
          <a:blip r:embed="rId3">
            <a:extLst/>
          </a:blip>
          <a:stretch>
            <a:fillRect/>
          </a:stretch>
        </p:blipFill>
        <p:spPr>
          <a:xfrm>
            <a:off x="-1172552" y="0"/>
            <a:ext cx="10316552" cy="6858000"/>
          </a:xfrm>
          <a:prstGeom prst="rect">
            <a:avLst/>
          </a:prstGeom>
          <a:ln w="12700">
            <a:miter lim="400000"/>
          </a:ln>
        </p:spPr>
      </p:pic>
      <p:sp>
        <p:nvSpPr>
          <p:cNvPr id="474" name="Shunting"/>
          <p:cNvSpPr txBox="1">
            <a:spLocks noGrp="1"/>
          </p:cNvSpPr>
          <p:nvPr>
            <p:ph type="title" idx="4294967295"/>
          </p:nvPr>
        </p:nvSpPr>
        <p:spPr>
          <a:xfrm>
            <a:off x="-2667000" y="-152401"/>
            <a:ext cx="7772400" cy="1143002"/>
          </a:xfrm>
          <a:prstGeom prst="rect">
            <a:avLst/>
          </a:prstGeom>
        </p:spPr>
        <p:txBody>
          <a:bodyPr>
            <a:normAutofit/>
          </a:bodyPr>
          <a:lstStyle>
            <a:lvl1pPr>
              <a:defRPr>
                <a:solidFill>
                  <a:srgbClr val="000000"/>
                </a:solidFill>
                <a:effectLst>
                  <a:outerShdw blurRad="12700" dist="25400" dir="2700000" rotWithShape="0">
                    <a:srgbClr val="DDDDDD"/>
                  </a:outerShdw>
                </a:effectLst>
              </a:defRPr>
            </a:lvl1pPr>
          </a:lstStyle>
          <a:p>
            <a:r>
              <a:rPr dirty="0"/>
              <a:t>Shunting</a:t>
            </a:r>
          </a:p>
        </p:txBody>
      </p:sp>
      <p:sp>
        <p:nvSpPr>
          <p:cNvPr id="475" name="Stress--Fight / Flight."/>
          <p:cNvSpPr txBox="1">
            <a:spLocks noGrp="1"/>
          </p:cNvSpPr>
          <p:nvPr>
            <p:ph type="body" sz="quarter" idx="4294967295"/>
          </p:nvPr>
        </p:nvSpPr>
        <p:spPr>
          <a:xfrm>
            <a:off x="152400" y="914400"/>
            <a:ext cx="2819400" cy="4114800"/>
          </a:xfrm>
          <a:prstGeom prst="rect">
            <a:avLst/>
          </a:prstGeom>
        </p:spPr>
        <p:txBody>
          <a:bodyPr>
            <a:normAutofit/>
          </a:bodyPr>
          <a:lstStyle>
            <a:lvl1pPr>
              <a:buChar char="•"/>
              <a:defRPr>
                <a:solidFill>
                  <a:srgbClr val="000000"/>
                </a:solidFill>
                <a:effectLst>
                  <a:outerShdw blurRad="12700" dist="25400" dir="2700000" rotWithShape="0">
                    <a:srgbClr val="DDDDDD"/>
                  </a:outerShdw>
                </a:effectLst>
              </a:defRPr>
            </a:lvl1pPr>
          </a:lstStyle>
          <a:p>
            <a:r>
              <a:rPr dirty="0"/>
              <a:t>Stress</a:t>
            </a:r>
            <a:r>
              <a:rPr lang="en-US" dirty="0"/>
              <a:t>    </a:t>
            </a:r>
            <a:r>
              <a:rPr dirty="0"/>
              <a:t>Fight / Flight.</a:t>
            </a:r>
          </a:p>
        </p:txBody>
      </p:sp>
      <p:sp>
        <p:nvSpPr>
          <p:cNvPr id="476" name="Rehabilitation (Stuttg).  2003; 42(4):195-203."/>
          <p:cNvSpPr txBox="1"/>
          <p:nvPr/>
        </p:nvSpPr>
        <p:spPr>
          <a:xfrm>
            <a:off x="2390026" y="6488668"/>
            <a:ext cx="4766687" cy="369332"/>
          </a:xfrm>
          <a:prstGeom prst="rect">
            <a:avLst/>
          </a:prstGeom>
          <a:ln w="12700">
            <a:miter lim="400000"/>
          </a:ln>
          <a:effectLst>
            <a:outerShdw blurRad="63500" dist="35921" dir="2700000" rotWithShape="0">
              <a:srgbClr val="000000">
                <a:alpha val="74996"/>
              </a:srgbClr>
            </a:outerShdw>
          </a:effectLst>
          <a:extLst>
            <a:ext uri="{C572A759-6A51-4108-AA02-DFA0A04FC94B}">
              <ma14:wrappingTextBoxFlag xmlns:ma14="http://schemas.microsoft.com/office/mac/drawingml/2011/main" xmlns="" val="1"/>
            </a:ext>
          </a:extLst>
        </p:spPr>
        <p:txBody>
          <a:bodyPr wrap="none" lIns="45719" rIns="45719">
            <a:spAutoFit/>
          </a:bodyPr>
          <a:lstStyle>
            <a:lvl1pPr defTabSz="457200">
              <a:defRPr sz="1800">
                <a:solidFill>
                  <a:srgbClr val="FFFF00"/>
                </a:solidFill>
              </a:defRPr>
            </a:lvl1pPr>
          </a:lstStyle>
          <a:p>
            <a:r>
              <a:rPr dirty="0">
                <a:latin typeface="Tahoma Normal"/>
              </a:rPr>
              <a:t>Rehabilitation (</a:t>
            </a:r>
            <a:r>
              <a:rPr dirty="0" err="1">
                <a:latin typeface="Tahoma Normal"/>
              </a:rPr>
              <a:t>Stuttg</a:t>
            </a:r>
            <a:r>
              <a:rPr dirty="0">
                <a:latin typeface="Tahoma Normal"/>
              </a:rPr>
              <a:t>).  2003; 42(4):195-203.</a:t>
            </a:r>
          </a:p>
        </p:txBody>
      </p:sp>
    </p:spTree>
  </p:cSld>
  <p:clrMapOvr>
    <a:masterClrMapping/>
  </p:clrMapOvr>
  <mc:AlternateContent xmlns:mc="http://schemas.openxmlformats.org/markup-compatibility/2006" xmlns:p14="http://schemas.microsoft.com/office/powerpoint/2010/main">
    <mc:Choice Requires="p14">
      <p:transition>
        <p:wipe dir="d"/>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7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7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 grpId="1" build="p" bldLvl="5" animBg="1" advAuto="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Rectangle"/>
          <p:cNvSpPr/>
          <p:nvPr/>
        </p:nvSpPr>
        <p:spPr>
          <a:xfrm>
            <a:off x="-1" y="0"/>
            <a:ext cx="9144002" cy="6858000"/>
          </a:xfrm>
          <a:prstGeom prst="rect">
            <a:avLst/>
          </a:prstGeom>
          <a:solidFill>
            <a:srgbClr val="FFFFFF"/>
          </a:solidFill>
          <a:ln>
            <a:solidFill>
              <a:srgbClr val="FFFF00"/>
            </a:solidFill>
          </a:ln>
        </p:spPr>
        <p:txBody>
          <a:bodyPr lIns="45719" rIns="45719" anchor="ctr"/>
          <a:lstStyle/>
          <a:p>
            <a:pPr defTabSz="457200">
              <a:defRPr sz="1800">
                <a:solidFill>
                  <a:srgbClr val="FFFF00"/>
                </a:solidFill>
              </a:defRPr>
            </a:pPr>
            <a:endParaRPr dirty="0">
              <a:latin typeface="Tahoma Normal"/>
            </a:endParaRPr>
          </a:p>
        </p:txBody>
      </p:sp>
      <p:pic>
        <p:nvPicPr>
          <p:cNvPr id="481" name="D:\1589262514.01._SS500_SCLZZZZZZZ_V1076032017_.jpeg" descr="D:\1589262514.01._SS500_SCLZZZZZZZ_V1076032017_.jpe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462212" y="152399"/>
            <a:ext cx="4167189" cy="6629401"/>
          </a:xfrm>
          <a:prstGeom prst="rect">
            <a:avLst/>
          </a:prstGeom>
          <a:ln w="76200">
            <a:solidFill>
              <a:srgbClr val="000000"/>
            </a:solidFill>
          </a:ln>
        </p:spPr>
      </p:pic>
      <p:sp>
        <p:nvSpPr>
          <p:cNvPr id="2" name="TextBox 1">
            <a:extLst>
              <a:ext uri="{FF2B5EF4-FFF2-40B4-BE49-F238E27FC236}">
                <a16:creationId xmlns:a16="http://schemas.microsoft.com/office/drawing/2014/main" id="{D3C349EE-FCE6-8E4C-BF66-24549CE9A505}"/>
              </a:ext>
            </a:extLst>
          </p:cNvPr>
          <p:cNvSpPr txBox="1"/>
          <p:nvPr/>
        </p:nvSpPr>
        <p:spPr>
          <a:xfrm>
            <a:off x="530915" y="2383605"/>
            <a:ext cx="1400381"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chemeClr val="accent1">
                    <a:lumMod val="50000"/>
                  </a:schemeClr>
                </a:solidFill>
                <a:effectLst/>
                <a:uFillTx/>
                <a:latin typeface="+mj-lt"/>
                <a:ea typeface="+mn-ea"/>
                <a:cs typeface="+mn-cs"/>
                <a:sym typeface="Times New Roman"/>
              </a:rPr>
              <a:t>9/10</a:t>
            </a:r>
            <a:r>
              <a:rPr kumimoji="0" lang="en-US" sz="2400" b="0" i="0" u="none" strike="noStrike" cap="none" spc="0" normalizeH="0" baseline="0" dirty="0">
                <a:ln>
                  <a:noFill/>
                </a:ln>
                <a:solidFill>
                  <a:schemeClr val="accent1">
                    <a:lumMod val="50000"/>
                  </a:schemeClr>
                </a:solidFill>
                <a:effectLst/>
                <a:uFillTx/>
                <a:latin typeface="+mj-lt"/>
                <a:ea typeface="+mn-ea"/>
                <a:cs typeface="+mn-cs"/>
                <a:sym typeface="Times New Roman"/>
              </a:rPr>
              <a:t>ths</a:t>
            </a:r>
          </a:p>
        </p:txBody>
      </p:sp>
    </p:spTree>
  </p:cSld>
  <p:clrMapOvr>
    <a:masterClrMapping/>
  </p:clrMapOvr>
  <mc:AlternateContent xmlns:mc="http://schemas.openxmlformats.org/markup-compatibility/2006" xmlns:p14="http://schemas.microsoft.com/office/powerpoint/2010/main">
    <mc:Choice Requires="p14">
      <p:transition>
        <p:circle/>
      </p:transition>
    </mc:Choice>
    <mc:Fallback xmlns="">
      <p:transition spd="fast">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5B7BF-350D-9C4D-B617-31AFB05C8043}"/>
              </a:ext>
            </a:extLst>
          </p:cNvPr>
          <p:cNvSpPr>
            <a:spLocks noGrp="1"/>
          </p:cNvSpPr>
          <p:nvPr>
            <p:ph type="title"/>
          </p:nvPr>
        </p:nvSpPr>
        <p:spPr/>
        <p:txBody>
          <a:bodyPr/>
          <a:lstStyle/>
          <a:p>
            <a:r>
              <a:rPr lang="en-US" dirty="0"/>
              <a:t>Psychosocial factors for developing chronicity </a:t>
            </a:r>
          </a:p>
        </p:txBody>
      </p:sp>
      <p:sp>
        <p:nvSpPr>
          <p:cNvPr id="3" name="Content Placeholder 2">
            <a:extLst>
              <a:ext uri="{FF2B5EF4-FFF2-40B4-BE49-F238E27FC236}">
                <a16:creationId xmlns:a16="http://schemas.microsoft.com/office/drawing/2014/main" id="{07DF7B13-2226-EA4E-84D2-FCB76C88CDE7}"/>
              </a:ext>
            </a:extLst>
          </p:cNvPr>
          <p:cNvSpPr>
            <a:spLocks noGrp="1"/>
          </p:cNvSpPr>
          <p:nvPr>
            <p:ph idx="1"/>
          </p:nvPr>
        </p:nvSpPr>
        <p:spPr>
          <a:xfrm>
            <a:off x="457200" y="1571625"/>
            <a:ext cx="8229600" cy="5257800"/>
          </a:xfrm>
        </p:spPr>
        <p:txBody>
          <a:bodyPr/>
          <a:lstStyle/>
          <a:p>
            <a:pPr>
              <a:buFont typeface="Arial" panose="020B0604020202020204" pitchFamily="34" charset="0"/>
              <a:buChar char="•"/>
            </a:pPr>
            <a:r>
              <a:rPr lang="en-US" sz="2000" dirty="0"/>
              <a:t>Negative belief that pain is harmful or potentially severely disabling</a:t>
            </a:r>
          </a:p>
          <a:p>
            <a:pPr>
              <a:buFont typeface="Arial" panose="020B0604020202020204" pitchFamily="34" charset="0"/>
              <a:buChar char="•"/>
            </a:pPr>
            <a:r>
              <a:rPr lang="en-US" sz="2000" dirty="0"/>
              <a:t>High levels of "fear avoidance" behaviors</a:t>
            </a:r>
          </a:p>
          <a:p>
            <a:pPr>
              <a:buFont typeface="Arial" panose="020B0604020202020204" pitchFamily="34" charset="0"/>
              <a:buChar char="•"/>
            </a:pPr>
            <a:r>
              <a:rPr lang="en-US" sz="2000" dirty="0"/>
              <a:t>Poor or maladaptive coping strategies</a:t>
            </a:r>
          </a:p>
          <a:p>
            <a:pPr>
              <a:buFont typeface="Arial" panose="020B0604020202020204" pitchFamily="34" charset="0"/>
              <a:buChar char="•"/>
            </a:pPr>
            <a:r>
              <a:rPr lang="en-US" sz="2000" dirty="0"/>
              <a:t>Expectation that passive, rather than active, treatment is beneficial</a:t>
            </a:r>
          </a:p>
          <a:p>
            <a:pPr>
              <a:buFont typeface="Arial" panose="020B0604020202020204" pitchFamily="34" charset="0"/>
              <a:buChar char="•"/>
            </a:pPr>
            <a:r>
              <a:rPr lang="en-US" sz="2000" dirty="0"/>
              <a:t>Excessive focus on pain</a:t>
            </a:r>
          </a:p>
          <a:p>
            <a:pPr>
              <a:buFont typeface="Arial" panose="020B0604020202020204" pitchFamily="34" charset="0"/>
              <a:buChar char="•"/>
            </a:pPr>
            <a:r>
              <a:rPr lang="en-US" sz="2000" dirty="0"/>
              <a:t>High emotional distress levels</a:t>
            </a:r>
          </a:p>
          <a:p>
            <a:pPr>
              <a:buFont typeface="Arial" panose="020B0604020202020204" pitchFamily="34" charset="0"/>
              <a:buChar char="•"/>
            </a:pPr>
            <a:r>
              <a:rPr lang="en-US" sz="2000" dirty="0"/>
              <a:t>Depressed mood, low morale, and social withdrawal</a:t>
            </a:r>
          </a:p>
          <a:p>
            <a:pPr>
              <a:buFont typeface="Arial" panose="020B0604020202020204" pitchFamily="34" charset="0"/>
              <a:buChar char="•"/>
            </a:pPr>
            <a:r>
              <a:rPr lang="en-US" sz="2000" dirty="0"/>
              <a:t>Resistance to change</a:t>
            </a:r>
          </a:p>
          <a:p>
            <a:pPr>
              <a:buFont typeface="Arial" panose="020B0604020202020204" pitchFamily="34" charset="0"/>
              <a:buChar char="•"/>
            </a:pPr>
            <a:r>
              <a:rPr lang="en-US" sz="2000" dirty="0"/>
              <a:t>Low self-efficacy</a:t>
            </a:r>
          </a:p>
          <a:p>
            <a:pPr>
              <a:buFont typeface="Arial" panose="020B0604020202020204" pitchFamily="34" charset="0"/>
              <a:buChar char="•"/>
            </a:pPr>
            <a:r>
              <a:rPr lang="en-US" sz="2000" dirty="0"/>
              <a:t>Family reinforcement of illness behavior</a:t>
            </a:r>
          </a:p>
          <a:p>
            <a:pPr>
              <a:buFont typeface="Arial" panose="020B0604020202020204" pitchFamily="34" charset="0"/>
              <a:buChar char="•"/>
            </a:pPr>
            <a:r>
              <a:rPr lang="en-US" sz="2000" dirty="0"/>
              <a:t>Concurrent social or financial problems</a:t>
            </a:r>
          </a:p>
          <a:p>
            <a:pPr>
              <a:buFont typeface="Arial" panose="020B0604020202020204" pitchFamily="34" charset="0"/>
              <a:buChar char="•"/>
            </a:pPr>
            <a:r>
              <a:rPr lang="en-US" sz="2000" dirty="0"/>
              <a:t>Troubled childhood (e.g., abuse, parental death, addiction)</a:t>
            </a:r>
          </a:p>
        </p:txBody>
      </p:sp>
    </p:spTree>
    <p:extLst>
      <p:ext uri="{BB962C8B-B14F-4D97-AF65-F5344CB8AC3E}">
        <p14:creationId xmlns:p14="http://schemas.microsoft.com/office/powerpoint/2010/main" val="3065720206"/>
      </p:ext>
    </p:extLst>
  </p:cSld>
  <p:clrMapOvr>
    <a:masterClrMapping/>
  </p:clrMapOvr>
  <p:transition spd="slow">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Rectangle"/>
          <p:cNvSpPr/>
          <p:nvPr/>
        </p:nvSpPr>
        <p:spPr>
          <a:xfrm>
            <a:off x="-1" y="0"/>
            <a:ext cx="9144002" cy="6858000"/>
          </a:xfrm>
          <a:prstGeom prst="rect">
            <a:avLst/>
          </a:prstGeom>
          <a:gradFill>
            <a:gsLst>
              <a:gs pos="0">
                <a:srgbClr val="FFFFFF"/>
              </a:gs>
              <a:gs pos="50000">
                <a:srgbClr val="EADAAC"/>
              </a:gs>
              <a:gs pos="100000">
                <a:srgbClr val="FFFFFF"/>
              </a:gs>
            </a:gsLst>
          </a:gradFill>
          <a:ln>
            <a:solidFill>
              <a:srgbClr val="FFFF00"/>
            </a:solidFill>
          </a:ln>
        </p:spPr>
        <p:txBody>
          <a:bodyPr lIns="45719" rIns="45719" anchor="ctr"/>
          <a:lstStyle/>
          <a:p>
            <a:pPr defTabSz="457200">
              <a:defRPr sz="1800">
                <a:solidFill>
                  <a:srgbClr val="FFFF00"/>
                </a:solidFill>
              </a:defRPr>
            </a:pPr>
            <a:endParaRPr dirty="0">
              <a:latin typeface="Tahoma Normal"/>
            </a:endParaRPr>
          </a:p>
        </p:txBody>
      </p:sp>
      <p:pic>
        <p:nvPicPr>
          <p:cNvPr id="484" name="concern.png" descr="concern.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33763" y="-1092200"/>
            <a:ext cx="5719763" cy="8251825"/>
          </a:xfrm>
          <a:prstGeom prst="rect">
            <a:avLst/>
          </a:prstGeom>
          <a:ln w="12700">
            <a:miter lim="400000"/>
          </a:ln>
        </p:spPr>
      </p:pic>
      <p:pic>
        <p:nvPicPr>
          <p:cNvPr id="485" name="concern.png" descr="concern.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34225" y="2743200"/>
            <a:ext cx="3381375" cy="4876800"/>
          </a:xfrm>
          <a:prstGeom prst="rect">
            <a:avLst/>
          </a:prstGeom>
          <a:ln w="12700">
            <a:miter lim="400000"/>
          </a:ln>
        </p:spPr>
      </p:pic>
      <p:sp>
        <p:nvSpPr>
          <p:cNvPr id="486" name="Jeremiah 15:17,18 (TEV)"/>
          <p:cNvSpPr txBox="1">
            <a:spLocks noGrp="1"/>
          </p:cNvSpPr>
          <p:nvPr>
            <p:ph type="title" idx="4294967295"/>
          </p:nvPr>
        </p:nvSpPr>
        <p:spPr>
          <a:xfrm>
            <a:off x="1143000" y="152399"/>
            <a:ext cx="7261225" cy="1143002"/>
          </a:xfrm>
          <a:prstGeom prst="rect">
            <a:avLst/>
          </a:prstGeom>
          <a:effectLst>
            <a:outerShdw blurRad="63500" dist="38098" dir="2700000" rotWithShape="0">
              <a:schemeClr val="accent2">
                <a:alpha val="74996"/>
              </a:schemeClr>
            </a:outerShdw>
          </a:effectLst>
        </p:spPr>
        <p:txBody>
          <a:bodyPr>
            <a:normAutofit/>
          </a:bodyPr>
          <a:lstStyle>
            <a:lvl1pPr>
              <a:defRPr>
                <a:solidFill>
                  <a:srgbClr val="3A6802"/>
                </a:solidFill>
              </a:defRPr>
            </a:lvl1pPr>
          </a:lstStyle>
          <a:p>
            <a:r>
              <a:rPr dirty="0"/>
              <a:t>Jeremiah 15:17,18 (</a:t>
            </a:r>
            <a:r>
              <a:rPr dirty="0" err="1"/>
              <a:t>TEV</a:t>
            </a:r>
            <a:r>
              <a:rPr dirty="0"/>
              <a:t>)</a:t>
            </a:r>
          </a:p>
        </p:txBody>
      </p:sp>
      <p:sp>
        <p:nvSpPr>
          <p:cNvPr id="487" name="“I stayed by myself and was filled with anger.…"/>
          <p:cNvSpPr txBox="1">
            <a:spLocks noGrp="1"/>
          </p:cNvSpPr>
          <p:nvPr>
            <p:ph type="body" idx="4294967295"/>
          </p:nvPr>
        </p:nvSpPr>
        <p:spPr>
          <a:xfrm>
            <a:off x="1981200" y="1676400"/>
            <a:ext cx="5410200" cy="4724400"/>
          </a:xfrm>
          <a:prstGeom prst="rect">
            <a:avLst/>
          </a:prstGeom>
        </p:spPr>
        <p:txBody>
          <a:bodyPr>
            <a:normAutofit fontScale="92500"/>
          </a:bodyPr>
          <a:lstStyle/>
          <a:p>
            <a:pPr>
              <a:lnSpc>
                <a:spcPct val="110000"/>
              </a:lnSpc>
              <a:spcBef>
                <a:spcPts val="900"/>
              </a:spcBef>
              <a:buChar char="•"/>
              <a:defRPr sz="4000">
                <a:solidFill>
                  <a:srgbClr val="3A6802"/>
                </a:solidFill>
                <a:effectLst>
                  <a:outerShdw blurRad="12700" dist="25400" dir="2700000" rotWithShape="0">
                    <a:srgbClr val="DDDDDD"/>
                  </a:outerShdw>
                </a:effectLst>
              </a:defRPr>
            </a:pPr>
            <a:r>
              <a:rPr dirty="0"/>
              <a:t>“I stayed by myself and was filled with anger.</a:t>
            </a:r>
          </a:p>
          <a:p>
            <a:pPr>
              <a:lnSpc>
                <a:spcPct val="110000"/>
              </a:lnSpc>
              <a:spcBef>
                <a:spcPts val="900"/>
              </a:spcBef>
              <a:buSzTx/>
              <a:buNone/>
              <a:defRPr sz="4000">
                <a:solidFill>
                  <a:srgbClr val="3A6802"/>
                </a:solidFill>
                <a:effectLst>
                  <a:outerShdw blurRad="12700" dist="25400" dir="2700000" rotWithShape="0">
                    <a:srgbClr val="DDDDDD"/>
                  </a:outerShdw>
                </a:effectLst>
              </a:defRPr>
            </a:pPr>
            <a:r>
              <a:rPr dirty="0"/>
              <a:t>   Why do I keep on suffering? Why are my wounds incurable? Why won't they heal?”</a:t>
            </a:r>
          </a:p>
        </p:txBody>
      </p:sp>
      <p:sp>
        <p:nvSpPr>
          <p:cNvPr id="488" name="Line"/>
          <p:cNvSpPr/>
          <p:nvPr/>
        </p:nvSpPr>
        <p:spPr>
          <a:xfrm>
            <a:off x="1905000" y="1371600"/>
            <a:ext cx="5715000" cy="0"/>
          </a:xfrm>
          <a:prstGeom prst="line">
            <a:avLst/>
          </a:prstGeom>
          <a:ln w="76200">
            <a:solidFill>
              <a:srgbClr val="437802"/>
            </a:solidFill>
          </a:ln>
          <a:effectLst>
            <a:outerShdw blurRad="63500" dist="35921" dir="2700000" rotWithShape="0">
              <a:schemeClr val="accent2">
                <a:alpha val="74996"/>
              </a:schemeClr>
            </a:outerShdw>
          </a:effectLst>
        </p:spPr>
        <p:txBody>
          <a:bodyPr lIns="45719" rIns="45719"/>
          <a:lstStyle/>
          <a:p>
            <a:pPr>
              <a:defRPr>
                <a:solidFill>
                  <a:srgbClr val="FFFF00"/>
                </a:solidFill>
              </a:defRPr>
            </a:pPr>
            <a:endParaRPr dirty="0">
              <a:latin typeface="Tahoma Normal"/>
            </a:endParaRPr>
          </a:p>
        </p:txBody>
      </p:sp>
    </p:spTree>
  </p:cSld>
  <p:clrMapOvr>
    <a:masterClrMapping/>
  </p:clrMapOvr>
  <mc:AlternateContent xmlns:mc="http://schemas.openxmlformats.org/markup-compatibility/2006" xmlns:p14="http://schemas.microsoft.com/office/powerpoint/2010/main">
    <mc:Choice Requires="p14">
      <p:transition>
        <p:circle/>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487">
                                            <p:bg/>
                                          </p:spTgt>
                                        </p:tgtEl>
                                        <p:attrNameLst>
                                          <p:attrName>style.visibility</p:attrName>
                                        </p:attrNameLst>
                                      </p:cBhvr>
                                      <p:to>
                                        <p:strVal val="visible"/>
                                      </p:to>
                                    </p:set>
                                    <p:animEffect transition="in" filter="wipe(up)">
                                      <p:cBhvr>
                                        <p:cTn id="7" dur="500"/>
                                        <p:tgtEl>
                                          <p:spTgt spid="487">
                                            <p:bg/>
                                          </p:spTgt>
                                        </p:tgtEl>
                                      </p:cBhvr>
                                    </p:animEffect>
                                  </p:childTnLst>
                                </p:cTn>
                              </p:par>
                              <p:par>
                                <p:cTn id="8" presetID="22" presetClass="entr" presetSubtype="1" fill="hold" grpId="1" nodeType="withEffect">
                                  <p:stCondLst>
                                    <p:cond delay="0"/>
                                  </p:stCondLst>
                                  <p:iterate>
                                    <p:tmAbs val="0"/>
                                  </p:iterate>
                                  <p:childTnLst>
                                    <p:set>
                                      <p:cBhvr>
                                        <p:cTn id="9" fill="hold"/>
                                        <p:tgtEl>
                                          <p:spTgt spid="487">
                                            <p:txEl>
                                              <p:pRg st="0" end="0"/>
                                            </p:txEl>
                                          </p:spTgt>
                                        </p:tgtEl>
                                        <p:attrNameLst>
                                          <p:attrName>style.visibility</p:attrName>
                                        </p:attrNameLst>
                                      </p:cBhvr>
                                      <p:to>
                                        <p:strVal val="visible"/>
                                      </p:to>
                                    </p:set>
                                    <p:animEffect transition="in" filter="wipe(up)">
                                      <p:cBhvr>
                                        <p:cTn id="10" dur="500"/>
                                        <p:tgtEl>
                                          <p:spTgt spid="48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1" nodeType="clickEffect">
                                  <p:stCondLst>
                                    <p:cond delay="0"/>
                                  </p:stCondLst>
                                  <p:iterate>
                                    <p:tmAbs val="0"/>
                                  </p:iterate>
                                  <p:childTnLst>
                                    <p:set>
                                      <p:cBhvr>
                                        <p:cTn id="14" fill="hold"/>
                                        <p:tgtEl>
                                          <p:spTgt spid="487">
                                            <p:txEl>
                                              <p:pRg st="1" end="1"/>
                                            </p:txEl>
                                          </p:spTgt>
                                        </p:tgtEl>
                                        <p:attrNameLst>
                                          <p:attrName>style.visibility</p:attrName>
                                        </p:attrNameLst>
                                      </p:cBhvr>
                                      <p:to>
                                        <p:strVal val="visible"/>
                                      </p:to>
                                    </p:set>
                                    <p:animEffect transition="in" filter="wipe(up)">
                                      <p:cBhvr>
                                        <p:cTn id="15" dur="500"/>
                                        <p:tgtEl>
                                          <p:spTgt spid="4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7" grpId="1" build="p" animBg="1" advAuto="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0" name="C:\Documents and Settings\Administrator\My Documents\My Pictures\back2.jpg" descr="C:\Documents and Settings\Administrator\My Documents\My Pictures\back2.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9218613" cy="6858000"/>
          </a:xfrm>
          <a:prstGeom prst="rect">
            <a:avLst/>
          </a:prstGeom>
          <a:ln w="12700">
            <a:miter lim="400000"/>
          </a:ln>
        </p:spPr>
      </p:pic>
      <p:sp>
        <p:nvSpPr>
          <p:cNvPr id="491" name="Psalms 129:2,3(RSV)"/>
          <p:cNvSpPr txBox="1">
            <a:spLocks noGrp="1"/>
          </p:cNvSpPr>
          <p:nvPr>
            <p:ph type="title" idx="4294967295"/>
          </p:nvPr>
        </p:nvSpPr>
        <p:spPr>
          <a:xfrm>
            <a:off x="381000" y="152400"/>
            <a:ext cx="8458200" cy="990600"/>
          </a:xfrm>
          <a:prstGeom prst="rect">
            <a:avLst/>
          </a:prstGeom>
          <a:solidFill>
            <a:srgbClr val="000000"/>
          </a:solidFill>
          <a:ln w="38100">
            <a:solidFill>
              <a:srgbClr val="FFFF00"/>
            </a:solidFill>
            <a:round/>
          </a:ln>
          <a:effectLst>
            <a:outerShdw blurRad="63500" dist="38098" dir="2700000" rotWithShape="0">
              <a:srgbClr val="000000">
                <a:alpha val="74996"/>
              </a:srgbClr>
            </a:outerShdw>
          </a:effectLst>
        </p:spPr>
        <p:txBody>
          <a:bodyPr>
            <a:normAutofit fontScale="90000"/>
          </a:bodyPr>
          <a:lstStyle>
            <a:lvl1pPr>
              <a:defRPr sz="6000">
                <a:solidFill>
                  <a:srgbClr val="FFFF00"/>
                </a:solidFill>
              </a:defRPr>
            </a:lvl1pPr>
          </a:lstStyle>
          <a:p>
            <a:r>
              <a:rPr dirty="0"/>
              <a:t>Psalms 129:2,3(RSV)</a:t>
            </a:r>
          </a:p>
        </p:txBody>
      </p:sp>
      <p:sp>
        <p:nvSpPr>
          <p:cNvPr id="492" name="&quot;Sorely have they afflicted me from my youth, yet they have not prevailed against me.…"/>
          <p:cNvSpPr txBox="1">
            <a:spLocks noGrp="1"/>
          </p:cNvSpPr>
          <p:nvPr>
            <p:ph type="body" idx="4294967295"/>
          </p:nvPr>
        </p:nvSpPr>
        <p:spPr>
          <a:xfrm>
            <a:off x="76200" y="1447800"/>
            <a:ext cx="9067800" cy="5410200"/>
          </a:xfrm>
          <a:prstGeom prst="rect">
            <a:avLst/>
          </a:prstGeom>
        </p:spPr>
        <p:txBody>
          <a:bodyPr>
            <a:normAutofit/>
          </a:bodyPr>
          <a:lstStyle/>
          <a:p>
            <a:pPr marL="533400" indent="-533400">
              <a:lnSpc>
                <a:spcPct val="130000"/>
              </a:lnSpc>
              <a:buAutoNum type="arabicPeriod" startAt="2"/>
              <a:defRPr b="1">
                <a:effectLst>
                  <a:outerShdw blurRad="12700" dist="25400" dir="2700000" rotWithShape="0">
                    <a:srgbClr val="DDDDDD"/>
                  </a:outerShdw>
                </a:effectLst>
              </a:defRPr>
            </a:pPr>
            <a:r>
              <a:rPr dirty="0"/>
              <a:t>"Sorely have they afflicted me from my youth, yet they have not prevailed against me. </a:t>
            </a:r>
          </a:p>
          <a:p>
            <a:pPr marL="533400" indent="-533400">
              <a:lnSpc>
                <a:spcPct val="130000"/>
              </a:lnSpc>
              <a:spcBef>
                <a:spcPts val="600"/>
              </a:spcBef>
              <a:buAutoNum type="arabicPeriod" startAt="2"/>
              <a:defRPr b="1">
                <a:effectLst>
                  <a:outerShdw blurRad="12700" dist="25400" dir="2700000" rotWithShape="0">
                    <a:srgbClr val="DDDDDD"/>
                  </a:outerShdw>
                </a:effectLst>
              </a:defRPr>
            </a:pPr>
            <a:endParaRPr dirty="0"/>
          </a:p>
          <a:p>
            <a:pPr marL="533400" indent="-533400">
              <a:lnSpc>
                <a:spcPct val="130000"/>
              </a:lnSpc>
              <a:spcBef>
                <a:spcPts val="600"/>
              </a:spcBef>
              <a:buAutoNum type="arabicPeriod" startAt="4"/>
              <a:defRPr b="1">
                <a:effectLst>
                  <a:outerShdw blurRad="12700" dist="25400" dir="2700000" rotWithShape="0">
                    <a:srgbClr val="DDDDDD"/>
                  </a:outerShdw>
                </a:effectLst>
              </a:defRPr>
            </a:pPr>
            <a:endParaRPr dirty="0"/>
          </a:p>
          <a:p>
            <a:pPr marL="533400" indent="-533400">
              <a:lnSpc>
                <a:spcPct val="130000"/>
              </a:lnSpc>
              <a:spcBef>
                <a:spcPts val="600"/>
              </a:spcBef>
              <a:buAutoNum type="arabicPeriod" startAt="5"/>
              <a:defRPr b="1">
                <a:effectLst>
                  <a:outerShdw blurRad="12700" dist="25400" dir="2700000" rotWithShape="0">
                    <a:srgbClr val="DDDDDD"/>
                  </a:outerShdw>
                </a:effectLst>
              </a:defRPr>
            </a:pPr>
            <a:endParaRPr dirty="0"/>
          </a:p>
          <a:p>
            <a:pPr marL="533400" indent="-533400">
              <a:lnSpc>
                <a:spcPct val="130000"/>
              </a:lnSpc>
              <a:buAutoNum type="arabicPeriod" startAt="3"/>
              <a:defRPr b="1">
                <a:effectLst>
                  <a:outerShdw blurRad="12700" dist="25400" dir="2700000" rotWithShape="0">
                    <a:srgbClr val="DDDDDD"/>
                  </a:outerShdw>
                </a:effectLst>
              </a:defRPr>
            </a:pPr>
            <a:r>
              <a:rPr dirty="0"/>
              <a:t>The </a:t>
            </a:r>
            <a:r>
              <a:rPr dirty="0" err="1"/>
              <a:t>plowers</a:t>
            </a:r>
            <a:r>
              <a:rPr dirty="0"/>
              <a:t> plowed upon my back; they made long their furrows." </a:t>
            </a:r>
          </a:p>
        </p:txBody>
      </p:sp>
    </p:spTree>
  </p:cSld>
  <p:clrMapOvr>
    <a:masterClrMapping/>
  </p:clrMapOvr>
  <mc:AlternateContent xmlns:mc="http://schemas.openxmlformats.org/markup-compatibility/2006" xmlns:p14="http://schemas.microsoft.com/office/powerpoint/2010/main">
    <mc:Choice Requires="p14">
      <p:transition>
        <p:circle/>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492">
                                            <p:bg/>
                                          </p:spTgt>
                                        </p:tgtEl>
                                        <p:attrNameLst>
                                          <p:attrName>style.visibility</p:attrName>
                                        </p:attrNameLst>
                                      </p:cBhvr>
                                      <p:to>
                                        <p:strVal val="visible"/>
                                      </p:to>
                                    </p:set>
                                    <p:animEffect transition="in" filter="box(out)">
                                      <p:cBhvr>
                                        <p:cTn id="7" dur="500"/>
                                        <p:tgtEl>
                                          <p:spTgt spid="492">
                                            <p:bg/>
                                          </p:spTgt>
                                        </p:tgtEl>
                                      </p:cBhvr>
                                    </p:animEffect>
                                  </p:childTnLst>
                                </p:cTn>
                              </p:par>
                              <p:par>
                                <p:cTn id="8" presetID="4" presetClass="entr" presetSubtype="32" fill="hold" grpId="1" nodeType="withEffect">
                                  <p:stCondLst>
                                    <p:cond delay="0"/>
                                  </p:stCondLst>
                                  <p:iterate>
                                    <p:tmAbs val="0"/>
                                  </p:iterate>
                                  <p:childTnLst>
                                    <p:set>
                                      <p:cBhvr>
                                        <p:cTn id="9" fill="hold"/>
                                        <p:tgtEl>
                                          <p:spTgt spid="492">
                                            <p:txEl>
                                              <p:pRg st="0" end="0"/>
                                            </p:txEl>
                                          </p:spTgt>
                                        </p:tgtEl>
                                        <p:attrNameLst>
                                          <p:attrName>style.visibility</p:attrName>
                                        </p:attrNameLst>
                                      </p:cBhvr>
                                      <p:to>
                                        <p:strVal val="visible"/>
                                      </p:to>
                                    </p:set>
                                    <p:animEffect transition="in" filter="box(out)">
                                      <p:cBhvr>
                                        <p:cTn id="10" dur="500"/>
                                        <p:tgtEl>
                                          <p:spTgt spid="492">
                                            <p:txEl>
                                              <p:pRg st="0" end="0"/>
                                            </p:txEl>
                                          </p:spTgt>
                                        </p:tgtEl>
                                      </p:cBhvr>
                                    </p:animEffect>
                                  </p:childTnLst>
                                </p:cTn>
                              </p:par>
                            </p:childTnLst>
                          </p:cTn>
                        </p:par>
                        <p:par>
                          <p:cTn id="11" fill="hold">
                            <p:stCondLst>
                              <p:cond delay="500"/>
                            </p:stCondLst>
                            <p:childTnLst>
                              <p:par>
                                <p:cTn id="12" presetID="4" presetClass="entr" presetSubtype="32" fill="hold" grpId="1" nodeType="afterEffect">
                                  <p:stCondLst>
                                    <p:cond delay="0"/>
                                  </p:stCondLst>
                                  <p:iterate>
                                    <p:tmAbs val="0"/>
                                  </p:iterate>
                                  <p:childTnLst>
                                    <p:set>
                                      <p:cBhvr>
                                        <p:cTn id="13" fill="hold"/>
                                        <p:tgtEl>
                                          <p:spTgt spid="492">
                                            <p:txEl>
                                              <p:pRg st="1" end="1"/>
                                            </p:txEl>
                                          </p:spTgt>
                                        </p:tgtEl>
                                        <p:attrNameLst>
                                          <p:attrName>style.visibility</p:attrName>
                                        </p:attrNameLst>
                                      </p:cBhvr>
                                      <p:to>
                                        <p:strVal val="visible"/>
                                      </p:to>
                                    </p:set>
                                    <p:animEffect transition="in" filter="box(out)">
                                      <p:cBhvr>
                                        <p:cTn id="14" dur="500"/>
                                        <p:tgtEl>
                                          <p:spTgt spid="492">
                                            <p:txEl>
                                              <p:pRg st="1" end="1"/>
                                            </p:txEl>
                                          </p:spTgt>
                                        </p:tgtEl>
                                      </p:cBhvr>
                                    </p:animEffect>
                                  </p:childTnLst>
                                </p:cTn>
                              </p:par>
                            </p:childTnLst>
                          </p:cTn>
                        </p:par>
                        <p:par>
                          <p:cTn id="15" fill="hold">
                            <p:stCondLst>
                              <p:cond delay="1000"/>
                            </p:stCondLst>
                            <p:childTnLst>
                              <p:par>
                                <p:cTn id="16" presetID="4" presetClass="entr" presetSubtype="32" fill="hold" grpId="1" nodeType="afterEffect">
                                  <p:stCondLst>
                                    <p:cond delay="0"/>
                                  </p:stCondLst>
                                  <p:iterate>
                                    <p:tmAbs val="0"/>
                                  </p:iterate>
                                  <p:childTnLst>
                                    <p:set>
                                      <p:cBhvr>
                                        <p:cTn id="17" fill="hold"/>
                                        <p:tgtEl>
                                          <p:spTgt spid="492">
                                            <p:txEl>
                                              <p:pRg st="2" end="2"/>
                                            </p:txEl>
                                          </p:spTgt>
                                        </p:tgtEl>
                                        <p:attrNameLst>
                                          <p:attrName>style.visibility</p:attrName>
                                        </p:attrNameLst>
                                      </p:cBhvr>
                                      <p:to>
                                        <p:strVal val="visible"/>
                                      </p:to>
                                    </p:set>
                                    <p:animEffect transition="in" filter="box(out)">
                                      <p:cBhvr>
                                        <p:cTn id="18" dur="500"/>
                                        <p:tgtEl>
                                          <p:spTgt spid="492">
                                            <p:txEl>
                                              <p:pRg st="2" end="2"/>
                                            </p:txEl>
                                          </p:spTgt>
                                        </p:tgtEl>
                                      </p:cBhvr>
                                    </p:animEffect>
                                  </p:childTnLst>
                                </p:cTn>
                              </p:par>
                            </p:childTnLst>
                          </p:cTn>
                        </p:par>
                        <p:par>
                          <p:cTn id="19" fill="hold">
                            <p:stCondLst>
                              <p:cond delay="1500"/>
                            </p:stCondLst>
                            <p:childTnLst>
                              <p:par>
                                <p:cTn id="20" presetID="4" presetClass="entr" presetSubtype="32" fill="hold" grpId="1" nodeType="afterEffect">
                                  <p:stCondLst>
                                    <p:cond delay="0"/>
                                  </p:stCondLst>
                                  <p:iterate>
                                    <p:tmAbs val="0"/>
                                  </p:iterate>
                                  <p:childTnLst>
                                    <p:set>
                                      <p:cBhvr>
                                        <p:cTn id="21" fill="hold"/>
                                        <p:tgtEl>
                                          <p:spTgt spid="492">
                                            <p:txEl>
                                              <p:pRg st="3" end="3"/>
                                            </p:txEl>
                                          </p:spTgt>
                                        </p:tgtEl>
                                        <p:attrNameLst>
                                          <p:attrName>style.visibility</p:attrName>
                                        </p:attrNameLst>
                                      </p:cBhvr>
                                      <p:to>
                                        <p:strVal val="visible"/>
                                      </p:to>
                                    </p:set>
                                    <p:animEffect transition="in" filter="box(out)">
                                      <p:cBhvr>
                                        <p:cTn id="22" dur="500"/>
                                        <p:tgtEl>
                                          <p:spTgt spid="49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1" nodeType="clickEffect">
                                  <p:stCondLst>
                                    <p:cond delay="0"/>
                                  </p:stCondLst>
                                  <p:iterate>
                                    <p:tmAbs val="0"/>
                                  </p:iterate>
                                  <p:childTnLst>
                                    <p:set>
                                      <p:cBhvr>
                                        <p:cTn id="26" fill="hold"/>
                                        <p:tgtEl>
                                          <p:spTgt spid="492">
                                            <p:txEl>
                                              <p:pRg st="4" end="4"/>
                                            </p:txEl>
                                          </p:spTgt>
                                        </p:tgtEl>
                                        <p:attrNameLst>
                                          <p:attrName>style.visibility</p:attrName>
                                        </p:attrNameLst>
                                      </p:cBhvr>
                                      <p:to>
                                        <p:strVal val="visible"/>
                                      </p:to>
                                    </p:set>
                                    <p:animEffect transition="in" filter="box(out)">
                                      <p:cBhvr>
                                        <p:cTn id="27" dur="500"/>
                                        <p:tgtEl>
                                          <p:spTgt spid="49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 grpId="1" build="p"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4" name="C:\new beginnings\people\clip\arguement1.jpg" descr="C:\new beginnings\people\clip\arguement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 y="0"/>
            <a:ext cx="9144001" cy="6892925"/>
          </a:xfrm>
          <a:prstGeom prst="rect">
            <a:avLst/>
          </a:prstGeom>
          <a:ln w="12700">
            <a:miter lim="400000"/>
          </a:ln>
          <a:effectLst>
            <a:outerShdw blurRad="63500" dist="17960" dir="2700000" rotWithShape="0">
              <a:srgbClr val="FFFFFF">
                <a:alpha val="74996"/>
              </a:srgbClr>
            </a:outerShdw>
          </a:effectLst>
        </p:spPr>
      </p:pic>
      <p:sp>
        <p:nvSpPr>
          <p:cNvPr id="495" name="Forgiveness and Back Pain"/>
          <p:cNvSpPr txBox="1">
            <a:spLocks noGrp="1"/>
          </p:cNvSpPr>
          <p:nvPr>
            <p:ph type="title" idx="4294967295"/>
          </p:nvPr>
        </p:nvSpPr>
        <p:spPr>
          <a:xfrm>
            <a:off x="774271" y="-3"/>
            <a:ext cx="7772400" cy="704196"/>
          </a:xfrm>
          <a:prstGeom prst="rect">
            <a:avLst/>
          </a:prstGeom>
          <a:effectLst>
            <a:outerShdw blurRad="63500" dist="17960" dir="2700000" rotWithShape="0">
              <a:srgbClr val="FFFFFF">
                <a:alpha val="74996"/>
              </a:srgbClr>
            </a:outerShdw>
          </a:effectLst>
        </p:spPr>
        <p:txBody>
          <a:bodyPr>
            <a:normAutofit fontScale="90000"/>
          </a:bodyPr>
          <a:lstStyle>
            <a:lvl1pPr>
              <a:defRPr>
                <a:solidFill>
                  <a:srgbClr val="000000"/>
                </a:solidFill>
              </a:defRPr>
            </a:lvl1pPr>
          </a:lstStyle>
          <a:p>
            <a:r>
              <a:rPr dirty="0"/>
              <a:t>Forgiveness and Back Pain</a:t>
            </a:r>
          </a:p>
        </p:txBody>
      </p:sp>
      <p:sp>
        <p:nvSpPr>
          <p:cNvPr id="497" name="J Pain. 2005 Feb;6(2):84-91."/>
          <p:cNvSpPr txBox="1"/>
          <p:nvPr/>
        </p:nvSpPr>
        <p:spPr>
          <a:xfrm>
            <a:off x="3276600" y="6553200"/>
            <a:ext cx="2767743" cy="338554"/>
          </a:xfrm>
          <a:prstGeom prst="rect">
            <a:avLst/>
          </a:prstGeom>
          <a:ln w="12700">
            <a:miter lim="400000"/>
          </a:ln>
          <a:effectLst>
            <a:outerShdw blurRad="63500" dist="28398" dir="1593903" rotWithShape="0">
              <a:srgbClr val="FFFFFF">
                <a:alpha val="74996"/>
              </a:srgbClr>
            </a:outerShdw>
          </a:effectLst>
          <a:extLst>
            <a:ext uri="{C572A759-6A51-4108-AA02-DFA0A04FC94B}">
              <ma14:wrappingTextBoxFlag xmlns:ma14="http://schemas.microsoft.com/office/mac/drawingml/2011/main" xmlns="" val="1"/>
            </a:ext>
          </a:extLst>
        </p:spPr>
        <p:txBody>
          <a:bodyPr wrap="none" lIns="45719" rIns="45719">
            <a:spAutoFit/>
          </a:bodyPr>
          <a:lstStyle>
            <a:lvl1pPr defTabSz="457200">
              <a:spcBef>
                <a:spcPts val="300"/>
              </a:spcBef>
              <a:defRPr sz="1600">
                <a:solidFill>
                  <a:srgbClr val="000000"/>
                </a:solidFill>
              </a:defRPr>
            </a:lvl1pPr>
          </a:lstStyle>
          <a:p>
            <a:r>
              <a:rPr dirty="0">
                <a:latin typeface="Tahoma Normal"/>
              </a:rPr>
              <a:t>J Pain. 2005 Feb;6(2):84-91. </a:t>
            </a:r>
          </a:p>
        </p:txBody>
      </p:sp>
    </p:spTree>
  </p:cSld>
  <p:clrMapOvr>
    <a:masterClrMapping/>
  </p:clrMapOvr>
  <mc:AlternateContent xmlns:mc="http://schemas.openxmlformats.org/markup-compatibility/2006" xmlns:p14="http://schemas.microsoft.com/office/powerpoint/2010/main">
    <mc:Choice Requires="p14">
      <p:transition>
        <p:circle/>
      </p:transition>
    </mc:Choice>
    <mc:Fallback xmlns="">
      <p:transition spd="fast">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 name="L:\backup\new beginnings\Media\Sermon 04\Extras  04\0804143x1.jpg" descr="L:\backup\new beginnings\Media\Sermon 04\Extras  04\0804143x1.jpg"/>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502" name="Matthew 11:28-30"/>
          <p:cNvSpPr txBox="1">
            <a:spLocks noGrp="1"/>
          </p:cNvSpPr>
          <p:nvPr>
            <p:ph type="title" idx="4294967295"/>
          </p:nvPr>
        </p:nvSpPr>
        <p:spPr>
          <a:xfrm>
            <a:off x="-1905000" y="380999"/>
            <a:ext cx="7772400" cy="1143002"/>
          </a:xfrm>
          <a:prstGeom prst="rect">
            <a:avLst/>
          </a:prstGeom>
          <a:effectLst>
            <a:outerShdw blurRad="63500" dist="38098" dir="2700000" rotWithShape="0">
              <a:srgbClr val="000000">
                <a:alpha val="74996"/>
              </a:srgbClr>
            </a:outerShdw>
          </a:effectLst>
        </p:spPr>
        <p:txBody>
          <a:bodyPr>
            <a:normAutofit/>
          </a:bodyPr>
          <a:lstStyle>
            <a:lvl1pPr>
              <a:defRPr sz="3200">
                <a:solidFill>
                  <a:srgbClr val="B3A7AC"/>
                </a:solidFill>
              </a:defRPr>
            </a:lvl1pPr>
          </a:lstStyle>
          <a:p>
            <a:r>
              <a:rPr dirty="0"/>
              <a:t>Matthew 11:28-30 </a:t>
            </a:r>
          </a:p>
        </p:txBody>
      </p:sp>
      <p:sp>
        <p:nvSpPr>
          <p:cNvPr id="503" name="“Come unto me, all ye that labour and are heavy laden, and I will give you rest. Take my yoke upon you, and learn of me; for I am meek and lowly in heart: and ye shall find rest unto your souls. For my yoke is easy, and my burden is light.”"/>
          <p:cNvSpPr txBox="1">
            <a:spLocks noGrp="1"/>
          </p:cNvSpPr>
          <p:nvPr>
            <p:ph type="body" idx="4294967295"/>
          </p:nvPr>
        </p:nvSpPr>
        <p:spPr>
          <a:xfrm>
            <a:off x="0" y="1524000"/>
            <a:ext cx="4876800" cy="5486400"/>
          </a:xfrm>
          <a:prstGeom prst="rect">
            <a:avLst/>
          </a:prstGeom>
        </p:spPr>
        <p:txBody>
          <a:bodyPr>
            <a:normAutofit/>
          </a:bodyPr>
          <a:lstStyle>
            <a:lvl1pPr marL="0" indent="0">
              <a:lnSpc>
                <a:spcPct val="140000"/>
              </a:lnSpc>
              <a:spcBef>
                <a:spcPts val="600"/>
              </a:spcBef>
              <a:buSzTx/>
              <a:buNone/>
              <a:defRPr sz="2800">
                <a:effectLst>
                  <a:outerShdw blurRad="12700" dist="25400" dir="2700000" rotWithShape="0">
                    <a:srgbClr val="DDDDDD"/>
                  </a:outerShdw>
                </a:effectLst>
              </a:defRPr>
            </a:lvl1pPr>
          </a:lstStyle>
          <a:p>
            <a:r>
              <a:rPr dirty="0"/>
              <a:t>“Come unto me, all ye that </a:t>
            </a:r>
            <a:r>
              <a:rPr dirty="0" err="1"/>
              <a:t>labour</a:t>
            </a:r>
            <a:r>
              <a:rPr dirty="0"/>
              <a:t> and are heavy laden, and I will give you rest. Take my yoke upon you, and learn of me; for I am meek and lowly in heart: and ye shall find rest unto your souls. For my yoke is easy, and my burden is light.”</a:t>
            </a:r>
          </a:p>
        </p:txBody>
      </p:sp>
    </p:spTree>
  </p:cSld>
  <p:clrMapOvr>
    <a:masterClrMapping/>
  </p:clrMapOvr>
  <mc:AlternateContent xmlns:mc="http://schemas.openxmlformats.org/markup-compatibility/2006" xmlns:p14="http://schemas.microsoft.com/office/powerpoint/2010/main">
    <mc:Choice Requires="p14">
      <p:transition>
        <p:wipe dir="d"/>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0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50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 grpId="1" build="p" bldLvl="5"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 name="C:\Documents and Settings\Administrator\My Documents\My Pictures\warehouse2.jpg" descr="C:\Documents and Settings\Administrator\My Documents\My Pictures\warehouse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a:ln w="12700">
            <a:miter lim="400000"/>
          </a:ln>
        </p:spPr>
      </p:pic>
      <p:grpSp>
        <p:nvGrpSpPr>
          <p:cNvPr id="508" name="Group"/>
          <p:cNvGrpSpPr/>
          <p:nvPr/>
        </p:nvGrpSpPr>
        <p:grpSpPr>
          <a:xfrm>
            <a:off x="1295400" y="134036"/>
            <a:ext cx="6477000" cy="646329"/>
            <a:chOff x="0" y="-18364"/>
            <a:chExt cx="6477000" cy="646329"/>
          </a:xfrm>
        </p:grpSpPr>
        <p:sp>
          <p:nvSpPr>
            <p:cNvPr id="506" name="Rectangle"/>
            <p:cNvSpPr/>
            <p:nvPr/>
          </p:nvSpPr>
          <p:spPr>
            <a:xfrm>
              <a:off x="0" y="0"/>
              <a:ext cx="6477000" cy="609600"/>
            </a:xfrm>
            <a:prstGeom prst="rect">
              <a:avLst/>
            </a:prstGeom>
            <a:gradFill flip="none" rotWithShape="1">
              <a:gsLst>
                <a:gs pos="0">
                  <a:srgbClr val="000076"/>
                </a:gs>
                <a:gs pos="50000">
                  <a:srgbClr val="0000FF"/>
                </a:gs>
                <a:gs pos="100000">
                  <a:srgbClr val="000076"/>
                </a:gs>
              </a:gsLst>
              <a:lin ang="16200000" scaled="0"/>
            </a:gradFill>
            <a:ln w="9525" cap="flat">
              <a:solidFill>
                <a:srgbClr val="FFFF00"/>
              </a:solidFill>
              <a:prstDash val="solid"/>
              <a:round/>
            </a:ln>
            <a:effectLst>
              <a:outerShdw blurRad="63500" dist="89802" dir="2700000" rotWithShape="0">
                <a:srgbClr val="000000">
                  <a:alpha val="50000"/>
                </a:srgbClr>
              </a:outerShdw>
            </a:effectLst>
          </p:spPr>
          <p:txBody>
            <a:bodyPr wrap="square" lIns="45719" tIns="45719" rIns="45719" bIns="45719" numCol="1" anchor="ctr">
              <a:noAutofit/>
            </a:bodyPr>
            <a:lstStyle/>
            <a:p>
              <a:pPr algn="ctr" defTabSz="457200">
                <a:defRPr sz="3600">
                  <a:solidFill>
                    <a:srgbClr val="FFFF00"/>
                  </a:solidFill>
                  <a:effectLst>
                    <a:outerShdw blurRad="12700" dist="25400" dir="2700000" rotWithShape="0">
                      <a:srgbClr val="000000"/>
                    </a:outerShdw>
                  </a:effectLst>
                </a:defRPr>
              </a:pPr>
              <a:endParaRPr dirty="0">
                <a:latin typeface="Tahoma Normal"/>
              </a:endParaRPr>
            </a:p>
          </p:txBody>
        </p:sp>
        <p:sp>
          <p:nvSpPr>
            <p:cNvPr id="507" name="Outcome"/>
            <p:cNvSpPr txBox="1"/>
            <p:nvPr/>
          </p:nvSpPr>
          <p:spPr>
            <a:xfrm>
              <a:off x="0" y="-18364"/>
              <a:ext cx="6477000" cy="6463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defTabSz="457200">
                <a:defRPr sz="3600">
                  <a:solidFill>
                    <a:srgbClr val="FFFF00"/>
                  </a:solidFill>
                  <a:effectLst>
                    <a:outerShdw blurRad="12700" dist="25400" dir="2700000" rotWithShape="0">
                      <a:srgbClr val="000000"/>
                    </a:outerShdw>
                  </a:effectLst>
                </a:defRPr>
              </a:lvl1pPr>
            </a:lstStyle>
            <a:p>
              <a:r>
                <a:rPr dirty="0">
                  <a:latin typeface="Tahoma Normal"/>
                </a:rPr>
                <a:t>Outcome</a:t>
              </a:r>
            </a:p>
          </p:txBody>
        </p:sp>
      </p:grpSp>
      <p:sp>
        <p:nvSpPr>
          <p:cNvPr id="509" name="George"/>
          <p:cNvSpPr txBox="1"/>
          <p:nvPr/>
        </p:nvSpPr>
        <p:spPr>
          <a:xfrm rot="19534567">
            <a:off x="404967" y="5194492"/>
            <a:ext cx="2046392" cy="830997"/>
          </a:xfrm>
          <a:prstGeom prst="rect">
            <a:avLst/>
          </a:prstGeom>
          <a:solidFill>
            <a:srgbClr val="FF0000"/>
          </a:solidFill>
          <a:ln w="57150">
            <a:solidFill>
              <a:srgbClr val="FFFF00"/>
            </a:solidFill>
          </a:ln>
          <a:effectLst>
            <a:outerShdw blurRad="63500" dist="92457" dir="956723" rotWithShape="0">
              <a:srgbClr val="000000">
                <a:alpha val="74996"/>
              </a:srgbClr>
            </a:outerShdw>
          </a:effectLst>
          <a:extLst>
            <a:ext uri="{C572A759-6A51-4108-AA02-DFA0A04FC94B}">
              <ma14:wrappingTextBoxFlag xmlns:ma14="http://schemas.microsoft.com/office/mac/drawingml/2011/main" xmlns="" val="1"/>
            </a:ext>
          </a:extLst>
        </p:spPr>
        <p:txBody>
          <a:bodyPr wrap="none" lIns="45719" rIns="45719">
            <a:spAutoFit/>
          </a:bodyPr>
          <a:lstStyle>
            <a:lvl1pPr defTabSz="457200">
              <a:defRPr sz="4800">
                <a:solidFill>
                  <a:srgbClr val="FFFF00"/>
                </a:solidFill>
                <a:effectLst>
                  <a:outerShdw blurRad="12700" dist="25400" dir="2700000" rotWithShape="0">
                    <a:srgbClr val="000000"/>
                  </a:outerShdw>
                </a:effectLst>
              </a:defRPr>
            </a:lvl1pPr>
          </a:lstStyle>
          <a:p>
            <a:r>
              <a:rPr dirty="0">
                <a:latin typeface="Tahoma Normal"/>
              </a:rPr>
              <a:t>George</a:t>
            </a:r>
          </a:p>
        </p:txBody>
      </p:sp>
    </p:spTree>
  </p:cSld>
  <p:clrMapOvr>
    <a:masterClrMapping/>
  </p:clrMapOvr>
  <mc:AlternateContent xmlns:mc="http://schemas.openxmlformats.org/markup-compatibility/2006" xmlns:p14="http://schemas.microsoft.com/office/powerpoint/2010/main">
    <mc:Choice Requires="p14">
      <p:transition>
        <p:wipe/>
      </p:transition>
    </mc:Choice>
    <mc:Fallback xmlns="">
      <p:transition spd="fast">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Rectangle"/>
          <p:cNvSpPr/>
          <p:nvPr/>
        </p:nvSpPr>
        <p:spPr>
          <a:xfrm>
            <a:off x="-1" y="-1"/>
            <a:ext cx="9144002" cy="2286002"/>
          </a:xfrm>
          <a:prstGeom prst="rect">
            <a:avLst/>
          </a:prstGeom>
          <a:solidFill>
            <a:srgbClr val="FFFFFF"/>
          </a:solidFill>
          <a:ln>
            <a:solidFill>
              <a:srgbClr val="FFFFFF"/>
            </a:solidFill>
          </a:ln>
        </p:spPr>
        <p:txBody>
          <a:bodyPr lIns="45719" rIns="45719" anchor="ctr"/>
          <a:lstStyle/>
          <a:p>
            <a:pPr defTabSz="457200">
              <a:defRPr sz="1800">
                <a:solidFill>
                  <a:srgbClr val="FFFF00"/>
                </a:solidFill>
              </a:defRPr>
            </a:pPr>
            <a:endParaRPr dirty="0">
              <a:latin typeface="Tahoma Normal"/>
            </a:endParaRPr>
          </a:p>
        </p:txBody>
      </p:sp>
      <p:pic>
        <p:nvPicPr>
          <p:cNvPr id="512" name="C:\Documents and Settings\jclark\My Documents\My Pictures\presentation.jpg" descr="C:\Documents and Settings\jclark\My Documents\My Pictures\presentation.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74700"/>
            <a:ext cx="9144000" cy="6083300"/>
          </a:xfrm>
          <a:prstGeom prst="rect">
            <a:avLst/>
          </a:prstGeom>
          <a:ln w="12700">
            <a:miter lim="400000"/>
          </a:ln>
        </p:spPr>
      </p:pic>
      <p:sp>
        <p:nvSpPr>
          <p:cNvPr id="513" name="Summary"/>
          <p:cNvSpPr txBox="1">
            <a:spLocks noGrp="1"/>
          </p:cNvSpPr>
          <p:nvPr>
            <p:ph type="title" idx="4294967295"/>
          </p:nvPr>
        </p:nvSpPr>
        <p:spPr>
          <a:xfrm>
            <a:off x="685800" y="-152401"/>
            <a:ext cx="7772400" cy="1143002"/>
          </a:xfrm>
          <a:prstGeom prst="rect">
            <a:avLst/>
          </a:prstGeom>
        </p:spPr>
        <p:txBody>
          <a:bodyPr>
            <a:normAutofit/>
          </a:bodyPr>
          <a:lstStyle>
            <a:lvl1pPr>
              <a:defRPr>
                <a:effectLst>
                  <a:outerShdw blurRad="12700" dist="25400" dir="2700000" rotWithShape="0">
                    <a:srgbClr val="DDDDDD"/>
                  </a:outerShdw>
                </a:effectLst>
              </a:defRPr>
            </a:lvl1pPr>
          </a:lstStyle>
          <a:p>
            <a:r>
              <a:rPr dirty="0"/>
              <a:t>Summary</a:t>
            </a:r>
          </a:p>
        </p:txBody>
      </p:sp>
      <p:sp>
        <p:nvSpPr>
          <p:cNvPr id="514" name="Hydration.…"/>
          <p:cNvSpPr txBox="1">
            <a:spLocks noGrp="1"/>
          </p:cNvSpPr>
          <p:nvPr>
            <p:ph type="body" sz="half" idx="4294967295"/>
          </p:nvPr>
        </p:nvSpPr>
        <p:spPr>
          <a:xfrm>
            <a:off x="5019675" y="2243137"/>
            <a:ext cx="4267200" cy="2890837"/>
          </a:xfrm>
          <a:prstGeom prst="rect">
            <a:avLst/>
          </a:prstGeom>
        </p:spPr>
        <p:txBody>
          <a:bodyPr>
            <a:normAutofit/>
          </a:bodyPr>
          <a:lstStyle/>
          <a:p>
            <a:pPr>
              <a:buChar char="•"/>
              <a:defRPr>
                <a:solidFill>
                  <a:srgbClr val="000000"/>
                </a:solidFill>
                <a:effectLst>
                  <a:outerShdw blurRad="12700" dist="25400" dir="2700000" rotWithShape="0">
                    <a:srgbClr val="DDDDDD"/>
                  </a:outerShdw>
                </a:effectLst>
              </a:defRPr>
            </a:pPr>
            <a:r>
              <a:rPr dirty="0"/>
              <a:t>Hydration.</a:t>
            </a:r>
          </a:p>
          <a:p>
            <a:pPr>
              <a:buChar char="•"/>
              <a:defRPr>
                <a:solidFill>
                  <a:srgbClr val="000000"/>
                </a:solidFill>
                <a:effectLst>
                  <a:outerShdw blurRad="12700" dist="25400" dir="2700000" rotWithShape="0">
                    <a:srgbClr val="DDDDDD"/>
                  </a:outerShdw>
                </a:effectLst>
              </a:defRPr>
            </a:pPr>
            <a:r>
              <a:rPr dirty="0"/>
              <a:t>Nutrition.</a:t>
            </a:r>
          </a:p>
          <a:p>
            <a:pPr>
              <a:buChar char="•"/>
              <a:defRPr>
                <a:solidFill>
                  <a:srgbClr val="000000"/>
                </a:solidFill>
                <a:effectLst>
                  <a:outerShdw blurRad="12700" dist="25400" dir="2700000" rotWithShape="0">
                    <a:srgbClr val="DDDDDD"/>
                  </a:outerShdw>
                </a:effectLst>
              </a:defRPr>
            </a:pPr>
            <a:r>
              <a:rPr dirty="0"/>
              <a:t>Exercise /</a:t>
            </a:r>
            <a:r>
              <a:rPr lang="en-US" dirty="0"/>
              <a:t>Stretching</a:t>
            </a:r>
            <a:r>
              <a:rPr dirty="0"/>
              <a:t>.</a:t>
            </a:r>
          </a:p>
          <a:p>
            <a:pPr>
              <a:buChar char="•"/>
              <a:defRPr>
                <a:solidFill>
                  <a:srgbClr val="000000"/>
                </a:solidFill>
                <a:effectLst>
                  <a:outerShdw blurRad="12700" dist="25400" dir="2700000" rotWithShape="0">
                    <a:srgbClr val="DDDDDD"/>
                  </a:outerShdw>
                </a:effectLst>
              </a:defRPr>
            </a:pPr>
            <a:r>
              <a:rPr dirty="0"/>
              <a:t>Stress Management.</a:t>
            </a:r>
          </a:p>
        </p:txBody>
      </p:sp>
    </p:spTree>
  </p:cSld>
  <p:clrMapOvr>
    <a:masterClrMapping/>
  </p:clrMapOvr>
  <mc:AlternateContent xmlns:mc="http://schemas.openxmlformats.org/markup-compatibility/2006" xmlns:p14="http://schemas.microsoft.com/office/powerpoint/2010/main">
    <mc:Choice Requires="p14">
      <p:transition>
        <p:circle/>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1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51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51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51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5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 grpId="1" build="p" bldLvl="5" animBg="1" advAuto="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745067-3FC1-F341-8EC4-369D6F0C93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03B7ACD4-F817-484D-8E81-F9B358103091}"/>
              </a:ext>
            </a:extLst>
          </p:cNvPr>
          <p:cNvSpPr txBox="1"/>
          <p:nvPr/>
        </p:nvSpPr>
        <p:spPr>
          <a:xfrm>
            <a:off x="80225" y="762000"/>
            <a:ext cx="8983550" cy="830997"/>
          </a:xfrm>
          <a:prstGeom prst="rect">
            <a:avLst/>
          </a:prstGeom>
          <a:solidFill>
            <a:srgbClr val="000000"/>
          </a:solidFill>
        </p:spPr>
        <p:txBody>
          <a:bodyPr wrap="none" rtlCol="0">
            <a:spAutoFit/>
          </a:bodyPr>
          <a:lstStyle/>
          <a:p>
            <a:r>
              <a:rPr lang="en-US" sz="4800" b="1" dirty="0" err="1">
                <a:solidFill>
                  <a:schemeClr val="bg1"/>
                </a:solidFill>
                <a:latin typeface="Arial Narrow" panose="020B0604020202020204" pitchFamily="34" charset="0"/>
                <a:cs typeface="Arial Narrow" panose="020B0604020202020204" pitchFamily="34" charset="0"/>
              </a:rPr>
              <a:t>NorthernLightsHealthEducation.com</a:t>
            </a:r>
            <a:endParaRPr lang="en-US" sz="48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1963137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CE5976-1203-8242-982D-81E69F01380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
          <a:stretch/>
        </p:blipFill>
        <p:spPr>
          <a:xfrm>
            <a:off x="-1" y="0"/>
            <a:ext cx="9144001" cy="6858000"/>
          </a:xfrm>
          <a:prstGeom prst="rect">
            <a:avLst/>
          </a:prstGeom>
        </p:spPr>
      </p:pic>
      <p:sp>
        <p:nvSpPr>
          <p:cNvPr id="3" name="Content Placeholder 2">
            <a:extLst>
              <a:ext uri="{FF2B5EF4-FFF2-40B4-BE49-F238E27FC236}">
                <a16:creationId xmlns:a16="http://schemas.microsoft.com/office/drawing/2014/main" id="{C1BD8BE0-FEFB-2044-90CF-53DA61A81CBE}"/>
              </a:ext>
            </a:extLst>
          </p:cNvPr>
          <p:cNvSpPr>
            <a:spLocks noGrp="1"/>
          </p:cNvSpPr>
          <p:nvPr>
            <p:ph idx="1"/>
          </p:nvPr>
        </p:nvSpPr>
        <p:spPr>
          <a:xfrm>
            <a:off x="5004048" y="2060848"/>
            <a:ext cx="3744416" cy="4797152"/>
          </a:xfrm>
          <a:solidFill>
            <a:schemeClr val="bg1"/>
          </a:solidFill>
        </p:spPr>
        <p:txBody>
          <a:bodyPr/>
          <a:lstStyle/>
          <a:p>
            <a:pPr marL="0" indent="0">
              <a:buNone/>
            </a:pPr>
            <a:r>
              <a:rPr lang="en-US" sz="3600" dirty="0">
                <a:solidFill>
                  <a:srgbClr val="000000"/>
                </a:solidFill>
              </a:rPr>
              <a:t>Overview:</a:t>
            </a:r>
            <a:endParaRPr lang="en-US" sz="3600" dirty="0">
              <a:solidFill>
                <a:sysClr val="windowText" lastClr="000000"/>
              </a:solidFill>
            </a:endParaRPr>
          </a:p>
          <a:p>
            <a:pPr marL="514350" indent="-514350">
              <a:buFont typeface="+mj-lt"/>
              <a:buAutoNum type="arabicPeriod"/>
            </a:pPr>
            <a:r>
              <a:rPr lang="en-US" sz="2800" dirty="0">
                <a:solidFill>
                  <a:sysClr val="windowText" lastClr="000000"/>
                </a:solidFill>
              </a:rPr>
              <a:t>Spine physiology.</a:t>
            </a:r>
          </a:p>
          <a:p>
            <a:pPr marL="514350" indent="-514350">
              <a:buFont typeface="+mj-lt"/>
              <a:buAutoNum type="arabicPeriod"/>
            </a:pPr>
            <a:r>
              <a:rPr lang="en-US" sz="2800" dirty="0">
                <a:solidFill>
                  <a:sysClr val="windowText" lastClr="000000"/>
                </a:solidFill>
              </a:rPr>
              <a:t>Good hydration.</a:t>
            </a:r>
          </a:p>
          <a:p>
            <a:pPr marL="514350" indent="-514350">
              <a:buFont typeface="+mj-lt"/>
              <a:buAutoNum type="arabicPeriod"/>
            </a:pPr>
            <a:r>
              <a:rPr lang="en-US" sz="2800" dirty="0">
                <a:solidFill>
                  <a:sysClr val="windowText" lastClr="000000"/>
                </a:solidFill>
              </a:rPr>
              <a:t>Impact of Obesity.</a:t>
            </a:r>
          </a:p>
          <a:p>
            <a:pPr marL="514350" indent="-514350">
              <a:buFont typeface="+mj-lt"/>
              <a:buAutoNum type="arabicPeriod"/>
            </a:pPr>
            <a:r>
              <a:rPr lang="en-US" sz="2800" dirty="0">
                <a:solidFill>
                  <a:sysClr val="windowText" lastClr="000000"/>
                </a:solidFill>
              </a:rPr>
              <a:t>The food we eat.</a:t>
            </a:r>
          </a:p>
          <a:p>
            <a:pPr marL="514350" indent="-514350">
              <a:buFont typeface="+mj-lt"/>
              <a:buAutoNum type="arabicPeriod"/>
            </a:pPr>
            <a:r>
              <a:rPr lang="en-US" sz="2800" dirty="0">
                <a:solidFill>
                  <a:sysClr val="windowText" lastClr="000000"/>
                </a:solidFill>
              </a:rPr>
              <a:t>Exercise and stretching.</a:t>
            </a:r>
          </a:p>
          <a:p>
            <a:pPr marL="514350" indent="-514350">
              <a:buFont typeface="+mj-lt"/>
              <a:buAutoNum type="arabicPeriod"/>
            </a:pPr>
            <a:r>
              <a:rPr lang="en-US" sz="2800" dirty="0">
                <a:solidFill>
                  <a:sysClr val="windowText" lastClr="000000"/>
                </a:solidFill>
              </a:rPr>
              <a:t>Mind—body connection.</a:t>
            </a:r>
          </a:p>
        </p:txBody>
      </p:sp>
    </p:spTree>
    <p:extLst>
      <p:ext uri="{BB962C8B-B14F-4D97-AF65-F5344CB8AC3E}">
        <p14:creationId xmlns:p14="http://schemas.microsoft.com/office/powerpoint/2010/main" val="42625404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750CB-AC22-734B-8C22-4E05DB5768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02B48B18-3FD3-4E45-A4E9-8D21E9364E0F}"/>
              </a:ext>
            </a:extLst>
          </p:cNvPr>
          <p:cNvSpPr txBox="1"/>
          <p:nvPr/>
        </p:nvSpPr>
        <p:spPr>
          <a:xfrm>
            <a:off x="876300" y="2598003"/>
            <a:ext cx="7391400" cy="1938992"/>
          </a:xfrm>
          <a:prstGeom prst="rect">
            <a:avLst/>
          </a:prstGeom>
          <a:noFill/>
        </p:spPr>
        <p:txBody>
          <a:bodyPr wrap="square" rtlCol="0">
            <a:spAutoFit/>
          </a:bodyPr>
          <a:lstStyle/>
          <a:p>
            <a:pPr algn="ctr"/>
            <a:r>
              <a:rPr lang="en-US" sz="6000" b="1" dirty="0">
                <a:solidFill>
                  <a:schemeClr val="bg1"/>
                </a:solidFill>
                <a:effectLst>
                  <a:glow rad="101600">
                    <a:srgbClr val="000000">
                      <a:alpha val="60000"/>
                    </a:srgbClr>
                  </a:glow>
                </a:effectLst>
                <a:latin typeface="Quartera" pitchFamily="2" charset="0"/>
                <a:cs typeface="Al Nile" pitchFamily="2" charset="-78"/>
              </a:rPr>
              <a:t>Back and Neck Pain</a:t>
            </a:r>
            <a:br>
              <a:rPr lang="en-US" sz="6000" dirty="0">
                <a:solidFill>
                  <a:schemeClr val="bg1"/>
                </a:solidFill>
                <a:effectLst>
                  <a:glow rad="101600">
                    <a:srgbClr val="000000">
                      <a:alpha val="60000"/>
                    </a:srgbClr>
                  </a:glow>
                </a:effectLst>
                <a:latin typeface="Quartera" pitchFamily="2" charset="0"/>
                <a:cs typeface="Al Nile" pitchFamily="2" charset="-78"/>
              </a:rPr>
            </a:br>
            <a:r>
              <a:rPr lang="en-US" sz="6000" dirty="0">
                <a:solidFill>
                  <a:schemeClr val="bg1"/>
                </a:solidFill>
                <a:effectLst>
                  <a:glow rad="101600">
                    <a:srgbClr val="000000">
                      <a:alpha val="60000"/>
                    </a:srgbClr>
                  </a:glow>
                </a:effectLst>
                <a:latin typeface="Quartera" pitchFamily="2" charset="0"/>
                <a:cs typeface="Al Nile" pitchFamily="2" charset="-78"/>
              </a:rPr>
              <a:t>Lifting the Burden</a:t>
            </a:r>
            <a:endParaRPr lang="en-US" sz="1100" dirty="0">
              <a:solidFill>
                <a:schemeClr val="bg1"/>
              </a:solidFill>
              <a:effectLst>
                <a:glow rad="101600">
                  <a:srgbClr val="000000">
                    <a:alpha val="60000"/>
                  </a:srgbClr>
                </a:glow>
              </a:effectLst>
              <a:latin typeface="Quartera" pitchFamily="2" charset="0"/>
              <a:cs typeface="Al Nile" pitchFamily="2" charset="-78"/>
            </a:endParaRPr>
          </a:p>
        </p:txBody>
      </p:sp>
    </p:spTree>
    <p:extLst>
      <p:ext uri="{BB962C8B-B14F-4D97-AF65-F5344CB8AC3E}">
        <p14:creationId xmlns:p14="http://schemas.microsoft.com/office/powerpoint/2010/main" val="3151284435"/>
      </p:ext>
    </p:extLst>
  </p:cSld>
  <p:clrMapOvr>
    <a:masterClrMapping/>
  </p:clrMapOvr>
  <p:transition spd="slow">
    <p:wipe/>
  </p:transition>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85AD729-69E9-684E-A69E-CB91278EC1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50885" y="0"/>
            <a:ext cx="4572000" cy="6858000"/>
          </a:xfrm>
          <a:prstGeom prst="rect">
            <a:avLst/>
          </a:prstGeom>
        </p:spPr>
      </p:pic>
    </p:spTree>
    <p:extLst>
      <p:ext uri="{BB962C8B-B14F-4D97-AF65-F5344CB8AC3E}">
        <p14:creationId xmlns:p14="http://schemas.microsoft.com/office/powerpoint/2010/main" val="465027004"/>
      </p:ext>
    </p:extLst>
  </p:cSld>
  <p:clrMapOvr>
    <a:masterClrMapping/>
  </p:clrMapOvr>
  <p:transition spd="slow">
    <p:wipe/>
  </p:transition>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6D1E319-27D4-DF46-8BD7-2DFC1D4B1B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11927"/>
            <a:ext cx="9144000" cy="5850427"/>
          </a:xfrm>
          <a:prstGeom prst="rect">
            <a:avLst/>
          </a:prstGeom>
        </p:spPr>
      </p:pic>
    </p:spTree>
    <p:extLst>
      <p:ext uri="{BB962C8B-B14F-4D97-AF65-F5344CB8AC3E}">
        <p14:creationId xmlns:p14="http://schemas.microsoft.com/office/powerpoint/2010/main" val="730868556"/>
      </p:ext>
    </p:extLst>
  </p:cSld>
  <p:clrMapOvr>
    <a:masterClrMapping/>
  </p:clrMapOvr>
  <p:transition spd="slow">
    <p:wipe/>
  </p:transition>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35A0CD6-8CC0-C24A-8C71-86E6577690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44107" y="0"/>
            <a:ext cx="5347106" cy="6858000"/>
          </a:xfrm>
          <a:prstGeom prst="rect">
            <a:avLst/>
          </a:prstGeom>
        </p:spPr>
      </p:pic>
    </p:spTree>
    <p:extLst>
      <p:ext uri="{BB962C8B-B14F-4D97-AF65-F5344CB8AC3E}">
        <p14:creationId xmlns:p14="http://schemas.microsoft.com/office/powerpoint/2010/main" val="3237462802"/>
      </p:ext>
    </p:extLst>
  </p:cSld>
  <p:clrMapOvr>
    <a:masterClrMapping/>
  </p:clrMapOvr>
  <p:transition spd="slow">
    <p:wipe/>
  </p:transition>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9EEBC6-88C8-4C46-8771-8D0BEE5711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600200"/>
            <a:ext cx="9144000" cy="3657600"/>
          </a:xfrm>
          <a:prstGeom prst="rect">
            <a:avLst/>
          </a:prstGeom>
        </p:spPr>
      </p:pic>
    </p:spTree>
    <p:extLst>
      <p:ext uri="{BB962C8B-B14F-4D97-AF65-F5344CB8AC3E}">
        <p14:creationId xmlns:p14="http://schemas.microsoft.com/office/powerpoint/2010/main" val="3990986814"/>
      </p:ext>
    </p:extLst>
  </p:cSld>
  <p:clrMapOvr>
    <a:masterClrMapping/>
  </p:clrMapOvr>
  <p:transition spd="slow">
    <p:wipe/>
  </p:transition>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33E37D-0E2B-D744-A0F3-1A82466BDD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92292" y="0"/>
            <a:ext cx="2923898" cy="6858000"/>
          </a:xfrm>
          <a:prstGeom prst="rect">
            <a:avLst/>
          </a:prstGeom>
        </p:spPr>
      </p:pic>
    </p:spTree>
    <p:extLst>
      <p:ext uri="{BB962C8B-B14F-4D97-AF65-F5344CB8AC3E}">
        <p14:creationId xmlns:p14="http://schemas.microsoft.com/office/powerpoint/2010/main" val="2226650006"/>
      </p:ext>
    </p:extLst>
  </p:cSld>
  <p:clrMapOvr>
    <a:masterClrMapping/>
  </p:clrMapOvr>
  <p:transition spd="slow">
    <p:wipe/>
  </p:transition>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B4726D-B9BE-224C-87B8-D9F726FF480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pic>
        <p:nvPicPr>
          <p:cNvPr id="7" name="Picture 6">
            <a:extLst>
              <a:ext uri="{FF2B5EF4-FFF2-40B4-BE49-F238E27FC236}">
                <a16:creationId xmlns:a16="http://schemas.microsoft.com/office/drawing/2014/main" id="{BB46C20E-6667-1D42-8FB2-B68E6CE9B1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Tree>
    <p:extLst>
      <p:ext uri="{BB962C8B-B14F-4D97-AF65-F5344CB8AC3E}">
        <p14:creationId xmlns:p14="http://schemas.microsoft.com/office/powerpoint/2010/main" val="1288343458"/>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E:\my pictures\9782551.jpg" descr="E:\my pictures\978255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9144000" cy="6858001"/>
          </a:xfrm>
          <a:prstGeom prst="rect">
            <a:avLst/>
          </a:prstGeom>
          <a:ln w="12700">
            <a:miter lim="400000"/>
          </a:ln>
          <a:effectLst>
            <a:outerShdw blurRad="63500" dist="17960" dir="2700000" rotWithShape="0">
              <a:srgbClr val="FFFFFF">
                <a:alpha val="74996"/>
              </a:srgbClr>
            </a:outerShdw>
          </a:effectLst>
        </p:spPr>
      </p:pic>
      <p:sp>
        <p:nvSpPr>
          <p:cNvPr id="194" name="Epidemiology of Low Back Pain"/>
          <p:cNvSpPr txBox="1">
            <a:spLocks noGrp="1"/>
          </p:cNvSpPr>
          <p:nvPr>
            <p:ph type="title" idx="4294967295"/>
          </p:nvPr>
        </p:nvSpPr>
        <p:spPr>
          <a:xfrm>
            <a:off x="2133600" y="-228600"/>
            <a:ext cx="7772400" cy="1066800"/>
          </a:xfrm>
          <a:prstGeom prst="rect">
            <a:avLst/>
          </a:prstGeom>
          <a:effectLst>
            <a:outerShdw blurRad="63500" dist="28398" dir="9206097" rotWithShape="0">
              <a:srgbClr val="C0C0C0">
                <a:alpha val="74996"/>
              </a:srgbClr>
            </a:outerShdw>
          </a:effectLst>
        </p:spPr>
        <p:txBody>
          <a:bodyPr>
            <a:normAutofit/>
          </a:bodyPr>
          <a:lstStyle>
            <a:lvl1pPr>
              <a:defRPr sz="2800">
                <a:solidFill>
                  <a:srgbClr val="000000"/>
                </a:solidFill>
                <a:effectLst>
                  <a:outerShdw blurRad="12700" dist="25400" dir="2700000" rotWithShape="0">
                    <a:srgbClr val="DDDDDD"/>
                  </a:outerShdw>
                </a:effectLst>
              </a:defRPr>
            </a:lvl1pPr>
          </a:lstStyle>
          <a:p>
            <a:r>
              <a:rPr dirty="0"/>
              <a:t>Epidemiology of Low Back Pain</a:t>
            </a:r>
          </a:p>
        </p:txBody>
      </p:sp>
      <p:sp>
        <p:nvSpPr>
          <p:cNvPr id="195" name="1 in 6 Australians (16%) reported back problems in 2014–15.…"/>
          <p:cNvSpPr txBox="1">
            <a:spLocks noGrp="1"/>
          </p:cNvSpPr>
          <p:nvPr>
            <p:ph type="body" idx="4294967295"/>
          </p:nvPr>
        </p:nvSpPr>
        <p:spPr>
          <a:xfrm>
            <a:off x="3047999" y="685800"/>
            <a:ext cx="6172202" cy="5181600"/>
          </a:xfrm>
          <a:prstGeom prst="rect">
            <a:avLst/>
          </a:prstGeom>
        </p:spPr>
        <p:txBody>
          <a:bodyPr>
            <a:normAutofit/>
          </a:bodyPr>
          <a:lstStyle/>
          <a:p>
            <a:pPr>
              <a:lnSpc>
                <a:spcPct val="130000"/>
              </a:lnSpc>
              <a:buChar char="•"/>
              <a:defRPr>
                <a:solidFill>
                  <a:srgbClr val="000000"/>
                </a:solidFill>
                <a:effectLst>
                  <a:outerShdw blurRad="12700" dist="25400" dir="2700000" rotWithShape="0">
                    <a:srgbClr val="DDDDDD"/>
                  </a:outerShdw>
                </a:effectLst>
              </a:defRPr>
            </a:pPr>
            <a:r>
              <a:rPr lang="en-AU" sz="2800" dirty="0"/>
              <a:t>29% of the US population report experiencing lower back 2019.</a:t>
            </a:r>
            <a:r>
              <a:rPr sz="2800" dirty="0"/>
              <a:t> </a:t>
            </a:r>
          </a:p>
          <a:p>
            <a:pPr>
              <a:lnSpc>
                <a:spcPct val="130000"/>
              </a:lnSpc>
              <a:buChar char="•"/>
              <a:defRPr>
                <a:solidFill>
                  <a:srgbClr val="000000"/>
                </a:solidFill>
                <a:effectLst>
                  <a:outerShdw blurRad="12700" dist="25400" dir="2700000" rotWithShape="0">
                    <a:srgbClr val="DDDDDD"/>
                  </a:outerShdw>
                </a:effectLst>
              </a:defRPr>
            </a:pPr>
            <a:r>
              <a:rPr lang="en-AU" sz="2800" dirty="0"/>
              <a:t>Worldwide, years lived with disability caused by LBP have increased by 54% between 1990 and 2015.</a:t>
            </a:r>
            <a:endParaRPr sz="2800" dirty="0"/>
          </a:p>
        </p:txBody>
      </p:sp>
    </p:spTree>
  </p:cSld>
  <p:clrMapOvr>
    <a:masterClrMapping/>
  </p:clrMapOvr>
  <mc:AlternateContent xmlns:mc="http://schemas.openxmlformats.org/markup-compatibility/2006" xmlns:p14="http://schemas.microsoft.com/office/powerpoint/2010/main">
    <mc:Choice Requires="p14">
      <p:transition>
        <p:circle/>
      </p:transition>
    </mc:Choice>
    <mc:Fallback xmlns="">
      <p:transition spd="fast">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E:\my pictures\32127830.jpg" descr="E:\my pictures\3212783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9144001" cy="6858000"/>
          </a:xfrm>
          <a:prstGeom prst="rect">
            <a:avLst/>
          </a:prstGeom>
          <a:ln w="12700">
            <a:miter lim="400000"/>
          </a:ln>
        </p:spPr>
      </p:pic>
      <p:sp>
        <p:nvSpPr>
          <p:cNvPr id="200" name="3rd leading cause of disease burden in Australia in 2011.…"/>
          <p:cNvSpPr txBox="1">
            <a:spLocks noGrp="1"/>
          </p:cNvSpPr>
          <p:nvPr>
            <p:ph type="body" idx="4294967295"/>
          </p:nvPr>
        </p:nvSpPr>
        <p:spPr>
          <a:xfrm>
            <a:off x="495300" y="3399135"/>
            <a:ext cx="8382000" cy="3458865"/>
          </a:xfrm>
          <a:prstGeom prst="rect">
            <a:avLst/>
          </a:prstGeom>
        </p:spPr>
        <p:txBody>
          <a:bodyPr>
            <a:normAutofit fontScale="85000" lnSpcReduction="10000"/>
          </a:bodyPr>
          <a:lstStyle/>
          <a:p>
            <a:pPr>
              <a:lnSpc>
                <a:spcPct val="140000"/>
              </a:lnSpc>
              <a:buChar char="•"/>
              <a:defRPr>
                <a:effectLst>
                  <a:outerShdw blurRad="12700" dist="25400" dir="2700000" rotWithShape="0">
                    <a:srgbClr val="DDDDDD"/>
                  </a:outerShdw>
                </a:effectLst>
                <a:latin typeface="Arial"/>
                <a:ea typeface="Arial"/>
                <a:cs typeface="Arial"/>
                <a:sym typeface="Arial"/>
              </a:defRPr>
            </a:pPr>
            <a:r>
              <a:rPr lang="en-AU" dirty="0"/>
              <a:t>Low back pain is the leading cause of disability worldwide, affecting an estimated 540 million people at any one time. </a:t>
            </a:r>
          </a:p>
          <a:p>
            <a:pPr>
              <a:lnSpc>
                <a:spcPct val="140000"/>
              </a:lnSpc>
              <a:buChar char="•"/>
              <a:defRPr>
                <a:effectLst>
                  <a:outerShdw blurRad="12700" dist="25400" dir="2700000" rotWithShape="0">
                    <a:srgbClr val="DDDDDD"/>
                  </a:outerShdw>
                </a:effectLst>
                <a:latin typeface="Arial"/>
                <a:ea typeface="Arial"/>
                <a:cs typeface="Arial"/>
                <a:sym typeface="Arial"/>
              </a:defRPr>
            </a:pPr>
            <a:r>
              <a:rPr dirty="0"/>
              <a:t>60-80% of population will have lower back pain at some time in their lives.</a:t>
            </a:r>
          </a:p>
          <a:p>
            <a:pPr>
              <a:lnSpc>
                <a:spcPct val="140000"/>
              </a:lnSpc>
              <a:buChar char="•"/>
              <a:defRPr>
                <a:effectLst>
                  <a:outerShdw blurRad="12700" dist="25400" dir="2700000" rotWithShape="0">
                    <a:srgbClr val="DDDDDD"/>
                  </a:outerShdw>
                </a:effectLst>
                <a:latin typeface="Arial"/>
                <a:ea typeface="Arial"/>
                <a:cs typeface="Arial"/>
                <a:sym typeface="Arial"/>
              </a:defRPr>
            </a:pPr>
            <a:r>
              <a:rPr dirty="0"/>
              <a:t>15-20% will have back pain each year.</a:t>
            </a:r>
          </a:p>
        </p:txBody>
      </p:sp>
    </p:spTree>
  </p:cSld>
  <p:clrMapOvr>
    <a:masterClrMapping/>
  </p:clrMapOvr>
  <mc:AlternateContent xmlns:mc="http://schemas.openxmlformats.org/markup-compatibility/2006" xmlns:p14="http://schemas.microsoft.com/office/powerpoint/2010/main">
    <mc:Choice Requires="p14">
      <p:transition>
        <p:wipe dir="d"/>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0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iterate>
                                    <p:tmAbs val="0"/>
                                  </p:iterate>
                                  <p:childTnLst>
                                    <p:set>
                                      <p:cBhvr>
                                        <p:cTn id="10" fill="hold"/>
                                        <p:tgtEl>
                                          <p:spTgt spid="20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1" uiExpand="1" build="p" advAuto="0"/>
    </p:bldLst>
  </p:timing>
</p:sld>
</file>

<file path=ppt/theme/theme1.xml><?xml version="1.0" encoding="utf-8"?>
<a:theme xmlns:a="http://schemas.openxmlformats.org/drawingml/2006/main" name="Default Design">
  <a:themeElements>
    <a:clrScheme name="Default Design">
      <a:dk1>
        <a:srgbClr val="FFFFFF"/>
      </a:dk1>
      <a:lt1>
        <a:srgbClr val="0000FF"/>
      </a:lt1>
      <a:dk2>
        <a:srgbClr val="A7A7A7"/>
      </a:dk2>
      <a:lt2>
        <a:srgbClr val="535353"/>
      </a:lt2>
      <a:accent1>
        <a:srgbClr val="FF9900"/>
      </a:accent1>
      <a:accent2>
        <a:srgbClr val="00FFFF"/>
      </a:accent2>
      <a:accent3>
        <a:srgbClr val="9BBB59"/>
      </a:accent3>
      <a:accent4>
        <a:srgbClr val="8064A2"/>
      </a:accent4>
      <a:accent5>
        <a:srgbClr val="4BACC6"/>
      </a:accent5>
      <a:accent6>
        <a:srgbClr val="F79646"/>
      </a:accent6>
      <a:hlink>
        <a:srgbClr val="0000FF"/>
      </a:hlink>
      <a:folHlink>
        <a:srgbClr val="FF00FF"/>
      </a:folHlink>
    </a:clrScheme>
    <a:fontScheme name="Default Design">
      <a:majorFont>
        <a:latin typeface="Helvetica"/>
        <a:ea typeface="Helvetica"/>
        <a:cs typeface="Helvetica"/>
      </a:majorFont>
      <a:minorFont>
        <a:latin typeface="Times New Roman"/>
        <a:ea typeface="Times New Roman"/>
        <a:cs typeface="Times New Roman"/>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FF"/>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FF"/>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FF9900"/>
      </a:accent1>
      <a:accent2>
        <a:srgbClr val="00FFFF"/>
      </a:accent2>
      <a:accent3>
        <a:srgbClr val="9BBB59"/>
      </a:accent3>
      <a:accent4>
        <a:srgbClr val="8064A2"/>
      </a:accent4>
      <a:accent5>
        <a:srgbClr val="4BACC6"/>
      </a:accent5>
      <a:accent6>
        <a:srgbClr val="F79646"/>
      </a:accent6>
      <a:hlink>
        <a:srgbClr val="0000FF"/>
      </a:hlink>
      <a:folHlink>
        <a:srgbClr val="FF00FF"/>
      </a:folHlink>
    </a:clrScheme>
    <a:fontScheme name="Default Design">
      <a:majorFont>
        <a:latin typeface="Helvetica"/>
        <a:ea typeface="Helvetica"/>
        <a:cs typeface="Helvetica"/>
      </a:majorFont>
      <a:minorFont>
        <a:latin typeface="Times New Roman"/>
        <a:ea typeface="Times New Roman"/>
        <a:cs typeface="Times New Roman"/>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FF"/>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FF"/>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16534</TotalTime>
  <Words>7821</Words>
  <Application>Microsoft Macintosh PowerPoint</Application>
  <PresentationFormat>On-screen Show (4:3)</PresentationFormat>
  <Paragraphs>625</Paragraphs>
  <Slides>76</Slides>
  <Notes>24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76</vt:i4>
      </vt:variant>
    </vt:vector>
  </HeadingPairs>
  <TitlesOfParts>
    <vt:vector size="89" baseType="lpstr">
      <vt:lpstr>ＭＳ Ｐゴシック</vt:lpstr>
      <vt:lpstr>Al Nile</vt:lpstr>
      <vt:lpstr>Arial</vt:lpstr>
      <vt:lpstr>Arial Black</vt:lpstr>
      <vt:lpstr>Arial Narrow</vt:lpstr>
      <vt:lpstr>Calibri</vt:lpstr>
      <vt:lpstr>Helvetica</vt:lpstr>
      <vt:lpstr>Quartera</vt:lpstr>
      <vt:lpstr>Tahoma</vt:lpstr>
      <vt:lpstr>Tahoma Normal</vt:lpstr>
      <vt:lpstr>Times New Roman</vt:lpstr>
      <vt:lpstr>Wingdings</vt:lpstr>
      <vt:lpstr>Default Design</vt:lpstr>
      <vt:lpstr>PowerPoint Presentation</vt:lpstr>
      <vt:lpstr>Back and Neck Pain Lifting the Burden</vt:lpstr>
      <vt:lpstr>PowerPoint Presentation</vt:lpstr>
      <vt:lpstr>Back health without drugs, injections or surgery</vt:lpstr>
      <vt:lpstr>PowerPoint Presentation</vt:lpstr>
      <vt:lpstr>Back pain responds best to simple lifestyle improvements.</vt:lpstr>
      <vt:lpstr>PowerPoint Presentation</vt:lpstr>
      <vt:lpstr>Epidemiology of Low Back Pain</vt:lpstr>
      <vt:lpstr>PowerPoint Presentation</vt:lpstr>
      <vt:lpstr>RISK FACTORS</vt:lpstr>
      <vt:lpstr>Specific work-related factors that may predict chronicity </vt:lpstr>
      <vt:lpstr>Causes of Low Back Pain</vt:lpstr>
      <vt:lpstr>SURGICAL</vt:lpstr>
      <vt:lpstr>2 Years No Difference.</vt:lpstr>
      <vt:lpstr>Why?</vt:lpstr>
      <vt:lpstr>PowerPoint Presentation</vt:lpstr>
      <vt:lpstr>Plugged Pipes</vt:lpstr>
      <vt:lpstr>Plugged Pipes</vt:lpstr>
      <vt:lpstr>PowerPoint Presentation</vt:lpstr>
      <vt:lpstr>PowerPoint Presentation</vt:lpstr>
      <vt:lpstr>Dehydration</vt:lpstr>
      <vt:lpstr>How Much Water?</vt:lpstr>
      <vt:lpstr>Obesity and Back Pain</vt:lpstr>
      <vt:lpstr>Nature of the Cure</vt:lpstr>
      <vt:lpstr>Clots / rouleauxed cells</vt:lpstr>
      <vt:lpstr>Fresh Fruit and Vegetables and Immunity</vt:lpstr>
      <vt:lpstr>Plant Based Diet</vt:lpstr>
      <vt:lpstr>Fermentation Inflammation</vt:lpstr>
      <vt:lpstr>Comfrey Salve Shows Efficacy</vt:lpstr>
      <vt:lpstr>Nature of the Cure</vt:lpstr>
      <vt:lpstr>Nature of the Cure</vt:lpstr>
      <vt:lpstr>Nature of the Cure</vt:lpstr>
      <vt:lpstr>Nature of the Cure</vt:lpstr>
      <vt:lpstr>PowerPoint Presentation</vt:lpstr>
      <vt:lpstr>What About Exercises?</vt:lpstr>
      <vt:lpstr>Stretching</vt:lpstr>
      <vt:lpstr>Flexion</vt:lpstr>
      <vt:lpstr>Extension</vt:lpstr>
      <vt:lpstr>Twist</vt:lpstr>
      <vt:lpstr>Piriformis</vt:lpstr>
      <vt:lpstr>PowerPoint Presentation</vt:lpstr>
      <vt:lpstr>Walk</vt:lpstr>
      <vt:lpstr>Aerobic</vt:lpstr>
      <vt:lpstr>Sunlight</vt:lpstr>
      <vt:lpstr>PowerPoint Presentation</vt:lpstr>
      <vt:lpstr>PowerPoint Presentation</vt:lpstr>
      <vt:lpstr>PowerPoint Presentation</vt:lpstr>
      <vt:lpstr>PowerPoint Presentation</vt:lpstr>
      <vt:lpstr>PowerPoint Presentation</vt:lpstr>
      <vt:lpstr>Nature of the Cure</vt:lpstr>
      <vt:lpstr>Nature of the Cure</vt:lpstr>
      <vt:lpstr>Nature of the Cure</vt:lpstr>
      <vt:lpstr>Clots / rouleauxed cells</vt:lpstr>
      <vt:lpstr>Nature of the Cure</vt:lpstr>
      <vt:lpstr>PowerPoint Presentation</vt:lpstr>
      <vt:lpstr>Nature of the Cure</vt:lpstr>
      <vt:lpstr>Nature of the Cure</vt:lpstr>
      <vt:lpstr>Shunting</vt:lpstr>
      <vt:lpstr>PowerPoint Presentation</vt:lpstr>
      <vt:lpstr>Shunting</vt:lpstr>
      <vt:lpstr>PowerPoint Presentation</vt:lpstr>
      <vt:lpstr>Psychosocial factors for developing chronicity </vt:lpstr>
      <vt:lpstr>Jeremiah 15:17,18 (TEV)</vt:lpstr>
      <vt:lpstr>Psalms 129:2,3(RSV)</vt:lpstr>
      <vt:lpstr>Forgiveness and Back Pain</vt:lpstr>
      <vt:lpstr>Matthew 11:28-30 </vt:lpstr>
      <vt:lpstr>PowerPoint Presentation</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67</cp:revision>
  <dcterms:modified xsi:type="dcterms:W3CDTF">2025-12-29T16:01:30Z</dcterms:modified>
</cp:coreProperties>
</file>