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8"/>
  </p:notesMasterIdLst>
  <p:sldIdLst>
    <p:sldId id="912" r:id="rId2"/>
    <p:sldId id="259" r:id="rId3"/>
    <p:sldId id="258" r:id="rId4"/>
    <p:sldId id="261" r:id="rId5"/>
    <p:sldId id="265" r:id="rId6"/>
    <p:sldId id="266" r:id="rId7"/>
    <p:sldId id="718" r:id="rId8"/>
    <p:sldId id="748" r:id="rId9"/>
    <p:sldId id="894" r:id="rId10"/>
    <p:sldId id="810" r:id="rId11"/>
    <p:sldId id="811" r:id="rId12"/>
    <p:sldId id="812" r:id="rId13"/>
    <p:sldId id="813" r:id="rId14"/>
    <p:sldId id="806" r:id="rId15"/>
    <p:sldId id="807" r:id="rId16"/>
    <p:sldId id="780" r:id="rId17"/>
    <p:sldId id="903" r:id="rId18"/>
    <p:sldId id="782" r:id="rId19"/>
    <p:sldId id="773" r:id="rId20"/>
    <p:sldId id="774" r:id="rId21"/>
    <p:sldId id="775" r:id="rId22"/>
    <p:sldId id="777" r:id="rId23"/>
    <p:sldId id="778" r:id="rId24"/>
    <p:sldId id="779" r:id="rId25"/>
    <p:sldId id="846" r:id="rId26"/>
    <p:sldId id="680" r:id="rId27"/>
    <p:sldId id="895" r:id="rId28"/>
    <p:sldId id="765" r:id="rId29"/>
    <p:sldId id="766" r:id="rId30"/>
    <p:sldId id="767" r:id="rId31"/>
    <p:sldId id="768" r:id="rId32"/>
    <p:sldId id="769" r:id="rId33"/>
    <p:sldId id="770" r:id="rId34"/>
    <p:sldId id="764" r:id="rId35"/>
    <p:sldId id="763" r:id="rId36"/>
    <p:sldId id="832" r:id="rId37"/>
    <p:sldId id="872" r:id="rId38"/>
    <p:sldId id="873" r:id="rId39"/>
    <p:sldId id="851" r:id="rId40"/>
    <p:sldId id="852" r:id="rId41"/>
    <p:sldId id="853" r:id="rId42"/>
    <p:sldId id="854" r:id="rId43"/>
    <p:sldId id="855" r:id="rId44"/>
    <p:sldId id="856" r:id="rId45"/>
    <p:sldId id="857" r:id="rId46"/>
    <p:sldId id="858" r:id="rId47"/>
    <p:sldId id="861" r:id="rId48"/>
    <p:sldId id="862" r:id="rId49"/>
    <p:sldId id="887" r:id="rId50"/>
    <p:sldId id="865" r:id="rId51"/>
    <p:sldId id="866" r:id="rId52"/>
    <p:sldId id="888" r:id="rId53"/>
    <p:sldId id="868" r:id="rId54"/>
    <p:sldId id="869" r:id="rId55"/>
    <p:sldId id="881" r:id="rId56"/>
    <p:sldId id="889" r:id="rId57"/>
    <p:sldId id="701" r:id="rId58"/>
    <p:sldId id="693" r:id="rId59"/>
    <p:sldId id="694" r:id="rId60"/>
    <p:sldId id="831" r:id="rId61"/>
    <p:sldId id="786" r:id="rId62"/>
    <p:sldId id="787" r:id="rId63"/>
    <p:sldId id="788" r:id="rId64"/>
    <p:sldId id="661" r:id="rId65"/>
    <p:sldId id="662" r:id="rId66"/>
    <p:sldId id="664" r:id="rId67"/>
    <p:sldId id="665" r:id="rId68"/>
    <p:sldId id="666" r:id="rId69"/>
    <p:sldId id="803" r:id="rId70"/>
    <p:sldId id="758" r:id="rId71"/>
    <p:sldId id="820" r:id="rId72"/>
    <p:sldId id="844" r:id="rId73"/>
    <p:sldId id="874" r:id="rId74"/>
    <p:sldId id="822" r:id="rId75"/>
    <p:sldId id="463" r:id="rId76"/>
    <p:sldId id="890" r:id="rId77"/>
    <p:sldId id="733" r:id="rId78"/>
    <p:sldId id="730" r:id="rId79"/>
    <p:sldId id="455" r:id="rId80"/>
    <p:sldId id="891" r:id="rId81"/>
    <p:sldId id="732" r:id="rId82"/>
    <p:sldId id="459" r:id="rId83"/>
    <p:sldId id="460" r:id="rId84"/>
    <p:sldId id="826" r:id="rId85"/>
    <p:sldId id="828" r:id="rId86"/>
    <p:sldId id="829" r:id="rId87"/>
    <p:sldId id="475" r:id="rId88"/>
    <p:sldId id="477" r:id="rId89"/>
    <p:sldId id="478" r:id="rId90"/>
    <p:sldId id="892" r:id="rId91"/>
    <p:sldId id="824" r:id="rId92"/>
    <p:sldId id="847" r:id="rId93"/>
    <p:sldId id="542" r:id="rId94"/>
    <p:sldId id="885" r:id="rId95"/>
    <p:sldId id="893" r:id="rId96"/>
    <p:sldId id="913" r:id="rId97"/>
    <p:sldId id="914" r:id="rId98"/>
    <p:sldId id="915" r:id="rId99"/>
    <p:sldId id="916" r:id="rId100"/>
    <p:sldId id="917" r:id="rId101"/>
    <p:sldId id="918" r:id="rId102"/>
    <p:sldId id="919" r:id="rId103"/>
    <p:sldId id="910" r:id="rId104"/>
    <p:sldId id="911" r:id="rId105"/>
    <p:sldId id="560" r:id="rId106"/>
    <p:sldId id="565" r:id="rId10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5377"/>
  </p:normalViewPr>
  <p:slideViewPr>
    <p:cSldViewPr showGuides="1">
      <p:cViewPr varScale="1">
        <p:scale>
          <a:sx n="80" d="100"/>
          <a:sy n="80" d="100"/>
        </p:scale>
        <p:origin x="2464" y="192"/>
      </p:cViewPr>
      <p:guideLst>
        <p:guide orient="horz" pos="2160"/>
        <p:guide pos="2880"/>
      </p:guideLst>
    </p:cSldViewPr>
  </p:slideViewPr>
  <p:outlineViewPr>
    <p:cViewPr>
      <p:scale>
        <a:sx n="33" d="100"/>
        <a:sy n="33" d="100"/>
      </p:scale>
      <p:origin x="0" y="0"/>
    </p:cViewPr>
  </p:outlineViewPr>
  <p:notesTextViewPr>
    <p:cViewPr>
      <p:scale>
        <a:sx n="140" d="100"/>
        <a:sy n="140" d="100"/>
      </p:scale>
      <p:origin x="0" y="0"/>
    </p:cViewPr>
  </p:notesTextViewPr>
  <p:sorterViewPr>
    <p:cViewPr varScale="1">
      <p:scale>
        <a:sx n="100" d="100"/>
        <a:sy n="100" d="100"/>
      </p:scale>
      <p:origin x="0" y="28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3218" name="Rectangle 1026">
            <a:extLst>
              <a:ext uri="{FF2B5EF4-FFF2-40B4-BE49-F238E27FC236}">
                <a16:creationId xmlns:a16="http://schemas.microsoft.com/office/drawing/2014/main" id="{3E94676F-ACB1-7449-BC46-11FEA531580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defRPr>
            </a:lvl1pPr>
          </a:lstStyle>
          <a:p>
            <a:pPr>
              <a:defRPr/>
            </a:pPr>
            <a:endParaRPr lang="en-US"/>
          </a:p>
        </p:txBody>
      </p:sp>
      <p:sp>
        <p:nvSpPr>
          <p:cNvPr id="393219" name="Rectangle 1027">
            <a:extLst>
              <a:ext uri="{FF2B5EF4-FFF2-40B4-BE49-F238E27FC236}">
                <a16:creationId xmlns:a16="http://schemas.microsoft.com/office/drawing/2014/main" id="{499A67D4-B3C9-A04A-A67C-76DF01338458}"/>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defRPr>
            </a:lvl1pPr>
          </a:lstStyle>
          <a:p>
            <a:pPr>
              <a:defRPr/>
            </a:pPr>
            <a:endParaRPr lang="en-US"/>
          </a:p>
        </p:txBody>
      </p:sp>
      <p:sp>
        <p:nvSpPr>
          <p:cNvPr id="13316" name="Rectangle 1028">
            <a:extLst>
              <a:ext uri="{FF2B5EF4-FFF2-40B4-BE49-F238E27FC236}">
                <a16:creationId xmlns:a16="http://schemas.microsoft.com/office/drawing/2014/main" id="{33B946E6-806A-2640-A945-B9C383698EC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3221" name="Rectangle 1029">
            <a:extLst>
              <a:ext uri="{FF2B5EF4-FFF2-40B4-BE49-F238E27FC236}">
                <a16:creationId xmlns:a16="http://schemas.microsoft.com/office/drawing/2014/main" id="{E9D7BF6F-2C20-7542-911E-A773120AF95B}"/>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3222" name="Rectangle 1030">
            <a:extLst>
              <a:ext uri="{FF2B5EF4-FFF2-40B4-BE49-F238E27FC236}">
                <a16:creationId xmlns:a16="http://schemas.microsoft.com/office/drawing/2014/main" id="{5F27DD5C-144C-0C47-AD16-F6345527B918}"/>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defRPr>
            </a:lvl1pPr>
          </a:lstStyle>
          <a:p>
            <a:pPr>
              <a:defRPr/>
            </a:pPr>
            <a:endParaRPr lang="en-US"/>
          </a:p>
        </p:txBody>
      </p:sp>
      <p:sp>
        <p:nvSpPr>
          <p:cNvPr id="393223" name="Rectangle 1031">
            <a:extLst>
              <a:ext uri="{FF2B5EF4-FFF2-40B4-BE49-F238E27FC236}">
                <a16:creationId xmlns:a16="http://schemas.microsoft.com/office/drawing/2014/main" id="{4CABA9B7-C2B5-594A-BAC6-F30AAEA20E94}"/>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75FA624-4EB1-4B45-B669-9AE869369F9C}"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9"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fixed</a:t>
            </a:r>
          </a:p>
        </p:txBody>
      </p:sp>
      <p:sp>
        <p:nvSpPr>
          <p:cNvPr id="4" name="Slide Number Placeholder 3"/>
          <p:cNvSpPr>
            <a:spLocks noGrp="1"/>
          </p:cNvSpPr>
          <p:nvPr>
            <p:ph type="sldNum" sz="quarter" idx="5"/>
          </p:nvPr>
        </p:nvSpPr>
        <p:spPr/>
        <p:txBody>
          <a:bodyPr/>
          <a:lstStyle/>
          <a:p>
            <a:fld id="{EE5F7F4E-540B-E94E-B3B5-8C6CA779D407}" type="slidenum">
              <a:rPr lang="en-US" smtClean="0"/>
              <a:t>1</a:t>
            </a:fld>
            <a:endParaRPr lang="en-US"/>
          </a:p>
        </p:txBody>
      </p:sp>
    </p:spTree>
    <p:extLst>
      <p:ext uri="{BB962C8B-B14F-4D97-AF65-F5344CB8AC3E}">
        <p14:creationId xmlns:p14="http://schemas.microsoft.com/office/powerpoint/2010/main" val="184241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08076BC1-7729-FC47-98B6-A16D85EE5AF0}"/>
              </a:ext>
            </a:extLst>
          </p:cNvPr>
          <p:cNvSpPr>
            <a:spLocks noGrp="1" noRot="1" noChangeAspect="1"/>
          </p:cNvSpPr>
          <p:nvPr>
            <p:ph type="sldImg"/>
          </p:nvPr>
        </p:nvSpPr>
        <p:spPr>
          <a:ln/>
        </p:spPr>
      </p:sp>
      <p:sp>
        <p:nvSpPr>
          <p:cNvPr id="102403" name="Notes Placeholder 2">
            <a:extLst>
              <a:ext uri="{FF2B5EF4-FFF2-40B4-BE49-F238E27FC236}">
                <a16:creationId xmlns:a16="http://schemas.microsoft.com/office/drawing/2014/main" id="{7D6C0937-CE41-AD4E-AF82-0CF89FEA11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Why do you keep beating your head against the wall? Because if feels so good when I stop.  </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At first I may throb and the body will withdrawal, but the cleansing is worth it and the result can improve health and well-being.</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Next I want to help you understand the role of a healthy pulse to improved health. </a:t>
            </a:r>
          </a:p>
        </p:txBody>
      </p:sp>
      <p:sp>
        <p:nvSpPr>
          <p:cNvPr id="102404" name="Slide Number Placeholder 3">
            <a:extLst>
              <a:ext uri="{FF2B5EF4-FFF2-40B4-BE49-F238E27FC236}">
                <a16:creationId xmlns:a16="http://schemas.microsoft.com/office/drawing/2014/main" id="{CD56CA0F-7F84-6C4D-81C7-6D4E2A67CB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8BEB2DE-1A8D-A440-825F-5491C359D06E}" type="slidenum">
              <a:rPr lang="en-US" altLang="en-US" sz="1200"/>
              <a:pPr eaLnBrk="1" hangingPunct="1"/>
              <a:t>73</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C42B5266-3CCE-B145-AAB4-A3B8CF780483}"/>
              </a:ext>
            </a:extLst>
          </p:cNvPr>
          <p:cNvSpPr>
            <a:spLocks noGrp="1" noRot="1" noChangeAspect="1"/>
          </p:cNvSpPr>
          <p:nvPr>
            <p:ph type="sldImg"/>
          </p:nvPr>
        </p:nvSpPr>
        <p:spPr>
          <a:ln/>
        </p:spPr>
      </p:sp>
      <p:sp>
        <p:nvSpPr>
          <p:cNvPr id="106499" name="Notes Placeholder 2">
            <a:extLst>
              <a:ext uri="{FF2B5EF4-FFF2-40B4-BE49-F238E27FC236}">
                <a16:creationId xmlns:a16="http://schemas.microsoft.com/office/drawing/2014/main" id="{BF70965B-06B0-6E4D-AF02-DB838CD17B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Glenn Pate: (“Roger”) 1 hour of activity interspersed through out the day.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What would happen to your health if you got more active and limited sitting and sleeping to just 23 hours a day?</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And why did I send Roger out into the open air and sunshine?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Let me share with you the benefits of the outdoors over indoor living.</a:t>
            </a:r>
          </a:p>
          <a:p>
            <a:endParaRPr lang="en-US" altLang="en-US" dirty="0">
              <a:latin typeface="Arial" panose="020B0604020202020204" pitchFamily="34" charset="0"/>
              <a:ea typeface="ＭＳ Ｐゴシック" panose="020B0600070205080204" pitchFamily="34" charset="-128"/>
            </a:endParaRPr>
          </a:p>
        </p:txBody>
      </p:sp>
      <p:sp>
        <p:nvSpPr>
          <p:cNvPr id="106500" name="Slide Number Placeholder 3">
            <a:extLst>
              <a:ext uri="{FF2B5EF4-FFF2-40B4-BE49-F238E27FC236}">
                <a16:creationId xmlns:a16="http://schemas.microsoft.com/office/drawing/2014/main" id="{9F17BB20-E5C9-4742-B54E-FF065BCD3D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5596594-E894-3E49-85E9-B19A1EE645C3}" type="slidenum">
              <a:rPr lang="en-US" altLang="en-US" sz="1200"/>
              <a:pPr eaLnBrk="1" hangingPunct="1"/>
              <a:t>76</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B69DD054-6FBB-2C41-8AF8-0DBDB707E601}"/>
              </a:ext>
            </a:extLst>
          </p:cNvPr>
          <p:cNvSpPr>
            <a:spLocks noGrp="1" noRot="1" noChangeAspect="1"/>
          </p:cNvSpPr>
          <p:nvPr>
            <p:ph type="sldImg"/>
          </p:nvPr>
        </p:nvSpPr>
        <p:spPr>
          <a:ln/>
        </p:spPr>
      </p:sp>
      <p:sp>
        <p:nvSpPr>
          <p:cNvPr id="111619" name="Notes Placeholder 2">
            <a:extLst>
              <a:ext uri="{FF2B5EF4-FFF2-40B4-BE49-F238E27FC236}">
                <a16:creationId xmlns:a16="http://schemas.microsoft.com/office/drawing/2014/main" id="{A508CBBB-D4B3-6D49-8E5D-AD4BD22C75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How long can you hold your breath? </a:t>
            </a:r>
          </a:p>
          <a:p>
            <a:r>
              <a:rPr lang="en-US" altLang="en-US">
                <a:latin typeface="Arial" panose="020B0604020202020204" pitchFamily="34" charset="0"/>
                <a:ea typeface="ＭＳ Ｐゴシック" panose="020B0600070205080204" pitchFamily="34" charset="-128"/>
              </a:rPr>
              <a:t>Researchers wanted to discover the spread of the flu one year.  They identified the first major case of the year and how it became an epidemic.  </a:t>
            </a:r>
          </a:p>
          <a:p>
            <a:r>
              <a:rPr lang="en-US" altLang="en-US">
                <a:latin typeface="Arial" panose="020B0604020202020204" pitchFamily="34" charset="0"/>
                <a:ea typeface="ＭＳ Ｐゴシック" panose="020B0600070205080204" pitchFamily="34" charset="-128"/>
              </a:rPr>
              <a:t>One infected passenger boarded a plane flying from NY to CA. 73% of the passengers on that plane, who were forced to re-breath and re-breath the sick mans breath came down with the same influenza. </a:t>
            </a:r>
          </a:p>
          <a:p>
            <a:r>
              <a:rPr lang="en-US" altLang="en-US">
                <a:latin typeface="Arial" panose="020B0604020202020204" pitchFamily="34" charset="0"/>
                <a:ea typeface="ＭＳ Ｐゴシック" panose="020B0600070205080204" pitchFamily="34" charset="-128"/>
              </a:rPr>
              <a:t>How many times have your re-breathed the air in you dwelling?</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Next I want to talk about the benefits of a regular schedule for your and your loved ones who you do not want to suffer an autoimmune disease.</a:t>
            </a:r>
          </a:p>
          <a:p>
            <a:r>
              <a:rPr lang="en-US" altLang="en-US">
                <a:latin typeface="Arial" panose="020B0604020202020204" pitchFamily="34" charset="0"/>
                <a:ea typeface="ＭＳ Ｐゴシック" panose="020B0600070205080204" pitchFamily="34" charset="-128"/>
              </a:rPr>
              <a:t> Being on time is like swinging a bat at an oncoming ball in baseball.  </a:t>
            </a:r>
          </a:p>
          <a:p>
            <a:endParaRPr lang="en-US" altLang="en-US">
              <a:latin typeface="Arial" panose="020B0604020202020204" pitchFamily="34" charset="0"/>
              <a:ea typeface="ＭＳ Ｐゴシック" panose="020B0600070205080204" pitchFamily="34" charset="-128"/>
            </a:endParaRPr>
          </a:p>
        </p:txBody>
      </p:sp>
      <p:sp>
        <p:nvSpPr>
          <p:cNvPr id="111620" name="Slide Number Placeholder 3">
            <a:extLst>
              <a:ext uri="{FF2B5EF4-FFF2-40B4-BE49-F238E27FC236}">
                <a16:creationId xmlns:a16="http://schemas.microsoft.com/office/drawing/2014/main" id="{4EF5D6ED-5773-F741-AEF3-8A98FEEA53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9EFAF45-6DFE-9C41-B8FF-286E67E24632}" type="slidenum">
              <a:rPr lang="en-US" altLang="en-US" sz="1200"/>
              <a:pPr eaLnBrk="1" hangingPunct="1"/>
              <a:t>80</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883B671F-DE69-9F4A-92B2-3ECA044F45AC}"/>
              </a:ext>
            </a:extLst>
          </p:cNvPr>
          <p:cNvSpPr>
            <a:spLocks noGrp="1" noRot="1" noChangeAspect="1"/>
          </p:cNvSpPr>
          <p:nvPr>
            <p:ph type="sldImg"/>
          </p:nvPr>
        </p:nvSpPr>
        <p:spPr>
          <a:ln/>
        </p:spPr>
      </p:sp>
      <p:sp>
        <p:nvSpPr>
          <p:cNvPr id="122883" name="Notes Placeholder 2">
            <a:extLst>
              <a:ext uri="{FF2B5EF4-FFF2-40B4-BE49-F238E27FC236}">
                <a16:creationId xmlns:a16="http://schemas.microsoft.com/office/drawing/2014/main" id="{D0F91183-6736-D940-B6BA-AA08D2AB63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400" dirty="0">
                <a:latin typeface="Arial" panose="020B0604020202020204" pitchFamily="34" charset="0"/>
                <a:ea typeface="ＭＳ Ｐゴシック" panose="020B0600070205080204" pitchFamily="34" charset="-128"/>
              </a:rPr>
              <a:t>As with hitting a home run in base ball, timing is crucial in overcoming an autoimmune inflammatory disease.</a:t>
            </a:r>
          </a:p>
          <a:p>
            <a:endParaRPr lang="en-US" altLang="en-US" sz="2400" dirty="0">
              <a:latin typeface="Arial" panose="020B0604020202020204" pitchFamily="34" charset="0"/>
              <a:ea typeface="ＭＳ Ｐゴシック" panose="020B0600070205080204" pitchFamily="34" charset="-128"/>
            </a:endParaRPr>
          </a:p>
          <a:p>
            <a:r>
              <a:rPr lang="en-US" altLang="en-US" sz="2400" dirty="0">
                <a:latin typeface="Arial" panose="020B0604020202020204" pitchFamily="34" charset="0"/>
                <a:ea typeface="ＭＳ Ｐゴシック" panose="020B0600070205080204" pitchFamily="34" charset="-128"/>
              </a:rPr>
              <a:t> The AirPort.</a:t>
            </a:r>
          </a:p>
          <a:p>
            <a:endParaRPr lang="en-US" altLang="en-US" sz="2400" dirty="0">
              <a:latin typeface="Arial" panose="020B0604020202020204" pitchFamily="34" charset="0"/>
              <a:ea typeface="ＭＳ Ｐゴシック" panose="020B0600070205080204" pitchFamily="34" charset="-128"/>
            </a:endParaRPr>
          </a:p>
          <a:p>
            <a:r>
              <a:rPr lang="en-US" altLang="en-US" sz="2400" dirty="0">
                <a:latin typeface="Arial" panose="020B0604020202020204" pitchFamily="34" charset="0"/>
                <a:ea typeface="ＭＳ Ｐゴシック" panose="020B0600070205080204" pitchFamily="34" charset="-128"/>
              </a:rPr>
              <a:t>Sierra </a:t>
            </a:r>
            <a:r>
              <a:rPr lang="en-US" altLang="en-US" sz="2400" dirty="0" err="1">
                <a:latin typeface="Arial" panose="020B0604020202020204" pitchFamily="34" charset="0"/>
                <a:ea typeface="ＭＳ Ｐゴシック" panose="020B0600070205080204" pitchFamily="34" charset="-128"/>
              </a:rPr>
              <a:t>SARRAH</a:t>
            </a:r>
            <a:endParaRPr lang="en-US" altLang="en-US" sz="2400" dirty="0">
              <a:latin typeface="Arial" panose="020B0604020202020204" pitchFamily="34" charset="0"/>
              <a:ea typeface="ＭＳ Ｐゴシック" panose="020B0600070205080204" pitchFamily="34" charset="-128"/>
            </a:endParaRPr>
          </a:p>
          <a:p>
            <a:endParaRPr lang="en-US" altLang="en-US" sz="2400" dirty="0">
              <a:latin typeface="Arial" panose="020B0604020202020204" pitchFamily="34" charset="0"/>
              <a:ea typeface="ＭＳ Ｐゴシック" panose="020B0600070205080204" pitchFamily="34" charset="-128"/>
            </a:endParaRPr>
          </a:p>
          <a:p>
            <a:r>
              <a:rPr lang="en-US" altLang="en-US" sz="2400" dirty="0">
                <a:latin typeface="Arial" panose="020B0604020202020204" pitchFamily="34" charset="0"/>
                <a:ea typeface="ＭＳ Ｐゴシック" panose="020B0600070205080204" pitchFamily="34" charset="-128"/>
              </a:rPr>
              <a:t>Help your body hit a home run, practice you timing today.</a:t>
            </a:r>
          </a:p>
          <a:p>
            <a:endParaRPr lang="en-US" altLang="en-US" sz="2400" dirty="0">
              <a:latin typeface="Arial" panose="020B0604020202020204" pitchFamily="34" charset="0"/>
              <a:ea typeface="ＭＳ Ｐゴシック" panose="020B0600070205080204" pitchFamily="34" charset="-128"/>
            </a:endParaRPr>
          </a:p>
          <a:p>
            <a:r>
              <a:rPr lang="en-US" altLang="en-US" sz="2400" dirty="0">
                <a:latin typeface="Arial" panose="020B0604020202020204" pitchFamily="34" charset="0"/>
                <a:ea typeface="ＭＳ Ｐゴシック" panose="020B0600070205080204" pitchFamily="34" charset="-128"/>
              </a:rPr>
              <a:t>Last but not lease, the mind can make you sick with an autoimmune inflammatory disease.</a:t>
            </a:r>
          </a:p>
          <a:p>
            <a:endParaRPr lang="en-US" altLang="en-US" sz="2400"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122884" name="Slide Number Placeholder 3">
            <a:extLst>
              <a:ext uri="{FF2B5EF4-FFF2-40B4-BE49-F238E27FC236}">
                <a16:creationId xmlns:a16="http://schemas.microsoft.com/office/drawing/2014/main" id="{8060A694-105D-4B46-AC5C-6CA858F3862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7F92DDD-6A83-C142-ACD0-88BC923F8CD7}" type="slidenum">
              <a:rPr lang="en-US" altLang="en-US" sz="1200"/>
              <a:pPr eaLnBrk="1" hangingPunct="1"/>
              <a:t>90</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207549E2-DA7A-D44A-8DB5-F29459AFC20C}"/>
              </a:ext>
            </a:extLst>
          </p:cNvPr>
          <p:cNvSpPr>
            <a:spLocks noGrp="1" noRot="1" noChangeAspect="1"/>
          </p:cNvSpPr>
          <p:nvPr>
            <p:ph type="sldImg"/>
          </p:nvPr>
        </p:nvSpPr>
        <p:spPr>
          <a:ln/>
        </p:spPr>
      </p:sp>
      <p:sp>
        <p:nvSpPr>
          <p:cNvPr id="129027" name="Notes Placeholder 2">
            <a:extLst>
              <a:ext uri="{FF2B5EF4-FFF2-40B4-BE49-F238E27FC236}">
                <a16:creationId xmlns:a16="http://schemas.microsoft.com/office/drawing/2014/main" id="{A2FF2458-3C51-DA45-A5C0-E64296AFBD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400" dirty="0">
                <a:latin typeface="Arial" panose="020B0604020202020204" pitchFamily="34" charset="0"/>
                <a:ea typeface="ＭＳ Ｐゴシック" panose="020B0600070205080204" pitchFamily="34" charset="-128"/>
              </a:rPr>
              <a:t>What would happen if you let God handle all the stressful situations that come along in your life? </a:t>
            </a:r>
          </a:p>
          <a:p>
            <a:endParaRPr lang="en-US" altLang="en-US" sz="2400" dirty="0">
              <a:latin typeface="Arial" panose="020B0604020202020204" pitchFamily="34" charset="0"/>
              <a:ea typeface="ＭＳ Ｐゴシック" panose="020B0600070205080204" pitchFamily="34" charset="-128"/>
            </a:endParaRPr>
          </a:p>
          <a:p>
            <a:r>
              <a:rPr lang="en-US" altLang="en-US" sz="2400" b="1" dirty="0">
                <a:latin typeface="Arial" panose="020B0604020202020204" pitchFamily="34" charset="0"/>
                <a:ea typeface="ＭＳ Ｐゴシック" panose="020B0600070205080204" pitchFamily="34" charset="-128"/>
              </a:rPr>
              <a:t>Let’s summarize:</a:t>
            </a:r>
          </a:p>
          <a:p>
            <a:endParaRPr lang="en-US" altLang="en-US" sz="2400" dirty="0">
              <a:latin typeface="Arial" panose="020B0604020202020204" pitchFamily="34" charset="0"/>
              <a:ea typeface="ＭＳ Ｐゴシック" panose="020B0600070205080204" pitchFamily="34" charset="-128"/>
            </a:endParaRPr>
          </a:p>
          <a:p>
            <a:endParaRPr lang="en-US" altLang="en-US" sz="2400"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129028" name="Slide Number Placeholder 3">
            <a:extLst>
              <a:ext uri="{FF2B5EF4-FFF2-40B4-BE49-F238E27FC236}">
                <a16:creationId xmlns:a16="http://schemas.microsoft.com/office/drawing/2014/main" id="{73B5215A-1A8B-E84A-B60E-BC101E9AED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CE8A490-42E9-8B40-BECD-37B796988140}" type="slidenum">
              <a:rPr lang="en-US" altLang="en-US" sz="1200"/>
              <a:pPr eaLnBrk="1" hangingPunct="1"/>
              <a:t>95</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A2E5B470-63BE-F841-B8B8-9F75E1BF2714}"/>
              </a:ext>
            </a:extLst>
          </p:cNvPr>
          <p:cNvSpPr>
            <a:spLocks noGrp="1" noRot="1" noChangeAspect="1"/>
          </p:cNvSpPr>
          <p:nvPr>
            <p:ph type="sldImg"/>
          </p:nvPr>
        </p:nvSpPr>
        <p:spPr>
          <a:ln/>
        </p:spPr>
      </p:sp>
      <p:sp>
        <p:nvSpPr>
          <p:cNvPr id="131075" name="Notes Placeholder 2">
            <a:extLst>
              <a:ext uri="{FF2B5EF4-FFF2-40B4-BE49-F238E27FC236}">
                <a16:creationId xmlns:a16="http://schemas.microsoft.com/office/drawing/2014/main" id="{B8EB1CE0-42F8-6D44-AD11-2875B95E83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Eat your Protection!</a:t>
            </a:r>
          </a:p>
        </p:txBody>
      </p:sp>
      <p:sp>
        <p:nvSpPr>
          <p:cNvPr id="131076" name="Slide Number Placeholder 3">
            <a:extLst>
              <a:ext uri="{FF2B5EF4-FFF2-40B4-BE49-F238E27FC236}">
                <a16:creationId xmlns:a16="http://schemas.microsoft.com/office/drawing/2014/main" id="{19F67EF8-8E8C-334B-B4AA-199307EE45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3645917-56B6-E645-A278-FFAB80E7D5E7}" type="slidenum">
              <a:rPr lang="en-US" altLang="en-US" sz="1200"/>
              <a:pPr eaLnBrk="1" hangingPunct="1"/>
              <a:t>96</a:t>
            </a:fld>
            <a:endParaRPr lang="en-US" altLang="en-US" sz="1200"/>
          </a:p>
        </p:txBody>
      </p:sp>
    </p:spTree>
    <p:extLst>
      <p:ext uri="{BB962C8B-B14F-4D97-AF65-F5344CB8AC3E}">
        <p14:creationId xmlns:p14="http://schemas.microsoft.com/office/powerpoint/2010/main" val="1576024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A2E5B470-63BE-F841-B8B8-9F75E1BF2714}"/>
              </a:ext>
            </a:extLst>
          </p:cNvPr>
          <p:cNvSpPr>
            <a:spLocks noGrp="1" noRot="1" noChangeAspect="1"/>
          </p:cNvSpPr>
          <p:nvPr>
            <p:ph type="sldImg"/>
          </p:nvPr>
        </p:nvSpPr>
        <p:spPr>
          <a:ln/>
        </p:spPr>
      </p:sp>
      <p:sp>
        <p:nvSpPr>
          <p:cNvPr id="131075" name="Notes Placeholder 2">
            <a:extLst>
              <a:ext uri="{FF2B5EF4-FFF2-40B4-BE49-F238E27FC236}">
                <a16:creationId xmlns:a16="http://schemas.microsoft.com/office/drawing/2014/main" id="{B8EB1CE0-42F8-6D44-AD11-2875B95E83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Eat your Protection!</a:t>
            </a:r>
          </a:p>
        </p:txBody>
      </p:sp>
      <p:sp>
        <p:nvSpPr>
          <p:cNvPr id="131076" name="Slide Number Placeholder 3">
            <a:extLst>
              <a:ext uri="{FF2B5EF4-FFF2-40B4-BE49-F238E27FC236}">
                <a16:creationId xmlns:a16="http://schemas.microsoft.com/office/drawing/2014/main" id="{19F67EF8-8E8C-334B-B4AA-199307EE45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3645917-56B6-E645-A278-FFAB80E7D5E7}" type="slidenum">
              <a:rPr lang="en-US" altLang="en-US" sz="1200"/>
              <a:pPr eaLnBrk="1" hangingPunct="1"/>
              <a:t>97</a:t>
            </a:fld>
            <a:endParaRPr lang="en-US" altLang="en-US" sz="1200"/>
          </a:p>
        </p:txBody>
      </p:sp>
    </p:spTree>
    <p:extLst>
      <p:ext uri="{BB962C8B-B14F-4D97-AF65-F5344CB8AC3E}">
        <p14:creationId xmlns:p14="http://schemas.microsoft.com/office/powerpoint/2010/main" val="2209966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A2E5B470-63BE-F841-B8B8-9F75E1BF2714}"/>
              </a:ext>
            </a:extLst>
          </p:cNvPr>
          <p:cNvSpPr>
            <a:spLocks noGrp="1" noRot="1" noChangeAspect="1"/>
          </p:cNvSpPr>
          <p:nvPr>
            <p:ph type="sldImg"/>
          </p:nvPr>
        </p:nvSpPr>
        <p:spPr>
          <a:ln/>
        </p:spPr>
      </p:sp>
      <p:sp>
        <p:nvSpPr>
          <p:cNvPr id="131075" name="Notes Placeholder 2">
            <a:extLst>
              <a:ext uri="{FF2B5EF4-FFF2-40B4-BE49-F238E27FC236}">
                <a16:creationId xmlns:a16="http://schemas.microsoft.com/office/drawing/2014/main" id="{B8EB1CE0-42F8-6D44-AD11-2875B95E83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Eat your Protection!</a:t>
            </a:r>
          </a:p>
        </p:txBody>
      </p:sp>
      <p:sp>
        <p:nvSpPr>
          <p:cNvPr id="131076" name="Slide Number Placeholder 3">
            <a:extLst>
              <a:ext uri="{FF2B5EF4-FFF2-40B4-BE49-F238E27FC236}">
                <a16:creationId xmlns:a16="http://schemas.microsoft.com/office/drawing/2014/main" id="{19F67EF8-8E8C-334B-B4AA-199307EE45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3645917-56B6-E645-A278-FFAB80E7D5E7}" type="slidenum">
              <a:rPr lang="en-US" altLang="en-US" sz="1200"/>
              <a:pPr eaLnBrk="1" hangingPunct="1"/>
              <a:t>98</a:t>
            </a:fld>
            <a:endParaRPr lang="en-US" altLang="en-US" sz="1200"/>
          </a:p>
        </p:txBody>
      </p:sp>
    </p:spTree>
    <p:extLst>
      <p:ext uri="{BB962C8B-B14F-4D97-AF65-F5344CB8AC3E}">
        <p14:creationId xmlns:p14="http://schemas.microsoft.com/office/powerpoint/2010/main" val="4050812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A2E5B470-63BE-F841-B8B8-9F75E1BF2714}"/>
              </a:ext>
            </a:extLst>
          </p:cNvPr>
          <p:cNvSpPr>
            <a:spLocks noGrp="1" noRot="1" noChangeAspect="1"/>
          </p:cNvSpPr>
          <p:nvPr>
            <p:ph type="sldImg"/>
          </p:nvPr>
        </p:nvSpPr>
        <p:spPr>
          <a:ln/>
        </p:spPr>
      </p:sp>
      <p:sp>
        <p:nvSpPr>
          <p:cNvPr id="131075" name="Notes Placeholder 2">
            <a:extLst>
              <a:ext uri="{FF2B5EF4-FFF2-40B4-BE49-F238E27FC236}">
                <a16:creationId xmlns:a16="http://schemas.microsoft.com/office/drawing/2014/main" id="{B8EB1CE0-42F8-6D44-AD11-2875B95E83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Eat your Protection!</a:t>
            </a:r>
          </a:p>
        </p:txBody>
      </p:sp>
      <p:sp>
        <p:nvSpPr>
          <p:cNvPr id="131076" name="Slide Number Placeholder 3">
            <a:extLst>
              <a:ext uri="{FF2B5EF4-FFF2-40B4-BE49-F238E27FC236}">
                <a16:creationId xmlns:a16="http://schemas.microsoft.com/office/drawing/2014/main" id="{19F67EF8-8E8C-334B-B4AA-199307EE45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3645917-56B6-E645-A278-FFAB80E7D5E7}" type="slidenum">
              <a:rPr lang="en-US" altLang="en-US" sz="1200"/>
              <a:pPr eaLnBrk="1" hangingPunct="1"/>
              <a:t>99</a:t>
            </a:fld>
            <a:endParaRPr lang="en-US" altLang="en-US" sz="1200"/>
          </a:p>
        </p:txBody>
      </p:sp>
    </p:spTree>
    <p:extLst>
      <p:ext uri="{BB962C8B-B14F-4D97-AF65-F5344CB8AC3E}">
        <p14:creationId xmlns:p14="http://schemas.microsoft.com/office/powerpoint/2010/main" val="1906128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A2E5B470-63BE-F841-B8B8-9F75E1BF2714}"/>
              </a:ext>
            </a:extLst>
          </p:cNvPr>
          <p:cNvSpPr>
            <a:spLocks noGrp="1" noRot="1" noChangeAspect="1"/>
          </p:cNvSpPr>
          <p:nvPr>
            <p:ph type="sldImg"/>
          </p:nvPr>
        </p:nvSpPr>
        <p:spPr>
          <a:ln/>
        </p:spPr>
      </p:sp>
      <p:sp>
        <p:nvSpPr>
          <p:cNvPr id="131075" name="Notes Placeholder 2">
            <a:extLst>
              <a:ext uri="{FF2B5EF4-FFF2-40B4-BE49-F238E27FC236}">
                <a16:creationId xmlns:a16="http://schemas.microsoft.com/office/drawing/2014/main" id="{B8EB1CE0-42F8-6D44-AD11-2875B95E83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Eat your Protection!</a:t>
            </a:r>
          </a:p>
        </p:txBody>
      </p:sp>
      <p:sp>
        <p:nvSpPr>
          <p:cNvPr id="131076" name="Slide Number Placeholder 3">
            <a:extLst>
              <a:ext uri="{FF2B5EF4-FFF2-40B4-BE49-F238E27FC236}">
                <a16:creationId xmlns:a16="http://schemas.microsoft.com/office/drawing/2014/main" id="{19F67EF8-8E8C-334B-B4AA-199307EE45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3645917-56B6-E645-A278-FFAB80E7D5E7}" type="slidenum">
              <a:rPr lang="en-US" altLang="en-US" sz="1200"/>
              <a:pPr eaLnBrk="1" hangingPunct="1"/>
              <a:t>100</a:t>
            </a:fld>
            <a:endParaRPr lang="en-US" altLang="en-US" sz="1200"/>
          </a:p>
        </p:txBody>
      </p:sp>
    </p:spTree>
    <p:extLst>
      <p:ext uri="{BB962C8B-B14F-4D97-AF65-F5344CB8AC3E}">
        <p14:creationId xmlns:p14="http://schemas.microsoft.com/office/powerpoint/2010/main" val="1428749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B0B5D03D-9092-214D-8444-DC43050CBE61}"/>
              </a:ext>
            </a:extLst>
          </p:cNvPr>
          <p:cNvSpPr>
            <a:spLocks noGrp="1" noRot="1" noChangeAspect="1"/>
          </p:cNvSpPr>
          <p:nvPr>
            <p:ph type="sldImg"/>
          </p:nvPr>
        </p:nvSpPr>
        <p:spPr>
          <a:ln/>
        </p:spPr>
      </p:sp>
      <p:sp>
        <p:nvSpPr>
          <p:cNvPr id="30723" name="Notes Placeholder 2">
            <a:extLst>
              <a:ext uri="{FF2B5EF4-FFF2-40B4-BE49-F238E27FC236}">
                <a16:creationId xmlns:a16="http://schemas.microsoft.com/office/drawing/2014/main" id="{56347EC5-C9F3-1840-BED3-80F5A60FBC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Un-be-knows to you, your family, or your friends, or even you, may have been involved in lifestyle practices which have inadvertently set you up for one of these debilitating diseases.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Today I want to offer hope by dispelling some of the mystery that surrounds the acquiring of autoimmune disease and say that you are not doomed, you can avoid or even recover from autoimmune disease.</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I will be sharing practical tips on overcoming these diseases naturally.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To begin, I want you to understand some of the dietary sources of inflammation for your body.</a:t>
            </a:r>
          </a:p>
        </p:txBody>
      </p:sp>
      <p:sp>
        <p:nvSpPr>
          <p:cNvPr id="30724" name="Slide Number Placeholder 3">
            <a:extLst>
              <a:ext uri="{FF2B5EF4-FFF2-40B4-BE49-F238E27FC236}">
                <a16:creationId xmlns:a16="http://schemas.microsoft.com/office/drawing/2014/main" id="{239D6863-3FAC-A647-A91F-92FC97F216B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638137F-1DF9-4E41-9B0F-75C2EA578661}" type="slidenum">
              <a:rPr lang="en-US" altLang="en-US" sz="1200"/>
              <a:pPr eaLnBrk="1" hangingPunct="1"/>
              <a:t>9</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A2E5B470-63BE-F841-B8B8-9F75E1BF2714}"/>
              </a:ext>
            </a:extLst>
          </p:cNvPr>
          <p:cNvSpPr>
            <a:spLocks noGrp="1" noRot="1" noChangeAspect="1"/>
          </p:cNvSpPr>
          <p:nvPr>
            <p:ph type="sldImg"/>
          </p:nvPr>
        </p:nvSpPr>
        <p:spPr>
          <a:ln/>
        </p:spPr>
      </p:sp>
      <p:sp>
        <p:nvSpPr>
          <p:cNvPr id="131075" name="Notes Placeholder 2">
            <a:extLst>
              <a:ext uri="{FF2B5EF4-FFF2-40B4-BE49-F238E27FC236}">
                <a16:creationId xmlns:a16="http://schemas.microsoft.com/office/drawing/2014/main" id="{B8EB1CE0-42F8-6D44-AD11-2875B95E83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Eat your Protection!</a:t>
            </a:r>
          </a:p>
        </p:txBody>
      </p:sp>
      <p:sp>
        <p:nvSpPr>
          <p:cNvPr id="131076" name="Slide Number Placeholder 3">
            <a:extLst>
              <a:ext uri="{FF2B5EF4-FFF2-40B4-BE49-F238E27FC236}">
                <a16:creationId xmlns:a16="http://schemas.microsoft.com/office/drawing/2014/main" id="{19F67EF8-8E8C-334B-B4AA-199307EE45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3645917-56B6-E645-A278-FFAB80E7D5E7}" type="slidenum">
              <a:rPr lang="en-US" altLang="en-US" sz="1200"/>
              <a:pPr eaLnBrk="1" hangingPunct="1"/>
              <a:t>101</a:t>
            </a:fld>
            <a:endParaRPr lang="en-US" altLang="en-US" sz="1200"/>
          </a:p>
        </p:txBody>
      </p:sp>
    </p:spTree>
    <p:extLst>
      <p:ext uri="{BB962C8B-B14F-4D97-AF65-F5344CB8AC3E}">
        <p14:creationId xmlns:p14="http://schemas.microsoft.com/office/powerpoint/2010/main" val="689344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A2E5B470-63BE-F841-B8B8-9F75E1BF2714}"/>
              </a:ext>
            </a:extLst>
          </p:cNvPr>
          <p:cNvSpPr>
            <a:spLocks noGrp="1" noRot="1" noChangeAspect="1"/>
          </p:cNvSpPr>
          <p:nvPr>
            <p:ph type="sldImg"/>
          </p:nvPr>
        </p:nvSpPr>
        <p:spPr>
          <a:ln/>
        </p:spPr>
      </p:sp>
      <p:sp>
        <p:nvSpPr>
          <p:cNvPr id="131075" name="Notes Placeholder 2">
            <a:extLst>
              <a:ext uri="{FF2B5EF4-FFF2-40B4-BE49-F238E27FC236}">
                <a16:creationId xmlns:a16="http://schemas.microsoft.com/office/drawing/2014/main" id="{B8EB1CE0-42F8-6D44-AD11-2875B95E83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Eat your Protection!</a:t>
            </a:r>
          </a:p>
        </p:txBody>
      </p:sp>
      <p:sp>
        <p:nvSpPr>
          <p:cNvPr id="131076" name="Slide Number Placeholder 3">
            <a:extLst>
              <a:ext uri="{FF2B5EF4-FFF2-40B4-BE49-F238E27FC236}">
                <a16:creationId xmlns:a16="http://schemas.microsoft.com/office/drawing/2014/main" id="{19F67EF8-8E8C-334B-B4AA-199307EE45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3645917-56B6-E645-A278-FFAB80E7D5E7}" type="slidenum">
              <a:rPr lang="en-US" altLang="en-US" sz="1200"/>
              <a:pPr eaLnBrk="1" hangingPunct="1"/>
              <a:t>102</a:t>
            </a:fld>
            <a:endParaRPr lang="en-US" altLang="en-US" sz="1200"/>
          </a:p>
        </p:txBody>
      </p:sp>
    </p:spTree>
    <p:extLst>
      <p:ext uri="{BB962C8B-B14F-4D97-AF65-F5344CB8AC3E}">
        <p14:creationId xmlns:p14="http://schemas.microsoft.com/office/powerpoint/2010/main" val="943494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09" charset="0"/>
                <a:ea typeface="ＭＳ Ｐゴシック" pitchFamily="-65" charset="-128"/>
                <a:cs typeface="ＭＳ Ｐゴシック" pitchFamily="-65" charset="-128"/>
              </a:rPr>
              <a:t>Naomi’s doctor became very quiet as she looked over the imaging studies of Naomi’s spine. She had just finished lecturing Naomi for not taking her autoimmune disease medications as prescribed. Naomi wondered what was taking so long. She knew she felt a lot better, no more pain, fatigue or drug side effects. She had been following the simple natural remedies and lifestyle suggestions found in my presentation, “Autoimmune Inflammatory Diseases: When Self is the Enemy”. Finally, the doctor turned around and said, Well, the radiologist says that compared to previous imaging studies, there is no longer any evidence of ankylosing spondylitis in your spine. </a:t>
            </a:r>
            <a:r>
              <a:rPr lang="en-US" sz="1200" kern="1200">
                <a:solidFill>
                  <a:schemeClr val="tx1"/>
                </a:solidFill>
                <a:effectLst/>
                <a:latin typeface="Arial" pitchFamily="-109" charset="0"/>
                <a:ea typeface="ＭＳ Ｐゴシック" pitchFamily="-65" charset="-128"/>
                <a:cs typeface="ＭＳ Ｐゴシック" pitchFamily="-65" charset="-128"/>
              </a:rPr>
              <a:t>Don’t miss this presentation, it could change your life forever too. </a:t>
            </a:r>
          </a:p>
          <a:p>
            <a:endParaRPr lang="en-US" dirty="0"/>
          </a:p>
          <a:p>
            <a:r>
              <a:rPr lang="en-US" dirty="0"/>
              <a:t>Story: Naomi (Canadian ankylosing spondylitis) </a:t>
            </a:r>
          </a:p>
          <a:p>
            <a:endParaRPr lang="en-US" dirty="0"/>
          </a:p>
          <a:p>
            <a:r>
              <a:rPr lang="en-US" dirty="0"/>
              <a:t>Benefit/problem solved</a:t>
            </a:r>
          </a:p>
          <a:p>
            <a:r>
              <a:rPr lang="en-US" dirty="0"/>
              <a:t>     pain</a:t>
            </a:r>
          </a:p>
          <a:p>
            <a:r>
              <a:rPr lang="en-US" dirty="0"/>
              <a:t>     fatigue</a:t>
            </a:r>
          </a:p>
          <a:p>
            <a:r>
              <a:rPr lang="en-US" dirty="0"/>
              <a:t>     drug dependence </a:t>
            </a:r>
          </a:p>
          <a:p>
            <a:r>
              <a:rPr lang="en-US" dirty="0"/>
              <a:t>Bullet points</a:t>
            </a:r>
          </a:p>
          <a:p>
            <a:r>
              <a:rPr lang="en-US" dirty="0"/>
              <a:t>     Autoimmune Inflammatory Diseases: When Self is the Enemy</a:t>
            </a:r>
          </a:p>
          <a:p>
            <a:r>
              <a:rPr lang="en-US" dirty="0"/>
              <a:t>Inspire </a:t>
            </a:r>
          </a:p>
          <a:p>
            <a:r>
              <a:rPr lang="en-US" dirty="0"/>
              <a:t>     recover off meds, live to your fullest </a:t>
            </a:r>
          </a:p>
          <a:p>
            <a:r>
              <a:rPr lang="en-US" dirty="0"/>
              <a:t>Call to action</a:t>
            </a:r>
          </a:p>
          <a:p>
            <a:r>
              <a:rPr lang="en-US" dirty="0"/>
              <a:t>    Don’t miss this lecture, it could change your life forever. </a:t>
            </a:r>
          </a:p>
          <a:p>
            <a:endParaRPr lang="en-US" dirty="0"/>
          </a:p>
        </p:txBody>
      </p:sp>
      <p:sp>
        <p:nvSpPr>
          <p:cNvPr id="4" name="Slide Number Placeholder 3"/>
          <p:cNvSpPr>
            <a:spLocks noGrp="1"/>
          </p:cNvSpPr>
          <p:nvPr>
            <p:ph type="sldNum" sz="quarter" idx="5"/>
          </p:nvPr>
        </p:nvSpPr>
        <p:spPr/>
        <p:txBody>
          <a:bodyPr/>
          <a:lstStyle/>
          <a:p>
            <a:fld id="{EE5F7F4E-540B-E94E-B3B5-8C6CA779D407}" type="slidenum">
              <a:rPr lang="en-US" smtClean="0"/>
              <a:t>104</a:t>
            </a:fld>
            <a:endParaRPr lang="en-US"/>
          </a:p>
        </p:txBody>
      </p:sp>
    </p:spTree>
    <p:extLst>
      <p:ext uri="{BB962C8B-B14F-4D97-AF65-F5344CB8AC3E}">
        <p14:creationId xmlns:p14="http://schemas.microsoft.com/office/powerpoint/2010/main" val="4127195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325F313-8D02-124F-B3C8-011F5A346712}"/>
              </a:ext>
            </a:extLst>
          </p:cNvPr>
          <p:cNvSpPr>
            <a:spLocks noGrp="1" noRot="1" noChangeAspect="1"/>
          </p:cNvSpPr>
          <p:nvPr>
            <p:ph type="sldImg"/>
          </p:nvPr>
        </p:nvSpPr>
        <p:spPr>
          <a:ln/>
        </p:spPr>
      </p:sp>
      <p:sp>
        <p:nvSpPr>
          <p:cNvPr id="3" name="Notes Placeholder 2">
            <a:extLst>
              <a:ext uri="{FF2B5EF4-FFF2-40B4-BE49-F238E27FC236}">
                <a16:creationId xmlns:a16="http://schemas.microsoft.com/office/drawing/2014/main" id="{FEDD089C-DD7E-854F-A3F2-19453F23A9F7}"/>
              </a:ext>
            </a:extLst>
          </p:cNvPr>
          <p:cNvSpPr>
            <a:spLocks noGrp="1"/>
          </p:cNvSpPr>
          <p:nvPr>
            <p:ph type="body" idx="1"/>
          </p:nvPr>
        </p:nvSpPr>
        <p:spPr/>
        <p:txBody>
          <a:bodyPr>
            <a:normAutofit/>
          </a:bodyPr>
          <a:lstStyle/>
          <a:p>
            <a:r>
              <a:rPr lang="en-US" altLang="en-US" sz="1100" dirty="0">
                <a:latin typeface="Arial" panose="020B0604020202020204" pitchFamily="34" charset="0"/>
                <a:ea typeface="ＭＳ Ｐゴシック" panose="020B0600070205080204" pitchFamily="34" charset="-128"/>
              </a:rPr>
              <a:t>Ever have a sticker in your sock, but it seemed impossible to find?    All you could think of was relief…  </a:t>
            </a:r>
          </a:p>
          <a:p>
            <a:endParaRPr lang="en-US" altLang="en-US" sz="1100" dirty="0">
              <a:latin typeface="Arial" panose="020B0604020202020204" pitchFamily="34" charset="0"/>
              <a:ea typeface="ＭＳ Ｐゴシック" panose="020B0600070205080204" pitchFamily="34" charset="-128"/>
            </a:endParaRPr>
          </a:p>
          <a:p>
            <a:r>
              <a:rPr lang="en-US" altLang="en-US" sz="1100" dirty="0">
                <a:latin typeface="Arial" panose="020B0604020202020204" pitchFamily="34" charset="0"/>
                <a:ea typeface="ＭＳ Ｐゴシック" panose="020B0600070205080204" pitchFamily="34" charset="-128"/>
              </a:rPr>
              <a:t>Now you may have some insight into where the cocklebur of inflammation could be coming from.</a:t>
            </a:r>
          </a:p>
          <a:p>
            <a:endParaRPr lang="en-US" altLang="en-US" sz="1100" dirty="0">
              <a:latin typeface="Arial" panose="020B0604020202020204" pitchFamily="34" charset="0"/>
              <a:ea typeface="ＭＳ Ｐゴシック" panose="020B0600070205080204" pitchFamily="34" charset="-128"/>
            </a:endParaRPr>
          </a:p>
          <a:p>
            <a:r>
              <a:rPr lang="en-US" altLang="en-US" sz="1100" dirty="0">
                <a:latin typeface="Arial" panose="020B0604020202020204" pitchFamily="34" charset="0"/>
                <a:ea typeface="ＭＳ Ｐゴシック" panose="020B0600070205080204" pitchFamily="34" charset="-128"/>
              </a:rPr>
              <a:t>Next I want to help you understand something called Oxidative Stress.</a:t>
            </a:r>
          </a:p>
          <a:p>
            <a:endParaRPr lang="en-US" altLang="en-US" sz="1100" dirty="0">
              <a:latin typeface="Arial" panose="020B0604020202020204" pitchFamily="34" charset="0"/>
              <a:ea typeface="ＭＳ Ｐゴシック" panose="020B0600070205080204" pitchFamily="34" charset="-128"/>
            </a:endParaRPr>
          </a:p>
          <a:p>
            <a:pPr marL="0" lvl="1"/>
            <a:r>
              <a:rPr lang="en-US" altLang="en-US" sz="3300" dirty="0">
                <a:latin typeface="Arial" panose="020B0604020202020204" pitchFamily="34" charset="0"/>
                <a:ea typeface="ＭＳ Ｐゴシック" panose="020B0600070205080204" pitchFamily="34" charset="-128"/>
              </a:rPr>
              <a:t>Oxidative stress is like a blow torch in the stubble, creating a prairie fire of pain and inflammation.</a:t>
            </a:r>
          </a:p>
          <a:p>
            <a:endParaRPr lang="en-US" altLang="en-US" sz="1100" dirty="0">
              <a:latin typeface="Arial" panose="020B0604020202020204" pitchFamily="34" charset="0"/>
              <a:ea typeface="ＭＳ Ｐゴシック" panose="020B0600070205080204" pitchFamily="34" charset="-128"/>
            </a:endParaRPr>
          </a:p>
          <a:p>
            <a:endParaRPr lang="en-US" altLang="en-US" sz="1100" dirty="0">
              <a:latin typeface="Arial" panose="020B0604020202020204" pitchFamily="34" charset="0"/>
              <a:ea typeface="ＭＳ Ｐゴシック" panose="020B0600070205080204" pitchFamily="34" charset="-128"/>
            </a:endParaRPr>
          </a:p>
        </p:txBody>
      </p:sp>
      <p:sp>
        <p:nvSpPr>
          <p:cNvPr id="51204" name="Slide Number Placeholder 3">
            <a:extLst>
              <a:ext uri="{FF2B5EF4-FFF2-40B4-BE49-F238E27FC236}">
                <a16:creationId xmlns:a16="http://schemas.microsoft.com/office/drawing/2014/main" id="{769AE2FC-533B-CF4A-845C-7BA52338DA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DFE7C80-6687-B040-A918-3F473F4360D9}" type="slidenum">
              <a:rPr lang="en-US" altLang="en-US" sz="1200"/>
              <a:pPr eaLnBrk="1" hangingPunct="1"/>
              <a:t>27</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DFED61BC-E659-F547-9EFF-E18FFC53BDF9}"/>
              </a:ext>
            </a:extLst>
          </p:cNvPr>
          <p:cNvSpPr>
            <a:spLocks noGrp="1" noRot="1" noChangeAspect="1"/>
          </p:cNvSpPr>
          <p:nvPr>
            <p:ph type="sldImg"/>
          </p:nvPr>
        </p:nvSpPr>
        <p:spPr>
          <a:ln/>
        </p:spPr>
      </p:sp>
      <p:sp>
        <p:nvSpPr>
          <p:cNvPr id="74755" name="Notes Placeholder 2">
            <a:extLst>
              <a:ext uri="{FF2B5EF4-FFF2-40B4-BE49-F238E27FC236}">
                <a16:creationId xmlns:a16="http://schemas.microsoft.com/office/drawing/2014/main" id="{E36BBDD1-463C-7940-BDF0-2423DB10E1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400" dirty="0">
                <a:latin typeface="Arial" panose="020B0604020202020204" pitchFamily="34" charset="0"/>
                <a:ea typeface="ＭＳ Ｐゴシック" panose="020B0600070205080204" pitchFamily="34" charset="-128"/>
              </a:rPr>
              <a:t>Darlene: Allergies totally went away on one month fresh fruit and vegetable diet. </a:t>
            </a:r>
          </a:p>
          <a:p>
            <a:endParaRPr lang="en-US" altLang="en-US" sz="2400" dirty="0">
              <a:latin typeface="Arial" panose="020B0604020202020204" pitchFamily="34" charset="0"/>
              <a:ea typeface="ＭＳ Ｐゴシック" panose="020B0600070205080204" pitchFamily="34" charset="-128"/>
            </a:endParaRPr>
          </a:p>
          <a:p>
            <a:r>
              <a:rPr lang="en-US" altLang="en-US" sz="2400" dirty="0">
                <a:latin typeface="Arial" panose="020B0604020202020204" pitchFamily="34" charset="0"/>
                <a:ea typeface="ＭＳ Ｐゴシック" panose="020B0600070205080204" pitchFamily="34" charset="-128"/>
              </a:rPr>
              <a:t>What would happen if you ate more fresh antioxidants?</a:t>
            </a:r>
          </a:p>
          <a:p>
            <a:endParaRPr lang="en-US" altLang="en-US" sz="2400" dirty="0">
              <a:latin typeface="Arial" panose="020B0604020202020204" pitchFamily="34" charset="0"/>
              <a:ea typeface="ＭＳ Ｐゴシック" panose="020B0600070205080204" pitchFamily="34" charset="-128"/>
            </a:endParaRPr>
          </a:p>
          <a:p>
            <a:r>
              <a:rPr lang="en-US" altLang="en-US" sz="2400" dirty="0">
                <a:latin typeface="Arial" panose="020B0604020202020204" pitchFamily="34" charset="0"/>
                <a:ea typeface="ＭＳ Ｐゴシック" panose="020B0600070205080204" pitchFamily="34" charset="-128"/>
              </a:rPr>
              <a:t>Next I want to share with you the amazing blessings of charcoal.</a:t>
            </a:r>
          </a:p>
          <a:p>
            <a:endParaRPr lang="en-US" altLang="en-US" dirty="0">
              <a:latin typeface="Arial" panose="020B0604020202020204" pitchFamily="34" charset="0"/>
              <a:ea typeface="ＭＳ Ｐゴシック" panose="020B0600070205080204" pitchFamily="34" charset="-128"/>
            </a:endParaRPr>
          </a:p>
        </p:txBody>
      </p:sp>
      <p:sp>
        <p:nvSpPr>
          <p:cNvPr id="74756" name="Slide Number Placeholder 3">
            <a:extLst>
              <a:ext uri="{FF2B5EF4-FFF2-40B4-BE49-F238E27FC236}">
                <a16:creationId xmlns:a16="http://schemas.microsoft.com/office/drawing/2014/main" id="{99B9B516-C035-6547-BED6-0FE9A035EDD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A2E4966-EC35-E445-BAAC-436FECFE5F01}" type="slidenum">
              <a:rPr lang="en-US" altLang="en-US" sz="1200"/>
              <a:pPr eaLnBrk="1" hangingPunct="1"/>
              <a:t>49</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31">
            <a:extLst>
              <a:ext uri="{FF2B5EF4-FFF2-40B4-BE49-F238E27FC236}">
                <a16:creationId xmlns:a16="http://schemas.microsoft.com/office/drawing/2014/main" id="{FEA6FD80-6A78-D74E-BDD2-EA1009F69E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F14D68A-A51C-B548-B5ED-C1A9D9A1EA26}" type="slidenum">
              <a:rPr lang="en-US" altLang="en-US" sz="1200"/>
              <a:pPr eaLnBrk="1" hangingPunct="1"/>
              <a:t>51</a:t>
            </a:fld>
            <a:endParaRPr lang="en-US" altLang="en-US" sz="1200"/>
          </a:p>
        </p:txBody>
      </p:sp>
      <p:sp>
        <p:nvSpPr>
          <p:cNvPr id="77827" name="Rectangle 2">
            <a:extLst>
              <a:ext uri="{FF2B5EF4-FFF2-40B4-BE49-F238E27FC236}">
                <a16:creationId xmlns:a16="http://schemas.microsoft.com/office/drawing/2014/main" id="{1DF9F0F3-D79A-4B4B-B830-B83E535A4BCB}"/>
              </a:ext>
            </a:extLst>
          </p:cNvPr>
          <p:cNvSpPr>
            <a:spLocks noGrp="1" noRot="1" noChangeAspect="1" noChangeArrowheads="1"/>
          </p:cNvSpPr>
          <p:nvPr>
            <p:ph type="sldImg"/>
          </p:nvPr>
        </p:nvSpPr>
        <p:spPr>
          <a:solidFill>
            <a:srgbClr val="FFFFFF"/>
          </a:solidFill>
          <a:ln/>
        </p:spPr>
      </p:sp>
      <p:sp>
        <p:nvSpPr>
          <p:cNvPr id="77828" name="Rectangle 3">
            <a:extLst>
              <a:ext uri="{FF2B5EF4-FFF2-40B4-BE49-F238E27FC236}">
                <a16:creationId xmlns:a16="http://schemas.microsoft.com/office/drawing/2014/main" id="{0AB67A4A-8B13-9541-9099-5215E58FF76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71E9E684-AB7C-E54D-BAEF-8E4DDE882C7F}"/>
              </a:ext>
            </a:extLst>
          </p:cNvPr>
          <p:cNvSpPr>
            <a:spLocks noGrp="1" noRot="1" noChangeAspect="1"/>
          </p:cNvSpPr>
          <p:nvPr>
            <p:ph type="sldImg"/>
          </p:nvPr>
        </p:nvSpPr>
        <p:spPr>
          <a:ln/>
        </p:spPr>
      </p:sp>
      <p:sp>
        <p:nvSpPr>
          <p:cNvPr id="79875" name="Notes Placeholder 2">
            <a:extLst>
              <a:ext uri="{FF2B5EF4-FFF2-40B4-BE49-F238E27FC236}">
                <a16:creationId xmlns:a16="http://schemas.microsoft.com/office/drawing/2014/main" id="{6A3A1634-0AF8-8241-9558-C423B193B4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400" dirty="0">
                <a:latin typeface="Arial" panose="020B0604020202020204" pitchFamily="34" charset="0"/>
                <a:ea typeface="ＭＳ Ｐゴシック" panose="020B0600070205080204" pitchFamily="34" charset="-128"/>
              </a:rPr>
              <a:t>Amanda Consider charcoal as a means to lowering inflammation.</a:t>
            </a:r>
          </a:p>
          <a:p>
            <a:r>
              <a:rPr lang="en-US" altLang="en-US" sz="2400" dirty="0">
                <a:latin typeface="Arial" panose="020B0604020202020204" pitchFamily="34" charset="0"/>
                <a:ea typeface="ＭＳ Ｐゴシック" panose="020B0600070205080204" pitchFamily="34" charset="-128"/>
              </a:rPr>
              <a:t>Poultices, ingested, fomentations.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Charcoal is a means of lowering inflammation as you search out and fix what was causing the autoimmune disease in the first place.</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NEXT:  I want to encourage you with the blessings to be found in water.</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Reve 21:6 (</a:t>
            </a:r>
            <a:r>
              <a:rPr lang="en-US" altLang="en-US" dirty="0" err="1">
                <a:latin typeface="Arial" panose="020B0604020202020204" pitchFamily="34" charset="0"/>
                <a:ea typeface="ＭＳ Ｐゴシック" panose="020B0600070205080204" pitchFamily="34" charset="-128"/>
              </a:rPr>
              <a:t>KJS</a:t>
            </a:r>
            <a:r>
              <a:rPr lang="en-US" altLang="en-US" dirty="0">
                <a:latin typeface="Arial" panose="020B0604020202020204" pitchFamily="34" charset="0"/>
                <a:ea typeface="ＭＳ Ｐゴシック" panose="020B0600070205080204" pitchFamily="34" charset="-128"/>
              </a:rPr>
              <a:t>) And he said unto me, It is done. I am Alpha and Omega, the beginning and the end. I will give unto him that is athirst of the fountain of the water of life freely. </a:t>
            </a:r>
          </a:p>
        </p:txBody>
      </p:sp>
      <p:sp>
        <p:nvSpPr>
          <p:cNvPr id="79876" name="Slide Number Placeholder 3">
            <a:extLst>
              <a:ext uri="{FF2B5EF4-FFF2-40B4-BE49-F238E27FC236}">
                <a16:creationId xmlns:a16="http://schemas.microsoft.com/office/drawing/2014/main" id="{304B78FC-8102-B24C-B842-FA15DC398C6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5FBBE00-CF1C-7941-AC65-D340CD5537EB}" type="slidenum">
              <a:rPr lang="en-US" altLang="en-US" sz="1200"/>
              <a:pPr eaLnBrk="1" hangingPunct="1"/>
              <a:t>52</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953DBB49-18C9-6C4B-A252-146F9E3BFF75}"/>
              </a:ext>
            </a:extLst>
          </p:cNvPr>
          <p:cNvSpPr>
            <a:spLocks noGrp="1" noRot="1" noChangeAspect="1"/>
          </p:cNvSpPr>
          <p:nvPr>
            <p:ph type="sldImg"/>
          </p:nvPr>
        </p:nvSpPr>
        <p:spPr>
          <a:ln/>
        </p:spPr>
      </p:sp>
      <p:sp>
        <p:nvSpPr>
          <p:cNvPr id="84995" name="Notes Placeholder 2">
            <a:extLst>
              <a:ext uri="{FF2B5EF4-FFF2-40B4-BE49-F238E27FC236}">
                <a16:creationId xmlns:a16="http://schemas.microsoft.com/office/drawing/2014/main" id="{252BCF13-B509-D84B-8070-728BF4AEA7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400" dirty="0">
                <a:latin typeface="Arial" panose="020B0604020202020204" pitchFamily="34" charset="0"/>
                <a:ea typeface="ＭＳ Ｐゴシック" panose="020B0600070205080204" pitchFamily="34" charset="-128"/>
              </a:rPr>
              <a:t>Leukemia, back pain, arthritis knee pain: went into withdrawals when forgot morphine patch change.</a:t>
            </a:r>
          </a:p>
          <a:p>
            <a:endParaRPr lang="en-US" altLang="en-US" sz="2400" dirty="0">
              <a:latin typeface="Arial" panose="020B0604020202020204" pitchFamily="34" charset="0"/>
              <a:ea typeface="ＭＳ Ｐゴシック" panose="020B0600070205080204" pitchFamily="34" charset="-128"/>
            </a:endParaRPr>
          </a:p>
          <a:p>
            <a:r>
              <a:rPr lang="en-US" altLang="en-US" sz="2400" dirty="0">
                <a:latin typeface="Arial" panose="020B0604020202020204" pitchFamily="34" charset="0"/>
                <a:ea typeface="ＭＳ Ｐゴシック" panose="020B0600070205080204" pitchFamily="34" charset="-128"/>
              </a:rPr>
              <a:t>She learned that if she followed God’s simple plan for lifestyle, drinking water , and eating good food, exercising outdoors, she could stop the mind altering drugs, be more alert and have better relationships with her family and friends.</a:t>
            </a:r>
          </a:p>
          <a:p>
            <a:endParaRPr lang="en-US" altLang="en-US" sz="2400" dirty="0">
              <a:latin typeface="Arial" panose="020B0604020202020204" pitchFamily="34" charset="0"/>
              <a:ea typeface="ＭＳ Ｐゴシック" panose="020B0600070205080204" pitchFamily="34" charset="-128"/>
            </a:endParaRPr>
          </a:p>
          <a:p>
            <a:r>
              <a:rPr lang="en-US" altLang="en-US" sz="2400" dirty="0">
                <a:latin typeface="Arial" panose="020B0604020202020204" pitchFamily="34" charset="0"/>
                <a:ea typeface="ＭＳ Ｐゴシック" panose="020B0600070205080204" pitchFamily="34" charset="-128"/>
              </a:rPr>
              <a:t>What would happen if you drank more water?</a:t>
            </a:r>
          </a:p>
          <a:p>
            <a:endParaRPr lang="en-US" altLang="en-US" sz="2400" dirty="0">
              <a:latin typeface="Arial" panose="020B0604020202020204" pitchFamily="34" charset="0"/>
              <a:ea typeface="ＭＳ Ｐゴシック" panose="020B0600070205080204" pitchFamily="34" charset="-128"/>
            </a:endParaRPr>
          </a:p>
          <a:p>
            <a:r>
              <a:rPr lang="en-US" altLang="en-US" sz="2400" dirty="0">
                <a:latin typeface="Arial" panose="020B0604020202020204" pitchFamily="34" charset="0"/>
                <a:ea typeface="ＭＳ Ｐゴシック" panose="020B0600070205080204" pitchFamily="34" charset="-128"/>
              </a:rPr>
              <a:t>Now I want to share with you the hazards of Intemperance in eating and drinking and its deleterious effects on recovery from autoimmune disease.</a:t>
            </a:r>
          </a:p>
          <a:p>
            <a:endParaRPr lang="en-US" altLang="en-US" sz="2400"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84996" name="Slide Number Placeholder 3">
            <a:extLst>
              <a:ext uri="{FF2B5EF4-FFF2-40B4-BE49-F238E27FC236}">
                <a16:creationId xmlns:a16="http://schemas.microsoft.com/office/drawing/2014/main" id="{AAB2F04E-0454-134F-8B9B-F8C8ECF301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F6BA286-D430-6643-A652-976048B6329B}" type="slidenum">
              <a:rPr lang="en-US" altLang="en-US" sz="1200"/>
              <a:pPr eaLnBrk="1" hangingPunct="1"/>
              <a:t>56</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less that condiments and desserts are placed upon our tables, the better it will be for all who partake of the food. All mixed and complicated foods are injurious to the health of human beings. Dumb animals would never eat such a mixture as is often placed in the human stomach.... { CD 113.3} </a:t>
            </a:r>
          </a:p>
          <a:p>
            <a:r>
              <a:rPr lang="en-US" dirty="0"/>
              <a:t>The richness of food and complicated mixtures of food are health destroying.—Letter 72, 1896 { CD 113.4} </a:t>
            </a:r>
          </a:p>
          <a:p>
            <a:endParaRPr lang="en-US" dirty="0"/>
          </a:p>
          <a:p>
            <a:r>
              <a:rPr lang="en-US" dirty="0"/>
              <a:t>But that which is of the greatest importance is regularity and simplicity in your diet. Do not have a starvation diet, but do not take a variety at one meal. Get the very best things, if they cost you more, and eat not more than two or three articles at a meal. Two is better. Then there will not be so much quarrelling going on in your stomach. { KC 20.5 } </a:t>
            </a:r>
          </a:p>
          <a:p>
            <a:endParaRPr lang="en-US" dirty="0"/>
          </a:p>
          <a:p>
            <a:r>
              <a:rPr lang="en-US" dirty="0"/>
              <a:t>Here is a suggestion for all whose work is sedentary or chiefly mental; let those who have sufficient moral courage and self-control try it: At each meal take only two or three kinds of simple food, and eat no more than is required to satisfy hunger. Take active exercise every day, and see if you do not receive benefit. { MH 310.1}</a:t>
            </a:r>
          </a:p>
        </p:txBody>
      </p:sp>
      <p:sp>
        <p:nvSpPr>
          <p:cNvPr id="4" name="Slide Number Placeholder 3"/>
          <p:cNvSpPr>
            <a:spLocks noGrp="1"/>
          </p:cNvSpPr>
          <p:nvPr>
            <p:ph type="sldNum" sz="quarter" idx="5"/>
          </p:nvPr>
        </p:nvSpPr>
        <p:spPr/>
        <p:txBody>
          <a:bodyPr/>
          <a:lstStyle/>
          <a:p>
            <a:fld id="{775FA624-4EB1-4B45-B669-9AE869369F9C}" type="slidenum">
              <a:rPr lang="en-US" altLang="en-US" smtClean="0"/>
              <a:pPr/>
              <a:t>57</a:t>
            </a:fld>
            <a:endParaRPr lang="en-US" altLang="en-US"/>
          </a:p>
        </p:txBody>
      </p:sp>
    </p:spTree>
    <p:extLst>
      <p:ext uri="{BB962C8B-B14F-4D97-AF65-F5344CB8AC3E}">
        <p14:creationId xmlns:p14="http://schemas.microsoft.com/office/powerpoint/2010/main" val="2240828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Cheng CW, Adams GB, </a:t>
            </a:r>
            <a:r>
              <a:rPr lang="en-US" dirty="0" err="1"/>
              <a:t>Perin</a:t>
            </a:r>
            <a:r>
              <a:rPr lang="en-US" dirty="0"/>
              <a:t> L, Wei M, Zhou X, Lam BS, Da Sacco S, </a:t>
            </a:r>
            <a:r>
              <a:rPr lang="en-US" dirty="0" err="1"/>
              <a:t>Mirisola</a:t>
            </a:r>
            <a:r>
              <a:rPr lang="en-US" dirty="0"/>
              <a:t> M, Quinn DI, </a:t>
            </a:r>
            <a:r>
              <a:rPr lang="en-US" dirty="0" err="1"/>
              <a:t>Dorff</a:t>
            </a:r>
            <a:r>
              <a:rPr lang="en-US" dirty="0"/>
              <a:t> TB, </a:t>
            </a:r>
            <a:r>
              <a:rPr lang="en-US" dirty="0" err="1"/>
              <a:t>Kopchick</a:t>
            </a:r>
            <a:r>
              <a:rPr lang="en-US" dirty="0"/>
              <a:t> JJ, Longo VD. Prolonged fasting reduces IGF-1/</a:t>
            </a:r>
            <a:r>
              <a:rPr lang="en-US" dirty="0" err="1"/>
              <a:t>PKA</a:t>
            </a:r>
            <a:r>
              <a:rPr lang="en-US" dirty="0"/>
              <a:t> to promote hematopoietic-stem-cell-based regeneration and reverse immunosuppression. Cell Stem Cell. 2014 Jun 5;14(6):810-23.</a:t>
            </a:r>
          </a:p>
          <a:p>
            <a:endParaRPr lang="en-US" dirty="0"/>
          </a:p>
          <a:p>
            <a:endParaRPr lang="en-US" dirty="0"/>
          </a:p>
          <a:p>
            <a:endParaRPr lang="en-US" dirty="0"/>
          </a:p>
          <a:p>
            <a:r>
              <a:rPr lang="en-US" dirty="0"/>
              <a:t>Author information</a:t>
            </a:r>
          </a:p>
          <a:p>
            <a:endParaRPr lang="en-US" dirty="0"/>
          </a:p>
          <a:p>
            <a:r>
              <a:rPr lang="en-US" dirty="0"/>
              <a:t>Erratum in</a:t>
            </a:r>
          </a:p>
          <a:p>
            <a:endParaRPr lang="en-US" dirty="0"/>
          </a:p>
          <a:p>
            <a:r>
              <a:rPr lang="en-US" dirty="0"/>
              <a:t>Cell Stem Cell. 2016 Feb 4;18(2):291-2.</a:t>
            </a:r>
          </a:p>
          <a:p>
            <a:endParaRPr lang="en-US" dirty="0"/>
          </a:p>
          <a:p>
            <a:r>
              <a:rPr lang="en-US" dirty="0"/>
              <a:t>Abstract</a:t>
            </a:r>
          </a:p>
          <a:p>
            <a:endParaRPr lang="en-US" dirty="0"/>
          </a:p>
          <a:p>
            <a:r>
              <a:rPr lang="en-US" dirty="0"/>
              <a:t>Immune system defects are at the center of aging and a range of diseases. Here, we show that prolonged fasting reduces circulating IGF-1 levels and </a:t>
            </a:r>
            <a:r>
              <a:rPr lang="en-US" dirty="0" err="1"/>
              <a:t>PKA</a:t>
            </a:r>
            <a:r>
              <a:rPr lang="en-US" dirty="0"/>
              <a:t> activity in various cell populations, leading to signal transduction changes in long-term hematopoietic stem cells (LT-HSCs) and niche cells that promote stress resistance, self-renewal, and lineage-balanced regeneration. Multiple cycles of fasting abated the immunosuppression and mortality caused by chemotherapy and reversed age-dependent myeloid-bias in mice, in agreement with preliminary data on the protection of lymphocytes from chemotoxicity in fasting patients. The </a:t>
            </a:r>
            <a:r>
              <a:rPr lang="en-US" dirty="0" err="1"/>
              <a:t>proregenerative</a:t>
            </a:r>
            <a:r>
              <a:rPr lang="en-US" dirty="0"/>
              <a:t> effects of fasting on stem cells were recapitulated by deficiencies in either IGF-1 or </a:t>
            </a:r>
            <a:r>
              <a:rPr lang="en-US" dirty="0" err="1"/>
              <a:t>PKA</a:t>
            </a:r>
            <a:r>
              <a:rPr lang="en-US" dirty="0"/>
              <a:t> and blunted by exogenous IGF-1. These findings link the reduced levels of IGF-1 caused by fasting to </a:t>
            </a:r>
            <a:r>
              <a:rPr lang="en-US" dirty="0" err="1"/>
              <a:t>PKA</a:t>
            </a:r>
            <a:r>
              <a:rPr lang="en-US" dirty="0"/>
              <a:t> signaling and establish their crucial role in regulating hematopoietic stem cell protection, self-renewal, and regeneration.</a:t>
            </a:r>
          </a:p>
          <a:p>
            <a:endParaRPr lang="en-US" dirty="0"/>
          </a:p>
          <a:p>
            <a:endParaRPr lang="en-US" dirty="0"/>
          </a:p>
          <a:p>
            <a:endParaRPr lang="en-US" dirty="0"/>
          </a:p>
          <a:p>
            <a:r>
              <a:rPr lang="en-US" dirty="0"/>
              <a:t>Copyright © 2014 Elsevier Inc. All rights reserved.</a:t>
            </a:r>
          </a:p>
          <a:p>
            <a:endParaRPr lang="en-US" dirty="0"/>
          </a:p>
          <a:p>
            <a:endParaRPr lang="en-US" dirty="0"/>
          </a:p>
          <a:p>
            <a:endParaRPr lang="en-US" dirty="0"/>
          </a:p>
          <a:p>
            <a:r>
              <a:rPr lang="en-US" dirty="0"/>
              <a:t>Comment in</a:t>
            </a:r>
          </a:p>
          <a:p>
            <a:endParaRPr lang="en-US" dirty="0"/>
          </a:p>
          <a:p>
            <a:r>
              <a:rPr lang="en-US" dirty="0"/>
              <a:t>Saying no to drugs: fasting protects hematopoietic stem cells from chemotherapy and aging. [Cell Stem Cell. 2014]</a:t>
            </a:r>
          </a:p>
          <a:p>
            <a:endParaRPr lang="en-US" dirty="0"/>
          </a:p>
          <a:p>
            <a:r>
              <a:rPr lang="en-US" dirty="0"/>
              <a:t>Prolonged fasting/refeeding promotes hematopoietic stem cell regeneration and rejuvenation. [Rejuvenation Res. 2014]</a:t>
            </a:r>
          </a:p>
          <a:p>
            <a:endParaRPr lang="en-US" dirty="0"/>
          </a:p>
          <a:p>
            <a:r>
              <a:rPr lang="en-US" dirty="0" err="1"/>
              <a:t>PMID</a:t>
            </a:r>
            <a:r>
              <a:rPr lang="en-US" dirty="0"/>
              <a:t>: 24905167 </a:t>
            </a:r>
            <a:r>
              <a:rPr lang="en-US" dirty="0" err="1"/>
              <a:t>PMCID</a:t>
            </a:r>
            <a:r>
              <a:rPr lang="en-US" dirty="0"/>
              <a:t>: PMC4102383 </a:t>
            </a:r>
            <a:r>
              <a:rPr lang="en-US" dirty="0" err="1"/>
              <a:t>DOI</a:t>
            </a:r>
            <a:r>
              <a:rPr lang="en-US" dirty="0"/>
              <a:t>: 10.1016/j.stem.2014.04.014</a:t>
            </a:r>
          </a:p>
          <a:p>
            <a:endParaRPr lang="en-US" dirty="0"/>
          </a:p>
          <a:p>
            <a:r>
              <a:rPr lang="en-US" dirty="0"/>
              <a:t>[Indexed for MEDLINE] Free PMC Article</a:t>
            </a:r>
          </a:p>
          <a:p>
            <a:endParaRPr lang="en-US" dirty="0"/>
          </a:p>
          <a:p>
            <a:r>
              <a:rPr lang="en-US" dirty="0"/>
              <a:t>Similar articles</a:t>
            </a:r>
          </a:p>
          <a:p>
            <a:endParaRPr lang="en-US" dirty="0"/>
          </a:p>
          <a:p>
            <a:r>
              <a:rPr lang="en-US" dirty="0"/>
              <a:t>Icon for Elsevier </a:t>
            </a:r>
            <a:r>
              <a:rPr lang="en-US" dirty="0" err="1"/>
              <a:t>ScienceIcon</a:t>
            </a:r>
            <a:r>
              <a:rPr lang="en-US" dirty="0"/>
              <a:t> for PubMed </a:t>
            </a:r>
            <a:r>
              <a:rPr lang="en-US" dirty="0" err="1"/>
              <a:t>CentralIcon</a:t>
            </a:r>
            <a:r>
              <a:rPr lang="en-US" dirty="0"/>
              <a:t> for Loma Linda University Libraries</a:t>
            </a:r>
          </a:p>
          <a:p>
            <a:endParaRPr lang="en-US" dirty="0"/>
          </a:p>
          <a:p>
            <a:r>
              <a:rPr lang="en-US" dirty="0"/>
              <a:t>Publication type, </a:t>
            </a:r>
            <a:r>
              <a:rPr lang="en-US" dirty="0" err="1"/>
              <a:t>MeSH</a:t>
            </a:r>
            <a:r>
              <a:rPr lang="en-US" dirty="0"/>
              <a:t> terms, Substances, Grant support</a:t>
            </a:r>
          </a:p>
          <a:p>
            <a:endParaRPr lang="en-US" dirty="0"/>
          </a:p>
          <a:p>
            <a:r>
              <a:rPr lang="en-US" dirty="0"/>
              <a:t>Select item 20157582</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a:solidFill>
                <a:schemeClr val="tx1"/>
              </a:solidFill>
              <a:effectLst/>
              <a:latin typeface="Tahoma" pitchFamily="-65" charset="0"/>
              <a:ea typeface="ＭＳ Ｐゴシック" pitchFamily="-65" charset="-128"/>
              <a:cs typeface="ＭＳ Ｐゴシック" pitchFamily="-65"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Tahoma" pitchFamily="-65" charset="0"/>
                <a:ea typeface="ＭＳ Ｐゴシック" pitchFamily="-65" charset="-128"/>
                <a:cs typeface="ＭＳ Ｐゴシック" pitchFamily="-65" charset="-128"/>
              </a:rPr>
              <a:t>Müller H, de Toledo FW, Resch KL.  Fasting followed by vegetarian diet in patients with rheumatoid arthritis: a systematic review.  </a:t>
            </a:r>
            <a:r>
              <a:rPr kumimoji="1" lang="en-US" sz="1200" kern="1200" dirty="0" err="1">
                <a:solidFill>
                  <a:schemeClr val="tx1"/>
                </a:solidFill>
                <a:effectLst/>
                <a:latin typeface="Tahoma" pitchFamily="-65" charset="0"/>
                <a:ea typeface="ＭＳ Ｐゴシック" pitchFamily="-65" charset="-128"/>
                <a:cs typeface="ＭＳ Ｐゴシック" pitchFamily="-65" charset="-128"/>
              </a:rPr>
              <a:t>Scand</a:t>
            </a:r>
            <a:r>
              <a:rPr kumimoji="1" lang="en-US" sz="1200" kern="1200" dirty="0">
                <a:solidFill>
                  <a:schemeClr val="tx1"/>
                </a:solidFill>
                <a:effectLst/>
                <a:latin typeface="Tahoma" pitchFamily="-65" charset="0"/>
                <a:ea typeface="ＭＳ Ｐゴシック" pitchFamily="-65" charset="-128"/>
                <a:cs typeface="ＭＳ Ｐゴシック" pitchFamily="-65" charset="-128"/>
              </a:rPr>
              <a:t> J </a:t>
            </a:r>
            <a:r>
              <a:rPr kumimoji="1" lang="en-US" sz="1200" kern="1200" dirty="0" err="1">
                <a:solidFill>
                  <a:schemeClr val="tx1"/>
                </a:solidFill>
                <a:effectLst/>
                <a:latin typeface="Tahoma" pitchFamily="-65" charset="0"/>
                <a:ea typeface="ＭＳ Ｐゴシック" pitchFamily="-65" charset="-128"/>
                <a:cs typeface="ＭＳ Ｐゴシック" pitchFamily="-65" charset="-128"/>
              </a:rPr>
              <a:t>Rheumatol</a:t>
            </a:r>
            <a:r>
              <a:rPr kumimoji="1" lang="en-US" sz="1200" kern="1200" dirty="0">
                <a:solidFill>
                  <a:schemeClr val="tx1"/>
                </a:solidFill>
                <a:effectLst/>
                <a:latin typeface="Tahoma" pitchFamily="-65" charset="0"/>
                <a:ea typeface="ＭＳ Ｐゴシック" pitchFamily="-65" charset="-128"/>
                <a:cs typeface="ＭＳ Ｐゴシック" pitchFamily="-65" charset="-128"/>
              </a:rPr>
              <a:t>.  2001;30(1):1-10.</a:t>
            </a:r>
            <a:endParaRPr kumimoji="1" lang="en-AU" sz="1200" kern="1200" dirty="0">
              <a:solidFill>
                <a:schemeClr val="tx1"/>
              </a:solidFill>
              <a:effectLst/>
              <a:latin typeface="Tahoma" pitchFamily="-65" charset="0"/>
              <a:ea typeface="ＭＳ Ｐゴシック" pitchFamily="-65" charset="-128"/>
              <a:cs typeface="ＭＳ Ｐゴシック" pitchFamily="-65" charset="-128"/>
            </a:endParaRPr>
          </a:p>
          <a:p>
            <a:endParaRPr lang="en-US" dirty="0"/>
          </a:p>
          <a:p>
            <a:endParaRPr lang="en-US" dirty="0"/>
          </a:p>
        </p:txBody>
      </p:sp>
      <p:sp>
        <p:nvSpPr>
          <p:cNvPr id="4" name="Slide Number Placeholder 3"/>
          <p:cNvSpPr>
            <a:spLocks noGrp="1"/>
          </p:cNvSpPr>
          <p:nvPr>
            <p:ph type="sldNum" sz="quarter" idx="5"/>
          </p:nvPr>
        </p:nvSpPr>
        <p:spPr/>
        <p:txBody>
          <a:bodyPr/>
          <a:lstStyle/>
          <a:p>
            <a:fld id="{CD24CE4C-B2C1-0148-AB8E-855C686E0D71}" type="slidenum">
              <a:rPr lang="en-US" altLang="en-US" smtClean="0"/>
              <a:pPr/>
              <a:t>60</a:t>
            </a:fld>
            <a:endParaRPr lang="en-US" altLang="en-US"/>
          </a:p>
        </p:txBody>
      </p:sp>
    </p:spTree>
    <p:extLst>
      <p:ext uri="{BB962C8B-B14F-4D97-AF65-F5344CB8AC3E}">
        <p14:creationId xmlns:p14="http://schemas.microsoft.com/office/powerpoint/2010/main" val="3454147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F8C304D-2E43-DF48-91A0-08F99C33B82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DDBE42-0ABC-2440-81FB-91C93B48D9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C908A8-C966-7A47-A744-0A8E6C488478}"/>
              </a:ext>
            </a:extLst>
          </p:cNvPr>
          <p:cNvSpPr>
            <a:spLocks noGrp="1" noChangeArrowheads="1"/>
          </p:cNvSpPr>
          <p:nvPr>
            <p:ph type="sldNum" sz="quarter" idx="12"/>
          </p:nvPr>
        </p:nvSpPr>
        <p:spPr>
          <a:ln/>
        </p:spPr>
        <p:txBody>
          <a:bodyPr/>
          <a:lstStyle>
            <a:lvl1pPr>
              <a:defRPr/>
            </a:lvl1pPr>
          </a:lstStyle>
          <a:p>
            <a:fld id="{8A98CFC0-9FDF-6E48-AA74-6A9232F3CAA9}" type="slidenum">
              <a:rPr lang="en-US" altLang="en-US"/>
              <a:pPr/>
              <a:t>‹#›</a:t>
            </a:fld>
            <a:endParaRPr lang="en-US" altLang="en-US"/>
          </a:p>
        </p:txBody>
      </p:sp>
    </p:spTree>
    <p:extLst>
      <p:ext uri="{BB962C8B-B14F-4D97-AF65-F5344CB8AC3E}">
        <p14:creationId xmlns:p14="http://schemas.microsoft.com/office/powerpoint/2010/main" val="599561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CD5D70-D2CF-7146-B385-569D0252B5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B3A0F5-2F6B-D548-B70E-7B2551CC21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B5824A1-64DF-4142-ACCF-4B80831E5A8E}"/>
              </a:ext>
            </a:extLst>
          </p:cNvPr>
          <p:cNvSpPr>
            <a:spLocks noGrp="1" noChangeArrowheads="1"/>
          </p:cNvSpPr>
          <p:nvPr>
            <p:ph type="sldNum" sz="quarter" idx="12"/>
          </p:nvPr>
        </p:nvSpPr>
        <p:spPr>
          <a:ln/>
        </p:spPr>
        <p:txBody>
          <a:bodyPr/>
          <a:lstStyle>
            <a:lvl1pPr>
              <a:defRPr/>
            </a:lvl1pPr>
          </a:lstStyle>
          <a:p>
            <a:fld id="{5AEF6C65-09B4-7343-ABED-1A68B99F503F}" type="slidenum">
              <a:rPr lang="en-US" altLang="en-US"/>
              <a:pPr/>
              <a:t>‹#›</a:t>
            </a:fld>
            <a:endParaRPr lang="en-US" altLang="en-US"/>
          </a:p>
        </p:txBody>
      </p:sp>
    </p:spTree>
    <p:extLst>
      <p:ext uri="{BB962C8B-B14F-4D97-AF65-F5344CB8AC3E}">
        <p14:creationId xmlns:p14="http://schemas.microsoft.com/office/powerpoint/2010/main" val="1375561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4C9C69-0200-1E41-A736-0971157D19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C04EF3-333B-4C47-9B0A-D55705E3DB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55CD72-C53E-3446-AD1C-40E4AA8CCD79}"/>
              </a:ext>
            </a:extLst>
          </p:cNvPr>
          <p:cNvSpPr>
            <a:spLocks noGrp="1" noChangeArrowheads="1"/>
          </p:cNvSpPr>
          <p:nvPr>
            <p:ph type="sldNum" sz="quarter" idx="12"/>
          </p:nvPr>
        </p:nvSpPr>
        <p:spPr>
          <a:ln/>
        </p:spPr>
        <p:txBody>
          <a:bodyPr/>
          <a:lstStyle>
            <a:lvl1pPr>
              <a:defRPr/>
            </a:lvl1pPr>
          </a:lstStyle>
          <a:p>
            <a:fld id="{155E4AD7-175E-1544-8168-778572598E1C}" type="slidenum">
              <a:rPr lang="en-US" altLang="en-US"/>
              <a:pPr/>
              <a:t>‹#›</a:t>
            </a:fld>
            <a:endParaRPr lang="en-US" altLang="en-US"/>
          </a:p>
        </p:txBody>
      </p:sp>
    </p:spTree>
    <p:extLst>
      <p:ext uri="{BB962C8B-B14F-4D97-AF65-F5344CB8AC3E}">
        <p14:creationId xmlns:p14="http://schemas.microsoft.com/office/powerpoint/2010/main" val="3810761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41FC57-FAFC-E64B-8040-0A16AC4950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F838F1-4168-F949-8410-507C0EED4B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963570-33F1-BD44-899B-F67993996BC3}"/>
              </a:ext>
            </a:extLst>
          </p:cNvPr>
          <p:cNvSpPr>
            <a:spLocks noGrp="1" noChangeArrowheads="1"/>
          </p:cNvSpPr>
          <p:nvPr>
            <p:ph type="sldNum" sz="quarter" idx="12"/>
          </p:nvPr>
        </p:nvSpPr>
        <p:spPr>
          <a:ln/>
        </p:spPr>
        <p:txBody>
          <a:bodyPr/>
          <a:lstStyle>
            <a:lvl1pPr>
              <a:defRPr/>
            </a:lvl1pPr>
          </a:lstStyle>
          <a:p>
            <a:fld id="{2A22C05B-EA92-9847-86CF-FF584344FDAD}" type="slidenum">
              <a:rPr lang="en-US" altLang="en-US"/>
              <a:pPr/>
              <a:t>‹#›</a:t>
            </a:fld>
            <a:endParaRPr lang="en-US" altLang="en-US"/>
          </a:p>
        </p:txBody>
      </p:sp>
    </p:spTree>
    <p:extLst>
      <p:ext uri="{BB962C8B-B14F-4D97-AF65-F5344CB8AC3E}">
        <p14:creationId xmlns:p14="http://schemas.microsoft.com/office/powerpoint/2010/main" val="1203245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042CBCE-4E72-334C-86CF-F54AF936E5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6D14A7-B59E-2143-90DC-F200445C78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6F42AB-81DD-7049-9674-8600C720B242}"/>
              </a:ext>
            </a:extLst>
          </p:cNvPr>
          <p:cNvSpPr>
            <a:spLocks noGrp="1" noChangeArrowheads="1"/>
          </p:cNvSpPr>
          <p:nvPr>
            <p:ph type="sldNum" sz="quarter" idx="12"/>
          </p:nvPr>
        </p:nvSpPr>
        <p:spPr>
          <a:ln/>
        </p:spPr>
        <p:txBody>
          <a:bodyPr/>
          <a:lstStyle>
            <a:lvl1pPr>
              <a:defRPr/>
            </a:lvl1pPr>
          </a:lstStyle>
          <a:p>
            <a:fld id="{2BADD6F1-9221-044B-BE54-235E35DF03B0}" type="slidenum">
              <a:rPr lang="en-US" altLang="en-US"/>
              <a:pPr/>
              <a:t>‹#›</a:t>
            </a:fld>
            <a:endParaRPr lang="en-US" altLang="en-US"/>
          </a:p>
        </p:txBody>
      </p:sp>
    </p:spTree>
    <p:extLst>
      <p:ext uri="{BB962C8B-B14F-4D97-AF65-F5344CB8AC3E}">
        <p14:creationId xmlns:p14="http://schemas.microsoft.com/office/powerpoint/2010/main" val="2331483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E1600DF-3E64-AF41-91EF-5C74767E04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1DE4F7F-01A5-9742-9083-D647BD0768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FB4E62-52B7-0C48-9ECC-E9ED1F0381BD}"/>
              </a:ext>
            </a:extLst>
          </p:cNvPr>
          <p:cNvSpPr>
            <a:spLocks noGrp="1" noChangeArrowheads="1"/>
          </p:cNvSpPr>
          <p:nvPr>
            <p:ph type="sldNum" sz="quarter" idx="12"/>
          </p:nvPr>
        </p:nvSpPr>
        <p:spPr>
          <a:ln/>
        </p:spPr>
        <p:txBody>
          <a:bodyPr/>
          <a:lstStyle>
            <a:lvl1pPr>
              <a:defRPr/>
            </a:lvl1pPr>
          </a:lstStyle>
          <a:p>
            <a:fld id="{0143A289-4095-244C-9838-586931355E80}" type="slidenum">
              <a:rPr lang="en-US" altLang="en-US"/>
              <a:pPr/>
              <a:t>‹#›</a:t>
            </a:fld>
            <a:endParaRPr lang="en-US" altLang="en-US"/>
          </a:p>
        </p:txBody>
      </p:sp>
    </p:spTree>
    <p:extLst>
      <p:ext uri="{BB962C8B-B14F-4D97-AF65-F5344CB8AC3E}">
        <p14:creationId xmlns:p14="http://schemas.microsoft.com/office/powerpoint/2010/main" val="3008229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F8FBF9E-5C78-1F49-A26E-ED518E5A7CF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76CC155-8628-F849-B39C-07D7969AF5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409931B-C9ED-B64D-95FC-A1A4A631BD09}"/>
              </a:ext>
            </a:extLst>
          </p:cNvPr>
          <p:cNvSpPr>
            <a:spLocks noGrp="1" noChangeArrowheads="1"/>
          </p:cNvSpPr>
          <p:nvPr>
            <p:ph type="sldNum" sz="quarter" idx="12"/>
          </p:nvPr>
        </p:nvSpPr>
        <p:spPr>
          <a:ln/>
        </p:spPr>
        <p:txBody>
          <a:bodyPr/>
          <a:lstStyle>
            <a:lvl1pPr>
              <a:defRPr/>
            </a:lvl1pPr>
          </a:lstStyle>
          <a:p>
            <a:fld id="{014EA0D8-A98E-9D46-9ED3-3D078AC0706F}" type="slidenum">
              <a:rPr lang="en-US" altLang="en-US"/>
              <a:pPr/>
              <a:t>‹#›</a:t>
            </a:fld>
            <a:endParaRPr lang="en-US" altLang="en-US"/>
          </a:p>
        </p:txBody>
      </p:sp>
    </p:spTree>
    <p:extLst>
      <p:ext uri="{BB962C8B-B14F-4D97-AF65-F5344CB8AC3E}">
        <p14:creationId xmlns:p14="http://schemas.microsoft.com/office/powerpoint/2010/main" val="3114308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77E1973-139E-7042-A10B-EE4670B4E62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1349415-688D-CA4C-8E92-792BAAA96F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11840D8-F5AC-C644-93C8-86147E18A71D}"/>
              </a:ext>
            </a:extLst>
          </p:cNvPr>
          <p:cNvSpPr>
            <a:spLocks noGrp="1" noChangeArrowheads="1"/>
          </p:cNvSpPr>
          <p:nvPr>
            <p:ph type="sldNum" sz="quarter" idx="12"/>
          </p:nvPr>
        </p:nvSpPr>
        <p:spPr>
          <a:ln/>
        </p:spPr>
        <p:txBody>
          <a:bodyPr/>
          <a:lstStyle>
            <a:lvl1pPr>
              <a:defRPr/>
            </a:lvl1pPr>
          </a:lstStyle>
          <a:p>
            <a:fld id="{F98FD740-FCA3-B246-8771-FF14DE457F16}" type="slidenum">
              <a:rPr lang="en-US" altLang="en-US"/>
              <a:pPr/>
              <a:t>‹#›</a:t>
            </a:fld>
            <a:endParaRPr lang="en-US" altLang="en-US"/>
          </a:p>
        </p:txBody>
      </p:sp>
    </p:spTree>
    <p:extLst>
      <p:ext uri="{BB962C8B-B14F-4D97-AF65-F5344CB8AC3E}">
        <p14:creationId xmlns:p14="http://schemas.microsoft.com/office/powerpoint/2010/main" val="286780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E60548E-DEA5-D743-9FE9-A4904562BF9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90943D6-208A-9B46-A3ED-3FA3673CBC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189831F-21FA-E248-B9EF-E3342909AA04}"/>
              </a:ext>
            </a:extLst>
          </p:cNvPr>
          <p:cNvSpPr>
            <a:spLocks noGrp="1" noChangeArrowheads="1"/>
          </p:cNvSpPr>
          <p:nvPr>
            <p:ph type="sldNum" sz="quarter" idx="12"/>
          </p:nvPr>
        </p:nvSpPr>
        <p:spPr>
          <a:ln/>
        </p:spPr>
        <p:txBody>
          <a:bodyPr/>
          <a:lstStyle>
            <a:lvl1pPr>
              <a:defRPr/>
            </a:lvl1pPr>
          </a:lstStyle>
          <a:p>
            <a:fld id="{E245284A-E3AF-334F-8E10-48FC1E4CBCB6}" type="slidenum">
              <a:rPr lang="en-US" altLang="en-US"/>
              <a:pPr/>
              <a:t>‹#›</a:t>
            </a:fld>
            <a:endParaRPr lang="en-US" altLang="en-US"/>
          </a:p>
        </p:txBody>
      </p:sp>
    </p:spTree>
    <p:extLst>
      <p:ext uri="{BB962C8B-B14F-4D97-AF65-F5344CB8AC3E}">
        <p14:creationId xmlns:p14="http://schemas.microsoft.com/office/powerpoint/2010/main" val="418034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2E46805-0C2F-974E-8511-1D063E5D30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371039F-BC62-DA40-BEF6-7BB0D129B3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7B3CDF-8C98-7842-A1B4-A8C005FC7B2B}"/>
              </a:ext>
            </a:extLst>
          </p:cNvPr>
          <p:cNvSpPr>
            <a:spLocks noGrp="1" noChangeArrowheads="1"/>
          </p:cNvSpPr>
          <p:nvPr>
            <p:ph type="sldNum" sz="quarter" idx="12"/>
          </p:nvPr>
        </p:nvSpPr>
        <p:spPr>
          <a:ln/>
        </p:spPr>
        <p:txBody>
          <a:bodyPr/>
          <a:lstStyle>
            <a:lvl1pPr>
              <a:defRPr/>
            </a:lvl1pPr>
          </a:lstStyle>
          <a:p>
            <a:fld id="{96D43E7F-2A61-BD4D-A510-26752897CA97}" type="slidenum">
              <a:rPr lang="en-US" altLang="en-US"/>
              <a:pPr/>
              <a:t>‹#›</a:t>
            </a:fld>
            <a:endParaRPr lang="en-US" altLang="en-US"/>
          </a:p>
        </p:txBody>
      </p:sp>
    </p:spTree>
    <p:extLst>
      <p:ext uri="{BB962C8B-B14F-4D97-AF65-F5344CB8AC3E}">
        <p14:creationId xmlns:p14="http://schemas.microsoft.com/office/powerpoint/2010/main" val="1459501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FD169B5-CCDC-DC43-B964-803793CD6C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D9B511E-FAE6-124C-BEA9-EE51A96432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DAB20D3-6F99-5741-8FA8-F081BEB0F2AA}"/>
              </a:ext>
            </a:extLst>
          </p:cNvPr>
          <p:cNvSpPr>
            <a:spLocks noGrp="1" noChangeArrowheads="1"/>
          </p:cNvSpPr>
          <p:nvPr>
            <p:ph type="sldNum" sz="quarter" idx="12"/>
          </p:nvPr>
        </p:nvSpPr>
        <p:spPr>
          <a:ln/>
        </p:spPr>
        <p:txBody>
          <a:bodyPr/>
          <a:lstStyle>
            <a:lvl1pPr>
              <a:defRPr/>
            </a:lvl1pPr>
          </a:lstStyle>
          <a:p>
            <a:fld id="{79A62FC0-C806-BC4D-868A-887B4FA9ADDF}" type="slidenum">
              <a:rPr lang="en-US" altLang="en-US"/>
              <a:pPr/>
              <a:t>‹#›</a:t>
            </a:fld>
            <a:endParaRPr lang="en-US" altLang="en-US"/>
          </a:p>
        </p:txBody>
      </p:sp>
    </p:spTree>
    <p:extLst>
      <p:ext uri="{BB962C8B-B14F-4D97-AF65-F5344CB8AC3E}">
        <p14:creationId xmlns:p14="http://schemas.microsoft.com/office/powerpoint/2010/main" val="2488303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8FEFD8E-4BFF-064D-8F73-BA05E88D816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5727285-FC76-A34C-B03A-D5E972C3C85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CAA7C01-F788-A844-92E8-1651288C5B1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48AB0DE6-9C10-DF4A-88DB-6E177054E43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1030" name="Rectangle 6">
            <a:extLst>
              <a:ext uri="{FF2B5EF4-FFF2-40B4-BE49-F238E27FC236}">
                <a16:creationId xmlns:a16="http://schemas.microsoft.com/office/drawing/2014/main" id="{ECCB8FF7-EC9D-2C49-B38C-D6FD3AD8392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335D466-29FE-3C4F-ABCE-E6140366850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109" charset="0"/>
        </a:defRPr>
      </a:lvl6pPr>
      <a:lvl7pPr marL="914400" algn="ctr" rtl="0" fontAlgn="base">
        <a:spcBef>
          <a:spcPct val="0"/>
        </a:spcBef>
        <a:spcAft>
          <a:spcPct val="0"/>
        </a:spcAft>
        <a:defRPr sz="4400">
          <a:solidFill>
            <a:schemeClr val="tx2"/>
          </a:solidFill>
          <a:latin typeface="Arial" pitchFamily="-109" charset="0"/>
        </a:defRPr>
      </a:lvl7pPr>
      <a:lvl8pPr marL="1371600" algn="ctr" rtl="0" fontAlgn="base">
        <a:spcBef>
          <a:spcPct val="0"/>
        </a:spcBef>
        <a:spcAft>
          <a:spcPct val="0"/>
        </a:spcAft>
        <a:defRPr sz="4400">
          <a:solidFill>
            <a:schemeClr val="tx2"/>
          </a:solidFill>
          <a:latin typeface="Arial" pitchFamily="-109" charset="0"/>
        </a:defRPr>
      </a:lvl8pPr>
      <a:lvl9pPr marL="1828800" algn="ctr" rtl="0" fontAlgn="base">
        <a:spcBef>
          <a:spcPct val="0"/>
        </a:spcBef>
        <a:spcAft>
          <a:spcPct val="0"/>
        </a:spcAft>
        <a:defRPr sz="4400">
          <a:solidFill>
            <a:schemeClr val="tx2"/>
          </a:solidFill>
          <a:latin typeface="Arial"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50CB-AC22-734B-8C22-4E05DB5768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02B48B18-3FD3-4E45-A4E9-8D21E9364E0F}"/>
              </a:ext>
            </a:extLst>
          </p:cNvPr>
          <p:cNvSpPr txBox="1"/>
          <p:nvPr/>
        </p:nvSpPr>
        <p:spPr>
          <a:xfrm>
            <a:off x="685800" y="2486323"/>
            <a:ext cx="7391400" cy="2923877"/>
          </a:xfrm>
          <a:prstGeom prst="rect">
            <a:avLst/>
          </a:prstGeom>
          <a:noFill/>
        </p:spPr>
        <p:txBody>
          <a:bodyPr wrap="square" rtlCol="0">
            <a:spAutoFit/>
          </a:bodyPr>
          <a:lstStyle/>
          <a:p>
            <a:pPr algn="ctr"/>
            <a:r>
              <a:rPr lang="en-US" sz="8800" b="1" dirty="0">
                <a:effectLst>
                  <a:glow rad="101600">
                    <a:schemeClr val="bg1">
                      <a:alpha val="60000"/>
                    </a:schemeClr>
                  </a:glow>
                </a:effectLst>
                <a:latin typeface="Al Nile" pitchFamily="2" charset="-78"/>
                <a:cs typeface="Al Nile" pitchFamily="2" charset="-78"/>
              </a:rPr>
              <a:t>Autoimmune</a:t>
            </a:r>
            <a:r>
              <a:rPr lang="en-US" sz="4800" b="1" dirty="0">
                <a:effectLst>
                  <a:glow rad="101600">
                    <a:schemeClr val="bg1">
                      <a:alpha val="60000"/>
                    </a:schemeClr>
                  </a:glow>
                </a:effectLst>
                <a:latin typeface="Al Nile" pitchFamily="2" charset="-78"/>
                <a:cs typeface="Al Nile" pitchFamily="2" charset="-78"/>
              </a:rPr>
              <a:t> Inflammatory Diseases: </a:t>
            </a:r>
          </a:p>
          <a:p>
            <a:pPr algn="ctr"/>
            <a:r>
              <a:rPr lang="en-US" sz="4800" b="1" dirty="0">
                <a:effectLst>
                  <a:glow rad="101600">
                    <a:schemeClr val="bg1">
                      <a:alpha val="60000"/>
                    </a:schemeClr>
                  </a:glow>
                </a:effectLst>
                <a:latin typeface="Al Nile" pitchFamily="2" charset="-78"/>
                <a:cs typeface="Al Nile" pitchFamily="2" charset="-78"/>
              </a:rPr>
              <a:t>When Self is the Enemy</a:t>
            </a:r>
            <a:endParaRPr lang="en-US" sz="1000" b="1" dirty="0">
              <a:effectLst>
                <a:glow rad="101600">
                  <a:schemeClr val="bg1">
                    <a:alpha val="60000"/>
                  </a:schemeClr>
                </a:glow>
              </a:effectLst>
              <a:latin typeface="Al Nile" pitchFamily="2" charset="-78"/>
              <a:cs typeface="Al Nile" pitchFamily="2" charset="-78"/>
            </a:endParaRPr>
          </a:p>
        </p:txBody>
      </p:sp>
    </p:spTree>
    <p:extLst>
      <p:ext uri="{BB962C8B-B14F-4D97-AF65-F5344CB8AC3E}">
        <p14:creationId xmlns:p14="http://schemas.microsoft.com/office/powerpoint/2010/main" val="459731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026" descr="Slide150">
            <a:extLst>
              <a:ext uri="{FF2B5EF4-FFF2-40B4-BE49-F238E27FC236}">
                <a16:creationId xmlns:a16="http://schemas.microsoft.com/office/drawing/2014/main" id="{68C73F11-2E5F-CF4E-8B55-79846BF5114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descr="16322625[2].jpg">
            <a:extLst>
              <a:ext uri="{FF2B5EF4-FFF2-40B4-BE49-F238E27FC236}">
                <a16:creationId xmlns:a16="http://schemas.microsoft.com/office/drawing/2014/main" id="{9FA2DA5C-A50D-C040-9C7C-906882D2CA5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5800" y="0"/>
            <a:ext cx="10431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a:extLst>
              <a:ext uri="{FF2B5EF4-FFF2-40B4-BE49-F238E27FC236}">
                <a16:creationId xmlns:a16="http://schemas.microsoft.com/office/drawing/2014/main" id="{48C49FAC-7263-204F-9F8E-5373A9D9D6FC}"/>
              </a:ext>
            </a:extLst>
          </p:cNvPr>
          <p:cNvSpPr/>
          <p:nvPr/>
        </p:nvSpPr>
        <p:spPr>
          <a:xfrm>
            <a:off x="152400" y="228600"/>
            <a:ext cx="8839200" cy="2743200"/>
          </a:xfrm>
          <a:prstGeom prst="roundRect">
            <a:avLst/>
          </a:prstGeom>
          <a:gradFill>
            <a:gsLst>
              <a:gs pos="0">
                <a:schemeClr val="bg1"/>
              </a:gs>
              <a:gs pos="99000">
                <a:schemeClr val="bg1">
                  <a:lumMod val="65000"/>
                  <a:lumOff val="35000"/>
                  <a:alpha val="20000"/>
                </a:schemeClr>
              </a:gs>
            </a:gsLst>
            <a:lin ang="5400000" scaled="1"/>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41AB4BDF-8E03-CB47-BD41-61F39EA1C0F7}"/>
              </a:ext>
            </a:extLst>
          </p:cNvPr>
          <p:cNvSpPr>
            <a:spLocks noGrp="1"/>
          </p:cNvSpPr>
          <p:nvPr>
            <p:ph idx="1"/>
          </p:nvPr>
        </p:nvSpPr>
        <p:spPr>
          <a:xfrm>
            <a:off x="304800" y="914400"/>
            <a:ext cx="8686800" cy="6781800"/>
          </a:xfrm>
          <a:effectLst>
            <a:outerShdw blurRad="50800" dist="38100" dir="2700000" rotWithShape="0">
              <a:srgbClr val="000000">
                <a:alpha val="89999"/>
              </a:srgbClr>
            </a:outerShdw>
          </a:effectLst>
        </p:spPr>
        <p:txBody>
          <a:bodyPr/>
          <a:lstStyle/>
          <a:p>
            <a:pPr marL="0" indent="0">
              <a:spcAft>
                <a:spcPts val="600"/>
              </a:spcAft>
              <a:buNone/>
            </a:pPr>
            <a:r>
              <a:rPr lang="en-US" altLang="en-US" dirty="0">
                <a:ea typeface="ＭＳ Ｐゴシック" panose="020B0600070205080204" pitchFamily="34" charset="-128"/>
              </a:rPr>
              <a:t>Keep your pulse lively with invigorating exercise in the fresh, clean, pure outdoor air and sunshine.</a:t>
            </a: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r>
              <a:rPr lang="en-US" altLang="en-US" dirty="0">
                <a:ea typeface="ＭＳ Ｐゴシック" panose="020B0600070205080204" pitchFamily="34" charset="-128"/>
              </a:rPr>
              <a:t>Have a regular daily schedule keeping in sync with eating times, sleeping times and even exercising times.</a:t>
            </a: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r>
              <a:rPr lang="en-US" altLang="en-US" dirty="0">
                <a:ea typeface="ＭＳ Ｐゴシック" panose="020B0600070205080204" pitchFamily="34" charset="-128"/>
              </a:rPr>
              <a:t>Take it easy—let God be in charge, place your confidence His unfailing love and care.</a:t>
            </a:r>
          </a:p>
        </p:txBody>
      </p:sp>
    </p:spTree>
    <p:extLst>
      <p:ext uri="{BB962C8B-B14F-4D97-AF65-F5344CB8AC3E}">
        <p14:creationId xmlns:p14="http://schemas.microsoft.com/office/powerpoint/2010/main" val="251737322"/>
      </p:ext>
    </p:extLst>
  </p:cSld>
  <p:clrMapOvr>
    <a:masterClrMapping/>
  </p:clrMapOvr>
  <p:transition>
    <p:wipe dir="d"/>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descr="16322625[2].jpg">
            <a:extLst>
              <a:ext uri="{FF2B5EF4-FFF2-40B4-BE49-F238E27FC236}">
                <a16:creationId xmlns:a16="http://schemas.microsoft.com/office/drawing/2014/main" id="{9FA2DA5C-A50D-C040-9C7C-906882D2CA5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5800" y="0"/>
            <a:ext cx="10431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a:extLst>
              <a:ext uri="{FF2B5EF4-FFF2-40B4-BE49-F238E27FC236}">
                <a16:creationId xmlns:a16="http://schemas.microsoft.com/office/drawing/2014/main" id="{48C49FAC-7263-204F-9F8E-5373A9D9D6FC}"/>
              </a:ext>
            </a:extLst>
          </p:cNvPr>
          <p:cNvSpPr/>
          <p:nvPr/>
        </p:nvSpPr>
        <p:spPr>
          <a:xfrm>
            <a:off x="152400" y="228600"/>
            <a:ext cx="8839200" cy="2743200"/>
          </a:xfrm>
          <a:prstGeom prst="roundRect">
            <a:avLst/>
          </a:prstGeom>
          <a:gradFill>
            <a:gsLst>
              <a:gs pos="0">
                <a:schemeClr val="bg1"/>
              </a:gs>
              <a:gs pos="99000">
                <a:schemeClr val="bg1">
                  <a:lumMod val="65000"/>
                  <a:lumOff val="35000"/>
                  <a:alpha val="20000"/>
                </a:schemeClr>
              </a:gs>
            </a:gsLst>
            <a:lin ang="5400000" scaled="1"/>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41AB4BDF-8E03-CB47-BD41-61F39EA1C0F7}"/>
              </a:ext>
            </a:extLst>
          </p:cNvPr>
          <p:cNvSpPr>
            <a:spLocks noGrp="1"/>
          </p:cNvSpPr>
          <p:nvPr>
            <p:ph idx="1"/>
          </p:nvPr>
        </p:nvSpPr>
        <p:spPr>
          <a:xfrm>
            <a:off x="304800" y="914400"/>
            <a:ext cx="8686800" cy="6781800"/>
          </a:xfrm>
          <a:effectLst>
            <a:outerShdw blurRad="50800" dist="38100" dir="2700000" rotWithShape="0">
              <a:srgbClr val="000000">
                <a:alpha val="89999"/>
              </a:srgbClr>
            </a:outerShdw>
          </a:effectLst>
        </p:spPr>
        <p:txBody>
          <a:bodyPr/>
          <a:lstStyle/>
          <a:p>
            <a:pPr marL="0" indent="0">
              <a:spcAft>
                <a:spcPts val="600"/>
              </a:spcAft>
              <a:buNone/>
            </a:pPr>
            <a:r>
              <a:rPr lang="en-US" altLang="en-US" dirty="0">
                <a:ea typeface="ＭＳ Ｐゴシック" panose="020B0600070205080204" pitchFamily="34" charset="-128"/>
              </a:rPr>
              <a:t>Have a regular daily schedule keeping in sync with eating times, sleeping times and even exercising times.</a:t>
            </a: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r>
              <a:rPr lang="en-US" altLang="en-US" dirty="0">
                <a:ea typeface="ＭＳ Ｐゴシック" panose="020B0600070205080204" pitchFamily="34" charset="-128"/>
              </a:rPr>
              <a:t>Take it easy—let God be in charge, place your confidence His unfailing love and care.</a:t>
            </a:r>
          </a:p>
        </p:txBody>
      </p:sp>
    </p:spTree>
    <p:extLst>
      <p:ext uri="{BB962C8B-B14F-4D97-AF65-F5344CB8AC3E}">
        <p14:creationId xmlns:p14="http://schemas.microsoft.com/office/powerpoint/2010/main" val="2390883872"/>
      </p:ext>
    </p:extLst>
  </p:cSld>
  <p:clrMapOvr>
    <a:masterClrMapping/>
  </p:clrMapOvr>
  <p:transition>
    <p:wipe dir="d"/>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descr="16322625[2].jpg">
            <a:extLst>
              <a:ext uri="{FF2B5EF4-FFF2-40B4-BE49-F238E27FC236}">
                <a16:creationId xmlns:a16="http://schemas.microsoft.com/office/drawing/2014/main" id="{9FA2DA5C-A50D-C040-9C7C-906882D2CA5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5800" y="0"/>
            <a:ext cx="10431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a:extLst>
              <a:ext uri="{FF2B5EF4-FFF2-40B4-BE49-F238E27FC236}">
                <a16:creationId xmlns:a16="http://schemas.microsoft.com/office/drawing/2014/main" id="{48C49FAC-7263-204F-9F8E-5373A9D9D6FC}"/>
              </a:ext>
            </a:extLst>
          </p:cNvPr>
          <p:cNvSpPr/>
          <p:nvPr/>
        </p:nvSpPr>
        <p:spPr>
          <a:xfrm>
            <a:off x="152400" y="228600"/>
            <a:ext cx="8839200" cy="2743200"/>
          </a:xfrm>
          <a:prstGeom prst="roundRect">
            <a:avLst/>
          </a:prstGeom>
          <a:gradFill>
            <a:gsLst>
              <a:gs pos="0">
                <a:schemeClr val="bg1"/>
              </a:gs>
              <a:gs pos="99000">
                <a:schemeClr val="bg1">
                  <a:lumMod val="65000"/>
                  <a:lumOff val="35000"/>
                  <a:alpha val="20000"/>
                </a:schemeClr>
              </a:gs>
            </a:gsLst>
            <a:lin ang="5400000" scaled="1"/>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41AB4BDF-8E03-CB47-BD41-61F39EA1C0F7}"/>
              </a:ext>
            </a:extLst>
          </p:cNvPr>
          <p:cNvSpPr>
            <a:spLocks noGrp="1"/>
          </p:cNvSpPr>
          <p:nvPr>
            <p:ph idx="1"/>
          </p:nvPr>
        </p:nvSpPr>
        <p:spPr>
          <a:xfrm>
            <a:off x="304800" y="1143000"/>
            <a:ext cx="8686800" cy="6781800"/>
          </a:xfrm>
          <a:effectLst>
            <a:outerShdw blurRad="50800" dist="38100" dir="2700000" rotWithShape="0">
              <a:srgbClr val="000000">
                <a:alpha val="89999"/>
              </a:srgbClr>
            </a:outerShdw>
          </a:effectLst>
        </p:spPr>
        <p:txBody>
          <a:bodyPr/>
          <a:lstStyle/>
          <a:p>
            <a:pPr marL="0" indent="0">
              <a:spcAft>
                <a:spcPts val="600"/>
              </a:spcAft>
              <a:buNone/>
            </a:pPr>
            <a:r>
              <a:rPr lang="en-US" altLang="en-US" dirty="0">
                <a:ea typeface="ＭＳ Ｐゴシック" panose="020B0600070205080204" pitchFamily="34" charset="-128"/>
              </a:rPr>
              <a:t>Take it easy—let God be in charge, place your confidence His unfailing love and care.</a:t>
            </a:r>
          </a:p>
        </p:txBody>
      </p:sp>
    </p:spTree>
    <p:extLst>
      <p:ext uri="{BB962C8B-B14F-4D97-AF65-F5344CB8AC3E}">
        <p14:creationId xmlns:p14="http://schemas.microsoft.com/office/powerpoint/2010/main" val="2980303668"/>
      </p:ext>
    </p:extLst>
  </p:cSld>
  <p:clrMapOvr>
    <a:masterClrMapping/>
  </p:clrMapOvr>
  <p:transition>
    <p:wipe dir="d"/>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45067-3FC1-F341-8EC4-369D6F0C93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7050" y="0"/>
            <a:ext cx="11642650" cy="6858000"/>
          </a:xfrm>
          <a:prstGeom prst="rect">
            <a:avLst/>
          </a:prstGeom>
        </p:spPr>
      </p:pic>
    </p:spTree>
    <p:extLst>
      <p:ext uri="{BB962C8B-B14F-4D97-AF65-F5344CB8AC3E}">
        <p14:creationId xmlns:p14="http://schemas.microsoft.com/office/powerpoint/2010/main" val="1725550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50CB-AC22-734B-8C22-4E05DB5768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02B48B18-3FD3-4E45-A4E9-8D21E9364E0F}"/>
              </a:ext>
            </a:extLst>
          </p:cNvPr>
          <p:cNvSpPr txBox="1"/>
          <p:nvPr/>
        </p:nvSpPr>
        <p:spPr>
          <a:xfrm>
            <a:off x="685800" y="2486323"/>
            <a:ext cx="7391400" cy="2923877"/>
          </a:xfrm>
          <a:prstGeom prst="rect">
            <a:avLst/>
          </a:prstGeom>
          <a:noFill/>
        </p:spPr>
        <p:txBody>
          <a:bodyPr wrap="square" rtlCol="0">
            <a:spAutoFit/>
          </a:bodyPr>
          <a:lstStyle/>
          <a:p>
            <a:pPr algn="ctr"/>
            <a:r>
              <a:rPr lang="en-US" sz="8800" b="1" dirty="0">
                <a:effectLst>
                  <a:glow rad="101600">
                    <a:schemeClr val="bg1">
                      <a:alpha val="60000"/>
                    </a:schemeClr>
                  </a:glow>
                </a:effectLst>
                <a:latin typeface="Al Nile" pitchFamily="2" charset="-78"/>
                <a:cs typeface="Al Nile" pitchFamily="2" charset="-78"/>
              </a:rPr>
              <a:t>Autoimmune</a:t>
            </a:r>
            <a:r>
              <a:rPr lang="en-US" sz="4800" b="1" dirty="0">
                <a:effectLst>
                  <a:glow rad="101600">
                    <a:schemeClr val="bg1">
                      <a:alpha val="60000"/>
                    </a:schemeClr>
                  </a:glow>
                </a:effectLst>
                <a:latin typeface="Al Nile" pitchFamily="2" charset="-78"/>
                <a:cs typeface="Al Nile" pitchFamily="2" charset="-78"/>
              </a:rPr>
              <a:t> Inflammatory Diseases: </a:t>
            </a:r>
          </a:p>
          <a:p>
            <a:pPr algn="ctr"/>
            <a:r>
              <a:rPr lang="en-US" sz="4800" b="1" dirty="0">
                <a:effectLst>
                  <a:glow rad="101600">
                    <a:schemeClr val="bg1">
                      <a:alpha val="60000"/>
                    </a:schemeClr>
                  </a:glow>
                </a:effectLst>
                <a:latin typeface="Al Nile" pitchFamily="2" charset="-78"/>
                <a:cs typeface="Al Nile" pitchFamily="2" charset="-78"/>
              </a:rPr>
              <a:t>When Self is the Enemy</a:t>
            </a:r>
            <a:endParaRPr lang="en-US" sz="1000" b="1" dirty="0">
              <a:effectLst>
                <a:glow rad="101600">
                  <a:schemeClr val="bg1">
                    <a:alpha val="60000"/>
                  </a:schemeClr>
                </a:glow>
              </a:effectLst>
              <a:latin typeface="Al Nile" pitchFamily="2" charset="-78"/>
              <a:cs typeface="Al Nile" pitchFamily="2" charset="-78"/>
            </a:endParaRPr>
          </a:p>
        </p:txBody>
      </p:sp>
    </p:spTree>
    <p:extLst>
      <p:ext uri="{BB962C8B-B14F-4D97-AF65-F5344CB8AC3E}">
        <p14:creationId xmlns:p14="http://schemas.microsoft.com/office/powerpoint/2010/main" val="10960438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5410" name="Picture 2" descr="Slide305">
            <a:extLst>
              <a:ext uri="{FF2B5EF4-FFF2-40B4-BE49-F238E27FC236}">
                <a16:creationId xmlns:a16="http://schemas.microsoft.com/office/drawing/2014/main" id="{E082921C-78BC-9849-903C-1920EA4F3C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6434" name="Picture 2" descr="Slide310">
            <a:extLst>
              <a:ext uri="{FF2B5EF4-FFF2-40B4-BE49-F238E27FC236}">
                <a16:creationId xmlns:a16="http://schemas.microsoft.com/office/drawing/2014/main" id="{750851CA-9D0C-A640-952D-70DEC44F36D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026" descr="Slide151">
            <a:extLst>
              <a:ext uri="{FF2B5EF4-FFF2-40B4-BE49-F238E27FC236}">
                <a16:creationId xmlns:a16="http://schemas.microsoft.com/office/drawing/2014/main" id="{B68B77A0-4494-7E42-B5D1-D6B68ED895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026" descr="Slide136">
            <a:extLst>
              <a:ext uri="{FF2B5EF4-FFF2-40B4-BE49-F238E27FC236}">
                <a16:creationId xmlns:a16="http://schemas.microsoft.com/office/drawing/2014/main" id="{205B3A0B-1D4B-7C43-8A5D-C2B42FA1CE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Slide137">
            <a:extLst>
              <a:ext uri="{FF2B5EF4-FFF2-40B4-BE49-F238E27FC236}">
                <a16:creationId xmlns:a16="http://schemas.microsoft.com/office/drawing/2014/main" id="{BEF8670C-F6C4-EA41-BEA6-31F32E83D34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026" descr="Slide54">
            <a:extLst>
              <a:ext uri="{FF2B5EF4-FFF2-40B4-BE49-F238E27FC236}">
                <a16:creationId xmlns:a16="http://schemas.microsoft.com/office/drawing/2014/main" id="{F9F02DD3-9F77-DE49-80BD-EBC22D76BE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026" descr="Slide55">
            <a:extLst>
              <a:ext uri="{FF2B5EF4-FFF2-40B4-BE49-F238E27FC236}">
                <a16:creationId xmlns:a16="http://schemas.microsoft.com/office/drawing/2014/main" id="{055924A2-77A8-924C-B0DF-4A9B243679E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26" descr="Slide50">
            <a:extLst>
              <a:ext uri="{FF2B5EF4-FFF2-40B4-BE49-F238E27FC236}">
                <a16:creationId xmlns:a16="http://schemas.microsoft.com/office/drawing/2014/main" id="{C09A91D3-25A6-844B-A90D-0600EDF7B2E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7" descr="wine red.jpg">
            <a:extLst>
              <a:ext uri="{FF2B5EF4-FFF2-40B4-BE49-F238E27FC236}">
                <a16:creationId xmlns:a16="http://schemas.microsoft.com/office/drawing/2014/main" id="{ADD76E21-7711-DE46-944F-F6368705184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91E11561-625E-5D45-85E4-D935A7D41A1F}"/>
              </a:ext>
            </a:extLst>
          </p:cNvPr>
          <p:cNvSpPr>
            <a:spLocks noGrp="1"/>
          </p:cNvSpPr>
          <p:nvPr>
            <p:ph type="title"/>
          </p:nvPr>
        </p:nvSpPr>
        <p:spPr>
          <a:xfrm>
            <a:off x="0" y="0"/>
            <a:ext cx="6934200" cy="1143000"/>
          </a:xfrm>
          <a:effectLst>
            <a:outerShdw blurRad="50800" dist="38100" dir="2700000" rotWithShape="0">
              <a:srgbClr val="FFFFFF">
                <a:alpha val="42999"/>
              </a:srgbClr>
            </a:outerShdw>
          </a:effectLst>
        </p:spPr>
        <p:txBody>
          <a:bodyPr/>
          <a:lstStyle/>
          <a:p>
            <a:r>
              <a:rPr lang="en-US" altLang="en-US" sz="4800">
                <a:solidFill>
                  <a:srgbClr val="443E40"/>
                </a:solidFill>
                <a:latin typeface="Arial Narrow" panose="020B0604020202020204" pitchFamily="34" charset="0"/>
                <a:ea typeface="ＭＳ Ｐゴシック" panose="020B0600070205080204" pitchFamily="34" charset="-128"/>
              </a:rPr>
              <a:t>Fermentation Inflammation</a:t>
            </a:r>
          </a:p>
        </p:txBody>
      </p:sp>
      <p:sp>
        <p:nvSpPr>
          <p:cNvPr id="39940" name="Content Placeholder 4">
            <a:extLst>
              <a:ext uri="{FF2B5EF4-FFF2-40B4-BE49-F238E27FC236}">
                <a16:creationId xmlns:a16="http://schemas.microsoft.com/office/drawing/2014/main" id="{2E9D0383-1039-4647-A8F7-F8CF76A77257}"/>
              </a:ext>
            </a:extLst>
          </p:cNvPr>
          <p:cNvSpPr>
            <a:spLocks noGrp="1"/>
          </p:cNvSpPr>
          <p:nvPr>
            <p:ph sz="half" idx="1"/>
          </p:nvPr>
        </p:nvSpPr>
        <p:spPr>
          <a:xfrm>
            <a:off x="228600" y="1143000"/>
            <a:ext cx="3810000" cy="5715000"/>
          </a:xfrm>
        </p:spPr>
        <p:txBody>
          <a:bodyPr/>
          <a:lstStyle/>
          <a:p>
            <a:r>
              <a:rPr lang="en-US" altLang="en-US" sz="2300">
                <a:solidFill>
                  <a:srgbClr val="443E40"/>
                </a:solidFill>
                <a:latin typeface="Arial Black" panose="020B0604020202020204" pitchFamily="34" charset="0"/>
                <a:ea typeface="ＭＳ Ｐゴシック" panose="020B0600070205080204" pitchFamily="34" charset="-128"/>
              </a:rPr>
              <a:t>Cheese</a:t>
            </a:r>
          </a:p>
          <a:p>
            <a:r>
              <a:rPr lang="en-US" altLang="en-US" sz="2300">
                <a:solidFill>
                  <a:srgbClr val="443E40"/>
                </a:solidFill>
                <a:latin typeface="Arial Black" panose="020B0604020202020204" pitchFamily="34" charset="0"/>
                <a:ea typeface="ＭＳ Ｐゴシック" panose="020B0600070205080204" pitchFamily="34" charset="-128"/>
              </a:rPr>
              <a:t>Alcoholic beverages</a:t>
            </a:r>
          </a:p>
          <a:p>
            <a:r>
              <a:rPr lang="en-US" altLang="en-US" sz="2300">
                <a:solidFill>
                  <a:srgbClr val="443E40"/>
                </a:solidFill>
                <a:latin typeface="Arial Black" panose="020B0604020202020204" pitchFamily="34" charset="0"/>
                <a:ea typeface="ＭＳ Ｐゴシック" panose="020B0600070205080204" pitchFamily="34" charset="-128"/>
              </a:rPr>
              <a:t>Vinegar</a:t>
            </a:r>
          </a:p>
          <a:p>
            <a:r>
              <a:rPr lang="en-US" altLang="en-US" sz="2300">
                <a:solidFill>
                  <a:srgbClr val="443E40"/>
                </a:solidFill>
                <a:latin typeface="Arial Black" panose="020B0604020202020204" pitchFamily="34" charset="0"/>
                <a:ea typeface="ＭＳ Ｐゴシック" panose="020B0600070205080204" pitchFamily="34" charset="-128"/>
              </a:rPr>
              <a:t>Soy sauce </a:t>
            </a:r>
          </a:p>
          <a:p>
            <a:r>
              <a:rPr lang="en-US" altLang="en-US" sz="2300">
                <a:solidFill>
                  <a:srgbClr val="443E40"/>
                </a:solidFill>
                <a:latin typeface="Arial Black" panose="020B0604020202020204" pitchFamily="34" charset="0"/>
                <a:ea typeface="ＭＳ Ｐゴシック" panose="020B0600070205080204" pitchFamily="34" charset="-128"/>
              </a:rPr>
              <a:t>Nutritional yeast</a:t>
            </a:r>
          </a:p>
          <a:p>
            <a:r>
              <a:rPr lang="en-US" altLang="en-US" sz="2300">
                <a:solidFill>
                  <a:srgbClr val="443E40"/>
                </a:solidFill>
                <a:latin typeface="Arial Black" panose="020B0604020202020204" pitchFamily="34" charset="0"/>
                <a:ea typeface="ＭＳ Ｐゴシック" panose="020B0600070205080204" pitchFamily="34" charset="-128"/>
              </a:rPr>
              <a:t>Salami</a:t>
            </a:r>
          </a:p>
          <a:p>
            <a:r>
              <a:rPr lang="en-US" altLang="en-US" sz="2300">
                <a:solidFill>
                  <a:srgbClr val="443E40"/>
                </a:solidFill>
                <a:latin typeface="Arial Black" panose="020B0604020202020204" pitchFamily="34" charset="0"/>
                <a:ea typeface="ＭＳ Ｐゴシック" panose="020B0600070205080204" pitchFamily="34" charset="-128"/>
              </a:rPr>
              <a:t>Chocolate </a:t>
            </a:r>
          </a:p>
          <a:p>
            <a:r>
              <a:rPr lang="en-US" altLang="en-US" sz="2300">
                <a:solidFill>
                  <a:srgbClr val="443E40"/>
                </a:solidFill>
                <a:latin typeface="Arial Black" panose="020B0604020202020204" pitchFamily="34" charset="0"/>
                <a:ea typeface="ＭＳ Ｐゴシック" panose="020B0600070205080204" pitchFamily="34" charset="-128"/>
              </a:rPr>
              <a:t>Vanilla </a:t>
            </a:r>
          </a:p>
          <a:p>
            <a:r>
              <a:rPr lang="en-US" altLang="en-US" sz="2300">
                <a:solidFill>
                  <a:srgbClr val="443E40"/>
                </a:solidFill>
                <a:latin typeface="Arial Black" panose="020B0604020202020204" pitchFamily="34" charset="0"/>
                <a:ea typeface="ＭＳ Ｐゴシック" panose="020B0600070205080204" pitchFamily="34" charset="-128"/>
              </a:rPr>
              <a:t>Mushrooms</a:t>
            </a:r>
          </a:p>
          <a:p>
            <a:r>
              <a:rPr lang="en-US" altLang="en-US" sz="2300">
                <a:solidFill>
                  <a:srgbClr val="443E40"/>
                </a:solidFill>
                <a:latin typeface="Arial Black" panose="020B0604020202020204" pitchFamily="34" charset="0"/>
                <a:ea typeface="ＭＳ Ｐゴシック" panose="020B0600070205080204" pitchFamily="34" charset="-128"/>
              </a:rPr>
              <a:t>Brown rice syrup</a:t>
            </a:r>
          </a:p>
          <a:p>
            <a:r>
              <a:rPr lang="en-US" altLang="en-US" sz="2300">
                <a:solidFill>
                  <a:srgbClr val="443E40"/>
                </a:solidFill>
                <a:latin typeface="Arial Black" panose="020B0604020202020204" pitchFamily="34" charset="0"/>
                <a:ea typeface="ＭＳ Ｐゴシック" panose="020B0600070205080204" pitchFamily="34" charset="-128"/>
              </a:rPr>
              <a:t>Sour cream</a:t>
            </a:r>
          </a:p>
          <a:p>
            <a:r>
              <a:rPr lang="en-US" altLang="en-US" sz="2300">
                <a:solidFill>
                  <a:srgbClr val="443E40"/>
                </a:solidFill>
                <a:latin typeface="Arial Black" panose="020B0604020202020204" pitchFamily="34" charset="0"/>
                <a:ea typeface="ＭＳ Ｐゴシック" panose="020B0600070205080204" pitchFamily="34" charset="-128"/>
              </a:rPr>
              <a:t>Yogurt</a:t>
            </a:r>
          </a:p>
          <a:p>
            <a:r>
              <a:rPr lang="en-US" altLang="en-US" sz="2300">
                <a:solidFill>
                  <a:srgbClr val="443E40"/>
                </a:solidFill>
                <a:latin typeface="Arial Black" panose="020B0604020202020204" pitchFamily="34" charset="0"/>
                <a:ea typeface="ＭＳ Ｐゴシック" panose="020B0600070205080204" pitchFamily="34" charset="-128"/>
              </a:rPr>
              <a:t>Sauerkraut </a:t>
            </a:r>
          </a:p>
          <a:p>
            <a:endParaRPr lang="en-US" altLang="en-US" sz="2300">
              <a:solidFill>
                <a:srgbClr val="443E40"/>
              </a:solidFill>
              <a:latin typeface="Arial Black" panose="020B0604020202020204" pitchFamily="34" charset="0"/>
              <a:ea typeface="ＭＳ Ｐゴシック" panose="020B0600070205080204" pitchFamily="34" charset="-128"/>
            </a:endParaRPr>
          </a:p>
        </p:txBody>
      </p:sp>
      <p:sp>
        <p:nvSpPr>
          <p:cNvPr id="6" name="Content Placeholder 5">
            <a:extLst>
              <a:ext uri="{FF2B5EF4-FFF2-40B4-BE49-F238E27FC236}">
                <a16:creationId xmlns:a16="http://schemas.microsoft.com/office/drawing/2014/main" id="{A9BE4D81-5514-FF4B-AC98-49E912390223}"/>
              </a:ext>
            </a:extLst>
          </p:cNvPr>
          <p:cNvSpPr>
            <a:spLocks noGrp="1"/>
          </p:cNvSpPr>
          <p:nvPr>
            <p:ph sz="half" idx="2"/>
          </p:nvPr>
        </p:nvSpPr>
        <p:spPr>
          <a:effectLst>
            <a:outerShdw blurRad="50800" dist="38100" dir="2700000" rotWithShape="0">
              <a:srgbClr val="FFFFFF">
                <a:alpha val="42999"/>
              </a:srgbClr>
            </a:outerShdw>
          </a:effectLst>
        </p:spPr>
        <p:txBody>
          <a:bodyPr/>
          <a:lstStyle/>
          <a:p>
            <a:endParaRPr lang="en-US" altLang="en-US">
              <a:solidFill>
                <a:srgbClr val="443E40"/>
              </a:solidFill>
              <a:ea typeface="ＭＳ Ｐゴシック" panose="020B0600070205080204" pitchFamily="34" charset="-128"/>
            </a:endParaRPr>
          </a:p>
          <a:p>
            <a:endParaRPr lang="en-US" altLang="en-US">
              <a:solidFill>
                <a:srgbClr val="443E40"/>
              </a:solidFill>
              <a:ea typeface="ＭＳ Ｐゴシック" panose="020B0600070205080204" pitchFamily="34" charset="-128"/>
            </a:endParaRPr>
          </a:p>
        </p:txBody>
      </p:sp>
    </p:spTree>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050" descr="Slide52">
            <a:extLst>
              <a:ext uri="{FF2B5EF4-FFF2-40B4-BE49-F238E27FC236}">
                <a16:creationId xmlns:a16="http://schemas.microsoft.com/office/drawing/2014/main" id="{EEC83E54-490D-4342-AF8C-DA11DDD49BB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2" descr="vegan dinner.jpg">
            <a:extLst>
              <a:ext uri="{FF2B5EF4-FFF2-40B4-BE49-F238E27FC236}">
                <a16:creationId xmlns:a16="http://schemas.microsoft.com/office/drawing/2014/main" id="{6E5818F9-F767-904A-8F1C-B8318F4EA63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026" descr="Slide118">
            <a:extLst>
              <a:ext uri="{FF2B5EF4-FFF2-40B4-BE49-F238E27FC236}">
                <a16:creationId xmlns:a16="http://schemas.microsoft.com/office/drawing/2014/main" id="{902A4B23-A683-D847-A1A5-92EC2254957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bacteria.jpg">
            <a:extLst>
              <a:ext uri="{FF2B5EF4-FFF2-40B4-BE49-F238E27FC236}">
                <a16:creationId xmlns:a16="http://schemas.microsoft.com/office/drawing/2014/main" id="{E92BBE32-E1E0-9E4C-9616-F94254ECD45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4114800"/>
            <a:ext cx="3175000" cy="2120900"/>
          </a:xfrm>
          <a:prstGeom prst="rect">
            <a:avLst/>
          </a:prstGeom>
          <a:noFill/>
          <a:ln w="76200">
            <a:solidFill>
              <a:srgbClr val="6F464E"/>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lide4">
            <a:extLst>
              <a:ext uri="{FF2B5EF4-FFF2-40B4-BE49-F238E27FC236}">
                <a16:creationId xmlns:a16="http://schemas.microsoft.com/office/drawing/2014/main" id="{3B43EC4E-60ED-2A47-BBF7-01F74192204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026" descr="Slide73">
            <a:extLst>
              <a:ext uri="{FF2B5EF4-FFF2-40B4-BE49-F238E27FC236}">
                <a16:creationId xmlns:a16="http://schemas.microsoft.com/office/drawing/2014/main" id="{35E8D6F0-B9ED-034B-9928-C0EF385441E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lide74">
            <a:extLst>
              <a:ext uri="{FF2B5EF4-FFF2-40B4-BE49-F238E27FC236}">
                <a16:creationId xmlns:a16="http://schemas.microsoft.com/office/drawing/2014/main" id="{CA88336F-4829-304A-9FC8-01B45D0E72B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lide77">
            <a:extLst>
              <a:ext uri="{FF2B5EF4-FFF2-40B4-BE49-F238E27FC236}">
                <a16:creationId xmlns:a16="http://schemas.microsoft.com/office/drawing/2014/main" id="{C92AE8BB-9AA7-0D47-829D-C3E6C91F833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Slide43">
            <a:extLst>
              <a:ext uri="{FF2B5EF4-FFF2-40B4-BE49-F238E27FC236}">
                <a16:creationId xmlns:a16="http://schemas.microsoft.com/office/drawing/2014/main" id="{BAEFF3C3-70B6-FB42-8311-55941A480B5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dir="l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026" descr="Slide44">
            <a:extLst>
              <a:ext uri="{FF2B5EF4-FFF2-40B4-BE49-F238E27FC236}">
                <a16:creationId xmlns:a16="http://schemas.microsoft.com/office/drawing/2014/main" id="{879F64AD-748C-094D-B7B7-FB496AF4FDE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F:\slides\MSG Fibro1.png">
            <a:extLst>
              <a:ext uri="{FF2B5EF4-FFF2-40B4-BE49-F238E27FC236}">
                <a16:creationId xmlns:a16="http://schemas.microsoft.com/office/drawing/2014/main" id="{1E295840-B976-D041-AC79-DDF8DF3D6AB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Slide135">
            <a:extLst>
              <a:ext uri="{FF2B5EF4-FFF2-40B4-BE49-F238E27FC236}">
                <a16:creationId xmlns:a16="http://schemas.microsoft.com/office/drawing/2014/main" id="{B97502A0-7354-2944-8579-DFDA417D15F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ack_thought.jpg">
            <a:extLst>
              <a:ext uri="{FF2B5EF4-FFF2-40B4-BE49-F238E27FC236}">
                <a16:creationId xmlns:a16="http://schemas.microsoft.com/office/drawing/2014/main" id="{3756234C-2C5E-9143-A758-3A297EDF295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2994E3DD-5BD5-3D47-87A8-AFF657838A10}"/>
              </a:ext>
            </a:extLst>
          </p:cNvPr>
          <p:cNvSpPr>
            <a:spLocks noChangeArrowheads="1"/>
          </p:cNvSpPr>
          <p:nvPr/>
        </p:nvSpPr>
        <p:spPr bwMode="auto">
          <a:xfrm>
            <a:off x="0" y="0"/>
            <a:ext cx="9144000" cy="6858000"/>
          </a:xfrm>
          <a:prstGeom prst="rect">
            <a:avLst/>
          </a:prstGeom>
          <a:gradFill rotWithShape="1">
            <a:gsLst>
              <a:gs pos="0">
                <a:srgbClr val="460000"/>
              </a:gs>
              <a:gs pos="25999">
                <a:srgbClr val="B00202"/>
              </a:gs>
              <a:gs pos="75999">
                <a:srgbClr val="B00202"/>
              </a:gs>
              <a:gs pos="100000">
                <a:srgbClr val="460000"/>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chemeClr val="bg2"/>
              </a:solidFill>
            </a:endParaRPr>
          </a:p>
        </p:txBody>
      </p:sp>
      <p:sp>
        <p:nvSpPr>
          <p:cNvPr id="52227" name="WordArt 6">
            <a:extLst>
              <a:ext uri="{FF2B5EF4-FFF2-40B4-BE49-F238E27FC236}">
                <a16:creationId xmlns:a16="http://schemas.microsoft.com/office/drawing/2014/main" id="{3B34005A-6D6A-7F41-9F2D-4C1185BB4B55}"/>
              </a:ext>
            </a:extLst>
          </p:cNvPr>
          <p:cNvSpPr>
            <a:spLocks noChangeArrowheads="1" noChangeShapeType="1" noTextEdit="1"/>
          </p:cNvSpPr>
          <p:nvPr/>
        </p:nvSpPr>
        <p:spPr bwMode="auto">
          <a:xfrm>
            <a:off x="609600" y="533400"/>
            <a:ext cx="8001000" cy="1400175"/>
          </a:xfrm>
          <a:prstGeom prst="rect">
            <a:avLst/>
          </a:prstGeom>
        </p:spPr>
        <p:txBody>
          <a:bodyPr wrap="none" fromWordArt="1">
            <a:prstTxWarp prst="textFadeUp">
              <a:avLst>
                <a:gd name="adj" fmla="val 9991"/>
              </a:avLst>
            </a:prstTxWarp>
          </a:bodyPr>
          <a:lstStyle/>
          <a:p>
            <a:pPr algn="ctr"/>
            <a:r>
              <a:rPr lang="en-US" sz="9600" b="1" kern="10">
                <a:ln w="12700">
                  <a:solidFill>
                    <a:schemeClr val="bg2"/>
                  </a:solidFill>
                  <a:round/>
                  <a:headEnd/>
                  <a:tailEnd/>
                </a:ln>
                <a:solidFill>
                  <a:srgbClr val="FFFF00"/>
                </a:solidFill>
                <a:effectLst>
                  <a:outerShdw dist="35921" dir="2700000" sy="50000" rotWithShape="0">
                    <a:srgbClr val="5F5F5F">
                      <a:alpha val="74997"/>
                    </a:srgbClr>
                  </a:outerShdw>
                </a:effectLst>
                <a:latin typeface="Chiller"/>
              </a:rPr>
              <a:t>Oxydative Stress</a:t>
            </a:r>
          </a:p>
        </p:txBody>
      </p:sp>
    </p:spTree>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1A7C0AF9-CFEC-8E4E-B6B3-316C9471A428}"/>
              </a:ext>
            </a:extLst>
          </p:cNvPr>
          <p:cNvSpPr>
            <a:spLocks noChangeArrowheads="1"/>
          </p:cNvSpPr>
          <p:nvPr/>
        </p:nvSpPr>
        <p:spPr bwMode="auto">
          <a:xfrm>
            <a:off x="0" y="0"/>
            <a:ext cx="9144000" cy="6858000"/>
          </a:xfrm>
          <a:prstGeom prst="rect">
            <a:avLst/>
          </a:prstGeom>
          <a:gradFill rotWithShape="1">
            <a:gsLst>
              <a:gs pos="0">
                <a:srgbClr val="460000"/>
              </a:gs>
              <a:gs pos="25999">
                <a:srgbClr val="B00202"/>
              </a:gs>
              <a:gs pos="75999">
                <a:srgbClr val="B00202"/>
              </a:gs>
              <a:gs pos="100000">
                <a:srgbClr val="460000"/>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chemeClr val="bg2"/>
              </a:solidFill>
            </a:endParaRPr>
          </a:p>
        </p:txBody>
      </p:sp>
      <p:sp>
        <p:nvSpPr>
          <p:cNvPr id="53251" name="WordArt 6">
            <a:extLst>
              <a:ext uri="{FF2B5EF4-FFF2-40B4-BE49-F238E27FC236}">
                <a16:creationId xmlns:a16="http://schemas.microsoft.com/office/drawing/2014/main" id="{B630A414-4485-7F4F-B552-C40ADEB01467}"/>
              </a:ext>
            </a:extLst>
          </p:cNvPr>
          <p:cNvSpPr>
            <a:spLocks noChangeArrowheads="1" noChangeShapeType="1" noTextEdit="1"/>
          </p:cNvSpPr>
          <p:nvPr/>
        </p:nvSpPr>
        <p:spPr bwMode="auto">
          <a:xfrm>
            <a:off x="609600" y="533400"/>
            <a:ext cx="8001000" cy="1400175"/>
          </a:xfrm>
          <a:prstGeom prst="rect">
            <a:avLst/>
          </a:prstGeom>
        </p:spPr>
        <p:txBody>
          <a:bodyPr wrap="none" fromWordArt="1">
            <a:prstTxWarp prst="textFadeUp">
              <a:avLst>
                <a:gd name="adj" fmla="val 9991"/>
              </a:avLst>
            </a:prstTxWarp>
          </a:bodyPr>
          <a:lstStyle/>
          <a:p>
            <a:pPr algn="ctr"/>
            <a:r>
              <a:rPr lang="en-US" sz="9600" b="1" kern="10">
                <a:ln w="12700">
                  <a:solidFill>
                    <a:schemeClr val="bg2"/>
                  </a:solidFill>
                  <a:round/>
                  <a:headEnd/>
                  <a:tailEnd/>
                </a:ln>
                <a:solidFill>
                  <a:srgbClr val="FFFF00"/>
                </a:solidFill>
                <a:effectLst>
                  <a:outerShdw dist="35921" dir="2700000" sy="50000" rotWithShape="0">
                    <a:srgbClr val="5F5F5F">
                      <a:alpha val="74997"/>
                    </a:srgbClr>
                  </a:outerShdw>
                </a:effectLst>
                <a:latin typeface="Chiller"/>
              </a:rPr>
              <a:t>Oxydative Stress</a:t>
            </a:r>
          </a:p>
        </p:txBody>
      </p:sp>
      <p:sp>
        <p:nvSpPr>
          <p:cNvPr id="489476" name="Oval 4">
            <a:extLst>
              <a:ext uri="{FF2B5EF4-FFF2-40B4-BE49-F238E27FC236}">
                <a16:creationId xmlns:a16="http://schemas.microsoft.com/office/drawing/2014/main" id="{3DE306F6-569B-8A4C-B8C6-6A1FE2F74DEE}"/>
              </a:ext>
            </a:extLst>
          </p:cNvPr>
          <p:cNvSpPr>
            <a:spLocks noChangeArrowheads="1"/>
          </p:cNvSpPr>
          <p:nvPr/>
        </p:nvSpPr>
        <p:spPr bwMode="auto">
          <a:xfrm>
            <a:off x="6019800" y="2819400"/>
            <a:ext cx="1905000" cy="1828800"/>
          </a:xfrm>
          <a:prstGeom prst="ellipse">
            <a:avLst/>
          </a:prstGeom>
          <a:solidFill>
            <a:srgbClr val="FF3300"/>
          </a:solidFill>
          <a:ln w="76200">
            <a:solidFill>
              <a:srgbClr val="FFFF00"/>
            </a:solidFill>
            <a:round/>
            <a:headEnd/>
            <a:tailEnd/>
          </a:ln>
          <a:effectLst/>
        </p:spPr>
        <p:txBody>
          <a:bodyPr wrap="none" anchor="ctr"/>
          <a:lstStyle/>
          <a:p>
            <a:pPr algn="ctr">
              <a:defRPr/>
            </a:pPr>
            <a:r>
              <a:rPr lang="en-US" sz="3600">
                <a:effectLst>
                  <a:outerShdw blurRad="38100" dist="38100" dir="2700000" algn="tl">
                    <a:srgbClr val="000000"/>
                  </a:outerShdw>
                </a:effectLst>
                <a:latin typeface="Arial" charset="0"/>
                <a:ea typeface="+mn-ea"/>
              </a:rPr>
              <a:t>Oxygen</a:t>
            </a:r>
          </a:p>
        </p:txBody>
      </p:sp>
    </p:spTree>
  </p:cSld>
  <p:clrMapOvr>
    <a:masterClrMapping/>
  </p:clrMapOvr>
  <p:transition>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lide3">
            <a:extLst>
              <a:ext uri="{FF2B5EF4-FFF2-40B4-BE49-F238E27FC236}">
                <a16:creationId xmlns:a16="http://schemas.microsoft.com/office/drawing/2014/main" id="{FFCD8D70-D51A-2F40-A146-BDEDE2D6366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437BFE40-855F-EE48-9E09-E4551C48147D}"/>
              </a:ext>
            </a:extLst>
          </p:cNvPr>
          <p:cNvSpPr>
            <a:spLocks noChangeArrowheads="1"/>
          </p:cNvSpPr>
          <p:nvPr/>
        </p:nvSpPr>
        <p:spPr bwMode="auto">
          <a:xfrm>
            <a:off x="0" y="0"/>
            <a:ext cx="9144000" cy="6858000"/>
          </a:xfrm>
          <a:prstGeom prst="rect">
            <a:avLst/>
          </a:prstGeom>
          <a:gradFill rotWithShape="1">
            <a:gsLst>
              <a:gs pos="0">
                <a:srgbClr val="460000"/>
              </a:gs>
              <a:gs pos="25999">
                <a:srgbClr val="B00202"/>
              </a:gs>
              <a:gs pos="75999">
                <a:srgbClr val="B00202"/>
              </a:gs>
              <a:gs pos="100000">
                <a:srgbClr val="460000"/>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chemeClr val="bg2"/>
              </a:solidFill>
            </a:endParaRPr>
          </a:p>
        </p:txBody>
      </p:sp>
      <p:sp>
        <p:nvSpPr>
          <p:cNvPr id="490500" name="Oval 4">
            <a:extLst>
              <a:ext uri="{FF2B5EF4-FFF2-40B4-BE49-F238E27FC236}">
                <a16:creationId xmlns:a16="http://schemas.microsoft.com/office/drawing/2014/main" id="{FF6B5A4A-B697-984B-A02A-645E051CE9E8}"/>
              </a:ext>
            </a:extLst>
          </p:cNvPr>
          <p:cNvSpPr>
            <a:spLocks noChangeArrowheads="1"/>
          </p:cNvSpPr>
          <p:nvPr/>
        </p:nvSpPr>
        <p:spPr bwMode="auto">
          <a:xfrm>
            <a:off x="1828800" y="2743200"/>
            <a:ext cx="2209800" cy="2133600"/>
          </a:xfrm>
          <a:prstGeom prst="ellipse">
            <a:avLst/>
          </a:prstGeom>
          <a:solidFill>
            <a:srgbClr val="FFFF00"/>
          </a:solidFill>
          <a:ln w="76200">
            <a:solidFill>
              <a:schemeClr val="bg1"/>
            </a:solidFill>
            <a:round/>
            <a:headEnd/>
            <a:tailEnd/>
          </a:ln>
          <a:effectLst/>
        </p:spPr>
        <p:txBody>
          <a:bodyPr wrap="none" anchor="ctr"/>
          <a:lstStyle/>
          <a:p>
            <a:pPr algn="ctr">
              <a:defRPr/>
            </a:pPr>
            <a:r>
              <a:rPr lang="en-US" sz="3200" dirty="0">
                <a:solidFill>
                  <a:schemeClr val="bg2"/>
                </a:solidFill>
                <a:effectLst>
                  <a:outerShdw blurRad="38100" dist="38100" dir="2700000" algn="tl">
                    <a:srgbClr val="FFFFFF"/>
                  </a:outerShdw>
                </a:effectLst>
                <a:latin typeface="Arial" charset="0"/>
                <a:ea typeface="+mn-ea"/>
              </a:rPr>
              <a:t>Cholesterol</a:t>
            </a:r>
          </a:p>
        </p:txBody>
      </p:sp>
      <p:sp>
        <p:nvSpPr>
          <p:cNvPr id="490501" name="Oval 5">
            <a:extLst>
              <a:ext uri="{FF2B5EF4-FFF2-40B4-BE49-F238E27FC236}">
                <a16:creationId xmlns:a16="http://schemas.microsoft.com/office/drawing/2014/main" id="{03711B70-1AB5-9E49-B3D9-82276BC1A3EC}"/>
              </a:ext>
            </a:extLst>
          </p:cNvPr>
          <p:cNvSpPr>
            <a:spLocks noChangeArrowheads="1"/>
          </p:cNvSpPr>
          <p:nvPr/>
        </p:nvSpPr>
        <p:spPr bwMode="auto">
          <a:xfrm>
            <a:off x="6019800" y="2819400"/>
            <a:ext cx="1905000" cy="1828800"/>
          </a:xfrm>
          <a:prstGeom prst="ellipse">
            <a:avLst/>
          </a:prstGeom>
          <a:solidFill>
            <a:srgbClr val="FF3300"/>
          </a:solidFill>
          <a:ln w="76200">
            <a:solidFill>
              <a:srgbClr val="FFFF00"/>
            </a:solidFill>
            <a:round/>
            <a:headEnd/>
            <a:tailEnd/>
          </a:ln>
          <a:effectLst/>
        </p:spPr>
        <p:txBody>
          <a:bodyPr wrap="none" anchor="ctr"/>
          <a:lstStyle/>
          <a:p>
            <a:pPr algn="ctr">
              <a:defRPr/>
            </a:pPr>
            <a:r>
              <a:rPr lang="en-US" sz="3600">
                <a:effectLst>
                  <a:outerShdw blurRad="38100" dist="38100" dir="2700000" algn="tl">
                    <a:srgbClr val="000000"/>
                  </a:outerShdw>
                </a:effectLst>
                <a:latin typeface="Arial" charset="0"/>
                <a:ea typeface="+mn-ea"/>
              </a:rPr>
              <a:t>Oxygen</a:t>
            </a:r>
          </a:p>
        </p:txBody>
      </p:sp>
      <p:sp>
        <p:nvSpPr>
          <p:cNvPr id="54277" name="WordArt 6">
            <a:extLst>
              <a:ext uri="{FF2B5EF4-FFF2-40B4-BE49-F238E27FC236}">
                <a16:creationId xmlns:a16="http://schemas.microsoft.com/office/drawing/2014/main" id="{5CC7CA7E-3DEF-7B41-9EAC-36B48CB8F9EF}"/>
              </a:ext>
            </a:extLst>
          </p:cNvPr>
          <p:cNvSpPr>
            <a:spLocks noChangeArrowheads="1" noChangeShapeType="1" noTextEdit="1"/>
          </p:cNvSpPr>
          <p:nvPr/>
        </p:nvSpPr>
        <p:spPr bwMode="auto">
          <a:xfrm>
            <a:off x="609600" y="533400"/>
            <a:ext cx="8001000" cy="1400175"/>
          </a:xfrm>
          <a:prstGeom prst="rect">
            <a:avLst/>
          </a:prstGeom>
        </p:spPr>
        <p:txBody>
          <a:bodyPr wrap="none" fromWordArt="1">
            <a:prstTxWarp prst="textFadeUp">
              <a:avLst>
                <a:gd name="adj" fmla="val 9991"/>
              </a:avLst>
            </a:prstTxWarp>
          </a:bodyPr>
          <a:lstStyle/>
          <a:p>
            <a:pPr algn="ctr"/>
            <a:r>
              <a:rPr lang="en-US" sz="9600" b="1" kern="10">
                <a:ln w="12700">
                  <a:solidFill>
                    <a:schemeClr val="bg2"/>
                  </a:solidFill>
                  <a:round/>
                  <a:headEnd/>
                  <a:tailEnd/>
                </a:ln>
                <a:solidFill>
                  <a:srgbClr val="FFFF00"/>
                </a:solidFill>
                <a:effectLst>
                  <a:outerShdw dist="35921" dir="2700000" sy="50000" rotWithShape="0">
                    <a:srgbClr val="5F5F5F">
                      <a:alpha val="74997"/>
                    </a:srgbClr>
                  </a:outerShdw>
                </a:effectLst>
                <a:latin typeface="Chiller"/>
              </a:rPr>
              <a:t>Oxydative Stress</a:t>
            </a:r>
          </a:p>
        </p:txBody>
      </p:sp>
    </p:spTree>
  </p:cSld>
  <p:clrMapOvr>
    <a:masterClrMapping/>
  </p:clrMapOvr>
  <p:transition>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B966D068-414C-EA4E-AC58-F5541135B8C8}"/>
              </a:ext>
            </a:extLst>
          </p:cNvPr>
          <p:cNvSpPr>
            <a:spLocks noChangeArrowheads="1"/>
          </p:cNvSpPr>
          <p:nvPr/>
        </p:nvSpPr>
        <p:spPr bwMode="auto">
          <a:xfrm>
            <a:off x="0" y="0"/>
            <a:ext cx="9144000" cy="6858000"/>
          </a:xfrm>
          <a:prstGeom prst="rect">
            <a:avLst/>
          </a:prstGeom>
          <a:gradFill rotWithShape="1">
            <a:gsLst>
              <a:gs pos="0">
                <a:srgbClr val="460000"/>
              </a:gs>
              <a:gs pos="25999">
                <a:srgbClr val="B00202"/>
              </a:gs>
              <a:gs pos="75999">
                <a:srgbClr val="B00202"/>
              </a:gs>
              <a:gs pos="100000">
                <a:srgbClr val="460000"/>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chemeClr val="bg2"/>
              </a:solidFill>
            </a:endParaRPr>
          </a:p>
        </p:txBody>
      </p:sp>
      <p:sp>
        <p:nvSpPr>
          <p:cNvPr id="55299" name="WordArt 6">
            <a:extLst>
              <a:ext uri="{FF2B5EF4-FFF2-40B4-BE49-F238E27FC236}">
                <a16:creationId xmlns:a16="http://schemas.microsoft.com/office/drawing/2014/main" id="{5BE01030-A4EA-3E4B-8F97-0514F570EC84}"/>
              </a:ext>
            </a:extLst>
          </p:cNvPr>
          <p:cNvSpPr>
            <a:spLocks noChangeArrowheads="1" noChangeShapeType="1" noTextEdit="1"/>
          </p:cNvSpPr>
          <p:nvPr/>
        </p:nvSpPr>
        <p:spPr bwMode="auto">
          <a:xfrm>
            <a:off x="609600" y="533400"/>
            <a:ext cx="8001000" cy="1400175"/>
          </a:xfrm>
          <a:prstGeom prst="rect">
            <a:avLst/>
          </a:prstGeom>
        </p:spPr>
        <p:txBody>
          <a:bodyPr wrap="none" fromWordArt="1">
            <a:prstTxWarp prst="textFadeUp">
              <a:avLst>
                <a:gd name="adj" fmla="val 9991"/>
              </a:avLst>
            </a:prstTxWarp>
          </a:bodyPr>
          <a:lstStyle/>
          <a:p>
            <a:pPr algn="ctr"/>
            <a:r>
              <a:rPr lang="en-US" sz="9600" b="1" kern="10">
                <a:ln w="12700">
                  <a:solidFill>
                    <a:schemeClr val="bg2"/>
                  </a:solidFill>
                  <a:round/>
                  <a:headEnd/>
                  <a:tailEnd/>
                </a:ln>
                <a:solidFill>
                  <a:srgbClr val="FFFF00"/>
                </a:solidFill>
                <a:effectLst>
                  <a:outerShdw dist="35921" dir="2700000" sy="50000" rotWithShape="0">
                    <a:srgbClr val="5F5F5F">
                      <a:alpha val="74997"/>
                    </a:srgbClr>
                  </a:outerShdw>
                </a:effectLst>
                <a:latin typeface="Chiller"/>
              </a:rPr>
              <a:t>Oxydative Stress</a:t>
            </a:r>
          </a:p>
        </p:txBody>
      </p:sp>
      <p:sp>
        <p:nvSpPr>
          <p:cNvPr id="491524" name="Oval 1028">
            <a:extLst>
              <a:ext uri="{FF2B5EF4-FFF2-40B4-BE49-F238E27FC236}">
                <a16:creationId xmlns:a16="http://schemas.microsoft.com/office/drawing/2014/main" id="{5B7A2058-450B-7D4E-A052-96C7AB9B7C07}"/>
              </a:ext>
            </a:extLst>
          </p:cNvPr>
          <p:cNvSpPr>
            <a:spLocks noChangeArrowheads="1"/>
          </p:cNvSpPr>
          <p:nvPr/>
        </p:nvSpPr>
        <p:spPr bwMode="auto">
          <a:xfrm>
            <a:off x="1828800" y="2743200"/>
            <a:ext cx="2209800" cy="2133600"/>
          </a:xfrm>
          <a:prstGeom prst="ellipse">
            <a:avLst/>
          </a:prstGeom>
          <a:solidFill>
            <a:srgbClr val="FFFF00"/>
          </a:solidFill>
          <a:ln w="76200">
            <a:solidFill>
              <a:schemeClr val="bg1"/>
            </a:solidFill>
            <a:round/>
            <a:headEnd/>
            <a:tailEnd/>
          </a:ln>
          <a:effectLst/>
        </p:spPr>
        <p:txBody>
          <a:bodyPr wrap="none" anchor="ctr"/>
          <a:lstStyle/>
          <a:p>
            <a:pPr algn="ctr">
              <a:defRPr/>
            </a:pPr>
            <a:r>
              <a:rPr lang="en-US" sz="3200">
                <a:solidFill>
                  <a:schemeClr val="bg2"/>
                </a:solidFill>
                <a:effectLst>
                  <a:outerShdw blurRad="38100" dist="38100" dir="2700000" algn="tl">
                    <a:srgbClr val="FFFFFF"/>
                  </a:outerShdw>
                </a:effectLst>
                <a:latin typeface="Arial" charset="0"/>
                <a:ea typeface="+mn-ea"/>
              </a:rPr>
              <a:t>Cholesterol</a:t>
            </a:r>
          </a:p>
        </p:txBody>
      </p:sp>
      <p:sp>
        <p:nvSpPr>
          <p:cNvPr id="491525" name="Oval 1029">
            <a:extLst>
              <a:ext uri="{FF2B5EF4-FFF2-40B4-BE49-F238E27FC236}">
                <a16:creationId xmlns:a16="http://schemas.microsoft.com/office/drawing/2014/main" id="{1614403C-E462-C742-8031-9AC47A26EFE0}"/>
              </a:ext>
            </a:extLst>
          </p:cNvPr>
          <p:cNvSpPr>
            <a:spLocks noChangeArrowheads="1"/>
          </p:cNvSpPr>
          <p:nvPr/>
        </p:nvSpPr>
        <p:spPr bwMode="auto">
          <a:xfrm>
            <a:off x="2819400" y="2895600"/>
            <a:ext cx="1905000" cy="1828800"/>
          </a:xfrm>
          <a:prstGeom prst="ellipse">
            <a:avLst/>
          </a:prstGeom>
          <a:solidFill>
            <a:srgbClr val="B0020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491526" name="Oval 1030">
            <a:extLst>
              <a:ext uri="{FF2B5EF4-FFF2-40B4-BE49-F238E27FC236}">
                <a16:creationId xmlns:a16="http://schemas.microsoft.com/office/drawing/2014/main" id="{E68B8D5E-0276-3843-91E8-8A355F17AD97}"/>
              </a:ext>
            </a:extLst>
          </p:cNvPr>
          <p:cNvSpPr>
            <a:spLocks noChangeArrowheads="1"/>
          </p:cNvSpPr>
          <p:nvPr/>
        </p:nvSpPr>
        <p:spPr bwMode="auto">
          <a:xfrm>
            <a:off x="2819400" y="2895600"/>
            <a:ext cx="1905000" cy="1828800"/>
          </a:xfrm>
          <a:prstGeom prst="ellipse">
            <a:avLst/>
          </a:prstGeom>
          <a:solidFill>
            <a:srgbClr val="FF3300"/>
          </a:solidFill>
          <a:ln w="76200">
            <a:solidFill>
              <a:srgbClr val="FFFF00"/>
            </a:solidFill>
            <a:round/>
            <a:headEnd/>
            <a:tailEnd/>
          </a:ln>
          <a:effectLst/>
        </p:spPr>
        <p:txBody>
          <a:bodyPr wrap="none" anchor="ctr"/>
          <a:lstStyle/>
          <a:p>
            <a:pPr algn="ctr">
              <a:defRPr/>
            </a:pPr>
            <a:r>
              <a:rPr lang="en-US" sz="3600" dirty="0">
                <a:effectLst>
                  <a:outerShdw blurRad="38100" dist="38100" dir="2700000" algn="tl">
                    <a:srgbClr val="000000"/>
                  </a:outerShdw>
                </a:effectLst>
                <a:latin typeface="Arial" charset="0"/>
                <a:ea typeface="+mn-ea"/>
              </a:rPr>
              <a:t>Oxygen</a:t>
            </a:r>
          </a:p>
        </p:txBody>
      </p:sp>
      <p:sp>
        <p:nvSpPr>
          <p:cNvPr id="491528" name="Text Box 1032">
            <a:extLst>
              <a:ext uri="{FF2B5EF4-FFF2-40B4-BE49-F238E27FC236}">
                <a16:creationId xmlns:a16="http://schemas.microsoft.com/office/drawing/2014/main" id="{6E1F04BB-527A-1740-AD7E-B0401A05D1FF}"/>
              </a:ext>
            </a:extLst>
          </p:cNvPr>
          <p:cNvSpPr txBox="1">
            <a:spLocks noChangeArrowheads="1"/>
          </p:cNvSpPr>
          <p:nvPr/>
        </p:nvSpPr>
        <p:spPr bwMode="auto">
          <a:xfrm>
            <a:off x="1536700" y="5373688"/>
            <a:ext cx="3000375" cy="118745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lgn="ctr">
              <a:defRPr/>
            </a:pPr>
            <a:r>
              <a:rPr lang="en-US" sz="2400">
                <a:solidFill>
                  <a:srgbClr val="FFFF00"/>
                </a:solidFill>
                <a:latin typeface="Arial" charset="0"/>
                <a:ea typeface="+mn-ea"/>
              </a:rPr>
              <a:t>Oxidized Cholesterol</a:t>
            </a:r>
          </a:p>
          <a:p>
            <a:pPr algn="ctr">
              <a:defRPr/>
            </a:pPr>
            <a:r>
              <a:rPr lang="en-US" sz="2400">
                <a:solidFill>
                  <a:srgbClr val="FFFF00"/>
                </a:solidFill>
                <a:latin typeface="Arial" charset="0"/>
                <a:ea typeface="+mn-ea"/>
              </a:rPr>
              <a:t>Free Radicals</a:t>
            </a:r>
          </a:p>
          <a:p>
            <a:pPr algn="ctr">
              <a:defRPr/>
            </a:pPr>
            <a:r>
              <a:rPr lang="en-US" sz="2400">
                <a:solidFill>
                  <a:srgbClr val="FFFF00"/>
                </a:solidFill>
                <a:latin typeface="Arial" charset="0"/>
                <a:ea typeface="+mn-ea"/>
              </a:rPr>
              <a:t>Inflammation</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afterEffect">
                                  <p:stCondLst>
                                    <p:cond delay="0"/>
                                  </p:stCondLst>
                                  <p:childTnLst>
                                    <p:set>
                                      <p:cBhvr>
                                        <p:cTn id="6" dur="1" fill="hold">
                                          <p:stCondLst>
                                            <p:cond delay="0"/>
                                          </p:stCondLst>
                                        </p:cTn>
                                        <p:tgtEl>
                                          <p:spTgt spid="491526"/>
                                        </p:tgtEl>
                                        <p:attrNameLst>
                                          <p:attrName>style.visibility</p:attrName>
                                        </p:attrNameLst>
                                      </p:cBhvr>
                                      <p:to>
                                        <p:strVal val="visible"/>
                                      </p:to>
                                    </p:set>
                                    <p:anim calcmode="lin" valueType="num">
                                      <p:cBhvr additive="base">
                                        <p:cTn id="7" dur="5000" fill="hold"/>
                                        <p:tgtEl>
                                          <p:spTgt spid="491526"/>
                                        </p:tgtEl>
                                        <p:attrNameLst>
                                          <p:attrName>ppt_x</p:attrName>
                                        </p:attrNameLst>
                                      </p:cBhvr>
                                      <p:tavLst>
                                        <p:tav tm="0">
                                          <p:val>
                                            <p:strVal val="1+#ppt_w/2"/>
                                          </p:val>
                                        </p:tav>
                                        <p:tav tm="100000">
                                          <p:val>
                                            <p:strVal val="#ppt_x"/>
                                          </p:val>
                                        </p:tav>
                                      </p:tavLst>
                                    </p:anim>
                                    <p:anim calcmode="lin" valueType="num">
                                      <p:cBhvr additive="base">
                                        <p:cTn id="8" dur="5000" fill="hold"/>
                                        <p:tgtEl>
                                          <p:spTgt spid="49152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91526"/>
                                        </p:tgtEl>
                                        <p:attrNameLst>
                                          <p:attrName>style.visibility</p:attrName>
                                        </p:attrNameLst>
                                      </p:cBhvr>
                                      <p:to>
                                        <p:strVal val="hidden"/>
                                      </p:to>
                                    </p:set>
                                  </p:subTnLst>
                                </p:cTn>
                              </p:par>
                            </p:childTnLst>
                          </p:cTn>
                        </p:par>
                        <p:par>
                          <p:cTn id="9" fill="hold" nodeType="afterGroup">
                            <p:stCondLst>
                              <p:cond delay="5000"/>
                            </p:stCondLst>
                            <p:childTnLst>
                              <p:par>
                                <p:cTn id="10" presetID="1" presetClass="entr" presetSubtype="0" fill="hold" grpId="0" nodeType="afterEffect">
                                  <p:stCondLst>
                                    <p:cond delay="0"/>
                                  </p:stCondLst>
                                  <p:childTnLst>
                                    <p:set>
                                      <p:cBhvr>
                                        <p:cTn id="11" dur="1" fill="hold">
                                          <p:stCondLst>
                                            <p:cond delay="499"/>
                                          </p:stCondLst>
                                        </p:cTn>
                                        <p:tgtEl>
                                          <p:spTgt spid="491525"/>
                                        </p:tgtEl>
                                        <p:attrNameLst>
                                          <p:attrName>style.visibility</p:attrName>
                                        </p:attrNameLst>
                                      </p:cBhvr>
                                      <p:to>
                                        <p:strVal val="visible"/>
                                      </p:to>
                                    </p:set>
                                  </p:childTnLst>
                                </p:cTn>
                              </p:par>
                            </p:childTnLst>
                          </p:cTn>
                        </p:par>
                        <p:par>
                          <p:cTn id="12" fill="hold" nodeType="afterGroup">
                            <p:stCondLst>
                              <p:cond delay="5500"/>
                            </p:stCondLst>
                            <p:childTnLst>
                              <p:par>
                                <p:cTn id="13" presetID="22" presetClass="entr" presetSubtype="1" fill="hold" grpId="0" nodeType="afterEffect">
                                  <p:stCondLst>
                                    <p:cond delay="0"/>
                                  </p:stCondLst>
                                  <p:childTnLst>
                                    <p:set>
                                      <p:cBhvr>
                                        <p:cTn id="14" dur="1" fill="hold">
                                          <p:stCondLst>
                                            <p:cond delay="0"/>
                                          </p:stCondLst>
                                        </p:cTn>
                                        <p:tgtEl>
                                          <p:spTgt spid="491528"/>
                                        </p:tgtEl>
                                        <p:attrNameLst>
                                          <p:attrName>style.visibility</p:attrName>
                                        </p:attrNameLst>
                                      </p:cBhvr>
                                      <p:to>
                                        <p:strVal val="visible"/>
                                      </p:to>
                                    </p:set>
                                    <p:animEffect transition="in" filter="wipe(up)">
                                      <p:cBhvr>
                                        <p:cTn id="15" dur="500"/>
                                        <p:tgtEl>
                                          <p:spTgt spid="491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25" grpId="0" animBg="1"/>
      <p:bldP spid="491526" grpId="0" animBg="1" autoUpdateAnimBg="0"/>
      <p:bldP spid="491528"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121ED230-5CEE-BA43-A16F-E63544F2F7D1}"/>
              </a:ext>
            </a:extLst>
          </p:cNvPr>
          <p:cNvSpPr>
            <a:spLocks noChangeArrowheads="1"/>
          </p:cNvSpPr>
          <p:nvPr/>
        </p:nvSpPr>
        <p:spPr bwMode="auto">
          <a:xfrm>
            <a:off x="0" y="0"/>
            <a:ext cx="9144000" cy="6858000"/>
          </a:xfrm>
          <a:prstGeom prst="rect">
            <a:avLst/>
          </a:prstGeom>
          <a:gradFill rotWithShape="1">
            <a:gsLst>
              <a:gs pos="0">
                <a:srgbClr val="460000"/>
              </a:gs>
              <a:gs pos="25999">
                <a:srgbClr val="B00202"/>
              </a:gs>
              <a:gs pos="75999">
                <a:srgbClr val="B00202"/>
              </a:gs>
              <a:gs pos="100000">
                <a:srgbClr val="460000"/>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chemeClr val="bg2"/>
              </a:solidFill>
            </a:endParaRPr>
          </a:p>
        </p:txBody>
      </p:sp>
      <p:sp>
        <p:nvSpPr>
          <p:cNvPr id="56323" name="WordArt 6">
            <a:extLst>
              <a:ext uri="{FF2B5EF4-FFF2-40B4-BE49-F238E27FC236}">
                <a16:creationId xmlns:a16="http://schemas.microsoft.com/office/drawing/2014/main" id="{6A26C462-A9C7-DE45-9B82-D1F1DE85763A}"/>
              </a:ext>
            </a:extLst>
          </p:cNvPr>
          <p:cNvSpPr>
            <a:spLocks noChangeArrowheads="1" noChangeShapeType="1" noTextEdit="1"/>
          </p:cNvSpPr>
          <p:nvPr/>
        </p:nvSpPr>
        <p:spPr bwMode="auto">
          <a:xfrm>
            <a:off x="609600" y="533400"/>
            <a:ext cx="8001000" cy="1400175"/>
          </a:xfrm>
          <a:prstGeom prst="rect">
            <a:avLst/>
          </a:prstGeom>
        </p:spPr>
        <p:txBody>
          <a:bodyPr wrap="none" fromWordArt="1">
            <a:prstTxWarp prst="textFadeUp">
              <a:avLst>
                <a:gd name="adj" fmla="val 9991"/>
              </a:avLst>
            </a:prstTxWarp>
          </a:bodyPr>
          <a:lstStyle/>
          <a:p>
            <a:pPr algn="ctr"/>
            <a:r>
              <a:rPr lang="en-US" sz="9600" b="1" kern="10">
                <a:ln w="12700">
                  <a:solidFill>
                    <a:schemeClr val="bg2"/>
                  </a:solidFill>
                  <a:round/>
                  <a:headEnd/>
                  <a:tailEnd/>
                </a:ln>
                <a:solidFill>
                  <a:srgbClr val="FFFF00"/>
                </a:solidFill>
                <a:effectLst>
                  <a:outerShdw dist="35921" dir="2700000" sy="50000" rotWithShape="0">
                    <a:srgbClr val="5F5F5F">
                      <a:alpha val="74997"/>
                    </a:srgbClr>
                  </a:outerShdw>
                </a:effectLst>
                <a:latin typeface="Chiller"/>
              </a:rPr>
              <a:t>Oxydative Stress</a:t>
            </a:r>
          </a:p>
        </p:txBody>
      </p:sp>
      <p:grpSp>
        <p:nvGrpSpPr>
          <p:cNvPr id="2" name="Group 3">
            <a:extLst>
              <a:ext uri="{FF2B5EF4-FFF2-40B4-BE49-F238E27FC236}">
                <a16:creationId xmlns:a16="http://schemas.microsoft.com/office/drawing/2014/main" id="{17C15E0F-A084-6B4B-AEA2-D674E862726B}"/>
              </a:ext>
            </a:extLst>
          </p:cNvPr>
          <p:cNvGrpSpPr>
            <a:grpSpLocks/>
          </p:cNvGrpSpPr>
          <p:nvPr/>
        </p:nvGrpSpPr>
        <p:grpSpPr bwMode="auto">
          <a:xfrm>
            <a:off x="5943600" y="2667000"/>
            <a:ext cx="2895600" cy="2133600"/>
            <a:chOff x="1152" y="1728"/>
            <a:chExt cx="1824" cy="1344"/>
          </a:xfrm>
        </p:grpSpPr>
        <p:sp>
          <p:nvSpPr>
            <p:cNvPr id="492548" name="Oval 4">
              <a:extLst>
                <a:ext uri="{FF2B5EF4-FFF2-40B4-BE49-F238E27FC236}">
                  <a16:creationId xmlns:a16="http://schemas.microsoft.com/office/drawing/2014/main" id="{DD19FD64-AC9E-CE40-9C83-A45B7A3B6D1B}"/>
                </a:ext>
              </a:extLst>
            </p:cNvPr>
            <p:cNvSpPr>
              <a:spLocks noChangeArrowheads="1"/>
            </p:cNvSpPr>
            <p:nvPr/>
          </p:nvSpPr>
          <p:spPr bwMode="auto">
            <a:xfrm>
              <a:off x="1152" y="1728"/>
              <a:ext cx="1392" cy="1344"/>
            </a:xfrm>
            <a:prstGeom prst="ellipse">
              <a:avLst/>
            </a:prstGeom>
            <a:solidFill>
              <a:srgbClr val="FFFF00"/>
            </a:solidFill>
            <a:ln w="76200">
              <a:solidFill>
                <a:schemeClr val="bg1"/>
              </a:solidFill>
              <a:round/>
              <a:headEnd/>
              <a:tailEnd/>
            </a:ln>
            <a:effectLst/>
          </p:spPr>
          <p:txBody>
            <a:bodyPr wrap="none" anchor="ctr"/>
            <a:lstStyle/>
            <a:p>
              <a:pPr algn="ctr">
                <a:defRPr/>
              </a:pPr>
              <a:r>
                <a:rPr lang="en-US" sz="3200">
                  <a:solidFill>
                    <a:schemeClr val="bg2"/>
                  </a:solidFill>
                  <a:effectLst>
                    <a:outerShdw blurRad="38100" dist="38100" dir="2700000" algn="tl">
                      <a:srgbClr val="FFFFFF"/>
                    </a:outerShdw>
                  </a:effectLst>
                  <a:latin typeface="Arial" charset="0"/>
                  <a:ea typeface="+mn-ea"/>
                </a:rPr>
                <a:t>Cholesterol</a:t>
              </a:r>
            </a:p>
          </p:txBody>
        </p:sp>
        <p:sp>
          <p:nvSpPr>
            <p:cNvPr id="56328" name="Oval 5">
              <a:extLst>
                <a:ext uri="{FF2B5EF4-FFF2-40B4-BE49-F238E27FC236}">
                  <a16:creationId xmlns:a16="http://schemas.microsoft.com/office/drawing/2014/main" id="{E467DFE3-7792-7449-A425-E6009A064AC3}"/>
                </a:ext>
              </a:extLst>
            </p:cNvPr>
            <p:cNvSpPr>
              <a:spLocks noChangeArrowheads="1"/>
            </p:cNvSpPr>
            <p:nvPr/>
          </p:nvSpPr>
          <p:spPr bwMode="auto">
            <a:xfrm>
              <a:off x="1776" y="1824"/>
              <a:ext cx="1200" cy="1152"/>
            </a:xfrm>
            <a:prstGeom prst="ellipse">
              <a:avLst/>
            </a:prstGeom>
            <a:solidFill>
              <a:srgbClr val="B0020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grpSp>
      <p:sp>
        <p:nvSpPr>
          <p:cNvPr id="41988" name="Oval 6">
            <a:extLst>
              <a:ext uri="{FF2B5EF4-FFF2-40B4-BE49-F238E27FC236}">
                <a16:creationId xmlns:a16="http://schemas.microsoft.com/office/drawing/2014/main" id="{F652BCB1-73F5-5348-83C1-3CDDA11092D4}"/>
              </a:ext>
            </a:extLst>
          </p:cNvPr>
          <p:cNvSpPr>
            <a:spLocks noChangeArrowheads="1"/>
          </p:cNvSpPr>
          <p:nvPr/>
        </p:nvSpPr>
        <p:spPr bwMode="auto">
          <a:xfrm>
            <a:off x="7467600" y="1828800"/>
            <a:ext cx="3962400" cy="3733800"/>
          </a:xfrm>
          <a:prstGeom prst="ellipse">
            <a:avLst/>
          </a:prstGeom>
          <a:solidFill>
            <a:schemeClr val="accent1"/>
          </a:solidFill>
          <a:ln w="57150">
            <a:solidFill>
              <a:srgbClr val="FF3300"/>
            </a:solidFill>
            <a:round/>
            <a:headEnd/>
            <a:tailEnd/>
          </a:ln>
        </p:spPr>
        <p:txBody>
          <a:bodyPr vert="vert270" wrap="none" anchor="ctr"/>
          <a:lstStyle/>
          <a:p>
            <a:pPr algn="ctr">
              <a:defRPr/>
            </a:pPr>
            <a:r>
              <a:rPr lang="en-US" sz="2800" dirty="0">
                <a:latin typeface="Arial" pitchFamily="-65" charset="0"/>
                <a:ea typeface="+mn-ea"/>
              </a:rPr>
              <a:t>Cell                   </a:t>
            </a:r>
          </a:p>
          <a:p>
            <a:pPr algn="ctr">
              <a:defRPr/>
            </a:pPr>
            <a:endParaRPr lang="en-US" sz="2800" dirty="0">
              <a:latin typeface="Arial" pitchFamily="-65" charset="0"/>
              <a:ea typeface="+mn-ea"/>
            </a:endParaRPr>
          </a:p>
          <a:p>
            <a:pPr algn="ctr">
              <a:defRPr/>
            </a:pPr>
            <a:endParaRPr lang="en-US" sz="2800" dirty="0">
              <a:latin typeface="Arial" pitchFamily="-65" charset="0"/>
              <a:ea typeface="+mn-ea"/>
            </a:endParaRPr>
          </a:p>
          <a:p>
            <a:pPr algn="ctr">
              <a:defRPr/>
            </a:pPr>
            <a:endParaRPr lang="en-US" sz="2800" dirty="0">
              <a:latin typeface="Arial" pitchFamily="-65" charset="0"/>
              <a:ea typeface="+mn-ea"/>
            </a:endParaRPr>
          </a:p>
          <a:p>
            <a:pPr algn="ctr">
              <a:defRPr/>
            </a:pPr>
            <a:endParaRPr lang="en-US" sz="2800" dirty="0">
              <a:latin typeface="Arial" pitchFamily="-65" charset="0"/>
              <a:ea typeface="+mn-ea"/>
            </a:endParaRPr>
          </a:p>
          <a:p>
            <a:pPr algn="ctr">
              <a:defRPr/>
            </a:pPr>
            <a:endParaRPr lang="en-US" sz="2800" dirty="0">
              <a:latin typeface="Arial" pitchFamily="-65" charset="0"/>
              <a:ea typeface="+mn-ea"/>
            </a:endParaRPr>
          </a:p>
        </p:txBody>
      </p:sp>
      <p:sp>
        <p:nvSpPr>
          <p:cNvPr id="492552" name="Text Box 8">
            <a:extLst>
              <a:ext uri="{FF2B5EF4-FFF2-40B4-BE49-F238E27FC236}">
                <a16:creationId xmlns:a16="http://schemas.microsoft.com/office/drawing/2014/main" id="{FE706DE9-995F-584A-8C94-35F06D518EA3}"/>
              </a:ext>
            </a:extLst>
          </p:cNvPr>
          <p:cNvSpPr txBox="1">
            <a:spLocks noChangeArrowheads="1"/>
          </p:cNvSpPr>
          <p:nvPr/>
        </p:nvSpPr>
        <p:spPr bwMode="auto">
          <a:xfrm>
            <a:off x="1536700" y="5305425"/>
            <a:ext cx="3000375" cy="118745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lgn="ctr">
              <a:defRPr/>
            </a:pPr>
            <a:r>
              <a:rPr lang="en-US" sz="2400">
                <a:solidFill>
                  <a:srgbClr val="FFFF00"/>
                </a:solidFill>
                <a:latin typeface="Arial" charset="0"/>
                <a:ea typeface="+mn-ea"/>
              </a:rPr>
              <a:t>Oxidized Cholesterol</a:t>
            </a:r>
          </a:p>
          <a:p>
            <a:pPr algn="ctr">
              <a:defRPr/>
            </a:pPr>
            <a:r>
              <a:rPr lang="en-US" sz="2400">
                <a:solidFill>
                  <a:srgbClr val="FFFF00"/>
                </a:solidFill>
                <a:latin typeface="Arial" charset="0"/>
                <a:ea typeface="+mn-ea"/>
              </a:rPr>
              <a:t>Free Radicals</a:t>
            </a:r>
          </a:p>
          <a:p>
            <a:pPr algn="ctr">
              <a:defRPr/>
            </a:pPr>
            <a:r>
              <a:rPr lang="en-US" sz="2400">
                <a:solidFill>
                  <a:srgbClr val="FFFF00"/>
                </a:solidFill>
                <a:latin typeface="Arial" charset="0"/>
                <a:ea typeface="+mn-ea"/>
              </a:rPr>
              <a:t>Inflammation</a:t>
            </a:r>
          </a:p>
        </p:txBody>
      </p:sp>
    </p:spTree>
  </p:cSld>
  <p:clrMapOvr>
    <a:masterClrMapping/>
  </p:clrMapOvr>
  <p:transition advTm="0">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0-#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E84E5C27-0391-C04E-9FF8-20389A8D30BB}"/>
              </a:ext>
            </a:extLst>
          </p:cNvPr>
          <p:cNvSpPr>
            <a:spLocks noChangeArrowheads="1"/>
          </p:cNvSpPr>
          <p:nvPr/>
        </p:nvSpPr>
        <p:spPr bwMode="auto">
          <a:xfrm>
            <a:off x="0" y="0"/>
            <a:ext cx="9144000" cy="6858000"/>
          </a:xfrm>
          <a:prstGeom prst="rect">
            <a:avLst/>
          </a:prstGeom>
          <a:gradFill rotWithShape="1">
            <a:gsLst>
              <a:gs pos="0">
                <a:srgbClr val="460000"/>
              </a:gs>
              <a:gs pos="25999">
                <a:srgbClr val="B00202"/>
              </a:gs>
              <a:gs pos="75999">
                <a:srgbClr val="B00202"/>
              </a:gs>
              <a:gs pos="100000">
                <a:srgbClr val="460000"/>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chemeClr val="bg2"/>
              </a:solidFill>
            </a:endParaRPr>
          </a:p>
        </p:txBody>
      </p:sp>
      <p:sp>
        <p:nvSpPr>
          <p:cNvPr id="57347" name="WordArt 6">
            <a:extLst>
              <a:ext uri="{FF2B5EF4-FFF2-40B4-BE49-F238E27FC236}">
                <a16:creationId xmlns:a16="http://schemas.microsoft.com/office/drawing/2014/main" id="{0EB8184E-E34D-A94C-8801-98DC8C918E8D}"/>
              </a:ext>
            </a:extLst>
          </p:cNvPr>
          <p:cNvSpPr>
            <a:spLocks noChangeArrowheads="1" noChangeShapeType="1" noTextEdit="1"/>
          </p:cNvSpPr>
          <p:nvPr/>
        </p:nvSpPr>
        <p:spPr bwMode="auto">
          <a:xfrm>
            <a:off x="609600" y="533400"/>
            <a:ext cx="8001000" cy="1400175"/>
          </a:xfrm>
          <a:prstGeom prst="rect">
            <a:avLst/>
          </a:prstGeom>
        </p:spPr>
        <p:txBody>
          <a:bodyPr wrap="none" fromWordArt="1">
            <a:prstTxWarp prst="textFadeUp">
              <a:avLst>
                <a:gd name="adj" fmla="val 9991"/>
              </a:avLst>
            </a:prstTxWarp>
          </a:bodyPr>
          <a:lstStyle/>
          <a:p>
            <a:pPr algn="ctr"/>
            <a:r>
              <a:rPr lang="en-US" sz="9600" b="1" kern="10">
                <a:ln w="12700">
                  <a:solidFill>
                    <a:schemeClr val="bg2"/>
                  </a:solidFill>
                  <a:round/>
                  <a:headEnd/>
                  <a:tailEnd/>
                </a:ln>
                <a:solidFill>
                  <a:srgbClr val="FFFF00"/>
                </a:solidFill>
                <a:effectLst>
                  <a:outerShdw dist="35921" dir="2700000" sy="50000" rotWithShape="0">
                    <a:srgbClr val="5F5F5F">
                      <a:alpha val="74997"/>
                    </a:srgbClr>
                  </a:outerShdw>
                </a:effectLst>
                <a:latin typeface="Chiller"/>
              </a:rPr>
              <a:t>Oxydative Stress</a:t>
            </a:r>
          </a:p>
        </p:txBody>
      </p:sp>
      <p:grpSp>
        <p:nvGrpSpPr>
          <p:cNvPr id="57348" name="Group 3">
            <a:extLst>
              <a:ext uri="{FF2B5EF4-FFF2-40B4-BE49-F238E27FC236}">
                <a16:creationId xmlns:a16="http://schemas.microsoft.com/office/drawing/2014/main" id="{F60A0CE6-0F5F-4245-9255-E1D7FD109158}"/>
              </a:ext>
            </a:extLst>
          </p:cNvPr>
          <p:cNvGrpSpPr>
            <a:grpSpLocks/>
          </p:cNvGrpSpPr>
          <p:nvPr/>
        </p:nvGrpSpPr>
        <p:grpSpPr bwMode="auto">
          <a:xfrm>
            <a:off x="5943600" y="2667000"/>
            <a:ext cx="2895600" cy="2133600"/>
            <a:chOff x="1152" y="1728"/>
            <a:chExt cx="1824" cy="1344"/>
          </a:xfrm>
        </p:grpSpPr>
        <p:sp>
          <p:nvSpPr>
            <p:cNvPr id="504836" name="Oval 4">
              <a:extLst>
                <a:ext uri="{FF2B5EF4-FFF2-40B4-BE49-F238E27FC236}">
                  <a16:creationId xmlns:a16="http://schemas.microsoft.com/office/drawing/2014/main" id="{6319747B-B746-004D-82F7-0CBF2D44F2CA}"/>
                </a:ext>
              </a:extLst>
            </p:cNvPr>
            <p:cNvSpPr>
              <a:spLocks noChangeArrowheads="1"/>
            </p:cNvSpPr>
            <p:nvPr/>
          </p:nvSpPr>
          <p:spPr bwMode="auto">
            <a:xfrm>
              <a:off x="1152" y="1728"/>
              <a:ext cx="1392" cy="1344"/>
            </a:xfrm>
            <a:prstGeom prst="ellipse">
              <a:avLst/>
            </a:prstGeom>
            <a:solidFill>
              <a:srgbClr val="FFFF00"/>
            </a:solidFill>
            <a:ln w="76200">
              <a:solidFill>
                <a:schemeClr val="bg1"/>
              </a:solidFill>
              <a:round/>
              <a:headEnd/>
              <a:tailEnd/>
            </a:ln>
            <a:effectLst/>
          </p:spPr>
          <p:txBody>
            <a:bodyPr wrap="none" anchor="ctr"/>
            <a:lstStyle/>
            <a:p>
              <a:pPr algn="ctr">
                <a:defRPr/>
              </a:pPr>
              <a:r>
                <a:rPr lang="en-US" sz="3200">
                  <a:solidFill>
                    <a:schemeClr val="bg2"/>
                  </a:solidFill>
                  <a:effectLst>
                    <a:outerShdw blurRad="38100" dist="38100" dir="2700000" algn="tl">
                      <a:srgbClr val="FFFFFF"/>
                    </a:outerShdw>
                  </a:effectLst>
                  <a:latin typeface="Arial" charset="0"/>
                  <a:ea typeface="+mn-ea"/>
                </a:rPr>
                <a:t>Cholesterol</a:t>
              </a:r>
            </a:p>
          </p:txBody>
        </p:sp>
        <p:sp>
          <p:nvSpPr>
            <p:cNvPr id="57354" name="Oval 5">
              <a:extLst>
                <a:ext uri="{FF2B5EF4-FFF2-40B4-BE49-F238E27FC236}">
                  <a16:creationId xmlns:a16="http://schemas.microsoft.com/office/drawing/2014/main" id="{D51A6BC2-29EF-6D41-B806-C689E1EBDC9A}"/>
                </a:ext>
              </a:extLst>
            </p:cNvPr>
            <p:cNvSpPr>
              <a:spLocks noChangeArrowheads="1"/>
            </p:cNvSpPr>
            <p:nvPr/>
          </p:nvSpPr>
          <p:spPr bwMode="auto">
            <a:xfrm>
              <a:off x="1776" y="1824"/>
              <a:ext cx="1200" cy="1152"/>
            </a:xfrm>
            <a:prstGeom prst="ellipse">
              <a:avLst/>
            </a:prstGeom>
            <a:solidFill>
              <a:srgbClr val="B0020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grpSp>
      <p:sp>
        <p:nvSpPr>
          <p:cNvPr id="43012" name="Oval 6">
            <a:extLst>
              <a:ext uri="{FF2B5EF4-FFF2-40B4-BE49-F238E27FC236}">
                <a16:creationId xmlns:a16="http://schemas.microsoft.com/office/drawing/2014/main" id="{1E7B2F46-1BAB-6747-94DD-719F267D7AEF}"/>
              </a:ext>
            </a:extLst>
          </p:cNvPr>
          <p:cNvSpPr>
            <a:spLocks noChangeArrowheads="1"/>
          </p:cNvSpPr>
          <p:nvPr/>
        </p:nvSpPr>
        <p:spPr bwMode="auto">
          <a:xfrm>
            <a:off x="7467600" y="1828800"/>
            <a:ext cx="3962400" cy="3733800"/>
          </a:xfrm>
          <a:prstGeom prst="ellipse">
            <a:avLst/>
          </a:prstGeom>
          <a:solidFill>
            <a:schemeClr val="accent1"/>
          </a:solidFill>
          <a:ln w="57150">
            <a:solidFill>
              <a:srgbClr val="FF3300"/>
            </a:solidFill>
            <a:round/>
            <a:headEnd/>
            <a:tailEnd/>
          </a:ln>
        </p:spPr>
        <p:txBody>
          <a:bodyPr vert="vert270" wrap="none" anchor="ctr"/>
          <a:lstStyle/>
          <a:p>
            <a:pPr algn="ctr">
              <a:defRPr/>
            </a:pPr>
            <a:r>
              <a:rPr lang="en-US" sz="2800" dirty="0">
                <a:latin typeface="Arial" pitchFamily="-65" charset="0"/>
                <a:ea typeface="+mn-ea"/>
              </a:rPr>
              <a:t>Cell                   </a:t>
            </a:r>
          </a:p>
          <a:p>
            <a:pPr algn="ctr">
              <a:defRPr/>
            </a:pPr>
            <a:endParaRPr lang="en-US" sz="2800" dirty="0">
              <a:latin typeface="Arial" pitchFamily="-65" charset="0"/>
              <a:ea typeface="+mn-ea"/>
            </a:endParaRPr>
          </a:p>
          <a:p>
            <a:pPr algn="ctr">
              <a:defRPr/>
            </a:pPr>
            <a:endParaRPr lang="en-US" sz="2800" dirty="0">
              <a:latin typeface="Arial" pitchFamily="-65" charset="0"/>
              <a:ea typeface="+mn-ea"/>
            </a:endParaRPr>
          </a:p>
          <a:p>
            <a:pPr algn="ctr">
              <a:defRPr/>
            </a:pPr>
            <a:endParaRPr lang="en-US" sz="2800" dirty="0">
              <a:latin typeface="Arial" pitchFamily="-65" charset="0"/>
              <a:ea typeface="+mn-ea"/>
            </a:endParaRPr>
          </a:p>
          <a:p>
            <a:pPr algn="ctr">
              <a:defRPr/>
            </a:pPr>
            <a:endParaRPr lang="en-US" sz="2800" dirty="0">
              <a:latin typeface="Arial" pitchFamily="-65" charset="0"/>
              <a:ea typeface="+mn-ea"/>
            </a:endParaRPr>
          </a:p>
          <a:p>
            <a:pPr algn="ctr">
              <a:defRPr/>
            </a:pPr>
            <a:endParaRPr lang="en-US" sz="2800" dirty="0">
              <a:latin typeface="Arial" pitchFamily="-65" charset="0"/>
              <a:ea typeface="+mn-ea"/>
            </a:endParaRPr>
          </a:p>
        </p:txBody>
      </p:sp>
      <p:sp>
        <p:nvSpPr>
          <p:cNvPr id="504840" name="Text Box 8">
            <a:extLst>
              <a:ext uri="{FF2B5EF4-FFF2-40B4-BE49-F238E27FC236}">
                <a16:creationId xmlns:a16="http://schemas.microsoft.com/office/drawing/2014/main" id="{24DB8C9A-ED85-8C4E-B94D-2E9127CDE746}"/>
              </a:ext>
            </a:extLst>
          </p:cNvPr>
          <p:cNvSpPr txBox="1">
            <a:spLocks noChangeArrowheads="1"/>
          </p:cNvSpPr>
          <p:nvPr/>
        </p:nvSpPr>
        <p:spPr bwMode="auto">
          <a:xfrm>
            <a:off x="1536700" y="5305425"/>
            <a:ext cx="3000375" cy="118745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lgn="ctr">
              <a:defRPr/>
            </a:pPr>
            <a:r>
              <a:rPr lang="en-US" sz="2400">
                <a:solidFill>
                  <a:srgbClr val="FFFF00"/>
                </a:solidFill>
                <a:latin typeface="Arial" charset="0"/>
                <a:ea typeface="+mn-ea"/>
              </a:rPr>
              <a:t>Oxidized Cholesterol</a:t>
            </a:r>
          </a:p>
          <a:p>
            <a:pPr algn="ctr">
              <a:defRPr/>
            </a:pPr>
            <a:r>
              <a:rPr lang="en-US" sz="2400">
                <a:solidFill>
                  <a:srgbClr val="FFFF00"/>
                </a:solidFill>
                <a:latin typeface="Arial" charset="0"/>
                <a:ea typeface="+mn-ea"/>
              </a:rPr>
              <a:t>Free Radicals</a:t>
            </a:r>
          </a:p>
          <a:p>
            <a:pPr algn="ctr">
              <a:defRPr/>
            </a:pPr>
            <a:r>
              <a:rPr lang="en-US" sz="2400">
                <a:solidFill>
                  <a:srgbClr val="FFFF00"/>
                </a:solidFill>
                <a:latin typeface="Arial" charset="0"/>
                <a:ea typeface="+mn-ea"/>
              </a:rPr>
              <a:t>Inflammation</a:t>
            </a:r>
          </a:p>
        </p:txBody>
      </p:sp>
      <p:sp>
        <p:nvSpPr>
          <p:cNvPr id="57351" name="AutoShape 13">
            <a:extLst>
              <a:ext uri="{FF2B5EF4-FFF2-40B4-BE49-F238E27FC236}">
                <a16:creationId xmlns:a16="http://schemas.microsoft.com/office/drawing/2014/main" id="{CFDA2365-357E-FA48-BBDE-6FF927E8D017}"/>
              </a:ext>
            </a:extLst>
          </p:cNvPr>
          <p:cNvSpPr>
            <a:spLocks noChangeArrowheads="1"/>
          </p:cNvSpPr>
          <p:nvPr/>
        </p:nvSpPr>
        <p:spPr bwMode="auto">
          <a:xfrm rot="10104315">
            <a:off x="7010400" y="2805113"/>
            <a:ext cx="1143000" cy="1911350"/>
          </a:xfrm>
          <a:prstGeom prst="irregularSeal2">
            <a:avLst/>
          </a:prstGeom>
          <a:solidFill>
            <a:srgbClr val="B0020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504846" name="Text Box 14">
            <a:extLst>
              <a:ext uri="{FF2B5EF4-FFF2-40B4-BE49-F238E27FC236}">
                <a16:creationId xmlns:a16="http://schemas.microsoft.com/office/drawing/2014/main" id="{AEE2AE0E-22A3-5A4B-97A4-AC1DB0428250}"/>
              </a:ext>
            </a:extLst>
          </p:cNvPr>
          <p:cNvSpPr txBox="1">
            <a:spLocks noChangeArrowheads="1"/>
          </p:cNvSpPr>
          <p:nvPr/>
        </p:nvSpPr>
        <p:spPr bwMode="auto">
          <a:xfrm rot="-1707659">
            <a:off x="6934200" y="3459163"/>
            <a:ext cx="1266825" cy="579437"/>
          </a:xfrm>
          <a:prstGeom prst="rect">
            <a:avLst/>
          </a:prstGeom>
          <a:noFill/>
          <a:ln w="9525">
            <a:noFill/>
            <a:miter lim="800000"/>
            <a:headEnd/>
            <a:tailEnd/>
          </a:ln>
          <a:effectLst/>
        </p:spPr>
        <p:txBody>
          <a:bodyPr wrap="none">
            <a:spAutoFit/>
          </a:bodyPr>
          <a:lstStyle/>
          <a:p>
            <a:pPr>
              <a:defRPr/>
            </a:pPr>
            <a:r>
              <a:rPr lang="en-US" sz="3200">
                <a:effectLst>
                  <a:outerShdw blurRad="38100" dist="38100" dir="2700000" algn="tl">
                    <a:srgbClr val="000000"/>
                  </a:outerShdw>
                </a:effectLst>
                <a:latin typeface="Arial" charset="0"/>
                <a:ea typeface="+mn-ea"/>
              </a:rPr>
              <a:t>Ouch!</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504846"/>
                                        </p:tgtEl>
                                        <p:attrNameLst>
                                          <p:attrName>style.visibility</p:attrName>
                                        </p:attrNameLst>
                                      </p:cBhvr>
                                      <p:to>
                                        <p:strVal val="visible"/>
                                      </p:to>
                                    </p:set>
                                    <p:anim calcmode="lin" valueType="num">
                                      <p:cBhvr>
                                        <p:cTn id="7" dur="5000" fill="hold"/>
                                        <p:tgtEl>
                                          <p:spTgt spid="504846"/>
                                        </p:tgtEl>
                                        <p:attrNameLst>
                                          <p:attrName>ppt_w</p:attrName>
                                        </p:attrNameLst>
                                      </p:cBhvr>
                                      <p:tavLst>
                                        <p:tav tm="0" fmla="#ppt_w*sin(2.5*pi*$)">
                                          <p:val>
                                            <p:fltVal val="0"/>
                                          </p:val>
                                        </p:tav>
                                        <p:tav tm="100000">
                                          <p:val>
                                            <p:fltVal val="1"/>
                                          </p:val>
                                        </p:tav>
                                      </p:tavLst>
                                    </p:anim>
                                    <p:anim calcmode="lin" valueType="num">
                                      <p:cBhvr>
                                        <p:cTn id="8" dur="5000" fill="hold"/>
                                        <p:tgtEl>
                                          <p:spTgt spid="5048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4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Slide132">
            <a:extLst>
              <a:ext uri="{FF2B5EF4-FFF2-40B4-BE49-F238E27FC236}">
                <a16:creationId xmlns:a16="http://schemas.microsoft.com/office/drawing/2014/main" id="{5363BE33-FE00-6947-A53C-D70FD535573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026" descr="Slide131">
            <a:extLst>
              <a:ext uri="{FF2B5EF4-FFF2-40B4-BE49-F238E27FC236}">
                <a16:creationId xmlns:a16="http://schemas.microsoft.com/office/drawing/2014/main" id="{90D2E892-D3A8-1A4A-A00E-33ADCC6BD95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descr="F:\slides\Slide88.png">
            <a:extLst>
              <a:ext uri="{FF2B5EF4-FFF2-40B4-BE49-F238E27FC236}">
                <a16:creationId xmlns:a16="http://schemas.microsoft.com/office/drawing/2014/main" id="{BC19C2A4-8C12-584F-A48B-9C36B8A9FE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050" descr="Slide31">
            <a:extLst>
              <a:ext uri="{FF2B5EF4-FFF2-40B4-BE49-F238E27FC236}">
                <a16:creationId xmlns:a16="http://schemas.microsoft.com/office/drawing/2014/main" id="{C08446B7-F570-5C42-B19D-D1A53BD3D68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2" descr="heavy metals.jpg">
            <a:extLst>
              <a:ext uri="{FF2B5EF4-FFF2-40B4-BE49-F238E27FC236}">
                <a16:creationId xmlns:a16="http://schemas.microsoft.com/office/drawing/2014/main" id="{2BA494AC-A4E4-6A47-AD50-49C925F6439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dir="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026" descr="Slide179">
            <a:extLst>
              <a:ext uri="{FF2B5EF4-FFF2-40B4-BE49-F238E27FC236}">
                <a16:creationId xmlns:a16="http://schemas.microsoft.com/office/drawing/2014/main" id="{4ABD53FA-DED6-A749-8270-81213FCAA1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Slide93">
            <a:extLst>
              <a:ext uri="{FF2B5EF4-FFF2-40B4-BE49-F238E27FC236}">
                <a16:creationId xmlns:a16="http://schemas.microsoft.com/office/drawing/2014/main" id="{E60DD62C-81CC-D745-BDC2-E768EB08CDB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lide6">
            <a:extLst>
              <a:ext uri="{FF2B5EF4-FFF2-40B4-BE49-F238E27FC236}">
                <a16:creationId xmlns:a16="http://schemas.microsoft.com/office/drawing/2014/main" id="{1B3670CE-6212-9347-92C6-CADBAB16F67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Slide94">
            <a:extLst>
              <a:ext uri="{FF2B5EF4-FFF2-40B4-BE49-F238E27FC236}">
                <a16:creationId xmlns:a16="http://schemas.microsoft.com/office/drawing/2014/main" id="{490409D3-EB60-ED4D-AED9-8D7EE2CBE2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Slide95">
            <a:extLst>
              <a:ext uri="{FF2B5EF4-FFF2-40B4-BE49-F238E27FC236}">
                <a16:creationId xmlns:a16="http://schemas.microsoft.com/office/drawing/2014/main" id="{99E62AAA-7AA1-F64B-BA88-17B1E4AE446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Slide224">
            <a:extLst>
              <a:ext uri="{FF2B5EF4-FFF2-40B4-BE49-F238E27FC236}">
                <a16:creationId xmlns:a16="http://schemas.microsoft.com/office/drawing/2014/main" id="{9FCB89D6-B7C1-8F4B-B4E6-7059719BE1A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Slide225a">
            <a:extLst>
              <a:ext uri="{FF2B5EF4-FFF2-40B4-BE49-F238E27FC236}">
                <a16:creationId xmlns:a16="http://schemas.microsoft.com/office/drawing/2014/main" id="{7B3CAFA1-79DA-FC42-892A-73E0C4F5125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Slide225b">
            <a:extLst>
              <a:ext uri="{FF2B5EF4-FFF2-40B4-BE49-F238E27FC236}">
                <a16:creationId xmlns:a16="http://schemas.microsoft.com/office/drawing/2014/main" id="{8BE23022-0712-E44D-8303-93E24F0978F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028" descr="Slide225c">
            <a:extLst>
              <a:ext uri="{FF2B5EF4-FFF2-40B4-BE49-F238E27FC236}">
                <a16:creationId xmlns:a16="http://schemas.microsoft.com/office/drawing/2014/main" id="{B0519E55-F201-3546-A7DC-6F4E97BA4CA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Slide225">
            <a:extLst>
              <a:ext uri="{FF2B5EF4-FFF2-40B4-BE49-F238E27FC236}">
                <a16:creationId xmlns:a16="http://schemas.microsoft.com/office/drawing/2014/main" id="{1AFD936C-115A-0245-905A-C9E4DCF7253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Slide241">
            <a:extLst>
              <a:ext uri="{FF2B5EF4-FFF2-40B4-BE49-F238E27FC236}">
                <a16:creationId xmlns:a16="http://schemas.microsoft.com/office/drawing/2014/main" id="{E0137174-3F7C-3543-B250-39344D4B5AE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F:\slides\the creators diet.jpg">
            <a:extLst>
              <a:ext uri="{FF2B5EF4-FFF2-40B4-BE49-F238E27FC236}">
                <a16:creationId xmlns:a16="http://schemas.microsoft.com/office/drawing/2014/main" id="{ACF61B21-C7C0-D544-AAC8-A4D79E0C0AF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Back_thought.jpg">
            <a:extLst>
              <a:ext uri="{FF2B5EF4-FFF2-40B4-BE49-F238E27FC236}">
                <a16:creationId xmlns:a16="http://schemas.microsoft.com/office/drawing/2014/main" id="{B889C844-BCB2-2A49-9252-FD0553B9E64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lide10">
            <a:extLst>
              <a:ext uri="{FF2B5EF4-FFF2-40B4-BE49-F238E27FC236}">
                <a16:creationId xmlns:a16="http://schemas.microsoft.com/office/drawing/2014/main" id="{D6D2E1E3-E7DA-D246-935D-AFE2BF18D24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Slide284">
            <a:extLst>
              <a:ext uri="{FF2B5EF4-FFF2-40B4-BE49-F238E27FC236}">
                <a16:creationId xmlns:a16="http://schemas.microsoft.com/office/drawing/2014/main" id="{ECBD9B7A-114C-1D4E-B323-E921EB8B08E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19334709">
            <a:extLst>
              <a:ext uri="{FF2B5EF4-FFF2-40B4-BE49-F238E27FC236}">
                <a16:creationId xmlns:a16="http://schemas.microsoft.com/office/drawing/2014/main" id="{91A503F2-32A9-0D41-9FDC-FE58F17709C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502787" name="Rectangle 3">
            <a:extLst>
              <a:ext uri="{FF2B5EF4-FFF2-40B4-BE49-F238E27FC236}">
                <a16:creationId xmlns:a16="http://schemas.microsoft.com/office/drawing/2014/main" id="{D696CC4F-E944-094F-875F-5DBA18F99123}"/>
              </a:ext>
            </a:extLst>
          </p:cNvPr>
          <p:cNvSpPr>
            <a:spLocks noGrp="1" noChangeArrowheads="1"/>
          </p:cNvSpPr>
          <p:nvPr>
            <p:ph type="title"/>
          </p:nvPr>
        </p:nvSpPr>
        <p:spPr>
          <a:xfrm>
            <a:off x="457200" y="457200"/>
            <a:ext cx="8458200" cy="1143000"/>
          </a:xfrm>
          <a:effectLst>
            <a:outerShdw blurRad="63500" dist="38099" dir="2700000" algn="ctr" rotWithShape="0">
              <a:schemeClr val="bg2">
                <a:alpha val="74997"/>
              </a:schemeClr>
            </a:outerShdw>
          </a:effectLst>
        </p:spPr>
        <p:txBody>
          <a:bodyPr/>
          <a:lstStyle/>
          <a:p>
            <a:pPr eaLnBrk="1" hangingPunct="1">
              <a:defRPr/>
            </a:pPr>
            <a:r>
              <a:rPr lang="en-US" sz="6600">
                <a:solidFill>
                  <a:schemeClr val="tx1"/>
                </a:solidFill>
                <a:ea typeface="ＭＳ Ｐゴシック" charset="-128"/>
                <a:cs typeface="ＭＳ Ｐゴシック" charset="-128"/>
              </a:rPr>
              <a:t>Charcoal: Black Gold</a:t>
            </a:r>
          </a:p>
        </p:txBody>
      </p:sp>
      <p:sp>
        <p:nvSpPr>
          <p:cNvPr id="502788" name="Rectangle 4">
            <a:extLst>
              <a:ext uri="{FF2B5EF4-FFF2-40B4-BE49-F238E27FC236}">
                <a16:creationId xmlns:a16="http://schemas.microsoft.com/office/drawing/2014/main" id="{CC04B169-9815-0C49-823C-CFA9112B67D1}"/>
              </a:ext>
            </a:extLst>
          </p:cNvPr>
          <p:cNvSpPr>
            <a:spLocks noGrp="1" noChangeArrowheads="1"/>
          </p:cNvSpPr>
          <p:nvPr>
            <p:ph type="body" idx="1"/>
          </p:nvPr>
        </p:nvSpPr>
        <p:spPr>
          <a:xfrm>
            <a:off x="457200" y="1752600"/>
            <a:ext cx="4343400" cy="4648200"/>
          </a:xfrm>
          <a:effectLst>
            <a:outerShdw blurRad="63500" dist="38099" dir="2700000" algn="ctr" rotWithShape="0">
              <a:schemeClr val="bg2">
                <a:alpha val="74997"/>
              </a:schemeClr>
            </a:outerShdw>
          </a:effectLst>
        </p:spPr>
        <p:txBody>
          <a:bodyPr/>
          <a:lstStyle/>
          <a:p>
            <a:pPr marL="225425" indent="-225425" eaLnBrk="1" hangingPunct="1">
              <a:lnSpc>
                <a:spcPct val="90000"/>
              </a:lnSpc>
              <a:buFontTx/>
              <a:buNone/>
              <a:defRPr/>
            </a:pPr>
            <a:endParaRPr lang="en-US" sz="2000">
              <a:ea typeface="ＭＳ Ｐゴシック" charset="-128"/>
              <a:cs typeface="ＭＳ Ｐゴシック" charset="-128"/>
            </a:endParaRPr>
          </a:p>
          <a:p>
            <a:pPr marL="225425" indent="-225425" eaLnBrk="1" hangingPunct="1">
              <a:lnSpc>
                <a:spcPct val="90000"/>
              </a:lnSpc>
              <a:defRPr/>
            </a:pPr>
            <a:r>
              <a:rPr lang="en-US" sz="2000">
                <a:ea typeface="ＭＳ Ｐゴシック" charset="-128"/>
                <a:cs typeface="ＭＳ Ｐゴシック" charset="-128"/>
              </a:rPr>
              <a:t>For inflammation and swelling a charcoal poultice is effective. </a:t>
            </a:r>
          </a:p>
          <a:p>
            <a:pPr marL="225425" indent="-225425" eaLnBrk="1" hangingPunct="1">
              <a:lnSpc>
                <a:spcPct val="90000"/>
              </a:lnSpc>
              <a:defRPr/>
            </a:pPr>
            <a:r>
              <a:rPr lang="en-US" sz="2000">
                <a:ea typeface="ＭＳ Ｐゴシック" charset="-128"/>
                <a:cs typeface="ＭＳ Ｐゴシック" charset="-128"/>
              </a:rPr>
              <a:t>In a sauce pan mix: </a:t>
            </a:r>
          </a:p>
          <a:p>
            <a:pPr marL="576263" lvl="1" indent="-236538" eaLnBrk="1" hangingPunct="1">
              <a:lnSpc>
                <a:spcPct val="90000"/>
              </a:lnSpc>
              <a:defRPr/>
            </a:pPr>
            <a:r>
              <a:rPr lang="en-US" sz="2000"/>
              <a:t>3 Tbs. activated charcoal powder. </a:t>
            </a:r>
          </a:p>
          <a:p>
            <a:pPr marL="576263" lvl="1" indent="-236538" eaLnBrk="1" hangingPunct="1">
              <a:lnSpc>
                <a:spcPct val="90000"/>
              </a:lnSpc>
              <a:defRPr/>
            </a:pPr>
            <a:r>
              <a:rPr lang="en-US" sz="2000"/>
              <a:t>3 Tbs. whole flaxseed. </a:t>
            </a:r>
          </a:p>
          <a:p>
            <a:pPr marL="576263" lvl="1" indent="-236538" eaLnBrk="1" hangingPunct="1">
              <a:lnSpc>
                <a:spcPct val="90000"/>
              </a:lnSpc>
              <a:defRPr/>
            </a:pPr>
            <a:r>
              <a:rPr lang="en-US" sz="2000"/>
              <a:t>1 cup water.  </a:t>
            </a:r>
          </a:p>
          <a:p>
            <a:pPr marL="225425" indent="-225425" eaLnBrk="1" hangingPunct="1">
              <a:lnSpc>
                <a:spcPct val="90000"/>
              </a:lnSpc>
              <a:defRPr/>
            </a:pPr>
            <a:r>
              <a:rPr lang="en-US" sz="2000">
                <a:ea typeface="ＭＳ Ｐゴシック" charset="-128"/>
                <a:cs typeface="ＭＳ Ｐゴシック" charset="-128"/>
              </a:rPr>
              <a:t>Bring to a boil and let sit till cool and slightly thickened.  </a:t>
            </a:r>
          </a:p>
          <a:p>
            <a:pPr marL="225425" indent="-225425" eaLnBrk="1" hangingPunct="1">
              <a:lnSpc>
                <a:spcPct val="90000"/>
              </a:lnSpc>
              <a:defRPr/>
            </a:pPr>
            <a:r>
              <a:rPr lang="en-US" sz="2000">
                <a:ea typeface="ＭＳ Ｐゴシック" charset="-128"/>
                <a:cs typeface="ＭＳ Ｐゴシック" charset="-128"/>
              </a:rPr>
              <a:t>Spread the mixture about 1/4 inch thick on a sturdy paper towel; cover with a second paper towel and place the poultice on the affected area.    </a:t>
            </a:r>
          </a:p>
        </p:txBody>
      </p:sp>
      <p:sp>
        <p:nvSpPr>
          <p:cNvPr id="76805" name="Rectangle 5">
            <a:extLst>
              <a:ext uri="{FF2B5EF4-FFF2-40B4-BE49-F238E27FC236}">
                <a16:creationId xmlns:a16="http://schemas.microsoft.com/office/drawing/2014/main" id="{7737F9FA-7942-534F-B504-7E241B56DE0C}"/>
              </a:ext>
            </a:extLst>
          </p:cNvPr>
          <p:cNvSpPr>
            <a:spLocks noChangeArrowheads="1"/>
          </p:cNvSpPr>
          <p:nvPr/>
        </p:nvSpPr>
        <p:spPr bwMode="auto">
          <a:xfrm>
            <a:off x="1447800" y="6553200"/>
            <a:ext cx="6230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latin typeface="Times New Roman" panose="02020603050405020304" pitchFamily="18" charset="0"/>
              </a:rPr>
              <a:t>Cooney DO. Activated Charcoal in Medical Applications. Mercel Dekker, inc. 1995.</a:t>
            </a:r>
          </a:p>
        </p:txBody>
      </p:sp>
      <p:pic>
        <p:nvPicPr>
          <p:cNvPr id="502790" name="Picture 6" descr="68778">
            <a:extLst>
              <a:ext uri="{FF2B5EF4-FFF2-40B4-BE49-F238E27FC236}">
                <a16:creationId xmlns:a16="http://schemas.microsoft.com/office/drawing/2014/main" id="{A7D0996F-FE8C-054E-990F-6C2476B0333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6800" y="2514600"/>
            <a:ext cx="4038600" cy="3276600"/>
          </a:xfrm>
          <a:prstGeom prst="rect">
            <a:avLst/>
          </a:prstGeom>
          <a:noFill/>
          <a:ln w="57150">
            <a:solidFill>
              <a:schemeClr val="bg1"/>
            </a:solidFill>
            <a:miter lim="800000"/>
            <a:headEnd/>
            <a:tailEnd/>
          </a:ln>
          <a:effectLst>
            <a:outerShdw blurRad="63500" dist="38099" dir="2700000" algn="ctr" rotWithShape="0">
              <a:schemeClr val="bg2">
                <a:alpha val="74998"/>
              </a:schemeClr>
            </a:outerShdw>
          </a:effec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Back_thought.jpg">
            <a:extLst>
              <a:ext uri="{FF2B5EF4-FFF2-40B4-BE49-F238E27FC236}">
                <a16:creationId xmlns:a16="http://schemas.microsoft.com/office/drawing/2014/main" id="{246350EA-9316-9C45-AFAF-B269DF11E22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Slide263">
            <a:extLst>
              <a:ext uri="{FF2B5EF4-FFF2-40B4-BE49-F238E27FC236}">
                <a16:creationId xmlns:a16="http://schemas.microsoft.com/office/drawing/2014/main" id="{25F2D272-7AB3-0844-A206-E15A08BF999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2" descr="water.jpg">
            <a:extLst>
              <a:ext uri="{FF2B5EF4-FFF2-40B4-BE49-F238E27FC236}">
                <a16:creationId xmlns:a16="http://schemas.microsoft.com/office/drawing/2014/main" id="{80207F93-B0CA-3949-91EB-554D0E723F4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lide246">
            <a:extLst>
              <a:ext uri="{FF2B5EF4-FFF2-40B4-BE49-F238E27FC236}">
                <a16:creationId xmlns:a16="http://schemas.microsoft.com/office/drawing/2014/main" id="{0BEC40DC-6BA1-2D41-8B24-03815861B7E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Slide272">
            <a:extLst>
              <a:ext uri="{FF2B5EF4-FFF2-40B4-BE49-F238E27FC236}">
                <a16:creationId xmlns:a16="http://schemas.microsoft.com/office/drawing/2014/main" id="{F909F90E-A645-0A47-A436-E2B73F86F2E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Back_thought.jpg">
            <a:extLst>
              <a:ext uri="{FF2B5EF4-FFF2-40B4-BE49-F238E27FC236}">
                <a16:creationId xmlns:a16="http://schemas.microsoft.com/office/drawing/2014/main" id="{E4AF7EF7-A0AF-224C-9697-958046A4C7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026" descr="Slide153">
            <a:extLst>
              <a:ext uri="{FF2B5EF4-FFF2-40B4-BE49-F238E27FC236}">
                <a16:creationId xmlns:a16="http://schemas.microsoft.com/office/drawing/2014/main" id="{1D4301F0-8961-DE4B-99D5-52D0302CC5E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overeat1.png">
            <a:extLst>
              <a:ext uri="{FF2B5EF4-FFF2-40B4-BE49-F238E27FC236}">
                <a16:creationId xmlns:a16="http://schemas.microsoft.com/office/drawing/2014/main" id="{0B4547D5-1944-404D-8320-0401C8B0B77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overeat.png">
            <a:extLst>
              <a:ext uri="{FF2B5EF4-FFF2-40B4-BE49-F238E27FC236}">
                <a16:creationId xmlns:a16="http://schemas.microsoft.com/office/drawing/2014/main" id="{102E0280-EA69-9D4D-933A-575A0A6CC85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lide11">
            <a:extLst>
              <a:ext uri="{FF2B5EF4-FFF2-40B4-BE49-F238E27FC236}">
                <a16:creationId xmlns:a16="http://schemas.microsoft.com/office/drawing/2014/main" id="{04F1A20A-BBE5-654A-8A42-AF87484CCD3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2" descr="cellular immunity.jpg">
            <a:extLst>
              <a:ext uri="{FF2B5EF4-FFF2-40B4-BE49-F238E27FC236}">
                <a16:creationId xmlns:a16="http://schemas.microsoft.com/office/drawing/2014/main" id="{5932AF3E-264C-004B-8D11-7EC446B9717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ater2.jpg">
            <a:extLst>
              <a:ext uri="{FF2B5EF4-FFF2-40B4-BE49-F238E27FC236}">
                <a16:creationId xmlns:a16="http://schemas.microsoft.com/office/drawing/2014/main" id="{AC7F0CC6-AA36-6544-B2FA-FB38775AA4B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a:extLst>
              <a:ext uri="{FF2B5EF4-FFF2-40B4-BE49-F238E27FC236}">
                <a16:creationId xmlns:a16="http://schemas.microsoft.com/office/drawing/2014/main" id="{1774DA2F-9BCE-4A43-9166-9CF5D1C64645}"/>
              </a:ext>
            </a:extLst>
          </p:cNvPr>
          <p:cNvSpPr>
            <a:spLocks noGrp="1"/>
          </p:cNvSpPr>
          <p:nvPr>
            <p:ph type="title"/>
          </p:nvPr>
        </p:nvSpPr>
        <p:spPr>
          <a:xfrm>
            <a:off x="457200" y="145403"/>
            <a:ext cx="7772400" cy="1143000"/>
          </a:xfrm>
        </p:spPr>
        <p:txBody>
          <a:bodyPr/>
          <a:lstStyle/>
          <a:p>
            <a:pPr algn="l"/>
            <a:r>
              <a:rPr lang="en-US" sz="5400" b="1" dirty="0">
                <a:solidFill>
                  <a:schemeClr val="tx2">
                    <a:lumMod val="50000"/>
                  </a:schemeClr>
                </a:solidFill>
              </a:rPr>
              <a:t>A Three Day Fast</a:t>
            </a:r>
            <a:r>
              <a:rPr lang="en-US" sz="5400" b="1" i="0" dirty="0">
                <a:solidFill>
                  <a:schemeClr val="tx2">
                    <a:lumMod val="50000"/>
                  </a:schemeClr>
                </a:solidFill>
              </a:rPr>
              <a:t>:</a:t>
            </a:r>
          </a:p>
        </p:txBody>
      </p:sp>
      <p:sp>
        <p:nvSpPr>
          <p:cNvPr id="8" name="Content Placeholder 7">
            <a:extLst>
              <a:ext uri="{FF2B5EF4-FFF2-40B4-BE49-F238E27FC236}">
                <a16:creationId xmlns:a16="http://schemas.microsoft.com/office/drawing/2014/main" id="{38640A9D-82A1-BF49-B29F-EE190EB990A6}"/>
              </a:ext>
            </a:extLst>
          </p:cNvPr>
          <p:cNvSpPr>
            <a:spLocks noGrp="1"/>
          </p:cNvSpPr>
          <p:nvPr>
            <p:ph sz="half" idx="1"/>
          </p:nvPr>
        </p:nvSpPr>
        <p:spPr>
          <a:xfrm>
            <a:off x="533400" y="1905000"/>
            <a:ext cx="5029200" cy="4114800"/>
          </a:xfrm>
        </p:spPr>
        <p:txBody>
          <a:bodyPr/>
          <a:lstStyle/>
          <a:p>
            <a:r>
              <a:rPr lang="en-AU" sz="4400" dirty="0">
                <a:solidFill>
                  <a:srgbClr val="C00000"/>
                </a:solidFill>
              </a:rPr>
              <a:t>Resets the immune system.</a:t>
            </a:r>
          </a:p>
          <a:p>
            <a:r>
              <a:rPr lang="en-AU" sz="4400" dirty="0">
                <a:solidFill>
                  <a:srgbClr val="C00000"/>
                </a:solidFill>
              </a:rPr>
              <a:t>Reduces inflammation. </a:t>
            </a:r>
          </a:p>
        </p:txBody>
      </p:sp>
      <p:sp>
        <p:nvSpPr>
          <p:cNvPr id="10" name="TextBox 9">
            <a:extLst>
              <a:ext uri="{FF2B5EF4-FFF2-40B4-BE49-F238E27FC236}">
                <a16:creationId xmlns:a16="http://schemas.microsoft.com/office/drawing/2014/main" id="{CB6EE9FA-9EE1-4449-8C8A-7634BD2C284C}"/>
              </a:ext>
            </a:extLst>
          </p:cNvPr>
          <p:cNvSpPr txBox="1"/>
          <p:nvPr/>
        </p:nvSpPr>
        <p:spPr>
          <a:xfrm>
            <a:off x="1143000" y="6548619"/>
            <a:ext cx="2487604" cy="307777"/>
          </a:xfrm>
          <a:prstGeom prst="rect">
            <a:avLst/>
          </a:prstGeom>
          <a:noFill/>
        </p:spPr>
        <p:txBody>
          <a:bodyPr wrap="none" rtlCol="0">
            <a:spAutoFit/>
          </a:bodyPr>
          <a:lstStyle/>
          <a:p>
            <a:r>
              <a:rPr lang="en-US" sz="1400" dirty="0">
                <a:solidFill>
                  <a:schemeClr val="bg1"/>
                </a:solidFill>
                <a:latin typeface="+mn-lt"/>
              </a:rPr>
              <a:t>Cell Stem Cell. 14(6):810-23.</a:t>
            </a:r>
          </a:p>
        </p:txBody>
      </p:sp>
    </p:spTree>
    <p:extLst>
      <p:ext uri="{BB962C8B-B14F-4D97-AF65-F5344CB8AC3E}">
        <p14:creationId xmlns:p14="http://schemas.microsoft.com/office/powerpoint/2010/main" val="23651627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Slide103">
            <a:extLst>
              <a:ext uri="{FF2B5EF4-FFF2-40B4-BE49-F238E27FC236}">
                <a16:creationId xmlns:a16="http://schemas.microsoft.com/office/drawing/2014/main" id="{406A3DD2-3B9C-3A4C-A262-A57CC219DA5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Slide104">
            <a:extLst>
              <a:ext uri="{FF2B5EF4-FFF2-40B4-BE49-F238E27FC236}">
                <a16:creationId xmlns:a16="http://schemas.microsoft.com/office/drawing/2014/main" id="{6F882204-7D75-F847-9B0A-E3190E36A4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026" descr="Slide109">
            <a:extLst>
              <a:ext uri="{FF2B5EF4-FFF2-40B4-BE49-F238E27FC236}">
                <a16:creationId xmlns:a16="http://schemas.microsoft.com/office/drawing/2014/main" id="{E639E687-F8E4-F443-9DEA-7E6A8A20B5F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Slide111a">
            <a:extLst>
              <a:ext uri="{FF2B5EF4-FFF2-40B4-BE49-F238E27FC236}">
                <a16:creationId xmlns:a16="http://schemas.microsoft.com/office/drawing/2014/main" id="{EAF1134B-7C6F-E840-A06C-695FD934CE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2" descr="Autoimmune Inflammatory1.jpg">
            <a:extLst>
              <a:ext uri="{FF2B5EF4-FFF2-40B4-BE49-F238E27FC236}">
                <a16:creationId xmlns:a16="http://schemas.microsoft.com/office/drawing/2014/main" id="{68F15CDD-99F0-AE4D-BEBC-5B0284236B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026" descr="Slide111b">
            <a:extLst>
              <a:ext uri="{FF2B5EF4-FFF2-40B4-BE49-F238E27FC236}">
                <a16:creationId xmlns:a16="http://schemas.microsoft.com/office/drawing/2014/main" id="{AE21989B-86EA-C047-9DA8-0D3F322054F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2" descr="Autoimmune Inflammatory2.jpg">
            <a:extLst>
              <a:ext uri="{FF2B5EF4-FFF2-40B4-BE49-F238E27FC236}">
                <a16:creationId xmlns:a16="http://schemas.microsoft.com/office/drawing/2014/main" id="{3BFA29D5-BF08-004D-9B52-31EFEDCFC94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Slide111d">
            <a:extLst>
              <a:ext uri="{FF2B5EF4-FFF2-40B4-BE49-F238E27FC236}">
                <a16:creationId xmlns:a16="http://schemas.microsoft.com/office/drawing/2014/main" id="{8B0EFAB7-AC40-6E4A-9FA2-726D79C6F3E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2" descr="Autoimmune Inflammatory3.jpg">
            <a:extLst>
              <a:ext uri="{FF2B5EF4-FFF2-40B4-BE49-F238E27FC236}">
                <a16:creationId xmlns:a16="http://schemas.microsoft.com/office/drawing/2014/main" id="{156A9BCC-7695-5144-9217-2D21DD6F3B6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026" descr="Slide111e">
            <a:extLst>
              <a:ext uri="{FF2B5EF4-FFF2-40B4-BE49-F238E27FC236}">
                <a16:creationId xmlns:a16="http://schemas.microsoft.com/office/drawing/2014/main" id="{CCFD6387-432D-8049-9CA1-ECD37819A34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2" descr="Autoimmune Inflammatory4.jpg">
            <a:extLst>
              <a:ext uri="{FF2B5EF4-FFF2-40B4-BE49-F238E27FC236}">
                <a16:creationId xmlns:a16="http://schemas.microsoft.com/office/drawing/2014/main" id="{A782DCD0-05E2-454A-8A51-309EC020A0D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026" descr="Slide111f">
            <a:extLst>
              <a:ext uri="{FF2B5EF4-FFF2-40B4-BE49-F238E27FC236}">
                <a16:creationId xmlns:a16="http://schemas.microsoft.com/office/drawing/2014/main" id="{2FDF1BBA-9799-E942-ADFB-8187E68D971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2" descr="Autoimmune Inflammatory5.jpg">
            <a:extLst>
              <a:ext uri="{FF2B5EF4-FFF2-40B4-BE49-F238E27FC236}">
                <a16:creationId xmlns:a16="http://schemas.microsoft.com/office/drawing/2014/main" id="{D5C29768-CB84-AC46-9A4D-6F1AC261ABA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Slide167">
            <a:extLst>
              <a:ext uri="{FF2B5EF4-FFF2-40B4-BE49-F238E27FC236}">
                <a16:creationId xmlns:a16="http://schemas.microsoft.com/office/drawing/2014/main" id="{8C8FE3AE-0394-C94C-BE0C-3DC9E561AA9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2" descr="frig.jpg">
            <a:extLst>
              <a:ext uri="{FF2B5EF4-FFF2-40B4-BE49-F238E27FC236}">
                <a16:creationId xmlns:a16="http://schemas.microsoft.com/office/drawing/2014/main" id="{C29E5C2E-D1B5-8F4C-BF7C-5D93DC9BE27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26">
            <a:extLst>
              <a:ext uri="{FF2B5EF4-FFF2-40B4-BE49-F238E27FC236}">
                <a16:creationId xmlns:a16="http://schemas.microsoft.com/office/drawing/2014/main" id="{EFD18D9F-CB74-9D4A-8157-88FCDE60937F}"/>
              </a:ext>
            </a:extLst>
          </p:cNvPr>
          <p:cNvGrpSpPr>
            <a:grpSpLocks/>
          </p:cNvGrpSpPr>
          <p:nvPr/>
        </p:nvGrpSpPr>
        <p:grpSpPr bwMode="auto">
          <a:xfrm>
            <a:off x="0" y="4572000"/>
            <a:ext cx="9144000" cy="2286000"/>
            <a:chOff x="0" y="2880"/>
            <a:chExt cx="5760" cy="1440"/>
          </a:xfrm>
        </p:grpSpPr>
        <p:sp>
          <p:nvSpPr>
            <p:cNvPr id="27663" name="Rectangle 1027">
              <a:extLst>
                <a:ext uri="{FF2B5EF4-FFF2-40B4-BE49-F238E27FC236}">
                  <a16:creationId xmlns:a16="http://schemas.microsoft.com/office/drawing/2014/main" id="{BBF86A84-BADA-C94E-A47A-3788341A081F}"/>
                </a:ext>
              </a:extLst>
            </p:cNvPr>
            <p:cNvSpPr>
              <a:spLocks noChangeArrowheads="1"/>
            </p:cNvSpPr>
            <p:nvPr/>
          </p:nvSpPr>
          <p:spPr bwMode="auto">
            <a:xfrm>
              <a:off x="0" y="2880"/>
              <a:ext cx="5760" cy="1440"/>
            </a:xfrm>
            <a:prstGeom prst="rect">
              <a:avLst/>
            </a:prstGeom>
            <a:gradFill rotWithShape="0">
              <a:gsLst>
                <a:gs pos="0">
                  <a:srgbClr val="996600"/>
                </a:gs>
                <a:gs pos="50000">
                  <a:srgbClr val="FF5050"/>
                </a:gs>
                <a:gs pos="100000">
                  <a:srgbClr val="99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27664" name="WordArt 1028">
              <a:extLst>
                <a:ext uri="{FF2B5EF4-FFF2-40B4-BE49-F238E27FC236}">
                  <a16:creationId xmlns:a16="http://schemas.microsoft.com/office/drawing/2014/main" id="{F5AF7CA8-70EE-0E4C-9F9C-2BEEA46046BA}"/>
                </a:ext>
              </a:extLst>
            </p:cNvPr>
            <p:cNvSpPr>
              <a:spLocks noChangeArrowheads="1" noChangeShapeType="1" noTextEdit="1"/>
            </p:cNvSpPr>
            <p:nvPr/>
          </p:nvSpPr>
          <p:spPr bwMode="auto">
            <a:xfrm>
              <a:off x="2160" y="3360"/>
              <a:ext cx="1440" cy="552"/>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FFFFFF"/>
                  </a:solidFill>
                  <a:effectLst>
                    <a:outerShdw dist="71842" dir="2700000" algn="ctr" rotWithShape="0">
                      <a:srgbClr val="5F5F5F">
                        <a:alpha val="50000"/>
                      </a:srgbClr>
                    </a:outerShdw>
                  </a:effectLst>
                  <a:latin typeface="Arial Black" panose="020B0604020202020204" pitchFamily="34" charset="0"/>
                  <a:cs typeface="Arial Black" panose="020B0604020202020204" pitchFamily="34" charset="0"/>
                </a:rPr>
                <a:t>SKIN</a:t>
              </a:r>
            </a:p>
          </p:txBody>
        </p:sp>
      </p:grpSp>
      <p:grpSp>
        <p:nvGrpSpPr>
          <p:cNvPr id="3" name="Group 1029">
            <a:extLst>
              <a:ext uri="{FF2B5EF4-FFF2-40B4-BE49-F238E27FC236}">
                <a16:creationId xmlns:a16="http://schemas.microsoft.com/office/drawing/2014/main" id="{DA64762D-FCDC-DE45-8097-BB8865625B8C}"/>
              </a:ext>
            </a:extLst>
          </p:cNvPr>
          <p:cNvGrpSpPr>
            <a:grpSpLocks/>
          </p:cNvGrpSpPr>
          <p:nvPr/>
        </p:nvGrpSpPr>
        <p:grpSpPr bwMode="auto">
          <a:xfrm>
            <a:off x="0" y="2286000"/>
            <a:ext cx="9144000" cy="2286000"/>
            <a:chOff x="0" y="1440"/>
            <a:chExt cx="5760" cy="1440"/>
          </a:xfrm>
        </p:grpSpPr>
        <p:sp>
          <p:nvSpPr>
            <p:cNvPr id="27661" name="Rectangle 1030">
              <a:extLst>
                <a:ext uri="{FF2B5EF4-FFF2-40B4-BE49-F238E27FC236}">
                  <a16:creationId xmlns:a16="http://schemas.microsoft.com/office/drawing/2014/main" id="{B6CA58B8-CA2F-2343-A16F-63EEB9DDDE48}"/>
                </a:ext>
              </a:extLst>
            </p:cNvPr>
            <p:cNvSpPr>
              <a:spLocks noChangeArrowheads="1"/>
            </p:cNvSpPr>
            <p:nvPr/>
          </p:nvSpPr>
          <p:spPr bwMode="auto">
            <a:xfrm>
              <a:off x="0" y="1440"/>
              <a:ext cx="5760" cy="1440"/>
            </a:xfrm>
            <a:prstGeom prst="rect">
              <a:avLst/>
            </a:prstGeom>
            <a:gradFill rotWithShape="0">
              <a:gsLst>
                <a:gs pos="0">
                  <a:srgbClr val="996600"/>
                </a:gs>
                <a:gs pos="50000">
                  <a:srgbClr val="FFFF66"/>
                </a:gs>
                <a:gs pos="100000">
                  <a:srgbClr val="99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27662" name="WordArt 1031">
              <a:extLst>
                <a:ext uri="{FF2B5EF4-FFF2-40B4-BE49-F238E27FC236}">
                  <a16:creationId xmlns:a16="http://schemas.microsoft.com/office/drawing/2014/main" id="{6BB8F6A3-BD37-D840-9CA6-41F3250F4832}"/>
                </a:ext>
              </a:extLst>
            </p:cNvPr>
            <p:cNvSpPr>
              <a:spLocks noChangeArrowheads="1" noChangeShapeType="1" noTextEdit="1"/>
            </p:cNvSpPr>
            <p:nvPr/>
          </p:nvSpPr>
          <p:spPr bwMode="auto">
            <a:xfrm>
              <a:off x="720" y="1944"/>
              <a:ext cx="4320" cy="552"/>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FFFFFF"/>
                  </a:solidFill>
                  <a:effectLst>
                    <a:outerShdw dist="71842" dir="2700000" algn="ctr" rotWithShape="0">
                      <a:srgbClr val="5F5F5F">
                        <a:alpha val="50000"/>
                      </a:srgbClr>
                    </a:outerShdw>
                  </a:effectLst>
                  <a:latin typeface="Arial Black" panose="020B0604020202020204" pitchFamily="34" charset="0"/>
                  <a:cs typeface="Arial Black" panose="020B0604020202020204" pitchFamily="34" charset="0"/>
                </a:rPr>
                <a:t>INFLAMMATION</a:t>
              </a:r>
            </a:p>
          </p:txBody>
        </p:sp>
      </p:grpSp>
      <p:grpSp>
        <p:nvGrpSpPr>
          <p:cNvPr id="4" name="Group 1032">
            <a:extLst>
              <a:ext uri="{FF2B5EF4-FFF2-40B4-BE49-F238E27FC236}">
                <a16:creationId xmlns:a16="http://schemas.microsoft.com/office/drawing/2014/main" id="{B6159ECC-729D-7A41-B84D-489C36FAD7C4}"/>
              </a:ext>
            </a:extLst>
          </p:cNvPr>
          <p:cNvGrpSpPr>
            <a:grpSpLocks/>
          </p:cNvGrpSpPr>
          <p:nvPr/>
        </p:nvGrpSpPr>
        <p:grpSpPr bwMode="auto">
          <a:xfrm>
            <a:off x="0" y="0"/>
            <a:ext cx="9144000" cy="2286000"/>
            <a:chOff x="0" y="0"/>
            <a:chExt cx="5760" cy="1440"/>
          </a:xfrm>
        </p:grpSpPr>
        <p:sp>
          <p:nvSpPr>
            <p:cNvPr id="27659" name="Rectangle 1033">
              <a:extLst>
                <a:ext uri="{FF2B5EF4-FFF2-40B4-BE49-F238E27FC236}">
                  <a16:creationId xmlns:a16="http://schemas.microsoft.com/office/drawing/2014/main" id="{6E96FD6C-F542-A747-A707-3AEE379FE4E3}"/>
                </a:ext>
              </a:extLst>
            </p:cNvPr>
            <p:cNvSpPr>
              <a:spLocks noChangeArrowheads="1"/>
            </p:cNvSpPr>
            <p:nvPr/>
          </p:nvSpPr>
          <p:spPr bwMode="auto">
            <a:xfrm>
              <a:off x="0" y="0"/>
              <a:ext cx="5760" cy="1440"/>
            </a:xfrm>
            <a:prstGeom prst="rect">
              <a:avLst/>
            </a:prstGeom>
            <a:gradFill rotWithShape="0">
              <a:gsLst>
                <a:gs pos="0">
                  <a:srgbClr val="996600"/>
                </a:gs>
                <a:gs pos="50000">
                  <a:srgbClr val="33CC33"/>
                </a:gs>
                <a:gs pos="100000">
                  <a:srgbClr val="99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27660" name="WordArt 1034">
              <a:extLst>
                <a:ext uri="{FF2B5EF4-FFF2-40B4-BE49-F238E27FC236}">
                  <a16:creationId xmlns:a16="http://schemas.microsoft.com/office/drawing/2014/main" id="{9CC1666A-610D-5C4E-B90D-207B49E1B6EC}"/>
                </a:ext>
              </a:extLst>
            </p:cNvPr>
            <p:cNvSpPr>
              <a:spLocks noChangeArrowheads="1" noChangeShapeType="1" noTextEdit="1"/>
            </p:cNvSpPr>
            <p:nvPr/>
          </p:nvSpPr>
          <p:spPr bwMode="auto">
            <a:xfrm>
              <a:off x="240" y="456"/>
              <a:ext cx="5328" cy="552"/>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FFFFFF"/>
                  </a:solidFill>
                  <a:effectLst>
                    <a:outerShdw dist="71842" dir="2700000" algn="ctr" rotWithShape="0">
                      <a:srgbClr val="5F5F5F">
                        <a:alpha val="50000"/>
                      </a:srgbClr>
                    </a:outerShdw>
                  </a:effectLst>
                  <a:latin typeface="Arial Black" panose="020B0604020202020204" pitchFamily="34" charset="0"/>
                  <a:cs typeface="Arial Black" panose="020B0604020202020204" pitchFamily="34" charset="0"/>
                </a:rPr>
                <a:t>CELLULAR IMMUNITY</a:t>
              </a:r>
            </a:p>
          </p:txBody>
        </p:sp>
      </p:grpSp>
      <p:sp>
        <p:nvSpPr>
          <p:cNvPr id="485387" name="AutoShape 1035">
            <a:extLst>
              <a:ext uri="{FF2B5EF4-FFF2-40B4-BE49-F238E27FC236}">
                <a16:creationId xmlns:a16="http://schemas.microsoft.com/office/drawing/2014/main" id="{00B18579-A933-5440-A84A-737D4A393142}"/>
              </a:ext>
            </a:extLst>
          </p:cNvPr>
          <p:cNvSpPr>
            <a:spLocks noChangeArrowheads="1"/>
          </p:cNvSpPr>
          <p:nvPr/>
        </p:nvSpPr>
        <p:spPr bwMode="auto">
          <a:xfrm>
            <a:off x="152400" y="1905000"/>
            <a:ext cx="762000" cy="4267200"/>
          </a:xfrm>
          <a:prstGeom prst="upArrow">
            <a:avLst>
              <a:gd name="adj1" fmla="val 50000"/>
              <a:gd name="adj2" fmla="val 140000"/>
            </a:avLst>
          </a:prstGeom>
          <a:gradFill rotWithShape="0">
            <a:gsLst>
              <a:gs pos="0">
                <a:srgbClr val="00FF00"/>
              </a:gs>
              <a:gs pos="100000">
                <a:srgbClr val="FF3300"/>
              </a:gs>
            </a:gsLst>
            <a:lin ang="5400000" scaled="1"/>
          </a:gradFill>
          <a:ln w="57150">
            <a:solidFill>
              <a:schemeClr val="bg2"/>
            </a:solidFill>
            <a:miter lim="800000"/>
            <a:headEnd/>
            <a:tailEnd/>
          </a:ln>
          <a:effectLst>
            <a:outerShdw blurRad="63500" dist="53882" dir="2700000" algn="ctr" rotWithShape="0">
              <a:srgbClr val="5F5F5F">
                <a:alpha val="50000"/>
              </a:srgbClr>
            </a:outerShdw>
          </a:effectLst>
        </p:spPr>
        <p:txBody>
          <a:bodyPr wrap="none" anchor="ctr"/>
          <a:lstStyle/>
          <a:p>
            <a:pPr>
              <a:defRPr/>
            </a:pPr>
            <a:endParaRPr lang="en-US">
              <a:latin typeface="Arial" charset="0"/>
              <a:ea typeface="+mn-ea"/>
            </a:endParaRPr>
          </a:p>
        </p:txBody>
      </p:sp>
      <p:sp>
        <p:nvSpPr>
          <p:cNvPr id="485388" name="AutoShape 1036">
            <a:extLst>
              <a:ext uri="{FF2B5EF4-FFF2-40B4-BE49-F238E27FC236}">
                <a16:creationId xmlns:a16="http://schemas.microsoft.com/office/drawing/2014/main" id="{7CD006AC-CAE4-C14F-9028-C5ACE73F1F48}"/>
              </a:ext>
            </a:extLst>
          </p:cNvPr>
          <p:cNvSpPr>
            <a:spLocks noChangeArrowheads="1"/>
          </p:cNvSpPr>
          <p:nvPr/>
        </p:nvSpPr>
        <p:spPr bwMode="auto">
          <a:xfrm>
            <a:off x="8229600" y="2057400"/>
            <a:ext cx="685800" cy="1600200"/>
          </a:xfrm>
          <a:prstGeom prst="downArrow">
            <a:avLst>
              <a:gd name="adj1" fmla="val 50000"/>
              <a:gd name="adj2" fmla="val 58333"/>
            </a:avLst>
          </a:prstGeom>
          <a:gradFill rotWithShape="0">
            <a:gsLst>
              <a:gs pos="0">
                <a:srgbClr val="00FF00"/>
              </a:gs>
              <a:gs pos="100000">
                <a:srgbClr val="FFFF66"/>
              </a:gs>
            </a:gsLst>
            <a:lin ang="5400000" scaled="1"/>
          </a:gradFill>
          <a:ln w="57150">
            <a:solidFill>
              <a:schemeClr val="bg2"/>
            </a:solidFill>
            <a:miter lim="800000"/>
            <a:headEnd/>
            <a:tailEnd/>
          </a:ln>
          <a:effectLst>
            <a:outerShdw blurRad="63500" dist="53882" dir="2700000" algn="ctr" rotWithShape="0">
              <a:srgbClr val="5F5F5F">
                <a:alpha val="50000"/>
              </a:srgbClr>
            </a:outerShdw>
          </a:effectLst>
        </p:spPr>
        <p:txBody>
          <a:bodyPr wrap="none" anchor="ctr"/>
          <a:lstStyle/>
          <a:p>
            <a:pPr>
              <a:defRPr/>
            </a:pPr>
            <a:endParaRPr lang="en-US">
              <a:latin typeface="Arial" charset="0"/>
              <a:ea typeface="+mn-ea"/>
            </a:endParaRPr>
          </a:p>
        </p:txBody>
      </p:sp>
      <p:sp>
        <p:nvSpPr>
          <p:cNvPr id="485389" name="AutoShape 1037">
            <a:extLst>
              <a:ext uri="{FF2B5EF4-FFF2-40B4-BE49-F238E27FC236}">
                <a16:creationId xmlns:a16="http://schemas.microsoft.com/office/drawing/2014/main" id="{A59DAC54-58E8-804E-8EA3-D0AAA0127F63}"/>
              </a:ext>
            </a:extLst>
          </p:cNvPr>
          <p:cNvSpPr>
            <a:spLocks noChangeArrowheads="1"/>
          </p:cNvSpPr>
          <p:nvPr/>
        </p:nvSpPr>
        <p:spPr bwMode="auto">
          <a:xfrm>
            <a:off x="8229600" y="4038600"/>
            <a:ext cx="685800" cy="1600200"/>
          </a:xfrm>
          <a:prstGeom prst="downArrow">
            <a:avLst>
              <a:gd name="adj1" fmla="val 50000"/>
              <a:gd name="adj2" fmla="val 58333"/>
            </a:avLst>
          </a:prstGeom>
          <a:gradFill rotWithShape="0">
            <a:gsLst>
              <a:gs pos="0">
                <a:srgbClr val="FFFF66"/>
              </a:gs>
              <a:gs pos="100000">
                <a:srgbClr val="FF0000"/>
              </a:gs>
            </a:gsLst>
            <a:lin ang="5400000" scaled="1"/>
          </a:gradFill>
          <a:ln w="57150">
            <a:solidFill>
              <a:schemeClr val="bg2"/>
            </a:solidFill>
            <a:miter lim="800000"/>
            <a:headEnd/>
            <a:tailEnd/>
          </a:ln>
          <a:effectLst>
            <a:outerShdw blurRad="63500" dist="53882" dir="2700000" algn="ctr" rotWithShape="0">
              <a:srgbClr val="5F5F5F">
                <a:alpha val="50000"/>
              </a:srgbClr>
            </a:outerShdw>
          </a:effectLst>
        </p:spPr>
        <p:txBody>
          <a:bodyPr wrap="none" anchor="ctr"/>
          <a:lstStyle/>
          <a:p>
            <a:pPr>
              <a:defRPr/>
            </a:pPr>
            <a:endParaRPr lang="en-US">
              <a:latin typeface="Arial" charset="0"/>
              <a:ea typeface="+mn-ea"/>
            </a:endParaRPr>
          </a:p>
        </p:txBody>
      </p:sp>
      <p:grpSp>
        <p:nvGrpSpPr>
          <p:cNvPr id="5" name="Group 1038">
            <a:extLst>
              <a:ext uri="{FF2B5EF4-FFF2-40B4-BE49-F238E27FC236}">
                <a16:creationId xmlns:a16="http://schemas.microsoft.com/office/drawing/2014/main" id="{83E69FDF-1122-3A4A-A599-4FB3BDD42FB1}"/>
              </a:ext>
            </a:extLst>
          </p:cNvPr>
          <p:cNvGrpSpPr>
            <a:grpSpLocks/>
          </p:cNvGrpSpPr>
          <p:nvPr/>
        </p:nvGrpSpPr>
        <p:grpSpPr bwMode="auto">
          <a:xfrm>
            <a:off x="1066800" y="1752600"/>
            <a:ext cx="7010400" cy="3429000"/>
            <a:chOff x="672" y="1104"/>
            <a:chExt cx="4416" cy="2160"/>
          </a:xfrm>
        </p:grpSpPr>
        <p:pic>
          <p:nvPicPr>
            <p:cNvPr id="485391" name="Picture 1039" descr="C:\Program Files\Microsoft Office\Clipart\WebArt\bd10244_.gif">
              <a:extLst>
                <a:ext uri="{FF2B5EF4-FFF2-40B4-BE49-F238E27FC236}">
                  <a16:creationId xmlns:a16="http://schemas.microsoft.com/office/drawing/2014/main" id="{B75A878A-2ED3-A247-83BF-C198772C190B}"/>
                </a:ext>
              </a:extLst>
            </p:cNvPr>
            <p:cNvPicPr>
              <a:picLocks noChangeAspect="1" noChangeArrowheads="1"/>
            </p:cNvPicPr>
            <p:nvPr/>
          </p:nvPicPr>
          <p:blipFill>
            <a:blip r:embed="rId2"/>
            <a:srcRect/>
            <a:stretch>
              <a:fillRect/>
            </a:stretch>
          </p:blipFill>
          <p:spPr bwMode="auto">
            <a:xfrm>
              <a:off x="672" y="1104"/>
              <a:ext cx="4416" cy="2160"/>
            </a:xfrm>
            <a:prstGeom prst="rect">
              <a:avLst/>
            </a:prstGeom>
            <a:noFill/>
            <a:ln w="38100">
              <a:solidFill>
                <a:srgbClr val="000000"/>
              </a:solidFill>
              <a:miter lim="800000"/>
              <a:headEnd/>
              <a:tailEnd/>
            </a:ln>
            <a:effectLst>
              <a:outerShdw blurRad="63500" dist="71842" dir="2700000" algn="ctr" rotWithShape="0">
                <a:srgbClr val="5F5F5F">
                  <a:alpha val="50000"/>
                </a:srgbClr>
              </a:outerShdw>
            </a:effectLst>
          </p:spPr>
        </p:pic>
        <p:sp>
          <p:nvSpPr>
            <p:cNvPr id="27658" name="WordArt 1040">
              <a:extLst>
                <a:ext uri="{FF2B5EF4-FFF2-40B4-BE49-F238E27FC236}">
                  <a16:creationId xmlns:a16="http://schemas.microsoft.com/office/drawing/2014/main" id="{428BCD3F-FCD0-044C-8749-0D92694BCE15}"/>
                </a:ext>
              </a:extLst>
            </p:cNvPr>
            <p:cNvSpPr>
              <a:spLocks noChangeArrowheads="1" noChangeShapeType="1" noTextEdit="1"/>
            </p:cNvSpPr>
            <p:nvPr/>
          </p:nvSpPr>
          <p:spPr bwMode="auto">
            <a:xfrm>
              <a:off x="803" y="2878"/>
              <a:ext cx="4241" cy="328"/>
            </a:xfrm>
            <a:prstGeom prst="rect">
              <a:avLst/>
            </a:prstGeom>
          </p:spPr>
          <p:txBody>
            <a:bodyPr wrap="none" fromWordArt="1">
              <a:prstTxWarp prst="textFadeUp">
                <a:avLst>
                  <a:gd name="adj" fmla="val 5069"/>
                </a:avLst>
              </a:prstTxWarp>
            </a:bodyPr>
            <a:lstStyle/>
            <a:p>
              <a:pPr algn="ctr"/>
              <a:r>
                <a:rPr lang="en-US" sz="3600" kern="10">
                  <a:ln w="19050">
                    <a:solidFill>
                      <a:schemeClr val="bg1"/>
                    </a:solidFill>
                    <a:round/>
                    <a:headEnd/>
                    <a:tailEnd/>
                  </a:ln>
                  <a:solidFill>
                    <a:srgbClr val="FFFF00"/>
                  </a:solidFill>
                  <a:effectLst>
                    <a:outerShdw dist="35921" dir="2700000" sy="50000" rotWithShape="0">
                      <a:schemeClr val="tx1">
                        <a:alpha val="74997"/>
                      </a:schemeClr>
                    </a:outerShdw>
                  </a:effectLst>
                  <a:latin typeface="Arial Black" panose="020B0604020202020204" pitchFamily="34" charset="0"/>
                  <a:cs typeface="Arial Black" panose="020B0604020202020204" pitchFamily="34" charset="0"/>
                </a:rPr>
                <a:t>Too Much Inflammation!</a:t>
              </a:r>
            </a:p>
          </p:txBody>
        </p:sp>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485388"/>
                                        </p:tgtEl>
                                        <p:attrNameLst>
                                          <p:attrName>style.visibility</p:attrName>
                                        </p:attrNameLst>
                                      </p:cBhvr>
                                      <p:to>
                                        <p:strVal val="visible"/>
                                      </p:to>
                                    </p:set>
                                    <p:anim calcmode="lin" valueType="num">
                                      <p:cBhvr additive="base">
                                        <p:cTn id="22" dur="500" fill="hold"/>
                                        <p:tgtEl>
                                          <p:spTgt spid="485388"/>
                                        </p:tgtEl>
                                        <p:attrNameLst>
                                          <p:attrName>ppt_x</p:attrName>
                                        </p:attrNameLst>
                                      </p:cBhvr>
                                      <p:tavLst>
                                        <p:tav tm="0">
                                          <p:val>
                                            <p:strVal val="#ppt_x"/>
                                          </p:val>
                                        </p:tav>
                                        <p:tav tm="100000">
                                          <p:val>
                                            <p:strVal val="#ppt_x"/>
                                          </p:val>
                                        </p:tav>
                                      </p:tavLst>
                                    </p:anim>
                                    <p:anim calcmode="lin" valueType="num">
                                      <p:cBhvr additive="base">
                                        <p:cTn id="23" dur="500" fill="hold"/>
                                        <p:tgtEl>
                                          <p:spTgt spid="485388"/>
                                        </p:tgtEl>
                                        <p:attrNameLst>
                                          <p:attrName>ppt_y</p:attrName>
                                        </p:attrNameLst>
                                      </p:cBhvr>
                                      <p:tavLst>
                                        <p:tav tm="0">
                                          <p:val>
                                            <p:strVal val="0-#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7" presetClass="entr" presetSubtype="1" fill="hold" grpId="0" nodeType="clickEffect">
                                  <p:stCondLst>
                                    <p:cond delay="0"/>
                                  </p:stCondLst>
                                  <p:childTnLst>
                                    <p:set>
                                      <p:cBhvr>
                                        <p:cTn id="27" dur="1" fill="hold">
                                          <p:stCondLst>
                                            <p:cond delay="0"/>
                                          </p:stCondLst>
                                        </p:cTn>
                                        <p:tgtEl>
                                          <p:spTgt spid="485389"/>
                                        </p:tgtEl>
                                        <p:attrNameLst>
                                          <p:attrName>style.visibility</p:attrName>
                                        </p:attrNameLst>
                                      </p:cBhvr>
                                      <p:to>
                                        <p:strVal val="visible"/>
                                      </p:to>
                                    </p:set>
                                    <p:anim calcmode="lin" valueType="num">
                                      <p:cBhvr>
                                        <p:cTn id="28" dur="500" fill="hold"/>
                                        <p:tgtEl>
                                          <p:spTgt spid="485389"/>
                                        </p:tgtEl>
                                        <p:attrNameLst>
                                          <p:attrName>ppt_x</p:attrName>
                                        </p:attrNameLst>
                                      </p:cBhvr>
                                      <p:tavLst>
                                        <p:tav tm="0">
                                          <p:val>
                                            <p:strVal val="#ppt_x"/>
                                          </p:val>
                                        </p:tav>
                                        <p:tav tm="100000">
                                          <p:val>
                                            <p:strVal val="#ppt_x"/>
                                          </p:val>
                                        </p:tav>
                                      </p:tavLst>
                                    </p:anim>
                                    <p:anim calcmode="lin" valueType="num">
                                      <p:cBhvr>
                                        <p:cTn id="29" dur="500" fill="hold"/>
                                        <p:tgtEl>
                                          <p:spTgt spid="485389"/>
                                        </p:tgtEl>
                                        <p:attrNameLst>
                                          <p:attrName>ppt_y</p:attrName>
                                        </p:attrNameLst>
                                      </p:cBhvr>
                                      <p:tavLst>
                                        <p:tav tm="0">
                                          <p:val>
                                            <p:strVal val="#ppt_y-#ppt_h/2"/>
                                          </p:val>
                                        </p:tav>
                                        <p:tav tm="100000">
                                          <p:val>
                                            <p:strVal val="#ppt_y"/>
                                          </p:val>
                                        </p:tav>
                                      </p:tavLst>
                                    </p:anim>
                                    <p:anim calcmode="lin" valueType="num">
                                      <p:cBhvr>
                                        <p:cTn id="30" dur="500" fill="hold"/>
                                        <p:tgtEl>
                                          <p:spTgt spid="485389"/>
                                        </p:tgtEl>
                                        <p:attrNameLst>
                                          <p:attrName>ppt_w</p:attrName>
                                        </p:attrNameLst>
                                      </p:cBhvr>
                                      <p:tavLst>
                                        <p:tav tm="0">
                                          <p:val>
                                            <p:strVal val="#ppt_w"/>
                                          </p:val>
                                        </p:tav>
                                        <p:tav tm="100000">
                                          <p:val>
                                            <p:strVal val="#ppt_w"/>
                                          </p:val>
                                        </p:tav>
                                      </p:tavLst>
                                    </p:anim>
                                    <p:anim calcmode="lin" valueType="num">
                                      <p:cBhvr>
                                        <p:cTn id="31" dur="500" fill="hold"/>
                                        <p:tgtEl>
                                          <p:spTgt spid="485389"/>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4" fill="hold" grpId="0" nodeType="clickEffect">
                                  <p:stCondLst>
                                    <p:cond delay="0"/>
                                  </p:stCondLst>
                                  <p:childTnLst>
                                    <p:set>
                                      <p:cBhvr>
                                        <p:cTn id="35" dur="1" fill="hold">
                                          <p:stCondLst>
                                            <p:cond delay="0"/>
                                          </p:stCondLst>
                                        </p:cTn>
                                        <p:tgtEl>
                                          <p:spTgt spid="485387"/>
                                        </p:tgtEl>
                                        <p:attrNameLst>
                                          <p:attrName>style.visibility</p:attrName>
                                        </p:attrNameLst>
                                      </p:cBhvr>
                                      <p:to>
                                        <p:strVal val="visible"/>
                                      </p:to>
                                    </p:set>
                                    <p:anim calcmode="lin" valueType="num">
                                      <p:cBhvr>
                                        <p:cTn id="36" dur="500" fill="hold"/>
                                        <p:tgtEl>
                                          <p:spTgt spid="485387"/>
                                        </p:tgtEl>
                                        <p:attrNameLst>
                                          <p:attrName>ppt_x</p:attrName>
                                        </p:attrNameLst>
                                      </p:cBhvr>
                                      <p:tavLst>
                                        <p:tav tm="0">
                                          <p:val>
                                            <p:strVal val="#ppt_x"/>
                                          </p:val>
                                        </p:tav>
                                        <p:tav tm="100000">
                                          <p:val>
                                            <p:strVal val="#ppt_x"/>
                                          </p:val>
                                        </p:tav>
                                      </p:tavLst>
                                    </p:anim>
                                    <p:anim calcmode="lin" valueType="num">
                                      <p:cBhvr>
                                        <p:cTn id="37" dur="500" fill="hold"/>
                                        <p:tgtEl>
                                          <p:spTgt spid="485387"/>
                                        </p:tgtEl>
                                        <p:attrNameLst>
                                          <p:attrName>ppt_y</p:attrName>
                                        </p:attrNameLst>
                                      </p:cBhvr>
                                      <p:tavLst>
                                        <p:tav tm="0">
                                          <p:val>
                                            <p:strVal val="#ppt_y+#ppt_h/2"/>
                                          </p:val>
                                        </p:tav>
                                        <p:tav tm="100000">
                                          <p:val>
                                            <p:strVal val="#ppt_y"/>
                                          </p:val>
                                        </p:tav>
                                      </p:tavLst>
                                    </p:anim>
                                    <p:anim calcmode="lin" valueType="num">
                                      <p:cBhvr>
                                        <p:cTn id="38" dur="500" fill="hold"/>
                                        <p:tgtEl>
                                          <p:spTgt spid="485387"/>
                                        </p:tgtEl>
                                        <p:attrNameLst>
                                          <p:attrName>ppt_w</p:attrName>
                                        </p:attrNameLst>
                                      </p:cBhvr>
                                      <p:tavLst>
                                        <p:tav tm="0">
                                          <p:val>
                                            <p:strVal val="#ppt_w"/>
                                          </p:val>
                                        </p:tav>
                                        <p:tav tm="100000">
                                          <p:val>
                                            <p:strVal val="#ppt_w"/>
                                          </p:val>
                                        </p:tav>
                                      </p:tavLst>
                                    </p:anim>
                                    <p:anim calcmode="lin" valueType="num">
                                      <p:cBhvr>
                                        <p:cTn id="39" dur="500" fill="hold"/>
                                        <p:tgtEl>
                                          <p:spTgt spid="485387"/>
                                        </p:tgtEl>
                                        <p:attrNameLst>
                                          <p:attrName>ppt_h</p:attrName>
                                        </p:attrNameLst>
                                      </p:cBhvr>
                                      <p:tavLst>
                                        <p:tav tm="0">
                                          <p:val>
                                            <p:fltVal val="0"/>
                                          </p:val>
                                        </p:tav>
                                        <p:tav tm="100000">
                                          <p:val>
                                            <p:strVal val="#ppt_h"/>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16"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7" grpId="0" animBg="1"/>
      <p:bldP spid="485388" grpId="0" animBg="1"/>
      <p:bldP spid="48538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descr="coffee1.png">
            <a:extLst>
              <a:ext uri="{FF2B5EF4-FFF2-40B4-BE49-F238E27FC236}">
                <a16:creationId xmlns:a16="http://schemas.microsoft.com/office/drawing/2014/main" id="{D9199759-7844-664A-A33E-80BE4E6EF4B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offee2.png">
            <a:extLst>
              <a:ext uri="{FF2B5EF4-FFF2-40B4-BE49-F238E27FC236}">
                <a16:creationId xmlns:a16="http://schemas.microsoft.com/office/drawing/2014/main" id="{265E94F9-3030-EC43-BF19-2D4B610570C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026" descr="Slide250">
            <a:extLst>
              <a:ext uri="{FF2B5EF4-FFF2-40B4-BE49-F238E27FC236}">
                <a16:creationId xmlns:a16="http://schemas.microsoft.com/office/drawing/2014/main" id="{A12CA571-78C1-4545-BEB2-90D8B2349E2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1378" name="Picture 2" descr="Back_thought.jpg">
            <a:extLst>
              <a:ext uri="{FF2B5EF4-FFF2-40B4-BE49-F238E27FC236}">
                <a16:creationId xmlns:a16="http://schemas.microsoft.com/office/drawing/2014/main" id="{E160A9BE-D787-FE4B-96C1-59C2DDC1110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Slide58">
            <a:extLst>
              <a:ext uri="{FF2B5EF4-FFF2-40B4-BE49-F238E27FC236}">
                <a16:creationId xmlns:a16="http://schemas.microsoft.com/office/drawing/2014/main" id="{2EA50963-27D4-ED46-BABE-E73D34812CF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Slide208">
            <a:extLst>
              <a:ext uri="{FF2B5EF4-FFF2-40B4-BE49-F238E27FC236}">
                <a16:creationId xmlns:a16="http://schemas.microsoft.com/office/drawing/2014/main" id="{6BE6B087-F109-C84F-ADAC-6AEBBE6E5EF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5474" name="Picture 2" descr="Back_thought.jpg">
            <a:extLst>
              <a:ext uri="{FF2B5EF4-FFF2-40B4-BE49-F238E27FC236}">
                <a16:creationId xmlns:a16="http://schemas.microsoft.com/office/drawing/2014/main" id="{617022DA-4ECB-FF40-BE82-FD534FA0A39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050" descr="Slide68">
            <a:extLst>
              <a:ext uri="{FF2B5EF4-FFF2-40B4-BE49-F238E27FC236}">
                <a16:creationId xmlns:a16="http://schemas.microsoft.com/office/drawing/2014/main" id="{690AA28B-BDD4-6747-8BDB-D813964D48F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026" descr="Slide70">
            <a:extLst>
              <a:ext uri="{FF2B5EF4-FFF2-40B4-BE49-F238E27FC236}">
                <a16:creationId xmlns:a16="http://schemas.microsoft.com/office/drawing/2014/main" id="{ADF3E9BD-71AF-0245-8659-2BBA4EED503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2" descr="roads">
            <a:extLst>
              <a:ext uri="{FF2B5EF4-FFF2-40B4-BE49-F238E27FC236}">
                <a16:creationId xmlns:a16="http://schemas.microsoft.com/office/drawing/2014/main" id="{5376FBCE-E274-FF41-98E7-2005DC4C7E4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Slide200">
            <a:extLst>
              <a:ext uri="{FF2B5EF4-FFF2-40B4-BE49-F238E27FC236}">
                <a16:creationId xmlns:a16="http://schemas.microsoft.com/office/drawing/2014/main" id="{06E5C754-C012-BA47-89DB-9D7274A36B31}"/>
              </a:ext>
            </a:extLst>
          </p:cNvPr>
          <p:cNvPicPr>
            <a:picLocks noChangeAspect="1" noChangeArrowheads="1"/>
          </p:cNvPicPr>
          <p:nvPr/>
        </p:nvPicPr>
        <p:blipFill>
          <a:blip r:embed="rId2" cstate="email">
            <a:lum bright="6000" contrast="12000"/>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lide12">
            <a:extLst>
              <a:ext uri="{FF2B5EF4-FFF2-40B4-BE49-F238E27FC236}">
                <a16:creationId xmlns:a16="http://schemas.microsoft.com/office/drawing/2014/main" id="{16CE7E54-8020-D947-BB78-3A17A4D9C08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WordArt 3">
            <a:extLst>
              <a:ext uri="{FF2B5EF4-FFF2-40B4-BE49-F238E27FC236}">
                <a16:creationId xmlns:a16="http://schemas.microsoft.com/office/drawing/2014/main" id="{1DDF6FBE-5EBA-9D46-BEB7-0B60D4C71081}"/>
              </a:ext>
            </a:extLst>
          </p:cNvPr>
          <p:cNvSpPr>
            <a:spLocks noChangeArrowheads="1" noChangeShapeType="1" noTextEdit="1"/>
          </p:cNvSpPr>
          <p:nvPr/>
        </p:nvSpPr>
        <p:spPr bwMode="auto">
          <a:xfrm rot="-2737108">
            <a:off x="1025525" y="2603500"/>
            <a:ext cx="1400175" cy="7080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kern="10">
                <a:gradFill rotWithShape="1">
                  <a:gsLst>
                    <a:gs pos="0">
                      <a:srgbClr val="009999"/>
                    </a:gs>
                    <a:gs pos="100000">
                      <a:srgbClr val="9999FF"/>
                    </a:gs>
                  </a:gsLst>
                  <a:lin ang="18900000" scaled="1"/>
                </a:gradFill>
                <a:effectLst>
                  <a:outerShdw dist="53882" dir="2700000" algn="ctr" rotWithShape="0">
                    <a:srgbClr val="C0C0C0">
                      <a:alpha val="74997"/>
                    </a:srgbClr>
                  </a:outerShdw>
                </a:effectLst>
                <a:latin typeface="Times New Roman" panose="02020603050405020304" pitchFamily="18" charset="0"/>
                <a:cs typeface="Times New Roman" panose="02020603050405020304" pitchFamily="18" charset="0"/>
              </a:rPr>
              <a:t>Asthma</a:t>
            </a:r>
          </a:p>
        </p:txBody>
      </p:sp>
      <p:sp>
        <p:nvSpPr>
          <p:cNvPr id="28676" name="WordArt 4">
            <a:extLst>
              <a:ext uri="{FF2B5EF4-FFF2-40B4-BE49-F238E27FC236}">
                <a16:creationId xmlns:a16="http://schemas.microsoft.com/office/drawing/2014/main" id="{488DA303-CE50-1246-A922-8742437DB75F}"/>
              </a:ext>
            </a:extLst>
          </p:cNvPr>
          <p:cNvSpPr>
            <a:spLocks noChangeArrowheads="1" noChangeShapeType="1" noTextEdit="1"/>
          </p:cNvSpPr>
          <p:nvPr/>
        </p:nvSpPr>
        <p:spPr bwMode="auto">
          <a:xfrm>
            <a:off x="152400" y="5181600"/>
            <a:ext cx="2438400" cy="533400"/>
          </a:xfrm>
          <a:prstGeom prst="rect">
            <a:avLst/>
          </a:prstGeom>
        </p:spPr>
        <p:txBody>
          <a:bodyPr wrap="none" fromWordArt="1">
            <a:prstTxWarp prst="textCanDown">
              <a:avLst>
                <a:gd name="adj" fmla="val 33333"/>
              </a:avLst>
            </a:prstTxWarp>
          </a:bodyPr>
          <a:lstStyle/>
          <a:p>
            <a:pPr algn="ctr"/>
            <a:r>
              <a:rPr lang="en-US" sz="3600" kern="10">
                <a:ln w="9525">
                  <a:solidFill>
                    <a:srgbClr val="000000"/>
                  </a:solidFill>
                  <a:round/>
                  <a:headEnd/>
                  <a:tailEnd/>
                </a:ln>
                <a:solidFill>
                  <a:schemeClr val="accent1"/>
                </a:solidFill>
                <a:effectLst>
                  <a:outerShdw dist="35921" dir="2700000" algn="ctr" rotWithShape="0">
                    <a:srgbClr val="777777">
                      <a:alpha val="74997"/>
                    </a:srgbClr>
                  </a:outerShdw>
                </a:effectLst>
                <a:latin typeface="Times New Roman" panose="02020603050405020304" pitchFamily="18" charset="0"/>
                <a:cs typeface="Times New Roman" panose="02020603050405020304" pitchFamily="18" charset="0"/>
              </a:rPr>
              <a:t>Type I Diabetes</a:t>
            </a:r>
          </a:p>
        </p:txBody>
      </p:sp>
    </p:spTree>
  </p:cSld>
  <p:clrMapOvr>
    <a:masterClrMapping/>
  </p:clrMapOvr>
  <p:transition>
    <p:zoom dir="in"/>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Back_thought.jpg">
            <a:extLst>
              <a:ext uri="{FF2B5EF4-FFF2-40B4-BE49-F238E27FC236}">
                <a16:creationId xmlns:a16="http://schemas.microsoft.com/office/drawing/2014/main" id="{BEBD2D26-2DFD-3344-B124-38E53E6F5AC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Slide202">
            <a:extLst>
              <a:ext uri="{FF2B5EF4-FFF2-40B4-BE49-F238E27FC236}">
                <a16:creationId xmlns:a16="http://schemas.microsoft.com/office/drawing/2014/main" id="{29CE08D0-7338-F24E-ADB5-1BDBA0763B7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Slide204">
            <a:extLst>
              <a:ext uri="{FF2B5EF4-FFF2-40B4-BE49-F238E27FC236}">
                <a16:creationId xmlns:a16="http://schemas.microsoft.com/office/drawing/2014/main" id="{02221B4D-B9A2-F84E-8896-FD48E0DE5B2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Slide205">
            <a:extLst>
              <a:ext uri="{FF2B5EF4-FFF2-40B4-BE49-F238E27FC236}">
                <a16:creationId xmlns:a16="http://schemas.microsoft.com/office/drawing/2014/main" id="{8B6D7D8A-1653-9F4A-95B2-C55352F4597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3090F0A-1C3F-4F48-B83D-96B111D6AB88}"/>
              </a:ext>
            </a:extLst>
          </p:cNvPr>
          <p:cNvSpPr txBox="1"/>
          <p:nvPr/>
        </p:nvSpPr>
        <p:spPr>
          <a:xfrm>
            <a:off x="548640" y="5410200"/>
            <a:ext cx="4577728" cy="461665"/>
          </a:xfrm>
          <a:prstGeom prst="rect">
            <a:avLst/>
          </a:prstGeom>
          <a:noFill/>
        </p:spPr>
        <p:txBody>
          <a:bodyPr wrap="none" rtlCol="0">
            <a:spAutoFit/>
          </a:bodyPr>
          <a:lstStyle/>
          <a:p>
            <a:pPr marL="285750" indent="-285750">
              <a:buFont typeface="Wingdings" pitchFamily="2" charset="2"/>
              <a:buChar char="§"/>
            </a:pPr>
            <a:r>
              <a:rPr lang="en-US" sz="2400" b="1" dirty="0">
                <a:latin typeface="Times New Roman" panose="02020603050405020304" pitchFamily="18" charset="0"/>
                <a:cs typeface="Times New Roman" panose="02020603050405020304" pitchFamily="18" charset="0"/>
              </a:rPr>
              <a:t>Inter mitochondrial Melatonin.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Slide214">
            <a:extLst>
              <a:ext uri="{FF2B5EF4-FFF2-40B4-BE49-F238E27FC236}">
                <a16:creationId xmlns:a16="http://schemas.microsoft.com/office/drawing/2014/main" id="{C8C938BE-A98F-7141-B280-1B283B2FCB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Slide216">
            <a:extLst>
              <a:ext uri="{FF2B5EF4-FFF2-40B4-BE49-F238E27FC236}">
                <a16:creationId xmlns:a16="http://schemas.microsoft.com/office/drawing/2014/main" id="{A8402E8C-1A12-3E42-9F8D-A7299B807CA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Slide217">
            <a:extLst>
              <a:ext uri="{FF2B5EF4-FFF2-40B4-BE49-F238E27FC236}">
                <a16:creationId xmlns:a16="http://schemas.microsoft.com/office/drawing/2014/main" id="{D80FAB36-3E47-E046-B3DE-ADC12511105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Slide220">
            <a:extLst>
              <a:ext uri="{FF2B5EF4-FFF2-40B4-BE49-F238E27FC236}">
                <a16:creationId xmlns:a16="http://schemas.microsoft.com/office/drawing/2014/main" id="{8618E178-C217-5644-84FC-330458837DC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Slide222">
            <a:extLst>
              <a:ext uri="{FF2B5EF4-FFF2-40B4-BE49-F238E27FC236}">
                <a16:creationId xmlns:a16="http://schemas.microsoft.com/office/drawing/2014/main" id="{7B0AFAE1-A232-0446-B19E-D83028B2214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lide223">
            <a:extLst>
              <a:ext uri="{FF2B5EF4-FFF2-40B4-BE49-F238E27FC236}">
                <a16:creationId xmlns:a16="http://schemas.microsoft.com/office/drawing/2014/main" id="{0C79F26B-986B-B84A-B408-A2DAE6FF1A1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Back_thought.jpg">
            <a:extLst>
              <a:ext uri="{FF2B5EF4-FFF2-40B4-BE49-F238E27FC236}">
                <a16:creationId xmlns:a16="http://schemas.microsoft.com/office/drawing/2014/main" id="{23BCD8CE-EB28-454C-986A-27FB14B75D0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Back_thought.jpg">
            <a:extLst>
              <a:ext uri="{FF2B5EF4-FFF2-40B4-BE49-F238E27FC236}">
                <a16:creationId xmlns:a16="http://schemas.microsoft.com/office/drawing/2014/main" id="{CBE1043B-E042-9740-A145-89946416B06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Slide24">
            <a:extLst>
              <a:ext uri="{FF2B5EF4-FFF2-40B4-BE49-F238E27FC236}">
                <a16:creationId xmlns:a16="http://schemas.microsoft.com/office/drawing/2014/main" id="{12E801F7-2D1A-5344-A248-5654B847C23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1027">
            <a:extLst>
              <a:ext uri="{FF2B5EF4-FFF2-40B4-BE49-F238E27FC236}">
                <a16:creationId xmlns:a16="http://schemas.microsoft.com/office/drawing/2014/main" id="{41828F3F-F18E-C24D-8CD2-9FABF0A3B231}"/>
              </a:ext>
            </a:extLst>
          </p:cNvPr>
          <p:cNvSpPr>
            <a:spLocks noChangeArrowheads="1"/>
          </p:cNvSpPr>
          <p:nvPr/>
        </p:nvSpPr>
        <p:spPr bwMode="auto">
          <a:xfrm>
            <a:off x="0" y="0"/>
            <a:ext cx="9144000" cy="6858000"/>
          </a:xfrm>
          <a:prstGeom prst="rect">
            <a:avLst/>
          </a:prstGeom>
          <a:gradFill rotWithShape="0">
            <a:gsLst>
              <a:gs pos="0">
                <a:srgbClr val="003399"/>
              </a:gs>
              <a:gs pos="100000">
                <a:srgbClr val="001847"/>
              </a:gs>
            </a:gsLst>
            <a:lin ang="2700000" scaled="1"/>
          </a:gra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20838" name="Rectangle 6">
            <a:extLst>
              <a:ext uri="{FF2B5EF4-FFF2-40B4-BE49-F238E27FC236}">
                <a16:creationId xmlns:a16="http://schemas.microsoft.com/office/drawing/2014/main" id="{915A24CC-8A9F-014F-A979-A59050AF96BD}"/>
              </a:ext>
            </a:extLst>
          </p:cNvPr>
          <p:cNvSpPr>
            <a:spLocks noGrp="1" noChangeArrowheads="1"/>
          </p:cNvSpPr>
          <p:nvPr>
            <p:ph type="body" sz="half" idx="2"/>
          </p:nvPr>
        </p:nvSpPr>
        <p:spPr>
          <a:xfrm>
            <a:off x="4495800" y="381000"/>
            <a:ext cx="4648200" cy="6324600"/>
          </a:xfrm>
          <a:effectLst>
            <a:outerShdw blurRad="63500" dist="38099" dir="2700000" algn="ctr" rotWithShape="0">
              <a:schemeClr val="bg2">
                <a:alpha val="74997"/>
              </a:schemeClr>
            </a:outerShdw>
          </a:effectLst>
        </p:spPr>
        <p:txBody>
          <a:bodyPr/>
          <a:lstStyle/>
          <a:p>
            <a:pPr>
              <a:lnSpc>
                <a:spcPct val="110000"/>
              </a:lnSpc>
            </a:pPr>
            <a:r>
              <a:rPr lang="en-US" altLang="en-US" i="1">
                <a:latin typeface="Palatino Linotype" panose="02040502050505030304" pitchFamily="18" charset="0"/>
                <a:ea typeface="ＭＳ Ｐゴシック" panose="020B0600070205080204" pitchFamily="34" charset="-128"/>
              </a:rPr>
              <a:t>“Sickness of the mind prevails everywhere. Nine tenths of the diseases from which men suffer have their foundation here. Perhaps some living home trouble is, like a canker, eating to the very soul and weakening the life forces. Remorse for sin sometimes undermines the constitution and unbalances the mind.” Healthful Living p. 230 </a:t>
            </a:r>
          </a:p>
        </p:txBody>
      </p:sp>
      <p:pic>
        <p:nvPicPr>
          <p:cNvPr id="124932" name="Picture 6" descr="ministryofhealing.jpg">
            <a:extLst>
              <a:ext uri="{FF2B5EF4-FFF2-40B4-BE49-F238E27FC236}">
                <a16:creationId xmlns:a16="http://schemas.microsoft.com/office/drawing/2014/main" id="{422E1638-A717-DE4C-80CC-9DAAE42BA62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817563"/>
            <a:ext cx="3657600" cy="520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7" descr="Healthful-Living.jpg">
            <a:extLst>
              <a:ext uri="{FF2B5EF4-FFF2-40B4-BE49-F238E27FC236}">
                <a16:creationId xmlns:a16="http://schemas.microsoft.com/office/drawing/2014/main" id="{28465BAA-365B-0648-A098-1145F391B1A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525" y="609600"/>
            <a:ext cx="38004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Slide287">
            <a:extLst>
              <a:ext uri="{FF2B5EF4-FFF2-40B4-BE49-F238E27FC236}">
                <a16:creationId xmlns:a16="http://schemas.microsoft.com/office/drawing/2014/main" id="{44AC93AE-1D96-D743-96C7-6B0BF5A9D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9" descr="P8070576.JPG">
            <a:extLst>
              <a:ext uri="{FF2B5EF4-FFF2-40B4-BE49-F238E27FC236}">
                <a16:creationId xmlns:a16="http://schemas.microsoft.com/office/drawing/2014/main" id="{0D672F9E-572D-2D46-A837-B3B32E8C9F0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04800"/>
            <a:ext cx="95504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a:extLst>
              <a:ext uri="{FF2B5EF4-FFF2-40B4-BE49-F238E27FC236}">
                <a16:creationId xmlns:a16="http://schemas.microsoft.com/office/drawing/2014/main" id="{461BE9E6-4C08-1141-9719-A2E0027A7876}"/>
              </a:ext>
            </a:extLst>
          </p:cNvPr>
          <p:cNvSpPr>
            <a:spLocks noGrp="1"/>
          </p:cNvSpPr>
          <p:nvPr>
            <p:ph sz="half" idx="1"/>
          </p:nvPr>
        </p:nvSpPr>
        <p:spPr>
          <a:xfrm>
            <a:off x="381000" y="1341438"/>
            <a:ext cx="3124200" cy="3992562"/>
          </a:xfrm>
          <a:solidFill>
            <a:srgbClr val="1E2D12">
              <a:alpha val="34117"/>
            </a:srgbClr>
          </a:solidFill>
          <a:effectLst>
            <a:outerShdw blurRad="50800" dist="38100" dir="2700000" rotWithShape="0">
              <a:srgbClr val="000000"/>
            </a:outerShdw>
          </a:effectLst>
        </p:spPr>
        <p:txBody>
          <a:bodyPr tIns="91440" bIns="91440"/>
          <a:lstStyle/>
          <a:p>
            <a:pPr marL="0" indent="0">
              <a:buFontTx/>
              <a:buNone/>
            </a:pPr>
            <a:r>
              <a:rPr lang="en-US" altLang="en-US" sz="3600">
                <a:ea typeface="ＭＳ Ｐゴシック" panose="020B0600070205080204" pitchFamily="34" charset="-128"/>
              </a:rPr>
              <a:t>“And we know that all things work together for good to them that love God,” Romans 8:28.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Back_thought.jpg">
            <a:extLst>
              <a:ext uri="{FF2B5EF4-FFF2-40B4-BE49-F238E27FC236}">
                <a16:creationId xmlns:a16="http://schemas.microsoft.com/office/drawing/2014/main" id="{C0E98A42-768B-1D4D-8FF4-990EF91589B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descr="16322625[2].jpg">
            <a:extLst>
              <a:ext uri="{FF2B5EF4-FFF2-40B4-BE49-F238E27FC236}">
                <a16:creationId xmlns:a16="http://schemas.microsoft.com/office/drawing/2014/main" id="{9FA2DA5C-A50D-C040-9C7C-906882D2CA5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5800" y="0"/>
            <a:ext cx="10431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a:extLst>
              <a:ext uri="{FF2B5EF4-FFF2-40B4-BE49-F238E27FC236}">
                <a16:creationId xmlns:a16="http://schemas.microsoft.com/office/drawing/2014/main" id="{48C49FAC-7263-204F-9F8E-5373A9D9D6FC}"/>
              </a:ext>
            </a:extLst>
          </p:cNvPr>
          <p:cNvSpPr/>
          <p:nvPr/>
        </p:nvSpPr>
        <p:spPr>
          <a:xfrm>
            <a:off x="152400" y="228600"/>
            <a:ext cx="8839200" cy="2743200"/>
          </a:xfrm>
          <a:prstGeom prst="roundRect">
            <a:avLst/>
          </a:prstGeom>
          <a:gradFill>
            <a:gsLst>
              <a:gs pos="0">
                <a:schemeClr val="bg1"/>
              </a:gs>
              <a:gs pos="99000">
                <a:schemeClr val="bg1">
                  <a:lumMod val="65000"/>
                  <a:lumOff val="35000"/>
                  <a:alpha val="20000"/>
                </a:schemeClr>
              </a:gs>
            </a:gsLst>
            <a:lin ang="5400000" scaled="1"/>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41AB4BDF-8E03-CB47-BD41-61F39EA1C0F7}"/>
              </a:ext>
            </a:extLst>
          </p:cNvPr>
          <p:cNvSpPr>
            <a:spLocks noGrp="1"/>
          </p:cNvSpPr>
          <p:nvPr>
            <p:ph idx="1"/>
          </p:nvPr>
        </p:nvSpPr>
        <p:spPr>
          <a:xfrm>
            <a:off x="304800" y="304800"/>
            <a:ext cx="8686800" cy="6781800"/>
          </a:xfrm>
          <a:effectLst>
            <a:outerShdw blurRad="50800" dist="38100" dir="2700000" rotWithShape="0">
              <a:srgbClr val="000000">
                <a:alpha val="89999"/>
              </a:srgbClr>
            </a:outerShdw>
          </a:effectLst>
        </p:spPr>
        <p:txBody>
          <a:bodyPr/>
          <a:lstStyle/>
          <a:p>
            <a:pPr marL="0" indent="0">
              <a:spcAft>
                <a:spcPts val="600"/>
              </a:spcAft>
              <a:buNone/>
            </a:pPr>
            <a:r>
              <a:rPr lang="en-US" altLang="en-US" dirty="0">
                <a:ea typeface="ＭＳ Ｐゴシック" panose="020B0600070205080204" pitchFamily="34" charset="-128"/>
              </a:rPr>
              <a:t>Take advantage of God’s wonderful provision for our wellness found in fresh fruits and vegetables, nuts, seeds, and grains with all their health promoting antioxidants, vitamins, minerals, phytochemicals and fiber.  </a:t>
            </a: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r>
              <a:rPr lang="en-US" altLang="en-US" dirty="0">
                <a:ea typeface="ＭＳ Ｐゴシック" panose="020B0600070205080204" pitchFamily="34" charset="-128"/>
              </a:rPr>
              <a:t>Make wise use of charcoal as appropriate for your inflammatory condition.</a:t>
            </a: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r>
              <a:rPr lang="en-US" altLang="en-US" dirty="0">
                <a:ea typeface="ＭＳ Ｐゴシック" panose="020B0600070205080204" pitchFamily="34" charset="-128"/>
              </a:rPr>
              <a:t>Drink the water of life freely and regularly.</a:t>
            </a: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r>
              <a:rPr lang="en-US" altLang="en-US" dirty="0">
                <a:ea typeface="ＭＳ Ｐゴシック" panose="020B0600070205080204" pitchFamily="34" charset="-128"/>
              </a:rPr>
              <a:t>Make temperance your character strength. Practice moderation in those things that benefit health and totally avoid all things questionable or harmful.</a:t>
            </a: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r>
              <a:rPr lang="en-US" altLang="en-US" dirty="0">
                <a:ea typeface="ＭＳ Ｐゴシック" panose="020B0600070205080204" pitchFamily="34" charset="-128"/>
              </a:rPr>
              <a:t>Keep your pulse lively with invigorating exercise in the fresh, clean, pure outdoor air and sunshine.</a:t>
            </a: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r>
              <a:rPr lang="en-US" altLang="en-US" dirty="0">
                <a:ea typeface="ＭＳ Ｐゴシック" panose="020B0600070205080204" pitchFamily="34" charset="-128"/>
              </a:rPr>
              <a:t>Have a regular daily schedule keeping in sync with eating times, sleeping times and even exercising times.</a:t>
            </a: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r>
              <a:rPr lang="en-US" altLang="en-US" dirty="0">
                <a:ea typeface="ＭＳ Ｐゴシック" panose="020B0600070205080204" pitchFamily="34" charset="-128"/>
              </a:rPr>
              <a:t>Take it easy—let God be in charge, place your confidence His unfailing love and care.</a:t>
            </a:r>
          </a:p>
        </p:txBody>
      </p:sp>
    </p:spTree>
    <p:extLst>
      <p:ext uri="{BB962C8B-B14F-4D97-AF65-F5344CB8AC3E}">
        <p14:creationId xmlns:p14="http://schemas.microsoft.com/office/powerpoint/2010/main" val="1349417515"/>
      </p:ext>
    </p:extLst>
  </p:cSld>
  <p:clrMapOvr>
    <a:masterClrMapping/>
  </p:clrMapOvr>
  <p:transition>
    <p:wipe dir="d"/>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descr="16322625[2].jpg">
            <a:extLst>
              <a:ext uri="{FF2B5EF4-FFF2-40B4-BE49-F238E27FC236}">
                <a16:creationId xmlns:a16="http://schemas.microsoft.com/office/drawing/2014/main" id="{9FA2DA5C-A50D-C040-9C7C-906882D2CA5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5800" y="0"/>
            <a:ext cx="10431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a:extLst>
              <a:ext uri="{FF2B5EF4-FFF2-40B4-BE49-F238E27FC236}">
                <a16:creationId xmlns:a16="http://schemas.microsoft.com/office/drawing/2014/main" id="{48C49FAC-7263-204F-9F8E-5373A9D9D6FC}"/>
              </a:ext>
            </a:extLst>
          </p:cNvPr>
          <p:cNvSpPr/>
          <p:nvPr/>
        </p:nvSpPr>
        <p:spPr>
          <a:xfrm>
            <a:off x="152400" y="228600"/>
            <a:ext cx="8839200" cy="2743200"/>
          </a:xfrm>
          <a:prstGeom prst="roundRect">
            <a:avLst/>
          </a:prstGeom>
          <a:gradFill>
            <a:gsLst>
              <a:gs pos="0">
                <a:schemeClr val="bg1"/>
              </a:gs>
              <a:gs pos="99000">
                <a:schemeClr val="bg1">
                  <a:lumMod val="65000"/>
                  <a:lumOff val="35000"/>
                  <a:alpha val="20000"/>
                </a:schemeClr>
              </a:gs>
            </a:gsLst>
            <a:lin ang="5400000" scaled="1"/>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41AB4BDF-8E03-CB47-BD41-61F39EA1C0F7}"/>
              </a:ext>
            </a:extLst>
          </p:cNvPr>
          <p:cNvSpPr>
            <a:spLocks noGrp="1"/>
          </p:cNvSpPr>
          <p:nvPr>
            <p:ph idx="1"/>
          </p:nvPr>
        </p:nvSpPr>
        <p:spPr>
          <a:xfrm>
            <a:off x="304800" y="1143000"/>
            <a:ext cx="8686800" cy="6781800"/>
          </a:xfrm>
          <a:effectLst>
            <a:outerShdw blurRad="50800" dist="38100" dir="2700000" rotWithShape="0">
              <a:srgbClr val="000000">
                <a:alpha val="89999"/>
              </a:srgbClr>
            </a:outerShdw>
          </a:effectLst>
        </p:spPr>
        <p:txBody>
          <a:bodyPr/>
          <a:lstStyle/>
          <a:p>
            <a:pPr marL="0" indent="0">
              <a:spcAft>
                <a:spcPts val="600"/>
              </a:spcAft>
              <a:buNone/>
            </a:pPr>
            <a:r>
              <a:rPr lang="en-US" altLang="en-US" dirty="0">
                <a:ea typeface="ＭＳ Ｐゴシック" panose="020B0600070205080204" pitchFamily="34" charset="-128"/>
              </a:rPr>
              <a:t>Make wise use of charcoal as appropriate for your inflammatory condition.</a:t>
            </a: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r>
              <a:rPr lang="en-US" altLang="en-US" dirty="0">
                <a:ea typeface="ＭＳ Ｐゴシック" panose="020B0600070205080204" pitchFamily="34" charset="-128"/>
              </a:rPr>
              <a:t>Drink the water of life freely and regularly.</a:t>
            </a: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r>
              <a:rPr lang="en-US" altLang="en-US" dirty="0">
                <a:ea typeface="ＭＳ Ｐゴシック" panose="020B0600070205080204" pitchFamily="34" charset="-128"/>
              </a:rPr>
              <a:t>Make temperance your character strength.</a:t>
            </a: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r>
              <a:rPr lang="en-US" altLang="en-US" dirty="0">
                <a:ea typeface="ＭＳ Ｐゴシック" panose="020B0600070205080204" pitchFamily="34" charset="-128"/>
              </a:rPr>
              <a:t>Practice moderation in those things that benefit health and totally avoid all things questionable or harmful.</a:t>
            </a: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r>
              <a:rPr lang="en-US" altLang="en-US" dirty="0">
                <a:ea typeface="ＭＳ Ｐゴシック" panose="020B0600070205080204" pitchFamily="34" charset="-128"/>
              </a:rPr>
              <a:t>Keep your pulse lively with invigorating exercise in the fresh, clean, pure outdoor air and sunshine.</a:t>
            </a: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r>
              <a:rPr lang="en-US" altLang="en-US" dirty="0">
                <a:ea typeface="ＭＳ Ｐゴシック" panose="020B0600070205080204" pitchFamily="34" charset="-128"/>
              </a:rPr>
              <a:t>Have a regular daily schedule keeping in sync with eating times, sleeping times and even exercising times.</a:t>
            </a: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r>
              <a:rPr lang="en-US" altLang="en-US" dirty="0">
                <a:ea typeface="ＭＳ Ｐゴシック" panose="020B0600070205080204" pitchFamily="34" charset="-128"/>
              </a:rPr>
              <a:t>Take it easy—let God be in charge, place your confidence His unfailing love and care.</a:t>
            </a:r>
          </a:p>
        </p:txBody>
      </p:sp>
    </p:spTree>
    <p:extLst>
      <p:ext uri="{BB962C8B-B14F-4D97-AF65-F5344CB8AC3E}">
        <p14:creationId xmlns:p14="http://schemas.microsoft.com/office/powerpoint/2010/main" val="2466371692"/>
      </p:ext>
    </p:extLst>
  </p:cSld>
  <p:clrMapOvr>
    <a:masterClrMapping/>
  </p:clrMapOvr>
  <p:transition>
    <p:wipe dir="d"/>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descr="16322625[2].jpg">
            <a:extLst>
              <a:ext uri="{FF2B5EF4-FFF2-40B4-BE49-F238E27FC236}">
                <a16:creationId xmlns:a16="http://schemas.microsoft.com/office/drawing/2014/main" id="{9FA2DA5C-A50D-C040-9C7C-906882D2CA5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5800" y="0"/>
            <a:ext cx="10431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a:extLst>
              <a:ext uri="{FF2B5EF4-FFF2-40B4-BE49-F238E27FC236}">
                <a16:creationId xmlns:a16="http://schemas.microsoft.com/office/drawing/2014/main" id="{48C49FAC-7263-204F-9F8E-5373A9D9D6FC}"/>
              </a:ext>
            </a:extLst>
          </p:cNvPr>
          <p:cNvSpPr/>
          <p:nvPr/>
        </p:nvSpPr>
        <p:spPr>
          <a:xfrm>
            <a:off x="152400" y="228600"/>
            <a:ext cx="8839200" cy="2743200"/>
          </a:xfrm>
          <a:prstGeom prst="roundRect">
            <a:avLst/>
          </a:prstGeom>
          <a:gradFill>
            <a:gsLst>
              <a:gs pos="0">
                <a:schemeClr val="bg1"/>
              </a:gs>
              <a:gs pos="99000">
                <a:schemeClr val="bg1">
                  <a:lumMod val="65000"/>
                  <a:lumOff val="35000"/>
                  <a:alpha val="20000"/>
                </a:schemeClr>
              </a:gs>
            </a:gsLst>
            <a:lin ang="5400000" scaled="1"/>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41AB4BDF-8E03-CB47-BD41-61F39EA1C0F7}"/>
              </a:ext>
            </a:extLst>
          </p:cNvPr>
          <p:cNvSpPr>
            <a:spLocks noGrp="1"/>
          </p:cNvSpPr>
          <p:nvPr>
            <p:ph idx="1"/>
          </p:nvPr>
        </p:nvSpPr>
        <p:spPr>
          <a:xfrm>
            <a:off x="304800" y="1371600"/>
            <a:ext cx="8686800" cy="6781800"/>
          </a:xfrm>
          <a:effectLst>
            <a:outerShdw blurRad="50800" dist="38100" dir="2700000" rotWithShape="0">
              <a:srgbClr val="000000">
                <a:alpha val="89999"/>
              </a:srgbClr>
            </a:outerShdw>
          </a:effectLst>
        </p:spPr>
        <p:txBody>
          <a:bodyPr/>
          <a:lstStyle/>
          <a:p>
            <a:pPr marL="0" indent="0">
              <a:spcAft>
                <a:spcPts val="600"/>
              </a:spcAft>
              <a:buNone/>
            </a:pPr>
            <a:r>
              <a:rPr lang="en-US" altLang="en-US" dirty="0">
                <a:ea typeface="ＭＳ Ｐゴシック" panose="020B0600070205080204" pitchFamily="34" charset="-128"/>
              </a:rPr>
              <a:t>Drink the water of life freely and regularly.</a:t>
            </a: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r>
              <a:rPr lang="en-US" altLang="en-US" dirty="0">
                <a:ea typeface="ＭＳ Ｐゴシック" panose="020B0600070205080204" pitchFamily="34" charset="-128"/>
              </a:rPr>
              <a:t>Make temperance your character strength.</a:t>
            </a: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r>
              <a:rPr lang="en-US" altLang="en-US" dirty="0">
                <a:ea typeface="ＭＳ Ｐゴシック" panose="020B0600070205080204" pitchFamily="34" charset="-128"/>
              </a:rPr>
              <a:t>Practice moderation in those things that benefit health and totally avoid all things questionable or harmful.</a:t>
            </a: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r>
              <a:rPr lang="en-US" altLang="en-US" dirty="0">
                <a:ea typeface="ＭＳ Ｐゴシック" panose="020B0600070205080204" pitchFamily="34" charset="-128"/>
              </a:rPr>
              <a:t>Keep your pulse lively with invigorating exercise in the fresh, clean, pure outdoor air and sunshine.</a:t>
            </a: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r>
              <a:rPr lang="en-US" altLang="en-US" dirty="0">
                <a:ea typeface="ＭＳ Ｐゴシック" panose="020B0600070205080204" pitchFamily="34" charset="-128"/>
              </a:rPr>
              <a:t>Have a regular daily schedule keeping in sync with eating times, sleeping times and even exercising times.</a:t>
            </a: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r>
              <a:rPr lang="en-US" altLang="en-US" dirty="0">
                <a:ea typeface="ＭＳ Ｐゴシック" panose="020B0600070205080204" pitchFamily="34" charset="-128"/>
              </a:rPr>
              <a:t>Take it easy—let God be in charge, place your confidence His unfailing love and care.</a:t>
            </a:r>
          </a:p>
        </p:txBody>
      </p:sp>
    </p:spTree>
    <p:extLst>
      <p:ext uri="{BB962C8B-B14F-4D97-AF65-F5344CB8AC3E}">
        <p14:creationId xmlns:p14="http://schemas.microsoft.com/office/powerpoint/2010/main" val="1377343025"/>
      </p:ext>
    </p:extLst>
  </p:cSld>
  <p:clrMapOvr>
    <a:masterClrMapping/>
  </p:clrMapOvr>
  <p:transition>
    <p:wipe dir="d"/>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descr="16322625[2].jpg">
            <a:extLst>
              <a:ext uri="{FF2B5EF4-FFF2-40B4-BE49-F238E27FC236}">
                <a16:creationId xmlns:a16="http://schemas.microsoft.com/office/drawing/2014/main" id="{9FA2DA5C-A50D-C040-9C7C-906882D2CA5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5800" y="0"/>
            <a:ext cx="10431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a:extLst>
              <a:ext uri="{FF2B5EF4-FFF2-40B4-BE49-F238E27FC236}">
                <a16:creationId xmlns:a16="http://schemas.microsoft.com/office/drawing/2014/main" id="{48C49FAC-7263-204F-9F8E-5373A9D9D6FC}"/>
              </a:ext>
            </a:extLst>
          </p:cNvPr>
          <p:cNvSpPr/>
          <p:nvPr/>
        </p:nvSpPr>
        <p:spPr>
          <a:xfrm>
            <a:off x="152400" y="228600"/>
            <a:ext cx="8839200" cy="2743200"/>
          </a:xfrm>
          <a:prstGeom prst="roundRect">
            <a:avLst/>
          </a:prstGeom>
          <a:gradFill>
            <a:gsLst>
              <a:gs pos="0">
                <a:schemeClr val="bg1"/>
              </a:gs>
              <a:gs pos="99000">
                <a:schemeClr val="bg1">
                  <a:lumMod val="65000"/>
                  <a:lumOff val="35000"/>
                  <a:alpha val="20000"/>
                </a:schemeClr>
              </a:gs>
            </a:gsLst>
            <a:lin ang="5400000" scaled="1"/>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41AB4BDF-8E03-CB47-BD41-61F39EA1C0F7}"/>
              </a:ext>
            </a:extLst>
          </p:cNvPr>
          <p:cNvSpPr>
            <a:spLocks noGrp="1"/>
          </p:cNvSpPr>
          <p:nvPr>
            <p:ph idx="1"/>
          </p:nvPr>
        </p:nvSpPr>
        <p:spPr>
          <a:xfrm>
            <a:off x="304800" y="1371600"/>
            <a:ext cx="8686800" cy="6781800"/>
          </a:xfrm>
          <a:effectLst>
            <a:outerShdw blurRad="50800" dist="38100" dir="2700000" rotWithShape="0">
              <a:srgbClr val="000000">
                <a:alpha val="89999"/>
              </a:srgbClr>
            </a:outerShdw>
          </a:effectLst>
        </p:spPr>
        <p:txBody>
          <a:bodyPr/>
          <a:lstStyle/>
          <a:p>
            <a:pPr marL="0" indent="0">
              <a:spcAft>
                <a:spcPts val="600"/>
              </a:spcAft>
              <a:buNone/>
            </a:pPr>
            <a:r>
              <a:rPr lang="en-US" altLang="en-US" dirty="0">
                <a:ea typeface="ＭＳ Ｐゴシック" panose="020B0600070205080204" pitchFamily="34" charset="-128"/>
              </a:rPr>
              <a:t>Make temperance your character strength.</a:t>
            </a: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r>
              <a:rPr lang="en-US" altLang="en-US" dirty="0">
                <a:ea typeface="ＭＳ Ｐゴシック" panose="020B0600070205080204" pitchFamily="34" charset="-128"/>
              </a:rPr>
              <a:t>Practice moderation in those things that benefit health and totally avoid all things questionable or harmful.</a:t>
            </a: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r>
              <a:rPr lang="en-US" altLang="en-US" dirty="0">
                <a:ea typeface="ＭＳ Ｐゴシック" panose="020B0600070205080204" pitchFamily="34" charset="-128"/>
              </a:rPr>
              <a:t>Keep your pulse lively with invigorating exercise in the fresh, clean, pure outdoor air and sunshine.</a:t>
            </a: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r>
              <a:rPr lang="en-US" altLang="en-US" dirty="0">
                <a:ea typeface="ＭＳ Ｐゴシック" panose="020B0600070205080204" pitchFamily="34" charset="-128"/>
              </a:rPr>
              <a:t>Have a regular daily schedule keeping in sync with eating times, sleeping times and even exercising times.</a:t>
            </a:r>
          </a:p>
          <a:p>
            <a:pPr marL="0" indent="0">
              <a:spcAft>
                <a:spcPts val="600"/>
              </a:spcAft>
              <a:buNone/>
            </a:pPr>
            <a:endParaRPr lang="en-US" altLang="en-US" dirty="0">
              <a:ea typeface="ＭＳ Ｐゴシック" panose="020B0600070205080204" pitchFamily="34" charset="-128"/>
            </a:endParaRPr>
          </a:p>
          <a:p>
            <a:pPr marL="0" indent="0">
              <a:spcAft>
                <a:spcPts val="600"/>
              </a:spcAft>
              <a:buNone/>
            </a:pPr>
            <a:r>
              <a:rPr lang="en-US" altLang="en-US" dirty="0">
                <a:ea typeface="ＭＳ Ｐゴシック" panose="020B0600070205080204" pitchFamily="34" charset="-128"/>
              </a:rPr>
              <a:t>Take it easy—let God be in charge, place your confidence His unfailing love and care.</a:t>
            </a:r>
          </a:p>
        </p:txBody>
      </p:sp>
    </p:spTree>
    <p:extLst>
      <p:ext uri="{BB962C8B-B14F-4D97-AF65-F5344CB8AC3E}">
        <p14:creationId xmlns:p14="http://schemas.microsoft.com/office/powerpoint/2010/main" val="1648187905"/>
      </p:ext>
    </p:extLst>
  </p:cSld>
  <p:clrMapOvr>
    <a:masterClrMapping/>
  </p:clrMapOvr>
  <p:transition>
    <p:wipe dir="d"/>
  </p:transition>
</p:sld>
</file>

<file path=ppt/theme/theme1.xml><?xml version="1.0" encoding="utf-8"?>
<a:theme xmlns:a="http://schemas.openxmlformats.org/drawingml/2006/main" name="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11290</TotalTime>
  <Words>2393</Words>
  <Application>Microsoft Macintosh PowerPoint</Application>
  <PresentationFormat>On-screen Show (4:3)</PresentationFormat>
  <Paragraphs>292</Paragraphs>
  <Slides>106</Slides>
  <Notes>22</Notes>
  <HiddenSlides>4</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106</vt:i4>
      </vt:variant>
    </vt:vector>
  </HeadingPairs>
  <TitlesOfParts>
    <vt:vector size="117" baseType="lpstr">
      <vt:lpstr>ＭＳ Ｐゴシック</vt:lpstr>
      <vt:lpstr>Al Nile</vt:lpstr>
      <vt:lpstr>Arial</vt:lpstr>
      <vt:lpstr>Arial Black</vt:lpstr>
      <vt:lpstr>Arial Narrow</vt:lpstr>
      <vt:lpstr>Chiller</vt:lpstr>
      <vt:lpstr>Palatino Linotype</vt:lpstr>
      <vt:lpstr>Tahoma</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Fermentation Inflammation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Charcoal: Black Gold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Three Day Fast: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nlhe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jgc</dc:creator>
  <cp:lastModifiedBy>Microsoft Office User</cp:lastModifiedBy>
  <cp:revision>194</cp:revision>
  <dcterms:created xsi:type="dcterms:W3CDTF">2014-01-19T21:52:39Z</dcterms:created>
  <dcterms:modified xsi:type="dcterms:W3CDTF">2025-12-29T14:08:45Z</dcterms:modified>
</cp:coreProperties>
</file>