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9"/>
  </p:notesMasterIdLst>
  <p:sldIdLst>
    <p:sldId id="885" r:id="rId2"/>
    <p:sldId id="561" r:id="rId3"/>
    <p:sldId id="880" r:id="rId4"/>
    <p:sldId id="563" r:id="rId5"/>
    <p:sldId id="542" r:id="rId6"/>
    <p:sldId id="562" r:id="rId7"/>
    <p:sldId id="565" r:id="rId8"/>
    <p:sldId id="397" r:id="rId9"/>
    <p:sldId id="431" r:id="rId10"/>
    <p:sldId id="461" r:id="rId11"/>
    <p:sldId id="260" r:id="rId12"/>
    <p:sldId id="395" r:id="rId13"/>
    <p:sldId id="261" r:id="rId14"/>
    <p:sldId id="467" r:id="rId15"/>
    <p:sldId id="262" r:id="rId16"/>
    <p:sldId id="493" r:id="rId17"/>
    <p:sldId id="494" r:id="rId18"/>
    <p:sldId id="495" r:id="rId19"/>
    <p:sldId id="496" r:id="rId20"/>
    <p:sldId id="497" r:id="rId21"/>
    <p:sldId id="499" r:id="rId22"/>
    <p:sldId id="515" r:id="rId23"/>
    <p:sldId id="500" r:id="rId24"/>
    <p:sldId id="502" r:id="rId25"/>
    <p:sldId id="504" r:id="rId26"/>
    <p:sldId id="506" r:id="rId27"/>
    <p:sldId id="566" r:id="rId28"/>
    <p:sldId id="288" r:id="rId29"/>
    <p:sldId id="264" r:id="rId30"/>
    <p:sldId id="468" r:id="rId31"/>
    <p:sldId id="274" r:id="rId32"/>
    <p:sldId id="275" r:id="rId33"/>
    <p:sldId id="293" r:id="rId34"/>
    <p:sldId id="292" r:id="rId35"/>
    <p:sldId id="294" r:id="rId36"/>
    <p:sldId id="273" r:id="rId37"/>
    <p:sldId id="359" r:id="rId38"/>
    <p:sldId id="400" r:id="rId39"/>
    <p:sldId id="401" r:id="rId40"/>
    <p:sldId id="283" r:id="rId41"/>
    <p:sldId id="265" r:id="rId42"/>
    <p:sldId id="285" r:id="rId43"/>
    <p:sldId id="303" r:id="rId44"/>
    <p:sldId id="304" r:id="rId45"/>
    <p:sldId id="300" r:id="rId46"/>
    <p:sldId id="492" r:id="rId47"/>
    <p:sldId id="410" r:id="rId48"/>
    <p:sldId id="319" r:id="rId49"/>
    <p:sldId id="267" r:id="rId50"/>
    <p:sldId id="321" r:id="rId51"/>
    <p:sldId id="326" r:id="rId52"/>
    <p:sldId id="327" r:id="rId53"/>
    <p:sldId id="323" r:id="rId54"/>
    <p:sldId id="320" r:id="rId55"/>
    <p:sldId id="325" r:id="rId56"/>
    <p:sldId id="415" r:id="rId57"/>
    <p:sldId id="416" r:id="rId58"/>
    <p:sldId id="543" r:id="rId59"/>
    <p:sldId id="544" r:id="rId60"/>
    <p:sldId id="545" r:id="rId61"/>
    <p:sldId id="546" r:id="rId62"/>
    <p:sldId id="547" r:id="rId63"/>
    <p:sldId id="549" r:id="rId64"/>
    <p:sldId id="551" r:id="rId65"/>
    <p:sldId id="881" r:id="rId66"/>
    <p:sldId id="554" r:id="rId67"/>
    <p:sldId id="555" r:id="rId68"/>
    <p:sldId id="266" r:id="rId69"/>
    <p:sldId id="390" r:id="rId70"/>
    <p:sldId id="317" r:id="rId71"/>
    <p:sldId id="879" r:id="rId72"/>
    <p:sldId id="308" r:id="rId73"/>
    <p:sldId id="312" r:id="rId74"/>
    <p:sldId id="313" r:id="rId75"/>
    <p:sldId id="389" r:id="rId76"/>
    <p:sldId id="412" r:id="rId77"/>
    <p:sldId id="413" r:id="rId78"/>
    <p:sldId id="882" r:id="rId79"/>
    <p:sldId id="522" r:id="rId80"/>
    <p:sldId id="558" r:id="rId81"/>
    <p:sldId id="560" r:id="rId82"/>
    <p:sldId id="559" r:id="rId83"/>
    <p:sldId id="833" r:id="rId84"/>
    <p:sldId id="508" r:id="rId85"/>
    <p:sldId id="509" r:id="rId86"/>
    <p:sldId id="511" r:id="rId87"/>
    <p:sldId id="512" r:id="rId88"/>
    <p:sldId id="513" r:id="rId89"/>
    <p:sldId id="463" r:id="rId90"/>
    <p:sldId id="464" r:id="rId91"/>
    <p:sldId id="465" r:id="rId92"/>
    <p:sldId id="526" r:id="rId93"/>
    <p:sldId id="527" r:id="rId94"/>
    <p:sldId id="528" r:id="rId95"/>
    <p:sldId id="529" r:id="rId96"/>
    <p:sldId id="530" r:id="rId97"/>
    <p:sldId id="531" r:id="rId98"/>
    <p:sldId id="532" r:id="rId99"/>
    <p:sldId id="472" r:id="rId100"/>
    <p:sldId id="906" r:id="rId101"/>
    <p:sldId id="907" r:id="rId102"/>
    <p:sldId id="908" r:id="rId103"/>
    <p:sldId id="910" r:id="rId104"/>
    <p:sldId id="911" r:id="rId105"/>
    <p:sldId id="909" r:id="rId106"/>
    <p:sldId id="905" r:id="rId107"/>
    <p:sldId id="886" r:id="rId108"/>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hlink"/>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C0C6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31"/>
    <p:restoredTop sz="62801"/>
  </p:normalViewPr>
  <p:slideViewPr>
    <p:cSldViewPr>
      <p:cViewPr varScale="1">
        <p:scale>
          <a:sx n="65" d="100"/>
          <a:sy n="65" d="100"/>
        </p:scale>
        <p:origin x="2792" y="19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40" d="100"/>
        <a:sy n="140" d="100"/>
      </p:scale>
      <p:origin x="0" y="20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slide" Target="slides/slide26.xml"/><Relationship Id="rId1" Type="http://schemas.openxmlformats.org/officeDocument/2006/relationships/slide" Target="slides/slide9.xml"/><Relationship Id="rId5" Type="http://schemas.openxmlformats.org/officeDocument/2006/relationships/slide" Target="slides/slide90.xml"/><Relationship Id="rId4" Type="http://schemas.openxmlformats.org/officeDocument/2006/relationships/slide" Target="slides/slide89.xml"/></Relationships>
</file>

<file path=ppt/diagrams/_rels/data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image" Target="../media/image1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E9F266-5A13-B040-864A-220A93D787E2}" type="doc">
      <dgm:prSet loTypeId="urn:microsoft.com/office/officeart/2005/8/layout/vList3" loCatId="" qsTypeId="urn:microsoft.com/office/officeart/2005/8/quickstyle/simple1" qsCatId="simple" csTypeId="urn:microsoft.com/office/officeart/2005/8/colors/accent1_2" csCatId="accent1" phldr="1"/>
      <dgm:spPr/>
    </dgm:pt>
    <dgm:pt modelId="{3D1341BD-3F48-644C-87AC-6CE5339F5A99}">
      <dgm:prSet phldrT="[Text]" custT="1"/>
      <dgm:spPr>
        <a:solidFill>
          <a:srgbClr val="FFFF00"/>
        </a:solidFill>
      </dgm:spPr>
      <dgm:t>
        <a:bodyPr/>
        <a:lstStyle/>
        <a:p>
          <a:pPr algn="l"/>
          <a:r>
            <a:rPr lang="en-US" sz="3600" dirty="0">
              <a:solidFill>
                <a:schemeClr val="bg1"/>
              </a:solidFill>
              <a:latin typeface="Microsoft Tai Le" panose="020B0502040204020203" pitchFamily="34" charset="0"/>
              <a:cs typeface="Microsoft Tai Le" panose="020B0502040204020203" pitchFamily="34" charset="0"/>
            </a:rPr>
            <a:t>    Blood supply and oxygenation.</a:t>
          </a:r>
        </a:p>
      </dgm:t>
    </dgm:pt>
    <dgm:pt modelId="{50AC7621-D5D2-674F-8304-1DB0C7C2EF66}" type="parTrans" cxnId="{91CEFD84-7605-1643-BCBC-01BECD5D340C}">
      <dgm:prSet/>
      <dgm:spPr/>
      <dgm:t>
        <a:bodyPr/>
        <a:lstStyle/>
        <a:p>
          <a:endParaRPr lang="en-US" sz="2000"/>
        </a:p>
      </dgm:t>
    </dgm:pt>
    <dgm:pt modelId="{4A19E335-F9C5-CD4D-8FB2-B4AB422F7072}" type="sibTrans" cxnId="{91CEFD84-7605-1643-BCBC-01BECD5D340C}">
      <dgm:prSet/>
      <dgm:spPr/>
      <dgm:t>
        <a:bodyPr/>
        <a:lstStyle/>
        <a:p>
          <a:endParaRPr lang="en-US" sz="2000"/>
        </a:p>
      </dgm:t>
    </dgm:pt>
    <dgm:pt modelId="{18E380F4-2CFE-1548-A04B-24CD95A07A1B}">
      <dgm:prSet phldrT="[Text]" custT="1"/>
      <dgm:spPr>
        <a:solidFill>
          <a:srgbClr val="FFFF00"/>
        </a:solidFill>
      </dgm:spPr>
      <dgm:t>
        <a:bodyPr/>
        <a:lstStyle/>
        <a:p>
          <a:pPr algn="l"/>
          <a:r>
            <a:rPr lang="en-US" sz="3600" dirty="0">
              <a:solidFill>
                <a:schemeClr val="bg1"/>
              </a:solidFill>
              <a:latin typeface="Microsoft Tai Le" panose="020B0502040204020203" pitchFamily="34" charset="0"/>
              <a:cs typeface="Microsoft Tai Le" panose="020B0502040204020203" pitchFamily="34" charset="0"/>
            </a:rPr>
            <a:t>    Exercise.</a:t>
          </a:r>
        </a:p>
      </dgm:t>
    </dgm:pt>
    <dgm:pt modelId="{A6F36727-D145-6441-87CF-2BF97FC0F295}" type="parTrans" cxnId="{E6DD36BC-E7AA-8C41-A51B-C05C94AC2AB9}">
      <dgm:prSet/>
      <dgm:spPr/>
      <dgm:t>
        <a:bodyPr/>
        <a:lstStyle/>
        <a:p>
          <a:endParaRPr lang="en-US" sz="2000"/>
        </a:p>
      </dgm:t>
    </dgm:pt>
    <dgm:pt modelId="{CF1F19BA-5FB1-584F-B24F-FB19BB13ED0B}" type="sibTrans" cxnId="{E6DD36BC-E7AA-8C41-A51B-C05C94AC2AB9}">
      <dgm:prSet/>
      <dgm:spPr/>
      <dgm:t>
        <a:bodyPr/>
        <a:lstStyle/>
        <a:p>
          <a:endParaRPr lang="en-US" sz="2000"/>
        </a:p>
      </dgm:t>
    </dgm:pt>
    <dgm:pt modelId="{04E860BA-4F44-C144-9C64-528B68B93F62}">
      <dgm:prSet phldrT="[Text]" custT="1"/>
      <dgm:spPr>
        <a:solidFill>
          <a:srgbClr val="FFFF00"/>
        </a:solidFill>
      </dgm:spPr>
      <dgm:t>
        <a:bodyPr/>
        <a:lstStyle/>
        <a:p>
          <a:pPr algn="l"/>
          <a:r>
            <a:rPr lang="en-US" sz="3600" dirty="0">
              <a:solidFill>
                <a:schemeClr val="bg1"/>
              </a:solidFill>
              <a:latin typeface="Microsoft Tai Le" panose="020B0502040204020203" pitchFamily="34" charset="0"/>
              <a:cs typeface="Microsoft Tai Le" panose="020B0502040204020203" pitchFamily="34" charset="0"/>
            </a:rPr>
            <a:t>    Natural Remedies.</a:t>
          </a:r>
        </a:p>
      </dgm:t>
    </dgm:pt>
    <dgm:pt modelId="{51614DAA-8DAF-9B4B-8E4A-3783D9D2B044}" type="parTrans" cxnId="{2DB12E6C-D0B1-FD48-A245-961586EDE608}">
      <dgm:prSet/>
      <dgm:spPr/>
      <dgm:t>
        <a:bodyPr/>
        <a:lstStyle/>
        <a:p>
          <a:endParaRPr lang="en-US" sz="2000"/>
        </a:p>
      </dgm:t>
    </dgm:pt>
    <dgm:pt modelId="{76897867-8568-1F40-B02E-7BD56327BC1A}" type="sibTrans" cxnId="{2DB12E6C-D0B1-FD48-A245-961586EDE608}">
      <dgm:prSet/>
      <dgm:spPr/>
      <dgm:t>
        <a:bodyPr/>
        <a:lstStyle/>
        <a:p>
          <a:endParaRPr lang="en-US" sz="2000"/>
        </a:p>
      </dgm:t>
    </dgm:pt>
    <dgm:pt modelId="{D2EA61A7-E230-B84C-BCE1-540AE2C17E16}">
      <dgm:prSet custT="1"/>
      <dgm:spPr>
        <a:solidFill>
          <a:srgbClr val="FFFF00"/>
        </a:solidFill>
      </dgm:spPr>
      <dgm:t>
        <a:bodyPr/>
        <a:lstStyle/>
        <a:p>
          <a:pPr algn="l"/>
          <a:r>
            <a:rPr lang="en-US" sz="3600" dirty="0">
              <a:solidFill>
                <a:schemeClr val="bg1"/>
              </a:solidFill>
              <a:latin typeface="Microsoft Tai Le" panose="020B0502040204020203" pitchFamily="34" charset="0"/>
              <a:cs typeface="Microsoft Tai Le" panose="020B0502040204020203" pitchFamily="34" charset="0"/>
            </a:rPr>
            <a:t>    Water and good hydration.</a:t>
          </a:r>
        </a:p>
      </dgm:t>
    </dgm:pt>
    <dgm:pt modelId="{F3A937BE-EA51-D446-B9E5-5EA2B2EF80A4}" type="parTrans" cxnId="{2419D647-33E4-A149-9E1D-C00028B4FA24}">
      <dgm:prSet/>
      <dgm:spPr/>
      <dgm:t>
        <a:bodyPr/>
        <a:lstStyle/>
        <a:p>
          <a:endParaRPr lang="en-US" sz="2000"/>
        </a:p>
      </dgm:t>
    </dgm:pt>
    <dgm:pt modelId="{324E2A92-57B0-9445-A858-C78F502AC735}" type="sibTrans" cxnId="{2419D647-33E4-A149-9E1D-C00028B4FA24}">
      <dgm:prSet/>
      <dgm:spPr/>
      <dgm:t>
        <a:bodyPr/>
        <a:lstStyle/>
        <a:p>
          <a:endParaRPr lang="en-US" sz="2000"/>
        </a:p>
      </dgm:t>
    </dgm:pt>
    <dgm:pt modelId="{ADDE8534-9C88-5546-97BA-0CF47225E507}">
      <dgm:prSet custT="1"/>
      <dgm:spPr>
        <a:solidFill>
          <a:srgbClr val="FFFF00"/>
        </a:solidFill>
      </dgm:spPr>
      <dgm:t>
        <a:bodyPr/>
        <a:lstStyle/>
        <a:p>
          <a:pPr algn="l"/>
          <a:r>
            <a:rPr lang="en-US" sz="3600" dirty="0">
              <a:solidFill>
                <a:schemeClr val="bg1"/>
              </a:solidFill>
              <a:latin typeface="Microsoft Tai Le" panose="020B0502040204020203" pitchFamily="34" charset="0"/>
              <a:cs typeface="Microsoft Tai Le" panose="020B0502040204020203" pitchFamily="34" charset="0"/>
            </a:rPr>
            <a:t>    Diet and obesity.</a:t>
          </a:r>
        </a:p>
      </dgm:t>
    </dgm:pt>
    <dgm:pt modelId="{1F835FA2-6D79-7140-9E59-5EDE611C35CE}" type="parTrans" cxnId="{44895D60-83EA-924B-ACBF-8303E6264DE3}">
      <dgm:prSet/>
      <dgm:spPr/>
      <dgm:t>
        <a:bodyPr/>
        <a:lstStyle/>
        <a:p>
          <a:endParaRPr lang="en-US" sz="2000"/>
        </a:p>
      </dgm:t>
    </dgm:pt>
    <dgm:pt modelId="{D5860D98-4FD0-3E4B-A6A9-D141B742BD4A}" type="sibTrans" cxnId="{44895D60-83EA-924B-ACBF-8303E6264DE3}">
      <dgm:prSet/>
      <dgm:spPr/>
      <dgm:t>
        <a:bodyPr/>
        <a:lstStyle/>
        <a:p>
          <a:endParaRPr lang="en-US" sz="2000"/>
        </a:p>
      </dgm:t>
    </dgm:pt>
    <dgm:pt modelId="{F4DB2A82-166A-6345-B253-302BB4E8C654}" type="pres">
      <dgm:prSet presAssocID="{BEE9F266-5A13-B040-864A-220A93D787E2}" presName="linearFlow" presStyleCnt="0">
        <dgm:presLayoutVars>
          <dgm:dir/>
          <dgm:resizeHandles val="exact"/>
        </dgm:presLayoutVars>
      </dgm:prSet>
      <dgm:spPr/>
    </dgm:pt>
    <dgm:pt modelId="{FB7E4F98-F1A2-5846-9603-F94CCC8E76C8}" type="pres">
      <dgm:prSet presAssocID="{3D1341BD-3F48-644C-87AC-6CE5339F5A99}" presName="composite" presStyleCnt="0"/>
      <dgm:spPr/>
    </dgm:pt>
    <dgm:pt modelId="{5A7EE3C5-28B6-2E46-BEB8-920A6F62B1AE}" type="pres">
      <dgm:prSet presAssocID="{3D1341BD-3F48-644C-87AC-6CE5339F5A99}" presName="imgShp" presStyleLbl="fgImgPlace1" presStyleIdx="0" presStyleCnt="5" custScaleX="308134" custScaleY="30813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E6A89A2B-BCC9-E542-B6BF-D66B8745DE9B}" type="pres">
      <dgm:prSet presAssocID="{3D1341BD-3F48-644C-87AC-6CE5339F5A99}" presName="txShp" presStyleLbl="node1" presStyleIdx="0" presStyleCnt="5" custScaleX="100022" custScaleY="186747">
        <dgm:presLayoutVars>
          <dgm:bulletEnabled val="1"/>
        </dgm:presLayoutVars>
      </dgm:prSet>
      <dgm:spPr/>
    </dgm:pt>
    <dgm:pt modelId="{23AB312A-9536-9C4A-90D3-C67E14519940}" type="pres">
      <dgm:prSet presAssocID="{4A19E335-F9C5-CD4D-8FB2-B4AB422F7072}" presName="spacing" presStyleCnt="0"/>
      <dgm:spPr/>
    </dgm:pt>
    <dgm:pt modelId="{9365D83C-5256-544D-B401-E69A8F07CE74}" type="pres">
      <dgm:prSet presAssocID="{D2EA61A7-E230-B84C-BCE1-540AE2C17E16}" presName="composite" presStyleCnt="0"/>
      <dgm:spPr/>
    </dgm:pt>
    <dgm:pt modelId="{D59C1FEF-158C-A941-B6BA-2D6B3B364275}" type="pres">
      <dgm:prSet presAssocID="{D2EA61A7-E230-B84C-BCE1-540AE2C17E16}" presName="imgShp" presStyleLbl="fgImgPlace1" presStyleIdx="1" presStyleCnt="5" custScaleX="308134" custScaleY="30813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41C7913-189E-7D48-96A1-FAB15C50EE82}" type="pres">
      <dgm:prSet presAssocID="{D2EA61A7-E230-B84C-BCE1-540AE2C17E16}" presName="txShp" presStyleLbl="node1" presStyleIdx="1" presStyleCnt="5" custScaleX="100022" custScaleY="186747">
        <dgm:presLayoutVars>
          <dgm:bulletEnabled val="1"/>
        </dgm:presLayoutVars>
      </dgm:prSet>
      <dgm:spPr/>
    </dgm:pt>
    <dgm:pt modelId="{92C5B976-9B01-9D4D-A64D-D0641E15D9F1}" type="pres">
      <dgm:prSet presAssocID="{324E2A92-57B0-9445-A858-C78F502AC735}" presName="spacing" presStyleCnt="0"/>
      <dgm:spPr/>
    </dgm:pt>
    <dgm:pt modelId="{7E0CE805-74D7-544F-A633-7284870E253E}" type="pres">
      <dgm:prSet presAssocID="{ADDE8534-9C88-5546-97BA-0CF47225E507}" presName="composite" presStyleCnt="0"/>
      <dgm:spPr/>
    </dgm:pt>
    <dgm:pt modelId="{1054A3AB-6E86-574F-9186-60B6BCEC52B0}" type="pres">
      <dgm:prSet presAssocID="{ADDE8534-9C88-5546-97BA-0CF47225E507}" presName="imgShp" presStyleLbl="fgImgPlace1" presStyleIdx="2" presStyleCnt="5" custScaleX="308134" custScaleY="30813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99AC25F-E774-924F-B3FD-E1E9D79EB1AD}" type="pres">
      <dgm:prSet presAssocID="{ADDE8534-9C88-5546-97BA-0CF47225E507}" presName="txShp" presStyleLbl="node1" presStyleIdx="2" presStyleCnt="5" custScaleX="100022" custScaleY="186747">
        <dgm:presLayoutVars>
          <dgm:bulletEnabled val="1"/>
        </dgm:presLayoutVars>
      </dgm:prSet>
      <dgm:spPr/>
    </dgm:pt>
    <dgm:pt modelId="{CD12860B-3175-1242-BB70-06A6636A8509}" type="pres">
      <dgm:prSet presAssocID="{D5860D98-4FD0-3E4B-A6A9-D141B742BD4A}" presName="spacing" presStyleCnt="0"/>
      <dgm:spPr/>
    </dgm:pt>
    <dgm:pt modelId="{2AE9E1E8-59A5-0947-84CA-0241D33B72DC}" type="pres">
      <dgm:prSet presAssocID="{18E380F4-2CFE-1548-A04B-24CD95A07A1B}" presName="composite" presStyleCnt="0"/>
      <dgm:spPr/>
    </dgm:pt>
    <dgm:pt modelId="{0B84DBBB-CF1C-2646-93AF-F82F12C15054}" type="pres">
      <dgm:prSet presAssocID="{18E380F4-2CFE-1548-A04B-24CD95A07A1B}" presName="imgShp" presStyleLbl="fgImgPlace1" presStyleIdx="3" presStyleCnt="5" custScaleX="308134" custScaleY="308133"/>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5F9E6F42-145C-D249-9493-1957200E979C}" type="pres">
      <dgm:prSet presAssocID="{18E380F4-2CFE-1548-A04B-24CD95A07A1B}" presName="txShp" presStyleLbl="node1" presStyleIdx="3" presStyleCnt="5" custScaleX="100022" custScaleY="186747">
        <dgm:presLayoutVars>
          <dgm:bulletEnabled val="1"/>
        </dgm:presLayoutVars>
      </dgm:prSet>
      <dgm:spPr/>
    </dgm:pt>
    <dgm:pt modelId="{D04EB6EB-A14C-3041-8EF5-319097F05345}" type="pres">
      <dgm:prSet presAssocID="{CF1F19BA-5FB1-584F-B24F-FB19BB13ED0B}" presName="spacing" presStyleCnt="0"/>
      <dgm:spPr/>
    </dgm:pt>
    <dgm:pt modelId="{AC07F618-44E7-3D4A-ACE0-EBD05313F52E}" type="pres">
      <dgm:prSet presAssocID="{04E860BA-4F44-C144-9C64-528B68B93F62}" presName="composite" presStyleCnt="0"/>
      <dgm:spPr/>
    </dgm:pt>
    <dgm:pt modelId="{7FA6194B-3C51-8B42-9E86-5B43ACA04D89}" type="pres">
      <dgm:prSet presAssocID="{04E860BA-4F44-C144-9C64-528B68B93F62}" presName="imgShp" presStyleLbl="fgImgPlace1" presStyleIdx="4" presStyleCnt="5" custScaleX="308134" custScaleY="308133"/>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7C3F917E-35C3-844D-B797-0871B59EBFD3}" type="pres">
      <dgm:prSet presAssocID="{04E860BA-4F44-C144-9C64-528B68B93F62}" presName="txShp" presStyleLbl="node1" presStyleIdx="4" presStyleCnt="5" custScaleX="100022" custScaleY="186747">
        <dgm:presLayoutVars>
          <dgm:bulletEnabled val="1"/>
        </dgm:presLayoutVars>
      </dgm:prSet>
      <dgm:spPr/>
    </dgm:pt>
  </dgm:ptLst>
  <dgm:cxnLst>
    <dgm:cxn modelId="{4E327B02-2BEB-F04F-94C9-4D1F0EC50C73}" type="presOf" srcId="{04E860BA-4F44-C144-9C64-528B68B93F62}" destId="{7C3F917E-35C3-844D-B797-0871B59EBFD3}" srcOrd="0" destOrd="0" presId="urn:microsoft.com/office/officeart/2005/8/layout/vList3"/>
    <dgm:cxn modelId="{426B0F3D-9325-E648-B054-E5AB8C1CFADC}" type="presOf" srcId="{BEE9F266-5A13-B040-864A-220A93D787E2}" destId="{F4DB2A82-166A-6345-B253-302BB4E8C654}" srcOrd="0" destOrd="0" presId="urn:microsoft.com/office/officeart/2005/8/layout/vList3"/>
    <dgm:cxn modelId="{2419D647-33E4-A149-9E1D-C00028B4FA24}" srcId="{BEE9F266-5A13-B040-864A-220A93D787E2}" destId="{D2EA61A7-E230-B84C-BCE1-540AE2C17E16}" srcOrd="1" destOrd="0" parTransId="{F3A937BE-EA51-D446-B9E5-5EA2B2EF80A4}" sibTransId="{324E2A92-57B0-9445-A858-C78F502AC735}"/>
    <dgm:cxn modelId="{44895D60-83EA-924B-ACBF-8303E6264DE3}" srcId="{BEE9F266-5A13-B040-864A-220A93D787E2}" destId="{ADDE8534-9C88-5546-97BA-0CF47225E507}" srcOrd="2" destOrd="0" parTransId="{1F835FA2-6D79-7140-9E59-5EDE611C35CE}" sibTransId="{D5860D98-4FD0-3E4B-A6A9-D141B742BD4A}"/>
    <dgm:cxn modelId="{2DB12E6C-D0B1-FD48-A245-961586EDE608}" srcId="{BEE9F266-5A13-B040-864A-220A93D787E2}" destId="{04E860BA-4F44-C144-9C64-528B68B93F62}" srcOrd="4" destOrd="0" parTransId="{51614DAA-8DAF-9B4B-8E4A-3783D9D2B044}" sibTransId="{76897867-8568-1F40-B02E-7BD56327BC1A}"/>
    <dgm:cxn modelId="{91CEFD84-7605-1643-BCBC-01BECD5D340C}" srcId="{BEE9F266-5A13-B040-864A-220A93D787E2}" destId="{3D1341BD-3F48-644C-87AC-6CE5339F5A99}" srcOrd="0" destOrd="0" parTransId="{50AC7621-D5D2-674F-8304-1DB0C7C2EF66}" sibTransId="{4A19E335-F9C5-CD4D-8FB2-B4AB422F7072}"/>
    <dgm:cxn modelId="{D6089A8C-540B-F449-A8FA-D639E704C179}" type="presOf" srcId="{ADDE8534-9C88-5546-97BA-0CF47225E507}" destId="{399AC25F-E774-924F-B3FD-E1E9D79EB1AD}" srcOrd="0" destOrd="0" presId="urn:microsoft.com/office/officeart/2005/8/layout/vList3"/>
    <dgm:cxn modelId="{8B24EF8F-F087-BB42-8777-64CF777E3016}" type="presOf" srcId="{D2EA61A7-E230-B84C-BCE1-540AE2C17E16}" destId="{241C7913-189E-7D48-96A1-FAB15C50EE82}" srcOrd="0" destOrd="0" presId="urn:microsoft.com/office/officeart/2005/8/layout/vList3"/>
    <dgm:cxn modelId="{C14410BB-A05E-7743-982B-805C27009745}" type="presOf" srcId="{18E380F4-2CFE-1548-A04B-24CD95A07A1B}" destId="{5F9E6F42-145C-D249-9493-1957200E979C}" srcOrd="0" destOrd="0" presId="urn:microsoft.com/office/officeart/2005/8/layout/vList3"/>
    <dgm:cxn modelId="{E6DD36BC-E7AA-8C41-A51B-C05C94AC2AB9}" srcId="{BEE9F266-5A13-B040-864A-220A93D787E2}" destId="{18E380F4-2CFE-1548-A04B-24CD95A07A1B}" srcOrd="3" destOrd="0" parTransId="{A6F36727-D145-6441-87CF-2BF97FC0F295}" sibTransId="{CF1F19BA-5FB1-584F-B24F-FB19BB13ED0B}"/>
    <dgm:cxn modelId="{D0D2A9CF-A231-FB44-AFDD-CE27F7B4C6C5}" type="presOf" srcId="{3D1341BD-3F48-644C-87AC-6CE5339F5A99}" destId="{E6A89A2B-BCC9-E542-B6BF-D66B8745DE9B}" srcOrd="0" destOrd="0" presId="urn:microsoft.com/office/officeart/2005/8/layout/vList3"/>
    <dgm:cxn modelId="{4F79E229-0898-1F48-9CB8-D72786CD3CD1}" type="presParOf" srcId="{F4DB2A82-166A-6345-B253-302BB4E8C654}" destId="{FB7E4F98-F1A2-5846-9603-F94CCC8E76C8}" srcOrd="0" destOrd="0" presId="urn:microsoft.com/office/officeart/2005/8/layout/vList3"/>
    <dgm:cxn modelId="{2841BC81-AE9B-374B-BCDD-F7E6E73A9880}" type="presParOf" srcId="{FB7E4F98-F1A2-5846-9603-F94CCC8E76C8}" destId="{5A7EE3C5-28B6-2E46-BEB8-920A6F62B1AE}" srcOrd="0" destOrd="0" presId="urn:microsoft.com/office/officeart/2005/8/layout/vList3"/>
    <dgm:cxn modelId="{B7BA36E3-B52F-9F48-A6F1-A48C07D767EC}" type="presParOf" srcId="{FB7E4F98-F1A2-5846-9603-F94CCC8E76C8}" destId="{E6A89A2B-BCC9-E542-B6BF-D66B8745DE9B}" srcOrd="1" destOrd="0" presId="urn:microsoft.com/office/officeart/2005/8/layout/vList3"/>
    <dgm:cxn modelId="{0F447480-18A3-5B42-BDF7-CE87A5AC6FE1}" type="presParOf" srcId="{F4DB2A82-166A-6345-B253-302BB4E8C654}" destId="{23AB312A-9536-9C4A-90D3-C67E14519940}" srcOrd="1" destOrd="0" presId="urn:microsoft.com/office/officeart/2005/8/layout/vList3"/>
    <dgm:cxn modelId="{E962DB0F-4A33-B748-929F-42230537B515}" type="presParOf" srcId="{F4DB2A82-166A-6345-B253-302BB4E8C654}" destId="{9365D83C-5256-544D-B401-E69A8F07CE74}" srcOrd="2" destOrd="0" presId="urn:microsoft.com/office/officeart/2005/8/layout/vList3"/>
    <dgm:cxn modelId="{CE56AA7F-68B4-0147-8637-463C60F11767}" type="presParOf" srcId="{9365D83C-5256-544D-B401-E69A8F07CE74}" destId="{D59C1FEF-158C-A941-B6BA-2D6B3B364275}" srcOrd="0" destOrd="0" presId="urn:microsoft.com/office/officeart/2005/8/layout/vList3"/>
    <dgm:cxn modelId="{AE2B6928-B6A9-6849-B5A3-4683BE6B22B8}" type="presParOf" srcId="{9365D83C-5256-544D-B401-E69A8F07CE74}" destId="{241C7913-189E-7D48-96A1-FAB15C50EE82}" srcOrd="1" destOrd="0" presId="urn:microsoft.com/office/officeart/2005/8/layout/vList3"/>
    <dgm:cxn modelId="{7D0D47C9-6395-EC43-8C3D-F7A00D5F4856}" type="presParOf" srcId="{F4DB2A82-166A-6345-B253-302BB4E8C654}" destId="{92C5B976-9B01-9D4D-A64D-D0641E15D9F1}" srcOrd="3" destOrd="0" presId="urn:microsoft.com/office/officeart/2005/8/layout/vList3"/>
    <dgm:cxn modelId="{BA5AF9C9-E852-D341-BF86-32492BC4E578}" type="presParOf" srcId="{F4DB2A82-166A-6345-B253-302BB4E8C654}" destId="{7E0CE805-74D7-544F-A633-7284870E253E}" srcOrd="4" destOrd="0" presId="urn:microsoft.com/office/officeart/2005/8/layout/vList3"/>
    <dgm:cxn modelId="{0FC42717-9BF2-C044-A6DC-F866402BAFEB}" type="presParOf" srcId="{7E0CE805-74D7-544F-A633-7284870E253E}" destId="{1054A3AB-6E86-574F-9186-60B6BCEC52B0}" srcOrd="0" destOrd="0" presId="urn:microsoft.com/office/officeart/2005/8/layout/vList3"/>
    <dgm:cxn modelId="{B85BD315-89A2-424D-BFF9-B95139A514FC}" type="presParOf" srcId="{7E0CE805-74D7-544F-A633-7284870E253E}" destId="{399AC25F-E774-924F-B3FD-E1E9D79EB1AD}" srcOrd="1" destOrd="0" presId="urn:microsoft.com/office/officeart/2005/8/layout/vList3"/>
    <dgm:cxn modelId="{C53C7057-24B4-BF41-B09D-C21FB23CE535}" type="presParOf" srcId="{F4DB2A82-166A-6345-B253-302BB4E8C654}" destId="{CD12860B-3175-1242-BB70-06A6636A8509}" srcOrd="5" destOrd="0" presId="urn:microsoft.com/office/officeart/2005/8/layout/vList3"/>
    <dgm:cxn modelId="{AC9B95F0-97EF-E94E-9B54-4972D95FAA96}" type="presParOf" srcId="{F4DB2A82-166A-6345-B253-302BB4E8C654}" destId="{2AE9E1E8-59A5-0947-84CA-0241D33B72DC}" srcOrd="6" destOrd="0" presId="urn:microsoft.com/office/officeart/2005/8/layout/vList3"/>
    <dgm:cxn modelId="{0419CFA5-12C2-0549-B4A7-3EC25502C389}" type="presParOf" srcId="{2AE9E1E8-59A5-0947-84CA-0241D33B72DC}" destId="{0B84DBBB-CF1C-2646-93AF-F82F12C15054}" srcOrd="0" destOrd="0" presId="urn:microsoft.com/office/officeart/2005/8/layout/vList3"/>
    <dgm:cxn modelId="{F1ADB786-C947-4544-A2AC-755FC380D893}" type="presParOf" srcId="{2AE9E1E8-59A5-0947-84CA-0241D33B72DC}" destId="{5F9E6F42-145C-D249-9493-1957200E979C}" srcOrd="1" destOrd="0" presId="urn:microsoft.com/office/officeart/2005/8/layout/vList3"/>
    <dgm:cxn modelId="{01BA3909-E0E5-8242-98BD-9A9D28749E5D}" type="presParOf" srcId="{F4DB2A82-166A-6345-B253-302BB4E8C654}" destId="{D04EB6EB-A14C-3041-8EF5-319097F05345}" srcOrd="7" destOrd="0" presId="urn:microsoft.com/office/officeart/2005/8/layout/vList3"/>
    <dgm:cxn modelId="{711D636C-0362-6D47-BD99-EC7ED5865E49}" type="presParOf" srcId="{F4DB2A82-166A-6345-B253-302BB4E8C654}" destId="{AC07F618-44E7-3D4A-ACE0-EBD05313F52E}" srcOrd="8" destOrd="0" presId="urn:microsoft.com/office/officeart/2005/8/layout/vList3"/>
    <dgm:cxn modelId="{DAA1FF4C-7AD5-EB49-B5CD-04ADC61B05FB}" type="presParOf" srcId="{AC07F618-44E7-3D4A-ACE0-EBD05313F52E}" destId="{7FA6194B-3C51-8B42-9E86-5B43ACA04D89}" srcOrd="0" destOrd="0" presId="urn:microsoft.com/office/officeart/2005/8/layout/vList3"/>
    <dgm:cxn modelId="{DF26019F-728B-C041-BBD8-3A649256A323}" type="presParOf" srcId="{AC07F618-44E7-3D4A-ACE0-EBD05313F52E}" destId="{7C3F917E-35C3-844D-B797-0871B59EBFD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A89A2B-BCC9-E542-B6BF-D66B8745DE9B}">
      <dsp:nvSpPr>
        <dsp:cNvPr id="0" name=""/>
        <dsp:cNvSpPr/>
      </dsp:nvSpPr>
      <dsp:spPr>
        <a:xfrm rot="10800000">
          <a:off x="2235781" y="234225"/>
          <a:ext cx="7703990" cy="719998"/>
        </a:xfrm>
        <a:prstGeom prst="homePlat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016" tIns="137160" rIns="256032" bIns="137160" numCol="1" spcCol="1270" anchor="ctr" anchorCtr="0">
          <a:noAutofit/>
        </a:bodyPr>
        <a:lstStyle/>
        <a:p>
          <a:pPr marL="0" lvl="0" indent="0" algn="l" defTabSz="1600200">
            <a:lnSpc>
              <a:spcPct val="90000"/>
            </a:lnSpc>
            <a:spcBef>
              <a:spcPct val="0"/>
            </a:spcBef>
            <a:spcAft>
              <a:spcPct val="35000"/>
            </a:spcAft>
            <a:buNone/>
          </a:pPr>
          <a:r>
            <a:rPr lang="en-US" sz="3600" kern="1200" dirty="0">
              <a:solidFill>
                <a:schemeClr val="bg1"/>
              </a:solidFill>
              <a:latin typeface="Microsoft Tai Le" panose="020B0502040204020203" pitchFamily="34" charset="0"/>
              <a:cs typeface="Microsoft Tai Le" panose="020B0502040204020203" pitchFamily="34" charset="0"/>
            </a:rPr>
            <a:t>    Blood supply and oxygenation.</a:t>
          </a:r>
        </a:p>
      </dsp:txBody>
      <dsp:txXfrm rot="10800000">
        <a:off x="2415780" y="234225"/>
        <a:ext cx="7523991" cy="719998"/>
      </dsp:txXfrm>
    </dsp:sp>
    <dsp:sp modelId="{5A7EE3C5-28B6-2E46-BEB8-920A6F62B1AE}">
      <dsp:nvSpPr>
        <dsp:cNvPr id="0" name=""/>
        <dsp:cNvSpPr/>
      </dsp:nvSpPr>
      <dsp:spPr>
        <a:xfrm>
          <a:off x="1642627" y="225"/>
          <a:ext cx="1188002" cy="1187998"/>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1C7913-189E-7D48-96A1-FAB15C50EE82}">
      <dsp:nvSpPr>
        <dsp:cNvPr id="0" name=""/>
        <dsp:cNvSpPr/>
      </dsp:nvSpPr>
      <dsp:spPr>
        <a:xfrm rot="10800000">
          <a:off x="2235781" y="1537313"/>
          <a:ext cx="7703990" cy="719998"/>
        </a:xfrm>
        <a:prstGeom prst="homePlat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016" tIns="137160" rIns="256032" bIns="137160" numCol="1" spcCol="1270" anchor="ctr" anchorCtr="0">
          <a:noAutofit/>
        </a:bodyPr>
        <a:lstStyle/>
        <a:p>
          <a:pPr marL="0" lvl="0" indent="0" algn="l" defTabSz="1600200">
            <a:lnSpc>
              <a:spcPct val="90000"/>
            </a:lnSpc>
            <a:spcBef>
              <a:spcPct val="0"/>
            </a:spcBef>
            <a:spcAft>
              <a:spcPct val="35000"/>
            </a:spcAft>
            <a:buNone/>
          </a:pPr>
          <a:r>
            <a:rPr lang="en-US" sz="3600" kern="1200" dirty="0">
              <a:solidFill>
                <a:schemeClr val="bg1"/>
              </a:solidFill>
              <a:latin typeface="Microsoft Tai Le" panose="020B0502040204020203" pitchFamily="34" charset="0"/>
              <a:cs typeface="Microsoft Tai Le" panose="020B0502040204020203" pitchFamily="34" charset="0"/>
            </a:rPr>
            <a:t>    Water and good hydration.</a:t>
          </a:r>
        </a:p>
      </dsp:txBody>
      <dsp:txXfrm rot="10800000">
        <a:off x="2415780" y="1537313"/>
        <a:ext cx="7523991" cy="719998"/>
      </dsp:txXfrm>
    </dsp:sp>
    <dsp:sp modelId="{D59C1FEF-158C-A941-B6BA-2D6B3B364275}">
      <dsp:nvSpPr>
        <dsp:cNvPr id="0" name=""/>
        <dsp:cNvSpPr/>
      </dsp:nvSpPr>
      <dsp:spPr>
        <a:xfrm>
          <a:off x="1642627" y="1303312"/>
          <a:ext cx="1188002" cy="118799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9AC25F-E774-924F-B3FD-E1E9D79EB1AD}">
      <dsp:nvSpPr>
        <dsp:cNvPr id="0" name=""/>
        <dsp:cNvSpPr/>
      </dsp:nvSpPr>
      <dsp:spPr>
        <a:xfrm rot="10800000">
          <a:off x="2235781" y="2840400"/>
          <a:ext cx="7703990" cy="719998"/>
        </a:xfrm>
        <a:prstGeom prst="homePlat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016" tIns="137160" rIns="256032" bIns="137160" numCol="1" spcCol="1270" anchor="ctr" anchorCtr="0">
          <a:noAutofit/>
        </a:bodyPr>
        <a:lstStyle/>
        <a:p>
          <a:pPr marL="0" lvl="0" indent="0" algn="l" defTabSz="1600200">
            <a:lnSpc>
              <a:spcPct val="90000"/>
            </a:lnSpc>
            <a:spcBef>
              <a:spcPct val="0"/>
            </a:spcBef>
            <a:spcAft>
              <a:spcPct val="35000"/>
            </a:spcAft>
            <a:buNone/>
          </a:pPr>
          <a:r>
            <a:rPr lang="en-US" sz="3600" kern="1200" dirty="0">
              <a:solidFill>
                <a:schemeClr val="bg1"/>
              </a:solidFill>
              <a:latin typeface="Microsoft Tai Le" panose="020B0502040204020203" pitchFamily="34" charset="0"/>
              <a:cs typeface="Microsoft Tai Le" panose="020B0502040204020203" pitchFamily="34" charset="0"/>
            </a:rPr>
            <a:t>    Diet and obesity.</a:t>
          </a:r>
        </a:p>
      </dsp:txBody>
      <dsp:txXfrm rot="10800000">
        <a:off x="2415780" y="2840400"/>
        <a:ext cx="7523991" cy="719998"/>
      </dsp:txXfrm>
    </dsp:sp>
    <dsp:sp modelId="{1054A3AB-6E86-574F-9186-60B6BCEC52B0}">
      <dsp:nvSpPr>
        <dsp:cNvPr id="0" name=""/>
        <dsp:cNvSpPr/>
      </dsp:nvSpPr>
      <dsp:spPr>
        <a:xfrm>
          <a:off x="1642627" y="2606400"/>
          <a:ext cx="1188002" cy="1187998"/>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9E6F42-145C-D249-9493-1957200E979C}">
      <dsp:nvSpPr>
        <dsp:cNvPr id="0" name=""/>
        <dsp:cNvSpPr/>
      </dsp:nvSpPr>
      <dsp:spPr>
        <a:xfrm rot="10800000">
          <a:off x="2235781" y="4143488"/>
          <a:ext cx="7703990" cy="719998"/>
        </a:xfrm>
        <a:prstGeom prst="homePlat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016" tIns="137160" rIns="256032" bIns="137160" numCol="1" spcCol="1270" anchor="ctr" anchorCtr="0">
          <a:noAutofit/>
        </a:bodyPr>
        <a:lstStyle/>
        <a:p>
          <a:pPr marL="0" lvl="0" indent="0" algn="l" defTabSz="1600200">
            <a:lnSpc>
              <a:spcPct val="90000"/>
            </a:lnSpc>
            <a:spcBef>
              <a:spcPct val="0"/>
            </a:spcBef>
            <a:spcAft>
              <a:spcPct val="35000"/>
            </a:spcAft>
            <a:buNone/>
          </a:pPr>
          <a:r>
            <a:rPr lang="en-US" sz="3600" kern="1200" dirty="0">
              <a:solidFill>
                <a:schemeClr val="bg1"/>
              </a:solidFill>
              <a:latin typeface="Microsoft Tai Le" panose="020B0502040204020203" pitchFamily="34" charset="0"/>
              <a:cs typeface="Microsoft Tai Le" panose="020B0502040204020203" pitchFamily="34" charset="0"/>
            </a:rPr>
            <a:t>    Exercise.</a:t>
          </a:r>
        </a:p>
      </dsp:txBody>
      <dsp:txXfrm rot="10800000">
        <a:off x="2415780" y="4143488"/>
        <a:ext cx="7523991" cy="719998"/>
      </dsp:txXfrm>
    </dsp:sp>
    <dsp:sp modelId="{0B84DBBB-CF1C-2646-93AF-F82F12C15054}">
      <dsp:nvSpPr>
        <dsp:cNvPr id="0" name=""/>
        <dsp:cNvSpPr/>
      </dsp:nvSpPr>
      <dsp:spPr>
        <a:xfrm>
          <a:off x="1642627" y="3909488"/>
          <a:ext cx="1188002" cy="118799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3F917E-35C3-844D-B797-0871B59EBFD3}">
      <dsp:nvSpPr>
        <dsp:cNvPr id="0" name=""/>
        <dsp:cNvSpPr/>
      </dsp:nvSpPr>
      <dsp:spPr>
        <a:xfrm rot="10800000">
          <a:off x="2235781" y="5446576"/>
          <a:ext cx="7703990" cy="719998"/>
        </a:xfrm>
        <a:prstGeom prst="homePlat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016" tIns="137160" rIns="256032" bIns="137160" numCol="1" spcCol="1270" anchor="ctr" anchorCtr="0">
          <a:noAutofit/>
        </a:bodyPr>
        <a:lstStyle/>
        <a:p>
          <a:pPr marL="0" lvl="0" indent="0" algn="l" defTabSz="1600200">
            <a:lnSpc>
              <a:spcPct val="90000"/>
            </a:lnSpc>
            <a:spcBef>
              <a:spcPct val="0"/>
            </a:spcBef>
            <a:spcAft>
              <a:spcPct val="35000"/>
            </a:spcAft>
            <a:buNone/>
          </a:pPr>
          <a:r>
            <a:rPr lang="en-US" sz="3600" kern="1200" dirty="0">
              <a:solidFill>
                <a:schemeClr val="bg1"/>
              </a:solidFill>
              <a:latin typeface="Microsoft Tai Le" panose="020B0502040204020203" pitchFamily="34" charset="0"/>
              <a:cs typeface="Microsoft Tai Le" panose="020B0502040204020203" pitchFamily="34" charset="0"/>
            </a:rPr>
            <a:t>    Natural Remedies.</a:t>
          </a:r>
        </a:p>
      </dsp:txBody>
      <dsp:txXfrm rot="10800000">
        <a:off x="2415780" y="5446576"/>
        <a:ext cx="7523991" cy="719998"/>
      </dsp:txXfrm>
    </dsp:sp>
    <dsp:sp modelId="{7FA6194B-3C51-8B42-9E86-5B43ACA04D89}">
      <dsp:nvSpPr>
        <dsp:cNvPr id="0" name=""/>
        <dsp:cNvSpPr/>
      </dsp:nvSpPr>
      <dsp:spPr>
        <a:xfrm>
          <a:off x="1642627" y="5212575"/>
          <a:ext cx="1188002" cy="118799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D5EAE1D5-95DB-7748-9259-02B3C6F6BB29}"/>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a:latin typeface="Microsoft Tai Le Regular"/>
                <a:ea typeface="+mn-ea"/>
              </a:defRPr>
            </a:lvl1pPr>
          </a:lstStyle>
          <a:p>
            <a:pPr>
              <a:defRPr/>
            </a:pPr>
            <a:endParaRPr lang="en-US" dirty="0"/>
          </a:p>
        </p:txBody>
      </p:sp>
      <p:sp>
        <p:nvSpPr>
          <p:cNvPr id="224259" name="Rectangle 3">
            <a:extLst>
              <a:ext uri="{FF2B5EF4-FFF2-40B4-BE49-F238E27FC236}">
                <a16:creationId xmlns:a16="http://schemas.microsoft.com/office/drawing/2014/main" id="{7A13ACA0-2882-C64C-930D-CFDC070277AC}"/>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atin typeface="Microsoft Tai Le Regular"/>
                <a:ea typeface="+mn-ea"/>
              </a:defRPr>
            </a:lvl1pPr>
          </a:lstStyle>
          <a:p>
            <a:pPr>
              <a:defRPr/>
            </a:pPr>
            <a:endParaRPr lang="en-US" dirty="0"/>
          </a:p>
        </p:txBody>
      </p:sp>
      <p:sp>
        <p:nvSpPr>
          <p:cNvPr id="15364" name="Rectangle 4">
            <a:extLst>
              <a:ext uri="{FF2B5EF4-FFF2-40B4-BE49-F238E27FC236}">
                <a16:creationId xmlns:a16="http://schemas.microsoft.com/office/drawing/2014/main" id="{72A3750E-6508-0249-8028-E2452E072B8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61" name="Rectangle 5">
            <a:extLst>
              <a:ext uri="{FF2B5EF4-FFF2-40B4-BE49-F238E27FC236}">
                <a16:creationId xmlns:a16="http://schemas.microsoft.com/office/drawing/2014/main" id="{DF5D5CBB-9A74-F448-A0A6-2D125AFB498F}"/>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4262" name="Rectangle 6">
            <a:extLst>
              <a:ext uri="{FF2B5EF4-FFF2-40B4-BE49-F238E27FC236}">
                <a16:creationId xmlns:a16="http://schemas.microsoft.com/office/drawing/2014/main" id="{87ED7A20-EFC1-AC49-BDBB-1D56C04D0A20}"/>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a:latin typeface="Microsoft Tai Le Regular"/>
                <a:ea typeface="+mn-ea"/>
              </a:defRPr>
            </a:lvl1pPr>
          </a:lstStyle>
          <a:p>
            <a:pPr>
              <a:defRPr/>
            </a:pPr>
            <a:endParaRPr lang="en-US" dirty="0"/>
          </a:p>
        </p:txBody>
      </p:sp>
      <p:sp>
        <p:nvSpPr>
          <p:cNvPr id="224263" name="Rectangle 7">
            <a:extLst>
              <a:ext uri="{FF2B5EF4-FFF2-40B4-BE49-F238E27FC236}">
                <a16:creationId xmlns:a16="http://schemas.microsoft.com/office/drawing/2014/main" id="{6C9EDE5B-3E1E-014C-B9E7-A36EB0A112D8}"/>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atin typeface="Microsoft Tai Le Regular"/>
              </a:defRPr>
            </a:lvl1pPr>
          </a:lstStyle>
          <a:p>
            <a:fld id="{D4BEAEA1-672F-5045-96B8-FC0C816210BF}"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Microsoft Tai Le Regular"/>
        <a:ea typeface="ＭＳ Ｐゴシック" charset="-128"/>
        <a:cs typeface="ＭＳ Ｐゴシック" charset="-128"/>
      </a:defRPr>
    </a:lvl1pPr>
    <a:lvl2pPr marL="457200" algn="l" rtl="0" eaLnBrk="0" fontAlgn="base" hangingPunct="0">
      <a:spcBef>
        <a:spcPct val="30000"/>
      </a:spcBef>
      <a:spcAft>
        <a:spcPct val="0"/>
      </a:spcAft>
      <a:defRPr sz="1200" b="0" i="0" kern="1200">
        <a:solidFill>
          <a:schemeClr val="tx1"/>
        </a:solidFill>
        <a:latin typeface="Microsoft Tai Le Regular"/>
        <a:ea typeface="ＭＳ Ｐゴシック" charset="-128"/>
        <a:cs typeface="+mn-cs"/>
      </a:defRPr>
    </a:lvl2pPr>
    <a:lvl3pPr marL="914400" algn="l" rtl="0" eaLnBrk="0" fontAlgn="base" hangingPunct="0">
      <a:spcBef>
        <a:spcPct val="30000"/>
      </a:spcBef>
      <a:spcAft>
        <a:spcPct val="0"/>
      </a:spcAft>
      <a:defRPr sz="1200" b="0" i="0" kern="1200">
        <a:solidFill>
          <a:schemeClr val="tx1"/>
        </a:solidFill>
        <a:latin typeface="Microsoft Tai Le Regular"/>
        <a:ea typeface="ＭＳ Ｐゴシック" charset="-128"/>
        <a:cs typeface="+mn-cs"/>
      </a:defRPr>
    </a:lvl3pPr>
    <a:lvl4pPr marL="1371600" algn="l" rtl="0" eaLnBrk="0" fontAlgn="base" hangingPunct="0">
      <a:spcBef>
        <a:spcPct val="30000"/>
      </a:spcBef>
      <a:spcAft>
        <a:spcPct val="0"/>
      </a:spcAft>
      <a:defRPr sz="1200" b="0" i="0" kern="1200">
        <a:solidFill>
          <a:schemeClr val="tx1"/>
        </a:solidFill>
        <a:latin typeface="Microsoft Tai Le Regular"/>
        <a:ea typeface="ＭＳ Ｐゴシック" charset="-128"/>
        <a:cs typeface="+mn-cs"/>
      </a:defRPr>
    </a:lvl4pPr>
    <a:lvl5pPr marL="1828800" algn="l" rtl="0" eaLnBrk="0" fontAlgn="base" hangingPunct="0">
      <a:spcBef>
        <a:spcPct val="30000"/>
      </a:spcBef>
      <a:spcAft>
        <a:spcPct val="0"/>
      </a:spcAft>
      <a:defRPr sz="1200" b="0" i="0" kern="1200">
        <a:solidFill>
          <a:schemeClr val="tx1"/>
        </a:solidFill>
        <a:latin typeface="Microsoft Tai Le Regular"/>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fixed</a:t>
            </a:r>
          </a:p>
        </p:txBody>
      </p:sp>
      <p:sp>
        <p:nvSpPr>
          <p:cNvPr id="4" name="Slide Number Placeholder 3"/>
          <p:cNvSpPr>
            <a:spLocks noGrp="1"/>
          </p:cNvSpPr>
          <p:nvPr>
            <p:ph type="sldNum" sz="quarter" idx="5"/>
          </p:nvPr>
        </p:nvSpPr>
        <p:spPr/>
        <p:txBody>
          <a:bodyPr/>
          <a:lstStyle/>
          <a:p>
            <a:fld id="{EE5F7F4E-540B-E94E-B3B5-8C6CA779D407}" type="slidenum">
              <a:rPr lang="en-US" smtClean="0"/>
              <a:t>1</a:t>
            </a:fld>
            <a:endParaRPr lang="en-US"/>
          </a:p>
        </p:txBody>
      </p:sp>
    </p:spTree>
    <p:extLst>
      <p:ext uri="{BB962C8B-B14F-4D97-AF65-F5344CB8AC3E}">
        <p14:creationId xmlns:p14="http://schemas.microsoft.com/office/powerpoint/2010/main" val="180912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Sharma S, Gupta R, Thakur SC. Attenuation of collagen induced arthritis by </a:t>
            </a:r>
            <a:r>
              <a:rPr lang="en-US" dirty="0" err="1"/>
              <a:t>Centella</a:t>
            </a:r>
            <a:r>
              <a:rPr lang="en-US" dirty="0"/>
              <a:t> </a:t>
            </a:r>
            <a:r>
              <a:rPr lang="en-US" dirty="0" err="1"/>
              <a:t>asiatica</a:t>
            </a:r>
            <a:r>
              <a:rPr lang="en-US" dirty="0"/>
              <a:t> methanol fraction via modulation of cytokines and oxidative stress. Biomed Environ Sci. 2014 Dec;27(12):926-38.</a:t>
            </a:r>
          </a:p>
          <a:p>
            <a:endParaRPr lang="en-US" dirty="0"/>
          </a:p>
          <a:p>
            <a:r>
              <a:rPr lang="en-US" dirty="0"/>
              <a:t>Abstract</a:t>
            </a:r>
          </a:p>
          <a:p>
            <a:endParaRPr lang="en-US" dirty="0"/>
          </a:p>
          <a:p>
            <a:r>
              <a:rPr lang="en-US" dirty="0"/>
              <a:t>Objective: To investigate the anti-inflammatory, antioxidant and anti-arthritic effects of </a:t>
            </a:r>
            <a:r>
              <a:rPr lang="en-US" dirty="0" err="1"/>
              <a:t>Centella</a:t>
            </a:r>
            <a:r>
              <a:rPr lang="en-US" dirty="0"/>
              <a:t> </a:t>
            </a:r>
            <a:r>
              <a:rPr lang="en-US" dirty="0" err="1"/>
              <a:t>asiatica</a:t>
            </a:r>
            <a:r>
              <a:rPr lang="en-US" dirty="0"/>
              <a:t> </a:t>
            </a:r>
            <a:r>
              <a:rPr lang="en-US" dirty="0" err="1"/>
              <a:t>methanolfraction</a:t>
            </a:r>
            <a:r>
              <a:rPr lang="en-US" dirty="0"/>
              <a:t> (</a:t>
            </a:r>
            <a:r>
              <a:rPr lang="en-US" dirty="0" err="1"/>
              <a:t>CaME</a:t>
            </a:r>
            <a:r>
              <a:rPr lang="en-US" dirty="0"/>
              <a:t>) on collagen-induced arthritis (CIA), an animal model of rheumatoid arthritis.</a:t>
            </a:r>
          </a:p>
          <a:p>
            <a:endParaRPr lang="en-US" dirty="0"/>
          </a:p>
          <a:p>
            <a:r>
              <a:rPr lang="en-US" dirty="0"/>
              <a:t>Methods: Arthritis was induced in female </a:t>
            </a:r>
            <a:r>
              <a:rPr lang="en-US" dirty="0" err="1"/>
              <a:t>wistar</a:t>
            </a:r>
            <a:r>
              <a:rPr lang="en-US" dirty="0"/>
              <a:t> rats by immunization with porcine type II collagen. The CIA rats were treated orally with </a:t>
            </a:r>
            <a:r>
              <a:rPr lang="en-US" dirty="0" err="1"/>
              <a:t>CaME</a:t>
            </a:r>
            <a:r>
              <a:rPr lang="en-US" dirty="0"/>
              <a:t> (50, 150, and 250 mg/kg/day) for 15 d (beginning on day 21 of the experimental period). The clinical, histological, biochemical, and immunological parameters were assessed.</a:t>
            </a:r>
          </a:p>
          <a:p>
            <a:endParaRPr lang="en-US" dirty="0"/>
          </a:p>
          <a:p>
            <a:r>
              <a:rPr lang="en-US" dirty="0"/>
              <a:t>Results: </a:t>
            </a:r>
            <a:r>
              <a:rPr lang="en-US" dirty="0" err="1"/>
              <a:t>CaME</a:t>
            </a:r>
            <a:r>
              <a:rPr lang="en-US" dirty="0"/>
              <a:t> treatment (150 and 250 mg/kg) significantly attenuated the severity of CIA and reduced the synovial inflammation, cartilage erosion, and bone erosion as evident from both histological and radiographic data. The escalated plasma levels of pro-inflammatory cytokines TNF-</a:t>
            </a:r>
            <a:r>
              <a:rPr lang="el-GR" dirty="0"/>
              <a:t>α, </a:t>
            </a:r>
            <a:r>
              <a:rPr lang="en-US" dirty="0"/>
              <a:t>IL-1</a:t>
            </a:r>
            <a:r>
              <a:rPr lang="el-GR" dirty="0"/>
              <a:t>β, </a:t>
            </a:r>
            <a:r>
              <a:rPr lang="en-US" dirty="0"/>
              <a:t>IL-6, and IL-12 </a:t>
            </a:r>
            <a:r>
              <a:rPr lang="en-US" dirty="0" err="1"/>
              <a:t>alongwith</a:t>
            </a:r>
            <a:r>
              <a:rPr lang="en-US" dirty="0"/>
              <a:t> nitric oxide in CIA rats decreased significantly on </a:t>
            </a:r>
            <a:r>
              <a:rPr lang="en-US" dirty="0" err="1"/>
              <a:t>CaME</a:t>
            </a:r>
            <a:r>
              <a:rPr lang="en-US" dirty="0"/>
              <a:t> treatment. The serum levels of type-II collagen antibody were significantly lower in rats of </a:t>
            </a:r>
            <a:r>
              <a:rPr lang="en-US" dirty="0" err="1"/>
              <a:t>CaME</a:t>
            </a:r>
            <a:r>
              <a:rPr lang="en-US" dirty="0"/>
              <a:t> (150 and 250 mg/kg) treated group than those in the arthritic group. Furthermore, by inhibiting the above mediators, </a:t>
            </a:r>
            <a:r>
              <a:rPr lang="en-US" dirty="0" err="1"/>
              <a:t>CaME</a:t>
            </a:r>
            <a:r>
              <a:rPr lang="en-US" dirty="0"/>
              <a:t> also contributed towards the reversal of the disturbed antioxidant levels and peroxidative damage.</a:t>
            </a:r>
          </a:p>
          <a:p>
            <a:endParaRPr lang="en-US" dirty="0"/>
          </a:p>
          <a:p>
            <a:r>
              <a:rPr lang="en-US" dirty="0"/>
              <a:t>Conclusion: Our results clearly indicate that oral administration of </a:t>
            </a:r>
            <a:r>
              <a:rPr lang="en-US" dirty="0" err="1"/>
              <a:t>CaME</a:t>
            </a:r>
            <a:r>
              <a:rPr lang="en-US" dirty="0"/>
              <a:t> suppresses joint inflammation, cytokine expression as well as antioxidant imbalance, thereby contributing to an amelioration of arthritis severity in CIA rats.</a:t>
            </a:r>
          </a:p>
          <a:p>
            <a:endParaRPr lang="en-US" dirty="0"/>
          </a:p>
          <a:p>
            <a:endParaRPr lang="en-US" dirty="0"/>
          </a:p>
        </p:txBody>
      </p:sp>
      <p:sp>
        <p:nvSpPr>
          <p:cNvPr id="4" name="Slide Number Placeholder 3"/>
          <p:cNvSpPr>
            <a:spLocks noGrp="1"/>
          </p:cNvSpPr>
          <p:nvPr>
            <p:ph type="sldNum" sz="quarter" idx="5"/>
          </p:nvPr>
        </p:nvSpPr>
        <p:spPr/>
        <p:txBody>
          <a:bodyPr/>
          <a:lstStyle/>
          <a:p>
            <a:fld id="{D4BEAEA1-672F-5045-96B8-FC0C816210BF}" type="slidenum">
              <a:rPr lang="en-US" altLang="en-US" smtClean="0"/>
              <a:pPr/>
              <a:t>81</a:t>
            </a:fld>
            <a:endParaRPr lang="en-US" altLang="en-US" dirty="0"/>
          </a:p>
        </p:txBody>
      </p:sp>
    </p:spTree>
    <p:extLst>
      <p:ext uri="{BB962C8B-B14F-4D97-AF65-F5344CB8AC3E}">
        <p14:creationId xmlns:p14="http://schemas.microsoft.com/office/powerpoint/2010/main" val="1356340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Kuptniratsaikul</a:t>
            </a:r>
            <a:r>
              <a:rPr lang="en-US" dirty="0"/>
              <a:t> V, </a:t>
            </a:r>
            <a:r>
              <a:rPr lang="en-US" dirty="0" err="1"/>
              <a:t>Dajpratham</a:t>
            </a:r>
            <a:r>
              <a:rPr lang="en-US" dirty="0"/>
              <a:t> P, </a:t>
            </a:r>
            <a:r>
              <a:rPr lang="en-US" dirty="0" err="1"/>
              <a:t>Taechaarpornkul</a:t>
            </a:r>
            <a:r>
              <a:rPr lang="en-US" dirty="0"/>
              <a:t> W, </a:t>
            </a:r>
            <a:r>
              <a:rPr lang="en-US" dirty="0" err="1"/>
              <a:t>Buntragulpoontawee</a:t>
            </a:r>
            <a:r>
              <a:rPr lang="en-US" dirty="0"/>
              <a:t> M, </a:t>
            </a:r>
            <a:r>
              <a:rPr lang="en-US" dirty="0" err="1"/>
              <a:t>Lukkanapichonchut</a:t>
            </a:r>
            <a:r>
              <a:rPr lang="en-US" dirty="0"/>
              <a:t> P, </a:t>
            </a:r>
            <a:r>
              <a:rPr lang="en-US" dirty="0" err="1"/>
              <a:t>Chootip</a:t>
            </a:r>
            <a:r>
              <a:rPr lang="en-US" dirty="0"/>
              <a:t> C, </a:t>
            </a:r>
            <a:r>
              <a:rPr lang="en-US" dirty="0" err="1"/>
              <a:t>Saengsuwan</a:t>
            </a:r>
            <a:r>
              <a:rPr lang="en-US" dirty="0"/>
              <a:t> J, </a:t>
            </a:r>
            <a:r>
              <a:rPr lang="en-US" dirty="0" err="1"/>
              <a:t>Tantayakom</a:t>
            </a:r>
            <a:r>
              <a:rPr lang="en-US" dirty="0"/>
              <a:t> K, </a:t>
            </a:r>
            <a:r>
              <a:rPr lang="en-US" dirty="0" err="1"/>
              <a:t>Laongpech</a:t>
            </a:r>
            <a:r>
              <a:rPr lang="en-US" dirty="0"/>
              <a:t> S. Efficacy and safety of Curcuma </a:t>
            </a:r>
            <a:r>
              <a:rPr lang="en-US" dirty="0" err="1"/>
              <a:t>domestica</a:t>
            </a:r>
            <a:r>
              <a:rPr lang="en-US" dirty="0"/>
              <a:t> extracts compared with ibuprofen in patients with knee osteoarthritis: a multicenter study. </a:t>
            </a:r>
            <a:r>
              <a:rPr lang="en-US" dirty="0" err="1"/>
              <a:t>Clin</a:t>
            </a:r>
            <a:r>
              <a:rPr lang="en-US" dirty="0"/>
              <a:t> </a:t>
            </a:r>
            <a:r>
              <a:rPr lang="en-US" dirty="0" err="1"/>
              <a:t>Interv</a:t>
            </a:r>
            <a:r>
              <a:rPr lang="en-US" dirty="0"/>
              <a:t> Aging. 2014 Mar 20;9:451-8.</a:t>
            </a:r>
          </a:p>
          <a:p>
            <a:r>
              <a:rPr lang="en-US" dirty="0"/>
              <a:t> Abstract</a:t>
            </a:r>
          </a:p>
          <a:p>
            <a:endParaRPr lang="en-US" dirty="0"/>
          </a:p>
          <a:p>
            <a:r>
              <a:rPr lang="en-US" dirty="0"/>
              <a:t>Objective: To determine the efficacy and safety of Curcuma </a:t>
            </a:r>
            <a:r>
              <a:rPr lang="en-US" dirty="0" err="1"/>
              <a:t>domestica</a:t>
            </a:r>
            <a:r>
              <a:rPr lang="en-US" dirty="0"/>
              <a:t> extracts in pain reduction and functional improvement.</a:t>
            </a:r>
          </a:p>
          <a:p>
            <a:endParaRPr lang="en-US" dirty="0"/>
          </a:p>
          <a:p>
            <a:r>
              <a:rPr lang="en-US" dirty="0"/>
              <a:t>Methods: 367 primary knee osteoarthritis patients with a pain score of 5 or higher were randomized to receive ibuprofen 1,200 mg/day or C. </a:t>
            </a:r>
            <a:r>
              <a:rPr lang="en-US" dirty="0" err="1"/>
              <a:t>domestica</a:t>
            </a:r>
            <a:r>
              <a:rPr lang="en-US" dirty="0"/>
              <a:t> extracts 1,500 mg/day for 4 weeks. The main outcomes were Western Ontario and McMaster Universities Osteoarthritis Index (</a:t>
            </a:r>
            <a:r>
              <a:rPr lang="en-US" dirty="0" err="1"/>
              <a:t>WOMAC</a:t>
            </a:r>
            <a:r>
              <a:rPr lang="en-US" dirty="0"/>
              <a:t>) total, </a:t>
            </a:r>
            <a:r>
              <a:rPr lang="en-US" dirty="0" err="1"/>
              <a:t>WOMAC</a:t>
            </a:r>
            <a:r>
              <a:rPr lang="en-US" dirty="0"/>
              <a:t> pain, </a:t>
            </a:r>
            <a:r>
              <a:rPr lang="en-US" dirty="0" err="1"/>
              <a:t>WOMAC</a:t>
            </a:r>
            <a:r>
              <a:rPr lang="en-US" dirty="0"/>
              <a:t> stiffness, and </a:t>
            </a:r>
            <a:r>
              <a:rPr lang="en-US" dirty="0" err="1"/>
              <a:t>WOMAC</a:t>
            </a:r>
            <a:r>
              <a:rPr lang="en-US" dirty="0"/>
              <a:t> function scores. Adverse events (AEs) were also recorded.</a:t>
            </a:r>
          </a:p>
          <a:p>
            <a:endParaRPr lang="en-US" dirty="0"/>
          </a:p>
          <a:p>
            <a:r>
              <a:rPr lang="en-US" dirty="0"/>
              <a:t>Results: 185 and 182 patients were randomly assigned into C. </a:t>
            </a:r>
            <a:r>
              <a:rPr lang="en-US" dirty="0" err="1"/>
              <a:t>domestica</a:t>
            </a:r>
            <a:r>
              <a:rPr lang="en-US" dirty="0"/>
              <a:t> extracts and ibuprofen groups, respectively. The baseline characteristics were no different between groups. The mean of all </a:t>
            </a:r>
            <a:r>
              <a:rPr lang="en-US" dirty="0" err="1"/>
              <a:t>WOMAC</a:t>
            </a:r>
            <a:r>
              <a:rPr lang="en-US" dirty="0"/>
              <a:t> scores at weeks 0, 2, and 4 showed significant improvement when compared with the baseline in both groups. After using the noninferiority test, the mean difference (95% confidence interval) of </a:t>
            </a:r>
            <a:r>
              <a:rPr lang="en-US" dirty="0" err="1"/>
              <a:t>WOMAC</a:t>
            </a:r>
            <a:r>
              <a:rPr lang="en-US" dirty="0"/>
              <a:t> total, </a:t>
            </a:r>
            <a:r>
              <a:rPr lang="en-US" dirty="0" err="1"/>
              <a:t>WOMAC</a:t>
            </a:r>
            <a:r>
              <a:rPr lang="en-US" dirty="0"/>
              <a:t> pain, and </a:t>
            </a:r>
            <a:r>
              <a:rPr lang="en-US" dirty="0" err="1"/>
              <a:t>WOMAC</a:t>
            </a:r>
            <a:r>
              <a:rPr lang="en-US" dirty="0"/>
              <a:t> function scores at week 4 adjusted by values at week 0 of C. </a:t>
            </a:r>
            <a:r>
              <a:rPr lang="en-US" dirty="0" err="1"/>
              <a:t>domestica</a:t>
            </a:r>
            <a:r>
              <a:rPr lang="en-US" dirty="0"/>
              <a:t> extracts were noninferior to those for the ibuprofen group (P=0.010, P=0.018, and P=0.010, respectively), except for the </a:t>
            </a:r>
            <a:r>
              <a:rPr lang="en-US" dirty="0" err="1"/>
              <a:t>WOMAC</a:t>
            </a:r>
            <a:r>
              <a:rPr lang="en-US" dirty="0"/>
              <a:t> stiffness subscale, which showed a trend toward significance (P=0.060). The number of patients who developed AEs was no different between groups. However, the number of events of abdominal pain/discomfort was significantly higher in the ibuprofen group than that in the C. </a:t>
            </a:r>
            <a:r>
              <a:rPr lang="en-US" dirty="0" err="1"/>
              <a:t>domestica</a:t>
            </a:r>
            <a:r>
              <a:rPr lang="en-US" dirty="0"/>
              <a:t> extracts group (P=0.046). Most subjects (96%-97%) were satisfied with the treatment, and two-thirds rated themselves as improved in a global assessment.</a:t>
            </a:r>
          </a:p>
          <a:p>
            <a:endParaRPr lang="en-US" dirty="0"/>
          </a:p>
          <a:p>
            <a:r>
              <a:rPr lang="en-US" dirty="0"/>
              <a:t>Conclusion: C. </a:t>
            </a:r>
            <a:r>
              <a:rPr lang="en-US" dirty="0" err="1"/>
              <a:t>domestica</a:t>
            </a:r>
            <a:r>
              <a:rPr lang="en-US" dirty="0"/>
              <a:t> extracts are as effective as ibuprofen for the treatment of knee osteoarthritis. The side effect profile was similar but with fewer gastrointestinal AE reports in the C. </a:t>
            </a:r>
            <a:r>
              <a:rPr lang="en-US" dirty="0" err="1"/>
              <a:t>domestica</a:t>
            </a:r>
            <a:r>
              <a:rPr lang="en-US" dirty="0"/>
              <a:t> extracts group.</a:t>
            </a:r>
          </a:p>
          <a:p>
            <a:endParaRPr lang="en-US" dirty="0"/>
          </a:p>
        </p:txBody>
      </p:sp>
      <p:sp>
        <p:nvSpPr>
          <p:cNvPr id="4" name="Slide Number Placeholder 3"/>
          <p:cNvSpPr>
            <a:spLocks noGrp="1"/>
          </p:cNvSpPr>
          <p:nvPr>
            <p:ph type="sldNum" sz="quarter" idx="5"/>
          </p:nvPr>
        </p:nvSpPr>
        <p:spPr/>
        <p:txBody>
          <a:bodyPr/>
          <a:lstStyle/>
          <a:p>
            <a:fld id="{D4BEAEA1-672F-5045-96B8-FC0C816210BF}" type="slidenum">
              <a:rPr lang="en-US" altLang="en-US" smtClean="0"/>
              <a:pPr/>
              <a:t>82</a:t>
            </a:fld>
            <a:endParaRPr lang="en-US" altLang="en-US" dirty="0"/>
          </a:p>
        </p:txBody>
      </p:sp>
    </p:spTree>
    <p:extLst>
      <p:ext uri="{BB962C8B-B14F-4D97-AF65-F5344CB8AC3E}">
        <p14:creationId xmlns:p14="http://schemas.microsoft.com/office/powerpoint/2010/main" val="2876492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19BDBF33-F985-3146-95AF-F131875A5A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31207977-64E7-2848-AA0F-9BD3CD68661E}" type="slidenum">
              <a:rPr lang="en-US" altLang="en-US" sz="1200">
                <a:latin typeface="Microsoft Tai Le Regular"/>
              </a:rPr>
              <a:pPr eaLnBrk="1" hangingPunct="1"/>
              <a:t>87</a:t>
            </a:fld>
            <a:endParaRPr lang="en-US" altLang="en-US" sz="1200" dirty="0">
              <a:latin typeface="Microsoft Tai Le Regular"/>
            </a:endParaRPr>
          </a:p>
        </p:txBody>
      </p:sp>
      <p:sp>
        <p:nvSpPr>
          <p:cNvPr id="141315" name="Rectangle 2">
            <a:extLst>
              <a:ext uri="{FF2B5EF4-FFF2-40B4-BE49-F238E27FC236}">
                <a16:creationId xmlns:a16="http://schemas.microsoft.com/office/drawing/2014/main" id="{B622CE6D-DDBD-1F49-A007-3425410A0F16}"/>
              </a:ext>
            </a:extLst>
          </p:cNvPr>
          <p:cNvSpPr>
            <a:spLocks noGrp="1" noRot="1" noChangeAspect="1" noChangeArrowheads="1" noTextEdit="1"/>
          </p:cNvSpPr>
          <p:nvPr>
            <p:ph type="sldImg"/>
          </p:nvPr>
        </p:nvSpPr>
        <p:spPr>
          <a:solidFill>
            <a:srgbClr val="FFFFFF"/>
          </a:solidFill>
          <a:ln/>
        </p:spPr>
      </p:sp>
      <p:sp>
        <p:nvSpPr>
          <p:cNvPr id="141316" name="Rectangle 3">
            <a:extLst>
              <a:ext uri="{FF2B5EF4-FFF2-40B4-BE49-F238E27FC236}">
                <a16:creationId xmlns:a16="http://schemas.microsoft.com/office/drawing/2014/main" id="{E3E0E9D0-7DB3-9C48-9A34-8C9755C5095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 J Am </a:t>
            </a:r>
            <a:r>
              <a:rPr lang="en-US" altLang="en-US" dirty="0" err="1">
                <a:ea typeface="ＭＳ Ｐゴシック" panose="020B0600070205080204" pitchFamily="34" charset="-128"/>
              </a:rPr>
              <a:t>Geriatr</a:t>
            </a:r>
            <a:r>
              <a:rPr lang="en-US" altLang="en-US" dirty="0">
                <a:ea typeface="ＭＳ Ｐゴシック" panose="020B0600070205080204" pitchFamily="34" charset="-128"/>
              </a:rPr>
              <a:t> Soc. 2000 Sep;48(9):1062-72.Related Articles, Links</a:t>
            </a:r>
          </a:p>
          <a:p>
            <a:pPr eaLnBrk="1" hangingPunct="1"/>
            <a:r>
              <a:rPr lang="en-US" altLang="en-US" dirty="0">
                <a:ea typeface="ＭＳ Ｐゴシック" panose="020B0600070205080204" pitchFamily="34" charset="-128"/>
              </a:rPr>
              <a:t>Exercise and weight loss in obese older adults with knee osteoarthritis: a preliminary study.</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Messier SP, </a:t>
            </a:r>
            <a:r>
              <a:rPr lang="en-US" altLang="en-US" dirty="0" err="1">
                <a:ea typeface="ＭＳ Ｐゴシック" panose="020B0600070205080204" pitchFamily="34" charset="-128"/>
              </a:rPr>
              <a:t>Loeser</a:t>
            </a:r>
            <a:r>
              <a:rPr lang="en-US" altLang="en-US" dirty="0">
                <a:ea typeface="ＭＳ Ｐゴシック" panose="020B0600070205080204" pitchFamily="34" charset="-128"/>
              </a:rPr>
              <a:t> RF, Mitchell MN, Valle G, Morgan TP, </a:t>
            </a:r>
            <a:r>
              <a:rPr lang="en-US" altLang="en-US" dirty="0" err="1">
                <a:ea typeface="ＭＳ Ｐゴシック" panose="020B0600070205080204" pitchFamily="34" charset="-128"/>
              </a:rPr>
              <a:t>Rejeski</a:t>
            </a:r>
            <a:r>
              <a:rPr lang="en-US" altLang="en-US" dirty="0">
                <a:ea typeface="ＭＳ Ｐゴシック" panose="020B0600070205080204" pitchFamily="34" charset="-128"/>
              </a:rPr>
              <a:t> </a:t>
            </a:r>
            <a:r>
              <a:rPr lang="en-US" altLang="en-US" dirty="0" err="1">
                <a:ea typeface="ＭＳ Ｐゴシック" panose="020B0600070205080204" pitchFamily="34" charset="-128"/>
              </a:rPr>
              <a:t>WJ</a:t>
            </a:r>
            <a:r>
              <a:rPr lang="en-US" altLang="en-US" dirty="0">
                <a:ea typeface="ＭＳ Ｐゴシック" panose="020B0600070205080204" pitchFamily="34" charset="-128"/>
              </a:rPr>
              <a:t>, Ettinger WH.</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Department of Health and Exercise Science, Wake Forest University, Winston-Salem, North Carolina 27109, USA.</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OBJECTIVE: The purposes of this pilot study were to determine if a combined dietary and exercise intervention would result in significant weight loss in older obese adults with knee osteoarthritis, and to compare the effects of exercise plus dietary therapy with exercise alone on gait, strength, knee pain, biomarkers of cartilage degradation, and physical function. DESIGN: Single-blind, two-arm, randomized clinical trial conducted for 24 weeks. SETTING: A university health and exercise science center. PARTICIPANTS: Twenty-four community-dwelling obese older adults aged &gt; or = 60 years, body mass index &gt; or = 28, knee pain, radiographic evidence of knee osteoarthritis, and self-reported physical disability. INTERVENTION: Randomization into two groups: exercise and diet (</a:t>
            </a:r>
            <a:r>
              <a:rPr lang="en-US" altLang="en-US" dirty="0" err="1">
                <a:ea typeface="ＭＳ Ｐゴシック" panose="020B0600070205080204" pitchFamily="34" charset="-128"/>
              </a:rPr>
              <a:t>E&amp;D</a:t>
            </a:r>
            <a:r>
              <a:rPr lang="en-US" altLang="en-US" dirty="0">
                <a:ea typeface="ＭＳ Ｐゴシック" panose="020B0600070205080204" pitchFamily="34" charset="-128"/>
              </a:rPr>
              <a:t>) and exercise alone (E). Exercise consisted of a combined weight training and walking program for 1 hour three times per week. The dietary intervention included weekly sessions with a nutritionist utilizing cognitive-behavior modification to change dietary habits to reach a group goal of an average weight loss of 15 </a:t>
            </a:r>
            <a:r>
              <a:rPr lang="en-US" altLang="en-US" dirty="0" err="1">
                <a:ea typeface="ＭＳ Ｐゴシック" panose="020B0600070205080204" pitchFamily="34" charset="-128"/>
              </a:rPr>
              <a:t>lb</a:t>
            </a:r>
            <a:r>
              <a:rPr lang="en-US" altLang="en-US" dirty="0">
                <a:ea typeface="ＭＳ Ｐゴシック" panose="020B0600070205080204" pitchFamily="34" charset="-128"/>
              </a:rPr>
              <a:t> (6.8 kg) over 6 months. MEASUREMENTS: All measurements were conducted at baseline and 3 and 6 months, except for synovial fluid analysis, which was obtained only at baseline and 6 months. In addition, weight was measured weekly in the </a:t>
            </a:r>
            <a:r>
              <a:rPr lang="en-US" altLang="en-US" dirty="0" err="1">
                <a:ea typeface="ＭＳ Ｐゴシック" panose="020B0600070205080204" pitchFamily="34" charset="-128"/>
              </a:rPr>
              <a:t>E&amp;D</a:t>
            </a:r>
            <a:r>
              <a:rPr lang="en-US" altLang="en-US" dirty="0">
                <a:ea typeface="ＭＳ Ｐゴシック" panose="020B0600070205080204" pitchFamily="34" charset="-128"/>
              </a:rPr>
              <a:t> group. Physical disability and knee pain were measured by self-report and physical performance was measured using the 6-minute walk and stair climb tasks. Biomechanical testing included kinetic and kinematic analysis of gait and isokinetic strength testing. Synovial fluid was analyzed for levels of total proteoglycan, keratan sulfate, and interleukin-1 beta. RESULTS: Twenty-one of the 24 participants completed the study, with one dropout in the </a:t>
            </a:r>
            <a:r>
              <a:rPr lang="en-US" altLang="en-US" dirty="0" err="1">
                <a:ea typeface="ＭＳ Ｐゴシック" panose="020B0600070205080204" pitchFamily="34" charset="-128"/>
              </a:rPr>
              <a:t>E&amp;D</a:t>
            </a:r>
            <a:r>
              <a:rPr lang="en-US" altLang="en-US" dirty="0">
                <a:ea typeface="ＭＳ Ｐゴシック" panose="020B0600070205080204" pitchFamily="34" charset="-128"/>
              </a:rPr>
              <a:t> group and two in the E group. The </a:t>
            </a:r>
            <a:r>
              <a:rPr lang="en-US" altLang="en-US" dirty="0" err="1">
                <a:ea typeface="ＭＳ Ｐゴシック" panose="020B0600070205080204" pitchFamily="34" charset="-128"/>
              </a:rPr>
              <a:t>E&amp;D</a:t>
            </a:r>
            <a:r>
              <a:rPr lang="en-US" altLang="en-US" dirty="0">
                <a:ea typeface="ＭＳ Ｐゴシック" panose="020B0600070205080204" pitchFamily="34" charset="-128"/>
              </a:rPr>
              <a:t> group lost a mean of 18.8 </a:t>
            </a:r>
            <a:r>
              <a:rPr lang="en-US" altLang="en-US" dirty="0" err="1">
                <a:ea typeface="ＭＳ Ｐゴシック" panose="020B0600070205080204" pitchFamily="34" charset="-128"/>
              </a:rPr>
              <a:t>lb</a:t>
            </a:r>
            <a:r>
              <a:rPr lang="en-US" altLang="en-US" dirty="0">
                <a:ea typeface="ＭＳ Ｐゴシック" panose="020B0600070205080204" pitchFamily="34" charset="-128"/>
              </a:rPr>
              <a:t> (8.5 kg) at 6 months compared with 4.0 </a:t>
            </a:r>
            <a:r>
              <a:rPr lang="en-US" altLang="en-US" dirty="0" err="1">
                <a:ea typeface="ＭＳ Ｐゴシック" panose="020B0600070205080204" pitchFamily="34" charset="-128"/>
              </a:rPr>
              <a:t>lb</a:t>
            </a:r>
            <a:r>
              <a:rPr lang="en-US" altLang="en-US" dirty="0">
                <a:ea typeface="ＭＳ Ｐゴシック" panose="020B0600070205080204" pitchFamily="34" charset="-128"/>
              </a:rPr>
              <a:t> (1.8 kg) in the E group (P = .01). Significant improvements were noted in both groups in self-reported disability and knee pain intensity and frequency as well as in physical performance measures. However, no statistical differences were found between the two groups at 6 months in knee pain scores or self-reported performance measures of physical function. There was no difference in knee strength between the groups, with both groups showing modest improvements from baseline to 6 months. At 6 months, the </a:t>
            </a:r>
            <a:r>
              <a:rPr lang="en-US" altLang="en-US" dirty="0" err="1">
                <a:ea typeface="ＭＳ Ｐゴシック" panose="020B0600070205080204" pitchFamily="34" charset="-128"/>
              </a:rPr>
              <a:t>E&amp;D</a:t>
            </a:r>
            <a:r>
              <a:rPr lang="en-US" altLang="en-US" dirty="0">
                <a:ea typeface="ＭＳ Ｐゴシック" panose="020B0600070205080204" pitchFamily="34" charset="-128"/>
              </a:rPr>
              <a:t> group had a significantly greater loading rate (P = .03) and maximum braking force (P = .01) during gait. There were no significant between-group differences in the other biomechanical measures. Synovial fluid samples were obtainable at both baseline and 6 months in eight participants (four per group). The level of keratan sulfate decreased similarly in both groups from an average baseline of 96.8 +/- 37.1 to 71.5 +/- 23 ng/microg total proteoglycan. The level of IL-1 decreased from 25.3 +/- 9.8 at baseline to 8.3 +/- 6.1 </a:t>
            </a:r>
            <a:r>
              <a:rPr lang="en-US" altLang="en-US" dirty="0" err="1">
                <a:ea typeface="ＭＳ Ｐゴシック" panose="020B0600070205080204" pitchFamily="34" charset="-128"/>
              </a:rPr>
              <a:t>pg</a:t>
            </a:r>
            <a:r>
              <a:rPr lang="en-US" altLang="en-US" dirty="0">
                <a:ea typeface="ＭＳ Ｐゴシック" panose="020B0600070205080204" pitchFamily="34" charset="-128"/>
              </a:rPr>
              <a:t>/</a:t>
            </a:r>
            <a:r>
              <a:rPr lang="en-US" altLang="en-US" dirty="0" err="1">
                <a:ea typeface="ＭＳ Ｐゴシック" panose="020B0600070205080204" pitchFamily="34" charset="-128"/>
              </a:rPr>
              <a:t>mL.</a:t>
            </a:r>
            <a:r>
              <a:rPr lang="en-US" altLang="en-US" dirty="0">
                <a:ea typeface="ＭＳ Ｐゴシック" panose="020B0600070205080204" pitchFamily="34" charset="-128"/>
              </a:rPr>
              <a:t> The decrease in IL-1 correlated with the change in pain frequency (r = -0.77, P = .043). CONCLUSIONS: Weight loss can be achieved and sustained over a 6-month period in a cohort of older obese persons with osteoarthritis of the knee through a dietary and exercise intervention. Both exercise and combined weight loss and exercise regimens lead to improvements in pain, disability, and performance. Moreover, the trends in the biomechanical data suggest that exercise combined with diet may have an additional benefit in improved gait compared with exercise alone. A larger study is indicated to determine if weight loss provides additional benefits to exercise alone in this patient population.</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Publication Types: </a:t>
            </a:r>
          </a:p>
          <a:p>
            <a:pPr eaLnBrk="1" hangingPunct="1"/>
            <a:r>
              <a:rPr lang="en-US" altLang="en-US" dirty="0">
                <a:ea typeface="ＭＳ Ｐゴシック" panose="020B0600070205080204" pitchFamily="34" charset="-128"/>
              </a:rPr>
              <a:t>Clinical Trial</a:t>
            </a:r>
          </a:p>
          <a:p>
            <a:pPr eaLnBrk="1" hangingPunct="1"/>
            <a:r>
              <a:rPr lang="en-US" altLang="en-US" dirty="0">
                <a:ea typeface="ＭＳ Ｐゴシック" panose="020B0600070205080204" pitchFamily="34" charset="-128"/>
              </a:rPr>
              <a:t>Comparative Study</a:t>
            </a:r>
          </a:p>
          <a:p>
            <a:pPr eaLnBrk="1" hangingPunct="1"/>
            <a:r>
              <a:rPr lang="en-US" altLang="en-US" dirty="0">
                <a:ea typeface="ＭＳ Ｐゴシック" panose="020B0600070205080204" pitchFamily="34" charset="-128"/>
              </a:rPr>
              <a:t>Randomized Controlled Trial</a:t>
            </a:r>
          </a:p>
          <a:p>
            <a:pPr eaLnBrk="1" hangingPunct="1"/>
            <a:r>
              <a:rPr lang="en-US" altLang="en-US" dirty="0">
                <a:ea typeface="ＭＳ Ｐゴシック" panose="020B0600070205080204" pitchFamily="34" charset="-128"/>
              </a:rPr>
              <a:t>Research Support, Non-U.S. Gov't</a:t>
            </a:r>
          </a:p>
          <a:p>
            <a:pPr eaLnBrk="1" hangingPunct="1"/>
            <a:r>
              <a:rPr lang="en-US" altLang="en-US" dirty="0">
                <a:ea typeface="ＭＳ Ｐゴシック" panose="020B0600070205080204" pitchFamily="34" charset="-128"/>
              </a:rPr>
              <a:t>Research Support, U.S. Gov't, </a:t>
            </a:r>
            <a:r>
              <a:rPr lang="en-US" altLang="en-US" dirty="0" err="1">
                <a:ea typeface="ＭＳ Ｐゴシック" panose="020B0600070205080204" pitchFamily="34" charset="-128"/>
              </a:rPr>
              <a:t>P.H.S</a:t>
            </a:r>
            <a:r>
              <a:rPr lang="en-US" altLang="en-US" dirty="0">
                <a:ea typeface="ＭＳ Ｐゴシック" panose="020B0600070205080204" pitchFamily="34" charset="-128"/>
              </a:rPr>
              <a:t>.</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10983905 [PubMed - indexed for MEDLINE]</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Arthritis Rheum. 2004 May;50(5):1501-10.Related Articles, Links </a:t>
            </a:r>
          </a:p>
          <a:p>
            <a:pPr eaLnBrk="1" hangingPunct="1"/>
            <a:r>
              <a:rPr lang="en-US" altLang="en-US" dirty="0">
                <a:ea typeface="ＭＳ Ｐゴシック" panose="020B0600070205080204" pitchFamily="34" charset="-128"/>
              </a:rPr>
              <a:t>Comment in:</a:t>
            </a:r>
          </a:p>
          <a:p>
            <a:pPr eaLnBrk="1" hangingPunct="1"/>
            <a:r>
              <a:rPr lang="en-US" altLang="en-US" dirty="0">
                <a:ea typeface="ＭＳ Ｐゴシック" panose="020B0600070205080204" pitchFamily="34" charset="-128"/>
              </a:rPr>
              <a:t>Arthritis Rheum. 2004 May;50(5):1366-9. </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Exercise and dietary weight loss in overweight and obese older adults with knee osteoarthritis: the Arthritis, Diet, and Activity Promotion Trial.</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Messier SP, </a:t>
            </a:r>
            <a:r>
              <a:rPr lang="en-US" altLang="en-US" dirty="0" err="1">
                <a:ea typeface="ＭＳ Ｐゴシック" panose="020B0600070205080204" pitchFamily="34" charset="-128"/>
              </a:rPr>
              <a:t>Loeser</a:t>
            </a:r>
            <a:r>
              <a:rPr lang="en-US" altLang="en-US" dirty="0">
                <a:ea typeface="ＭＳ Ｐゴシック" panose="020B0600070205080204" pitchFamily="34" charset="-128"/>
              </a:rPr>
              <a:t> RF, Miller GD, Morgan TM, </a:t>
            </a:r>
            <a:r>
              <a:rPr lang="en-US" altLang="en-US" dirty="0" err="1">
                <a:ea typeface="ＭＳ Ｐゴシック" panose="020B0600070205080204" pitchFamily="34" charset="-128"/>
              </a:rPr>
              <a:t>Rejeski</a:t>
            </a:r>
            <a:r>
              <a:rPr lang="en-US" altLang="en-US" dirty="0">
                <a:ea typeface="ＭＳ Ｐゴシック" panose="020B0600070205080204" pitchFamily="34" charset="-128"/>
              </a:rPr>
              <a:t> </a:t>
            </a:r>
            <a:r>
              <a:rPr lang="en-US" altLang="en-US" dirty="0" err="1">
                <a:ea typeface="ＭＳ Ｐゴシック" panose="020B0600070205080204" pitchFamily="34" charset="-128"/>
              </a:rPr>
              <a:t>WJ</a:t>
            </a:r>
            <a:r>
              <a:rPr lang="en-US" altLang="en-US" dirty="0">
                <a:ea typeface="ＭＳ Ｐゴシック" panose="020B0600070205080204" pitchFamily="34" charset="-128"/>
              </a:rPr>
              <a:t>, </a:t>
            </a:r>
            <a:r>
              <a:rPr lang="en-US" altLang="en-US" dirty="0" err="1">
                <a:ea typeface="ＭＳ Ｐゴシック" panose="020B0600070205080204" pitchFamily="34" charset="-128"/>
              </a:rPr>
              <a:t>Sevick</a:t>
            </a:r>
            <a:r>
              <a:rPr lang="en-US" altLang="en-US" dirty="0">
                <a:ea typeface="ＭＳ Ｐゴシック" panose="020B0600070205080204" pitchFamily="34" charset="-128"/>
              </a:rPr>
              <a:t> MA, Ettinger </a:t>
            </a:r>
            <a:r>
              <a:rPr lang="en-US" altLang="en-US" dirty="0" err="1">
                <a:ea typeface="ＭＳ Ｐゴシック" panose="020B0600070205080204" pitchFamily="34" charset="-128"/>
              </a:rPr>
              <a:t>WH</a:t>
            </a:r>
            <a:r>
              <a:rPr lang="en-US" altLang="en-US" dirty="0">
                <a:ea typeface="ＭＳ Ｐゴシック" panose="020B0600070205080204" pitchFamily="34" charset="-128"/>
              </a:rPr>
              <a:t> Jr, </a:t>
            </a:r>
            <a:r>
              <a:rPr lang="en-US" altLang="en-US" dirty="0" err="1">
                <a:ea typeface="ＭＳ Ｐゴシック" panose="020B0600070205080204" pitchFamily="34" charset="-128"/>
              </a:rPr>
              <a:t>Pahor</a:t>
            </a:r>
            <a:r>
              <a:rPr lang="en-US" altLang="en-US" dirty="0">
                <a:ea typeface="ＭＳ Ｐゴシック" panose="020B0600070205080204" pitchFamily="34" charset="-128"/>
              </a:rPr>
              <a:t> M, Williamson JD.</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Claude D. Pepper Older Americans Independence Center, Wake Forest University, Winston-Salem, NC 27109, USA. </a:t>
            </a:r>
            <a:r>
              <a:rPr lang="en-US" altLang="en-US" dirty="0" err="1">
                <a:ea typeface="ＭＳ Ｐゴシック" panose="020B0600070205080204" pitchFamily="34" charset="-128"/>
              </a:rPr>
              <a:t>messier@wfu.edu</a:t>
            </a:r>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OBJECTIVE: The Arthritis, Diet, and Activity Promotion Trial (ADAPT) was a randomized, single-blind clinical trial lasting 18 months that was designed to determine whether long-term exercise and dietary weight loss are more effective, either separately or in combination, than usual care in improving physical function, pain, and mobility in older overweight and obese adults with knee osteoarthritis (OA). METHODS: Three hundred sixteen community-dwelling overweight and obese adults ages 60 years and older, with a body mass index of &gt; or =28 kg/m(2), knee pain, radiographic evidence of knee OA, and self-reported physical disability, were randomized into healthy lifestyle (control), diet only, exercise only, and diet plus exercise groups. The primary outcome was self-reported physical function as measured with the Western Ontario and McMaster Universities Osteoarthritis Index (</a:t>
            </a:r>
            <a:r>
              <a:rPr lang="en-US" altLang="en-US" dirty="0" err="1">
                <a:ea typeface="ＭＳ Ｐゴシック" panose="020B0600070205080204" pitchFamily="34" charset="-128"/>
              </a:rPr>
              <a:t>WOMAC</a:t>
            </a:r>
            <a:r>
              <a:rPr lang="en-US" altLang="en-US" dirty="0">
                <a:ea typeface="ＭＳ Ｐゴシック" panose="020B0600070205080204" pitchFamily="34" charset="-128"/>
              </a:rPr>
              <a:t>). Secondary outcomes included weight loss, 6-minute walk distance, stair-climb time, </a:t>
            </a:r>
            <a:r>
              <a:rPr lang="en-US" altLang="en-US" dirty="0" err="1">
                <a:ea typeface="ＭＳ Ｐゴシック" panose="020B0600070205080204" pitchFamily="34" charset="-128"/>
              </a:rPr>
              <a:t>WOMAC</a:t>
            </a:r>
            <a:r>
              <a:rPr lang="en-US" altLang="en-US" dirty="0">
                <a:ea typeface="ＭＳ Ｐゴシック" panose="020B0600070205080204" pitchFamily="34" charset="-128"/>
              </a:rPr>
              <a:t> pain and stiffness scores, and joint space width. RESULTS: Of the 316 randomized participants, 252 (80%) completed the study. Adherence was as follows: for healthy lifestyle, 73%; for diet only, 72%; for exercise only, 60%; and for diet plus exercise, 64%. In the diet plus exercise group, significant improvements in self-reported physical function (P &lt; 0.05), 6-minute walk distance (P &lt; 0.05), stair-climb time (P &lt; 0.05), and knee pain (P &lt; 0.05) relative to the healthy lifestyle group were observed. In the exercise group, a significant improvement in the 6-minute walk distance (P &lt; 0.05) was observed. The diet-only group was not significantly different from the healthy lifestyle group for any of the functional or mobility measures. The weight-loss groups lost significantly (P &lt; 0.05) more body weight (for diet, 4.9%; for diet plus exercise, 5.7%) than did the healthy lifestyle group (1.2%). Finally, changes in joint space width were not different between the groups. CONCLUSION: The combination of modest weight loss plus moderate exercise provides better overall improvements in self-reported measures of function and pain and in performance measures of mobility in older overweight and obese adults with knee OA compared with either intervention alone.</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Publication Types: </a:t>
            </a:r>
          </a:p>
          <a:p>
            <a:pPr eaLnBrk="1" hangingPunct="1"/>
            <a:r>
              <a:rPr lang="en-US" altLang="en-US" dirty="0">
                <a:ea typeface="ＭＳ Ｐゴシック" panose="020B0600070205080204" pitchFamily="34" charset="-128"/>
              </a:rPr>
              <a:t>Clinical Trial</a:t>
            </a:r>
          </a:p>
          <a:p>
            <a:pPr eaLnBrk="1" hangingPunct="1"/>
            <a:r>
              <a:rPr lang="en-US" altLang="en-US" dirty="0">
                <a:ea typeface="ＭＳ Ｐゴシック" panose="020B0600070205080204" pitchFamily="34" charset="-128"/>
              </a:rPr>
              <a:t>Randomized Controlled Trial</a:t>
            </a:r>
          </a:p>
          <a:p>
            <a:pPr eaLnBrk="1" hangingPunct="1"/>
            <a:r>
              <a:rPr lang="en-US" altLang="en-US" dirty="0">
                <a:ea typeface="ＭＳ Ｐゴシック" panose="020B0600070205080204" pitchFamily="34" charset="-128"/>
              </a:rPr>
              <a:t>Research Support, U.S. Gov't, </a:t>
            </a:r>
            <a:r>
              <a:rPr lang="en-US" altLang="en-US" dirty="0" err="1">
                <a:ea typeface="ＭＳ Ｐゴシック" panose="020B0600070205080204" pitchFamily="34" charset="-128"/>
              </a:rPr>
              <a:t>P.H.S</a:t>
            </a:r>
            <a:r>
              <a:rPr lang="en-US" altLang="en-US" dirty="0">
                <a:ea typeface="ＭＳ Ｐゴシック" panose="020B0600070205080204" pitchFamily="34" charset="-128"/>
              </a:rPr>
              <a:t>.</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15146420 [PubMed - indexed for MEDLINE]</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J </a:t>
            </a:r>
            <a:r>
              <a:rPr lang="en-US" altLang="en-US" dirty="0" err="1">
                <a:ea typeface="ＭＳ Ｐゴシック" panose="020B0600070205080204" pitchFamily="34" charset="-128"/>
              </a:rPr>
              <a:t>Clin</a:t>
            </a:r>
            <a:r>
              <a:rPr lang="en-US" altLang="en-US" dirty="0">
                <a:ea typeface="ＭＳ Ｐゴシック" panose="020B0600070205080204" pitchFamily="34" charset="-128"/>
              </a:rPr>
              <a:t> </a:t>
            </a:r>
            <a:r>
              <a:rPr lang="en-US" altLang="en-US" dirty="0" err="1">
                <a:ea typeface="ＭＳ Ｐゴシック" panose="020B0600070205080204" pitchFamily="34" charset="-128"/>
              </a:rPr>
              <a:t>Rheumatol</a:t>
            </a:r>
            <a:r>
              <a:rPr lang="en-US" altLang="en-US" dirty="0">
                <a:ea typeface="ＭＳ Ｐゴシック" panose="020B0600070205080204" pitchFamily="34" charset="-128"/>
              </a:rPr>
              <a:t>. 2001 Aug;7(4):219-23.Related Articles, Links </a:t>
            </a:r>
          </a:p>
          <a:p>
            <a:pPr eaLnBrk="1" hangingPunct="1"/>
            <a:r>
              <a:rPr lang="en-US" altLang="en-US" dirty="0">
                <a:ea typeface="ＭＳ Ｐゴシック" panose="020B0600070205080204" pitchFamily="34" charset="-128"/>
              </a:rPr>
              <a:t>Weight loss and exercise walking reduce pain and improve physical functioning in overweight postmenopausal women with knee osteoarthritis.</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Martin K, Fontaine KR, Nicklas BJ, Dennis </a:t>
            </a:r>
            <a:r>
              <a:rPr lang="en-US" altLang="en-US" dirty="0" err="1">
                <a:ea typeface="ＭＳ Ｐゴシック" panose="020B0600070205080204" pitchFamily="34" charset="-128"/>
              </a:rPr>
              <a:t>KE</a:t>
            </a:r>
            <a:r>
              <a:rPr lang="en-US" altLang="en-US" dirty="0">
                <a:ea typeface="ＭＳ Ｐゴシック" panose="020B0600070205080204" pitchFamily="34" charset="-128"/>
              </a:rPr>
              <a:t>, Goldberg AP, Hochberg MC.</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Division of Rheumatology and Clinical Immunology, Department of Medicine, University of Maryland School of Medicine, Baltimore, Maryland, USA.</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We conducted an uncontrolled pilot study to determine the effects of a weight loss and walking program on knee pain and physical function in overweight and obese (body mass index; BMI [kg/m] 25-29.9 and BMI &gt; or = 30, respectively) postmenopausal women with knee osteoarthritis (OA). Forty-eight such women completed self-report (Western Ontario and McMaster University Osteoarthritis Index (</a:t>
            </a:r>
            <a:r>
              <a:rPr lang="en-US" altLang="en-US" dirty="0" err="1">
                <a:ea typeface="ＭＳ Ｐゴシック" panose="020B0600070205080204" pitchFamily="34" charset="-128"/>
              </a:rPr>
              <a:t>WOMAC</a:t>
            </a:r>
            <a:r>
              <a:rPr lang="en-US" altLang="en-US" dirty="0">
                <a:ea typeface="ＭＳ Ｐゴシック" panose="020B0600070205080204" pitchFamily="34" charset="-128"/>
              </a:rPr>
              <a:t>)) and performance-based measures of physical function ("up and go" test, 6-min walk) and enrolled in a 6-month intervention that included weekly nutrition classes and an exercise-walking program. The intervention produced an average weight loss of 5.6 +/- 4.0 kg in the 30 women who completed the program. There also were significant improvements in the 6-min walk and on VO(2max). Improvements in the timed up and go test and on the </a:t>
            </a:r>
            <a:r>
              <a:rPr lang="en-US" altLang="en-US" dirty="0" err="1">
                <a:ea typeface="ＭＳ Ｐゴシック" panose="020B0600070205080204" pitchFamily="34" charset="-128"/>
              </a:rPr>
              <a:t>WOMAC</a:t>
            </a:r>
            <a:r>
              <a:rPr lang="en-US" altLang="en-US" dirty="0">
                <a:ea typeface="ＭＳ Ｐゴシック" panose="020B0600070205080204" pitchFamily="34" charset="-128"/>
              </a:rPr>
              <a:t> pain and function scores, however, were restricted only to women who were classified as obese at baseline. These findings suggest that a 6-month weight loss and walking program improves measures of physical functioning and pain in overweight and obese postmenopausal women with knee OA. Among obese women, functional improvement correlated with weight loss, encouraging continued emphasis on weight loss for managing knee OA.</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17039138 [PubMed]</a:t>
            </a: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3EC2F3C2-ACA6-6040-BDA1-CFC55D28AA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FAB514E-E844-E54D-A4A0-DB97C9FDDFFB}" type="slidenum">
              <a:rPr lang="en-US" altLang="en-US" sz="1200">
                <a:latin typeface="Microsoft Tai Le Regular"/>
              </a:rPr>
              <a:pPr eaLnBrk="1" hangingPunct="1"/>
              <a:t>88</a:t>
            </a:fld>
            <a:endParaRPr lang="en-US" altLang="en-US" sz="1200" dirty="0">
              <a:latin typeface="Microsoft Tai Le Regular"/>
            </a:endParaRPr>
          </a:p>
        </p:txBody>
      </p:sp>
      <p:sp>
        <p:nvSpPr>
          <p:cNvPr id="143363" name="Rectangle 2">
            <a:extLst>
              <a:ext uri="{FF2B5EF4-FFF2-40B4-BE49-F238E27FC236}">
                <a16:creationId xmlns:a16="http://schemas.microsoft.com/office/drawing/2014/main" id="{F148F875-D187-D543-952B-8F092F592658}"/>
              </a:ext>
            </a:extLst>
          </p:cNvPr>
          <p:cNvSpPr>
            <a:spLocks noGrp="1" noRot="1" noChangeAspect="1" noChangeArrowheads="1" noTextEdit="1"/>
          </p:cNvSpPr>
          <p:nvPr>
            <p:ph type="sldImg"/>
          </p:nvPr>
        </p:nvSpPr>
        <p:spPr>
          <a:xfrm>
            <a:off x="1150938" y="690563"/>
            <a:ext cx="4559300" cy="3419475"/>
          </a:xfrm>
          <a:ln w="12700" cap="flat">
            <a:solidFill>
              <a:schemeClr val="tx1"/>
            </a:solidFill>
          </a:ln>
        </p:spPr>
      </p:sp>
      <p:sp>
        <p:nvSpPr>
          <p:cNvPr id="143364" name="Rectangle 3">
            <a:extLst>
              <a:ext uri="{FF2B5EF4-FFF2-40B4-BE49-F238E27FC236}">
                <a16:creationId xmlns:a16="http://schemas.microsoft.com/office/drawing/2014/main" id="{33755223-2C8E-EF4F-980F-0261496F10A0}"/>
              </a:ext>
            </a:extLst>
          </p:cNvPr>
          <p:cNvSpPr>
            <a:spLocks noGrp="1" noChangeArrowheads="1"/>
          </p:cNvSpPr>
          <p:nvPr>
            <p:ph type="body" idx="1"/>
          </p:nvPr>
        </p:nvSpPr>
        <p:spPr>
          <a:xfrm>
            <a:off x="981075" y="4240213"/>
            <a:ext cx="5030788"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25" tIns="45110" rIns="91725" bIns="45110"/>
          <a:lstStyle/>
          <a:p>
            <a:pPr eaLnBrk="1" hangingPunct="1"/>
            <a:r>
              <a:rPr lang="en-US" altLang="en-US" dirty="0">
                <a:ea typeface="ＭＳ Ｐゴシック" panose="020B0600070205080204" pitchFamily="34" charset="-128"/>
              </a:rPr>
              <a:t>An important part of any fitness program is to include strengthening and stretching exercises. These exercises provide additional benefits to the ones you obtain from aerobic activity.</a:t>
            </a:r>
          </a:p>
          <a:p>
            <a:pPr eaLnBrk="1" hangingPunct="1"/>
            <a:endParaRPr lang="en-US" altLang="en-US" dirty="0">
              <a:ea typeface="ＭＳ Ｐゴシック" panose="020B0600070205080204" pitchFamily="34" charset="-128"/>
            </a:endParaRPr>
          </a:p>
          <a:p>
            <a:pPr eaLnBrk="1" hangingPunct="1">
              <a:lnSpc>
                <a:spcPct val="89000"/>
              </a:lnSpc>
            </a:pPr>
            <a:r>
              <a:rPr lang="en-US" altLang="en-US" dirty="0">
                <a:ea typeface="ＭＳ Ｐゴシック" panose="020B0600070205080204" pitchFamily="34" charset="-128"/>
              </a:rPr>
              <a:t>Source: Centers for Disease Control and Prevention and the American College of Sports Medicine, JAMA, Vol. 273, No. 5.</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Fokmare</a:t>
            </a:r>
            <a:r>
              <a:rPr lang="en-US" dirty="0"/>
              <a:t> P, </a:t>
            </a:r>
            <a:r>
              <a:rPr lang="en-US" dirty="0" err="1"/>
              <a:t>Phansopkar</a:t>
            </a:r>
            <a:r>
              <a:rPr lang="en-US" dirty="0"/>
              <a:t> P. The Effect of Contrast Bath Therapy and Knee Pad Device on Pain, Range of Motion, and Functional Disability in Patients With Osteoarthritis Knee: A Randomized Control Trial. </a:t>
            </a:r>
            <a:r>
              <a:rPr lang="en-US" dirty="0" err="1"/>
              <a:t>Cureus</a:t>
            </a:r>
            <a:r>
              <a:rPr lang="en-US" dirty="0"/>
              <a:t>. 2023 Oct 24;15(10):e47586.</a:t>
            </a:r>
          </a:p>
        </p:txBody>
      </p:sp>
      <p:sp>
        <p:nvSpPr>
          <p:cNvPr id="4" name="Slide Number Placeholder 3"/>
          <p:cNvSpPr>
            <a:spLocks noGrp="1"/>
          </p:cNvSpPr>
          <p:nvPr>
            <p:ph type="sldNum" sz="quarter" idx="5"/>
          </p:nvPr>
        </p:nvSpPr>
        <p:spPr/>
        <p:txBody>
          <a:bodyPr/>
          <a:lstStyle/>
          <a:p>
            <a:fld id="{D4BEAEA1-672F-5045-96B8-FC0C816210BF}" type="slidenum">
              <a:rPr lang="en-US" altLang="en-US" smtClean="0"/>
              <a:pPr/>
              <a:t>89</a:t>
            </a:fld>
            <a:endParaRPr lang="en-US" altLang="en-US" dirty="0"/>
          </a:p>
        </p:txBody>
      </p:sp>
    </p:spTree>
    <p:extLst>
      <p:ext uri="{BB962C8B-B14F-4D97-AF65-F5344CB8AC3E}">
        <p14:creationId xmlns:p14="http://schemas.microsoft.com/office/powerpoint/2010/main" val="3231790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Weerasekara</a:t>
            </a:r>
            <a:r>
              <a:rPr lang="en-US" dirty="0"/>
              <a:t> RM, </a:t>
            </a:r>
            <a:r>
              <a:rPr lang="en-US" dirty="0" err="1"/>
              <a:t>Tennakoon</a:t>
            </a:r>
            <a:r>
              <a:rPr lang="en-US" dirty="0"/>
              <a:t> SU, </a:t>
            </a:r>
            <a:r>
              <a:rPr lang="en-US" dirty="0" err="1"/>
              <a:t>Suraweera</a:t>
            </a:r>
            <a:r>
              <a:rPr lang="en-US" dirty="0"/>
              <a:t> </a:t>
            </a:r>
            <a:r>
              <a:rPr lang="en-US" dirty="0" err="1"/>
              <a:t>HJ</a:t>
            </a:r>
            <a:r>
              <a:rPr lang="en-US" dirty="0"/>
              <a:t>. Contrast Therapy and Heat Therapy in Subacute Stage of Grade I and II Lateral Ankle Sprains. Foot Ankle Spec. 2016 Aug;9(4):307-23. </a:t>
            </a:r>
          </a:p>
        </p:txBody>
      </p:sp>
      <p:sp>
        <p:nvSpPr>
          <p:cNvPr id="4" name="Slide Number Placeholder 3"/>
          <p:cNvSpPr>
            <a:spLocks noGrp="1"/>
          </p:cNvSpPr>
          <p:nvPr>
            <p:ph type="sldNum" sz="quarter" idx="5"/>
          </p:nvPr>
        </p:nvSpPr>
        <p:spPr/>
        <p:txBody>
          <a:bodyPr/>
          <a:lstStyle/>
          <a:p>
            <a:fld id="{D4BEAEA1-672F-5045-96B8-FC0C816210BF}" type="slidenum">
              <a:rPr lang="en-US" altLang="en-US" smtClean="0"/>
              <a:pPr/>
              <a:t>90</a:t>
            </a:fld>
            <a:endParaRPr lang="en-US" altLang="en-US" dirty="0"/>
          </a:p>
        </p:txBody>
      </p:sp>
    </p:spTree>
    <p:extLst>
      <p:ext uri="{BB962C8B-B14F-4D97-AF65-F5344CB8AC3E}">
        <p14:creationId xmlns:p14="http://schemas.microsoft.com/office/powerpoint/2010/main" val="426904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F2DA3463-C728-EF4B-970F-795169F66DC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5AD6E5EF-3230-9A49-955C-0907B5208368}" type="slidenum">
              <a:rPr lang="en-US" altLang="en-US" sz="1200">
                <a:latin typeface="Arial" panose="020B0604020202020204" pitchFamily="34" charset="0"/>
              </a:rPr>
              <a:pPr algn="r"/>
              <a:t>92</a:t>
            </a:fld>
            <a:endParaRPr lang="en-US" altLang="en-US" sz="1200">
              <a:latin typeface="Arial" panose="020B0604020202020204" pitchFamily="34" charset="0"/>
            </a:endParaRPr>
          </a:p>
        </p:txBody>
      </p:sp>
      <p:sp>
        <p:nvSpPr>
          <p:cNvPr id="153603" name="Rectangle 2">
            <a:extLst>
              <a:ext uri="{FF2B5EF4-FFF2-40B4-BE49-F238E27FC236}">
                <a16:creationId xmlns:a16="http://schemas.microsoft.com/office/drawing/2014/main" id="{D4E3E834-0479-FE44-93AF-17B7ED61109F}"/>
              </a:ext>
            </a:extLst>
          </p:cNvPr>
          <p:cNvSpPr>
            <a:spLocks noGrp="1" noRot="1" noChangeAspect="1" noChangeArrowheads="1"/>
          </p:cNvSpPr>
          <p:nvPr>
            <p:ph type="sldImg"/>
          </p:nvPr>
        </p:nvSpPr>
        <p:spPr>
          <a:solidFill>
            <a:srgbClr val="FFFFFF"/>
          </a:solidFill>
          <a:ln/>
        </p:spPr>
      </p:sp>
      <p:sp>
        <p:nvSpPr>
          <p:cNvPr id="153604" name="Rectangle 3">
            <a:extLst>
              <a:ext uri="{FF2B5EF4-FFF2-40B4-BE49-F238E27FC236}">
                <a16:creationId xmlns:a16="http://schemas.microsoft.com/office/drawing/2014/main" id="{EB78F3E7-FF05-0F43-91C1-2B02B0B999D5}"/>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Image - </a:t>
            </a:r>
            <a:r>
              <a:rPr lang="en-US" altLang="en-US" dirty="0" err="1">
                <a:ea typeface="ＭＳ Ｐゴシック" panose="020B0600070205080204" pitchFamily="34" charset="-128"/>
              </a:rPr>
              <a:t>CharcoalRemedies.com</a:t>
            </a:r>
            <a:endParaRPr lang="en-US" altLang="en-US" dirty="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1E7BEF99-DE48-CD4D-B7C8-3B174FA4CF9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235CF5E5-380B-F048-84AC-E17110FF35A0}" type="slidenum">
              <a:rPr lang="en-US" altLang="en-US" sz="1200">
                <a:latin typeface="Arial" panose="020B0604020202020204" pitchFamily="34" charset="0"/>
              </a:rPr>
              <a:pPr algn="r"/>
              <a:t>93</a:t>
            </a:fld>
            <a:endParaRPr lang="en-US" altLang="en-US" sz="1200">
              <a:latin typeface="Arial" panose="020B0604020202020204" pitchFamily="34" charset="0"/>
            </a:endParaRPr>
          </a:p>
        </p:txBody>
      </p:sp>
      <p:sp>
        <p:nvSpPr>
          <p:cNvPr id="155651" name="Rectangle 2">
            <a:extLst>
              <a:ext uri="{FF2B5EF4-FFF2-40B4-BE49-F238E27FC236}">
                <a16:creationId xmlns:a16="http://schemas.microsoft.com/office/drawing/2014/main" id="{F8B4AB83-6279-964A-9D0A-47F8DB98DC7F}"/>
              </a:ext>
            </a:extLst>
          </p:cNvPr>
          <p:cNvSpPr>
            <a:spLocks noGrp="1" noRot="1" noChangeAspect="1" noChangeArrowheads="1"/>
          </p:cNvSpPr>
          <p:nvPr>
            <p:ph type="sldImg"/>
          </p:nvPr>
        </p:nvSpPr>
        <p:spPr>
          <a:solidFill>
            <a:srgbClr val="FFFFFF"/>
          </a:solidFill>
          <a:ln/>
        </p:spPr>
      </p:sp>
      <p:sp>
        <p:nvSpPr>
          <p:cNvPr id="155652" name="Rectangle 3">
            <a:extLst>
              <a:ext uri="{FF2B5EF4-FFF2-40B4-BE49-F238E27FC236}">
                <a16:creationId xmlns:a16="http://schemas.microsoft.com/office/drawing/2014/main" id="{2179F251-65B0-9241-8895-EE966935439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Image - </a:t>
            </a:r>
            <a:r>
              <a:rPr lang="en-US" altLang="en-US" dirty="0" err="1">
                <a:ea typeface="ＭＳ Ｐゴシック" panose="020B0600070205080204" pitchFamily="34" charset="-128"/>
              </a:rPr>
              <a:t>CharcoalRemedies.com</a:t>
            </a:r>
            <a:endParaRPr lang="en-US" altLang="en-US" dirty="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37A77AC6-C911-F74A-9D8F-B9D7D93DB3A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1B4CDDDB-F297-6B47-832B-A44415C1D5BA}" type="slidenum">
              <a:rPr lang="en-US" altLang="en-US" sz="1200">
                <a:latin typeface="Arial" panose="020B0604020202020204" pitchFamily="34" charset="0"/>
              </a:rPr>
              <a:pPr algn="r"/>
              <a:t>94</a:t>
            </a:fld>
            <a:endParaRPr lang="en-US" altLang="en-US" sz="1200">
              <a:latin typeface="Arial" panose="020B0604020202020204" pitchFamily="34" charset="0"/>
            </a:endParaRPr>
          </a:p>
        </p:txBody>
      </p:sp>
      <p:sp>
        <p:nvSpPr>
          <p:cNvPr id="157699" name="Rectangle 2">
            <a:extLst>
              <a:ext uri="{FF2B5EF4-FFF2-40B4-BE49-F238E27FC236}">
                <a16:creationId xmlns:a16="http://schemas.microsoft.com/office/drawing/2014/main" id="{D7D63CBB-58A7-B34B-89B4-FA8E462C745A}"/>
              </a:ext>
            </a:extLst>
          </p:cNvPr>
          <p:cNvSpPr>
            <a:spLocks noGrp="1" noRot="1" noChangeAspect="1" noChangeArrowheads="1"/>
          </p:cNvSpPr>
          <p:nvPr>
            <p:ph type="sldImg"/>
          </p:nvPr>
        </p:nvSpPr>
        <p:spPr>
          <a:solidFill>
            <a:srgbClr val="FFFFFF"/>
          </a:solidFill>
          <a:ln/>
        </p:spPr>
      </p:sp>
      <p:sp>
        <p:nvSpPr>
          <p:cNvPr id="157700" name="Rectangle 3">
            <a:extLst>
              <a:ext uri="{FF2B5EF4-FFF2-40B4-BE49-F238E27FC236}">
                <a16:creationId xmlns:a16="http://schemas.microsoft.com/office/drawing/2014/main" id="{EA1791EC-67BD-524E-9B1F-20441B0D663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Image - </a:t>
            </a:r>
            <a:r>
              <a:rPr lang="en-US" altLang="en-US" dirty="0" err="1">
                <a:ea typeface="ＭＳ Ｐゴシック" panose="020B0600070205080204" pitchFamily="34" charset="-128"/>
              </a:rPr>
              <a:t>CharcoalRemedies.com</a:t>
            </a:r>
            <a:endParaRPr lang="en-US" altLang="en-US" dirty="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27AA6C08-E346-B241-9B3C-F885759749B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70956467-3DE4-D847-ADD3-4D15D4F0822A}" type="slidenum">
              <a:rPr lang="en-US" altLang="en-US" sz="1200">
                <a:latin typeface="Arial" panose="020B0604020202020204" pitchFamily="34" charset="0"/>
              </a:rPr>
              <a:pPr algn="r"/>
              <a:t>95</a:t>
            </a:fld>
            <a:endParaRPr lang="en-US" altLang="en-US" sz="1200">
              <a:latin typeface="Arial" panose="020B0604020202020204" pitchFamily="34" charset="0"/>
            </a:endParaRPr>
          </a:p>
        </p:txBody>
      </p:sp>
      <p:sp>
        <p:nvSpPr>
          <p:cNvPr id="159747" name="Rectangle 2">
            <a:extLst>
              <a:ext uri="{FF2B5EF4-FFF2-40B4-BE49-F238E27FC236}">
                <a16:creationId xmlns:a16="http://schemas.microsoft.com/office/drawing/2014/main" id="{430053D7-E935-B641-8132-0D7B154D5FF7}"/>
              </a:ext>
            </a:extLst>
          </p:cNvPr>
          <p:cNvSpPr>
            <a:spLocks noGrp="1" noRot="1" noChangeAspect="1" noChangeArrowheads="1"/>
          </p:cNvSpPr>
          <p:nvPr>
            <p:ph type="sldImg"/>
          </p:nvPr>
        </p:nvSpPr>
        <p:spPr>
          <a:solidFill>
            <a:srgbClr val="FFFFFF"/>
          </a:solidFill>
          <a:ln/>
        </p:spPr>
      </p:sp>
      <p:sp>
        <p:nvSpPr>
          <p:cNvPr id="159748" name="Rectangle 3">
            <a:extLst>
              <a:ext uri="{FF2B5EF4-FFF2-40B4-BE49-F238E27FC236}">
                <a16:creationId xmlns:a16="http://schemas.microsoft.com/office/drawing/2014/main" id="{E106E891-DC28-F942-BA9B-3E2022DC6FD1}"/>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Image - </a:t>
            </a:r>
            <a:r>
              <a:rPr lang="en-US" altLang="en-US" dirty="0" err="1">
                <a:ea typeface="ＭＳ Ｐゴシック" panose="020B0600070205080204" pitchFamily="34" charset="-128"/>
              </a:rPr>
              <a:t>CharcoalRemedies.com</a:t>
            </a:r>
            <a:endParaRPr lang="en-US" altLang="en-US" dirty="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Campmeeting</a:t>
            </a:r>
            <a:r>
              <a:rPr lang="en-US" dirty="0"/>
              <a:t> truck driver</a:t>
            </a:r>
          </a:p>
          <a:p>
            <a:r>
              <a:rPr lang="en-US" dirty="0"/>
              <a:t>Denis and sugar</a:t>
            </a:r>
          </a:p>
          <a:p>
            <a:endParaRPr lang="en-US" dirty="0"/>
          </a:p>
        </p:txBody>
      </p:sp>
      <p:sp>
        <p:nvSpPr>
          <p:cNvPr id="4" name="Slide Number Placeholder 3"/>
          <p:cNvSpPr>
            <a:spLocks noGrp="1"/>
          </p:cNvSpPr>
          <p:nvPr>
            <p:ph type="sldNum" sz="quarter" idx="5"/>
          </p:nvPr>
        </p:nvSpPr>
        <p:spPr/>
        <p:txBody>
          <a:bodyPr/>
          <a:lstStyle/>
          <a:p>
            <a:fld id="{D4BEAEA1-672F-5045-96B8-FC0C816210BF}" type="slidenum">
              <a:rPr lang="en-US" altLang="en-US" smtClean="0"/>
              <a:pPr/>
              <a:t>2</a:t>
            </a:fld>
            <a:endParaRPr lang="en-US" altLang="en-US"/>
          </a:p>
        </p:txBody>
      </p:sp>
    </p:spTree>
    <p:extLst>
      <p:ext uri="{BB962C8B-B14F-4D97-AF65-F5344CB8AC3E}">
        <p14:creationId xmlns:p14="http://schemas.microsoft.com/office/powerpoint/2010/main" val="3966309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7104C745-F278-A040-927C-478BAB7B025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44EBB426-9805-7C4E-B965-D6CA4D31DAA6}" type="slidenum">
              <a:rPr lang="en-US" altLang="en-US" sz="1200">
                <a:latin typeface="Arial" panose="020B0604020202020204" pitchFamily="34" charset="0"/>
              </a:rPr>
              <a:pPr algn="r"/>
              <a:t>96</a:t>
            </a:fld>
            <a:endParaRPr lang="en-US" altLang="en-US" sz="1200">
              <a:latin typeface="Arial" panose="020B0604020202020204" pitchFamily="34" charset="0"/>
            </a:endParaRPr>
          </a:p>
        </p:txBody>
      </p:sp>
      <p:sp>
        <p:nvSpPr>
          <p:cNvPr id="161795" name="Rectangle 2">
            <a:extLst>
              <a:ext uri="{FF2B5EF4-FFF2-40B4-BE49-F238E27FC236}">
                <a16:creationId xmlns:a16="http://schemas.microsoft.com/office/drawing/2014/main" id="{DE40B5E9-E75F-724F-B2EF-34FB9DCE70A3}"/>
              </a:ext>
            </a:extLst>
          </p:cNvPr>
          <p:cNvSpPr>
            <a:spLocks noGrp="1" noRot="1" noChangeAspect="1" noChangeArrowheads="1"/>
          </p:cNvSpPr>
          <p:nvPr>
            <p:ph type="sldImg"/>
          </p:nvPr>
        </p:nvSpPr>
        <p:spPr>
          <a:solidFill>
            <a:srgbClr val="FFFFFF"/>
          </a:solidFill>
          <a:ln/>
        </p:spPr>
      </p:sp>
      <p:sp>
        <p:nvSpPr>
          <p:cNvPr id="161796" name="Rectangle 3">
            <a:extLst>
              <a:ext uri="{FF2B5EF4-FFF2-40B4-BE49-F238E27FC236}">
                <a16:creationId xmlns:a16="http://schemas.microsoft.com/office/drawing/2014/main" id="{E7D44680-1D53-C94C-8342-F3C15BD99B41}"/>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Image - </a:t>
            </a:r>
            <a:r>
              <a:rPr lang="en-US" altLang="en-US" dirty="0" err="1">
                <a:ea typeface="ＭＳ Ｐゴシック" panose="020B0600070205080204" pitchFamily="34" charset="-128"/>
              </a:rPr>
              <a:t>CharcoalRemedies.com</a:t>
            </a:r>
            <a:endParaRPr lang="en-US" altLang="en-US" dirty="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F2D3CF11-3A42-3A41-BA11-023340801FE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58B1991D-255B-E146-91C6-70F4DBB94414}" type="slidenum">
              <a:rPr lang="en-US" altLang="en-US" sz="1200">
                <a:latin typeface="Arial" panose="020B0604020202020204" pitchFamily="34" charset="0"/>
              </a:rPr>
              <a:pPr algn="r"/>
              <a:t>97</a:t>
            </a:fld>
            <a:endParaRPr lang="en-US" altLang="en-US" sz="1200">
              <a:latin typeface="Arial" panose="020B0604020202020204" pitchFamily="34" charset="0"/>
            </a:endParaRPr>
          </a:p>
        </p:txBody>
      </p:sp>
      <p:sp>
        <p:nvSpPr>
          <p:cNvPr id="163843" name="Rectangle 2">
            <a:extLst>
              <a:ext uri="{FF2B5EF4-FFF2-40B4-BE49-F238E27FC236}">
                <a16:creationId xmlns:a16="http://schemas.microsoft.com/office/drawing/2014/main" id="{359441F6-B858-D84F-9887-F67EF9F1E767}"/>
              </a:ext>
            </a:extLst>
          </p:cNvPr>
          <p:cNvSpPr>
            <a:spLocks noGrp="1" noRot="1" noChangeAspect="1" noChangeArrowheads="1"/>
          </p:cNvSpPr>
          <p:nvPr>
            <p:ph type="sldImg"/>
          </p:nvPr>
        </p:nvSpPr>
        <p:spPr>
          <a:solidFill>
            <a:srgbClr val="FFFFFF"/>
          </a:solidFill>
          <a:ln/>
        </p:spPr>
      </p:sp>
      <p:sp>
        <p:nvSpPr>
          <p:cNvPr id="163844" name="Rectangle 3">
            <a:extLst>
              <a:ext uri="{FF2B5EF4-FFF2-40B4-BE49-F238E27FC236}">
                <a16:creationId xmlns:a16="http://schemas.microsoft.com/office/drawing/2014/main" id="{FE61FCEB-6DCB-0F41-9126-445C5B7D348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Image - </a:t>
            </a:r>
            <a:r>
              <a:rPr lang="en-US" altLang="en-US" dirty="0" err="1">
                <a:ea typeface="ＭＳ Ｐゴシック" panose="020B0600070205080204" pitchFamily="34" charset="-128"/>
              </a:rPr>
              <a:t>CharcoalRemedies.com</a:t>
            </a:r>
            <a:endParaRPr lang="en-US" altLang="en-US" dirty="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DD8C903F-01AA-2149-9714-552562BD3B7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19D53100-2576-2547-BD69-E52E891BCBD8}" type="slidenum">
              <a:rPr lang="en-US" altLang="en-US" sz="1200">
                <a:latin typeface="Arial" panose="020B0604020202020204" pitchFamily="34" charset="0"/>
              </a:rPr>
              <a:pPr algn="r"/>
              <a:t>98</a:t>
            </a:fld>
            <a:endParaRPr lang="en-US" altLang="en-US" sz="1200">
              <a:latin typeface="Arial" panose="020B0604020202020204" pitchFamily="34" charset="0"/>
            </a:endParaRPr>
          </a:p>
        </p:txBody>
      </p:sp>
      <p:sp>
        <p:nvSpPr>
          <p:cNvPr id="165891" name="Rectangle 2">
            <a:extLst>
              <a:ext uri="{FF2B5EF4-FFF2-40B4-BE49-F238E27FC236}">
                <a16:creationId xmlns:a16="http://schemas.microsoft.com/office/drawing/2014/main" id="{FAC1A80F-657B-A749-A0F1-878DB79B48CA}"/>
              </a:ext>
            </a:extLst>
          </p:cNvPr>
          <p:cNvSpPr>
            <a:spLocks noGrp="1" noRot="1" noChangeAspect="1" noChangeArrowheads="1"/>
          </p:cNvSpPr>
          <p:nvPr>
            <p:ph type="sldImg"/>
          </p:nvPr>
        </p:nvSpPr>
        <p:spPr>
          <a:solidFill>
            <a:srgbClr val="FFFFFF"/>
          </a:solidFill>
          <a:ln/>
        </p:spPr>
      </p:sp>
      <p:sp>
        <p:nvSpPr>
          <p:cNvPr id="165892" name="Rectangle 3">
            <a:extLst>
              <a:ext uri="{FF2B5EF4-FFF2-40B4-BE49-F238E27FC236}">
                <a16:creationId xmlns:a16="http://schemas.microsoft.com/office/drawing/2014/main" id="{84F61E5D-DC33-4E40-833B-FF51114BD66C}"/>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Image - </a:t>
            </a:r>
            <a:r>
              <a:rPr lang="en-US" altLang="en-US" dirty="0" err="1">
                <a:ea typeface="ＭＳ Ｐゴシック" panose="020B0600070205080204" pitchFamily="34" charset="-128"/>
              </a:rPr>
              <a:t>CharcoalRemedies.com</a:t>
            </a:r>
            <a:endParaRPr lang="en-US" altLang="en-US" dirty="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icrosoft Tai Le Regular"/>
                <a:ea typeface="ＭＳ Ｐゴシック" charset="-128"/>
                <a:cs typeface="ＭＳ Ｐゴシック" charset="-128"/>
              </a:rPr>
              <a:t>Stan’s lifelong truck driving career was coming quickly to an end as his knees developed painful arthritis. Doctors signed him up to have a total knee replaced. “Have you tried natural remedies?” asked his close caring friends. They helped him apply remedies from our presentation entitled, “Arthritis: Don’t Let Joint Pain Slow Your Journey” and it did the trick. Stan returned to his good old self again and canceled the surgery. </a:t>
            </a:r>
            <a:r>
              <a:rPr lang="en-US" sz="1200" b="0" i="0" kern="1200">
                <a:solidFill>
                  <a:schemeClr val="tx1"/>
                </a:solidFill>
                <a:effectLst/>
                <a:latin typeface="Microsoft Tai Le Regular"/>
                <a:ea typeface="ＭＳ Ｐゴシック" charset="-128"/>
                <a:cs typeface="ＭＳ Ｐゴシック" charset="-128"/>
              </a:rPr>
              <a:t>Don’t miss this helpful presentation, start reversing your arthritis today.  </a:t>
            </a:r>
          </a:p>
          <a:p>
            <a:endParaRPr lang="en-US" dirty="0"/>
          </a:p>
          <a:p>
            <a:endParaRPr lang="en-US" dirty="0"/>
          </a:p>
          <a:p>
            <a:endParaRPr lang="en-US" dirty="0"/>
          </a:p>
          <a:p>
            <a:endParaRPr lang="en-US" dirty="0"/>
          </a:p>
          <a:p>
            <a:r>
              <a:rPr lang="en-US" dirty="0"/>
              <a:t>Story: Stan the truck driver. </a:t>
            </a:r>
          </a:p>
          <a:p>
            <a:endParaRPr lang="en-US" dirty="0"/>
          </a:p>
          <a:p>
            <a:r>
              <a:rPr lang="en-US" dirty="0"/>
              <a:t>Benefit/problem solved</a:t>
            </a:r>
          </a:p>
          <a:p>
            <a:r>
              <a:rPr lang="en-US" dirty="0"/>
              <a:t>      Avoid disability</a:t>
            </a:r>
          </a:p>
          <a:p>
            <a:r>
              <a:rPr lang="en-US" dirty="0"/>
              <a:t>      maintain activity levels </a:t>
            </a:r>
          </a:p>
          <a:p>
            <a:r>
              <a:rPr lang="en-US" dirty="0"/>
              <a:t>      Arthritis: Don’t Let Joint Pain Slow Your Journey</a:t>
            </a:r>
          </a:p>
          <a:p>
            <a:r>
              <a:rPr lang="en-US" dirty="0"/>
              <a:t>Bullet points</a:t>
            </a:r>
          </a:p>
          <a:p>
            <a:r>
              <a:rPr lang="en-US" dirty="0"/>
              <a:t>     Learn natural home remedies </a:t>
            </a:r>
          </a:p>
          <a:p>
            <a:r>
              <a:rPr lang="en-US" dirty="0"/>
              <a:t>     good diet benefits</a:t>
            </a:r>
          </a:p>
          <a:p>
            <a:r>
              <a:rPr lang="en-US" dirty="0"/>
              <a:t>     practical Exercise advice</a:t>
            </a:r>
          </a:p>
          <a:p>
            <a:r>
              <a:rPr lang="en-US" dirty="0"/>
              <a:t>Inspire </a:t>
            </a:r>
          </a:p>
          <a:p>
            <a:r>
              <a:rPr lang="en-US" dirty="0"/>
              <a:t>     Total avoid costly surgeries and declining activity levels. </a:t>
            </a:r>
          </a:p>
          <a:p>
            <a:r>
              <a:rPr lang="en-US" dirty="0"/>
              <a:t>Call to action</a:t>
            </a:r>
          </a:p>
          <a:p>
            <a:r>
              <a:rPr lang="en-US" dirty="0"/>
              <a:t>     Don’t miss this helpful presentation, Start reversing arthritis today.</a:t>
            </a:r>
          </a:p>
          <a:p>
            <a:endParaRPr lang="en-US" dirty="0"/>
          </a:p>
        </p:txBody>
      </p:sp>
      <p:sp>
        <p:nvSpPr>
          <p:cNvPr id="4" name="Slide Number Placeholder 3"/>
          <p:cNvSpPr>
            <a:spLocks noGrp="1"/>
          </p:cNvSpPr>
          <p:nvPr>
            <p:ph type="sldNum" sz="quarter" idx="5"/>
          </p:nvPr>
        </p:nvSpPr>
        <p:spPr/>
        <p:txBody>
          <a:bodyPr/>
          <a:lstStyle/>
          <a:p>
            <a:fld id="{EE5F7F4E-540B-E94E-B3B5-8C6CA779D407}" type="slidenum">
              <a:rPr lang="en-US" smtClean="0"/>
              <a:t>107</a:t>
            </a:fld>
            <a:endParaRPr lang="en-US"/>
          </a:p>
        </p:txBody>
      </p:sp>
    </p:spTree>
    <p:extLst>
      <p:ext uri="{BB962C8B-B14F-4D97-AF65-F5344CB8AC3E}">
        <p14:creationId xmlns:p14="http://schemas.microsoft.com/office/powerpoint/2010/main" val="2407093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err="1">
                <a:solidFill>
                  <a:schemeClr val="tx1"/>
                </a:solidFill>
                <a:effectLst/>
                <a:latin typeface="Microsoft Tai Le Regular"/>
                <a:ea typeface="ＭＳ Ｐゴシック" charset="-128"/>
                <a:cs typeface="ＭＳ Ｐゴシック" charset="-128"/>
              </a:rPr>
              <a:t>Jafarzadeh</a:t>
            </a:r>
            <a:r>
              <a:rPr lang="en-AU" sz="1200" b="0" i="0" kern="1200" dirty="0">
                <a:solidFill>
                  <a:schemeClr val="tx1"/>
                </a:solidFill>
                <a:effectLst/>
                <a:latin typeface="Microsoft Tai Le Regular"/>
                <a:ea typeface="ＭＳ Ｐゴシック" charset="-128"/>
                <a:cs typeface="ＭＳ Ｐゴシック" charset="-128"/>
              </a:rPr>
              <a:t> SR, Felson DT. Updated Estimates Suggest a Much Higher Prevalence of Arthritis in United States Adults Than Previous Ones. Arthritis </a:t>
            </a:r>
            <a:r>
              <a:rPr lang="en-AU" sz="1200" b="0" i="0" kern="1200" dirty="0" err="1">
                <a:solidFill>
                  <a:schemeClr val="tx1"/>
                </a:solidFill>
                <a:effectLst/>
                <a:latin typeface="Microsoft Tai Le Regular"/>
                <a:ea typeface="ＭＳ Ｐゴシック" charset="-128"/>
                <a:cs typeface="ＭＳ Ｐゴシック" charset="-128"/>
              </a:rPr>
              <a:t>Rheumatol</a:t>
            </a:r>
            <a:r>
              <a:rPr lang="en-AU" sz="1200" b="0" i="0" kern="1200" dirty="0">
                <a:solidFill>
                  <a:schemeClr val="tx1"/>
                </a:solidFill>
                <a:effectLst/>
                <a:latin typeface="Microsoft Tai Le Regular"/>
                <a:ea typeface="ＭＳ Ｐゴシック" charset="-128"/>
                <a:cs typeface="ＭＳ Ｐゴシック" charset="-128"/>
              </a:rPr>
              <a:t>. 2018 Feb;70(2):185-192. </a:t>
            </a:r>
            <a:r>
              <a:rPr lang="en-AU" sz="1200" b="0" i="0" kern="1200" dirty="0" err="1">
                <a:solidFill>
                  <a:schemeClr val="tx1"/>
                </a:solidFill>
                <a:effectLst/>
                <a:latin typeface="Microsoft Tai Le Regular"/>
                <a:ea typeface="ＭＳ Ｐゴシック" charset="-128"/>
                <a:cs typeface="ＭＳ Ｐゴシック" charset="-128"/>
              </a:rPr>
              <a:t>doi</a:t>
            </a:r>
            <a:r>
              <a:rPr lang="en-AU" sz="1200" b="0" i="0" kern="1200" dirty="0">
                <a:solidFill>
                  <a:schemeClr val="tx1"/>
                </a:solidFill>
                <a:effectLst/>
                <a:latin typeface="Microsoft Tai Le Regular"/>
                <a:ea typeface="ＭＳ Ｐゴシック" charset="-128"/>
                <a:cs typeface="ＭＳ Ｐゴシック" charset="-128"/>
              </a:rPr>
              <a:t>: 10.1002/art.40355. </a:t>
            </a:r>
            <a:r>
              <a:rPr lang="en-AU" sz="1200" b="0" i="0" kern="1200" dirty="0" err="1">
                <a:solidFill>
                  <a:schemeClr val="tx1"/>
                </a:solidFill>
                <a:effectLst/>
                <a:latin typeface="Microsoft Tai Le Regular"/>
                <a:ea typeface="ＭＳ Ｐゴシック" charset="-128"/>
                <a:cs typeface="ＭＳ Ｐゴシック" charset="-128"/>
              </a:rPr>
              <a:t>Epub</a:t>
            </a:r>
            <a:r>
              <a:rPr lang="en-AU" sz="1200" b="0" i="0" kern="1200" dirty="0">
                <a:solidFill>
                  <a:schemeClr val="tx1"/>
                </a:solidFill>
                <a:effectLst/>
                <a:latin typeface="Microsoft Tai Le Regular"/>
                <a:ea typeface="ＭＳ Ｐゴシック" charset="-128"/>
                <a:cs typeface="ＭＳ Ｐゴシック" charset="-128"/>
              </a:rPr>
              <a:t> 2018 Jan 3. </a:t>
            </a:r>
            <a:r>
              <a:rPr lang="en-AU" sz="1200" b="0" i="0" kern="1200" dirty="0" err="1">
                <a:solidFill>
                  <a:schemeClr val="tx1"/>
                </a:solidFill>
                <a:effectLst/>
                <a:latin typeface="Microsoft Tai Le Regular"/>
                <a:ea typeface="ＭＳ Ｐゴシック" charset="-128"/>
                <a:cs typeface="ＭＳ Ｐゴシック" charset="-128"/>
              </a:rPr>
              <a:t>PMID</a:t>
            </a:r>
            <a:r>
              <a:rPr lang="en-AU" sz="1200" b="0" i="0" kern="1200" dirty="0">
                <a:solidFill>
                  <a:schemeClr val="tx1"/>
                </a:solidFill>
                <a:effectLst/>
                <a:latin typeface="Microsoft Tai Le Regular"/>
                <a:ea typeface="ＭＳ Ｐゴシック" charset="-128"/>
                <a:cs typeface="ＭＳ Ｐゴシック" charset="-128"/>
              </a:rPr>
              <a:t>: 29178176; </a:t>
            </a:r>
            <a:r>
              <a:rPr lang="en-AU" sz="1200" b="0" i="0" kern="1200" dirty="0" err="1">
                <a:solidFill>
                  <a:schemeClr val="tx1"/>
                </a:solidFill>
                <a:effectLst/>
                <a:latin typeface="Microsoft Tai Le Regular"/>
                <a:ea typeface="ＭＳ Ｐゴシック" charset="-128"/>
                <a:cs typeface="ＭＳ Ｐゴシック" charset="-128"/>
              </a:rPr>
              <a:t>PMCID</a:t>
            </a:r>
            <a:r>
              <a:rPr lang="en-AU" sz="1200" b="0" i="0" kern="1200" dirty="0">
                <a:solidFill>
                  <a:schemeClr val="tx1"/>
                </a:solidFill>
                <a:effectLst/>
                <a:latin typeface="Microsoft Tai Le Regular"/>
                <a:ea typeface="ＭＳ Ｐゴシック" charset="-128"/>
                <a:cs typeface="ＭＳ Ｐゴシック" charset="-128"/>
              </a:rPr>
              <a:t>: PMC5788727.</a:t>
            </a:r>
          </a:p>
          <a:p>
            <a:br>
              <a:rPr lang="en-AU" sz="1200" b="0" i="0" kern="1200" dirty="0">
                <a:solidFill>
                  <a:schemeClr val="tx1"/>
                </a:solidFill>
                <a:effectLst/>
                <a:latin typeface="Microsoft Tai Le Regular"/>
                <a:ea typeface="ＭＳ Ｐゴシック" charset="-128"/>
                <a:cs typeface="ＭＳ Ｐゴシック" charset="-128"/>
              </a:rPr>
            </a:br>
            <a:endParaRPr lang="en-AU" sz="1200" b="0" i="0" kern="1200" dirty="0">
              <a:solidFill>
                <a:schemeClr val="tx1"/>
              </a:solidFill>
              <a:effectLst/>
              <a:latin typeface="Microsoft Tai Le Regular"/>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fld id="{D4BEAEA1-672F-5045-96B8-FC0C816210BF}" type="slidenum">
              <a:rPr lang="en-US" altLang="en-US" smtClean="0"/>
              <a:pPr/>
              <a:t>3</a:t>
            </a:fld>
            <a:endParaRPr lang="en-US" altLang="en-US" dirty="0"/>
          </a:p>
        </p:txBody>
      </p:sp>
    </p:spTree>
    <p:extLst>
      <p:ext uri="{BB962C8B-B14F-4D97-AF65-F5344CB8AC3E}">
        <p14:creationId xmlns:p14="http://schemas.microsoft.com/office/powerpoint/2010/main" val="3757595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9FFD2227-1F13-5A45-93EA-26CD4F2543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37931725" indent="-37474525" defTabSz="93345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08405B0-4525-7941-BE5C-63829FCD1C0F}" type="slidenum">
              <a:rPr lang="en-US" altLang="en-US" sz="1200">
                <a:latin typeface="Tahoma Normal"/>
              </a:rPr>
              <a:pPr/>
              <a:t>22</a:t>
            </a:fld>
            <a:endParaRPr lang="en-US" altLang="en-US" sz="1200" dirty="0">
              <a:latin typeface="Tahoma Normal"/>
            </a:endParaRPr>
          </a:p>
        </p:txBody>
      </p:sp>
      <p:sp>
        <p:nvSpPr>
          <p:cNvPr id="73731" name="Rectangle 2">
            <a:extLst>
              <a:ext uri="{FF2B5EF4-FFF2-40B4-BE49-F238E27FC236}">
                <a16:creationId xmlns:a16="http://schemas.microsoft.com/office/drawing/2014/main" id="{2B9EA3E7-2A15-034D-819D-D311CE41F8E2}"/>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D8256F28-6BE6-C94B-A8F7-2CE96343AE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ahoma Normal"/>
              <a:ea typeface="ＭＳ Ｐゴシック" panose="020B0600070205080204" pitchFamily="34" charset="-128"/>
            </a:endParaRPr>
          </a:p>
        </p:txBody>
      </p:sp>
    </p:spTree>
    <p:extLst>
      <p:ext uri="{BB962C8B-B14F-4D97-AF65-F5344CB8AC3E}">
        <p14:creationId xmlns:p14="http://schemas.microsoft.com/office/powerpoint/2010/main" val="2443483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95E6C37-7E9D-8942-A6DE-D2EF17A251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B6315C9C-479C-1A4D-9E56-D4A757BE84AA}" type="slidenum">
              <a:rPr lang="en-US" altLang="en-US" sz="1200">
                <a:latin typeface="Microsoft Tai Le Regular"/>
              </a:rPr>
              <a:pPr eaLnBrk="1" hangingPunct="1"/>
              <a:t>25</a:t>
            </a:fld>
            <a:endParaRPr lang="en-US" altLang="en-US" sz="1200" dirty="0">
              <a:latin typeface="Microsoft Tai Le Regular"/>
            </a:endParaRPr>
          </a:p>
        </p:txBody>
      </p:sp>
      <p:sp>
        <p:nvSpPr>
          <p:cNvPr id="52227" name="Rectangle 2">
            <a:extLst>
              <a:ext uri="{FF2B5EF4-FFF2-40B4-BE49-F238E27FC236}">
                <a16:creationId xmlns:a16="http://schemas.microsoft.com/office/drawing/2014/main" id="{6FF180B5-F95F-644A-BF62-6A507F08EA34}"/>
              </a:ext>
            </a:extLst>
          </p:cNvPr>
          <p:cNvSpPr>
            <a:spLocks noGrp="1" noRot="1" noChangeAspect="1" noChangeArrowheads="1" noTextEdit="1"/>
          </p:cNvSpPr>
          <p:nvPr>
            <p:ph type="sldImg"/>
          </p:nvPr>
        </p:nvSpPr>
        <p:spPr>
          <a:xfrm>
            <a:off x="1144588" y="685800"/>
            <a:ext cx="4572000" cy="3429000"/>
          </a:xfrm>
          <a:solidFill>
            <a:srgbClr val="FFFFFF"/>
          </a:solidFill>
          <a:ln/>
        </p:spPr>
      </p:sp>
      <p:sp>
        <p:nvSpPr>
          <p:cNvPr id="52228" name="Rectangle 3">
            <a:extLst>
              <a:ext uri="{FF2B5EF4-FFF2-40B4-BE49-F238E27FC236}">
                <a16:creationId xmlns:a16="http://schemas.microsoft.com/office/drawing/2014/main" id="{B1F61C27-A4FC-764C-9547-6F2B73B89DF6}"/>
              </a:ext>
            </a:extLst>
          </p:cNvPr>
          <p:cNvSpPr>
            <a:spLocks noGrp="1" noChangeArrowheads="1"/>
          </p:cNvSpPr>
          <p:nvPr>
            <p:ph type="body" idx="1"/>
          </p:nvPr>
        </p:nvSpPr>
        <p:spPr>
          <a:solidFill>
            <a:srgbClr val="FFFFFF"/>
          </a:solidFill>
          <a:ln>
            <a:solidFill>
              <a:srgbClr val="000000"/>
            </a:solidFill>
          </a:ln>
        </p:spPr>
        <p:txBody>
          <a:bodyPr lIns="89620" tIns="44810" rIns="89620" bIns="44810"/>
          <a:lstStyle/>
          <a:p>
            <a:pPr eaLnBrk="1" hangingPunct="1"/>
            <a:r>
              <a:rPr lang="en-US" altLang="en-US" sz="400" dirty="0" err="1">
                <a:ea typeface="ＭＳ Ｐゴシック" panose="020B0600070205080204" pitchFamily="34" charset="-128"/>
              </a:rPr>
              <a:t>Clin</a:t>
            </a:r>
            <a:r>
              <a:rPr lang="en-US" altLang="en-US" sz="400" dirty="0">
                <a:ea typeface="ＭＳ Ｐゴシック" panose="020B0600070205080204" pitchFamily="34" charset="-128"/>
              </a:rPr>
              <a:t> </a:t>
            </a:r>
            <a:r>
              <a:rPr lang="en-US" altLang="en-US" sz="400" dirty="0" err="1">
                <a:ea typeface="ＭＳ Ｐゴシック" panose="020B0600070205080204" pitchFamily="34" charset="-128"/>
              </a:rPr>
              <a:t>Biomech</a:t>
            </a:r>
            <a:r>
              <a:rPr lang="en-US" altLang="en-US" sz="400" dirty="0">
                <a:ea typeface="ＭＳ Ｐゴシック" panose="020B0600070205080204" pitchFamily="34" charset="-128"/>
              </a:rPr>
              <a:t> (Bristol, Avon). 2005 Oct;20(8):799-805. Related Articles, Links  </a:t>
            </a:r>
          </a:p>
          <a:p>
            <a:pPr eaLnBrk="1" hangingPunct="1"/>
            <a:endParaRPr lang="en-US" altLang="en-US" sz="400" dirty="0">
              <a:ea typeface="ＭＳ Ｐゴシック" panose="020B0600070205080204" pitchFamily="34" charset="-128"/>
            </a:endParaRPr>
          </a:p>
          <a:p>
            <a:pPr eaLnBrk="1" hangingPunct="1"/>
            <a:r>
              <a:rPr lang="en-US" altLang="en-US" sz="400" dirty="0">
                <a:ea typeface="ＭＳ Ｐゴシック" panose="020B0600070205080204" pitchFamily="34" charset="-128"/>
              </a:rPr>
              <a:t> </a:t>
            </a:r>
          </a:p>
          <a:p>
            <a:pPr eaLnBrk="1" hangingPunct="1"/>
            <a:r>
              <a:rPr lang="en-US" altLang="en-US" sz="400" dirty="0">
                <a:ea typeface="ＭＳ Ｐゴシック" panose="020B0600070205080204" pitchFamily="34" charset="-128"/>
              </a:rPr>
              <a:t>Body mass as a factor in stature change.</a:t>
            </a:r>
          </a:p>
          <a:p>
            <a:pPr eaLnBrk="1" hangingPunct="1"/>
            <a:endParaRPr lang="en-US" altLang="en-US" sz="400" dirty="0">
              <a:ea typeface="ＭＳ Ｐゴシック" panose="020B0600070205080204" pitchFamily="34" charset="-128"/>
            </a:endParaRPr>
          </a:p>
          <a:p>
            <a:pPr eaLnBrk="1" hangingPunct="1"/>
            <a:r>
              <a:rPr lang="en-US" altLang="en-US" sz="400" dirty="0" err="1">
                <a:ea typeface="ＭＳ Ｐゴシック" panose="020B0600070205080204" pitchFamily="34" charset="-128"/>
              </a:rPr>
              <a:t>Rodacki</a:t>
            </a:r>
            <a:r>
              <a:rPr lang="en-US" altLang="en-US" sz="400" dirty="0">
                <a:ea typeface="ＭＳ Ｐゴシック" panose="020B0600070205080204" pitchFamily="34" charset="-128"/>
              </a:rPr>
              <a:t> AL, Fowler NE, </a:t>
            </a:r>
            <a:r>
              <a:rPr lang="en-US" altLang="en-US" sz="400" dirty="0" err="1">
                <a:ea typeface="ＭＳ Ｐゴシック" panose="020B0600070205080204" pitchFamily="34" charset="-128"/>
              </a:rPr>
              <a:t>Provensi</a:t>
            </a:r>
            <a:r>
              <a:rPr lang="en-US" altLang="en-US" sz="400" dirty="0">
                <a:ea typeface="ＭＳ Ｐゴシック" panose="020B0600070205080204" pitchFamily="34" charset="-128"/>
              </a:rPr>
              <a:t> CL, </a:t>
            </a:r>
            <a:r>
              <a:rPr lang="en-US" altLang="en-US" sz="400" dirty="0" err="1">
                <a:ea typeface="ＭＳ Ｐゴシック" panose="020B0600070205080204" pitchFamily="34" charset="-128"/>
              </a:rPr>
              <a:t>Rodacki</a:t>
            </a:r>
            <a:r>
              <a:rPr lang="en-US" altLang="en-US" sz="400" dirty="0">
                <a:ea typeface="ＭＳ Ｐゴシック" panose="020B0600070205080204" pitchFamily="34" charset="-128"/>
              </a:rPr>
              <a:t> </a:t>
            </a:r>
            <a:r>
              <a:rPr lang="en-US" altLang="en-US" sz="400" dirty="0" err="1">
                <a:ea typeface="ＭＳ Ｐゴシック" panose="020B0600070205080204" pitchFamily="34" charset="-128"/>
              </a:rPr>
              <a:t>Cde</a:t>
            </a:r>
            <a:r>
              <a:rPr lang="en-US" altLang="en-US" sz="400" dirty="0">
                <a:ea typeface="ＭＳ Ｐゴシック" panose="020B0600070205080204" pitchFamily="34" charset="-128"/>
              </a:rPr>
              <a:t> L, </a:t>
            </a:r>
            <a:r>
              <a:rPr lang="en-US" altLang="en-US" sz="400" dirty="0" err="1">
                <a:ea typeface="ＭＳ Ｐゴシック" panose="020B0600070205080204" pitchFamily="34" charset="-128"/>
              </a:rPr>
              <a:t>Dezan</a:t>
            </a:r>
            <a:r>
              <a:rPr lang="en-US" altLang="en-US" sz="400" dirty="0">
                <a:ea typeface="ＭＳ Ｐゴシック" panose="020B0600070205080204" pitchFamily="34" charset="-128"/>
              </a:rPr>
              <a:t> </a:t>
            </a:r>
            <a:r>
              <a:rPr lang="en-US" altLang="en-US" sz="400" dirty="0" err="1">
                <a:ea typeface="ＭＳ Ｐゴシック" panose="020B0600070205080204" pitchFamily="34" charset="-128"/>
              </a:rPr>
              <a:t>VH</a:t>
            </a:r>
            <a:r>
              <a:rPr lang="en-US" altLang="en-US" sz="400" dirty="0">
                <a:ea typeface="ＭＳ Ｐゴシック" panose="020B0600070205080204" pitchFamily="34" charset="-128"/>
              </a:rPr>
              <a:t>.</a:t>
            </a:r>
          </a:p>
          <a:p>
            <a:pPr eaLnBrk="1" hangingPunct="1"/>
            <a:endParaRPr lang="en-US" altLang="en-US" sz="400" dirty="0">
              <a:ea typeface="ＭＳ Ｐゴシック" panose="020B0600070205080204" pitchFamily="34" charset="-128"/>
            </a:endParaRPr>
          </a:p>
          <a:p>
            <a:pPr eaLnBrk="1" hangingPunct="1"/>
            <a:r>
              <a:rPr lang="en-US" altLang="en-US" sz="400" dirty="0">
                <a:ea typeface="ＭＳ Ｐゴシック" panose="020B0600070205080204" pitchFamily="34" charset="-128"/>
              </a:rPr>
              <a:t>Department of Physical Education, Parana Federal University, </a:t>
            </a:r>
            <a:r>
              <a:rPr lang="en-US" altLang="en-US" sz="400" dirty="0" err="1">
                <a:ea typeface="ＭＳ Ｐゴシック" panose="020B0600070205080204" pitchFamily="34" charset="-128"/>
              </a:rPr>
              <a:t>Rua</a:t>
            </a:r>
            <a:r>
              <a:rPr lang="en-US" altLang="en-US" sz="400" dirty="0">
                <a:ea typeface="ＭＳ Ｐゴシック" panose="020B0600070205080204" pitchFamily="34" charset="-128"/>
              </a:rPr>
              <a:t> </a:t>
            </a:r>
            <a:r>
              <a:rPr lang="en-US" altLang="en-US" sz="400" dirty="0" err="1">
                <a:ea typeface="ＭＳ Ｐゴシック" panose="020B0600070205080204" pitchFamily="34" charset="-128"/>
              </a:rPr>
              <a:t>Coracao</a:t>
            </a:r>
            <a:r>
              <a:rPr lang="en-US" altLang="en-US" sz="400" dirty="0">
                <a:ea typeface="ＭＳ Ｐゴシック" panose="020B0600070205080204" pitchFamily="34" charset="-128"/>
              </a:rPr>
              <a:t> de Maria, 92, Jardim </a:t>
            </a:r>
            <a:r>
              <a:rPr lang="en-US" altLang="en-US" sz="400" dirty="0" err="1">
                <a:ea typeface="ＭＳ Ｐゴシック" panose="020B0600070205080204" pitchFamily="34" charset="-128"/>
              </a:rPr>
              <a:t>Botanico</a:t>
            </a:r>
            <a:r>
              <a:rPr lang="en-US" altLang="en-US" sz="400" dirty="0">
                <a:ea typeface="ＭＳ Ｐゴシック" panose="020B0600070205080204" pitchFamily="34" charset="-128"/>
              </a:rPr>
              <a:t>, BR 116-Km 95 Curitiba, Parana, Brazil.</a:t>
            </a:r>
          </a:p>
          <a:p>
            <a:pPr eaLnBrk="1" hangingPunct="1"/>
            <a:endParaRPr lang="en-US" altLang="en-US" sz="400" dirty="0">
              <a:ea typeface="ＭＳ Ｐゴシック" panose="020B0600070205080204" pitchFamily="34" charset="-128"/>
            </a:endParaRPr>
          </a:p>
          <a:p>
            <a:pPr eaLnBrk="1" hangingPunct="1"/>
            <a:r>
              <a:rPr lang="en-US" altLang="en-US" sz="400" dirty="0">
                <a:ea typeface="ＭＳ Ｐゴシック" panose="020B0600070205080204" pitchFamily="34" charset="-128"/>
              </a:rPr>
              <a:t>BACKGROUND. Back pain is a common condition which has been described as a serious public health problem. Spinal shrinkage has been used as an index of spinal loading in a range of tasks. Epidemiological evidence shows that body mass index (BMI: 30 kg/m(2)) is related to the development of low back pain however, no studies have described the stature change patterns of obese individuals. This study aimed to compare changes in stature after an exercise task in obese and non-obese individuals. METHODS. Twenty volunteers were divided into two equal groups; obese: BMI&gt;30 kg/m(2), non-obese: BMI&lt;25 kg/m(2). Stature was measured at 3 min intervals during a 30 min walking task and a 30 min standing recovery period. Tests were performed on two occasions, once with participants loaded during the walking task (10% body mass) and once unloaded. The influence of obesity and load condition on the magnitude and rate of stature change were compared by a two-way ANOVA. FINDINGS. In both groups the stature loss was greater in the loaded than unloaded condition (mean (SD)) (6.52 (1.45)mm and 3.55 (0.93)mm non-obese; 8.49 (1.75)mm and 7.02 (1.32)mm obese: P=0.016). The obese presented a greater reduction in stature in both task conditions. The obese group were unable to recover stature regardless of the task condition during the recovery period (loaded: 0.06 (0.3)mm; unloaded: 0.32 (0.6)mm; P=0.013). INTERPRETATION. It was concluded that the acute response of the spine to loading may represent a risk factor for low back pain in the obese, in addition to the chronic adaptations previously reported. A greater period of recovery may be necessary for obese individuals to re-establish intervertebral disc height. These findings may help to explain the high incidence of back disorders in obese individuals.</a:t>
            </a:r>
          </a:p>
          <a:p>
            <a:pPr eaLnBrk="1" hangingPunct="1"/>
            <a:endParaRPr lang="en-US" altLang="en-US" sz="400" dirty="0">
              <a:ea typeface="ＭＳ Ｐゴシック" panose="020B0600070205080204" pitchFamily="34" charset="-128"/>
            </a:endParaRPr>
          </a:p>
          <a:p>
            <a:pPr eaLnBrk="1" hangingPunct="1"/>
            <a:r>
              <a:rPr lang="en-US" altLang="en-US" sz="400" dirty="0">
                <a:ea typeface="ＭＳ Ｐゴシック" panose="020B0600070205080204" pitchFamily="34" charset="-128"/>
              </a:rPr>
              <a:t>Publication Types: </a:t>
            </a:r>
          </a:p>
          <a:p>
            <a:pPr eaLnBrk="1" hangingPunct="1"/>
            <a:r>
              <a:rPr lang="en-US" altLang="en-US" sz="400" dirty="0">
                <a:ea typeface="ＭＳ Ｐゴシック" panose="020B0600070205080204" pitchFamily="34" charset="-128"/>
              </a:rPr>
              <a:t>Clinical Trial </a:t>
            </a:r>
          </a:p>
          <a:p>
            <a:pPr eaLnBrk="1" hangingPunct="1"/>
            <a:r>
              <a:rPr lang="en-US" altLang="en-US" sz="400" dirty="0">
                <a:ea typeface="ＭＳ Ｐゴシック" panose="020B0600070205080204" pitchFamily="34" charset="-128"/>
              </a:rPr>
              <a:t>Controlled Clinical Trial </a:t>
            </a:r>
          </a:p>
          <a:p>
            <a:pPr eaLnBrk="1" hangingPunct="1"/>
            <a:endParaRPr lang="en-US" altLang="en-US" sz="400" dirty="0">
              <a:ea typeface="ＭＳ Ｐゴシック" panose="020B0600070205080204" pitchFamily="34" charset="-128"/>
            </a:endParaRPr>
          </a:p>
          <a:p>
            <a:pPr eaLnBrk="1" hangingPunct="1"/>
            <a:r>
              <a:rPr lang="en-US" altLang="en-US" sz="400" dirty="0" err="1">
                <a:ea typeface="ＭＳ Ｐゴシック" panose="020B0600070205080204" pitchFamily="34" charset="-128"/>
              </a:rPr>
              <a:t>PMID</a:t>
            </a:r>
            <a:r>
              <a:rPr lang="en-US" altLang="en-US" sz="400" dirty="0">
                <a:ea typeface="ＭＳ Ｐゴシック" panose="020B0600070205080204" pitchFamily="34" charset="-128"/>
              </a:rPr>
              <a:t>: 16005554 [PubMed - indexed for MEDLINE]</a:t>
            </a:r>
          </a:p>
          <a:p>
            <a:pPr eaLnBrk="1" hangingPunct="1"/>
            <a:endParaRPr lang="en-US" altLang="en-US" sz="400" dirty="0">
              <a:ea typeface="ＭＳ Ｐゴシック" panose="020B0600070205080204" pitchFamily="34" charset="-128"/>
            </a:endParaRPr>
          </a:p>
          <a:p>
            <a:pPr eaLnBrk="1" hangingPunct="1"/>
            <a:r>
              <a:rPr lang="en-US" altLang="en-US" dirty="0">
                <a:ea typeface="ＭＳ Ｐゴシック" panose="020B0600070205080204" pitchFamily="34" charset="-128"/>
                <a:cs typeface="Times New Roman" panose="02020603050405020304" pitchFamily="18" charset="0"/>
              </a:rPr>
              <a:t>J </a:t>
            </a:r>
            <a:r>
              <a:rPr lang="en-US" altLang="en-US" dirty="0" err="1">
                <a:ea typeface="ＭＳ Ｐゴシック" panose="020B0600070205080204" pitchFamily="34" charset="-128"/>
                <a:cs typeface="Times New Roman" panose="02020603050405020304" pitchFamily="18" charset="0"/>
              </a:rPr>
              <a:t>Gerontol</a:t>
            </a:r>
            <a:r>
              <a:rPr lang="en-US" altLang="en-US" dirty="0">
                <a:ea typeface="ＭＳ Ｐゴシック" panose="020B0600070205080204" pitchFamily="34" charset="-128"/>
                <a:cs typeface="Times New Roman" panose="02020603050405020304" pitchFamily="18" charset="0"/>
              </a:rPr>
              <a:t> A </a:t>
            </a:r>
            <a:r>
              <a:rPr lang="en-US" altLang="en-US" dirty="0" err="1">
                <a:ea typeface="ＭＳ Ｐゴシック" panose="020B0600070205080204" pitchFamily="34" charset="-128"/>
                <a:cs typeface="Times New Roman" panose="02020603050405020304" pitchFamily="18" charset="0"/>
              </a:rPr>
              <a:t>Biol</a:t>
            </a:r>
            <a:r>
              <a:rPr lang="en-US" altLang="en-US" dirty="0">
                <a:ea typeface="ＭＳ Ｐゴシック" panose="020B0600070205080204" pitchFamily="34" charset="-128"/>
                <a:cs typeface="Times New Roman" panose="02020603050405020304" pitchFamily="18" charset="0"/>
              </a:rPr>
              <a:t> Sci Med Sci. 2002 Feb;57(2):M128-33. Related Articles, Links  </a:t>
            </a:r>
          </a:p>
          <a:p>
            <a:pPr eaLnBrk="1" hangingPunct="1"/>
            <a:r>
              <a:rPr lang="en-US" altLang="en-US" dirty="0">
                <a:ea typeface="ＭＳ Ｐゴシック" panose="020B0600070205080204" pitchFamily="34" charset="-128"/>
                <a:cs typeface="Times New Roman" panose="02020603050405020304" pitchFamily="18" charset="0"/>
              </a:rPr>
              <a:t> </a:t>
            </a:r>
          </a:p>
          <a:p>
            <a:pPr eaLnBrk="1" hangingPunct="1"/>
            <a:r>
              <a:rPr lang="en-US" altLang="en-US" dirty="0">
                <a:ea typeface="ＭＳ Ｐゴシック" panose="020B0600070205080204" pitchFamily="34" charset="-128"/>
                <a:cs typeface="Times New Roman" panose="02020603050405020304" pitchFamily="18" charset="0"/>
              </a:rPr>
              <a:t> </a:t>
            </a:r>
          </a:p>
          <a:p>
            <a:pPr eaLnBrk="1" hangingPunct="1"/>
            <a:r>
              <a:rPr lang="en-US" altLang="en-US" dirty="0">
                <a:ea typeface="ＭＳ Ｐゴシック" panose="020B0600070205080204" pitchFamily="34" charset="-128"/>
                <a:cs typeface="Times New Roman" panose="02020603050405020304" pitchFamily="18" charset="0"/>
              </a:rPr>
              <a:t>The association of eating behavior with risk for morbidity in older women.</a:t>
            </a:r>
          </a:p>
          <a:p>
            <a:pPr eaLnBrk="1" hangingPunct="1"/>
            <a:r>
              <a:rPr lang="en-US" altLang="en-US" dirty="0">
                <a:ea typeface="ＭＳ Ｐゴシック" panose="020B0600070205080204" pitchFamily="34" charset="-128"/>
                <a:cs typeface="Times New Roman" panose="02020603050405020304" pitchFamily="18" charset="0"/>
              </a:rPr>
              <a:t> </a:t>
            </a:r>
          </a:p>
          <a:p>
            <a:pPr eaLnBrk="1" hangingPunct="1"/>
            <a:r>
              <a:rPr lang="en-US" altLang="en-US" dirty="0">
                <a:ea typeface="ＭＳ Ｐゴシック" panose="020B0600070205080204" pitchFamily="34" charset="-128"/>
                <a:cs typeface="Times New Roman" panose="02020603050405020304" pitchFamily="18" charset="0"/>
              </a:rPr>
              <a:t>Hays NP, </a:t>
            </a:r>
            <a:r>
              <a:rPr lang="en-US" altLang="en-US" dirty="0" err="1">
                <a:ea typeface="ＭＳ Ｐゴシック" panose="020B0600070205080204" pitchFamily="34" charset="-128"/>
                <a:cs typeface="Times New Roman" panose="02020603050405020304" pitchFamily="18" charset="0"/>
              </a:rPr>
              <a:t>Bathalon</a:t>
            </a:r>
            <a:r>
              <a:rPr lang="en-US" altLang="en-US" dirty="0">
                <a:ea typeface="ＭＳ Ｐゴシック" panose="020B0600070205080204" pitchFamily="34" charset="-128"/>
                <a:cs typeface="Times New Roman" panose="02020603050405020304" pitchFamily="18" charset="0"/>
              </a:rPr>
              <a:t> GP, </a:t>
            </a:r>
            <a:r>
              <a:rPr lang="en-US" altLang="en-US" dirty="0" err="1">
                <a:ea typeface="ＭＳ Ｐゴシック" panose="020B0600070205080204" pitchFamily="34" charset="-128"/>
                <a:cs typeface="Times New Roman" panose="02020603050405020304" pitchFamily="18" charset="0"/>
              </a:rPr>
              <a:t>Roubenoff</a:t>
            </a:r>
            <a:r>
              <a:rPr lang="en-US" altLang="en-US" dirty="0">
                <a:ea typeface="ＭＳ Ｐゴシック" panose="020B0600070205080204" pitchFamily="34" charset="-128"/>
                <a:cs typeface="Times New Roman" panose="02020603050405020304" pitchFamily="18" charset="0"/>
              </a:rPr>
              <a:t> R, Lipman R, Roberts SB.</a:t>
            </a:r>
          </a:p>
          <a:p>
            <a:pPr eaLnBrk="1" hangingPunct="1"/>
            <a:r>
              <a:rPr lang="en-US" altLang="en-US" dirty="0">
                <a:ea typeface="ＭＳ Ｐゴシック" panose="020B0600070205080204" pitchFamily="34" charset="-128"/>
                <a:cs typeface="Times New Roman" panose="02020603050405020304" pitchFamily="18" charset="0"/>
              </a:rPr>
              <a:t> </a:t>
            </a:r>
          </a:p>
          <a:p>
            <a:pPr eaLnBrk="1" hangingPunct="1"/>
            <a:r>
              <a:rPr lang="en-US" altLang="en-US" dirty="0">
                <a:ea typeface="ＭＳ Ｐゴシック" panose="020B0600070205080204" pitchFamily="34" charset="-128"/>
                <a:cs typeface="Times New Roman" panose="02020603050405020304" pitchFamily="18" charset="0"/>
              </a:rPr>
              <a:t>Jean Mayer USDA Human Nutrition Research Center on Aging, Tufts University, Boston, Massachusetts 02111, USA.</a:t>
            </a:r>
          </a:p>
          <a:p>
            <a:pPr eaLnBrk="1" hangingPunct="1"/>
            <a:r>
              <a:rPr lang="en-US" altLang="en-US" dirty="0">
                <a:ea typeface="ＭＳ Ｐゴシック" panose="020B0600070205080204" pitchFamily="34" charset="-128"/>
                <a:cs typeface="Times New Roman" panose="02020603050405020304" pitchFamily="18" charset="0"/>
              </a:rPr>
              <a:t> </a:t>
            </a:r>
          </a:p>
          <a:p>
            <a:pPr eaLnBrk="1" hangingPunct="1"/>
            <a:r>
              <a:rPr lang="en-US" altLang="en-US" dirty="0">
                <a:ea typeface="ＭＳ Ｐゴシック" panose="020B0600070205080204" pitchFamily="34" charset="-128"/>
                <a:cs typeface="Times New Roman" panose="02020603050405020304" pitchFamily="18" charset="0"/>
              </a:rPr>
              <a:t>BACKGROUND: Although an influence of eating behavior on dietary intake and physiology has been documented in several studies, the extent to which eating behavior influences long-term health is uncertain. METHODS: Current dietary restraint, disinhibition, and hunger were assessed using the Eating Inventory in 1252 nonsmoking women aged 55 to 65 years. In addition, subjects reported the presence or absence of 22 specific morbidities, along with general demographic information. Logistic regression was used to examine associations between eating behavior scores and morbidity, adjusting for age, prior smoking status, hormone replacement therapy, education level, and body mass index (BMI). RESULTS: In adjusted models excluding BMI, higher disinhibition scores were associated with small increased risks for hypercholesterolemia (odds ratio [OR] 1.04, p =.045), leg cramps (OR 1.05, p =.044), indigestion (OR 1.06, p =.020), and cataract (OR 1.09, p =.036), and a decreased risk of eczema (OR 0.91, p =.008). In addition, higher hunger scores were associated with increased risk of eczema (OR 1.09, p =.026). However, after adjusting for confounding variables plus BMI, higher disinhibition scores were associated with increased risks for low back pain (OR 1.06, p =.031) and constipation (OR 1.10, p =.004), and associations of disinhibition and hunger with eczema were unchanged (OR 0.90, p =.008 and OR 1.09, p =.024, respectively). Dietary restraint was not associated with morbidity in any model. CONCLUSIONS: Higher disinhibition and hunger scores were associated with small alterations in reported morbidity risk in a large population of nonsmoking older women. Although our cross-sectional study design makes the directionality of these relationships unclear, our results suggest at most a relatively minor independent influence of eating behavior constructs on long-term health.</a:t>
            </a:r>
          </a:p>
          <a:p>
            <a:pPr eaLnBrk="1" hangingPunct="1"/>
            <a:r>
              <a:rPr lang="en-US" altLang="en-US" dirty="0">
                <a:ea typeface="ＭＳ Ｐゴシック" panose="020B0600070205080204" pitchFamily="34" charset="-128"/>
                <a:cs typeface="Times New Roman" panose="02020603050405020304" pitchFamily="18" charset="0"/>
              </a:rPr>
              <a:t> </a:t>
            </a:r>
          </a:p>
          <a:p>
            <a:pPr eaLnBrk="1" hangingPunct="1"/>
            <a:r>
              <a:rPr lang="en-US" altLang="en-US" dirty="0" err="1">
                <a:ea typeface="ＭＳ Ｐゴシック" panose="020B0600070205080204" pitchFamily="34" charset="-128"/>
                <a:cs typeface="Times New Roman" panose="02020603050405020304" pitchFamily="18" charset="0"/>
              </a:rPr>
              <a:t>PMID</a:t>
            </a:r>
            <a:r>
              <a:rPr lang="en-US" altLang="en-US" dirty="0">
                <a:ea typeface="ＭＳ Ｐゴシック" panose="020B0600070205080204" pitchFamily="34" charset="-128"/>
                <a:cs typeface="Times New Roman" panose="02020603050405020304" pitchFamily="18" charset="0"/>
              </a:rPr>
              <a:t>: 11818433 [PubMed - indexed for MEDLINE]</a:t>
            </a:r>
          </a:p>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err="1">
                <a:solidFill>
                  <a:schemeClr val="tx1"/>
                </a:solidFill>
                <a:effectLst/>
                <a:latin typeface="Microsoft Tai Le Regular"/>
                <a:ea typeface="ＭＳ Ｐゴシック" charset="-128"/>
                <a:cs typeface="ＭＳ Ｐゴシック" charset="-128"/>
              </a:rPr>
              <a:t>Hasenfratz</a:t>
            </a:r>
            <a:r>
              <a:rPr lang="en-AU" sz="1200" b="0" i="0" kern="1200" dirty="0">
                <a:solidFill>
                  <a:schemeClr val="tx1"/>
                </a:solidFill>
                <a:effectLst/>
                <a:latin typeface="Microsoft Tai Le Regular"/>
                <a:ea typeface="ＭＳ Ｐゴシック" charset="-128"/>
                <a:cs typeface="ＭＳ Ｐゴシック" charset="-128"/>
              </a:rPr>
              <a:t> M; </a:t>
            </a:r>
            <a:r>
              <a:rPr lang="en-AU" sz="1200" b="0" i="0" kern="1200" dirty="0" err="1">
                <a:solidFill>
                  <a:schemeClr val="tx1"/>
                </a:solidFill>
                <a:effectLst/>
                <a:latin typeface="Microsoft Tai Le Regular"/>
                <a:ea typeface="ＭＳ Ｐゴシック" charset="-128"/>
                <a:cs typeface="ＭＳ Ｐゴシック" charset="-128"/>
              </a:rPr>
              <a:t>Battig</a:t>
            </a:r>
            <a:r>
              <a:rPr lang="en-AU" sz="1200" b="0" i="0" kern="1200" dirty="0">
                <a:solidFill>
                  <a:schemeClr val="tx1"/>
                </a:solidFill>
                <a:effectLst/>
                <a:latin typeface="Microsoft Tai Le Regular"/>
                <a:ea typeface="ＭＳ Ｐゴシック" charset="-128"/>
                <a:cs typeface="ＭＳ Ｐゴシック" charset="-128"/>
              </a:rPr>
              <a:t> K Action profiles of smoking and caffeine: Stroop</a:t>
            </a:r>
          </a:p>
          <a:p>
            <a:r>
              <a:rPr lang="en-AU" sz="1200" b="0" i="0" kern="1200" dirty="0">
                <a:solidFill>
                  <a:schemeClr val="tx1"/>
                </a:solidFill>
                <a:effectLst/>
                <a:latin typeface="Microsoft Tai Le Regular"/>
                <a:ea typeface="ＭＳ Ｐゴシック" charset="-128"/>
                <a:cs typeface="ＭＳ Ｐゴシック" charset="-128"/>
              </a:rPr>
              <a:t>effect, EEG, and peripheral physiology. </a:t>
            </a:r>
            <a:r>
              <a:rPr lang="en-AU" sz="1200" b="0" i="0" kern="1200" dirty="0" err="1">
                <a:solidFill>
                  <a:schemeClr val="tx1"/>
                </a:solidFill>
                <a:effectLst/>
                <a:latin typeface="Microsoft Tai Le Regular"/>
                <a:ea typeface="ＭＳ Ｐゴシック" charset="-128"/>
                <a:cs typeface="ＭＳ Ｐゴシック" charset="-128"/>
              </a:rPr>
              <a:t>Pharmacol</a:t>
            </a:r>
            <a:r>
              <a:rPr lang="en-AU" sz="1200" b="0" i="0" kern="1200" dirty="0">
                <a:solidFill>
                  <a:schemeClr val="tx1"/>
                </a:solidFill>
                <a:effectLst/>
                <a:latin typeface="Microsoft Tai Le Regular"/>
                <a:ea typeface="ＭＳ Ｐゴシック" charset="-128"/>
                <a:cs typeface="ＭＳ Ｐゴシック" charset="-128"/>
              </a:rPr>
              <a:t> </a:t>
            </a:r>
            <a:r>
              <a:rPr lang="en-AU" sz="1200" b="0" i="0" kern="1200" dirty="0" err="1">
                <a:solidFill>
                  <a:schemeClr val="tx1"/>
                </a:solidFill>
                <a:effectLst/>
                <a:latin typeface="Microsoft Tai Le Regular"/>
                <a:ea typeface="ＭＳ Ｐゴシック" charset="-128"/>
                <a:cs typeface="ＭＳ Ｐゴシック" charset="-128"/>
              </a:rPr>
              <a:t>Biochem</a:t>
            </a:r>
            <a:r>
              <a:rPr lang="en-AU" sz="1200" b="0" i="0" kern="1200" dirty="0">
                <a:solidFill>
                  <a:schemeClr val="tx1"/>
                </a:solidFill>
                <a:effectLst/>
                <a:latin typeface="Microsoft Tai Le Regular"/>
                <a:ea typeface="ＭＳ Ｐゴシック" charset="-128"/>
                <a:cs typeface="ＭＳ Ｐゴシック" charset="-128"/>
              </a:rPr>
              <a:t> </a:t>
            </a:r>
            <a:r>
              <a:rPr lang="en-AU" sz="1200" b="0" i="0" kern="1200" dirty="0" err="1">
                <a:solidFill>
                  <a:schemeClr val="tx1"/>
                </a:solidFill>
                <a:effectLst/>
                <a:latin typeface="Microsoft Tai Le Regular"/>
                <a:ea typeface="ＭＳ Ｐゴシック" charset="-128"/>
                <a:cs typeface="ＭＳ Ｐゴシック" charset="-128"/>
              </a:rPr>
              <a:t>Behav</a:t>
            </a:r>
            <a:r>
              <a:rPr lang="en-AU" sz="1200" b="0" i="0" kern="1200" dirty="0">
                <a:solidFill>
                  <a:schemeClr val="tx1"/>
                </a:solidFill>
                <a:effectLst/>
                <a:latin typeface="Microsoft Tai Le Regular"/>
                <a:ea typeface="ＭＳ Ｐゴシック" charset="-128"/>
                <a:cs typeface="ＭＳ Ｐゴシック" charset="-128"/>
              </a:rPr>
              <a:t> 1992</a:t>
            </a:r>
          </a:p>
          <a:p>
            <a:r>
              <a:rPr lang="en-AU" sz="1200" b="0" i="0" kern="1200" dirty="0">
                <a:solidFill>
                  <a:schemeClr val="tx1"/>
                </a:solidFill>
                <a:effectLst/>
                <a:latin typeface="Microsoft Tai Le Regular"/>
                <a:ea typeface="ＭＳ Ｐゴシック" charset="-128"/>
                <a:cs typeface="ＭＳ Ｐゴシック" charset="-128"/>
              </a:rPr>
              <a:t>May;42(1):155-61.</a:t>
            </a:r>
          </a:p>
          <a:p>
            <a:endParaRPr lang="en-US" dirty="0"/>
          </a:p>
        </p:txBody>
      </p:sp>
      <p:sp>
        <p:nvSpPr>
          <p:cNvPr id="4" name="Slide Number Placeholder 3"/>
          <p:cNvSpPr>
            <a:spLocks noGrp="1"/>
          </p:cNvSpPr>
          <p:nvPr>
            <p:ph type="sldNum" sz="quarter" idx="5"/>
          </p:nvPr>
        </p:nvSpPr>
        <p:spPr/>
        <p:txBody>
          <a:bodyPr/>
          <a:lstStyle/>
          <a:p>
            <a:fld id="{D4BEAEA1-672F-5045-96B8-FC0C816210BF}" type="slidenum">
              <a:rPr lang="en-US" altLang="en-US" smtClean="0"/>
              <a:pPr/>
              <a:t>42</a:t>
            </a:fld>
            <a:endParaRPr lang="en-US" altLang="en-US" dirty="0"/>
          </a:p>
        </p:txBody>
      </p:sp>
    </p:spTree>
    <p:extLst>
      <p:ext uri="{BB962C8B-B14F-4D97-AF65-F5344CB8AC3E}">
        <p14:creationId xmlns:p14="http://schemas.microsoft.com/office/powerpoint/2010/main" val="2624820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 HS, Chang CB, Lee DC, Lee </a:t>
            </a:r>
            <a:r>
              <a:rPr lang="en-US" dirty="0" err="1"/>
              <a:t>JY</a:t>
            </a:r>
            <a:r>
              <a:rPr lang="en-US" dirty="0"/>
              <a:t>. Relationship between Total Fruit and Vegetable Intake and Self-Reported Knee Pain in Older Adults. J </a:t>
            </a:r>
            <a:r>
              <a:rPr lang="en-US" dirty="0" err="1"/>
              <a:t>Nutr</a:t>
            </a:r>
            <a:r>
              <a:rPr lang="en-US" dirty="0"/>
              <a:t> Health Aging. 2017;21(7):750-758.</a:t>
            </a:r>
          </a:p>
          <a:p>
            <a:r>
              <a:rPr lang="en-US" dirty="0"/>
              <a:t> Abstract</a:t>
            </a:r>
          </a:p>
          <a:p>
            <a:endParaRPr lang="en-US" dirty="0"/>
          </a:p>
          <a:p>
            <a:r>
              <a:rPr lang="en-US" dirty="0"/>
              <a:t>Objectives: Knee pain is one of the most common symptoms of knee osteoarthritis (OA) that affects the quality of life in the older adults, and identifying the contributing factors of knee pain is important. We hypothesized that higher fruit and vegetable consumption might be associated with the severity of knee pain lower prevalence of severe knee pain by affecting pain perception in the knee joint. Therefore, we investigated the relationship between self-reported knee pain and the consumption of fruits vegetables, carotenoids and vitamin C and self-reported knee pain.</a:t>
            </a:r>
          </a:p>
          <a:p>
            <a:endParaRPr lang="en-US" dirty="0"/>
          </a:p>
          <a:p>
            <a:r>
              <a:rPr lang="en-US" dirty="0"/>
              <a:t>Design: Nationally representative cross sectional study.</a:t>
            </a:r>
          </a:p>
          <a:p>
            <a:endParaRPr lang="en-US" dirty="0"/>
          </a:p>
          <a:p>
            <a:r>
              <a:rPr lang="en-US" dirty="0"/>
              <a:t>Setting: 2010-2011 rounds of the Korean National Health and Nutrition Examination Survey.</a:t>
            </a:r>
          </a:p>
          <a:p>
            <a:endParaRPr lang="en-US" dirty="0"/>
          </a:p>
          <a:p>
            <a:r>
              <a:rPr lang="en-US" dirty="0"/>
              <a:t>Participants: A total of 6588 subjects aged ≥50 years were participated.</a:t>
            </a:r>
          </a:p>
          <a:p>
            <a:endParaRPr lang="en-US" dirty="0"/>
          </a:p>
          <a:p>
            <a:r>
              <a:rPr lang="en-US" dirty="0"/>
              <a:t>Methods: Severity of knee pain was estimated using a 10-point numeric rating scale (NRS). Daily intake of fruits, vegetables, and vitamins were estimated using data from 24-hour recalls and food frequency questionnaires.</a:t>
            </a:r>
          </a:p>
          <a:p>
            <a:endParaRPr lang="en-US" dirty="0"/>
          </a:p>
          <a:p>
            <a:r>
              <a:rPr lang="en-US" dirty="0"/>
              <a:t>Results: The NRS scores of knee pain decreased significantly with increasing fruit and vegetable intake quartiles. A multivariate logistic regression analysis showed that the fourth quartile of vegetable and fruit consumption was associated with decreased prevalence of severe knee pain (OR 0.59, 95% CI 0.48-0.73) compared with first quartile of vegetable and fruit consumption; however, carotenoids and vitamin C consumption was not associated with the severity of knee pain.</a:t>
            </a:r>
          </a:p>
          <a:p>
            <a:endParaRPr lang="en-US" dirty="0"/>
          </a:p>
          <a:p>
            <a:r>
              <a:rPr lang="en-US" dirty="0"/>
              <a:t>Conclusions: In conclusion, severe knee pain was independently associated with fruit and vegetable consumption. Our findings suggest that intake of whole fruits and vegetables may help improve knee pain in older adults.</a:t>
            </a:r>
          </a:p>
          <a:p>
            <a:endParaRPr lang="en-US" dirty="0"/>
          </a:p>
        </p:txBody>
      </p:sp>
      <p:sp>
        <p:nvSpPr>
          <p:cNvPr id="4" name="Slide Number Placeholder 3"/>
          <p:cNvSpPr>
            <a:spLocks noGrp="1"/>
          </p:cNvSpPr>
          <p:nvPr>
            <p:ph type="sldNum" sz="quarter" idx="5"/>
          </p:nvPr>
        </p:nvSpPr>
        <p:spPr/>
        <p:txBody>
          <a:bodyPr/>
          <a:lstStyle/>
          <a:p>
            <a:fld id="{D4BEAEA1-672F-5045-96B8-FC0C816210BF}" type="slidenum">
              <a:rPr lang="en-US" altLang="en-US" smtClean="0"/>
              <a:pPr/>
              <a:t>78</a:t>
            </a:fld>
            <a:endParaRPr lang="en-US" altLang="en-US" dirty="0"/>
          </a:p>
        </p:txBody>
      </p:sp>
    </p:spTree>
    <p:extLst>
      <p:ext uri="{BB962C8B-B14F-4D97-AF65-F5344CB8AC3E}">
        <p14:creationId xmlns:p14="http://schemas.microsoft.com/office/powerpoint/2010/main" val="2084971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Vitamin C is an antioxidant and promotes collagen growth and can delay the onset of osteoarthritis.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effectLst>
                <a:outerShdw blurRad="38100" dist="38100" dir="2700000" algn="tl">
                  <a:srgbClr val="000000"/>
                </a:outerShdw>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err="1">
                <a:effectLst>
                  <a:outerShdw blurRad="38100" dist="38100" dir="2700000" algn="tl">
                    <a:srgbClr val="000000"/>
                  </a:outerShdw>
                </a:effectLst>
                <a:latin typeface="Arial" panose="020B0604020202020204" pitchFamily="34" charset="0"/>
              </a:rPr>
              <a:t>McAlindon</a:t>
            </a:r>
            <a:r>
              <a:rPr lang="en-US" altLang="en-US" b="1" dirty="0">
                <a:effectLst>
                  <a:outerShdw blurRad="38100" dist="38100" dir="2700000" algn="tl">
                    <a:srgbClr val="000000"/>
                  </a:outerShdw>
                </a:effectLst>
                <a:latin typeface="Arial" panose="020B0604020202020204" pitchFamily="34" charset="0"/>
              </a:rPr>
              <a:t> T, Felson DT. Nutrition: risk factors for osteoarthritis. Ann Rheum Dis. 1997 Jul;56(7):397-400.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effectLst>
                <a:outerShdw blurRad="38100" dist="38100" dir="2700000" algn="tl">
                  <a:srgbClr val="000000"/>
                </a:outerShdw>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On the other hand, for pro-</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err="1">
                <a:effectLst>
                  <a:outerShdw blurRad="38100" dist="38100" dir="2700000" algn="tl">
                    <a:srgbClr val="000000"/>
                  </a:outerShdw>
                </a:effectLst>
                <a:latin typeface="Arial" panose="020B0604020202020204" pitchFamily="34" charset="0"/>
              </a:rPr>
              <a:t>gression</a:t>
            </a:r>
            <a:r>
              <a:rPr lang="en-US" altLang="en-US" b="1" dirty="0">
                <a:effectLst>
                  <a:outerShdw blurRad="38100" dist="38100" dir="2700000" algn="tl">
                    <a:srgbClr val="000000"/>
                  </a:outerShdw>
                </a:effectLst>
                <a:latin typeface="Arial" panose="020B0604020202020204" pitchFamily="34" charset="0"/>
              </a:rPr>
              <a:t> of radiographic knee OA, we found a threefold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reduction in risk for those in the middle and highest </a:t>
            </a:r>
            <a:r>
              <a:rPr lang="en-US" altLang="en-US" b="1" dirty="0" err="1">
                <a:effectLst>
                  <a:outerShdw blurRad="38100" dist="38100" dir="2700000" algn="tl">
                    <a:srgbClr val="000000"/>
                  </a:outerShdw>
                </a:effectLst>
                <a:latin typeface="Arial" panose="020B0604020202020204" pitchFamily="34" charset="0"/>
              </a:rPr>
              <a:t>tertiles</a:t>
            </a:r>
            <a:endParaRPr lang="en-US" altLang="en-US" b="1" dirty="0">
              <a:effectLst>
                <a:outerShdw blurRad="38100" dist="38100" dir="2700000" algn="tl">
                  <a:srgbClr val="000000"/>
                </a:outerShdw>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of vitamin C intake (adjusted OR for highest v lowest </a:t>
            </a:r>
            <a:r>
              <a:rPr lang="en-US" altLang="en-US" b="1" dirty="0" err="1">
                <a:effectLst>
                  <a:outerShdw blurRad="38100" dist="38100" dir="2700000" algn="tl">
                    <a:srgbClr val="000000"/>
                  </a:outerShdw>
                </a:effectLst>
                <a:latin typeface="Arial" panose="020B0604020202020204" pitchFamily="34" charset="0"/>
              </a:rPr>
              <a:t>ter</a:t>
            </a:r>
            <a:r>
              <a:rPr lang="en-US" altLang="en-US" b="1" dirty="0">
                <a:effectLst>
                  <a:outerShdw blurRad="38100" dist="38100" dir="2700000" algn="tl">
                    <a:srgbClr val="000000"/>
                  </a:outerShdw>
                </a:effectLst>
                <a:latin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tile=0.3; 95% confidence limits 0.1, 0.6). Those in the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highest </a:t>
            </a:r>
            <a:r>
              <a:rPr lang="en-US" altLang="en-US" b="1" dirty="0" err="1">
                <a:effectLst>
                  <a:outerShdw blurRad="38100" dist="38100" dir="2700000" algn="tl">
                    <a:srgbClr val="000000"/>
                  </a:outerShdw>
                </a:effectLst>
                <a:latin typeface="Arial" panose="020B0604020202020204" pitchFamily="34" charset="0"/>
              </a:rPr>
              <a:t>tertile</a:t>
            </a:r>
            <a:r>
              <a:rPr lang="en-US" altLang="en-US" b="1" dirty="0">
                <a:effectLst>
                  <a:outerShdw blurRad="38100" dist="38100" dir="2700000" algn="tl">
                    <a:srgbClr val="000000"/>
                  </a:outerShdw>
                </a:effectLst>
                <a:latin typeface="Arial" panose="020B0604020202020204" pitchFamily="34" charset="0"/>
              </a:rPr>
              <a:t> for vitamin C intake also had reduced risk of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developing knee pain during the course of the study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a:t>
            </a:r>
            <a:r>
              <a:rPr lang="en-US" altLang="en-US" b="1" dirty="0" err="1">
                <a:effectLst>
                  <a:outerShdw blurRad="38100" dist="38100" dir="2700000" algn="tl">
                    <a:srgbClr val="000000"/>
                  </a:outerShdw>
                </a:effectLst>
                <a:latin typeface="Arial" panose="020B0604020202020204" pitchFamily="34" charset="0"/>
              </a:rPr>
              <a:t>aOR</a:t>
            </a:r>
            <a:r>
              <a:rPr lang="en-US" altLang="en-US" b="1" dirty="0">
                <a:effectLst>
                  <a:outerShdw blurRad="38100" dist="38100" dir="2700000" algn="tl">
                    <a:srgbClr val="000000"/>
                  </a:outerShdw>
                </a:effectLst>
                <a:latin typeface="Arial" panose="020B0604020202020204" pitchFamily="34" charset="0"/>
              </a:rPr>
              <a:t>=0.3;0.1, 0.8). Reduction in risk of progression was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also seen for ‚ carotene (</a:t>
            </a:r>
            <a:r>
              <a:rPr lang="en-US" altLang="en-US" b="1" dirty="0" err="1">
                <a:effectLst>
                  <a:outerShdw blurRad="38100" dist="38100" dir="2700000" algn="tl">
                    <a:srgbClr val="000000"/>
                  </a:outerShdw>
                </a:effectLst>
                <a:latin typeface="Arial" panose="020B0604020202020204" pitchFamily="34" charset="0"/>
              </a:rPr>
              <a:t>aOR</a:t>
            </a:r>
            <a:r>
              <a:rPr lang="en-US" altLang="en-US" b="1" dirty="0">
                <a:effectLst>
                  <a:outerShdw blurRad="38100" dist="38100" dir="2700000" algn="tl">
                    <a:srgbClr val="000000"/>
                  </a:outerShdw>
                </a:effectLst>
                <a:latin typeface="Arial" panose="020B0604020202020204" pitchFamily="34" charset="0"/>
              </a:rPr>
              <a:t>=0.4;0.2, 0.9) and vitamin 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a:t>
            </a:r>
            <a:r>
              <a:rPr lang="en-US" altLang="en-US" b="1" dirty="0" err="1">
                <a:effectLst>
                  <a:outerShdw blurRad="38100" dist="38100" dir="2700000" algn="tl">
                    <a:srgbClr val="000000"/>
                  </a:outerShdw>
                </a:effectLst>
                <a:latin typeface="Arial" panose="020B0604020202020204" pitchFamily="34" charset="0"/>
              </a:rPr>
              <a:t>aOR</a:t>
            </a:r>
            <a:r>
              <a:rPr lang="en-US" altLang="en-US" b="1" dirty="0">
                <a:effectLst>
                  <a:outerShdw blurRad="38100" dist="38100" dir="2700000" algn="tl">
                    <a:srgbClr val="000000"/>
                  </a:outerShdw>
                </a:effectLst>
                <a:latin typeface="Arial" panose="020B0604020202020204" pitchFamily="34" charset="0"/>
              </a:rPr>
              <a:t>=0.7;0.3, 1.6) but was less consistent, in that the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carotene association diminished substantially after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adjustment for vitamin C, and the vitamin E </a:t>
            </a:r>
            <a:r>
              <a:rPr lang="en-US" altLang="en-US" b="1" dirty="0" err="1">
                <a:effectLst>
                  <a:outerShdw blurRad="38100" dist="38100" dir="2700000" algn="tl">
                    <a:srgbClr val="000000"/>
                  </a:outerShdw>
                </a:effectLst>
                <a:latin typeface="Arial" panose="020B0604020202020204" pitchFamily="34" charset="0"/>
              </a:rPr>
              <a:t>eVect</a:t>
            </a:r>
            <a:r>
              <a:rPr lang="en-US" altLang="en-US" b="1" dirty="0">
                <a:effectLst>
                  <a:outerShdw blurRad="38100" dist="38100" dir="2700000" algn="tl">
                    <a:srgbClr val="000000"/>
                  </a:outerShdw>
                </a:effectLst>
                <a:latin typeface="Arial" panose="020B0604020202020204" pitchFamily="34" charset="0"/>
              </a:rPr>
              <a:t> was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seen only in men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effectLst>
                <a:outerShdw blurRad="38100" dist="38100" dir="2700000" algn="tl">
                  <a:srgbClr val="000000"/>
                </a:outerShdw>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STUDIES OF VITAMIN D IN HUMAN OA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We investigated the association of vitamin D status on the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incidence and progression of knee OA in the Framingham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OA Cohort Study. Participants had knee x rays taken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examinations 18 (1983–5) and 22 (1992–3).62 We used two</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measures of vitamin D status at exam 20; dietary intake,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estimated using a food frequency questionnaire, and serum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25 hydroxy-vitamin D. As with the antioxidant study, we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found no </a:t>
            </a:r>
            <a:r>
              <a:rPr lang="en-US" altLang="en-US" b="1" dirty="0" err="1">
                <a:effectLst>
                  <a:outerShdw blurRad="38100" dist="38100" dir="2700000" algn="tl">
                    <a:srgbClr val="000000"/>
                  </a:outerShdw>
                </a:effectLst>
                <a:latin typeface="Arial" panose="020B0604020202020204" pitchFamily="34" charset="0"/>
              </a:rPr>
              <a:t>eVect</a:t>
            </a:r>
            <a:r>
              <a:rPr lang="en-US" altLang="en-US" b="1" dirty="0">
                <a:effectLst>
                  <a:outerShdw blurRad="38100" dist="38100" dir="2700000" algn="tl">
                    <a:srgbClr val="000000"/>
                  </a:outerShdw>
                </a:effectLst>
                <a:latin typeface="Arial" panose="020B0604020202020204" pitchFamily="34" charset="0"/>
              </a:rPr>
              <a:t> of vitamin D status on the risk of incident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knee OA (for example, OR for lowest v highest </a:t>
            </a:r>
            <a:r>
              <a:rPr lang="en-US" altLang="en-US" b="1" dirty="0" err="1">
                <a:effectLst>
                  <a:outerShdw blurRad="38100" dist="38100" dir="2700000" algn="tl">
                    <a:srgbClr val="000000"/>
                  </a:outerShdw>
                </a:effectLst>
                <a:latin typeface="Arial" panose="020B0604020202020204" pitchFamily="34" charset="0"/>
              </a:rPr>
              <a:t>tertile</a:t>
            </a:r>
            <a:r>
              <a:rPr lang="en-US" altLang="en-US" b="1" dirty="0">
                <a:effectLst>
                  <a:outerShdw blurRad="38100" dist="38100" dir="2700000" algn="tl">
                    <a:srgbClr val="000000"/>
                  </a:outerShdw>
                </a:effectLst>
                <a:latin typeface="Arial" panose="020B0604020202020204" pitchFamily="34" charset="0"/>
              </a:rPr>
              <a:t> of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dietary vitamin D intake=1.02, 95% confidence limits=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0.45, 1.87). Risk of progression, however, increased three-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fold to fourfold for participants in the middle and lower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err="1">
                <a:effectLst>
                  <a:outerShdw blurRad="38100" dist="38100" dir="2700000" algn="tl">
                    <a:srgbClr val="000000"/>
                  </a:outerShdw>
                </a:effectLst>
                <a:latin typeface="Arial" panose="020B0604020202020204" pitchFamily="34" charset="0"/>
              </a:rPr>
              <a:t>tertiles</a:t>
            </a:r>
            <a:r>
              <a:rPr lang="en-US" altLang="en-US" b="1" dirty="0">
                <a:effectLst>
                  <a:outerShdw blurRad="38100" dist="38100" dir="2700000" algn="tl">
                    <a:srgbClr val="000000"/>
                  </a:outerShdw>
                </a:effectLst>
                <a:latin typeface="Arial" panose="020B0604020202020204" pitchFamily="34" charset="0"/>
              </a:rPr>
              <a:t> of both vitamin D intake (OR for lowest v highest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err="1">
                <a:effectLst>
                  <a:outerShdw blurRad="38100" dist="38100" dir="2700000" algn="tl">
                    <a:srgbClr val="000000"/>
                  </a:outerShdw>
                </a:effectLst>
                <a:latin typeface="Arial" panose="020B0604020202020204" pitchFamily="34" charset="0"/>
              </a:rPr>
              <a:t>tertile</a:t>
            </a:r>
            <a:r>
              <a:rPr lang="en-US" altLang="en-US" b="1" dirty="0">
                <a:effectLst>
                  <a:outerShdw blurRad="38100" dist="38100" dir="2700000" algn="tl">
                    <a:srgbClr val="000000"/>
                  </a:outerShdw>
                </a:effectLst>
                <a:latin typeface="Arial" panose="020B0604020202020204" pitchFamily="34" charset="0"/>
              </a:rPr>
              <a:t>=4.0, 95% confidence limits=1.4, 11.6) and serum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concentration (OR=2.9, 95% confidence limits=1.0, 8.2).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We concluded that low serum concentration, and low</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intake, of vitamin D each seem to be associated with an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effectLst>
                  <a:outerShdw blurRad="38100" dist="38100" dir="2700000" algn="tl">
                    <a:srgbClr val="000000"/>
                  </a:outerShdw>
                </a:effectLst>
                <a:latin typeface="Arial" panose="020B0604020202020204" pitchFamily="34" charset="0"/>
              </a:rPr>
              <a:t>increase in the risk of knee OA progression.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effectLst>
                <a:outerShdw blurRad="38100" dist="38100" dir="2700000" algn="tl">
                  <a:srgbClr val="000000"/>
                </a:outerShdw>
              </a:effectLst>
              <a:latin typeface="Arial" panose="020B0604020202020204" pitchFamily="34" charset="0"/>
            </a:endParaRPr>
          </a:p>
          <a:p>
            <a:r>
              <a:rPr lang="en-US" dirty="0" err="1"/>
              <a:t>Langstroth</a:t>
            </a:r>
            <a:r>
              <a:rPr lang="en-US" dirty="0"/>
              <a:t> L. The Treatment of Chronic Arthritis by Diet and Sunlight. Cal West Med. 1935 Mar;42(3):145-9. </a:t>
            </a:r>
          </a:p>
          <a:p>
            <a:endParaRPr lang="en-US" dirty="0"/>
          </a:p>
        </p:txBody>
      </p:sp>
      <p:sp>
        <p:nvSpPr>
          <p:cNvPr id="4" name="Slide Number Placeholder 3"/>
          <p:cNvSpPr>
            <a:spLocks noGrp="1"/>
          </p:cNvSpPr>
          <p:nvPr>
            <p:ph type="sldNum" sz="quarter" idx="5"/>
          </p:nvPr>
        </p:nvSpPr>
        <p:spPr/>
        <p:txBody>
          <a:bodyPr/>
          <a:lstStyle/>
          <a:p>
            <a:fld id="{D4BEAEA1-672F-5045-96B8-FC0C816210BF}" type="slidenum">
              <a:rPr lang="en-US" altLang="en-US" smtClean="0"/>
              <a:pPr/>
              <a:t>79</a:t>
            </a:fld>
            <a:endParaRPr lang="en-US" altLang="en-US" dirty="0"/>
          </a:p>
        </p:txBody>
      </p:sp>
    </p:spTree>
    <p:extLst>
      <p:ext uri="{BB962C8B-B14F-4D97-AF65-F5344CB8AC3E}">
        <p14:creationId xmlns:p14="http://schemas.microsoft.com/office/powerpoint/2010/main" val="1172225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Walker AF, Bundy R, Hicks SM, Middleton </a:t>
            </a:r>
            <a:r>
              <a:rPr lang="en-US" dirty="0" err="1"/>
              <a:t>RW</a:t>
            </a:r>
            <a:r>
              <a:rPr lang="en-US" dirty="0"/>
              <a:t>. Bromelain reduces mild acute knee pain and improves well-being in a dose-dependent fashion in an open study of otherwise healthy adults. Phytomedicine. 2002 Dec;9(8):681-6.</a:t>
            </a:r>
          </a:p>
          <a:p>
            <a:endParaRPr lang="en-US" dirty="0"/>
          </a:p>
          <a:p>
            <a:endParaRPr lang="en-US" dirty="0"/>
          </a:p>
          <a:p>
            <a:r>
              <a:rPr lang="en-US" dirty="0"/>
              <a:t>There is preliminary clinical evidence to support the contention that the anti-inflammatory and analgesic properties of bromelain help to reduce symptoms of </a:t>
            </a:r>
            <a:r>
              <a:rPr lang="en-US" dirty="0" err="1"/>
              <a:t>osteo</a:t>
            </a:r>
            <a:r>
              <a:rPr lang="en-US" dirty="0"/>
              <a:t>- and rheumatoid arthritis. However, there have been no controlled studies of its effects on joint health in healthy subjects who lack such diagnosis. The current study investigated the effects of bromelain on mild acute knee pain of less than 3 months duration in otherwise healthy adults. The study was an open, dose-ranging postal study in volunteers who had been recruited through newspaper and magazine articles. Two validated questionnaires (</a:t>
            </a:r>
            <a:r>
              <a:rPr lang="en-US" dirty="0" err="1"/>
              <a:t>WOMAC</a:t>
            </a:r>
            <a:r>
              <a:rPr lang="en-US" dirty="0"/>
              <a:t> knee health Index and the Psychological Well-Being Index) were completed at baseline and after one month's intervention with bromelain, randomly allocated to volunteers as either 200 mg or 400 mg per day. Seventy seven subjects completed the study. In both treatment groups, all </a:t>
            </a:r>
            <a:r>
              <a:rPr lang="en-US" dirty="0" err="1"/>
              <a:t>WOMAC</a:t>
            </a:r>
            <a:r>
              <a:rPr lang="en-US" dirty="0"/>
              <a:t> symptom dimension scores were significantly reduced compared with baseline, with reductions in the final battery (total symptom score) of 41 and 59% (P = 0.0001 and &lt;0.0001) in the low and high dose groups respectively. In addition, improvements in total symptom score (P = 0.036) and the stiffness (P = 0.026) and physical function (P = 0.021) dimensions were significantly greater in the high-dose (400 mg per day) compared with the low-dose group. Compared to baseline, overall psychological well-being was significantly improved in both groups after treatment (P = 0.015 and P = 0.0003 in the low and high dose groups respectively), and again, a significant dose-response relationship was observed. We conclude that bromelain may be effective in ameliorating physical symptoms and improving general well-being in otherwise healthy adults suffering from mild knee pain in a dose-</a:t>
            </a:r>
            <a:r>
              <a:rPr lang="en-US" dirty="0" err="1"/>
              <a:t>dependant</a:t>
            </a:r>
            <a:r>
              <a:rPr lang="en-US" dirty="0"/>
              <a:t> manner. Double blind, placebo-controlled studies are now warranted to confirm these results.</a:t>
            </a:r>
          </a:p>
          <a:p>
            <a:endParaRPr lang="en-US" dirty="0"/>
          </a:p>
        </p:txBody>
      </p:sp>
      <p:sp>
        <p:nvSpPr>
          <p:cNvPr id="4" name="Slide Number Placeholder 3"/>
          <p:cNvSpPr>
            <a:spLocks noGrp="1"/>
          </p:cNvSpPr>
          <p:nvPr>
            <p:ph type="sldNum" sz="quarter" idx="5"/>
          </p:nvPr>
        </p:nvSpPr>
        <p:spPr/>
        <p:txBody>
          <a:bodyPr/>
          <a:lstStyle/>
          <a:p>
            <a:fld id="{D4BEAEA1-672F-5045-96B8-FC0C816210BF}" type="slidenum">
              <a:rPr lang="en-US" altLang="en-US" smtClean="0"/>
              <a:pPr/>
              <a:t>80</a:t>
            </a:fld>
            <a:endParaRPr lang="en-US" altLang="en-US" dirty="0"/>
          </a:p>
        </p:txBody>
      </p:sp>
    </p:spTree>
    <p:extLst>
      <p:ext uri="{BB962C8B-B14F-4D97-AF65-F5344CB8AC3E}">
        <p14:creationId xmlns:p14="http://schemas.microsoft.com/office/powerpoint/2010/main" val="2761879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5B6A8F6-BB62-0C4B-ABE3-261A4F30A0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97A1F5-D333-F846-A09A-08E2BBC5A0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C1565C-1BB6-D04E-BE0C-E4DA130F16F0}"/>
              </a:ext>
            </a:extLst>
          </p:cNvPr>
          <p:cNvSpPr>
            <a:spLocks noGrp="1" noChangeArrowheads="1"/>
          </p:cNvSpPr>
          <p:nvPr>
            <p:ph type="sldNum" sz="quarter" idx="12"/>
          </p:nvPr>
        </p:nvSpPr>
        <p:spPr>
          <a:ln/>
        </p:spPr>
        <p:txBody>
          <a:bodyPr/>
          <a:lstStyle>
            <a:lvl1pPr>
              <a:defRPr/>
            </a:lvl1pPr>
          </a:lstStyle>
          <a:p>
            <a:fld id="{8DF4E30E-3635-8742-BD4A-AD92C9A620D5}" type="slidenum">
              <a:rPr lang="en-US" altLang="en-US"/>
              <a:pPr/>
              <a:t>‹#›</a:t>
            </a:fld>
            <a:endParaRPr lang="en-US" altLang="en-US"/>
          </a:p>
        </p:txBody>
      </p:sp>
    </p:spTree>
    <p:extLst>
      <p:ext uri="{BB962C8B-B14F-4D97-AF65-F5344CB8AC3E}">
        <p14:creationId xmlns:p14="http://schemas.microsoft.com/office/powerpoint/2010/main" val="8783200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453C16-B382-8343-82F3-F1BD7E4056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EEAFE0-06EA-E64E-A28C-373A79E098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486B21-BD7D-E347-8C09-22B19658F8AA}"/>
              </a:ext>
            </a:extLst>
          </p:cNvPr>
          <p:cNvSpPr>
            <a:spLocks noGrp="1" noChangeArrowheads="1"/>
          </p:cNvSpPr>
          <p:nvPr>
            <p:ph type="sldNum" sz="quarter" idx="12"/>
          </p:nvPr>
        </p:nvSpPr>
        <p:spPr>
          <a:ln/>
        </p:spPr>
        <p:txBody>
          <a:bodyPr/>
          <a:lstStyle>
            <a:lvl1pPr>
              <a:defRPr/>
            </a:lvl1pPr>
          </a:lstStyle>
          <a:p>
            <a:fld id="{3EB1822D-044B-8941-9F54-551563F8BBBA}" type="slidenum">
              <a:rPr lang="en-US" altLang="en-US"/>
              <a:pPr/>
              <a:t>‹#›</a:t>
            </a:fld>
            <a:endParaRPr lang="en-US" altLang="en-US"/>
          </a:p>
        </p:txBody>
      </p:sp>
    </p:spTree>
    <p:extLst>
      <p:ext uri="{BB962C8B-B14F-4D97-AF65-F5344CB8AC3E}">
        <p14:creationId xmlns:p14="http://schemas.microsoft.com/office/powerpoint/2010/main" val="280235883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07E7F2-500B-7448-957F-6CB85DAAEB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1C218D-9AB7-5B44-A3EB-DDC5B2353D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C9065B1-70C8-3647-89C6-881D9A992C6C}"/>
              </a:ext>
            </a:extLst>
          </p:cNvPr>
          <p:cNvSpPr>
            <a:spLocks noGrp="1" noChangeArrowheads="1"/>
          </p:cNvSpPr>
          <p:nvPr>
            <p:ph type="sldNum" sz="quarter" idx="12"/>
          </p:nvPr>
        </p:nvSpPr>
        <p:spPr>
          <a:ln/>
        </p:spPr>
        <p:txBody>
          <a:bodyPr/>
          <a:lstStyle>
            <a:lvl1pPr>
              <a:defRPr/>
            </a:lvl1pPr>
          </a:lstStyle>
          <a:p>
            <a:fld id="{11327D7A-10E8-E544-A0E3-7C6CC20F384F}" type="slidenum">
              <a:rPr lang="en-US" altLang="en-US"/>
              <a:pPr/>
              <a:t>‹#›</a:t>
            </a:fld>
            <a:endParaRPr lang="en-US" altLang="en-US"/>
          </a:p>
        </p:txBody>
      </p:sp>
    </p:spTree>
    <p:extLst>
      <p:ext uri="{BB962C8B-B14F-4D97-AF65-F5344CB8AC3E}">
        <p14:creationId xmlns:p14="http://schemas.microsoft.com/office/powerpoint/2010/main" val="154534207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a:extLst>
              <a:ext uri="{FF2B5EF4-FFF2-40B4-BE49-F238E27FC236}">
                <a16:creationId xmlns:a16="http://schemas.microsoft.com/office/drawing/2014/main" id="{CB4CC2A8-CFF3-B141-9DE3-C70DA3B2257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3F7C62-DA13-F347-BAAA-71FF3B337C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79586DE-9EAD-FD4E-9EBF-980E596C4781}"/>
              </a:ext>
            </a:extLst>
          </p:cNvPr>
          <p:cNvSpPr>
            <a:spLocks noGrp="1" noChangeArrowheads="1"/>
          </p:cNvSpPr>
          <p:nvPr>
            <p:ph type="sldNum" sz="quarter" idx="12"/>
          </p:nvPr>
        </p:nvSpPr>
        <p:spPr>
          <a:ln/>
        </p:spPr>
        <p:txBody>
          <a:bodyPr/>
          <a:lstStyle>
            <a:lvl1pPr>
              <a:defRPr/>
            </a:lvl1pPr>
          </a:lstStyle>
          <a:p>
            <a:fld id="{18BD9A67-3C22-D94E-BFDE-F21BB0E4167E}" type="slidenum">
              <a:rPr lang="en-US" altLang="en-US"/>
              <a:pPr/>
              <a:t>‹#›</a:t>
            </a:fld>
            <a:endParaRPr lang="en-US" altLang="en-US"/>
          </a:p>
        </p:txBody>
      </p:sp>
    </p:spTree>
    <p:extLst>
      <p:ext uri="{BB962C8B-B14F-4D97-AF65-F5344CB8AC3E}">
        <p14:creationId xmlns:p14="http://schemas.microsoft.com/office/powerpoint/2010/main" val="170001072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D962805B-50C6-8C43-A112-718A7269CA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15249C-2100-B043-B067-C0536EF86D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F550F42-DB11-9742-A5EC-5797EC3AA3DA}"/>
              </a:ext>
            </a:extLst>
          </p:cNvPr>
          <p:cNvSpPr>
            <a:spLocks noGrp="1" noChangeArrowheads="1"/>
          </p:cNvSpPr>
          <p:nvPr>
            <p:ph type="sldNum" sz="quarter" idx="12"/>
          </p:nvPr>
        </p:nvSpPr>
        <p:spPr>
          <a:ln/>
        </p:spPr>
        <p:txBody>
          <a:bodyPr/>
          <a:lstStyle>
            <a:lvl1pPr>
              <a:defRPr/>
            </a:lvl1pPr>
          </a:lstStyle>
          <a:p>
            <a:fld id="{1511B27A-3D8A-4445-AB36-9F4D1E696C53}" type="slidenum">
              <a:rPr lang="en-US" altLang="en-US"/>
              <a:pPr/>
              <a:t>‹#›</a:t>
            </a:fld>
            <a:endParaRPr lang="en-US" altLang="en-US"/>
          </a:p>
        </p:txBody>
      </p:sp>
    </p:spTree>
    <p:extLst>
      <p:ext uri="{BB962C8B-B14F-4D97-AF65-F5344CB8AC3E}">
        <p14:creationId xmlns:p14="http://schemas.microsoft.com/office/powerpoint/2010/main" val="65967725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D27421-9A5D-1D43-BF21-182F558934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FF62AC-E868-4C43-9482-64B8F63BAD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0BB69E-FCB5-4B41-8539-78711E9BA5FE}"/>
              </a:ext>
            </a:extLst>
          </p:cNvPr>
          <p:cNvSpPr>
            <a:spLocks noGrp="1" noChangeArrowheads="1"/>
          </p:cNvSpPr>
          <p:nvPr>
            <p:ph type="sldNum" sz="quarter" idx="12"/>
          </p:nvPr>
        </p:nvSpPr>
        <p:spPr>
          <a:ln/>
        </p:spPr>
        <p:txBody>
          <a:bodyPr/>
          <a:lstStyle>
            <a:lvl1pPr>
              <a:defRPr/>
            </a:lvl1pPr>
          </a:lstStyle>
          <a:p>
            <a:fld id="{4BEC2B5D-C222-8748-B25F-A0CDE905CA7D}" type="slidenum">
              <a:rPr lang="en-US" altLang="en-US"/>
              <a:pPr/>
              <a:t>‹#›</a:t>
            </a:fld>
            <a:endParaRPr lang="en-US" altLang="en-US"/>
          </a:p>
        </p:txBody>
      </p:sp>
    </p:spTree>
    <p:extLst>
      <p:ext uri="{BB962C8B-B14F-4D97-AF65-F5344CB8AC3E}">
        <p14:creationId xmlns:p14="http://schemas.microsoft.com/office/powerpoint/2010/main" val="29693395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7FE22D9-B6E6-234C-B2F5-AFD293CC85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C08D9F-EA60-B945-B4D8-B69AC1DBE2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325B47-A81F-C047-885D-EBDE2AA75975}"/>
              </a:ext>
            </a:extLst>
          </p:cNvPr>
          <p:cNvSpPr>
            <a:spLocks noGrp="1" noChangeArrowheads="1"/>
          </p:cNvSpPr>
          <p:nvPr>
            <p:ph type="sldNum" sz="quarter" idx="12"/>
          </p:nvPr>
        </p:nvSpPr>
        <p:spPr>
          <a:ln/>
        </p:spPr>
        <p:txBody>
          <a:bodyPr/>
          <a:lstStyle>
            <a:lvl1pPr>
              <a:defRPr/>
            </a:lvl1pPr>
          </a:lstStyle>
          <a:p>
            <a:fld id="{780EF753-3B4A-5649-B513-24B4C32E5621}" type="slidenum">
              <a:rPr lang="en-US" altLang="en-US"/>
              <a:pPr/>
              <a:t>‹#›</a:t>
            </a:fld>
            <a:endParaRPr lang="en-US" altLang="en-US"/>
          </a:p>
        </p:txBody>
      </p:sp>
    </p:spTree>
    <p:extLst>
      <p:ext uri="{BB962C8B-B14F-4D97-AF65-F5344CB8AC3E}">
        <p14:creationId xmlns:p14="http://schemas.microsoft.com/office/powerpoint/2010/main" val="225053187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AD4E2DD-A6A2-1549-97BD-0D0E45BB78F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D4BF504-6660-CA47-B69D-642A044701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A593D7-2D60-5B4E-B507-5E865E285BA2}"/>
              </a:ext>
            </a:extLst>
          </p:cNvPr>
          <p:cNvSpPr>
            <a:spLocks noGrp="1" noChangeArrowheads="1"/>
          </p:cNvSpPr>
          <p:nvPr>
            <p:ph type="sldNum" sz="quarter" idx="12"/>
          </p:nvPr>
        </p:nvSpPr>
        <p:spPr>
          <a:ln/>
        </p:spPr>
        <p:txBody>
          <a:bodyPr/>
          <a:lstStyle>
            <a:lvl1pPr>
              <a:defRPr/>
            </a:lvl1pPr>
          </a:lstStyle>
          <a:p>
            <a:fld id="{5976205B-7EC1-124D-BC25-B516A615DFC9}" type="slidenum">
              <a:rPr lang="en-US" altLang="en-US"/>
              <a:pPr/>
              <a:t>‹#›</a:t>
            </a:fld>
            <a:endParaRPr lang="en-US" altLang="en-US"/>
          </a:p>
        </p:txBody>
      </p:sp>
    </p:spTree>
    <p:extLst>
      <p:ext uri="{BB962C8B-B14F-4D97-AF65-F5344CB8AC3E}">
        <p14:creationId xmlns:p14="http://schemas.microsoft.com/office/powerpoint/2010/main" val="18435716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6090C24-80E4-8648-B794-56A5A49710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89CA59D-ECD4-7E40-8A5C-2E58767C24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254697E-2B49-054D-8C97-791AABB20DB5}"/>
              </a:ext>
            </a:extLst>
          </p:cNvPr>
          <p:cNvSpPr>
            <a:spLocks noGrp="1" noChangeArrowheads="1"/>
          </p:cNvSpPr>
          <p:nvPr>
            <p:ph type="sldNum" sz="quarter" idx="12"/>
          </p:nvPr>
        </p:nvSpPr>
        <p:spPr>
          <a:ln/>
        </p:spPr>
        <p:txBody>
          <a:bodyPr/>
          <a:lstStyle>
            <a:lvl1pPr>
              <a:defRPr/>
            </a:lvl1pPr>
          </a:lstStyle>
          <a:p>
            <a:fld id="{A1336AC2-7D79-1544-B785-469B8141277E}" type="slidenum">
              <a:rPr lang="en-US" altLang="en-US"/>
              <a:pPr/>
              <a:t>‹#›</a:t>
            </a:fld>
            <a:endParaRPr lang="en-US" altLang="en-US"/>
          </a:p>
        </p:txBody>
      </p:sp>
    </p:spTree>
    <p:extLst>
      <p:ext uri="{BB962C8B-B14F-4D97-AF65-F5344CB8AC3E}">
        <p14:creationId xmlns:p14="http://schemas.microsoft.com/office/powerpoint/2010/main" val="338161358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ED61587-6246-8241-8F8D-F18D1B9A4BB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E816577-645C-C042-BBBD-C499D04034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238E504-508C-B14D-946A-1AA280EF2F04}"/>
              </a:ext>
            </a:extLst>
          </p:cNvPr>
          <p:cNvSpPr>
            <a:spLocks noGrp="1" noChangeArrowheads="1"/>
          </p:cNvSpPr>
          <p:nvPr>
            <p:ph type="sldNum" sz="quarter" idx="12"/>
          </p:nvPr>
        </p:nvSpPr>
        <p:spPr>
          <a:ln/>
        </p:spPr>
        <p:txBody>
          <a:bodyPr/>
          <a:lstStyle>
            <a:lvl1pPr>
              <a:defRPr/>
            </a:lvl1pPr>
          </a:lstStyle>
          <a:p>
            <a:fld id="{2DD24A89-7B9F-5042-A1C4-8F35B2468B1C}" type="slidenum">
              <a:rPr lang="en-US" altLang="en-US"/>
              <a:pPr/>
              <a:t>‹#›</a:t>
            </a:fld>
            <a:endParaRPr lang="en-US" altLang="en-US"/>
          </a:p>
        </p:txBody>
      </p:sp>
    </p:spTree>
    <p:extLst>
      <p:ext uri="{BB962C8B-B14F-4D97-AF65-F5344CB8AC3E}">
        <p14:creationId xmlns:p14="http://schemas.microsoft.com/office/powerpoint/2010/main" val="14115332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9715F2C-7291-4449-A02D-0BAC2C832EC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79F4B48-F234-BA43-BFB8-7375FB5DCE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C1695DE-61CA-9447-A2EE-94A6F4A163E8}"/>
              </a:ext>
            </a:extLst>
          </p:cNvPr>
          <p:cNvSpPr>
            <a:spLocks noGrp="1" noChangeArrowheads="1"/>
          </p:cNvSpPr>
          <p:nvPr>
            <p:ph type="sldNum" sz="quarter" idx="12"/>
          </p:nvPr>
        </p:nvSpPr>
        <p:spPr>
          <a:ln/>
        </p:spPr>
        <p:txBody>
          <a:bodyPr/>
          <a:lstStyle>
            <a:lvl1pPr>
              <a:defRPr/>
            </a:lvl1pPr>
          </a:lstStyle>
          <a:p>
            <a:fld id="{2CD9AA80-4DDF-A14C-A60D-431955AF4C53}" type="slidenum">
              <a:rPr lang="en-US" altLang="en-US"/>
              <a:pPr/>
              <a:t>‹#›</a:t>
            </a:fld>
            <a:endParaRPr lang="en-US" altLang="en-US"/>
          </a:p>
        </p:txBody>
      </p:sp>
    </p:spTree>
    <p:extLst>
      <p:ext uri="{BB962C8B-B14F-4D97-AF65-F5344CB8AC3E}">
        <p14:creationId xmlns:p14="http://schemas.microsoft.com/office/powerpoint/2010/main" val="241813257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FCA3CF8-9C21-D44B-B230-994C2597E1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9B7F88-BBBF-2D4A-A386-15EBED9CA4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859E08F-DE9C-F64C-94AF-323593FD0146}"/>
              </a:ext>
            </a:extLst>
          </p:cNvPr>
          <p:cNvSpPr>
            <a:spLocks noGrp="1" noChangeArrowheads="1"/>
          </p:cNvSpPr>
          <p:nvPr>
            <p:ph type="sldNum" sz="quarter" idx="12"/>
          </p:nvPr>
        </p:nvSpPr>
        <p:spPr>
          <a:ln/>
        </p:spPr>
        <p:txBody>
          <a:bodyPr/>
          <a:lstStyle>
            <a:lvl1pPr>
              <a:defRPr/>
            </a:lvl1pPr>
          </a:lstStyle>
          <a:p>
            <a:fld id="{56B8899D-4579-C145-90C9-F90C868B5642}" type="slidenum">
              <a:rPr lang="en-US" altLang="en-US"/>
              <a:pPr/>
              <a:t>‹#›</a:t>
            </a:fld>
            <a:endParaRPr lang="en-US" altLang="en-US"/>
          </a:p>
        </p:txBody>
      </p:sp>
    </p:spTree>
    <p:extLst>
      <p:ext uri="{BB962C8B-B14F-4D97-AF65-F5344CB8AC3E}">
        <p14:creationId xmlns:p14="http://schemas.microsoft.com/office/powerpoint/2010/main" val="114036070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E9FDF45-1D31-DD41-9A40-FD9EB6BA5A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7C47F3-9472-9743-934C-A825E7361C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C14365D-1948-CB49-9AD1-BBC71B08B305}"/>
              </a:ext>
            </a:extLst>
          </p:cNvPr>
          <p:cNvSpPr>
            <a:spLocks noGrp="1" noChangeArrowheads="1"/>
          </p:cNvSpPr>
          <p:nvPr>
            <p:ph type="sldNum" sz="quarter" idx="12"/>
          </p:nvPr>
        </p:nvSpPr>
        <p:spPr>
          <a:ln/>
        </p:spPr>
        <p:txBody>
          <a:bodyPr/>
          <a:lstStyle>
            <a:lvl1pPr>
              <a:defRPr/>
            </a:lvl1pPr>
          </a:lstStyle>
          <a:p>
            <a:fld id="{495790F3-68D1-F048-82D1-EF716C3BE1A2}" type="slidenum">
              <a:rPr lang="en-US" altLang="en-US"/>
              <a:pPr/>
              <a:t>‹#›</a:t>
            </a:fld>
            <a:endParaRPr lang="en-US" altLang="en-US"/>
          </a:p>
        </p:txBody>
      </p:sp>
    </p:spTree>
    <p:extLst>
      <p:ext uri="{BB962C8B-B14F-4D97-AF65-F5344CB8AC3E}">
        <p14:creationId xmlns:p14="http://schemas.microsoft.com/office/powerpoint/2010/main" val="170778149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27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774E450-FD59-9548-82D1-77BAC7BB2E1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E9368E23-E4C5-F943-AEC0-53DF99B7450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0CB89F75-D4F2-4E4A-9DCA-0DF2B8BC4D0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i="0">
                <a:latin typeface="Microsoft Tai Le Regular"/>
                <a:ea typeface="+mn-ea"/>
              </a:defRPr>
            </a:lvl1pPr>
          </a:lstStyle>
          <a:p>
            <a:pPr>
              <a:defRPr/>
            </a:pPr>
            <a:endParaRPr lang="en-US" dirty="0"/>
          </a:p>
        </p:txBody>
      </p:sp>
      <p:sp>
        <p:nvSpPr>
          <p:cNvPr id="1029" name="Rectangle 5">
            <a:extLst>
              <a:ext uri="{FF2B5EF4-FFF2-40B4-BE49-F238E27FC236}">
                <a16:creationId xmlns:a16="http://schemas.microsoft.com/office/drawing/2014/main" id="{910ED1E8-CC80-554E-9D44-BE73BD0AAFE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latin typeface="Microsoft Tai Le Regular"/>
                <a:ea typeface="+mn-ea"/>
              </a:defRPr>
            </a:lvl1pPr>
          </a:lstStyle>
          <a:p>
            <a:pPr>
              <a:defRPr/>
            </a:pPr>
            <a:endParaRPr lang="en-US" dirty="0"/>
          </a:p>
        </p:txBody>
      </p:sp>
      <p:sp>
        <p:nvSpPr>
          <p:cNvPr id="1030" name="Rectangle 6">
            <a:extLst>
              <a:ext uri="{FF2B5EF4-FFF2-40B4-BE49-F238E27FC236}">
                <a16:creationId xmlns:a16="http://schemas.microsoft.com/office/drawing/2014/main" id="{AA4D362F-ED0B-D442-99B1-06A78948E75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latin typeface="Microsoft Tai Le Regular"/>
              </a:defRPr>
            </a:lvl1pPr>
          </a:lstStyle>
          <a:p>
            <a:fld id="{97CD2A9E-F579-3546-AC2F-9E8411AA98FD}" type="slidenum">
              <a:rPr lang="en-US" altLang="en-US" smtClean="0"/>
              <a:pPr/>
              <a:t>‹#›</a:t>
            </a:fld>
            <a:endParaRPr lang="en-US" altLang="en-US"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ctr" rtl="0" eaLnBrk="0" fontAlgn="base" hangingPunct="0">
        <a:spcBef>
          <a:spcPct val="0"/>
        </a:spcBef>
        <a:spcAft>
          <a:spcPct val="0"/>
        </a:spcAft>
        <a:defRPr sz="4400" b="0" i="0">
          <a:solidFill>
            <a:schemeClr val="tx2"/>
          </a:solidFill>
          <a:latin typeface="Microsoft Tai Le Regular"/>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0" i="0">
          <a:solidFill>
            <a:schemeClr val="tx1"/>
          </a:solidFill>
          <a:latin typeface="Microsoft Tai Le Regular"/>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0" i="0">
          <a:solidFill>
            <a:schemeClr val="tx1"/>
          </a:solidFill>
          <a:latin typeface="Microsoft Tai Le Regular"/>
          <a:ea typeface="ＭＳ Ｐゴシック" charset="-128"/>
        </a:defRPr>
      </a:lvl2pPr>
      <a:lvl3pPr marL="1143000" indent="-228600" algn="l" rtl="0" eaLnBrk="0" fontAlgn="base" hangingPunct="0">
        <a:spcBef>
          <a:spcPct val="20000"/>
        </a:spcBef>
        <a:spcAft>
          <a:spcPct val="0"/>
        </a:spcAft>
        <a:buChar char="•"/>
        <a:defRPr sz="2400" b="0" i="0">
          <a:solidFill>
            <a:schemeClr val="tx1"/>
          </a:solidFill>
          <a:latin typeface="Microsoft Tai Le Regular"/>
          <a:ea typeface="ＭＳ Ｐゴシック" charset="-128"/>
        </a:defRPr>
      </a:lvl3pPr>
      <a:lvl4pPr marL="1600200" indent="-228600" algn="l" rtl="0" eaLnBrk="0" fontAlgn="base" hangingPunct="0">
        <a:spcBef>
          <a:spcPct val="20000"/>
        </a:spcBef>
        <a:spcAft>
          <a:spcPct val="0"/>
        </a:spcAft>
        <a:buChar char="–"/>
        <a:defRPr sz="2000" b="0" i="0">
          <a:solidFill>
            <a:schemeClr val="tx1"/>
          </a:solidFill>
          <a:latin typeface="Microsoft Tai Le Regular"/>
          <a:ea typeface="ＭＳ Ｐゴシック" charset="-128"/>
        </a:defRPr>
      </a:lvl4pPr>
      <a:lvl5pPr marL="2057400" indent="-228600" algn="l" rtl="0" eaLnBrk="0" fontAlgn="base" hangingPunct="0">
        <a:spcBef>
          <a:spcPct val="20000"/>
        </a:spcBef>
        <a:spcAft>
          <a:spcPct val="0"/>
        </a:spcAft>
        <a:buChar char="»"/>
        <a:defRPr sz="2000" b="0" i="0">
          <a:solidFill>
            <a:schemeClr val="tx1"/>
          </a:solidFill>
          <a:latin typeface="Microsoft Tai Le Regular"/>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0.gif"/><Relationship Id="rId1" Type="http://schemas.openxmlformats.org/officeDocument/2006/relationships/slideLayout" Target="../slideLayouts/slideLayout12.xml"/><Relationship Id="rId4" Type="http://schemas.openxmlformats.org/officeDocument/2006/relationships/image" Target="../media/image18.gif"/></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Users/jgclark/PowerPoints/videos/fast%20blood.m4v" TargetMode="External"/><Relationship Id="rId1" Type="http://schemas.microsoft.com/office/2007/relationships/media" Target="file:////Users/jgclark/PowerPoints/videos/fast%20blood.m4v" TargetMode="Externa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Users/jgclark/PowerPoints/videos/slow%20blood.m4v" TargetMode="External"/><Relationship Id="rId1" Type="http://schemas.microsoft.com/office/2007/relationships/media" Target="file:////Users/jgclark/PowerPoints/videos/slow%20blood.m4v" TargetMode="Externa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0.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68.gif"/><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68.gif"/><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68.gif"/><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68.gif"/><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68.gif"/><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5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68.gif"/><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6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6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60.gif"/><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60.gif"/><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20.gif"/></Relationships>
</file>

<file path=ppt/slides/_rels/slide7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60.gif"/><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7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60.gif"/><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20.gif"/></Relationships>
</file>

<file path=ppt/slides/_rels/slide7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60.gif"/><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20.gif"/></Relationships>
</file>

<file path=ppt/slides/_rels/slide7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60.gif"/><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20.gif"/></Relationships>
</file>

<file path=ppt/slides/_rels/slide7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60.gif"/><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20.gif"/></Relationships>
</file>

<file path=ppt/slides/_rels/slide7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6.gif"/><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8.gi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gif"/><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8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9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1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50CB-AC22-734B-8C22-4E05DB5768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2B48B18-3FD3-4E45-A4E9-8D21E9364E0F}"/>
              </a:ext>
            </a:extLst>
          </p:cNvPr>
          <p:cNvSpPr txBox="1"/>
          <p:nvPr/>
        </p:nvSpPr>
        <p:spPr>
          <a:xfrm>
            <a:off x="685800" y="2438400"/>
            <a:ext cx="7391400" cy="2554545"/>
          </a:xfrm>
          <a:prstGeom prst="rect">
            <a:avLst/>
          </a:prstGeom>
          <a:noFill/>
        </p:spPr>
        <p:txBody>
          <a:bodyPr wrap="square" rtlCol="0">
            <a:spAutoFit/>
          </a:bodyPr>
          <a:lstStyle/>
          <a:p>
            <a:pPr algn="ctr"/>
            <a:r>
              <a:rPr lang="en-US" sz="7200" dirty="0">
                <a:effectLst>
                  <a:glow rad="101600">
                    <a:schemeClr val="bg2">
                      <a:alpha val="60000"/>
                    </a:schemeClr>
                  </a:glow>
                </a:effectLst>
                <a:latin typeface="Cooper Black" panose="0208090404030B020404" pitchFamily="18" charset="77"/>
                <a:cs typeface="Al Nile" pitchFamily="2" charset="-78"/>
              </a:rPr>
              <a:t>Arthritis:</a:t>
            </a:r>
          </a:p>
          <a:p>
            <a:pPr algn="ctr"/>
            <a:r>
              <a:rPr lang="en-US" sz="4400" dirty="0">
                <a:effectLst>
                  <a:glow rad="101600">
                    <a:schemeClr val="bg2">
                      <a:alpha val="60000"/>
                    </a:schemeClr>
                  </a:glow>
                </a:effectLst>
                <a:latin typeface="Cooper Black" panose="0208090404030B020404" pitchFamily="18" charset="77"/>
                <a:cs typeface="Al Nile" pitchFamily="2" charset="-78"/>
              </a:rPr>
              <a:t>Don’t Let Joint Pain Slow Your Journey</a:t>
            </a:r>
            <a:endParaRPr lang="en-US" sz="900" dirty="0">
              <a:effectLst>
                <a:glow rad="101600">
                  <a:schemeClr val="bg2">
                    <a:alpha val="60000"/>
                  </a:schemeClr>
                </a:glow>
              </a:effectLst>
              <a:latin typeface="Cooper Black" panose="0208090404030B020404" pitchFamily="18" charset="77"/>
              <a:cs typeface="Al Nile" pitchFamily="2" charset="-78"/>
            </a:endParaRPr>
          </a:p>
        </p:txBody>
      </p:sp>
    </p:spTree>
    <p:extLst>
      <p:ext uri="{BB962C8B-B14F-4D97-AF65-F5344CB8AC3E}">
        <p14:creationId xmlns:p14="http://schemas.microsoft.com/office/powerpoint/2010/main" val="170749078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AD0F981-1A4F-0941-90F8-ACE41AEA8280}"/>
              </a:ext>
            </a:extLst>
          </p:cNvPr>
          <p:cNvPicPr>
            <a:picLocks noChangeAspect="1"/>
          </p:cNvPicPr>
          <p:nvPr/>
        </p:nvPicPr>
        <p:blipFill>
          <a:blip r:embed="rId2"/>
          <a:stretch>
            <a:fillRect/>
          </a:stretch>
        </p:blipFill>
        <p:spPr>
          <a:xfrm rot="60000">
            <a:off x="3886200" y="-1270000"/>
            <a:ext cx="7924800" cy="10566400"/>
          </a:xfrm>
          <a:prstGeom prst="rect">
            <a:avLst/>
          </a:prstGeom>
        </p:spPr>
      </p:pic>
      <p:pic>
        <p:nvPicPr>
          <p:cNvPr id="269314" name="Picture 3074">
            <a:extLst>
              <a:ext uri="{FF2B5EF4-FFF2-40B4-BE49-F238E27FC236}">
                <a16:creationId xmlns:a16="http://schemas.microsoft.com/office/drawing/2014/main" id="{77D801D8-0B79-7747-853B-C1757084E8E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304800"/>
            <a:ext cx="4191000" cy="9144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269316" name="Rectangle 3076">
            <a:extLst>
              <a:ext uri="{FF2B5EF4-FFF2-40B4-BE49-F238E27FC236}">
                <a16:creationId xmlns:a16="http://schemas.microsoft.com/office/drawing/2014/main" id="{85596248-0C34-5C49-8BEF-A63D723027CA}"/>
              </a:ext>
            </a:extLst>
          </p:cNvPr>
          <p:cNvSpPr>
            <a:spLocks noChangeArrowheads="1"/>
          </p:cNvSpPr>
          <p:nvPr/>
        </p:nvSpPr>
        <p:spPr bwMode="auto">
          <a:xfrm>
            <a:off x="5257800" y="-228600"/>
            <a:ext cx="4343400" cy="7391400"/>
          </a:xfrm>
          <a:prstGeom prst="rect">
            <a:avLst/>
          </a:prstGeom>
          <a:gradFill rotWithShape="0">
            <a:gsLst>
              <a:gs pos="0">
                <a:srgbClr val="00002F"/>
              </a:gs>
              <a:gs pos="100000">
                <a:srgbClr val="00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nvGrpSpPr>
          <p:cNvPr id="2" name="Group 3077">
            <a:extLst>
              <a:ext uri="{FF2B5EF4-FFF2-40B4-BE49-F238E27FC236}">
                <a16:creationId xmlns:a16="http://schemas.microsoft.com/office/drawing/2014/main" id="{55C739AF-7A99-DB49-8C28-ADDA690FB046}"/>
              </a:ext>
            </a:extLst>
          </p:cNvPr>
          <p:cNvGrpSpPr>
            <a:grpSpLocks/>
          </p:cNvGrpSpPr>
          <p:nvPr/>
        </p:nvGrpSpPr>
        <p:grpSpPr bwMode="auto">
          <a:xfrm>
            <a:off x="6400800" y="-290513"/>
            <a:ext cx="2492375" cy="7272338"/>
            <a:chOff x="4049" y="-183"/>
            <a:chExt cx="1570" cy="4581"/>
          </a:xfrm>
        </p:grpSpPr>
        <p:sp>
          <p:nvSpPr>
            <p:cNvPr id="32810" name="Freeform 3078">
              <a:extLst>
                <a:ext uri="{FF2B5EF4-FFF2-40B4-BE49-F238E27FC236}">
                  <a16:creationId xmlns:a16="http://schemas.microsoft.com/office/drawing/2014/main" id="{E7FCDD84-8B9B-904D-A973-A0542872847C}"/>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2811" name="Freeform 3079">
              <a:extLst>
                <a:ext uri="{FF2B5EF4-FFF2-40B4-BE49-F238E27FC236}">
                  <a16:creationId xmlns:a16="http://schemas.microsoft.com/office/drawing/2014/main" id="{051E4B4D-177A-C643-9D31-7BAF173D9654}"/>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3" name="Group 3080">
            <a:extLst>
              <a:ext uri="{FF2B5EF4-FFF2-40B4-BE49-F238E27FC236}">
                <a16:creationId xmlns:a16="http://schemas.microsoft.com/office/drawing/2014/main" id="{0BEAA354-D202-1E4C-BF31-5030CD59507E}"/>
              </a:ext>
            </a:extLst>
          </p:cNvPr>
          <p:cNvGrpSpPr>
            <a:grpSpLocks/>
          </p:cNvGrpSpPr>
          <p:nvPr/>
        </p:nvGrpSpPr>
        <p:grpSpPr bwMode="auto">
          <a:xfrm>
            <a:off x="6448425" y="3200400"/>
            <a:ext cx="2271713" cy="460375"/>
            <a:chOff x="4062" y="2016"/>
            <a:chExt cx="1431" cy="290"/>
          </a:xfrm>
        </p:grpSpPr>
        <p:sp>
          <p:nvSpPr>
            <p:cNvPr id="32808" name="Freeform 3081">
              <a:extLst>
                <a:ext uri="{FF2B5EF4-FFF2-40B4-BE49-F238E27FC236}">
                  <a16:creationId xmlns:a16="http://schemas.microsoft.com/office/drawing/2014/main" id="{12BBBD77-8586-114A-AA24-8962396D73A7}"/>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2809" name="Freeform 3082">
              <a:extLst>
                <a:ext uri="{FF2B5EF4-FFF2-40B4-BE49-F238E27FC236}">
                  <a16:creationId xmlns:a16="http://schemas.microsoft.com/office/drawing/2014/main" id="{FF86DB13-2F50-1F47-9891-40284C375739}"/>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4" name="Group 3083">
            <a:extLst>
              <a:ext uri="{FF2B5EF4-FFF2-40B4-BE49-F238E27FC236}">
                <a16:creationId xmlns:a16="http://schemas.microsoft.com/office/drawing/2014/main" id="{40BF2527-D5DA-9544-AFF8-9D9972F6EEA5}"/>
              </a:ext>
            </a:extLst>
          </p:cNvPr>
          <p:cNvGrpSpPr>
            <a:grpSpLocks/>
          </p:cNvGrpSpPr>
          <p:nvPr/>
        </p:nvGrpSpPr>
        <p:grpSpPr bwMode="auto">
          <a:xfrm>
            <a:off x="6200775" y="1828800"/>
            <a:ext cx="2835275" cy="3028950"/>
            <a:chOff x="3906" y="1152"/>
            <a:chExt cx="1786" cy="1908"/>
          </a:xfrm>
        </p:grpSpPr>
        <p:sp>
          <p:nvSpPr>
            <p:cNvPr id="32806" name="Freeform 3084">
              <a:extLst>
                <a:ext uri="{FF2B5EF4-FFF2-40B4-BE49-F238E27FC236}">
                  <a16:creationId xmlns:a16="http://schemas.microsoft.com/office/drawing/2014/main" id="{66C978C4-BF51-D84B-AF78-3587B28E8F86}"/>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2807" name="Freeform 3085">
              <a:extLst>
                <a:ext uri="{FF2B5EF4-FFF2-40B4-BE49-F238E27FC236}">
                  <a16:creationId xmlns:a16="http://schemas.microsoft.com/office/drawing/2014/main" id="{AE095911-600F-6C42-8524-3FD55306572D}"/>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5" name="Group 3086">
            <a:extLst>
              <a:ext uri="{FF2B5EF4-FFF2-40B4-BE49-F238E27FC236}">
                <a16:creationId xmlns:a16="http://schemas.microsoft.com/office/drawing/2014/main" id="{21069DB3-9E6C-514F-A235-898DAF121725}"/>
              </a:ext>
            </a:extLst>
          </p:cNvPr>
          <p:cNvGrpSpPr>
            <a:grpSpLocks/>
          </p:cNvGrpSpPr>
          <p:nvPr/>
        </p:nvGrpSpPr>
        <p:grpSpPr bwMode="auto">
          <a:xfrm>
            <a:off x="5522913" y="-381000"/>
            <a:ext cx="1639887" cy="7315200"/>
            <a:chOff x="3413" y="-144"/>
            <a:chExt cx="1033" cy="4419"/>
          </a:xfrm>
        </p:grpSpPr>
        <p:sp>
          <p:nvSpPr>
            <p:cNvPr id="32803" name="Freeform 3087">
              <a:extLst>
                <a:ext uri="{FF2B5EF4-FFF2-40B4-BE49-F238E27FC236}">
                  <a16:creationId xmlns:a16="http://schemas.microsoft.com/office/drawing/2014/main" id="{82C080E9-E9E2-874E-9014-CDF3B6CD4572}"/>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2804" name="Freeform 3088">
              <a:extLst>
                <a:ext uri="{FF2B5EF4-FFF2-40B4-BE49-F238E27FC236}">
                  <a16:creationId xmlns:a16="http://schemas.microsoft.com/office/drawing/2014/main" id="{CF35E97E-8D43-3A4F-A86C-5AF0247ADD97}"/>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2805" name="Freeform 3089">
              <a:extLst>
                <a:ext uri="{FF2B5EF4-FFF2-40B4-BE49-F238E27FC236}">
                  <a16:creationId xmlns:a16="http://schemas.microsoft.com/office/drawing/2014/main" id="{F2038EFE-62EB-6743-A492-573E4C7E2385}"/>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 name="Group 3090">
            <a:extLst>
              <a:ext uri="{FF2B5EF4-FFF2-40B4-BE49-F238E27FC236}">
                <a16:creationId xmlns:a16="http://schemas.microsoft.com/office/drawing/2014/main" id="{BAF7C4F9-F74B-304F-BC97-1C3AEF0DD670}"/>
              </a:ext>
            </a:extLst>
          </p:cNvPr>
          <p:cNvGrpSpPr>
            <a:grpSpLocks/>
          </p:cNvGrpSpPr>
          <p:nvPr/>
        </p:nvGrpSpPr>
        <p:grpSpPr bwMode="auto">
          <a:xfrm>
            <a:off x="533400" y="2314576"/>
            <a:ext cx="6629400" cy="1754188"/>
            <a:chOff x="336" y="1458"/>
            <a:chExt cx="4176" cy="1105"/>
          </a:xfrm>
        </p:grpSpPr>
        <p:sp>
          <p:nvSpPr>
            <p:cNvPr id="269331" name="Text Box 3091">
              <a:extLst>
                <a:ext uri="{FF2B5EF4-FFF2-40B4-BE49-F238E27FC236}">
                  <a16:creationId xmlns:a16="http://schemas.microsoft.com/office/drawing/2014/main" id="{59AB928E-70A3-6848-B352-A3F0B24309E8}"/>
                </a:ext>
              </a:extLst>
            </p:cNvPr>
            <p:cNvSpPr txBox="1">
              <a:spLocks noChangeArrowheads="1"/>
            </p:cNvSpPr>
            <p:nvPr/>
          </p:nvSpPr>
          <p:spPr bwMode="auto">
            <a:xfrm>
              <a:off x="336" y="1458"/>
              <a:ext cx="2064" cy="110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en-US" sz="3600" dirty="0">
                  <a:latin typeface="Microsoft Tai Le Regular"/>
                  <a:ea typeface="+mn-ea"/>
                </a:rPr>
                <a:t>Cartilage has no blood supply.</a:t>
              </a:r>
            </a:p>
          </p:txBody>
        </p:sp>
        <p:sp>
          <p:nvSpPr>
            <p:cNvPr id="269332" name="Line 3092">
              <a:extLst>
                <a:ext uri="{FF2B5EF4-FFF2-40B4-BE49-F238E27FC236}">
                  <a16:creationId xmlns:a16="http://schemas.microsoft.com/office/drawing/2014/main" id="{18B1F11A-EC8D-EB44-8757-DC1DBB2A4F80}"/>
                </a:ext>
              </a:extLst>
            </p:cNvPr>
            <p:cNvSpPr>
              <a:spLocks noChangeShapeType="1"/>
            </p:cNvSpPr>
            <p:nvPr/>
          </p:nvSpPr>
          <p:spPr bwMode="auto">
            <a:xfrm>
              <a:off x="2496" y="1872"/>
              <a:ext cx="2016" cy="192"/>
            </a:xfrm>
            <a:prstGeom prst="line">
              <a:avLst/>
            </a:prstGeom>
            <a:noFill/>
            <a:ln w="38100">
              <a:solidFill>
                <a:schemeClr val="hlink"/>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grpSp>
      <p:grpSp>
        <p:nvGrpSpPr>
          <p:cNvPr id="7" name="Group 3093">
            <a:extLst>
              <a:ext uri="{FF2B5EF4-FFF2-40B4-BE49-F238E27FC236}">
                <a16:creationId xmlns:a16="http://schemas.microsoft.com/office/drawing/2014/main" id="{9D19F672-C4DD-E74A-8766-6BF8EF7C28B3}"/>
              </a:ext>
            </a:extLst>
          </p:cNvPr>
          <p:cNvGrpSpPr>
            <a:grpSpLocks/>
          </p:cNvGrpSpPr>
          <p:nvPr/>
        </p:nvGrpSpPr>
        <p:grpSpPr bwMode="auto">
          <a:xfrm>
            <a:off x="4343400" y="2247900"/>
            <a:ext cx="4321175" cy="2133600"/>
            <a:chOff x="2736" y="1416"/>
            <a:chExt cx="2722" cy="1344"/>
          </a:xfrm>
        </p:grpSpPr>
        <p:sp>
          <p:nvSpPr>
            <p:cNvPr id="32798" name="WordArt 3094">
              <a:extLst>
                <a:ext uri="{FF2B5EF4-FFF2-40B4-BE49-F238E27FC236}">
                  <a16:creationId xmlns:a16="http://schemas.microsoft.com/office/drawing/2014/main" id="{8E28FAEB-75FF-7445-A944-047D1732F2AE}"/>
                </a:ext>
              </a:extLst>
            </p:cNvPr>
            <p:cNvSpPr>
              <a:spLocks noChangeArrowheads="1" noChangeShapeType="1" noTextEdit="1"/>
            </p:cNvSpPr>
            <p:nvPr/>
          </p:nvSpPr>
          <p:spPr bwMode="auto">
            <a:xfrm>
              <a:off x="4320" y="1416"/>
              <a:ext cx="1138" cy="408"/>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panose="020B0604020202020204" pitchFamily="34" charset="0"/>
                  <a:cs typeface="Arial Black" panose="020B0604020202020204" pitchFamily="34" charset="0"/>
                </a:rPr>
                <a:t>FEMUR</a:t>
              </a:r>
            </a:p>
          </p:txBody>
        </p:sp>
        <p:sp>
          <p:nvSpPr>
            <p:cNvPr id="32799" name="WordArt 3095">
              <a:extLst>
                <a:ext uri="{FF2B5EF4-FFF2-40B4-BE49-F238E27FC236}">
                  <a16:creationId xmlns:a16="http://schemas.microsoft.com/office/drawing/2014/main" id="{97950742-0E0E-2D41-83E2-B3B1B1F97192}"/>
                </a:ext>
              </a:extLst>
            </p:cNvPr>
            <p:cNvSpPr>
              <a:spLocks noChangeArrowheads="1" noChangeShapeType="1" noTextEdit="1"/>
            </p:cNvSpPr>
            <p:nvPr/>
          </p:nvSpPr>
          <p:spPr bwMode="auto">
            <a:xfrm>
              <a:off x="4450" y="2352"/>
              <a:ext cx="878" cy="408"/>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panose="020B0604020202020204" pitchFamily="34" charset="0"/>
                  <a:cs typeface="Arial Black" panose="020B0604020202020204" pitchFamily="34" charset="0"/>
                </a:rPr>
                <a:t>TIBIA</a:t>
              </a:r>
            </a:p>
          </p:txBody>
        </p:sp>
        <p:sp>
          <p:nvSpPr>
            <p:cNvPr id="32800" name="WordArt 3096">
              <a:extLst>
                <a:ext uri="{FF2B5EF4-FFF2-40B4-BE49-F238E27FC236}">
                  <a16:creationId xmlns:a16="http://schemas.microsoft.com/office/drawing/2014/main" id="{3478F2E3-C017-A241-8412-922861A2A733}"/>
                </a:ext>
              </a:extLst>
            </p:cNvPr>
            <p:cNvSpPr>
              <a:spLocks noChangeArrowheads="1" noChangeShapeType="1" noTextEdit="1"/>
            </p:cNvSpPr>
            <p:nvPr/>
          </p:nvSpPr>
          <p:spPr bwMode="auto">
            <a:xfrm>
              <a:off x="2736" y="2052"/>
              <a:ext cx="1241" cy="252"/>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panose="020B0604020202020204" pitchFamily="34" charset="0"/>
                  <a:cs typeface="Arial Black" panose="020B0604020202020204" pitchFamily="34" charset="0"/>
                </a:rPr>
                <a:t>Knee Joint</a:t>
              </a:r>
            </a:p>
          </p:txBody>
        </p:sp>
      </p:grpSp>
      <p:grpSp>
        <p:nvGrpSpPr>
          <p:cNvPr id="8" name="Group 3097">
            <a:extLst>
              <a:ext uri="{FF2B5EF4-FFF2-40B4-BE49-F238E27FC236}">
                <a16:creationId xmlns:a16="http://schemas.microsoft.com/office/drawing/2014/main" id="{C6A6E416-D9B2-2B44-B4BD-D2FDB3B74296}"/>
              </a:ext>
            </a:extLst>
          </p:cNvPr>
          <p:cNvGrpSpPr>
            <a:grpSpLocks/>
          </p:cNvGrpSpPr>
          <p:nvPr/>
        </p:nvGrpSpPr>
        <p:grpSpPr bwMode="auto">
          <a:xfrm>
            <a:off x="762000" y="3962401"/>
            <a:ext cx="5486400" cy="2360613"/>
            <a:chOff x="480" y="2496"/>
            <a:chExt cx="3456" cy="1487"/>
          </a:xfrm>
        </p:grpSpPr>
        <p:sp>
          <p:nvSpPr>
            <p:cNvPr id="269338" name="Text Box 3098">
              <a:extLst>
                <a:ext uri="{FF2B5EF4-FFF2-40B4-BE49-F238E27FC236}">
                  <a16:creationId xmlns:a16="http://schemas.microsoft.com/office/drawing/2014/main" id="{5DB851D1-6822-FE49-A40D-82FAB71A1C2D}"/>
                </a:ext>
              </a:extLst>
            </p:cNvPr>
            <p:cNvSpPr txBox="1">
              <a:spLocks noChangeArrowheads="1"/>
            </p:cNvSpPr>
            <p:nvPr/>
          </p:nvSpPr>
          <p:spPr bwMode="auto">
            <a:xfrm>
              <a:off x="480" y="3072"/>
              <a:ext cx="1392" cy="91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sz="4400" dirty="0">
                  <a:latin typeface="Microsoft Tai Le Regular"/>
                  <a:ea typeface="+mn-ea"/>
                </a:rPr>
                <a:t>Capsule.</a:t>
              </a:r>
            </a:p>
          </p:txBody>
        </p:sp>
        <p:sp>
          <p:nvSpPr>
            <p:cNvPr id="269339" name="Line 3099">
              <a:extLst>
                <a:ext uri="{FF2B5EF4-FFF2-40B4-BE49-F238E27FC236}">
                  <a16:creationId xmlns:a16="http://schemas.microsoft.com/office/drawing/2014/main" id="{5FA7F650-D2F1-3943-8E0B-5E1F74E0F452}"/>
                </a:ext>
              </a:extLst>
            </p:cNvPr>
            <p:cNvSpPr>
              <a:spLocks noChangeShapeType="1"/>
            </p:cNvSpPr>
            <p:nvPr/>
          </p:nvSpPr>
          <p:spPr bwMode="auto">
            <a:xfrm flipV="1">
              <a:off x="1776" y="2496"/>
              <a:ext cx="2160" cy="768"/>
            </a:xfrm>
            <a:prstGeom prst="line">
              <a:avLst/>
            </a:prstGeom>
            <a:noFill/>
            <a:ln w="38100">
              <a:solidFill>
                <a:schemeClr val="hlink"/>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grpSp>
      <p:grpSp>
        <p:nvGrpSpPr>
          <p:cNvPr id="9" name="Group 3100">
            <a:extLst>
              <a:ext uri="{FF2B5EF4-FFF2-40B4-BE49-F238E27FC236}">
                <a16:creationId xmlns:a16="http://schemas.microsoft.com/office/drawing/2014/main" id="{EABA776A-63D2-FB44-A398-6F729B233AF6}"/>
              </a:ext>
            </a:extLst>
          </p:cNvPr>
          <p:cNvGrpSpPr>
            <a:grpSpLocks/>
          </p:cNvGrpSpPr>
          <p:nvPr/>
        </p:nvGrpSpPr>
        <p:grpSpPr bwMode="auto">
          <a:xfrm>
            <a:off x="533400" y="2590800"/>
            <a:ext cx="5410200" cy="1555750"/>
            <a:chOff x="336" y="1632"/>
            <a:chExt cx="3408" cy="980"/>
          </a:xfrm>
        </p:grpSpPr>
        <p:sp>
          <p:nvSpPr>
            <p:cNvPr id="269341" name="Text Box 3101">
              <a:extLst>
                <a:ext uri="{FF2B5EF4-FFF2-40B4-BE49-F238E27FC236}">
                  <a16:creationId xmlns:a16="http://schemas.microsoft.com/office/drawing/2014/main" id="{958B20A2-0B59-F645-BA1A-F3C373A6D154}"/>
                </a:ext>
              </a:extLst>
            </p:cNvPr>
            <p:cNvSpPr txBox="1">
              <a:spLocks noChangeArrowheads="1"/>
            </p:cNvSpPr>
            <p:nvPr/>
          </p:nvSpPr>
          <p:spPr bwMode="auto">
            <a:xfrm>
              <a:off x="336" y="1632"/>
              <a:ext cx="1968" cy="98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sz="4800" dirty="0">
                  <a:latin typeface="Microsoft Tai Le Regular"/>
                  <a:ea typeface="Times New Roman" charset="0"/>
                  <a:cs typeface="Times New Roman" charset="0"/>
                </a:rPr>
                <a:t>Enlarged Capillary! </a:t>
              </a:r>
            </a:p>
          </p:txBody>
        </p:sp>
        <p:sp>
          <p:nvSpPr>
            <p:cNvPr id="269342" name="Line 3102">
              <a:extLst>
                <a:ext uri="{FF2B5EF4-FFF2-40B4-BE49-F238E27FC236}">
                  <a16:creationId xmlns:a16="http://schemas.microsoft.com/office/drawing/2014/main" id="{8F0118CD-E10C-2E42-AFB8-1103A930D056}"/>
                </a:ext>
              </a:extLst>
            </p:cNvPr>
            <p:cNvSpPr>
              <a:spLocks noChangeShapeType="1"/>
            </p:cNvSpPr>
            <p:nvPr/>
          </p:nvSpPr>
          <p:spPr bwMode="auto">
            <a:xfrm flipV="1">
              <a:off x="1968" y="2064"/>
              <a:ext cx="1776" cy="144"/>
            </a:xfrm>
            <a:prstGeom prst="line">
              <a:avLst/>
            </a:prstGeom>
            <a:noFill/>
            <a:ln w="76200">
              <a:solidFill>
                <a:schemeClr val="hlink"/>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grpSp>
      <p:grpSp>
        <p:nvGrpSpPr>
          <p:cNvPr id="10" name="Group 3103">
            <a:extLst>
              <a:ext uri="{FF2B5EF4-FFF2-40B4-BE49-F238E27FC236}">
                <a16:creationId xmlns:a16="http://schemas.microsoft.com/office/drawing/2014/main" id="{9CAAB835-2EDE-F744-BA14-22DC214509B3}"/>
              </a:ext>
            </a:extLst>
          </p:cNvPr>
          <p:cNvGrpSpPr>
            <a:grpSpLocks/>
          </p:cNvGrpSpPr>
          <p:nvPr/>
        </p:nvGrpSpPr>
        <p:grpSpPr bwMode="auto">
          <a:xfrm>
            <a:off x="533400" y="3581400"/>
            <a:ext cx="6477000" cy="990600"/>
            <a:chOff x="336" y="2256"/>
            <a:chExt cx="4080" cy="624"/>
          </a:xfrm>
        </p:grpSpPr>
        <p:sp>
          <p:nvSpPr>
            <p:cNvPr id="269344" name="Text Box 3104">
              <a:extLst>
                <a:ext uri="{FF2B5EF4-FFF2-40B4-BE49-F238E27FC236}">
                  <a16:creationId xmlns:a16="http://schemas.microsoft.com/office/drawing/2014/main" id="{75BF084C-CE85-214E-871D-602AB18A24CB}"/>
                </a:ext>
              </a:extLst>
            </p:cNvPr>
            <p:cNvSpPr txBox="1">
              <a:spLocks noChangeArrowheads="1"/>
            </p:cNvSpPr>
            <p:nvPr/>
          </p:nvSpPr>
          <p:spPr bwMode="auto">
            <a:xfrm>
              <a:off x="336" y="2304"/>
              <a:ext cx="2304" cy="57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sz="5400" dirty="0">
                  <a:latin typeface="Microsoft Tai Le Regular"/>
                  <a:ea typeface="+mn-ea"/>
                </a:rPr>
                <a:t>Cartilage</a:t>
              </a:r>
            </a:p>
          </p:txBody>
        </p:sp>
        <p:sp>
          <p:nvSpPr>
            <p:cNvPr id="269345" name="Line 3105">
              <a:extLst>
                <a:ext uri="{FF2B5EF4-FFF2-40B4-BE49-F238E27FC236}">
                  <a16:creationId xmlns:a16="http://schemas.microsoft.com/office/drawing/2014/main" id="{04B19154-C00B-4A43-9ACD-FAEDBCA58B0A}"/>
                </a:ext>
              </a:extLst>
            </p:cNvPr>
            <p:cNvSpPr>
              <a:spLocks noChangeShapeType="1"/>
            </p:cNvSpPr>
            <p:nvPr/>
          </p:nvSpPr>
          <p:spPr bwMode="auto">
            <a:xfrm flipV="1">
              <a:off x="2304" y="2256"/>
              <a:ext cx="2112" cy="384"/>
            </a:xfrm>
            <a:prstGeom prst="line">
              <a:avLst/>
            </a:prstGeom>
            <a:noFill/>
            <a:ln w="38100">
              <a:solidFill>
                <a:schemeClr val="hlink"/>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grpSp>
      <p:grpSp>
        <p:nvGrpSpPr>
          <p:cNvPr id="11" name="Group 3106">
            <a:extLst>
              <a:ext uri="{FF2B5EF4-FFF2-40B4-BE49-F238E27FC236}">
                <a16:creationId xmlns:a16="http://schemas.microsoft.com/office/drawing/2014/main" id="{56B1FB72-D50C-ED4A-AA82-366FC40CBFBA}"/>
              </a:ext>
            </a:extLst>
          </p:cNvPr>
          <p:cNvGrpSpPr>
            <a:grpSpLocks/>
          </p:cNvGrpSpPr>
          <p:nvPr/>
        </p:nvGrpSpPr>
        <p:grpSpPr bwMode="auto">
          <a:xfrm>
            <a:off x="3124200" y="533400"/>
            <a:ext cx="3733800" cy="1327150"/>
            <a:chOff x="1968" y="336"/>
            <a:chExt cx="2352" cy="836"/>
          </a:xfrm>
        </p:grpSpPr>
        <p:sp>
          <p:nvSpPr>
            <p:cNvPr id="269347" name="Oval 3107">
              <a:extLst>
                <a:ext uri="{FF2B5EF4-FFF2-40B4-BE49-F238E27FC236}">
                  <a16:creationId xmlns:a16="http://schemas.microsoft.com/office/drawing/2014/main" id="{41DA39D1-001E-A844-9117-BE14CF873FAE}"/>
                </a:ext>
              </a:extLst>
            </p:cNvPr>
            <p:cNvSpPr>
              <a:spLocks noChangeArrowheads="1"/>
            </p:cNvSpPr>
            <p:nvPr/>
          </p:nvSpPr>
          <p:spPr bwMode="auto">
            <a:xfrm>
              <a:off x="4080" y="336"/>
              <a:ext cx="240" cy="192"/>
            </a:xfrm>
            <a:prstGeom prst="ellipse">
              <a:avLst/>
            </a:prstGeom>
            <a:solidFill>
              <a:srgbClr val="FF3300"/>
            </a:solidFill>
            <a:ln w="76200">
              <a:solidFill>
                <a:srgbClr val="990000"/>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latin typeface="Microsoft Tai Le Regular"/>
                <a:ea typeface="+mn-ea"/>
              </a:endParaRPr>
            </a:p>
          </p:txBody>
        </p:sp>
        <p:grpSp>
          <p:nvGrpSpPr>
            <p:cNvPr id="32789" name="Group 3108">
              <a:extLst>
                <a:ext uri="{FF2B5EF4-FFF2-40B4-BE49-F238E27FC236}">
                  <a16:creationId xmlns:a16="http://schemas.microsoft.com/office/drawing/2014/main" id="{A3D7FB26-FD3E-FC41-8ACC-FCA46B459987}"/>
                </a:ext>
              </a:extLst>
            </p:cNvPr>
            <p:cNvGrpSpPr>
              <a:grpSpLocks/>
            </p:cNvGrpSpPr>
            <p:nvPr/>
          </p:nvGrpSpPr>
          <p:grpSpPr bwMode="auto">
            <a:xfrm>
              <a:off x="1968" y="480"/>
              <a:ext cx="2208" cy="692"/>
              <a:chOff x="1968" y="480"/>
              <a:chExt cx="2208" cy="692"/>
            </a:xfrm>
          </p:grpSpPr>
          <p:sp>
            <p:nvSpPr>
              <p:cNvPr id="269349" name="Text Box 3109">
                <a:extLst>
                  <a:ext uri="{FF2B5EF4-FFF2-40B4-BE49-F238E27FC236}">
                    <a16:creationId xmlns:a16="http://schemas.microsoft.com/office/drawing/2014/main" id="{E4A65E10-2181-4C45-9FED-D38314E41B7C}"/>
                  </a:ext>
                </a:extLst>
              </p:cNvPr>
              <p:cNvSpPr txBox="1">
                <a:spLocks noChangeArrowheads="1"/>
              </p:cNvSpPr>
              <p:nvPr/>
            </p:nvSpPr>
            <p:spPr bwMode="auto">
              <a:xfrm>
                <a:off x="1968" y="768"/>
                <a:ext cx="1392"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sz="3600" dirty="0">
                    <a:latin typeface="Microsoft Tai Le Regular"/>
                    <a:ea typeface="+mn-ea"/>
                  </a:rPr>
                  <a:t>Blood cell</a:t>
                </a:r>
              </a:p>
            </p:txBody>
          </p:sp>
          <p:sp>
            <p:nvSpPr>
              <p:cNvPr id="269350" name="Line 3110">
                <a:extLst>
                  <a:ext uri="{FF2B5EF4-FFF2-40B4-BE49-F238E27FC236}">
                    <a16:creationId xmlns:a16="http://schemas.microsoft.com/office/drawing/2014/main" id="{2FCB37FB-17D2-A949-B3C8-EEBE689037E3}"/>
                  </a:ext>
                </a:extLst>
              </p:cNvPr>
              <p:cNvSpPr>
                <a:spLocks noChangeShapeType="1"/>
              </p:cNvSpPr>
              <p:nvPr/>
            </p:nvSpPr>
            <p:spPr bwMode="auto">
              <a:xfrm flipV="1">
                <a:off x="3216" y="480"/>
                <a:ext cx="960" cy="528"/>
              </a:xfrm>
              <a:prstGeom prst="line">
                <a:avLst/>
              </a:prstGeom>
              <a:noFill/>
              <a:ln w="57150">
                <a:solidFill>
                  <a:schemeClr val="bg1"/>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grpSp>
      </p:grpSp>
      <p:grpSp>
        <p:nvGrpSpPr>
          <p:cNvPr id="13" name="Group 3122">
            <a:extLst>
              <a:ext uri="{FF2B5EF4-FFF2-40B4-BE49-F238E27FC236}">
                <a16:creationId xmlns:a16="http://schemas.microsoft.com/office/drawing/2014/main" id="{5F3A7B02-B625-4143-B248-A32710CBFFF4}"/>
              </a:ext>
            </a:extLst>
          </p:cNvPr>
          <p:cNvGrpSpPr>
            <a:grpSpLocks/>
          </p:cNvGrpSpPr>
          <p:nvPr/>
        </p:nvGrpSpPr>
        <p:grpSpPr bwMode="auto">
          <a:xfrm>
            <a:off x="457200" y="381000"/>
            <a:ext cx="4891088" cy="6096000"/>
            <a:chOff x="288" y="240"/>
            <a:chExt cx="3081" cy="3840"/>
          </a:xfrm>
        </p:grpSpPr>
        <p:sp>
          <p:nvSpPr>
            <p:cNvPr id="32784" name="WordArt 3112" descr="Sand">
              <a:extLst>
                <a:ext uri="{FF2B5EF4-FFF2-40B4-BE49-F238E27FC236}">
                  <a16:creationId xmlns:a16="http://schemas.microsoft.com/office/drawing/2014/main" id="{62C4BDC0-8340-7549-B55E-4D2A43575404}"/>
                </a:ext>
              </a:extLst>
            </p:cNvPr>
            <p:cNvSpPr>
              <a:spLocks noChangeArrowheads="1" noChangeShapeType="1" noTextEdit="1"/>
            </p:cNvSpPr>
            <p:nvPr/>
          </p:nvSpPr>
          <p:spPr bwMode="auto">
            <a:xfrm rot="5400000">
              <a:off x="1425" y="1952"/>
              <a:ext cx="3408" cy="480"/>
            </a:xfrm>
            <a:prstGeom prst="rect">
              <a:avLst/>
            </a:prstGeom>
          </p:spPr>
          <p:txBody>
            <a:bodyPr vert="wordArtVert" wrap="none" fromWordArt="1">
              <a:prstTxWarp prst="textPlain">
                <a:avLst>
                  <a:gd name="adj" fmla="val 50000"/>
                </a:avLst>
              </a:prstTxWarp>
            </a:bodyPr>
            <a:lstStyle/>
            <a:p>
              <a:pPr fontAlgn="auto"/>
              <a:r>
                <a:rPr lang="en-US" sz="3600" kern="10" dirty="0">
                  <a:ln w="28575">
                    <a:solidFill>
                      <a:schemeClr val="tx2"/>
                    </a:solidFill>
                    <a:round/>
                    <a:headEnd/>
                    <a:tailEnd/>
                  </a:ln>
                  <a:blipFill dpi="0" rotWithShape="0">
                    <a:blip r:embed="rId4"/>
                    <a:srcRect/>
                    <a:tile tx="0" ty="0" sx="100000" sy="100000" flip="none" algn="tl"/>
                  </a:blipFill>
                  <a:effectLst>
                    <a:outerShdw dist="63500" dir="3187806" algn="ctr" rotWithShape="0">
                      <a:schemeClr val="bg2">
                        <a:alpha val="74997"/>
                      </a:schemeClr>
                    </a:outerShdw>
                  </a:effectLst>
                  <a:latin typeface="Microsoft Tai Le Regular"/>
                  <a:cs typeface="Times New Roman" panose="02020603050405020304" pitchFamily="18" charset="0"/>
                </a:rPr>
                <a:t>X ray of Knee</a:t>
              </a:r>
            </a:p>
          </p:txBody>
        </p:sp>
        <p:grpSp>
          <p:nvGrpSpPr>
            <p:cNvPr id="32785" name="Group 3121">
              <a:extLst>
                <a:ext uri="{FF2B5EF4-FFF2-40B4-BE49-F238E27FC236}">
                  <a16:creationId xmlns:a16="http://schemas.microsoft.com/office/drawing/2014/main" id="{D3B4439C-76E7-EA43-B0A7-2344D7FD7BC4}"/>
                </a:ext>
              </a:extLst>
            </p:cNvPr>
            <p:cNvGrpSpPr>
              <a:grpSpLocks/>
            </p:cNvGrpSpPr>
            <p:nvPr/>
          </p:nvGrpSpPr>
          <p:grpSpPr bwMode="auto">
            <a:xfrm>
              <a:off x="288" y="240"/>
              <a:ext cx="2417" cy="3840"/>
              <a:chOff x="288" y="240"/>
              <a:chExt cx="2417" cy="3840"/>
            </a:xfrm>
          </p:grpSpPr>
          <p:pic>
            <p:nvPicPr>
              <p:cNvPr id="32786" name="Picture 3118" descr="C:\Documents and Settings\Administrator\My Documents\My Pictures\19073837.jpg">
                <a:extLst>
                  <a:ext uri="{FF2B5EF4-FFF2-40B4-BE49-F238E27FC236}">
                    <a16:creationId xmlns:a16="http://schemas.microsoft.com/office/drawing/2014/main" id="{CCE1878D-5F9C-C544-8FCA-2FD0334476C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8" y="240"/>
                <a:ext cx="2417" cy="384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2787" name="Line 3120">
                <a:extLst>
                  <a:ext uri="{FF2B5EF4-FFF2-40B4-BE49-F238E27FC236}">
                    <a16:creationId xmlns:a16="http://schemas.microsoft.com/office/drawing/2014/main" id="{B1FE3391-04B4-7A41-9DA9-97ADE1777F10}"/>
                  </a:ext>
                </a:extLst>
              </p:cNvPr>
              <p:cNvSpPr>
                <a:spLocks noChangeShapeType="1"/>
              </p:cNvSpPr>
              <p:nvPr/>
            </p:nvSpPr>
            <p:spPr bwMode="auto">
              <a:xfrm>
                <a:off x="336" y="2064"/>
                <a:ext cx="432" cy="0"/>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Microsoft Tai Le Regular"/>
                </a:endParaRPr>
              </a:p>
            </p:txBody>
          </p:sp>
        </p:grpSp>
      </p:grpSp>
    </p:spTree>
  </p:cSld>
  <p:clrMapOvr>
    <a:masterClrMapping/>
  </p:clrMapOvr>
  <mc:AlternateContent xmlns:mc="http://schemas.openxmlformats.org/markup-compatibility/2006" xmlns:p14="http://schemas.microsoft.com/office/powerpoint/2010/main">
    <mc:Choice Requires="p14">
      <p:transition p14:dur="250">
        <p:pull dir="u"/>
      </p:transition>
    </mc:Choice>
    <mc:Fallback xmlns="">
      <p:transition>
        <p:pull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69316"/>
                                        </p:tgtEl>
                                        <p:attrNameLst>
                                          <p:attrName>style.visibility</p:attrName>
                                        </p:attrNameLst>
                                      </p:cBhvr>
                                      <p:to>
                                        <p:strVal val="visible"/>
                                      </p:to>
                                    </p:set>
                                    <p:animEffect transition="in" filter="wipe(up)">
                                      <p:cBhvr>
                                        <p:cTn id="22" dur="500"/>
                                        <p:tgtEl>
                                          <p:spTgt spid="269316"/>
                                        </p:tgtEl>
                                      </p:cBhvr>
                                    </p:animEffect>
                                  </p:childTnLst>
                                </p:cTn>
                              </p:par>
                            </p:childTnLst>
                          </p:cTn>
                        </p:par>
                        <p:par>
                          <p:cTn id="23" fill="hold" nodeType="afterGroup">
                            <p:stCondLst>
                              <p:cond delay="500"/>
                            </p:stCondLst>
                            <p:childTnLst>
                              <p:par>
                                <p:cTn id="24" presetID="4" presetClass="entr" presetSubtype="32"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ox(out)">
                                      <p:cBhvr>
                                        <p:cTn id="26" dur="500"/>
                                        <p:tgtEl>
                                          <p:spTgt spid="3"/>
                                        </p:tgtEl>
                                      </p:cBhvr>
                                    </p:animEffect>
                                  </p:childTnLst>
                                </p:cTn>
                              </p:par>
                            </p:childTnLst>
                          </p:cTn>
                        </p:par>
                        <p:par>
                          <p:cTn id="27" fill="hold" nodeType="afterGroup">
                            <p:stCondLst>
                              <p:cond delay="1000"/>
                            </p:stCondLst>
                            <p:childTnLst>
                              <p:par>
                                <p:cTn id="28" presetID="4" presetClass="entr" presetSubtype="16"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ox(in)">
                                      <p:cBhvr>
                                        <p:cTn id="30"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ox(in)">
                                      <p:cBhvr>
                                        <p:cTn id="35" dur="500"/>
                                        <p:tgtEl>
                                          <p:spTgt spid="4"/>
                                        </p:tgtEl>
                                      </p:cBhvr>
                                    </p:animEffect>
                                  </p:childTnLst>
                                </p:cTn>
                              </p:par>
                            </p:childTnLst>
                          </p:cTn>
                        </p:par>
                        <p:par>
                          <p:cTn id="36" fill="hold" nodeType="afterGroup">
                            <p:stCondLst>
                              <p:cond delay="500"/>
                            </p:stCondLst>
                            <p:childTnLst>
                              <p:par>
                                <p:cTn id="37" presetID="22" presetClass="entr" presetSubtype="8"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up)">
                                      <p:cBhvr>
                                        <p:cTn id="44"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up)">
                                      <p:cBhvr>
                                        <p:cTn id="49" dur="500"/>
                                        <p:tgtEl>
                                          <p:spTgt spid="5"/>
                                        </p:tgtEl>
                                      </p:cBhvr>
                                    </p:animEffect>
                                  </p:childTnLst>
                                </p:cTn>
                              </p:par>
                            </p:childTnLst>
                          </p:cTn>
                        </p:par>
                        <p:par>
                          <p:cTn id="50" fill="hold" nodeType="afterGroup">
                            <p:stCondLst>
                              <p:cond delay="500"/>
                            </p:stCondLst>
                            <p:childTnLst>
                              <p:par>
                                <p:cTn id="51" presetID="22" presetClass="entr" presetSubtype="1"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up)">
                                      <p:cBhvr>
                                        <p:cTn id="53" dur="500"/>
                                        <p:tgtEl>
                                          <p:spTgt spid="9"/>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2"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right)">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6"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66"/>
            </a:gs>
            <a:gs pos="50000">
              <a:srgbClr val="000000"/>
            </a:gs>
            <a:gs pos="100000">
              <a:srgbClr val="000066"/>
            </a:gs>
          </a:gsLst>
          <a:lin ang="27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6418F7C-A421-CB4E-923C-47D75900D5BF}"/>
              </a:ext>
            </a:extLst>
          </p:cNvPr>
          <p:cNvGrpSpPr/>
          <p:nvPr/>
        </p:nvGrpSpPr>
        <p:grpSpPr>
          <a:xfrm>
            <a:off x="0" y="0"/>
            <a:ext cx="9153525" cy="6858000"/>
            <a:chOff x="0" y="0"/>
            <a:chExt cx="9153525" cy="6858000"/>
          </a:xfrm>
        </p:grpSpPr>
        <p:sp>
          <p:nvSpPr>
            <p:cNvPr id="6" name="Rectangle 2">
              <a:extLst>
                <a:ext uri="{FF2B5EF4-FFF2-40B4-BE49-F238E27FC236}">
                  <a16:creationId xmlns:a16="http://schemas.microsoft.com/office/drawing/2014/main" id="{59181840-8701-C048-9F27-6513BF716165}"/>
                </a:ext>
              </a:extLst>
            </p:cNvPr>
            <p:cNvSpPr>
              <a:spLocks noChangeArrowheads="1"/>
            </p:cNvSpPr>
            <p:nvPr/>
          </p:nvSpPr>
          <p:spPr bwMode="auto">
            <a:xfrm>
              <a:off x="0" y="0"/>
              <a:ext cx="9144000" cy="685800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 name="Freeform 3">
              <a:extLst>
                <a:ext uri="{FF2B5EF4-FFF2-40B4-BE49-F238E27FC236}">
                  <a16:creationId xmlns:a16="http://schemas.microsoft.com/office/drawing/2014/main" id="{23CBCE93-53BD-5441-9875-142973E6C958}"/>
                </a:ext>
              </a:extLst>
            </p:cNvPr>
            <p:cNvSpPr>
              <a:spLocks/>
            </p:cNvSpPr>
            <p:nvPr/>
          </p:nvSpPr>
          <p:spPr bwMode="white">
            <a:xfrm>
              <a:off x="0"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 name="Freeform 4">
              <a:extLst>
                <a:ext uri="{FF2B5EF4-FFF2-40B4-BE49-F238E27FC236}">
                  <a16:creationId xmlns:a16="http://schemas.microsoft.com/office/drawing/2014/main" id="{6500071A-581C-034E-9800-6AEFEA945A18}"/>
                </a:ext>
              </a:extLst>
            </p:cNvPr>
            <p:cNvSpPr>
              <a:spLocks/>
            </p:cNvSpPr>
            <p:nvPr/>
          </p:nvSpPr>
          <p:spPr bwMode="white">
            <a:xfrm>
              <a:off x="0" y="3838575"/>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 name="Freeform 5">
              <a:extLst>
                <a:ext uri="{FF2B5EF4-FFF2-40B4-BE49-F238E27FC236}">
                  <a16:creationId xmlns:a16="http://schemas.microsoft.com/office/drawing/2014/main" id="{9F5DFF06-4680-F546-B8E4-7CA78F032E07}"/>
                </a:ext>
              </a:extLst>
            </p:cNvPr>
            <p:cNvSpPr>
              <a:spLocks/>
            </p:cNvSpPr>
            <p:nvPr/>
          </p:nvSpPr>
          <p:spPr bwMode="white">
            <a:xfrm>
              <a:off x="9525" y="3167063"/>
              <a:ext cx="9144000" cy="3690937"/>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 name="Freeform 6">
              <a:extLst>
                <a:ext uri="{FF2B5EF4-FFF2-40B4-BE49-F238E27FC236}">
                  <a16:creationId xmlns:a16="http://schemas.microsoft.com/office/drawing/2014/main" id="{232B6E8E-CF74-AA49-9CD9-E945B5A56B2F}"/>
                </a:ext>
              </a:extLst>
            </p:cNvPr>
            <p:cNvSpPr>
              <a:spLocks/>
            </p:cNvSpPr>
            <p:nvPr/>
          </p:nvSpPr>
          <p:spPr bwMode="white">
            <a:xfrm>
              <a:off x="9525" y="2481263"/>
              <a:ext cx="9144000" cy="2497137"/>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 name="Freeform 7">
              <a:extLst>
                <a:ext uri="{FF2B5EF4-FFF2-40B4-BE49-F238E27FC236}">
                  <a16:creationId xmlns:a16="http://schemas.microsoft.com/office/drawing/2014/main" id="{EC636642-5EB1-7347-9FCF-AC4FDC95E816}"/>
                </a:ext>
              </a:extLst>
            </p:cNvPr>
            <p:cNvSpPr>
              <a:spLocks/>
            </p:cNvSpPr>
            <p:nvPr/>
          </p:nvSpPr>
          <p:spPr bwMode="white">
            <a:xfrm>
              <a:off x="9525" y="1814513"/>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 name="Freeform 8">
              <a:extLst>
                <a:ext uri="{FF2B5EF4-FFF2-40B4-BE49-F238E27FC236}">
                  <a16:creationId xmlns:a16="http://schemas.microsoft.com/office/drawing/2014/main" id="{5FF9FC3D-3311-B149-B6D2-73503192039E}"/>
                </a:ext>
              </a:extLst>
            </p:cNvPr>
            <p:cNvSpPr>
              <a:spLocks/>
            </p:cNvSpPr>
            <p:nvPr/>
          </p:nvSpPr>
          <p:spPr bwMode="white">
            <a:xfrm>
              <a:off x="9525" y="0"/>
              <a:ext cx="9144000" cy="1682750"/>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 name="Freeform 9">
              <a:extLst>
                <a:ext uri="{FF2B5EF4-FFF2-40B4-BE49-F238E27FC236}">
                  <a16:creationId xmlns:a16="http://schemas.microsoft.com/office/drawing/2014/main" id="{5D72C4FF-BDAC-004B-A3CD-225C991B19C2}"/>
                </a:ext>
              </a:extLst>
            </p:cNvPr>
            <p:cNvSpPr>
              <a:spLocks/>
            </p:cNvSpPr>
            <p:nvPr/>
          </p:nvSpPr>
          <p:spPr bwMode="white">
            <a:xfrm>
              <a:off x="9525" y="0"/>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5" name="Freeform 10">
              <a:extLst>
                <a:ext uri="{FF2B5EF4-FFF2-40B4-BE49-F238E27FC236}">
                  <a16:creationId xmlns:a16="http://schemas.microsoft.com/office/drawing/2014/main" id="{DDBFDE2A-D042-104F-8D6A-78F8749E0C2F}"/>
                </a:ext>
              </a:extLst>
            </p:cNvPr>
            <p:cNvSpPr>
              <a:spLocks/>
            </p:cNvSpPr>
            <p:nvPr/>
          </p:nvSpPr>
          <p:spPr bwMode="white">
            <a:xfrm>
              <a:off x="9525" y="0"/>
              <a:ext cx="4578350" cy="454025"/>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3" name="Alternate Process 2">
            <a:extLst>
              <a:ext uri="{FF2B5EF4-FFF2-40B4-BE49-F238E27FC236}">
                <a16:creationId xmlns:a16="http://schemas.microsoft.com/office/drawing/2014/main" id="{51CFE850-E1AD-7C46-AE28-EEFA95ECE4B1}"/>
              </a:ext>
            </a:extLst>
          </p:cNvPr>
          <p:cNvSpPr/>
          <p:nvPr/>
        </p:nvSpPr>
        <p:spPr bwMode="auto">
          <a:xfrm>
            <a:off x="4419601" y="3354388"/>
            <a:ext cx="4648200" cy="1827212"/>
          </a:xfrm>
          <a:prstGeom prst="flowChartAlternateProcess">
            <a:avLst/>
          </a:prstGeom>
          <a:solidFill>
            <a:srgbClr val="0C0C65"/>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70342" name="Line 6">
            <a:extLst>
              <a:ext uri="{FF2B5EF4-FFF2-40B4-BE49-F238E27FC236}">
                <a16:creationId xmlns:a16="http://schemas.microsoft.com/office/drawing/2014/main" id="{CDAA3A79-E053-F547-8D4F-F772EA7811D2}"/>
              </a:ext>
            </a:extLst>
          </p:cNvPr>
          <p:cNvSpPr>
            <a:spLocks noChangeShapeType="1"/>
          </p:cNvSpPr>
          <p:nvPr/>
        </p:nvSpPr>
        <p:spPr bwMode="auto">
          <a:xfrm>
            <a:off x="304800" y="1219200"/>
            <a:ext cx="8458200" cy="0"/>
          </a:xfrm>
          <a:prstGeom prst="line">
            <a:avLst/>
          </a:prstGeom>
          <a:noFill/>
          <a:ln w="38100" cmpd="dbl">
            <a:solidFill>
              <a:schemeClr val="tx2"/>
            </a:solidFill>
            <a:round/>
            <a:headEnd/>
            <a:tailEn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sp>
        <p:nvSpPr>
          <p:cNvPr id="270338" name="Rectangle 2">
            <a:extLst>
              <a:ext uri="{FF2B5EF4-FFF2-40B4-BE49-F238E27FC236}">
                <a16:creationId xmlns:a16="http://schemas.microsoft.com/office/drawing/2014/main" id="{D4D7AD52-F99B-B64A-9DFD-8AC65B1A800D}"/>
              </a:ext>
            </a:extLst>
          </p:cNvPr>
          <p:cNvSpPr>
            <a:spLocks noGrp="1" noChangeArrowheads="1"/>
          </p:cNvSpPr>
          <p:nvPr>
            <p:ph type="title"/>
          </p:nvPr>
        </p:nvSpPr>
        <p:spPr>
          <a:xfrm>
            <a:off x="22654" y="457201"/>
            <a:ext cx="9144000" cy="1143000"/>
          </a:xfrm>
          <a:effectLst>
            <a:outerShdw blurRad="63500" dist="35921" dir="2700000" algn="ctr" rotWithShape="0">
              <a:schemeClr val="bg2">
                <a:alpha val="74997"/>
              </a:schemeClr>
            </a:outerShdw>
          </a:effectLst>
        </p:spPr>
        <p:txBody>
          <a:bodyPr/>
          <a:lstStyle/>
          <a:p>
            <a:r>
              <a:rPr lang="en-US" sz="5400" dirty="0">
                <a:effectLst>
                  <a:glow rad="101600">
                    <a:schemeClr val="bg2">
                      <a:alpha val="60000"/>
                    </a:schemeClr>
                  </a:glow>
                </a:effectLst>
                <a:latin typeface="Cooper Black" panose="0208090404030B020404" pitchFamily="18" charset="77"/>
                <a:cs typeface="Al Nile" pitchFamily="2" charset="-78"/>
              </a:rPr>
              <a:t>Arthritis:</a:t>
            </a:r>
            <a:br>
              <a:rPr lang="en-US" sz="5400" dirty="0">
                <a:effectLst>
                  <a:glow rad="101600">
                    <a:schemeClr val="bg2">
                      <a:alpha val="60000"/>
                    </a:schemeClr>
                  </a:glow>
                </a:effectLst>
                <a:latin typeface="Cooper Black" panose="0208090404030B020404" pitchFamily="18" charset="77"/>
                <a:cs typeface="Al Nile" pitchFamily="2" charset="-78"/>
              </a:rPr>
            </a:br>
            <a:r>
              <a:rPr lang="en-US" sz="3200" dirty="0">
                <a:effectLst>
                  <a:glow rad="101600">
                    <a:schemeClr val="bg2">
                      <a:alpha val="60000"/>
                    </a:schemeClr>
                  </a:glow>
                </a:effectLst>
                <a:latin typeface="Cooper Black" panose="0208090404030B020404" pitchFamily="18" charset="77"/>
                <a:cs typeface="Al Nile" pitchFamily="2" charset="-78"/>
              </a:rPr>
              <a:t>Don’t Let Joint Pain Slow Your Journey</a:t>
            </a:r>
            <a:endParaRPr lang="en-US" sz="600" dirty="0">
              <a:effectLst>
                <a:glow rad="101600">
                  <a:schemeClr val="bg2">
                    <a:alpha val="60000"/>
                  </a:schemeClr>
                </a:glow>
              </a:effectLst>
              <a:latin typeface="Cooper Black" panose="0208090404030B020404" pitchFamily="18" charset="77"/>
              <a:cs typeface="Al Nile" pitchFamily="2" charset="-78"/>
            </a:endParaRPr>
          </a:p>
        </p:txBody>
      </p:sp>
      <p:sp>
        <p:nvSpPr>
          <p:cNvPr id="270339" name="Rectangle 3">
            <a:extLst>
              <a:ext uri="{FF2B5EF4-FFF2-40B4-BE49-F238E27FC236}">
                <a16:creationId xmlns:a16="http://schemas.microsoft.com/office/drawing/2014/main" id="{5A32D58C-3805-C84D-8B2F-196C50B87F50}"/>
              </a:ext>
            </a:extLst>
          </p:cNvPr>
          <p:cNvSpPr>
            <a:spLocks noGrp="1" noChangeArrowheads="1"/>
          </p:cNvSpPr>
          <p:nvPr>
            <p:ph type="body" sz="half" idx="1"/>
          </p:nvPr>
        </p:nvSpPr>
        <p:spPr>
          <a:xfrm>
            <a:off x="4566851" y="3276600"/>
            <a:ext cx="4196149" cy="4876800"/>
          </a:xfrm>
          <a:effectLst>
            <a:outerShdw blurRad="63500" dist="35921" dir="2700000" algn="ctr" rotWithShape="0">
              <a:schemeClr val="bg2">
                <a:alpha val="74997"/>
              </a:schemeClr>
            </a:outerShdw>
          </a:effectLst>
        </p:spPr>
        <p:txBody>
          <a:bodyPr/>
          <a:lstStyle/>
          <a:p>
            <a:pPr marL="0" indent="0" eaLnBrk="1" hangingPunct="1">
              <a:lnSpc>
                <a:spcPct val="125000"/>
              </a:lnSpc>
              <a:buNone/>
            </a:pPr>
            <a:r>
              <a:rPr lang="en-US" altLang="en-US" sz="3200" dirty="0">
                <a:latin typeface="Tahoma" panose="020B0604030504040204" pitchFamily="34" charset="0"/>
                <a:ea typeface="Tahoma" panose="020B0604030504040204" pitchFamily="34" charset="0"/>
                <a:cs typeface="Tahoma" panose="020B0604030504040204" pitchFamily="34" charset="0"/>
              </a:rPr>
              <a:t>Can’t do what you always have wanted to do.</a:t>
            </a:r>
          </a:p>
          <a:p>
            <a:pPr marL="0" indent="0" eaLnBrk="1" hangingPunct="1">
              <a:lnSpc>
                <a:spcPct val="125000"/>
              </a:lnSpc>
              <a:buNone/>
            </a:pPr>
            <a:endParaRPr lang="en-US" altLang="en-US" sz="3200" dirty="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125000"/>
              </a:lnSpc>
              <a:buNone/>
            </a:pPr>
            <a:r>
              <a:rPr lang="en-US" altLang="en-US" sz="3200" dirty="0">
                <a:latin typeface="Tahoma" panose="020B0604030504040204" pitchFamily="34" charset="0"/>
                <a:ea typeface="Tahoma" panose="020B0604030504040204" pitchFamily="34" charset="0"/>
                <a:cs typeface="Tahoma" panose="020B0604030504040204" pitchFamily="34" charset="0"/>
              </a:rPr>
              <a:t>Pain, swelling, deformity, burden to others.</a:t>
            </a:r>
          </a:p>
          <a:p>
            <a:pPr marL="0" indent="0" eaLnBrk="1" hangingPunct="1">
              <a:lnSpc>
                <a:spcPct val="125000"/>
              </a:lnSpc>
              <a:buNone/>
            </a:pPr>
            <a:endParaRPr lang="en-US" altLang="en-US" sz="3200" dirty="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125000"/>
              </a:lnSpc>
              <a:buNone/>
            </a:pPr>
            <a:r>
              <a:rPr lang="en-US" altLang="en-US" sz="3200" dirty="0">
                <a:latin typeface="Tahoma" panose="020B0604030504040204" pitchFamily="34" charset="0"/>
                <a:ea typeface="Tahoma" panose="020B0604030504040204" pitchFamily="34" charset="0"/>
                <a:cs typeface="Tahoma" panose="020B0604030504040204" pitchFamily="34" charset="0"/>
              </a:rPr>
              <a:t>Disability, inactivity, isolation, early death.</a:t>
            </a:r>
          </a:p>
          <a:p>
            <a:pPr marL="0" indent="0" eaLnBrk="1" hangingPunct="1">
              <a:lnSpc>
                <a:spcPct val="125000"/>
              </a:lnSpc>
              <a:buNone/>
              <a:defRPr/>
            </a:pPr>
            <a:r>
              <a:rPr lang="en-US" sz="3200" dirty="0">
                <a:latin typeface="Tahoma" panose="020B0604030504040204" pitchFamily="34" charset="0"/>
                <a:ea typeface="Tahoma" panose="020B0604030504040204" pitchFamily="34" charset="0"/>
                <a:cs typeface="Tahoma" panose="020B0604030504040204" pitchFamily="34" charset="0"/>
              </a:rPr>
              <a:t>Drink adequate water.</a:t>
            </a:r>
          </a:p>
          <a:p>
            <a:pPr marL="0" indent="0" eaLnBrk="1" hangingPunct="1">
              <a:lnSpc>
                <a:spcPct val="125000"/>
              </a:lnSpc>
              <a:buNone/>
              <a:defRPr/>
            </a:pPr>
            <a:r>
              <a:rPr lang="en-US" sz="3200" dirty="0">
                <a:latin typeface="Tahoma" panose="020B0604030504040204" pitchFamily="34" charset="0"/>
                <a:ea typeface="Tahoma" panose="020B0604030504040204" pitchFamily="34" charset="0"/>
                <a:cs typeface="Tahoma" panose="020B0604030504040204" pitchFamily="34" charset="0"/>
              </a:rPr>
              <a:t>Exercise daily.</a:t>
            </a:r>
          </a:p>
          <a:p>
            <a:pPr marL="0" indent="0" eaLnBrk="1" hangingPunct="1">
              <a:lnSpc>
                <a:spcPct val="125000"/>
              </a:lnSpc>
              <a:buNone/>
              <a:defRPr/>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125000"/>
              </a:lnSpc>
              <a:buNone/>
              <a:defRPr/>
            </a:pPr>
            <a:r>
              <a:rPr lang="en-US" sz="3200" dirty="0">
                <a:latin typeface="Tahoma" panose="020B0604030504040204" pitchFamily="34" charset="0"/>
                <a:ea typeface="Tahoma" panose="020B0604030504040204" pitchFamily="34" charset="0"/>
                <a:cs typeface="Tahoma" panose="020B0604030504040204" pitchFamily="34" charset="0"/>
              </a:rPr>
              <a:t>Choose a wholesome diet. </a:t>
            </a:r>
          </a:p>
        </p:txBody>
      </p:sp>
      <p:pic>
        <p:nvPicPr>
          <p:cNvPr id="7" name="Picture 5" descr="C:\Documents and Settings\Administrator\My Documents\My Pictures\transfer\walkingf.jpg">
            <a:extLst>
              <a:ext uri="{FF2B5EF4-FFF2-40B4-BE49-F238E27FC236}">
                <a16:creationId xmlns:a16="http://schemas.microsoft.com/office/drawing/2014/main" id="{824A7414-9D96-1746-A304-9CD3C86F37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1000" y="1828800"/>
            <a:ext cx="396240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000527"/>
      </p:ext>
    </p:extLst>
  </p:cSld>
  <p:clrMapOvr>
    <a:masterClrMapping/>
  </p:clrMapOvr>
  <mc:AlternateContent xmlns:mc="http://schemas.openxmlformats.org/markup-compatibility/2006" xmlns:p14="http://schemas.microsoft.com/office/powerpoint/2010/main">
    <mc:Choice Requires="p14">
      <p:transition p14:dur="250">
        <p:wipe dir="u"/>
      </p:transition>
    </mc:Choice>
    <mc:Fallback xmlns="">
      <p:transition>
        <p:wipe dir="u"/>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66"/>
            </a:gs>
            <a:gs pos="50000">
              <a:srgbClr val="000000"/>
            </a:gs>
            <a:gs pos="100000">
              <a:srgbClr val="000066"/>
            </a:gs>
          </a:gsLst>
          <a:lin ang="2700000" scaled="1"/>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DE64BB9-69EA-3D4D-BA97-36000616D989}"/>
              </a:ext>
            </a:extLst>
          </p:cNvPr>
          <p:cNvGrpSpPr/>
          <p:nvPr/>
        </p:nvGrpSpPr>
        <p:grpSpPr>
          <a:xfrm>
            <a:off x="0" y="0"/>
            <a:ext cx="9153525" cy="6858000"/>
            <a:chOff x="0" y="0"/>
            <a:chExt cx="9153525" cy="6858000"/>
          </a:xfrm>
        </p:grpSpPr>
        <p:sp>
          <p:nvSpPr>
            <p:cNvPr id="8" name="Rectangle 2">
              <a:extLst>
                <a:ext uri="{FF2B5EF4-FFF2-40B4-BE49-F238E27FC236}">
                  <a16:creationId xmlns:a16="http://schemas.microsoft.com/office/drawing/2014/main" id="{C2A2A624-ED1C-F941-9C15-CEF945320313}"/>
                </a:ext>
              </a:extLst>
            </p:cNvPr>
            <p:cNvSpPr>
              <a:spLocks noChangeArrowheads="1"/>
            </p:cNvSpPr>
            <p:nvPr/>
          </p:nvSpPr>
          <p:spPr bwMode="auto">
            <a:xfrm>
              <a:off x="0" y="0"/>
              <a:ext cx="9144000" cy="685800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 name="Freeform 3">
              <a:extLst>
                <a:ext uri="{FF2B5EF4-FFF2-40B4-BE49-F238E27FC236}">
                  <a16:creationId xmlns:a16="http://schemas.microsoft.com/office/drawing/2014/main" id="{C5499799-8413-5B43-AF43-9A0798D0F03E}"/>
                </a:ext>
              </a:extLst>
            </p:cNvPr>
            <p:cNvSpPr>
              <a:spLocks/>
            </p:cNvSpPr>
            <p:nvPr/>
          </p:nvSpPr>
          <p:spPr bwMode="white">
            <a:xfrm>
              <a:off x="0"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 name="Freeform 4">
              <a:extLst>
                <a:ext uri="{FF2B5EF4-FFF2-40B4-BE49-F238E27FC236}">
                  <a16:creationId xmlns:a16="http://schemas.microsoft.com/office/drawing/2014/main" id="{AE6F6DE6-F495-EA4E-92F5-30B3CE939718}"/>
                </a:ext>
              </a:extLst>
            </p:cNvPr>
            <p:cNvSpPr>
              <a:spLocks/>
            </p:cNvSpPr>
            <p:nvPr/>
          </p:nvSpPr>
          <p:spPr bwMode="white">
            <a:xfrm>
              <a:off x="0" y="3838575"/>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 name="Freeform 5">
              <a:extLst>
                <a:ext uri="{FF2B5EF4-FFF2-40B4-BE49-F238E27FC236}">
                  <a16:creationId xmlns:a16="http://schemas.microsoft.com/office/drawing/2014/main" id="{FAA16116-8EDF-3C4B-9CF4-44D8EBFF8437}"/>
                </a:ext>
              </a:extLst>
            </p:cNvPr>
            <p:cNvSpPr>
              <a:spLocks/>
            </p:cNvSpPr>
            <p:nvPr/>
          </p:nvSpPr>
          <p:spPr bwMode="white">
            <a:xfrm>
              <a:off x="9525" y="3167063"/>
              <a:ext cx="9144000" cy="3690937"/>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 name="Freeform 6">
              <a:extLst>
                <a:ext uri="{FF2B5EF4-FFF2-40B4-BE49-F238E27FC236}">
                  <a16:creationId xmlns:a16="http://schemas.microsoft.com/office/drawing/2014/main" id="{C41D546F-9467-CF48-9EF4-C74EF49C2369}"/>
                </a:ext>
              </a:extLst>
            </p:cNvPr>
            <p:cNvSpPr>
              <a:spLocks/>
            </p:cNvSpPr>
            <p:nvPr/>
          </p:nvSpPr>
          <p:spPr bwMode="white">
            <a:xfrm>
              <a:off x="9525" y="2481263"/>
              <a:ext cx="9144000" cy="2497137"/>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 name="Freeform 7">
              <a:extLst>
                <a:ext uri="{FF2B5EF4-FFF2-40B4-BE49-F238E27FC236}">
                  <a16:creationId xmlns:a16="http://schemas.microsoft.com/office/drawing/2014/main" id="{3DFDF405-34F4-4548-8A48-B3E34B5A77D3}"/>
                </a:ext>
              </a:extLst>
            </p:cNvPr>
            <p:cNvSpPr>
              <a:spLocks/>
            </p:cNvSpPr>
            <p:nvPr/>
          </p:nvSpPr>
          <p:spPr bwMode="white">
            <a:xfrm>
              <a:off x="9525" y="1814513"/>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 name="Freeform 8">
              <a:extLst>
                <a:ext uri="{FF2B5EF4-FFF2-40B4-BE49-F238E27FC236}">
                  <a16:creationId xmlns:a16="http://schemas.microsoft.com/office/drawing/2014/main" id="{E0CF9BB2-9272-594A-8C6A-6B3A704489D3}"/>
                </a:ext>
              </a:extLst>
            </p:cNvPr>
            <p:cNvSpPr>
              <a:spLocks/>
            </p:cNvSpPr>
            <p:nvPr/>
          </p:nvSpPr>
          <p:spPr bwMode="white">
            <a:xfrm>
              <a:off x="9525" y="0"/>
              <a:ext cx="9144000" cy="1682750"/>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5" name="Freeform 9">
              <a:extLst>
                <a:ext uri="{FF2B5EF4-FFF2-40B4-BE49-F238E27FC236}">
                  <a16:creationId xmlns:a16="http://schemas.microsoft.com/office/drawing/2014/main" id="{CCA6600E-E818-BA43-B10E-53000BFB2A73}"/>
                </a:ext>
              </a:extLst>
            </p:cNvPr>
            <p:cNvSpPr>
              <a:spLocks/>
            </p:cNvSpPr>
            <p:nvPr/>
          </p:nvSpPr>
          <p:spPr bwMode="white">
            <a:xfrm>
              <a:off x="9525" y="0"/>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6" name="Freeform 10">
              <a:extLst>
                <a:ext uri="{FF2B5EF4-FFF2-40B4-BE49-F238E27FC236}">
                  <a16:creationId xmlns:a16="http://schemas.microsoft.com/office/drawing/2014/main" id="{86609B20-1211-3D40-AAD8-0301F50C8DA7}"/>
                </a:ext>
              </a:extLst>
            </p:cNvPr>
            <p:cNvSpPr>
              <a:spLocks/>
            </p:cNvSpPr>
            <p:nvPr/>
          </p:nvSpPr>
          <p:spPr bwMode="white">
            <a:xfrm>
              <a:off x="9525" y="0"/>
              <a:ext cx="4578350" cy="454025"/>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17" name="Alternate Process 16">
            <a:extLst>
              <a:ext uri="{FF2B5EF4-FFF2-40B4-BE49-F238E27FC236}">
                <a16:creationId xmlns:a16="http://schemas.microsoft.com/office/drawing/2014/main" id="{75F4FAAC-515C-1C48-B42B-D6B6986A4701}"/>
              </a:ext>
            </a:extLst>
          </p:cNvPr>
          <p:cNvSpPr/>
          <p:nvPr/>
        </p:nvSpPr>
        <p:spPr bwMode="auto">
          <a:xfrm>
            <a:off x="4419601" y="3354388"/>
            <a:ext cx="4648200" cy="1827212"/>
          </a:xfrm>
          <a:prstGeom prst="flowChartAlternateProcess">
            <a:avLst/>
          </a:prstGeom>
          <a:solidFill>
            <a:srgbClr val="0C0C65"/>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70342" name="Line 6">
            <a:extLst>
              <a:ext uri="{FF2B5EF4-FFF2-40B4-BE49-F238E27FC236}">
                <a16:creationId xmlns:a16="http://schemas.microsoft.com/office/drawing/2014/main" id="{CDAA3A79-E053-F547-8D4F-F772EA7811D2}"/>
              </a:ext>
            </a:extLst>
          </p:cNvPr>
          <p:cNvSpPr>
            <a:spLocks noChangeShapeType="1"/>
          </p:cNvSpPr>
          <p:nvPr/>
        </p:nvSpPr>
        <p:spPr bwMode="auto">
          <a:xfrm>
            <a:off x="304800" y="1219200"/>
            <a:ext cx="8458200" cy="0"/>
          </a:xfrm>
          <a:prstGeom prst="line">
            <a:avLst/>
          </a:prstGeom>
          <a:noFill/>
          <a:ln w="38100" cmpd="dbl">
            <a:solidFill>
              <a:schemeClr val="tx2"/>
            </a:solidFill>
            <a:round/>
            <a:headEnd/>
            <a:tailEn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sp>
        <p:nvSpPr>
          <p:cNvPr id="270338" name="Rectangle 2">
            <a:extLst>
              <a:ext uri="{FF2B5EF4-FFF2-40B4-BE49-F238E27FC236}">
                <a16:creationId xmlns:a16="http://schemas.microsoft.com/office/drawing/2014/main" id="{D4D7AD52-F99B-B64A-9DFD-8AC65B1A800D}"/>
              </a:ext>
            </a:extLst>
          </p:cNvPr>
          <p:cNvSpPr>
            <a:spLocks noGrp="1" noChangeArrowheads="1"/>
          </p:cNvSpPr>
          <p:nvPr>
            <p:ph type="title"/>
          </p:nvPr>
        </p:nvSpPr>
        <p:spPr>
          <a:xfrm>
            <a:off x="22654" y="457201"/>
            <a:ext cx="9144000" cy="1143000"/>
          </a:xfrm>
          <a:effectLst>
            <a:outerShdw blurRad="63500" dist="35921" dir="2700000" algn="ctr" rotWithShape="0">
              <a:schemeClr val="bg2">
                <a:alpha val="74997"/>
              </a:schemeClr>
            </a:outerShdw>
          </a:effectLst>
        </p:spPr>
        <p:txBody>
          <a:bodyPr/>
          <a:lstStyle/>
          <a:p>
            <a:r>
              <a:rPr lang="en-US" sz="5400" dirty="0">
                <a:effectLst>
                  <a:glow rad="101600">
                    <a:schemeClr val="bg2">
                      <a:alpha val="60000"/>
                    </a:schemeClr>
                  </a:glow>
                </a:effectLst>
                <a:latin typeface="Cooper Black" panose="0208090404030B020404" pitchFamily="18" charset="77"/>
                <a:cs typeface="Al Nile" pitchFamily="2" charset="-78"/>
              </a:rPr>
              <a:t>Arthritis:</a:t>
            </a:r>
            <a:br>
              <a:rPr lang="en-US" sz="5400" dirty="0">
                <a:effectLst>
                  <a:glow rad="101600">
                    <a:schemeClr val="bg2">
                      <a:alpha val="60000"/>
                    </a:schemeClr>
                  </a:glow>
                </a:effectLst>
                <a:latin typeface="Cooper Black" panose="0208090404030B020404" pitchFamily="18" charset="77"/>
                <a:cs typeface="Al Nile" pitchFamily="2" charset="-78"/>
              </a:rPr>
            </a:br>
            <a:r>
              <a:rPr lang="en-US" sz="3200" dirty="0">
                <a:effectLst>
                  <a:glow rad="101600">
                    <a:schemeClr val="bg2">
                      <a:alpha val="60000"/>
                    </a:schemeClr>
                  </a:glow>
                </a:effectLst>
                <a:latin typeface="Cooper Black" panose="0208090404030B020404" pitchFamily="18" charset="77"/>
                <a:cs typeface="Al Nile" pitchFamily="2" charset="-78"/>
              </a:rPr>
              <a:t>Don’t Let Joint Pain Slow Your Journey</a:t>
            </a:r>
            <a:endParaRPr lang="en-US" sz="600" dirty="0">
              <a:effectLst>
                <a:glow rad="101600">
                  <a:schemeClr val="bg2">
                    <a:alpha val="60000"/>
                  </a:schemeClr>
                </a:glow>
              </a:effectLst>
              <a:latin typeface="Cooper Black" panose="0208090404030B020404" pitchFamily="18" charset="77"/>
              <a:cs typeface="Al Nile" pitchFamily="2" charset="-78"/>
            </a:endParaRPr>
          </a:p>
        </p:txBody>
      </p:sp>
      <p:sp>
        <p:nvSpPr>
          <p:cNvPr id="270339" name="Rectangle 3">
            <a:extLst>
              <a:ext uri="{FF2B5EF4-FFF2-40B4-BE49-F238E27FC236}">
                <a16:creationId xmlns:a16="http://schemas.microsoft.com/office/drawing/2014/main" id="{5A32D58C-3805-C84D-8B2F-196C50B87F50}"/>
              </a:ext>
            </a:extLst>
          </p:cNvPr>
          <p:cNvSpPr>
            <a:spLocks noGrp="1" noChangeArrowheads="1"/>
          </p:cNvSpPr>
          <p:nvPr>
            <p:ph type="body" sz="half" idx="1"/>
          </p:nvPr>
        </p:nvSpPr>
        <p:spPr>
          <a:xfrm>
            <a:off x="4566851" y="3276600"/>
            <a:ext cx="4495800" cy="4876800"/>
          </a:xfrm>
          <a:effectLst>
            <a:outerShdw blurRad="63500" dist="35921" dir="2700000" algn="ctr" rotWithShape="0">
              <a:schemeClr val="bg2">
                <a:alpha val="74997"/>
              </a:schemeClr>
            </a:outerShdw>
          </a:effectLst>
        </p:spPr>
        <p:txBody>
          <a:bodyPr/>
          <a:lstStyle/>
          <a:p>
            <a:pPr marL="0" indent="0" eaLnBrk="1" hangingPunct="1">
              <a:lnSpc>
                <a:spcPct val="125000"/>
              </a:lnSpc>
              <a:buNone/>
            </a:pPr>
            <a:r>
              <a:rPr lang="en-US" altLang="en-US" sz="3200" dirty="0">
                <a:latin typeface="Tahoma" panose="020B0604030504040204" pitchFamily="34" charset="0"/>
                <a:ea typeface="Tahoma" panose="020B0604030504040204" pitchFamily="34" charset="0"/>
                <a:cs typeface="Tahoma" panose="020B0604030504040204" pitchFamily="34" charset="0"/>
              </a:rPr>
              <a:t>Pain, swelling, deformity, burden to others.</a:t>
            </a:r>
          </a:p>
          <a:p>
            <a:pPr marL="0" indent="0" eaLnBrk="1" hangingPunct="1">
              <a:lnSpc>
                <a:spcPct val="125000"/>
              </a:lnSpc>
              <a:buNone/>
            </a:pPr>
            <a:endParaRPr lang="en-US" altLang="en-US" sz="3200" dirty="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125000"/>
              </a:lnSpc>
              <a:buNone/>
            </a:pPr>
            <a:r>
              <a:rPr lang="en-US" altLang="en-US" sz="3200" dirty="0">
                <a:latin typeface="Tahoma" panose="020B0604030504040204" pitchFamily="34" charset="0"/>
                <a:ea typeface="Tahoma" panose="020B0604030504040204" pitchFamily="34" charset="0"/>
                <a:cs typeface="Tahoma" panose="020B0604030504040204" pitchFamily="34" charset="0"/>
              </a:rPr>
              <a:t>Disability, inactivity, isolation, early death.</a:t>
            </a:r>
          </a:p>
          <a:p>
            <a:pPr marL="0" indent="0" eaLnBrk="1" hangingPunct="1">
              <a:lnSpc>
                <a:spcPct val="125000"/>
              </a:lnSpc>
              <a:buNone/>
              <a:defRPr/>
            </a:pPr>
            <a:r>
              <a:rPr lang="en-US" sz="3200" dirty="0">
                <a:latin typeface="Tahoma" panose="020B0604030504040204" pitchFamily="34" charset="0"/>
                <a:ea typeface="Tahoma" panose="020B0604030504040204" pitchFamily="34" charset="0"/>
                <a:cs typeface="Tahoma" panose="020B0604030504040204" pitchFamily="34" charset="0"/>
              </a:rPr>
              <a:t>Drink adequate water.</a:t>
            </a:r>
          </a:p>
          <a:p>
            <a:pPr marL="0" indent="0" eaLnBrk="1" hangingPunct="1">
              <a:lnSpc>
                <a:spcPct val="125000"/>
              </a:lnSpc>
              <a:buNone/>
              <a:defRPr/>
            </a:pPr>
            <a:r>
              <a:rPr lang="en-US" sz="3200" dirty="0">
                <a:latin typeface="Tahoma" panose="020B0604030504040204" pitchFamily="34" charset="0"/>
                <a:ea typeface="Tahoma" panose="020B0604030504040204" pitchFamily="34" charset="0"/>
                <a:cs typeface="Tahoma" panose="020B0604030504040204" pitchFamily="34" charset="0"/>
              </a:rPr>
              <a:t>Exercise daily.</a:t>
            </a:r>
          </a:p>
          <a:p>
            <a:pPr marL="0" indent="0" eaLnBrk="1" hangingPunct="1">
              <a:lnSpc>
                <a:spcPct val="125000"/>
              </a:lnSpc>
              <a:buNone/>
              <a:defRPr/>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125000"/>
              </a:lnSpc>
              <a:buNone/>
              <a:defRPr/>
            </a:pPr>
            <a:r>
              <a:rPr lang="en-US" sz="3200" dirty="0">
                <a:latin typeface="Tahoma" panose="020B0604030504040204" pitchFamily="34" charset="0"/>
                <a:ea typeface="Tahoma" panose="020B0604030504040204" pitchFamily="34" charset="0"/>
                <a:cs typeface="Tahoma" panose="020B0604030504040204" pitchFamily="34" charset="0"/>
              </a:rPr>
              <a:t>Choose a wholesome diet. </a:t>
            </a:r>
          </a:p>
        </p:txBody>
      </p:sp>
      <p:pic>
        <p:nvPicPr>
          <p:cNvPr id="7" name="Picture 5" descr="C:\Documents and Settings\Administrator\My Documents\My Pictures\transfer\walkingf.jpg">
            <a:extLst>
              <a:ext uri="{FF2B5EF4-FFF2-40B4-BE49-F238E27FC236}">
                <a16:creationId xmlns:a16="http://schemas.microsoft.com/office/drawing/2014/main" id="{824A7414-9D96-1746-A304-9CD3C86F37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1000" y="1828800"/>
            <a:ext cx="396240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5739590"/>
      </p:ext>
    </p:extLst>
  </p:cSld>
  <p:clrMapOvr>
    <a:masterClrMapping/>
  </p:clrMapOvr>
  <mc:AlternateContent xmlns:mc="http://schemas.openxmlformats.org/markup-compatibility/2006" xmlns:p14="http://schemas.microsoft.com/office/powerpoint/2010/main">
    <mc:Choice Requires="p14">
      <p:transition p14:dur="250">
        <p:wipe dir="u"/>
      </p:transition>
    </mc:Choice>
    <mc:Fallback xmlns="">
      <p:transition>
        <p:wipe dir="u"/>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66"/>
            </a:gs>
            <a:gs pos="50000">
              <a:srgbClr val="000000"/>
            </a:gs>
            <a:gs pos="100000">
              <a:srgbClr val="000066"/>
            </a:gs>
          </a:gsLst>
          <a:lin ang="2700000" scaled="1"/>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442DC35-83C2-8840-B2B4-FAB8F0045911}"/>
              </a:ext>
            </a:extLst>
          </p:cNvPr>
          <p:cNvGrpSpPr/>
          <p:nvPr/>
        </p:nvGrpSpPr>
        <p:grpSpPr>
          <a:xfrm>
            <a:off x="0" y="0"/>
            <a:ext cx="9153525" cy="6858000"/>
            <a:chOff x="0" y="0"/>
            <a:chExt cx="9153525" cy="6858000"/>
          </a:xfrm>
        </p:grpSpPr>
        <p:sp>
          <p:nvSpPr>
            <p:cNvPr id="8" name="Rectangle 2">
              <a:extLst>
                <a:ext uri="{FF2B5EF4-FFF2-40B4-BE49-F238E27FC236}">
                  <a16:creationId xmlns:a16="http://schemas.microsoft.com/office/drawing/2014/main" id="{209B2D0A-DF41-C84D-AF95-EA4A686F584D}"/>
                </a:ext>
              </a:extLst>
            </p:cNvPr>
            <p:cNvSpPr>
              <a:spLocks noChangeArrowheads="1"/>
            </p:cNvSpPr>
            <p:nvPr/>
          </p:nvSpPr>
          <p:spPr bwMode="auto">
            <a:xfrm>
              <a:off x="0" y="0"/>
              <a:ext cx="9144000" cy="685800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 name="Freeform 3">
              <a:extLst>
                <a:ext uri="{FF2B5EF4-FFF2-40B4-BE49-F238E27FC236}">
                  <a16:creationId xmlns:a16="http://schemas.microsoft.com/office/drawing/2014/main" id="{789310F4-CE2A-8949-8696-D8039FF6C616}"/>
                </a:ext>
              </a:extLst>
            </p:cNvPr>
            <p:cNvSpPr>
              <a:spLocks/>
            </p:cNvSpPr>
            <p:nvPr/>
          </p:nvSpPr>
          <p:spPr bwMode="white">
            <a:xfrm>
              <a:off x="0"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 name="Freeform 4">
              <a:extLst>
                <a:ext uri="{FF2B5EF4-FFF2-40B4-BE49-F238E27FC236}">
                  <a16:creationId xmlns:a16="http://schemas.microsoft.com/office/drawing/2014/main" id="{B0E022C1-F047-1346-BE05-7ADFF437CB62}"/>
                </a:ext>
              </a:extLst>
            </p:cNvPr>
            <p:cNvSpPr>
              <a:spLocks/>
            </p:cNvSpPr>
            <p:nvPr/>
          </p:nvSpPr>
          <p:spPr bwMode="white">
            <a:xfrm>
              <a:off x="0" y="3838575"/>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 name="Freeform 5">
              <a:extLst>
                <a:ext uri="{FF2B5EF4-FFF2-40B4-BE49-F238E27FC236}">
                  <a16:creationId xmlns:a16="http://schemas.microsoft.com/office/drawing/2014/main" id="{D36ED2AF-EB1C-B141-A8A9-FB880D4D3D49}"/>
                </a:ext>
              </a:extLst>
            </p:cNvPr>
            <p:cNvSpPr>
              <a:spLocks/>
            </p:cNvSpPr>
            <p:nvPr/>
          </p:nvSpPr>
          <p:spPr bwMode="white">
            <a:xfrm>
              <a:off x="9525" y="3167063"/>
              <a:ext cx="9144000" cy="3690937"/>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 name="Freeform 6">
              <a:extLst>
                <a:ext uri="{FF2B5EF4-FFF2-40B4-BE49-F238E27FC236}">
                  <a16:creationId xmlns:a16="http://schemas.microsoft.com/office/drawing/2014/main" id="{79B00DDF-9F97-4147-9CB6-32DB1C20B47B}"/>
                </a:ext>
              </a:extLst>
            </p:cNvPr>
            <p:cNvSpPr>
              <a:spLocks/>
            </p:cNvSpPr>
            <p:nvPr/>
          </p:nvSpPr>
          <p:spPr bwMode="white">
            <a:xfrm>
              <a:off x="9525" y="2481263"/>
              <a:ext cx="9144000" cy="2497137"/>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 name="Freeform 7">
              <a:extLst>
                <a:ext uri="{FF2B5EF4-FFF2-40B4-BE49-F238E27FC236}">
                  <a16:creationId xmlns:a16="http://schemas.microsoft.com/office/drawing/2014/main" id="{26098F47-AE69-014A-8804-D7E127717B6E}"/>
                </a:ext>
              </a:extLst>
            </p:cNvPr>
            <p:cNvSpPr>
              <a:spLocks/>
            </p:cNvSpPr>
            <p:nvPr/>
          </p:nvSpPr>
          <p:spPr bwMode="white">
            <a:xfrm>
              <a:off x="9525" y="1814513"/>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 name="Freeform 8">
              <a:extLst>
                <a:ext uri="{FF2B5EF4-FFF2-40B4-BE49-F238E27FC236}">
                  <a16:creationId xmlns:a16="http://schemas.microsoft.com/office/drawing/2014/main" id="{F6638ECC-23AE-724F-AFE4-A298824A669E}"/>
                </a:ext>
              </a:extLst>
            </p:cNvPr>
            <p:cNvSpPr>
              <a:spLocks/>
            </p:cNvSpPr>
            <p:nvPr/>
          </p:nvSpPr>
          <p:spPr bwMode="white">
            <a:xfrm>
              <a:off x="9525" y="0"/>
              <a:ext cx="9144000" cy="1682750"/>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5" name="Freeform 9">
              <a:extLst>
                <a:ext uri="{FF2B5EF4-FFF2-40B4-BE49-F238E27FC236}">
                  <a16:creationId xmlns:a16="http://schemas.microsoft.com/office/drawing/2014/main" id="{04E5431E-621A-FA45-9BA2-6EBCB5FB9AC8}"/>
                </a:ext>
              </a:extLst>
            </p:cNvPr>
            <p:cNvSpPr>
              <a:spLocks/>
            </p:cNvSpPr>
            <p:nvPr/>
          </p:nvSpPr>
          <p:spPr bwMode="white">
            <a:xfrm>
              <a:off x="9525" y="0"/>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6" name="Freeform 10">
              <a:extLst>
                <a:ext uri="{FF2B5EF4-FFF2-40B4-BE49-F238E27FC236}">
                  <a16:creationId xmlns:a16="http://schemas.microsoft.com/office/drawing/2014/main" id="{46121C5E-92BA-F340-9912-1CC6D6E8D09B}"/>
                </a:ext>
              </a:extLst>
            </p:cNvPr>
            <p:cNvSpPr>
              <a:spLocks/>
            </p:cNvSpPr>
            <p:nvPr/>
          </p:nvSpPr>
          <p:spPr bwMode="white">
            <a:xfrm>
              <a:off x="9525" y="0"/>
              <a:ext cx="4578350" cy="454025"/>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17" name="Alternate Process 16">
            <a:extLst>
              <a:ext uri="{FF2B5EF4-FFF2-40B4-BE49-F238E27FC236}">
                <a16:creationId xmlns:a16="http://schemas.microsoft.com/office/drawing/2014/main" id="{0D737B0C-DFE4-D142-9203-1D2CAE05BABE}"/>
              </a:ext>
            </a:extLst>
          </p:cNvPr>
          <p:cNvSpPr/>
          <p:nvPr/>
        </p:nvSpPr>
        <p:spPr bwMode="auto">
          <a:xfrm>
            <a:off x="4419601" y="3354388"/>
            <a:ext cx="4648200" cy="1827212"/>
          </a:xfrm>
          <a:prstGeom prst="flowChartAlternateProcess">
            <a:avLst/>
          </a:prstGeom>
          <a:solidFill>
            <a:srgbClr val="0C0C65"/>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70342" name="Line 6">
            <a:extLst>
              <a:ext uri="{FF2B5EF4-FFF2-40B4-BE49-F238E27FC236}">
                <a16:creationId xmlns:a16="http://schemas.microsoft.com/office/drawing/2014/main" id="{CDAA3A79-E053-F547-8D4F-F772EA7811D2}"/>
              </a:ext>
            </a:extLst>
          </p:cNvPr>
          <p:cNvSpPr>
            <a:spLocks noChangeShapeType="1"/>
          </p:cNvSpPr>
          <p:nvPr/>
        </p:nvSpPr>
        <p:spPr bwMode="auto">
          <a:xfrm>
            <a:off x="304800" y="1219200"/>
            <a:ext cx="8458200" cy="0"/>
          </a:xfrm>
          <a:prstGeom prst="line">
            <a:avLst/>
          </a:prstGeom>
          <a:noFill/>
          <a:ln w="38100" cmpd="dbl">
            <a:solidFill>
              <a:schemeClr val="tx2"/>
            </a:solidFill>
            <a:round/>
            <a:headEnd/>
            <a:tailEn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sp>
        <p:nvSpPr>
          <p:cNvPr id="270338" name="Rectangle 2">
            <a:extLst>
              <a:ext uri="{FF2B5EF4-FFF2-40B4-BE49-F238E27FC236}">
                <a16:creationId xmlns:a16="http://schemas.microsoft.com/office/drawing/2014/main" id="{D4D7AD52-F99B-B64A-9DFD-8AC65B1A800D}"/>
              </a:ext>
            </a:extLst>
          </p:cNvPr>
          <p:cNvSpPr>
            <a:spLocks noGrp="1" noChangeArrowheads="1"/>
          </p:cNvSpPr>
          <p:nvPr>
            <p:ph type="title"/>
          </p:nvPr>
        </p:nvSpPr>
        <p:spPr>
          <a:xfrm>
            <a:off x="22654" y="457201"/>
            <a:ext cx="9144000" cy="1143000"/>
          </a:xfrm>
          <a:effectLst>
            <a:outerShdw blurRad="63500" dist="35921" dir="2700000" algn="ctr" rotWithShape="0">
              <a:schemeClr val="bg2">
                <a:alpha val="74997"/>
              </a:schemeClr>
            </a:outerShdw>
          </a:effectLst>
        </p:spPr>
        <p:txBody>
          <a:bodyPr/>
          <a:lstStyle/>
          <a:p>
            <a:r>
              <a:rPr lang="en-US" sz="5400" dirty="0">
                <a:effectLst>
                  <a:glow rad="101600">
                    <a:schemeClr val="bg2">
                      <a:alpha val="60000"/>
                    </a:schemeClr>
                  </a:glow>
                </a:effectLst>
                <a:latin typeface="Cooper Black" panose="0208090404030B020404" pitchFamily="18" charset="77"/>
                <a:cs typeface="Al Nile" pitchFamily="2" charset="-78"/>
              </a:rPr>
              <a:t>Arthritis:</a:t>
            </a:r>
            <a:br>
              <a:rPr lang="en-US" sz="5400" dirty="0">
                <a:effectLst>
                  <a:glow rad="101600">
                    <a:schemeClr val="bg2">
                      <a:alpha val="60000"/>
                    </a:schemeClr>
                  </a:glow>
                </a:effectLst>
                <a:latin typeface="Cooper Black" panose="0208090404030B020404" pitchFamily="18" charset="77"/>
                <a:cs typeface="Al Nile" pitchFamily="2" charset="-78"/>
              </a:rPr>
            </a:br>
            <a:r>
              <a:rPr lang="en-US" sz="3200" dirty="0">
                <a:effectLst>
                  <a:glow rad="101600">
                    <a:schemeClr val="bg2">
                      <a:alpha val="60000"/>
                    </a:schemeClr>
                  </a:glow>
                </a:effectLst>
                <a:latin typeface="Cooper Black" panose="0208090404030B020404" pitchFamily="18" charset="77"/>
                <a:cs typeface="Al Nile" pitchFamily="2" charset="-78"/>
              </a:rPr>
              <a:t>Don’t Let Joint Pain Slow Your Journey</a:t>
            </a:r>
            <a:endParaRPr lang="en-US" sz="600" dirty="0">
              <a:effectLst>
                <a:glow rad="101600">
                  <a:schemeClr val="bg2">
                    <a:alpha val="60000"/>
                  </a:schemeClr>
                </a:glow>
              </a:effectLst>
              <a:latin typeface="Cooper Black" panose="0208090404030B020404" pitchFamily="18" charset="77"/>
              <a:cs typeface="Al Nile" pitchFamily="2" charset="-78"/>
            </a:endParaRPr>
          </a:p>
        </p:txBody>
      </p:sp>
      <p:sp>
        <p:nvSpPr>
          <p:cNvPr id="270339" name="Rectangle 3">
            <a:extLst>
              <a:ext uri="{FF2B5EF4-FFF2-40B4-BE49-F238E27FC236}">
                <a16:creationId xmlns:a16="http://schemas.microsoft.com/office/drawing/2014/main" id="{5A32D58C-3805-C84D-8B2F-196C50B87F50}"/>
              </a:ext>
            </a:extLst>
          </p:cNvPr>
          <p:cNvSpPr>
            <a:spLocks noGrp="1" noChangeArrowheads="1"/>
          </p:cNvSpPr>
          <p:nvPr>
            <p:ph type="body" sz="half" idx="1"/>
          </p:nvPr>
        </p:nvSpPr>
        <p:spPr>
          <a:xfrm>
            <a:off x="4566851" y="3352800"/>
            <a:ext cx="4495800" cy="4876800"/>
          </a:xfrm>
          <a:effectLst>
            <a:outerShdw blurRad="63500" dist="35921" dir="2700000" algn="ctr" rotWithShape="0">
              <a:schemeClr val="bg2">
                <a:alpha val="74997"/>
              </a:schemeClr>
            </a:outerShdw>
          </a:effectLst>
        </p:spPr>
        <p:txBody>
          <a:bodyPr/>
          <a:lstStyle/>
          <a:p>
            <a:pPr marL="0" indent="0" eaLnBrk="1" hangingPunct="1">
              <a:lnSpc>
                <a:spcPct val="125000"/>
              </a:lnSpc>
              <a:buNone/>
            </a:pPr>
            <a:r>
              <a:rPr lang="en-US" altLang="en-US" sz="3200" dirty="0">
                <a:latin typeface="Tahoma" panose="020B0604030504040204" pitchFamily="34" charset="0"/>
                <a:ea typeface="Tahoma" panose="020B0604030504040204" pitchFamily="34" charset="0"/>
                <a:cs typeface="Tahoma" panose="020B0604030504040204" pitchFamily="34" charset="0"/>
              </a:rPr>
              <a:t>Disability, inactivity, isolation, early death.</a:t>
            </a:r>
          </a:p>
          <a:p>
            <a:pPr marL="0" indent="0" eaLnBrk="1" hangingPunct="1">
              <a:lnSpc>
                <a:spcPct val="125000"/>
              </a:lnSpc>
              <a:buNone/>
            </a:pPr>
            <a:endParaRPr lang="en-US" altLang="en-US" sz="3200" dirty="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125000"/>
              </a:lnSpc>
              <a:buNone/>
            </a:pPr>
            <a:endParaRPr lang="en-US" altLang="en-US" sz="3200" dirty="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125000"/>
              </a:lnSpc>
              <a:buNone/>
              <a:defRPr/>
            </a:pPr>
            <a:r>
              <a:rPr lang="en-US" sz="3200" dirty="0">
                <a:latin typeface="Tahoma" panose="020B0604030504040204" pitchFamily="34" charset="0"/>
                <a:ea typeface="Tahoma" panose="020B0604030504040204" pitchFamily="34" charset="0"/>
                <a:cs typeface="Tahoma" panose="020B0604030504040204" pitchFamily="34" charset="0"/>
              </a:rPr>
              <a:t>Drink adequate water.</a:t>
            </a:r>
          </a:p>
          <a:p>
            <a:pPr marL="0" indent="0" eaLnBrk="1" hangingPunct="1">
              <a:lnSpc>
                <a:spcPct val="125000"/>
              </a:lnSpc>
              <a:buNone/>
              <a:defRPr/>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125000"/>
              </a:lnSpc>
              <a:buNone/>
              <a:defRPr/>
            </a:pPr>
            <a:r>
              <a:rPr lang="en-US" sz="3200" dirty="0">
                <a:latin typeface="Tahoma" panose="020B0604030504040204" pitchFamily="34" charset="0"/>
                <a:ea typeface="Tahoma" panose="020B0604030504040204" pitchFamily="34" charset="0"/>
                <a:cs typeface="Tahoma" panose="020B0604030504040204" pitchFamily="34" charset="0"/>
              </a:rPr>
              <a:t>Exercise daily.</a:t>
            </a:r>
          </a:p>
          <a:p>
            <a:pPr marL="0" indent="0" eaLnBrk="1" hangingPunct="1">
              <a:lnSpc>
                <a:spcPct val="125000"/>
              </a:lnSpc>
              <a:buNone/>
              <a:defRPr/>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125000"/>
              </a:lnSpc>
              <a:buNone/>
              <a:defRPr/>
            </a:pPr>
            <a:r>
              <a:rPr lang="en-US" sz="3200" dirty="0">
                <a:latin typeface="Tahoma" panose="020B0604030504040204" pitchFamily="34" charset="0"/>
                <a:ea typeface="Tahoma" panose="020B0604030504040204" pitchFamily="34" charset="0"/>
                <a:cs typeface="Tahoma" panose="020B0604030504040204" pitchFamily="34" charset="0"/>
              </a:rPr>
              <a:t>Choose a wholesome diet. </a:t>
            </a:r>
          </a:p>
        </p:txBody>
      </p:sp>
      <p:pic>
        <p:nvPicPr>
          <p:cNvPr id="7" name="Picture 5" descr="C:\Documents and Settings\Administrator\My Documents\My Pictures\transfer\walkingf.jpg">
            <a:extLst>
              <a:ext uri="{FF2B5EF4-FFF2-40B4-BE49-F238E27FC236}">
                <a16:creationId xmlns:a16="http://schemas.microsoft.com/office/drawing/2014/main" id="{824A7414-9D96-1746-A304-9CD3C86F37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1000" y="1828800"/>
            <a:ext cx="396240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226521"/>
      </p:ext>
    </p:extLst>
  </p:cSld>
  <p:clrMapOvr>
    <a:masterClrMapping/>
  </p:clrMapOvr>
  <mc:AlternateContent xmlns:mc="http://schemas.openxmlformats.org/markup-compatibility/2006" xmlns:p14="http://schemas.microsoft.com/office/powerpoint/2010/main">
    <mc:Choice Requires="p14">
      <p:transition p14:dur="250">
        <p:wipe dir="u"/>
      </p:transition>
    </mc:Choice>
    <mc:Fallback xmlns="">
      <p:transition>
        <p:wipe dir="u"/>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66"/>
            </a:gs>
            <a:gs pos="50000">
              <a:srgbClr val="000000"/>
            </a:gs>
            <a:gs pos="100000">
              <a:srgbClr val="000066"/>
            </a:gs>
          </a:gsLst>
          <a:lin ang="2700000" scaled="1"/>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F1F3B1E-9E9D-FC48-8FC1-A5B8DAF2DD2B}"/>
              </a:ext>
            </a:extLst>
          </p:cNvPr>
          <p:cNvGrpSpPr/>
          <p:nvPr/>
        </p:nvGrpSpPr>
        <p:grpSpPr>
          <a:xfrm>
            <a:off x="0" y="0"/>
            <a:ext cx="9153525" cy="6858000"/>
            <a:chOff x="0" y="0"/>
            <a:chExt cx="9153525" cy="6858000"/>
          </a:xfrm>
        </p:grpSpPr>
        <p:sp>
          <p:nvSpPr>
            <p:cNvPr id="8" name="Rectangle 2">
              <a:extLst>
                <a:ext uri="{FF2B5EF4-FFF2-40B4-BE49-F238E27FC236}">
                  <a16:creationId xmlns:a16="http://schemas.microsoft.com/office/drawing/2014/main" id="{739B25B3-B68A-1F44-A522-B8AE196095F8}"/>
                </a:ext>
              </a:extLst>
            </p:cNvPr>
            <p:cNvSpPr>
              <a:spLocks noChangeArrowheads="1"/>
            </p:cNvSpPr>
            <p:nvPr/>
          </p:nvSpPr>
          <p:spPr bwMode="auto">
            <a:xfrm>
              <a:off x="0" y="0"/>
              <a:ext cx="9144000" cy="685800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 name="Freeform 3">
              <a:extLst>
                <a:ext uri="{FF2B5EF4-FFF2-40B4-BE49-F238E27FC236}">
                  <a16:creationId xmlns:a16="http://schemas.microsoft.com/office/drawing/2014/main" id="{8BBDAE45-205C-A34D-8410-BE3F536A04A4}"/>
                </a:ext>
              </a:extLst>
            </p:cNvPr>
            <p:cNvSpPr>
              <a:spLocks/>
            </p:cNvSpPr>
            <p:nvPr/>
          </p:nvSpPr>
          <p:spPr bwMode="white">
            <a:xfrm>
              <a:off x="0"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 name="Freeform 4">
              <a:extLst>
                <a:ext uri="{FF2B5EF4-FFF2-40B4-BE49-F238E27FC236}">
                  <a16:creationId xmlns:a16="http://schemas.microsoft.com/office/drawing/2014/main" id="{DB538A0C-DB07-4649-A83F-56ACF6A2F0D4}"/>
                </a:ext>
              </a:extLst>
            </p:cNvPr>
            <p:cNvSpPr>
              <a:spLocks/>
            </p:cNvSpPr>
            <p:nvPr/>
          </p:nvSpPr>
          <p:spPr bwMode="white">
            <a:xfrm>
              <a:off x="0" y="3838575"/>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 name="Freeform 5">
              <a:extLst>
                <a:ext uri="{FF2B5EF4-FFF2-40B4-BE49-F238E27FC236}">
                  <a16:creationId xmlns:a16="http://schemas.microsoft.com/office/drawing/2014/main" id="{641C8BD9-B616-9C48-965F-9D2E447501FD}"/>
                </a:ext>
              </a:extLst>
            </p:cNvPr>
            <p:cNvSpPr>
              <a:spLocks/>
            </p:cNvSpPr>
            <p:nvPr/>
          </p:nvSpPr>
          <p:spPr bwMode="white">
            <a:xfrm>
              <a:off x="9525" y="3167063"/>
              <a:ext cx="9144000" cy="3690937"/>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 name="Freeform 6">
              <a:extLst>
                <a:ext uri="{FF2B5EF4-FFF2-40B4-BE49-F238E27FC236}">
                  <a16:creationId xmlns:a16="http://schemas.microsoft.com/office/drawing/2014/main" id="{9E94CB4D-2F6C-5E49-967E-20186ACF9D41}"/>
                </a:ext>
              </a:extLst>
            </p:cNvPr>
            <p:cNvSpPr>
              <a:spLocks/>
            </p:cNvSpPr>
            <p:nvPr/>
          </p:nvSpPr>
          <p:spPr bwMode="white">
            <a:xfrm>
              <a:off x="9525" y="2481263"/>
              <a:ext cx="9144000" cy="2497137"/>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 name="Freeform 7">
              <a:extLst>
                <a:ext uri="{FF2B5EF4-FFF2-40B4-BE49-F238E27FC236}">
                  <a16:creationId xmlns:a16="http://schemas.microsoft.com/office/drawing/2014/main" id="{7D183A1B-6B6C-AE47-A4CD-C831612DA240}"/>
                </a:ext>
              </a:extLst>
            </p:cNvPr>
            <p:cNvSpPr>
              <a:spLocks/>
            </p:cNvSpPr>
            <p:nvPr/>
          </p:nvSpPr>
          <p:spPr bwMode="white">
            <a:xfrm>
              <a:off x="9525" y="1814513"/>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 name="Freeform 8">
              <a:extLst>
                <a:ext uri="{FF2B5EF4-FFF2-40B4-BE49-F238E27FC236}">
                  <a16:creationId xmlns:a16="http://schemas.microsoft.com/office/drawing/2014/main" id="{3C70EADD-46FE-4F49-B458-EA5D726685AC}"/>
                </a:ext>
              </a:extLst>
            </p:cNvPr>
            <p:cNvSpPr>
              <a:spLocks/>
            </p:cNvSpPr>
            <p:nvPr/>
          </p:nvSpPr>
          <p:spPr bwMode="white">
            <a:xfrm>
              <a:off x="9525" y="0"/>
              <a:ext cx="9144000" cy="1682750"/>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5" name="Freeform 9">
              <a:extLst>
                <a:ext uri="{FF2B5EF4-FFF2-40B4-BE49-F238E27FC236}">
                  <a16:creationId xmlns:a16="http://schemas.microsoft.com/office/drawing/2014/main" id="{D8382984-D844-6249-8EFF-79C5D66855AE}"/>
                </a:ext>
              </a:extLst>
            </p:cNvPr>
            <p:cNvSpPr>
              <a:spLocks/>
            </p:cNvSpPr>
            <p:nvPr/>
          </p:nvSpPr>
          <p:spPr bwMode="white">
            <a:xfrm>
              <a:off x="9525" y="0"/>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6" name="Freeform 10">
              <a:extLst>
                <a:ext uri="{FF2B5EF4-FFF2-40B4-BE49-F238E27FC236}">
                  <a16:creationId xmlns:a16="http://schemas.microsoft.com/office/drawing/2014/main" id="{8663C40E-BADC-7E43-A0DE-AB422D9A4B10}"/>
                </a:ext>
              </a:extLst>
            </p:cNvPr>
            <p:cNvSpPr>
              <a:spLocks/>
            </p:cNvSpPr>
            <p:nvPr/>
          </p:nvSpPr>
          <p:spPr bwMode="white">
            <a:xfrm>
              <a:off x="9525" y="0"/>
              <a:ext cx="4578350" cy="454025"/>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17" name="Alternate Process 16">
            <a:extLst>
              <a:ext uri="{FF2B5EF4-FFF2-40B4-BE49-F238E27FC236}">
                <a16:creationId xmlns:a16="http://schemas.microsoft.com/office/drawing/2014/main" id="{3C6F2AF6-E486-4F45-BDD8-695DA9FF5F16}"/>
              </a:ext>
            </a:extLst>
          </p:cNvPr>
          <p:cNvSpPr/>
          <p:nvPr/>
        </p:nvSpPr>
        <p:spPr bwMode="auto">
          <a:xfrm>
            <a:off x="4419601" y="3354388"/>
            <a:ext cx="4648200" cy="1827212"/>
          </a:xfrm>
          <a:prstGeom prst="flowChartAlternateProcess">
            <a:avLst/>
          </a:prstGeom>
          <a:solidFill>
            <a:srgbClr val="0C0C65"/>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70342" name="Line 6">
            <a:extLst>
              <a:ext uri="{FF2B5EF4-FFF2-40B4-BE49-F238E27FC236}">
                <a16:creationId xmlns:a16="http://schemas.microsoft.com/office/drawing/2014/main" id="{CDAA3A79-E053-F547-8D4F-F772EA7811D2}"/>
              </a:ext>
            </a:extLst>
          </p:cNvPr>
          <p:cNvSpPr>
            <a:spLocks noChangeShapeType="1"/>
          </p:cNvSpPr>
          <p:nvPr/>
        </p:nvSpPr>
        <p:spPr bwMode="auto">
          <a:xfrm>
            <a:off x="304800" y="1219200"/>
            <a:ext cx="8458200" cy="0"/>
          </a:xfrm>
          <a:prstGeom prst="line">
            <a:avLst/>
          </a:prstGeom>
          <a:noFill/>
          <a:ln w="38100" cmpd="dbl">
            <a:solidFill>
              <a:schemeClr val="tx2"/>
            </a:solidFill>
            <a:round/>
            <a:headEnd/>
            <a:tailEn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sp>
        <p:nvSpPr>
          <p:cNvPr id="270338" name="Rectangle 2">
            <a:extLst>
              <a:ext uri="{FF2B5EF4-FFF2-40B4-BE49-F238E27FC236}">
                <a16:creationId xmlns:a16="http://schemas.microsoft.com/office/drawing/2014/main" id="{D4D7AD52-F99B-B64A-9DFD-8AC65B1A800D}"/>
              </a:ext>
            </a:extLst>
          </p:cNvPr>
          <p:cNvSpPr>
            <a:spLocks noGrp="1" noChangeArrowheads="1"/>
          </p:cNvSpPr>
          <p:nvPr>
            <p:ph type="title"/>
          </p:nvPr>
        </p:nvSpPr>
        <p:spPr>
          <a:xfrm>
            <a:off x="22654" y="457201"/>
            <a:ext cx="9144000" cy="1143000"/>
          </a:xfrm>
          <a:effectLst>
            <a:outerShdw blurRad="63500" dist="35921" dir="2700000" algn="ctr" rotWithShape="0">
              <a:schemeClr val="bg2">
                <a:alpha val="74997"/>
              </a:schemeClr>
            </a:outerShdw>
          </a:effectLst>
        </p:spPr>
        <p:txBody>
          <a:bodyPr/>
          <a:lstStyle/>
          <a:p>
            <a:r>
              <a:rPr lang="en-US" sz="5400" dirty="0">
                <a:effectLst>
                  <a:glow rad="101600">
                    <a:schemeClr val="bg2">
                      <a:alpha val="60000"/>
                    </a:schemeClr>
                  </a:glow>
                </a:effectLst>
                <a:latin typeface="Cooper Black" panose="0208090404030B020404" pitchFamily="18" charset="77"/>
                <a:cs typeface="Al Nile" pitchFamily="2" charset="-78"/>
              </a:rPr>
              <a:t>Arthritis:</a:t>
            </a:r>
            <a:br>
              <a:rPr lang="en-US" sz="5400" dirty="0">
                <a:effectLst>
                  <a:glow rad="101600">
                    <a:schemeClr val="bg2">
                      <a:alpha val="60000"/>
                    </a:schemeClr>
                  </a:glow>
                </a:effectLst>
                <a:latin typeface="Cooper Black" panose="0208090404030B020404" pitchFamily="18" charset="77"/>
                <a:cs typeface="Al Nile" pitchFamily="2" charset="-78"/>
              </a:rPr>
            </a:br>
            <a:r>
              <a:rPr lang="en-US" sz="3200" dirty="0">
                <a:effectLst>
                  <a:glow rad="101600">
                    <a:schemeClr val="bg2">
                      <a:alpha val="60000"/>
                    </a:schemeClr>
                  </a:glow>
                </a:effectLst>
                <a:latin typeface="Cooper Black" panose="0208090404030B020404" pitchFamily="18" charset="77"/>
                <a:cs typeface="Al Nile" pitchFamily="2" charset="-78"/>
              </a:rPr>
              <a:t>Don’t Let Joint Pain Slow Your Journey</a:t>
            </a:r>
            <a:endParaRPr lang="en-US" sz="600" dirty="0">
              <a:effectLst>
                <a:glow rad="101600">
                  <a:schemeClr val="bg2">
                    <a:alpha val="60000"/>
                  </a:schemeClr>
                </a:glow>
              </a:effectLst>
              <a:latin typeface="Cooper Black" panose="0208090404030B020404" pitchFamily="18" charset="77"/>
              <a:cs typeface="Al Nile" pitchFamily="2" charset="-78"/>
            </a:endParaRPr>
          </a:p>
        </p:txBody>
      </p:sp>
      <p:sp>
        <p:nvSpPr>
          <p:cNvPr id="270339" name="Rectangle 3">
            <a:extLst>
              <a:ext uri="{FF2B5EF4-FFF2-40B4-BE49-F238E27FC236}">
                <a16:creationId xmlns:a16="http://schemas.microsoft.com/office/drawing/2014/main" id="{5A32D58C-3805-C84D-8B2F-196C50B87F50}"/>
              </a:ext>
            </a:extLst>
          </p:cNvPr>
          <p:cNvSpPr>
            <a:spLocks noGrp="1" noChangeArrowheads="1"/>
          </p:cNvSpPr>
          <p:nvPr>
            <p:ph type="body" sz="half" idx="1"/>
          </p:nvPr>
        </p:nvSpPr>
        <p:spPr>
          <a:xfrm>
            <a:off x="4566851" y="3810000"/>
            <a:ext cx="4495800" cy="4876800"/>
          </a:xfrm>
          <a:effectLst>
            <a:outerShdw blurRad="63500" dist="35921" dir="2700000" algn="ctr" rotWithShape="0">
              <a:schemeClr val="bg2">
                <a:alpha val="74997"/>
              </a:schemeClr>
            </a:outerShdw>
          </a:effectLst>
        </p:spPr>
        <p:txBody>
          <a:bodyPr/>
          <a:lstStyle/>
          <a:p>
            <a:pPr marL="0" indent="0" eaLnBrk="1" hangingPunct="1">
              <a:lnSpc>
                <a:spcPct val="125000"/>
              </a:lnSpc>
              <a:buNone/>
              <a:defRPr/>
            </a:pPr>
            <a:r>
              <a:rPr lang="en-US" sz="3200" dirty="0">
                <a:latin typeface="Tahoma" panose="020B0604030504040204" pitchFamily="34" charset="0"/>
                <a:ea typeface="Tahoma" panose="020B0604030504040204" pitchFamily="34" charset="0"/>
                <a:cs typeface="Tahoma" panose="020B0604030504040204" pitchFamily="34" charset="0"/>
              </a:rPr>
              <a:t>Drink adequate water.</a:t>
            </a:r>
          </a:p>
          <a:p>
            <a:pPr marL="0" indent="0" eaLnBrk="1" hangingPunct="1">
              <a:lnSpc>
                <a:spcPct val="125000"/>
              </a:lnSpc>
              <a:buNone/>
              <a:defRPr/>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125000"/>
              </a:lnSpc>
              <a:buNone/>
              <a:defRPr/>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125000"/>
              </a:lnSpc>
              <a:buNone/>
              <a:defRPr/>
            </a:pPr>
            <a:r>
              <a:rPr lang="en-US" sz="3200" dirty="0">
                <a:latin typeface="Tahoma" panose="020B0604030504040204" pitchFamily="34" charset="0"/>
                <a:ea typeface="Tahoma" panose="020B0604030504040204" pitchFamily="34" charset="0"/>
                <a:cs typeface="Tahoma" panose="020B0604030504040204" pitchFamily="34" charset="0"/>
              </a:rPr>
              <a:t>Exercise daily.</a:t>
            </a:r>
          </a:p>
          <a:p>
            <a:pPr marL="0" indent="0" eaLnBrk="1" hangingPunct="1">
              <a:lnSpc>
                <a:spcPct val="125000"/>
              </a:lnSpc>
              <a:buNone/>
              <a:defRPr/>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125000"/>
              </a:lnSpc>
              <a:buNone/>
              <a:defRPr/>
            </a:pPr>
            <a:r>
              <a:rPr lang="en-US" sz="3200" dirty="0">
                <a:latin typeface="Tahoma" panose="020B0604030504040204" pitchFamily="34" charset="0"/>
                <a:ea typeface="Tahoma" panose="020B0604030504040204" pitchFamily="34" charset="0"/>
                <a:cs typeface="Tahoma" panose="020B0604030504040204" pitchFamily="34" charset="0"/>
              </a:rPr>
              <a:t>Choose a wholesome diet. </a:t>
            </a:r>
          </a:p>
        </p:txBody>
      </p:sp>
      <p:pic>
        <p:nvPicPr>
          <p:cNvPr id="7" name="Picture 5" descr="C:\Documents and Settings\Administrator\My Documents\My Pictures\transfer\walkingf.jpg">
            <a:extLst>
              <a:ext uri="{FF2B5EF4-FFF2-40B4-BE49-F238E27FC236}">
                <a16:creationId xmlns:a16="http://schemas.microsoft.com/office/drawing/2014/main" id="{824A7414-9D96-1746-A304-9CD3C86F37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1000" y="1828800"/>
            <a:ext cx="396240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12442"/>
      </p:ext>
    </p:extLst>
  </p:cSld>
  <p:clrMapOvr>
    <a:masterClrMapping/>
  </p:clrMapOvr>
  <mc:AlternateContent xmlns:mc="http://schemas.openxmlformats.org/markup-compatibility/2006" xmlns:p14="http://schemas.microsoft.com/office/powerpoint/2010/main">
    <mc:Choice Requires="p14">
      <p:transition p14:dur="250">
        <p:wipe dir="u"/>
      </p:transition>
    </mc:Choice>
    <mc:Fallback xmlns="">
      <p:transition>
        <p:wipe dir="u"/>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66"/>
            </a:gs>
            <a:gs pos="50000">
              <a:srgbClr val="000000"/>
            </a:gs>
            <a:gs pos="100000">
              <a:srgbClr val="000066"/>
            </a:gs>
          </a:gsLst>
          <a:lin ang="2700000" scaled="1"/>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151C8A8-254D-1D4E-BACF-D009EF7A87DA}"/>
              </a:ext>
            </a:extLst>
          </p:cNvPr>
          <p:cNvGrpSpPr/>
          <p:nvPr/>
        </p:nvGrpSpPr>
        <p:grpSpPr>
          <a:xfrm>
            <a:off x="0" y="0"/>
            <a:ext cx="9153525" cy="6858000"/>
            <a:chOff x="0" y="0"/>
            <a:chExt cx="9153525" cy="6858000"/>
          </a:xfrm>
        </p:grpSpPr>
        <p:sp>
          <p:nvSpPr>
            <p:cNvPr id="8" name="Rectangle 2">
              <a:extLst>
                <a:ext uri="{FF2B5EF4-FFF2-40B4-BE49-F238E27FC236}">
                  <a16:creationId xmlns:a16="http://schemas.microsoft.com/office/drawing/2014/main" id="{911E0157-4EF1-7448-A3FC-A61197BD762A}"/>
                </a:ext>
              </a:extLst>
            </p:cNvPr>
            <p:cNvSpPr>
              <a:spLocks noChangeArrowheads="1"/>
            </p:cNvSpPr>
            <p:nvPr/>
          </p:nvSpPr>
          <p:spPr bwMode="auto">
            <a:xfrm>
              <a:off x="0" y="0"/>
              <a:ext cx="9144000" cy="685800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 name="Freeform 3">
              <a:extLst>
                <a:ext uri="{FF2B5EF4-FFF2-40B4-BE49-F238E27FC236}">
                  <a16:creationId xmlns:a16="http://schemas.microsoft.com/office/drawing/2014/main" id="{BEE53D59-BB46-B44C-8B81-10327817D158}"/>
                </a:ext>
              </a:extLst>
            </p:cNvPr>
            <p:cNvSpPr>
              <a:spLocks/>
            </p:cNvSpPr>
            <p:nvPr/>
          </p:nvSpPr>
          <p:spPr bwMode="white">
            <a:xfrm>
              <a:off x="0"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 name="Freeform 4">
              <a:extLst>
                <a:ext uri="{FF2B5EF4-FFF2-40B4-BE49-F238E27FC236}">
                  <a16:creationId xmlns:a16="http://schemas.microsoft.com/office/drawing/2014/main" id="{F0EBF3A8-FD56-0445-BB7B-1FBB782FBC89}"/>
                </a:ext>
              </a:extLst>
            </p:cNvPr>
            <p:cNvSpPr>
              <a:spLocks/>
            </p:cNvSpPr>
            <p:nvPr/>
          </p:nvSpPr>
          <p:spPr bwMode="white">
            <a:xfrm>
              <a:off x="0" y="3838575"/>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 name="Freeform 5">
              <a:extLst>
                <a:ext uri="{FF2B5EF4-FFF2-40B4-BE49-F238E27FC236}">
                  <a16:creationId xmlns:a16="http://schemas.microsoft.com/office/drawing/2014/main" id="{07AB6BC2-DB28-AB40-85FA-74B429A51E86}"/>
                </a:ext>
              </a:extLst>
            </p:cNvPr>
            <p:cNvSpPr>
              <a:spLocks/>
            </p:cNvSpPr>
            <p:nvPr/>
          </p:nvSpPr>
          <p:spPr bwMode="white">
            <a:xfrm>
              <a:off x="9525" y="3167063"/>
              <a:ext cx="9144000" cy="3690937"/>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 name="Freeform 6">
              <a:extLst>
                <a:ext uri="{FF2B5EF4-FFF2-40B4-BE49-F238E27FC236}">
                  <a16:creationId xmlns:a16="http://schemas.microsoft.com/office/drawing/2014/main" id="{934F9236-17A5-5B47-95E8-8BB0F0F8AF3B}"/>
                </a:ext>
              </a:extLst>
            </p:cNvPr>
            <p:cNvSpPr>
              <a:spLocks/>
            </p:cNvSpPr>
            <p:nvPr/>
          </p:nvSpPr>
          <p:spPr bwMode="white">
            <a:xfrm>
              <a:off x="9525" y="2481263"/>
              <a:ext cx="9144000" cy="2497137"/>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 name="Freeform 7">
              <a:extLst>
                <a:ext uri="{FF2B5EF4-FFF2-40B4-BE49-F238E27FC236}">
                  <a16:creationId xmlns:a16="http://schemas.microsoft.com/office/drawing/2014/main" id="{B5DCB62D-5FF3-BA4B-A04A-7AEE9D745733}"/>
                </a:ext>
              </a:extLst>
            </p:cNvPr>
            <p:cNvSpPr>
              <a:spLocks/>
            </p:cNvSpPr>
            <p:nvPr/>
          </p:nvSpPr>
          <p:spPr bwMode="white">
            <a:xfrm>
              <a:off x="9525" y="1814513"/>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 name="Freeform 8">
              <a:extLst>
                <a:ext uri="{FF2B5EF4-FFF2-40B4-BE49-F238E27FC236}">
                  <a16:creationId xmlns:a16="http://schemas.microsoft.com/office/drawing/2014/main" id="{0A4B6976-9253-B049-A6D3-EA19CF8DBC28}"/>
                </a:ext>
              </a:extLst>
            </p:cNvPr>
            <p:cNvSpPr>
              <a:spLocks/>
            </p:cNvSpPr>
            <p:nvPr/>
          </p:nvSpPr>
          <p:spPr bwMode="white">
            <a:xfrm>
              <a:off x="9525" y="0"/>
              <a:ext cx="9144000" cy="1682750"/>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5" name="Freeform 9">
              <a:extLst>
                <a:ext uri="{FF2B5EF4-FFF2-40B4-BE49-F238E27FC236}">
                  <a16:creationId xmlns:a16="http://schemas.microsoft.com/office/drawing/2014/main" id="{7B8D1C5E-79F8-8845-B3AD-D9D8F54B9360}"/>
                </a:ext>
              </a:extLst>
            </p:cNvPr>
            <p:cNvSpPr>
              <a:spLocks/>
            </p:cNvSpPr>
            <p:nvPr/>
          </p:nvSpPr>
          <p:spPr bwMode="white">
            <a:xfrm>
              <a:off x="9525" y="0"/>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6" name="Freeform 10">
              <a:extLst>
                <a:ext uri="{FF2B5EF4-FFF2-40B4-BE49-F238E27FC236}">
                  <a16:creationId xmlns:a16="http://schemas.microsoft.com/office/drawing/2014/main" id="{9C708629-AE78-844B-935B-A6CB14930EAA}"/>
                </a:ext>
              </a:extLst>
            </p:cNvPr>
            <p:cNvSpPr>
              <a:spLocks/>
            </p:cNvSpPr>
            <p:nvPr/>
          </p:nvSpPr>
          <p:spPr bwMode="white">
            <a:xfrm>
              <a:off x="9525" y="0"/>
              <a:ext cx="4578350" cy="454025"/>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17" name="Alternate Process 16">
            <a:extLst>
              <a:ext uri="{FF2B5EF4-FFF2-40B4-BE49-F238E27FC236}">
                <a16:creationId xmlns:a16="http://schemas.microsoft.com/office/drawing/2014/main" id="{8008909A-67A8-5543-8DC9-1D16B64FCE8D}"/>
              </a:ext>
            </a:extLst>
          </p:cNvPr>
          <p:cNvSpPr/>
          <p:nvPr/>
        </p:nvSpPr>
        <p:spPr bwMode="auto">
          <a:xfrm>
            <a:off x="4419601" y="3354388"/>
            <a:ext cx="4648200" cy="1827212"/>
          </a:xfrm>
          <a:prstGeom prst="flowChartAlternateProcess">
            <a:avLst/>
          </a:prstGeom>
          <a:solidFill>
            <a:srgbClr val="0C0C65"/>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70342" name="Line 6">
            <a:extLst>
              <a:ext uri="{FF2B5EF4-FFF2-40B4-BE49-F238E27FC236}">
                <a16:creationId xmlns:a16="http://schemas.microsoft.com/office/drawing/2014/main" id="{CDAA3A79-E053-F547-8D4F-F772EA7811D2}"/>
              </a:ext>
            </a:extLst>
          </p:cNvPr>
          <p:cNvSpPr>
            <a:spLocks noChangeShapeType="1"/>
          </p:cNvSpPr>
          <p:nvPr/>
        </p:nvSpPr>
        <p:spPr bwMode="auto">
          <a:xfrm>
            <a:off x="304800" y="1219200"/>
            <a:ext cx="8458200" cy="0"/>
          </a:xfrm>
          <a:prstGeom prst="line">
            <a:avLst/>
          </a:prstGeom>
          <a:noFill/>
          <a:ln w="38100" cmpd="dbl">
            <a:solidFill>
              <a:schemeClr val="tx2"/>
            </a:solidFill>
            <a:round/>
            <a:headEnd/>
            <a:tailEn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sp>
        <p:nvSpPr>
          <p:cNvPr id="270338" name="Rectangle 2">
            <a:extLst>
              <a:ext uri="{FF2B5EF4-FFF2-40B4-BE49-F238E27FC236}">
                <a16:creationId xmlns:a16="http://schemas.microsoft.com/office/drawing/2014/main" id="{D4D7AD52-F99B-B64A-9DFD-8AC65B1A800D}"/>
              </a:ext>
            </a:extLst>
          </p:cNvPr>
          <p:cNvSpPr>
            <a:spLocks noGrp="1" noChangeArrowheads="1"/>
          </p:cNvSpPr>
          <p:nvPr>
            <p:ph type="title"/>
          </p:nvPr>
        </p:nvSpPr>
        <p:spPr>
          <a:xfrm>
            <a:off x="22654" y="457201"/>
            <a:ext cx="9144000" cy="1143000"/>
          </a:xfrm>
          <a:effectLst>
            <a:outerShdw blurRad="63500" dist="35921" dir="2700000" algn="ctr" rotWithShape="0">
              <a:schemeClr val="bg2">
                <a:alpha val="74997"/>
              </a:schemeClr>
            </a:outerShdw>
          </a:effectLst>
        </p:spPr>
        <p:txBody>
          <a:bodyPr/>
          <a:lstStyle/>
          <a:p>
            <a:r>
              <a:rPr lang="en-US" sz="5400" dirty="0">
                <a:effectLst>
                  <a:glow rad="101600">
                    <a:schemeClr val="bg2">
                      <a:alpha val="60000"/>
                    </a:schemeClr>
                  </a:glow>
                </a:effectLst>
                <a:latin typeface="Cooper Black" panose="0208090404030B020404" pitchFamily="18" charset="77"/>
                <a:cs typeface="Al Nile" pitchFamily="2" charset="-78"/>
              </a:rPr>
              <a:t>Arthritis:</a:t>
            </a:r>
            <a:br>
              <a:rPr lang="en-US" sz="5400" dirty="0">
                <a:effectLst>
                  <a:glow rad="101600">
                    <a:schemeClr val="bg2">
                      <a:alpha val="60000"/>
                    </a:schemeClr>
                  </a:glow>
                </a:effectLst>
                <a:latin typeface="Cooper Black" panose="0208090404030B020404" pitchFamily="18" charset="77"/>
                <a:cs typeface="Al Nile" pitchFamily="2" charset="-78"/>
              </a:rPr>
            </a:br>
            <a:r>
              <a:rPr lang="en-US" sz="3200" dirty="0">
                <a:effectLst>
                  <a:glow rad="101600">
                    <a:schemeClr val="bg2">
                      <a:alpha val="60000"/>
                    </a:schemeClr>
                  </a:glow>
                </a:effectLst>
                <a:latin typeface="Cooper Black" panose="0208090404030B020404" pitchFamily="18" charset="77"/>
                <a:cs typeface="Al Nile" pitchFamily="2" charset="-78"/>
              </a:rPr>
              <a:t>Don’t Let Joint Pain Slow Your Journey</a:t>
            </a:r>
            <a:endParaRPr lang="en-US" sz="600" dirty="0">
              <a:effectLst>
                <a:glow rad="101600">
                  <a:schemeClr val="bg2">
                    <a:alpha val="60000"/>
                  </a:schemeClr>
                </a:glow>
              </a:effectLst>
              <a:latin typeface="Cooper Black" panose="0208090404030B020404" pitchFamily="18" charset="77"/>
              <a:cs typeface="Al Nile" pitchFamily="2" charset="-78"/>
            </a:endParaRPr>
          </a:p>
        </p:txBody>
      </p:sp>
      <p:sp>
        <p:nvSpPr>
          <p:cNvPr id="270339" name="Rectangle 3">
            <a:extLst>
              <a:ext uri="{FF2B5EF4-FFF2-40B4-BE49-F238E27FC236}">
                <a16:creationId xmlns:a16="http://schemas.microsoft.com/office/drawing/2014/main" id="{5A32D58C-3805-C84D-8B2F-196C50B87F50}"/>
              </a:ext>
            </a:extLst>
          </p:cNvPr>
          <p:cNvSpPr>
            <a:spLocks noGrp="1" noChangeArrowheads="1"/>
          </p:cNvSpPr>
          <p:nvPr>
            <p:ph type="body" sz="half" idx="1"/>
          </p:nvPr>
        </p:nvSpPr>
        <p:spPr>
          <a:xfrm>
            <a:off x="4566851" y="3810000"/>
            <a:ext cx="4495800" cy="4876800"/>
          </a:xfrm>
          <a:effectLst>
            <a:outerShdw blurRad="63500" dist="35921" dir="2700000" algn="ctr" rotWithShape="0">
              <a:schemeClr val="bg2">
                <a:alpha val="74997"/>
              </a:schemeClr>
            </a:outerShdw>
          </a:effectLst>
        </p:spPr>
        <p:txBody>
          <a:bodyPr/>
          <a:lstStyle/>
          <a:p>
            <a:pPr marL="0" indent="0" eaLnBrk="1" hangingPunct="1">
              <a:lnSpc>
                <a:spcPct val="125000"/>
              </a:lnSpc>
              <a:buNone/>
              <a:defRPr/>
            </a:pPr>
            <a:r>
              <a:rPr lang="en-US" sz="3200" dirty="0">
                <a:latin typeface="Tahoma" panose="020B0604030504040204" pitchFamily="34" charset="0"/>
                <a:ea typeface="Tahoma" panose="020B0604030504040204" pitchFamily="34" charset="0"/>
                <a:cs typeface="Tahoma" panose="020B0604030504040204" pitchFamily="34" charset="0"/>
              </a:rPr>
              <a:t>Exercise daily.</a:t>
            </a:r>
          </a:p>
          <a:p>
            <a:pPr marL="0" indent="0" eaLnBrk="1" hangingPunct="1">
              <a:lnSpc>
                <a:spcPct val="125000"/>
              </a:lnSpc>
              <a:buNone/>
              <a:defRPr/>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125000"/>
              </a:lnSpc>
              <a:buNone/>
              <a:defRPr/>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125000"/>
              </a:lnSpc>
              <a:buNone/>
              <a:defRPr/>
            </a:pPr>
            <a:r>
              <a:rPr lang="en-US" sz="3200" dirty="0">
                <a:latin typeface="Tahoma" panose="020B0604030504040204" pitchFamily="34" charset="0"/>
                <a:ea typeface="Tahoma" panose="020B0604030504040204" pitchFamily="34" charset="0"/>
                <a:cs typeface="Tahoma" panose="020B0604030504040204" pitchFamily="34" charset="0"/>
              </a:rPr>
              <a:t>Choose a wholesome diet. </a:t>
            </a:r>
          </a:p>
        </p:txBody>
      </p:sp>
      <p:pic>
        <p:nvPicPr>
          <p:cNvPr id="7" name="Picture 5" descr="C:\Documents and Settings\Administrator\My Documents\My Pictures\transfer\walkingf.jpg">
            <a:extLst>
              <a:ext uri="{FF2B5EF4-FFF2-40B4-BE49-F238E27FC236}">
                <a16:creationId xmlns:a16="http://schemas.microsoft.com/office/drawing/2014/main" id="{824A7414-9D96-1746-A304-9CD3C86F37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1000" y="1828800"/>
            <a:ext cx="396240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0572581"/>
      </p:ext>
    </p:extLst>
  </p:cSld>
  <p:clrMapOvr>
    <a:masterClrMapping/>
  </p:clrMapOvr>
  <mc:AlternateContent xmlns:mc="http://schemas.openxmlformats.org/markup-compatibility/2006" xmlns:p14="http://schemas.microsoft.com/office/powerpoint/2010/main">
    <mc:Choice Requires="p14">
      <p:transition p14:dur="250">
        <p:wipe dir="u"/>
      </p:transition>
    </mc:Choice>
    <mc:Fallback xmlns="">
      <p:transition>
        <p:wipe dir="u"/>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66"/>
            </a:gs>
            <a:gs pos="50000">
              <a:srgbClr val="000000"/>
            </a:gs>
            <a:gs pos="100000">
              <a:srgbClr val="000066"/>
            </a:gs>
          </a:gsLst>
          <a:lin ang="2700000" scaled="1"/>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6148600-F60C-6E40-82E8-224F8F488656}"/>
              </a:ext>
            </a:extLst>
          </p:cNvPr>
          <p:cNvGrpSpPr/>
          <p:nvPr/>
        </p:nvGrpSpPr>
        <p:grpSpPr>
          <a:xfrm>
            <a:off x="0" y="0"/>
            <a:ext cx="9153525" cy="6858000"/>
            <a:chOff x="0" y="0"/>
            <a:chExt cx="9153525" cy="6858000"/>
          </a:xfrm>
        </p:grpSpPr>
        <p:sp>
          <p:nvSpPr>
            <p:cNvPr id="8" name="Rectangle 2">
              <a:extLst>
                <a:ext uri="{FF2B5EF4-FFF2-40B4-BE49-F238E27FC236}">
                  <a16:creationId xmlns:a16="http://schemas.microsoft.com/office/drawing/2014/main" id="{B5097A09-AE1C-2D4C-80FA-7DB377AD3B52}"/>
                </a:ext>
              </a:extLst>
            </p:cNvPr>
            <p:cNvSpPr>
              <a:spLocks noChangeArrowheads="1"/>
            </p:cNvSpPr>
            <p:nvPr/>
          </p:nvSpPr>
          <p:spPr bwMode="auto">
            <a:xfrm>
              <a:off x="0" y="0"/>
              <a:ext cx="9144000" cy="685800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 name="Freeform 3">
              <a:extLst>
                <a:ext uri="{FF2B5EF4-FFF2-40B4-BE49-F238E27FC236}">
                  <a16:creationId xmlns:a16="http://schemas.microsoft.com/office/drawing/2014/main" id="{3E44071A-6D43-C44D-A003-1333205EA4BD}"/>
                </a:ext>
              </a:extLst>
            </p:cNvPr>
            <p:cNvSpPr>
              <a:spLocks/>
            </p:cNvSpPr>
            <p:nvPr/>
          </p:nvSpPr>
          <p:spPr bwMode="white">
            <a:xfrm>
              <a:off x="0"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 name="Freeform 4">
              <a:extLst>
                <a:ext uri="{FF2B5EF4-FFF2-40B4-BE49-F238E27FC236}">
                  <a16:creationId xmlns:a16="http://schemas.microsoft.com/office/drawing/2014/main" id="{64567003-C4C5-C741-BCDA-68C843CE6035}"/>
                </a:ext>
              </a:extLst>
            </p:cNvPr>
            <p:cNvSpPr>
              <a:spLocks/>
            </p:cNvSpPr>
            <p:nvPr/>
          </p:nvSpPr>
          <p:spPr bwMode="white">
            <a:xfrm>
              <a:off x="0" y="3838575"/>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 name="Freeform 5">
              <a:extLst>
                <a:ext uri="{FF2B5EF4-FFF2-40B4-BE49-F238E27FC236}">
                  <a16:creationId xmlns:a16="http://schemas.microsoft.com/office/drawing/2014/main" id="{7F92CD61-F6A0-B548-B13A-89C155ABBEB0}"/>
                </a:ext>
              </a:extLst>
            </p:cNvPr>
            <p:cNvSpPr>
              <a:spLocks/>
            </p:cNvSpPr>
            <p:nvPr/>
          </p:nvSpPr>
          <p:spPr bwMode="white">
            <a:xfrm>
              <a:off x="9525" y="3167063"/>
              <a:ext cx="9144000" cy="3690937"/>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 name="Freeform 6">
              <a:extLst>
                <a:ext uri="{FF2B5EF4-FFF2-40B4-BE49-F238E27FC236}">
                  <a16:creationId xmlns:a16="http://schemas.microsoft.com/office/drawing/2014/main" id="{754636CB-52DE-304E-AA1C-03848D5FAE06}"/>
                </a:ext>
              </a:extLst>
            </p:cNvPr>
            <p:cNvSpPr>
              <a:spLocks/>
            </p:cNvSpPr>
            <p:nvPr/>
          </p:nvSpPr>
          <p:spPr bwMode="white">
            <a:xfrm>
              <a:off x="9525" y="2481263"/>
              <a:ext cx="9144000" cy="2497137"/>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 name="Freeform 7">
              <a:extLst>
                <a:ext uri="{FF2B5EF4-FFF2-40B4-BE49-F238E27FC236}">
                  <a16:creationId xmlns:a16="http://schemas.microsoft.com/office/drawing/2014/main" id="{C956A821-1F88-9747-83CE-F1D93B7FC956}"/>
                </a:ext>
              </a:extLst>
            </p:cNvPr>
            <p:cNvSpPr>
              <a:spLocks/>
            </p:cNvSpPr>
            <p:nvPr/>
          </p:nvSpPr>
          <p:spPr bwMode="white">
            <a:xfrm>
              <a:off x="9525" y="1814513"/>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 name="Freeform 8">
              <a:extLst>
                <a:ext uri="{FF2B5EF4-FFF2-40B4-BE49-F238E27FC236}">
                  <a16:creationId xmlns:a16="http://schemas.microsoft.com/office/drawing/2014/main" id="{86C19CE1-7C19-CB44-8596-4B5A3CCC5EDA}"/>
                </a:ext>
              </a:extLst>
            </p:cNvPr>
            <p:cNvSpPr>
              <a:spLocks/>
            </p:cNvSpPr>
            <p:nvPr/>
          </p:nvSpPr>
          <p:spPr bwMode="white">
            <a:xfrm>
              <a:off x="9525" y="0"/>
              <a:ext cx="9144000" cy="1682750"/>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5" name="Freeform 9">
              <a:extLst>
                <a:ext uri="{FF2B5EF4-FFF2-40B4-BE49-F238E27FC236}">
                  <a16:creationId xmlns:a16="http://schemas.microsoft.com/office/drawing/2014/main" id="{F8860167-046E-E447-B7B0-FA1B5DF3CA7A}"/>
                </a:ext>
              </a:extLst>
            </p:cNvPr>
            <p:cNvSpPr>
              <a:spLocks/>
            </p:cNvSpPr>
            <p:nvPr/>
          </p:nvSpPr>
          <p:spPr bwMode="white">
            <a:xfrm>
              <a:off x="9525" y="0"/>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6" name="Freeform 10">
              <a:extLst>
                <a:ext uri="{FF2B5EF4-FFF2-40B4-BE49-F238E27FC236}">
                  <a16:creationId xmlns:a16="http://schemas.microsoft.com/office/drawing/2014/main" id="{DC68BF83-049B-5040-B44A-EC4701642285}"/>
                </a:ext>
              </a:extLst>
            </p:cNvPr>
            <p:cNvSpPr>
              <a:spLocks/>
            </p:cNvSpPr>
            <p:nvPr/>
          </p:nvSpPr>
          <p:spPr bwMode="white">
            <a:xfrm>
              <a:off x="9525" y="0"/>
              <a:ext cx="4578350" cy="454025"/>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17" name="Alternate Process 16">
            <a:extLst>
              <a:ext uri="{FF2B5EF4-FFF2-40B4-BE49-F238E27FC236}">
                <a16:creationId xmlns:a16="http://schemas.microsoft.com/office/drawing/2014/main" id="{48A1BB52-D3F4-0949-AE49-E2D8F47E6E7E}"/>
              </a:ext>
            </a:extLst>
          </p:cNvPr>
          <p:cNvSpPr/>
          <p:nvPr/>
        </p:nvSpPr>
        <p:spPr bwMode="auto">
          <a:xfrm>
            <a:off x="4419601" y="3354388"/>
            <a:ext cx="4648200" cy="1827212"/>
          </a:xfrm>
          <a:prstGeom prst="flowChartAlternateProcess">
            <a:avLst/>
          </a:prstGeom>
          <a:solidFill>
            <a:srgbClr val="0C0C65"/>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70342" name="Line 6">
            <a:extLst>
              <a:ext uri="{FF2B5EF4-FFF2-40B4-BE49-F238E27FC236}">
                <a16:creationId xmlns:a16="http://schemas.microsoft.com/office/drawing/2014/main" id="{CDAA3A79-E053-F547-8D4F-F772EA7811D2}"/>
              </a:ext>
            </a:extLst>
          </p:cNvPr>
          <p:cNvSpPr>
            <a:spLocks noChangeShapeType="1"/>
          </p:cNvSpPr>
          <p:nvPr/>
        </p:nvSpPr>
        <p:spPr bwMode="auto">
          <a:xfrm>
            <a:off x="304800" y="1219200"/>
            <a:ext cx="8458200" cy="0"/>
          </a:xfrm>
          <a:prstGeom prst="line">
            <a:avLst/>
          </a:prstGeom>
          <a:noFill/>
          <a:ln w="38100" cmpd="dbl">
            <a:solidFill>
              <a:schemeClr val="tx2"/>
            </a:solidFill>
            <a:round/>
            <a:headEnd/>
            <a:tailEn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sp>
        <p:nvSpPr>
          <p:cNvPr id="270338" name="Rectangle 2">
            <a:extLst>
              <a:ext uri="{FF2B5EF4-FFF2-40B4-BE49-F238E27FC236}">
                <a16:creationId xmlns:a16="http://schemas.microsoft.com/office/drawing/2014/main" id="{D4D7AD52-F99B-B64A-9DFD-8AC65B1A800D}"/>
              </a:ext>
            </a:extLst>
          </p:cNvPr>
          <p:cNvSpPr>
            <a:spLocks noGrp="1" noChangeArrowheads="1"/>
          </p:cNvSpPr>
          <p:nvPr>
            <p:ph type="title"/>
          </p:nvPr>
        </p:nvSpPr>
        <p:spPr>
          <a:xfrm>
            <a:off x="22654" y="457201"/>
            <a:ext cx="9144000" cy="1143000"/>
          </a:xfrm>
          <a:effectLst>
            <a:outerShdw blurRad="63500" dist="35921" dir="2700000" algn="ctr" rotWithShape="0">
              <a:schemeClr val="bg2">
                <a:alpha val="74997"/>
              </a:schemeClr>
            </a:outerShdw>
          </a:effectLst>
        </p:spPr>
        <p:txBody>
          <a:bodyPr/>
          <a:lstStyle/>
          <a:p>
            <a:r>
              <a:rPr lang="en-US" sz="5400" dirty="0">
                <a:effectLst>
                  <a:glow rad="101600">
                    <a:schemeClr val="bg2">
                      <a:alpha val="60000"/>
                    </a:schemeClr>
                  </a:glow>
                </a:effectLst>
                <a:latin typeface="Cooper Black" panose="0208090404030B020404" pitchFamily="18" charset="77"/>
                <a:cs typeface="Al Nile" pitchFamily="2" charset="-78"/>
              </a:rPr>
              <a:t>Arthritis:</a:t>
            </a:r>
            <a:br>
              <a:rPr lang="en-US" sz="5400" dirty="0">
                <a:effectLst>
                  <a:glow rad="101600">
                    <a:schemeClr val="bg2">
                      <a:alpha val="60000"/>
                    </a:schemeClr>
                  </a:glow>
                </a:effectLst>
                <a:latin typeface="Cooper Black" panose="0208090404030B020404" pitchFamily="18" charset="77"/>
                <a:cs typeface="Al Nile" pitchFamily="2" charset="-78"/>
              </a:rPr>
            </a:br>
            <a:r>
              <a:rPr lang="en-US" sz="3200" dirty="0">
                <a:effectLst>
                  <a:glow rad="101600">
                    <a:schemeClr val="bg2">
                      <a:alpha val="60000"/>
                    </a:schemeClr>
                  </a:glow>
                </a:effectLst>
                <a:latin typeface="Cooper Black" panose="0208090404030B020404" pitchFamily="18" charset="77"/>
                <a:cs typeface="Al Nile" pitchFamily="2" charset="-78"/>
              </a:rPr>
              <a:t>Don’t Let Joint Pain Slow Your Journey</a:t>
            </a:r>
            <a:endParaRPr lang="en-US" sz="600" dirty="0">
              <a:effectLst>
                <a:glow rad="101600">
                  <a:schemeClr val="bg2">
                    <a:alpha val="60000"/>
                  </a:schemeClr>
                </a:glow>
              </a:effectLst>
              <a:latin typeface="Cooper Black" panose="0208090404030B020404" pitchFamily="18" charset="77"/>
              <a:cs typeface="Al Nile" pitchFamily="2" charset="-78"/>
            </a:endParaRPr>
          </a:p>
        </p:txBody>
      </p:sp>
      <p:sp>
        <p:nvSpPr>
          <p:cNvPr id="270339" name="Rectangle 3">
            <a:extLst>
              <a:ext uri="{FF2B5EF4-FFF2-40B4-BE49-F238E27FC236}">
                <a16:creationId xmlns:a16="http://schemas.microsoft.com/office/drawing/2014/main" id="{5A32D58C-3805-C84D-8B2F-196C50B87F50}"/>
              </a:ext>
            </a:extLst>
          </p:cNvPr>
          <p:cNvSpPr>
            <a:spLocks noGrp="1" noChangeArrowheads="1"/>
          </p:cNvSpPr>
          <p:nvPr>
            <p:ph type="body" sz="half" idx="1"/>
          </p:nvPr>
        </p:nvSpPr>
        <p:spPr>
          <a:xfrm>
            <a:off x="4566851" y="3429000"/>
            <a:ext cx="4495800" cy="4876800"/>
          </a:xfrm>
          <a:effectLst>
            <a:outerShdw blurRad="63500" dist="35921" dir="2700000" algn="ctr" rotWithShape="0">
              <a:schemeClr val="bg2">
                <a:alpha val="74997"/>
              </a:schemeClr>
            </a:outerShdw>
          </a:effectLst>
        </p:spPr>
        <p:txBody>
          <a:bodyPr/>
          <a:lstStyle/>
          <a:p>
            <a:pPr marL="0" indent="0" eaLnBrk="1" hangingPunct="1">
              <a:lnSpc>
                <a:spcPct val="125000"/>
              </a:lnSpc>
              <a:buNone/>
              <a:defRPr/>
            </a:pPr>
            <a:r>
              <a:rPr lang="en-US" sz="3200" dirty="0">
                <a:latin typeface="Tahoma" panose="020B0604030504040204" pitchFamily="34" charset="0"/>
                <a:ea typeface="Tahoma" panose="020B0604030504040204" pitchFamily="34" charset="0"/>
                <a:cs typeface="Tahoma" panose="020B0604030504040204" pitchFamily="34" charset="0"/>
              </a:rPr>
              <a:t>Choose a wholesome diet. </a:t>
            </a:r>
          </a:p>
        </p:txBody>
      </p:sp>
      <p:pic>
        <p:nvPicPr>
          <p:cNvPr id="7" name="Picture 5" descr="C:\Documents and Settings\Administrator\My Documents\My Pictures\transfer\walkingf.jpg">
            <a:extLst>
              <a:ext uri="{FF2B5EF4-FFF2-40B4-BE49-F238E27FC236}">
                <a16:creationId xmlns:a16="http://schemas.microsoft.com/office/drawing/2014/main" id="{824A7414-9D96-1746-A304-9CD3C86F37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1000" y="1828800"/>
            <a:ext cx="396240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694680"/>
      </p:ext>
    </p:extLst>
  </p:cSld>
  <p:clrMapOvr>
    <a:masterClrMapping/>
  </p:clrMapOvr>
  <mc:AlternateContent xmlns:mc="http://schemas.openxmlformats.org/markup-compatibility/2006" xmlns:p14="http://schemas.microsoft.com/office/powerpoint/2010/main">
    <mc:Choice Requires="p14">
      <p:transition p14:dur="250">
        <p:wipe dir="u"/>
      </p:transition>
    </mc:Choice>
    <mc:Fallback xmlns="">
      <p:transition>
        <p:wipe dir="u"/>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45067-3FC1-F341-8EC4-369D6F0C93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3B7ACD4-F817-484D-8E81-F9B358103091}"/>
              </a:ext>
            </a:extLst>
          </p:cNvPr>
          <p:cNvSpPr txBox="1"/>
          <p:nvPr/>
        </p:nvSpPr>
        <p:spPr>
          <a:xfrm>
            <a:off x="80225" y="762000"/>
            <a:ext cx="8983550" cy="830997"/>
          </a:xfrm>
          <a:prstGeom prst="rect">
            <a:avLst/>
          </a:prstGeom>
          <a:solidFill>
            <a:srgbClr val="000000"/>
          </a:solidFill>
        </p:spPr>
        <p:txBody>
          <a:bodyPr wrap="none" rtlCol="0">
            <a:spAutoFit/>
          </a:bodyPr>
          <a:lstStyle/>
          <a:p>
            <a:r>
              <a:rPr lang="en-US" sz="4800" b="1" dirty="0" err="1">
                <a:latin typeface="Arial Narrow" panose="020B0604020202020204" pitchFamily="34" charset="0"/>
                <a:cs typeface="Arial Narrow" panose="020B0604020202020204" pitchFamily="34" charset="0"/>
              </a:rPr>
              <a:t>NorthernLightsHealthEducation.com</a:t>
            </a:r>
            <a:endParaRPr lang="en-US" sz="4800" b="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20530374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50CB-AC22-734B-8C22-4E05DB5768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2B48B18-3FD3-4E45-A4E9-8D21E9364E0F}"/>
              </a:ext>
            </a:extLst>
          </p:cNvPr>
          <p:cNvSpPr txBox="1"/>
          <p:nvPr/>
        </p:nvSpPr>
        <p:spPr>
          <a:xfrm>
            <a:off x="685800" y="2438400"/>
            <a:ext cx="7391400" cy="2554545"/>
          </a:xfrm>
          <a:prstGeom prst="rect">
            <a:avLst/>
          </a:prstGeom>
          <a:noFill/>
        </p:spPr>
        <p:txBody>
          <a:bodyPr wrap="square" rtlCol="0">
            <a:spAutoFit/>
          </a:bodyPr>
          <a:lstStyle/>
          <a:p>
            <a:pPr algn="ctr"/>
            <a:r>
              <a:rPr lang="en-US" sz="7200" dirty="0">
                <a:effectLst>
                  <a:glow rad="101600">
                    <a:schemeClr val="bg2">
                      <a:alpha val="60000"/>
                    </a:schemeClr>
                  </a:glow>
                </a:effectLst>
                <a:latin typeface="Cooper Black" panose="0208090404030B020404" pitchFamily="18" charset="77"/>
                <a:cs typeface="Al Nile" pitchFamily="2" charset="-78"/>
              </a:rPr>
              <a:t>Arthritis:</a:t>
            </a:r>
          </a:p>
          <a:p>
            <a:pPr algn="ctr"/>
            <a:r>
              <a:rPr lang="en-US" sz="4400" dirty="0">
                <a:effectLst>
                  <a:glow rad="101600">
                    <a:schemeClr val="bg2">
                      <a:alpha val="60000"/>
                    </a:schemeClr>
                  </a:glow>
                </a:effectLst>
                <a:latin typeface="Cooper Black" panose="0208090404030B020404" pitchFamily="18" charset="77"/>
                <a:cs typeface="Al Nile" pitchFamily="2" charset="-78"/>
              </a:rPr>
              <a:t>Don’t Let Joint Pain Slow Your Journey</a:t>
            </a:r>
            <a:endParaRPr lang="en-US" sz="900" dirty="0">
              <a:effectLst>
                <a:glow rad="101600">
                  <a:schemeClr val="bg2">
                    <a:alpha val="60000"/>
                  </a:schemeClr>
                </a:glow>
              </a:effectLst>
              <a:latin typeface="Cooper Black" panose="0208090404030B020404" pitchFamily="18" charset="77"/>
              <a:cs typeface="Al Nile" pitchFamily="2" charset="-78"/>
            </a:endParaRPr>
          </a:p>
        </p:txBody>
      </p:sp>
    </p:spTree>
    <p:extLst>
      <p:ext uri="{BB962C8B-B14F-4D97-AF65-F5344CB8AC3E}">
        <p14:creationId xmlns:p14="http://schemas.microsoft.com/office/powerpoint/2010/main" val="41204627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a:extLst>
              <a:ext uri="{FF2B5EF4-FFF2-40B4-BE49-F238E27FC236}">
                <a16:creationId xmlns:a16="http://schemas.microsoft.com/office/drawing/2014/main" id="{09186CA2-4671-BB47-BB7D-E1284E25EFD2}"/>
              </a:ext>
            </a:extLst>
          </p:cNvPr>
          <p:cNvGrpSpPr>
            <a:grpSpLocks/>
          </p:cNvGrpSpPr>
          <p:nvPr/>
        </p:nvGrpSpPr>
        <p:grpSpPr bwMode="auto">
          <a:xfrm>
            <a:off x="6427788" y="-290513"/>
            <a:ext cx="2492375" cy="7272338"/>
            <a:chOff x="4049" y="-183"/>
            <a:chExt cx="1570" cy="4581"/>
          </a:xfrm>
        </p:grpSpPr>
        <p:sp>
          <p:nvSpPr>
            <p:cNvPr id="33804" name="Freeform 3">
              <a:extLst>
                <a:ext uri="{FF2B5EF4-FFF2-40B4-BE49-F238E27FC236}">
                  <a16:creationId xmlns:a16="http://schemas.microsoft.com/office/drawing/2014/main" id="{267F3545-26C7-5B45-942F-6195E92B8AC4}"/>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3805" name="Freeform 4">
              <a:extLst>
                <a:ext uri="{FF2B5EF4-FFF2-40B4-BE49-F238E27FC236}">
                  <a16:creationId xmlns:a16="http://schemas.microsoft.com/office/drawing/2014/main" id="{4E3C5CE5-1DB8-074D-8F43-A636BE8325CA}"/>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33795" name="Group 5">
            <a:extLst>
              <a:ext uri="{FF2B5EF4-FFF2-40B4-BE49-F238E27FC236}">
                <a16:creationId xmlns:a16="http://schemas.microsoft.com/office/drawing/2014/main" id="{E9C7AEF2-730E-244E-A41F-B8C31471D81A}"/>
              </a:ext>
            </a:extLst>
          </p:cNvPr>
          <p:cNvGrpSpPr>
            <a:grpSpLocks/>
          </p:cNvGrpSpPr>
          <p:nvPr/>
        </p:nvGrpSpPr>
        <p:grpSpPr bwMode="auto">
          <a:xfrm>
            <a:off x="6448425" y="3200400"/>
            <a:ext cx="2271713" cy="460375"/>
            <a:chOff x="4062" y="2016"/>
            <a:chExt cx="1431" cy="290"/>
          </a:xfrm>
        </p:grpSpPr>
        <p:sp>
          <p:nvSpPr>
            <p:cNvPr id="33802" name="Freeform 6">
              <a:extLst>
                <a:ext uri="{FF2B5EF4-FFF2-40B4-BE49-F238E27FC236}">
                  <a16:creationId xmlns:a16="http://schemas.microsoft.com/office/drawing/2014/main" id="{588A41AC-02C1-6A41-B113-46AEDB6B188B}"/>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3803" name="Freeform 7">
              <a:extLst>
                <a:ext uri="{FF2B5EF4-FFF2-40B4-BE49-F238E27FC236}">
                  <a16:creationId xmlns:a16="http://schemas.microsoft.com/office/drawing/2014/main" id="{3034ECF8-7685-E94F-AA66-D48A62B0D661}"/>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33796" name="Group 8">
            <a:extLst>
              <a:ext uri="{FF2B5EF4-FFF2-40B4-BE49-F238E27FC236}">
                <a16:creationId xmlns:a16="http://schemas.microsoft.com/office/drawing/2014/main" id="{9A0477C8-8C07-3A49-9785-54DBB271E531}"/>
              </a:ext>
            </a:extLst>
          </p:cNvPr>
          <p:cNvGrpSpPr>
            <a:grpSpLocks/>
          </p:cNvGrpSpPr>
          <p:nvPr/>
        </p:nvGrpSpPr>
        <p:grpSpPr bwMode="auto">
          <a:xfrm>
            <a:off x="6200775" y="1828800"/>
            <a:ext cx="2835275" cy="3028950"/>
            <a:chOff x="3906" y="1152"/>
            <a:chExt cx="1786" cy="1908"/>
          </a:xfrm>
        </p:grpSpPr>
        <p:sp>
          <p:nvSpPr>
            <p:cNvPr id="33800" name="Freeform 9">
              <a:extLst>
                <a:ext uri="{FF2B5EF4-FFF2-40B4-BE49-F238E27FC236}">
                  <a16:creationId xmlns:a16="http://schemas.microsoft.com/office/drawing/2014/main" id="{D5E8F2D2-41CF-414E-8363-7FE2D0C1FDF1}"/>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3801" name="Freeform 10">
              <a:extLst>
                <a:ext uri="{FF2B5EF4-FFF2-40B4-BE49-F238E27FC236}">
                  <a16:creationId xmlns:a16="http://schemas.microsoft.com/office/drawing/2014/main" id="{71EE8851-97F8-354B-A298-685FDD1DD7DE}"/>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33797" name="Picture 31" descr="C:\new beginnings\animations\Blood flow.gif">
            <a:extLst>
              <a:ext uri="{FF2B5EF4-FFF2-40B4-BE49-F238E27FC236}">
                <a16:creationId xmlns:a16="http://schemas.microsoft.com/office/drawing/2014/main" id="{EB97CB41-5ACB-F049-89EE-811471DFEE16}"/>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257800" y="-228600"/>
            <a:ext cx="1841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0" name="Text Box 32">
            <a:extLst>
              <a:ext uri="{FF2B5EF4-FFF2-40B4-BE49-F238E27FC236}">
                <a16:creationId xmlns:a16="http://schemas.microsoft.com/office/drawing/2014/main" id="{7828FC82-5232-A74A-B1D5-6455DAB791E5}"/>
              </a:ext>
            </a:extLst>
          </p:cNvPr>
          <p:cNvSpPr txBox="1">
            <a:spLocks noChangeArrowheads="1"/>
          </p:cNvSpPr>
          <p:nvPr/>
        </p:nvSpPr>
        <p:spPr bwMode="auto">
          <a:xfrm>
            <a:off x="685800" y="2286000"/>
            <a:ext cx="4495800" cy="2235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flatTx/>
          </a:bodyPr>
          <a:lstStyle/>
          <a:p>
            <a:pPr algn="l">
              <a:lnSpc>
                <a:spcPct val="130000"/>
              </a:lnSpc>
              <a:spcBef>
                <a:spcPct val="50000"/>
              </a:spcBef>
              <a:defRPr/>
            </a:pPr>
            <a:r>
              <a:rPr lang="en-US" sz="3600" dirty="0">
                <a:latin typeface="Microsoft Tai Le Regular"/>
                <a:ea typeface="+mn-ea"/>
              </a:rPr>
              <a:t>Blood must flow by the joint to maintain cartilage nutrition.</a:t>
            </a:r>
          </a:p>
        </p:txBody>
      </p:sp>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1027">
            <a:extLst>
              <a:ext uri="{FF2B5EF4-FFF2-40B4-BE49-F238E27FC236}">
                <a16:creationId xmlns:a16="http://schemas.microsoft.com/office/drawing/2014/main" id="{48301F90-B68E-9C45-8457-48C365B3EED9}"/>
              </a:ext>
            </a:extLst>
          </p:cNvPr>
          <p:cNvGrpSpPr>
            <a:grpSpLocks/>
          </p:cNvGrpSpPr>
          <p:nvPr/>
        </p:nvGrpSpPr>
        <p:grpSpPr bwMode="auto">
          <a:xfrm>
            <a:off x="6427788" y="-290513"/>
            <a:ext cx="2492375" cy="7272338"/>
            <a:chOff x="4049" y="-183"/>
            <a:chExt cx="1570" cy="4581"/>
          </a:xfrm>
        </p:grpSpPr>
        <p:sp>
          <p:nvSpPr>
            <p:cNvPr id="34829" name="Freeform 1028">
              <a:extLst>
                <a:ext uri="{FF2B5EF4-FFF2-40B4-BE49-F238E27FC236}">
                  <a16:creationId xmlns:a16="http://schemas.microsoft.com/office/drawing/2014/main" id="{684ABE5E-93EE-5441-818F-53D3859B4637}"/>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4830" name="Freeform 1029">
              <a:extLst>
                <a:ext uri="{FF2B5EF4-FFF2-40B4-BE49-F238E27FC236}">
                  <a16:creationId xmlns:a16="http://schemas.microsoft.com/office/drawing/2014/main" id="{C6A7C499-203A-AD4F-AF06-7317769CBFE8}"/>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34819" name="Group 1030">
            <a:extLst>
              <a:ext uri="{FF2B5EF4-FFF2-40B4-BE49-F238E27FC236}">
                <a16:creationId xmlns:a16="http://schemas.microsoft.com/office/drawing/2014/main" id="{0FAF8A68-874B-0444-A59B-6FF124EE3075}"/>
              </a:ext>
            </a:extLst>
          </p:cNvPr>
          <p:cNvGrpSpPr>
            <a:grpSpLocks/>
          </p:cNvGrpSpPr>
          <p:nvPr/>
        </p:nvGrpSpPr>
        <p:grpSpPr bwMode="auto">
          <a:xfrm>
            <a:off x="6448425" y="3200400"/>
            <a:ext cx="2271713" cy="460375"/>
            <a:chOff x="4062" y="2016"/>
            <a:chExt cx="1431" cy="290"/>
          </a:xfrm>
        </p:grpSpPr>
        <p:sp>
          <p:nvSpPr>
            <p:cNvPr id="34827" name="Freeform 1031">
              <a:extLst>
                <a:ext uri="{FF2B5EF4-FFF2-40B4-BE49-F238E27FC236}">
                  <a16:creationId xmlns:a16="http://schemas.microsoft.com/office/drawing/2014/main" id="{AA5E0AC5-1486-2C47-A0A6-16C9EADD4DC7}"/>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4828" name="Freeform 1032">
              <a:extLst>
                <a:ext uri="{FF2B5EF4-FFF2-40B4-BE49-F238E27FC236}">
                  <a16:creationId xmlns:a16="http://schemas.microsoft.com/office/drawing/2014/main" id="{D4BF123D-432A-6940-90A3-E6937A02F72B}"/>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34820" name="Group 1033">
            <a:extLst>
              <a:ext uri="{FF2B5EF4-FFF2-40B4-BE49-F238E27FC236}">
                <a16:creationId xmlns:a16="http://schemas.microsoft.com/office/drawing/2014/main" id="{0B1EA148-C784-5943-8B6D-553AA84C571A}"/>
              </a:ext>
            </a:extLst>
          </p:cNvPr>
          <p:cNvGrpSpPr>
            <a:grpSpLocks/>
          </p:cNvGrpSpPr>
          <p:nvPr/>
        </p:nvGrpSpPr>
        <p:grpSpPr bwMode="auto">
          <a:xfrm>
            <a:off x="6200775" y="1828800"/>
            <a:ext cx="2835275" cy="3028950"/>
            <a:chOff x="3906" y="1152"/>
            <a:chExt cx="1786" cy="1908"/>
          </a:xfrm>
        </p:grpSpPr>
        <p:sp>
          <p:nvSpPr>
            <p:cNvPr id="34825" name="Freeform 1034">
              <a:extLst>
                <a:ext uri="{FF2B5EF4-FFF2-40B4-BE49-F238E27FC236}">
                  <a16:creationId xmlns:a16="http://schemas.microsoft.com/office/drawing/2014/main" id="{79FB92B4-A87B-5746-AD17-197BF05C4915}"/>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4826" name="Freeform 1035">
              <a:extLst>
                <a:ext uri="{FF2B5EF4-FFF2-40B4-BE49-F238E27FC236}">
                  <a16:creationId xmlns:a16="http://schemas.microsoft.com/office/drawing/2014/main" id="{1D860A23-CF2A-0F4A-96BF-38F6870A5827}"/>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34821" name="Picture 1040" descr="C:\Documents and Settings\Administrator\My Documents\My Pictures\blood righ-r.gif">
            <a:extLst>
              <a:ext uri="{FF2B5EF4-FFF2-40B4-BE49-F238E27FC236}">
                <a16:creationId xmlns:a16="http://schemas.microsoft.com/office/drawing/2014/main" id="{B975C0A6-B02C-004B-8838-6019076FAFD7}"/>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921375" y="32766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8" name="Text Box 1042">
            <a:extLst>
              <a:ext uri="{FF2B5EF4-FFF2-40B4-BE49-F238E27FC236}">
                <a16:creationId xmlns:a16="http://schemas.microsoft.com/office/drawing/2014/main" id="{AA2F69E0-9416-734A-9A7F-2CE5C22D7B68}"/>
              </a:ext>
            </a:extLst>
          </p:cNvPr>
          <p:cNvSpPr txBox="1">
            <a:spLocks noChangeArrowheads="1"/>
          </p:cNvSpPr>
          <p:nvPr/>
        </p:nvSpPr>
        <p:spPr bwMode="auto">
          <a:xfrm>
            <a:off x="81784" y="26983"/>
            <a:ext cx="6294420" cy="85408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l">
              <a:lnSpc>
                <a:spcPct val="150000"/>
              </a:lnSpc>
              <a:spcBef>
                <a:spcPct val="50000"/>
              </a:spcBef>
              <a:defRPr/>
            </a:pPr>
            <a:r>
              <a:rPr lang="en-US" sz="3600" dirty="0">
                <a:latin typeface="Microsoft Tai Le Regular"/>
                <a:ea typeface="+mn-ea"/>
              </a:rPr>
              <a:t>Fluid Must Flow To Cartilage.</a:t>
            </a:r>
          </a:p>
        </p:txBody>
      </p:sp>
      <p:pic>
        <p:nvPicPr>
          <p:cNvPr id="34823" name="Picture 1046" descr="C:\new beginnings\animations\Blood flow.gif">
            <a:extLst>
              <a:ext uri="{FF2B5EF4-FFF2-40B4-BE49-F238E27FC236}">
                <a16:creationId xmlns:a16="http://schemas.microsoft.com/office/drawing/2014/main" id="{9499B510-133F-8747-8567-1F99D2087298}"/>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257800" y="-152400"/>
            <a:ext cx="1841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
            <a:extLst>
              <a:ext uri="{FF2B5EF4-FFF2-40B4-BE49-F238E27FC236}">
                <a16:creationId xmlns:a16="http://schemas.microsoft.com/office/drawing/2014/main" id="{00A8BE73-20E5-8440-B85C-11D8CF537110}"/>
              </a:ext>
            </a:extLst>
          </p:cNvPr>
          <p:cNvGrpSpPr>
            <a:grpSpLocks/>
          </p:cNvGrpSpPr>
          <p:nvPr/>
        </p:nvGrpSpPr>
        <p:grpSpPr bwMode="auto">
          <a:xfrm>
            <a:off x="6427788" y="-290513"/>
            <a:ext cx="2492375" cy="7272338"/>
            <a:chOff x="4049" y="-183"/>
            <a:chExt cx="1570" cy="4581"/>
          </a:xfrm>
        </p:grpSpPr>
        <p:sp>
          <p:nvSpPr>
            <p:cNvPr id="35853" name="Freeform 3">
              <a:extLst>
                <a:ext uri="{FF2B5EF4-FFF2-40B4-BE49-F238E27FC236}">
                  <a16:creationId xmlns:a16="http://schemas.microsoft.com/office/drawing/2014/main" id="{86D7FB69-0EF9-114A-A2CF-F7F707AB9498}"/>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5854" name="Freeform 4">
              <a:extLst>
                <a:ext uri="{FF2B5EF4-FFF2-40B4-BE49-F238E27FC236}">
                  <a16:creationId xmlns:a16="http://schemas.microsoft.com/office/drawing/2014/main" id="{C09C1B73-7D8D-4943-9179-D11010D8085B}"/>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35843" name="Group 5">
            <a:extLst>
              <a:ext uri="{FF2B5EF4-FFF2-40B4-BE49-F238E27FC236}">
                <a16:creationId xmlns:a16="http://schemas.microsoft.com/office/drawing/2014/main" id="{6788D720-CB64-D24C-B180-986B473251AA}"/>
              </a:ext>
            </a:extLst>
          </p:cNvPr>
          <p:cNvGrpSpPr>
            <a:grpSpLocks/>
          </p:cNvGrpSpPr>
          <p:nvPr/>
        </p:nvGrpSpPr>
        <p:grpSpPr bwMode="auto">
          <a:xfrm>
            <a:off x="6448425" y="3200400"/>
            <a:ext cx="2271713" cy="460375"/>
            <a:chOff x="4062" y="2016"/>
            <a:chExt cx="1431" cy="290"/>
          </a:xfrm>
        </p:grpSpPr>
        <p:sp>
          <p:nvSpPr>
            <p:cNvPr id="35851" name="Freeform 6">
              <a:extLst>
                <a:ext uri="{FF2B5EF4-FFF2-40B4-BE49-F238E27FC236}">
                  <a16:creationId xmlns:a16="http://schemas.microsoft.com/office/drawing/2014/main" id="{CFFC4915-8B7A-C444-A0FF-AD51E2E9190E}"/>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5852" name="Freeform 7">
              <a:extLst>
                <a:ext uri="{FF2B5EF4-FFF2-40B4-BE49-F238E27FC236}">
                  <a16:creationId xmlns:a16="http://schemas.microsoft.com/office/drawing/2014/main" id="{F422C65E-7B8F-9247-8115-5F911C865A80}"/>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35844" name="Group 8">
            <a:extLst>
              <a:ext uri="{FF2B5EF4-FFF2-40B4-BE49-F238E27FC236}">
                <a16:creationId xmlns:a16="http://schemas.microsoft.com/office/drawing/2014/main" id="{32C02778-CC21-994D-8ABA-F373C2AC9302}"/>
              </a:ext>
            </a:extLst>
          </p:cNvPr>
          <p:cNvGrpSpPr>
            <a:grpSpLocks/>
          </p:cNvGrpSpPr>
          <p:nvPr/>
        </p:nvGrpSpPr>
        <p:grpSpPr bwMode="auto">
          <a:xfrm>
            <a:off x="6200775" y="1828800"/>
            <a:ext cx="2835275" cy="3028950"/>
            <a:chOff x="3906" y="1152"/>
            <a:chExt cx="1786" cy="1908"/>
          </a:xfrm>
        </p:grpSpPr>
        <p:sp>
          <p:nvSpPr>
            <p:cNvPr id="35849" name="Freeform 9">
              <a:extLst>
                <a:ext uri="{FF2B5EF4-FFF2-40B4-BE49-F238E27FC236}">
                  <a16:creationId xmlns:a16="http://schemas.microsoft.com/office/drawing/2014/main" id="{1D4C697D-D054-0548-AA99-8FA16485D90E}"/>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5850" name="Freeform 10">
              <a:extLst>
                <a:ext uri="{FF2B5EF4-FFF2-40B4-BE49-F238E27FC236}">
                  <a16:creationId xmlns:a16="http://schemas.microsoft.com/office/drawing/2014/main" id="{5CBAD24A-10A1-6948-84EC-D7F3AB6E9119}"/>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8210" name="Text Box 18">
            <a:extLst>
              <a:ext uri="{FF2B5EF4-FFF2-40B4-BE49-F238E27FC236}">
                <a16:creationId xmlns:a16="http://schemas.microsoft.com/office/drawing/2014/main" id="{037D5C85-041F-A14D-AF7D-51D81DD94882}"/>
              </a:ext>
            </a:extLst>
          </p:cNvPr>
          <p:cNvSpPr txBox="1">
            <a:spLocks noChangeArrowheads="1"/>
          </p:cNvSpPr>
          <p:nvPr/>
        </p:nvSpPr>
        <p:spPr bwMode="auto">
          <a:xfrm>
            <a:off x="228600" y="0"/>
            <a:ext cx="4027250" cy="150810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l">
              <a:lnSpc>
                <a:spcPct val="150000"/>
              </a:lnSpc>
              <a:spcBef>
                <a:spcPct val="50000"/>
              </a:spcBef>
              <a:defRPr/>
            </a:pPr>
            <a:r>
              <a:rPr lang="en-US" sz="3200" dirty="0">
                <a:latin typeface="Microsoft Tai Le Regular"/>
                <a:ea typeface="+mn-ea"/>
              </a:rPr>
              <a:t>Fluid must also flow away from cartilage.</a:t>
            </a:r>
          </a:p>
        </p:txBody>
      </p:sp>
      <p:pic>
        <p:nvPicPr>
          <p:cNvPr id="35846" name="Picture 19" descr="C:\Documents and Settings\Administrator\My Documents\My Pictures\waste left-y.gif">
            <a:extLst>
              <a:ext uri="{FF2B5EF4-FFF2-40B4-BE49-F238E27FC236}">
                <a16:creationId xmlns:a16="http://schemas.microsoft.com/office/drawing/2014/main" id="{9BDA0AC1-3B6D-E14B-9611-B35A7DFFB93D}"/>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921375" y="3494088"/>
            <a:ext cx="4794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23" descr="C:\new beginnings\animations\Blood flow.gif">
            <a:extLst>
              <a:ext uri="{FF2B5EF4-FFF2-40B4-BE49-F238E27FC236}">
                <a16:creationId xmlns:a16="http://schemas.microsoft.com/office/drawing/2014/main" id="{B07EB008-7349-BE4C-A707-5EA7EE62583C}"/>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257800" y="-152400"/>
            <a:ext cx="1841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26">
            <a:extLst>
              <a:ext uri="{FF2B5EF4-FFF2-40B4-BE49-F238E27FC236}">
                <a16:creationId xmlns:a16="http://schemas.microsoft.com/office/drawing/2014/main" id="{0C27A7DB-57DC-FD4C-9E04-777E65324F4B}"/>
              </a:ext>
            </a:extLst>
          </p:cNvPr>
          <p:cNvSpPr>
            <a:spLocks noChangeArrowheads="1"/>
          </p:cNvSpPr>
          <p:nvPr/>
        </p:nvSpPr>
        <p:spPr bwMode="auto">
          <a:xfrm>
            <a:off x="0" y="0"/>
            <a:ext cx="9144000" cy="6858000"/>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pic>
        <p:nvPicPr>
          <p:cNvPr id="36867" name="Picture 1027" descr="C:\Documents and Settings\Administrator\My Documents\My Pictures\back3.jpg">
            <a:extLst>
              <a:ext uri="{FF2B5EF4-FFF2-40B4-BE49-F238E27FC236}">
                <a16:creationId xmlns:a16="http://schemas.microsoft.com/office/drawing/2014/main" id="{745E7DDC-107F-D644-AD0D-BC91302DC8F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0" y="0"/>
            <a:ext cx="6384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6" name="Oval 1028">
            <a:extLst>
              <a:ext uri="{FF2B5EF4-FFF2-40B4-BE49-F238E27FC236}">
                <a16:creationId xmlns:a16="http://schemas.microsoft.com/office/drawing/2014/main" id="{0268D694-E1F6-5943-912E-0B452D4395B9}"/>
              </a:ext>
            </a:extLst>
          </p:cNvPr>
          <p:cNvSpPr>
            <a:spLocks noChangeArrowheads="1"/>
          </p:cNvSpPr>
          <p:nvPr/>
        </p:nvSpPr>
        <p:spPr bwMode="auto">
          <a:xfrm>
            <a:off x="76200" y="457200"/>
            <a:ext cx="9067800" cy="6019800"/>
          </a:xfrm>
          <a:prstGeom prst="ellipse">
            <a:avLst/>
          </a:prstGeom>
          <a:solidFill>
            <a:srgbClr val="FFFFFF"/>
          </a:solidFill>
          <a:ln w="76200">
            <a:solidFill>
              <a:schemeClr val="tx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Microsoft Tai Le Regular"/>
              <a:ea typeface="+mn-ea"/>
            </a:endParaRPr>
          </a:p>
        </p:txBody>
      </p:sp>
      <p:pic>
        <p:nvPicPr>
          <p:cNvPr id="279557" name="Picture 1029" descr="C:\Documents and Settings\Administrator\My Documents\My Pictures\LBP graphic Disc.gif">
            <a:extLst>
              <a:ext uri="{FF2B5EF4-FFF2-40B4-BE49-F238E27FC236}">
                <a16:creationId xmlns:a16="http://schemas.microsoft.com/office/drawing/2014/main" id="{3B4C1544-9764-0A40-AE82-B4A23069FD74}"/>
              </a:ext>
            </a:extLst>
          </p:cNvPr>
          <p:cNvPicPr>
            <a:picLocks noChangeAspect="1" noChangeArrowheads="1"/>
          </p:cNvPicPr>
          <p:nvPr/>
        </p:nvPicPr>
        <p:blipFill>
          <a:blip r:embed="rId3"/>
          <a:srcRect/>
          <a:stretch>
            <a:fillRect/>
          </a:stretch>
        </p:blipFill>
        <p:spPr bwMode="auto">
          <a:xfrm>
            <a:off x="2043113" y="1600200"/>
            <a:ext cx="5119687" cy="3884613"/>
          </a:xfrm>
          <a:prstGeom prst="rect">
            <a:avLst/>
          </a:prstGeom>
          <a:noFill/>
          <a:effectLst>
            <a:outerShdw blurRad="63500" dist="107763" dir="2700000" algn="ctr" rotWithShape="0">
              <a:schemeClr val="folHlink">
                <a:alpha val="50000"/>
              </a:schemeClr>
            </a:outerShdw>
          </a:effectLst>
        </p:spPr>
      </p:pic>
      <p:pic>
        <p:nvPicPr>
          <p:cNvPr id="279558" name="Picture 1030" descr="C:\Documents and Settings\Administrator\My Documents\My Pictures\LBP graphic Disc blood.gif">
            <a:extLst>
              <a:ext uri="{FF2B5EF4-FFF2-40B4-BE49-F238E27FC236}">
                <a16:creationId xmlns:a16="http://schemas.microsoft.com/office/drawing/2014/main" id="{DA49CFAA-292A-3B46-9297-33AB357706B1}"/>
              </a:ext>
            </a:extLst>
          </p:cNvPr>
          <p:cNvPicPr>
            <a:picLocks noChangeAspect="1" noChangeArrowheads="1"/>
          </p:cNvPicPr>
          <p:nvPr/>
        </p:nvPicPr>
        <p:blipFill>
          <a:blip r:embed="rId4"/>
          <a:srcRect/>
          <a:stretch>
            <a:fillRect/>
          </a:stretch>
        </p:blipFill>
        <p:spPr bwMode="auto">
          <a:xfrm>
            <a:off x="1676400" y="1295400"/>
            <a:ext cx="4724400" cy="3730625"/>
          </a:xfrm>
          <a:prstGeom prst="rect">
            <a:avLst/>
          </a:prstGeom>
          <a:noFill/>
          <a:effectLst>
            <a:outerShdw blurRad="63500" dist="89803" dir="2700000" algn="ctr" rotWithShape="0">
              <a:schemeClr val="folHlink">
                <a:alpha val="74998"/>
              </a:schemeClr>
            </a:outerShdw>
          </a:effectLst>
        </p:spPr>
      </p:pic>
      <p:pic>
        <p:nvPicPr>
          <p:cNvPr id="279559" name="Picture 1031" descr="C:\Documents and Settings\Administrator\My Documents\My Pictures\LBP graphic Disc blood ring.gif">
            <a:extLst>
              <a:ext uri="{FF2B5EF4-FFF2-40B4-BE49-F238E27FC236}">
                <a16:creationId xmlns:a16="http://schemas.microsoft.com/office/drawing/2014/main" id="{B9186EB5-42AA-A546-BC7F-52B90A24EEE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57400" y="1458913"/>
            <a:ext cx="5410200" cy="3951287"/>
          </a:xfrm>
          <a:prstGeom prst="rect">
            <a:avLst/>
          </a:prstGeom>
          <a:noFill/>
          <a:effectLst>
            <a:outerShdw blurRad="63500" dist="71842" dir="2700000" algn="ctr" rotWithShape="0">
              <a:schemeClr val="folHlink">
                <a:alpha val="50000"/>
              </a:schemeClr>
            </a:outerShdw>
          </a:effectLst>
        </p:spPr>
      </p:pic>
      <p:sp>
        <p:nvSpPr>
          <p:cNvPr id="279560" name="Rectangle 1032">
            <a:extLst>
              <a:ext uri="{FF2B5EF4-FFF2-40B4-BE49-F238E27FC236}">
                <a16:creationId xmlns:a16="http://schemas.microsoft.com/office/drawing/2014/main" id="{B5A51F22-6F47-DB43-9CFB-19A5279DE85D}"/>
              </a:ext>
            </a:extLst>
          </p:cNvPr>
          <p:cNvSpPr>
            <a:spLocks noGrp="1" noChangeArrowheads="1"/>
          </p:cNvSpPr>
          <p:nvPr>
            <p:ph type="title"/>
          </p:nvPr>
        </p:nvSpPr>
        <p:spPr>
          <a:xfrm>
            <a:off x="685800" y="76200"/>
            <a:ext cx="7772400" cy="1143000"/>
          </a:xfrm>
          <a:effectLst>
            <a:outerShdw blurRad="63500" dist="38099" dir="2700000" algn="ctr" rotWithShape="0">
              <a:schemeClr val="bg2">
                <a:alpha val="74997"/>
              </a:schemeClr>
            </a:outerShdw>
          </a:effectLst>
        </p:spPr>
        <p:txBody>
          <a:bodyPr/>
          <a:lstStyle/>
          <a:p>
            <a:pPr eaLnBrk="1" hangingPunct="1">
              <a:defRPr/>
            </a:pPr>
            <a:r>
              <a:rPr lang="en-US" sz="7200" b="1">
                <a:solidFill>
                  <a:srgbClr val="FFFF00"/>
                </a:solidFill>
                <a:ea typeface="+mj-ea"/>
                <a:cs typeface="+mj-cs"/>
              </a:rPr>
              <a:t>Why?</a:t>
            </a:r>
          </a:p>
        </p:txBody>
      </p:sp>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79556"/>
                                        </p:tgtEl>
                                        <p:attrNameLst>
                                          <p:attrName>style.visibility</p:attrName>
                                        </p:attrNameLst>
                                      </p:cBhvr>
                                      <p:to>
                                        <p:strVal val="visible"/>
                                      </p:to>
                                    </p:set>
                                    <p:animEffect transition="in" filter="box(out)">
                                      <p:cBhvr>
                                        <p:cTn id="7" dur="500"/>
                                        <p:tgtEl>
                                          <p:spTgt spid="279556"/>
                                        </p:tgtEl>
                                      </p:cBhvr>
                                    </p:animEffect>
                                  </p:childTnLst>
                                </p:cTn>
                              </p:par>
                            </p:childTnLst>
                          </p:cTn>
                        </p:par>
                        <p:par>
                          <p:cTn id="8" fill="hold" nodeType="afterGroup">
                            <p:stCondLst>
                              <p:cond delay="500"/>
                            </p:stCondLst>
                            <p:childTnLst>
                              <p:par>
                                <p:cTn id="9" presetID="23" presetClass="entr" presetSubtype="288" fill="hold" nodeType="afterEffect">
                                  <p:stCondLst>
                                    <p:cond delay="0"/>
                                  </p:stCondLst>
                                  <p:childTnLst>
                                    <p:set>
                                      <p:cBhvr>
                                        <p:cTn id="10" dur="1" fill="hold">
                                          <p:stCondLst>
                                            <p:cond delay="0"/>
                                          </p:stCondLst>
                                        </p:cTn>
                                        <p:tgtEl>
                                          <p:spTgt spid="279557"/>
                                        </p:tgtEl>
                                        <p:attrNameLst>
                                          <p:attrName>style.visibility</p:attrName>
                                        </p:attrNameLst>
                                      </p:cBhvr>
                                      <p:to>
                                        <p:strVal val="visible"/>
                                      </p:to>
                                    </p:set>
                                    <p:anim calcmode="lin" valueType="num">
                                      <p:cBhvr>
                                        <p:cTn id="11" dur="500" fill="hold"/>
                                        <p:tgtEl>
                                          <p:spTgt spid="279557"/>
                                        </p:tgtEl>
                                        <p:attrNameLst>
                                          <p:attrName>ppt_w</p:attrName>
                                        </p:attrNameLst>
                                      </p:cBhvr>
                                      <p:tavLst>
                                        <p:tav tm="0">
                                          <p:val>
                                            <p:strVal val="4/3*#ppt_w"/>
                                          </p:val>
                                        </p:tav>
                                        <p:tav tm="100000">
                                          <p:val>
                                            <p:strVal val="#ppt_w"/>
                                          </p:val>
                                        </p:tav>
                                      </p:tavLst>
                                    </p:anim>
                                    <p:anim calcmode="lin" valueType="num">
                                      <p:cBhvr>
                                        <p:cTn id="12" dur="500" fill="hold"/>
                                        <p:tgtEl>
                                          <p:spTgt spid="279557"/>
                                        </p:tgtEl>
                                        <p:attrNameLst>
                                          <p:attrName>ppt_h</p:attrName>
                                        </p:attrNameLst>
                                      </p:cBhvr>
                                      <p:tavLst>
                                        <p:tav tm="0">
                                          <p:val>
                                            <p:strVal val="4/3*#ppt_h"/>
                                          </p:val>
                                        </p:tav>
                                        <p:tav tm="100000">
                                          <p:val>
                                            <p:strVal val="#ppt_h"/>
                                          </p:val>
                                        </p:tav>
                                      </p:tavLst>
                                    </p:anim>
                                  </p:childTnLst>
                                  <p:subTnLst>
                                    <p:set>
                                      <p:cBhvr override="childStyle">
                                        <p:cTn dur="1" fill="hold" display="0" masterRel="nextClick" afterEffect="1"/>
                                        <p:tgtEl>
                                          <p:spTgt spid="279557"/>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288" fill="hold" nodeType="clickEffect">
                                  <p:stCondLst>
                                    <p:cond delay="0"/>
                                  </p:stCondLst>
                                  <p:childTnLst>
                                    <p:set>
                                      <p:cBhvr>
                                        <p:cTn id="16" dur="1" fill="hold">
                                          <p:stCondLst>
                                            <p:cond delay="0"/>
                                          </p:stCondLst>
                                        </p:cTn>
                                        <p:tgtEl>
                                          <p:spTgt spid="279558"/>
                                        </p:tgtEl>
                                        <p:attrNameLst>
                                          <p:attrName>style.visibility</p:attrName>
                                        </p:attrNameLst>
                                      </p:cBhvr>
                                      <p:to>
                                        <p:strVal val="visible"/>
                                      </p:to>
                                    </p:set>
                                    <p:anim calcmode="lin" valueType="num">
                                      <p:cBhvr>
                                        <p:cTn id="17" dur="500" fill="hold"/>
                                        <p:tgtEl>
                                          <p:spTgt spid="279558"/>
                                        </p:tgtEl>
                                        <p:attrNameLst>
                                          <p:attrName>ppt_w</p:attrName>
                                        </p:attrNameLst>
                                      </p:cBhvr>
                                      <p:tavLst>
                                        <p:tav tm="0">
                                          <p:val>
                                            <p:strVal val="4/3*#ppt_w"/>
                                          </p:val>
                                        </p:tav>
                                        <p:tav tm="100000">
                                          <p:val>
                                            <p:strVal val="#ppt_w"/>
                                          </p:val>
                                        </p:tav>
                                      </p:tavLst>
                                    </p:anim>
                                    <p:anim calcmode="lin" valueType="num">
                                      <p:cBhvr>
                                        <p:cTn id="18" dur="500" fill="hold"/>
                                        <p:tgtEl>
                                          <p:spTgt spid="279558"/>
                                        </p:tgtEl>
                                        <p:attrNameLst>
                                          <p:attrName>ppt_h</p:attrName>
                                        </p:attrNameLst>
                                      </p:cBhvr>
                                      <p:tavLst>
                                        <p:tav tm="0">
                                          <p:val>
                                            <p:strVal val="4/3*#ppt_h"/>
                                          </p:val>
                                        </p:tav>
                                        <p:tav tm="100000">
                                          <p:val>
                                            <p:strVal val="#ppt_h"/>
                                          </p:val>
                                        </p:tav>
                                      </p:tavLst>
                                    </p:anim>
                                  </p:childTnLst>
                                  <p:subTnLst>
                                    <p:set>
                                      <p:cBhvr override="childStyle">
                                        <p:cTn dur="1" fill="hold" display="0" masterRel="nextClick" afterEffect="1"/>
                                        <p:tgtEl>
                                          <p:spTgt spid="279558"/>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288" fill="hold" nodeType="clickEffect">
                                  <p:stCondLst>
                                    <p:cond delay="0"/>
                                  </p:stCondLst>
                                  <p:childTnLst>
                                    <p:set>
                                      <p:cBhvr>
                                        <p:cTn id="22" dur="1" fill="hold">
                                          <p:stCondLst>
                                            <p:cond delay="0"/>
                                          </p:stCondLst>
                                        </p:cTn>
                                        <p:tgtEl>
                                          <p:spTgt spid="279559"/>
                                        </p:tgtEl>
                                        <p:attrNameLst>
                                          <p:attrName>style.visibility</p:attrName>
                                        </p:attrNameLst>
                                      </p:cBhvr>
                                      <p:to>
                                        <p:strVal val="visible"/>
                                      </p:to>
                                    </p:set>
                                    <p:anim calcmode="lin" valueType="num">
                                      <p:cBhvr>
                                        <p:cTn id="23" dur="500" fill="hold"/>
                                        <p:tgtEl>
                                          <p:spTgt spid="279559"/>
                                        </p:tgtEl>
                                        <p:attrNameLst>
                                          <p:attrName>ppt_w</p:attrName>
                                        </p:attrNameLst>
                                      </p:cBhvr>
                                      <p:tavLst>
                                        <p:tav tm="0">
                                          <p:val>
                                            <p:strVal val="4/3*#ppt_w"/>
                                          </p:val>
                                        </p:tav>
                                        <p:tav tm="100000">
                                          <p:val>
                                            <p:strVal val="#ppt_w"/>
                                          </p:val>
                                        </p:tav>
                                      </p:tavLst>
                                    </p:anim>
                                    <p:anim calcmode="lin" valueType="num">
                                      <p:cBhvr>
                                        <p:cTn id="24" dur="500" fill="hold"/>
                                        <p:tgtEl>
                                          <p:spTgt spid="27955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4" descr="C:\new beginnings\animations\Blood flow.gif">
            <a:extLst>
              <a:ext uri="{FF2B5EF4-FFF2-40B4-BE49-F238E27FC236}">
                <a16:creationId xmlns:a16="http://schemas.microsoft.com/office/drawing/2014/main" id="{FCACD8CD-5EDF-F74C-A264-6878FEB7B1BE}"/>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334000" y="-228600"/>
            <a:ext cx="1841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1" name="Group 2">
            <a:extLst>
              <a:ext uri="{FF2B5EF4-FFF2-40B4-BE49-F238E27FC236}">
                <a16:creationId xmlns:a16="http://schemas.microsoft.com/office/drawing/2014/main" id="{B0DBD30B-04F0-DB4A-8344-3583500B4E98}"/>
              </a:ext>
            </a:extLst>
          </p:cNvPr>
          <p:cNvGrpSpPr>
            <a:grpSpLocks/>
          </p:cNvGrpSpPr>
          <p:nvPr/>
        </p:nvGrpSpPr>
        <p:grpSpPr bwMode="auto">
          <a:xfrm>
            <a:off x="6427788" y="-290513"/>
            <a:ext cx="2492375" cy="7272338"/>
            <a:chOff x="4049" y="-183"/>
            <a:chExt cx="1570" cy="4581"/>
          </a:xfrm>
        </p:grpSpPr>
        <p:sp>
          <p:nvSpPr>
            <p:cNvPr id="37903" name="Freeform 3">
              <a:extLst>
                <a:ext uri="{FF2B5EF4-FFF2-40B4-BE49-F238E27FC236}">
                  <a16:creationId xmlns:a16="http://schemas.microsoft.com/office/drawing/2014/main" id="{E9A39B4D-3EC1-D745-A489-A94251E8A029}"/>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7904" name="Freeform 4">
              <a:extLst>
                <a:ext uri="{FF2B5EF4-FFF2-40B4-BE49-F238E27FC236}">
                  <a16:creationId xmlns:a16="http://schemas.microsoft.com/office/drawing/2014/main" id="{051E5A61-4FFD-194D-A937-376FCD18D33C}"/>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37892" name="Group 5">
            <a:extLst>
              <a:ext uri="{FF2B5EF4-FFF2-40B4-BE49-F238E27FC236}">
                <a16:creationId xmlns:a16="http://schemas.microsoft.com/office/drawing/2014/main" id="{B00B4E35-A549-DF49-B9C6-FFA7540A9550}"/>
              </a:ext>
            </a:extLst>
          </p:cNvPr>
          <p:cNvGrpSpPr>
            <a:grpSpLocks/>
          </p:cNvGrpSpPr>
          <p:nvPr/>
        </p:nvGrpSpPr>
        <p:grpSpPr bwMode="auto">
          <a:xfrm>
            <a:off x="6448425" y="3200400"/>
            <a:ext cx="2271713" cy="460375"/>
            <a:chOff x="4062" y="2016"/>
            <a:chExt cx="1431" cy="290"/>
          </a:xfrm>
        </p:grpSpPr>
        <p:sp>
          <p:nvSpPr>
            <p:cNvPr id="37901" name="Freeform 6">
              <a:extLst>
                <a:ext uri="{FF2B5EF4-FFF2-40B4-BE49-F238E27FC236}">
                  <a16:creationId xmlns:a16="http://schemas.microsoft.com/office/drawing/2014/main" id="{FF8CB457-48FA-B747-B14A-49F245A62568}"/>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7902" name="Freeform 7">
              <a:extLst>
                <a:ext uri="{FF2B5EF4-FFF2-40B4-BE49-F238E27FC236}">
                  <a16:creationId xmlns:a16="http://schemas.microsoft.com/office/drawing/2014/main" id="{0DD041DC-0262-C845-B43E-3B5F3FA96C9B}"/>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37893" name="Group 8">
            <a:extLst>
              <a:ext uri="{FF2B5EF4-FFF2-40B4-BE49-F238E27FC236}">
                <a16:creationId xmlns:a16="http://schemas.microsoft.com/office/drawing/2014/main" id="{D4C63B4A-A3B4-FD45-9A9E-86DDF1328C69}"/>
              </a:ext>
            </a:extLst>
          </p:cNvPr>
          <p:cNvGrpSpPr>
            <a:grpSpLocks/>
          </p:cNvGrpSpPr>
          <p:nvPr/>
        </p:nvGrpSpPr>
        <p:grpSpPr bwMode="auto">
          <a:xfrm>
            <a:off x="6200775" y="1828800"/>
            <a:ext cx="2835275" cy="3028950"/>
            <a:chOff x="3906" y="1152"/>
            <a:chExt cx="1786" cy="1908"/>
          </a:xfrm>
        </p:grpSpPr>
        <p:sp>
          <p:nvSpPr>
            <p:cNvPr id="37899" name="Freeform 9">
              <a:extLst>
                <a:ext uri="{FF2B5EF4-FFF2-40B4-BE49-F238E27FC236}">
                  <a16:creationId xmlns:a16="http://schemas.microsoft.com/office/drawing/2014/main" id="{3B7828BC-F310-6A45-B480-7AA323DB4368}"/>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7900" name="Freeform 10">
              <a:extLst>
                <a:ext uri="{FF2B5EF4-FFF2-40B4-BE49-F238E27FC236}">
                  <a16:creationId xmlns:a16="http://schemas.microsoft.com/office/drawing/2014/main" id="{DD27DA82-94A3-AB42-B148-DCD16D70EEB2}"/>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37894" name="Picture 16" descr="C:\Documents and Settings\Administrator\My Documents\My Pictures\blood righ-r.gif">
            <a:extLst>
              <a:ext uri="{FF2B5EF4-FFF2-40B4-BE49-F238E27FC236}">
                <a16:creationId xmlns:a16="http://schemas.microsoft.com/office/drawing/2014/main" id="{3DD7BE08-7642-8E45-90E1-E5D2784C143F}"/>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921375" y="3265488"/>
            <a:ext cx="4794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5" name="Rectangle 19">
            <a:extLst>
              <a:ext uri="{FF2B5EF4-FFF2-40B4-BE49-F238E27FC236}">
                <a16:creationId xmlns:a16="http://schemas.microsoft.com/office/drawing/2014/main" id="{D7C41D3F-A0AF-A949-99DA-727B80591DC8}"/>
              </a:ext>
            </a:extLst>
          </p:cNvPr>
          <p:cNvSpPr>
            <a:spLocks noChangeArrowheads="1"/>
          </p:cNvSpPr>
          <p:nvPr/>
        </p:nvSpPr>
        <p:spPr bwMode="auto">
          <a:xfrm>
            <a:off x="457200" y="876300"/>
            <a:ext cx="4652964" cy="5257800"/>
          </a:xfrm>
          <a:prstGeom prst="rect">
            <a:avLst/>
          </a:prstGeom>
          <a:noFill/>
          <a:ln w="9525">
            <a:noFill/>
            <a:miter lim="800000"/>
            <a:headEnd/>
            <a:tailEnd/>
          </a:ln>
          <a:effectLst>
            <a:outerShdw blurRad="63500" dist="53882" dir="2700000" algn="ctr" rotWithShape="0">
              <a:schemeClr val="bg2">
                <a:alpha val="74998"/>
              </a:schemeClr>
            </a:outerShdw>
          </a:effectLst>
        </p:spPr>
        <p:txBody>
          <a:bodyPr/>
          <a:lstStyle/>
          <a:p>
            <a:pPr marL="342900" indent="-342900" algn="l">
              <a:lnSpc>
                <a:spcPct val="120000"/>
              </a:lnSpc>
              <a:spcBef>
                <a:spcPct val="20000"/>
              </a:spcBef>
              <a:buFontTx/>
              <a:buChar char="•"/>
              <a:defRPr/>
            </a:pPr>
            <a:r>
              <a:rPr lang="en-US" sz="2800" dirty="0">
                <a:latin typeface="Microsoft Tai Le Regular"/>
                <a:ea typeface="+mn-ea"/>
              </a:rPr>
              <a:t>Anything that impedes fluid flow, to and from the cartilage, impedes cartilage nutrition.</a:t>
            </a:r>
          </a:p>
          <a:p>
            <a:pPr marL="342900" indent="-342900" algn="l">
              <a:lnSpc>
                <a:spcPct val="120000"/>
              </a:lnSpc>
              <a:spcBef>
                <a:spcPct val="20000"/>
              </a:spcBef>
              <a:buFontTx/>
              <a:buChar char="•"/>
              <a:defRPr/>
            </a:pPr>
            <a:r>
              <a:rPr lang="en-US" sz="2800" dirty="0">
                <a:latin typeface="Microsoft Tai Le Regular"/>
                <a:ea typeface="+mn-ea"/>
              </a:rPr>
              <a:t>Cartilage depends on its nutrition for health and repair.</a:t>
            </a:r>
          </a:p>
          <a:p>
            <a:pPr marL="342900" indent="-342900" algn="l">
              <a:lnSpc>
                <a:spcPct val="120000"/>
              </a:lnSpc>
              <a:spcBef>
                <a:spcPct val="20000"/>
              </a:spcBef>
              <a:buFontTx/>
              <a:buChar char="•"/>
              <a:defRPr/>
            </a:pPr>
            <a:r>
              <a:rPr lang="en-US" sz="2800" dirty="0">
                <a:latin typeface="Microsoft Tai Le Regular"/>
                <a:ea typeface="+mn-ea"/>
              </a:rPr>
              <a:t>Poor nutrition and failure of repair produce arthritis.</a:t>
            </a:r>
          </a:p>
        </p:txBody>
      </p:sp>
      <p:pic>
        <p:nvPicPr>
          <p:cNvPr id="37896" name="Picture 20" descr="C:\Documents and Settings\Administrator\My Documents\My Pictures\waste left-y.gif">
            <a:extLst>
              <a:ext uri="{FF2B5EF4-FFF2-40B4-BE49-F238E27FC236}">
                <a16:creationId xmlns:a16="http://schemas.microsoft.com/office/drawing/2014/main" id="{98B06345-CE23-454D-93FE-534B54FEFC3D}"/>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5943600" y="3494088"/>
            <a:ext cx="4794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8" name="Rectangle 22">
            <a:extLst>
              <a:ext uri="{FF2B5EF4-FFF2-40B4-BE49-F238E27FC236}">
                <a16:creationId xmlns:a16="http://schemas.microsoft.com/office/drawing/2014/main" id="{E747B0EB-8228-8C4A-9131-C5FFBB9BE4DE}"/>
              </a:ext>
            </a:extLst>
          </p:cNvPr>
          <p:cNvSpPr>
            <a:spLocks noChangeArrowheads="1"/>
          </p:cNvSpPr>
          <p:nvPr/>
        </p:nvSpPr>
        <p:spPr bwMode="auto">
          <a:xfrm>
            <a:off x="0" y="0"/>
            <a:ext cx="9144000" cy="6858000"/>
          </a:xfrm>
          <a:prstGeom prst="rect">
            <a:avLst/>
          </a:prstGeom>
          <a:noFill/>
          <a:ln w="76200">
            <a:solidFill>
              <a:schemeClr val="tx1"/>
            </a:solidFill>
            <a:miter lim="800000"/>
            <a:headEnd/>
            <a:tailEnd/>
          </a:ln>
          <a:effectLst>
            <a:outerShdw blurRad="63500" dist="38099" dir="2700000" algn="ctr" rotWithShape="0">
              <a:srgbClr val="868686">
                <a:alpha val="74998"/>
              </a:srgbClr>
            </a:outerShdw>
          </a:effectLst>
        </p:spPr>
        <p:txBody>
          <a:bodyPr wrap="none" anchor="ctr"/>
          <a:lstStyle/>
          <a:p>
            <a:pPr>
              <a:defRPr/>
            </a:pPr>
            <a:endParaRPr lang="en-US" dirty="0">
              <a:latin typeface="Microsoft Tai Le Regular"/>
              <a:ea typeface="+mn-ea"/>
            </a:endParaRPr>
          </a:p>
        </p:txBody>
      </p:sp>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A1A6820F-B3A4-1B4F-BC12-23E9DE332D48}"/>
              </a:ext>
            </a:extLst>
          </p:cNvPr>
          <p:cNvGrpSpPr>
            <a:grpSpLocks/>
          </p:cNvGrpSpPr>
          <p:nvPr/>
        </p:nvGrpSpPr>
        <p:grpSpPr bwMode="auto">
          <a:xfrm>
            <a:off x="6427788" y="-290513"/>
            <a:ext cx="2492375" cy="7272338"/>
            <a:chOff x="4049" y="-183"/>
            <a:chExt cx="1570" cy="4581"/>
          </a:xfrm>
        </p:grpSpPr>
        <p:sp>
          <p:nvSpPr>
            <p:cNvPr id="38924" name="Freeform 3">
              <a:extLst>
                <a:ext uri="{FF2B5EF4-FFF2-40B4-BE49-F238E27FC236}">
                  <a16:creationId xmlns:a16="http://schemas.microsoft.com/office/drawing/2014/main" id="{C6D8BF5C-620B-3E4E-B857-71F124CCF26F}"/>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8925" name="Freeform 4">
              <a:extLst>
                <a:ext uri="{FF2B5EF4-FFF2-40B4-BE49-F238E27FC236}">
                  <a16:creationId xmlns:a16="http://schemas.microsoft.com/office/drawing/2014/main" id="{C64E79C5-2674-ED41-A885-35A6709A2FDC}"/>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38915" name="Group 5">
            <a:extLst>
              <a:ext uri="{FF2B5EF4-FFF2-40B4-BE49-F238E27FC236}">
                <a16:creationId xmlns:a16="http://schemas.microsoft.com/office/drawing/2014/main" id="{792FEFED-E44D-B04B-8154-71E2EB7BD3FC}"/>
              </a:ext>
            </a:extLst>
          </p:cNvPr>
          <p:cNvGrpSpPr>
            <a:grpSpLocks/>
          </p:cNvGrpSpPr>
          <p:nvPr/>
        </p:nvGrpSpPr>
        <p:grpSpPr bwMode="auto">
          <a:xfrm>
            <a:off x="6448425" y="3200400"/>
            <a:ext cx="2271713" cy="460375"/>
            <a:chOff x="4062" y="2016"/>
            <a:chExt cx="1431" cy="290"/>
          </a:xfrm>
        </p:grpSpPr>
        <p:sp>
          <p:nvSpPr>
            <p:cNvPr id="38922" name="Freeform 6">
              <a:extLst>
                <a:ext uri="{FF2B5EF4-FFF2-40B4-BE49-F238E27FC236}">
                  <a16:creationId xmlns:a16="http://schemas.microsoft.com/office/drawing/2014/main" id="{6FAA758E-970E-0940-8BA1-190DCEDDEB3D}"/>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8923" name="Freeform 7">
              <a:extLst>
                <a:ext uri="{FF2B5EF4-FFF2-40B4-BE49-F238E27FC236}">
                  <a16:creationId xmlns:a16="http://schemas.microsoft.com/office/drawing/2014/main" id="{7A752646-A3FF-6E4D-A26E-0141A00E0FBB}"/>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38916" name="Group 8">
            <a:extLst>
              <a:ext uri="{FF2B5EF4-FFF2-40B4-BE49-F238E27FC236}">
                <a16:creationId xmlns:a16="http://schemas.microsoft.com/office/drawing/2014/main" id="{66349AA4-DCA6-3142-83FC-88A8D9B46B10}"/>
              </a:ext>
            </a:extLst>
          </p:cNvPr>
          <p:cNvGrpSpPr>
            <a:grpSpLocks/>
          </p:cNvGrpSpPr>
          <p:nvPr/>
        </p:nvGrpSpPr>
        <p:grpSpPr bwMode="auto">
          <a:xfrm>
            <a:off x="6200775" y="1828800"/>
            <a:ext cx="2835275" cy="3028950"/>
            <a:chOff x="3906" y="1152"/>
            <a:chExt cx="1786" cy="1908"/>
          </a:xfrm>
        </p:grpSpPr>
        <p:sp>
          <p:nvSpPr>
            <p:cNvPr id="38920" name="Freeform 9">
              <a:extLst>
                <a:ext uri="{FF2B5EF4-FFF2-40B4-BE49-F238E27FC236}">
                  <a16:creationId xmlns:a16="http://schemas.microsoft.com/office/drawing/2014/main" id="{7DD67797-C8F7-8447-B488-CF6FAF23B7FA}"/>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8921" name="Freeform 10">
              <a:extLst>
                <a:ext uri="{FF2B5EF4-FFF2-40B4-BE49-F238E27FC236}">
                  <a16:creationId xmlns:a16="http://schemas.microsoft.com/office/drawing/2014/main" id="{C79C48AC-4E54-1941-8B97-2ABD5887278A}"/>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38917" name="WordArt 11">
            <a:extLst>
              <a:ext uri="{FF2B5EF4-FFF2-40B4-BE49-F238E27FC236}">
                <a16:creationId xmlns:a16="http://schemas.microsoft.com/office/drawing/2014/main" id="{54A4D1CE-AF50-544C-A6A7-795C026F4458}"/>
              </a:ext>
            </a:extLst>
          </p:cNvPr>
          <p:cNvSpPr>
            <a:spLocks noChangeArrowheads="1" noChangeShapeType="1" noTextEdit="1"/>
          </p:cNvSpPr>
          <p:nvPr/>
        </p:nvSpPr>
        <p:spPr bwMode="auto">
          <a:xfrm>
            <a:off x="380999" y="609600"/>
            <a:ext cx="5819775"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r>
              <a:rPr lang="en-US" sz="3600" kern="10" dirty="0">
                <a:ln w="9525">
                  <a:solidFill>
                    <a:schemeClr val="bg1"/>
                  </a:solidFill>
                  <a:prstDash val="solid"/>
                </a:ln>
                <a:effectLst>
                  <a:outerShdw blurRad="12700" dist="38100" dir="2700000" algn="tl" rotWithShape="0">
                    <a:schemeClr val="bg1">
                      <a:lumMod val="50000"/>
                    </a:schemeClr>
                  </a:outerShdw>
                </a:effectLst>
                <a:latin typeface="Microsoft Tai Le Regular"/>
                <a:cs typeface="Times New Roman" panose="02020603050405020304" pitchFamily="18" charset="0"/>
              </a:rPr>
              <a:t>Cartilage and Water</a:t>
            </a:r>
          </a:p>
        </p:txBody>
      </p:sp>
      <p:pic>
        <p:nvPicPr>
          <p:cNvPr id="311308" name="Picture 12" descr="C:\new beginnings\people\030206_0024_0103.wbc.jpg">
            <a:extLst>
              <a:ext uri="{FF2B5EF4-FFF2-40B4-BE49-F238E27FC236}">
                <a16:creationId xmlns:a16="http://schemas.microsoft.com/office/drawing/2014/main" id="{EBBF596D-97B6-B94C-B9D1-F5BB1B89FC0D}"/>
              </a:ext>
            </a:extLst>
          </p:cNvPr>
          <p:cNvPicPr>
            <a:picLocks noChangeAspect="1" noChangeArrowheads="1"/>
          </p:cNvPicPr>
          <p:nvPr/>
        </p:nvPicPr>
        <p:blipFill>
          <a:blip r:embed="rId2" cstate="email">
            <a:lum bright="-24000" contrast="30000"/>
            <a:extLst>
              <a:ext uri="{28A0092B-C50C-407E-A947-70E740481C1C}">
                <a14:useLocalDpi xmlns:a14="http://schemas.microsoft.com/office/drawing/2010/main"/>
              </a:ext>
            </a:extLst>
          </a:blip>
          <a:srcRect/>
          <a:stretch>
            <a:fillRect/>
          </a:stretch>
        </p:blipFill>
        <p:spPr bwMode="auto">
          <a:xfrm>
            <a:off x="1536700" y="1808273"/>
            <a:ext cx="3327400" cy="4495800"/>
          </a:xfrm>
          <a:prstGeom prst="rect">
            <a:avLst/>
          </a:prstGeom>
          <a:noFill/>
          <a:ln w="57150">
            <a:solidFill>
              <a:srgbClr val="A50021"/>
            </a:solidFill>
            <a:miter lim="800000"/>
            <a:headEnd/>
            <a:tailEnd/>
          </a:ln>
          <a:effectLst>
            <a:outerShdw blurRad="63500" dist="71842" dir="2700000" algn="ctr" rotWithShape="0">
              <a:schemeClr val="bg2">
                <a:alpha val="74998"/>
              </a:schemeClr>
            </a:outerShdw>
          </a:effectLst>
        </p:spPr>
      </p:pic>
    </p:spTree>
  </p:cSld>
  <p:clrMapOvr>
    <a:masterClrMapping/>
  </p:clrMapOvr>
  <mc:AlternateContent xmlns:mc="http://schemas.openxmlformats.org/markup-compatibility/2006" xmlns:p14="http://schemas.microsoft.com/office/powerpoint/2010/main">
    <mc:Choice Requires="p14">
      <p:transition p14:dur="250">
        <p:pull dir="u"/>
      </p:transition>
    </mc:Choice>
    <mc:Fallback xmlns="">
      <p:transition>
        <p:pull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1026">
            <a:extLst>
              <a:ext uri="{FF2B5EF4-FFF2-40B4-BE49-F238E27FC236}">
                <a16:creationId xmlns:a16="http://schemas.microsoft.com/office/drawing/2014/main" id="{2F5F6B8D-5ED4-4A41-862F-A9C9EA49C9BD}"/>
              </a:ext>
            </a:extLst>
          </p:cNvPr>
          <p:cNvGrpSpPr>
            <a:grpSpLocks/>
          </p:cNvGrpSpPr>
          <p:nvPr/>
        </p:nvGrpSpPr>
        <p:grpSpPr bwMode="auto">
          <a:xfrm>
            <a:off x="6427788" y="-290513"/>
            <a:ext cx="2492375" cy="7272338"/>
            <a:chOff x="4049" y="-183"/>
            <a:chExt cx="1570" cy="4581"/>
          </a:xfrm>
        </p:grpSpPr>
        <p:sp>
          <p:nvSpPr>
            <p:cNvPr id="39953" name="Freeform 1027">
              <a:extLst>
                <a:ext uri="{FF2B5EF4-FFF2-40B4-BE49-F238E27FC236}">
                  <a16:creationId xmlns:a16="http://schemas.microsoft.com/office/drawing/2014/main" id="{F3D16747-50F1-1343-BEB0-7B77914A59CA}"/>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9954" name="Freeform 1028">
              <a:extLst>
                <a:ext uri="{FF2B5EF4-FFF2-40B4-BE49-F238E27FC236}">
                  <a16:creationId xmlns:a16="http://schemas.microsoft.com/office/drawing/2014/main" id="{4F62344C-B788-A14D-B73C-2EE9BE01C63B}"/>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39939" name="Group 1029">
            <a:extLst>
              <a:ext uri="{FF2B5EF4-FFF2-40B4-BE49-F238E27FC236}">
                <a16:creationId xmlns:a16="http://schemas.microsoft.com/office/drawing/2014/main" id="{3EC63809-8606-3B45-B053-F63DC18BE3F6}"/>
              </a:ext>
            </a:extLst>
          </p:cNvPr>
          <p:cNvGrpSpPr>
            <a:grpSpLocks/>
          </p:cNvGrpSpPr>
          <p:nvPr/>
        </p:nvGrpSpPr>
        <p:grpSpPr bwMode="auto">
          <a:xfrm>
            <a:off x="6448425" y="3200400"/>
            <a:ext cx="2271713" cy="460375"/>
            <a:chOff x="4062" y="2016"/>
            <a:chExt cx="1431" cy="290"/>
          </a:xfrm>
        </p:grpSpPr>
        <p:sp>
          <p:nvSpPr>
            <p:cNvPr id="39951" name="Freeform 1030">
              <a:extLst>
                <a:ext uri="{FF2B5EF4-FFF2-40B4-BE49-F238E27FC236}">
                  <a16:creationId xmlns:a16="http://schemas.microsoft.com/office/drawing/2014/main" id="{262123FF-90AC-B541-BC80-7FE3BC9C821A}"/>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9952" name="Freeform 1031">
              <a:extLst>
                <a:ext uri="{FF2B5EF4-FFF2-40B4-BE49-F238E27FC236}">
                  <a16:creationId xmlns:a16="http://schemas.microsoft.com/office/drawing/2014/main" id="{058F6BA4-50DE-4C40-A3CF-69CDC28EE648}"/>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39940" name="Group 1032">
            <a:extLst>
              <a:ext uri="{FF2B5EF4-FFF2-40B4-BE49-F238E27FC236}">
                <a16:creationId xmlns:a16="http://schemas.microsoft.com/office/drawing/2014/main" id="{17C59EAA-1F94-B84C-B7BD-271DD965B4B5}"/>
              </a:ext>
            </a:extLst>
          </p:cNvPr>
          <p:cNvGrpSpPr>
            <a:grpSpLocks/>
          </p:cNvGrpSpPr>
          <p:nvPr/>
        </p:nvGrpSpPr>
        <p:grpSpPr bwMode="auto">
          <a:xfrm>
            <a:off x="6200775" y="1828800"/>
            <a:ext cx="2835275" cy="3028950"/>
            <a:chOff x="3906" y="1152"/>
            <a:chExt cx="1786" cy="1908"/>
          </a:xfrm>
        </p:grpSpPr>
        <p:sp>
          <p:nvSpPr>
            <p:cNvPr id="39949" name="Freeform 1033">
              <a:extLst>
                <a:ext uri="{FF2B5EF4-FFF2-40B4-BE49-F238E27FC236}">
                  <a16:creationId xmlns:a16="http://schemas.microsoft.com/office/drawing/2014/main" id="{795FCD16-CE3C-E04E-B6DF-441FAF059AC1}"/>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9950" name="Freeform 1034">
              <a:extLst>
                <a:ext uri="{FF2B5EF4-FFF2-40B4-BE49-F238E27FC236}">
                  <a16:creationId xmlns:a16="http://schemas.microsoft.com/office/drawing/2014/main" id="{57F2BB7F-CA88-BE41-A9FE-42BD59E3DE6E}"/>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312331" name="Text Box 1035">
            <a:extLst>
              <a:ext uri="{FF2B5EF4-FFF2-40B4-BE49-F238E27FC236}">
                <a16:creationId xmlns:a16="http://schemas.microsoft.com/office/drawing/2014/main" id="{6EA89742-8134-A243-A9E7-C489CF46724C}"/>
              </a:ext>
            </a:extLst>
          </p:cNvPr>
          <p:cNvSpPr txBox="1">
            <a:spLocks noChangeArrowheads="1"/>
          </p:cNvSpPr>
          <p:nvPr/>
        </p:nvSpPr>
        <p:spPr bwMode="auto">
          <a:xfrm>
            <a:off x="152400" y="1066800"/>
            <a:ext cx="5791200" cy="12604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flatTx/>
          </a:bodyPr>
          <a:lstStyle/>
          <a:p>
            <a:pPr algn="l">
              <a:lnSpc>
                <a:spcPct val="120000"/>
              </a:lnSpc>
              <a:spcBef>
                <a:spcPct val="50000"/>
              </a:spcBef>
              <a:defRPr/>
            </a:pPr>
            <a:r>
              <a:rPr lang="en-US" sz="3200" dirty="0">
                <a:latin typeface="Microsoft Tai Le Regular"/>
                <a:ea typeface="+mn-ea"/>
              </a:rPr>
              <a:t>Healthy cartilage is 65%-80% water.</a:t>
            </a:r>
          </a:p>
        </p:txBody>
      </p:sp>
      <p:grpSp>
        <p:nvGrpSpPr>
          <p:cNvPr id="39943" name="Group 1037">
            <a:extLst>
              <a:ext uri="{FF2B5EF4-FFF2-40B4-BE49-F238E27FC236}">
                <a16:creationId xmlns:a16="http://schemas.microsoft.com/office/drawing/2014/main" id="{C5FF6864-E4BF-934C-AFFC-DAE5D895485B}"/>
              </a:ext>
            </a:extLst>
          </p:cNvPr>
          <p:cNvGrpSpPr>
            <a:grpSpLocks/>
          </p:cNvGrpSpPr>
          <p:nvPr/>
        </p:nvGrpSpPr>
        <p:grpSpPr bwMode="auto">
          <a:xfrm>
            <a:off x="-533400" y="2514600"/>
            <a:ext cx="7239000" cy="2590800"/>
            <a:chOff x="-384" y="1632"/>
            <a:chExt cx="4560" cy="1632"/>
          </a:xfrm>
        </p:grpSpPr>
        <p:grpSp>
          <p:nvGrpSpPr>
            <p:cNvPr id="39944" name="Group 1038">
              <a:extLst>
                <a:ext uri="{FF2B5EF4-FFF2-40B4-BE49-F238E27FC236}">
                  <a16:creationId xmlns:a16="http://schemas.microsoft.com/office/drawing/2014/main" id="{E216455D-18D6-314F-95D4-6DA1CFECF442}"/>
                </a:ext>
              </a:extLst>
            </p:cNvPr>
            <p:cNvGrpSpPr>
              <a:grpSpLocks/>
            </p:cNvGrpSpPr>
            <p:nvPr/>
          </p:nvGrpSpPr>
          <p:grpSpPr bwMode="auto">
            <a:xfrm>
              <a:off x="2736" y="1632"/>
              <a:ext cx="1440" cy="1632"/>
              <a:chOff x="2736" y="1632"/>
              <a:chExt cx="1440" cy="1632"/>
            </a:xfrm>
          </p:grpSpPr>
          <p:sp>
            <p:nvSpPr>
              <p:cNvPr id="312335" name="Line 1039">
                <a:extLst>
                  <a:ext uri="{FF2B5EF4-FFF2-40B4-BE49-F238E27FC236}">
                    <a16:creationId xmlns:a16="http://schemas.microsoft.com/office/drawing/2014/main" id="{BCACFD5C-47BE-C947-84E6-1E64805FD11A}"/>
                  </a:ext>
                </a:extLst>
              </p:cNvPr>
              <p:cNvSpPr>
                <a:spLocks noChangeShapeType="1"/>
              </p:cNvSpPr>
              <p:nvPr/>
            </p:nvSpPr>
            <p:spPr bwMode="auto">
              <a:xfrm flipH="1">
                <a:off x="2736" y="2352"/>
                <a:ext cx="1392" cy="912"/>
              </a:xfrm>
              <a:prstGeom prst="line">
                <a:avLst/>
              </a:prstGeom>
              <a:noFill/>
              <a:ln w="57150">
                <a:solidFill>
                  <a:srgbClr val="000000"/>
                </a:solidFill>
                <a:round/>
                <a:headEnd/>
                <a:tailEnd/>
              </a:ln>
              <a:effectLst>
                <a:outerShdw blurRad="63500" dist="29783" dir="1514402" algn="ctr" rotWithShape="0">
                  <a:schemeClr val="tx1">
                    <a:alpha val="74998"/>
                  </a:schemeClr>
                </a:outerShdw>
              </a:effectLst>
            </p:spPr>
            <p:txBody>
              <a:bodyPr/>
              <a:lstStyle/>
              <a:p>
                <a:pPr>
                  <a:defRPr/>
                </a:pPr>
                <a:endParaRPr lang="en-US" dirty="0">
                  <a:latin typeface="Microsoft Tai Le Regular"/>
                  <a:ea typeface="+mn-ea"/>
                </a:endParaRPr>
              </a:p>
            </p:txBody>
          </p:sp>
          <p:sp>
            <p:nvSpPr>
              <p:cNvPr id="312336" name="Line 1040">
                <a:extLst>
                  <a:ext uri="{FF2B5EF4-FFF2-40B4-BE49-F238E27FC236}">
                    <a16:creationId xmlns:a16="http://schemas.microsoft.com/office/drawing/2014/main" id="{C213B162-3746-9848-A38B-E3592EF8790B}"/>
                  </a:ext>
                </a:extLst>
              </p:cNvPr>
              <p:cNvSpPr>
                <a:spLocks noChangeShapeType="1"/>
              </p:cNvSpPr>
              <p:nvPr/>
            </p:nvSpPr>
            <p:spPr bwMode="auto">
              <a:xfrm flipH="1" flipV="1">
                <a:off x="2736" y="1632"/>
                <a:ext cx="1392" cy="624"/>
              </a:xfrm>
              <a:prstGeom prst="line">
                <a:avLst/>
              </a:prstGeom>
              <a:noFill/>
              <a:ln w="57150">
                <a:solidFill>
                  <a:srgbClr val="000000"/>
                </a:solidFill>
                <a:round/>
                <a:headEnd/>
                <a:tailEnd/>
              </a:ln>
              <a:effectLst>
                <a:outerShdw blurRad="63500" dist="38099" dir="2700000" algn="ctr" rotWithShape="0">
                  <a:schemeClr val="tx1">
                    <a:alpha val="74998"/>
                  </a:schemeClr>
                </a:outerShdw>
              </a:effectLst>
            </p:spPr>
            <p:txBody>
              <a:bodyPr/>
              <a:lstStyle/>
              <a:p>
                <a:pPr>
                  <a:defRPr/>
                </a:pPr>
                <a:endParaRPr lang="en-US" dirty="0">
                  <a:latin typeface="Microsoft Tai Le Regular"/>
                  <a:ea typeface="+mn-ea"/>
                </a:endParaRPr>
              </a:p>
            </p:txBody>
          </p:sp>
          <p:sp>
            <p:nvSpPr>
              <p:cNvPr id="312337" name="Rectangle 1041">
                <a:extLst>
                  <a:ext uri="{FF2B5EF4-FFF2-40B4-BE49-F238E27FC236}">
                    <a16:creationId xmlns:a16="http://schemas.microsoft.com/office/drawing/2014/main" id="{0C831A8E-85FC-DD4F-B09C-3A6DCC4EAD2B}"/>
                  </a:ext>
                </a:extLst>
              </p:cNvPr>
              <p:cNvSpPr>
                <a:spLocks noChangeArrowheads="1"/>
              </p:cNvSpPr>
              <p:nvPr/>
            </p:nvSpPr>
            <p:spPr bwMode="auto">
              <a:xfrm>
                <a:off x="4080" y="2256"/>
                <a:ext cx="96" cy="96"/>
              </a:xfrm>
              <a:prstGeom prst="rect">
                <a:avLst/>
              </a:prstGeom>
              <a:noFill/>
              <a:ln w="38100">
                <a:solidFill>
                  <a:srgbClr val="000000"/>
                </a:solidFill>
                <a:miter lim="800000"/>
                <a:headEnd/>
                <a:tailEnd/>
              </a:ln>
              <a:effectLst>
                <a:outerShdw blurRad="63500" dist="29783" dir="1514402" algn="ctr" rotWithShape="0">
                  <a:schemeClr val="tx1">
                    <a:alpha val="74998"/>
                  </a:schemeClr>
                </a:outerShdw>
              </a:effectLst>
            </p:spPr>
            <p:txBody>
              <a:bodyPr wrap="none" anchor="ctr"/>
              <a:lstStyle/>
              <a:p>
                <a:pPr>
                  <a:defRPr/>
                </a:pPr>
                <a:endParaRPr lang="en-US" dirty="0">
                  <a:latin typeface="Microsoft Tai Le Regular"/>
                  <a:ea typeface="+mn-ea"/>
                </a:endParaRPr>
              </a:p>
            </p:txBody>
          </p:sp>
        </p:grpSp>
        <p:pic>
          <p:nvPicPr>
            <p:cNvPr id="312338" name="Picture 1042" descr="C:\Documents and Settings\Administrator\My Documents\My Pictures\435690.jpg">
              <a:extLst>
                <a:ext uri="{FF2B5EF4-FFF2-40B4-BE49-F238E27FC236}">
                  <a16:creationId xmlns:a16="http://schemas.microsoft.com/office/drawing/2014/main" id="{8D62E38C-D918-1E40-823D-0EBE6ED67FF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4" y="1680"/>
              <a:ext cx="3120" cy="1550"/>
            </a:xfrm>
            <a:prstGeom prst="rect">
              <a:avLst/>
            </a:prstGeom>
            <a:noFill/>
            <a:ln w="57150">
              <a:solidFill>
                <a:srgbClr val="000000"/>
              </a:solidFill>
              <a:miter lim="800000"/>
              <a:headEnd/>
              <a:tailEnd/>
            </a:ln>
            <a:effectLst>
              <a:outerShdw blurRad="63500" dist="29783" dir="3885598" algn="ctr" rotWithShape="0">
                <a:srgbClr val="F5EDF4">
                  <a:alpha val="74998"/>
                </a:srgbClr>
              </a:outerShdw>
            </a:effectLst>
          </p:spPr>
        </p:pic>
      </p:grpSp>
    </p:spTree>
  </p:cSld>
  <p:clrMapOvr>
    <a:masterClrMapping/>
  </p:clrMapOvr>
  <mc:AlternateContent xmlns:mc="http://schemas.openxmlformats.org/markup-compatibility/2006" xmlns:p14="http://schemas.microsoft.com/office/powerpoint/2010/main">
    <mc:Choice Requires="p14">
      <p:transition p14:dur="250">
        <p:zoom/>
      </p:transition>
    </mc:Choice>
    <mc:Fallback xmlns="">
      <p:transition>
        <p:zo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026">
            <a:extLst>
              <a:ext uri="{FF2B5EF4-FFF2-40B4-BE49-F238E27FC236}">
                <a16:creationId xmlns:a16="http://schemas.microsoft.com/office/drawing/2014/main" id="{D9B0E85E-2961-D846-A986-DBE4D3BB3445}"/>
              </a:ext>
            </a:extLst>
          </p:cNvPr>
          <p:cNvGrpSpPr>
            <a:grpSpLocks/>
          </p:cNvGrpSpPr>
          <p:nvPr/>
        </p:nvGrpSpPr>
        <p:grpSpPr bwMode="auto">
          <a:xfrm>
            <a:off x="6427788" y="-290513"/>
            <a:ext cx="2492375" cy="7272338"/>
            <a:chOff x="4049" y="-183"/>
            <a:chExt cx="1570" cy="4581"/>
          </a:xfrm>
        </p:grpSpPr>
        <p:sp>
          <p:nvSpPr>
            <p:cNvPr id="40977" name="Freeform 1027">
              <a:extLst>
                <a:ext uri="{FF2B5EF4-FFF2-40B4-BE49-F238E27FC236}">
                  <a16:creationId xmlns:a16="http://schemas.microsoft.com/office/drawing/2014/main" id="{BB96D560-B0B5-8545-A492-E85AF91463C4}"/>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0978" name="Freeform 1028">
              <a:extLst>
                <a:ext uri="{FF2B5EF4-FFF2-40B4-BE49-F238E27FC236}">
                  <a16:creationId xmlns:a16="http://schemas.microsoft.com/office/drawing/2014/main" id="{6C8081C4-4BBA-774C-90BB-F400A0B8C5C4}"/>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40963" name="Group 1029">
            <a:extLst>
              <a:ext uri="{FF2B5EF4-FFF2-40B4-BE49-F238E27FC236}">
                <a16:creationId xmlns:a16="http://schemas.microsoft.com/office/drawing/2014/main" id="{BF7B8B8F-BF1D-AC48-8CB6-211D1BB2E95C}"/>
              </a:ext>
            </a:extLst>
          </p:cNvPr>
          <p:cNvGrpSpPr>
            <a:grpSpLocks/>
          </p:cNvGrpSpPr>
          <p:nvPr/>
        </p:nvGrpSpPr>
        <p:grpSpPr bwMode="auto">
          <a:xfrm>
            <a:off x="6448425" y="3200400"/>
            <a:ext cx="2271713" cy="460375"/>
            <a:chOff x="4062" y="2016"/>
            <a:chExt cx="1431" cy="290"/>
          </a:xfrm>
        </p:grpSpPr>
        <p:sp>
          <p:nvSpPr>
            <p:cNvPr id="40975" name="Freeform 1030">
              <a:extLst>
                <a:ext uri="{FF2B5EF4-FFF2-40B4-BE49-F238E27FC236}">
                  <a16:creationId xmlns:a16="http://schemas.microsoft.com/office/drawing/2014/main" id="{71B035CC-69F1-1A44-ADA5-D6122FC7942E}"/>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0976" name="Freeform 1031">
              <a:extLst>
                <a:ext uri="{FF2B5EF4-FFF2-40B4-BE49-F238E27FC236}">
                  <a16:creationId xmlns:a16="http://schemas.microsoft.com/office/drawing/2014/main" id="{15B65B87-08FC-5147-BE66-6EAFA71C6390}"/>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40964" name="Group 1032">
            <a:extLst>
              <a:ext uri="{FF2B5EF4-FFF2-40B4-BE49-F238E27FC236}">
                <a16:creationId xmlns:a16="http://schemas.microsoft.com/office/drawing/2014/main" id="{86A48CAA-BCDB-E345-823A-75DBB546D0C2}"/>
              </a:ext>
            </a:extLst>
          </p:cNvPr>
          <p:cNvGrpSpPr>
            <a:grpSpLocks/>
          </p:cNvGrpSpPr>
          <p:nvPr/>
        </p:nvGrpSpPr>
        <p:grpSpPr bwMode="auto">
          <a:xfrm>
            <a:off x="6200775" y="1828800"/>
            <a:ext cx="2835275" cy="3028950"/>
            <a:chOff x="3906" y="1152"/>
            <a:chExt cx="1786" cy="1908"/>
          </a:xfrm>
        </p:grpSpPr>
        <p:sp>
          <p:nvSpPr>
            <p:cNvPr id="40973" name="Freeform 1033">
              <a:extLst>
                <a:ext uri="{FF2B5EF4-FFF2-40B4-BE49-F238E27FC236}">
                  <a16:creationId xmlns:a16="http://schemas.microsoft.com/office/drawing/2014/main" id="{39C2CE41-1954-CD48-92E9-6F54670C6E2F}"/>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0974" name="Freeform 1034">
              <a:extLst>
                <a:ext uri="{FF2B5EF4-FFF2-40B4-BE49-F238E27FC236}">
                  <a16:creationId xmlns:a16="http://schemas.microsoft.com/office/drawing/2014/main" id="{82AC05CB-8183-2044-B7BD-0C4FA82DA352}"/>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313355" name="Text Box 1035">
            <a:extLst>
              <a:ext uri="{FF2B5EF4-FFF2-40B4-BE49-F238E27FC236}">
                <a16:creationId xmlns:a16="http://schemas.microsoft.com/office/drawing/2014/main" id="{861B7C85-283A-774A-8843-1D9ECD6B5147}"/>
              </a:ext>
            </a:extLst>
          </p:cNvPr>
          <p:cNvSpPr txBox="1">
            <a:spLocks noChangeArrowheads="1"/>
          </p:cNvSpPr>
          <p:nvPr/>
        </p:nvSpPr>
        <p:spPr bwMode="auto">
          <a:xfrm>
            <a:off x="331788" y="292893"/>
            <a:ext cx="6096000" cy="280076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flatTx/>
          </a:bodyPr>
          <a:lstStyle/>
          <a:p>
            <a:pPr algn="l">
              <a:spcBef>
                <a:spcPct val="50000"/>
              </a:spcBef>
              <a:defRPr/>
            </a:pPr>
            <a:r>
              <a:rPr lang="en-US" sz="3200" u="sng" dirty="0">
                <a:latin typeface="Microsoft Tai Le Regular"/>
                <a:ea typeface="+mn-ea"/>
              </a:rPr>
              <a:t>Water:</a:t>
            </a:r>
          </a:p>
          <a:p>
            <a:pPr marL="457200" indent="-457200" algn="l">
              <a:spcBef>
                <a:spcPct val="50000"/>
              </a:spcBef>
              <a:buFont typeface="Arial" panose="020B0604020202020204" pitchFamily="34" charset="0"/>
              <a:buChar char="•"/>
              <a:defRPr/>
            </a:pPr>
            <a:r>
              <a:rPr lang="en-US" sz="3200" dirty="0">
                <a:latin typeface="Microsoft Tai Le Regular"/>
                <a:ea typeface="+mn-ea"/>
              </a:rPr>
              <a:t>Shock absorber.</a:t>
            </a:r>
          </a:p>
          <a:p>
            <a:pPr marL="457200" indent="-457200" algn="l">
              <a:spcBef>
                <a:spcPct val="50000"/>
              </a:spcBef>
              <a:buFont typeface="Arial" panose="020B0604020202020204" pitchFamily="34" charset="0"/>
              <a:buChar char="•"/>
              <a:defRPr/>
            </a:pPr>
            <a:r>
              <a:rPr lang="en-US" sz="3200" dirty="0">
                <a:latin typeface="Microsoft Tai Le Regular"/>
                <a:ea typeface="+mn-ea"/>
              </a:rPr>
              <a:t>Lubricates.</a:t>
            </a:r>
          </a:p>
          <a:p>
            <a:pPr marL="457200" indent="-457200" algn="l">
              <a:spcBef>
                <a:spcPct val="50000"/>
              </a:spcBef>
              <a:buFont typeface="Arial" panose="020B0604020202020204" pitchFamily="34" charset="0"/>
              <a:buChar char="•"/>
              <a:defRPr/>
            </a:pPr>
            <a:r>
              <a:rPr lang="en-US" sz="3200" dirty="0">
                <a:latin typeface="Microsoft Tai Le Regular"/>
                <a:ea typeface="+mn-ea"/>
              </a:rPr>
              <a:t>Nourishes.</a:t>
            </a:r>
          </a:p>
        </p:txBody>
      </p:sp>
      <p:grpSp>
        <p:nvGrpSpPr>
          <p:cNvPr id="40967" name="Group 1037">
            <a:extLst>
              <a:ext uri="{FF2B5EF4-FFF2-40B4-BE49-F238E27FC236}">
                <a16:creationId xmlns:a16="http://schemas.microsoft.com/office/drawing/2014/main" id="{7E5D0BC6-08C6-8148-9025-C4D5C5902BBB}"/>
              </a:ext>
            </a:extLst>
          </p:cNvPr>
          <p:cNvGrpSpPr>
            <a:grpSpLocks/>
          </p:cNvGrpSpPr>
          <p:nvPr/>
        </p:nvGrpSpPr>
        <p:grpSpPr bwMode="auto">
          <a:xfrm>
            <a:off x="2895600" y="3200400"/>
            <a:ext cx="3733800" cy="2971800"/>
            <a:chOff x="1824" y="2016"/>
            <a:chExt cx="2352" cy="1872"/>
          </a:xfrm>
        </p:grpSpPr>
        <p:grpSp>
          <p:nvGrpSpPr>
            <p:cNvPr id="40968" name="Group 1038">
              <a:extLst>
                <a:ext uri="{FF2B5EF4-FFF2-40B4-BE49-F238E27FC236}">
                  <a16:creationId xmlns:a16="http://schemas.microsoft.com/office/drawing/2014/main" id="{E8EDCB07-4646-7343-82EC-FEB615D3B136}"/>
                </a:ext>
              </a:extLst>
            </p:cNvPr>
            <p:cNvGrpSpPr>
              <a:grpSpLocks/>
            </p:cNvGrpSpPr>
            <p:nvPr/>
          </p:nvGrpSpPr>
          <p:grpSpPr bwMode="auto">
            <a:xfrm>
              <a:off x="2880" y="2016"/>
              <a:ext cx="1296" cy="1872"/>
              <a:chOff x="2880" y="2016"/>
              <a:chExt cx="1296" cy="1872"/>
            </a:xfrm>
          </p:grpSpPr>
          <p:sp>
            <p:nvSpPr>
              <p:cNvPr id="40970" name="Rectangle 1039">
                <a:extLst>
                  <a:ext uri="{FF2B5EF4-FFF2-40B4-BE49-F238E27FC236}">
                    <a16:creationId xmlns:a16="http://schemas.microsoft.com/office/drawing/2014/main" id="{94824ACE-F97B-B54C-922B-8D2A85755939}"/>
                  </a:ext>
                </a:extLst>
              </p:cNvPr>
              <p:cNvSpPr>
                <a:spLocks noChangeArrowheads="1"/>
              </p:cNvSpPr>
              <p:nvPr/>
            </p:nvSpPr>
            <p:spPr bwMode="auto">
              <a:xfrm>
                <a:off x="4080" y="2256"/>
                <a:ext cx="96" cy="9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13360" name="Line 1040">
                <a:extLst>
                  <a:ext uri="{FF2B5EF4-FFF2-40B4-BE49-F238E27FC236}">
                    <a16:creationId xmlns:a16="http://schemas.microsoft.com/office/drawing/2014/main" id="{62A7243A-205E-6C48-9CB7-69A9471BE93F}"/>
                  </a:ext>
                </a:extLst>
              </p:cNvPr>
              <p:cNvSpPr>
                <a:spLocks noChangeShapeType="1"/>
              </p:cNvSpPr>
              <p:nvPr/>
            </p:nvSpPr>
            <p:spPr bwMode="auto">
              <a:xfrm flipV="1">
                <a:off x="2880" y="2352"/>
                <a:ext cx="1200" cy="1536"/>
              </a:xfrm>
              <a:prstGeom prst="line">
                <a:avLst/>
              </a:prstGeom>
              <a:noFill/>
              <a:ln w="57150">
                <a:solidFill>
                  <a:srgbClr val="000000"/>
                </a:solidFill>
                <a:round/>
                <a:headEnd/>
                <a:tailEnd/>
              </a:ln>
              <a:effectLst>
                <a:outerShdw blurRad="63500" dist="29783" dir="3885598" algn="ctr" rotWithShape="0">
                  <a:schemeClr val="tx1">
                    <a:alpha val="74998"/>
                  </a:schemeClr>
                </a:outerShdw>
              </a:effectLst>
            </p:spPr>
            <p:txBody>
              <a:bodyPr/>
              <a:lstStyle/>
              <a:p>
                <a:pPr>
                  <a:defRPr/>
                </a:pPr>
                <a:endParaRPr lang="en-US" dirty="0">
                  <a:latin typeface="Microsoft Tai Le Regular"/>
                  <a:ea typeface="+mn-ea"/>
                </a:endParaRPr>
              </a:p>
            </p:txBody>
          </p:sp>
          <p:sp>
            <p:nvSpPr>
              <p:cNvPr id="313361" name="Line 1041">
                <a:extLst>
                  <a:ext uri="{FF2B5EF4-FFF2-40B4-BE49-F238E27FC236}">
                    <a16:creationId xmlns:a16="http://schemas.microsoft.com/office/drawing/2014/main" id="{15391A81-55CE-F549-A055-E425032F8E26}"/>
                  </a:ext>
                </a:extLst>
              </p:cNvPr>
              <p:cNvSpPr>
                <a:spLocks noChangeShapeType="1"/>
              </p:cNvSpPr>
              <p:nvPr/>
            </p:nvSpPr>
            <p:spPr bwMode="auto">
              <a:xfrm flipH="1" flipV="1">
                <a:off x="2880" y="2016"/>
                <a:ext cx="1200" cy="240"/>
              </a:xfrm>
              <a:prstGeom prst="line">
                <a:avLst/>
              </a:prstGeom>
              <a:noFill/>
              <a:ln w="57150">
                <a:solidFill>
                  <a:srgbClr val="000000"/>
                </a:solidFill>
                <a:round/>
                <a:headEnd/>
                <a:tailEnd/>
              </a:ln>
              <a:effectLst>
                <a:outerShdw blurRad="63500" dist="38099" dir="2700000" algn="ctr" rotWithShape="0">
                  <a:schemeClr val="tx1">
                    <a:alpha val="74998"/>
                  </a:schemeClr>
                </a:outerShdw>
              </a:effectLst>
            </p:spPr>
            <p:txBody>
              <a:bodyPr/>
              <a:lstStyle/>
              <a:p>
                <a:pPr>
                  <a:defRPr/>
                </a:pPr>
                <a:endParaRPr lang="en-US" dirty="0">
                  <a:latin typeface="Microsoft Tai Le Regular"/>
                  <a:ea typeface="+mn-ea"/>
                </a:endParaRPr>
              </a:p>
            </p:txBody>
          </p:sp>
        </p:grpSp>
        <p:pic>
          <p:nvPicPr>
            <p:cNvPr id="313362" name="Picture 1042" descr="C:\Documents and Settings\Administrator\My Documents\My Pictures\520604.jpg">
              <a:extLst>
                <a:ext uri="{FF2B5EF4-FFF2-40B4-BE49-F238E27FC236}">
                  <a16:creationId xmlns:a16="http://schemas.microsoft.com/office/drawing/2014/main" id="{49DC3528-6830-894A-B108-E4542FA4A93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4" y="2016"/>
              <a:ext cx="1047" cy="1872"/>
            </a:xfrm>
            <a:prstGeom prst="rect">
              <a:avLst/>
            </a:prstGeom>
            <a:noFill/>
            <a:ln w="57150">
              <a:solidFill>
                <a:srgbClr val="000000"/>
              </a:solidFill>
              <a:miter lim="800000"/>
              <a:headEnd/>
              <a:tailEnd/>
            </a:ln>
            <a:effectLst>
              <a:outerShdw blurRad="63500" dist="26940" dir="5400000" algn="ctr" rotWithShape="0">
                <a:srgbClr val="F5EDF4">
                  <a:alpha val="74998"/>
                </a:srgbClr>
              </a:outerShdw>
            </a:effectLst>
          </p:spPr>
        </p:pic>
      </p:gr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26">
            <a:extLst>
              <a:ext uri="{FF2B5EF4-FFF2-40B4-BE49-F238E27FC236}">
                <a16:creationId xmlns:a16="http://schemas.microsoft.com/office/drawing/2014/main" id="{68E5D12B-2A66-744F-AF21-39EBD5C286BA}"/>
              </a:ext>
            </a:extLst>
          </p:cNvPr>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dirty="0">
              <a:latin typeface="Microsoft Tai Le Regular"/>
            </a:endParaRPr>
          </a:p>
        </p:txBody>
      </p:sp>
      <p:pic>
        <p:nvPicPr>
          <p:cNvPr id="41987" name="Picture 1027" descr="C:\Documents and Settings\jclark\My Documents\My Pictures\black disc2.jpg">
            <a:extLst>
              <a:ext uri="{FF2B5EF4-FFF2-40B4-BE49-F238E27FC236}">
                <a16:creationId xmlns:a16="http://schemas.microsoft.com/office/drawing/2014/main" id="{F9868B5D-6DE4-4F41-9B53-D771EF0296B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2" name="Rectangle 1028">
            <a:extLst>
              <a:ext uri="{FF2B5EF4-FFF2-40B4-BE49-F238E27FC236}">
                <a16:creationId xmlns:a16="http://schemas.microsoft.com/office/drawing/2014/main" id="{87E5FE20-D5FA-6E4D-9CF3-F8BE5C24DBB1}"/>
              </a:ext>
            </a:extLst>
          </p:cNvPr>
          <p:cNvSpPr>
            <a:spLocks noGrp="1" noChangeArrowheads="1"/>
          </p:cNvSpPr>
          <p:nvPr>
            <p:ph type="title"/>
          </p:nvPr>
        </p:nvSpPr>
        <p:spPr>
          <a:xfrm>
            <a:off x="152400" y="228600"/>
            <a:ext cx="3886200" cy="1143000"/>
          </a:xfrm>
          <a:ln w="38100">
            <a:solidFill>
              <a:schemeClr val="tx2"/>
            </a:solidFill>
            <a:miter lim="800000"/>
            <a:headEnd/>
            <a:tailEnd/>
          </a:ln>
          <a:effectLst>
            <a:outerShdw blurRad="63500" dist="38099" dir="2700000" algn="ctr" rotWithShape="0">
              <a:schemeClr val="bg2">
                <a:alpha val="74997"/>
              </a:schemeClr>
            </a:outerShdw>
          </a:effectLst>
        </p:spPr>
        <p:txBody>
          <a:bodyPr/>
          <a:lstStyle/>
          <a:p>
            <a:pPr eaLnBrk="1" hangingPunct="1">
              <a:defRPr/>
            </a:pPr>
            <a:r>
              <a:rPr lang="en-US" sz="4800" dirty="0">
                <a:ea typeface="+mj-ea"/>
                <a:cs typeface="+mj-cs"/>
              </a:rPr>
              <a:t>Dehydration</a:t>
            </a:r>
          </a:p>
        </p:txBody>
      </p:sp>
      <p:grpSp>
        <p:nvGrpSpPr>
          <p:cNvPr id="2" name="Group 1029">
            <a:extLst>
              <a:ext uri="{FF2B5EF4-FFF2-40B4-BE49-F238E27FC236}">
                <a16:creationId xmlns:a16="http://schemas.microsoft.com/office/drawing/2014/main" id="{2F7E360C-14A0-954A-8D1F-4D3FE5698E56}"/>
              </a:ext>
            </a:extLst>
          </p:cNvPr>
          <p:cNvGrpSpPr>
            <a:grpSpLocks/>
          </p:cNvGrpSpPr>
          <p:nvPr/>
        </p:nvGrpSpPr>
        <p:grpSpPr bwMode="auto">
          <a:xfrm>
            <a:off x="336550" y="3778250"/>
            <a:ext cx="3549650" cy="1250950"/>
            <a:chOff x="212" y="2380"/>
            <a:chExt cx="2236" cy="788"/>
          </a:xfrm>
        </p:grpSpPr>
        <p:sp>
          <p:nvSpPr>
            <p:cNvPr id="314374" name="Text Box 1030">
              <a:extLst>
                <a:ext uri="{FF2B5EF4-FFF2-40B4-BE49-F238E27FC236}">
                  <a16:creationId xmlns:a16="http://schemas.microsoft.com/office/drawing/2014/main" id="{5591E26A-CFFD-4C4A-8FBE-68308942AAAA}"/>
                </a:ext>
              </a:extLst>
            </p:cNvPr>
            <p:cNvSpPr txBox="1">
              <a:spLocks noChangeArrowheads="1"/>
            </p:cNvSpPr>
            <p:nvPr/>
          </p:nvSpPr>
          <p:spPr bwMode="auto">
            <a:xfrm>
              <a:off x="212" y="2380"/>
              <a:ext cx="1297"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lgn="l" eaLnBrk="0" hangingPunct="0">
                <a:defRPr/>
              </a:pPr>
              <a:r>
                <a:rPr lang="en-US" sz="3600" dirty="0">
                  <a:latin typeface="Microsoft Tai Le Regular"/>
                  <a:ea typeface="+mn-ea"/>
                </a:rPr>
                <a:t>Dry Discs</a:t>
              </a:r>
            </a:p>
          </p:txBody>
        </p:sp>
        <p:sp>
          <p:nvSpPr>
            <p:cNvPr id="314375" name="Line 1031">
              <a:extLst>
                <a:ext uri="{FF2B5EF4-FFF2-40B4-BE49-F238E27FC236}">
                  <a16:creationId xmlns:a16="http://schemas.microsoft.com/office/drawing/2014/main" id="{FD8ABF87-2425-F947-945C-F47C79D737A0}"/>
                </a:ext>
              </a:extLst>
            </p:cNvPr>
            <p:cNvSpPr>
              <a:spLocks noChangeShapeType="1"/>
            </p:cNvSpPr>
            <p:nvPr/>
          </p:nvSpPr>
          <p:spPr bwMode="auto">
            <a:xfrm>
              <a:off x="1690" y="2640"/>
              <a:ext cx="662" cy="0"/>
            </a:xfrm>
            <a:prstGeom prst="line">
              <a:avLst/>
            </a:prstGeom>
            <a:noFill/>
            <a:ln w="38100">
              <a:solidFill>
                <a:schemeClr val="tx1"/>
              </a:solidFill>
              <a:round/>
              <a:headEnd/>
              <a:tailEnd type="triangle" w="med" len="med"/>
            </a:ln>
            <a:effectLst>
              <a:outerShdw blurRad="63500" dist="38099" dir="2700000" algn="ctr" rotWithShape="0">
                <a:schemeClr val="bg2">
                  <a:alpha val="74998"/>
                </a:schemeClr>
              </a:outerShdw>
            </a:effectLst>
          </p:spPr>
          <p:txBody>
            <a:bodyPr wrap="none" anchor="ctr"/>
            <a:lstStyle/>
            <a:p>
              <a:pPr>
                <a:defRPr/>
              </a:pPr>
              <a:endParaRPr lang="en-US" dirty="0">
                <a:latin typeface="Microsoft Tai Le Regular"/>
                <a:ea typeface="+mn-ea"/>
              </a:endParaRPr>
            </a:p>
          </p:txBody>
        </p:sp>
        <p:sp>
          <p:nvSpPr>
            <p:cNvPr id="314376" name="Line 1032">
              <a:extLst>
                <a:ext uri="{FF2B5EF4-FFF2-40B4-BE49-F238E27FC236}">
                  <a16:creationId xmlns:a16="http://schemas.microsoft.com/office/drawing/2014/main" id="{F6030705-C79D-D841-BFA6-3BC97CDF6169}"/>
                </a:ext>
              </a:extLst>
            </p:cNvPr>
            <p:cNvSpPr>
              <a:spLocks noChangeShapeType="1"/>
            </p:cNvSpPr>
            <p:nvPr/>
          </p:nvSpPr>
          <p:spPr bwMode="auto">
            <a:xfrm>
              <a:off x="1690" y="2688"/>
              <a:ext cx="758" cy="480"/>
            </a:xfrm>
            <a:prstGeom prst="line">
              <a:avLst/>
            </a:prstGeom>
            <a:noFill/>
            <a:ln w="38100">
              <a:solidFill>
                <a:schemeClr val="tx1"/>
              </a:solidFill>
              <a:round/>
              <a:headEnd/>
              <a:tailEnd type="triangle" w="med" len="med"/>
            </a:ln>
            <a:effectLst>
              <a:outerShdw blurRad="63500" dist="38099" dir="2700000" algn="ctr" rotWithShape="0">
                <a:schemeClr val="bg2">
                  <a:alpha val="74998"/>
                </a:schemeClr>
              </a:outerShdw>
            </a:effectLst>
          </p:spPr>
          <p:txBody>
            <a:bodyPr wrap="none" anchor="ctr"/>
            <a:lstStyle/>
            <a:p>
              <a:pPr>
                <a:defRPr/>
              </a:pPr>
              <a:endParaRPr lang="en-US" dirty="0">
                <a:latin typeface="Microsoft Tai Le Regular"/>
                <a:ea typeface="+mn-ea"/>
              </a:endParaRPr>
            </a:p>
          </p:txBody>
        </p:sp>
      </p:grpSp>
      <p:grpSp>
        <p:nvGrpSpPr>
          <p:cNvPr id="3" name="Group 1033">
            <a:extLst>
              <a:ext uri="{FF2B5EF4-FFF2-40B4-BE49-F238E27FC236}">
                <a16:creationId xmlns:a16="http://schemas.microsoft.com/office/drawing/2014/main" id="{2089C069-7A78-DA41-B9E8-79B2C5308B09}"/>
              </a:ext>
            </a:extLst>
          </p:cNvPr>
          <p:cNvGrpSpPr>
            <a:grpSpLocks/>
          </p:cNvGrpSpPr>
          <p:nvPr/>
        </p:nvGrpSpPr>
        <p:grpSpPr bwMode="auto">
          <a:xfrm>
            <a:off x="304800" y="2898777"/>
            <a:ext cx="3657600" cy="646113"/>
            <a:chOff x="192" y="1826"/>
            <a:chExt cx="2304" cy="407"/>
          </a:xfrm>
        </p:grpSpPr>
        <p:sp>
          <p:nvSpPr>
            <p:cNvPr id="41991" name="Text Box 1034">
              <a:extLst>
                <a:ext uri="{FF2B5EF4-FFF2-40B4-BE49-F238E27FC236}">
                  <a16:creationId xmlns:a16="http://schemas.microsoft.com/office/drawing/2014/main" id="{132D5FC6-988E-5A4E-BFDF-615F0AAEF377}"/>
                </a:ext>
              </a:extLst>
            </p:cNvPr>
            <p:cNvSpPr txBox="1">
              <a:spLocks noChangeArrowheads="1"/>
            </p:cNvSpPr>
            <p:nvPr/>
          </p:nvSpPr>
          <p:spPr bwMode="auto">
            <a:xfrm>
              <a:off x="192" y="1826"/>
              <a:ext cx="168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a:r>
                <a:rPr lang="en-US" altLang="en-US" sz="3600" dirty="0">
                  <a:latin typeface="Microsoft Tai Le Regular"/>
                </a:rPr>
                <a:t>Normal Disc</a:t>
              </a:r>
            </a:p>
          </p:txBody>
        </p:sp>
        <p:sp>
          <p:nvSpPr>
            <p:cNvPr id="314379" name="Line 1035">
              <a:extLst>
                <a:ext uri="{FF2B5EF4-FFF2-40B4-BE49-F238E27FC236}">
                  <a16:creationId xmlns:a16="http://schemas.microsoft.com/office/drawing/2014/main" id="{05CB2D20-1BBB-2F46-B149-E1BCDDDDFAD6}"/>
                </a:ext>
              </a:extLst>
            </p:cNvPr>
            <p:cNvSpPr>
              <a:spLocks noChangeShapeType="1"/>
            </p:cNvSpPr>
            <p:nvPr/>
          </p:nvSpPr>
          <p:spPr bwMode="auto">
            <a:xfrm>
              <a:off x="1834" y="2064"/>
              <a:ext cx="662" cy="0"/>
            </a:xfrm>
            <a:prstGeom prst="line">
              <a:avLst/>
            </a:prstGeom>
            <a:noFill/>
            <a:ln w="38100">
              <a:solidFill>
                <a:schemeClr val="tx1"/>
              </a:solidFill>
              <a:round/>
              <a:headEnd/>
              <a:tailEnd type="triangle" w="med" len="med"/>
            </a:ln>
            <a:effectLst>
              <a:outerShdw blurRad="63500" dist="38099" dir="2700000" algn="ctr" rotWithShape="0">
                <a:schemeClr val="bg2">
                  <a:alpha val="74998"/>
                </a:schemeClr>
              </a:outerShdw>
            </a:effectLst>
          </p:spPr>
          <p:txBody>
            <a:bodyPr wrap="none" anchor="ctr"/>
            <a:lstStyle/>
            <a:p>
              <a:pPr>
                <a:defRPr/>
              </a:pPr>
              <a:endParaRPr lang="en-US" dirty="0">
                <a:latin typeface="Microsoft Tai Le Regular"/>
                <a:ea typeface="+mn-ea"/>
              </a:endParaRPr>
            </a:p>
          </p:txBody>
        </p:sp>
      </p:grpSp>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DBF05-5B79-C74E-88A8-BD388D09E506}"/>
              </a:ext>
            </a:extLst>
          </p:cNvPr>
          <p:cNvSpPr>
            <a:spLocks noGrp="1"/>
          </p:cNvSpPr>
          <p:nvPr>
            <p:ph type="title"/>
          </p:nvPr>
        </p:nvSpPr>
        <p:spPr/>
        <p:txBody>
          <a:bodyPr/>
          <a:lstStyle/>
          <a:p>
            <a:r>
              <a:rPr lang="en-US"/>
              <a:t>Story/opening</a:t>
            </a:r>
            <a:endParaRPr lang="en-US" dirty="0"/>
          </a:p>
        </p:txBody>
      </p:sp>
      <p:sp>
        <p:nvSpPr>
          <p:cNvPr id="8" name="Content Placeholder 7">
            <a:extLst>
              <a:ext uri="{FF2B5EF4-FFF2-40B4-BE49-F238E27FC236}">
                <a16:creationId xmlns:a16="http://schemas.microsoft.com/office/drawing/2014/main" id="{C9ABF40D-E6A5-B843-B27F-462C4DAF5FD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84EF772-929D-6246-8D38-8918F4DC64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0"/>
            <a:ext cx="9144000" cy="6858000"/>
          </a:xfrm>
          <a:prstGeom prst="rect">
            <a:avLst/>
          </a:prstGeom>
        </p:spPr>
      </p:pic>
      <p:sp>
        <p:nvSpPr>
          <p:cNvPr id="6" name="Rectangle 5">
            <a:extLst>
              <a:ext uri="{FF2B5EF4-FFF2-40B4-BE49-F238E27FC236}">
                <a16:creationId xmlns:a16="http://schemas.microsoft.com/office/drawing/2014/main" id="{B03A6996-7692-BF43-BC4B-4AF472BFBE6F}"/>
              </a:ext>
            </a:extLst>
          </p:cNvPr>
          <p:cNvSpPr/>
          <p:nvPr/>
        </p:nvSpPr>
        <p:spPr>
          <a:xfrm>
            <a:off x="0" y="6581001"/>
            <a:ext cx="1828800" cy="276999"/>
          </a:xfrm>
          <a:prstGeom prst="rect">
            <a:avLst/>
          </a:prstGeom>
        </p:spPr>
        <p:txBody>
          <a:bodyPr wrap="square">
            <a:spAutoFit/>
          </a:bodyPr>
          <a:lstStyle/>
          <a:p>
            <a:pPr algn="l"/>
            <a:r>
              <a:rPr lang="en-US" sz="1200" dirty="0">
                <a:latin typeface="Microsoft Tai Le Regular"/>
              </a:rPr>
              <a:t>https://</a:t>
            </a:r>
            <a:r>
              <a:rPr lang="en-US" sz="1200" dirty="0" err="1">
                <a:latin typeface="Microsoft Tai Le Regular"/>
              </a:rPr>
              <a:t>www.pexels.com</a:t>
            </a:r>
            <a:endParaRPr lang="en-US" sz="1200" dirty="0">
              <a:latin typeface="Microsoft Tai Le Regular"/>
            </a:endParaRPr>
          </a:p>
        </p:txBody>
      </p:sp>
    </p:spTree>
    <p:extLst>
      <p:ext uri="{BB962C8B-B14F-4D97-AF65-F5344CB8AC3E}">
        <p14:creationId xmlns:p14="http://schemas.microsoft.com/office/powerpoint/2010/main" val="2612976213"/>
      </p:ext>
    </p:extLst>
  </p:cSld>
  <p:clrMapOvr>
    <a:masterClrMapping/>
  </p:clrMapOvr>
  <mc:AlternateContent xmlns:mc="http://schemas.openxmlformats.org/markup-compatibility/2006" xmlns:p14="http://schemas.microsoft.com/office/powerpoint/2010/main">
    <mc:Choice Requires="p14">
      <p:transition p14:dur="250">
        <p:cover dir="r"/>
      </p:transition>
    </mc:Choice>
    <mc:Fallback xmlns="">
      <p:transition>
        <p:cover dir="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3010" name="Group 3074">
            <a:extLst>
              <a:ext uri="{FF2B5EF4-FFF2-40B4-BE49-F238E27FC236}">
                <a16:creationId xmlns:a16="http://schemas.microsoft.com/office/drawing/2014/main" id="{8C2D7856-29E2-6749-877C-780ECCCD1815}"/>
              </a:ext>
            </a:extLst>
          </p:cNvPr>
          <p:cNvGrpSpPr>
            <a:grpSpLocks/>
          </p:cNvGrpSpPr>
          <p:nvPr/>
        </p:nvGrpSpPr>
        <p:grpSpPr bwMode="auto">
          <a:xfrm>
            <a:off x="6427788" y="-290513"/>
            <a:ext cx="2492375" cy="7272338"/>
            <a:chOff x="4049" y="-183"/>
            <a:chExt cx="1570" cy="4581"/>
          </a:xfrm>
        </p:grpSpPr>
        <p:sp>
          <p:nvSpPr>
            <p:cNvPr id="43023" name="Freeform 3075">
              <a:extLst>
                <a:ext uri="{FF2B5EF4-FFF2-40B4-BE49-F238E27FC236}">
                  <a16:creationId xmlns:a16="http://schemas.microsoft.com/office/drawing/2014/main" id="{6888BB42-7BFA-F749-8EC1-74D87D6AE4E8}"/>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3024" name="Freeform 3076">
              <a:extLst>
                <a:ext uri="{FF2B5EF4-FFF2-40B4-BE49-F238E27FC236}">
                  <a16:creationId xmlns:a16="http://schemas.microsoft.com/office/drawing/2014/main" id="{E90351FD-9EBF-0D4D-9DB4-384D1495899B}"/>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43011" name="Group 3077">
            <a:extLst>
              <a:ext uri="{FF2B5EF4-FFF2-40B4-BE49-F238E27FC236}">
                <a16:creationId xmlns:a16="http://schemas.microsoft.com/office/drawing/2014/main" id="{C30618E5-3CA2-3D4E-81B9-BC324935A8F2}"/>
              </a:ext>
            </a:extLst>
          </p:cNvPr>
          <p:cNvGrpSpPr>
            <a:grpSpLocks/>
          </p:cNvGrpSpPr>
          <p:nvPr/>
        </p:nvGrpSpPr>
        <p:grpSpPr bwMode="auto">
          <a:xfrm>
            <a:off x="6448425" y="3200400"/>
            <a:ext cx="2271713" cy="460375"/>
            <a:chOff x="4062" y="2016"/>
            <a:chExt cx="1431" cy="290"/>
          </a:xfrm>
        </p:grpSpPr>
        <p:sp>
          <p:nvSpPr>
            <p:cNvPr id="43021" name="Freeform 3078">
              <a:extLst>
                <a:ext uri="{FF2B5EF4-FFF2-40B4-BE49-F238E27FC236}">
                  <a16:creationId xmlns:a16="http://schemas.microsoft.com/office/drawing/2014/main" id="{88E1E666-AB7A-1C47-9214-E3065C167733}"/>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3022" name="Freeform 3079">
              <a:extLst>
                <a:ext uri="{FF2B5EF4-FFF2-40B4-BE49-F238E27FC236}">
                  <a16:creationId xmlns:a16="http://schemas.microsoft.com/office/drawing/2014/main" id="{E872A47B-3FE5-014B-9748-87A61AF6059B}"/>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43012" name="Group 3080">
            <a:extLst>
              <a:ext uri="{FF2B5EF4-FFF2-40B4-BE49-F238E27FC236}">
                <a16:creationId xmlns:a16="http://schemas.microsoft.com/office/drawing/2014/main" id="{4D7B4723-B605-4E48-98B5-D39A5CC0414F}"/>
              </a:ext>
            </a:extLst>
          </p:cNvPr>
          <p:cNvGrpSpPr>
            <a:grpSpLocks/>
          </p:cNvGrpSpPr>
          <p:nvPr/>
        </p:nvGrpSpPr>
        <p:grpSpPr bwMode="auto">
          <a:xfrm>
            <a:off x="6200775" y="1828800"/>
            <a:ext cx="2835275" cy="3028950"/>
            <a:chOff x="3906" y="1152"/>
            <a:chExt cx="1786" cy="1908"/>
          </a:xfrm>
        </p:grpSpPr>
        <p:sp>
          <p:nvSpPr>
            <p:cNvPr id="43019" name="Freeform 3081">
              <a:extLst>
                <a:ext uri="{FF2B5EF4-FFF2-40B4-BE49-F238E27FC236}">
                  <a16:creationId xmlns:a16="http://schemas.microsoft.com/office/drawing/2014/main" id="{F8CAE578-929E-6143-9D6D-7177F3311FAA}"/>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3020" name="Freeform 3082">
              <a:extLst>
                <a:ext uri="{FF2B5EF4-FFF2-40B4-BE49-F238E27FC236}">
                  <a16:creationId xmlns:a16="http://schemas.microsoft.com/office/drawing/2014/main" id="{AF1CD46F-DC7C-344D-A3F9-A4B5FD8F9148}"/>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43013" name="Text Box 3083">
            <a:extLst>
              <a:ext uri="{FF2B5EF4-FFF2-40B4-BE49-F238E27FC236}">
                <a16:creationId xmlns:a16="http://schemas.microsoft.com/office/drawing/2014/main" id="{E5E2D3DD-A34A-2241-BDE2-C21C0C62A9D8}"/>
              </a:ext>
            </a:extLst>
          </p:cNvPr>
          <p:cNvSpPr txBox="1">
            <a:spLocks noChangeArrowheads="1"/>
          </p:cNvSpPr>
          <p:nvPr/>
        </p:nvSpPr>
        <p:spPr bwMode="auto">
          <a:xfrm>
            <a:off x="1143000" y="2819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endParaRPr lang="en-US" altLang="en-US" dirty="0">
              <a:latin typeface="Microsoft Tai Le Regular"/>
            </a:endParaRPr>
          </a:p>
        </p:txBody>
      </p:sp>
      <p:sp>
        <p:nvSpPr>
          <p:cNvPr id="315404" name="Rectangle 3084">
            <a:extLst>
              <a:ext uri="{FF2B5EF4-FFF2-40B4-BE49-F238E27FC236}">
                <a16:creationId xmlns:a16="http://schemas.microsoft.com/office/drawing/2014/main" id="{49F86A9D-C675-5646-AE72-5DC759CEC701}"/>
              </a:ext>
            </a:extLst>
          </p:cNvPr>
          <p:cNvSpPr>
            <a:spLocks noGrp="1" noChangeArrowheads="1"/>
          </p:cNvSpPr>
          <p:nvPr>
            <p:ph type="body" sz="half" idx="1"/>
          </p:nvPr>
        </p:nvSpPr>
        <p:spPr>
          <a:xfrm>
            <a:off x="352425" y="647700"/>
            <a:ext cx="5413375" cy="5257800"/>
          </a:xfrm>
          <a:effectLst>
            <a:outerShdw blurRad="63500" dist="38099" dir="2700000" algn="ctr" rotWithShape="0">
              <a:schemeClr val="bg2">
                <a:alpha val="74997"/>
              </a:schemeClr>
            </a:outerShdw>
          </a:effectLst>
        </p:spPr>
        <p:txBody>
          <a:bodyPr/>
          <a:lstStyle/>
          <a:p>
            <a:pPr marL="0" indent="0" eaLnBrk="1" hangingPunct="1">
              <a:lnSpc>
                <a:spcPct val="130000"/>
              </a:lnSpc>
              <a:buNone/>
              <a:defRPr/>
            </a:pPr>
            <a:r>
              <a:rPr lang="en-US" sz="4000" dirty="0">
                <a:ea typeface="+mn-ea"/>
                <a:cs typeface="+mn-cs"/>
              </a:rPr>
              <a:t>Dehydration.</a:t>
            </a:r>
          </a:p>
          <a:p>
            <a:pPr eaLnBrk="1" hangingPunct="1">
              <a:lnSpc>
                <a:spcPct val="130000"/>
              </a:lnSpc>
              <a:defRPr/>
            </a:pPr>
            <a:r>
              <a:rPr lang="en-US" dirty="0">
                <a:ea typeface="+mn-ea"/>
                <a:cs typeface="+mn-cs"/>
              </a:rPr>
              <a:t>No Water = No Fluid Flow.</a:t>
            </a:r>
          </a:p>
          <a:p>
            <a:pPr eaLnBrk="1" hangingPunct="1">
              <a:lnSpc>
                <a:spcPct val="130000"/>
              </a:lnSpc>
              <a:defRPr/>
            </a:pPr>
            <a:r>
              <a:rPr lang="en-US" dirty="0">
                <a:ea typeface="+mn-ea"/>
                <a:cs typeface="+mn-cs"/>
              </a:rPr>
              <a:t>Acid accumulates.</a:t>
            </a:r>
          </a:p>
          <a:p>
            <a:pPr eaLnBrk="1" hangingPunct="1">
              <a:lnSpc>
                <a:spcPct val="130000"/>
              </a:lnSpc>
              <a:defRPr/>
            </a:pPr>
            <a:r>
              <a:rPr lang="en-US" dirty="0">
                <a:ea typeface="+mn-ea"/>
                <a:cs typeface="+mn-cs"/>
              </a:rPr>
              <a:t>Cartilage cells starve and suffocate.</a:t>
            </a:r>
          </a:p>
        </p:txBody>
      </p:sp>
      <p:pic>
        <p:nvPicPr>
          <p:cNvPr id="43015" name="Picture 3085" descr="C:\Documents and Settings\Administrator\My Documents\My Pictures\waste left-y.gif">
            <a:extLst>
              <a:ext uri="{FF2B5EF4-FFF2-40B4-BE49-F238E27FC236}">
                <a16:creationId xmlns:a16="http://schemas.microsoft.com/office/drawing/2014/main" id="{E6BE1C53-E268-3743-9E43-41B582E3C268}"/>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943600" y="35814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3086" descr="C:\Documents and Settings\Administrator\My Documents\My Pictures\blood righ-r.gif">
            <a:extLst>
              <a:ext uri="{FF2B5EF4-FFF2-40B4-BE49-F238E27FC236}">
                <a16:creationId xmlns:a16="http://schemas.microsoft.com/office/drawing/2014/main" id="{66F1B71B-A85D-BD40-B0C7-9303512AAD56}"/>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867400" y="32766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3087" descr="C:\new beginnings\animations\Blood flow.gif">
            <a:extLst>
              <a:ext uri="{FF2B5EF4-FFF2-40B4-BE49-F238E27FC236}">
                <a16:creationId xmlns:a16="http://schemas.microsoft.com/office/drawing/2014/main" id="{027AA5FE-A330-8349-8F7B-C5BF49122F37}"/>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5321300" y="-152400"/>
            <a:ext cx="1841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540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1540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1540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4" grpId="0" uiExpand="1"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050">
            <a:extLst>
              <a:ext uri="{FF2B5EF4-FFF2-40B4-BE49-F238E27FC236}">
                <a16:creationId xmlns:a16="http://schemas.microsoft.com/office/drawing/2014/main" id="{3976CA6F-5E4C-A446-BD8D-E10C5D98BBA1}"/>
              </a:ext>
            </a:extLst>
          </p:cNvPr>
          <p:cNvSpPr>
            <a:spLocks noChangeArrowheads="1"/>
          </p:cNvSpPr>
          <p:nvPr/>
        </p:nvSpPr>
        <p:spPr bwMode="auto">
          <a:xfrm>
            <a:off x="0" y="0"/>
            <a:ext cx="9144000" cy="685800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5059" name="Freeform 2051">
            <a:extLst>
              <a:ext uri="{FF2B5EF4-FFF2-40B4-BE49-F238E27FC236}">
                <a16:creationId xmlns:a16="http://schemas.microsoft.com/office/drawing/2014/main" id="{F5BCEF0E-42BE-E541-8F82-ABBAFD30BFEF}"/>
              </a:ext>
            </a:extLst>
          </p:cNvPr>
          <p:cNvSpPr>
            <a:spLocks/>
          </p:cNvSpPr>
          <p:nvPr/>
        </p:nvSpPr>
        <p:spPr bwMode="white">
          <a:xfrm>
            <a:off x="0"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5060" name="Freeform 2052">
            <a:extLst>
              <a:ext uri="{FF2B5EF4-FFF2-40B4-BE49-F238E27FC236}">
                <a16:creationId xmlns:a16="http://schemas.microsoft.com/office/drawing/2014/main" id="{1542601B-3C23-B942-BE12-69BB6875DAC0}"/>
              </a:ext>
            </a:extLst>
          </p:cNvPr>
          <p:cNvSpPr>
            <a:spLocks/>
          </p:cNvSpPr>
          <p:nvPr/>
        </p:nvSpPr>
        <p:spPr bwMode="white">
          <a:xfrm>
            <a:off x="0" y="3838575"/>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5061" name="Freeform 2053">
            <a:extLst>
              <a:ext uri="{FF2B5EF4-FFF2-40B4-BE49-F238E27FC236}">
                <a16:creationId xmlns:a16="http://schemas.microsoft.com/office/drawing/2014/main" id="{AC7E6DDF-00EE-F747-8DA0-20BA874B4D7D}"/>
              </a:ext>
            </a:extLst>
          </p:cNvPr>
          <p:cNvSpPr>
            <a:spLocks/>
          </p:cNvSpPr>
          <p:nvPr/>
        </p:nvSpPr>
        <p:spPr bwMode="white">
          <a:xfrm>
            <a:off x="9525" y="3167063"/>
            <a:ext cx="9144000" cy="3690937"/>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5062" name="Freeform 2054">
            <a:extLst>
              <a:ext uri="{FF2B5EF4-FFF2-40B4-BE49-F238E27FC236}">
                <a16:creationId xmlns:a16="http://schemas.microsoft.com/office/drawing/2014/main" id="{133AD146-3B21-2241-8DE9-CB6A92297805}"/>
              </a:ext>
            </a:extLst>
          </p:cNvPr>
          <p:cNvSpPr>
            <a:spLocks/>
          </p:cNvSpPr>
          <p:nvPr/>
        </p:nvSpPr>
        <p:spPr bwMode="white">
          <a:xfrm>
            <a:off x="9525" y="2481263"/>
            <a:ext cx="9144000" cy="2497137"/>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5063" name="Freeform 2055">
            <a:extLst>
              <a:ext uri="{FF2B5EF4-FFF2-40B4-BE49-F238E27FC236}">
                <a16:creationId xmlns:a16="http://schemas.microsoft.com/office/drawing/2014/main" id="{526FB4CD-85D3-7D43-80E9-193FB2523C1F}"/>
              </a:ext>
            </a:extLst>
          </p:cNvPr>
          <p:cNvSpPr>
            <a:spLocks/>
          </p:cNvSpPr>
          <p:nvPr/>
        </p:nvSpPr>
        <p:spPr bwMode="white">
          <a:xfrm>
            <a:off x="9525" y="1814513"/>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5064" name="Freeform 2056">
            <a:extLst>
              <a:ext uri="{FF2B5EF4-FFF2-40B4-BE49-F238E27FC236}">
                <a16:creationId xmlns:a16="http://schemas.microsoft.com/office/drawing/2014/main" id="{BB019C4F-0C2B-784B-A4B2-A334F24C7B3D}"/>
              </a:ext>
            </a:extLst>
          </p:cNvPr>
          <p:cNvSpPr>
            <a:spLocks/>
          </p:cNvSpPr>
          <p:nvPr/>
        </p:nvSpPr>
        <p:spPr bwMode="white">
          <a:xfrm>
            <a:off x="9525" y="0"/>
            <a:ext cx="9144000" cy="1682750"/>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5065" name="Freeform 2057">
            <a:extLst>
              <a:ext uri="{FF2B5EF4-FFF2-40B4-BE49-F238E27FC236}">
                <a16:creationId xmlns:a16="http://schemas.microsoft.com/office/drawing/2014/main" id="{B3195F79-38F9-A043-86B2-A0068B880112}"/>
              </a:ext>
            </a:extLst>
          </p:cNvPr>
          <p:cNvSpPr>
            <a:spLocks/>
          </p:cNvSpPr>
          <p:nvPr/>
        </p:nvSpPr>
        <p:spPr bwMode="white">
          <a:xfrm>
            <a:off x="9525" y="0"/>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5066" name="Freeform 2058">
            <a:extLst>
              <a:ext uri="{FF2B5EF4-FFF2-40B4-BE49-F238E27FC236}">
                <a16:creationId xmlns:a16="http://schemas.microsoft.com/office/drawing/2014/main" id="{371A30A3-0B80-3743-83AA-303CD6A0AB11}"/>
              </a:ext>
            </a:extLst>
          </p:cNvPr>
          <p:cNvSpPr>
            <a:spLocks/>
          </p:cNvSpPr>
          <p:nvPr/>
        </p:nvSpPr>
        <p:spPr bwMode="white">
          <a:xfrm>
            <a:off x="9525" y="0"/>
            <a:ext cx="4578350" cy="454025"/>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17451" name="Rectangle 2059">
            <a:extLst>
              <a:ext uri="{FF2B5EF4-FFF2-40B4-BE49-F238E27FC236}">
                <a16:creationId xmlns:a16="http://schemas.microsoft.com/office/drawing/2014/main" id="{7E9D0055-E3E2-C747-B405-E16DA116D33C}"/>
              </a:ext>
            </a:extLst>
          </p:cNvPr>
          <p:cNvSpPr>
            <a:spLocks noChangeArrowheads="1"/>
          </p:cNvSpPr>
          <p:nvPr/>
        </p:nvSpPr>
        <p:spPr bwMode="auto">
          <a:xfrm>
            <a:off x="762000" y="228600"/>
            <a:ext cx="7772400" cy="838200"/>
          </a:xfrm>
          <a:prstGeom prst="rect">
            <a:avLst/>
          </a:prstGeom>
          <a:solidFill>
            <a:srgbClr val="000080"/>
          </a:solidFill>
          <a:ln w="38100">
            <a:solidFill>
              <a:schemeClr val="bg1"/>
            </a:solidFill>
            <a:miter lim="800000"/>
            <a:headEnd/>
            <a:tailEnd/>
          </a:ln>
          <a:effectLst>
            <a:outerShdw blurRad="63500" dist="38099" dir="2700000" algn="ctr" rotWithShape="0">
              <a:schemeClr val="bg2">
                <a:alpha val="74998"/>
              </a:scheme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4400" b="1" dirty="0">
                <a:solidFill>
                  <a:schemeClr val="accent1"/>
                </a:solidFill>
                <a:effectLst>
                  <a:outerShdw blurRad="38100" dist="38100" dir="2700000" algn="tl">
                    <a:srgbClr val="000000"/>
                  </a:outerShdw>
                </a:effectLst>
                <a:latin typeface="Arial" panose="020B0604020202020204" pitchFamily="34" charset="0"/>
              </a:rPr>
              <a:t>Cartilage Hydration</a:t>
            </a:r>
            <a:endParaRPr lang="en-US" altLang="en-US" sz="4800" b="1" dirty="0">
              <a:solidFill>
                <a:schemeClr val="accent1"/>
              </a:solidFill>
              <a:effectLst>
                <a:outerShdw blurRad="38100" dist="38100" dir="2700000" algn="tl">
                  <a:srgbClr val="000000"/>
                </a:outerShdw>
              </a:effectLst>
              <a:latin typeface="Arial" panose="020B0604020202020204" pitchFamily="34" charset="0"/>
            </a:endParaRPr>
          </a:p>
        </p:txBody>
      </p:sp>
      <p:sp>
        <p:nvSpPr>
          <p:cNvPr id="317452" name="Rectangle 2060">
            <a:extLst>
              <a:ext uri="{FF2B5EF4-FFF2-40B4-BE49-F238E27FC236}">
                <a16:creationId xmlns:a16="http://schemas.microsoft.com/office/drawing/2014/main" id="{EF830E42-AD59-8840-A998-0D5DBBCD7CCC}"/>
              </a:ext>
            </a:extLst>
          </p:cNvPr>
          <p:cNvSpPr>
            <a:spLocks noChangeArrowheads="1"/>
          </p:cNvSpPr>
          <p:nvPr/>
        </p:nvSpPr>
        <p:spPr bwMode="auto">
          <a:xfrm>
            <a:off x="990600" y="1143000"/>
            <a:ext cx="7239000" cy="917575"/>
          </a:xfrm>
          <a:prstGeom prst="rect">
            <a:avLst/>
          </a:prstGeom>
          <a:noFill/>
          <a:ln w="9525">
            <a:noFill/>
            <a:miter lim="800000"/>
            <a:headEnd/>
            <a:tailEnd/>
          </a:ln>
          <a:effectLst>
            <a:outerShdw blurRad="63500" dist="40161" dir="1106097" algn="ctr" rotWithShape="0">
              <a:schemeClr val="bg2">
                <a:alpha val="74998"/>
              </a:schemeClr>
            </a:outerShdw>
          </a:effectLst>
        </p:spPr>
        <p:txBody>
          <a:bodyPr anchor="ctr"/>
          <a:lstStyle/>
          <a:p>
            <a:pPr>
              <a:defRPr/>
            </a:pPr>
            <a:r>
              <a:rPr lang="en-US" sz="4400" dirty="0">
                <a:solidFill>
                  <a:schemeClr val="accent1"/>
                </a:solidFill>
                <a:effectLst>
                  <a:outerShdw blurRad="38100" dist="38100" dir="2700000" algn="tl">
                    <a:srgbClr val="000000"/>
                  </a:outerShdw>
                </a:effectLst>
                <a:latin typeface="Microsoft Tai Le Regular"/>
                <a:ea typeface="+mn-ea"/>
              </a:rPr>
              <a:t>So! What should we drink? </a:t>
            </a:r>
          </a:p>
        </p:txBody>
      </p:sp>
      <p:pic>
        <p:nvPicPr>
          <p:cNvPr id="317453" name="Picture 2061" descr="C:\Documents and Settings\Administrator\My Documents\My Pictures\19350069.jpg">
            <a:extLst>
              <a:ext uri="{FF2B5EF4-FFF2-40B4-BE49-F238E27FC236}">
                <a16:creationId xmlns:a16="http://schemas.microsoft.com/office/drawing/2014/main" id="{7CCA178C-6645-6141-896C-26409AF40B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2209800"/>
            <a:ext cx="5943600" cy="4416425"/>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17453"/>
                                        </p:tgtEl>
                                        <p:attrNameLst>
                                          <p:attrName>style.visibility</p:attrName>
                                        </p:attrNameLst>
                                      </p:cBhvr>
                                      <p:to>
                                        <p:strVal val="visible"/>
                                      </p:to>
                                    </p:set>
                                    <p:animEffect transition="in" filter="box(in)">
                                      <p:cBhvr>
                                        <p:cTn id="7" dur="500"/>
                                        <p:tgtEl>
                                          <p:spTgt spid="317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3ACBEE3-1813-8747-A89E-BB5598349E7A}"/>
              </a:ext>
            </a:extLst>
          </p:cNvPr>
          <p:cNvSpPr>
            <a:spLocks noChangeArrowheads="1"/>
          </p:cNvSpPr>
          <p:nvPr/>
        </p:nvSpPr>
        <p:spPr bwMode="auto">
          <a:xfrm>
            <a:off x="0" y="0"/>
            <a:ext cx="9144000" cy="6858000"/>
          </a:xfrm>
          <a:prstGeom prst="rect">
            <a:avLst/>
          </a:prstGeom>
          <a:solidFill>
            <a:schemeClr val="tx2"/>
          </a:solidFill>
          <a:ln w="9525">
            <a:solidFill>
              <a:schemeClr val="bg2"/>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72707" name="Picture 3" descr="C:\Documents and Settings\Administrator\My Documents\My Pictures\P0300214.JPG">
            <a:extLst>
              <a:ext uri="{FF2B5EF4-FFF2-40B4-BE49-F238E27FC236}">
                <a16:creationId xmlns:a16="http://schemas.microsoft.com/office/drawing/2014/main" id="{98AC22D8-B420-CF43-BB9D-E797BE07E6C2}"/>
              </a:ext>
            </a:extLst>
          </p:cNvPr>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Rectangle 4">
            <a:extLst>
              <a:ext uri="{FF2B5EF4-FFF2-40B4-BE49-F238E27FC236}">
                <a16:creationId xmlns:a16="http://schemas.microsoft.com/office/drawing/2014/main" id="{6C426871-F89B-5D4A-9E79-FC8D9064D1F6}"/>
              </a:ext>
            </a:extLst>
          </p:cNvPr>
          <p:cNvSpPr>
            <a:spLocks noGrp="1" noChangeArrowheads="1"/>
          </p:cNvSpPr>
          <p:nvPr>
            <p:ph type="title"/>
          </p:nvPr>
        </p:nvSpPr>
        <p:spPr>
          <a:xfrm>
            <a:off x="452943" y="185602"/>
            <a:ext cx="4953000" cy="1143000"/>
          </a:xfrm>
        </p:spPr>
        <p:txBody>
          <a:bodyPr/>
          <a:lstStyle/>
          <a:p>
            <a:pPr>
              <a:defRPr/>
            </a:pPr>
            <a:r>
              <a:rPr lang="en-US" sz="3600" dirty="0">
                <a:solidFill>
                  <a:srgbClr val="FFFF00"/>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How Much Water?</a:t>
            </a:r>
          </a:p>
        </p:txBody>
      </p:sp>
      <p:pic>
        <p:nvPicPr>
          <p:cNvPr id="158727" name="Picture 7" descr="C:\Documents and Settings\Administrator\My Documents\My Pictures\water2.jpg">
            <a:extLst>
              <a:ext uri="{FF2B5EF4-FFF2-40B4-BE49-F238E27FC236}">
                <a16:creationId xmlns:a16="http://schemas.microsoft.com/office/drawing/2014/main" id="{5D84F623-F5ED-D440-9E76-B66EAF8A0D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5988" y="1328057"/>
            <a:ext cx="6792612" cy="5013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8" name="Text Box 8">
            <a:extLst>
              <a:ext uri="{FF2B5EF4-FFF2-40B4-BE49-F238E27FC236}">
                <a16:creationId xmlns:a16="http://schemas.microsoft.com/office/drawing/2014/main" id="{42E113C7-74B7-A64C-BD2F-3DABFCCDCC46}"/>
              </a:ext>
            </a:extLst>
          </p:cNvPr>
          <p:cNvSpPr txBox="1">
            <a:spLocks noChangeArrowheads="1"/>
          </p:cNvSpPr>
          <p:nvPr/>
        </p:nvSpPr>
        <p:spPr bwMode="auto">
          <a:xfrm>
            <a:off x="1295400" y="6553200"/>
            <a:ext cx="6553200" cy="3365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1600">
                <a:latin typeface="Arial" charset="0"/>
                <a:ea typeface="+mn-ea"/>
              </a:rPr>
              <a:t>Nutr Rev. 2005 Jun;63(6 Pt 2):S30-9. </a:t>
            </a:r>
          </a:p>
        </p:txBody>
      </p:sp>
      <p:grpSp>
        <p:nvGrpSpPr>
          <p:cNvPr id="14" name="Group 13">
            <a:extLst>
              <a:ext uri="{FF2B5EF4-FFF2-40B4-BE49-F238E27FC236}">
                <a16:creationId xmlns:a16="http://schemas.microsoft.com/office/drawing/2014/main" id="{87C4A17E-7EC0-D541-93B5-759A77961333}"/>
              </a:ext>
            </a:extLst>
          </p:cNvPr>
          <p:cNvGrpSpPr/>
          <p:nvPr/>
        </p:nvGrpSpPr>
        <p:grpSpPr>
          <a:xfrm>
            <a:off x="4834279" y="225499"/>
            <a:ext cx="1761769" cy="1039091"/>
            <a:chOff x="6830109" y="162185"/>
            <a:chExt cx="1761769" cy="1039091"/>
          </a:xfrm>
        </p:grpSpPr>
        <p:pic>
          <p:nvPicPr>
            <p:cNvPr id="4" name="Picture 3">
              <a:extLst>
                <a:ext uri="{FF2B5EF4-FFF2-40B4-BE49-F238E27FC236}">
                  <a16:creationId xmlns:a16="http://schemas.microsoft.com/office/drawing/2014/main" id="{E8218E12-E1BB-654B-B578-1FCDFB48AD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0109" y="162185"/>
              <a:ext cx="571500" cy="1039091"/>
            </a:xfrm>
            <a:prstGeom prst="rect">
              <a:avLst/>
            </a:prstGeom>
          </p:spPr>
        </p:pic>
        <p:sp>
          <p:nvSpPr>
            <p:cNvPr id="7" name="Rectangle 6">
              <a:extLst>
                <a:ext uri="{FF2B5EF4-FFF2-40B4-BE49-F238E27FC236}">
                  <a16:creationId xmlns:a16="http://schemas.microsoft.com/office/drawing/2014/main" id="{9DDF8B9A-1A5D-6545-965C-F88C6FBB2D02}"/>
                </a:ext>
              </a:extLst>
            </p:cNvPr>
            <p:cNvSpPr/>
            <p:nvPr/>
          </p:nvSpPr>
          <p:spPr>
            <a:xfrm>
              <a:off x="7401937" y="324145"/>
              <a:ext cx="1189941" cy="646331"/>
            </a:xfrm>
            <a:prstGeom prst="rect">
              <a:avLst/>
            </a:prstGeom>
          </p:spPr>
          <p:txBody>
            <a:bodyPr wrap="none">
              <a:spAutoFit/>
            </a:bodyPr>
            <a:lstStyle/>
            <a:p>
              <a:r>
                <a:rPr lang="en-US" sz="3600" dirty="0">
                  <a:solidFill>
                    <a:srgbClr val="FFFF00"/>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3.7 L</a:t>
              </a:r>
              <a:endParaRPr lang="en-US" sz="36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3" name="Group 12">
            <a:extLst>
              <a:ext uri="{FF2B5EF4-FFF2-40B4-BE49-F238E27FC236}">
                <a16:creationId xmlns:a16="http://schemas.microsoft.com/office/drawing/2014/main" id="{BC8BA9D1-299F-6E44-8F2E-42F19BB52A27}"/>
              </a:ext>
            </a:extLst>
          </p:cNvPr>
          <p:cNvGrpSpPr/>
          <p:nvPr/>
        </p:nvGrpSpPr>
        <p:grpSpPr>
          <a:xfrm>
            <a:off x="6967879" y="237557"/>
            <a:ext cx="1761441" cy="1039091"/>
            <a:chOff x="4648200" y="160833"/>
            <a:chExt cx="1761441" cy="1039091"/>
          </a:xfrm>
        </p:grpSpPr>
        <p:pic>
          <p:nvPicPr>
            <p:cNvPr id="6" name="Picture 5">
              <a:extLst>
                <a:ext uri="{FF2B5EF4-FFF2-40B4-BE49-F238E27FC236}">
                  <a16:creationId xmlns:a16="http://schemas.microsoft.com/office/drawing/2014/main" id="{EB8C15A0-C527-B74F-B80A-B6E2A05362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48200" y="160833"/>
              <a:ext cx="571500" cy="1039091"/>
            </a:xfrm>
            <a:prstGeom prst="rect">
              <a:avLst/>
            </a:prstGeom>
          </p:spPr>
        </p:pic>
        <p:sp>
          <p:nvSpPr>
            <p:cNvPr id="8" name="Rectangle 7">
              <a:extLst>
                <a:ext uri="{FF2B5EF4-FFF2-40B4-BE49-F238E27FC236}">
                  <a16:creationId xmlns:a16="http://schemas.microsoft.com/office/drawing/2014/main" id="{32C249D4-23C5-8E44-BF30-74570E9E4F6A}"/>
                </a:ext>
              </a:extLst>
            </p:cNvPr>
            <p:cNvSpPr/>
            <p:nvPr/>
          </p:nvSpPr>
          <p:spPr>
            <a:xfrm>
              <a:off x="5219700" y="310735"/>
              <a:ext cx="1189941" cy="646331"/>
            </a:xfrm>
            <a:prstGeom prst="rect">
              <a:avLst/>
            </a:prstGeom>
          </p:spPr>
          <p:txBody>
            <a:bodyPr wrap="none">
              <a:spAutoFit/>
            </a:bodyPr>
            <a:lstStyle/>
            <a:p>
              <a:r>
                <a:rPr lang="en-US" sz="3600" dirty="0">
                  <a:solidFill>
                    <a:srgbClr val="FFFF00"/>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2.7 L</a:t>
              </a:r>
              <a:endParaRPr lang="en-US" sz="360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45677138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158727"/>
                                        </p:tgtEl>
                                        <p:attrNameLst>
                                          <p:attrName>style.visibility</p:attrName>
                                        </p:attrNameLst>
                                      </p:cBhvr>
                                      <p:to>
                                        <p:strVal val="visible"/>
                                      </p:to>
                                    </p:set>
                                    <p:animEffect transition="in" filter="box(out)">
                                      <p:cBhvr>
                                        <p:cTn id="15" dur="500"/>
                                        <p:tgtEl>
                                          <p:spTgt spid="158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5122">
            <a:extLst>
              <a:ext uri="{FF2B5EF4-FFF2-40B4-BE49-F238E27FC236}">
                <a16:creationId xmlns:a16="http://schemas.microsoft.com/office/drawing/2014/main" id="{D2970FCD-453C-5940-AF4F-1C03F6881352}"/>
              </a:ext>
            </a:extLst>
          </p:cNvPr>
          <p:cNvGrpSpPr>
            <a:grpSpLocks/>
          </p:cNvGrpSpPr>
          <p:nvPr/>
        </p:nvGrpSpPr>
        <p:grpSpPr bwMode="auto">
          <a:xfrm>
            <a:off x="6427788" y="-290513"/>
            <a:ext cx="2492375" cy="7272338"/>
            <a:chOff x="4049" y="-183"/>
            <a:chExt cx="1570" cy="4581"/>
          </a:xfrm>
        </p:grpSpPr>
        <p:sp>
          <p:nvSpPr>
            <p:cNvPr id="46096" name="Freeform 5123">
              <a:extLst>
                <a:ext uri="{FF2B5EF4-FFF2-40B4-BE49-F238E27FC236}">
                  <a16:creationId xmlns:a16="http://schemas.microsoft.com/office/drawing/2014/main" id="{92EDB601-34F2-8F42-8F68-D37BAA712E1B}"/>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6097" name="Freeform 5124">
              <a:extLst>
                <a:ext uri="{FF2B5EF4-FFF2-40B4-BE49-F238E27FC236}">
                  <a16:creationId xmlns:a16="http://schemas.microsoft.com/office/drawing/2014/main" id="{4AF76FF9-9730-C24D-B5D4-3BB252D1CAA0}"/>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46083" name="Group 5125">
            <a:extLst>
              <a:ext uri="{FF2B5EF4-FFF2-40B4-BE49-F238E27FC236}">
                <a16:creationId xmlns:a16="http://schemas.microsoft.com/office/drawing/2014/main" id="{51734F0C-10B3-7F48-AB89-C507E7CF9648}"/>
              </a:ext>
            </a:extLst>
          </p:cNvPr>
          <p:cNvGrpSpPr>
            <a:grpSpLocks/>
          </p:cNvGrpSpPr>
          <p:nvPr/>
        </p:nvGrpSpPr>
        <p:grpSpPr bwMode="auto">
          <a:xfrm>
            <a:off x="6448425" y="3200400"/>
            <a:ext cx="2271713" cy="460375"/>
            <a:chOff x="4062" y="2016"/>
            <a:chExt cx="1431" cy="290"/>
          </a:xfrm>
        </p:grpSpPr>
        <p:sp>
          <p:nvSpPr>
            <p:cNvPr id="46094" name="Freeform 5126">
              <a:extLst>
                <a:ext uri="{FF2B5EF4-FFF2-40B4-BE49-F238E27FC236}">
                  <a16:creationId xmlns:a16="http://schemas.microsoft.com/office/drawing/2014/main" id="{37428ED7-9BE6-A14B-B3CC-63437BA84DED}"/>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6095" name="Freeform 5127">
              <a:extLst>
                <a:ext uri="{FF2B5EF4-FFF2-40B4-BE49-F238E27FC236}">
                  <a16:creationId xmlns:a16="http://schemas.microsoft.com/office/drawing/2014/main" id="{0F7C7506-7366-0C4A-97DA-3573937F6960}"/>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46084" name="Group 5128">
            <a:extLst>
              <a:ext uri="{FF2B5EF4-FFF2-40B4-BE49-F238E27FC236}">
                <a16:creationId xmlns:a16="http://schemas.microsoft.com/office/drawing/2014/main" id="{74427BA7-D987-B94F-ACD7-8F4D2185397C}"/>
              </a:ext>
            </a:extLst>
          </p:cNvPr>
          <p:cNvGrpSpPr>
            <a:grpSpLocks/>
          </p:cNvGrpSpPr>
          <p:nvPr/>
        </p:nvGrpSpPr>
        <p:grpSpPr bwMode="auto">
          <a:xfrm>
            <a:off x="6200775" y="1828800"/>
            <a:ext cx="2835275" cy="3028950"/>
            <a:chOff x="3906" y="1152"/>
            <a:chExt cx="1786" cy="1908"/>
          </a:xfrm>
        </p:grpSpPr>
        <p:sp>
          <p:nvSpPr>
            <p:cNvPr id="46092" name="Freeform 5129">
              <a:extLst>
                <a:ext uri="{FF2B5EF4-FFF2-40B4-BE49-F238E27FC236}">
                  <a16:creationId xmlns:a16="http://schemas.microsoft.com/office/drawing/2014/main" id="{C7D3E68C-5511-004E-BB87-E5235A4FB026}"/>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6093" name="Freeform 5130">
              <a:extLst>
                <a:ext uri="{FF2B5EF4-FFF2-40B4-BE49-F238E27FC236}">
                  <a16:creationId xmlns:a16="http://schemas.microsoft.com/office/drawing/2014/main" id="{8BD3C01B-73A5-5846-9159-7970784F4F83}"/>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46085" name="Group 5131">
            <a:extLst>
              <a:ext uri="{FF2B5EF4-FFF2-40B4-BE49-F238E27FC236}">
                <a16:creationId xmlns:a16="http://schemas.microsoft.com/office/drawing/2014/main" id="{D1CBE2CE-3CFB-A144-A6DD-D7FFDC0CFCF8}"/>
              </a:ext>
            </a:extLst>
          </p:cNvPr>
          <p:cNvGrpSpPr>
            <a:grpSpLocks/>
          </p:cNvGrpSpPr>
          <p:nvPr/>
        </p:nvGrpSpPr>
        <p:grpSpPr bwMode="auto">
          <a:xfrm>
            <a:off x="5522913" y="-381000"/>
            <a:ext cx="1639887" cy="7315200"/>
            <a:chOff x="3413" y="-144"/>
            <a:chExt cx="1033" cy="4419"/>
          </a:xfrm>
        </p:grpSpPr>
        <p:sp>
          <p:nvSpPr>
            <p:cNvPr id="46089" name="Freeform 5132">
              <a:extLst>
                <a:ext uri="{FF2B5EF4-FFF2-40B4-BE49-F238E27FC236}">
                  <a16:creationId xmlns:a16="http://schemas.microsoft.com/office/drawing/2014/main" id="{A2FD3340-8739-0246-90A7-ACCD0CB34DB6}"/>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6090" name="Freeform 5133">
              <a:extLst>
                <a:ext uri="{FF2B5EF4-FFF2-40B4-BE49-F238E27FC236}">
                  <a16:creationId xmlns:a16="http://schemas.microsoft.com/office/drawing/2014/main" id="{BB6D3036-FC3F-524E-9F9A-689F552A8FF5}"/>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46091" name="Freeform 5134">
              <a:extLst>
                <a:ext uri="{FF2B5EF4-FFF2-40B4-BE49-F238E27FC236}">
                  <a16:creationId xmlns:a16="http://schemas.microsoft.com/office/drawing/2014/main" id="{50518891-A73B-0F44-8DA3-51C1D79F259B}"/>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46086" name="WordArt 5135">
            <a:extLst>
              <a:ext uri="{FF2B5EF4-FFF2-40B4-BE49-F238E27FC236}">
                <a16:creationId xmlns:a16="http://schemas.microsoft.com/office/drawing/2014/main" id="{EF916CFF-4D2B-7948-A215-2AC9C41F0D2E}"/>
              </a:ext>
            </a:extLst>
          </p:cNvPr>
          <p:cNvSpPr>
            <a:spLocks noChangeArrowheads="1" noChangeShapeType="1" noTextEdit="1"/>
          </p:cNvSpPr>
          <p:nvPr/>
        </p:nvSpPr>
        <p:spPr bwMode="auto">
          <a:xfrm>
            <a:off x="1060431" y="740570"/>
            <a:ext cx="3581400" cy="1604962"/>
          </a:xfrm>
          <a:prstGeom prst="rect">
            <a:avLst/>
          </a:prstGeom>
        </p:spPr>
        <p:txBody>
          <a:bodyPr wrap="none" fromWordArt="1">
            <a:prstTxWarp prst="textStop">
              <a:avLst>
                <a:gd name="adj" fmla="val 22222"/>
              </a:avLst>
            </a:prstTxWarp>
            <a:scene3d>
              <a:camera prst="legacyObliqueTopLeft"/>
              <a:lightRig rig="legacyNormal3" dir="r"/>
            </a:scene3d>
            <a:sp3d extrusionH="201600" prstMaterial="legacyMatte">
              <a:extrusionClr>
                <a:srgbClr val="0066CC"/>
              </a:extrusionClr>
              <a:contourClr>
                <a:srgbClr val="FFFFCC"/>
              </a:contourClr>
            </a:sp3d>
          </a:bodyPr>
          <a:lstStyle/>
          <a:p>
            <a:r>
              <a:rPr lang="en-US" sz="3600" kern="10" dirty="0">
                <a:ln w="9525">
                  <a:round/>
                  <a:headEnd/>
                  <a:tailEnd/>
                </a:ln>
                <a:gradFill rotWithShape="1">
                  <a:gsLst>
                    <a:gs pos="0">
                      <a:srgbClr val="FFFFCC"/>
                    </a:gs>
                    <a:gs pos="100000">
                      <a:srgbClr val="FF9999"/>
                    </a:gs>
                  </a:gsLst>
                  <a:lin ang="5400000" scaled="1"/>
                </a:gradFill>
                <a:latin typeface="Microsoft Tai Le Regular"/>
                <a:cs typeface="Times New Roman" panose="02020603050405020304" pitchFamily="18" charset="0"/>
              </a:rPr>
              <a:t>OBESITY</a:t>
            </a:r>
          </a:p>
        </p:txBody>
      </p:sp>
      <p:pic>
        <p:nvPicPr>
          <p:cNvPr id="46088" name="Picture 5137" descr="30454279">
            <a:extLst>
              <a:ext uri="{FF2B5EF4-FFF2-40B4-BE49-F238E27FC236}">
                <a16:creationId xmlns:a16="http://schemas.microsoft.com/office/drawing/2014/main" id="{99B78A1C-2FDE-4C40-A5E9-6BF29E80F0C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644" y="2667000"/>
            <a:ext cx="4572000" cy="3433763"/>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pull dir="u"/>
      </p:transition>
    </mc:Choice>
    <mc:Fallback xmlns="">
      <p:transition>
        <p:pull dir="u"/>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1026">
            <a:extLst>
              <a:ext uri="{FF2B5EF4-FFF2-40B4-BE49-F238E27FC236}">
                <a16:creationId xmlns:a16="http://schemas.microsoft.com/office/drawing/2014/main" id="{0270016B-3391-6E44-83B6-91357F010591}"/>
              </a:ext>
            </a:extLst>
          </p:cNvPr>
          <p:cNvSpPr>
            <a:spLocks noGrp="1" noChangeArrowheads="1"/>
          </p:cNvSpPr>
          <p:nvPr>
            <p:ph type="title"/>
          </p:nvPr>
        </p:nvSpPr>
        <p:spPr>
          <a:xfrm>
            <a:off x="609600" y="152400"/>
            <a:ext cx="7772400" cy="914400"/>
          </a:xfrm>
          <a:ln w="38100">
            <a:solidFill>
              <a:srgbClr val="FFFF00"/>
            </a:solidFill>
            <a:miter lim="800000"/>
            <a:headEnd/>
            <a:tailEnd/>
          </a:ln>
          <a:effectLst>
            <a:outerShdw blurRad="63500" dist="38099" dir="2700000" algn="ctr" rotWithShape="0">
              <a:schemeClr val="bg2">
                <a:alpha val="74997"/>
              </a:schemeClr>
            </a:outerShdw>
          </a:effectLst>
        </p:spPr>
        <p:txBody>
          <a:bodyPr/>
          <a:lstStyle/>
          <a:p>
            <a:pPr eaLnBrk="1" hangingPunct="1">
              <a:defRPr/>
            </a:pPr>
            <a:r>
              <a:rPr lang="en-US">
                <a:ea typeface="+mj-ea"/>
                <a:cs typeface="+mj-cs"/>
              </a:rPr>
              <a:t>Joint Space Narrowing</a:t>
            </a:r>
          </a:p>
        </p:txBody>
      </p:sp>
      <p:grpSp>
        <p:nvGrpSpPr>
          <p:cNvPr id="2" name="Group 1027">
            <a:extLst>
              <a:ext uri="{FF2B5EF4-FFF2-40B4-BE49-F238E27FC236}">
                <a16:creationId xmlns:a16="http://schemas.microsoft.com/office/drawing/2014/main" id="{361D1455-1526-B942-9E66-9AFA94223212}"/>
              </a:ext>
            </a:extLst>
          </p:cNvPr>
          <p:cNvGrpSpPr>
            <a:grpSpLocks/>
          </p:cNvGrpSpPr>
          <p:nvPr/>
        </p:nvGrpSpPr>
        <p:grpSpPr bwMode="auto">
          <a:xfrm>
            <a:off x="3138488" y="2133600"/>
            <a:ext cx="2805112" cy="3954463"/>
            <a:chOff x="1977" y="1344"/>
            <a:chExt cx="1767" cy="2491"/>
          </a:xfrm>
        </p:grpSpPr>
        <p:pic>
          <p:nvPicPr>
            <p:cNvPr id="320516" name="Picture 1028" descr="C:\Documents and Settings\Administrator\My Documents\My Pictures\knee art2.jpg">
              <a:extLst>
                <a:ext uri="{FF2B5EF4-FFF2-40B4-BE49-F238E27FC236}">
                  <a16:creationId xmlns:a16="http://schemas.microsoft.com/office/drawing/2014/main" id="{B457BE06-634F-ED48-8142-5E7EACD76A5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7" y="1344"/>
              <a:ext cx="1767" cy="1872"/>
            </a:xfrm>
            <a:prstGeom prst="rect">
              <a:avLst/>
            </a:prstGeom>
            <a:noFill/>
            <a:ln w="9525">
              <a:solidFill>
                <a:schemeClr val="tx1"/>
              </a:solidFill>
              <a:miter lim="800000"/>
              <a:headEnd/>
              <a:tailEnd/>
            </a:ln>
            <a:effectLst>
              <a:outerShdw blurRad="63500" dist="38099" dir="2700000" algn="ctr" rotWithShape="0">
                <a:schemeClr val="bg2">
                  <a:alpha val="74998"/>
                </a:schemeClr>
              </a:outerShdw>
            </a:effectLst>
          </p:spPr>
        </p:pic>
        <p:sp>
          <p:nvSpPr>
            <p:cNvPr id="320517" name="Text Box 1029">
              <a:extLst>
                <a:ext uri="{FF2B5EF4-FFF2-40B4-BE49-F238E27FC236}">
                  <a16:creationId xmlns:a16="http://schemas.microsoft.com/office/drawing/2014/main" id="{9EB468F8-0DB3-1346-A83E-AC5F188C2A09}"/>
                </a:ext>
              </a:extLst>
            </p:cNvPr>
            <p:cNvSpPr txBox="1">
              <a:spLocks noChangeArrowheads="1"/>
            </p:cNvSpPr>
            <p:nvPr/>
          </p:nvSpPr>
          <p:spPr bwMode="auto">
            <a:xfrm>
              <a:off x="2016" y="3312"/>
              <a:ext cx="1728" cy="52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flatTx/>
            </a:bodyPr>
            <a:lstStyle/>
            <a:p>
              <a:pPr>
                <a:spcBef>
                  <a:spcPct val="50000"/>
                </a:spcBef>
                <a:defRPr/>
              </a:pPr>
              <a:r>
                <a:rPr lang="en-US" dirty="0">
                  <a:latin typeface="Microsoft Tai Le Regular"/>
                  <a:ea typeface="+mn-ea"/>
                </a:rPr>
                <a:t>Loss of Joint Space.</a:t>
              </a:r>
            </a:p>
          </p:txBody>
        </p:sp>
      </p:grpSp>
      <p:grpSp>
        <p:nvGrpSpPr>
          <p:cNvPr id="3" name="Group 1030">
            <a:extLst>
              <a:ext uri="{FF2B5EF4-FFF2-40B4-BE49-F238E27FC236}">
                <a16:creationId xmlns:a16="http://schemas.microsoft.com/office/drawing/2014/main" id="{C308BC22-E276-AB42-B2DA-92B9427025B9}"/>
              </a:ext>
            </a:extLst>
          </p:cNvPr>
          <p:cNvGrpSpPr>
            <a:grpSpLocks/>
          </p:cNvGrpSpPr>
          <p:nvPr/>
        </p:nvGrpSpPr>
        <p:grpSpPr bwMode="auto">
          <a:xfrm>
            <a:off x="6019800" y="2759075"/>
            <a:ext cx="2921000" cy="3730625"/>
            <a:chOff x="3792" y="1738"/>
            <a:chExt cx="1840" cy="2350"/>
          </a:xfrm>
        </p:grpSpPr>
        <p:pic>
          <p:nvPicPr>
            <p:cNvPr id="320519" name="Picture 1031" descr="C:\Documents and Settings\Administrator\My Documents\My Pictures\knee art3.jpg">
              <a:extLst>
                <a:ext uri="{FF2B5EF4-FFF2-40B4-BE49-F238E27FC236}">
                  <a16:creationId xmlns:a16="http://schemas.microsoft.com/office/drawing/2014/main" id="{C1A1F78C-3DD8-274D-96C9-D7D1EDD3F5E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40" y="2352"/>
              <a:ext cx="1792" cy="1736"/>
            </a:xfrm>
            <a:prstGeom prst="rect">
              <a:avLst/>
            </a:prstGeom>
            <a:noFill/>
            <a:ln w="9525">
              <a:solidFill>
                <a:schemeClr val="tx1"/>
              </a:solidFill>
              <a:miter lim="800000"/>
              <a:headEnd/>
              <a:tailEnd/>
            </a:ln>
            <a:effectLst>
              <a:outerShdw blurRad="63500" dist="38099" dir="2700000" algn="ctr" rotWithShape="0">
                <a:schemeClr val="bg2">
                  <a:alpha val="74998"/>
                </a:schemeClr>
              </a:outerShdw>
            </a:effectLst>
          </p:spPr>
        </p:pic>
        <p:sp>
          <p:nvSpPr>
            <p:cNvPr id="320520" name="Text Box 1032">
              <a:extLst>
                <a:ext uri="{FF2B5EF4-FFF2-40B4-BE49-F238E27FC236}">
                  <a16:creationId xmlns:a16="http://schemas.microsoft.com/office/drawing/2014/main" id="{AC25F695-D2F5-F849-A775-A554F9FEDACA}"/>
                </a:ext>
              </a:extLst>
            </p:cNvPr>
            <p:cNvSpPr txBox="1">
              <a:spLocks noChangeArrowheads="1"/>
            </p:cNvSpPr>
            <p:nvPr/>
          </p:nvSpPr>
          <p:spPr bwMode="auto">
            <a:xfrm>
              <a:off x="3792" y="1738"/>
              <a:ext cx="1824" cy="52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flatTx/>
            </a:bodyPr>
            <a:lstStyle/>
            <a:p>
              <a:pPr>
                <a:spcBef>
                  <a:spcPct val="50000"/>
                </a:spcBef>
                <a:defRPr/>
              </a:pPr>
              <a:r>
                <a:rPr lang="en-US" dirty="0">
                  <a:latin typeface="Microsoft Tai Le Regular"/>
                  <a:ea typeface="+mn-ea"/>
                </a:rPr>
                <a:t>Advanced Osteoarthritis</a:t>
              </a:r>
            </a:p>
          </p:txBody>
        </p:sp>
      </p:grpSp>
      <p:grpSp>
        <p:nvGrpSpPr>
          <p:cNvPr id="4" name="Group 1033">
            <a:extLst>
              <a:ext uri="{FF2B5EF4-FFF2-40B4-BE49-F238E27FC236}">
                <a16:creationId xmlns:a16="http://schemas.microsoft.com/office/drawing/2014/main" id="{B89734D5-2DBB-564A-BC07-18860379FD8A}"/>
              </a:ext>
            </a:extLst>
          </p:cNvPr>
          <p:cNvGrpSpPr>
            <a:grpSpLocks/>
          </p:cNvGrpSpPr>
          <p:nvPr/>
        </p:nvGrpSpPr>
        <p:grpSpPr bwMode="auto">
          <a:xfrm>
            <a:off x="228600" y="1447800"/>
            <a:ext cx="2743200" cy="2811463"/>
            <a:chOff x="144" y="912"/>
            <a:chExt cx="1728" cy="1771"/>
          </a:xfrm>
        </p:grpSpPr>
        <p:grpSp>
          <p:nvGrpSpPr>
            <p:cNvPr id="48134" name="Group 1034">
              <a:extLst>
                <a:ext uri="{FF2B5EF4-FFF2-40B4-BE49-F238E27FC236}">
                  <a16:creationId xmlns:a16="http://schemas.microsoft.com/office/drawing/2014/main" id="{0421CCA9-0D78-F541-9664-917162E04A17}"/>
                </a:ext>
              </a:extLst>
            </p:cNvPr>
            <p:cNvGrpSpPr>
              <a:grpSpLocks/>
            </p:cNvGrpSpPr>
            <p:nvPr/>
          </p:nvGrpSpPr>
          <p:grpSpPr bwMode="auto">
            <a:xfrm>
              <a:off x="144" y="912"/>
              <a:ext cx="1728" cy="1771"/>
              <a:chOff x="144" y="912"/>
              <a:chExt cx="1728" cy="1771"/>
            </a:xfrm>
          </p:grpSpPr>
          <p:pic>
            <p:nvPicPr>
              <p:cNvPr id="320523" name="Picture 1035" descr="C:\Documents and Settings\Administrator\My Documents\My Pictures\knee art.jpg">
                <a:extLst>
                  <a:ext uri="{FF2B5EF4-FFF2-40B4-BE49-F238E27FC236}">
                    <a16:creationId xmlns:a16="http://schemas.microsoft.com/office/drawing/2014/main" id="{1338A500-E432-FD47-8D66-2C317104156A}"/>
                  </a:ext>
                </a:extLst>
              </p:cNvPr>
              <p:cNvPicPr>
                <a:picLocks noChangeAspect="1" noChangeArrowheads="1"/>
              </p:cNvPicPr>
              <p:nvPr/>
            </p:nvPicPr>
            <p:blipFill>
              <a:blip r:embed="rId4"/>
              <a:srcRect/>
              <a:stretch>
                <a:fillRect/>
              </a:stretch>
            </p:blipFill>
            <p:spPr bwMode="auto">
              <a:xfrm>
                <a:off x="144" y="912"/>
                <a:ext cx="1728" cy="1152"/>
              </a:xfrm>
              <a:prstGeom prst="rect">
                <a:avLst/>
              </a:prstGeom>
              <a:noFill/>
              <a:ln w="9525">
                <a:solidFill>
                  <a:schemeClr val="tx1"/>
                </a:solidFill>
                <a:miter lim="800000"/>
                <a:headEnd/>
                <a:tailEnd/>
              </a:ln>
              <a:effectLst>
                <a:outerShdw blurRad="63500" dist="38099" dir="2700000" algn="ctr" rotWithShape="0">
                  <a:schemeClr val="bg2">
                    <a:alpha val="74998"/>
                  </a:schemeClr>
                </a:outerShdw>
              </a:effectLst>
            </p:spPr>
          </p:pic>
          <p:sp>
            <p:nvSpPr>
              <p:cNvPr id="320524" name="Text Box 1036">
                <a:extLst>
                  <a:ext uri="{FF2B5EF4-FFF2-40B4-BE49-F238E27FC236}">
                    <a16:creationId xmlns:a16="http://schemas.microsoft.com/office/drawing/2014/main" id="{7B3BFFB6-5BEB-264A-BBD6-A1DD044CA1E0}"/>
                  </a:ext>
                </a:extLst>
              </p:cNvPr>
              <p:cNvSpPr txBox="1">
                <a:spLocks noChangeArrowheads="1"/>
              </p:cNvSpPr>
              <p:nvPr/>
            </p:nvSpPr>
            <p:spPr bwMode="auto">
              <a:xfrm>
                <a:off x="144" y="2160"/>
                <a:ext cx="1728" cy="52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flatTx/>
              </a:bodyPr>
              <a:lstStyle/>
              <a:p>
                <a:pPr>
                  <a:spcBef>
                    <a:spcPct val="50000"/>
                  </a:spcBef>
                  <a:defRPr/>
                </a:pPr>
                <a:r>
                  <a:rPr lang="en-US" dirty="0">
                    <a:latin typeface="Microsoft Tai Le Regular"/>
                    <a:ea typeface="+mn-ea"/>
                  </a:rPr>
                  <a:t>Normal Joint Space.</a:t>
                </a:r>
              </a:p>
            </p:txBody>
          </p:sp>
        </p:grpSp>
        <p:sp>
          <p:nvSpPr>
            <p:cNvPr id="320525" name="Line 1037">
              <a:extLst>
                <a:ext uri="{FF2B5EF4-FFF2-40B4-BE49-F238E27FC236}">
                  <a16:creationId xmlns:a16="http://schemas.microsoft.com/office/drawing/2014/main" id="{20863446-923E-554F-B4F3-4AB3DC090633}"/>
                </a:ext>
              </a:extLst>
            </p:cNvPr>
            <p:cNvSpPr>
              <a:spLocks noChangeShapeType="1"/>
            </p:cNvSpPr>
            <p:nvPr/>
          </p:nvSpPr>
          <p:spPr bwMode="auto">
            <a:xfrm flipH="1">
              <a:off x="1680" y="1632"/>
              <a:ext cx="192" cy="0"/>
            </a:xfrm>
            <a:prstGeom prst="line">
              <a:avLst/>
            </a:prstGeom>
            <a:noFill/>
            <a:ln w="76200">
              <a:solidFill>
                <a:schemeClr val="tx2"/>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grpSp>
    </p:spTree>
  </p:cSld>
  <p:clrMapOvr>
    <a:masterClrMapping/>
  </p:clrMapOvr>
  <mc:AlternateContent xmlns:mc="http://schemas.openxmlformats.org/markup-compatibility/2006" xmlns:p14="http://schemas.microsoft.com/office/powerpoint/2010/main">
    <mc:Choice Requires="p14">
      <p:transition p14:dur="250">
        <p:cover dir="u"/>
      </p:transition>
    </mc:Choice>
    <mc:Fallback xmlns="">
      <p:transition>
        <p:cover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EFF78363-458A-C742-A32A-A8548D26A551}"/>
              </a:ext>
            </a:extLst>
          </p:cNvPr>
          <p:cNvSpPr>
            <a:spLocks noChangeArrowheads="1"/>
          </p:cNvSpPr>
          <p:nvPr/>
        </p:nvSpPr>
        <p:spPr bwMode="auto">
          <a:xfrm>
            <a:off x="0" y="0"/>
            <a:ext cx="9144000" cy="6858000"/>
          </a:xfrm>
          <a:prstGeom prst="rect">
            <a:avLst/>
          </a:prstGeom>
          <a:gradFill rotWithShape="1">
            <a:gsLst>
              <a:gs pos="0">
                <a:srgbClr val="917B7B"/>
              </a:gs>
              <a:gs pos="42999">
                <a:srgbClr val="FFFFFF"/>
              </a:gs>
              <a:gs pos="100000">
                <a:srgbClr val="FFFFFF"/>
              </a:gs>
            </a:gsLst>
            <a:lin ang="0" scaled="1"/>
          </a:gradFill>
          <a:ln w="9525">
            <a:solidFill>
              <a:srgbClr val="C4817C"/>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pic>
        <p:nvPicPr>
          <p:cNvPr id="51203" name="Picture 8" descr="heavy back.jpg">
            <a:extLst>
              <a:ext uri="{FF2B5EF4-FFF2-40B4-BE49-F238E27FC236}">
                <a16:creationId xmlns:a16="http://schemas.microsoft.com/office/drawing/2014/main" id="{CBB94EBC-3A9C-6B49-9194-EFC8C5C40B8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30775" y="0"/>
            <a:ext cx="4213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8" name="Rectangle 4">
            <a:extLst>
              <a:ext uri="{FF2B5EF4-FFF2-40B4-BE49-F238E27FC236}">
                <a16:creationId xmlns:a16="http://schemas.microsoft.com/office/drawing/2014/main" id="{C47C8D08-A37D-404A-A9D3-BDC1D6B821EC}"/>
              </a:ext>
            </a:extLst>
          </p:cNvPr>
          <p:cNvSpPr>
            <a:spLocks noGrp="1" noChangeArrowheads="1"/>
          </p:cNvSpPr>
          <p:nvPr>
            <p:ph type="title"/>
          </p:nvPr>
        </p:nvSpPr>
        <p:spPr>
          <a:xfrm>
            <a:off x="-533400" y="520109"/>
            <a:ext cx="7772400" cy="1143000"/>
          </a:xfrm>
          <a:effectLst>
            <a:outerShdw blurRad="63500" dist="17961" dir="2700000" algn="ctr" rotWithShape="0">
              <a:schemeClr val="bg2">
                <a:alpha val="74998"/>
              </a:schemeClr>
            </a:outerShdw>
          </a:effectLst>
        </p:spPr>
        <p:txBody>
          <a:bodyPr/>
          <a:lstStyle/>
          <a:p>
            <a:pPr eaLnBrk="1" hangingPunct="1">
              <a:defRPr/>
            </a:pPr>
            <a:r>
              <a:rPr lang="en-US" dirty="0">
                <a:solidFill>
                  <a:schemeClr val="bg2"/>
                </a:solidFill>
                <a:ea typeface="+mj-ea"/>
                <a:cs typeface="+mj-cs"/>
              </a:rPr>
              <a:t>Obesity and Back Pain</a:t>
            </a:r>
          </a:p>
        </p:txBody>
      </p:sp>
      <p:sp>
        <p:nvSpPr>
          <p:cNvPr id="2" name="Content Placeholder 1">
            <a:extLst>
              <a:ext uri="{FF2B5EF4-FFF2-40B4-BE49-F238E27FC236}">
                <a16:creationId xmlns:a16="http://schemas.microsoft.com/office/drawing/2014/main" id="{557F1C71-777F-B347-85CF-BAD031F7A9AA}"/>
              </a:ext>
            </a:extLst>
          </p:cNvPr>
          <p:cNvSpPr>
            <a:spLocks noGrp="1"/>
          </p:cNvSpPr>
          <p:nvPr>
            <p:ph sz="half" idx="1"/>
          </p:nvPr>
        </p:nvSpPr>
        <p:spPr>
          <a:xfrm>
            <a:off x="723014" y="2247900"/>
            <a:ext cx="4800600" cy="4114800"/>
          </a:xfrm>
        </p:spPr>
        <p:txBody>
          <a:bodyPr/>
          <a:lstStyle/>
          <a:p>
            <a:r>
              <a:rPr lang="en-US" dirty="0">
                <a:solidFill>
                  <a:schemeClr val="bg2"/>
                </a:solidFill>
              </a:rPr>
              <a:t>Over weight people have higher rates of back pain.</a:t>
            </a:r>
          </a:p>
          <a:p>
            <a:r>
              <a:rPr lang="en-US" dirty="0">
                <a:solidFill>
                  <a:schemeClr val="bg2"/>
                </a:solidFill>
              </a:rPr>
              <a:t>Excess weight flattens discs. </a:t>
            </a:r>
          </a:p>
          <a:p>
            <a:r>
              <a:rPr lang="en-US" dirty="0">
                <a:solidFill>
                  <a:schemeClr val="bg2"/>
                </a:solidFill>
              </a:rPr>
              <a:t>Overloaded flattened discs take longer to recuperate.</a:t>
            </a:r>
          </a:p>
          <a:p>
            <a:endParaRPr lang="en-US" dirty="0">
              <a:solidFill>
                <a:schemeClr val="bg2"/>
              </a:solidFill>
            </a:endParaRPr>
          </a:p>
          <a:p>
            <a:endParaRPr lang="en-US" dirty="0">
              <a:solidFill>
                <a:schemeClr val="bg2"/>
              </a:solidFill>
            </a:endParaRPr>
          </a:p>
        </p:txBody>
      </p:sp>
      <p:sp>
        <p:nvSpPr>
          <p:cNvPr id="323590" name="Rectangle 6">
            <a:extLst>
              <a:ext uri="{FF2B5EF4-FFF2-40B4-BE49-F238E27FC236}">
                <a16:creationId xmlns:a16="http://schemas.microsoft.com/office/drawing/2014/main" id="{CB6E947E-E0FC-9E4B-A3A0-D04B67E5F24B}"/>
              </a:ext>
            </a:extLst>
          </p:cNvPr>
          <p:cNvSpPr>
            <a:spLocks noChangeArrowheads="1"/>
          </p:cNvSpPr>
          <p:nvPr/>
        </p:nvSpPr>
        <p:spPr bwMode="auto">
          <a:xfrm>
            <a:off x="1924050" y="6553200"/>
            <a:ext cx="5525872" cy="369332"/>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spAutoFit/>
          </a:bodyPr>
          <a:lstStyle/>
          <a:p>
            <a:pPr algn="l" eaLnBrk="0" hangingPunct="0">
              <a:defRPr/>
            </a:pPr>
            <a:r>
              <a:rPr lang="en-US" sz="1800" dirty="0" err="1">
                <a:solidFill>
                  <a:schemeClr val="bg2"/>
                </a:solidFill>
                <a:latin typeface="Microsoft Tai Le Regular"/>
                <a:ea typeface="+mn-ea"/>
              </a:rPr>
              <a:t>Clin</a:t>
            </a:r>
            <a:r>
              <a:rPr lang="en-US" sz="1800" dirty="0">
                <a:solidFill>
                  <a:schemeClr val="bg2"/>
                </a:solidFill>
                <a:latin typeface="Microsoft Tai Le Regular"/>
                <a:ea typeface="+mn-ea"/>
              </a:rPr>
              <a:t> </a:t>
            </a:r>
            <a:r>
              <a:rPr lang="en-US" sz="1800" dirty="0" err="1">
                <a:solidFill>
                  <a:schemeClr val="bg2"/>
                </a:solidFill>
                <a:latin typeface="Microsoft Tai Le Regular"/>
                <a:ea typeface="+mn-ea"/>
              </a:rPr>
              <a:t>Biomech</a:t>
            </a:r>
            <a:r>
              <a:rPr lang="en-US" sz="1800" dirty="0">
                <a:solidFill>
                  <a:schemeClr val="bg2"/>
                </a:solidFill>
                <a:latin typeface="Microsoft Tai Le Regular"/>
                <a:ea typeface="+mn-ea"/>
              </a:rPr>
              <a:t> (Bristol, Avon). 2005 Oct;20(8):799-805.</a:t>
            </a:r>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2050">
            <a:extLst>
              <a:ext uri="{FF2B5EF4-FFF2-40B4-BE49-F238E27FC236}">
                <a16:creationId xmlns:a16="http://schemas.microsoft.com/office/drawing/2014/main" id="{538551F5-86FE-EF47-A8B9-F7E83C5970FF}"/>
              </a:ext>
            </a:extLst>
          </p:cNvPr>
          <p:cNvSpPr>
            <a:spLocks noChangeArrowheads="1"/>
          </p:cNvSpPr>
          <p:nvPr/>
        </p:nvSpPr>
        <p:spPr bwMode="auto">
          <a:xfrm>
            <a:off x="0" y="0"/>
            <a:ext cx="9144000" cy="685800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 name="Freeform 2051">
            <a:extLst>
              <a:ext uri="{FF2B5EF4-FFF2-40B4-BE49-F238E27FC236}">
                <a16:creationId xmlns:a16="http://schemas.microsoft.com/office/drawing/2014/main" id="{08BAD83E-BDA2-2D40-A479-DFF868DC944F}"/>
              </a:ext>
            </a:extLst>
          </p:cNvPr>
          <p:cNvSpPr>
            <a:spLocks/>
          </p:cNvSpPr>
          <p:nvPr/>
        </p:nvSpPr>
        <p:spPr bwMode="white">
          <a:xfrm>
            <a:off x="0"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 name="Freeform 2052">
            <a:extLst>
              <a:ext uri="{FF2B5EF4-FFF2-40B4-BE49-F238E27FC236}">
                <a16:creationId xmlns:a16="http://schemas.microsoft.com/office/drawing/2014/main" id="{C8E7485A-394D-9441-B3C8-03F22FC3D4E8}"/>
              </a:ext>
            </a:extLst>
          </p:cNvPr>
          <p:cNvSpPr>
            <a:spLocks/>
          </p:cNvSpPr>
          <p:nvPr/>
        </p:nvSpPr>
        <p:spPr bwMode="white">
          <a:xfrm>
            <a:off x="0" y="3838575"/>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 name="Freeform 2053">
            <a:extLst>
              <a:ext uri="{FF2B5EF4-FFF2-40B4-BE49-F238E27FC236}">
                <a16:creationId xmlns:a16="http://schemas.microsoft.com/office/drawing/2014/main" id="{E5775A7F-0D22-7D4F-8681-94AC120DFBE0}"/>
              </a:ext>
            </a:extLst>
          </p:cNvPr>
          <p:cNvSpPr>
            <a:spLocks/>
          </p:cNvSpPr>
          <p:nvPr/>
        </p:nvSpPr>
        <p:spPr bwMode="white">
          <a:xfrm>
            <a:off x="9525" y="3167063"/>
            <a:ext cx="9144000" cy="3690937"/>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 name="Freeform 2054">
            <a:extLst>
              <a:ext uri="{FF2B5EF4-FFF2-40B4-BE49-F238E27FC236}">
                <a16:creationId xmlns:a16="http://schemas.microsoft.com/office/drawing/2014/main" id="{4EE90849-CE06-494A-A934-D4232C0B9861}"/>
              </a:ext>
            </a:extLst>
          </p:cNvPr>
          <p:cNvSpPr>
            <a:spLocks/>
          </p:cNvSpPr>
          <p:nvPr/>
        </p:nvSpPr>
        <p:spPr bwMode="white">
          <a:xfrm>
            <a:off x="9525" y="2481263"/>
            <a:ext cx="9144000" cy="2497137"/>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 name="Freeform 2055">
            <a:extLst>
              <a:ext uri="{FF2B5EF4-FFF2-40B4-BE49-F238E27FC236}">
                <a16:creationId xmlns:a16="http://schemas.microsoft.com/office/drawing/2014/main" id="{0F43EF4B-4C3E-0043-8D61-8CE5FF0301CA}"/>
              </a:ext>
            </a:extLst>
          </p:cNvPr>
          <p:cNvSpPr>
            <a:spLocks/>
          </p:cNvSpPr>
          <p:nvPr/>
        </p:nvSpPr>
        <p:spPr bwMode="white">
          <a:xfrm>
            <a:off x="9525" y="1814513"/>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 name="Freeform 2056">
            <a:extLst>
              <a:ext uri="{FF2B5EF4-FFF2-40B4-BE49-F238E27FC236}">
                <a16:creationId xmlns:a16="http://schemas.microsoft.com/office/drawing/2014/main" id="{C52E0762-F46E-FE42-9964-852087BF70B4}"/>
              </a:ext>
            </a:extLst>
          </p:cNvPr>
          <p:cNvSpPr>
            <a:spLocks/>
          </p:cNvSpPr>
          <p:nvPr/>
        </p:nvSpPr>
        <p:spPr bwMode="white">
          <a:xfrm>
            <a:off x="9525" y="0"/>
            <a:ext cx="9144000" cy="1682750"/>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 name="Freeform 2057">
            <a:extLst>
              <a:ext uri="{FF2B5EF4-FFF2-40B4-BE49-F238E27FC236}">
                <a16:creationId xmlns:a16="http://schemas.microsoft.com/office/drawing/2014/main" id="{7800C80A-2CFD-5C4F-B511-983AD3EB1CB7}"/>
              </a:ext>
            </a:extLst>
          </p:cNvPr>
          <p:cNvSpPr>
            <a:spLocks/>
          </p:cNvSpPr>
          <p:nvPr/>
        </p:nvSpPr>
        <p:spPr bwMode="white">
          <a:xfrm>
            <a:off x="9525" y="0"/>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5" name="Freeform 2058">
            <a:extLst>
              <a:ext uri="{FF2B5EF4-FFF2-40B4-BE49-F238E27FC236}">
                <a16:creationId xmlns:a16="http://schemas.microsoft.com/office/drawing/2014/main" id="{8333361F-5999-0844-94B8-66FFF38AE556}"/>
              </a:ext>
            </a:extLst>
          </p:cNvPr>
          <p:cNvSpPr>
            <a:spLocks/>
          </p:cNvSpPr>
          <p:nvPr/>
        </p:nvSpPr>
        <p:spPr bwMode="white">
          <a:xfrm>
            <a:off x="9525" y="0"/>
            <a:ext cx="4578350" cy="454025"/>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26659" name="Rectangle 1027">
            <a:extLst>
              <a:ext uri="{FF2B5EF4-FFF2-40B4-BE49-F238E27FC236}">
                <a16:creationId xmlns:a16="http://schemas.microsoft.com/office/drawing/2014/main" id="{E23DD381-BCBD-F541-BD56-6FE71F762D6D}"/>
              </a:ext>
            </a:extLst>
          </p:cNvPr>
          <p:cNvSpPr>
            <a:spLocks noGrp="1" noChangeArrowheads="1"/>
          </p:cNvSpPr>
          <p:nvPr>
            <p:ph type="body" sz="half" idx="1"/>
          </p:nvPr>
        </p:nvSpPr>
        <p:spPr>
          <a:xfrm>
            <a:off x="4800600" y="1714500"/>
            <a:ext cx="3505200" cy="4381500"/>
          </a:xfrm>
          <a:effectLst>
            <a:outerShdw blurRad="63500" dist="38099" dir="2700000" algn="ctr" rotWithShape="0">
              <a:schemeClr val="bg2">
                <a:alpha val="74997"/>
              </a:schemeClr>
            </a:outerShdw>
          </a:effectLst>
        </p:spPr>
        <p:txBody>
          <a:bodyPr/>
          <a:lstStyle/>
          <a:p>
            <a:pPr eaLnBrk="1" hangingPunct="1">
              <a:lnSpc>
                <a:spcPct val="200000"/>
              </a:lnSpc>
              <a:defRPr/>
            </a:pPr>
            <a:r>
              <a:rPr lang="en-US" dirty="0">
                <a:solidFill>
                  <a:schemeClr val="tx2"/>
                </a:solidFill>
                <a:ea typeface="+mn-ea"/>
                <a:cs typeface="+mn-cs"/>
              </a:rPr>
              <a:t>A 10% weight reduction in patients with knee OA improved function by 28%.</a:t>
            </a:r>
          </a:p>
        </p:txBody>
      </p:sp>
      <p:sp>
        <p:nvSpPr>
          <p:cNvPr id="326660" name="Rectangle 1028">
            <a:extLst>
              <a:ext uri="{FF2B5EF4-FFF2-40B4-BE49-F238E27FC236}">
                <a16:creationId xmlns:a16="http://schemas.microsoft.com/office/drawing/2014/main" id="{B3DA23D9-91EE-A34B-B898-37516EE7800C}"/>
              </a:ext>
            </a:extLst>
          </p:cNvPr>
          <p:cNvSpPr>
            <a:spLocks noChangeArrowheads="1"/>
          </p:cNvSpPr>
          <p:nvPr/>
        </p:nvSpPr>
        <p:spPr bwMode="auto">
          <a:xfrm>
            <a:off x="2362200" y="6445250"/>
            <a:ext cx="4321175" cy="33655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lgn="l">
              <a:spcBef>
                <a:spcPct val="20000"/>
              </a:spcBef>
              <a:buClr>
                <a:schemeClr val="tx2"/>
              </a:buClr>
              <a:buSzPct val="90000"/>
              <a:buFont typeface="Wingdings" charset="2"/>
              <a:buNone/>
              <a:defRPr/>
            </a:pPr>
            <a:r>
              <a:rPr lang="en-US" sz="1600">
                <a:latin typeface="Arial" charset="0"/>
                <a:ea typeface="+mn-ea"/>
              </a:rPr>
              <a:t>Osteoarthritis Cartilage. 2005 Jan;13(1):20-7. </a:t>
            </a:r>
          </a:p>
        </p:txBody>
      </p:sp>
      <p:sp>
        <p:nvSpPr>
          <p:cNvPr id="54276" name="Rectangle 1029">
            <a:extLst>
              <a:ext uri="{FF2B5EF4-FFF2-40B4-BE49-F238E27FC236}">
                <a16:creationId xmlns:a16="http://schemas.microsoft.com/office/drawing/2014/main" id="{D3DF1FF0-C00E-2948-AE20-8B9D69435457}"/>
              </a:ext>
            </a:extLst>
          </p:cNvPr>
          <p:cNvSpPr>
            <a:spLocks noGrp="1" noChangeArrowheads="1"/>
          </p:cNvSpPr>
          <p:nvPr>
            <p:ph type="title"/>
          </p:nvPr>
        </p:nvSpPr>
        <p:spPr>
          <a:xfrm>
            <a:off x="609600" y="381000"/>
            <a:ext cx="8001000" cy="1143000"/>
          </a:xfrm>
          <a:noFill/>
          <a:ln w="28575" cap="flat">
            <a:solidFill>
              <a:schemeClr val="tx2"/>
            </a:solidFill>
            <a:miter lim="800000"/>
            <a:headEnd type="none" w="med" len="med"/>
            <a:tailEnd type="none" w="med" len="med"/>
          </a:ln>
        </p:spPr>
        <p:txBody>
          <a:bodyPr/>
          <a:lstStyle/>
          <a:p>
            <a:pPr eaLnBrk="1" hangingPunct="1"/>
            <a:r>
              <a:rPr lang="en-US" altLang="en-US" dirty="0">
                <a:ea typeface="ＭＳ Ｐゴシック" panose="020B0600070205080204" pitchFamily="34" charset="-128"/>
              </a:rPr>
              <a:t>Weight Loss and Joint Health</a:t>
            </a:r>
          </a:p>
        </p:txBody>
      </p:sp>
      <p:pic>
        <p:nvPicPr>
          <p:cNvPr id="6" name="Picture 5" descr="weight.jpg">
            <a:extLst>
              <a:ext uri="{FF2B5EF4-FFF2-40B4-BE49-F238E27FC236}">
                <a16:creationId xmlns:a16="http://schemas.microsoft.com/office/drawing/2014/main" id="{FEC22B7C-52D2-F149-8EFC-90776ADE0F6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981200"/>
            <a:ext cx="3581400" cy="4267200"/>
          </a:xfrm>
          <a:prstGeom prst="rect">
            <a:avLst/>
          </a:prstGeom>
          <a:noFill/>
          <a:ln w="38100">
            <a:solidFill>
              <a:srgbClr val="FFFF00"/>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rtilage2.mov">
            <a:hlinkClick r:id="" action="ppaction://media"/>
            <a:extLst>
              <a:ext uri="{FF2B5EF4-FFF2-40B4-BE49-F238E27FC236}">
                <a16:creationId xmlns:a16="http://schemas.microsoft.com/office/drawing/2014/main" id="{E0329EA9-7567-B149-80A7-5472C45EDA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85277951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2">
            <a:extLst>
              <a:ext uri="{FF2B5EF4-FFF2-40B4-BE49-F238E27FC236}">
                <a16:creationId xmlns:a16="http://schemas.microsoft.com/office/drawing/2014/main" id="{5E9578DE-BE88-054B-B232-79103DD548C3}"/>
              </a:ext>
            </a:extLst>
          </p:cNvPr>
          <p:cNvGrpSpPr>
            <a:grpSpLocks/>
          </p:cNvGrpSpPr>
          <p:nvPr/>
        </p:nvGrpSpPr>
        <p:grpSpPr bwMode="auto">
          <a:xfrm>
            <a:off x="6427788" y="-290513"/>
            <a:ext cx="2492375" cy="7272338"/>
            <a:chOff x="4049" y="-183"/>
            <a:chExt cx="1570" cy="4581"/>
          </a:xfrm>
        </p:grpSpPr>
        <p:sp>
          <p:nvSpPr>
            <p:cNvPr id="56337" name="Freeform 3">
              <a:extLst>
                <a:ext uri="{FF2B5EF4-FFF2-40B4-BE49-F238E27FC236}">
                  <a16:creationId xmlns:a16="http://schemas.microsoft.com/office/drawing/2014/main" id="{604F3D2C-D76E-A44E-8965-FD9DFC8B644E}"/>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6338" name="Freeform 4">
              <a:extLst>
                <a:ext uri="{FF2B5EF4-FFF2-40B4-BE49-F238E27FC236}">
                  <a16:creationId xmlns:a16="http://schemas.microsoft.com/office/drawing/2014/main" id="{D0EB3079-C0AC-9C4C-B5CC-5F87C52D59ED}"/>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56323" name="Group 5">
            <a:extLst>
              <a:ext uri="{FF2B5EF4-FFF2-40B4-BE49-F238E27FC236}">
                <a16:creationId xmlns:a16="http://schemas.microsoft.com/office/drawing/2014/main" id="{F0280FDB-0E70-3248-8708-4C4AD2A0F471}"/>
              </a:ext>
            </a:extLst>
          </p:cNvPr>
          <p:cNvGrpSpPr>
            <a:grpSpLocks/>
          </p:cNvGrpSpPr>
          <p:nvPr/>
        </p:nvGrpSpPr>
        <p:grpSpPr bwMode="auto">
          <a:xfrm>
            <a:off x="6448425" y="3200400"/>
            <a:ext cx="2271713" cy="460375"/>
            <a:chOff x="4062" y="2016"/>
            <a:chExt cx="1431" cy="290"/>
          </a:xfrm>
        </p:grpSpPr>
        <p:sp>
          <p:nvSpPr>
            <p:cNvPr id="56335" name="Freeform 6">
              <a:extLst>
                <a:ext uri="{FF2B5EF4-FFF2-40B4-BE49-F238E27FC236}">
                  <a16:creationId xmlns:a16="http://schemas.microsoft.com/office/drawing/2014/main" id="{11EF745B-C38C-914B-89D8-71F835FC9BB1}"/>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6336" name="Freeform 7">
              <a:extLst>
                <a:ext uri="{FF2B5EF4-FFF2-40B4-BE49-F238E27FC236}">
                  <a16:creationId xmlns:a16="http://schemas.microsoft.com/office/drawing/2014/main" id="{F5B6110A-B188-D046-BC3A-EC692F2C1A9A}"/>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56324" name="Group 8">
            <a:extLst>
              <a:ext uri="{FF2B5EF4-FFF2-40B4-BE49-F238E27FC236}">
                <a16:creationId xmlns:a16="http://schemas.microsoft.com/office/drawing/2014/main" id="{C821D53B-4D6A-0740-89DC-54A3E9AD3197}"/>
              </a:ext>
            </a:extLst>
          </p:cNvPr>
          <p:cNvGrpSpPr>
            <a:grpSpLocks/>
          </p:cNvGrpSpPr>
          <p:nvPr/>
        </p:nvGrpSpPr>
        <p:grpSpPr bwMode="auto">
          <a:xfrm>
            <a:off x="6200775" y="1828800"/>
            <a:ext cx="2835275" cy="3028950"/>
            <a:chOff x="3906" y="1152"/>
            <a:chExt cx="1786" cy="1908"/>
          </a:xfrm>
        </p:grpSpPr>
        <p:sp>
          <p:nvSpPr>
            <p:cNvPr id="56333" name="Freeform 9">
              <a:extLst>
                <a:ext uri="{FF2B5EF4-FFF2-40B4-BE49-F238E27FC236}">
                  <a16:creationId xmlns:a16="http://schemas.microsoft.com/office/drawing/2014/main" id="{D90D57DB-129B-E145-A8A7-BFC3A8F1BF11}"/>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6334" name="Freeform 10">
              <a:extLst>
                <a:ext uri="{FF2B5EF4-FFF2-40B4-BE49-F238E27FC236}">
                  <a16:creationId xmlns:a16="http://schemas.microsoft.com/office/drawing/2014/main" id="{35F38797-35D5-0B45-B6FE-1BBF7AAE98C3}"/>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56325" name="Group 11">
            <a:extLst>
              <a:ext uri="{FF2B5EF4-FFF2-40B4-BE49-F238E27FC236}">
                <a16:creationId xmlns:a16="http://schemas.microsoft.com/office/drawing/2014/main" id="{237F4414-079D-2343-9EA7-780F26197894}"/>
              </a:ext>
            </a:extLst>
          </p:cNvPr>
          <p:cNvGrpSpPr>
            <a:grpSpLocks/>
          </p:cNvGrpSpPr>
          <p:nvPr/>
        </p:nvGrpSpPr>
        <p:grpSpPr bwMode="auto">
          <a:xfrm>
            <a:off x="5522913" y="-381000"/>
            <a:ext cx="1639887" cy="7315200"/>
            <a:chOff x="3413" y="-144"/>
            <a:chExt cx="1033" cy="4419"/>
          </a:xfrm>
        </p:grpSpPr>
        <p:sp>
          <p:nvSpPr>
            <p:cNvPr id="56330" name="Freeform 12">
              <a:extLst>
                <a:ext uri="{FF2B5EF4-FFF2-40B4-BE49-F238E27FC236}">
                  <a16:creationId xmlns:a16="http://schemas.microsoft.com/office/drawing/2014/main" id="{6D70079B-53C1-A146-8988-E8F1A6BB82B2}"/>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6331" name="Freeform 13">
              <a:extLst>
                <a:ext uri="{FF2B5EF4-FFF2-40B4-BE49-F238E27FC236}">
                  <a16:creationId xmlns:a16="http://schemas.microsoft.com/office/drawing/2014/main" id="{69E39278-58CD-6746-AFC8-C5B69EAC123B}"/>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6332" name="Freeform 14">
              <a:extLst>
                <a:ext uri="{FF2B5EF4-FFF2-40B4-BE49-F238E27FC236}">
                  <a16:creationId xmlns:a16="http://schemas.microsoft.com/office/drawing/2014/main" id="{16EF1E83-2567-D549-A652-163DE657E017}"/>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56326" name="Text Box 16">
            <a:extLst>
              <a:ext uri="{FF2B5EF4-FFF2-40B4-BE49-F238E27FC236}">
                <a16:creationId xmlns:a16="http://schemas.microsoft.com/office/drawing/2014/main" id="{84EA955F-ECE5-6B49-813E-B9872D8E2AF1}"/>
              </a:ext>
            </a:extLst>
          </p:cNvPr>
          <p:cNvSpPr txBox="1">
            <a:spLocks noChangeArrowheads="1"/>
          </p:cNvSpPr>
          <p:nvPr/>
        </p:nvSpPr>
        <p:spPr bwMode="auto">
          <a:xfrm>
            <a:off x="1143000" y="2819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endParaRPr lang="en-US" altLang="en-US" dirty="0">
              <a:latin typeface="Microsoft Tai Le Regular"/>
            </a:endParaRPr>
          </a:p>
        </p:txBody>
      </p:sp>
      <p:sp>
        <p:nvSpPr>
          <p:cNvPr id="56327" name="WordArt 17">
            <a:extLst>
              <a:ext uri="{FF2B5EF4-FFF2-40B4-BE49-F238E27FC236}">
                <a16:creationId xmlns:a16="http://schemas.microsoft.com/office/drawing/2014/main" id="{AA09923F-C6E6-834D-81D6-7FB1D049E1F3}"/>
              </a:ext>
            </a:extLst>
          </p:cNvPr>
          <p:cNvSpPr>
            <a:spLocks noChangeArrowheads="1" noChangeShapeType="1" noTextEdit="1"/>
          </p:cNvSpPr>
          <p:nvPr/>
        </p:nvSpPr>
        <p:spPr bwMode="auto">
          <a:xfrm>
            <a:off x="609600" y="1371600"/>
            <a:ext cx="4495800" cy="1219200"/>
          </a:xfrm>
          <a:prstGeom prst="rect">
            <a:avLst/>
          </a:prstGeom>
        </p:spPr>
        <p:txBody>
          <a:bodyPr wrap="none" fromWordArt="1">
            <a:prstTxWarp prst="textPlain">
              <a:avLst>
                <a:gd name="adj" fmla="val 50000"/>
              </a:avLst>
            </a:prstTxWarp>
          </a:bodyPr>
          <a:lstStyle/>
          <a:p>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chemeClr val="bg2">
                      <a:alpha val="74997"/>
                    </a:schemeClr>
                  </a:outerShdw>
                </a:effectLst>
                <a:latin typeface="Arial Black" panose="020B0604020202020204" pitchFamily="34" charset="0"/>
                <a:cs typeface="Arial Black" panose="020B0604020202020204" pitchFamily="34" charset="0"/>
              </a:rPr>
              <a:t>Refined Foods</a:t>
            </a:r>
          </a:p>
        </p:txBody>
      </p:sp>
      <p:pic>
        <p:nvPicPr>
          <p:cNvPr id="56328" name="Picture 29" descr="C:\untitled1.bmp">
            <a:extLst>
              <a:ext uri="{FF2B5EF4-FFF2-40B4-BE49-F238E27FC236}">
                <a16:creationId xmlns:a16="http://schemas.microsoft.com/office/drawing/2014/main" id="{D05FE799-5EBE-8948-B24E-4A4A4872CE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304800"/>
            <a:ext cx="5029200" cy="754063"/>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9966" name="Picture 30" descr="C:\Documents and Settings\Administrator\My Documents\My Pictures\34877075.jpg">
            <a:extLst>
              <a:ext uri="{FF2B5EF4-FFF2-40B4-BE49-F238E27FC236}">
                <a16:creationId xmlns:a16="http://schemas.microsoft.com/office/drawing/2014/main" id="{61385221-31E9-C64B-8CF7-01B7ADFB215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3048000"/>
            <a:ext cx="4724400" cy="3152775"/>
          </a:xfrm>
          <a:prstGeom prst="rect">
            <a:avLst/>
          </a:prstGeom>
          <a:noFill/>
          <a:ln w="57150">
            <a:solidFill>
              <a:schemeClr val="accent2"/>
            </a:solidFill>
            <a:miter lim="800000"/>
            <a:headEnd/>
            <a:tailEnd/>
          </a:ln>
          <a:effectLst>
            <a:outerShdw blurRad="63500" dist="53882" dir="2700000" algn="ctr" rotWithShape="0">
              <a:schemeClr val="bg2">
                <a:alpha val="74998"/>
              </a:schemeClr>
            </a:outerShdw>
          </a:effectLst>
        </p:spPr>
      </p:pic>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a:extLst>
              <a:ext uri="{FF2B5EF4-FFF2-40B4-BE49-F238E27FC236}">
                <a16:creationId xmlns:a16="http://schemas.microsoft.com/office/drawing/2014/main" id="{F0F139D1-5BA4-5A45-885F-5A540D332D98}"/>
              </a:ext>
            </a:extLst>
          </p:cNvPr>
          <p:cNvGrpSpPr>
            <a:grpSpLocks/>
          </p:cNvGrpSpPr>
          <p:nvPr/>
        </p:nvGrpSpPr>
        <p:grpSpPr bwMode="auto">
          <a:xfrm>
            <a:off x="6427788" y="-290513"/>
            <a:ext cx="2492375" cy="7272338"/>
            <a:chOff x="4049" y="-183"/>
            <a:chExt cx="1570" cy="4581"/>
          </a:xfrm>
        </p:grpSpPr>
        <p:sp>
          <p:nvSpPr>
            <p:cNvPr id="57368" name="Freeform 3">
              <a:extLst>
                <a:ext uri="{FF2B5EF4-FFF2-40B4-BE49-F238E27FC236}">
                  <a16:creationId xmlns:a16="http://schemas.microsoft.com/office/drawing/2014/main" id="{8CC61882-2C63-7A44-8B94-CA4B7283006A}"/>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7369" name="Freeform 4">
              <a:extLst>
                <a:ext uri="{FF2B5EF4-FFF2-40B4-BE49-F238E27FC236}">
                  <a16:creationId xmlns:a16="http://schemas.microsoft.com/office/drawing/2014/main" id="{86D43627-4B35-AE4F-A4C3-8464B026E976}"/>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57347" name="Group 5">
            <a:extLst>
              <a:ext uri="{FF2B5EF4-FFF2-40B4-BE49-F238E27FC236}">
                <a16:creationId xmlns:a16="http://schemas.microsoft.com/office/drawing/2014/main" id="{BF6696A5-B6E5-9C40-9CE0-81DF70999430}"/>
              </a:ext>
            </a:extLst>
          </p:cNvPr>
          <p:cNvGrpSpPr>
            <a:grpSpLocks/>
          </p:cNvGrpSpPr>
          <p:nvPr/>
        </p:nvGrpSpPr>
        <p:grpSpPr bwMode="auto">
          <a:xfrm>
            <a:off x="6448425" y="3200400"/>
            <a:ext cx="2271713" cy="460375"/>
            <a:chOff x="4062" y="2016"/>
            <a:chExt cx="1431" cy="290"/>
          </a:xfrm>
        </p:grpSpPr>
        <p:sp>
          <p:nvSpPr>
            <p:cNvPr id="57366" name="Freeform 6">
              <a:extLst>
                <a:ext uri="{FF2B5EF4-FFF2-40B4-BE49-F238E27FC236}">
                  <a16:creationId xmlns:a16="http://schemas.microsoft.com/office/drawing/2014/main" id="{67AE9164-88A7-024B-A37F-89C4E628ABE1}"/>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7367" name="Freeform 7">
              <a:extLst>
                <a:ext uri="{FF2B5EF4-FFF2-40B4-BE49-F238E27FC236}">
                  <a16:creationId xmlns:a16="http://schemas.microsoft.com/office/drawing/2014/main" id="{50072E67-91C6-FE40-A341-A8C23EA7886A}"/>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57348" name="Group 8">
            <a:extLst>
              <a:ext uri="{FF2B5EF4-FFF2-40B4-BE49-F238E27FC236}">
                <a16:creationId xmlns:a16="http://schemas.microsoft.com/office/drawing/2014/main" id="{C581EC11-1256-744E-9329-7D745500E358}"/>
              </a:ext>
            </a:extLst>
          </p:cNvPr>
          <p:cNvGrpSpPr>
            <a:grpSpLocks/>
          </p:cNvGrpSpPr>
          <p:nvPr/>
        </p:nvGrpSpPr>
        <p:grpSpPr bwMode="auto">
          <a:xfrm>
            <a:off x="6200775" y="1828800"/>
            <a:ext cx="2835275" cy="3028950"/>
            <a:chOff x="3906" y="1152"/>
            <a:chExt cx="1786" cy="1908"/>
          </a:xfrm>
        </p:grpSpPr>
        <p:sp>
          <p:nvSpPr>
            <p:cNvPr id="57364" name="Freeform 9">
              <a:extLst>
                <a:ext uri="{FF2B5EF4-FFF2-40B4-BE49-F238E27FC236}">
                  <a16:creationId xmlns:a16="http://schemas.microsoft.com/office/drawing/2014/main" id="{9A00CDD9-0356-2146-9933-949B75D2FB30}"/>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7365" name="Freeform 10">
              <a:extLst>
                <a:ext uri="{FF2B5EF4-FFF2-40B4-BE49-F238E27FC236}">
                  <a16:creationId xmlns:a16="http://schemas.microsoft.com/office/drawing/2014/main" id="{A1A56C3F-4C12-654A-A246-49D9BA82A319}"/>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57349" name="Group 11">
            <a:extLst>
              <a:ext uri="{FF2B5EF4-FFF2-40B4-BE49-F238E27FC236}">
                <a16:creationId xmlns:a16="http://schemas.microsoft.com/office/drawing/2014/main" id="{EC5EB7B1-5321-D946-AF29-492B447A8AAE}"/>
              </a:ext>
            </a:extLst>
          </p:cNvPr>
          <p:cNvGrpSpPr>
            <a:grpSpLocks/>
          </p:cNvGrpSpPr>
          <p:nvPr/>
        </p:nvGrpSpPr>
        <p:grpSpPr bwMode="auto">
          <a:xfrm>
            <a:off x="5522913" y="-381000"/>
            <a:ext cx="1639887" cy="7315200"/>
            <a:chOff x="3413" y="-144"/>
            <a:chExt cx="1033" cy="4419"/>
          </a:xfrm>
        </p:grpSpPr>
        <p:sp>
          <p:nvSpPr>
            <p:cNvPr id="57361" name="Freeform 12">
              <a:extLst>
                <a:ext uri="{FF2B5EF4-FFF2-40B4-BE49-F238E27FC236}">
                  <a16:creationId xmlns:a16="http://schemas.microsoft.com/office/drawing/2014/main" id="{88F962E7-1242-EB4F-A29A-833BB6560B97}"/>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7362" name="Freeform 13">
              <a:extLst>
                <a:ext uri="{FF2B5EF4-FFF2-40B4-BE49-F238E27FC236}">
                  <a16:creationId xmlns:a16="http://schemas.microsoft.com/office/drawing/2014/main" id="{788A3B81-C0A7-C445-8680-E310D7CB17D7}"/>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7363" name="Freeform 14">
              <a:extLst>
                <a:ext uri="{FF2B5EF4-FFF2-40B4-BE49-F238E27FC236}">
                  <a16:creationId xmlns:a16="http://schemas.microsoft.com/office/drawing/2014/main" id="{27EEF072-9F64-9741-86FB-00DB86BA1914}"/>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57350" name="Text Box 16">
            <a:extLst>
              <a:ext uri="{FF2B5EF4-FFF2-40B4-BE49-F238E27FC236}">
                <a16:creationId xmlns:a16="http://schemas.microsoft.com/office/drawing/2014/main" id="{FF9BA8C8-B89B-DC40-A71B-B3C52C76A25B}"/>
              </a:ext>
            </a:extLst>
          </p:cNvPr>
          <p:cNvSpPr txBox="1">
            <a:spLocks noChangeArrowheads="1"/>
          </p:cNvSpPr>
          <p:nvPr/>
        </p:nvSpPr>
        <p:spPr bwMode="auto">
          <a:xfrm>
            <a:off x="1143000" y="2819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endParaRPr lang="en-US" altLang="en-US" dirty="0">
              <a:latin typeface="Microsoft Tai Le Regular"/>
            </a:endParaRPr>
          </a:p>
        </p:txBody>
      </p:sp>
      <p:sp>
        <p:nvSpPr>
          <p:cNvPr id="57351" name="Rectangle 26">
            <a:extLst>
              <a:ext uri="{FF2B5EF4-FFF2-40B4-BE49-F238E27FC236}">
                <a16:creationId xmlns:a16="http://schemas.microsoft.com/office/drawing/2014/main" id="{FDD63A09-FC68-0B41-80DE-1EF59D58298C}"/>
              </a:ext>
            </a:extLst>
          </p:cNvPr>
          <p:cNvSpPr>
            <a:spLocks noChangeArrowheads="1"/>
          </p:cNvSpPr>
          <p:nvPr/>
        </p:nvSpPr>
        <p:spPr bwMode="auto">
          <a:xfrm>
            <a:off x="609600" y="1028700"/>
            <a:ext cx="4572000" cy="144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90000"/>
              </a:lnSpc>
            </a:pPr>
            <a:r>
              <a:rPr lang="en-US" altLang="en-US" sz="4800" dirty="0">
                <a:latin typeface="Microsoft Tai Le Regular"/>
              </a:rPr>
              <a:t>Refined foods</a:t>
            </a:r>
          </a:p>
          <a:p>
            <a:pPr algn="l" eaLnBrk="1" hangingPunct="1">
              <a:lnSpc>
                <a:spcPct val="90000"/>
              </a:lnSpc>
            </a:pPr>
            <a:r>
              <a:rPr lang="en-US" altLang="en-US" sz="4800" dirty="0">
                <a:latin typeface="Microsoft Tai Le Regular"/>
              </a:rPr>
              <a:t>create rouleaux.   </a:t>
            </a:r>
          </a:p>
        </p:txBody>
      </p:sp>
      <p:pic>
        <p:nvPicPr>
          <p:cNvPr id="11291" name="Picture 27" descr="C:\Documents and Settings\Administrator\My Documents\My Pictures\michelin group.jpg">
            <a:extLst>
              <a:ext uri="{FF2B5EF4-FFF2-40B4-BE49-F238E27FC236}">
                <a16:creationId xmlns:a16="http://schemas.microsoft.com/office/drawing/2014/main" id="{553D6546-6C9D-314D-B085-FD756B80C6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2514600"/>
            <a:ext cx="3810000" cy="3810000"/>
          </a:xfrm>
          <a:prstGeom prst="rect">
            <a:avLst/>
          </a:prstGeom>
          <a:noFill/>
          <a:ln w="38100">
            <a:solidFill>
              <a:schemeClr val="tx2"/>
            </a:solidFill>
            <a:miter lim="800000"/>
            <a:headEnd/>
            <a:tailEnd/>
          </a:ln>
          <a:effectLst>
            <a:outerShdw blurRad="63500" dist="71842" dir="2700000" algn="ctr" rotWithShape="0">
              <a:schemeClr val="bg2">
                <a:alpha val="74998"/>
              </a:schemeClr>
            </a:outerShdw>
          </a:effectLst>
        </p:spPr>
      </p:pic>
      <p:sp>
        <p:nvSpPr>
          <p:cNvPr id="57353" name="Oval 29">
            <a:extLst>
              <a:ext uri="{FF2B5EF4-FFF2-40B4-BE49-F238E27FC236}">
                <a16:creationId xmlns:a16="http://schemas.microsoft.com/office/drawing/2014/main" id="{18A46B59-A316-FA42-A749-E2715316964F}"/>
              </a:ext>
            </a:extLst>
          </p:cNvPr>
          <p:cNvSpPr>
            <a:spLocks noChangeArrowheads="1"/>
          </p:cNvSpPr>
          <p:nvPr/>
        </p:nvSpPr>
        <p:spPr bwMode="auto">
          <a:xfrm>
            <a:off x="6553200" y="304800"/>
            <a:ext cx="381000" cy="3048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nvGrpSpPr>
          <p:cNvPr id="6" name="Group 34">
            <a:extLst>
              <a:ext uri="{FF2B5EF4-FFF2-40B4-BE49-F238E27FC236}">
                <a16:creationId xmlns:a16="http://schemas.microsoft.com/office/drawing/2014/main" id="{B0898636-9531-8D4E-82EE-38EBED7AD8B2}"/>
              </a:ext>
            </a:extLst>
          </p:cNvPr>
          <p:cNvGrpSpPr>
            <a:grpSpLocks/>
          </p:cNvGrpSpPr>
          <p:nvPr/>
        </p:nvGrpSpPr>
        <p:grpSpPr bwMode="auto">
          <a:xfrm>
            <a:off x="6400800" y="457200"/>
            <a:ext cx="457200" cy="762000"/>
            <a:chOff x="4032" y="288"/>
            <a:chExt cx="288" cy="480"/>
          </a:xfrm>
        </p:grpSpPr>
        <p:sp>
          <p:nvSpPr>
            <p:cNvPr id="57357" name="Oval 30">
              <a:extLst>
                <a:ext uri="{FF2B5EF4-FFF2-40B4-BE49-F238E27FC236}">
                  <a16:creationId xmlns:a16="http://schemas.microsoft.com/office/drawing/2014/main" id="{7083C3F0-4B1C-8148-AB8A-D9C0525849F4}"/>
                </a:ext>
              </a:extLst>
            </p:cNvPr>
            <p:cNvSpPr>
              <a:spLocks noChangeArrowheads="1"/>
            </p:cNvSpPr>
            <p:nvPr/>
          </p:nvSpPr>
          <p:spPr bwMode="auto">
            <a:xfrm>
              <a:off x="4080" y="288"/>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7358" name="Oval 31">
              <a:extLst>
                <a:ext uri="{FF2B5EF4-FFF2-40B4-BE49-F238E27FC236}">
                  <a16:creationId xmlns:a16="http://schemas.microsoft.com/office/drawing/2014/main" id="{F4740ECB-AABF-9848-80D5-9051BCDF5600}"/>
                </a:ext>
              </a:extLst>
            </p:cNvPr>
            <p:cNvSpPr>
              <a:spLocks noChangeArrowheads="1"/>
            </p:cNvSpPr>
            <p:nvPr/>
          </p:nvSpPr>
          <p:spPr bwMode="auto">
            <a:xfrm>
              <a:off x="4080" y="384"/>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7359" name="Oval 32">
              <a:extLst>
                <a:ext uri="{FF2B5EF4-FFF2-40B4-BE49-F238E27FC236}">
                  <a16:creationId xmlns:a16="http://schemas.microsoft.com/office/drawing/2014/main" id="{A5D841D1-DE30-8340-A6B6-46219A11247E}"/>
                </a:ext>
              </a:extLst>
            </p:cNvPr>
            <p:cNvSpPr>
              <a:spLocks noChangeArrowheads="1"/>
            </p:cNvSpPr>
            <p:nvPr/>
          </p:nvSpPr>
          <p:spPr bwMode="auto">
            <a:xfrm>
              <a:off x="4032" y="480"/>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7360" name="Oval 33">
              <a:extLst>
                <a:ext uri="{FF2B5EF4-FFF2-40B4-BE49-F238E27FC236}">
                  <a16:creationId xmlns:a16="http://schemas.microsoft.com/office/drawing/2014/main" id="{9C2B5399-B297-624B-ACD7-F541D4FC55C5}"/>
                </a:ext>
              </a:extLst>
            </p:cNvPr>
            <p:cNvSpPr>
              <a:spLocks noChangeArrowheads="1"/>
            </p:cNvSpPr>
            <p:nvPr/>
          </p:nvSpPr>
          <p:spPr bwMode="auto">
            <a:xfrm>
              <a:off x="4032" y="576"/>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11299" name="Line 35">
            <a:extLst>
              <a:ext uri="{FF2B5EF4-FFF2-40B4-BE49-F238E27FC236}">
                <a16:creationId xmlns:a16="http://schemas.microsoft.com/office/drawing/2014/main" id="{AA159D69-6131-1749-BD9F-74E9FF34C0B2}"/>
              </a:ext>
            </a:extLst>
          </p:cNvPr>
          <p:cNvSpPr>
            <a:spLocks noChangeShapeType="1"/>
          </p:cNvSpPr>
          <p:nvPr/>
        </p:nvSpPr>
        <p:spPr bwMode="auto">
          <a:xfrm flipV="1">
            <a:off x="4419600" y="1066800"/>
            <a:ext cx="2057400" cy="53340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Microsoft Tai Le Regular"/>
            </a:endParaRPr>
          </a:p>
        </p:txBody>
      </p:sp>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1291"/>
                                        </p:tgtEl>
                                        <p:attrNameLst>
                                          <p:attrName>style.visibility</p:attrName>
                                        </p:attrNameLst>
                                      </p:cBhvr>
                                      <p:to>
                                        <p:strVal val="visible"/>
                                      </p:to>
                                    </p:set>
                                    <p:animEffect transition="in" filter="wipe(up)">
                                      <p:cBhvr>
                                        <p:cTn id="7" dur="500"/>
                                        <p:tgtEl>
                                          <p:spTgt spid="11291"/>
                                        </p:tgtEl>
                                      </p:cBhvr>
                                    </p:animEffect>
                                  </p:childTnLst>
                                  <p:subTnLst>
                                    <p:set>
                                      <p:cBhvr override="childStyle">
                                        <p:cTn dur="1" fill="hold" display="0" masterRel="nextClick" afterEffect="1"/>
                                        <p:tgtEl>
                                          <p:spTgt spid="112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299"/>
                                        </p:tgtEl>
                                        <p:attrNameLst>
                                          <p:attrName>style.visibility</p:attrName>
                                        </p:attrNameLst>
                                      </p:cBhvr>
                                      <p:to>
                                        <p:strVal val="visible"/>
                                      </p:to>
                                    </p:set>
                                    <p:animEffect transition="in" filter="wipe(left)">
                                      <p:cBhvr>
                                        <p:cTn id="12" dur="500"/>
                                        <p:tgtEl>
                                          <p:spTgt spid="11299"/>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B289F9-816A-EE4C-8023-486D2AB65155}"/>
              </a:ext>
            </a:extLst>
          </p:cNvPr>
          <p:cNvSpPr>
            <a:spLocks noGrp="1"/>
          </p:cNvSpPr>
          <p:nvPr>
            <p:ph idx="1"/>
          </p:nvPr>
        </p:nvSpPr>
        <p:spPr>
          <a:xfrm>
            <a:off x="686677" y="1670051"/>
            <a:ext cx="4368800" cy="4849812"/>
          </a:xfrm>
        </p:spPr>
        <p:txBody>
          <a:bodyPr/>
          <a:lstStyle/>
          <a:p>
            <a:pPr marL="0" indent="0">
              <a:lnSpc>
                <a:spcPct val="150000"/>
              </a:lnSpc>
              <a:buNone/>
            </a:pPr>
            <a:r>
              <a:rPr lang="en-AU" sz="4400" dirty="0"/>
              <a:t>92 million adults, </a:t>
            </a:r>
            <a:r>
              <a:rPr lang="en-AU" sz="3600" dirty="0"/>
              <a:t>in the United States</a:t>
            </a:r>
            <a:r>
              <a:rPr lang="en-AU" sz="4400" dirty="0"/>
              <a:t>, </a:t>
            </a:r>
            <a:r>
              <a:rPr lang="en-AU" sz="5400" dirty="0"/>
              <a:t>with arthritis.</a:t>
            </a:r>
            <a:r>
              <a:rPr lang="en-AU" sz="4400" dirty="0"/>
              <a:t> </a:t>
            </a:r>
            <a:endParaRPr lang="en-US" altLang="en-US" sz="4800" dirty="0">
              <a:latin typeface="Microsoft Tai Le" panose="020B0502040204020203" pitchFamily="34" charset="0"/>
              <a:ea typeface="ＭＳ Ｐゴシック" panose="020B0600070205080204" pitchFamily="34" charset="-128"/>
              <a:cs typeface="Microsoft Tai Le" panose="020B0502040204020203" pitchFamily="34" charset="0"/>
            </a:endParaRPr>
          </a:p>
        </p:txBody>
      </p:sp>
      <p:sp>
        <p:nvSpPr>
          <p:cNvPr id="25604" name="TextBox 3">
            <a:extLst>
              <a:ext uri="{FF2B5EF4-FFF2-40B4-BE49-F238E27FC236}">
                <a16:creationId xmlns:a16="http://schemas.microsoft.com/office/drawing/2014/main" id="{F666A9C0-C811-044D-A825-716CD2972570}"/>
              </a:ext>
            </a:extLst>
          </p:cNvPr>
          <p:cNvSpPr txBox="1">
            <a:spLocks noChangeArrowheads="1"/>
          </p:cNvSpPr>
          <p:nvPr/>
        </p:nvSpPr>
        <p:spPr bwMode="auto">
          <a:xfrm>
            <a:off x="2871077" y="6519863"/>
            <a:ext cx="33970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AU" sz="1600" dirty="0">
                <a:latin typeface="Microsoft Tai Le Regular"/>
                <a:ea typeface="ＭＳ Ｐゴシック" charset="-128"/>
                <a:cs typeface="ＭＳ Ｐゴシック" charset="-128"/>
              </a:rPr>
              <a:t>Arthritis </a:t>
            </a:r>
            <a:r>
              <a:rPr lang="en-AU" sz="1600" dirty="0" err="1">
                <a:latin typeface="Microsoft Tai Le Regular"/>
                <a:ea typeface="ＭＳ Ｐゴシック" charset="-128"/>
                <a:cs typeface="ＭＳ Ｐゴシック" charset="-128"/>
              </a:rPr>
              <a:t>Rheumatol</a:t>
            </a:r>
            <a:r>
              <a:rPr lang="en-AU" sz="1600" dirty="0">
                <a:latin typeface="Microsoft Tai Le Regular"/>
                <a:ea typeface="ＭＳ Ｐゴシック" charset="-128"/>
                <a:cs typeface="ＭＳ Ｐゴシック" charset="-128"/>
              </a:rPr>
              <a:t>. 70(2):185-192</a:t>
            </a:r>
            <a:endParaRPr lang="en-US" altLang="en-US" sz="1600" dirty="0">
              <a:latin typeface="Microsoft Tai Le Regular"/>
            </a:endParaRPr>
          </a:p>
        </p:txBody>
      </p:sp>
      <p:pic>
        <p:nvPicPr>
          <p:cNvPr id="5" name="Picture 7" descr="C:\Documents and Settings\Administrator\My Documents\My Pictures\19306631.jpg">
            <a:extLst>
              <a:ext uri="{FF2B5EF4-FFF2-40B4-BE49-F238E27FC236}">
                <a16:creationId xmlns:a16="http://schemas.microsoft.com/office/drawing/2014/main" id="{5883B1C4-BE78-F943-9245-BD30805830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9600" y="1169988"/>
            <a:ext cx="3073400" cy="4621212"/>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spTree>
    <p:extLst>
      <p:ext uri="{BB962C8B-B14F-4D97-AF65-F5344CB8AC3E}">
        <p14:creationId xmlns:p14="http://schemas.microsoft.com/office/powerpoint/2010/main" val="988927885"/>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370" name="Picture 1026" descr="C:\new beginnings\people\020228_1345_0003_llhs.jpg">
            <a:extLst>
              <a:ext uri="{FF2B5EF4-FFF2-40B4-BE49-F238E27FC236}">
                <a16:creationId xmlns:a16="http://schemas.microsoft.com/office/drawing/2014/main" id="{7558C241-40EE-C945-8323-114BAAE863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Oval 1027">
            <a:extLst>
              <a:ext uri="{FF2B5EF4-FFF2-40B4-BE49-F238E27FC236}">
                <a16:creationId xmlns:a16="http://schemas.microsoft.com/office/drawing/2014/main" id="{65809896-4335-2942-92F9-4680BBD20DE2}"/>
              </a:ext>
            </a:extLst>
          </p:cNvPr>
          <p:cNvSpPr>
            <a:spLocks noChangeArrowheads="1"/>
          </p:cNvSpPr>
          <p:nvPr/>
        </p:nvSpPr>
        <p:spPr bwMode="auto">
          <a:xfrm>
            <a:off x="3200400" y="2057400"/>
            <a:ext cx="5029200" cy="4876800"/>
          </a:xfrm>
          <a:prstGeom prst="ellipse">
            <a:avLst/>
          </a:prstGeom>
          <a:solidFill>
            <a:schemeClr val="bg2">
              <a:alpha val="50195"/>
            </a:schemeClr>
          </a:soli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8372" name="Oval 1028">
            <a:extLst>
              <a:ext uri="{FF2B5EF4-FFF2-40B4-BE49-F238E27FC236}">
                <a16:creationId xmlns:a16="http://schemas.microsoft.com/office/drawing/2014/main" id="{28E64E58-963A-0540-9F22-EBE20561D8A0}"/>
              </a:ext>
            </a:extLst>
          </p:cNvPr>
          <p:cNvSpPr>
            <a:spLocks noChangeArrowheads="1"/>
          </p:cNvSpPr>
          <p:nvPr/>
        </p:nvSpPr>
        <p:spPr bwMode="auto">
          <a:xfrm>
            <a:off x="3276600" y="2133600"/>
            <a:ext cx="4800600" cy="4724400"/>
          </a:xfrm>
          <a:prstGeom prst="ellipse">
            <a:avLst/>
          </a:prstGeom>
          <a:solidFill>
            <a:schemeClr val="bg2"/>
          </a:solidFill>
          <a:ln w="3175">
            <a:solidFill>
              <a:srgbClr val="9B8B9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280581" name="Rectangle 1029">
            <a:extLst>
              <a:ext uri="{FF2B5EF4-FFF2-40B4-BE49-F238E27FC236}">
                <a16:creationId xmlns:a16="http://schemas.microsoft.com/office/drawing/2014/main" id="{46339F45-DD71-3F41-93E9-681CCEC88057}"/>
              </a:ext>
            </a:extLst>
          </p:cNvPr>
          <p:cNvSpPr>
            <a:spLocks noGrp="1" noChangeArrowheads="1"/>
          </p:cNvSpPr>
          <p:nvPr>
            <p:ph type="title"/>
          </p:nvPr>
        </p:nvSpPr>
        <p:spPr>
          <a:xfrm>
            <a:off x="2209800" y="-304800"/>
            <a:ext cx="7772400" cy="1143000"/>
          </a:xfrm>
          <a:effectLst>
            <a:outerShdw blurRad="63500" dist="38099" dir="2700000" algn="ctr" rotWithShape="0">
              <a:schemeClr val="bg2">
                <a:alpha val="74997"/>
              </a:schemeClr>
            </a:outerShdw>
          </a:effectLst>
        </p:spPr>
        <p:txBody>
          <a:bodyPr/>
          <a:lstStyle/>
          <a:p>
            <a:pPr eaLnBrk="1" hangingPunct="1">
              <a:defRPr/>
            </a:pPr>
            <a:r>
              <a:rPr lang="en-US">
                <a:solidFill>
                  <a:srgbClr val="FFBD3D"/>
                </a:solidFill>
                <a:ea typeface="+mj-ea"/>
                <a:cs typeface="+mj-cs"/>
              </a:rPr>
              <a:t>Clots / rouleauxed cells</a:t>
            </a:r>
          </a:p>
        </p:txBody>
      </p:sp>
      <p:sp>
        <p:nvSpPr>
          <p:cNvPr id="280582" name="Rectangle 1030">
            <a:extLst>
              <a:ext uri="{FF2B5EF4-FFF2-40B4-BE49-F238E27FC236}">
                <a16:creationId xmlns:a16="http://schemas.microsoft.com/office/drawing/2014/main" id="{C54FD911-66DA-D843-8E8E-5A5F80B5DA97}"/>
              </a:ext>
            </a:extLst>
          </p:cNvPr>
          <p:cNvSpPr>
            <a:spLocks noGrp="1" noChangeArrowheads="1"/>
          </p:cNvSpPr>
          <p:nvPr>
            <p:ph type="body" idx="1"/>
          </p:nvPr>
        </p:nvSpPr>
        <p:spPr>
          <a:xfrm>
            <a:off x="3352800" y="457200"/>
            <a:ext cx="7772400" cy="4114800"/>
          </a:xfrm>
          <a:effectLst>
            <a:outerShdw blurRad="63500" dist="28398" dir="1593903" algn="ctr" rotWithShape="0">
              <a:schemeClr val="bg2">
                <a:alpha val="74997"/>
              </a:schemeClr>
            </a:outerShdw>
          </a:effectLst>
        </p:spPr>
        <p:txBody>
          <a:bodyPr/>
          <a:lstStyle/>
          <a:p>
            <a:pPr eaLnBrk="1" hangingPunct="1">
              <a:defRPr/>
            </a:pPr>
            <a:r>
              <a:rPr lang="en-US" dirty="0">
                <a:solidFill>
                  <a:srgbClr val="FFBD3D"/>
                </a:solidFill>
                <a:ea typeface="+mn-ea"/>
                <a:cs typeface="+mn-cs"/>
              </a:rPr>
              <a:t>Refined.</a:t>
            </a:r>
          </a:p>
        </p:txBody>
      </p:sp>
      <p:sp>
        <p:nvSpPr>
          <p:cNvPr id="58375" name="Oval 1031" descr="C:\Documents and Settings\Administrator\My Documents\My Pictures\rouleaux.jpg">
            <a:extLst>
              <a:ext uri="{FF2B5EF4-FFF2-40B4-BE49-F238E27FC236}">
                <a16:creationId xmlns:a16="http://schemas.microsoft.com/office/drawing/2014/main" id="{578238ED-2470-284E-BC6F-8FB96E3F48C4}"/>
              </a:ext>
            </a:extLst>
          </p:cNvPr>
          <p:cNvSpPr>
            <a:spLocks noChangeArrowheads="1"/>
          </p:cNvSpPr>
          <p:nvPr/>
        </p:nvSpPr>
        <p:spPr bwMode="auto">
          <a:xfrm>
            <a:off x="3429000" y="2286000"/>
            <a:ext cx="4495800" cy="4419600"/>
          </a:xfrm>
          <a:prstGeom prst="ellipse">
            <a:avLst/>
          </a:prstGeom>
          <a:blipFill dpi="0" rotWithShape="0">
            <a:blip r:embed="rId3"/>
            <a:srcRect/>
            <a:stretch>
              <a:fillRect/>
            </a:stretch>
          </a:blipFill>
          <a:ln w="12700">
            <a:solidFill>
              <a:schemeClr val="hlink"/>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1026">
            <a:extLst>
              <a:ext uri="{FF2B5EF4-FFF2-40B4-BE49-F238E27FC236}">
                <a16:creationId xmlns:a16="http://schemas.microsoft.com/office/drawing/2014/main" id="{16165F28-308A-CB49-8C1A-18850ABC1573}"/>
              </a:ext>
            </a:extLst>
          </p:cNvPr>
          <p:cNvGrpSpPr>
            <a:grpSpLocks/>
          </p:cNvGrpSpPr>
          <p:nvPr/>
        </p:nvGrpSpPr>
        <p:grpSpPr bwMode="auto">
          <a:xfrm>
            <a:off x="6427788" y="-290513"/>
            <a:ext cx="2492375" cy="7272338"/>
            <a:chOff x="4049" y="-183"/>
            <a:chExt cx="1570" cy="4581"/>
          </a:xfrm>
        </p:grpSpPr>
        <p:sp>
          <p:nvSpPr>
            <p:cNvPr id="59416" name="Freeform 1027">
              <a:extLst>
                <a:ext uri="{FF2B5EF4-FFF2-40B4-BE49-F238E27FC236}">
                  <a16:creationId xmlns:a16="http://schemas.microsoft.com/office/drawing/2014/main" id="{7E85B2FA-453D-434A-A419-9B632BA9AAE2}"/>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9417" name="Freeform 1028">
              <a:extLst>
                <a:ext uri="{FF2B5EF4-FFF2-40B4-BE49-F238E27FC236}">
                  <a16:creationId xmlns:a16="http://schemas.microsoft.com/office/drawing/2014/main" id="{AEA559AA-D5EC-784B-B184-1CF116AE5096}"/>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59395" name="Group 1029">
            <a:extLst>
              <a:ext uri="{FF2B5EF4-FFF2-40B4-BE49-F238E27FC236}">
                <a16:creationId xmlns:a16="http://schemas.microsoft.com/office/drawing/2014/main" id="{A28A9339-5CC3-634E-A995-018CB1571242}"/>
              </a:ext>
            </a:extLst>
          </p:cNvPr>
          <p:cNvGrpSpPr>
            <a:grpSpLocks/>
          </p:cNvGrpSpPr>
          <p:nvPr/>
        </p:nvGrpSpPr>
        <p:grpSpPr bwMode="auto">
          <a:xfrm>
            <a:off x="6448425" y="3200400"/>
            <a:ext cx="2271713" cy="460375"/>
            <a:chOff x="4062" y="2016"/>
            <a:chExt cx="1431" cy="290"/>
          </a:xfrm>
        </p:grpSpPr>
        <p:sp>
          <p:nvSpPr>
            <p:cNvPr id="59414" name="Freeform 1030">
              <a:extLst>
                <a:ext uri="{FF2B5EF4-FFF2-40B4-BE49-F238E27FC236}">
                  <a16:creationId xmlns:a16="http://schemas.microsoft.com/office/drawing/2014/main" id="{EED1F250-2B1E-614A-873D-AA792576CCE8}"/>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9415" name="Freeform 1031">
              <a:extLst>
                <a:ext uri="{FF2B5EF4-FFF2-40B4-BE49-F238E27FC236}">
                  <a16:creationId xmlns:a16="http://schemas.microsoft.com/office/drawing/2014/main" id="{28CDD785-A595-AC47-BE90-ABA30713C469}"/>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59396" name="Group 1032">
            <a:extLst>
              <a:ext uri="{FF2B5EF4-FFF2-40B4-BE49-F238E27FC236}">
                <a16:creationId xmlns:a16="http://schemas.microsoft.com/office/drawing/2014/main" id="{7A8835F1-ABAE-EC44-BEBB-4DCAFAB7991A}"/>
              </a:ext>
            </a:extLst>
          </p:cNvPr>
          <p:cNvGrpSpPr>
            <a:grpSpLocks/>
          </p:cNvGrpSpPr>
          <p:nvPr/>
        </p:nvGrpSpPr>
        <p:grpSpPr bwMode="auto">
          <a:xfrm>
            <a:off x="6200775" y="1828800"/>
            <a:ext cx="2835275" cy="3028950"/>
            <a:chOff x="3906" y="1152"/>
            <a:chExt cx="1786" cy="1908"/>
          </a:xfrm>
        </p:grpSpPr>
        <p:sp>
          <p:nvSpPr>
            <p:cNvPr id="59412" name="Freeform 1033">
              <a:extLst>
                <a:ext uri="{FF2B5EF4-FFF2-40B4-BE49-F238E27FC236}">
                  <a16:creationId xmlns:a16="http://schemas.microsoft.com/office/drawing/2014/main" id="{D7B1CB87-8B85-7349-99C7-05FEAC50137E}"/>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9413" name="Freeform 1034">
              <a:extLst>
                <a:ext uri="{FF2B5EF4-FFF2-40B4-BE49-F238E27FC236}">
                  <a16:creationId xmlns:a16="http://schemas.microsoft.com/office/drawing/2014/main" id="{EABF612F-8209-A447-8D89-DF6D67FF6CEE}"/>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59397" name="Group 1035">
            <a:extLst>
              <a:ext uri="{FF2B5EF4-FFF2-40B4-BE49-F238E27FC236}">
                <a16:creationId xmlns:a16="http://schemas.microsoft.com/office/drawing/2014/main" id="{910E076D-4BFA-0D4E-B225-53F8FEA2BF81}"/>
              </a:ext>
            </a:extLst>
          </p:cNvPr>
          <p:cNvGrpSpPr>
            <a:grpSpLocks/>
          </p:cNvGrpSpPr>
          <p:nvPr/>
        </p:nvGrpSpPr>
        <p:grpSpPr bwMode="auto">
          <a:xfrm>
            <a:off x="5522913" y="-381000"/>
            <a:ext cx="1639887" cy="7315200"/>
            <a:chOff x="3413" y="-144"/>
            <a:chExt cx="1033" cy="4419"/>
          </a:xfrm>
        </p:grpSpPr>
        <p:sp>
          <p:nvSpPr>
            <p:cNvPr id="59409" name="Freeform 1036">
              <a:extLst>
                <a:ext uri="{FF2B5EF4-FFF2-40B4-BE49-F238E27FC236}">
                  <a16:creationId xmlns:a16="http://schemas.microsoft.com/office/drawing/2014/main" id="{35F7A8A2-3D8B-9B4D-BE55-3B2A99DBFFD1}"/>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9410" name="Freeform 1037">
              <a:extLst>
                <a:ext uri="{FF2B5EF4-FFF2-40B4-BE49-F238E27FC236}">
                  <a16:creationId xmlns:a16="http://schemas.microsoft.com/office/drawing/2014/main" id="{DC189517-113D-2344-B3C0-5EEFD429E403}"/>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9411" name="Freeform 1038">
              <a:extLst>
                <a:ext uri="{FF2B5EF4-FFF2-40B4-BE49-F238E27FC236}">
                  <a16:creationId xmlns:a16="http://schemas.microsoft.com/office/drawing/2014/main" id="{8480E941-CDA2-F444-97BE-87D1E8490B4A}"/>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59398" name="Text Box 1040">
            <a:extLst>
              <a:ext uri="{FF2B5EF4-FFF2-40B4-BE49-F238E27FC236}">
                <a16:creationId xmlns:a16="http://schemas.microsoft.com/office/drawing/2014/main" id="{68366C73-FD76-C648-9C1A-69646BA8F70F}"/>
              </a:ext>
            </a:extLst>
          </p:cNvPr>
          <p:cNvSpPr txBox="1">
            <a:spLocks noChangeArrowheads="1"/>
          </p:cNvSpPr>
          <p:nvPr/>
        </p:nvSpPr>
        <p:spPr bwMode="auto">
          <a:xfrm>
            <a:off x="1143000" y="2819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endParaRPr lang="en-US" altLang="en-US" dirty="0">
              <a:latin typeface="Microsoft Tai Le Regular"/>
            </a:endParaRPr>
          </a:p>
        </p:txBody>
      </p:sp>
      <p:sp>
        <p:nvSpPr>
          <p:cNvPr id="21521" name="Rectangle 1041">
            <a:extLst>
              <a:ext uri="{FF2B5EF4-FFF2-40B4-BE49-F238E27FC236}">
                <a16:creationId xmlns:a16="http://schemas.microsoft.com/office/drawing/2014/main" id="{BC6724D3-2F1B-9149-842D-CCC4653361B2}"/>
              </a:ext>
            </a:extLst>
          </p:cNvPr>
          <p:cNvSpPr>
            <a:spLocks noChangeArrowheads="1"/>
          </p:cNvSpPr>
          <p:nvPr/>
        </p:nvSpPr>
        <p:spPr bwMode="auto">
          <a:xfrm>
            <a:off x="609600" y="1143000"/>
            <a:ext cx="45720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dirty="0">
                <a:latin typeface="Microsoft Tai Le Regular"/>
                <a:ea typeface="+mn-ea"/>
              </a:rPr>
              <a:t>Refined foods create rouleaux.   </a:t>
            </a:r>
          </a:p>
        </p:txBody>
      </p:sp>
      <p:pic>
        <p:nvPicPr>
          <p:cNvPr id="59400" name="slow blood.wmv" descr="/Users/jclark/PowerPoints/CHIPUSB/Health/videos/fast blood.wmv">
            <a:hlinkClick r:id="" action="ppaction://media"/>
            <a:extLst>
              <a:ext uri="{FF2B5EF4-FFF2-40B4-BE49-F238E27FC236}">
                <a16:creationId xmlns:a16="http://schemas.microsoft.com/office/drawing/2014/main" id="{F4C83C00-1C24-9A4B-A1C0-29CFBFBEDF2D}"/>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52400" y="1752600"/>
            <a:ext cx="5486400" cy="3657600"/>
          </a:xfrm>
          <a:prstGeom prst="rect">
            <a:avLst/>
          </a:prstGeom>
          <a:noFill/>
          <a:ln w="38100">
            <a:solidFill>
              <a:schemeClr val="tx2"/>
            </a:solidFill>
            <a:miter lim="800000"/>
            <a:headEnd/>
            <a:tailEnd/>
          </a:ln>
          <a:effectLst>
            <a:outerShdw dist="63500" dir="3187806"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21524" name="Text Box 1044">
            <a:extLst>
              <a:ext uri="{FF2B5EF4-FFF2-40B4-BE49-F238E27FC236}">
                <a16:creationId xmlns:a16="http://schemas.microsoft.com/office/drawing/2014/main" id="{45D499A8-E13F-6E40-ADD0-B70D1FC624EF}"/>
              </a:ext>
            </a:extLst>
          </p:cNvPr>
          <p:cNvSpPr txBox="1">
            <a:spLocks noChangeArrowheads="1"/>
          </p:cNvSpPr>
          <p:nvPr/>
        </p:nvSpPr>
        <p:spPr bwMode="auto">
          <a:xfrm>
            <a:off x="762000" y="5638800"/>
            <a:ext cx="42672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sz="3600" dirty="0">
                <a:latin typeface="Microsoft Tai Le Regular"/>
                <a:ea typeface="+mn-ea"/>
              </a:rPr>
              <a:t>Normal Blood Flow.</a:t>
            </a:r>
          </a:p>
        </p:txBody>
      </p:sp>
      <p:sp>
        <p:nvSpPr>
          <p:cNvPr id="59402" name="Oval 1045">
            <a:extLst>
              <a:ext uri="{FF2B5EF4-FFF2-40B4-BE49-F238E27FC236}">
                <a16:creationId xmlns:a16="http://schemas.microsoft.com/office/drawing/2014/main" id="{4F172DAD-0185-834D-8F02-5969D57A3456}"/>
              </a:ext>
            </a:extLst>
          </p:cNvPr>
          <p:cNvSpPr>
            <a:spLocks noChangeArrowheads="1"/>
          </p:cNvSpPr>
          <p:nvPr/>
        </p:nvSpPr>
        <p:spPr bwMode="auto">
          <a:xfrm>
            <a:off x="6553200" y="304800"/>
            <a:ext cx="381000" cy="3048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nvGrpSpPr>
          <p:cNvPr id="59403" name="Group 1046">
            <a:extLst>
              <a:ext uri="{FF2B5EF4-FFF2-40B4-BE49-F238E27FC236}">
                <a16:creationId xmlns:a16="http://schemas.microsoft.com/office/drawing/2014/main" id="{B5DB095F-58C3-874D-A9F9-0CF6E8704FA1}"/>
              </a:ext>
            </a:extLst>
          </p:cNvPr>
          <p:cNvGrpSpPr>
            <a:grpSpLocks/>
          </p:cNvGrpSpPr>
          <p:nvPr/>
        </p:nvGrpSpPr>
        <p:grpSpPr bwMode="auto">
          <a:xfrm>
            <a:off x="6400800" y="457200"/>
            <a:ext cx="457200" cy="762000"/>
            <a:chOff x="4032" y="288"/>
            <a:chExt cx="288" cy="480"/>
          </a:xfrm>
        </p:grpSpPr>
        <p:sp>
          <p:nvSpPr>
            <p:cNvPr id="59405" name="Oval 1047">
              <a:extLst>
                <a:ext uri="{FF2B5EF4-FFF2-40B4-BE49-F238E27FC236}">
                  <a16:creationId xmlns:a16="http://schemas.microsoft.com/office/drawing/2014/main" id="{90564A24-7C74-4C4B-B1D0-D410984CA303}"/>
                </a:ext>
              </a:extLst>
            </p:cNvPr>
            <p:cNvSpPr>
              <a:spLocks noChangeArrowheads="1"/>
            </p:cNvSpPr>
            <p:nvPr/>
          </p:nvSpPr>
          <p:spPr bwMode="auto">
            <a:xfrm>
              <a:off x="4080" y="288"/>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9406" name="Oval 1048">
              <a:extLst>
                <a:ext uri="{FF2B5EF4-FFF2-40B4-BE49-F238E27FC236}">
                  <a16:creationId xmlns:a16="http://schemas.microsoft.com/office/drawing/2014/main" id="{BE244BA9-D2C0-D54A-9A96-72879B124572}"/>
                </a:ext>
              </a:extLst>
            </p:cNvPr>
            <p:cNvSpPr>
              <a:spLocks noChangeArrowheads="1"/>
            </p:cNvSpPr>
            <p:nvPr/>
          </p:nvSpPr>
          <p:spPr bwMode="auto">
            <a:xfrm>
              <a:off x="4080" y="384"/>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9407" name="Oval 1049">
              <a:extLst>
                <a:ext uri="{FF2B5EF4-FFF2-40B4-BE49-F238E27FC236}">
                  <a16:creationId xmlns:a16="http://schemas.microsoft.com/office/drawing/2014/main" id="{36296036-8785-2147-B064-F57ADF198064}"/>
                </a:ext>
              </a:extLst>
            </p:cNvPr>
            <p:cNvSpPr>
              <a:spLocks noChangeArrowheads="1"/>
            </p:cNvSpPr>
            <p:nvPr/>
          </p:nvSpPr>
          <p:spPr bwMode="auto">
            <a:xfrm>
              <a:off x="4032" y="480"/>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9408" name="Oval 1050">
              <a:extLst>
                <a:ext uri="{FF2B5EF4-FFF2-40B4-BE49-F238E27FC236}">
                  <a16:creationId xmlns:a16="http://schemas.microsoft.com/office/drawing/2014/main" id="{52B9A47F-3AA8-AD41-A086-6F87C90BB09C}"/>
                </a:ext>
              </a:extLst>
            </p:cNvPr>
            <p:cNvSpPr>
              <a:spLocks noChangeArrowheads="1"/>
            </p:cNvSpPr>
            <p:nvPr/>
          </p:nvSpPr>
          <p:spPr bwMode="auto">
            <a:xfrm>
              <a:off x="4032" y="576"/>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Tree>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060" fill="hold"/>
                                        <p:tgtEl>
                                          <p:spTgt spid="594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9400"/>
                </p:tgtEl>
              </p:cMediaNode>
            </p:video>
            <p:seq concurrent="1" nextAc="seek">
              <p:cTn id="8" restart="whenNotActive" fill="hold" evtFilter="cancelBubble" nodeType="interactiveSeq">
                <p:stCondLst>
                  <p:cond evt="onClick" delay="0">
                    <p:tgtEl>
                      <p:spTgt spid="5940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9400"/>
                                        </p:tgtEl>
                                      </p:cBhvr>
                                    </p:cmd>
                                  </p:childTnLst>
                                </p:cTn>
                              </p:par>
                            </p:childTnLst>
                          </p:cTn>
                        </p:par>
                      </p:childTnLst>
                    </p:cTn>
                  </p:par>
                </p:childTnLst>
              </p:cTn>
              <p:nextCondLst>
                <p:cond evt="onClick" delay="0">
                  <p:tgtEl>
                    <p:spTgt spid="5940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2">
            <a:extLst>
              <a:ext uri="{FF2B5EF4-FFF2-40B4-BE49-F238E27FC236}">
                <a16:creationId xmlns:a16="http://schemas.microsoft.com/office/drawing/2014/main" id="{9C76DCA8-C5A5-A64C-B9FF-85EAC8D604E5}"/>
              </a:ext>
            </a:extLst>
          </p:cNvPr>
          <p:cNvGrpSpPr>
            <a:grpSpLocks/>
          </p:cNvGrpSpPr>
          <p:nvPr/>
        </p:nvGrpSpPr>
        <p:grpSpPr bwMode="auto">
          <a:xfrm>
            <a:off x="6427788" y="-290513"/>
            <a:ext cx="2492375" cy="7272338"/>
            <a:chOff x="4049" y="-183"/>
            <a:chExt cx="1570" cy="4581"/>
          </a:xfrm>
        </p:grpSpPr>
        <p:sp>
          <p:nvSpPr>
            <p:cNvPr id="60439" name="Freeform 3">
              <a:extLst>
                <a:ext uri="{FF2B5EF4-FFF2-40B4-BE49-F238E27FC236}">
                  <a16:creationId xmlns:a16="http://schemas.microsoft.com/office/drawing/2014/main" id="{1DB16C92-2AC8-FF43-8C06-6024976B2ED8}"/>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0440" name="Freeform 4">
              <a:extLst>
                <a:ext uri="{FF2B5EF4-FFF2-40B4-BE49-F238E27FC236}">
                  <a16:creationId xmlns:a16="http://schemas.microsoft.com/office/drawing/2014/main" id="{BDA6A6C4-F067-704D-A548-27D6C1AD3632}"/>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0419" name="Group 5">
            <a:extLst>
              <a:ext uri="{FF2B5EF4-FFF2-40B4-BE49-F238E27FC236}">
                <a16:creationId xmlns:a16="http://schemas.microsoft.com/office/drawing/2014/main" id="{B6095952-EE23-A948-85DC-EDEEED57FC42}"/>
              </a:ext>
            </a:extLst>
          </p:cNvPr>
          <p:cNvGrpSpPr>
            <a:grpSpLocks/>
          </p:cNvGrpSpPr>
          <p:nvPr/>
        </p:nvGrpSpPr>
        <p:grpSpPr bwMode="auto">
          <a:xfrm>
            <a:off x="6448425" y="3200400"/>
            <a:ext cx="2271713" cy="460375"/>
            <a:chOff x="4062" y="2016"/>
            <a:chExt cx="1431" cy="290"/>
          </a:xfrm>
        </p:grpSpPr>
        <p:sp>
          <p:nvSpPr>
            <p:cNvPr id="60437" name="Freeform 6">
              <a:extLst>
                <a:ext uri="{FF2B5EF4-FFF2-40B4-BE49-F238E27FC236}">
                  <a16:creationId xmlns:a16="http://schemas.microsoft.com/office/drawing/2014/main" id="{F826DE89-D7BA-194E-BFDC-472AE9B457BC}"/>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0438" name="Freeform 7">
              <a:extLst>
                <a:ext uri="{FF2B5EF4-FFF2-40B4-BE49-F238E27FC236}">
                  <a16:creationId xmlns:a16="http://schemas.microsoft.com/office/drawing/2014/main" id="{C7492586-4FA8-BB44-8409-95FE3CCC7D2B}"/>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0420" name="Group 8">
            <a:extLst>
              <a:ext uri="{FF2B5EF4-FFF2-40B4-BE49-F238E27FC236}">
                <a16:creationId xmlns:a16="http://schemas.microsoft.com/office/drawing/2014/main" id="{BA17192E-1569-FC4E-B2AC-1EC5E1698D66}"/>
              </a:ext>
            </a:extLst>
          </p:cNvPr>
          <p:cNvGrpSpPr>
            <a:grpSpLocks/>
          </p:cNvGrpSpPr>
          <p:nvPr/>
        </p:nvGrpSpPr>
        <p:grpSpPr bwMode="auto">
          <a:xfrm>
            <a:off x="6200775" y="1828800"/>
            <a:ext cx="2835275" cy="3028950"/>
            <a:chOff x="3906" y="1152"/>
            <a:chExt cx="1786" cy="1908"/>
          </a:xfrm>
        </p:grpSpPr>
        <p:sp>
          <p:nvSpPr>
            <p:cNvPr id="60435" name="Freeform 9">
              <a:extLst>
                <a:ext uri="{FF2B5EF4-FFF2-40B4-BE49-F238E27FC236}">
                  <a16:creationId xmlns:a16="http://schemas.microsoft.com/office/drawing/2014/main" id="{2DD4B776-737C-4F48-8E4B-5B72E631BABC}"/>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0436" name="Freeform 10">
              <a:extLst>
                <a:ext uri="{FF2B5EF4-FFF2-40B4-BE49-F238E27FC236}">
                  <a16:creationId xmlns:a16="http://schemas.microsoft.com/office/drawing/2014/main" id="{0C584A82-BE1A-5949-810B-D50A252F1981}"/>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0421" name="Group 11">
            <a:extLst>
              <a:ext uri="{FF2B5EF4-FFF2-40B4-BE49-F238E27FC236}">
                <a16:creationId xmlns:a16="http://schemas.microsoft.com/office/drawing/2014/main" id="{93F88213-A126-B447-89EE-62ED3BA7C249}"/>
              </a:ext>
            </a:extLst>
          </p:cNvPr>
          <p:cNvGrpSpPr>
            <a:grpSpLocks/>
          </p:cNvGrpSpPr>
          <p:nvPr/>
        </p:nvGrpSpPr>
        <p:grpSpPr bwMode="auto">
          <a:xfrm>
            <a:off x="5522913" y="-381000"/>
            <a:ext cx="1639887" cy="7315200"/>
            <a:chOff x="3413" y="-144"/>
            <a:chExt cx="1033" cy="4419"/>
          </a:xfrm>
        </p:grpSpPr>
        <p:sp>
          <p:nvSpPr>
            <p:cNvPr id="60432" name="Freeform 12">
              <a:extLst>
                <a:ext uri="{FF2B5EF4-FFF2-40B4-BE49-F238E27FC236}">
                  <a16:creationId xmlns:a16="http://schemas.microsoft.com/office/drawing/2014/main" id="{76134D47-D886-BB46-83F3-302FA44F2A5D}"/>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0433" name="Freeform 13">
              <a:extLst>
                <a:ext uri="{FF2B5EF4-FFF2-40B4-BE49-F238E27FC236}">
                  <a16:creationId xmlns:a16="http://schemas.microsoft.com/office/drawing/2014/main" id="{D9531212-893C-0141-8DFD-3CD09D032BF3}"/>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0434" name="Freeform 14">
              <a:extLst>
                <a:ext uri="{FF2B5EF4-FFF2-40B4-BE49-F238E27FC236}">
                  <a16:creationId xmlns:a16="http://schemas.microsoft.com/office/drawing/2014/main" id="{6B2BFA53-F51A-184C-85A6-CF3238736290}"/>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22545" name="Rectangle 17">
            <a:extLst>
              <a:ext uri="{FF2B5EF4-FFF2-40B4-BE49-F238E27FC236}">
                <a16:creationId xmlns:a16="http://schemas.microsoft.com/office/drawing/2014/main" id="{98E65A40-C55C-1346-B5D7-9A10B078E7E3}"/>
              </a:ext>
            </a:extLst>
          </p:cNvPr>
          <p:cNvSpPr>
            <a:spLocks noChangeArrowheads="1"/>
          </p:cNvSpPr>
          <p:nvPr/>
        </p:nvSpPr>
        <p:spPr bwMode="auto">
          <a:xfrm>
            <a:off x="457200" y="1143000"/>
            <a:ext cx="45720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dirty="0">
                <a:latin typeface="Microsoft Tai Le Regular"/>
                <a:ea typeface="+mn-ea"/>
              </a:rPr>
              <a:t>Refined foods create rouleaux   </a:t>
            </a:r>
          </a:p>
        </p:txBody>
      </p:sp>
      <p:pic>
        <p:nvPicPr>
          <p:cNvPr id="60423" name="slow blood.wmv" descr="/Users/jclark/PowerPoints/CHIPUSB/Health/videos/slow blood.wmv">
            <a:hlinkClick r:id="" action="ppaction://media"/>
            <a:extLst>
              <a:ext uri="{FF2B5EF4-FFF2-40B4-BE49-F238E27FC236}">
                <a16:creationId xmlns:a16="http://schemas.microsoft.com/office/drawing/2014/main" id="{A05AE28F-C9C5-5249-9750-14754E92C825}"/>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28600" y="1676400"/>
            <a:ext cx="5486400" cy="3657600"/>
          </a:xfrm>
          <a:prstGeom prst="rect">
            <a:avLst/>
          </a:prstGeom>
          <a:noFill/>
          <a:ln w="38100">
            <a:solidFill>
              <a:schemeClr val="tx2"/>
            </a:solidFill>
            <a:miter lim="800000"/>
            <a:headEnd/>
            <a:tailEnd/>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22547" name="Text Box 19">
            <a:extLst>
              <a:ext uri="{FF2B5EF4-FFF2-40B4-BE49-F238E27FC236}">
                <a16:creationId xmlns:a16="http://schemas.microsoft.com/office/drawing/2014/main" id="{3D22459B-CE58-A048-87FA-4875057108A6}"/>
              </a:ext>
            </a:extLst>
          </p:cNvPr>
          <p:cNvSpPr txBox="1">
            <a:spLocks noChangeArrowheads="1"/>
          </p:cNvSpPr>
          <p:nvPr/>
        </p:nvSpPr>
        <p:spPr bwMode="auto">
          <a:xfrm>
            <a:off x="381000" y="5546725"/>
            <a:ext cx="5410200" cy="701675"/>
          </a:xfrm>
          <a:prstGeom prst="rect">
            <a:avLst/>
          </a:prstGeom>
          <a:noFill/>
          <a:ln w="9525">
            <a:noFill/>
            <a:miter lim="800000"/>
            <a:headEnd/>
            <a:tailEnd/>
          </a:ln>
          <a:effectLst/>
        </p:spPr>
        <p:txBody>
          <a:bodyPr>
            <a:spAutoFit/>
          </a:bodyPr>
          <a:lstStyle/>
          <a:p>
            <a:pPr algn="l">
              <a:spcBef>
                <a:spcPct val="50000"/>
              </a:spcBef>
              <a:defRPr/>
            </a:pPr>
            <a:r>
              <a:rPr lang="en-US" sz="4000" dirty="0">
                <a:solidFill>
                  <a:schemeClr val="hlink"/>
                </a:solidFill>
                <a:effectLst>
                  <a:outerShdw blurRad="38100" dist="38100" dir="2700000" algn="tl">
                    <a:srgbClr val="000000"/>
                  </a:outerShdw>
                </a:effectLst>
                <a:latin typeface="Microsoft Tai Le Regular"/>
                <a:ea typeface="+mn-ea"/>
              </a:rPr>
              <a:t>Rouleaux Blood Flow!</a:t>
            </a:r>
          </a:p>
        </p:txBody>
      </p:sp>
      <p:sp>
        <p:nvSpPr>
          <p:cNvPr id="60425" name="Oval 20">
            <a:extLst>
              <a:ext uri="{FF2B5EF4-FFF2-40B4-BE49-F238E27FC236}">
                <a16:creationId xmlns:a16="http://schemas.microsoft.com/office/drawing/2014/main" id="{3067D9E5-3964-7A47-9C42-50D8798C12A7}"/>
              </a:ext>
            </a:extLst>
          </p:cNvPr>
          <p:cNvSpPr>
            <a:spLocks noChangeArrowheads="1"/>
          </p:cNvSpPr>
          <p:nvPr/>
        </p:nvSpPr>
        <p:spPr bwMode="auto">
          <a:xfrm>
            <a:off x="6553200" y="304800"/>
            <a:ext cx="381000" cy="3048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nvGrpSpPr>
          <p:cNvPr id="60426" name="Group 21">
            <a:extLst>
              <a:ext uri="{FF2B5EF4-FFF2-40B4-BE49-F238E27FC236}">
                <a16:creationId xmlns:a16="http://schemas.microsoft.com/office/drawing/2014/main" id="{4E1B7EA0-BAD0-404D-9440-3111C541F353}"/>
              </a:ext>
            </a:extLst>
          </p:cNvPr>
          <p:cNvGrpSpPr>
            <a:grpSpLocks/>
          </p:cNvGrpSpPr>
          <p:nvPr/>
        </p:nvGrpSpPr>
        <p:grpSpPr bwMode="auto">
          <a:xfrm>
            <a:off x="6400800" y="457200"/>
            <a:ext cx="457200" cy="762000"/>
            <a:chOff x="4032" y="288"/>
            <a:chExt cx="288" cy="480"/>
          </a:xfrm>
        </p:grpSpPr>
        <p:sp>
          <p:nvSpPr>
            <p:cNvPr id="60428" name="Oval 22">
              <a:extLst>
                <a:ext uri="{FF2B5EF4-FFF2-40B4-BE49-F238E27FC236}">
                  <a16:creationId xmlns:a16="http://schemas.microsoft.com/office/drawing/2014/main" id="{3B2945EA-5BBA-0344-855F-FC6E692FDA43}"/>
                </a:ext>
              </a:extLst>
            </p:cNvPr>
            <p:cNvSpPr>
              <a:spLocks noChangeArrowheads="1"/>
            </p:cNvSpPr>
            <p:nvPr/>
          </p:nvSpPr>
          <p:spPr bwMode="auto">
            <a:xfrm>
              <a:off x="4080" y="288"/>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0429" name="Oval 23">
              <a:extLst>
                <a:ext uri="{FF2B5EF4-FFF2-40B4-BE49-F238E27FC236}">
                  <a16:creationId xmlns:a16="http://schemas.microsoft.com/office/drawing/2014/main" id="{179CD348-FBDA-2741-9EA2-5FB075757EE9}"/>
                </a:ext>
              </a:extLst>
            </p:cNvPr>
            <p:cNvSpPr>
              <a:spLocks noChangeArrowheads="1"/>
            </p:cNvSpPr>
            <p:nvPr/>
          </p:nvSpPr>
          <p:spPr bwMode="auto">
            <a:xfrm>
              <a:off x="4080" y="384"/>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0430" name="Oval 24">
              <a:extLst>
                <a:ext uri="{FF2B5EF4-FFF2-40B4-BE49-F238E27FC236}">
                  <a16:creationId xmlns:a16="http://schemas.microsoft.com/office/drawing/2014/main" id="{A47D486B-90B2-654C-A954-4DA269F78324}"/>
                </a:ext>
              </a:extLst>
            </p:cNvPr>
            <p:cNvSpPr>
              <a:spLocks noChangeArrowheads="1"/>
            </p:cNvSpPr>
            <p:nvPr/>
          </p:nvSpPr>
          <p:spPr bwMode="auto">
            <a:xfrm>
              <a:off x="4032" y="480"/>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0431" name="Oval 25">
              <a:extLst>
                <a:ext uri="{FF2B5EF4-FFF2-40B4-BE49-F238E27FC236}">
                  <a16:creationId xmlns:a16="http://schemas.microsoft.com/office/drawing/2014/main" id="{AE543C4B-8EFA-2F4A-8A7C-B0EE50182FAF}"/>
                </a:ext>
              </a:extLst>
            </p:cNvPr>
            <p:cNvSpPr>
              <a:spLocks noChangeArrowheads="1"/>
            </p:cNvSpPr>
            <p:nvPr/>
          </p:nvSpPr>
          <p:spPr bwMode="auto">
            <a:xfrm>
              <a:off x="4032" y="576"/>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Tree>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791" fill="hold"/>
                                        <p:tgtEl>
                                          <p:spTgt spid="604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0423"/>
                </p:tgtEl>
              </p:cMediaNode>
            </p:video>
            <p:seq concurrent="1" nextAc="seek">
              <p:cTn id="8" restart="whenNotActive" fill="hold" evtFilter="cancelBubble" nodeType="interactiveSeq">
                <p:stCondLst>
                  <p:cond evt="onClick" delay="0">
                    <p:tgtEl>
                      <p:spTgt spid="6042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0423"/>
                                        </p:tgtEl>
                                      </p:cBhvr>
                                    </p:cmd>
                                  </p:childTnLst>
                                </p:cTn>
                              </p:par>
                            </p:childTnLst>
                          </p:cTn>
                        </p:par>
                      </p:childTnLst>
                    </p:cTn>
                  </p:par>
                </p:childTnLst>
              </p:cTn>
              <p:nextCondLst>
                <p:cond evt="onClick" delay="0">
                  <p:tgtEl>
                    <p:spTgt spid="6042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a:extLst>
              <a:ext uri="{FF2B5EF4-FFF2-40B4-BE49-F238E27FC236}">
                <a16:creationId xmlns:a16="http://schemas.microsoft.com/office/drawing/2014/main" id="{756BA9DB-5501-E745-8C68-E7524DAABD6D}"/>
              </a:ext>
            </a:extLst>
          </p:cNvPr>
          <p:cNvGrpSpPr>
            <a:grpSpLocks/>
          </p:cNvGrpSpPr>
          <p:nvPr/>
        </p:nvGrpSpPr>
        <p:grpSpPr bwMode="auto">
          <a:xfrm>
            <a:off x="6427788" y="-290513"/>
            <a:ext cx="2492375" cy="7272338"/>
            <a:chOff x="4049" y="-183"/>
            <a:chExt cx="1570" cy="4581"/>
          </a:xfrm>
        </p:grpSpPr>
        <p:sp>
          <p:nvSpPr>
            <p:cNvPr id="62487" name="Freeform 3">
              <a:extLst>
                <a:ext uri="{FF2B5EF4-FFF2-40B4-BE49-F238E27FC236}">
                  <a16:creationId xmlns:a16="http://schemas.microsoft.com/office/drawing/2014/main" id="{5971F39B-6C3F-8640-92DE-FE974AB96723}"/>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2488" name="Freeform 4">
              <a:extLst>
                <a:ext uri="{FF2B5EF4-FFF2-40B4-BE49-F238E27FC236}">
                  <a16:creationId xmlns:a16="http://schemas.microsoft.com/office/drawing/2014/main" id="{78B3587D-A7ED-CE4B-9EDA-ACB397F14C04}"/>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2467" name="Group 5">
            <a:extLst>
              <a:ext uri="{FF2B5EF4-FFF2-40B4-BE49-F238E27FC236}">
                <a16:creationId xmlns:a16="http://schemas.microsoft.com/office/drawing/2014/main" id="{AE9C2E47-9165-BD48-9687-EE98956A354F}"/>
              </a:ext>
            </a:extLst>
          </p:cNvPr>
          <p:cNvGrpSpPr>
            <a:grpSpLocks/>
          </p:cNvGrpSpPr>
          <p:nvPr/>
        </p:nvGrpSpPr>
        <p:grpSpPr bwMode="auto">
          <a:xfrm>
            <a:off x="6448425" y="3200400"/>
            <a:ext cx="2271713" cy="460375"/>
            <a:chOff x="4062" y="2016"/>
            <a:chExt cx="1431" cy="290"/>
          </a:xfrm>
        </p:grpSpPr>
        <p:sp>
          <p:nvSpPr>
            <p:cNvPr id="62485" name="Freeform 6">
              <a:extLst>
                <a:ext uri="{FF2B5EF4-FFF2-40B4-BE49-F238E27FC236}">
                  <a16:creationId xmlns:a16="http://schemas.microsoft.com/office/drawing/2014/main" id="{C34EDF27-EEAD-9E4D-92BB-C253B0669913}"/>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2486" name="Freeform 7">
              <a:extLst>
                <a:ext uri="{FF2B5EF4-FFF2-40B4-BE49-F238E27FC236}">
                  <a16:creationId xmlns:a16="http://schemas.microsoft.com/office/drawing/2014/main" id="{6E6C7237-EECA-D64D-B019-A35A9DF8FF8D}"/>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2468" name="Group 8">
            <a:extLst>
              <a:ext uri="{FF2B5EF4-FFF2-40B4-BE49-F238E27FC236}">
                <a16:creationId xmlns:a16="http://schemas.microsoft.com/office/drawing/2014/main" id="{23810063-8B52-8942-A9F5-01D6870C29A2}"/>
              </a:ext>
            </a:extLst>
          </p:cNvPr>
          <p:cNvGrpSpPr>
            <a:grpSpLocks/>
          </p:cNvGrpSpPr>
          <p:nvPr/>
        </p:nvGrpSpPr>
        <p:grpSpPr bwMode="auto">
          <a:xfrm>
            <a:off x="6200775" y="1828800"/>
            <a:ext cx="2835275" cy="3028950"/>
            <a:chOff x="3906" y="1152"/>
            <a:chExt cx="1786" cy="1908"/>
          </a:xfrm>
        </p:grpSpPr>
        <p:sp>
          <p:nvSpPr>
            <p:cNvPr id="62483" name="Freeform 9">
              <a:extLst>
                <a:ext uri="{FF2B5EF4-FFF2-40B4-BE49-F238E27FC236}">
                  <a16:creationId xmlns:a16="http://schemas.microsoft.com/office/drawing/2014/main" id="{B6FD766D-B08D-6044-B4E0-A084E05E520C}"/>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2484" name="Freeform 10">
              <a:extLst>
                <a:ext uri="{FF2B5EF4-FFF2-40B4-BE49-F238E27FC236}">
                  <a16:creationId xmlns:a16="http://schemas.microsoft.com/office/drawing/2014/main" id="{E09050D9-BC6F-9848-BC5D-448F2326B512}"/>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2469" name="Group 11">
            <a:extLst>
              <a:ext uri="{FF2B5EF4-FFF2-40B4-BE49-F238E27FC236}">
                <a16:creationId xmlns:a16="http://schemas.microsoft.com/office/drawing/2014/main" id="{81CE7B0F-5762-F94B-94E1-02994354A345}"/>
              </a:ext>
            </a:extLst>
          </p:cNvPr>
          <p:cNvGrpSpPr>
            <a:grpSpLocks/>
          </p:cNvGrpSpPr>
          <p:nvPr/>
        </p:nvGrpSpPr>
        <p:grpSpPr bwMode="auto">
          <a:xfrm>
            <a:off x="5522913" y="-381000"/>
            <a:ext cx="1639887" cy="7315200"/>
            <a:chOff x="3413" y="-144"/>
            <a:chExt cx="1033" cy="4419"/>
          </a:xfrm>
        </p:grpSpPr>
        <p:sp>
          <p:nvSpPr>
            <p:cNvPr id="62480" name="Freeform 12">
              <a:extLst>
                <a:ext uri="{FF2B5EF4-FFF2-40B4-BE49-F238E27FC236}">
                  <a16:creationId xmlns:a16="http://schemas.microsoft.com/office/drawing/2014/main" id="{6ADE03F7-882C-8641-9ADF-4E7EE1EA1A2D}"/>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2481" name="Freeform 13">
              <a:extLst>
                <a:ext uri="{FF2B5EF4-FFF2-40B4-BE49-F238E27FC236}">
                  <a16:creationId xmlns:a16="http://schemas.microsoft.com/office/drawing/2014/main" id="{E0576F37-6485-914C-BC0A-C9FD9BD255BF}"/>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2482" name="Freeform 14">
              <a:extLst>
                <a:ext uri="{FF2B5EF4-FFF2-40B4-BE49-F238E27FC236}">
                  <a16:creationId xmlns:a16="http://schemas.microsoft.com/office/drawing/2014/main" id="{EACE22B9-BD33-4648-A7A0-DC925F4859F2}"/>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45072" name="Text Box 16">
            <a:extLst>
              <a:ext uri="{FF2B5EF4-FFF2-40B4-BE49-F238E27FC236}">
                <a16:creationId xmlns:a16="http://schemas.microsoft.com/office/drawing/2014/main" id="{F8787450-8591-C947-A17F-13706F741CD1}"/>
              </a:ext>
            </a:extLst>
          </p:cNvPr>
          <p:cNvSpPr txBox="1">
            <a:spLocks noChangeArrowheads="1"/>
          </p:cNvSpPr>
          <p:nvPr/>
        </p:nvSpPr>
        <p:spPr bwMode="auto">
          <a:xfrm>
            <a:off x="1219200" y="1965325"/>
            <a:ext cx="2971800" cy="1015663"/>
          </a:xfrm>
          <a:prstGeom prst="rect">
            <a:avLst/>
          </a:prstGeom>
          <a:noFill/>
          <a:ln w="9525">
            <a:noFill/>
            <a:miter lim="800000"/>
            <a:headEnd/>
            <a:tailEnd/>
          </a:ln>
          <a:effectLst/>
        </p:spPr>
        <p:txBody>
          <a:bodyPr wrap="square">
            <a:spAutoFit/>
          </a:bodyPr>
          <a:lstStyle/>
          <a:p>
            <a:pPr algn="l">
              <a:spcBef>
                <a:spcPct val="50000"/>
              </a:spcBef>
              <a:defRPr/>
            </a:pPr>
            <a:r>
              <a:rPr lang="en-US" sz="6000" dirty="0">
                <a:solidFill>
                  <a:schemeClr val="tx2"/>
                </a:solidFill>
                <a:effectLst>
                  <a:outerShdw blurRad="38100" dist="38100" dir="2700000" algn="tl">
                    <a:srgbClr val="000000"/>
                  </a:outerShdw>
                </a:effectLst>
                <a:latin typeface="Microsoft Tai Le Regular"/>
                <a:ea typeface="+mn-ea"/>
              </a:rPr>
              <a:t>Alcohol</a:t>
            </a:r>
          </a:p>
        </p:txBody>
      </p:sp>
      <p:sp>
        <p:nvSpPr>
          <p:cNvPr id="62471" name="Oval 17">
            <a:extLst>
              <a:ext uri="{FF2B5EF4-FFF2-40B4-BE49-F238E27FC236}">
                <a16:creationId xmlns:a16="http://schemas.microsoft.com/office/drawing/2014/main" id="{1028AD5B-B415-9643-8150-CEC6D788CEE9}"/>
              </a:ext>
            </a:extLst>
          </p:cNvPr>
          <p:cNvSpPr>
            <a:spLocks noChangeArrowheads="1"/>
          </p:cNvSpPr>
          <p:nvPr/>
        </p:nvSpPr>
        <p:spPr bwMode="auto">
          <a:xfrm>
            <a:off x="6553200" y="304800"/>
            <a:ext cx="381000" cy="3048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nvGrpSpPr>
          <p:cNvPr id="62472" name="Group 18">
            <a:extLst>
              <a:ext uri="{FF2B5EF4-FFF2-40B4-BE49-F238E27FC236}">
                <a16:creationId xmlns:a16="http://schemas.microsoft.com/office/drawing/2014/main" id="{86016487-64FC-314E-B562-7DD05407E812}"/>
              </a:ext>
            </a:extLst>
          </p:cNvPr>
          <p:cNvGrpSpPr>
            <a:grpSpLocks/>
          </p:cNvGrpSpPr>
          <p:nvPr/>
        </p:nvGrpSpPr>
        <p:grpSpPr bwMode="auto">
          <a:xfrm>
            <a:off x="6400800" y="457200"/>
            <a:ext cx="457200" cy="762000"/>
            <a:chOff x="4032" y="288"/>
            <a:chExt cx="288" cy="480"/>
          </a:xfrm>
        </p:grpSpPr>
        <p:sp>
          <p:nvSpPr>
            <p:cNvPr id="62476" name="Oval 19">
              <a:extLst>
                <a:ext uri="{FF2B5EF4-FFF2-40B4-BE49-F238E27FC236}">
                  <a16:creationId xmlns:a16="http://schemas.microsoft.com/office/drawing/2014/main" id="{9B1C3BA0-21D9-924A-9BAA-2D42BE28D223}"/>
                </a:ext>
              </a:extLst>
            </p:cNvPr>
            <p:cNvSpPr>
              <a:spLocks noChangeArrowheads="1"/>
            </p:cNvSpPr>
            <p:nvPr/>
          </p:nvSpPr>
          <p:spPr bwMode="auto">
            <a:xfrm>
              <a:off x="4080" y="288"/>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2477" name="Oval 20">
              <a:extLst>
                <a:ext uri="{FF2B5EF4-FFF2-40B4-BE49-F238E27FC236}">
                  <a16:creationId xmlns:a16="http://schemas.microsoft.com/office/drawing/2014/main" id="{3F94633C-12FC-EF46-AECB-278BC8A8D706}"/>
                </a:ext>
              </a:extLst>
            </p:cNvPr>
            <p:cNvSpPr>
              <a:spLocks noChangeArrowheads="1"/>
            </p:cNvSpPr>
            <p:nvPr/>
          </p:nvSpPr>
          <p:spPr bwMode="auto">
            <a:xfrm>
              <a:off x="4080" y="384"/>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2478" name="Oval 21">
              <a:extLst>
                <a:ext uri="{FF2B5EF4-FFF2-40B4-BE49-F238E27FC236}">
                  <a16:creationId xmlns:a16="http://schemas.microsoft.com/office/drawing/2014/main" id="{F754F031-1B40-EB40-A42E-38335914E8FA}"/>
                </a:ext>
              </a:extLst>
            </p:cNvPr>
            <p:cNvSpPr>
              <a:spLocks noChangeArrowheads="1"/>
            </p:cNvSpPr>
            <p:nvPr/>
          </p:nvSpPr>
          <p:spPr bwMode="auto">
            <a:xfrm>
              <a:off x="4032" y="480"/>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2479" name="Oval 22">
              <a:extLst>
                <a:ext uri="{FF2B5EF4-FFF2-40B4-BE49-F238E27FC236}">
                  <a16:creationId xmlns:a16="http://schemas.microsoft.com/office/drawing/2014/main" id="{3356C6A0-FC7B-5647-B1EC-82FABFEB42CE}"/>
                </a:ext>
              </a:extLst>
            </p:cNvPr>
            <p:cNvSpPr>
              <a:spLocks noChangeArrowheads="1"/>
            </p:cNvSpPr>
            <p:nvPr/>
          </p:nvSpPr>
          <p:spPr bwMode="auto">
            <a:xfrm>
              <a:off x="4032" y="576"/>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62473" name="Text Box 23">
            <a:extLst>
              <a:ext uri="{FF2B5EF4-FFF2-40B4-BE49-F238E27FC236}">
                <a16:creationId xmlns:a16="http://schemas.microsoft.com/office/drawing/2014/main" id="{5C9FC1D3-77A1-7C4D-BE6B-64B8E6A78491}"/>
              </a:ext>
            </a:extLst>
          </p:cNvPr>
          <p:cNvSpPr txBox="1">
            <a:spLocks noChangeArrowheads="1"/>
          </p:cNvSpPr>
          <p:nvPr/>
        </p:nvSpPr>
        <p:spPr bwMode="auto">
          <a:xfrm>
            <a:off x="381000" y="235352"/>
            <a:ext cx="51419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3600" dirty="0">
                <a:latin typeface="Microsoft Tai Le Regular"/>
              </a:rPr>
              <a:t>Refined foods that create rouleaux include:</a:t>
            </a:r>
          </a:p>
        </p:txBody>
      </p:sp>
      <p:pic>
        <p:nvPicPr>
          <p:cNvPr id="25" name="Picture 24" descr="alcohol3.jpg">
            <a:extLst>
              <a:ext uri="{FF2B5EF4-FFF2-40B4-BE49-F238E27FC236}">
                <a16:creationId xmlns:a16="http://schemas.microsoft.com/office/drawing/2014/main" id="{D1BD5C03-1386-534E-B64C-7C3E06B4CAD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2895600"/>
            <a:ext cx="3505200" cy="3738563"/>
          </a:xfrm>
          <a:prstGeom prst="rect">
            <a:avLst/>
          </a:prstGeom>
          <a:noFill/>
          <a:ln w="38100">
            <a:solidFill>
              <a:srgbClr val="FAF0AB"/>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a:extLst>
              <a:ext uri="{FF2B5EF4-FFF2-40B4-BE49-F238E27FC236}">
                <a16:creationId xmlns:a16="http://schemas.microsoft.com/office/drawing/2014/main" id="{1074F8CB-A909-FC43-887C-EA1591118D77}"/>
              </a:ext>
            </a:extLst>
          </p:cNvPr>
          <p:cNvGrpSpPr>
            <a:grpSpLocks/>
          </p:cNvGrpSpPr>
          <p:nvPr/>
        </p:nvGrpSpPr>
        <p:grpSpPr bwMode="auto">
          <a:xfrm>
            <a:off x="6427788" y="-290513"/>
            <a:ext cx="2492375" cy="7272338"/>
            <a:chOff x="4049" y="-183"/>
            <a:chExt cx="1570" cy="4581"/>
          </a:xfrm>
        </p:grpSpPr>
        <p:sp>
          <p:nvSpPr>
            <p:cNvPr id="63511" name="Freeform 3">
              <a:extLst>
                <a:ext uri="{FF2B5EF4-FFF2-40B4-BE49-F238E27FC236}">
                  <a16:creationId xmlns:a16="http://schemas.microsoft.com/office/drawing/2014/main" id="{16D33179-9F3A-6840-B10A-8C0D61B80999}"/>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3512" name="Freeform 4">
              <a:extLst>
                <a:ext uri="{FF2B5EF4-FFF2-40B4-BE49-F238E27FC236}">
                  <a16:creationId xmlns:a16="http://schemas.microsoft.com/office/drawing/2014/main" id="{ABECA1DC-4136-3344-B1AC-108FA111D6AE}"/>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3491" name="Group 5">
            <a:extLst>
              <a:ext uri="{FF2B5EF4-FFF2-40B4-BE49-F238E27FC236}">
                <a16:creationId xmlns:a16="http://schemas.microsoft.com/office/drawing/2014/main" id="{119113B8-F57E-D941-95C6-E432E79B0CC8}"/>
              </a:ext>
            </a:extLst>
          </p:cNvPr>
          <p:cNvGrpSpPr>
            <a:grpSpLocks/>
          </p:cNvGrpSpPr>
          <p:nvPr/>
        </p:nvGrpSpPr>
        <p:grpSpPr bwMode="auto">
          <a:xfrm>
            <a:off x="6448425" y="3200400"/>
            <a:ext cx="2271713" cy="460375"/>
            <a:chOff x="4062" y="2016"/>
            <a:chExt cx="1431" cy="290"/>
          </a:xfrm>
        </p:grpSpPr>
        <p:sp>
          <p:nvSpPr>
            <p:cNvPr id="63509" name="Freeform 6">
              <a:extLst>
                <a:ext uri="{FF2B5EF4-FFF2-40B4-BE49-F238E27FC236}">
                  <a16:creationId xmlns:a16="http://schemas.microsoft.com/office/drawing/2014/main" id="{AF18BC1A-6F0C-B044-BF5A-38FC682D77DB}"/>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3510" name="Freeform 7">
              <a:extLst>
                <a:ext uri="{FF2B5EF4-FFF2-40B4-BE49-F238E27FC236}">
                  <a16:creationId xmlns:a16="http://schemas.microsoft.com/office/drawing/2014/main" id="{B494ADBD-76AF-CE49-839B-E4C7BA0B7FAA}"/>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3492" name="Group 8">
            <a:extLst>
              <a:ext uri="{FF2B5EF4-FFF2-40B4-BE49-F238E27FC236}">
                <a16:creationId xmlns:a16="http://schemas.microsoft.com/office/drawing/2014/main" id="{33D6CA0D-17AE-5F4A-B863-F04C98C54B6E}"/>
              </a:ext>
            </a:extLst>
          </p:cNvPr>
          <p:cNvGrpSpPr>
            <a:grpSpLocks/>
          </p:cNvGrpSpPr>
          <p:nvPr/>
        </p:nvGrpSpPr>
        <p:grpSpPr bwMode="auto">
          <a:xfrm>
            <a:off x="6200775" y="1828800"/>
            <a:ext cx="2835275" cy="3028950"/>
            <a:chOff x="3906" y="1152"/>
            <a:chExt cx="1786" cy="1908"/>
          </a:xfrm>
        </p:grpSpPr>
        <p:sp>
          <p:nvSpPr>
            <p:cNvPr id="63507" name="Freeform 9">
              <a:extLst>
                <a:ext uri="{FF2B5EF4-FFF2-40B4-BE49-F238E27FC236}">
                  <a16:creationId xmlns:a16="http://schemas.microsoft.com/office/drawing/2014/main" id="{0703AB14-7BEE-764D-80C2-9914883654AD}"/>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3508" name="Freeform 10">
              <a:extLst>
                <a:ext uri="{FF2B5EF4-FFF2-40B4-BE49-F238E27FC236}">
                  <a16:creationId xmlns:a16="http://schemas.microsoft.com/office/drawing/2014/main" id="{D4E7D334-BA2F-4846-AF5B-5916FB150545}"/>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44048" name="Text Box 16">
            <a:extLst>
              <a:ext uri="{FF2B5EF4-FFF2-40B4-BE49-F238E27FC236}">
                <a16:creationId xmlns:a16="http://schemas.microsoft.com/office/drawing/2014/main" id="{10AB2063-72E1-5545-9858-B1C869F07A4C}"/>
              </a:ext>
            </a:extLst>
          </p:cNvPr>
          <p:cNvSpPr txBox="1">
            <a:spLocks noChangeArrowheads="1"/>
          </p:cNvSpPr>
          <p:nvPr/>
        </p:nvSpPr>
        <p:spPr bwMode="auto">
          <a:xfrm>
            <a:off x="1981200" y="2041525"/>
            <a:ext cx="2667000" cy="1006475"/>
          </a:xfrm>
          <a:prstGeom prst="rect">
            <a:avLst/>
          </a:prstGeom>
          <a:noFill/>
          <a:ln w="9525">
            <a:noFill/>
            <a:miter lim="800000"/>
            <a:headEnd/>
            <a:tailEnd/>
          </a:ln>
          <a:effectLst/>
        </p:spPr>
        <p:txBody>
          <a:bodyPr>
            <a:spAutoFit/>
          </a:bodyPr>
          <a:lstStyle/>
          <a:p>
            <a:pPr algn="l">
              <a:spcBef>
                <a:spcPct val="50000"/>
              </a:spcBef>
              <a:defRPr/>
            </a:pPr>
            <a:r>
              <a:rPr lang="en-US" sz="6000" dirty="0">
                <a:solidFill>
                  <a:schemeClr val="tx2"/>
                </a:solidFill>
                <a:effectLst>
                  <a:outerShdw blurRad="38100" dist="38100" dir="2700000" algn="tl">
                    <a:srgbClr val="000000"/>
                  </a:outerShdw>
                </a:effectLst>
                <a:latin typeface="Microsoft Tai Le Regular"/>
                <a:ea typeface="+mn-ea"/>
              </a:rPr>
              <a:t>Oil</a:t>
            </a:r>
          </a:p>
        </p:txBody>
      </p:sp>
      <p:sp>
        <p:nvSpPr>
          <p:cNvPr id="63494" name="Oval 17">
            <a:extLst>
              <a:ext uri="{FF2B5EF4-FFF2-40B4-BE49-F238E27FC236}">
                <a16:creationId xmlns:a16="http://schemas.microsoft.com/office/drawing/2014/main" id="{6B0AAE88-0626-B640-9D52-649C02760F52}"/>
              </a:ext>
            </a:extLst>
          </p:cNvPr>
          <p:cNvSpPr>
            <a:spLocks noChangeArrowheads="1"/>
          </p:cNvSpPr>
          <p:nvPr/>
        </p:nvSpPr>
        <p:spPr bwMode="auto">
          <a:xfrm>
            <a:off x="6553200" y="304800"/>
            <a:ext cx="381000" cy="3048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nvGrpSpPr>
          <p:cNvPr id="63495" name="Group 18">
            <a:extLst>
              <a:ext uri="{FF2B5EF4-FFF2-40B4-BE49-F238E27FC236}">
                <a16:creationId xmlns:a16="http://schemas.microsoft.com/office/drawing/2014/main" id="{193E4943-66EA-BF4C-9677-B384EEDF50A6}"/>
              </a:ext>
            </a:extLst>
          </p:cNvPr>
          <p:cNvGrpSpPr>
            <a:grpSpLocks/>
          </p:cNvGrpSpPr>
          <p:nvPr/>
        </p:nvGrpSpPr>
        <p:grpSpPr bwMode="auto">
          <a:xfrm>
            <a:off x="6400800" y="457200"/>
            <a:ext cx="457200" cy="762000"/>
            <a:chOff x="4032" y="288"/>
            <a:chExt cx="288" cy="480"/>
          </a:xfrm>
        </p:grpSpPr>
        <p:sp>
          <p:nvSpPr>
            <p:cNvPr id="63503" name="Oval 19">
              <a:extLst>
                <a:ext uri="{FF2B5EF4-FFF2-40B4-BE49-F238E27FC236}">
                  <a16:creationId xmlns:a16="http://schemas.microsoft.com/office/drawing/2014/main" id="{434917F0-E365-1B4A-AA9F-0CED5768EBEF}"/>
                </a:ext>
              </a:extLst>
            </p:cNvPr>
            <p:cNvSpPr>
              <a:spLocks noChangeArrowheads="1"/>
            </p:cNvSpPr>
            <p:nvPr/>
          </p:nvSpPr>
          <p:spPr bwMode="auto">
            <a:xfrm>
              <a:off x="4080" y="288"/>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3504" name="Oval 20">
              <a:extLst>
                <a:ext uri="{FF2B5EF4-FFF2-40B4-BE49-F238E27FC236}">
                  <a16:creationId xmlns:a16="http://schemas.microsoft.com/office/drawing/2014/main" id="{E1848850-5DBC-2547-84CE-EC075E62E0DD}"/>
                </a:ext>
              </a:extLst>
            </p:cNvPr>
            <p:cNvSpPr>
              <a:spLocks noChangeArrowheads="1"/>
            </p:cNvSpPr>
            <p:nvPr/>
          </p:nvSpPr>
          <p:spPr bwMode="auto">
            <a:xfrm>
              <a:off x="4080" y="384"/>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3505" name="Oval 21">
              <a:extLst>
                <a:ext uri="{FF2B5EF4-FFF2-40B4-BE49-F238E27FC236}">
                  <a16:creationId xmlns:a16="http://schemas.microsoft.com/office/drawing/2014/main" id="{7AD118E2-29A3-5A45-BDFE-3DF7C6570C1B}"/>
                </a:ext>
              </a:extLst>
            </p:cNvPr>
            <p:cNvSpPr>
              <a:spLocks noChangeArrowheads="1"/>
            </p:cNvSpPr>
            <p:nvPr/>
          </p:nvSpPr>
          <p:spPr bwMode="auto">
            <a:xfrm>
              <a:off x="4032" y="480"/>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3506" name="Oval 22">
              <a:extLst>
                <a:ext uri="{FF2B5EF4-FFF2-40B4-BE49-F238E27FC236}">
                  <a16:creationId xmlns:a16="http://schemas.microsoft.com/office/drawing/2014/main" id="{9C0A3B97-D139-4F42-9876-DA99F40A21A3}"/>
                </a:ext>
              </a:extLst>
            </p:cNvPr>
            <p:cNvSpPr>
              <a:spLocks noChangeArrowheads="1"/>
            </p:cNvSpPr>
            <p:nvPr/>
          </p:nvSpPr>
          <p:spPr bwMode="auto">
            <a:xfrm>
              <a:off x="4032" y="576"/>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3498" name="Group 11">
            <a:extLst>
              <a:ext uri="{FF2B5EF4-FFF2-40B4-BE49-F238E27FC236}">
                <a16:creationId xmlns:a16="http://schemas.microsoft.com/office/drawing/2014/main" id="{DDA46E31-F0B1-3B4F-BB78-F0AFCA6E121E}"/>
              </a:ext>
            </a:extLst>
          </p:cNvPr>
          <p:cNvGrpSpPr>
            <a:grpSpLocks/>
          </p:cNvGrpSpPr>
          <p:nvPr/>
        </p:nvGrpSpPr>
        <p:grpSpPr bwMode="auto">
          <a:xfrm>
            <a:off x="5522913" y="-381000"/>
            <a:ext cx="1639887" cy="7315200"/>
            <a:chOff x="3413" y="-144"/>
            <a:chExt cx="1033" cy="4419"/>
          </a:xfrm>
        </p:grpSpPr>
        <p:sp>
          <p:nvSpPr>
            <p:cNvPr id="63500" name="Freeform 12">
              <a:extLst>
                <a:ext uri="{FF2B5EF4-FFF2-40B4-BE49-F238E27FC236}">
                  <a16:creationId xmlns:a16="http://schemas.microsoft.com/office/drawing/2014/main" id="{24453D98-75FD-F941-8372-F82EFF672B36}"/>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3501" name="Freeform 13">
              <a:extLst>
                <a:ext uri="{FF2B5EF4-FFF2-40B4-BE49-F238E27FC236}">
                  <a16:creationId xmlns:a16="http://schemas.microsoft.com/office/drawing/2014/main" id="{23645B7A-57A5-3248-BAAE-E810D1E4B5AA}"/>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3502" name="Freeform 14">
              <a:extLst>
                <a:ext uri="{FF2B5EF4-FFF2-40B4-BE49-F238E27FC236}">
                  <a16:creationId xmlns:a16="http://schemas.microsoft.com/office/drawing/2014/main" id="{96627B13-88DA-564B-8B1F-F41FFF956456}"/>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63499" name="Picture 34" descr="F:\fried chicken.jpg">
            <a:extLst>
              <a:ext uri="{FF2B5EF4-FFF2-40B4-BE49-F238E27FC236}">
                <a16:creationId xmlns:a16="http://schemas.microsoft.com/office/drawing/2014/main" id="{CCFDD0DA-A87C-CD4C-8482-F961A0CAE8F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3108325"/>
            <a:ext cx="4876800" cy="31400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4" name="Text Box 23">
            <a:extLst>
              <a:ext uri="{FF2B5EF4-FFF2-40B4-BE49-F238E27FC236}">
                <a16:creationId xmlns:a16="http://schemas.microsoft.com/office/drawing/2014/main" id="{9AF9114F-B324-464E-892D-2D7C51194486}"/>
              </a:ext>
            </a:extLst>
          </p:cNvPr>
          <p:cNvSpPr txBox="1">
            <a:spLocks noChangeArrowheads="1"/>
          </p:cNvSpPr>
          <p:nvPr/>
        </p:nvSpPr>
        <p:spPr bwMode="auto">
          <a:xfrm>
            <a:off x="381000" y="235352"/>
            <a:ext cx="51419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3600" dirty="0">
                <a:latin typeface="Microsoft Tai Le Regular"/>
              </a:rPr>
              <a:t>Refined foods that create rouleaux include:</a:t>
            </a:r>
          </a:p>
        </p:txBody>
      </p:sp>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2">
            <a:extLst>
              <a:ext uri="{FF2B5EF4-FFF2-40B4-BE49-F238E27FC236}">
                <a16:creationId xmlns:a16="http://schemas.microsoft.com/office/drawing/2014/main" id="{DB64A5BC-78F8-A24B-8281-62B63E263CDD}"/>
              </a:ext>
            </a:extLst>
          </p:cNvPr>
          <p:cNvGrpSpPr>
            <a:grpSpLocks/>
          </p:cNvGrpSpPr>
          <p:nvPr/>
        </p:nvGrpSpPr>
        <p:grpSpPr bwMode="auto">
          <a:xfrm>
            <a:off x="6427788" y="-290513"/>
            <a:ext cx="2492375" cy="7272338"/>
            <a:chOff x="4049" y="-183"/>
            <a:chExt cx="1570" cy="4581"/>
          </a:xfrm>
        </p:grpSpPr>
        <p:sp>
          <p:nvSpPr>
            <p:cNvPr id="64536" name="Freeform 3">
              <a:extLst>
                <a:ext uri="{FF2B5EF4-FFF2-40B4-BE49-F238E27FC236}">
                  <a16:creationId xmlns:a16="http://schemas.microsoft.com/office/drawing/2014/main" id="{DD53A135-6CE3-AB4B-A931-A99CB0C5A870}"/>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4537" name="Freeform 4">
              <a:extLst>
                <a:ext uri="{FF2B5EF4-FFF2-40B4-BE49-F238E27FC236}">
                  <a16:creationId xmlns:a16="http://schemas.microsoft.com/office/drawing/2014/main" id="{CC4A2643-55A6-9241-AF44-9EA0789F1624}"/>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4515" name="Group 5">
            <a:extLst>
              <a:ext uri="{FF2B5EF4-FFF2-40B4-BE49-F238E27FC236}">
                <a16:creationId xmlns:a16="http://schemas.microsoft.com/office/drawing/2014/main" id="{0D2F350B-E0D3-704A-AE43-F2E41205F532}"/>
              </a:ext>
            </a:extLst>
          </p:cNvPr>
          <p:cNvGrpSpPr>
            <a:grpSpLocks/>
          </p:cNvGrpSpPr>
          <p:nvPr/>
        </p:nvGrpSpPr>
        <p:grpSpPr bwMode="auto">
          <a:xfrm>
            <a:off x="6448425" y="3200400"/>
            <a:ext cx="2271713" cy="460375"/>
            <a:chOff x="4062" y="2016"/>
            <a:chExt cx="1431" cy="290"/>
          </a:xfrm>
        </p:grpSpPr>
        <p:sp>
          <p:nvSpPr>
            <p:cNvPr id="64534" name="Freeform 6">
              <a:extLst>
                <a:ext uri="{FF2B5EF4-FFF2-40B4-BE49-F238E27FC236}">
                  <a16:creationId xmlns:a16="http://schemas.microsoft.com/office/drawing/2014/main" id="{58FF6A83-ECE6-5E43-9C81-9D6FAB07F50D}"/>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4535" name="Freeform 7">
              <a:extLst>
                <a:ext uri="{FF2B5EF4-FFF2-40B4-BE49-F238E27FC236}">
                  <a16:creationId xmlns:a16="http://schemas.microsoft.com/office/drawing/2014/main" id="{5E1F726B-0EAB-8A47-A13D-A82B166D38B7}"/>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4516" name="Group 8">
            <a:extLst>
              <a:ext uri="{FF2B5EF4-FFF2-40B4-BE49-F238E27FC236}">
                <a16:creationId xmlns:a16="http://schemas.microsoft.com/office/drawing/2014/main" id="{1DC66DE9-13FA-1A4C-904A-CF62209A2F1D}"/>
              </a:ext>
            </a:extLst>
          </p:cNvPr>
          <p:cNvGrpSpPr>
            <a:grpSpLocks/>
          </p:cNvGrpSpPr>
          <p:nvPr/>
        </p:nvGrpSpPr>
        <p:grpSpPr bwMode="auto">
          <a:xfrm>
            <a:off x="6200775" y="1828800"/>
            <a:ext cx="2835275" cy="3028950"/>
            <a:chOff x="3906" y="1152"/>
            <a:chExt cx="1786" cy="1908"/>
          </a:xfrm>
        </p:grpSpPr>
        <p:sp>
          <p:nvSpPr>
            <p:cNvPr id="64532" name="Freeform 9">
              <a:extLst>
                <a:ext uri="{FF2B5EF4-FFF2-40B4-BE49-F238E27FC236}">
                  <a16:creationId xmlns:a16="http://schemas.microsoft.com/office/drawing/2014/main" id="{F4939E36-EBCD-4A44-A379-99C224583604}"/>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4533" name="Freeform 10">
              <a:extLst>
                <a:ext uri="{FF2B5EF4-FFF2-40B4-BE49-F238E27FC236}">
                  <a16:creationId xmlns:a16="http://schemas.microsoft.com/office/drawing/2014/main" id="{A7CC252A-1FFC-6A43-97DB-9090754119DA}"/>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4517" name="Group 11">
            <a:extLst>
              <a:ext uri="{FF2B5EF4-FFF2-40B4-BE49-F238E27FC236}">
                <a16:creationId xmlns:a16="http://schemas.microsoft.com/office/drawing/2014/main" id="{CA99B69B-E976-A745-985B-31A0271AE2B8}"/>
              </a:ext>
            </a:extLst>
          </p:cNvPr>
          <p:cNvGrpSpPr>
            <a:grpSpLocks/>
          </p:cNvGrpSpPr>
          <p:nvPr/>
        </p:nvGrpSpPr>
        <p:grpSpPr bwMode="auto">
          <a:xfrm>
            <a:off x="5522913" y="-381000"/>
            <a:ext cx="1639887" cy="7315200"/>
            <a:chOff x="3413" y="-144"/>
            <a:chExt cx="1033" cy="4419"/>
          </a:xfrm>
        </p:grpSpPr>
        <p:sp>
          <p:nvSpPr>
            <p:cNvPr id="64529" name="Freeform 12">
              <a:extLst>
                <a:ext uri="{FF2B5EF4-FFF2-40B4-BE49-F238E27FC236}">
                  <a16:creationId xmlns:a16="http://schemas.microsoft.com/office/drawing/2014/main" id="{3FC6AA1F-6536-5445-95BC-FCB76177EC2D}"/>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4530" name="Freeform 13">
              <a:extLst>
                <a:ext uri="{FF2B5EF4-FFF2-40B4-BE49-F238E27FC236}">
                  <a16:creationId xmlns:a16="http://schemas.microsoft.com/office/drawing/2014/main" id="{84272AC5-317D-BF49-8C9C-CBE84E055101}"/>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4531" name="Freeform 14">
              <a:extLst>
                <a:ext uri="{FF2B5EF4-FFF2-40B4-BE49-F238E27FC236}">
                  <a16:creationId xmlns:a16="http://schemas.microsoft.com/office/drawing/2014/main" id="{3DA8B922-BAC3-2A41-BE70-0934BA2B6E0E}"/>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46096" name="Text Box 16">
            <a:extLst>
              <a:ext uri="{FF2B5EF4-FFF2-40B4-BE49-F238E27FC236}">
                <a16:creationId xmlns:a16="http://schemas.microsoft.com/office/drawing/2014/main" id="{AFEFA362-4894-FE49-993C-B7C62EAD0A66}"/>
              </a:ext>
            </a:extLst>
          </p:cNvPr>
          <p:cNvSpPr txBox="1">
            <a:spLocks noChangeArrowheads="1"/>
          </p:cNvSpPr>
          <p:nvPr/>
        </p:nvSpPr>
        <p:spPr bwMode="auto">
          <a:xfrm>
            <a:off x="1219200" y="1965325"/>
            <a:ext cx="2667000" cy="1006475"/>
          </a:xfrm>
          <a:prstGeom prst="rect">
            <a:avLst/>
          </a:prstGeom>
          <a:noFill/>
          <a:ln w="9525">
            <a:noFill/>
            <a:miter lim="800000"/>
            <a:headEnd/>
            <a:tailEnd/>
          </a:ln>
          <a:effectLst/>
        </p:spPr>
        <p:txBody>
          <a:bodyPr>
            <a:spAutoFit/>
          </a:bodyPr>
          <a:lstStyle/>
          <a:p>
            <a:pPr algn="l">
              <a:spcBef>
                <a:spcPct val="50000"/>
              </a:spcBef>
              <a:defRPr/>
            </a:pPr>
            <a:r>
              <a:rPr lang="en-US" sz="6000" dirty="0">
                <a:solidFill>
                  <a:schemeClr val="tx2"/>
                </a:solidFill>
                <a:effectLst>
                  <a:outerShdw blurRad="38100" dist="38100" dir="2700000" algn="tl">
                    <a:srgbClr val="000000"/>
                  </a:outerShdw>
                </a:effectLst>
                <a:latin typeface="Microsoft Tai Le Regular"/>
                <a:ea typeface="+mn-ea"/>
              </a:rPr>
              <a:t>Cream</a:t>
            </a:r>
          </a:p>
        </p:txBody>
      </p:sp>
      <p:sp>
        <p:nvSpPr>
          <p:cNvPr id="64519" name="Oval 17">
            <a:extLst>
              <a:ext uri="{FF2B5EF4-FFF2-40B4-BE49-F238E27FC236}">
                <a16:creationId xmlns:a16="http://schemas.microsoft.com/office/drawing/2014/main" id="{0BBD4F31-FC01-6E44-9D36-B189CCCF3625}"/>
              </a:ext>
            </a:extLst>
          </p:cNvPr>
          <p:cNvSpPr>
            <a:spLocks noChangeArrowheads="1"/>
          </p:cNvSpPr>
          <p:nvPr/>
        </p:nvSpPr>
        <p:spPr bwMode="auto">
          <a:xfrm>
            <a:off x="6553200" y="304800"/>
            <a:ext cx="381000" cy="3048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nvGrpSpPr>
          <p:cNvPr id="64520" name="Group 18">
            <a:extLst>
              <a:ext uri="{FF2B5EF4-FFF2-40B4-BE49-F238E27FC236}">
                <a16:creationId xmlns:a16="http://schemas.microsoft.com/office/drawing/2014/main" id="{B61E3074-7D8A-BA4E-8EA9-266FD2B25963}"/>
              </a:ext>
            </a:extLst>
          </p:cNvPr>
          <p:cNvGrpSpPr>
            <a:grpSpLocks/>
          </p:cNvGrpSpPr>
          <p:nvPr/>
        </p:nvGrpSpPr>
        <p:grpSpPr bwMode="auto">
          <a:xfrm>
            <a:off x="6400800" y="457200"/>
            <a:ext cx="457200" cy="762000"/>
            <a:chOff x="4032" y="288"/>
            <a:chExt cx="288" cy="480"/>
          </a:xfrm>
        </p:grpSpPr>
        <p:sp>
          <p:nvSpPr>
            <p:cNvPr id="64525" name="Oval 19">
              <a:extLst>
                <a:ext uri="{FF2B5EF4-FFF2-40B4-BE49-F238E27FC236}">
                  <a16:creationId xmlns:a16="http://schemas.microsoft.com/office/drawing/2014/main" id="{1CD51296-DA85-1942-B7D0-D9F8A1607F42}"/>
                </a:ext>
              </a:extLst>
            </p:cNvPr>
            <p:cNvSpPr>
              <a:spLocks noChangeArrowheads="1"/>
            </p:cNvSpPr>
            <p:nvPr/>
          </p:nvSpPr>
          <p:spPr bwMode="auto">
            <a:xfrm>
              <a:off x="4080" y="288"/>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4526" name="Oval 20">
              <a:extLst>
                <a:ext uri="{FF2B5EF4-FFF2-40B4-BE49-F238E27FC236}">
                  <a16:creationId xmlns:a16="http://schemas.microsoft.com/office/drawing/2014/main" id="{CA37944F-7E1D-9D4F-8F76-4AAE131D322B}"/>
                </a:ext>
              </a:extLst>
            </p:cNvPr>
            <p:cNvSpPr>
              <a:spLocks noChangeArrowheads="1"/>
            </p:cNvSpPr>
            <p:nvPr/>
          </p:nvSpPr>
          <p:spPr bwMode="auto">
            <a:xfrm>
              <a:off x="4080" y="384"/>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4527" name="Oval 21">
              <a:extLst>
                <a:ext uri="{FF2B5EF4-FFF2-40B4-BE49-F238E27FC236}">
                  <a16:creationId xmlns:a16="http://schemas.microsoft.com/office/drawing/2014/main" id="{DC96DBE6-C5D7-AB4D-8CD7-52E5D96D5172}"/>
                </a:ext>
              </a:extLst>
            </p:cNvPr>
            <p:cNvSpPr>
              <a:spLocks noChangeArrowheads="1"/>
            </p:cNvSpPr>
            <p:nvPr/>
          </p:nvSpPr>
          <p:spPr bwMode="auto">
            <a:xfrm>
              <a:off x="4032" y="480"/>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4528" name="Oval 22">
              <a:extLst>
                <a:ext uri="{FF2B5EF4-FFF2-40B4-BE49-F238E27FC236}">
                  <a16:creationId xmlns:a16="http://schemas.microsoft.com/office/drawing/2014/main" id="{5C5AF8AE-16A5-D84F-A405-DCC4B86E0A05}"/>
                </a:ext>
              </a:extLst>
            </p:cNvPr>
            <p:cNvSpPr>
              <a:spLocks noChangeArrowheads="1"/>
            </p:cNvSpPr>
            <p:nvPr/>
          </p:nvSpPr>
          <p:spPr bwMode="auto">
            <a:xfrm>
              <a:off x="4032" y="576"/>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46112" name="Picture 32" descr="F:\creamer copy.png">
            <a:extLst>
              <a:ext uri="{FF2B5EF4-FFF2-40B4-BE49-F238E27FC236}">
                <a16:creationId xmlns:a16="http://schemas.microsoft.com/office/drawing/2014/main" id="{134084C2-F264-1749-9BDA-7C567BE349E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4267200"/>
            <a:ext cx="2057400" cy="1479550"/>
          </a:xfrm>
          <a:prstGeom prst="rect">
            <a:avLst/>
          </a:prstGeom>
          <a:noFill/>
          <a:effectLst>
            <a:outerShdw blurRad="63500" dist="53882" dir="2700000" algn="ctr" rotWithShape="0">
              <a:schemeClr val="bg2">
                <a:alpha val="74998"/>
              </a:schemeClr>
            </a:outerShdw>
          </a:effectLst>
        </p:spPr>
      </p:pic>
      <p:pic>
        <p:nvPicPr>
          <p:cNvPr id="46113" name="Picture 33" descr="F:\ice cream copy.png">
            <a:extLst>
              <a:ext uri="{FF2B5EF4-FFF2-40B4-BE49-F238E27FC236}">
                <a16:creationId xmlns:a16="http://schemas.microsoft.com/office/drawing/2014/main" id="{4A6C5111-D062-8845-B89B-9B1927A5F64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0" y="3819525"/>
            <a:ext cx="3403600" cy="2200275"/>
          </a:xfrm>
          <a:prstGeom prst="rect">
            <a:avLst/>
          </a:prstGeom>
          <a:noFill/>
          <a:effectLst>
            <a:outerShdw blurRad="63500" dist="53882" dir="2700000" algn="ctr" rotWithShape="0">
              <a:schemeClr val="bg2">
                <a:alpha val="74998"/>
              </a:schemeClr>
            </a:outerShdw>
          </a:effectLst>
        </p:spPr>
      </p:pic>
      <p:sp>
        <p:nvSpPr>
          <p:cNvPr id="25" name="Text Box 23">
            <a:extLst>
              <a:ext uri="{FF2B5EF4-FFF2-40B4-BE49-F238E27FC236}">
                <a16:creationId xmlns:a16="http://schemas.microsoft.com/office/drawing/2014/main" id="{55686A9C-DA92-CD41-BAFF-358D9275D61D}"/>
              </a:ext>
            </a:extLst>
          </p:cNvPr>
          <p:cNvSpPr txBox="1">
            <a:spLocks noChangeArrowheads="1"/>
          </p:cNvSpPr>
          <p:nvPr/>
        </p:nvSpPr>
        <p:spPr bwMode="auto">
          <a:xfrm>
            <a:off x="381000" y="235352"/>
            <a:ext cx="51419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3600" dirty="0">
                <a:latin typeface="Microsoft Tai Le Regular"/>
              </a:rPr>
              <a:t>Refined foods that create rouleaux include:</a:t>
            </a:r>
          </a:p>
        </p:txBody>
      </p:sp>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
            <a:extLst>
              <a:ext uri="{FF2B5EF4-FFF2-40B4-BE49-F238E27FC236}">
                <a16:creationId xmlns:a16="http://schemas.microsoft.com/office/drawing/2014/main" id="{74B742DF-6B73-2E49-8947-F944B058A453}"/>
              </a:ext>
            </a:extLst>
          </p:cNvPr>
          <p:cNvGrpSpPr>
            <a:grpSpLocks/>
          </p:cNvGrpSpPr>
          <p:nvPr/>
        </p:nvGrpSpPr>
        <p:grpSpPr bwMode="auto">
          <a:xfrm>
            <a:off x="6427788" y="-290513"/>
            <a:ext cx="2492375" cy="7272338"/>
            <a:chOff x="4049" y="-183"/>
            <a:chExt cx="1570" cy="4581"/>
          </a:xfrm>
        </p:grpSpPr>
        <p:sp>
          <p:nvSpPr>
            <p:cNvPr id="65561" name="Freeform 3">
              <a:extLst>
                <a:ext uri="{FF2B5EF4-FFF2-40B4-BE49-F238E27FC236}">
                  <a16:creationId xmlns:a16="http://schemas.microsoft.com/office/drawing/2014/main" id="{4CC3F4FE-6D8B-D741-908A-1A533DD37487}"/>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5562" name="Freeform 4">
              <a:extLst>
                <a:ext uri="{FF2B5EF4-FFF2-40B4-BE49-F238E27FC236}">
                  <a16:creationId xmlns:a16="http://schemas.microsoft.com/office/drawing/2014/main" id="{9E37CEEE-1632-9A46-8B43-9D76B5E7FEBB}"/>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5539" name="Group 5">
            <a:extLst>
              <a:ext uri="{FF2B5EF4-FFF2-40B4-BE49-F238E27FC236}">
                <a16:creationId xmlns:a16="http://schemas.microsoft.com/office/drawing/2014/main" id="{926143E6-44CD-6442-AD96-027C189F584A}"/>
              </a:ext>
            </a:extLst>
          </p:cNvPr>
          <p:cNvGrpSpPr>
            <a:grpSpLocks/>
          </p:cNvGrpSpPr>
          <p:nvPr/>
        </p:nvGrpSpPr>
        <p:grpSpPr bwMode="auto">
          <a:xfrm>
            <a:off x="6448425" y="3200400"/>
            <a:ext cx="2271713" cy="460375"/>
            <a:chOff x="4062" y="2016"/>
            <a:chExt cx="1431" cy="290"/>
          </a:xfrm>
        </p:grpSpPr>
        <p:sp>
          <p:nvSpPr>
            <p:cNvPr id="65559" name="Freeform 6">
              <a:extLst>
                <a:ext uri="{FF2B5EF4-FFF2-40B4-BE49-F238E27FC236}">
                  <a16:creationId xmlns:a16="http://schemas.microsoft.com/office/drawing/2014/main" id="{06B17A86-03E1-A443-ADC9-4BE10738F68A}"/>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5560" name="Freeform 7">
              <a:extLst>
                <a:ext uri="{FF2B5EF4-FFF2-40B4-BE49-F238E27FC236}">
                  <a16:creationId xmlns:a16="http://schemas.microsoft.com/office/drawing/2014/main" id="{780208A1-BC31-0D48-B422-37C0C941CA24}"/>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5540" name="Group 8">
            <a:extLst>
              <a:ext uri="{FF2B5EF4-FFF2-40B4-BE49-F238E27FC236}">
                <a16:creationId xmlns:a16="http://schemas.microsoft.com/office/drawing/2014/main" id="{01E302CA-0666-EC4D-A841-5799B48717AB}"/>
              </a:ext>
            </a:extLst>
          </p:cNvPr>
          <p:cNvGrpSpPr>
            <a:grpSpLocks/>
          </p:cNvGrpSpPr>
          <p:nvPr/>
        </p:nvGrpSpPr>
        <p:grpSpPr bwMode="auto">
          <a:xfrm>
            <a:off x="6200775" y="1828800"/>
            <a:ext cx="2835275" cy="3028950"/>
            <a:chOff x="3906" y="1152"/>
            <a:chExt cx="1786" cy="1908"/>
          </a:xfrm>
        </p:grpSpPr>
        <p:sp>
          <p:nvSpPr>
            <p:cNvPr id="65557" name="Freeform 9">
              <a:extLst>
                <a:ext uri="{FF2B5EF4-FFF2-40B4-BE49-F238E27FC236}">
                  <a16:creationId xmlns:a16="http://schemas.microsoft.com/office/drawing/2014/main" id="{9D583000-39A4-8C44-BAC4-5E87C58A9BA5}"/>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5558" name="Freeform 10">
              <a:extLst>
                <a:ext uri="{FF2B5EF4-FFF2-40B4-BE49-F238E27FC236}">
                  <a16:creationId xmlns:a16="http://schemas.microsoft.com/office/drawing/2014/main" id="{EAD8DB25-50FB-EA43-B262-6611F4E6EC3F}"/>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5541" name="Group 11">
            <a:extLst>
              <a:ext uri="{FF2B5EF4-FFF2-40B4-BE49-F238E27FC236}">
                <a16:creationId xmlns:a16="http://schemas.microsoft.com/office/drawing/2014/main" id="{8A4EFBAB-2F21-794A-A367-732B232E94DB}"/>
              </a:ext>
            </a:extLst>
          </p:cNvPr>
          <p:cNvGrpSpPr>
            <a:grpSpLocks/>
          </p:cNvGrpSpPr>
          <p:nvPr/>
        </p:nvGrpSpPr>
        <p:grpSpPr bwMode="auto">
          <a:xfrm>
            <a:off x="5522913" y="-381000"/>
            <a:ext cx="1639887" cy="7315200"/>
            <a:chOff x="3413" y="-144"/>
            <a:chExt cx="1033" cy="4419"/>
          </a:xfrm>
        </p:grpSpPr>
        <p:sp>
          <p:nvSpPr>
            <p:cNvPr id="65554" name="Freeform 12">
              <a:extLst>
                <a:ext uri="{FF2B5EF4-FFF2-40B4-BE49-F238E27FC236}">
                  <a16:creationId xmlns:a16="http://schemas.microsoft.com/office/drawing/2014/main" id="{ECEABD62-319A-6A4C-8DC3-0815CA13D881}"/>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5555" name="Freeform 13">
              <a:extLst>
                <a:ext uri="{FF2B5EF4-FFF2-40B4-BE49-F238E27FC236}">
                  <a16:creationId xmlns:a16="http://schemas.microsoft.com/office/drawing/2014/main" id="{AC282C92-C4F2-A740-A8AD-0D9F799266F9}"/>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5556" name="Freeform 14">
              <a:extLst>
                <a:ext uri="{FF2B5EF4-FFF2-40B4-BE49-F238E27FC236}">
                  <a16:creationId xmlns:a16="http://schemas.microsoft.com/office/drawing/2014/main" id="{097AEBBC-C21A-F745-99D8-A8921316303C}"/>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20496" name="Text Box 16">
            <a:extLst>
              <a:ext uri="{FF2B5EF4-FFF2-40B4-BE49-F238E27FC236}">
                <a16:creationId xmlns:a16="http://schemas.microsoft.com/office/drawing/2014/main" id="{FFB3CC6D-8E6C-D84B-A826-7A600DEE6DA9}"/>
              </a:ext>
            </a:extLst>
          </p:cNvPr>
          <p:cNvSpPr txBox="1">
            <a:spLocks noChangeArrowheads="1"/>
          </p:cNvSpPr>
          <p:nvPr/>
        </p:nvSpPr>
        <p:spPr bwMode="auto">
          <a:xfrm>
            <a:off x="1524000" y="1965325"/>
            <a:ext cx="2667000" cy="1006475"/>
          </a:xfrm>
          <a:prstGeom prst="rect">
            <a:avLst/>
          </a:prstGeom>
          <a:noFill/>
          <a:ln w="9525">
            <a:noFill/>
            <a:miter lim="800000"/>
            <a:headEnd/>
            <a:tailEnd/>
          </a:ln>
          <a:effectLst/>
        </p:spPr>
        <p:txBody>
          <a:bodyPr>
            <a:spAutoFit/>
          </a:bodyPr>
          <a:lstStyle/>
          <a:p>
            <a:pPr algn="l">
              <a:spcBef>
                <a:spcPct val="50000"/>
              </a:spcBef>
              <a:defRPr/>
            </a:pPr>
            <a:r>
              <a:rPr lang="en-US" sz="6000" dirty="0">
                <a:solidFill>
                  <a:schemeClr val="tx2"/>
                </a:solidFill>
                <a:effectLst>
                  <a:outerShdw blurRad="38100" dist="38100" dir="2700000" algn="tl">
                    <a:srgbClr val="000000"/>
                  </a:outerShdw>
                </a:effectLst>
                <a:latin typeface="Microsoft Tai Le Regular"/>
                <a:ea typeface="+mn-ea"/>
              </a:rPr>
              <a:t>Sugar</a:t>
            </a:r>
          </a:p>
        </p:txBody>
      </p:sp>
      <p:sp>
        <p:nvSpPr>
          <p:cNvPr id="65543" name="Oval 18">
            <a:extLst>
              <a:ext uri="{FF2B5EF4-FFF2-40B4-BE49-F238E27FC236}">
                <a16:creationId xmlns:a16="http://schemas.microsoft.com/office/drawing/2014/main" id="{B1C88CBC-FBF7-2548-ACF9-B94019E32DF5}"/>
              </a:ext>
            </a:extLst>
          </p:cNvPr>
          <p:cNvSpPr>
            <a:spLocks noChangeArrowheads="1"/>
          </p:cNvSpPr>
          <p:nvPr/>
        </p:nvSpPr>
        <p:spPr bwMode="auto">
          <a:xfrm>
            <a:off x="6553200" y="304800"/>
            <a:ext cx="381000" cy="3048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nvGrpSpPr>
          <p:cNvPr id="65544" name="Group 19">
            <a:extLst>
              <a:ext uri="{FF2B5EF4-FFF2-40B4-BE49-F238E27FC236}">
                <a16:creationId xmlns:a16="http://schemas.microsoft.com/office/drawing/2014/main" id="{04ED2EE0-3606-AD41-B172-FF32D8CCC90D}"/>
              </a:ext>
            </a:extLst>
          </p:cNvPr>
          <p:cNvGrpSpPr>
            <a:grpSpLocks/>
          </p:cNvGrpSpPr>
          <p:nvPr/>
        </p:nvGrpSpPr>
        <p:grpSpPr bwMode="auto">
          <a:xfrm>
            <a:off x="6400800" y="457200"/>
            <a:ext cx="457200" cy="762000"/>
            <a:chOff x="4032" y="288"/>
            <a:chExt cx="288" cy="480"/>
          </a:xfrm>
        </p:grpSpPr>
        <p:sp>
          <p:nvSpPr>
            <p:cNvPr id="65550" name="Oval 20">
              <a:extLst>
                <a:ext uri="{FF2B5EF4-FFF2-40B4-BE49-F238E27FC236}">
                  <a16:creationId xmlns:a16="http://schemas.microsoft.com/office/drawing/2014/main" id="{13CE4BB1-3FA7-E44D-AE3D-D4591AF65E8E}"/>
                </a:ext>
              </a:extLst>
            </p:cNvPr>
            <p:cNvSpPr>
              <a:spLocks noChangeArrowheads="1"/>
            </p:cNvSpPr>
            <p:nvPr/>
          </p:nvSpPr>
          <p:spPr bwMode="auto">
            <a:xfrm>
              <a:off x="4080" y="288"/>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5551" name="Oval 21">
              <a:extLst>
                <a:ext uri="{FF2B5EF4-FFF2-40B4-BE49-F238E27FC236}">
                  <a16:creationId xmlns:a16="http://schemas.microsoft.com/office/drawing/2014/main" id="{C6515713-DE62-B943-AB29-59A2605E1AFC}"/>
                </a:ext>
              </a:extLst>
            </p:cNvPr>
            <p:cNvSpPr>
              <a:spLocks noChangeArrowheads="1"/>
            </p:cNvSpPr>
            <p:nvPr/>
          </p:nvSpPr>
          <p:spPr bwMode="auto">
            <a:xfrm>
              <a:off x="4080" y="384"/>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5552" name="Oval 22">
              <a:extLst>
                <a:ext uri="{FF2B5EF4-FFF2-40B4-BE49-F238E27FC236}">
                  <a16:creationId xmlns:a16="http://schemas.microsoft.com/office/drawing/2014/main" id="{BA575A71-7D3E-0D4D-AA30-BD5721150B0A}"/>
                </a:ext>
              </a:extLst>
            </p:cNvPr>
            <p:cNvSpPr>
              <a:spLocks noChangeArrowheads="1"/>
            </p:cNvSpPr>
            <p:nvPr/>
          </p:nvSpPr>
          <p:spPr bwMode="auto">
            <a:xfrm>
              <a:off x="4032" y="480"/>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5553" name="Oval 23">
              <a:extLst>
                <a:ext uri="{FF2B5EF4-FFF2-40B4-BE49-F238E27FC236}">
                  <a16:creationId xmlns:a16="http://schemas.microsoft.com/office/drawing/2014/main" id="{3F08EBD8-E901-9340-8882-8CF939D1F74D}"/>
                </a:ext>
              </a:extLst>
            </p:cNvPr>
            <p:cNvSpPr>
              <a:spLocks noChangeArrowheads="1"/>
            </p:cNvSpPr>
            <p:nvPr/>
          </p:nvSpPr>
          <p:spPr bwMode="auto">
            <a:xfrm>
              <a:off x="4032" y="576"/>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20513" name="Picture 33" descr="728378">
            <a:extLst>
              <a:ext uri="{FF2B5EF4-FFF2-40B4-BE49-F238E27FC236}">
                <a16:creationId xmlns:a16="http://schemas.microsoft.com/office/drawing/2014/main" id="{1A14F397-F842-7440-ADF9-FAC3B6C319D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3124200"/>
            <a:ext cx="2198688" cy="3419475"/>
          </a:xfrm>
          <a:prstGeom prst="rect">
            <a:avLst/>
          </a:prstGeom>
          <a:noFill/>
          <a:ln>
            <a:noFill/>
          </a:ln>
          <a:effectLst>
            <a:outerShdw blurRad="139700" dist="486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4" name="Picture 34" descr="8077036">
            <a:extLst>
              <a:ext uri="{FF2B5EF4-FFF2-40B4-BE49-F238E27FC236}">
                <a16:creationId xmlns:a16="http://schemas.microsoft.com/office/drawing/2014/main" id="{8BF6DCCD-DC48-5443-8419-C681C9E0B6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4419600"/>
            <a:ext cx="2362200" cy="1443038"/>
          </a:xfrm>
          <a:prstGeom prst="rect">
            <a:avLst/>
          </a:prstGeom>
          <a:noFill/>
          <a:effectLst>
            <a:outerShdw blurRad="63500" dist="53882" dir="2700000" algn="ctr" rotWithShape="0">
              <a:schemeClr val="bg2">
                <a:alpha val="74998"/>
              </a:schemeClr>
            </a:outerShdw>
          </a:effectLst>
        </p:spPr>
      </p:pic>
      <p:pic>
        <p:nvPicPr>
          <p:cNvPr id="20516" name="Picture 36" descr="22483928">
            <a:extLst>
              <a:ext uri="{FF2B5EF4-FFF2-40B4-BE49-F238E27FC236}">
                <a16:creationId xmlns:a16="http://schemas.microsoft.com/office/drawing/2014/main" id="{CC0B3701-CF77-1D41-A243-8D0138C28C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67000" y="4343400"/>
            <a:ext cx="968375" cy="1752600"/>
          </a:xfrm>
          <a:prstGeom prst="rect">
            <a:avLst/>
          </a:prstGeom>
          <a:noFill/>
          <a:effectLst>
            <a:outerShdw blurRad="63500" dist="53882" dir="2700000" algn="ctr" rotWithShape="0">
              <a:schemeClr val="bg2">
                <a:alpha val="74998"/>
              </a:schemeClr>
            </a:outerShdw>
          </a:effectLst>
        </p:spPr>
      </p:pic>
      <p:sp>
        <p:nvSpPr>
          <p:cNvPr id="26" name="Text Box 23">
            <a:extLst>
              <a:ext uri="{FF2B5EF4-FFF2-40B4-BE49-F238E27FC236}">
                <a16:creationId xmlns:a16="http://schemas.microsoft.com/office/drawing/2014/main" id="{4B3499F7-D98D-C74C-A6ED-843941133CDF}"/>
              </a:ext>
            </a:extLst>
          </p:cNvPr>
          <p:cNvSpPr txBox="1">
            <a:spLocks noChangeArrowheads="1"/>
          </p:cNvSpPr>
          <p:nvPr/>
        </p:nvSpPr>
        <p:spPr bwMode="auto">
          <a:xfrm>
            <a:off x="381000" y="235352"/>
            <a:ext cx="51419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3600" dirty="0">
                <a:latin typeface="Microsoft Tai Le Regular"/>
              </a:rPr>
              <a:t>Refined foods that create rouleaux include:</a:t>
            </a:r>
          </a:p>
        </p:txBody>
      </p:sp>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animEffect transition="in" filter="wipe(up)">
                                      <p:cBhvr>
                                        <p:cTn id="7" dur="500"/>
                                        <p:tgtEl>
                                          <p:spTgt spid="204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288" fill="hold" nodeType="clickEffect">
                                  <p:stCondLst>
                                    <p:cond delay="0"/>
                                  </p:stCondLst>
                                  <p:childTnLst>
                                    <p:set>
                                      <p:cBhvr>
                                        <p:cTn id="11" dur="1" fill="hold">
                                          <p:stCondLst>
                                            <p:cond delay="0"/>
                                          </p:stCondLst>
                                        </p:cTn>
                                        <p:tgtEl>
                                          <p:spTgt spid="20516"/>
                                        </p:tgtEl>
                                        <p:attrNameLst>
                                          <p:attrName>style.visibility</p:attrName>
                                        </p:attrNameLst>
                                      </p:cBhvr>
                                      <p:to>
                                        <p:strVal val="visible"/>
                                      </p:to>
                                    </p:set>
                                    <p:anim calcmode="lin" valueType="num">
                                      <p:cBhvr>
                                        <p:cTn id="12" dur="500" fill="hold"/>
                                        <p:tgtEl>
                                          <p:spTgt spid="20516"/>
                                        </p:tgtEl>
                                        <p:attrNameLst>
                                          <p:attrName>ppt_w</p:attrName>
                                        </p:attrNameLst>
                                      </p:cBhvr>
                                      <p:tavLst>
                                        <p:tav tm="0">
                                          <p:val>
                                            <p:strVal val="4/3*#ppt_w"/>
                                          </p:val>
                                        </p:tav>
                                        <p:tav tm="100000">
                                          <p:val>
                                            <p:strVal val="#ppt_w"/>
                                          </p:val>
                                        </p:tav>
                                      </p:tavLst>
                                    </p:anim>
                                    <p:anim calcmode="lin" valueType="num">
                                      <p:cBhvr>
                                        <p:cTn id="13" dur="500" fill="hold"/>
                                        <p:tgtEl>
                                          <p:spTgt spid="20516"/>
                                        </p:tgtEl>
                                        <p:attrNameLst>
                                          <p:attrName>ppt_h</p:attrName>
                                        </p:attrNameLst>
                                      </p:cBhvr>
                                      <p:tavLst>
                                        <p:tav tm="0">
                                          <p:val>
                                            <p:strVal val="4/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288" fill="hold" nodeType="clickEffect">
                                  <p:stCondLst>
                                    <p:cond delay="0"/>
                                  </p:stCondLst>
                                  <p:childTnLst>
                                    <p:set>
                                      <p:cBhvr>
                                        <p:cTn id="17" dur="1" fill="hold">
                                          <p:stCondLst>
                                            <p:cond delay="0"/>
                                          </p:stCondLst>
                                        </p:cTn>
                                        <p:tgtEl>
                                          <p:spTgt spid="20514"/>
                                        </p:tgtEl>
                                        <p:attrNameLst>
                                          <p:attrName>style.visibility</p:attrName>
                                        </p:attrNameLst>
                                      </p:cBhvr>
                                      <p:to>
                                        <p:strVal val="visible"/>
                                      </p:to>
                                    </p:set>
                                    <p:anim calcmode="lin" valueType="num">
                                      <p:cBhvr>
                                        <p:cTn id="18" dur="500" fill="hold"/>
                                        <p:tgtEl>
                                          <p:spTgt spid="20514"/>
                                        </p:tgtEl>
                                        <p:attrNameLst>
                                          <p:attrName>ppt_w</p:attrName>
                                        </p:attrNameLst>
                                      </p:cBhvr>
                                      <p:tavLst>
                                        <p:tav tm="0">
                                          <p:val>
                                            <p:strVal val="4/3*#ppt_w"/>
                                          </p:val>
                                        </p:tav>
                                        <p:tav tm="100000">
                                          <p:val>
                                            <p:strVal val="#ppt_w"/>
                                          </p:val>
                                        </p:tav>
                                      </p:tavLst>
                                    </p:anim>
                                    <p:anim calcmode="lin" valueType="num">
                                      <p:cBhvr>
                                        <p:cTn id="19" dur="500" fill="hold"/>
                                        <p:tgtEl>
                                          <p:spTgt spid="205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
            <a:extLst>
              <a:ext uri="{FF2B5EF4-FFF2-40B4-BE49-F238E27FC236}">
                <a16:creationId xmlns:a16="http://schemas.microsoft.com/office/drawing/2014/main" id="{57FB93C1-EF95-B645-B8B7-D98EFBD6E492}"/>
              </a:ext>
            </a:extLst>
          </p:cNvPr>
          <p:cNvGrpSpPr>
            <a:grpSpLocks/>
          </p:cNvGrpSpPr>
          <p:nvPr/>
        </p:nvGrpSpPr>
        <p:grpSpPr bwMode="auto">
          <a:xfrm>
            <a:off x="6427788" y="-290513"/>
            <a:ext cx="2492375" cy="7272338"/>
            <a:chOff x="4049" y="-183"/>
            <a:chExt cx="1570" cy="4581"/>
          </a:xfrm>
        </p:grpSpPr>
        <p:sp>
          <p:nvSpPr>
            <p:cNvPr id="66584" name="Freeform 3">
              <a:extLst>
                <a:ext uri="{FF2B5EF4-FFF2-40B4-BE49-F238E27FC236}">
                  <a16:creationId xmlns:a16="http://schemas.microsoft.com/office/drawing/2014/main" id="{8976A39C-B679-2348-BFE0-DC88D7C8BB58}"/>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6585" name="Freeform 4">
              <a:extLst>
                <a:ext uri="{FF2B5EF4-FFF2-40B4-BE49-F238E27FC236}">
                  <a16:creationId xmlns:a16="http://schemas.microsoft.com/office/drawing/2014/main" id="{FDF1973B-0B3A-D246-A536-AF9173A12537}"/>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6563" name="Group 5">
            <a:extLst>
              <a:ext uri="{FF2B5EF4-FFF2-40B4-BE49-F238E27FC236}">
                <a16:creationId xmlns:a16="http://schemas.microsoft.com/office/drawing/2014/main" id="{798AB76C-D2EB-4744-BC71-E736CB95CDE6}"/>
              </a:ext>
            </a:extLst>
          </p:cNvPr>
          <p:cNvGrpSpPr>
            <a:grpSpLocks/>
          </p:cNvGrpSpPr>
          <p:nvPr/>
        </p:nvGrpSpPr>
        <p:grpSpPr bwMode="auto">
          <a:xfrm>
            <a:off x="6448425" y="3200400"/>
            <a:ext cx="2271713" cy="460375"/>
            <a:chOff x="4062" y="2016"/>
            <a:chExt cx="1431" cy="290"/>
          </a:xfrm>
        </p:grpSpPr>
        <p:sp>
          <p:nvSpPr>
            <p:cNvPr id="66582" name="Freeform 6">
              <a:extLst>
                <a:ext uri="{FF2B5EF4-FFF2-40B4-BE49-F238E27FC236}">
                  <a16:creationId xmlns:a16="http://schemas.microsoft.com/office/drawing/2014/main" id="{D45AED6B-E313-6946-974B-E1AF62356743}"/>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6583" name="Freeform 7">
              <a:extLst>
                <a:ext uri="{FF2B5EF4-FFF2-40B4-BE49-F238E27FC236}">
                  <a16:creationId xmlns:a16="http://schemas.microsoft.com/office/drawing/2014/main" id="{46D22216-904F-C949-834F-FEB9B4A66C2D}"/>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6564" name="Group 8">
            <a:extLst>
              <a:ext uri="{FF2B5EF4-FFF2-40B4-BE49-F238E27FC236}">
                <a16:creationId xmlns:a16="http://schemas.microsoft.com/office/drawing/2014/main" id="{D4CE0246-E178-BE42-AE64-7172F67D4AA9}"/>
              </a:ext>
            </a:extLst>
          </p:cNvPr>
          <p:cNvGrpSpPr>
            <a:grpSpLocks/>
          </p:cNvGrpSpPr>
          <p:nvPr/>
        </p:nvGrpSpPr>
        <p:grpSpPr bwMode="auto">
          <a:xfrm>
            <a:off x="6200775" y="1828800"/>
            <a:ext cx="2835275" cy="3028950"/>
            <a:chOff x="3906" y="1152"/>
            <a:chExt cx="1786" cy="1908"/>
          </a:xfrm>
        </p:grpSpPr>
        <p:sp>
          <p:nvSpPr>
            <p:cNvPr id="66580" name="Freeform 9">
              <a:extLst>
                <a:ext uri="{FF2B5EF4-FFF2-40B4-BE49-F238E27FC236}">
                  <a16:creationId xmlns:a16="http://schemas.microsoft.com/office/drawing/2014/main" id="{40A7AD97-2934-CA42-9A99-8FC404A3C5BE}"/>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6581" name="Freeform 10">
              <a:extLst>
                <a:ext uri="{FF2B5EF4-FFF2-40B4-BE49-F238E27FC236}">
                  <a16:creationId xmlns:a16="http://schemas.microsoft.com/office/drawing/2014/main" id="{5CEDB189-0FE4-724F-8DCB-0EED617AEB6E}"/>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66565" name="Group 11">
            <a:extLst>
              <a:ext uri="{FF2B5EF4-FFF2-40B4-BE49-F238E27FC236}">
                <a16:creationId xmlns:a16="http://schemas.microsoft.com/office/drawing/2014/main" id="{2494CD0C-BEFD-3448-9C00-99015B4CD440}"/>
              </a:ext>
            </a:extLst>
          </p:cNvPr>
          <p:cNvGrpSpPr>
            <a:grpSpLocks/>
          </p:cNvGrpSpPr>
          <p:nvPr/>
        </p:nvGrpSpPr>
        <p:grpSpPr bwMode="auto">
          <a:xfrm>
            <a:off x="5522913" y="-381000"/>
            <a:ext cx="1639887" cy="7315200"/>
            <a:chOff x="3413" y="-144"/>
            <a:chExt cx="1033" cy="4419"/>
          </a:xfrm>
        </p:grpSpPr>
        <p:sp>
          <p:nvSpPr>
            <p:cNvPr id="66577" name="Freeform 12">
              <a:extLst>
                <a:ext uri="{FF2B5EF4-FFF2-40B4-BE49-F238E27FC236}">
                  <a16:creationId xmlns:a16="http://schemas.microsoft.com/office/drawing/2014/main" id="{8BA28FE2-189A-5A45-8845-EE3BB85F8D1E}"/>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6578" name="Freeform 13">
              <a:extLst>
                <a:ext uri="{FF2B5EF4-FFF2-40B4-BE49-F238E27FC236}">
                  <a16:creationId xmlns:a16="http://schemas.microsoft.com/office/drawing/2014/main" id="{0FC91BF7-D736-C64F-8189-9C0751854221}"/>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6579" name="Freeform 14">
              <a:extLst>
                <a:ext uri="{FF2B5EF4-FFF2-40B4-BE49-F238E27FC236}">
                  <a16:creationId xmlns:a16="http://schemas.microsoft.com/office/drawing/2014/main" id="{ACE907DC-30A1-4249-AFAA-5C844F21FE97}"/>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118800" name="Text Box 16">
            <a:extLst>
              <a:ext uri="{FF2B5EF4-FFF2-40B4-BE49-F238E27FC236}">
                <a16:creationId xmlns:a16="http://schemas.microsoft.com/office/drawing/2014/main" id="{820C07B0-6CF5-BB47-91D3-96EE9BDD5ED9}"/>
              </a:ext>
            </a:extLst>
          </p:cNvPr>
          <p:cNvSpPr txBox="1">
            <a:spLocks noChangeArrowheads="1"/>
          </p:cNvSpPr>
          <p:nvPr/>
        </p:nvSpPr>
        <p:spPr bwMode="auto">
          <a:xfrm>
            <a:off x="304800" y="2071688"/>
            <a:ext cx="4495800" cy="1569660"/>
          </a:xfrm>
          <a:prstGeom prst="rect">
            <a:avLst/>
          </a:prstGeom>
          <a:noFill/>
          <a:ln w="9525">
            <a:noFill/>
            <a:miter lim="800000"/>
            <a:headEnd/>
            <a:tailEnd/>
          </a:ln>
          <a:effectLst/>
        </p:spPr>
        <p:txBody>
          <a:bodyPr>
            <a:spAutoFit/>
          </a:bodyPr>
          <a:lstStyle/>
          <a:p>
            <a:pPr algn="l">
              <a:spcBef>
                <a:spcPct val="50000"/>
              </a:spcBef>
              <a:defRPr/>
            </a:pPr>
            <a:r>
              <a:rPr lang="en-US" sz="4800" dirty="0">
                <a:solidFill>
                  <a:schemeClr val="tx2"/>
                </a:solidFill>
                <a:effectLst>
                  <a:outerShdw blurRad="38100" dist="38100" dir="2700000" algn="tl">
                    <a:srgbClr val="000000"/>
                  </a:outerShdw>
                </a:effectLst>
                <a:latin typeface="Microsoft Tai Le Regular"/>
                <a:ea typeface="+mn-ea"/>
              </a:rPr>
              <a:t>Refined Starches</a:t>
            </a:r>
          </a:p>
        </p:txBody>
      </p:sp>
      <p:sp>
        <p:nvSpPr>
          <p:cNvPr id="66567" name="Oval 17">
            <a:extLst>
              <a:ext uri="{FF2B5EF4-FFF2-40B4-BE49-F238E27FC236}">
                <a16:creationId xmlns:a16="http://schemas.microsoft.com/office/drawing/2014/main" id="{40C729D8-E5CC-294E-A800-5782C35C24A3}"/>
              </a:ext>
            </a:extLst>
          </p:cNvPr>
          <p:cNvSpPr>
            <a:spLocks noChangeArrowheads="1"/>
          </p:cNvSpPr>
          <p:nvPr/>
        </p:nvSpPr>
        <p:spPr bwMode="auto">
          <a:xfrm>
            <a:off x="6553200" y="304800"/>
            <a:ext cx="381000" cy="3048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nvGrpSpPr>
          <p:cNvPr id="66568" name="Group 18">
            <a:extLst>
              <a:ext uri="{FF2B5EF4-FFF2-40B4-BE49-F238E27FC236}">
                <a16:creationId xmlns:a16="http://schemas.microsoft.com/office/drawing/2014/main" id="{A1AB208E-10F6-A84F-82A7-8B72D62BF0E1}"/>
              </a:ext>
            </a:extLst>
          </p:cNvPr>
          <p:cNvGrpSpPr>
            <a:grpSpLocks/>
          </p:cNvGrpSpPr>
          <p:nvPr/>
        </p:nvGrpSpPr>
        <p:grpSpPr bwMode="auto">
          <a:xfrm>
            <a:off x="6400800" y="457200"/>
            <a:ext cx="457200" cy="762000"/>
            <a:chOff x="4032" y="288"/>
            <a:chExt cx="288" cy="480"/>
          </a:xfrm>
        </p:grpSpPr>
        <p:sp>
          <p:nvSpPr>
            <p:cNvPr id="66573" name="Oval 19">
              <a:extLst>
                <a:ext uri="{FF2B5EF4-FFF2-40B4-BE49-F238E27FC236}">
                  <a16:creationId xmlns:a16="http://schemas.microsoft.com/office/drawing/2014/main" id="{0D93B2A3-8403-B34E-BF8B-2B59656524DC}"/>
                </a:ext>
              </a:extLst>
            </p:cNvPr>
            <p:cNvSpPr>
              <a:spLocks noChangeArrowheads="1"/>
            </p:cNvSpPr>
            <p:nvPr/>
          </p:nvSpPr>
          <p:spPr bwMode="auto">
            <a:xfrm>
              <a:off x="4080" y="288"/>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6574" name="Oval 20">
              <a:extLst>
                <a:ext uri="{FF2B5EF4-FFF2-40B4-BE49-F238E27FC236}">
                  <a16:creationId xmlns:a16="http://schemas.microsoft.com/office/drawing/2014/main" id="{86BCCC3D-179F-A24A-9997-88E4838AA389}"/>
                </a:ext>
              </a:extLst>
            </p:cNvPr>
            <p:cNvSpPr>
              <a:spLocks noChangeArrowheads="1"/>
            </p:cNvSpPr>
            <p:nvPr/>
          </p:nvSpPr>
          <p:spPr bwMode="auto">
            <a:xfrm>
              <a:off x="4080" y="384"/>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6575" name="Oval 21">
              <a:extLst>
                <a:ext uri="{FF2B5EF4-FFF2-40B4-BE49-F238E27FC236}">
                  <a16:creationId xmlns:a16="http://schemas.microsoft.com/office/drawing/2014/main" id="{77058D58-5B32-804D-A4C1-8EEB4CDA89BD}"/>
                </a:ext>
              </a:extLst>
            </p:cNvPr>
            <p:cNvSpPr>
              <a:spLocks noChangeArrowheads="1"/>
            </p:cNvSpPr>
            <p:nvPr/>
          </p:nvSpPr>
          <p:spPr bwMode="auto">
            <a:xfrm>
              <a:off x="4032" y="480"/>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6576" name="Oval 22">
              <a:extLst>
                <a:ext uri="{FF2B5EF4-FFF2-40B4-BE49-F238E27FC236}">
                  <a16:creationId xmlns:a16="http://schemas.microsoft.com/office/drawing/2014/main" id="{F7CB5C14-875F-1747-A24A-4F69BFFA9EB1}"/>
                </a:ext>
              </a:extLst>
            </p:cNvPr>
            <p:cNvSpPr>
              <a:spLocks noChangeArrowheads="1"/>
            </p:cNvSpPr>
            <p:nvPr/>
          </p:nvSpPr>
          <p:spPr bwMode="auto">
            <a:xfrm>
              <a:off x="4032" y="576"/>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66571" name="Picture 35" descr="F:\macaroni copy.png">
            <a:extLst>
              <a:ext uri="{FF2B5EF4-FFF2-40B4-BE49-F238E27FC236}">
                <a16:creationId xmlns:a16="http://schemas.microsoft.com/office/drawing/2014/main" id="{A44E9D4D-C6CB-8D41-9F02-2E82426080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97238" y="2895600"/>
            <a:ext cx="150336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36" descr="F:\w bread.jpg">
            <a:extLst>
              <a:ext uri="{FF2B5EF4-FFF2-40B4-BE49-F238E27FC236}">
                <a16:creationId xmlns:a16="http://schemas.microsoft.com/office/drawing/2014/main" id="{5147002E-BC77-A94E-AF0F-0D962D03EA9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2971800"/>
            <a:ext cx="2632075" cy="3429000"/>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5" name="Text Box 23">
            <a:extLst>
              <a:ext uri="{FF2B5EF4-FFF2-40B4-BE49-F238E27FC236}">
                <a16:creationId xmlns:a16="http://schemas.microsoft.com/office/drawing/2014/main" id="{826F1E71-5913-4346-B185-96155EA512B7}"/>
              </a:ext>
            </a:extLst>
          </p:cNvPr>
          <p:cNvSpPr txBox="1">
            <a:spLocks noChangeArrowheads="1"/>
          </p:cNvSpPr>
          <p:nvPr/>
        </p:nvSpPr>
        <p:spPr bwMode="auto">
          <a:xfrm>
            <a:off x="381000" y="235352"/>
            <a:ext cx="51419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3600" dirty="0">
                <a:latin typeface="Microsoft Tai Le Regular"/>
              </a:rPr>
              <a:t>Refined foods that create rouleaux include:</a:t>
            </a:r>
          </a:p>
        </p:txBody>
      </p:sp>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5">
            <a:extLst>
              <a:ext uri="{FF2B5EF4-FFF2-40B4-BE49-F238E27FC236}">
                <a16:creationId xmlns:a16="http://schemas.microsoft.com/office/drawing/2014/main" id="{C75A4C14-E91D-284F-B4B6-77950C2239AD}"/>
              </a:ext>
            </a:extLst>
          </p:cNvPr>
          <p:cNvSpPr>
            <a:spLocks noChangeArrowheads="1"/>
          </p:cNvSpPr>
          <p:nvPr/>
        </p:nvSpPr>
        <p:spPr bwMode="auto">
          <a:xfrm>
            <a:off x="0" y="0"/>
            <a:ext cx="9144000" cy="685800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8611" name="Freeform 1027">
            <a:extLst>
              <a:ext uri="{FF2B5EF4-FFF2-40B4-BE49-F238E27FC236}">
                <a16:creationId xmlns:a16="http://schemas.microsoft.com/office/drawing/2014/main" id="{BE06EF67-8CF9-3E40-89FF-0BB015629E5E}"/>
              </a:ext>
            </a:extLst>
          </p:cNvPr>
          <p:cNvSpPr>
            <a:spLocks/>
          </p:cNvSpPr>
          <p:nvPr/>
        </p:nvSpPr>
        <p:spPr bwMode="white">
          <a:xfrm>
            <a:off x="0" y="4510088"/>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8612" name="Freeform 1028">
            <a:extLst>
              <a:ext uri="{FF2B5EF4-FFF2-40B4-BE49-F238E27FC236}">
                <a16:creationId xmlns:a16="http://schemas.microsoft.com/office/drawing/2014/main" id="{4EF18658-E458-8747-A901-B66A41D764E8}"/>
              </a:ext>
            </a:extLst>
          </p:cNvPr>
          <p:cNvSpPr>
            <a:spLocks/>
          </p:cNvSpPr>
          <p:nvPr/>
        </p:nvSpPr>
        <p:spPr bwMode="white">
          <a:xfrm>
            <a:off x="0" y="3838575"/>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8613" name="Freeform 1029">
            <a:extLst>
              <a:ext uri="{FF2B5EF4-FFF2-40B4-BE49-F238E27FC236}">
                <a16:creationId xmlns:a16="http://schemas.microsoft.com/office/drawing/2014/main" id="{CC8FB988-2226-434D-BEF5-995891B648C4}"/>
              </a:ext>
            </a:extLst>
          </p:cNvPr>
          <p:cNvSpPr>
            <a:spLocks/>
          </p:cNvSpPr>
          <p:nvPr/>
        </p:nvSpPr>
        <p:spPr bwMode="white">
          <a:xfrm>
            <a:off x="9525" y="3167063"/>
            <a:ext cx="9144000" cy="3690937"/>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8614" name="Freeform 1030">
            <a:extLst>
              <a:ext uri="{FF2B5EF4-FFF2-40B4-BE49-F238E27FC236}">
                <a16:creationId xmlns:a16="http://schemas.microsoft.com/office/drawing/2014/main" id="{2312CE12-B8C3-F342-BB17-B8375FF97BE3}"/>
              </a:ext>
            </a:extLst>
          </p:cNvPr>
          <p:cNvSpPr>
            <a:spLocks/>
          </p:cNvSpPr>
          <p:nvPr/>
        </p:nvSpPr>
        <p:spPr bwMode="white">
          <a:xfrm>
            <a:off x="0" y="2514600"/>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8615" name="Freeform 1031">
            <a:extLst>
              <a:ext uri="{FF2B5EF4-FFF2-40B4-BE49-F238E27FC236}">
                <a16:creationId xmlns:a16="http://schemas.microsoft.com/office/drawing/2014/main" id="{F3F43CBE-0A39-E345-8684-379FD05FE8DC}"/>
              </a:ext>
            </a:extLst>
          </p:cNvPr>
          <p:cNvSpPr>
            <a:spLocks/>
          </p:cNvSpPr>
          <p:nvPr/>
        </p:nvSpPr>
        <p:spPr bwMode="white">
          <a:xfrm>
            <a:off x="9525" y="1814513"/>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8616" name="Freeform 1032">
            <a:extLst>
              <a:ext uri="{FF2B5EF4-FFF2-40B4-BE49-F238E27FC236}">
                <a16:creationId xmlns:a16="http://schemas.microsoft.com/office/drawing/2014/main" id="{A481D6F8-3027-FA4C-B033-916F869E2034}"/>
              </a:ext>
            </a:extLst>
          </p:cNvPr>
          <p:cNvSpPr>
            <a:spLocks/>
          </p:cNvSpPr>
          <p:nvPr/>
        </p:nvSpPr>
        <p:spPr bwMode="white">
          <a:xfrm>
            <a:off x="9525" y="0"/>
            <a:ext cx="9144000" cy="1682750"/>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8617" name="Freeform 1033">
            <a:extLst>
              <a:ext uri="{FF2B5EF4-FFF2-40B4-BE49-F238E27FC236}">
                <a16:creationId xmlns:a16="http://schemas.microsoft.com/office/drawing/2014/main" id="{67590AA3-1EE8-F442-A6ED-4260EDF1AC8B}"/>
              </a:ext>
            </a:extLst>
          </p:cNvPr>
          <p:cNvSpPr>
            <a:spLocks/>
          </p:cNvSpPr>
          <p:nvPr/>
        </p:nvSpPr>
        <p:spPr bwMode="white">
          <a:xfrm>
            <a:off x="9525" y="0"/>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8618" name="Freeform 1034">
            <a:extLst>
              <a:ext uri="{FF2B5EF4-FFF2-40B4-BE49-F238E27FC236}">
                <a16:creationId xmlns:a16="http://schemas.microsoft.com/office/drawing/2014/main" id="{16AA31F4-0FD9-854D-A137-977F5E33DDEA}"/>
              </a:ext>
            </a:extLst>
          </p:cNvPr>
          <p:cNvSpPr>
            <a:spLocks/>
          </p:cNvSpPr>
          <p:nvPr/>
        </p:nvSpPr>
        <p:spPr bwMode="white">
          <a:xfrm>
            <a:off x="9525" y="0"/>
            <a:ext cx="4578350" cy="454025"/>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71020" name="Rectangle 1036">
            <a:extLst>
              <a:ext uri="{FF2B5EF4-FFF2-40B4-BE49-F238E27FC236}">
                <a16:creationId xmlns:a16="http://schemas.microsoft.com/office/drawing/2014/main" id="{1A06EBD2-F66D-9A4E-85A0-8A3FC597C72D}"/>
              </a:ext>
            </a:extLst>
          </p:cNvPr>
          <p:cNvSpPr>
            <a:spLocks noChangeArrowheads="1"/>
          </p:cNvSpPr>
          <p:nvPr/>
        </p:nvSpPr>
        <p:spPr bwMode="auto">
          <a:xfrm>
            <a:off x="685800" y="533400"/>
            <a:ext cx="7772400" cy="838200"/>
          </a:xfrm>
          <a:prstGeom prst="rect">
            <a:avLst/>
          </a:prstGeom>
          <a:solidFill>
            <a:srgbClr val="000080"/>
          </a:solidFill>
          <a:ln w="38100">
            <a:solidFill>
              <a:schemeClr val="bg1"/>
            </a:solidFill>
            <a:miter lim="800000"/>
            <a:headEnd/>
            <a:tailEnd/>
          </a:ln>
          <a:effectLst>
            <a:outerShdw blurRad="63500" dist="38099" dir="2700000" algn="ctr" rotWithShape="0">
              <a:schemeClr val="bg2">
                <a:alpha val="74998"/>
              </a:scheme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4400" b="1">
                <a:solidFill>
                  <a:schemeClr val="accent1"/>
                </a:solidFill>
                <a:effectLst>
                  <a:outerShdw blurRad="38100" dist="38100" dir="2700000" algn="tl">
                    <a:srgbClr val="000000"/>
                  </a:outerShdw>
                </a:effectLst>
                <a:latin typeface="Arial" panose="020B0604020202020204" pitchFamily="34" charset="0"/>
              </a:rPr>
              <a:t>Blood Flow Promoting Diet</a:t>
            </a:r>
            <a:endParaRPr lang="en-US" altLang="en-US" sz="4800" b="1">
              <a:solidFill>
                <a:schemeClr val="accent1"/>
              </a:solidFill>
              <a:effectLst>
                <a:outerShdw blurRad="38100" dist="38100" dir="2700000" algn="tl">
                  <a:srgbClr val="000000"/>
                </a:outerShdw>
              </a:effectLst>
              <a:latin typeface="Arial" panose="020B0604020202020204" pitchFamily="34" charset="0"/>
            </a:endParaRPr>
          </a:p>
        </p:txBody>
      </p:sp>
      <p:pic>
        <p:nvPicPr>
          <p:cNvPr id="171021" name="Picture 1037" descr="C:\Documents and Settings\Administrator\My Documents\My Pictures\vegetables.jpg">
            <a:extLst>
              <a:ext uri="{FF2B5EF4-FFF2-40B4-BE49-F238E27FC236}">
                <a16:creationId xmlns:a16="http://schemas.microsoft.com/office/drawing/2014/main" id="{D8693D82-AC6A-D749-8633-C8DEA83AC5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4400" y="2133600"/>
            <a:ext cx="3683000" cy="3048000"/>
          </a:xfrm>
          <a:prstGeom prst="rect">
            <a:avLst/>
          </a:prstGeom>
          <a:noFill/>
          <a:ln w="38100">
            <a:solidFill>
              <a:schemeClr val="accent1"/>
            </a:solidFill>
            <a:miter lim="800000"/>
            <a:headEnd/>
            <a:tailEnd/>
          </a:ln>
          <a:effectLst>
            <a:outerShdw blurRad="63500" dist="38099" dir="2700000" algn="ctr" rotWithShape="0">
              <a:schemeClr val="bg2">
                <a:alpha val="74998"/>
              </a:schemeClr>
            </a:outerShdw>
          </a:effectLst>
        </p:spPr>
      </p:pic>
      <p:sp>
        <p:nvSpPr>
          <p:cNvPr id="171023" name="Rectangle 1039">
            <a:extLst>
              <a:ext uri="{FF2B5EF4-FFF2-40B4-BE49-F238E27FC236}">
                <a16:creationId xmlns:a16="http://schemas.microsoft.com/office/drawing/2014/main" id="{9C2EAC67-DB66-EC4A-95A1-F44DBA0FB48C}"/>
              </a:ext>
            </a:extLst>
          </p:cNvPr>
          <p:cNvSpPr>
            <a:spLocks noGrp="1" noChangeArrowheads="1"/>
          </p:cNvSpPr>
          <p:nvPr>
            <p:ph type="body" idx="1"/>
          </p:nvPr>
        </p:nvSpPr>
        <p:spPr>
          <a:xfrm>
            <a:off x="685800" y="1905000"/>
            <a:ext cx="3657600" cy="4114800"/>
          </a:xfrm>
          <a:effectLst>
            <a:outerShdw blurRad="63500" dist="38099" dir="2700000" algn="ctr" rotWithShape="0">
              <a:schemeClr val="bg2">
                <a:alpha val="74997"/>
              </a:schemeClr>
            </a:outerShdw>
          </a:effectLst>
        </p:spPr>
        <p:txBody>
          <a:bodyPr/>
          <a:lstStyle/>
          <a:p>
            <a:pPr eaLnBrk="1" hangingPunct="1">
              <a:lnSpc>
                <a:spcPct val="120000"/>
              </a:lnSpc>
              <a:defRPr/>
            </a:pPr>
            <a:r>
              <a:rPr lang="en-US" sz="3600" dirty="0">
                <a:ea typeface="Times New Roman" charset="0"/>
                <a:cs typeface="Times New Roman" charset="0"/>
              </a:rPr>
              <a:t>Fruits and Vegetables improve blood flow. </a:t>
            </a:r>
          </a:p>
        </p:txBody>
      </p:sp>
    </p:spTree>
  </p:cSld>
  <p:clrMapOvr>
    <a:masterClrMapping/>
  </p:clrMapOvr>
  <mc:AlternateContent xmlns:mc="http://schemas.openxmlformats.org/markup-compatibility/2006" xmlns:p14="http://schemas.microsoft.com/office/powerpoint/2010/main">
    <mc:Choice Requires="p14">
      <p:transition p14:dur="250">
        <p:cover dir="d"/>
      </p:transition>
    </mc:Choice>
    <mc:Fallback xmlns="">
      <p:transition>
        <p:cover dir="d"/>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074">
            <a:extLst>
              <a:ext uri="{FF2B5EF4-FFF2-40B4-BE49-F238E27FC236}">
                <a16:creationId xmlns:a16="http://schemas.microsoft.com/office/drawing/2014/main" id="{5D73AA19-C032-F147-ABC1-E837497572AC}"/>
              </a:ext>
            </a:extLst>
          </p:cNvPr>
          <p:cNvSpPr>
            <a:spLocks noChangeArrowheads="1"/>
          </p:cNvSpPr>
          <p:nvPr/>
        </p:nvSpPr>
        <p:spPr bwMode="auto">
          <a:xfrm>
            <a:off x="0" y="0"/>
            <a:ext cx="9144000" cy="685800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9635" name="Freeform 3075">
            <a:extLst>
              <a:ext uri="{FF2B5EF4-FFF2-40B4-BE49-F238E27FC236}">
                <a16:creationId xmlns:a16="http://schemas.microsoft.com/office/drawing/2014/main" id="{4A2D0D6A-5212-DC48-AF47-33AEF03F64FB}"/>
              </a:ext>
            </a:extLst>
          </p:cNvPr>
          <p:cNvSpPr>
            <a:spLocks/>
          </p:cNvSpPr>
          <p:nvPr/>
        </p:nvSpPr>
        <p:spPr bwMode="white">
          <a:xfrm>
            <a:off x="0" y="4510088"/>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9636" name="Freeform 3076">
            <a:extLst>
              <a:ext uri="{FF2B5EF4-FFF2-40B4-BE49-F238E27FC236}">
                <a16:creationId xmlns:a16="http://schemas.microsoft.com/office/drawing/2014/main" id="{183B88A0-3721-DA4B-8A91-2B6BD3A067D6}"/>
              </a:ext>
            </a:extLst>
          </p:cNvPr>
          <p:cNvSpPr>
            <a:spLocks/>
          </p:cNvSpPr>
          <p:nvPr/>
        </p:nvSpPr>
        <p:spPr bwMode="white">
          <a:xfrm>
            <a:off x="0" y="3838575"/>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9637" name="Freeform 3077">
            <a:extLst>
              <a:ext uri="{FF2B5EF4-FFF2-40B4-BE49-F238E27FC236}">
                <a16:creationId xmlns:a16="http://schemas.microsoft.com/office/drawing/2014/main" id="{046412C7-E1C2-7B4E-8DB4-0BA9DC731319}"/>
              </a:ext>
            </a:extLst>
          </p:cNvPr>
          <p:cNvSpPr>
            <a:spLocks/>
          </p:cNvSpPr>
          <p:nvPr/>
        </p:nvSpPr>
        <p:spPr bwMode="white">
          <a:xfrm>
            <a:off x="9525" y="3167063"/>
            <a:ext cx="9144000" cy="3690937"/>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9638" name="Freeform 3078">
            <a:extLst>
              <a:ext uri="{FF2B5EF4-FFF2-40B4-BE49-F238E27FC236}">
                <a16:creationId xmlns:a16="http://schemas.microsoft.com/office/drawing/2014/main" id="{8B904D12-C7AF-274F-9B5A-577668506784}"/>
              </a:ext>
            </a:extLst>
          </p:cNvPr>
          <p:cNvSpPr>
            <a:spLocks/>
          </p:cNvSpPr>
          <p:nvPr/>
        </p:nvSpPr>
        <p:spPr bwMode="white">
          <a:xfrm>
            <a:off x="9525" y="2481263"/>
            <a:ext cx="9144000" cy="2497137"/>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9639" name="Freeform 3079">
            <a:extLst>
              <a:ext uri="{FF2B5EF4-FFF2-40B4-BE49-F238E27FC236}">
                <a16:creationId xmlns:a16="http://schemas.microsoft.com/office/drawing/2014/main" id="{362E6C45-6983-8D41-A9EA-B3C1C7D7CFD0}"/>
              </a:ext>
            </a:extLst>
          </p:cNvPr>
          <p:cNvSpPr>
            <a:spLocks/>
          </p:cNvSpPr>
          <p:nvPr/>
        </p:nvSpPr>
        <p:spPr bwMode="white">
          <a:xfrm>
            <a:off x="9525" y="1814513"/>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9640" name="Freeform 3080">
            <a:extLst>
              <a:ext uri="{FF2B5EF4-FFF2-40B4-BE49-F238E27FC236}">
                <a16:creationId xmlns:a16="http://schemas.microsoft.com/office/drawing/2014/main" id="{F972864D-6E77-044D-985F-F5D2DE3E5201}"/>
              </a:ext>
            </a:extLst>
          </p:cNvPr>
          <p:cNvSpPr>
            <a:spLocks/>
          </p:cNvSpPr>
          <p:nvPr/>
        </p:nvSpPr>
        <p:spPr bwMode="white">
          <a:xfrm>
            <a:off x="9525" y="0"/>
            <a:ext cx="9144000" cy="1682750"/>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9641" name="Freeform 3081">
            <a:extLst>
              <a:ext uri="{FF2B5EF4-FFF2-40B4-BE49-F238E27FC236}">
                <a16:creationId xmlns:a16="http://schemas.microsoft.com/office/drawing/2014/main" id="{0FD80F53-74E5-A842-A6A1-4057CF1738C1}"/>
              </a:ext>
            </a:extLst>
          </p:cNvPr>
          <p:cNvSpPr>
            <a:spLocks/>
          </p:cNvSpPr>
          <p:nvPr/>
        </p:nvSpPr>
        <p:spPr bwMode="white">
          <a:xfrm>
            <a:off x="9525" y="0"/>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9642" name="Freeform 3082">
            <a:extLst>
              <a:ext uri="{FF2B5EF4-FFF2-40B4-BE49-F238E27FC236}">
                <a16:creationId xmlns:a16="http://schemas.microsoft.com/office/drawing/2014/main" id="{775C3606-BEE4-6842-B9F9-E23C87122EB8}"/>
              </a:ext>
            </a:extLst>
          </p:cNvPr>
          <p:cNvSpPr>
            <a:spLocks/>
          </p:cNvSpPr>
          <p:nvPr/>
        </p:nvSpPr>
        <p:spPr bwMode="white">
          <a:xfrm>
            <a:off x="9525" y="0"/>
            <a:ext cx="4578350" cy="454025"/>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pic>
        <p:nvPicPr>
          <p:cNvPr id="13" name="Picture 12">
            <a:extLst>
              <a:ext uri="{FF2B5EF4-FFF2-40B4-BE49-F238E27FC236}">
                <a16:creationId xmlns:a16="http://schemas.microsoft.com/office/drawing/2014/main" id="{E5BD75C7-08FE-864A-9ABD-AA1A2C7002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0450285" cy="6858000"/>
          </a:xfrm>
          <a:prstGeom prst="rect">
            <a:avLst/>
          </a:prstGeom>
        </p:spPr>
      </p:pic>
      <p:sp>
        <p:nvSpPr>
          <p:cNvPr id="173069" name="Rectangle 3085">
            <a:extLst>
              <a:ext uri="{FF2B5EF4-FFF2-40B4-BE49-F238E27FC236}">
                <a16:creationId xmlns:a16="http://schemas.microsoft.com/office/drawing/2014/main" id="{8057C607-0E8D-994B-BC1A-E9ACF5290911}"/>
              </a:ext>
            </a:extLst>
          </p:cNvPr>
          <p:cNvSpPr>
            <a:spLocks noGrp="1" noChangeArrowheads="1"/>
          </p:cNvSpPr>
          <p:nvPr>
            <p:ph type="body" idx="1"/>
          </p:nvPr>
        </p:nvSpPr>
        <p:spPr>
          <a:xfrm>
            <a:off x="611188" y="548482"/>
            <a:ext cx="4191000" cy="6096000"/>
          </a:xfrm>
          <a:effectLst>
            <a:outerShdw blurRad="63500" dist="38099" dir="2700000" algn="ctr" rotWithShape="0">
              <a:schemeClr val="bg2">
                <a:alpha val="74997"/>
              </a:schemeClr>
            </a:outerShdw>
          </a:effectLst>
        </p:spPr>
        <p:txBody>
          <a:bodyPr/>
          <a:lstStyle/>
          <a:p>
            <a:pPr eaLnBrk="1" hangingPunct="1">
              <a:lnSpc>
                <a:spcPct val="110000"/>
              </a:lnSpc>
              <a:defRPr/>
            </a:pPr>
            <a:r>
              <a:rPr lang="en-US" sz="4000" dirty="0">
                <a:latin typeface="Microsoft Tai Le" panose="020B0502040204020203" pitchFamily="34" charset="0"/>
                <a:ea typeface="Times New Roman" charset="0"/>
                <a:cs typeface="Microsoft Tai Le" panose="020B0502040204020203" pitchFamily="34" charset="0"/>
              </a:rPr>
              <a:t>Omega-3 fatty acids in Fruits and vegetables, seeds and nuts promote blood flow. </a:t>
            </a: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ED39E-B726-664E-86CD-B7A09462A0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952" y="0"/>
            <a:ext cx="9749904" cy="6858000"/>
          </a:xfrm>
          <a:prstGeom prst="rect">
            <a:avLst/>
          </a:prstGeom>
        </p:spPr>
      </p:pic>
      <p:sp>
        <p:nvSpPr>
          <p:cNvPr id="2" name="Title 1">
            <a:extLst>
              <a:ext uri="{FF2B5EF4-FFF2-40B4-BE49-F238E27FC236}">
                <a16:creationId xmlns:a16="http://schemas.microsoft.com/office/drawing/2014/main" id="{6A50DF60-A9A4-614D-8267-683C6C87BA85}"/>
              </a:ext>
            </a:extLst>
          </p:cNvPr>
          <p:cNvSpPr>
            <a:spLocks noGrp="1"/>
          </p:cNvSpPr>
          <p:nvPr>
            <p:ph type="title"/>
          </p:nvPr>
        </p:nvSpPr>
        <p:spPr>
          <a:xfrm>
            <a:off x="685800" y="228600"/>
            <a:ext cx="7772400" cy="1143000"/>
          </a:xfrm>
        </p:spPr>
        <p:txBody>
          <a:bodyPr/>
          <a:lstStyle/>
          <a:p>
            <a:r>
              <a:rPr lang="en-US" dirty="0">
                <a:effectLst>
                  <a:outerShdw blurRad="50800" dist="38100" dir="2700000" algn="tl" rotWithShape="0">
                    <a:prstClr val="black"/>
                  </a:outerShdw>
                </a:effectLst>
                <a:latin typeface="Microsoft Tai Le" panose="020B0502040204020203" pitchFamily="34" charset="0"/>
                <a:cs typeface="Microsoft Tai Le" panose="020B0502040204020203" pitchFamily="34" charset="0"/>
              </a:rPr>
              <a:t> Arthritis does not have to end your game.</a:t>
            </a:r>
          </a:p>
        </p:txBody>
      </p:sp>
      <p:sp>
        <p:nvSpPr>
          <p:cNvPr id="6" name="Rectangle 5">
            <a:extLst>
              <a:ext uri="{FF2B5EF4-FFF2-40B4-BE49-F238E27FC236}">
                <a16:creationId xmlns:a16="http://schemas.microsoft.com/office/drawing/2014/main" id="{FEEDCD95-472D-1A48-A00C-4D685C92BDA9}"/>
              </a:ext>
            </a:extLst>
          </p:cNvPr>
          <p:cNvSpPr/>
          <p:nvPr/>
        </p:nvSpPr>
        <p:spPr>
          <a:xfrm>
            <a:off x="-214447" y="6581001"/>
            <a:ext cx="1800493" cy="276999"/>
          </a:xfrm>
          <a:prstGeom prst="rect">
            <a:avLst/>
          </a:prstGeom>
        </p:spPr>
        <p:txBody>
          <a:bodyPr wrap="none">
            <a:spAutoFit/>
          </a:bodyPr>
          <a:lstStyle/>
          <a:p>
            <a:r>
              <a:rPr lang="en-US" sz="1200" dirty="0">
                <a:latin typeface="Microsoft Tai Le Regular"/>
              </a:rPr>
              <a:t>https://</a:t>
            </a:r>
            <a:r>
              <a:rPr lang="en-US" sz="1200" dirty="0" err="1">
                <a:latin typeface="Microsoft Tai Le Regular"/>
              </a:rPr>
              <a:t>www.pexels.com</a:t>
            </a:r>
            <a:endParaRPr lang="en-US" sz="1200" dirty="0">
              <a:latin typeface="Microsoft Tai Le Regular"/>
            </a:endParaRPr>
          </a:p>
        </p:txBody>
      </p:sp>
    </p:spTree>
    <p:extLst>
      <p:ext uri="{BB962C8B-B14F-4D97-AF65-F5344CB8AC3E}">
        <p14:creationId xmlns:p14="http://schemas.microsoft.com/office/powerpoint/2010/main" val="2373173725"/>
      </p:ext>
    </p:extLst>
  </p:cSld>
  <p:clrMapOvr>
    <a:masterClrMapping/>
  </p:clrMapOvr>
  <mc:AlternateContent xmlns:mc="http://schemas.openxmlformats.org/markup-compatibility/2006" xmlns:p14="http://schemas.microsoft.com/office/powerpoint/2010/main">
    <mc:Choice Requires="p14">
      <p:transition p14:dur="250">
        <p:circle/>
      </p:transition>
    </mc:Choice>
    <mc:Fallback xmlns="">
      <p:transition>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a:extLst>
              <a:ext uri="{FF2B5EF4-FFF2-40B4-BE49-F238E27FC236}">
                <a16:creationId xmlns:a16="http://schemas.microsoft.com/office/drawing/2014/main" id="{9A4D722B-82ED-7943-BADE-326BD69B2622}"/>
              </a:ext>
            </a:extLst>
          </p:cNvPr>
          <p:cNvGrpSpPr>
            <a:grpSpLocks/>
          </p:cNvGrpSpPr>
          <p:nvPr/>
        </p:nvGrpSpPr>
        <p:grpSpPr bwMode="auto">
          <a:xfrm>
            <a:off x="6427788" y="-290513"/>
            <a:ext cx="2492375" cy="7272338"/>
            <a:chOff x="4049" y="-183"/>
            <a:chExt cx="1570" cy="4581"/>
          </a:xfrm>
        </p:grpSpPr>
        <p:sp>
          <p:nvSpPr>
            <p:cNvPr id="73745" name="Freeform 3">
              <a:extLst>
                <a:ext uri="{FF2B5EF4-FFF2-40B4-BE49-F238E27FC236}">
                  <a16:creationId xmlns:a16="http://schemas.microsoft.com/office/drawing/2014/main" id="{0B7081F8-0940-D44C-835A-EE38C68782CA}"/>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3746" name="Freeform 4">
              <a:extLst>
                <a:ext uri="{FF2B5EF4-FFF2-40B4-BE49-F238E27FC236}">
                  <a16:creationId xmlns:a16="http://schemas.microsoft.com/office/drawing/2014/main" id="{458240B0-8AB5-1940-89FB-AD339B811008}"/>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73731" name="Group 5">
            <a:extLst>
              <a:ext uri="{FF2B5EF4-FFF2-40B4-BE49-F238E27FC236}">
                <a16:creationId xmlns:a16="http://schemas.microsoft.com/office/drawing/2014/main" id="{F1236855-088F-C847-B4EF-0BB51CC8CC03}"/>
              </a:ext>
            </a:extLst>
          </p:cNvPr>
          <p:cNvGrpSpPr>
            <a:grpSpLocks/>
          </p:cNvGrpSpPr>
          <p:nvPr/>
        </p:nvGrpSpPr>
        <p:grpSpPr bwMode="auto">
          <a:xfrm>
            <a:off x="6448425" y="3200400"/>
            <a:ext cx="2271713" cy="460375"/>
            <a:chOff x="4062" y="2016"/>
            <a:chExt cx="1431" cy="290"/>
          </a:xfrm>
        </p:grpSpPr>
        <p:sp>
          <p:nvSpPr>
            <p:cNvPr id="73743" name="Freeform 6">
              <a:extLst>
                <a:ext uri="{FF2B5EF4-FFF2-40B4-BE49-F238E27FC236}">
                  <a16:creationId xmlns:a16="http://schemas.microsoft.com/office/drawing/2014/main" id="{12FA9F69-5C04-9743-9456-CF336A7A9EB2}"/>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3744" name="Freeform 7">
              <a:extLst>
                <a:ext uri="{FF2B5EF4-FFF2-40B4-BE49-F238E27FC236}">
                  <a16:creationId xmlns:a16="http://schemas.microsoft.com/office/drawing/2014/main" id="{E9A1737A-F10C-7C46-885F-65CA708424B8}"/>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73732" name="Group 8">
            <a:extLst>
              <a:ext uri="{FF2B5EF4-FFF2-40B4-BE49-F238E27FC236}">
                <a16:creationId xmlns:a16="http://schemas.microsoft.com/office/drawing/2014/main" id="{5EE5AD45-2C5A-FE4A-B71D-4DB617A59501}"/>
              </a:ext>
            </a:extLst>
          </p:cNvPr>
          <p:cNvGrpSpPr>
            <a:grpSpLocks/>
          </p:cNvGrpSpPr>
          <p:nvPr/>
        </p:nvGrpSpPr>
        <p:grpSpPr bwMode="auto">
          <a:xfrm>
            <a:off x="6200775" y="1828800"/>
            <a:ext cx="2835275" cy="3028950"/>
            <a:chOff x="3906" y="1152"/>
            <a:chExt cx="1786" cy="1908"/>
          </a:xfrm>
        </p:grpSpPr>
        <p:sp>
          <p:nvSpPr>
            <p:cNvPr id="73741" name="Freeform 9">
              <a:extLst>
                <a:ext uri="{FF2B5EF4-FFF2-40B4-BE49-F238E27FC236}">
                  <a16:creationId xmlns:a16="http://schemas.microsoft.com/office/drawing/2014/main" id="{6B63FD03-5D28-0D42-9178-0C758EE06634}"/>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3742" name="Freeform 10">
              <a:extLst>
                <a:ext uri="{FF2B5EF4-FFF2-40B4-BE49-F238E27FC236}">
                  <a16:creationId xmlns:a16="http://schemas.microsoft.com/office/drawing/2014/main" id="{A6AFC833-242A-1D47-A832-70CEB1B9AA89}"/>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73733" name="Group 11">
            <a:extLst>
              <a:ext uri="{FF2B5EF4-FFF2-40B4-BE49-F238E27FC236}">
                <a16:creationId xmlns:a16="http://schemas.microsoft.com/office/drawing/2014/main" id="{7BD159D0-2247-EA46-9ECB-814DF3415829}"/>
              </a:ext>
            </a:extLst>
          </p:cNvPr>
          <p:cNvGrpSpPr>
            <a:grpSpLocks/>
          </p:cNvGrpSpPr>
          <p:nvPr/>
        </p:nvGrpSpPr>
        <p:grpSpPr bwMode="auto">
          <a:xfrm>
            <a:off x="5522913" y="-381000"/>
            <a:ext cx="1639887" cy="7315200"/>
            <a:chOff x="3413" y="-144"/>
            <a:chExt cx="1033" cy="4419"/>
          </a:xfrm>
        </p:grpSpPr>
        <p:sp>
          <p:nvSpPr>
            <p:cNvPr id="73738" name="Freeform 12">
              <a:extLst>
                <a:ext uri="{FF2B5EF4-FFF2-40B4-BE49-F238E27FC236}">
                  <a16:creationId xmlns:a16="http://schemas.microsoft.com/office/drawing/2014/main" id="{85F94C19-06BF-0042-9F6E-2C0EAEA97858}"/>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3739" name="Freeform 13">
              <a:extLst>
                <a:ext uri="{FF2B5EF4-FFF2-40B4-BE49-F238E27FC236}">
                  <a16:creationId xmlns:a16="http://schemas.microsoft.com/office/drawing/2014/main" id="{067875C7-8046-A04E-A804-FE48D300B60B}"/>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3740" name="Freeform 14">
              <a:extLst>
                <a:ext uri="{FF2B5EF4-FFF2-40B4-BE49-F238E27FC236}">
                  <a16:creationId xmlns:a16="http://schemas.microsoft.com/office/drawing/2014/main" id="{9A99D527-5E03-BB43-8F9D-FEB28CE67562}"/>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73734" name="Text Box 16">
            <a:extLst>
              <a:ext uri="{FF2B5EF4-FFF2-40B4-BE49-F238E27FC236}">
                <a16:creationId xmlns:a16="http://schemas.microsoft.com/office/drawing/2014/main" id="{9C550154-2CD1-094D-8381-A0885A66D615}"/>
              </a:ext>
            </a:extLst>
          </p:cNvPr>
          <p:cNvSpPr txBox="1">
            <a:spLocks noChangeArrowheads="1"/>
          </p:cNvSpPr>
          <p:nvPr/>
        </p:nvSpPr>
        <p:spPr bwMode="auto">
          <a:xfrm>
            <a:off x="1143000" y="2819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endParaRPr lang="en-US" altLang="en-US" dirty="0">
              <a:latin typeface="Microsoft Tai Le Regular"/>
            </a:endParaRPr>
          </a:p>
        </p:txBody>
      </p:sp>
      <p:sp>
        <p:nvSpPr>
          <p:cNvPr id="73735" name="WordArt 17">
            <a:extLst>
              <a:ext uri="{FF2B5EF4-FFF2-40B4-BE49-F238E27FC236}">
                <a16:creationId xmlns:a16="http://schemas.microsoft.com/office/drawing/2014/main" id="{6AB37244-C42A-E043-9D5E-6B4A7C505DED}"/>
              </a:ext>
            </a:extLst>
          </p:cNvPr>
          <p:cNvSpPr>
            <a:spLocks noChangeArrowheads="1" noChangeShapeType="1" noTextEdit="1"/>
          </p:cNvSpPr>
          <p:nvPr/>
        </p:nvSpPr>
        <p:spPr bwMode="auto">
          <a:xfrm>
            <a:off x="152400" y="1295400"/>
            <a:ext cx="5181600" cy="1752600"/>
          </a:xfrm>
          <a:prstGeom prst="rect">
            <a:avLst/>
          </a:prstGeom>
        </p:spPr>
        <p:txBody>
          <a:bodyPr wrap="none" fromWordArt="1">
            <a:prstTxWarp prst="textDeflate">
              <a:avLst>
                <a:gd name="adj" fmla="val 30162"/>
              </a:avLst>
            </a:prstTxWarp>
          </a:bodyPr>
          <a:lstStyle/>
          <a:p>
            <a:r>
              <a:rPr lang="en-US" sz="3600" b="1" kern="10">
                <a:ln w="9525">
                  <a:solidFill>
                    <a:srgbClr val="000000"/>
                  </a:solidFill>
                  <a:round/>
                  <a:headEnd/>
                  <a:tailEnd/>
                </a:ln>
                <a:solidFill>
                  <a:schemeClr val="hlink"/>
                </a:solidFill>
                <a:effectLst>
                  <a:outerShdw dist="35921" dir="2700000" algn="ctr" rotWithShape="0">
                    <a:srgbClr val="4D4D4D">
                      <a:alpha val="74997"/>
                    </a:srgbClr>
                  </a:outerShdw>
                </a:effectLst>
                <a:latin typeface="Bernard MT Condensed" panose="02050806060905020404" pitchFamily="18" charset="77"/>
              </a:rPr>
              <a:t>VASOACTIVE FOODS</a:t>
            </a:r>
          </a:p>
        </p:txBody>
      </p:sp>
      <p:pic>
        <p:nvPicPr>
          <p:cNvPr id="73736" name="Picture 22" descr="C:\untitled1.bmp">
            <a:extLst>
              <a:ext uri="{FF2B5EF4-FFF2-40B4-BE49-F238E27FC236}">
                <a16:creationId xmlns:a16="http://schemas.microsoft.com/office/drawing/2014/main" id="{111A7622-4681-8740-9898-BF1513B7F0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304800"/>
            <a:ext cx="5029200" cy="754063"/>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91" name="Picture 23" descr="F:\snake copy.png">
            <a:extLst>
              <a:ext uri="{FF2B5EF4-FFF2-40B4-BE49-F238E27FC236}">
                <a16:creationId xmlns:a16="http://schemas.microsoft.com/office/drawing/2014/main" id="{958AEC7B-8A9F-B145-A0B0-FD9A978E76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9825" y="2971800"/>
            <a:ext cx="3051175" cy="3473450"/>
          </a:xfrm>
          <a:prstGeom prst="rect">
            <a:avLst/>
          </a:prstGeom>
          <a:noFill/>
          <a:effectLst>
            <a:outerShdw blurRad="63500" dist="71842" dir="2700000" algn="ctr" rotWithShape="0">
              <a:schemeClr val="bg2">
                <a:alpha val="74998"/>
              </a:schemeClr>
            </a:outerShdw>
          </a:effectLst>
        </p:spPr>
      </p:pic>
    </p:spTree>
  </p:cSld>
  <p:clrMapOvr>
    <a:masterClrMapping/>
  </p:clrMapOvr>
  <mc:AlternateContent xmlns:mc="http://schemas.openxmlformats.org/markup-compatibility/2006" xmlns:p14="http://schemas.microsoft.com/office/powerpoint/2010/main">
    <mc:Choice Requires="p14">
      <p:transition p14:dur="250">
        <p:pull dir="u"/>
      </p:transition>
    </mc:Choice>
    <mc:Fallback xmlns="">
      <p:transition>
        <p:pull dir="u"/>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a:extLst>
              <a:ext uri="{FF2B5EF4-FFF2-40B4-BE49-F238E27FC236}">
                <a16:creationId xmlns:a16="http://schemas.microsoft.com/office/drawing/2014/main" id="{5D9845FF-C997-7A41-9F10-DFE3748066FC}"/>
              </a:ext>
            </a:extLst>
          </p:cNvPr>
          <p:cNvGrpSpPr>
            <a:grpSpLocks/>
          </p:cNvGrpSpPr>
          <p:nvPr/>
        </p:nvGrpSpPr>
        <p:grpSpPr bwMode="auto">
          <a:xfrm>
            <a:off x="6427788" y="-290513"/>
            <a:ext cx="2492375" cy="7272338"/>
            <a:chOff x="4049" y="-183"/>
            <a:chExt cx="1570" cy="4581"/>
          </a:xfrm>
        </p:grpSpPr>
        <p:sp>
          <p:nvSpPr>
            <p:cNvPr id="74769" name="Freeform 3">
              <a:extLst>
                <a:ext uri="{FF2B5EF4-FFF2-40B4-BE49-F238E27FC236}">
                  <a16:creationId xmlns:a16="http://schemas.microsoft.com/office/drawing/2014/main" id="{EDD16B96-0499-A845-934D-473265F029E1}"/>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4770" name="Freeform 4">
              <a:extLst>
                <a:ext uri="{FF2B5EF4-FFF2-40B4-BE49-F238E27FC236}">
                  <a16:creationId xmlns:a16="http://schemas.microsoft.com/office/drawing/2014/main" id="{559A5F4B-34A2-3946-93D6-D69B7BE5ABD0}"/>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74755" name="Group 5">
            <a:extLst>
              <a:ext uri="{FF2B5EF4-FFF2-40B4-BE49-F238E27FC236}">
                <a16:creationId xmlns:a16="http://schemas.microsoft.com/office/drawing/2014/main" id="{D02CC620-9DD5-384A-9C9E-0E7860320EEB}"/>
              </a:ext>
            </a:extLst>
          </p:cNvPr>
          <p:cNvGrpSpPr>
            <a:grpSpLocks/>
          </p:cNvGrpSpPr>
          <p:nvPr/>
        </p:nvGrpSpPr>
        <p:grpSpPr bwMode="auto">
          <a:xfrm>
            <a:off x="6448425" y="3200400"/>
            <a:ext cx="2271713" cy="460375"/>
            <a:chOff x="4062" y="2016"/>
            <a:chExt cx="1431" cy="290"/>
          </a:xfrm>
        </p:grpSpPr>
        <p:sp>
          <p:nvSpPr>
            <p:cNvPr id="74767" name="Freeform 6">
              <a:extLst>
                <a:ext uri="{FF2B5EF4-FFF2-40B4-BE49-F238E27FC236}">
                  <a16:creationId xmlns:a16="http://schemas.microsoft.com/office/drawing/2014/main" id="{7B5C6CDB-D2EC-6449-B048-988CE84F7C0B}"/>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4768" name="Freeform 7">
              <a:extLst>
                <a:ext uri="{FF2B5EF4-FFF2-40B4-BE49-F238E27FC236}">
                  <a16:creationId xmlns:a16="http://schemas.microsoft.com/office/drawing/2014/main" id="{D0E93248-CAEB-BD43-B1F4-EEF3E0552FAA}"/>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74756" name="Group 8">
            <a:extLst>
              <a:ext uri="{FF2B5EF4-FFF2-40B4-BE49-F238E27FC236}">
                <a16:creationId xmlns:a16="http://schemas.microsoft.com/office/drawing/2014/main" id="{6B72379E-CDC5-1F44-9A7A-FF9E74911817}"/>
              </a:ext>
            </a:extLst>
          </p:cNvPr>
          <p:cNvGrpSpPr>
            <a:grpSpLocks/>
          </p:cNvGrpSpPr>
          <p:nvPr/>
        </p:nvGrpSpPr>
        <p:grpSpPr bwMode="auto">
          <a:xfrm>
            <a:off x="6200775" y="1828800"/>
            <a:ext cx="2835275" cy="3028950"/>
            <a:chOff x="3906" y="1152"/>
            <a:chExt cx="1786" cy="1908"/>
          </a:xfrm>
        </p:grpSpPr>
        <p:sp>
          <p:nvSpPr>
            <p:cNvPr id="74765" name="Freeform 9">
              <a:extLst>
                <a:ext uri="{FF2B5EF4-FFF2-40B4-BE49-F238E27FC236}">
                  <a16:creationId xmlns:a16="http://schemas.microsoft.com/office/drawing/2014/main" id="{BA5F2696-86A6-D949-B517-74FBA6684478}"/>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4766" name="Freeform 10">
              <a:extLst>
                <a:ext uri="{FF2B5EF4-FFF2-40B4-BE49-F238E27FC236}">
                  <a16:creationId xmlns:a16="http://schemas.microsoft.com/office/drawing/2014/main" id="{8F90DD14-DF3D-0645-BC3F-3BE9D8184D2E}"/>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74757" name="Text Box 16">
            <a:extLst>
              <a:ext uri="{FF2B5EF4-FFF2-40B4-BE49-F238E27FC236}">
                <a16:creationId xmlns:a16="http://schemas.microsoft.com/office/drawing/2014/main" id="{75CD24C3-1820-5648-83EE-AF7560394B0F}"/>
              </a:ext>
            </a:extLst>
          </p:cNvPr>
          <p:cNvSpPr txBox="1">
            <a:spLocks noChangeArrowheads="1"/>
          </p:cNvSpPr>
          <p:nvPr/>
        </p:nvSpPr>
        <p:spPr bwMode="auto">
          <a:xfrm>
            <a:off x="1143000" y="2819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endParaRPr lang="en-US" altLang="en-US" dirty="0">
              <a:latin typeface="Microsoft Tai Le Regular"/>
            </a:endParaRPr>
          </a:p>
        </p:txBody>
      </p:sp>
      <p:sp>
        <p:nvSpPr>
          <p:cNvPr id="12305" name="Rectangle 17">
            <a:extLst>
              <a:ext uri="{FF2B5EF4-FFF2-40B4-BE49-F238E27FC236}">
                <a16:creationId xmlns:a16="http://schemas.microsoft.com/office/drawing/2014/main" id="{D9D53249-43EA-B444-8BD5-3DFF4AB72332}"/>
              </a:ext>
            </a:extLst>
          </p:cNvPr>
          <p:cNvSpPr>
            <a:spLocks noChangeArrowheads="1"/>
          </p:cNvSpPr>
          <p:nvPr/>
        </p:nvSpPr>
        <p:spPr bwMode="auto">
          <a:xfrm>
            <a:off x="304800" y="1600200"/>
            <a:ext cx="4572000" cy="38164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l">
              <a:lnSpc>
                <a:spcPct val="140000"/>
              </a:lnSpc>
              <a:spcBef>
                <a:spcPct val="50000"/>
              </a:spcBef>
              <a:defRPr/>
            </a:pPr>
            <a:r>
              <a:rPr lang="en-US" sz="4400" dirty="0">
                <a:latin typeface="Microsoft Tai Le Regular"/>
                <a:ea typeface="+mn-ea"/>
              </a:rPr>
              <a:t>Vasoactive foods constrict free blood flow to the joint.</a:t>
            </a:r>
          </a:p>
        </p:txBody>
      </p:sp>
      <p:pic>
        <p:nvPicPr>
          <p:cNvPr id="74759" name="Picture 22" descr="C:\Documents and Settings\Administrator\My Documents\My Pictures\VASOACTIVE.gif">
            <a:extLst>
              <a:ext uri="{FF2B5EF4-FFF2-40B4-BE49-F238E27FC236}">
                <a16:creationId xmlns:a16="http://schemas.microsoft.com/office/drawing/2014/main" id="{7EF94AE4-267B-EF48-8F00-F34DAC4E9A33}"/>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527675" y="-228600"/>
            <a:ext cx="163512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Oval 23">
            <a:extLst>
              <a:ext uri="{FF2B5EF4-FFF2-40B4-BE49-F238E27FC236}">
                <a16:creationId xmlns:a16="http://schemas.microsoft.com/office/drawing/2014/main" id="{024C27E1-7231-1E49-9ED5-8CE17FA4D5DE}"/>
              </a:ext>
            </a:extLst>
          </p:cNvPr>
          <p:cNvSpPr>
            <a:spLocks noChangeArrowheads="1"/>
          </p:cNvSpPr>
          <p:nvPr/>
        </p:nvSpPr>
        <p:spPr bwMode="auto">
          <a:xfrm>
            <a:off x="6096000" y="1981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4761" name="Oval 24">
            <a:extLst>
              <a:ext uri="{FF2B5EF4-FFF2-40B4-BE49-F238E27FC236}">
                <a16:creationId xmlns:a16="http://schemas.microsoft.com/office/drawing/2014/main" id="{D5BA655D-2283-B54E-8E2A-5E3FFF3E2C0D}"/>
              </a:ext>
            </a:extLst>
          </p:cNvPr>
          <p:cNvSpPr>
            <a:spLocks noChangeArrowheads="1"/>
          </p:cNvSpPr>
          <p:nvPr/>
        </p:nvSpPr>
        <p:spPr bwMode="auto">
          <a:xfrm>
            <a:off x="6248400" y="1600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4762" name="Oval 25">
            <a:extLst>
              <a:ext uri="{FF2B5EF4-FFF2-40B4-BE49-F238E27FC236}">
                <a16:creationId xmlns:a16="http://schemas.microsoft.com/office/drawing/2014/main" id="{8CF365B1-227A-C948-B053-0D53BCFC45B6}"/>
              </a:ext>
            </a:extLst>
          </p:cNvPr>
          <p:cNvSpPr>
            <a:spLocks noChangeArrowheads="1"/>
          </p:cNvSpPr>
          <p:nvPr/>
        </p:nvSpPr>
        <p:spPr bwMode="auto">
          <a:xfrm>
            <a:off x="6324600" y="1219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4763" name="Line 26">
            <a:extLst>
              <a:ext uri="{FF2B5EF4-FFF2-40B4-BE49-F238E27FC236}">
                <a16:creationId xmlns:a16="http://schemas.microsoft.com/office/drawing/2014/main" id="{13BEA0BF-5DC8-A541-8527-736864748D83}"/>
              </a:ext>
            </a:extLst>
          </p:cNvPr>
          <p:cNvSpPr>
            <a:spLocks noChangeShapeType="1"/>
          </p:cNvSpPr>
          <p:nvPr/>
        </p:nvSpPr>
        <p:spPr bwMode="auto">
          <a:xfrm flipV="1">
            <a:off x="4800600" y="2667000"/>
            <a:ext cx="990600" cy="457200"/>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Microsoft Tai Le Regular"/>
            </a:endParaRPr>
          </a:p>
        </p:txBody>
      </p:sp>
    </p:spTree>
  </p:cSld>
  <p:clrMapOvr>
    <a:masterClrMapping/>
  </p:clrMapOvr>
  <mc:AlternateContent xmlns:mc="http://schemas.openxmlformats.org/markup-compatibility/2006" xmlns:p14="http://schemas.microsoft.com/office/powerpoint/2010/main">
    <mc:Choice Requires="p14">
      <p:transition p14:dur="250">
        <p:zoom/>
      </p:transition>
    </mc:Choice>
    <mc:Fallback xmlns="">
      <p:transition>
        <p:zo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2">
            <a:extLst>
              <a:ext uri="{FF2B5EF4-FFF2-40B4-BE49-F238E27FC236}">
                <a16:creationId xmlns:a16="http://schemas.microsoft.com/office/drawing/2014/main" id="{362F5318-F8DE-1547-9CC3-607E5A251932}"/>
              </a:ext>
            </a:extLst>
          </p:cNvPr>
          <p:cNvGrpSpPr>
            <a:grpSpLocks/>
          </p:cNvGrpSpPr>
          <p:nvPr/>
        </p:nvGrpSpPr>
        <p:grpSpPr bwMode="auto">
          <a:xfrm>
            <a:off x="6400800" y="-261938"/>
            <a:ext cx="2492375" cy="7272338"/>
            <a:chOff x="4049" y="-183"/>
            <a:chExt cx="1570" cy="4581"/>
          </a:xfrm>
        </p:grpSpPr>
        <p:sp>
          <p:nvSpPr>
            <p:cNvPr id="75795" name="Freeform 3">
              <a:extLst>
                <a:ext uri="{FF2B5EF4-FFF2-40B4-BE49-F238E27FC236}">
                  <a16:creationId xmlns:a16="http://schemas.microsoft.com/office/drawing/2014/main" id="{D581724C-ABEE-CD47-A49A-DA572C067304}"/>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5796" name="Freeform 4">
              <a:extLst>
                <a:ext uri="{FF2B5EF4-FFF2-40B4-BE49-F238E27FC236}">
                  <a16:creationId xmlns:a16="http://schemas.microsoft.com/office/drawing/2014/main" id="{DB2C7C87-8F00-6B4E-A128-DEAFF84C6897}"/>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75779" name="Group 5">
            <a:extLst>
              <a:ext uri="{FF2B5EF4-FFF2-40B4-BE49-F238E27FC236}">
                <a16:creationId xmlns:a16="http://schemas.microsoft.com/office/drawing/2014/main" id="{FA3FD1CB-1B2C-CC45-A2B8-790AAF3BC972}"/>
              </a:ext>
            </a:extLst>
          </p:cNvPr>
          <p:cNvGrpSpPr>
            <a:grpSpLocks/>
          </p:cNvGrpSpPr>
          <p:nvPr/>
        </p:nvGrpSpPr>
        <p:grpSpPr bwMode="auto">
          <a:xfrm>
            <a:off x="6448425" y="3200400"/>
            <a:ext cx="2271713" cy="460375"/>
            <a:chOff x="4062" y="2016"/>
            <a:chExt cx="1431" cy="290"/>
          </a:xfrm>
        </p:grpSpPr>
        <p:sp>
          <p:nvSpPr>
            <p:cNvPr id="75793" name="Freeform 6">
              <a:extLst>
                <a:ext uri="{FF2B5EF4-FFF2-40B4-BE49-F238E27FC236}">
                  <a16:creationId xmlns:a16="http://schemas.microsoft.com/office/drawing/2014/main" id="{15CB7DB6-A853-8B4E-9FF2-6B8B3E45AF08}"/>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5794" name="Freeform 7">
              <a:extLst>
                <a:ext uri="{FF2B5EF4-FFF2-40B4-BE49-F238E27FC236}">
                  <a16:creationId xmlns:a16="http://schemas.microsoft.com/office/drawing/2014/main" id="{725AB184-E94B-9843-A8FB-0E7206666BDC}"/>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75780" name="Group 8">
            <a:extLst>
              <a:ext uri="{FF2B5EF4-FFF2-40B4-BE49-F238E27FC236}">
                <a16:creationId xmlns:a16="http://schemas.microsoft.com/office/drawing/2014/main" id="{17F11B12-B1BD-0B42-8829-4EE767C0E791}"/>
              </a:ext>
            </a:extLst>
          </p:cNvPr>
          <p:cNvGrpSpPr>
            <a:grpSpLocks/>
          </p:cNvGrpSpPr>
          <p:nvPr/>
        </p:nvGrpSpPr>
        <p:grpSpPr bwMode="auto">
          <a:xfrm>
            <a:off x="6200775" y="1828800"/>
            <a:ext cx="2835275" cy="3028950"/>
            <a:chOff x="3906" y="1152"/>
            <a:chExt cx="1786" cy="1908"/>
          </a:xfrm>
        </p:grpSpPr>
        <p:sp>
          <p:nvSpPr>
            <p:cNvPr id="75791" name="Freeform 9">
              <a:extLst>
                <a:ext uri="{FF2B5EF4-FFF2-40B4-BE49-F238E27FC236}">
                  <a16:creationId xmlns:a16="http://schemas.microsoft.com/office/drawing/2014/main" id="{5F28CAF2-F8EB-A24B-B735-121BE0FA28EC}"/>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5792" name="Freeform 10">
              <a:extLst>
                <a:ext uri="{FF2B5EF4-FFF2-40B4-BE49-F238E27FC236}">
                  <a16:creationId xmlns:a16="http://schemas.microsoft.com/office/drawing/2014/main" id="{12A06730-D964-0842-9D02-E8082A2424DA}"/>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75781" name="Text Box 12">
            <a:extLst>
              <a:ext uri="{FF2B5EF4-FFF2-40B4-BE49-F238E27FC236}">
                <a16:creationId xmlns:a16="http://schemas.microsoft.com/office/drawing/2014/main" id="{D90CBA4C-C8CF-3A4F-B815-A3E401EF5DE6}"/>
              </a:ext>
            </a:extLst>
          </p:cNvPr>
          <p:cNvSpPr txBox="1">
            <a:spLocks noChangeArrowheads="1"/>
          </p:cNvSpPr>
          <p:nvPr/>
        </p:nvSpPr>
        <p:spPr bwMode="auto">
          <a:xfrm>
            <a:off x="1143000" y="2819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endParaRPr lang="en-US" altLang="en-US" dirty="0">
              <a:latin typeface="Microsoft Tai Le Regular"/>
            </a:endParaRPr>
          </a:p>
        </p:txBody>
      </p:sp>
      <p:pic>
        <p:nvPicPr>
          <p:cNvPr id="75782" name="Picture 14" descr="C:\Documents and Settings\Administrator\My Documents\My Pictures\VASOACTIVE.gif">
            <a:extLst>
              <a:ext uri="{FF2B5EF4-FFF2-40B4-BE49-F238E27FC236}">
                <a16:creationId xmlns:a16="http://schemas.microsoft.com/office/drawing/2014/main" id="{AED1230A-0030-3545-89A8-130CC435AD8E}"/>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527675" y="-228600"/>
            <a:ext cx="163512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Oval 15">
            <a:extLst>
              <a:ext uri="{FF2B5EF4-FFF2-40B4-BE49-F238E27FC236}">
                <a16:creationId xmlns:a16="http://schemas.microsoft.com/office/drawing/2014/main" id="{16AE9F20-75E6-8645-813A-847B18E68A39}"/>
              </a:ext>
            </a:extLst>
          </p:cNvPr>
          <p:cNvSpPr>
            <a:spLocks noChangeArrowheads="1"/>
          </p:cNvSpPr>
          <p:nvPr/>
        </p:nvSpPr>
        <p:spPr bwMode="auto">
          <a:xfrm>
            <a:off x="6096000" y="1981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5784" name="Oval 16">
            <a:extLst>
              <a:ext uri="{FF2B5EF4-FFF2-40B4-BE49-F238E27FC236}">
                <a16:creationId xmlns:a16="http://schemas.microsoft.com/office/drawing/2014/main" id="{31E4911A-BE35-754A-870F-6F9F8833C5CF}"/>
              </a:ext>
            </a:extLst>
          </p:cNvPr>
          <p:cNvSpPr>
            <a:spLocks noChangeArrowheads="1"/>
          </p:cNvSpPr>
          <p:nvPr/>
        </p:nvSpPr>
        <p:spPr bwMode="auto">
          <a:xfrm>
            <a:off x="6248400" y="1600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5785" name="Oval 17">
            <a:extLst>
              <a:ext uri="{FF2B5EF4-FFF2-40B4-BE49-F238E27FC236}">
                <a16:creationId xmlns:a16="http://schemas.microsoft.com/office/drawing/2014/main" id="{9FC31FFC-0DEB-1F43-908B-F32C62FC7B6C}"/>
              </a:ext>
            </a:extLst>
          </p:cNvPr>
          <p:cNvSpPr>
            <a:spLocks noChangeArrowheads="1"/>
          </p:cNvSpPr>
          <p:nvPr/>
        </p:nvSpPr>
        <p:spPr bwMode="auto">
          <a:xfrm>
            <a:off x="6324600" y="1219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34837" name="Text Box 21">
            <a:extLst>
              <a:ext uri="{FF2B5EF4-FFF2-40B4-BE49-F238E27FC236}">
                <a16:creationId xmlns:a16="http://schemas.microsoft.com/office/drawing/2014/main" id="{159C8FAE-AA48-E848-B4EB-87C396E55B96}"/>
              </a:ext>
            </a:extLst>
          </p:cNvPr>
          <p:cNvSpPr txBox="1">
            <a:spLocks noChangeArrowheads="1"/>
          </p:cNvSpPr>
          <p:nvPr/>
        </p:nvSpPr>
        <p:spPr bwMode="auto">
          <a:xfrm>
            <a:off x="304800" y="-28412"/>
            <a:ext cx="5334000" cy="205902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l">
              <a:lnSpc>
                <a:spcPct val="120000"/>
              </a:lnSpc>
              <a:defRPr/>
            </a:pPr>
            <a:r>
              <a:rPr lang="en-US" sz="3600" dirty="0">
                <a:latin typeface="Microsoft Tai Le Regular"/>
                <a:ea typeface="+mn-ea"/>
              </a:rPr>
              <a:t>Vasoactive foods include:</a:t>
            </a:r>
          </a:p>
          <a:p>
            <a:pPr algn="l">
              <a:lnSpc>
                <a:spcPct val="120000"/>
              </a:lnSpc>
              <a:defRPr/>
            </a:pPr>
            <a:r>
              <a:rPr lang="en-US" sz="3600" dirty="0">
                <a:latin typeface="Microsoft Tai Le Regular"/>
                <a:ea typeface="+mn-ea"/>
              </a:rPr>
              <a:t>Foods containing Caffeine.</a:t>
            </a:r>
          </a:p>
        </p:txBody>
      </p:sp>
      <p:grpSp>
        <p:nvGrpSpPr>
          <p:cNvPr id="5" name="Group 20">
            <a:extLst>
              <a:ext uri="{FF2B5EF4-FFF2-40B4-BE49-F238E27FC236}">
                <a16:creationId xmlns:a16="http://schemas.microsoft.com/office/drawing/2014/main" id="{DB03F704-C9C2-3448-B4E3-16096920BD75}"/>
              </a:ext>
            </a:extLst>
          </p:cNvPr>
          <p:cNvGrpSpPr>
            <a:grpSpLocks/>
          </p:cNvGrpSpPr>
          <p:nvPr/>
        </p:nvGrpSpPr>
        <p:grpSpPr bwMode="auto">
          <a:xfrm>
            <a:off x="1254125" y="2438400"/>
            <a:ext cx="3089275" cy="4267200"/>
            <a:chOff x="790" y="1536"/>
            <a:chExt cx="1946" cy="2688"/>
          </a:xfrm>
        </p:grpSpPr>
        <p:sp>
          <p:nvSpPr>
            <p:cNvPr id="34840" name="Text Box 24">
              <a:extLst>
                <a:ext uri="{FF2B5EF4-FFF2-40B4-BE49-F238E27FC236}">
                  <a16:creationId xmlns:a16="http://schemas.microsoft.com/office/drawing/2014/main" id="{9C6FCDAB-2860-B74C-87C2-BC33A85F025A}"/>
                </a:ext>
              </a:extLst>
            </p:cNvPr>
            <p:cNvSpPr txBox="1">
              <a:spLocks noChangeArrowheads="1"/>
            </p:cNvSpPr>
            <p:nvPr/>
          </p:nvSpPr>
          <p:spPr bwMode="auto">
            <a:xfrm>
              <a:off x="1152" y="1536"/>
              <a:ext cx="1584" cy="48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sz="4400" dirty="0">
                  <a:latin typeface="Microsoft Tai Le Regular"/>
                  <a:ea typeface="+mn-ea"/>
                </a:rPr>
                <a:t>Coffee</a:t>
              </a:r>
            </a:p>
          </p:txBody>
        </p:sp>
        <p:pic>
          <p:nvPicPr>
            <p:cNvPr id="75790" name="Picture 41" descr="19134385">
              <a:extLst>
                <a:ext uri="{FF2B5EF4-FFF2-40B4-BE49-F238E27FC236}">
                  <a16:creationId xmlns:a16="http://schemas.microsoft.com/office/drawing/2014/main" id="{78C1DDBC-EDE6-1D44-B195-0CDAB927268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0" y="2016"/>
              <a:ext cx="1946" cy="2208"/>
            </a:xfrm>
            <a:prstGeom prst="rect">
              <a:avLst/>
            </a:prstGeo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2">
            <a:extLst>
              <a:ext uri="{FF2B5EF4-FFF2-40B4-BE49-F238E27FC236}">
                <a16:creationId xmlns:a16="http://schemas.microsoft.com/office/drawing/2014/main" id="{E6649AD7-1D04-8849-9692-AFE9360C17B5}"/>
              </a:ext>
            </a:extLst>
          </p:cNvPr>
          <p:cNvGrpSpPr>
            <a:grpSpLocks/>
          </p:cNvGrpSpPr>
          <p:nvPr/>
        </p:nvGrpSpPr>
        <p:grpSpPr bwMode="auto">
          <a:xfrm>
            <a:off x="6427788" y="-290513"/>
            <a:ext cx="2492375" cy="7272338"/>
            <a:chOff x="4049" y="-183"/>
            <a:chExt cx="1570" cy="4581"/>
          </a:xfrm>
        </p:grpSpPr>
        <p:sp>
          <p:nvSpPr>
            <p:cNvPr id="76818" name="Freeform 3">
              <a:extLst>
                <a:ext uri="{FF2B5EF4-FFF2-40B4-BE49-F238E27FC236}">
                  <a16:creationId xmlns:a16="http://schemas.microsoft.com/office/drawing/2014/main" id="{4E08CC1F-EEFF-8F48-B90C-E22CD3857F2C}"/>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6819" name="Freeform 4">
              <a:extLst>
                <a:ext uri="{FF2B5EF4-FFF2-40B4-BE49-F238E27FC236}">
                  <a16:creationId xmlns:a16="http://schemas.microsoft.com/office/drawing/2014/main" id="{1EB3700D-F54F-344F-B640-933A5B726A35}"/>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76803" name="Group 5">
            <a:extLst>
              <a:ext uri="{FF2B5EF4-FFF2-40B4-BE49-F238E27FC236}">
                <a16:creationId xmlns:a16="http://schemas.microsoft.com/office/drawing/2014/main" id="{03295A5B-7EE4-2842-BB13-1DD1B308B713}"/>
              </a:ext>
            </a:extLst>
          </p:cNvPr>
          <p:cNvGrpSpPr>
            <a:grpSpLocks/>
          </p:cNvGrpSpPr>
          <p:nvPr/>
        </p:nvGrpSpPr>
        <p:grpSpPr bwMode="auto">
          <a:xfrm>
            <a:off x="6448425" y="3200400"/>
            <a:ext cx="2271713" cy="460375"/>
            <a:chOff x="4062" y="2016"/>
            <a:chExt cx="1431" cy="290"/>
          </a:xfrm>
        </p:grpSpPr>
        <p:sp>
          <p:nvSpPr>
            <p:cNvPr id="76816" name="Freeform 6">
              <a:extLst>
                <a:ext uri="{FF2B5EF4-FFF2-40B4-BE49-F238E27FC236}">
                  <a16:creationId xmlns:a16="http://schemas.microsoft.com/office/drawing/2014/main" id="{F002ADE7-7AA5-FE49-83E9-ECAC4CA790C0}"/>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6817" name="Freeform 7">
              <a:extLst>
                <a:ext uri="{FF2B5EF4-FFF2-40B4-BE49-F238E27FC236}">
                  <a16:creationId xmlns:a16="http://schemas.microsoft.com/office/drawing/2014/main" id="{24E21F51-0DDB-AB48-9C32-E4C1F73493E8}"/>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76804" name="Group 8">
            <a:extLst>
              <a:ext uri="{FF2B5EF4-FFF2-40B4-BE49-F238E27FC236}">
                <a16:creationId xmlns:a16="http://schemas.microsoft.com/office/drawing/2014/main" id="{3921F71B-2532-9748-A451-E94B637FA97C}"/>
              </a:ext>
            </a:extLst>
          </p:cNvPr>
          <p:cNvGrpSpPr>
            <a:grpSpLocks/>
          </p:cNvGrpSpPr>
          <p:nvPr/>
        </p:nvGrpSpPr>
        <p:grpSpPr bwMode="auto">
          <a:xfrm>
            <a:off x="6200775" y="1828800"/>
            <a:ext cx="2835275" cy="3028950"/>
            <a:chOff x="3906" y="1152"/>
            <a:chExt cx="1786" cy="1908"/>
          </a:xfrm>
        </p:grpSpPr>
        <p:sp>
          <p:nvSpPr>
            <p:cNvPr id="76814" name="Freeform 9">
              <a:extLst>
                <a:ext uri="{FF2B5EF4-FFF2-40B4-BE49-F238E27FC236}">
                  <a16:creationId xmlns:a16="http://schemas.microsoft.com/office/drawing/2014/main" id="{C02D8908-0C03-BC4C-AC60-47DCDD2FFC6A}"/>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6815" name="Freeform 10">
              <a:extLst>
                <a:ext uri="{FF2B5EF4-FFF2-40B4-BE49-F238E27FC236}">
                  <a16:creationId xmlns:a16="http://schemas.microsoft.com/office/drawing/2014/main" id="{0EE268D6-0882-E344-A74E-FA7D18CB8997}"/>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76805" name="Text Box 12">
            <a:extLst>
              <a:ext uri="{FF2B5EF4-FFF2-40B4-BE49-F238E27FC236}">
                <a16:creationId xmlns:a16="http://schemas.microsoft.com/office/drawing/2014/main" id="{482F7636-5B22-5842-A30B-7AC09651A2FE}"/>
              </a:ext>
            </a:extLst>
          </p:cNvPr>
          <p:cNvSpPr txBox="1">
            <a:spLocks noChangeArrowheads="1"/>
          </p:cNvSpPr>
          <p:nvPr/>
        </p:nvSpPr>
        <p:spPr bwMode="auto">
          <a:xfrm>
            <a:off x="1143000" y="2819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endParaRPr lang="en-US" altLang="en-US" dirty="0">
              <a:latin typeface="Microsoft Tai Le Regular"/>
            </a:endParaRPr>
          </a:p>
        </p:txBody>
      </p:sp>
      <p:pic>
        <p:nvPicPr>
          <p:cNvPr id="76806" name="Picture 13" descr="C:\Documents and Settings\Administrator\My Documents\My Pictures\VASOACTIVE.gif">
            <a:extLst>
              <a:ext uri="{FF2B5EF4-FFF2-40B4-BE49-F238E27FC236}">
                <a16:creationId xmlns:a16="http://schemas.microsoft.com/office/drawing/2014/main" id="{1C3D8FFC-E8A4-8443-B8F9-489323F44CE8}"/>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527675" y="-228600"/>
            <a:ext cx="163512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Oval 14">
            <a:extLst>
              <a:ext uri="{FF2B5EF4-FFF2-40B4-BE49-F238E27FC236}">
                <a16:creationId xmlns:a16="http://schemas.microsoft.com/office/drawing/2014/main" id="{7A1CF684-435F-1E4B-85D8-D55E8685C816}"/>
              </a:ext>
            </a:extLst>
          </p:cNvPr>
          <p:cNvSpPr>
            <a:spLocks noChangeArrowheads="1"/>
          </p:cNvSpPr>
          <p:nvPr/>
        </p:nvSpPr>
        <p:spPr bwMode="auto">
          <a:xfrm>
            <a:off x="6096000" y="1981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6808" name="Oval 15">
            <a:extLst>
              <a:ext uri="{FF2B5EF4-FFF2-40B4-BE49-F238E27FC236}">
                <a16:creationId xmlns:a16="http://schemas.microsoft.com/office/drawing/2014/main" id="{A3970B30-3F1D-6545-9753-0780FE511A43}"/>
              </a:ext>
            </a:extLst>
          </p:cNvPr>
          <p:cNvSpPr>
            <a:spLocks noChangeArrowheads="1"/>
          </p:cNvSpPr>
          <p:nvPr/>
        </p:nvSpPr>
        <p:spPr bwMode="auto">
          <a:xfrm>
            <a:off x="6248400" y="1600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6809" name="Oval 16">
            <a:extLst>
              <a:ext uri="{FF2B5EF4-FFF2-40B4-BE49-F238E27FC236}">
                <a16:creationId xmlns:a16="http://schemas.microsoft.com/office/drawing/2014/main" id="{3BE86953-CF60-2A40-8202-EDA3569AEB38}"/>
              </a:ext>
            </a:extLst>
          </p:cNvPr>
          <p:cNvSpPr>
            <a:spLocks noChangeArrowheads="1"/>
          </p:cNvSpPr>
          <p:nvPr/>
        </p:nvSpPr>
        <p:spPr bwMode="auto">
          <a:xfrm>
            <a:off x="6324600" y="1219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6811" name="Text Box 21">
            <a:extLst>
              <a:ext uri="{FF2B5EF4-FFF2-40B4-BE49-F238E27FC236}">
                <a16:creationId xmlns:a16="http://schemas.microsoft.com/office/drawing/2014/main" id="{E60A5B24-A5A0-DB4B-A33E-8D8953AD6C97}"/>
              </a:ext>
            </a:extLst>
          </p:cNvPr>
          <p:cNvSpPr txBox="1">
            <a:spLocks noChangeArrowheads="1"/>
          </p:cNvSpPr>
          <p:nvPr/>
        </p:nvSpPr>
        <p:spPr bwMode="auto">
          <a:xfrm>
            <a:off x="1981200" y="2057400"/>
            <a:ext cx="12954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4800" dirty="0">
                <a:latin typeface="Microsoft Tai Le Regular"/>
              </a:rPr>
              <a:t>Tea</a:t>
            </a:r>
          </a:p>
        </p:txBody>
      </p:sp>
      <p:pic>
        <p:nvPicPr>
          <p:cNvPr id="76813" name="Picture 25" descr="F:\tea.jpg">
            <a:extLst>
              <a:ext uri="{FF2B5EF4-FFF2-40B4-BE49-F238E27FC236}">
                <a16:creationId xmlns:a16="http://schemas.microsoft.com/office/drawing/2014/main" id="{E4DA63EA-ADAD-A346-A5EE-DE7CC463EB0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2895600"/>
            <a:ext cx="3200400" cy="3708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9" name="Text Box 21">
            <a:extLst>
              <a:ext uri="{FF2B5EF4-FFF2-40B4-BE49-F238E27FC236}">
                <a16:creationId xmlns:a16="http://schemas.microsoft.com/office/drawing/2014/main" id="{30DBB1B6-348A-004E-B75A-1075EE22ED0F}"/>
              </a:ext>
            </a:extLst>
          </p:cNvPr>
          <p:cNvSpPr txBox="1">
            <a:spLocks noChangeArrowheads="1"/>
          </p:cNvSpPr>
          <p:nvPr/>
        </p:nvSpPr>
        <p:spPr bwMode="auto">
          <a:xfrm>
            <a:off x="304800" y="-28412"/>
            <a:ext cx="5334000" cy="205902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l">
              <a:lnSpc>
                <a:spcPct val="120000"/>
              </a:lnSpc>
              <a:defRPr/>
            </a:pPr>
            <a:r>
              <a:rPr lang="en-US" sz="3600" dirty="0">
                <a:latin typeface="Microsoft Tai Le Regular"/>
                <a:ea typeface="+mn-ea"/>
              </a:rPr>
              <a:t>Vasoactive foods include:</a:t>
            </a:r>
          </a:p>
          <a:p>
            <a:pPr algn="l">
              <a:lnSpc>
                <a:spcPct val="120000"/>
              </a:lnSpc>
              <a:defRPr/>
            </a:pPr>
            <a:r>
              <a:rPr lang="en-US" sz="3600" dirty="0">
                <a:latin typeface="Microsoft Tai Le Regular"/>
                <a:ea typeface="+mn-ea"/>
              </a:rPr>
              <a:t>Foods containing Caffeine.</a:t>
            </a:r>
          </a:p>
        </p:txBody>
      </p:sp>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a:extLst>
              <a:ext uri="{FF2B5EF4-FFF2-40B4-BE49-F238E27FC236}">
                <a16:creationId xmlns:a16="http://schemas.microsoft.com/office/drawing/2014/main" id="{6CF22CBD-890B-4642-9905-5A71DED41F92}"/>
              </a:ext>
            </a:extLst>
          </p:cNvPr>
          <p:cNvGrpSpPr>
            <a:grpSpLocks/>
          </p:cNvGrpSpPr>
          <p:nvPr/>
        </p:nvGrpSpPr>
        <p:grpSpPr bwMode="auto">
          <a:xfrm>
            <a:off x="6427788" y="-290513"/>
            <a:ext cx="2492375" cy="7272338"/>
            <a:chOff x="4049" y="-183"/>
            <a:chExt cx="1570" cy="4581"/>
          </a:xfrm>
        </p:grpSpPr>
        <p:sp>
          <p:nvSpPr>
            <p:cNvPr id="77841" name="Freeform 3">
              <a:extLst>
                <a:ext uri="{FF2B5EF4-FFF2-40B4-BE49-F238E27FC236}">
                  <a16:creationId xmlns:a16="http://schemas.microsoft.com/office/drawing/2014/main" id="{DBF1B42F-F2E2-7447-8F8B-E8210566B42B}"/>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7842" name="Freeform 4">
              <a:extLst>
                <a:ext uri="{FF2B5EF4-FFF2-40B4-BE49-F238E27FC236}">
                  <a16:creationId xmlns:a16="http://schemas.microsoft.com/office/drawing/2014/main" id="{9948E4BD-E093-3349-B7FE-7E0CD186AAD3}"/>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77827" name="Group 5">
            <a:extLst>
              <a:ext uri="{FF2B5EF4-FFF2-40B4-BE49-F238E27FC236}">
                <a16:creationId xmlns:a16="http://schemas.microsoft.com/office/drawing/2014/main" id="{F67F32AF-75AB-6F4B-8243-6A927A5A949F}"/>
              </a:ext>
            </a:extLst>
          </p:cNvPr>
          <p:cNvGrpSpPr>
            <a:grpSpLocks/>
          </p:cNvGrpSpPr>
          <p:nvPr/>
        </p:nvGrpSpPr>
        <p:grpSpPr bwMode="auto">
          <a:xfrm>
            <a:off x="6448425" y="3200400"/>
            <a:ext cx="2271713" cy="460375"/>
            <a:chOff x="4062" y="2016"/>
            <a:chExt cx="1431" cy="290"/>
          </a:xfrm>
        </p:grpSpPr>
        <p:sp>
          <p:nvSpPr>
            <p:cNvPr id="77839" name="Freeform 6">
              <a:extLst>
                <a:ext uri="{FF2B5EF4-FFF2-40B4-BE49-F238E27FC236}">
                  <a16:creationId xmlns:a16="http://schemas.microsoft.com/office/drawing/2014/main" id="{90576526-B1B7-214F-BA54-1FAEDD4B9B49}"/>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7840" name="Freeform 7">
              <a:extLst>
                <a:ext uri="{FF2B5EF4-FFF2-40B4-BE49-F238E27FC236}">
                  <a16:creationId xmlns:a16="http://schemas.microsoft.com/office/drawing/2014/main" id="{8BDFFECA-EFCC-2040-9191-BC8D8EE2C237}"/>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77828" name="Group 8">
            <a:extLst>
              <a:ext uri="{FF2B5EF4-FFF2-40B4-BE49-F238E27FC236}">
                <a16:creationId xmlns:a16="http://schemas.microsoft.com/office/drawing/2014/main" id="{EECADBDA-3F3F-8148-894C-25D14A60AB4B}"/>
              </a:ext>
            </a:extLst>
          </p:cNvPr>
          <p:cNvGrpSpPr>
            <a:grpSpLocks/>
          </p:cNvGrpSpPr>
          <p:nvPr/>
        </p:nvGrpSpPr>
        <p:grpSpPr bwMode="auto">
          <a:xfrm>
            <a:off x="6200775" y="1828800"/>
            <a:ext cx="2835275" cy="3028950"/>
            <a:chOff x="3906" y="1152"/>
            <a:chExt cx="1786" cy="1908"/>
          </a:xfrm>
        </p:grpSpPr>
        <p:sp>
          <p:nvSpPr>
            <p:cNvPr id="77837" name="Freeform 9">
              <a:extLst>
                <a:ext uri="{FF2B5EF4-FFF2-40B4-BE49-F238E27FC236}">
                  <a16:creationId xmlns:a16="http://schemas.microsoft.com/office/drawing/2014/main" id="{64F4FB37-F908-604B-9E71-E1904C6DAE2C}"/>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7838" name="Freeform 10">
              <a:extLst>
                <a:ext uri="{FF2B5EF4-FFF2-40B4-BE49-F238E27FC236}">
                  <a16:creationId xmlns:a16="http://schemas.microsoft.com/office/drawing/2014/main" id="{563DBA72-5B58-6844-BD42-89FC459F16E7}"/>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77829" name="Picture 13" descr="C:\Documents and Settings\Administrator\My Documents\My Pictures\VASOACTIVE.gif">
            <a:extLst>
              <a:ext uri="{FF2B5EF4-FFF2-40B4-BE49-F238E27FC236}">
                <a16:creationId xmlns:a16="http://schemas.microsoft.com/office/drawing/2014/main" id="{D8F17DDE-564F-8843-8673-43628F0964DE}"/>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527675" y="-228600"/>
            <a:ext cx="163512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Oval 14">
            <a:extLst>
              <a:ext uri="{FF2B5EF4-FFF2-40B4-BE49-F238E27FC236}">
                <a16:creationId xmlns:a16="http://schemas.microsoft.com/office/drawing/2014/main" id="{D26ED49F-08CA-B849-84E7-95B083CB16C6}"/>
              </a:ext>
            </a:extLst>
          </p:cNvPr>
          <p:cNvSpPr>
            <a:spLocks noChangeArrowheads="1"/>
          </p:cNvSpPr>
          <p:nvPr/>
        </p:nvSpPr>
        <p:spPr bwMode="auto">
          <a:xfrm>
            <a:off x="6096000" y="1981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7831" name="Oval 15">
            <a:extLst>
              <a:ext uri="{FF2B5EF4-FFF2-40B4-BE49-F238E27FC236}">
                <a16:creationId xmlns:a16="http://schemas.microsoft.com/office/drawing/2014/main" id="{666E51B3-BF09-B74B-B3BB-552FE0432CE1}"/>
              </a:ext>
            </a:extLst>
          </p:cNvPr>
          <p:cNvSpPr>
            <a:spLocks noChangeArrowheads="1"/>
          </p:cNvSpPr>
          <p:nvPr/>
        </p:nvSpPr>
        <p:spPr bwMode="auto">
          <a:xfrm>
            <a:off x="6248400" y="1600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7832" name="Oval 16">
            <a:extLst>
              <a:ext uri="{FF2B5EF4-FFF2-40B4-BE49-F238E27FC236}">
                <a16:creationId xmlns:a16="http://schemas.microsoft.com/office/drawing/2014/main" id="{B60DF99E-0F37-EB46-84E2-92953DC5AC46}"/>
              </a:ext>
            </a:extLst>
          </p:cNvPr>
          <p:cNvSpPr>
            <a:spLocks noChangeArrowheads="1"/>
          </p:cNvSpPr>
          <p:nvPr/>
        </p:nvSpPr>
        <p:spPr bwMode="auto">
          <a:xfrm>
            <a:off x="6324600" y="1219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56345" name="Text Box 25">
            <a:extLst>
              <a:ext uri="{FF2B5EF4-FFF2-40B4-BE49-F238E27FC236}">
                <a16:creationId xmlns:a16="http://schemas.microsoft.com/office/drawing/2014/main" id="{D573CB7C-9430-5648-8E1F-79391396E680}"/>
              </a:ext>
            </a:extLst>
          </p:cNvPr>
          <p:cNvSpPr txBox="1">
            <a:spLocks noChangeArrowheads="1"/>
          </p:cNvSpPr>
          <p:nvPr/>
        </p:nvSpPr>
        <p:spPr bwMode="auto">
          <a:xfrm>
            <a:off x="1973263" y="2286000"/>
            <a:ext cx="1836737" cy="914400"/>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sz="5400" dirty="0">
                <a:effectLst>
                  <a:outerShdw blurRad="38100" dist="38100" dir="2700000" algn="tl">
                    <a:srgbClr val="000000"/>
                  </a:outerShdw>
                </a:effectLst>
                <a:latin typeface="Microsoft Tai Le Regular"/>
                <a:ea typeface="+mn-ea"/>
              </a:rPr>
              <a:t>Colas</a:t>
            </a:r>
          </a:p>
        </p:txBody>
      </p:sp>
      <p:pic>
        <p:nvPicPr>
          <p:cNvPr id="77836" name="Picture 29" descr="31091755">
            <a:extLst>
              <a:ext uri="{FF2B5EF4-FFF2-40B4-BE49-F238E27FC236}">
                <a16:creationId xmlns:a16="http://schemas.microsoft.com/office/drawing/2014/main" id="{FC725044-7900-7A43-BD5B-FF0F6D54404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3254375"/>
            <a:ext cx="5410200" cy="3375025"/>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8" name="Text Box 21">
            <a:extLst>
              <a:ext uri="{FF2B5EF4-FFF2-40B4-BE49-F238E27FC236}">
                <a16:creationId xmlns:a16="http://schemas.microsoft.com/office/drawing/2014/main" id="{AEB67D75-AAE4-6F41-8C12-146A6F83B310}"/>
              </a:ext>
            </a:extLst>
          </p:cNvPr>
          <p:cNvSpPr txBox="1">
            <a:spLocks noChangeArrowheads="1"/>
          </p:cNvSpPr>
          <p:nvPr/>
        </p:nvSpPr>
        <p:spPr bwMode="auto">
          <a:xfrm>
            <a:off x="304800" y="-28412"/>
            <a:ext cx="5334000" cy="205902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l">
              <a:lnSpc>
                <a:spcPct val="120000"/>
              </a:lnSpc>
              <a:defRPr/>
            </a:pPr>
            <a:r>
              <a:rPr lang="en-US" sz="3600" dirty="0">
                <a:latin typeface="Microsoft Tai Le Regular"/>
                <a:ea typeface="+mn-ea"/>
              </a:rPr>
              <a:t>Vasoactive foods include:</a:t>
            </a:r>
          </a:p>
          <a:p>
            <a:pPr algn="l">
              <a:lnSpc>
                <a:spcPct val="120000"/>
              </a:lnSpc>
              <a:defRPr/>
            </a:pPr>
            <a:r>
              <a:rPr lang="en-US" sz="3600" dirty="0">
                <a:latin typeface="Microsoft Tai Le Regular"/>
                <a:ea typeface="+mn-ea"/>
              </a:rPr>
              <a:t>Foods containing Caffeine.</a:t>
            </a:r>
          </a:p>
        </p:txBody>
      </p:sp>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a:extLst>
              <a:ext uri="{FF2B5EF4-FFF2-40B4-BE49-F238E27FC236}">
                <a16:creationId xmlns:a16="http://schemas.microsoft.com/office/drawing/2014/main" id="{E51406FA-45AB-0C4F-9854-4828562D3B22}"/>
              </a:ext>
            </a:extLst>
          </p:cNvPr>
          <p:cNvGrpSpPr>
            <a:grpSpLocks/>
          </p:cNvGrpSpPr>
          <p:nvPr/>
        </p:nvGrpSpPr>
        <p:grpSpPr bwMode="auto">
          <a:xfrm>
            <a:off x="6427788" y="-290513"/>
            <a:ext cx="2492375" cy="7272338"/>
            <a:chOff x="4049" y="-183"/>
            <a:chExt cx="1570" cy="4581"/>
          </a:xfrm>
        </p:grpSpPr>
        <p:sp>
          <p:nvSpPr>
            <p:cNvPr id="78866" name="Freeform 3">
              <a:extLst>
                <a:ext uri="{FF2B5EF4-FFF2-40B4-BE49-F238E27FC236}">
                  <a16:creationId xmlns:a16="http://schemas.microsoft.com/office/drawing/2014/main" id="{BEDE6DFA-BC74-414B-AF5C-A85B25A1479C}"/>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8867" name="Freeform 4">
              <a:extLst>
                <a:ext uri="{FF2B5EF4-FFF2-40B4-BE49-F238E27FC236}">
                  <a16:creationId xmlns:a16="http://schemas.microsoft.com/office/drawing/2014/main" id="{EF6EA225-A557-E646-9DB7-961439A505DA}"/>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78851" name="Group 5">
            <a:extLst>
              <a:ext uri="{FF2B5EF4-FFF2-40B4-BE49-F238E27FC236}">
                <a16:creationId xmlns:a16="http://schemas.microsoft.com/office/drawing/2014/main" id="{4F878CFD-20F1-FF4D-9F65-AC0B16366B85}"/>
              </a:ext>
            </a:extLst>
          </p:cNvPr>
          <p:cNvGrpSpPr>
            <a:grpSpLocks/>
          </p:cNvGrpSpPr>
          <p:nvPr/>
        </p:nvGrpSpPr>
        <p:grpSpPr bwMode="auto">
          <a:xfrm>
            <a:off x="6448425" y="3200400"/>
            <a:ext cx="2271713" cy="460375"/>
            <a:chOff x="4062" y="2016"/>
            <a:chExt cx="1431" cy="290"/>
          </a:xfrm>
        </p:grpSpPr>
        <p:sp>
          <p:nvSpPr>
            <p:cNvPr id="78864" name="Freeform 6">
              <a:extLst>
                <a:ext uri="{FF2B5EF4-FFF2-40B4-BE49-F238E27FC236}">
                  <a16:creationId xmlns:a16="http://schemas.microsoft.com/office/drawing/2014/main" id="{3FE4C2FA-91EF-ED43-BB24-49616BAFC2FE}"/>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8865" name="Freeform 7">
              <a:extLst>
                <a:ext uri="{FF2B5EF4-FFF2-40B4-BE49-F238E27FC236}">
                  <a16:creationId xmlns:a16="http://schemas.microsoft.com/office/drawing/2014/main" id="{F3FA59CB-9657-CA4F-9621-088DD4CAAAFC}"/>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78852" name="Group 8">
            <a:extLst>
              <a:ext uri="{FF2B5EF4-FFF2-40B4-BE49-F238E27FC236}">
                <a16:creationId xmlns:a16="http://schemas.microsoft.com/office/drawing/2014/main" id="{0BE9A32B-E2E6-2544-958B-EE0BF096AFA3}"/>
              </a:ext>
            </a:extLst>
          </p:cNvPr>
          <p:cNvGrpSpPr>
            <a:grpSpLocks/>
          </p:cNvGrpSpPr>
          <p:nvPr/>
        </p:nvGrpSpPr>
        <p:grpSpPr bwMode="auto">
          <a:xfrm>
            <a:off x="6200775" y="1828800"/>
            <a:ext cx="2835275" cy="3028950"/>
            <a:chOff x="3906" y="1152"/>
            <a:chExt cx="1786" cy="1908"/>
          </a:xfrm>
        </p:grpSpPr>
        <p:sp>
          <p:nvSpPr>
            <p:cNvPr id="78862" name="Freeform 9">
              <a:extLst>
                <a:ext uri="{FF2B5EF4-FFF2-40B4-BE49-F238E27FC236}">
                  <a16:creationId xmlns:a16="http://schemas.microsoft.com/office/drawing/2014/main" id="{03101B3A-D91A-8B42-9164-C37F1B0A3CCD}"/>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8863" name="Freeform 10">
              <a:extLst>
                <a:ext uri="{FF2B5EF4-FFF2-40B4-BE49-F238E27FC236}">
                  <a16:creationId xmlns:a16="http://schemas.microsoft.com/office/drawing/2014/main" id="{C7A76B40-8A4B-A24C-A560-7CD9AED66B20}"/>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78853" name="Text Box 12">
            <a:extLst>
              <a:ext uri="{FF2B5EF4-FFF2-40B4-BE49-F238E27FC236}">
                <a16:creationId xmlns:a16="http://schemas.microsoft.com/office/drawing/2014/main" id="{1DBF617F-C15D-6E40-B92C-8F14CA62BF3C}"/>
              </a:ext>
            </a:extLst>
          </p:cNvPr>
          <p:cNvSpPr txBox="1">
            <a:spLocks noChangeArrowheads="1"/>
          </p:cNvSpPr>
          <p:nvPr/>
        </p:nvSpPr>
        <p:spPr bwMode="auto">
          <a:xfrm>
            <a:off x="1143000" y="2819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endParaRPr lang="en-US" altLang="en-US" dirty="0">
              <a:latin typeface="Microsoft Tai Le Regular"/>
            </a:endParaRPr>
          </a:p>
        </p:txBody>
      </p:sp>
      <p:pic>
        <p:nvPicPr>
          <p:cNvPr id="78854" name="Picture 13" descr="C:\Documents and Settings\Administrator\My Documents\My Pictures\VASOACTIVE.gif">
            <a:extLst>
              <a:ext uri="{FF2B5EF4-FFF2-40B4-BE49-F238E27FC236}">
                <a16:creationId xmlns:a16="http://schemas.microsoft.com/office/drawing/2014/main" id="{71A4D7D7-2048-1249-813F-24AC4AB49703}"/>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527675" y="-152400"/>
            <a:ext cx="163512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Oval 14">
            <a:extLst>
              <a:ext uri="{FF2B5EF4-FFF2-40B4-BE49-F238E27FC236}">
                <a16:creationId xmlns:a16="http://schemas.microsoft.com/office/drawing/2014/main" id="{287CC8EF-2867-5D48-94DD-44EE72896137}"/>
              </a:ext>
            </a:extLst>
          </p:cNvPr>
          <p:cNvSpPr>
            <a:spLocks noChangeArrowheads="1"/>
          </p:cNvSpPr>
          <p:nvPr/>
        </p:nvSpPr>
        <p:spPr bwMode="auto">
          <a:xfrm>
            <a:off x="6096000" y="1981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8856" name="Oval 15">
            <a:extLst>
              <a:ext uri="{FF2B5EF4-FFF2-40B4-BE49-F238E27FC236}">
                <a16:creationId xmlns:a16="http://schemas.microsoft.com/office/drawing/2014/main" id="{6F14EC8C-40C6-D34B-AA8E-373D71288467}"/>
              </a:ext>
            </a:extLst>
          </p:cNvPr>
          <p:cNvSpPr>
            <a:spLocks noChangeArrowheads="1"/>
          </p:cNvSpPr>
          <p:nvPr/>
        </p:nvSpPr>
        <p:spPr bwMode="auto">
          <a:xfrm>
            <a:off x="6248400" y="1600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8857" name="Oval 16">
            <a:extLst>
              <a:ext uri="{FF2B5EF4-FFF2-40B4-BE49-F238E27FC236}">
                <a16:creationId xmlns:a16="http://schemas.microsoft.com/office/drawing/2014/main" id="{DA47819F-CCD8-0848-8F1A-3AF17ED2A116}"/>
              </a:ext>
            </a:extLst>
          </p:cNvPr>
          <p:cNvSpPr>
            <a:spLocks noChangeArrowheads="1"/>
          </p:cNvSpPr>
          <p:nvPr/>
        </p:nvSpPr>
        <p:spPr bwMode="auto">
          <a:xfrm>
            <a:off x="6324600" y="1219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8858" name="Text Box 18">
            <a:extLst>
              <a:ext uri="{FF2B5EF4-FFF2-40B4-BE49-F238E27FC236}">
                <a16:creationId xmlns:a16="http://schemas.microsoft.com/office/drawing/2014/main" id="{9141D895-8501-B141-B36C-8E293091FD29}"/>
              </a:ext>
            </a:extLst>
          </p:cNvPr>
          <p:cNvSpPr txBox="1">
            <a:spLocks noChangeArrowheads="1"/>
          </p:cNvSpPr>
          <p:nvPr/>
        </p:nvSpPr>
        <p:spPr bwMode="auto">
          <a:xfrm>
            <a:off x="211138" y="170105"/>
            <a:ext cx="5791200" cy="62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10000"/>
              </a:lnSpc>
            </a:pPr>
            <a:r>
              <a:rPr lang="en-US" altLang="en-US" sz="3200" dirty="0">
                <a:latin typeface="Microsoft Tai Le Regular"/>
              </a:rPr>
              <a:t> Vasoactive </a:t>
            </a:r>
            <a:r>
              <a:rPr lang="en-US" altLang="en-US" sz="3200" dirty="0">
                <a:solidFill>
                  <a:srgbClr val="FFFF00"/>
                </a:solidFill>
                <a:latin typeface="Microsoft Tai Le Regular"/>
              </a:rPr>
              <a:t>substances</a:t>
            </a:r>
            <a:r>
              <a:rPr lang="en-US" altLang="en-US" sz="3200" dirty="0">
                <a:latin typeface="Microsoft Tai Le Regular"/>
              </a:rPr>
              <a:t> include: </a:t>
            </a:r>
          </a:p>
        </p:txBody>
      </p:sp>
      <p:sp>
        <p:nvSpPr>
          <p:cNvPr id="78859" name="Text Box 22">
            <a:extLst>
              <a:ext uri="{FF2B5EF4-FFF2-40B4-BE49-F238E27FC236}">
                <a16:creationId xmlns:a16="http://schemas.microsoft.com/office/drawing/2014/main" id="{EE2E5F39-3768-7342-AD92-0052DAEEDB25}"/>
              </a:ext>
            </a:extLst>
          </p:cNvPr>
          <p:cNvSpPr txBox="1">
            <a:spLocks noChangeArrowheads="1"/>
          </p:cNvSpPr>
          <p:nvPr/>
        </p:nvSpPr>
        <p:spPr bwMode="auto">
          <a:xfrm>
            <a:off x="1447800" y="1568450"/>
            <a:ext cx="2438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US" sz="3600" dirty="0">
                <a:solidFill>
                  <a:schemeClr val="tx2"/>
                </a:solidFill>
                <a:latin typeface="Microsoft Tai Le Regular"/>
              </a:rPr>
              <a:t>Nicotine</a:t>
            </a:r>
          </a:p>
        </p:txBody>
      </p:sp>
      <p:pic>
        <p:nvPicPr>
          <p:cNvPr id="78861" name="Picture 21" descr="10061249.jpg">
            <a:extLst>
              <a:ext uri="{FF2B5EF4-FFF2-40B4-BE49-F238E27FC236}">
                <a16:creationId xmlns:a16="http://schemas.microsoft.com/office/drawing/2014/main" id="{F5E4F2B9-2F20-A94B-B142-FAF3A8D7ACB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5363" y="2286000"/>
            <a:ext cx="32242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zoom/>
      </p:transition>
    </mc:Choice>
    <mc:Fallback xmlns="">
      <p:transition>
        <p:zo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a:extLst>
              <a:ext uri="{FF2B5EF4-FFF2-40B4-BE49-F238E27FC236}">
                <a16:creationId xmlns:a16="http://schemas.microsoft.com/office/drawing/2014/main" id="{206D00EC-4725-3F42-8F06-41C14519B0F0}"/>
              </a:ext>
            </a:extLst>
          </p:cNvPr>
          <p:cNvGrpSpPr>
            <a:grpSpLocks/>
          </p:cNvGrpSpPr>
          <p:nvPr/>
        </p:nvGrpSpPr>
        <p:grpSpPr bwMode="auto">
          <a:xfrm>
            <a:off x="6427788" y="-290513"/>
            <a:ext cx="2492375" cy="7272338"/>
            <a:chOff x="4049" y="-183"/>
            <a:chExt cx="1570" cy="4581"/>
          </a:xfrm>
        </p:grpSpPr>
        <p:sp>
          <p:nvSpPr>
            <p:cNvPr id="79889" name="Freeform 3">
              <a:extLst>
                <a:ext uri="{FF2B5EF4-FFF2-40B4-BE49-F238E27FC236}">
                  <a16:creationId xmlns:a16="http://schemas.microsoft.com/office/drawing/2014/main" id="{B32AEB20-1E89-044C-83BE-7AE6135471EF}"/>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9890" name="Freeform 4">
              <a:extLst>
                <a:ext uri="{FF2B5EF4-FFF2-40B4-BE49-F238E27FC236}">
                  <a16:creationId xmlns:a16="http://schemas.microsoft.com/office/drawing/2014/main" id="{999639BB-90D1-0341-B18F-B869B1B44884}"/>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79875" name="Group 5">
            <a:extLst>
              <a:ext uri="{FF2B5EF4-FFF2-40B4-BE49-F238E27FC236}">
                <a16:creationId xmlns:a16="http://schemas.microsoft.com/office/drawing/2014/main" id="{BA3D7D1D-8C16-B14E-AA80-9809B05CB36A}"/>
              </a:ext>
            </a:extLst>
          </p:cNvPr>
          <p:cNvGrpSpPr>
            <a:grpSpLocks/>
          </p:cNvGrpSpPr>
          <p:nvPr/>
        </p:nvGrpSpPr>
        <p:grpSpPr bwMode="auto">
          <a:xfrm>
            <a:off x="6448425" y="3200400"/>
            <a:ext cx="2271713" cy="460375"/>
            <a:chOff x="4062" y="2016"/>
            <a:chExt cx="1431" cy="290"/>
          </a:xfrm>
        </p:grpSpPr>
        <p:sp>
          <p:nvSpPr>
            <p:cNvPr id="79887" name="Freeform 6">
              <a:extLst>
                <a:ext uri="{FF2B5EF4-FFF2-40B4-BE49-F238E27FC236}">
                  <a16:creationId xmlns:a16="http://schemas.microsoft.com/office/drawing/2014/main" id="{62183A68-AB68-0B4F-B97D-9C52DAA19AC8}"/>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9888" name="Freeform 7">
              <a:extLst>
                <a:ext uri="{FF2B5EF4-FFF2-40B4-BE49-F238E27FC236}">
                  <a16:creationId xmlns:a16="http://schemas.microsoft.com/office/drawing/2014/main" id="{C19EB2DB-1628-2F48-B19F-56543AF39D3F}"/>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79876" name="Group 8">
            <a:extLst>
              <a:ext uri="{FF2B5EF4-FFF2-40B4-BE49-F238E27FC236}">
                <a16:creationId xmlns:a16="http://schemas.microsoft.com/office/drawing/2014/main" id="{351B2124-5E30-4741-B668-0A9A7AFAC7AA}"/>
              </a:ext>
            </a:extLst>
          </p:cNvPr>
          <p:cNvGrpSpPr>
            <a:grpSpLocks/>
          </p:cNvGrpSpPr>
          <p:nvPr/>
        </p:nvGrpSpPr>
        <p:grpSpPr bwMode="auto">
          <a:xfrm>
            <a:off x="6200775" y="1828800"/>
            <a:ext cx="2835275" cy="3028950"/>
            <a:chOff x="3906" y="1152"/>
            <a:chExt cx="1786" cy="1908"/>
          </a:xfrm>
        </p:grpSpPr>
        <p:sp>
          <p:nvSpPr>
            <p:cNvPr id="79885" name="Freeform 9">
              <a:extLst>
                <a:ext uri="{FF2B5EF4-FFF2-40B4-BE49-F238E27FC236}">
                  <a16:creationId xmlns:a16="http://schemas.microsoft.com/office/drawing/2014/main" id="{0A80A6C6-3834-EB41-BFB4-680779461A96}"/>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9886" name="Freeform 10">
              <a:extLst>
                <a:ext uri="{FF2B5EF4-FFF2-40B4-BE49-F238E27FC236}">
                  <a16:creationId xmlns:a16="http://schemas.microsoft.com/office/drawing/2014/main" id="{FABDDF19-7E57-AB4B-8C13-01B9D8856113}"/>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79877" name="Text Box 12">
            <a:extLst>
              <a:ext uri="{FF2B5EF4-FFF2-40B4-BE49-F238E27FC236}">
                <a16:creationId xmlns:a16="http://schemas.microsoft.com/office/drawing/2014/main" id="{E3F240A5-3639-F241-87D9-BEDCC33F7B6F}"/>
              </a:ext>
            </a:extLst>
          </p:cNvPr>
          <p:cNvSpPr txBox="1">
            <a:spLocks noChangeArrowheads="1"/>
          </p:cNvSpPr>
          <p:nvPr/>
        </p:nvSpPr>
        <p:spPr bwMode="auto">
          <a:xfrm>
            <a:off x="1143000" y="2819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endParaRPr lang="en-US" altLang="en-US" dirty="0">
              <a:latin typeface="Microsoft Tai Le Regular"/>
            </a:endParaRPr>
          </a:p>
        </p:txBody>
      </p:sp>
      <p:pic>
        <p:nvPicPr>
          <p:cNvPr id="79878" name="Picture 13" descr="C:\Documents and Settings\Administrator\My Documents\My Pictures\VASOACTIVE.gif">
            <a:extLst>
              <a:ext uri="{FF2B5EF4-FFF2-40B4-BE49-F238E27FC236}">
                <a16:creationId xmlns:a16="http://schemas.microsoft.com/office/drawing/2014/main" id="{56043872-5109-804A-8523-7B525F640B91}"/>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527675" y="-152400"/>
            <a:ext cx="163512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Oval 14">
            <a:extLst>
              <a:ext uri="{FF2B5EF4-FFF2-40B4-BE49-F238E27FC236}">
                <a16:creationId xmlns:a16="http://schemas.microsoft.com/office/drawing/2014/main" id="{8B70A031-A1F0-4340-9E16-11AD0ACAD553}"/>
              </a:ext>
            </a:extLst>
          </p:cNvPr>
          <p:cNvSpPr>
            <a:spLocks noChangeArrowheads="1"/>
          </p:cNvSpPr>
          <p:nvPr/>
        </p:nvSpPr>
        <p:spPr bwMode="auto">
          <a:xfrm>
            <a:off x="6096000" y="1981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9880" name="Oval 15">
            <a:extLst>
              <a:ext uri="{FF2B5EF4-FFF2-40B4-BE49-F238E27FC236}">
                <a16:creationId xmlns:a16="http://schemas.microsoft.com/office/drawing/2014/main" id="{6D165E7B-1ABE-BF4A-A11C-E9C588A638E4}"/>
              </a:ext>
            </a:extLst>
          </p:cNvPr>
          <p:cNvSpPr>
            <a:spLocks noChangeArrowheads="1"/>
          </p:cNvSpPr>
          <p:nvPr/>
        </p:nvSpPr>
        <p:spPr bwMode="auto">
          <a:xfrm>
            <a:off x="6248400" y="1600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9881" name="Oval 16">
            <a:extLst>
              <a:ext uri="{FF2B5EF4-FFF2-40B4-BE49-F238E27FC236}">
                <a16:creationId xmlns:a16="http://schemas.microsoft.com/office/drawing/2014/main" id="{947DAE40-879D-CF44-853D-D042733EF2C9}"/>
              </a:ext>
            </a:extLst>
          </p:cNvPr>
          <p:cNvSpPr>
            <a:spLocks noChangeArrowheads="1"/>
          </p:cNvSpPr>
          <p:nvPr/>
        </p:nvSpPr>
        <p:spPr bwMode="auto">
          <a:xfrm>
            <a:off x="6324600" y="1219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9882" name="Text Box 18">
            <a:extLst>
              <a:ext uri="{FF2B5EF4-FFF2-40B4-BE49-F238E27FC236}">
                <a16:creationId xmlns:a16="http://schemas.microsoft.com/office/drawing/2014/main" id="{8C9F0CDE-B151-1547-81D2-6A166BEE87CF}"/>
              </a:ext>
            </a:extLst>
          </p:cNvPr>
          <p:cNvSpPr txBox="1">
            <a:spLocks noChangeArrowheads="1"/>
          </p:cNvSpPr>
          <p:nvPr/>
        </p:nvSpPr>
        <p:spPr bwMode="auto">
          <a:xfrm>
            <a:off x="76200" y="1158875"/>
            <a:ext cx="57912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10000"/>
              </a:lnSpc>
            </a:pPr>
            <a:r>
              <a:rPr lang="en-US" altLang="en-US" dirty="0">
                <a:latin typeface="Microsoft Tai Le Regular"/>
              </a:rPr>
              <a:t>In</a:t>
            </a:r>
            <a:r>
              <a:rPr lang="en-US" altLang="en-US" dirty="0">
                <a:latin typeface="Microsoft Tai Le Regular"/>
                <a:cs typeface="Times New Roman" panose="02020603050405020304" pitchFamily="18" charset="0"/>
              </a:rPr>
              <a:t>sufficiently protecting the arms and legs from cold causes Vasoconstriction. </a:t>
            </a:r>
          </a:p>
        </p:txBody>
      </p:sp>
      <p:pic>
        <p:nvPicPr>
          <p:cNvPr id="20" name="Picture 4" descr="26667836">
            <a:extLst>
              <a:ext uri="{FF2B5EF4-FFF2-40B4-BE49-F238E27FC236}">
                <a16:creationId xmlns:a16="http://schemas.microsoft.com/office/drawing/2014/main" id="{22C85553-85CA-7C4C-B6A1-A43C6D58C3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2286000"/>
            <a:ext cx="3775075" cy="4038600"/>
          </a:xfrm>
          <a:prstGeom prst="rect">
            <a:avLst/>
          </a:prstGeom>
          <a:noFill/>
          <a:ln w="57150">
            <a:solidFill>
              <a:schemeClr val="folHlink"/>
            </a:solidFill>
            <a:miter lim="800000"/>
            <a:headEnd/>
            <a:tailEnd/>
          </a:ln>
          <a:effectLst>
            <a:outerShdw blurRad="63500" dist="38099" dir="2700000" algn="ctr" rotWithShape="0">
              <a:schemeClr val="tx2">
                <a:alpha val="74998"/>
              </a:schemeClr>
            </a:outerShdw>
          </a:effectLst>
        </p:spPr>
      </p:pic>
    </p:spTree>
  </p:cSld>
  <p:clrMapOvr>
    <a:masterClrMapping/>
  </p:clrMapOvr>
  <mc:AlternateContent xmlns:mc="http://schemas.openxmlformats.org/markup-compatibility/2006" xmlns:p14="http://schemas.microsoft.com/office/powerpoint/2010/main">
    <mc:Choice Requires="p14">
      <p:transition p14:dur="250">
        <p:zoom/>
      </p:transition>
    </mc:Choice>
    <mc:Fallback xmlns="">
      <p:transition>
        <p:zo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72DB215-4122-C049-8F39-71933036D95D}"/>
              </a:ext>
            </a:extLst>
          </p:cNvPr>
          <p:cNvSpPr>
            <a:spLocks noChangeArrowheads="1"/>
          </p:cNvSpPr>
          <p:nvPr/>
        </p:nvSpPr>
        <p:spPr bwMode="auto">
          <a:xfrm>
            <a:off x="0" y="0"/>
            <a:ext cx="9144000" cy="685800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1923" name="Freeform 3">
            <a:extLst>
              <a:ext uri="{FF2B5EF4-FFF2-40B4-BE49-F238E27FC236}">
                <a16:creationId xmlns:a16="http://schemas.microsoft.com/office/drawing/2014/main" id="{2B2DE4D3-6193-A74F-BA9C-1ECF3B403373}"/>
              </a:ext>
            </a:extLst>
          </p:cNvPr>
          <p:cNvSpPr>
            <a:spLocks/>
          </p:cNvSpPr>
          <p:nvPr/>
        </p:nvSpPr>
        <p:spPr bwMode="white">
          <a:xfrm>
            <a:off x="0"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1924" name="Freeform 4">
            <a:extLst>
              <a:ext uri="{FF2B5EF4-FFF2-40B4-BE49-F238E27FC236}">
                <a16:creationId xmlns:a16="http://schemas.microsoft.com/office/drawing/2014/main" id="{E314F48B-C7CD-8349-9BCB-BA0AD9FD4D81}"/>
              </a:ext>
            </a:extLst>
          </p:cNvPr>
          <p:cNvSpPr>
            <a:spLocks/>
          </p:cNvSpPr>
          <p:nvPr/>
        </p:nvSpPr>
        <p:spPr bwMode="white">
          <a:xfrm>
            <a:off x="0" y="3838575"/>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1925" name="Freeform 5">
            <a:extLst>
              <a:ext uri="{FF2B5EF4-FFF2-40B4-BE49-F238E27FC236}">
                <a16:creationId xmlns:a16="http://schemas.microsoft.com/office/drawing/2014/main" id="{8A1C13C8-4680-914E-B6B3-60D2B76DFE49}"/>
              </a:ext>
            </a:extLst>
          </p:cNvPr>
          <p:cNvSpPr>
            <a:spLocks/>
          </p:cNvSpPr>
          <p:nvPr/>
        </p:nvSpPr>
        <p:spPr bwMode="white">
          <a:xfrm>
            <a:off x="9525" y="3167063"/>
            <a:ext cx="9144000" cy="3690937"/>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1926" name="Freeform 6">
            <a:extLst>
              <a:ext uri="{FF2B5EF4-FFF2-40B4-BE49-F238E27FC236}">
                <a16:creationId xmlns:a16="http://schemas.microsoft.com/office/drawing/2014/main" id="{DD593403-6142-9643-AA1E-1A400D047180}"/>
              </a:ext>
            </a:extLst>
          </p:cNvPr>
          <p:cNvSpPr>
            <a:spLocks/>
          </p:cNvSpPr>
          <p:nvPr/>
        </p:nvSpPr>
        <p:spPr bwMode="white">
          <a:xfrm>
            <a:off x="9525" y="2481263"/>
            <a:ext cx="9144000" cy="2497137"/>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1927" name="Freeform 7">
            <a:extLst>
              <a:ext uri="{FF2B5EF4-FFF2-40B4-BE49-F238E27FC236}">
                <a16:creationId xmlns:a16="http://schemas.microsoft.com/office/drawing/2014/main" id="{6908A08F-968C-CB49-A128-5D0A3AE8DC80}"/>
              </a:ext>
            </a:extLst>
          </p:cNvPr>
          <p:cNvSpPr>
            <a:spLocks/>
          </p:cNvSpPr>
          <p:nvPr/>
        </p:nvSpPr>
        <p:spPr bwMode="white">
          <a:xfrm>
            <a:off x="9525" y="1814513"/>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1928" name="Freeform 8">
            <a:extLst>
              <a:ext uri="{FF2B5EF4-FFF2-40B4-BE49-F238E27FC236}">
                <a16:creationId xmlns:a16="http://schemas.microsoft.com/office/drawing/2014/main" id="{6D27E8AF-785C-874F-9C3E-FC649F0BE3FB}"/>
              </a:ext>
            </a:extLst>
          </p:cNvPr>
          <p:cNvSpPr>
            <a:spLocks/>
          </p:cNvSpPr>
          <p:nvPr/>
        </p:nvSpPr>
        <p:spPr bwMode="white">
          <a:xfrm>
            <a:off x="9525" y="0"/>
            <a:ext cx="9144000" cy="1682750"/>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1929" name="Freeform 9">
            <a:extLst>
              <a:ext uri="{FF2B5EF4-FFF2-40B4-BE49-F238E27FC236}">
                <a16:creationId xmlns:a16="http://schemas.microsoft.com/office/drawing/2014/main" id="{742BC67F-42E5-554B-9CFD-EBF5EF18ADA3}"/>
              </a:ext>
            </a:extLst>
          </p:cNvPr>
          <p:cNvSpPr>
            <a:spLocks/>
          </p:cNvSpPr>
          <p:nvPr/>
        </p:nvSpPr>
        <p:spPr bwMode="white">
          <a:xfrm>
            <a:off x="9525" y="0"/>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1930" name="Freeform 10">
            <a:extLst>
              <a:ext uri="{FF2B5EF4-FFF2-40B4-BE49-F238E27FC236}">
                <a16:creationId xmlns:a16="http://schemas.microsoft.com/office/drawing/2014/main" id="{99C07F4D-8952-204D-B765-9A2FC49029DB}"/>
              </a:ext>
            </a:extLst>
          </p:cNvPr>
          <p:cNvSpPr>
            <a:spLocks/>
          </p:cNvSpPr>
          <p:nvPr/>
        </p:nvSpPr>
        <p:spPr bwMode="white">
          <a:xfrm>
            <a:off x="9525" y="0"/>
            <a:ext cx="4578350" cy="454025"/>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88427" name="Rectangle 11">
            <a:extLst>
              <a:ext uri="{FF2B5EF4-FFF2-40B4-BE49-F238E27FC236}">
                <a16:creationId xmlns:a16="http://schemas.microsoft.com/office/drawing/2014/main" id="{7F041C96-9173-1148-8138-394986EA818F}"/>
              </a:ext>
            </a:extLst>
          </p:cNvPr>
          <p:cNvSpPr>
            <a:spLocks noChangeArrowheads="1"/>
          </p:cNvSpPr>
          <p:nvPr/>
        </p:nvSpPr>
        <p:spPr bwMode="auto">
          <a:xfrm>
            <a:off x="660706" y="267322"/>
            <a:ext cx="7772400" cy="838200"/>
          </a:xfrm>
          <a:prstGeom prst="rect">
            <a:avLst/>
          </a:prstGeom>
          <a:solidFill>
            <a:srgbClr val="000080"/>
          </a:solidFill>
          <a:ln w="38100">
            <a:solidFill>
              <a:schemeClr val="bg1"/>
            </a:solidFill>
            <a:miter lim="800000"/>
            <a:headEnd/>
            <a:tailEnd/>
          </a:ln>
          <a:effectLst>
            <a:outerShdw blurRad="63500" dist="38099" dir="2700000" algn="ctr" rotWithShape="0">
              <a:schemeClr val="bg2">
                <a:alpha val="74998"/>
              </a:scheme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4400" b="1" dirty="0">
                <a:solidFill>
                  <a:schemeClr val="accent1"/>
                </a:solidFill>
                <a:effectLst>
                  <a:outerShdw blurRad="38100" dist="38100" dir="2700000" algn="tl">
                    <a:srgbClr val="000000"/>
                  </a:outerShdw>
                </a:effectLst>
                <a:latin typeface="Arial" panose="020B0604020202020204" pitchFamily="34" charset="0"/>
              </a:rPr>
              <a:t>The </a:t>
            </a:r>
            <a:r>
              <a:rPr lang="en-US" altLang="en-US" sz="4400" b="1" dirty="0" err="1">
                <a:solidFill>
                  <a:schemeClr val="accent1"/>
                </a:solidFill>
                <a:effectLst>
                  <a:outerShdw blurRad="38100" dist="38100" dir="2700000" algn="tl">
                    <a:srgbClr val="000000"/>
                  </a:outerShdw>
                </a:effectLst>
                <a:latin typeface="Arial" panose="020B0604020202020204" pitchFamily="34" charset="0"/>
              </a:rPr>
              <a:t>Vaso</a:t>
            </a:r>
            <a:r>
              <a:rPr lang="en-US" altLang="en-US" sz="4400" b="1" dirty="0">
                <a:solidFill>
                  <a:schemeClr val="accent1"/>
                </a:solidFill>
                <a:effectLst>
                  <a:outerShdw blurRad="38100" dist="38100" dir="2700000" algn="tl">
                    <a:srgbClr val="000000"/>
                  </a:outerShdw>
                </a:effectLst>
                <a:latin typeface="Arial" panose="020B0604020202020204" pitchFamily="34" charset="0"/>
              </a:rPr>
              <a:t>-relaxing Diet</a:t>
            </a:r>
            <a:endParaRPr lang="en-US" altLang="en-US" sz="4800" b="1" dirty="0">
              <a:solidFill>
                <a:schemeClr val="accent1"/>
              </a:solidFill>
              <a:effectLst>
                <a:outerShdw blurRad="38100" dist="38100" dir="2700000" algn="tl">
                  <a:srgbClr val="000000"/>
                </a:outerShdw>
              </a:effectLst>
              <a:latin typeface="Arial" panose="020B0604020202020204" pitchFamily="34" charset="0"/>
            </a:endParaRPr>
          </a:p>
        </p:txBody>
      </p:sp>
      <p:sp>
        <p:nvSpPr>
          <p:cNvPr id="188428" name="Rectangle 12">
            <a:extLst>
              <a:ext uri="{FF2B5EF4-FFF2-40B4-BE49-F238E27FC236}">
                <a16:creationId xmlns:a16="http://schemas.microsoft.com/office/drawing/2014/main" id="{00E6C3AC-5157-7646-BC0C-917187C646CD}"/>
              </a:ext>
            </a:extLst>
          </p:cNvPr>
          <p:cNvSpPr>
            <a:spLocks noChangeArrowheads="1"/>
          </p:cNvSpPr>
          <p:nvPr/>
        </p:nvSpPr>
        <p:spPr bwMode="auto">
          <a:xfrm>
            <a:off x="228600" y="1460500"/>
            <a:ext cx="5114925" cy="5257800"/>
          </a:xfrm>
          <a:prstGeom prst="rect">
            <a:avLst/>
          </a:prstGeom>
          <a:noFill/>
          <a:ln w="9525">
            <a:noFill/>
            <a:miter lim="800000"/>
            <a:headEnd/>
            <a:tailEnd/>
          </a:ln>
          <a:effectLst>
            <a:outerShdw blurRad="63500" dist="53882" dir="2700000" algn="ctr" rotWithShape="0">
              <a:schemeClr val="bg2">
                <a:alpha val="74998"/>
              </a:schemeClr>
            </a:outerShdw>
          </a:effectLst>
        </p:spPr>
        <p:txBody>
          <a:bodyPr/>
          <a:lstStyle>
            <a:lvl1pPr marL="342900" indent="7938" eaLnBrk="0" hangingPunct="0">
              <a:defRPr sz="2400">
                <a:solidFill>
                  <a:schemeClr val="tx1"/>
                </a:solidFill>
                <a:latin typeface="Times New Roman" panose="02020603050405020304" pitchFamily="18" charset="0"/>
                <a:ea typeface="ＭＳ Ｐゴシック" panose="020B0600070205080204" pitchFamily="34" charset="-128"/>
              </a:defRPr>
            </a:lvl1pPr>
            <a:lvl2pPr marL="750888"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10000"/>
              </a:lnSpc>
              <a:spcBef>
                <a:spcPct val="20000"/>
              </a:spcBef>
            </a:pPr>
            <a:r>
              <a:rPr lang="en-US" altLang="en-US" sz="2800" dirty="0">
                <a:latin typeface="Microsoft Tai Le" panose="020B0502040204020203" pitchFamily="34" charset="0"/>
                <a:cs typeface="Microsoft Tai Le" panose="020B0502040204020203" pitchFamily="34" charset="0"/>
              </a:rPr>
              <a:t>Improve </a:t>
            </a:r>
            <a:r>
              <a:rPr lang="en-US" altLang="en-US" sz="2800" dirty="0" err="1">
                <a:latin typeface="Microsoft Tai Le" panose="020B0502040204020203" pitchFamily="34" charset="0"/>
                <a:cs typeface="Microsoft Tai Le" panose="020B0502040204020203" pitchFamily="34" charset="0"/>
              </a:rPr>
              <a:t>vaso</a:t>
            </a:r>
            <a:r>
              <a:rPr lang="en-US" altLang="en-US" sz="2800" dirty="0">
                <a:latin typeface="Microsoft Tai Le" panose="020B0502040204020203" pitchFamily="34" charset="0"/>
                <a:cs typeface="Microsoft Tai Le" panose="020B0502040204020203" pitchFamily="34" charset="0"/>
              </a:rPr>
              <a:t>-relaxation:</a:t>
            </a:r>
          </a:p>
          <a:p>
            <a:pPr lvl="1" algn="l" eaLnBrk="1" hangingPunct="1">
              <a:lnSpc>
                <a:spcPct val="110000"/>
              </a:lnSpc>
              <a:spcBef>
                <a:spcPct val="20000"/>
              </a:spcBef>
              <a:buFontTx/>
              <a:buChar char="–"/>
            </a:pPr>
            <a:r>
              <a:rPr lang="en-US" altLang="en-US" sz="2800" dirty="0">
                <a:latin typeface="Microsoft Tai Le" panose="020B0502040204020203" pitchFamily="34" charset="0"/>
                <a:cs typeface="Microsoft Tai Le" panose="020B0502040204020203" pitchFamily="34" charset="0"/>
              </a:rPr>
              <a:t>Vegetarian diet. </a:t>
            </a:r>
          </a:p>
          <a:p>
            <a:pPr lvl="1" algn="l" eaLnBrk="1" hangingPunct="1">
              <a:lnSpc>
                <a:spcPct val="110000"/>
              </a:lnSpc>
              <a:spcBef>
                <a:spcPct val="20000"/>
              </a:spcBef>
              <a:buFontTx/>
              <a:buChar char="–"/>
            </a:pPr>
            <a:r>
              <a:rPr lang="en-US" altLang="en-US" sz="2800" dirty="0">
                <a:latin typeface="Microsoft Tai Le" panose="020B0502040204020203" pitchFamily="34" charset="0"/>
                <a:cs typeface="Microsoft Tai Le" panose="020B0502040204020203" pitchFamily="34" charset="0"/>
              </a:rPr>
              <a:t>Tomatoes. </a:t>
            </a:r>
          </a:p>
          <a:p>
            <a:pPr lvl="1" algn="l" eaLnBrk="1" hangingPunct="1">
              <a:lnSpc>
                <a:spcPct val="110000"/>
              </a:lnSpc>
              <a:spcBef>
                <a:spcPct val="20000"/>
              </a:spcBef>
              <a:buFontTx/>
              <a:buChar char="–"/>
            </a:pPr>
            <a:r>
              <a:rPr lang="en-US" altLang="en-US" sz="2800" dirty="0">
                <a:latin typeface="Microsoft Tai Le" panose="020B0502040204020203" pitchFamily="34" charset="0"/>
                <a:cs typeface="Microsoft Tai Le" panose="020B0502040204020203" pitchFamily="34" charset="0"/>
              </a:rPr>
              <a:t>Unsaturated fats.</a:t>
            </a:r>
          </a:p>
          <a:p>
            <a:pPr lvl="1" algn="l" eaLnBrk="1" hangingPunct="1">
              <a:lnSpc>
                <a:spcPct val="110000"/>
              </a:lnSpc>
              <a:spcBef>
                <a:spcPct val="20000"/>
              </a:spcBef>
              <a:buFontTx/>
              <a:buChar char="–"/>
            </a:pPr>
            <a:r>
              <a:rPr lang="en-US" altLang="en-US" sz="2800" dirty="0">
                <a:latin typeface="Microsoft Tai Le" panose="020B0502040204020203" pitchFamily="34" charset="0"/>
                <a:cs typeface="Microsoft Tai Le" panose="020B0502040204020203" pitchFamily="34" charset="0"/>
              </a:rPr>
              <a:t>Anti-oxidants. </a:t>
            </a:r>
          </a:p>
          <a:p>
            <a:pPr lvl="1" algn="l" eaLnBrk="1" hangingPunct="1">
              <a:lnSpc>
                <a:spcPct val="110000"/>
              </a:lnSpc>
              <a:spcBef>
                <a:spcPct val="20000"/>
              </a:spcBef>
              <a:buFontTx/>
              <a:buChar char="–"/>
            </a:pPr>
            <a:r>
              <a:rPr lang="en-US" altLang="en-US" sz="2800" dirty="0">
                <a:latin typeface="Microsoft Tai Le" panose="020B0502040204020203" pitchFamily="34" charset="0"/>
                <a:cs typeface="Microsoft Tai Le" panose="020B0502040204020203" pitchFamily="34" charset="0"/>
              </a:rPr>
              <a:t>Zinc.</a:t>
            </a:r>
          </a:p>
          <a:p>
            <a:pPr lvl="1" algn="l" eaLnBrk="1" hangingPunct="1">
              <a:lnSpc>
                <a:spcPct val="110000"/>
              </a:lnSpc>
              <a:spcBef>
                <a:spcPct val="20000"/>
              </a:spcBef>
              <a:buFontTx/>
              <a:buChar char="–"/>
            </a:pPr>
            <a:r>
              <a:rPr lang="en-US" altLang="en-US" sz="2800" dirty="0">
                <a:latin typeface="Microsoft Tai Le" panose="020B0502040204020203" pitchFamily="34" charset="0"/>
                <a:cs typeface="Microsoft Tai Le" panose="020B0502040204020203" pitchFamily="34" charset="0"/>
              </a:rPr>
              <a:t>Copper. </a:t>
            </a:r>
          </a:p>
        </p:txBody>
      </p:sp>
      <p:pic>
        <p:nvPicPr>
          <p:cNvPr id="188429" name="Picture 13" descr="C:\new beginnings\people\clip\eat tomatoes.jpg">
            <a:extLst>
              <a:ext uri="{FF2B5EF4-FFF2-40B4-BE49-F238E27FC236}">
                <a16:creationId xmlns:a16="http://schemas.microsoft.com/office/drawing/2014/main" id="{85C6AD0E-A64A-2F46-B131-7B0126D8A1C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29200" y="1549400"/>
            <a:ext cx="3378200" cy="5080000"/>
          </a:xfrm>
          <a:prstGeom prst="rect">
            <a:avLst/>
          </a:prstGeom>
          <a:noFill/>
          <a:ln w="38100">
            <a:solidFill>
              <a:schemeClr val="accent1"/>
            </a:solidFill>
            <a:miter lim="800000"/>
            <a:headEnd/>
            <a:tailEnd/>
          </a:ln>
          <a:effectLst>
            <a:outerShdw blurRad="63500" dist="38099" dir="2700000" algn="ctr" rotWithShape="0">
              <a:schemeClr val="bg2">
                <a:alpha val="74998"/>
              </a:schemeClr>
            </a:outerShdw>
          </a:effectLst>
        </p:spPr>
      </p:pic>
    </p:spTree>
  </p:cSld>
  <p:clrMapOvr>
    <a:masterClrMapping/>
  </p:clrMapOvr>
  <mc:AlternateContent xmlns:mc="http://schemas.openxmlformats.org/markup-compatibility/2006" xmlns:p14="http://schemas.microsoft.com/office/powerpoint/2010/main">
    <mc:Choice Requires="p14">
      <p:transition p14:dur="250">
        <p:cover dir="d"/>
      </p:transition>
    </mc:Choice>
    <mc:Fallback xmlns="">
      <p:transition>
        <p:cover dir="d"/>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a:extLst>
              <a:ext uri="{FF2B5EF4-FFF2-40B4-BE49-F238E27FC236}">
                <a16:creationId xmlns:a16="http://schemas.microsoft.com/office/drawing/2014/main" id="{29E9E7CA-88E3-FC4C-96A7-0C157DF8913A}"/>
              </a:ext>
            </a:extLst>
          </p:cNvPr>
          <p:cNvGrpSpPr>
            <a:grpSpLocks/>
          </p:cNvGrpSpPr>
          <p:nvPr/>
        </p:nvGrpSpPr>
        <p:grpSpPr bwMode="auto">
          <a:xfrm>
            <a:off x="6427788" y="-290513"/>
            <a:ext cx="2492375" cy="7272338"/>
            <a:chOff x="4049" y="-183"/>
            <a:chExt cx="1570" cy="4581"/>
          </a:xfrm>
        </p:grpSpPr>
        <p:sp>
          <p:nvSpPr>
            <p:cNvPr id="99345" name="Freeform 3">
              <a:extLst>
                <a:ext uri="{FF2B5EF4-FFF2-40B4-BE49-F238E27FC236}">
                  <a16:creationId xmlns:a16="http://schemas.microsoft.com/office/drawing/2014/main" id="{FAE26ECA-6B6E-374E-BC8B-E5293BCE861C}"/>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9346" name="Freeform 4">
              <a:extLst>
                <a:ext uri="{FF2B5EF4-FFF2-40B4-BE49-F238E27FC236}">
                  <a16:creationId xmlns:a16="http://schemas.microsoft.com/office/drawing/2014/main" id="{07CE4B16-B3EE-5F49-87EA-2C3502EBD500}"/>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99331" name="Group 5">
            <a:extLst>
              <a:ext uri="{FF2B5EF4-FFF2-40B4-BE49-F238E27FC236}">
                <a16:creationId xmlns:a16="http://schemas.microsoft.com/office/drawing/2014/main" id="{7C42B70D-F680-4541-A2CE-B22B430D6A69}"/>
              </a:ext>
            </a:extLst>
          </p:cNvPr>
          <p:cNvGrpSpPr>
            <a:grpSpLocks/>
          </p:cNvGrpSpPr>
          <p:nvPr/>
        </p:nvGrpSpPr>
        <p:grpSpPr bwMode="auto">
          <a:xfrm>
            <a:off x="6448425" y="3200400"/>
            <a:ext cx="2271713" cy="460375"/>
            <a:chOff x="4062" y="2016"/>
            <a:chExt cx="1431" cy="290"/>
          </a:xfrm>
        </p:grpSpPr>
        <p:sp>
          <p:nvSpPr>
            <p:cNvPr id="99343" name="Freeform 6">
              <a:extLst>
                <a:ext uri="{FF2B5EF4-FFF2-40B4-BE49-F238E27FC236}">
                  <a16:creationId xmlns:a16="http://schemas.microsoft.com/office/drawing/2014/main" id="{2425ABC0-5634-0F46-B6FE-1D98F0984DF8}"/>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9344" name="Freeform 7">
              <a:extLst>
                <a:ext uri="{FF2B5EF4-FFF2-40B4-BE49-F238E27FC236}">
                  <a16:creationId xmlns:a16="http://schemas.microsoft.com/office/drawing/2014/main" id="{17DF057E-20AF-A647-90A9-BA99A7ABA618}"/>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99332" name="Group 8">
            <a:extLst>
              <a:ext uri="{FF2B5EF4-FFF2-40B4-BE49-F238E27FC236}">
                <a16:creationId xmlns:a16="http://schemas.microsoft.com/office/drawing/2014/main" id="{CA3CFB20-28D6-0948-B71C-E39801893BD0}"/>
              </a:ext>
            </a:extLst>
          </p:cNvPr>
          <p:cNvGrpSpPr>
            <a:grpSpLocks/>
          </p:cNvGrpSpPr>
          <p:nvPr/>
        </p:nvGrpSpPr>
        <p:grpSpPr bwMode="auto">
          <a:xfrm>
            <a:off x="6200775" y="1828800"/>
            <a:ext cx="2835275" cy="3028950"/>
            <a:chOff x="3906" y="1152"/>
            <a:chExt cx="1786" cy="1908"/>
          </a:xfrm>
        </p:grpSpPr>
        <p:sp>
          <p:nvSpPr>
            <p:cNvPr id="99341" name="Freeform 9">
              <a:extLst>
                <a:ext uri="{FF2B5EF4-FFF2-40B4-BE49-F238E27FC236}">
                  <a16:creationId xmlns:a16="http://schemas.microsoft.com/office/drawing/2014/main" id="{36F67CEC-504C-1646-8433-F3353300B315}"/>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9342" name="Freeform 10">
              <a:extLst>
                <a:ext uri="{FF2B5EF4-FFF2-40B4-BE49-F238E27FC236}">
                  <a16:creationId xmlns:a16="http://schemas.microsoft.com/office/drawing/2014/main" id="{C254230D-1E37-304E-84D8-3E40EC194C22}"/>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99333" name="Group 11">
            <a:extLst>
              <a:ext uri="{FF2B5EF4-FFF2-40B4-BE49-F238E27FC236}">
                <a16:creationId xmlns:a16="http://schemas.microsoft.com/office/drawing/2014/main" id="{AA440B13-5121-D042-BFD5-97E36EDE69E5}"/>
              </a:ext>
            </a:extLst>
          </p:cNvPr>
          <p:cNvGrpSpPr>
            <a:grpSpLocks/>
          </p:cNvGrpSpPr>
          <p:nvPr/>
        </p:nvGrpSpPr>
        <p:grpSpPr bwMode="auto">
          <a:xfrm>
            <a:off x="5522913" y="-381000"/>
            <a:ext cx="1639887" cy="7315200"/>
            <a:chOff x="3413" y="-144"/>
            <a:chExt cx="1033" cy="4419"/>
          </a:xfrm>
        </p:grpSpPr>
        <p:sp>
          <p:nvSpPr>
            <p:cNvPr id="99338" name="Freeform 12">
              <a:extLst>
                <a:ext uri="{FF2B5EF4-FFF2-40B4-BE49-F238E27FC236}">
                  <a16:creationId xmlns:a16="http://schemas.microsoft.com/office/drawing/2014/main" id="{3F971B14-11FE-9C46-B9AF-2EF1F754F200}"/>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9339" name="Freeform 13">
              <a:extLst>
                <a:ext uri="{FF2B5EF4-FFF2-40B4-BE49-F238E27FC236}">
                  <a16:creationId xmlns:a16="http://schemas.microsoft.com/office/drawing/2014/main" id="{C2AF6FEE-420B-7A42-BEC8-406A975349E7}"/>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9340" name="Freeform 14">
              <a:extLst>
                <a:ext uri="{FF2B5EF4-FFF2-40B4-BE49-F238E27FC236}">
                  <a16:creationId xmlns:a16="http://schemas.microsoft.com/office/drawing/2014/main" id="{1E297B06-5CC7-F447-BE6D-FB72F8E86E1E}"/>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99334" name="Text Box 16">
            <a:extLst>
              <a:ext uri="{FF2B5EF4-FFF2-40B4-BE49-F238E27FC236}">
                <a16:creationId xmlns:a16="http://schemas.microsoft.com/office/drawing/2014/main" id="{556EF421-C287-3440-8520-90BAF9DB50BD}"/>
              </a:ext>
            </a:extLst>
          </p:cNvPr>
          <p:cNvSpPr txBox="1">
            <a:spLocks noChangeArrowheads="1"/>
          </p:cNvSpPr>
          <p:nvPr/>
        </p:nvSpPr>
        <p:spPr bwMode="auto">
          <a:xfrm>
            <a:off x="1143000" y="2819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endParaRPr lang="en-US" altLang="en-US" dirty="0">
              <a:latin typeface="Microsoft Tai Le Regular"/>
            </a:endParaRPr>
          </a:p>
        </p:txBody>
      </p:sp>
      <p:sp>
        <p:nvSpPr>
          <p:cNvPr id="99335" name="WordArt 17">
            <a:extLst>
              <a:ext uri="{FF2B5EF4-FFF2-40B4-BE49-F238E27FC236}">
                <a16:creationId xmlns:a16="http://schemas.microsoft.com/office/drawing/2014/main" id="{87C39CB3-A298-4D41-B972-EF33CBE3839E}"/>
              </a:ext>
            </a:extLst>
          </p:cNvPr>
          <p:cNvSpPr>
            <a:spLocks noChangeArrowheads="1" noChangeShapeType="1" noTextEdit="1"/>
          </p:cNvSpPr>
          <p:nvPr/>
        </p:nvSpPr>
        <p:spPr bwMode="auto">
          <a:xfrm>
            <a:off x="381000" y="1443038"/>
            <a:ext cx="4892675" cy="995362"/>
          </a:xfrm>
          <a:prstGeom prst="rect">
            <a:avLst/>
          </a:prstGeom>
        </p:spPr>
        <p:txBody>
          <a:bodyPr wrap="none" fromWordArt="1">
            <a:prstTxWarp prst="textInflateTop">
              <a:avLst>
                <a:gd name="adj" fmla="val 48389"/>
              </a:avLst>
            </a:prstTxWarp>
            <a:scene3d>
              <a:camera prst="legacyObliqueTopLeft"/>
              <a:lightRig rig="legacyNormal3" dir="r"/>
            </a:scene3d>
            <a:sp3d extrusionH="201600" prstMaterial="legacyMatte">
              <a:extrusionClr>
                <a:srgbClr val="0066CC"/>
              </a:extrusionClr>
              <a:contourClr>
                <a:srgbClr val="FFFFCC"/>
              </a:contourClr>
            </a:sp3d>
          </a:bodyPr>
          <a:lstStyle/>
          <a:p>
            <a:r>
              <a:rPr lang="en-US" sz="3600" kern="10" dirty="0">
                <a:ln w="9525">
                  <a:round/>
                  <a:headEnd/>
                  <a:tailEnd/>
                </a:ln>
                <a:gradFill rotWithShape="1">
                  <a:gsLst>
                    <a:gs pos="0">
                      <a:srgbClr val="FFFFCC"/>
                    </a:gs>
                    <a:gs pos="100000">
                      <a:srgbClr val="FF9999"/>
                    </a:gs>
                  </a:gsLst>
                  <a:lin ang="5400000" scaled="1"/>
                </a:gradFill>
                <a:latin typeface="Microsoft Tai Le Regular"/>
                <a:cs typeface="Times New Roman" panose="02020603050405020304" pitchFamily="18" charset="0"/>
              </a:rPr>
              <a:t>PLAQUE FORMING FOODS</a:t>
            </a:r>
          </a:p>
        </p:txBody>
      </p:sp>
      <p:pic>
        <p:nvPicPr>
          <p:cNvPr id="72723" name="Picture 19" descr="C:\Documents and Settings\Administrator\My Documents\My Pictures\pathology.jpg">
            <a:extLst>
              <a:ext uri="{FF2B5EF4-FFF2-40B4-BE49-F238E27FC236}">
                <a16:creationId xmlns:a16="http://schemas.microsoft.com/office/drawing/2014/main" id="{770F59A9-2982-4E43-8AA4-3953DA5334A7}"/>
              </a:ext>
            </a:extLst>
          </p:cNvPr>
          <p:cNvPicPr>
            <a:picLocks noChangeAspect="1" noChangeArrowheads="1"/>
          </p:cNvPicPr>
          <p:nvPr/>
        </p:nvPicPr>
        <p:blipFill>
          <a:blip r:embed="rId2"/>
          <a:srcRect/>
          <a:stretch>
            <a:fillRect/>
          </a:stretch>
        </p:blipFill>
        <p:spPr bwMode="auto">
          <a:xfrm>
            <a:off x="1371600" y="2514600"/>
            <a:ext cx="2743200" cy="4114800"/>
          </a:xfrm>
          <a:prstGeom prst="rect">
            <a:avLst/>
          </a:prstGeom>
          <a:noFill/>
          <a:ln w="38100">
            <a:solidFill>
              <a:schemeClr val="tx2"/>
            </a:solidFill>
            <a:miter lim="800000"/>
            <a:headEnd/>
            <a:tailEnd/>
          </a:ln>
          <a:effectLst>
            <a:outerShdw blurRad="63500" dist="57501" dir="3723739" algn="ctr" rotWithShape="0">
              <a:schemeClr val="bg2">
                <a:alpha val="74998"/>
              </a:schemeClr>
            </a:outerShdw>
          </a:effectLst>
        </p:spPr>
      </p:pic>
      <p:pic>
        <p:nvPicPr>
          <p:cNvPr id="99337" name="Picture 21" descr="C:\untitled1.bmp">
            <a:extLst>
              <a:ext uri="{FF2B5EF4-FFF2-40B4-BE49-F238E27FC236}">
                <a16:creationId xmlns:a16="http://schemas.microsoft.com/office/drawing/2014/main" id="{1A60434B-90F2-AB4E-9DAE-43F560A978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304800"/>
            <a:ext cx="5029200" cy="754063"/>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pull dir="u"/>
      </p:transition>
    </mc:Choice>
    <mc:Fallback xmlns="">
      <p:transition>
        <p:pull dir="u"/>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2">
            <a:extLst>
              <a:ext uri="{FF2B5EF4-FFF2-40B4-BE49-F238E27FC236}">
                <a16:creationId xmlns:a16="http://schemas.microsoft.com/office/drawing/2014/main" id="{93E924F0-678D-0F45-8AFB-D1F335D17D3D}"/>
              </a:ext>
            </a:extLst>
          </p:cNvPr>
          <p:cNvGrpSpPr>
            <a:grpSpLocks/>
          </p:cNvGrpSpPr>
          <p:nvPr/>
        </p:nvGrpSpPr>
        <p:grpSpPr bwMode="auto">
          <a:xfrm>
            <a:off x="6427788" y="-290513"/>
            <a:ext cx="2492375" cy="7272338"/>
            <a:chOff x="4049" y="-183"/>
            <a:chExt cx="1570" cy="4581"/>
          </a:xfrm>
        </p:grpSpPr>
        <p:sp>
          <p:nvSpPr>
            <p:cNvPr id="100381" name="Freeform 3">
              <a:extLst>
                <a:ext uri="{FF2B5EF4-FFF2-40B4-BE49-F238E27FC236}">
                  <a16:creationId xmlns:a16="http://schemas.microsoft.com/office/drawing/2014/main" id="{BA7A8A27-8A99-5846-A8D9-3FDC7F54ED9E}"/>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0382" name="Freeform 4">
              <a:extLst>
                <a:ext uri="{FF2B5EF4-FFF2-40B4-BE49-F238E27FC236}">
                  <a16:creationId xmlns:a16="http://schemas.microsoft.com/office/drawing/2014/main" id="{CAF129F7-1D89-864C-841D-9F8C3BFE8748}"/>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0355" name="Group 5">
            <a:extLst>
              <a:ext uri="{FF2B5EF4-FFF2-40B4-BE49-F238E27FC236}">
                <a16:creationId xmlns:a16="http://schemas.microsoft.com/office/drawing/2014/main" id="{C5D75DF0-CB6F-EC4C-918F-8E42D5524D53}"/>
              </a:ext>
            </a:extLst>
          </p:cNvPr>
          <p:cNvGrpSpPr>
            <a:grpSpLocks/>
          </p:cNvGrpSpPr>
          <p:nvPr/>
        </p:nvGrpSpPr>
        <p:grpSpPr bwMode="auto">
          <a:xfrm>
            <a:off x="6448425" y="3200400"/>
            <a:ext cx="2271713" cy="460375"/>
            <a:chOff x="4062" y="2016"/>
            <a:chExt cx="1431" cy="290"/>
          </a:xfrm>
        </p:grpSpPr>
        <p:sp>
          <p:nvSpPr>
            <p:cNvPr id="100379" name="Freeform 6">
              <a:extLst>
                <a:ext uri="{FF2B5EF4-FFF2-40B4-BE49-F238E27FC236}">
                  <a16:creationId xmlns:a16="http://schemas.microsoft.com/office/drawing/2014/main" id="{AE452240-D786-8148-B8A9-FF0C79A1E24B}"/>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0380" name="Freeform 7">
              <a:extLst>
                <a:ext uri="{FF2B5EF4-FFF2-40B4-BE49-F238E27FC236}">
                  <a16:creationId xmlns:a16="http://schemas.microsoft.com/office/drawing/2014/main" id="{60664495-7B24-5A44-89F5-84B074713C4B}"/>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0356" name="Group 8">
            <a:extLst>
              <a:ext uri="{FF2B5EF4-FFF2-40B4-BE49-F238E27FC236}">
                <a16:creationId xmlns:a16="http://schemas.microsoft.com/office/drawing/2014/main" id="{A5D605A6-4F54-844A-93F3-4C0A44F22A65}"/>
              </a:ext>
            </a:extLst>
          </p:cNvPr>
          <p:cNvGrpSpPr>
            <a:grpSpLocks/>
          </p:cNvGrpSpPr>
          <p:nvPr/>
        </p:nvGrpSpPr>
        <p:grpSpPr bwMode="auto">
          <a:xfrm>
            <a:off x="6200775" y="1828800"/>
            <a:ext cx="2835275" cy="3028950"/>
            <a:chOff x="3906" y="1152"/>
            <a:chExt cx="1786" cy="1908"/>
          </a:xfrm>
        </p:grpSpPr>
        <p:sp>
          <p:nvSpPr>
            <p:cNvPr id="100377" name="Freeform 9">
              <a:extLst>
                <a:ext uri="{FF2B5EF4-FFF2-40B4-BE49-F238E27FC236}">
                  <a16:creationId xmlns:a16="http://schemas.microsoft.com/office/drawing/2014/main" id="{1A6E080C-850A-3C45-8F25-AB81462EF531}"/>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0378" name="Freeform 10">
              <a:extLst>
                <a:ext uri="{FF2B5EF4-FFF2-40B4-BE49-F238E27FC236}">
                  <a16:creationId xmlns:a16="http://schemas.microsoft.com/office/drawing/2014/main" id="{8BF32187-148C-034D-A071-9D1F0537AA16}"/>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0357" name="Group 11">
            <a:extLst>
              <a:ext uri="{FF2B5EF4-FFF2-40B4-BE49-F238E27FC236}">
                <a16:creationId xmlns:a16="http://schemas.microsoft.com/office/drawing/2014/main" id="{99BE47EE-F904-9E4F-AF6D-77D4A655E28B}"/>
              </a:ext>
            </a:extLst>
          </p:cNvPr>
          <p:cNvGrpSpPr>
            <a:grpSpLocks/>
          </p:cNvGrpSpPr>
          <p:nvPr/>
        </p:nvGrpSpPr>
        <p:grpSpPr bwMode="auto">
          <a:xfrm>
            <a:off x="5522913" y="-381000"/>
            <a:ext cx="1639887" cy="7315200"/>
            <a:chOff x="3413" y="-144"/>
            <a:chExt cx="1033" cy="4419"/>
          </a:xfrm>
        </p:grpSpPr>
        <p:sp>
          <p:nvSpPr>
            <p:cNvPr id="100374" name="Freeform 12">
              <a:extLst>
                <a:ext uri="{FF2B5EF4-FFF2-40B4-BE49-F238E27FC236}">
                  <a16:creationId xmlns:a16="http://schemas.microsoft.com/office/drawing/2014/main" id="{01422123-0EE8-7647-869F-5818F2C6831B}"/>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0375" name="Freeform 13">
              <a:extLst>
                <a:ext uri="{FF2B5EF4-FFF2-40B4-BE49-F238E27FC236}">
                  <a16:creationId xmlns:a16="http://schemas.microsoft.com/office/drawing/2014/main" id="{8B989219-B7C6-8C46-8B3F-EA9837B6C9F4}"/>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0376" name="Freeform 14">
              <a:extLst>
                <a:ext uri="{FF2B5EF4-FFF2-40B4-BE49-F238E27FC236}">
                  <a16:creationId xmlns:a16="http://schemas.microsoft.com/office/drawing/2014/main" id="{AF40F49F-1437-3C46-8103-A69312BA0434}"/>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100358" name="Text Box 16">
            <a:extLst>
              <a:ext uri="{FF2B5EF4-FFF2-40B4-BE49-F238E27FC236}">
                <a16:creationId xmlns:a16="http://schemas.microsoft.com/office/drawing/2014/main" id="{C4E4545B-60A5-724B-9A6A-DF099898FDAA}"/>
              </a:ext>
            </a:extLst>
          </p:cNvPr>
          <p:cNvSpPr txBox="1">
            <a:spLocks noChangeArrowheads="1"/>
          </p:cNvSpPr>
          <p:nvPr/>
        </p:nvSpPr>
        <p:spPr bwMode="auto">
          <a:xfrm>
            <a:off x="1143000" y="2819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endParaRPr lang="en-US" altLang="en-US" dirty="0">
              <a:latin typeface="Microsoft Tai Le Regular"/>
            </a:endParaRPr>
          </a:p>
        </p:txBody>
      </p:sp>
      <p:sp>
        <p:nvSpPr>
          <p:cNvPr id="100359" name="Freeform 18">
            <a:extLst>
              <a:ext uri="{FF2B5EF4-FFF2-40B4-BE49-F238E27FC236}">
                <a16:creationId xmlns:a16="http://schemas.microsoft.com/office/drawing/2014/main" id="{E91E1F96-FE25-AC47-8243-B2F73002C47B}"/>
              </a:ext>
            </a:extLst>
          </p:cNvPr>
          <p:cNvSpPr>
            <a:spLocks/>
          </p:cNvSpPr>
          <p:nvPr/>
        </p:nvSpPr>
        <p:spPr bwMode="auto">
          <a:xfrm>
            <a:off x="5791200" y="2222500"/>
            <a:ext cx="255588" cy="673100"/>
          </a:xfrm>
          <a:custGeom>
            <a:avLst/>
            <a:gdLst>
              <a:gd name="T0" fmla="*/ 2147483647 w 161"/>
              <a:gd name="T1" fmla="*/ 0 h 424"/>
              <a:gd name="T2" fmla="*/ 2147483647 w 161"/>
              <a:gd name="T3" fmla="*/ 2147483647 h 424"/>
              <a:gd name="T4" fmla="*/ 2147483647 w 161"/>
              <a:gd name="T5" fmla="*/ 2147483647 h 424"/>
              <a:gd name="T6" fmla="*/ 2147483647 w 161"/>
              <a:gd name="T7" fmla="*/ 2147483647 h 424"/>
              <a:gd name="T8" fmla="*/ 0 w 161"/>
              <a:gd name="T9" fmla="*/ 2147483647 h 424"/>
              <a:gd name="T10" fmla="*/ 0 60000 65536"/>
              <a:gd name="T11" fmla="*/ 0 60000 65536"/>
              <a:gd name="T12" fmla="*/ 0 60000 65536"/>
              <a:gd name="T13" fmla="*/ 0 60000 65536"/>
              <a:gd name="T14" fmla="*/ 0 60000 65536"/>
              <a:gd name="T15" fmla="*/ 0 w 161"/>
              <a:gd name="T16" fmla="*/ 0 h 424"/>
              <a:gd name="T17" fmla="*/ 161 w 161"/>
              <a:gd name="T18" fmla="*/ 424 h 424"/>
            </a:gdLst>
            <a:ahLst/>
            <a:cxnLst>
              <a:cxn ang="T10">
                <a:pos x="T0" y="T1"/>
              </a:cxn>
              <a:cxn ang="T11">
                <a:pos x="T2" y="T3"/>
              </a:cxn>
              <a:cxn ang="T12">
                <a:pos x="T4" y="T5"/>
              </a:cxn>
              <a:cxn ang="T13">
                <a:pos x="T6" y="T7"/>
              </a:cxn>
              <a:cxn ang="T14">
                <a:pos x="T8" y="T9"/>
              </a:cxn>
            </a:cxnLst>
            <a:rect l="T15" t="T16" r="T17" b="T18"/>
            <a:pathLst>
              <a:path w="161" h="424">
                <a:moveTo>
                  <a:pt x="144" y="0"/>
                </a:moveTo>
                <a:cubicBezTo>
                  <a:pt x="161" y="48"/>
                  <a:pt x="151" y="7"/>
                  <a:pt x="144" y="77"/>
                </a:cubicBezTo>
                <a:cubicBezTo>
                  <a:pt x="137" y="147"/>
                  <a:pt x="139" y="247"/>
                  <a:pt x="102" y="314"/>
                </a:cubicBezTo>
                <a:cubicBezTo>
                  <a:pt x="99" y="320"/>
                  <a:pt x="62" y="374"/>
                  <a:pt x="51" y="390"/>
                </a:cubicBezTo>
                <a:cubicBezTo>
                  <a:pt x="40" y="407"/>
                  <a:pt x="0" y="424"/>
                  <a:pt x="0" y="424"/>
                </a:cubicBezTo>
              </a:path>
            </a:pathLst>
          </a:custGeom>
          <a:solidFill>
            <a:schemeClr val="accent1"/>
          </a:solidFill>
          <a:ln w="76200">
            <a:solidFill>
              <a:schemeClr val="accent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0360" name="Freeform 19">
            <a:extLst>
              <a:ext uri="{FF2B5EF4-FFF2-40B4-BE49-F238E27FC236}">
                <a16:creationId xmlns:a16="http://schemas.microsoft.com/office/drawing/2014/main" id="{D45AF915-4A0C-A640-8442-BA7AD67364D9}"/>
              </a:ext>
            </a:extLst>
          </p:cNvPr>
          <p:cNvSpPr>
            <a:spLocks/>
          </p:cNvSpPr>
          <p:nvPr/>
        </p:nvSpPr>
        <p:spPr bwMode="auto">
          <a:xfrm>
            <a:off x="6064250" y="2286000"/>
            <a:ext cx="282575" cy="811213"/>
          </a:xfrm>
          <a:custGeom>
            <a:avLst/>
            <a:gdLst>
              <a:gd name="T0" fmla="*/ 2147483647 w 178"/>
              <a:gd name="T1" fmla="*/ 0 h 511"/>
              <a:gd name="T2" fmla="*/ 2147483647 w 178"/>
              <a:gd name="T3" fmla="*/ 2147483647 h 511"/>
              <a:gd name="T4" fmla="*/ 2147483647 w 178"/>
              <a:gd name="T5" fmla="*/ 2147483647 h 511"/>
              <a:gd name="T6" fmla="*/ 2147483647 w 178"/>
              <a:gd name="T7" fmla="*/ 2147483647 h 511"/>
              <a:gd name="T8" fmla="*/ 0 w 178"/>
              <a:gd name="T9" fmla="*/ 2147483647 h 511"/>
              <a:gd name="T10" fmla="*/ 2147483647 w 178"/>
              <a:gd name="T11" fmla="*/ 2147483647 h 511"/>
              <a:gd name="T12" fmla="*/ 2147483647 w 178"/>
              <a:gd name="T13" fmla="*/ 2147483647 h 511"/>
              <a:gd name="T14" fmla="*/ 2147483647 w 178"/>
              <a:gd name="T15" fmla="*/ 2147483647 h 511"/>
              <a:gd name="T16" fmla="*/ 0 60000 65536"/>
              <a:gd name="T17" fmla="*/ 0 60000 65536"/>
              <a:gd name="T18" fmla="*/ 0 60000 65536"/>
              <a:gd name="T19" fmla="*/ 0 60000 65536"/>
              <a:gd name="T20" fmla="*/ 0 60000 65536"/>
              <a:gd name="T21" fmla="*/ 0 60000 65536"/>
              <a:gd name="T22" fmla="*/ 0 60000 65536"/>
              <a:gd name="T23" fmla="*/ 0 60000 65536"/>
              <a:gd name="T24" fmla="*/ 0 w 178"/>
              <a:gd name="T25" fmla="*/ 0 h 511"/>
              <a:gd name="T26" fmla="*/ 178 w 178"/>
              <a:gd name="T27" fmla="*/ 511 h 5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 h="511">
                <a:moveTo>
                  <a:pt x="178" y="0"/>
                </a:moveTo>
                <a:cubicBezTo>
                  <a:pt x="150" y="19"/>
                  <a:pt x="134" y="44"/>
                  <a:pt x="110" y="68"/>
                </a:cubicBezTo>
                <a:cubicBezTo>
                  <a:pt x="99" y="104"/>
                  <a:pt x="72" y="164"/>
                  <a:pt x="51" y="195"/>
                </a:cubicBezTo>
                <a:cubicBezTo>
                  <a:pt x="33" y="251"/>
                  <a:pt x="56" y="187"/>
                  <a:pt x="26" y="246"/>
                </a:cubicBezTo>
                <a:cubicBezTo>
                  <a:pt x="9" y="278"/>
                  <a:pt x="6" y="321"/>
                  <a:pt x="0" y="356"/>
                </a:cubicBezTo>
                <a:cubicBezTo>
                  <a:pt x="3" y="381"/>
                  <a:pt x="1" y="408"/>
                  <a:pt x="9" y="432"/>
                </a:cubicBezTo>
                <a:cubicBezTo>
                  <a:pt x="16" y="451"/>
                  <a:pt x="43" y="483"/>
                  <a:pt x="43" y="483"/>
                </a:cubicBezTo>
                <a:cubicBezTo>
                  <a:pt x="52" y="511"/>
                  <a:pt x="42" y="508"/>
                  <a:pt x="60" y="508"/>
                </a:cubicBezTo>
              </a:path>
            </a:pathLst>
          </a:custGeom>
          <a:solidFill>
            <a:schemeClr val="accent1"/>
          </a:solidFill>
          <a:ln w="38100">
            <a:solidFill>
              <a:schemeClr val="accent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0361" name="Oval 20">
            <a:extLst>
              <a:ext uri="{FF2B5EF4-FFF2-40B4-BE49-F238E27FC236}">
                <a16:creationId xmlns:a16="http://schemas.microsoft.com/office/drawing/2014/main" id="{DC264CDC-9CE9-E147-90B6-28DF6B03B2D3}"/>
              </a:ext>
            </a:extLst>
          </p:cNvPr>
          <p:cNvSpPr>
            <a:spLocks noChangeArrowheads="1"/>
          </p:cNvSpPr>
          <p:nvPr/>
        </p:nvSpPr>
        <p:spPr bwMode="auto">
          <a:xfrm>
            <a:off x="6400800" y="10668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0362" name="Oval 21">
            <a:extLst>
              <a:ext uri="{FF2B5EF4-FFF2-40B4-BE49-F238E27FC236}">
                <a16:creationId xmlns:a16="http://schemas.microsoft.com/office/drawing/2014/main" id="{F29AEB88-4C53-9942-8273-F7C2075CF5DB}"/>
              </a:ext>
            </a:extLst>
          </p:cNvPr>
          <p:cNvSpPr>
            <a:spLocks noChangeArrowheads="1"/>
          </p:cNvSpPr>
          <p:nvPr/>
        </p:nvSpPr>
        <p:spPr bwMode="auto">
          <a:xfrm>
            <a:off x="6096000" y="19812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0363" name="Oval 22">
            <a:extLst>
              <a:ext uri="{FF2B5EF4-FFF2-40B4-BE49-F238E27FC236}">
                <a16:creationId xmlns:a16="http://schemas.microsoft.com/office/drawing/2014/main" id="{EA1B1CA2-C3BA-CC48-BA9B-2D9302B80B53}"/>
              </a:ext>
            </a:extLst>
          </p:cNvPr>
          <p:cNvSpPr>
            <a:spLocks noChangeArrowheads="1"/>
          </p:cNvSpPr>
          <p:nvPr/>
        </p:nvSpPr>
        <p:spPr bwMode="auto">
          <a:xfrm>
            <a:off x="6172200" y="16764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0364" name="Oval 23">
            <a:extLst>
              <a:ext uri="{FF2B5EF4-FFF2-40B4-BE49-F238E27FC236}">
                <a16:creationId xmlns:a16="http://schemas.microsoft.com/office/drawing/2014/main" id="{76B19F53-9A1F-EB46-AB39-97AD07FF5E94}"/>
              </a:ext>
            </a:extLst>
          </p:cNvPr>
          <p:cNvSpPr>
            <a:spLocks noChangeArrowheads="1"/>
          </p:cNvSpPr>
          <p:nvPr/>
        </p:nvSpPr>
        <p:spPr bwMode="auto">
          <a:xfrm>
            <a:off x="6324600" y="13716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pic>
        <p:nvPicPr>
          <p:cNvPr id="100365" name="Picture 24" descr="C:\Documents and Settings\Administrator\My Documents\My Pictures\down-r.gif">
            <a:extLst>
              <a:ext uri="{FF2B5EF4-FFF2-40B4-BE49-F238E27FC236}">
                <a16:creationId xmlns:a16="http://schemas.microsoft.com/office/drawing/2014/main" id="{DF75859B-9B37-B14E-B265-D3CAFD1B730A}"/>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019800" y="22098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6" name="Picture 25" descr="C:\Documents and Settings\Administrator\My Documents\My Pictures\waste left-y.gif">
            <a:extLst>
              <a:ext uri="{FF2B5EF4-FFF2-40B4-BE49-F238E27FC236}">
                <a16:creationId xmlns:a16="http://schemas.microsoft.com/office/drawing/2014/main" id="{5AB112F1-E001-514A-81B3-A8FE3203F4A0}"/>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149975" y="34290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67" name="Group 33">
            <a:extLst>
              <a:ext uri="{FF2B5EF4-FFF2-40B4-BE49-F238E27FC236}">
                <a16:creationId xmlns:a16="http://schemas.microsoft.com/office/drawing/2014/main" id="{F9817DDD-AD58-3043-B5E7-7C909D223674}"/>
              </a:ext>
            </a:extLst>
          </p:cNvPr>
          <p:cNvGrpSpPr>
            <a:grpSpLocks/>
          </p:cNvGrpSpPr>
          <p:nvPr/>
        </p:nvGrpSpPr>
        <p:grpSpPr bwMode="auto">
          <a:xfrm>
            <a:off x="596900" y="1219200"/>
            <a:ext cx="5346700" cy="4953000"/>
            <a:chOff x="376" y="768"/>
            <a:chExt cx="3368" cy="3120"/>
          </a:xfrm>
        </p:grpSpPr>
        <p:sp>
          <p:nvSpPr>
            <p:cNvPr id="100369" name="Rectangle 17">
              <a:extLst>
                <a:ext uri="{FF2B5EF4-FFF2-40B4-BE49-F238E27FC236}">
                  <a16:creationId xmlns:a16="http://schemas.microsoft.com/office/drawing/2014/main" id="{03A1C71C-0290-3149-8119-34557C7B81BD}"/>
                </a:ext>
              </a:extLst>
            </p:cNvPr>
            <p:cNvSpPr>
              <a:spLocks noChangeArrowheads="1"/>
            </p:cNvSpPr>
            <p:nvPr/>
          </p:nvSpPr>
          <p:spPr bwMode="auto">
            <a:xfrm>
              <a:off x="376" y="768"/>
              <a:ext cx="2880" cy="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10000"/>
                </a:lnSpc>
                <a:spcBef>
                  <a:spcPct val="50000"/>
                </a:spcBef>
              </a:pPr>
              <a:r>
                <a:rPr lang="en-US" altLang="en-US" sz="2800" dirty="0">
                  <a:latin typeface="Microsoft Tai Le Regular"/>
                </a:rPr>
                <a:t>Plaque forming foods block blood flow to vital joint tissues.</a:t>
              </a:r>
            </a:p>
          </p:txBody>
        </p:sp>
        <p:sp>
          <p:nvSpPr>
            <p:cNvPr id="14362" name="Line 26">
              <a:extLst>
                <a:ext uri="{FF2B5EF4-FFF2-40B4-BE49-F238E27FC236}">
                  <a16:creationId xmlns:a16="http://schemas.microsoft.com/office/drawing/2014/main" id="{6AA7A752-B3F3-8E46-9D89-53A78334195E}"/>
                </a:ext>
              </a:extLst>
            </p:cNvPr>
            <p:cNvSpPr>
              <a:spLocks noChangeShapeType="1"/>
            </p:cNvSpPr>
            <p:nvPr/>
          </p:nvSpPr>
          <p:spPr bwMode="auto">
            <a:xfrm>
              <a:off x="2640" y="1392"/>
              <a:ext cx="1104" cy="288"/>
            </a:xfrm>
            <a:prstGeom prst="line">
              <a:avLst/>
            </a:prstGeom>
            <a:noFill/>
            <a:ln w="57150">
              <a:solidFill>
                <a:schemeClr val="hlink"/>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pic>
          <p:nvPicPr>
            <p:cNvPr id="14363" name="Picture 27" descr="C:\Documents and Settings\Administrator\My Documents\My Pictures\corinarynartery.jpg">
              <a:extLst>
                <a:ext uri="{FF2B5EF4-FFF2-40B4-BE49-F238E27FC236}">
                  <a16:creationId xmlns:a16="http://schemas.microsoft.com/office/drawing/2014/main" id="{5DAF2808-AB94-F74E-B683-057FD1E97810}"/>
                </a:ext>
              </a:extLst>
            </p:cNvPr>
            <p:cNvPicPr>
              <a:picLocks noChangeAspect="1" noChangeArrowheads="1"/>
            </p:cNvPicPr>
            <p:nvPr/>
          </p:nvPicPr>
          <p:blipFill>
            <a:blip r:embed="rId4"/>
            <a:srcRect/>
            <a:stretch>
              <a:fillRect/>
            </a:stretch>
          </p:blipFill>
          <p:spPr bwMode="auto">
            <a:xfrm>
              <a:off x="480" y="2088"/>
              <a:ext cx="2520" cy="1800"/>
            </a:xfrm>
            <a:prstGeom prst="rect">
              <a:avLst/>
            </a:prstGeom>
            <a:noFill/>
            <a:ln w="38100">
              <a:solidFill>
                <a:schemeClr val="tx2"/>
              </a:solidFill>
              <a:miter lim="800000"/>
              <a:headEnd/>
              <a:tailEnd/>
            </a:ln>
            <a:effectLst>
              <a:outerShdw blurRad="63500" dist="71842" dir="2700000" algn="ctr" rotWithShape="0">
                <a:schemeClr val="bg2">
                  <a:alpha val="74998"/>
                </a:schemeClr>
              </a:outerShdw>
            </a:effectLst>
          </p:spPr>
        </p:pic>
        <p:sp>
          <p:nvSpPr>
            <p:cNvPr id="14364" name="Line 28">
              <a:extLst>
                <a:ext uri="{FF2B5EF4-FFF2-40B4-BE49-F238E27FC236}">
                  <a16:creationId xmlns:a16="http://schemas.microsoft.com/office/drawing/2014/main" id="{6CAC157D-18D4-0743-AB42-DACC8A181499}"/>
                </a:ext>
              </a:extLst>
            </p:cNvPr>
            <p:cNvSpPr>
              <a:spLocks noChangeShapeType="1"/>
            </p:cNvSpPr>
            <p:nvPr/>
          </p:nvSpPr>
          <p:spPr bwMode="auto">
            <a:xfrm>
              <a:off x="2008" y="1536"/>
              <a:ext cx="240" cy="1104"/>
            </a:xfrm>
            <a:prstGeom prst="line">
              <a:avLst/>
            </a:prstGeom>
            <a:noFill/>
            <a:ln w="57150">
              <a:solidFill>
                <a:schemeClr val="hlink"/>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sp>
          <p:nvSpPr>
            <p:cNvPr id="14365" name="Line 29">
              <a:extLst>
                <a:ext uri="{FF2B5EF4-FFF2-40B4-BE49-F238E27FC236}">
                  <a16:creationId xmlns:a16="http://schemas.microsoft.com/office/drawing/2014/main" id="{9080473B-FF26-D047-808A-E4AC2DFF94D6}"/>
                </a:ext>
              </a:extLst>
            </p:cNvPr>
            <p:cNvSpPr>
              <a:spLocks noChangeShapeType="1"/>
            </p:cNvSpPr>
            <p:nvPr/>
          </p:nvSpPr>
          <p:spPr bwMode="auto">
            <a:xfrm flipH="1">
              <a:off x="1048" y="1536"/>
              <a:ext cx="336" cy="1200"/>
            </a:xfrm>
            <a:prstGeom prst="line">
              <a:avLst/>
            </a:prstGeom>
            <a:noFill/>
            <a:ln w="57150">
              <a:solidFill>
                <a:schemeClr val="hlink"/>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grpSp>
    </p:spTree>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Z:\jclark On My Mac\Slides\julie show\Julie Pics jpg\Slide092.jpg">
            <a:extLst>
              <a:ext uri="{FF2B5EF4-FFF2-40B4-BE49-F238E27FC236}">
                <a16:creationId xmlns:a16="http://schemas.microsoft.com/office/drawing/2014/main" id="{798A833B-F645-B241-845C-0E7514606F1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52600"/>
            <a:ext cx="12801600" cy="9601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 Box 3">
            <a:extLst>
              <a:ext uri="{FF2B5EF4-FFF2-40B4-BE49-F238E27FC236}">
                <a16:creationId xmlns:a16="http://schemas.microsoft.com/office/drawing/2014/main" id="{D92A5A39-D283-B644-88AD-5A0345362DC9}"/>
              </a:ext>
            </a:extLst>
          </p:cNvPr>
          <p:cNvSpPr txBox="1">
            <a:spLocks noChangeArrowheads="1"/>
          </p:cNvSpPr>
          <p:nvPr/>
        </p:nvSpPr>
        <p:spPr bwMode="auto">
          <a:xfrm>
            <a:off x="1143000" y="2819400"/>
            <a:ext cx="26670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endParaRPr lang="en-US" dirty="0">
              <a:latin typeface="Microsoft Tai Le Regular"/>
              <a:ea typeface="+mn-ea"/>
            </a:endParaRPr>
          </a:p>
        </p:txBody>
      </p:sp>
      <p:sp>
        <p:nvSpPr>
          <p:cNvPr id="74756" name="Rectangle 4">
            <a:extLst>
              <a:ext uri="{FF2B5EF4-FFF2-40B4-BE49-F238E27FC236}">
                <a16:creationId xmlns:a16="http://schemas.microsoft.com/office/drawing/2014/main" id="{EE9E90ED-138A-C14C-98C7-F221035C5BD1}"/>
              </a:ext>
            </a:extLst>
          </p:cNvPr>
          <p:cNvSpPr>
            <a:spLocks noChangeArrowheads="1"/>
          </p:cNvSpPr>
          <p:nvPr/>
        </p:nvSpPr>
        <p:spPr bwMode="auto">
          <a:xfrm>
            <a:off x="304799" y="1230313"/>
            <a:ext cx="5057775" cy="94333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l">
              <a:lnSpc>
                <a:spcPct val="70000"/>
              </a:lnSpc>
              <a:spcBef>
                <a:spcPct val="50000"/>
              </a:spcBef>
              <a:defRPr/>
            </a:pPr>
            <a:r>
              <a:rPr lang="en-US" sz="2800" dirty="0">
                <a:latin typeface="Microsoft Tai Le Regular"/>
                <a:ea typeface="+mn-ea"/>
              </a:rPr>
              <a:t>Plaque forming foods include:</a:t>
            </a:r>
          </a:p>
          <a:p>
            <a:pPr algn="l">
              <a:lnSpc>
                <a:spcPct val="70000"/>
              </a:lnSpc>
              <a:spcBef>
                <a:spcPct val="50000"/>
              </a:spcBef>
              <a:defRPr/>
            </a:pPr>
            <a:r>
              <a:rPr lang="en-US" sz="2800" dirty="0">
                <a:latin typeface="Microsoft Tai Le Regular"/>
                <a:ea typeface="+mn-ea"/>
              </a:rPr>
              <a:t>(2) foods high in fat:</a:t>
            </a:r>
          </a:p>
        </p:txBody>
      </p:sp>
      <p:grpSp>
        <p:nvGrpSpPr>
          <p:cNvPr id="102404" name="Group 5">
            <a:extLst>
              <a:ext uri="{FF2B5EF4-FFF2-40B4-BE49-F238E27FC236}">
                <a16:creationId xmlns:a16="http://schemas.microsoft.com/office/drawing/2014/main" id="{AE9087CF-1DEA-8543-A31E-1608A68029DC}"/>
              </a:ext>
            </a:extLst>
          </p:cNvPr>
          <p:cNvGrpSpPr>
            <a:grpSpLocks/>
          </p:cNvGrpSpPr>
          <p:nvPr/>
        </p:nvGrpSpPr>
        <p:grpSpPr bwMode="auto">
          <a:xfrm>
            <a:off x="6459538" y="-214313"/>
            <a:ext cx="2492375" cy="7272338"/>
            <a:chOff x="4049" y="-183"/>
            <a:chExt cx="1570" cy="4581"/>
          </a:xfrm>
        </p:grpSpPr>
        <p:sp>
          <p:nvSpPr>
            <p:cNvPr id="102425" name="Freeform 6">
              <a:extLst>
                <a:ext uri="{FF2B5EF4-FFF2-40B4-BE49-F238E27FC236}">
                  <a16:creationId xmlns:a16="http://schemas.microsoft.com/office/drawing/2014/main" id="{F656264D-96BE-3E4C-AF34-9FCFD9292036}"/>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2426" name="Freeform 7">
              <a:extLst>
                <a:ext uri="{FF2B5EF4-FFF2-40B4-BE49-F238E27FC236}">
                  <a16:creationId xmlns:a16="http://schemas.microsoft.com/office/drawing/2014/main" id="{208984BD-728F-0F4A-B5C5-B83C109292E7}"/>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2405" name="Group 8">
            <a:extLst>
              <a:ext uri="{FF2B5EF4-FFF2-40B4-BE49-F238E27FC236}">
                <a16:creationId xmlns:a16="http://schemas.microsoft.com/office/drawing/2014/main" id="{2CFE492A-4AEF-A44B-9224-45CD0B92BC22}"/>
              </a:ext>
            </a:extLst>
          </p:cNvPr>
          <p:cNvGrpSpPr>
            <a:grpSpLocks/>
          </p:cNvGrpSpPr>
          <p:nvPr/>
        </p:nvGrpSpPr>
        <p:grpSpPr bwMode="auto">
          <a:xfrm>
            <a:off x="6480175" y="3276600"/>
            <a:ext cx="2271713" cy="460375"/>
            <a:chOff x="4062" y="2016"/>
            <a:chExt cx="1431" cy="290"/>
          </a:xfrm>
        </p:grpSpPr>
        <p:sp>
          <p:nvSpPr>
            <p:cNvPr id="102423" name="Freeform 9">
              <a:extLst>
                <a:ext uri="{FF2B5EF4-FFF2-40B4-BE49-F238E27FC236}">
                  <a16:creationId xmlns:a16="http://schemas.microsoft.com/office/drawing/2014/main" id="{1B6E1EA1-5F37-0849-B48C-516EB30EE78C}"/>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2424" name="Freeform 10">
              <a:extLst>
                <a:ext uri="{FF2B5EF4-FFF2-40B4-BE49-F238E27FC236}">
                  <a16:creationId xmlns:a16="http://schemas.microsoft.com/office/drawing/2014/main" id="{6AA622E6-86F0-AA4F-9187-C359BE36890F}"/>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2406" name="Group 11">
            <a:extLst>
              <a:ext uri="{FF2B5EF4-FFF2-40B4-BE49-F238E27FC236}">
                <a16:creationId xmlns:a16="http://schemas.microsoft.com/office/drawing/2014/main" id="{F3CF1CAD-7CBD-5349-9FF7-1DF17D6C12F7}"/>
              </a:ext>
            </a:extLst>
          </p:cNvPr>
          <p:cNvGrpSpPr>
            <a:grpSpLocks/>
          </p:cNvGrpSpPr>
          <p:nvPr/>
        </p:nvGrpSpPr>
        <p:grpSpPr bwMode="auto">
          <a:xfrm>
            <a:off x="6232525" y="1905000"/>
            <a:ext cx="2835275" cy="3028950"/>
            <a:chOff x="3906" y="1152"/>
            <a:chExt cx="1786" cy="1908"/>
          </a:xfrm>
        </p:grpSpPr>
        <p:sp>
          <p:nvSpPr>
            <p:cNvPr id="102421" name="Freeform 12">
              <a:extLst>
                <a:ext uri="{FF2B5EF4-FFF2-40B4-BE49-F238E27FC236}">
                  <a16:creationId xmlns:a16="http://schemas.microsoft.com/office/drawing/2014/main" id="{840810BF-24B7-C24A-B564-930DAA4B505A}"/>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2422" name="Freeform 13">
              <a:extLst>
                <a:ext uri="{FF2B5EF4-FFF2-40B4-BE49-F238E27FC236}">
                  <a16:creationId xmlns:a16="http://schemas.microsoft.com/office/drawing/2014/main" id="{8BB5D943-0FB1-C64C-BEE9-27F6F3157F95}"/>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2407" name="Group 14">
            <a:extLst>
              <a:ext uri="{FF2B5EF4-FFF2-40B4-BE49-F238E27FC236}">
                <a16:creationId xmlns:a16="http://schemas.microsoft.com/office/drawing/2014/main" id="{DABD1869-71B4-5942-9C9D-6F38504197F9}"/>
              </a:ext>
            </a:extLst>
          </p:cNvPr>
          <p:cNvGrpSpPr>
            <a:grpSpLocks/>
          </p:cNvGrpSpPr>
          <p:nvPr/>
        </p:nvGrpSpPr>
        <p:grpSpPr bwMode="auto">
          <a:xfrm>
            <a:off x="5554663" y="-304800"/>
            <a:ext cx="1639887" cy="7315200"/>
            <a:chOff x="3413" y="-144"/>
            <a:chExt cx="1033" cy="4419"/>
          </a:xfrm>
        </p:grpSpPr>
        <p:sp>
          <p:nvSpPr>
            <p:cNvPr id="102418" name="Freeform 15">
              <a:extLst>
                <a:ext uri="{FF2B5EF4-FFF2-40B4-BE49-F238E27FC236}">
                  <a16:creationId xmlns:a16="http://schemas.microsoft.com/office/drawing/2014/main" id="{A712B5DA-8C7B-8A4A-BCEF-246A3BEAF4F0}"/>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2419" name="Freeform 16">
              <a:extLst>
                <a:ext uri="{FF2B5EF4-FFF2-40B4-BE49-F238E27FC236}">
                  <a16:creationId xmlns:a16="http://schemas.microsoft.com/office/drawing/2014/main" id="{229B5853-E6EE-5A45-BF3D-127F44F44E7F}"/>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2420" name="Freeform 17">
              <a:extLst>
                <a:ext uri="{FF2B5EF4-FFF2-40B4-BE49-F238E27FC236}">
                  <a16:creationId xmlns:a16="http://schemas.microsoft.com/office/drawing/2014/main" id="{A409308C-1599-DC49-8E8C-BD1544E4CF0C}"/>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102408" name="Freeform 18">
            <a:extLst>
              <a:ext uri="{FF2B5EF4-FFF2-40B4-BE49-F238E27FC236}">
                <a16:creationId xmlns:a16="http://schemas.microsoft.com/office/drawing/2014/main" id="{9413A951-AEFB-BF48-879B-D5B04F8F62A1}"/>
              </a:ext>
            </a:extLst>
          </p:cNvPr>
          <p:cNvSpPr>
            <a:spLocks/>
          </p:cNvSpPr>
          <p:nvPr/>
        </p:nvSpPr>
        <p:spPr bwMode="auto">
          <a:xfrm>
            <a:off x="5822950" y="2298700"/>
            <a:ext cx="255588" cy="673100"/>
          </a:xfrm>
          <a:custGeom>
            <a:avLst/>
            <a:gdLst>
              <a:gd name="T0" fmla="*/ 2147483647 w 161"/>
              <a:gd name="T1" fmla="*/ 0 h 424"/>
              <a:gd name="T2" fmla="*/ 2147483647 w 161"/>
              <a:gd name="T3" fmla="*/ 2147483647 h 424"/>
              <a:gd name="T4" fmla="*/ 2147483647 w 161"/>
              <a:gd name="T5" fmla="*/ 2147483647 h 424"/>
              <a:gd name="T6" fmla="*/ 2147483647 w 161"/>
              <a:gd name="T7" fmla="*/ 2147483647 h 424"/>
              <a:gd name="T8" fmla="*/ 0 w 161"/>
              <a:gd name="T9" fmla="*/ 2147483647 h 424"/>
              <a:gd name="T10" fmla="*/ 0 60000 65536"/>
              <a:gd name="T11" fmla="*/ 0 60000 65536"/>
              <a:gd name="T12" fmla="*/ 0 60000 65536"/>
              <a:gd name="T13" fmla="*/ 0 60000 65536"/>
              <a:gd name="T14" fmla="*/ 0 60000 65536"/>
              <a:gd name="T15" fmla="*/ 0 w 161"/>
              <a:gd name="T16" fmla="*/ 0 h 424"/>
              <a:gd name="T17" fmla="*/ 161 w 161"/>
              <a:gd name="T18" fmla="*/ 424 h 424"/>
            </a:gdLst>
            <a:ahLst/>
            <a:cxnLst>
              <a:cxn ang="T10">
                <a:pos x="T0" y="T1"/>
              </a:cxn>
              <a:cxn ang="T11">
                <a:pos x="T2" y="T3"/>
              </a:cxn>
              <a:cxn ang="T12">
                <a:pos x="T4" y="T5"/>
              </a:cxn>
              <a:cxn ang="T13">
                <a:pos x="T6" y="T7"/>
              </a:cxn>
              <a:cxn ang="T14">
                <a:pos x="T8" y="T9"/>
              </a:cxn>
            </a:cxnLst>
            <a:rect l="T15" t="T16" r="T17" b="T18"/>
            <a:pathLst>
              <a:path w="161" h="424">
                <a:moveTo>
                  <a:pt x="144" y="0"/>
                </a:moveTo>
                <a:cubicBezTo>
                  <a:pt x="161" y="48"/>
                  <a:pt x="151" y="7"/>
                  <a:pt x="144" y="77"/>
                </a:cubicBezTo>
                <a:cubicBezTo>
                  <a:pt x="137" y="147"/>
                  <a:pt x="139" y="247"/>
                  <a:pt x="102" y="314"/>
                </a:cubicBezTo>
                <a:cubicBezTo>
                  <a:pt x="99" y="320"/>
                  <a:pt x="62" y="374"/>
                  <a:pt x="51" y="390"/>
                </a:cubicBezTo>
                <a:cubicBezTo>
                  <a:pt x="40" y="407"/>
                  <a:pt x="0" y="424"/>
                  <a:pt x="0" y="424"/>
                </a:cubicBezTo>
              </a:path>
            </a:pathLst>
          </a:custGeom>
          <a:solidFill>
            <a:schemeClr val="accent1"/>
          </a:solidFill>
          <a:ln w="76200">
            <a:solidFill>
              <a:schemeClr val="accent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2409" name="Freeform 19">
            <a:extLst>
              <a:ext uri="{FF2B5EF4-FFF2-40B4-BE49-F238E27FC236}">
                <a16:creationId xmlns:a16="http://schemas.microsoft.com/office/drawing/2014/main" id="{F5853EAD-4DE7-9944-89FE-BF951C14FF09}"/>
              </a:ext>
            </a:extLst>
          </p:cNvPr>
          <p:cNvSpPr>
            <a:spLocks/>
          </p:cNvSpPr>
          <p:nvPr/>
        </p:nvSpPr>
        <p:spPr bwMode="auto">
          <a:xfrm>
            <a:off x="6096000" y="2362200"/>
            <a:ext cx="282575" cy="811213"/>
          </a:xfrm>
          <a:custGeom>
            <a:avLst/>
            <a:gdLst>
              <a:gd name="T0" fmla="*/ 2147483647 w 178"/>
              <a:gd name="T1" fmla="*/ 0 h 511"/>
              <a:gd name="T2" fmla="*/ 2147483647 w 178"/>
              <a:gd name="T3" fmla="*/ 2147483647 h 511"/>
              <a:gd name="T4" fmla="*/ 2147483647 w 178"/>
              <a:gd name="T5" fmla="*/ 2147483647 h 511"/>
              <a:gd name="T6" fmla="*/ 2147483647 w 178"/>
              <a:gd name="T7" fmla="*/ 2147483647 h 511"/>
              <a:gd name="T8" fmla="*/ 0 w 178"/>
              <a:gd name="T9" fmla="*/ 2147483647 h 511"/>
              <a:gd name="T10" fmla="*/ 2147483647 w 178"/>
              <a:gd name="T11" fmla="*/ 2147483647 h 511"/>
              <a:gd name="T12" fmla="*/ 2147483647 w 178"/>
              <a:gd name="T13" fmla="*/ 2147483647 h 511"/>
              <a:gd name="T14" fmla="*/ 2147483647 w 178"/>
              <a:gd name="T15" fmla="*/ 2147483647 h 511"/>
              <a:gd name="T16" fmla="*/ 0 60000 65536"/>
              <a:gd name="T17" fmla="*/ 0 60000 65536"/>
              <a:gd name="T18" fmla="*/ 0 60000 65536"/>
              <a:gd name="T19" fmla="*/ 0 60000 65536"/>
              <a:gd name="T20" fmla="*/ 0 60000 65536"/>
              <a:gd name="T21" fmla="*/ 0 60000 65536"/>
              <a:gd name="T22" fmla="*/ 0 60000 65536"/>
              <a:gd name="T23" fmla="*/ 0 60000 65536"/>
              <a:gd name="T24" fmla="*/ 0 w 178"/>
              <a:gd name="T25" fmla="*/ 0 h 511"/>
              <a:gd name="T26" fmla="*/ 178 w 178"/>
              <a:gd name="T27" fmla="*/ 511 h 5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 h="511">
                <a:moveTo>
                  <a:pt x="178" y="0"/>
                </a:moveTo>
                <a:cubicBezTo>
                  <a:pt x="150" y="19"/>
                  <a:pt x="134" y="44"/>
                  <a:pt x="110" y="68"/>
                </a:cubicBezTo>
                <a:cubicBezTo>
                  <a:pt x="99" y="104"/>
                  <a:pt x="72" y="164"/>
                  <a:pt x="51" y="195"/>
                </a:cubicBezTo>
                <a:cubicBezTo>
                  <a:pt x="33" y="251"/>
                  <a:pt x="56" y="187"/>
                  <a:pt x="26" y="246"/>
                </a:cubicBezTo>
                <a:cubicBezTo>
                  <a:pt x="9" y="278"/>
                  <a:pt x="6" y="321"/>
                  <a:pt x="0" y="356"/>
                </a:cubicBezTo>
                <a:cubicBezTo>
                  <a:pt x="3" y="381"/>
                  <a:pt x="1" y="408"/>
                  <a:pt x="9" y="432"/>
                </a:cubicBezTo>
                <a:cubicBezTo>
                  <a:pt x="16" y="451"/>
                  <a:pt x="43" y="483"/>
                  <a:pt x="43" y="483"/>
                </a:cubicBezTo>
                <a:cubicBezTo>
                  <a:pt x="52" y="511"/>
                  <a:pt x="42" y="508"/>
                  <a:pt x="60" y="508"/>
                </a:cubicBezTo>
              </a:path>
            </a:pathLst>
          </a:custGeom>
          <a:solidFill>
            <a:schemeClr val="accent1"/>
          </a:solidFill>
          <a:ln w="38100">
            <a:solidFill>
              <a:schemeClr val="accent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2410" name="Oval 20">
            <a:extLst>
              <a:ext uri="{FF2B5EF4-FFF2-40B4-BE49-F238E27FC236}">
                <a16:creationId xmlns:a16="http://schemas.microsoft.com/office/drawing/2014/main" id="{B78F9856-C52E-D64C-B515-CA0783E61F75}"/>
              </a:ext>
            </a:extLst>
          </p:cNvPr>
          <p:cNvSpPr>
            <a:spLocks noChangeArrowheads="1"/>
          </p:cNvSpPr>
          <p:nvPr/>
        </p:nvSpPr>
        <p:spPr bwMode="auto">
          <a:xfrm>
            <a:off x="6432550" y="11430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2411" name="Oval 21">
            <a:extLst>
              <a:ext uri="{FF2B5EF4-FFF2-40B4-BE49-F238E27FC236}">
                <a16:creationId xmlns:a16="http://schemas.microsoft.com/office/drawing/2014/main" id="{2BFD5687-C5B2-1C4E-A443-019F6AEBB84F}"/>
              </a:ext>
            </a:extLst>
          </p:cNvPr>
          <p:cNvSpPr>
            <a:spLocks noChangeArrowheads="1"/>
          </p:cNvSpPr>
          <p:nvPr/>
        </p:nvSpPr>
        <p:spPr bwMode="auto">
          <a:xfrm>
            <a:off x="6127750" y="20574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2412" name="Oval 22">
            <a:extLst>
              <a:ext uri="{FF2B5EF4-FFF2-40B4-BE49-F238E27FC236}">
                <a16:creationId xmlns:a16="http://schemas.microsoft.com/office/drawing/2014/main" id="{338A76EE-82D6-F34C-8C44-B7D66FE3A0E1}"/>
              </a:ext>
            </a:extLst>
          </p:cNvPr>
          <p:cNvSpPr>
            <a:spLocks noChangeArrowheads="1"/>
          </p:cNvSpPr>
          <p:nvPr/>
        </p:nvSpPr>
        <p:spPr bwMode="auto">
          <a:xfrm>
            <a:off x="6203950" y="17526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2413" name="Oval 23">
            <a:extLst>
              <a:ext uri="{FF2B5EF4-FFF2-40B4-BE49-F238E27FC236}">
                <a16:creationId xmlns:a16="http://schemas.microsoft.com/office/drawing/2014/main" id="{16587BF4-9C9B-F64D-B576-BE72AAE91DDE}"/>
              </a:ext>
            </a:extLst>
          </p:cNvPr>
          <p:cNvSpPr>
            <a:spLocks noChangeArrowheads="1"/>
          </p:cNvSpPr>
          <p:nvPr/>
        </p:nvSpPr>
        <p:spPr bwMode="auto">
          <a:xfrm>
            <a:off x="6356350" y="14478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pic>
        <p:nvPicPr>
          <p:cNvPr id="102414" name="Picture 24" descr="C:\Documents and Settings\Administrator\My Documents\My Pictures\down-r.gif">
            <a:extLst>
              <a:ext uri="{FF2B5EF4-FFF2-40B4-BE49-F238E27FC236}">
                <a16:creationId xmlns:a16="http://schemas.microsoft.com/office/drawing/2014/main" id="{44FA718D-24FF-2948-A363-DD6823F44638}"/>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051550" y="22860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5" name="Picture 25" descr="C:\Documents and Settings\Administrator\My Documents\My Pictures\waste left-y.gif">
            <a:extLst>
              <a:ext uri="{FF2B5EF4-FFF2-40B4-BE49-F238E27FC236}">
                <a16:creationId xmlns:a16="http://schemas.microsoft.com/office/drawing/2014/main" id="{86C3265A-C129-BA46-8C6A-6EB566430D1A}"/>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181725" y="35052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7" name="Picture 29" descr="F:\fastfoods.jpg">
            <a:extLst>
              <a:ext uri="{FF2B5EF4-FFF2-40B4-BE49-F238E27FC236}">
                <a16:creationId xmlns:a16="http://schemas.microsoft.com/office/drawing/2014/main" id="{0105F38D-369B-4348-9C49-C8B216D7E2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2498725"/>
            <a:ext cx="5334000" cy="39179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a:extLst>
              <a:ext uri="{FF2B5EF4-FFF2-40B4-BE49-F238E27FC236}">
                <a16:creationId xmlns:a16="http://schemas.microsoft.com/office/drawing/2014/main" id="{4B8774E1-7257-0844-9CCC-DA183C32EAC1}"/>
              </a:ext>
            </a:extLst>
          </p:cNvPr>
          <p:cNvSpPr>
            <a:spLocks noChangeArrowheads="1"/>
          </p:cNvSpPr>
          <p:nvPr/>
        </p:nvSpPr>
        <p:spPr bwMode="auto">
          <a:xfrm>
            <a:off x="152400" y="1066800"/>
            <a:ext cx="5761038" cy="195130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10000"/>
              </a:lnSpc>
              <a:spcBef>
                <a:spcPct val="50000"/>
              </a:spcBef>
            </a:pPr>
            <a:r>
              <a:rPr lang="en-US" altLang="en-US" sz="3200" dirty="0">
                <a:latin typeface="Microsoft Tai Le Regular"/>
              </a:rPr>
              <a:t>Plaque forming foods include: </a:t>
            </a:r>
          </a:p>
          <a:p>
            <a:pPr algn="l" eaLnBrk="1" hangingPunct="1">
              <a:lnSpc>
                <a:spcPct val="110000"/>
              </a:lnSpc>
              <a:spcBef>
                <a:spcPct val="50000"/>
              </a:spcBef>
            </a:pPr>
            <a:r>
              <a:rPr lang="en-US" altLang="en-US" sz="3200" dirty="0">
                <a:latin typeface="Microsoft Tai Le Regular"/>
              </a:rPr>
              <a:t>(2)foods </a:t>
            </a:r>
            <a:r>
              <a:rPr lang="en-US" altLang="en-US" sz="3200" dirty="0">
                <a:solidFill>
                  <a:schemeClr val="tx2"/>
                </a:solidFill>
                <a:latin typeface="Microsoft Tai Le Regular"/>
              </a:rPr>
              <a:t>especially high in </a:t>
            </a:r>
            <a:r>
              <a:rPr lang="en-US" altLang="en-US" sz="3200" u="sng" dirty="0">
                <a:solidFill>
                  <a:schemeClr val="tx2"/>
                </a:solidFill>
                <a:latin typeface="Microsoft Tai Le Regular"/>
              </a:rPr>
              <a:t>saturated or trans-fats</a:t>
            </a:r>
            <a:r>
              <a:rPr lang="en-US" altLang="en-US" sz="3200" dirty="0">
                <a:solidFill>
                  <a:schemeClr val="tx2"/>
                </a:solidFill>
                <a:latin typeface="Microsoft Tai Le Regular"/>
              </a:rPr>
              <a:t>.</a:t>
            </a:r>
            <a:endParaRPr lang="en-US" altLang="en-US" sz="3200" dirty="0">
              <a:latin typeface="Microsoft Tai Le Regular"/>
            </a:endParaRPr>
          </a:p>
        </p:txBody>
      </p:sp>
      <p:grpSp>
        <p:nvGrpSpPr>
          <p:cNvPr id="103427" name="Group 5">
            <a:extLst>
              <a:ext uri="{FF2B5EF4-FFF2-40B4-BE49-F238E27FC236}">
                <a16:creationId xmlns:a16="http://schemas.microsoft.com/office/drawing/2014/main" id="{C9589E87-5F00-EA4E-8ACA-DC512ACBB2EA}"/>
              </a:ext>
            </a:extLst>
          </p:cNvPr>
          <p:cNvGrpSpPr>
            <a:grpSpLocks/>
          </p:cNvGrpSpPr>
          <p:nvPr/>
        </p:nvGrpSpPr>
        <p:grpSpPr bwMode="auto">
          <a:xfrm>
            <a:off x="6459538" y="-214313"/>
            <a:ext cx="2492375" cy="7272338"/>
            <a:chOff x="4049" y="-183"/>
            <a:chExt cx="1570" cy="4581"/>
          </a:xfrm>
        </p:grpSpPr>
        <p:sp>
          <p:nvSpPr>
            <p:cNvPr id="103448" name="Freeform 6">
              <a:extLst>
                <a:ext uri="{FF2B5EF4-FFF2-40B4-BE49-F238E27FC236}">
                  <a16:creationId xmlns:a16="http://schemas.microsoft.com/office/drawing/2014/main" id="{1E47D77C-5F69-0B49-BA1D-589C19EAA085}"/>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3449" name="Freeform 7">
              <a:extLst>
                <a:ext uri="{FF2B5EF4-FFF2-40B4-BE49-F238E27FC236}">
                  <a16:creationId xmlns:a16="http://schemas.microsoft.com/office/drawing/2014/main" id="{B346AE7D-7937-0945-8055-11E514222476}"/>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3428" name="Group 8">
            <a:extLst>
              <a:ext uri="{FF2B5EF4-FFF2-40B4-BE49-F238E27FC236}">
                <a16:creationId xmlns:a16="http://schemas.microsoft.com/office/drawing/2014/main" id="{73A7B01A-FC51-4D42-B0B1-58FD9BF6824E}"/>
              </a:ext>
            </a:extLst>
          </p:cNvPr>
          <p:cNvGrpSpPr>
            <a:grpSpLocks/>
          </p:cNvGrpSpPr>
          <p:nvPr/>
        </p:nvGrpSpPr>
        <p:grpSpPr bwMode="auto">
          <a:xfrm>
            <a:off x="6480175" y="3276600"/>
            <a:ext cx="2271713" cy="460375"/>
            <a:chOff x="4062" y="2016"/>
            <a:chExt cx="1431" cy="290"/>
          </a:xfrm>
        </p:grpSpPr>
        <p:sp>
          <p:nvSpPr>
            <p:cNvPr id="103446" name="Freeform 9">
              <a:extLst>
                <a:ext uri="{FF2B5EF4-FFF2-40B4-BE49-F238E27FC236}">
                  <a16:creationId xmlns:a16="http://schemas.microsoft.com/office/drawing/2014/main" id="{BEBCC35D-2D72-BB4F-8501-E062E322B364}"/>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3447" name="Freeform 10">
              <a:extLst>
                <a:ext uri="{FF2B5EF4-FFF2-40B4-BE49-F238E27FC236}">
                  <a16:creationId xmlns:a16="http://schemas.microsoft.com/office/drawing/2014/main" id="{5D744511-8DBA-1F4E-A9E3-7441A2A815AA}"/>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3429" name="Group 11">
            <a:extLst>
              <a:ext uri="{FF2B5EF4-FFF2-40B4-BE49-F238E27FC236}">
                <a16:creationId xmlns:a16="http://schemas.microsoft.com/office/drawing/2014/main" id="{9F2F5F3D-71E2-3C4E-91C9-A5CF0D0FF498}"/>
              </a:ext>
            </a:extLst>
          </p:cNvPr>
          <p:cNvGrpSpPr>
            <a:grpSpLocks/>
          </p:cNvGrpSpPr>
          <p:nvPr/>
        </p:nvGrpSpPr>
        <p:grpSpPr bwMode="auto">
          <a:xfrm>
            <a:off x="6232525" y="1905000"/>
            <a:ext cx="2835275" cy="3028950"/>
            <a:chOff x="3906" y="1152"/>
            <a:chExt cx="1786" cy="1908"/>
          </a:xfrm>
        </p:grpSpPr>
        <p:sp>
          <p:nvSpPr>
            <p:cNvPr id="103444" name="Freeform 12">
              <a:extLst>
                <a:ext uri="{FF2B5EF4-FFF2-40B4-BE49-F238E27FC236}">
                  <a16:creationId xmlns:a16="http://schemas.microsoft.com/office/drawing/2014/main" id="{7851B51F-76DD-5745-81E2-97FBBB434BC0}"/>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3445" name="Freeform 13">
              <a:extLst>
                <a:ext uri="{FF2B5EF4-FFF2-40B4-BE49-F238E27FC236}">
                  <a16:creationId xmlns:a16="http://schemas.microsoft.com/office/drawing/2014/main" id="{CDA3FF41-D4DB-1D4F-A980-34B1E732F779}"/>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3430" name="Group 14">
            <a:extLst>
              <a:ext uri="{FF2B5EF4-FFF2-40B4-BE49-F238E27FC236}">
                <a16:creationId xmlns:a16="http://schemas.microsoft.com/office/drawing/2014/main" id="{A3310180-13C0-4643-AF88-9CE3412790C6}"/>
              </a:ext>
            </a:extLst>
          </p:cNvPr>
          <p:cNvGrpSpPr>
            <a:grpSpLocks/>
          </p:cNvGrpSpPr>
          <p:nvPr/>
        </p:nvGrpSpPr>
        <p:grpSpPr bwMode="auto">
          <a:xfrm>
            <a:off x="5554663" y="-304800"/>
            <a:ext cx="1639887" cy="7315200"/>
            <a:chOff x="3413" y="-144"/>
            <a:chExt cx="1033" cy="4419"/>
          </a:xfrm>
        </p:grpSpPr>
        <p:sp>
          <p:nvSpPr>
            <p:cNvPr id="103441" name="Freeform 15">
              <a:extLst>
                <a:ext uri="{FF2B5EF4-FFF2-40B4-BE49-F238E27FC236}">
                  <a16:creationId xmlns:a16="http://schemas.microsoft.com/office/drawing/2014/main" id="{1A1EA7E2-9EF0-8D48-A97E-9F7F190F1636}"/>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3442" name="Freeform 16">
              <a:extLst>
                <a:ext uri="{FF2B5EF4-FFF2-40B4-BE49-F238E27FC236}">
                  <a16:creationId xmlns:a16="http://schemas.microsoft.com/office/drawing/2014/main" id="{DFC6953F-61E7-F34F-BCA5-62E08FAED438}"/>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3443" name="Freeform 17">
              <a:extLst>
                <a:ext uri="{FF2B5EF4-FFF2-40B4-BE49-F238E27FC236}">
                  <a16:creationId xmlns:a16="http://schemas.microsoft.com/office/drawing/2014/main" id="{E2797AF5-D1A3-8742-8D59-E49561E47631}"/>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103431" name="Freeform 18">
            <a:extLst>
              <a:ext uri="{FF2B5EF4-FFF2-40B4-BE49-F238E27FC236}">
                <a16:creationId xmlns:a16="http://schemas.microsoft.com/office/drawing/2014/main" id="{6C9FA3A4-A073-A442-857B-55D0634357B9}"/>
              </a:ext>
            </a:extLst>
          </p:cNvPr>
          <p:cNvSpPr>
            <a:spLocks/>
          </p:cNvSpPr>
          <p:nvPr/>
        </p:nvSpPr>
        <p:spPr bwMode="auto">
          <a:xfrm>
            <a:off x="5822950" y="2298700"/>
            <a:ext cx="255588" cy="673100"/>
          </a:xfrm>
          <a:custGeom>
            <a:avLst/>
            <a:gdLst>
              <a:gd name="T0" fmla="*/ 2147483647 w 161"/>
              <a:gd name="T1" fmla="*/ 0 h 424"/>
              <a:gd name="T2" fmla="*/ 2147483647 w 161"/>
              <a:gd name="T3" fmla="*/ 2147483647 h 424"/>
              <a:gd name="T4" fmla="*/ 2147483647 w 161"/>
              <a:gd name="T5" fmla="*/ 2147483647 h 424"/>
              <a:gd name="T6" fmla="*/ 2147483647 w 161"/>
              <a:gd name="T7" fmla="*/ 2147483647 h 424"/>
              <a:gd name="T8" fmla="*/ 0 w 161"/>
              <a:gd name="T9" fmla="*/ 2147483647 h 424"/>
              <a:gd name="T10" fmla="*/ 0 60000 65536"/>
              <a:gd name="T11" fmla="*/ 0 60000 65536"/>
              <a:gd name="T12" fmla="*/ 0 60000 65536"/>
              <a:gd name="T13" fmla="*/ 0 60000 65536"/>
              <a:gd name="T14" fmla="*/ 0 60000 65536"/>
              <a:gd name="T15" fmla="*/ 0 w 161"/>
              <a:gd name="T16" fmla="*/ 0 h 424"/>
              <a:gd name="T17" fmla="*/ 161 w 161"/>
              <a:gd name="T18" fmla="*/ 424 h 424"/>
            </a:gdLst>
            <a:ahLst/>
            <a:cxnLst>
              <a:cxn ang="T10">
                <a:pos x="T0" y="T1"/>
              </a:cxn>
              <a:cxn ang="T11">
                <a:pos x="T2" y="T3"/>
              </a:cxn>
              <a:cxn ang="T12">
                <a:pos x="T4" y="T5"/>
              </a:cxn>
              <a:cxn ang="T13">
                <a:pos x="T6" y="T7"/>
              </a:cxn>
              <a:cxn ang="T14">
                <a:pos x="T8" y="T9"/>
              </a:cxn>
            </a:cxnLst>
            <a:rect l="T15" t="T16" r="T17" b="T18"/>
            <a:pathLst>
              <a:path w="161" h="424">
                <a:moveTo>
                  <a:pt x="144" y="0"/>
                </a:moveTo>
                <a:cubicBezTo>
                  <a:pt x="161" y="48"/>
                  <a:pt x="151" y="7"/>
                  <a:pt x="144" y="77"/>
                </a:cubicBezTo>
                <a:cubicBezTo>
                  <a:pt x="137" y="147"/>
                  <a:pt x="139" y="247"/>
                  <a:pt x="102" y="314"/>
                </a:cubicBezTo>
                <a:cubicBezTo>
                  <a:pt x="99" y="320"/>
                  <a:pt x="62" y="374"/>
                  <a:pt x="51" y="390"/>
                </a:cubicBezTo>
                <a:cubicBezTo>
                  <a:pt x="40" y="407"/>
                  <a:pt x="0" y="424"/>
                  <a:pt x="0" y="424"/>
                </a:cubicBezTo>
              </a:path>
            </a:pathLst>
          </a:custGeom>
          <a:solidFill>
            <a:schemeClr val="accent1"/>
          </a:solidFill>
          <a:ln w="76200">
            <a:solidFill>
              <a:schemeClr val="accent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3432" name="Freeform 19">
            <a:extLst>
              <a:ext uri="{FF2B5EF4-FFF2-40B4-BE49-F238E27FC236}">
                <a16:creationId xmlns:a16="http://schemas.microsoft.com/office/drawing/2014/main" id="{A5A7C932-297E-B946-8A65-1CF24F16908D}"/>
              </a:ext>
            </a:extLst>
          </p:cNvPr>
          <p:cNvSpPr>
            <a:spLocks/>
          </p:cNvSpPr>
          <p:nvPr/>
        </p:nvSpPr>
        <p:spPr bwMode="auto">
          <a:xfrm>
            <a:off x="6096000" y="2362200"/>
            <a:ext cx="282575" cy="811213"/>
          </a:xfrm>
          <a:custGeom>
            <a:avLst/>
            <a:gdLst>
              <a:gd name="T0" fmla="*/ 2147483647 w 178"/>
              <a:gd name="T1" fmla="*/ 0 h 511"/>
              <a:gd name="T2" fmla="*/ 2147483647 w 178"/>
              <a:gd name="T3" fmla="*/ 2147483647 h 511"/>
              <a:gd name="T4" fmla="*/ 2147483647 w 178"/>
              <a:gd name="T5" fmla="*/ 2147483647 h 511"/>
              <a:gd name="T6" fmla="*/ 2147483647 w 178"/>
              <a:gd name="T7" fmla="*/ 2147483647 h 511"/>
              <a:gd name="T8" fmla="*/ 0 w 178"/>
              <a:gd name="T9" fmla="*/ 2147483647 h 511"/>
              <a:gd name="T10" fmla="*/ 2147483647 w 178"/>
              <a:gd name="T11" fmla="*/ 2147483647 h 511"/>
              <a:gd name="T12" fmla="*/ 2147483647 w 178"/>
              <a:gd name="T13" fmla="*/ 2147483647 h 511"/>
              <a:gd name="T14" fmla="*/ 2147483647 w 178"/>
              <a:gd name="T15" fmla="*/ 2147483647 h 511"/>
              <a:gd name="T16" fmla="*/ 0 60000 65536"/>
              <a:gd name="T17" fmla="*/ 0 60000 65536"/>
              <a:gd name="T18" fmla="*/ 0 60000 65536"/>
              <a:gd name="T19" fmla="*/ 0 60000 65536"/>
              <a:gd name="T20" fmla="*/ 0 60000 65536"/>
              <a:gd name="T21" fmla="*/ 0 60000 65536"/>
              <a:gd name="T22" fmla="*/ 0 60000 65536"/>
              <a:gd name="T23" fmla="*/ 0 60000 65536"/>
              <a:gd name="T24" fmla="*/ 0 w 178"/>
              <a:gd name="T25" fmla="*/ 0 h 511"/>
              <a:gd name="T26" fmla="*/ 178 w 178"/>
              <a:gd name="T27" fmla="*/ 511 h 5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 h="511">
                <a:moveTo>
                  <a:pt x="178" y="0"/>
                </a:moveTo>
                <a:cubicBezTo>
                  <a:pt x="150" y="19"/>
                  <a:pt x="134" y="44"/>
                  <a:pt x="110" y="68"/>
                </a:cubicBezTo>
                <a:cubicBezTo>
                  <a:pt x="99" y="104"/>
                  <a:pt x="72" y="164"/>
                  <a:pt x="51" y="195"/>
                </a:cubicBezTo>
                <a:cubicBezTo>
                  <a:pt x="33" y="251"/>
                  <a:pt x="56" y="187"/>
                  <a:pt x="26" y="246"/>
                </a:cubicBezTo>
                <a:cubicBezTo>
                  <a:pt x="9" y="278"/>
                  <a:pt x="6" y="321"/>
                  <a:pt x="0" y="356"/>
                </a:cubicBezTo>
                <a:cubicBezTo>
                  <a:pt x="3" y="381"/>
                  <a:pt x="1" y="408"/>
                  <a:pt x="9" y="432"/>
                </a:cubicBezTo>
                <a:cubicBezTo>
                  <a:pt x="16" y="451"/>
                  <a:pt x="43" y="483"/>
                  <a:pt x="43" y="483"/>
                </a:cubicBezTo>
                <a:cubicBezTo>
                  <a:pt x="52" y="511"/>
                  <a:pt x="42" y="508"/>
                  <a:pt x="60" y="508"/>
                </a:cubicBezTo>
              </a:path>
            </a:pathLst>
          </a:custGeom>
          <a:solidFill>
            <a:schemeClr val="accent1"/>
          </a:solidFill>
          <a:ln w="38100">
            <a:solidFill>
              <a:schemeClr val="accent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3433" name="Oval 20">
            <a:extLst>
              <a:ext uri="{FF2B5EF4-FFF2-40B4-BE49-F238E27FC236}">
                <a16:creationId xmlns:a16="http://schemas.microsoft.com/office/drawing/2014/main" id="{166D0ECD-7B11-2543-A9C8-8A1392475BC6}"/>
              </a:ext>
            </a:extLst>
          </p:cNvPr>
          <p:cNvSpPr>
            <a:spLocks noChangeArrowheads="1"/>
          </p:cNvSpPr>
          <p:nvPr/>
        </p:nvSpPr>
        <p:spPr bwMode="auto">
          <a:xfrm>
            <a:off x="6432550" y="11430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3434" name="Oval 21">
            <a:extLst>
              <a:ext uri="{FF2B5EF4-FFF2-40B4-BE49-F238E27FC236}">
                <a16:creationId xmlns:a16="http://schemas.microsoft.com/office/drawing/2014/main" id="{DE397C71-AFD6-E545-ACBC-9730B2090302}"/>
              </a:ext>
            </a:extLst>
          </p:cNvPr>
          <p:cNvSpPr>
            <a:spLocks noChangeArrowheads="1"/>
          </p:cNvSpPr>
          <p:nvPr/>
        </p:nvSpPr>
        <p:spPr bwMode="auto">
          <a:xfrm>
            <a:off x="6127750" y="20574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3435" name="Oval 22">
            <a:extLst>
              <a:ext uri="{FF2B5EF4-FFF2-40B4-BE49-F238E27FC236}">
                <a16:creationId xmlns:a16="http://schemas.microsoft.com/office/drawing/2014/main" id="{A54FE833-3EDE-7C45-B8DD-CA7B27B0C692}"/>
              </a:ext>
            </a:extLst>
          </p:cNvPr>
          <p:cNvSpPr>
            <a:spLocks noChangeArrowheads="1"/>
          </p:cNvSpPr>
          <p:nvPr/>
        </p:nvSpPr>
        <p:spPr bwMode="auto">
          <a:xfrm>
            <a:off x="6203950" y="17526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3436" name="Oval 23">
            <a:extLst>
              <a:ext uri="{FF2B5EF4-FFF2-40B4-BE49-F238E27FC236}">
                <a16:creationId xmlns:a16="http://schemas.microsoft.com/office/drawing/2014/main" id="{68F7B407-5B8F-2F40-B2A6-CE6EA76E312E}"/>
              </a:ext>
            </a:extLst>
          </p:cNvPr>
          <p:cNvSpPr>
            <a:spLocks noChangeArrowheads="1"/>
          </p:cNvSpPr>
          <p:nvPr/>
        </p:nvSpPr>
        <p:spPr bwMode="auto">
          <a:xfrm>
            <a:off x="6356350" y="14478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pic>
        <p:nvPicPr>
          <p:cNvPr id="103437" name="Picture 24" descr="C:\Documents and Settings\Administrator\My Documents\My Pictures\down-r.gif">
            <a:extLst>
              <a:ext uri="{FF2B5EF4-FFF2-40B4-BE49-F238E27FC236}">
                <a16:creationId xmlns:a16="http://schemas.microsoft.com/office/drawing/2014/main" id="{DFFE1640-20BA-0043-A5D4-28E0D958CF79}"/>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051550" y="22860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8" name="Picture 25" descr="C:\Documents and Settings\Administrator\My Documents\My Pictures\waste left-y.gif">
            <a:extLst>
              <a:ext uri="{FF2B5EF4-FFF2-40B4-BE49-F238E27FC236}">
                <a16:creationId xmlns:a16="http://schemas.microsoft.com/office/drawing/2014/main" id="{EF64FD69-9BBE-8242-8C0E-92CFFDF9E537}"/>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181725" y="35052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0" name="Picture 33" descr="F:\margarine copy.png">
            <a:extLst>
              <a:ext uri="{FF2B5EF4-FFF2-40B4-BE49-F238E27FC236}">
                <a16:creationId xmlns:a16="http://schemas.microsoft.com/office/drawing/2014/main" id="{D90D1784-2057-D342-8F9F-1A2580AA4A5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3352800"/>
            <a:ext cx="4876800"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5">
            <a:extLst>
              <a:ext uri="{FF2B5EF4-FFF2-40B4-BE49-F238E27FC236}">
                <a16:creationId xmlns:a16="http://schemas.microsoft.com/office/drawing/2014/main" id="{B448490D-713D-4243-9825-AD84DE8D9F9A}"/>
              </a:ext>
            </a:extLst>
          </p:cNvPr>
          <p:cNvGrpSpPr>
            <a:grpSpLocks/>
          </p:cNvGrpSpPr>
          <p:nvPr/>
        </p:nvGrpSpPr>
        <p:grpSpPr bwMode="auto">
          <a:xfrm>
            <a:off x="6459538" y="-214313"/>
            <a:ext cx="2492375" cy="7272338"/>
            <a:chOff x="4049" y="-183"/>
            <a:chExt cx="1570" cy="4581"/>
          </a:xfrm>
        </p:grpSpPr>
        <p:sp>
          <p:nvSpPr>
            <p:cNvPr id="104472" name="Freeform 6">
              <a:extLst>
                <a:ext uri="{FF2B5EF4-FFF2-40B4-BE49-F238E27FC236}">
                  <a16:creationId xmlns:a16="http://schemas.microsoft.com/office/drawing/2014/main" id="{E497E299-C5B0-5249-86BB-22FB85B1E01B}"/>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4473" name="Freeform 7">
              <a:extLst>
                <a:ext uri="{FF2B5EF4-FFF2-40B4-BE49-F238E27FC236}">
                  <a16:creationId xmlns:a16="http://schemas.microsoft.com/office/drawing/2014/main" id="{9F8821C6-4298-6644-8B24-E71F1C977E88}"/>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4451" name="Group 8">
            <a:extLst>
              <a:ext uri="{FF2B5EF4-FFF2-40B4-BE49-F238E27FC236}">
                <a16:creationId xmlns:a16="http://schemas.microsoft.com/office/drawing/2014/main" id="{726D59C2-77A2-484A-AF42-CC4F11460685}"/>
              </a:ext>
            </a:extLst>
          </p:cNvPr>
          <p:cNvGrpSpPr>
            <a:grpSpLocks/>
          </p:cNvGrpSpPr>
          <p:nvPr/>
        </p:nvGrpSpPr>
        <p:grpSpPr bwMode="auto">
          <a:xfrm>
            <a:off x="6480175" y="3276600"/>
            <a:ext cx="2271713" cy="460375"/>
            <a:chOff x="4062" y="2016"/>
            <a:chExt cx="1431" cy="290"/>
          </a:xfrm>
        </p:grpSpPr>
        <p:sp>
          <p:nvSpPr>
            <p:cNvPr id="104470" name="Freeform 9">
              <a:extLst>
                <a:ext uri="{FF2B5EF4-FFF2-40B4-BE49-F238E27FC236}">
                  <a16:creationId xmlns:a16="http://schemas.microsoft.com/office/drawing/2014/main" id="{ED54AAC2-24BD-6E47-9F18-ACD55DB10B28}"/>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4471" name="Freeform 10">
              <a:extLst>
                <a:ext uri="{FF2B5EF4-FFF2-40B4-BE49-F238E27FC236}">
                  <a16:creationId xmlns:a16="http://schemas.microsoft.com/office/drawing/2014/main" id="{BF9D733F-0F3F-6442-8689-CF39207DD41E}"/>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4452" name="Group 11">
            <a:extLst>
              <a:ext uri="{FF2B5EF4-FFF2-40B4-BE49-F238E27FC236}">
                <a16:creationId xmlns:a16="http://schemas.microsoft.com/office/drawing/2014/main" id="{7F25C8A6-A85B-E242-BEB2-0072ABFBCE62}"/>
              </a:ext>
            </a:extLst>
          </p:cNvPr>
          <p:cNvGrpSpPr>
            <a:grpSpLocks/>
          </p:cNvGrpSpPr>
          <p:nvPr/>
        </p:nvGrpSpPr>
        <p:grpSpPr bwMode="auto">
          <a:xfrm>
            <a:off x="6232525" y="1905000"/>
            <a:ext cx="2835275" cy="3028950"/>
            <a:chOff x="3906" y="1152"/>
            <a:chExt cx="1786" cy="1908"/>
          </a:xfrm>
        </p:grpSpPr>
        <p:sp>
          <p:nvSpPr>
            <p:cNvPr id="104468" name="Freeform 12">
              <a:extLst>
                <a:ext uri="{FF2B5EF4-FFF2-40B4-BE49-F238E27FC236}">
                  <a16:creationId xmlns:a16="http://schemas.microsoft.com/office/drawing/2014/main" id="{372CB7DE-1345-BD47-82E6-64FA81B9DF14}"/>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4469" name="Freeform 13">
              <a:extLst>
                <a:ext uri="{FF2B5EF4-FFF2-40B4-BE49-F238E27FC236}">
                  <a16:creationId xmlns:a16="http://schemas.microsoft.com/office/drawing/2014/main" id="{99050229-B494-254B-9116-63AE84596A71}"/>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4453" name="Group 14">
            <a:extLst>
              <a:ext uri="{FF2B5EF4-FFF2-40B4-BE49-F238E27FC236}">
                <a16:creationId xmlns:a16="http://schemas.microsoft.com/office/drawing/2014/main" id="{C02479CF-0261-ED42-9963-09ADB72B7602}"/>
              </a:ext>
            </a:extLst>
          </p:cNvPr>
          <p:cNvGrpSpPr>
            <a:grpSpLocks/>
          </p:cNvGrpSpPr>
          <p:nvPr/>
        </p:nvGrpSpPr>
        <p:grpSpPr bwMode="auto">
          <a:xfrm>
            <a:off x="5554663" y="-304800"/>
            <a:ext cx="1639887" cy="7315200"/>
            <a:chOff x="3413" y="-144"/>
            <a:chExt cx="1033" cy="4419"/>
          </a:xfrm>
        </p:grpSpPr>
        <p:sp>
          <p:nvSpPr>
            <p:cNvPr id="104465" name="Freeform 15">
              <a:extLst>
                <a:ext uri="{FF2B5EF4-FFF2-40B4-BE49-F238E27FC236}">
                  <a16:creationId xmlns:a16="http://schemas.microsoft.com/office/drawing/2014/main" id="{C8FE318E-807F-BF4E-BC3C-431CAC379115}"/>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4466" name="Freeform 16">
              <a:extLst>
                <a:ext uri="{FF2B5EF4-FFF2-40B4-BE49-F238E27FC236}">
                  <a16:creationId xmlns:a16="http://schemas.microsoft.com/office/drawing/2014/main" id="{AF29D41F-00C5-B746-89BD-58C98A3C37EA}"/>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4467" name="Freeform 17">
              <a:extLst>
                <a:ext uri="{FF2B5EF4-FFF2-40B4-BE49-F238E27FC236}">
                  <a16:creationId xmlns:a16="http://schemas.microsoft.com/office/drawing/2014/main" id="{EF449303-8D41-5B48-84C0-D7BE4BBCE4C8}"/>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104454" name="Freeform 18">
            <a:extLst>
              <a:ext uri="{FF2B5EF4-FFF2-40B4-BE49-F238E27FC236}">
                <a16:creationId xmlns:a16="http://schemas.microsoft.com/office/drawing/2014/main" id="{A91508E3-9E89-2C45-A986-FE86A86C151C}"/>
              </a:ext>
            </a:extLst>
          </p:cNvPr>
          <p:cNvSpPr>
            <a:spLocks/>
          </p:cNvSpPr>
          <p:nvPr/>
        </p:nvSpPr>
        <p:spPr bwMode="auto">
          <a:xfrm>
            <a:off x="5822950" y="2298700"/>
            <a:ext cx="255588" cy="673100"/>
          </a:xfrm>
          <a:custGeom>
            <a:avLst/>
            <a:gdLst>
              <a:gd name="T0" fmla="*/ 2147483647 w 161"/>
              <a:gd name="T1" fmla="*/ 0 h 424"/>
              <a:gd name="T2" fmla="*/ 2147483647 w 161"/>
              <a:gd name="T3" fmla="*/ 2147483647 h 424"/>
              <a:gd name="T4" fmla="*/ 2147483647 w 161"/>
              <a:gd name="T5" fmla="*/ 2147483647 h 424"/>
              <a:gd name="T6" fmla="*/ 2147483647 w 161"/>
              <a:gd name="T7" fmla="*/ 2147483647 h 424"/>
              <a:gd name="T8" fmla="*/ 0 w 161"/>
              <a:gd name="T9" fmla="*/ 2147483647 h 424"/>
              <a:gd name="T10" fmla="*/ 0 60000 65536"/>
              <a:gd name="T11" fmla="*/ 0 60000 65536"/>
              <a:gd name="T12" fmla="*/ 0 60000 65536"/>
              <a:gd name="T13" fmla="*/ 0 60000 65536"/>
              <a:gd name="T14" fmla="*/ 0 60000 65536"/>
              <a:gd name="T15" fmla="*/ 0 w 161"/>
              <a:gd name="T16" fmla="*/ 0 h 424"/>
              <a:gd name="T17" fmla="*/ 161 w 161"/>
              <a:gd name="T18" fmla="*/ 424 h 424"/>
            </a:gdLst>
            <a:ahLst/>
            <a:cxnLst>
              <a:cxn ang="T10">
                <a:pos x="T0" y="T1"/>
              </a:cxn>
              <a:cxn ang="T11">
                <a:pos x="T2" y="T3"/>
              </a:cxn>
              <a:cxn ang="T12">
                <a:pos x="T4" y="T5"/>
              </a:cxn>
              <a:cxn ang="T13">
                <a:pos x="T6" y="T7"/>
              </a:cxn>
              <a:cxn ang="T14">
                <a:pos x="T8" y="T9"/>
              </a:cxn>
            </a:cxnLst>
            <a:rect l="T15" t="T16" r="T17" b="T18"/>
            <a:pathLst>
              <a:path w="161" h="424">
                <a:moveTo>
                  <a:pt x="144" y="0"/>
                </a:moveTo>
                <a:cubicBezTo>
                  <a:pt x="161" y="48"/>
                  <a:pt x="151" y="7"/>
                  <a:pt x="144" y="77"/>
                </a:cubicBezTo>
                <a:cubicBezTo>
                  <a:pt x="137" y="147"/>
                  <a:pt x="139" y="247"/>
                  <a:pt x="102" y="314"/>
                </a:cubicBezTo>
                <a:cubicBezTo>
                  <a:pt x="99" y="320"/>
                  <a:pt x="62" y="374"/>
                  <a:pt x="51" y="390"/>
                </a:cubicBezTo>
                <a:cubicBezTo>
                  <a:pt x="40" y="407"/>
                  <a:pt x="0" y="424"/>
                  <a:pt x="0" y="424"/>
                </a:cubicBezTo>
              </a:path>
            </a:pathLst>
          </a:custGeom>
          <a:solidFill>
            <a:schemeClr val="accent1"/>
          </a:solidFill>
          <a:ln w="76200">
            <a:solidFill>
              <a:schemeClr val="accent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4455" name="Freeform 19">
            <a:extLst>
              <a:ext uri="{FF2B5EF4-FFF2-40B4-BE49-F238E27FC236}">
                <a16:creationId xmlns:a16="http://schemas.microsoft.com/office/drawing/2014/main" id="{06DCBFD0-E5CD-904A-A361-D8430726AD79}"/>
              </a:ext>
            </a:extLst>
          </p:cNvPr>
          <p:cNvSpPr>
            <a:spLocks/>
          </p:cNvSpPr>
          <p:nvPr/>
        </p:nvSpPr>
        <p:spPr bwMode="auto">
          <a:xfrm>
            <a:off x="6096000" y="2362200"/>
            <a:ext cx="282575" cy="811213"/>
          </a:xfrm>
          <a:custGeom>
            <a:avLst/>
            <a:gdLst>
              <a:gd name="T0" fmla="*/ 2147483647 w 178"/>
              <a:gd name="T1" fmla="*/ 0 h 511"/>
              <a:gd name="T2" fmla="*/ 2147483647 w 178"/>
              <a:gd name="T3" fmla="*/ 2147483647 h 511"/>
              <a:gd name="T4" fmla="*/ 2147483647 w 178"/>
              <a:gd name="T5" fmla="*/ 2147483647 h 511"/>
              <a:gd name="T6" fmla="*/ 2147483647 w 178"/>
              <a:gd name="T7" fmla="*/ 2147483647 h 511"/>
              <a:gd name="T8" fmla="*/ 0 w 178"/>
              <a:gd name="T9" fmla="*/ 2147483647 h 511"/>
              <a:gd name="T10" fmla="*/ 2147483647 w 178"/>
              <a:gd name="T11" fmla="*/ 2147483647 h 511"/>
              <a:gd name="T12" fmla="*/ 2147483647 w 178"/>
              <a:gd name="T13" fmla="*/ 2147483647 h 511"/>
              <a:gd name="T14" fmla="*/ 2147483647 w 178"/>
              <a:gd name="T15" fmla="*/ 2147483647 h 511"/>
              <a:gd name="T16" fmla="*/ 0 60000 65536"/>
              <a:gd name="T17" fmla="*/ 0 60000 65536"/>
              <a:gd name="T18" fmla="*/ 0 60000 65536"/>
              <a:gd name="T19" fmla="*/ 0 60000 65536"/>
              <a:gd name="T20" fmla="*/ 0 60000 65536"/>
              <a:gd name="T21" fmla="*/ 0 60000 65536"/>
              <a:gd name="T22" fmla="*/ 0 60000 65536"/>
              <a:gd name="T23" fmla="*/ 0 60000 65536"/>
              <a:gd name="T24" fmla="*/ 0 w 178"/>
              <a:gd name="T25" fmla="*/ 0 h 511"/>
              <a:gd name="T26" fmla="*/ 178 w 178"/>
              <a:gd name="T27" fmla="*/ 511 h 5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 h="511">
                <a:moveTo>
                  <a:pt x="178" y="0"/>
                </a:moveTo>
                <a:cubicBezTo>
                  <a:pt x="150" y="19"/>
                  <a:pt x="134" y="44"/>
                  <a:pt x="110" y="68"/>
                </a:cubicBezTo>
                <a:cubicBezTo>
                  <a:pt x="99" y="104"/>
                  <a:pt x="72" y="164"/>
                  <a:pt x="51" y="195"/>
                </a:cubicBezTo>
                <a:cubicBezTo>
                  <a:pt x="33" y="251"/>
                  <a:pt x="56" y="187"/>
                  <a:pt x="26" y="246"/>
                </a:cubicBezTo>
                <a:cubicBezTo>
                  <a:pt x="9" y="278"/>
                  <a:pt x="6" y="321"/>
                  <a:pt x="0" y="356"/>
                </a:cubicBezTo>
                <a:cubicBezTo>
                  <a:pt x="3" y="381"/>
                  <a:pt x="1" y="408"/>
                  <a:pt x="9" y="432"/>
                </a:cubicBezTo>
                <a:cubicBezTo>
                  <a:pt x="16" y="451"/>
                  <a:pt x="43" y="483"/>
                  <a:pt x="43" y="483"/>
                </a:cubicBezTo>
                <a:cubicBezTo>
                  <a:pt x="52" y="511"/>
                  <a:pt x="42" y="508"/>
                  <a:pt x="60" y="508"/>
                </a:cubicBezTo>
              </a:path>
            </a:pathLst>
          </a:custGeom>
          <a:solidFill>
            <a:schemeClr val="accent1"/>
          </a:solidFill>
          <a:ln w="38100">
            <a:solidFill>
              <a:schemeClr val="accent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4456" name="Oval 20">
            <a:extLst>
              <a:ext uri="{FF2B5EF4-FFF2-40B4-BE49-F238E27FC236}">
                <a16:creationId xmlns:a16="http://schemas.microsoft.com/office/drawing/2014/main" id="{6AE8B9EB-48C3-8F4A-B724-F03E67CF1954}"/>
              </a:ext>
            </a:extLst>
          </p:cNvPr>
          <p:cNvSpPr>
            <a:spLocks noChangeArrowheads="1"/>
          </p:cNvSpPr>
          <p:nvPr/>
        </p:nvSpPr>
        <p:spPr bwMode="auto">
          <a:xfrm>
            <a:off x="6432550" y="11430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4457" name="Oval 21">
            <a:extLst>
              <a:ext uri="{FF2B5EF4-FFF2-40B4-BE49-F238E27FC236}">
                <a16:creationId xmlns:a16="http://schemas.microsoft.com/office/drawing/2014/main" id="{830DE888-04E0-664E-82BD-57854E1B2B4B}"/>
              </a:ext>
            </a:extLst>
          </p:cNvPr>
          <p:cNvSpPr>
            <a:spLocks noChangeArrowheads="1"/>
          </p:cNvSpPr>
          <p:nvPr/>
        </p:nvSpPr>
        <p:spPr bwMode="auto">
          <a:xfrm>
            <a:off x="6127750" y="20574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4458" name="Oval 22">
            <a:extLst>
              <a:ext uri="{FF2B5EF4-FFF2-40B4-BE49-F238E27FC236}">
                <a16:creationId xmlns:a16="http://schemas.microsoft.com/office/drawing/2014/main" id="{FCE2737B-A896-7B4A-9135-DDDF593C4932}"/>
              </a:ext>
            </a:extLst>
          </p:cNvPr>
          <p:cNvSpPr>
            <a:spLocks noChangeArrowheads="1"/>
          </p:cNvSpPr>
          <p:nvPr/>
        </p:nvSpPr>
        <p:spPr bwMode="auto">
          <a:xfrm>
            <a:off x="6203950" y="17526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4459" name="Oval 23">
            <a:extLst>
              <a:ext uri="{FF2B5EF4-FFF2-40B4-BE49-F238E27FC236}">
                <a16:creationId xmlns:a16="http://schemas.microsoft.com/office/drawing/2014/main" id="{3164E86D-D03A-9D49-A3E8-D56696EACF9C}"/>
              </a:ext>
            </a:extLst>
          </p:cNvPr>
          <p:cNvSpPr>
            <a:spLocks noChangeArrowheads="1"/>
          </p:cNvSpPr>
          <p:nvPr/>
        </p:nvSpPr>
        <p:spPr bwMode="auto">
          <a:xfrm>
            <a:off x="6356350" y="14478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pic>
        <p:nvPicPr>
          <p:cNvPr id="104460" name="Picture 24" descr="C:\Documents and Settings\Administrator\My Documents\My Pictures\down-r.gif">
            <a:extLst>
              <a:ext uri="{FF2B5EF4-FFF2-40B4-BE49-F238E27FC236}">
                <a16:creationId xmlns:a16="http://schemas.microsoft.com/office/drawing/2014/main" id="{C1527043-7041-0C4E-AC92-E9239D8DB887}"/>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051550" y="22860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1" name="Picture 25" descr="C:\Documents and Settings\Administrator\My Documents\My Pictures\waste left-y.gif">
            <a:extLst>
              <a:ext uri="{FF2B5EF4-FFF2-40B4-BE49-F238E27FC236}">
                <a16:creationId xmlns:a16="http://schemas.microsoft.com/office/drawing/2014/main" id="{A647D0EF-BC62-3C4C-B2D8-E3BE4A97DE5B}"/>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181725" y="35052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4" name="Text Box 28">
            <a:extLst>
              <a:ext uri="{FF2B5EF4-FFF2-40B4-BE49-F238E27FC236}">
                <a16:creationId xmlns:a16="http://schemas.microsoft.com/office/drawing/2014/main" id="{7079ECFE-3E9C-0C41-A562-4D72E9C6740C}"/>
              </a:ext>
            </a:extLst>
          </p:cNvPr>
          <p:cNvSpPr txBox="1">
            <a:spLocks noChangeArrowheads="1"/>
          </p:cNvSpPr>
          <p:nvPr/>
        </p:nvSpPr>
        <p:spPr bwMode="auto">
          <a:xfrm>
            <a:off x="152400" y="1644650"/>
            <a:ext cx="5562600" cy="946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flatTx/>
          </a:bodyPr>
          <a:lstStyle/>
          <a:p>
            <a:pPr algn="l">
              <a:spcBef>
                <a:spcPct val="50000"/>
              </a:spcBef>
              <a:defRPr/>
            </a:pPr>
            <a:r>
              <a:rPr lang="en-US" sz="2800" dirty="0">
                <a:latin typeface="Microsoft Tai Le Regular"/>
                <a:ea typeface="+mn-ea"/>
              </a:rPr>
              <a:t>Fried foods where the oils have been super heated.</a:t>
            </a:r>
          </a:p>
        </p:txBody>
      </p:sp>
      <p:sp>
        <p:nvSpPr>
          <p:cNvPr id="80926" name="Rectangle 30">
            <a:extLst>
              <a:ext uri="{FF2B5EF4-FFF2-40B4-BE49-F238E27FC236}">
                <a16:creationId xmlns:a16="http://schemas.microsoft.com/office/drawing/2014/main" id="{BE66C534-487C-3B48-915F-F77B8A5606D4}"/>
              </a:ext>
            </a:extLst>
          </p:cNvPr>
          <p:cNvSpPr>
            <a:spLocks noChangeArrowheads="1"/>
          </p:cNvSpPr>
          <p:nvPr/>
        </p:nvSpPr>
        <p:spPr bwMode="auto">
          <a:xfrm>
            <a:off x="152400" y="0"/>
            <a:ext cx="5334000" cy="148194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90000"/>
              </a:lnSpc>
              <a:spcBef>
                <a:spcPct val="50000"/>
              </a:spcBef>
            </a:pPr>
            <a:r>
              <a:rPr lang="en-US" altLang="en-US" sz="2800" dirty="0">
                <a:latin typeface="Microsoft Tai Le Regular"/>
              </a:rPr>
              <a:t>Plaque forming foods include: </a:t>
            </a:r>
          </a:p>
          <a:p>
            <a:pPr algn="l" eaLnBrk="1" hangingPunct="1">
              <a:lnSpc>
                <a:spcPct val="90000"/>
              </a:lnSpc>
              <a:spcBef>
                <a:spcPct val="50000"/>
              </a:spcBef>
            </a:pPr>
            <a:r>
              <a:rPr lang="en-US" altLang="en-US" sz="2800" dirty="0">
                <a:latin typeface="Microsoft Tai Le Regular"/>
              </a:rPr>
              <a:t>(2)foods </a:t>
            </a:r>
            <a:r>
              <a:rPr lang="en-US" altLang="en-US" sz="2800" dirty="0">
                <a:solidFill>
                  <a:schemeClr val="tx2"/>
                </a:solidFill>
                <a:latin typeface="Microsoft Tai Le Regular"/>
              </a:rPr>
              <a:t>especially high in </a:t>
            </a:r>
            <a:r>
              <a:rPr lang="en-US" altLang="en-US" sz="2800" u="sng" dirty="0">
                <a:solidFill>
                  <a:schemeClr val="tx2"/>
                </a:solidFill>
                <a:latin typeface="Microsoft Tai Le Regular"/>
              </a:rPr>
              <a:t>saturated or trans-fats</a:t>
            </a:r>
            <a:r>
              <a:rPr lang="en-US" altLang="en-US" sz="2800" dirty="0">
                <a:solidFill>
                  <a:schemeClr val="tx2"/>
                </a:solidFill>
                <a:latin typeface="Microsoft Tai Le Regular"/>
              </a:rPr>
              <a:t>.</a:t>
            </a:r>
            <a:endParaRPr lang="en-US" altLang="en-US" sz="2800" dirty="0">
              <a:latin typeface="Microsoft Tai Le Regular"/>
            </a:endParaRPr>
          </a:p>
        </p:txBody>
      </p:sp>
      <p:pic>
        <p:nvPicPr>
          <p:cNvPr id="104464" name="Picture 31" descr="F:\fried chicken fat trans.jpg">
            <a:extLst>
              <a:ext uri="{FF2B5EF4-FFF2-40B4-BE49-F238E27FC236}">
                <a16:creationId xmlns:a16="http://schemas.microsoft.com/office/drawing/2014/main" id="{2A2A8F48-3AC0-C14C-A6F6-5560D4092A2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3016250"/>
            <a:ext cx="5257800" cy="33845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028">
            <a:extLst>
              <a:ext uri="{FF2B5EF4-FFF2-40B4-BE49-F238E27FC236}">
                <a16:creationId xmlns:a16="http://schemas.microsoft.com/office/drawing/2014/main" id="{15441876-0051-1D44-9A5E-2D7F18546EE2}"/>
              </a:ext>
            </a:extLst>
          </p:cNvPr>
          <p:cNvSpPr>
            <a:spLocks noChangeArrowheads="1"/>
          </p:cNvSpPr>
          <p:nvPr/>
        </p:nvSpPr>
        <p:spPr bwMode="auto">
          <a:xfrm>
            <a:off x="228600" y="1211263"/>
            <a:ext cx="5486400" cy="109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90000"/>
              </a:lnSpc>
              <a:spcBef>
                <a:spcPct val="50000"/>
              </a:spcBef>
            </a:pPr>
            <a:r>
              <a:rPr lang="en-US" altLang="en-US" sz="2800" dirty="0">
                <a:latin typeface="Microsoft Tai Le Regular"/>
              </a:rPr>
              <a:t>Plaque forming foods include: </a:t>
            </a:r>
          </a:p>
          <a:p>
            <a:pPr algn="l" eaLnBrk="1" hangingPunct="1">
              <a:lnSpc>
                <a:spcPct val="90000"/>
              </a:lnSpc>
              <a:spcBef>
                <a:spcPct val="50000"/>
              </a:spcBef>
            </a:pPr>
            <a:r>
              <a:rPr lang="en-US" altLang="en-US" sz="2800" dirty="0">
                <a:latin typeface="Microsoft Tai Le Regular"/>
              </a:rPr>
              <a:t>(1) foods high in cholesterol.</a:t>
            </a:r>
          </a:p>
        </p:txBody>
      </p:sp>
      <p:grpSp>
        <p:nvGrpSpPr>
          <p:cNvPr id="106499" name="Group 1029">
            <a:extLst>
              <a:ext uri="{FF2B5EF4-FFF2-40B4-BE49-F238E27FC236}">
                <a16:creationId xmlns:a16="http://schemas.microsoft.com/office/drawing/2014/main" id="{4D7EA37D-A18F-1C4B-8900-326F3355A70A}"/>
              </a:ext>
            </a:extLst>
          </p:cNvPr>
          <p:cNvGrpSpPr>
            <a:grpSpLocks/>
          </p:cNvGrpSpPr>
          <p:nvPr/>
        </p:nvGrpSpPr>
        <p:grpSpPr bwMode="auto">
          <a:xfrm>
            <a:off x="6459538" y="-214313"/>
            <a:ext cx="2492375" cy="7272338"/>
            <a:chOff x="4049" y="-183"/>
            <a:chExt cx="1570" cy="4581"/>
          </a:xfrm>
        </p:grpSpPr>
        <p:sp>
          <p:nvSpPr>
            <p:cNvPr id="106521" name="Freeform 1030">
              <a:extLst>
                <a:ext uri="{FF2B5EF4-FFF2-40B4-BE49-F238E27FC236}">
                  <a16:creationId xmlns:a16="http://schemas.microsoft.com/office/drawing/2014/main" id="{3B39D7C4-7544-BF4B-AFF0-1B9F38C205FD}"/>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6522" name="Freeform 1031">
              <a:extLst>
                <a:ext uri="{FF2B5EF4-FFF2-40B4-BE49-F238E27FC236}">
                  <a16:creationId xmlns:a16="http://schemas.microsoft.com/office/drawing/2014/main" id="{EADA79D3-3290-024D-90A1-7F4B0F988FA4}"/>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6500" name="Group 1032">
            <a:extLst>
              <a:ext uri="{FF2B5EF4-FFF2-40B4-BE49-F238E27FC236}">
                <a16:creationId xmlns:a16="http://schemas.microsoft.com/office/drawing/2014/main" id="{5E3BDFE6-A0A9-444B-BA24-43118F97FEA5}"/>
              </a:ext>
            </a:extLst>
          </p:cNvPr>
          <p:cNvGrpSpPr>
            <a:grpSpLocks/>
          </p:cNvGrpSpPr>
          <p:nvPr/>
        </p:nvGrpSpPr>
        <p:grpSpPr bwMode="auto">
          <a:xfrm>
            <a:off x="6480175" y="3276600"/>
            <a:ext cx="2271713" cy="460375"/>
            <a:chOff x="4062" y="2016"/>
            <a:chExt cx="1431" cy="290"/>
          </a:xfrm>
        </p:grpSpPr>
        <p:sp>
          <p:nvSpPr>
            <p:cNvPr id="106519" name="Freeform 1033">
              <a:extLst>
                <a:ext uri="{FF2B5EF4-FFF2-40B4-BE49-F238E27FC236}">
                  <a16:creationId xmlns:a16="http://schemas.microsoft.com/office/drawing/2014/main" id="{06A2C7B0-68BC-A248-BF59-22498070D8A1}"/>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6520" name="Freeform 1034">
              <a:extLst>
                <a:ext uri="{FF2B5EF4-FFF2-40B4-BE49-F238E27FC236}">
                  <a16:creationId xmlns:a16="http://schemas.microsoft.com/office/drawing/2014/main" id="{0F4D18EE-9621-0A43-87AC-5FD254621BD4}"/>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6501" name="Group 1035">
            <a:extLst>
              <a:ext uri="{FF2B5EF4-FFF2-40B4-BE49-F238E27FC236}">
                <a16:creationId xmlns:a16="http://schemas.microsoft.com/office/drawing/2014/main" id="{E92F1CEB-D03A-8E43-B2B1-5EA3DD22ECD6}"/>
              </a:ext>
            </a:extLst>
          </p:cNvPr>
          <p:cNvGrpSpPr>
            <a:grpSpLocks/>
          </p:cNvGrpSpPr>
          <p:nvPr/>
        </p:nvGrpSpPr>
        <p:grpSpPr bwMode="auto">
          <a:xfrm>
            <a:off x="6232525" y="1905000"/>
            <a:ext cx="2835275" cy="3028950"/>
            <a:chOff x="3906" y="1152"/>
            <a:chExt cx="1786" cy="1908"/>
          </a:xfrm>
        </p:grpSpPr>
        <p:sp>
          <p:nvSpPr>
            <p:cNvPr id="106517" name="Freeform 1036">
              <a:extLst>
                <a:ext uri="{FF2B5EF4-FFF2-40B4-BE49-F238E27FC236}">
                  <a16:creationId xmlns:a16="http://schemas.microsoft.com/office/drawing/2014/main" id="{C10CD078-38E3-194B-A26B-6FCA62F77668}"/>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6518" name="Freeform 1037">
              <a:extLst>
                <a:ext uri="{FF2B5EF4-FFF2-40B4-BE49-F238E27FC236}">
                  <a16:creationId xmlns:a16="http://schemas.microsoft.com/office/drawing/2014/main" id="{139F1231-7D5E-4D40-B6D8-4C51BDA46761}"/>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6502" name="Group 1038">
            <a:extLst>
              <a:ext uri="{FF2B5EF4-FFF2-40B4-BE49-F238E27FC236}">
                <a16:creationId xmlns:a16="http://schemas.microsoft.com/office/drawing/2014/main" id="{FF8D96BD-65BF-3543-91D1-DC5CCD2E3D0F}"/>
              </a:ext>
            </a:extLst>
          </p:cNvPr>
          <p:cNvGrpSpPr>
            <a:grpSpLocks/>
          </p:cNvGrpSpPr>
          <p:nvPr/>
        </p:nvGrpSpPr>
        <p:grpSpPr bwMode="auto">
          <a:xfrm>
            <a:off x="5554663" y="-304800"/>
            <a:ext cx="1639887" cy="7315200"/>
            <a:chOff x="3413" y="-144"/>
            <a:chExt cx="1033" cy="4419"/>
          </a:xfrm>
        </p:grpSpPr>
        <p:sp>
          <p:nvSpPr>
            <p:cNvPr id="106514" name="Freeform 1039">
              <a:extLst>
                <a:ext uri="{FF2B5EF4-FFF2-40B4-BE49-F238E27FC236}">
                  <a16:creationId xmlns:a16="http://schemas.microsoft.com/office/drawing/2014/main" id="{07D4A707-D18F-3943-A47A-469601155096}"/>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6515" name="Freeform 1040">
              <a:extLst>
                <a:ext uri="{FF2B5EF4-FFF2-40B4-BE49-F238E27FC236}">
                  <a16:creationId xmlns:a16="http://schemas.microsoft.com/office/drawing/2014/main" id="{14B3DC6D-CCEF-5147-B3A0-79D1808B9D63}"/>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6516" name="Freeform 1041">
              <a:extLst>
                <a:ext uri="{FF2B5EF4-FFF2-40B4-BE49-F238E27FC236}">
                  <a16:creationId xmlns:a16="http://schemas.microsoft.com/office/drawing/2014/main" id="{31EBC709-318D-2D4E-9D56-5D48E1B24AC9}"/>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106503" name="Freeform 1042">
            <a:extLst>
              <a:ext uri="{FF2B5EF4-FFF2-40B4-BE49-F238E27FC236}">
                <a16:creationId xmlns:a16="http://schemas.microsoft.com/office/drawing/2014/main" id="{31D0D7D0-4F5C-2E4E-BC04-80367106BA43}"/>
              </a:ext>
            </a:extLst>
          </p:cNvPr>
          <p:cNvSpPr>
            <a:spLocks/>
          </p:cNvSpPr>
          <p:nvPr/>
        </p:nvSpPr>
        <p:spPr bwMode="auto">
          <a:xfrm>
            <a:off x="5822950" y="2298700"/>
            <a:ext cx="255588" cy="673100"/>
          </a:xfrm>
          <a:custGeom>
            <a:avLst/>
            <a:gdLst>
              <a:gd name="T0" fmla="*/ 2147483647 w 161"/>
              <a:gd name="T1" fmla="*/ 0 h 424"/>
              <a:gd name="T2" fmla="*/ 2147483647 w 161"/>
              <a:gd name="T3" fmla="*/ 2147483647 h 424"/>
              <a:gd name="T4" fmla="*/ 2147483647 w 161"/>
              <a:gd name="T5" fmla="*/ 2147483647 h 424"/>
              <a:gd name="T6" fmla="*/ 2147483647 w 161"/>
              <a:gd name="T7" fmla="*/ 2147483647 h 424"/>
              <a:gd name="T8" fmla="*/ 0 w 161"/>
              <a:gd name="T9" fmla="*/ 2147483647 h 424"/>
              <a:gd name="T10" fmla="*/ 0 60000 65536"/>
              <a:gd name="T11" fmla="*/ 0 60000 65536"/>
              <a:gd name="T12" fmla="*/ 0 60000 65536"/>
              <a:gd name="T13" fmla="*/ 0 60000 65536"/>
              <a:gd name="T14" fmla="*/ 0 60000 65536"/>
              <a:gd name="T15" fmla="*/ 0 w 161"/>
              <a:gd name="T16" fmla="*/ 0 h 424"/>
              <a:gd name="T17" fmla="*/ 161 w 161"/>
              <a:gd name="T18" fmla="*/ 424 h 424"/>
            </a:gdLst>
            <a:ahLst/>
            <a:cxnLst>
              <a:cxn ang="T10">
                <a:pos x="T0" y="T1"/>
              </a:cxn>
              <a:cxn ang="T11">
                <a:pos x="T2" y="T3"/>
              </a:cxn>
              <a:cxn ang="T12">
                <a:pos x="T4" y="T5"/>
              </a:cxn>
              <a:cxn ang="T13">
                <a:pos x="T6" y="T7"/>
              </a:cxn>
              <a:cxn ang="T14">
                <a:pos x="T8" y="T9"/>
              </a:cxn>
            </a:cxnLst>
            <a:rect l="T15" t="T16" r="T17" b="T18"/>
            <a:pathLst>
              <a:path w="161" h="424">
                <a:moveTo>
                  <a:pt x="144" y="0"/>
                </a:moveTo>
                <a:cubicBezTo>
                  <a:pt x="161" y="48"/>
                  <a:pt x="151" y="7"/>
                  <a:pt x="144" y="77"/>
                </a:cubicBezTo>
                <a:cubicBezTo>
                  <a:pt x="137" y="147"/>
                  <a:pt x="139" y="247"/>
                  <a:pt x="102" y="314"/>
                </a:cubicBezTo>
                <a:cubicBezTo>
                  <a:pt x="99" y="320"/>
                  <a:pt x="62" y="374"/>
                  <a:pt x="51" y="390"/>
                </a:cubicBezTo>
                <a:cubicBezTo>
                  <a:pt x="40" y="407"/>
                  <a:pt x="0" y="424"/>
                  <a:pt x="0" y="424"/>
                </a:cubicBezTo>
              </a:path>
            </a:pathLst>
          </a:custGeom>
          <a:solidFill>
            <a:schemeClr val="accent1"/>
          </a:solidFill>
          <a:ln w="76200">
            <a:solidFill>
              <a:schemeClr val="accent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6504" name="Freeform 1043">
            <a:extLst>
              <a:ext uri="{FF2B5EF4-FFF2-40B4-BE49-F238E27FC236}">
                <a16:creationId xmlns:a16="http://schemas.microsoft.com/office/drawing/2014/main" id="{17007B58-1014-9C43-B618-90E7ED61E9B3}"/>
              </a:ext>
            </a:extLst>
          </p:cNvPr>
          <p:cNvSpPr>
            <a:spLocks/>
          </p:cNvSpPr>
          <p:nvPr/>
        </p:nvSpPr>
        <p:spPr bwMode="auto">
          <a:xfrm>
            <a:off x="6096000" y="2362200"/>
            <a:ext cx="282575" cy="811213"/>
          </a:xfrm>
          <a:custGeom>
            <a:avLst/>
            <a:gdLst>
              <a:gd name="T0" fmla="*/ 2147483647 w 178"/>
              <a:gd name="T1" fmla="*/ 0 h 511"/>
              <a:gd name="T2" fmla="*/ 2147483647 w 178"/>
              <a:gd name="T3" fmla="*/ 2147483647 h 511"/>
              <a:gd name="T4" fmla="*/ 2147483647 w 178"/>
              <a:gd name="T5" fmla="*/ 2147483647 h 511"/>
              <a:gd name="T6" fmla="*/ 2147483647 w 178"/>
              <a:gd name="T7" fmla="*/ 2147483647 h 511"/>
              <a:gd name="T8" fmla="*/ 0 w 178"/>
              <a:gd name="T9" fmla="*/ 2147483647 h 511"/>
              <a:gd name="T10" fmla="*/ 2147483647 w 178"/>
              <a:gd name="T11" fmla="*/ 2147483647 h 511"/>
              <a:gd name="T12" fmla="*/ 2147483647 w 178"/>
              <a:gd name="T13" fmla="*/ 2147483647 h 511"/>
              <a:gd name="T14" fmla="*/ 2147483647 w 178"/>
              <a:gd name="T15" fmla="*/ 2147483647 h 511"/>
              <a:gd name="T16" fmla="*/ 0 60000 65536"/>
              <a:gd name="T17" fmla="*/ 0 60000 65536"/>
              <a:gd name="T18" fmla="*/ 0 60000 65536"/>
              <a:gd name="T19" fmla="*/ 0 60000 65536"/>
              <a:gd name="T20" fmla="*/ 0 60000 65536"/>
              <a:gd name="T21" fmla="*/ 0 60000 65536"/>
              <a:gd name="T22" fmla="*/ 0 60000 65536"/>
              <a:gd name="T23" fmla="*/ 0 60000 65536"/>
              <a:gd name="T24" fmla="*/ 0 w 178"/>
              <a:gd name="T25" fmla="*/ 0 h 511"/>
              <a:gd name="T26" fmla="*/ 178 w 178"/>
              <a:gd name="T27" fmla="*/ 511 h 5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 h="511">
                <a:moveTo>
                  <a:pt x="178" y="0"/>
                </a:moveTo>
                <a:cubicBezTo>
                  <a:pt x="150" y="19"/>
                  <a:pt x="134" y="44"/>
                  <a:pt x="110" y="68"/>
                </a:cubicBezTo>
                <a:cubicBezTo>
                  <a:pt x="99" y="104"/>
                  <a:pt x="72" y="164"/>
                  <a:pt x="51" y="195"/>
                </a:cubicBezTo>
                <a:cubicBezTo>
                  <a:pt x="33" y="251"/>
                  <a:pt x="56" y="187"/>
                  <a:pt x="26" y="246"/>
                </a:cubicBezTo>
                <a:cubicBezTo>
                  <a:pt x="9" y="278"/>
                  <a:pt x="6" y="321"/>
                  <a:pt x="0" y="356"/>
                </a:cubicBezTo>
                <a:cubicBezTo>
                  <a:pt x="3" y="381"/>
                  <a:pt x="1" y="408"/>
                  <a:pt x="9" y="432"/>
                </a:cubicBezTo>
                <a:cubicBezTo>
                  <a:pt x="16" y="451"/>
                  <a:pt x="43" y="483"/>
                  <a:pt x="43" y="483"/>
                </a:cubicBezTo>
                <a:cubicBezTo>
                  <a:pt x="52" y="511"/>
                  <a:pt x="42" y="508"/>
                  <a:pt x="60" y="508"/>
                </a:cubicBezTo>
              </a:path>
            </a:pathLst>
          </a:custGeom>
          <a:solidFill>
            <a:schemeClr val="accent1"/>
          </a:solidFill>
          <a:ln w="38100">
            <a:solidFill>
              <a:schemeClr val="accent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6505" name="Oval 1044">
            <a:extLst>
              <a:ext uri="{FF2B5EF4-FFF2-40B4-BE49-F238E27FC236}">
                <a16:creationId xmlns:a16="http://schemas.microsoft.com/office/drawing/2014/main" id="{DECDE320-DADD-824B-81C2-D978A68DAB53}"/>
              </a:ext>
            </a:extLst>
          </p:cNvPr>
          <p:cNvSpPr>
            <a:spLocks noChangeArrowheads="1"/>
          </p:cNvSpPr>
          <p:nvPr/>
        </p:nvSpPr>
        <p:spPr bwMode="auto">
          <a:xfrm>
            <a:off x="6432550" y="11430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6506" name="Oval 1045">
            <a:extLst>
              <a:ext uri="{FF2B5EF4-FFF2-40B4-BE49-F238E27FC236}">
                <a16:creationId xmlns:a16="http://schemas.microsoft.com/office/drawing/2014/main" id="{F416A13A-2386-0F4D-A0E0-9EC3F6497D51}"/>
              </a:ext>
            </a:extLst>
          </p:cNvPr>
          <p:cNvSpPr>
            <a:spLocks noChangeArrowheads="1"/>
          </p:cNvSpPr>
          <p:nvPr/>
        </p:nvSpPr>
        <p:spPr bwMode="auto">
          <a:xfrm>
            <a:off x="6127750" y="20574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6507" name="Oval 1046">
            <a:extLst>
              <a:ext uri="{FF2B5EF4-FFF2-40B4-BE49-F238E27FC236}">
                <a16:creationId xmlns:a16="http://schemas.microsoft.com/office/drawing/2014/main" id="{FB84A115-886C-5E47-838A-813A316D540A}"/>
              </a:ext>
            </a:extLst>
          </p:cNvPr>
          <p:cNvSpPr>
            <a:spLocks noChangeArrowheads="1"/>
          </p:cNvSpPr>
          <p:nvPr/>
        </p:nvSpPr>
        <p:spPr bwMode="auto">
          <a:xfrm>
            <a:off x="6203950" y="17526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6508" name="Oval 1047">
            <a:extLst>
              <a:ext uri="{FF2B5EF4-FFF2-40B4-BE49-F238E27FC236}">
                <a16:creationId xmlns:a16="http://schemas.microsoft.com/office/drawing/2014/main" id="{0B120055-F534-334B-9066-9E6FC4BED9F1}"/>
              </a:ext>
            </a:extLst>
          </p:cNvPr>
          <p:cNvSpPr>
            <a:spLocks noChangeArrowheads="1"/>
          </p:cNvSpPr>
          <p:nvPr/>
        </p:nvSpPr>
        <p:spPr bwMode="auto">
          <a:xfrm>
            <a:off x="6356350" y="14478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pic>
        <p:nvPicPr>
          <p:cNvPr id="106509" name="Picture 1048" descr="C:\Documents and Settings\Administrator\My Documents\My Pictures\down-r.gif">
            <a:extLst>
              <a:ext uri="{FF2B5EF4-FFF2-40B4-BE49-F238E27FC236}">
                <a16:creationId xmlns:a16="http://schemas.microsoft.com/office/drawing/2014/main" id="{03817E92-8AA5-5349-A417-338D13538A77}"/>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051550" y="22860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0" name="Picture 1049" descr="C:\Documents and Settings\Administrator\My Documents\My Pictures\waste left-y.gif">
            <a:extLst>
              <a:ext uri="{FF2B5EF4-FFF2-40B4-BE49-F238E27FC236}">
                <a16:creationId xmlns:a16="http://schemas.microsoft.com/office/drawing/2014/main" id="{9BC2B711-6CD3-DF40-9C2E-394C575541A1}"/>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181725" y="35052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2" name="Picture 1060" descr="F:\milk eggs cheese.jpg">
            <a:extLst>
              <a:ext uri="{FF2B5EF4-FFF2-40B4-BE49-F238E27FC236}">
                <a16:creationId xmlns:a16="http://schemas.microsoft.com/office/drawing/2014/main" id="{5FBE5033-6B7F-8E48-8F2A-B0999CCFD5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3200" y="2709863"/>
            <a:ext cx="5207000" cy="346233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6837" name="Text Box 1061">
            <a:extLst>
              <a:ext uri="{FF2B5EF4-FFF2-40B4-BE49-F238E27FC236}">
                <a16:creationId xmlns:a16="http://schemas.microsoft.com/office/drawing/2014/main" id="{72821744-E90B-5844-8D8D-870133904D2B}"/>
              </a:ext>
            </a:extLst>
          </p:cNvPr>
          <p:cNvSpPr txBox="1">
            <a:spLocks noChangeArrowheads="1"/>
          </p:cNvSpPr>
          <p:nvPr/>
        </p:nvSpPr>
        <p:spPr bwMode="auto">
          <a:xfrm>
            <a:off x="228600" y="2819400"/>
            <a:ext cx="3810000" cy="5794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flatTx/>
          </a:bodyPr>
          <a:lstStyle/>
          <a:p>
            <a:pPr>
              <a:spcBef>
                <a:spcPct val="50000"/>
              </a:spcBef>
              <a:defRPr/>
            </a:pPr>
            <a:r>
              <a:rPr lang="en-US" sz="3200" dirty="0">
                <a:latin typeface="Microsoft Tai Le Regular"/>
                <a:ea typeface="+mn-ea"/>
              </a:rPr>
              <a:t>Milk, Eggs, Cheese.</a:t>
            </a:r>
          </a:p>
        </p:txBody>
      </p:sp>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0" descr="36837124.jpg">
            <a:extLst>
              <a:ext uri="{FF2B5EF4-FFF2-40B4-BE49-F238E27FC236}">
                <a16:creationId xmlns:a16="http://schemas.microsoft.com/office/drawing/2014/main" id="{F66BCAB9-E47E-9842-AC33-B48B5CDE4EA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3028950"/>
            <a:ext cx="50292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17">
            <a:extLst>
              <a:ext uri="{FF2B5EF4-FFF2-40B4-BE49-F238E27FC236}">
                <a16:creationId xmlns:a16="http://schemas.microsoft.com/office/drawing/2014/main" id="{FCE93A04-6CAF-144C-8EB9-E82270E27A73}"/>
              </a:ext>
            </a:extLst>
          </p:cNvPr>
          <p:cNvSpPr>
            <a:spLocks noChangeArrowheads="1"/>
          </p:cNvSpPr>
          <p:nvPr/>
        </p:nvSpPr>
        <p:spPr bwMode="auto">
          <a:xfrm>
            <a:off x="152400" y="1141413"/>
            <a:ext cx="54864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r>
              <a:rPr lang="en-US" altLang="en-US" sz="2800" dirty="0">
                <a:latin typeface="Microsoft Tai Le Regular"/>
              </a:rPr>
              <a:t>Plaque forming foods include: </a:t>
            </a:r>
          </a:p>
          <a:p>
            <a:pPr algn="l" eaLnBrk="1" hangingPunct="1"/>
            <a:r>
              <a:rPr lang="en-US" altLang="en-US" sz="2800" dirty="0">
                <a:latin typeface="Microsoft Tai Le Regular"/>
              </a:rPr>
              <a:t>foods </a:t>
            </a:r>
            <a:r>
              <a:rPr lang="en-US" altLang="en-US" sz="2800" dirty="0">
                <a:solidFill>
                  <a:schemeClr val="tx2"/>
                </a:solidFill>
                <a:latin typeface="Microsoft Tai Le Regular"/>
              </a:rPr>
              <a:t>especially high in </a:t>
            </a:r>
            <a:r>
              <a:rPr lang="en-US" altLang="en-US" sz="2800" u="sng" dirty="0">
                <a:solidFill>
                  <a:schemeClr val="tx2"/>
                </a:solidFill>
                <a:latin typeface="Microsoft Tai Le Regular"/>
              </a:rPr>
              <a:t>oxidized</a:t>
            </a:r>
            <a:r>
              <a:rPr lang="en-US" altLang="en-US" sz="2800" dirty="0">
                <a:solidFill>
                  <a:schemeClr val="tx2"/>
                </a:solidFill>
                <a:latin typeface="Microsoft Tai Le Regular"/>
              </a:rPr>
              <a:t> cholesterol</a:t>
            </a:r>
            <a:r>
              <a:rPr lang="en-US" altLang="en-US" sz="2800" dirty="0">
                <a:latin typeface="Microsoft Tai Le Regular"/>
              </a:rPr>
              <a:t>.</a:t>
            </a:r>
          </a:p>
        </p:txBody>
      </p:sp>
      <p:grpSp>
        <p:nvGrpSpPr>
          <p:cNvPr id="107524" name="Group 18">
            <a:extLst>
              <a:ext uri="{FF2B5EF4-FFF2-40B4-BE49-F238E27FC236}">
                <a16:creationId xmlns:a16="http://schemas.microsoft.com/office/drawing/2014/main" id="{78B25F21-3863-FF4C-9843-CC11FA195624}"/>
              </a:ext>
            </a:extLst>
          </p:cNvPr>
          <p:cNvGrpSpPr>
            <a:grpSpLocks/>
          </p:cNvGrpSpPr>
          <p:nvPr/>
        </p:nvGrpSpPr>
        <p:grpSpPr bwMode="auto">
          <a:xfrm>
            <a:off x="6459538" y="-214313"/>
            <a:ext cx="2492375" cy="7272338"/>
            <a:chOff x="4049" y="-183"/>
            <a:chExt cx="1570" cy="4581"/>
          </a:xfrm>
        </p:grpSpPr>
        <p:sp>
          <p:nvSpPr>
            <p:cNvPr id="107545" name="Freeform 19">
              <a:extLst>
                <a:ext uri="{FF2B5EF4-FFF2-40B4-BE49-F238E27FC236}">
                  <a16:creationId xmlns:a16="http://schemas.microsoft.com/office/drawing/2014/main" id="{00990195-4962-CF40-8940-26DDFC8F19E5}"/>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7546" name="Freeform 20">
              <a:extLst>
                <a:ext uri="{FF2B5EF4-FFF2-40B4-BE49-F238E27FC236}">
                  <a16:creationId xmlns:a16="http://schemas.microsoft.com/office/drawing/2014/main" id="{579326C0-7BD1-AB43-AE40-29DB5C77736F}"/>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7525" name="Group 21">
            <a:extLst>
              <a:ext uri="{FF2B5EF4-FFF2-40B4-BE49-F238E27FC236}">
                <a16:creationId xmlns:a16="http://schemas.microsoft.com/office/drawing/2014/main" id="{C8D45547-6625-E54D-9405-CA6C783A348A}"/>
              </a:ext>
            </a:extLst>
          </p:cNvPr>
          <p:cNvGrpSpPr>
            <a:grpSpLocks/>
          </p:cNvGrpSpPr>
          <p:nvPr/>
        </p:nvGrpSpPr>
        <p:grpSpPr bwMode="auto">
          <a:xfrm>
            <a:off x="6480175" y="3276600"/>
            <a:ext cx="2271713" cy="460375"/>
            <a:chOff x="4062" y="2016"/>
            <a:chExt cx="1431" cy="290"/>
          </a:xfrm>
        </p:grpSpPr>
        <p:sp>
          <p:nvSpPr>
            <p:cNvPr id="107543" name="Freeform 22">
              <a:extLst>
                <a:ext uri="{FF2B5EF4-FFF2-40B4-BE49-F238E27FC236}">
                  <a16:creationId xmlns:a16="http://schemas.microsoft.com/office/drawing/2014/main" id="{7A494C15-20F4-B045-B47B-CA7433A3D7A8}"/>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7544" name="Freeform 23">
              <a:extLst>
                <a:ext uri="{FF2B5EF4-FFF2-40B4-BE49-F238E27FC236}">
                  <a16:creationId xmlns:a16="http://schemas.microsoft.com/office/drawing/2014/main" id="{0FE59206-BADB-8F42-B44B-9C976EE77799}"/>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7526" name="Group 24">
            <a:extLst>
              <a:ext uri="{FF2B5EF4-FFF2-40B4-BE49-F238E27FC236}">
                <a16:creationId xmlns:a16="http://schemas.microsoft.com/office/drawing/2014/main" id="{B68E6519-B1B2-1345-9457-6BC000A30FB6}"/>
              </a:ext>
            </a:extLst>
          </p:cNvPr>
          <p:cNvGrpSpPr>
            <a:grpSpLocks/>
          </p:cNvGrpSpPr>
          <p:nvPr/>
        </p:nvGrpSpPr>
        <p:grpSpPr bwMode="auto">
          <a:xfrm>
            <a:off x="6232525" y="1905000"/>
            <a:ext cx="2835275" cy="3028950"/>
            <a:chOff x="3906" y="1152"/>
            <a:chExt cx="1786" cy="1908"/>
          </a:xfrm>
        </p:grpSpPr>
        <p:sp>
          <p:nvSpPr>
            <p:cNvPr id="107541" name="Freeform 25">
              <a:extLst>
                <a:ext uri="{FF2B5EF4-FFF2-40B4-BE49-F238E27FC236}">
                  <a16:creationId xmlns:a16="http://schemas.microsoft.com/office/drawing/2014/main" id="{388CA702-1B2E-0A45-8E14-F3E9DE899D7B}"/>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7542" name="Freeform 26">
              <a:extLst>
                <a:ext uri="{FF2B5EF4-FFF2-40B4-BE49-F238E27FC236}">
                  <a16:creationId xmlns:a16="http://schemas.microsoft.com/office/drawing/2014/main" id="{559B7C19-C0CB-4045-8297-0D8A6DF36D01}"/>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7527" name="Group 27">
            <a:extLst>
              <a:ext uri="{FF2B5EF4-FFF2-40B4-BE49-F238E27FC236}">
                <a16:creationId xmlns:a16="http://schemas.microsoft.com/office/drawing/2014/main" id="{06A33EF3-DD4E-664D-BE71-F09F24FBB884}"/>
              </a:ext>
            </a:extLst>
          </p:cNvPr>
          <p:cNvGrpSpPr>
            <a:grpSpLocks/>
          </p:cNvGrpSpPr>
          <p:nvPr/>
        </p:nvGrpSpPr>
        <p:grpSpPr bwMode="auto">
          <a:xfrm>
            <a:off x="5554663" y="-304800"/>
            <a:ext cx="1639887" cy="7315200"/>
            <a:chOff x="3413" y="-144"/>
            <a:chExt cx="1033" cy="4419"/>
          </a:xfrm>
        </p:grpSpPr>
        <p:sp>
          <p:nvSpPr>
            <p:cNvPr id="107538" name="Freeform 28">
              <a:extLst>
                <a:ext uri="{FF2B5EF4-FFF2-40B4-BE49-F238E27FC236}">
                  <a16:creationId xmlns:a16="http://schemas.microsoft.com/office/drawing/2014/main" id="{4A559D68-0A50-C947-9BDA-7F9DE6A4785D}"/>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7539" name="Freeform 29">
              <a:extLst>
                <a:ext uri="{FF2B5EF4-FFF2-40B4-BE49-F238E27FC236}">
                  <a16:creationId xmlns:a16="http://schemas.microsoft.com/office/drawing/2014/main" id="{8B039402-5D71-CA48-9E78-122EF36BFA50}"/>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7540" name="Freeform 30">
              <a:extLst>
                <a:ext uri="{FF2B5EF4-FFF2-40B4-BE49-F238E27FC236}">
                  <a16:creationId xmlns:a16="http://schemas.microsoft.com/office/drawing/2014/main" id="{5056039B-2781-E24B-A89D-ED8A365378B4}"/>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107528" name="Freeform 31">
            <a:extLst>
              <a:ext uri="{FF2B5EF4-FFF2-40B4-BE49-F238E27FC236}">
                <a16:creationId xmlns:a16="http://schemas.microsoft.com/office/drawing/2014/main" id="{71721EAB-4CA0-BD47-B7A7-4C7C08CD2387}"/>
              </a:ext>
            </a:extLst>
          </p:cNvPr>
          <p:cNvSpPr>
            <a:spLocks/>
          </p:cNvSpPr>
          <p:nvPr/>
        </p:nvSpPr>
        <p:spPr bwMode="auto">
          <a:xfrm>
            <a:off x="5822950" y="2298700"/>
            <a:ext cx="255588" cy="673100"/>
          </a:xfrm>
          <a:custGeom>
            <a:avLst/>
            <a:gdLst>
              <a:gd name="T0" fmla="*/ 2147483647 w 161"/>
              <a:gd name="T1" fmla="*/ 0 h 424"/>
              <a:gd name="T2" fmla="*/ 2147483647 w 161"/>
              <a:gd name="T3" fmla="*/ 2147483647 h 424"/>
              <a:gd name="T4" fmla="*/ 2147483647 w 161"/>
              <a:gd name="T5" fmla="*/ 2147483647 h 424"/>
              <a:gd name="T6" fmla="*/ 2147483647 w 161"/>
              <a:gd name="T7" fmla="*/ 2147483647 h 424"/>
              <a:gd name="T8" fmla="*/ 0 w 161"/>
              <a:gd name="T9" fmla="*/ 2147483647 h 424"/>
              <a:gd name="T10" fmla="*/ 0 60000 65536"/>
              <a:gd name="T11" fmla="*/ 0 60000 65536"/>
              <a:gd name="T12" fmla="*/ 0 60000 65536"/>
              <a:gd name="T13" fmla="*/ 0 60000 65536"/>
              <a:gd name="T14" fmla="*/ 0 60000 65536"/>
              <a:gd name="T15" fmla="*/ 0 w 161"/>
              <a:gd name="T16" fmla="*/ 0 h 424"/>
              <a:gd name="T17" fmla="*/ 161 w 161"/>
              <a:gd name="T18" fmla="*/ 424 h 424"/>
            </a:gdLst>
            <a:ahLst/>
            <a:cxnLst>
              <a:cxn ang="T10">
                <a:pos x="T0" y="T1"/>
              </a:cxn>
              <a:cxn ang="T11">
                <a:pos x="T2" y="T3"/>
              </a:cxn>
              <a:cxn ang="T12">
                <a:pos x="T4" y="T5"/>
              </a:cxn>
              <a:cxn ang="T13">
                <a:pos x="T6" y="T7"/>
              </a:cxn>
              <a:cxn ang="T14">
                <a:pos x="T8" y="T9"/>
              </a:cxn>
            </a:cxnLst>
            <a:rect l="T15" t="T16" r="T17" b="T18"/>
            <a:pathLst>
              <a:path w="161" h="424">
                <a:moveTo>
                  <a:pt x="144" y="0"/>
                </a:moveTo>
                <a:cubicBezTo>
                  <a:pt x="161" y="48"/>
                  <a:pt x="151" y="7"/>
                  <a:pt x="144" y="77"/>
                </a:cubicBezTo>
                <a:cubicBezTo>
                  <a:pt x="137" y="147"/>
                  <a:pt x="139" y="247"/>
                  <a:pt x="102" y="314"/>
                </a:cubicBezTo>
                <a:cubicBezTo>
                  <a:pt x="99" y="320"/>
                  <a:pt x="62" y="374"/>
                  <a:pt x="51" y="390"/>
                </a:cubicBezTo>
                <a:cubicBezTo>
                  <a:pt x="40" y="407"/>
                  <a:pt x="0" y="424"/>
                  <a:pt x="0" y="424"/>
                </a:cubicBezTo>
              </a:path>
            </a:pathLst>
          </a:custGeom>
          <a:solidFill>
            <a:schemeClr val="accent1"/>
          </a:solidFill>
          <a:ln w="76200">
            <a:solidFill>
              <a:schemeClr val="accent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7529" name="Freeform 32">
            <a:extLst>
              <a:ext uri="{FF2B5EF4-FFF2-40B4-BE49-F238E27FC236}">
                <a16:creationId xmlns:a16="http://schemas.microsoft.com/office/drawing/2014/main" id="{E79588D5-BB84-6746-83DC-BEF76120C6EC}"/>
              </a:ext>
            </a:extLst>
          </p:cNvPr>
          <p:cNvSpPr>
            <a:spLocks/>
          </p:cNvSpPr>
          <p:nvPr/>
        </p:nvSpPr>
        <p:spPr bwMode="auto">
          <a:xfrm>
            <a:off x="6096000" y="2362200"/>
            <a:ext cx="282575" cy="811213"/>
          </a:xfrm>
          <a:custGeom>
            <a:avLst/>
            <a:gdLst>
              <a:gd name="T0" fmla="*/ 2147483647 w 178"/>
              <a:gd name="T1" fmla="*/ 0 h 511"/>
              <a:gd name="T2" fmla="*/ 2147483647 w 178"/>
              <a:gd name="T3" fmla="*/ 2147483647 h 511"/>
              <a:gd name="T4" fmla="*/ 2147483647 w 178"/>
              <a:gd name="T5" fmla="*/ 2147483647 h 511"/>
              <a:gd name="T6" fmla="*/ 2147483647 w 178"/>
              <a:gd name="T7" fmla="*/ 2147483647 h 511"/>
              <a:gd name="T8" fmla="*/ 0 w 178"/>
              <a:gd name="T9" fmla="*/ 2147483647 h 511"/>
              <a:gd name="T10" fmla="*/ 2147483647 w 178"/>
              <a:gd name="T11" fmla="*/ 2147483647 h 511"/>
              <a:gd name="T12" fmla="*/ 2147483647 w 178"/>
              <a:gd name="T13" fmla="*/ 2147483647 h 511"/>
              <a:gd name="T14" fmla="*/ 2147483647 w 178"/>
              <a:gd name="T15" fmla="*/ 2147483647 h 511"/>
              <a:gd name="T16" fmla="*/ 0 60000 65536"/>
              <a:gd name="T17" fmla="*/ 0 60000 65536"/>
              <a:gd name="T18" fmla="*/ 0 60000 65536"/>
              <a:gd name="T19" fmla="*/ 0 60000 65536"/>
              <a:gd name="T20" fmla="*/ 0 60000 65536"/>
              <a:gd name="T21" fmla="*/ 0 60000 65536"/>
              <a:gd name="T22" fmla="*/ 0 60000 65536"/>
              <a:gd name="T23" fmla="*/ 0 60000 65536"/>
              <a:gd name="T24" fmla="*/ 0 w 178"/>
              <a:gd name="T25" fmla="*/ 0 h 511"/>
              <a:gd name="T26" fmla="*/ 178 w 178"/>
              <a:gd name="T27" fmla="*/ 511 h 5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 h="511">
                <a:moveTo>
                  <a:pt x="178" y="0"/>
                </a:moveTo>
                <a:cubicBezTo>
                  <a:pt x="150" y="19"/>
                  <a:pt x="134" y="44"/>
                  <a:pt x="110" y="68"/>
                </a:cubicBezTo>
                <a:cubicBezTo>
                  <a:pt x="99" y="104"/>
                  <a:pt x="72" y="164"/>
                  <a:pt x="51" y="195"/>
                </a:cubicBezTo>
                <a:cubicBezTo>
                  <a:pt x="33" y="251"/>
                  <a:pt x="56" y="187"/>
                  <a:pt x="26" y="246"/>
                </a:cubicBezTo>
                <a:cubicBezTo>
                  <a:pt x="9" y="278"/>
                  <a:pt x="6" y="321"/>
                  <a:pt x="0" y="356"/>
                </a:cubicBezTo>
                <a:cubicBezTo>
                  <a:pt x="3" y="381"/>
                  <a:pt x="1" y="408"/>
                  <a:pt x="9" y="432"/>
                </a:cubicBezTo>
                <a:cubicBezTo>
                  <a:pt x="16" y="451"/>
                  <a:pt x="43" y="483"/>
                  <a:pt x="43" y="483"/>
                </a:cubicBezTo>
                <a:cubicBezTo>
                  <a:pt x="52" y="511"/>
                  <a:pt x="42" y="508"/>
                  <a:pt x="60" y="508"/>
                </a:cubicBezTo>
              </a:path>
            </a:pathLst>
          </a:custGeom>
          <a:solidFill>
            <a:schemeClr val="accent1"/>
          </a:solidFill>
          <a:ln w="38100">
            <a:solidFill>
              <a:schemeClr val="accent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7530" name="Oval 33">
            <a:extLst>
              <a:ext uri="{FF2B5EF4-FFF2-40B4-BE49-F238E27FC236}">
                <a16:creationId xmlns:a16="http://schemas.microsoft.com/office/drawing/2014/main" id="{FF0B0959-5EBE-4244-8C3D-5F269BCEFCCC}"/>
              </a:ext>
            </a:extLst>
          </p:cNvPr>
          <p:cNvSpPr>
            <a:spLocks noChangeArrowheads="1"/>
          </p:cNvSpPr>
          <p:nvPr/>
        </p:nvSpPr>
        <p:spPr bwMode="auto">
          <a:xfrm>
            <a:off x="6432550" y="11430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7531" name="Oval 34">
            <a:extLst>
              <a:ext uri="{FF2B5EF4-FFF2-40B4-BE49-F238E27FC236}">
                <a16:creationId xmlns:a16="http://schemas.microsoft.com/office/drawing/2014/main" id="{056D7D9A-7276-F746-9F39-C148B72D7ACF}"/>
              </a:ext>
            </a:extLst>
          </p:cNvPr>
          <p:cNvSpPr>
            <a:spLocks noChangeArrowheads="1"/>
          </p:cNvSpPr>
          <p:nvPr/>
        </p:nvSpPr>
        <p:spPr bwMode="auto">
          <a:xfrm>
            <a:off x="6127750" y="20574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7532" name="Oval 35">
            <a:extLst>
              <a:ext uri="{FF2B5EF4-FFF2-40B4-BE49-F238E27FC236}">
                <a16:creationId xmlns:a16="http://schemas.microsoft.com/office/drawing/2014/main" id="{13C383DF-05AC-E340-B10E-A6D4EF5179C5}"/>
              </a:ext>
            </a:extLst>
          </p:cNvPr>
          <p:cNvSpPr>
            <a:spLocks noChangeArrowheads="1"/>
          </p:cNvSpPr>
          <p:nvPr/>
        </p:nvSpPr>
        <p:spPr bwMode="auto">
          <a:xfrm>
            <a:off x="6203950" y="17526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7533" name="Oval 36">
            <a:extLst>
              <a:ext uri="{FF2B5EF4-FFF2-40B4-BE49-F238E27FC236}">
                <a16:creationId xmlns:a16="http://schemas.microsoft.com/office/drawing/2014/main" id="{AFE5A469-1634-8B4D-8C29-D80BB2DD8C07}"/>
              </a:ext>
            </a:extLst>
          </p:cNvPr>
          <p:cNvSpPr>
            <a:spLocks noChangeArrowheads="1"/>
          </p:cNvSpPr>
          <p:nvPr/>
        </p:nvSpPr>
        <p:spPr bwMode="auto">
          <a:xfrm>
            <a:off x="6356350" y="14478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pic>
        <p:nvPicPr>
          <p:cNvPr id="107534" name="Picture 37" descr="C:\Documents and Settings\Administrator\My Documents\My Pictures\down-r.gif">
            <a:extLst>
              <a:ext uri="{FF2B5EF4-FFF2-40B4-BE49-F238E27FC236}">
                <a16:creationId xmlns:a16="http://schemas.microsoft.com/office/drawing/2014/main" id="{08B66F99-E521-BD4E-BFCF-1AD7C180D37F}"/>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051550" y="22860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5" name="Picture 38" descr="C:\Documents and Settings\Administrator\My Documents\My Pictures\waste left-y.gif">
            <a:extLst>
              <a:ext uri="{FF2B5EF4-FFF2-40B4-BE49-F238E27FC236}">
                <a16:creationId xmlns:a16="http://schemas.microsoft.com/office/drawing/2014/main" id="{3CBBBED7-6340-254B-BF8C-B0C852D51D7A}"/>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181725" y="35052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69" name="Text Box 41">
            <a:extLst>
              <a:ext uri="{FF2B5EF4-FFF2-40B4-BE49-F238E27FC236}">
                <a16:creationId xmlns:a16="http://schemas.microsoft.com/office/drawing/2014/main" id="{AA1DDC96-D0F0-B348-BF26-349D87616383}"/>
              </a:ext>
            </a:extLst>
          </p:cNvPr>
          <p:cNvSpPr txBox="1">
            <a:spLocks noChangeArrowheads="1"/>
          </p:cNvSpPr>
          <p:nvPr/>
        </p:nvSpPr>
        <p:spPr bwMode="auto">
          <a:xfrm>
            <a:off x="152400" y="2984500"/>
            <a:ext cx="990600" cy="109876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nSpc>
                <a:spcPct val="90000"/>
              </a:lnSpc>
              <a:spcBef>
                <a:spcPct val="50000"/>
              </a:spcBef>
              <a:defRPr/>
            </a:pPr>
            <a:r>
              <a:rPr lang="en-US" dirty="0">
                <a:latin typeface="Microsoft Tai Le Regular"/>
                <a:ea typeface="+mn-ea"/>
              </a:rPr>
              <a:t>Ice cream</a:t>
            </a:r>
          </a:p>
        </p:txBody>
      </p:sp>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5">
            <a:extLst>
              <a:ext uri="{FF2B5EF4-FFF2-40B4-BE49-F238E27FC236}">
                <a16:creationId xmlns:a16="http://schemas.microsoft.com/office/drawing/2014/main" id="{338674B4-0B63-FF4E-AE99-DF7FAF42AA07}"/>
              </a:ext>
            </a:extLst>
          </p:cNvPr>
          <p:cNvGrpSpPr>
            <a:grpSpLocks/>
          </p:cNvGrpSpPr>
          <p:nvPr/>
        </p:nvGrpSpPr>
        <p:grpSpPr bwMode="auto">
          <a:xfrm>
            <a:off x="6459538" y="-214313"/>
            <a:ext cx="2492375" cy="7272338"/>
            <a:chOff x="4049" y="-183"/>
            <a:chExt cx="1570" cy="4581"/>
          </a:xfrm>
        </p:grpSpPr>
        <p:sp>
          <p:nvSpPr>
            <p:cNvPr id="108569" name="Freeform 6">
              <a:extLst>
                <a:ext uri="{FF2B5EF4-FFF2-40B4-BE49-F238E27FC236}">
                  <a16:creationId xmlns:a16="http://schemas.microsoft.com/office/drawing/2014/main" id="{A96CF1CC-146C-2C48-BB8B-D3DBD642AE84}"/>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8570" name="Freeform 7">
              <a:extLst>
                <a:ext uri="{FF2B5EF4-FFF2-40B4-BE49-F238E27FC236}">
                  <a16:creationId xmlns:a16="http://schemas.microsoft.com/office/drawing/2014/main" id="{497C3DF2-A859-B84A-A70D-79417F654617}"/>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8547" name="Group 8">
            <a:extLst>
              <a:ext uri="{FF2B5EF4-FFF2-40B4-BE49-F238E27FC236}">
                <a16:creationId xmlns:a16="http://schemas.microsoft.com/office/drawing/2014/main" id="{C3653D25-2AB8-B74F-92DB-F0D6E21BF52A}"/>
              </a:ext>
            </a:extLst>
          </p:cNvPr>
          <p:cNvGrpSpPr>
            <a:grpSpLocks/>
          </p:cNvGrpSpPr>
          <p:nvPr/>
        </p:nvGrpSpPr>
        <p:grpSpPr bwMode="auto">
          <a:xfrm>
            <a:off x="6480175" y="3276600"/>
            <a:ext cx="2271713" cy="460375"/>
            <a:chOff x="4062" y="2016"/>
            <a:chExt cx="1431" cy="290"/>
          </a:xfrm>
        </p:grpSpPr>
        <p:sp>
          <p:nvSpPr>
            <p:cNvPr id="108567" name="Freeform 9">
              <a:extLst>
                <a:ext uri="{FF2B5EF4-FFF2-40B4-BE49-F238E27FC236}">
                  <a16:creationId xmlns:a16="http://schemas.microsoft.com/office/drawing/2014/main" id="{62F5F6EE-54C3-4740-BE3E-2C39C1C00584}"/>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8568" name="Freeform 10">
              <a:extLst>
                <a:ext uri="{FF2B5EF4-FFF2-40B4-BE49-F238E27FC236}">
                  <a16:creationId xmlns:a16="http://schemas.microsoft.com/office/drawing/2014/main" id="{AAF4741D-FD05-0041-ACCC-C7F93AB82470}"/>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8548" name="Group 11">
            <a:extLst>
              <a:ext uri="{FF2B5EF4-FFF2-40B4-BE49-F238E27FC236}">
                <a16:creationId xmlns:a16="http://schemas.microsoft.com/office/drawing/2014/main" id="{E4E07EA3-CA82-8745-A1C7-79835427873B}"/>
              </a:ext>
            </a:extLst>
          </p:cNvPr>
          <p:cNvGrpSpPr>
            <a:grpSpLocks/>
          </p:cNvGrpSpPr>
          <p:nvPr/>
        </p:nvGrpSpPr>
        <p:grpSpPr bwMode="auto">
          <a:xfrm>
            <a:off x="6232525" y="1905000"/>
            <a:ext cx="2835275" cy="3028950"/>
            <a:chOff x="3906" y="1152"/>
            <a:chExt cx="1786" cy="1908"/>
          </a:xfrm>
        </p:grpSpPr>
        <p:sp>
          <p:nvSpPr>
            <p:cNvPr id="108565" name="Freeform 12">
              <a:extLst>
                <a:ext uri="{FF2B5EF4-FFF2-40B4-BE49-F238E27FC236}">
                  <a16:creationId xmlns:a16="http://schemas.microsoft.com/office/drawing/2014/main" id="{EBC1FED1-50DA-3242-B5DA-36B9907FB3FA}"/>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8566" name="Freeform 13">
              <a:extLst>
                <a:ext uri="{FF2B5EF4-FFF2-40B4-BE49-F238E27FC236}">
                  <a16:creationId xmlns:a16="http://schemas.microsoft.com/office/drawing/2014/main" id="{1255DEFC-7738-294D-BDBA-2484BE2E1638}"/>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08549" name="Group 14">
            <a:extLst>
              <a:ext uri="{FF2B5EF4-FFF2-40B4-BE49-F238E27FC236}">
                <a16:creationId xmlns:a16="http://schemas.microsoft.com/office/drawing/2014/main" id="{CF8DDBD5-3017-FA45-94A6-CA02D202735A}"/>
              </a:ext>
            </a:extLst>
          </p:cNvPr>
          <p:cNvGrpSpPr>
            <a:grpSpLocks/>
          </p:cNvGrpSpPr>
          <p:nvPr/>
        </p:nvGrpSpPr>
        <p:grpSpPr bwMode="auto">
          <a:xfrm>
            <a:off x="5554663" y="-304800"/>
            <a:ext cx="1639887" cy="7315200"/>
            <a:chOff x="3413" y="-144"/>
            <a:chExt cx="1033" cy="4419"/>
          </a:xfrm>
        </p:grpSpPr>
        <p:sp>
          <p:nvSpPr>
            <p:cNvPr id="108562" name="Freeform 15">
              <a:extLst>
                <a:ext uri="{FF2B5EF4-FFF2-40B4-BE49-F238E27FC236}">
                  <a16:creationId xmlns:a16="http://schemas.microsoft.com/office/drawing/2014/main" id="{2C353E59-E828-7042-9A6C-5E4C9207E289}"/>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8563" name="Freeform 16">
              <a:extLst>
                <a:ext uri="{FF2B5EF4-FFF2-40B4-BE49-F238E27FC236}">
                  <a16:creationId xmlns:a16="http://schemas.microsoft.com/office/drawing/2014/main" id="{B9DC31CD-AC78-6A4B-A856-E795403E8D5C}"/>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8564" name="Freeform 17">
              <a:extLst>
                <a:ext uri="{FF2B5EF4-FFF2-40B4-BE49-F238E27FC236}">
                  <a16:creationId xmlns:a16="http://schemas.microsoft.com/office/drawing/2014/main" id="{E4091D51-7317-3742-82C4-088708CECD50}"/>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108550" name="Freeform 18">
            <a:extLst>
              <a:ext uri="{FF2B5EF4-FFF2-40B4-BE49-F238E27FC236}">
                <a16:creationId xmlns:a16="http://schemas.microsoft.com/office/drawing/2014/main" id="{DC055DF9-634A-5942-9D34-5FEC53D55C90}"/>
              </a:ext>
            </a:extLst>
          </p:cNvPr>
          <p:cNvSpPr>
            <a:spLocks/>
          </p:cNvSpPr>
          <p:nvPr/>
        </p:nvSpPr>
        <p:spPr bwMode="auto">
          <a:xfrm>
            <a:off x="5822950" y="2298700"/>
            <a:ext cx="255588" cy="673100"/>
          </a:xfrm>
          <a:custGeom>
            <a:avLst/>
            <a:gdLst>
              <a:gd name="T0" fmla="*/ 2147483647 w 161"/>
              <a:gd name="T1" fmla="*/ 0 h 424"/>
              <a:gd name="T2" fmla="*/ 2147483647 w 161"/>
              <a:gd name="T3" fmla="*/ 2147483647 h 424"/>
              <a:gd name="T4" fmla="*/ 2147483647 w 161"/>
              <a:gd name="T5" fmla="*/ 2147483647 h 424"/>
              <a:gd name="T6" fmla="*/ 2147483647 w 161"/>
              <a:gd name="T7" fmla="*/ 2147483647 h 424"/>
              <a:gd name="T8" fmla="*/ 0 w 161"/>
              <a:gd name="T9" fmla="*/ 2147483647 h 424"/>
              <a:gd name="T10" fmla="*/ 0 60000 65536"/>
              <a:gd name="T11" fmla="*/ 0 60000 65536"/>
              <a:gd name="T12" fmla="*/ 0 60000 65536"/>
              <a:gd name="T13" fmla="*/ 0 60000 65536"/>
              <a:gd name="T14" fmla="*/ 0 60000 65536"/>
              <a:gd name="T15" fmla="*/ 0 w 161"/>
              <a:gd name="T16" fmla="*/ 0 h 424"/>
              <a:gd name="T17" fmla="*/ 161 w 161"/>
              <a:gd name="T18" fmla="*/ 424 h 424"/>
            </a:gdLst>
            <a:ahLst/>
            <a:cxnLst>
              <a:cxn ang="T10">
                <a:pos x="T0" y="T1"/>
              </a:cxn>
              <a:cxn ang="T11">
                <a:pos x="T2" y="T3"/>
              </a:cxn>
              <a:cxn ang="T12">
                <a:pos x="T4" y="T5"/>
              </a:cxn>
              <a:cxn ang="T13">
                <a:pos x="T6" y="T7"/>
              </a:cxn>
              <a:cxn ang="T14">
                <a:pos x="T8" y="T9"/>
              </a:cxn>
            </a:cxnLst>
            <a:rect l="T15" t="T16" r="T17" b="T18"/>
            <a:pathLst>
              <a:path w="161" h="424">
                <a:moveTo>
                  <a:pt x="144" y="0"/>
                </a:moveTo>
                <a:cubicBezTo>
                  <a:pt x="161" y="48"/>
                  <a:pt x="151" y="7"/>
                  <a:pt x="144" y="77"/>
                </a:cubicBezTo>
                <a:cubicBezTo>
                  <a:pt x="137" y="147"/>
                  <a:pt x="139" y="247"/>
                  <a:pt x="102" y="314"/>
                </a:cubicBezTo>
                <a:cubicBezTo>
                  <a:pt x="99" y="320"/>
                  <a:pt x="62" y="374"/>
                  <a:pt x="51" y="390"/>
                </a:cubicBezTo>
                <a:cubicBezTo>
                  <a:pt x="40" y="407"/>
                  <a:pt x="0" y="424"/>
                  <a:pt x="0" y="424"/>
                </a:cubicBezTo>
              </a:path>
            </a:pathLst>
          </a:custGeom>
          <a:solidFill>
            <a:schemeClr val="accent1"/>
          </a:solidFill>
          <a:ln w="76200">
            <a:solidFill>
              <a:schemeClr val="accent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8551" name="Freeform 19">
            <a:extLst>
              <a:ext uri="{FF2B5EF4-FFF2-40B4-BE49-F238E27FC236}">
                <a16:creationId xmlns:a16="http://schemas.microsoft.com/office/drawing/2014/main" id="{B0E6224D-AE50-D143-BE52-A8778AC74B9C}"/>
              </a:ext>
            </a:extLst>
          </p:cNvPr>
          <p:cNvSpPr>
            <a:spLocks/>
          </p:cNvSpPr>
          <p:nvPr/>
        </p:nvSpPr>
        <p:spPr bwMode="auto">
          <a:xfrm>
            <a:off x="6096000" y="2362200"/>
            <a:ext cx="282575" cy="811213"/>
          </a:xfrm>
          <a:custGeom>
            <a:avLst/>
            <a:gdLst>
              <a:gd name="T0" fmla="*/ 2147483647 w 178"/>
              <a:gd name="T1" fmla="*/ 0 h 511"/>
              <a:gd name="T2" fmla="*/ 2147483647 w 178"/>
              <a:gd name="T3" fmla="*/ 2147483647 h 511"/>
              <a:gd name="T4" fmla="*/ 2147483647 w 178"/>
              <a:gd name="T5" fmla="*/ 2147483647 h 511"/>
              <a:gd name="T6" fmla="*/ 2147483647 w 178"/>
              <a:gd name="T7" fmla="*/ 2147483647 h 511"/>
              <a:gd name="T8" fmla="*/ 0 w 178"/>
              <a:gd name="T9" fmla="*/ 2147483647 h 511"/>
              <a:gd name="T10" fmla="*/ 2147483647 w 178"/>
              <a:gd name="T11" fmla="*/ 2147483647 h 511"/>
              <a:gd name="T12" fmla="*/ 2147483647 w 178"/>
              <a:gd name="T13" fmla="*/ 2147483647 h 511"/>
              <a:gd name="T14" fmla="*/ 2147483647 w 178"/>
              <a:gd name="T15" fmla="*/ 2147483647 h 511"/>
              <a:gd name="T16" fmla="*/ 0 60000 65536"/>
              <a:gd name="T17" fmla="*/ 0 60000 65536"/>
              <a:gd name="T18" fmla="*/ 0 60000 65536"/>
              <a:gd name="T19" fmla="*/ 0 60000 65536"/>
              <a:gd name="T20" fmla="*/ 0 60000 65536"/>
              <a:gd name="T21" fmla="*/ 0 60000 65536"/>
              <a:gd name="T22" fmla="*/ 0 60000 65536"/>
              <a:gd name="T23" fmla="*/ 0 60000 65536"/>
              <a:gd name="T24" fmla="*/ 0 w 178"/>
              <a:gd name="T25" fmla="*/ 0 h 511"/>
              <a:gd name="T26" fmla="*/ 178 w 178"/>
              <a:gd name="T27" fmla="*/ 511 h 5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 h="511">
                <a:moveTo>
                  <a:pt x="178" y="0"/>
                </a:moveTo>
                <a:cubicBezTo>
                  <a:pt x="150" y="19"/>
                  <a:pt x="134" y="44"/>
                  <a:pt x="110" y="68"/>
                </a:cubicBezTo>
                <a:cubicBezTo>
                  <a:pt x="99" y="104"/>
                  <a:pt x="72" y="164"/>
                  <a:pt x="51" y="195"/>
                </a:cubicBezTo>
                <a:cubicBezTo>
                  <a:pt x="33" y="251"/>
                  <a:pt x="56" y="187"/>
                  <a:pt x="26" y="246"/>
                </a:cubicBezTo>
                <a:cubicBezTo>
                  <a:pt x="9" y="278"/>
                  <a:pt x="6" y="321"/>
                  <a:pt x="0" y="356"/>
                </a:cubicBezTo>
                <a:cubicBezTo>
                  <a:pt x="3" y="381"/>
                  <a:pt x="1" y="408"/>
                  <a:pt x="9" y="432"/>
                </a:cubicBezTo>
                <a:cubicBezTo>
                  <a:pt x="16" y="451"/>
                  <a:pt x="43" y="483"/>
                  <a:pt x="43" y="483"/>
                </a:cubicBezTo>
                <a:cubicBezTo>
                  <a:pt x="52" y="511"/>
                  <a:pt x="42" y="508"/>
                  <a:pt x="60" y="508"/>
                </a:cubicBezTo>
              </a:path>
            </a:pathLst>
          </a:custGeom>
          <a:solidFill>
            <a:schemeClr val="accent1"/>
          </a:solidFill>
          <a:ln w="38100">
            <a:solidFill>
              <a:schemeClr val="accent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8552" name="Oval 20">
            <a:extLst>
              <a:ext uri="{FF2B5EF4-FFF2-40B4-BE49-F238E27FC236}">
                <a16:creationId xmlns:a16="http://schemas.microsoft.com/office/drawing/2014/main" id="{DDFF1274-AA42-4D47-89ED-E12314696FA9}"/>
              </a:ext>
            </a:extLst>
          </p:cNvPr>
          <p:cNvSpPr>
            <a:spLocks noChangeArrowheads="1"/>
          </p:cNvSpPr>
          <p:nvPr/>
        </p:nvSpPr>
        <p:spPr bwMode="auto">
          <a:xfrm>
            <a:off x="6432550" y="11430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8553" name="Oval 21">
            <a:extLst>
              <a:ext uri="{FF2B5EF4-FFF2-40B4-BE49-F238E27FC236}">
                <a16:creationId xmlns:a16="http://schemas.microsoft.com/office/drawing/2014/main" id="{89B35F8B-54F2-DA48-9800-54C4A96D68FF}"/>
              </a:ext>
            </a:extLst>
          </p:cNvPr>
          <p:cNvSpPr>
            <a:spLocks noChangeArrowheads="1"/>
          </p:cNvSpPr>
          <p:nvPr/>
        </p:nvSpPr>
        <p:spPr bwMode="auto">
          <a:xfrm>
            <a:off x="6127750" y="20574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8554" name="Oval 22">
            <a:extLst>
              <a:ext uri="{FF2B5EF4-FFF2-40B4-BE49-F238E27FC236}">
                <a16:creationId xmlns:a16="http://schemas.microsoft.com/office/drawing/2014/main" id="{1917F6DD-BCB7-4944-95ED-5C5FCDB1CCA1}"/>
              </a:ext>
            </a:extLst>
          </p:cNvPr>
          <p:cNvSpPr>
            <a:spLocks noChangeArrowheads="1"/>
          </p:cNvSpPr>
          <p:nvPr/>
        </p:nvSpPr>
        <p:spPr bwMode="auto">
          <a:xfrm>
            <a:off x="6203950" y="17526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8555" name="Oval 23">
            <a:extLst>
              <a:ext uri="{FF2B5EF4-FFF2-40B4-BE49-F238E27FC236}">
                <a16:creationId xmlns:a16="http://schemas.microsoft.com/office/drawing/2014/main" id="{9AAC2545-DE16-6342-A065-8BE674E157A2}"/>
              </a:ext>
            </a:extLst>
          </p:cNvPr>
          <p:cNvSpPr>
            <a:spLocks noChangeArrowheads="1"/>
          </p:cNvSpPr>
          <p:nvPr/>
        </p:nvSpPr>
        <p:spPr bwMode="auto">
          <a:xfrm>
            <a:off x="6356350" y="14478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pic>
        <p:nvPicPr>
          <p:cNvPr id="108556" name="Picture 24" descr="C:\Documents and Settings\Administrator\My Documents\My Pictures\down-r.gif">
            <a:extLst>
              <a:ext uri="{FF2B5EF4-FFF2-40B4-BE49-F238E27FC236}">
                <a16:creationId xmlns:a16="http://schemas.microsoft.com/office/drawing/2014/main" id="{F85754F5-5B0E-6042-A086-B399C1EA2B4A}"/>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051550" y="22860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7" name="Picture 25" descr="C:\Documents and Settings\Administrator\My Documents\My Pictures\waste left-y.gif">
            <a:extLst>
              <a:ext uri="{FF2B5EF4-FFF2-40B4-BE49-F238E27FC236}">
                <a16:creationId xmlns:a16="http://schemas.microsoft.com/office/drawing/2014/main" id="{4A126EF3-5E21-EF4A-835E-5C0F46D18F68}"/>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181725" y="35052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9" name="Rectangle 31">
            <a:extLst>
              <a:ext uri="{FF2B5EF4-FFF2-40B4-BE49-F238E27FC236}">
                <a16:creationId xmlns:a16="http://schemas.microsoft.com/office/drawing/2014/main" id="{1AB9F78A-C47E-014D-8972-49FDCD0A32BE}"/>
              </a:ext>
            </a:extLst>
          </p:cNvPr>
          <p:cNvSpPr>
            <a:spLocks noChangeArrowheads="1"/>
          </p:cNvSpPr>
          <p:nvPr/>
        </p:nvSpPr>
        <p:spPr bwMode="auto">
          <a:xfrm>
            <a:off x="152400" y="1066800"/>
            <a:ext cx="5486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r>
              <a:rPr lang="en-US" altLang="en-US" sz="2800" dirty="0">
                <a:latin typeface="Microsoft Tai Le Regular"/>
              </a:rPr>
              <a:t>Plaque forming foods include: </a:t>
            </a:r>
          </a:p>
          <a:p>
            <a:pPr algn="l" eaLnBrk="1" hangingPunct="1"/>
            <a:r>
              <a:rPr lang="en-US" altLang="en-US" sz="2800" dirty="0">
                <a:latin typeface="Microsoft Tai Le Regular"/>
              </a:rPr>
              <a:t>foods </a:t>
            </a:r>
            <a:r>
              <a:rPr lang="en-US" altLang="en-US" sz="2800" dirty="0">
                <a:solidFill>
                  <a:schemeClr val="tx2"/>
                </a:solidFill>
                <a:latin typeface="Microsoft Tai Le Regular"/>
              </a:rPr>
              <a:t>especially high in </a:t>
            </a:r>
            <a:r>
              <a:rPr lang="en-US" altLang="en-US" sz="2800" u="sng" dirty="0">
                <a:solidFill>
                  <a:schemeClr val="tx2"/>
                </a:solidFill>
                <a:latin typeface="Microsoft Tai Le Regular"/>
              </a:rPr>
              <a:t>oxidized</a:t>
            </a:r>
            <a:r>
              <a:rPr lang="en-US" altLang="en-US" sz="2800" dirty="0">
                <a:solidFill>
                  <a:schemeClr val="tx2"/>
                </a:solidFill>
                <a:latin typeface="Microsoft Tai Le Regular"/>
              </a:rPr>
              <a:t> cholesterol</a:t>
            </a:r>
            <a:r>
              <a:rPr lang="en-US" altLang="en-US" sz="2800" dirty="0">
                <a:latin typeface="Microsoft Tai Le Regular"/>
              </a:rPr>
              <a:t>.</a:t>
            </a:r>
          </a:p>
        </p:txBody>
      </p:sp>
      <p:pic>
        <p:nvPicPr>
          <p:cNvPr id="108560" name="Picture 32" descr="F:\pancakes.jpg">
            <a:extLst>
              <a:ext uri="{FF2B5EF4-FFF2-40B4-BE49-F238E27FC236}">
                <a16:creationId xmlns:a16="http://schemas.microsoft.com/office/drawing/2014/main" id="{B25E76DA-4AFE-3B4C-88EB-E88CD27F5C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8850" y="2514600"/>
            <a:ext cx="3384550" cy="4114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78875" name="Text Box 27">
            <a:extLst>
              <a:ext uri="{FF2B5EF4-FFF2-40B4-BE49-F238E27FC236}">
                <a16:creationId xmlns:a16="http://schemas.microsoft.com/office/drawing/2014/main" id="{5C82BA24-F188-874E-9731-7B63A64C8D5E}"/>
              </a:ext>
            </a:extLst>
          </p:cNvPr>
          <p:cNvSpPr txBox="1">
            <a:spLocks noChangeArrowheads="1"/>
          </p:cNvSpPr>
          <p:nvPr/>
        </p:nvSpPr>
        <p:spPr bwMode="auto">
          <a:xfrm>
            <a:off x="2362200" y="2590800"/>
            <a:ext cx="1981200" cy="9715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nSpc>
                <a:spcPct val="80000"/>
              </a:lnSpc>
              <a:defRPr/>
            </a:pPr>
            <a:r>
              <a:rPr lang="en-US" sz="3600">
                <a:solidFill>
                  <a:schemeClr val="tx2"/>
                </a:solidFill>
                <a:effectLst>
                  <a:outerShdw blurRad="38100" dist="38100" dir="2700000" algn="tl">
                    <a:srgbClr val="000000"/>
                  </a:outerShdw>
                </a:effectLst>
                <a:latin typeface="Arial" charset="0"/>
                <a:ea typeface="+mn-ea"/>
              </a:rPr>
              <a:t>Pancake</a:t>
            </a:r>
          </a:p>
          <a:p>
            <a:pPr>
              <a:lnSpc>
                <a:spcPct val="80000"/>
              </a:lnSpc>
              <a:defRPr/>
            </a:pPr>
            <a:r>
              <a:rPr lang="en-US" sz="3600">
                <a:solidFill>
                  <a:schemeClr val="tx2"/>
                </a:solidFill>
                <a:effectLst>
                  <a:outerShdw blurRad="38100" dist="38100" dir="2700000" algn="tl">
                    <a:srgbClr val="000000"/>
                  </a:outerShdw>
                </a:effectLst>
                <a:latin typeface="Arial" charset="0"/>
                <a:ea typeface="+mn-ea"/>
              </a:rPr>
              <a:t>mixes</a:t>
            </a:r>
          </a:p>
        </p:txBody>
      </p:sp>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050">
            <a:extLst>
              <a:ext uri="{FF2B5EF4-FFF2-40B4-BE49-F238E27FC236}">
                <a16:creationId xmlns:a16="http://schemas.microsoft.com/office/drawing/2014/main" id="{0E0987C7-C853-FF41-9EA7-BD0B3BAF0DE8}"/>
              </a:ext>
            </a:extLst>
          </p:cNvPr>
          <p:cNvSpPr>
            <a:spLocks noChangeArrowheads="1"/>
          </p:cNvSpPr>
          <p:nvPr/>
        </p:nvSpPr>
        <p:spPr bwMode="auto">
          <a:xfrm>
            <a:off x="0" y="0"/>
            <a:ext cx="9144000" cy="685800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0595" name="Freeform 2051">
            <a:extLst>
              <a:ext uri="{FF2B5EF4-FFF2-40B4-BE49-F238E27FC236}">
                <a16:creationId xmlns:a16="http://schemas.microsoft.com/office/drawing/2014/main" id="{A06C17B8-FA19-F946-A305-A00F505DD5A5}"/>
              </a:ext>
            </a:extLst>
          </p:cNvPr>
          <p:cNvSpPr>
            <a:spLocks/>
          </p:cNvSpPr>
          <p:nvPr/>
        </p:nvSpPr>
        <p:spPr bwMode="white">
          <a:xfrm>
            <a:off x="0"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0596" name="Freeform 2052">
            <a:extLst>
              <a:ext uri="{FF2B5EF4-FFF2-40B4-BE49-F238E27FC236}">
                <a16:creationId xmlns:a16="http://schemas.microsoft.com/office/drawing/2014/main" id="{1BA9A115-E7AC-EE4D-8760-A4DC756C71A2}"/>
              </a:ext>
            </a:extLst>
          </p:cNvPr>
          <p:cNvSpPr>
            <a:spLocks/>
          </p:cNvSpPr>
          <p:nvPr/>
        </p:nvSpPr>
        <p:spPr bwMode="white">
          <a:xfrm>
            <a:off x="0" y="3838575"/>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0597" name="Freeform 2053">
            <a:extLst>
              <a:ext uri="{FF2B5EF4-FFF2-40B4-BE49-F238E27FC236}">
                <a16:creationId xmlns:a16="http://schemas.microsoft.com/office/drawing/2014/main" id="{3D0B16A2-C07F-954C-8A7B-686892F76FF8}"/>
              </a:ext>
            </a:extLst>
          </p:cNvPr>
          <p:cNvSpPr>
            <a:spLocks/>
          </p:cNvSpPr>
          <p:nvPr/>
        </p:nvSpPr>
        <p:spPr bwMode="white">
          <a:xfrm>
            <a:off x="9525" y="3167063"/>
            <a:ext cx="9144000" cy="3690937"/>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0598" name="Freeform 2054">
            <a:extLst>
              <a:ext uri="{FF2B5EF4-FFF2-40B4-BE49-F238E27FC236}">
                <a16:creationId xmlns:a16="http://schemas.microsoft.com/office/drawing/2014/main" id="{88D522D2-D48D-5340-A574-034F96EDFF15}"/>
              </a:ext>
            </a:extLst>
          </p:cNvPr>
          <p:cNvSpPr>
            <a:spLocks/>
          </p:cNvSpPr>
          <p:nvPr/>
        </p:nvSpPr>
        <p:spPr bwMode="white">
          <a:xfrm>
            <a:off x="9525" y="2481263"/>
            <a:ext cx="9144000" cy="2497137"/>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0599" name="Freeform 2055">
            <a:extLst>
              <a:ext uri="{FF2B5EF4-FFF2-40B4-BE49-F238E27FC236}">
                <a16:creationId xmlns:a16="http://schemas.microsoft.com/office/drawing/2014/main" id="{CA54E0E2-EF8B-FE46-B483-2E4A4478BD28}"/>
              </a:ext>
            </a:extLst>
          </p:cNvPr>
          <p:cNvSpPr>
            <a:spLocks/>
          </p:cNvSpPr>
          <p:nvPr/>
        </p:nvSpPr>
        <p:spPr bwMode="white">
          <a:xfrm>
            <a:off x="9525" y="1814513"/>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0600" name="Freeform 2056">
            <a:extLst>
              <a:ext uri="{FF2B5EF4-FFF2-40B4-BE49-F238E27FC236}">
                <a16:creationId xmlns:a16="http://schemas.microsoft.com/office/drawing/2014/main" id="{DA71380E-ABC8-684B-8D71-9045E8ED2E09}"/>
              </a:ext>
            </a:extLst>
          </p:cNvPr>
          <p:cNvSpPr>
            <a:spLocks/>
          </p:cNvSpPr>
          <p:nvPr/>
        </p:nvSpPr>
        <p:spPr bwMode="white">
          <a:xfrm>
            <a:off x="9525" y="0"/>
            <a:ext cx="9144000" cy="1682750"/>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0601" name="Freeform 2057">
            <a:extLst>
              <a:ext uri="{FF2B5EF4-FFF2-40B4-BE49-F238E27FC236}">
                <a16:creationId xmlns:a16="http://schemas.microsoft.com/office/drawing/2014/main" id="{01AE936E-64CF-9C4D-A8B9-DFEBBA1C98A4}"/>
              </a:ext>
            </a:extLst>
          </p:cNvPr>
          <p:cNvSpPr>
            <a:spLocks/>
          </p:cNvSpPr>
          <p:nvPr/>
        </p:nvSpPr>
        <p:spPr bwMode="white">
          <a:xfrm>
            <a:off x="9525" y="0"/>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0602" name="Freeform 2058">
            <a:extLst>
              <a:ext uri="{FF2B5EF4-FFF2-40B4-BE49-F238E27FC236}">
                <a16:creationId xmlns:a16="http://schemas.microsoft.com/office/drawing/2014/main" id="{3E339C48-5F90-3547-87A4-AAD4CEC0D125}"/>
              </a:ext>
            </a:extLst>
          </p:cNvPr>
          <p:cNvSpPr>
            <a:spLocks/>
          </p:cNvSpPr>
          <p:nvPr/>
        </p:nvSpPr>
        <p:spPr bwMode="white">
          <a:xfrm>
            <a:off x="9525" y="0"/>
            <a:ext cx="4578350" cy="454025"/>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96619" name="Rectangle 2059">
            <a:extLst>
              <a:ext uri="{FF2B5EF4-FFF2-40B4-BE49-F238E27FC236}">
                <a16:creationId xmlns:a16="http://schemas.microsoft.com/office/drawing/2014/main" id="{06B504CC-535C-D64E-9FA4-8D2141E2A362}"/>
              </a:ext>
            </a:extLst>
          </p:cNvPr>
          <p:cNvSpPr>
            <a:spLocks noChangeArrowheads="1"/>
          </p:cNvSpPr>
          <p:nvPr/>
        </p:nvSpPr>
        <p:spPr bwMode="auto">
          <a:xfrm>
            <a:off x="685800" y="533400"/>
            <a:ext cx="7772400" cy="838200"/>
          </a:xfrm>
          <a:prstGeom prst="rect">
            <a:avLst/>
          </a:prstGeom>
          <a:solidFill>
            <a:srgbClr val="000080"/>
          </a:solidFill>
          <a:ln w="38100">
            <a:solidFill>
              <a:schemeClr val="bg1"/>
            </a:solidFill>
            <a:miter lim="800000"/>
            <a:headEnd/>
            <a:tailEnd/>
          </a:ln>
          <a:effectLst>
            <a:outerShdw blurRad="63500" dist="38099" dir="2700000" algn="ctr" rotWithShape="0">
              <a:schemeClr val="bg2">
                <a:alpha val="74998"/>
              </a:scheme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4400" b="1">
                <a:solidFill>
                  <a:schemeClr val="accent1"/>
                </a:solidFill>
                <a:effectLst>
                  <a:outerShdw blurRad="38100" dist="38100" dir="2700000" algn="tl">
                    <a:srgbClr val="000000"/>
                  </a:outerShdw>
                </a:effectLst>
                <a:latin typeface="Arial" panose="020B0604020202020204" pitchFamily="34" charset="0"/>
              </a:rPr>
              <a:t>Plaque Reducing Diet</a:t>
            </a:r>
            <a:endParaRPr lang="en-US" altLang="en-US" sz="4800" b="1">
              <a:solidFill>
                <a:schemeClr val="accent1"/>
              </a:solidFill>
              <a:effectLst>
                <a:outerShdw blurRad="38100" dist="38100" dir="2700000" algn="tl">
                  <a:srgbClr val="000000"/>
                </a:outerShdw>
              </a:effectLst>
              <a:latin typeface="Arial" panose="020B0604020202020204" pitchFamily="34" charset="0"/>
            </a:endParaRPr>
          </a:p>
        </p:txBody>
      </p:sp>
      <p:sp>
        <p:nvSpPr>
          <p:cNvPr id="196620" name="Rectangle 2060">
            <a:extLst>
              <a:ext uri="{FF2B5EF4-FFF2-40B4-BE49-F238E27FC236}">
                <a16:creationId xmlns:a16="http://schemas.microsoft.com/office/drawing/2014/main" id="{D9D63B96-6ACD-FF4D-BFB1-00B04A19AD90}"/>
              </a:ext>
            </a:extLst>
          </p:cNvPr>
          <p:cNvSpPr>
            <a:spLocks noChangeArrowheads="1"/>
          </p:cNvSpPr>
          <p:nvPr/>
        </p:nvSpPr>
        <p:spPr bwMode="auto">
          <a:xfrm>
            <a:off x="4800600" y="1828800"/>
            <a:ext cx="4191000" cy="5257800"/>
          </a:xfrm>
          <a:prstGeom prst="rect">
            <a:avLst/>
          </a:prstGeom>
          <a:noFill/>
          <a:ln w="9525">
            <a:noFill/>
            <a:miter lim="800000"/>
            <a:headEnd/>
            <a:tailEnd/>
          </a:ln>
          <a:effectLst>
            <a:outerShdw blurRad="63500" dist="53882" dir="2700000" algn="ctr" rotWithShape="0">
              <a:schemeClr val="bg2">
                <a:alpha val="74998"/>
              </a:schemeClr>
            </a:outerShdw>
          </a:effectLst>
        </p:spPr>
        <p:txBody>
          <a:bodyPr/>
          <a:lstStyle/>
          <a:p>
            <a:pPr marL="342900" indent="-342900" algn="l">
              <a:lnSpc>
                <a:spcPct val="120000"/>
              </a:lnSpc>
              <a:spcBef>
                <a:spcPct val="20000"/>
              </a:spcBef>
              <a:buFontTx/>
              <a:buChar char="•"/>
              <a:defRPr/>
            </a:pPr>
            <a:r>
              <a:rPr lang="en-US" sz="2800" dirty="0">
                <a:latin typeface="Microsoft Tai Le Regular"/>
                <a:ea typeface="Times New Roman" charset="0"/>
                <a:cs typeface="Times New Roman" charset="0"/>
              </a:rPr>
              <a:t>Caldwell </a:t>
            </a:r>
            <a:r>
              <a:rPr lang="en-US" sz="2800" dirty="0" err="1">
                <a:latin typeface="Microsoft Tai Le Regular"/>
                <a:ea typeface="Times New Roman" charset="0"/>
                <a:cs typeface="Times New Roman" charset="0"/>
              </a:rPr>
              <a:t>Esselstyn</a:t>
            </a:r>
            <a:r>
              <a:rPr lang="en-US" sz="2800" dirty="0">
                <a:latin typeface="Microsoft Tai Le Regular"/>
                <a:ea typeface="Times New Roman" charset="0"/>
                <a:cs typeface="Times New Roman" charset="0"/>
              </a:rPr>
              <a:t>, Jr., MD, of the Cleveland Clinic has shown on angiography that blockages in coronary arteries can be reversed by changes in diet. </a:t>
            </a:r>
          </a:p>
        </p:txBody>
      </p:sp>
      <p:pic>
        <p:nvPicPr>
          <p:cNvPr id="196621" name="Picture 2061">
            <a:extLst>
              <a:ext uri="{FF2B5EF4-FFF2-40B4-BE49-F238E27FC236}">
                <a16:creationId xmlns:a16="http://schemas.microsoft.com/office/drawing/2014/main" id="{CB0ED13C-91CB-0048-9CAF-BCCAF7F66EE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2150" t="18124" r="3226" b="1765"/>
          <a:stretch>
            <a:fillRect/>
          </a:stretch>
        </p:blipFill>
        <p:spPr bwMode="auto">
          <a:xfrm>
            <a:off x="762000" y="2024063"/>
            <a:ext cx="3352800" cy="3386137"/>
          </a:xfrm>
          <a:prstGeom prst="rect">
            <a:avLst/>
          </a:prstGeom>
          <a:noFill/>
          <a:ln w="38100">
            <a:solidFill>
              <a:srgbClr val="FF9900"/>
            </a:solidFill>
            <a:miter lim="800000"/>
            <a:headEnd/>
            <a:tailEnd/>
          </a:ln>
          <a:effectLst>
            <a:outerShdw blurRad="63500" dist="38099" dir="2700000" algn="ctr" rotWithShape="0">
              <a:schemeClr val="bg2">
                <a:alpha val="74998"/>
              </a:schemeClr>
            </a:outerShdw>
          </a:effectLst>
        </p:spPr>
      </p:pic>
      <p:sp>
        <p:nvSpPr>
          <p:cNvPr id="110606" name="Text Box 2062">
            <a:extLst>
              <a:ext uri="{FF2B5EF4-FFF2-40B4-BE49-F238E27FC236}">
                <a16:creationId xmlns:a16="http://schemas.microsoft.com/office/drawing/2014/main" id="{8D32C186-7FB6-4C45-8C90-E22A9F0810A3}"/>
              </a:ext>
            </a:extLst>
          </p:cNvPr>
          <p:cNvSpPr txBox="1">
            <a:spLocks noChangeArrowheads="1"/>
          </p:cNvSpPr>
          <p:nvPr/>
        </p:nvSpPr>
        <p:spPr bwMode="auto">
          <a:xfrm>
            <a:off x="1143000" y="49530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dirty="0">
                <a:latin typeface="Microsoft Tai Le Regular"/>
              </a:rPr>
              <a:t>Before            After</a:t>
            </a:r>
          </a:p>
        </p:txBody>
      </p:sp>
    </p:spTree>
  </p:cSld>
  <p:clrMapOvr>
    <a:masterClrMapping/>
  </p:clrMapOvr>
  <mc:AlternateContent xmlns:mc="http://schemas.openxmlformats.org/markup-compatibility/2006" xmlns:p14="http://schemas.microsoft.com/office/powerpoint/2010/main">
    <mc:Choice Requires="p14">
      <p:transition p14:dur="250">
        <p:cover dir="d"/>
      </p:transition>
    </mc:Choice>
    <mc:Fallback xmlns="">
      <p:transition>
        <p:cover dir="d"/>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B03C2BDA-3ABD-0543-9DB0-A3419F8A09B6}"/>
              </a:ext>
            </a:extLst>
          </p:cNvPr>
          <p:cNvSpPr>
            <a:spLocks noChangeArrowheads="1"/>
          </p:cNvSpPr>
          <p:nvPr/>
        </p:nvSpPr>
        <p:spPr bwMode="auto">
          <a:xfrm>
            <a:off x="0" y="0"/>
            <a:ext cx="9144000" cy="685800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1619" name="Freeform 3">
            <a:extLst>
              <a:ext uri="{FF2B5EF4-FFF2-40B4-BE49-F238E27FC236}">
                <a16:creationId xmlns:a16="http://schemas.microsoft.com/office/drawing/2014/main" id="{C89A317E-1021-DE44-9F24-CBFE7DF849D7}"/>
              </a:ext>
            </a:extLst>
          </p:cNvPr>
          <p:cNvSpPr>
            <a:spLocks/>
          </p:cNvSpPr>
          <p:nvPr/>
        </p:nvSpPr>
        <p:spPr bwMode="white">
          <a:xfrm>
            <a:off x="0"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1620" name="Freeform 4">
            <a:extLst>
              <a:ext uri="{FF2B5EF4-FFF2-40B4-BE49-F238E27FC236}">
                <a16:creationId xmlns:a16="http://schemas.microsoft.com/office/drawing/2014/main" id="{29EDC56C-4BB1-8C46-A776-3F7FB91E66DA}"/>
              </a:ext>
            </a:extLst>
          </p:cNvPr>
          <p:cNvSpPr>
            <a:spLocks/>
          </p:cNvSpPr>
          <p:nvPr/>
        </p:nvSpPr>
        <p:spPr bwMode="white">
          <a:xfrm>
            <a:off x="0" y="3838575"/>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1621" name="Freeform 5">
            <a:extLst>
              <a:ext uri="{FF2B5EF4-FFF2-40B4-BE49-F238E27FC236}">
                <a16:creationId xmlns:a16="http://schemas.microsoft.com/office/drawing/2014/main" id="{7AA2E1C8-50E6-AA4F-8D0A-F5074BA8C910}"/>
              </a:ext>
            </a:extLst>
          </p:cNvPr>
          <p:cNvSpPr>
            <a:spLocks/>
          </p:cNvSpPr>
          <p:nvPr/>
        </p:nvSpPr>
        <p:spPr bwMode="white">
          <a:xfrm>
            <a:off x="9525" y="3167063"/>
            <a:ext cx="9144000" cy="3690937"/>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1622" name="Freeform 6">
            <a:extLst>
              <a:ext uri="{FF2B5EF4-FFF2-40B4-BE49-F238E27FC236}">
                <a16:creationId xmlns:a16="http://schemas.microsoft.com/office/drawing/2014/main" id="{AB36D0ED-CC3F-2246-9012-66691DF04441}"/>
              </a:ext>
            </a:extLst>
          </p:cNvPr>
          <p:cNvSpPr>
            <a:spLocks/>
          </p:cNvSpPr>
          <p:nvPr/>
        </p:nvSpPr>
        <p:spPr bwMode="white">
          <a:xfrm>
            <a:off x="9525" y="2481263"/>
            <a:ext cx="9144000" cy="2497137"/>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1623" name="Freeform 7">
            <a:extLst>
              <a:ext uri="{FF2B5EF4-FFF2-40B4-BE49-F238E27FC236}">
                <a16:creationId xmlns:a16="http://schemas.microsoft.com/office/drawing/2014/main" id="{B5DFE879-AEC4-204F-9CEA-50623571FA27}"/>
              </a:ext>
            </a:extLst>
          </p:cNvPr>
          <p:cNvSpPr>
            <a:spLocks/>
          </p:cNvSpPr>
          <p:nvPr/>
        </p:nvSpPr>
        <p:spPr bwMode="white">
          <a:xfrm>
            <a:off x="9525" y="1814513"/>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1624" name="Freeform 8">
            <a:extLst>
              <a:ext uri="{FF2B5EF4-FFF2-40B4-BE49-F238E27FC236}">
                <a16:creationId xmlns:a16="http://schemas.microsoft.com/office/drawing/2014/main" id="{13117D5E-BA75-2244-BFA2-5AC82DEB6037}"/>
              </a:ext>
            </a:extLst>
          </p:cNvPr>
          <p:cNvSpPr>
            <a:spLocks/>
          </p:cNvSpPr>
          <p:nvPr/>
        </p:nvSpPr>
        <p:spPr bwMode="white">
          <a:xfrm>
            <a:off x="9525" y="0"/>
            <a:ext cx="9144000" cy="1682750"/>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1625" name="Freeform 9">
            <a:extLst>
              <a:ext uri="{FF2B5EF4-FFF2-40B4-BE49-F238E27FC236}">
                <a16:creationId xmlns:a16="http://schemas.microsoft.com/office/drawing/2014/main" id="{117F0354-07C7-E042-9BBC-061DD50412AA}"/>
              </a:ext>
            </a:extLst>
          </p:cNvPr>
          <p:cNvSpPr>
            <a:spLocks/>
          </p:cNvSpPr>
          <p:nvPr/>
        </p:nvSpPr>
        <p:spPr bwMode="white">
          <a:xfrm>
            <a:off x="9525" y="0"/>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1626" name="Freeform 10">
            <a:extLst>
              <a:ext uri="{FF2B5EF4-FFF2-40B4-BE49-F238E27FC236}">
                <a16:creationId xmlns:a16="http://schemas.microsoft.com/office/drawing/2014/main" id="{1D7144C1-9C3B-784E-825F-C7BB74EE3101}"/>
              </a:ext>
            </a:extLst>
          </p:cNvPr>
          <p:cNvSpPr>
            <a:spLocks/>
          </p:cNvSpPr>
          <p:nvPr/>
        </p:nvSpPr>
        <p:spPr bwMode="white">
          <a:xfrm>
            <a:off x="9525" y="0"/>
            <a:ext cx="4578350" cy="454025"/>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97644" name="Rectangle 12">
            <a:extLst>
              <a:ext uri="{FF2B5EF4-FFF2-40B4-BE49-F238E27FC236}">
                <a16:creationId xmlns:a16="http://schemas.microsoft.com/office/drawing/2014/main" id="{C7F285BE-E464-D240-8F01-99794E58B9A7}"/>
              </a:ext>
            </a:extLst>
          </p:cNvPr>
          <p:cNvSpPr>
            <a:spLocks noChangeArrowheads="1"/>
          </p:cNvSpPr>
          <p:nvPr/>
        </p:nvSpPr>
        <p:spPr bwMode="auto">
          <a:xfrm>
            <a:off x="9525" y="76200"/>
            <a:ext cx="9124950" cy="5257800"/>
          </a:xfrm>
          <a:prstGeom prst="rect">
            <a:avLst/>
          </a:prstGeom>
          <a:noFill/>
          <a:ln w="9525">
            <a:noFill/>
            <a:miter lim="800000"/>
            <a:headEnd/>
            <a:tailEnd/>
          </a:ln>
          <a:effectLst>
            <a:outerShdw blurRad="63500" dist="53882" dir="2700000" algn="ctr" rotWithShape="0">
              <a:schemeClr val="bg2">
                <a:alpha val="74998"/>
              </a:schemeClr>
            </a:outerShdw>
          </a:effectLst>
        </p:spPr>
        <p:txBody>
          <a:bodyPr/>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indent="0" algn="l" eaLnBrk="1" hangingPunct="1">
              <a:spcBef>
                <a:spcPct val="20000"/>
              </a:spcBef>
            </a:pPr>
            <a:r>
              <a:rPr lang="en-US" altLang="en-US" sz="2800" dirty="0">
                <a:latin typeface="Microsoft Tai Le Regular"/>
                <a:cs typeface="Times New Roman" panose="02020603050405020304" pitchFamily="18" charset="0"/>
              </a:rPr>
              <a:t>“The optimal diet consists of grains, legumes, vegetables, and fruit, with &lt;10%-15% of its calories coming from fat.” </a:t>
            </a:r>
          </a:p>
        </p:txBody>
      </p:sp>
      <p:sp>
        <p:nvSpPr>
          <p:cNvPr id="197648" name="Text Box 16">
            <a:extLst>
              <a:ext uri="{FF2B5EF4-FFF2-40B4-BE49-F238E27FC236}">
                <a16:creationId xmlns:a16="http://schemas.microsoft.com/office/drawing/2014/main" id="{10AC3B80-6177-6E4B-B48D-95DCCFE825F2}"/>
              </a:ext>
            </a:extLst>
          </p:cNvPr>
          <p:cNvSpPr txBox="1">
            <a:spLocks noChangeArrowheads="1"/>
          </p:cNvSpPr>
          <p:nvPr/>
        </p:nvSpPr>
        <p:spPr bwMode="auto">
          <a:xfrm>
            <a:off x="3031198" y="972255"/>
            <a:ext cx="311335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flatTx/>
          </a:bodyPr>
          <a:lstStyle/>
          <a:p>
            <a:pPr>
              <a:defRPr/>
            </a:pPr>
            <a:r>
              <a:rPr lang="en-US" sz="2000" dirty="0">
                <a:solidFill>
                  <a:schemeClr val="accent1"/>
                </a:solidFill>
                <a:latin typeface="Microsoft Tai Le Regular"/>
                <a:ea typeface="Times New Roman" charset="0"/>
                <a:cs typeface="Times New Roman" charset="0"/>
              </a:rPr>
              <a:t>Caldwell </a:t>
            </a:r>
            <a:r>
              <a:rPr lang="en-US" sz="2000" dirty="0" err="1">
                <a:solidFill>
                  <a:schemeClr val="accent1"/>
                </a:solidFill>
                <a:latin typeface="Microsoft Tai Le Regular"/>
                <a:ea typeface="Times New Roman" charset="0"/>
                <a:cs typeface="Times New Roman" charset="0"/>
              </a:rPr>
              <a:t>Esselstyn</a:t>
            </a:r>
            <a:r>
              <a:rPr lang="en-US" sz="2000" dirty="0">
                <a:solidFill>
                  <a:schemeClr val="accent1"/>
                </a:solidFill>
                <a:latin typeface="Microsoft Tai Le Regular"/>
                <a:ea typeface="Times New Roman" charset="0"/>
                <a:cs typeface="Times New Roman" charset="0"/>
              </a:rPr>
              <a:t>, Jr., MD</a:t>
            </a:r>
          </a:p>
        </p:txBody>
      </p:sp>
      <p:pic>
        <p:nvPicPr>
          <p:cNvPr id="5" name="Picture 4">
            <a:extLst>
              <a:ext uri="{FF2B5EF4-FFF2-40B4-BE49-F238E27FC236}">
                <a16:creationId xmlns:a16="http://schemas.microsoft.com/office/drawing/2014/main" id="{9753A685-FF64-4D4B-B357-23FCA7DB32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0652" y="1682750"/>
            <a:ext cx="6441745" cy="4831309"/>
          </a:xfrm>
          <a:prstGeom prst="rect">
            <a:avLst/>
          </a:prstGeom>
        </p:spPr>
      </p:pic>
      <p:sp>
        <p:nvSpPr>
          <p:cNvPr id="18" name="Rectangle 17">
            <a:extLst>
              <a:ext uri="{FF2B5EF4-FFF2-40B4-BE49-F238E27FC236}">
                <a16:creationId xmlns:a16="http://schemas.microsoft.com/office/drawing/2014/main" id="{2CB2CA42-FAF6-9445-B647-A96701250EEE}"/>
              </a:ext>
            </a:extLst>
          </p:cNvPr>
          <p:cNvSpPr/>
          <p:nvPr/>
        </p:nvSpPr>
        <p:spPr>
          <a:xfrm>
            <a:off x="0" y="6581001"/>
            <a:ext cx="1828800" cy="276999"/>
          </a:xfrm>
          <a:prstGeom prst="rect">
            <a:avLst/>
          </a:prstGeom>
        </p:spPr>
        <p:txBody>
          <a:bodyPr wrap="square">
            <a:spAutoFit/>
          </a:bodyPr>
          <a:lstStyle/>
          <a:p>
            <a:pPr algn="l"/>
            <a:r>
              <a:rPr lang="en-US" sz="1200" dirty="0">
                <a:latin typeface="Microsoft Tai Le Regular"/>
              </a:rPr>
              <a:t>https://</a:t>
            </a:r>
            <a:r>
              <a:rPr lang="en-US" sz="1200" dirty="0" err="1">
                <a:latin typeface="Microsoft Tai Le Regular"/>
              </a:rPr>
              <a:t>www.pexels.com</a:t>
            </a:r>
            <a:endParaRPr lang="en-US" sz="1200" dirty="0">
              <a:latin typeface="Microsoft Tai Le Regular"/>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6" name="Group 2">
            <a:extLst>
              <a:ext uri="{FF2B5EF4-FFF2-40B4-BE49-F238E27FC236}">
                <a16:creationId xmlns:a16="http://schemas.microsoft.com/office/drawing/2014/main" id="{FF72276D-4341-CF4A-B6E8-452B4D08EBEF}"/>
              </a:ext>
            </a:extLst>
          </p:cNvPr>
          <p:cNvGrpSpPr>
            <a:grpSpLocks/>
          </p:cNvGrpSpPr>
          <p:nvPr/>
        </p:nvGrpSpPr>
        <p:grpSpPr bwMode="auto">
          <a:xfrm>
            <a:off x="6427788" y="-290513"/>
            <a:ext cx="2492375" cy="7272338"/>
            <a:chOff x="4049" y="-183"/>
            <a:chExt cx="1570" cy="4581"/>
          </a:xfrm>
        </p:grpSpPr>
        <p:sp>
          <p:nvSpPr>
            <p:cNvPr id="113681" name="Freeform 3">
              <a:extLst>
                <a:ext uri="{FF2B5EF4-FFF2-40B4-BE49-F238E27FC236}">
                  <a16:creationId xmlns:a16="http://schemas.microsoft.com/office/drawing/2014/main" id="{E2A156A0-08C4-6746-8984-68CA19416668}"/>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3682" name="Freeform 4">
              <a:extLst>
                <a:ext uri="{FF2B5EF4-FFF2-40B4-BE49-F238E27FC236}">
                  <a16:creationId xmlns:a16="http://schemas.microsoft.com/office/drawing/2014/main" id="{89B37091-817F-A743-B30F-C5936BE8151F}"/>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13667" name="Group 5">
            <a:extLst>
              <a:ext uri="{FF2B5EF4-FFF2-40B4-BE49-F238E27FC236}">
                <a16:creationId xmlns:a16="http://schemas.microsoft.com/office/drawing/2014/main" id="{E67E5BC1-CBCE-9B47-BAED-86D0DAE55B49}"/>
              </a:ext>
            </a:extLst>
          </p:cNvPr>
          <p:cNvGrpSpPr>
            <a:grpSpLocks/>
          </p:cNvGrpSpPr>
          <p:nvPr/>
        </p:nvGrpSpPr>
        <p:grpSpPr bwMode="auto">
          <a:xfrm>
            <a:off x="6448425" y="3200400"/>
            <a:ext cx="2271713" cy="460375"/>
            <a:chOff x="4062" y="2016"/>
            <a:chExt cx="1431" cy="290"/>
          </a:xfrm>
        </p:grpSpPr>
        <p:sp>
          <p:nvSpPr>
            <p:cNvPr id="113679" name="Freeform 6">
              <a:extLst>
                <a:ext uri="{FF2B5EF4-FFF2-40B4-BE49-F238E27FC236}">
                  <a16:creationId xmlns:a16="http://schemas.microsoft.com/office/drawing/2014/main" id="{7F1D6854-DDA0-EB4A-8CDC-FF43876659B5}"/>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3680" name="Freeform 7">
              <a:extLst>
                <a:ext uri="{FF2B5EF4-FFF2-40B4-BE49-F238E27FC236}">
                  <a16:creationId xmlns:a16="http://schemas.microsoft.com/office/drawing/2014/main" id="{22B83C7D-3B6C-E44E-B0DD-465947D59017}"/>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13668" name="Group 8">
            <a:extLst>
              <a:ext uri="{FF2B5EF4-FFF2-40B4-BE49-F238E27FC236}">
                <a16:creationId xmlns:a16="http://schemas.microsoft.com/office/drawing/2014/main" id="{FCDAB9B9-5DCE-8943-903E-02FBC876B7EC}"/>
              </a:ext>
            </a:extLst>
          </p:cNvPr>
          <p:cNvGrpSpPr>
            <a:grpSpLocks/>
          </p:cNvGrpSpPr>
          <p:nvPr/>
        </p:nvGrpSpPr>
        <p:grpSpPr bwMode="auto">
          <a:xfrm>
            <a:off x="6200775" y="1828800"/>
            <a:ext cx="2835275" cy="3028950"/>
            <a:chOff x="3906" y="1152"/>
            <a:chExt cx="1786" cy="1908"/>
          </a:xfrm>
        </p:grpSpPr>
        <p:sp>
          <p:nvSpPr>
            <p:cNvPr id="113677" name="Freeform 9">
              <a:extLst>
                <a:ext uri="{FF2B5EF4-FFF2-40B4-BE49-F238E27FC236}">
                  <a16:creationId xmlns:a16="http://schemas.microsoft.com/office/drawing/2014/main" id="{DEEDD840-0019-7E43-9D62-C0EFAB8CBE81}"/>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3678" name="Freeform 10">
              <a:extLst>
                <a:ext uri="{FF2B5EF4-FFF2-40B4-BE49-F238E27FC236}">
                  <a16:creationId xmlns:a16="http://schemas.microsoft.com/office/drawing/2014/main" id="{5BB31A08-23D3-684F-8140-1764B28FDA3E}"/>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13669" name="Group 11">
            <a:extLst>
              <a:ext uri="{FF2B5EF4-FFF2-40B4-BE49-F238E27FC236}">
                <a16:creationId xmlns:a16="http://schemas.microsoft.com/office/drawing/2014/main" id="{51799C72-919C-1B4E-BAEE-E750293D8F83}"/>
              </a:ext>
            </a:extLst>
          </p:cNvPr>
          <p:cNvGrpSpPr>
            <a:grpSpLocks/>
          </p:cNvGrpSpPr>
          <p:nvPr/>
        </p:nvGrpSpPr>
        <p:grpSpPr bwMode="auto">
          <a:xfrm>
            <a:off x="5522913" y="-381000"/>
            <a:ext cx="1639887" cy="7315200"/>
            <a:chOff x="3413" y="-144"/>
            <a:chExt cx="1033" cy="4419"/>
          </a:xfrm>
        </p:grpSpPr>
        <p:sp>
          <p:nvSpPr>
            <p:cNvPr id="113674" name="Freeform 12">
              <a:extLst>
                <a:ext uri="{FF2B5EF4-FFF2-40B4-BE49-F238E27FC236}">
                  <a16:creationId xmlns:a16="http://schemas.microsoft.com/office/drawing/2014/main" id="{64F1B295-80DF-9D49-984B-739C5621C55C}"/>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3675" name="Freeform 13">
              <a:extLst>
                <a:ext uri="{FF2B5EF4-FFF2-40B4-BE49-F238E27FC236}">
                  <a16:creationId xmlns:a16="http://schemas.microsoft.com/office/drawing/2014/main" id="{9788F623-197D-9C41-AA75-9A45396230EB}"/>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3676" name="Freeform 14">
              <a:extLst>
                <a:ext uri="{FF2B5EF4-FFF2-40B4-BE49-F238E27FC236}">
                  <a16:creationId xmlns:a16="http://schemas.microsoft.com/office/drawing/2014/main" id="{514D6072-89FF-FB40-9087-4EBA9238B47D}"/>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113670" name="Text Box 16">
            <a:extLst>
              <a:ext uri="{FF2B5EF4-FFF2-40B4-BE49-F238E27FC236}">
                <a16:creationId xmlns:a16="http://schemas.microsoft.com/office/drawing/2014/main" id="{60368341-FC0F-5E4C-B174-24004DD46010}"/>
              </a:ext>
            </a:extLst>
          </p:cNvPr>
          <p:cNvSpPr txBox="1">
            <a:spLocks noChangeArrowheads="1"/>
          </p:cNvSpPr>
          <p:nvPr/>
        </p:nvSpPr>
        <p:spPr bwMode="auto">
          <a:xfrm>
            <a:off x="1143000" y="2819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endParaRPr lang="en-US" altLang="en-US" dirty="0">
              <a:latin typeface="Microsoft Tai Le Regular"/>
            </a:endParaRPr>
          </a:p>
        </p:txBody>
      </p:sp>
      <p:sp>
        <p:nvSpPr>
          <p:cNvPr id="113671" name="WordArt 17">
            <a:extLst>
              <a:ext uri="{FF2B5EF4-FFF2-40B4-BE49-F238E27FC236}">
                <a16:creationId xmlns:a16="http://schemas.microsoft.com/office/drawing/2014/main" id="{9006A399-9681-884E-B63A-2CDB0E00ABCD}"/>
              </a:ext>
            </a:extLst>
          </p:cNvPr>
          <p:cNvSpPr>
            <a:spLocks noChangeArrowheads="1" noChangeShapeType="1" noTextEdit="1"/>
          </p:cNvSpPr>
          <p:nvPr/>
        </p:nvSpPr>
        <p:spPr bwMode="auto">
          <a:xfrm>
            <a:off x="304800" y="1238250"/>
            <a:ext cx="5410200" cy="9715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4997"/>
                    </a:srgbClr>
                  </a:outerShdw>
                </a:effectLst>
                <a:latin typeface="Footlight MT Light" panose="0204060206030A020304" pitchFamily="18" charset="77"/>
              </a:rPr>
              <a:t>Inflammatory Foods! </a:t>
            </a:r>
          </a:p>
        </p:txBody>
      </p:sp>
      <p:pic>
        <p:nvPicPr>
          <p:cNvPr id="113672" name="Picture 20" descr="C:\untitled1.bmp">
            <a:extLst>
              <a:ext uri="{FF2B5EF4-FFF2-40B4-BE49-F238E27FC236}">
                <a16:creationId xmlns:a16="http://schemas.microsoft.com/office/drawing/2014/main" id="{2C58200A-1CC2-D349-A4BE-6CC8D88C3A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304800"/>
            <a:ext cx="5029200" cy="754063"/>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13673" name="Picture 21" descr="F:\inflammed.jpg">
            <a:extLst>
              <a:ext uri="{FF2B5EF4-FFF2-40B4-BE49-F238E27FC236}">
                <a16:creationId xmlns:a16="http://schemas.microsoft.com/office/drawing/2014/main" id="{0B8A4B0B-D831-A54B-BC3C-D721293B92B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2362200"/>
            <a:ext cx="35401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pull dir="u"/>
      </p:transition>
    </mc:Choice>
    <mc:Fallback xmlns="">
      <p:transition>
        <p:pull dir="u"/>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90" name="Group 2">
            <a:extLst>
              <a:ext uri="{FF2B5EF4-FFF2-40B4-BE49-F238E27FC236}">
                <a16:creationId xmlns:a16="http://schemas.microsoft.com/office/drawing/2014/main" id="{B5F12A9A-3D8E-DE47-8962-662453FB6E2C}"/>
              </a:ext>
            </a:extLst>
          </p:cNvPr>
          <p:cNvGrpSpPr>
            <a:grpSpLocks/>
          </p:cNvGrpSpPr>
          <p:nvPr/>
        </p:nvGrpSpPr>
        <p:grpSpPr bwMode="auto">
          <a:xfrm>
            <a:off x="6427788" y="-290513"/>
            <a:ext cx="2492375" cy="7272338"/>
            <a:chOff x="4049" y="-183"/>
            <a:chExt cx="1570" cy="4581"/>
          </a:xfrm>
        </p:grpSpPr>
        <p:sp>
          <p:nvSpPr>
            <p:cNvPr id="114713" name="Freeform 3">
              <a:extLst>
                <a:ext uri="{FF2B5EF4-FFF2-40B4-BE49-F238E27FC236}">
                  <a16:creationId xmlns:a16="http://schemas.microsoft.com/office/drawing/2014/main" id="{2F6BD003-F30E-614D-867A-ACDDE91A2C5E}"/>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4714" name="Freeform 4">
              <a:extLst>
                <a:ext uri="{FF2B5EF4-FFF2-40B4-BE49-F238E27FC236}">
                  <a16:creationId xmlns:a16="http://schemas.microsoft.com/office/drawing/2014/main" id="{23E92E66-D0DC-B04D-A247-E3913A523910}"/>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14691" name="Group 5">
            <a:extLst>
              <a:ext uri="{FF2B5EF4-FFF2-40B4-BE49-F238E27FC236}">
                <a16:creationId xmlns:a16="http://schemas.microsoft.com/office/drawing/2014/main" id="{1035A69B-F76C-A248-AEEF-B168DD86C209}"/>
              </a:ext>
            </a:extLst>
          </p:cNvPr>
          <p:cNvGrpSpPr>
            <a:grpSpLocks/>
          </p:cNvGrpSpPr>
          <p:nvPr/>
        </p:nvGrpSpPr>
        <p:grpSpPr bwMode="auto">
          <a:xfrm>
            <a:off x="6448425" y="3200400"/>
            <a:ext cx="2271713" cy="460375"/>
            <a:chOff x="4062" y="2016"/>
            <a:chExt cx="1431" cy="290"/>
          </a:xfrm>
        </p:grpSpPr>
        <p:sp>
          <p:nvSpPr>
            <p:cNvPr id="114711" name="Freeform 6">
              <a:extLst>
                <a:ext uri="{FF2B5EF4-FFF2-40B4-BE49-F238E27FC236}">
                  <a16:creationId xmlns:a16="http://schemas.microsoft.com/office/drawing/2014/main" id="{A67B950A-CBC7-AA41-8F26-7389D152A3B0}"/>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4712" name="Freeform 7">
              <a:extLst>
                <a:ext uri="{FF2B5EF4-FFF2-40B4-BE49-F238E27FC236}">
                  <a16:creationId xmlns:a16="http://schemas.microsoft.com/office/drawing/2014/main" id="{96733596-B37E-AF43-8017-6FB2E82A32E1}"/>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14692" name="Group 8">
            <a:extLst>
              <a:ext uri="{FF2B5EF4-FFF2-40B4-BE49-F238E27FC236}">
                <a16:creationId xmlns:a16="http://schemas.microsoft.com/office/drawing/2014/main" id="{1E699AD8-E695-E842-B0C5-0F86749A7522}"/>
              </a:ext>
            </a:extLst>
          </p:cNvPr>
          <p:cNvGrpSpPr>
            <a:grpSpLocks/>
          </p:cNvGrpSpPr>
          <p:nvPr/>
        </p:nvGrpSpPr>
        <p:grpSpPr bwMode="auto">
          <a:xfrm>
            <a:off x="6200775" y="1828800"/>
            <a:ext cx="2835275" cy="3028950"/>
            <a:chOff x="3906" y="1152"/>
            <a:chExt cx="1786" cy="1908"/>
          </a:xfrm>
        </p:grpSpPr>
        <p:sp>
          <p:nvSpPr>
            <p:cNvPr id="114709" name="Freeform 9">
              <a:extLst>
                <a:ext uri="{FF2B5EF4-FFF2-40B4-BE49-F238E27FC236}">
                  <a16:creationId xmlns:a16="http://schemas.microsoft.com/office/drawing/2014/main" id="{24CACA38-FA08-6C4D-BB40-BBDCAE963EA2}"/>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4710" name="Freeform 10">
              <a:extLst>
                <a:ext uri="{FF2B5EF4-FFF2-40B4-BE49-F238E27FC236}">
                  <a16:creationId xmlns:a16="http://schemas.microsoft.com/office/drawing/2014/main" id="{992B6226-8D57-0C4E-9780-C69F05F8C1F7}"/>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14693" name="Group 11">
            <a:extLst>
              <a:ext uri="{FF2B5EF4-FFF2-40B4-BE49-F238E27FC236}">
                <a16:creationId xmlns:a16="http://schemas.microsoft.com/office/drawing/2014/main" id="{47412D48-77B8-BF4D-AC65-E0EEF55913B9}"/>
              </a:ext>
            </a:extLst>
          </p:cNvPr>
          <p:cNvGrpSpPr>
            <a:grpSpLocks/>
          </p:cNvGrpSpPr>
          <p:nvPr/>
        </p:nvGrpSpPr>
        <p:grpSpPr bwMode="auto">
          <a:xfrm>
            <a:off x="5522913" y="-381000"/>
            <a:ext cx="1639887" cy="7315200"/>
            <a:chOff x="3413" y="-144"/>
            <a:chExt cx="1033" cy="4419"/>
          </a:xfrm>
        </p:grpSpPr>
        <p:sp>
          <p:nvSpPr>
            <p:cNvPr id="114706" name="Freeform 12">
              <a:extLst>
                <a:ext uri="{FF2B5EF4-FFF2-40B4-BE49-F238E27FC236}">
                  <a16:creationId xmlns:a16="http://schemas.microsoft.com/office/drawing/2014/main" id="{7AFE496B-B714-014F-9ED7-01ADE452BADA}"/>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4707" name="Freeform 13">
              <a:extLst>
                <a:ext uri="{FF2B5EF4-FFF2-40B4-BE49-F238E27FC236}">
                  <a16:creationId xmlns:a16="http://schemas.microsoft.com/office/drawing/2014/main" id="{CEA070F4-29BC-2C4B-AADC-7ED2C95E27C1}"/>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4708" name="Freeform 14">
              <a:extLst>
                <a:ext uri="{FF2B5EF4-FFF2-40B4-BE49-F238E27FC236}">
                  <a16:creationId xmlns:a16="http://schemas.microsoft.com/office/drawing/2014/main" id="{036E88A0-9DF7-2F48-900F-1EB89B293CBC}"/>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2" name="Group 1">
            <a:extLst>
              <a:ext uri="{FF2B5EF4-FFF2-40B4-BE49-F238E27FC236}">
                <a16:creationId xmlns:a16="http://schemas.microsoft.com/office/drawing/2014/main" id="{6A5DDEB5-5EE6-C547-978A-A01A032C4DDE}"/>
              </a:ext>
            </a:extLst>
          </p:cNvPr>
          <p:cNvGrpSpPr/>
          <p:nvPr/>
        </p:nvGrpSpPr>
        <p:grpSpPr>
          <a:xfrm>
            <a:off x="685800" y="1828801"/>
            <a:ext cx="5638800" cy="1981199"/>
            <a:chOff x="685800" y="1828801"/>
            <a:chExt cx="5638800" cy="1981199"/>
          </a:xfrm>
        </p:grpSpPr>
        <p:grpSp>
          <p:nvGrpSpPr>
            <p:cNvPr id="6" name="Group 38">
              <a:extLst>
                <a:ext uri="{FF2B5EF4-FFF2-40B4-BE49-F238E27FC236}">
                  <a16:creationId xmlns:a16="http://schemas.microsoft.com/office/drawing/2014/main" id="{5B6B3798-C060-3F4F-AE28-B8341B21FF02}"/>
                </a:ext>
              </a:extLst>
            </p:cNvPr>
            <p:cNvGrpSpPr>
              <a:grpSpLocks/>
            </p:cNvGrpSpPr>
            <p:nvPr/>
          </p:nvGrpSpPr>
          <p:grpSpPr bwMode="auto">
            <a:xfrm>
              <a:off x="5791200" y="2438400"/>
              <a:ext cx="533400" cy="1371600"/>
              <a:chOff x="3648" y="1536"/>
              <a:chExt cx="336" cy="864"/>
            </a:xfrm>
          </p:grpSpPr>
          <p:sp>
            <p:nvSpPr>
              <p:cNvPr id="114704" name="Freeform 27">
                <a:extLst>
                  <a:ext uri="{FF2B5EF4-FFF2-40B4-BE49-F238E27FC236}">
                    <a16:creationId xmlns:a16="http://schemas.microsoft.com/office/drawing/2014/main" id="{2D054C78-1D10-A749-8668-8D65B72D576A}"/>
                  </a:ext>
                </a:extLst>
              </p:cNvPr>
              <p:cNvSpPr>
                <a:spLocks/>
              </p:cNvSpPr>
              <p:nvPr/>
            </p:nvSpPr>
            <p:spPr bwMode="auto">
              <a:xfrm>
                <a:off x="3862" y="1536"/>
                <a:ext cx="122" cy="864"/>
              </a:xfrm>
              <a:custGeom>
                <a:avLst/>
                <a:gdLst>
                  <a:gd name="T0" fmla="*/ 122 w 122"/>
                  <a:gd name="T1" fmla="*/ 0 h 864"/>
                  <a:gd name="T2" fmla="*/ 59 w 122"/>
                  <a:gd name="T3" fmla="*/ 198 h 864"/>
                  <a:gd name="T4" fmla="*/ 32 w 122"/>
                  <a:gd name="T5" fmla="*/ 297 h 864"/>
                  <a:gd name="T6" fmla="*/ 23 w 122"/>
                  <a:gd name="T7" fmla="*/ 324 h 864"/>
                  <a:gd name="T8" fmla="*/ 23 w 122"/>
                  <a:gd name="T9" fmla="*/ 864 h 864"/>
                  <a:gd name="T10" fmla="*/ 0 60000 65536"/>
                  <a:gd name="T11" fmla="*/ 0 60000 65536"/>
                  <a:gd name="T12" fmla="*/ 0 60000 65536"/>
                  <a:gd name="T13" fmla="*/ 0 60000 65536"/>
                  <a:gd name="T14" fmla="*/ 0 60000 65536"/>
                  <a:gd name="T15" fmla="*/ 0 w 122"/>
                  <a:gd name="T16" fmla="*/ 0 h 864"/>
                  <a:gd name="T17" fmla="*/ 122 w 122"/>
                  <a:gd name="T18" fmla="*/ 864 h 864"/>
                </a:gdLst>
                <a:ahLst/>
                <a:cxnLst>
                  <a:cxn ang="T10">
                    <a:pos x="T0" y="T1"/>
                  </a:cxn>
                  <a:cxn ang="T11">
                    <a:pos x="T2" y="T3"/>
                  </a:cxn>
                  <a:cxn ang="T12">
                    <a:pos x="T4" y="T5"/>
                  </a:cxn>
                  <a:cxn ang="T13">
                    <a:pos x="T6" y="T7"/>
                  </a:cxn>
                  <a:cxn ang="T14">
                    <a:pos x="T8" y="T9"/>
                  </a:cxn>
                </a:cxnLst>
                <a:rect l="T15" t="T16" r="T17" b="T18"/>
                <a:pathLst>
                  <a:path w="122" h="864">
                    <a:moveTo>
                      <a:pt x="122" y="0"/>
                    </a:moveTo>
                    <a:cubicBezTo>
                      <a:pt x="84" y="57"/>
                      <a:pt x="74" y="132"/>
                      <a:pt x="59" y="198"/>
                    </a:cubicBezTo>
                    <a:cubicBezTo>
                      <a:pt x="42" y="274"/>
                      <a:pt x="60" y="213"/>
                      <a:pt x="32" y="297"/>
                    </a:cubicBezTo>
                    <a:cubicBezTo>
                      <a:pt x="29" y="306"/>
                      <a:pt x="23" y="324"/>
                      <a:pt x="23" y="324"/>
                    </a:cubicBezTo>
                    <a:cubicBezTo>
                      <a:pt x="0" y="508"/>
                      <a:pt x="23" y="681"/>
                      <a:pt x="23" y="864"/>
                    </a:cubicBezTo>
                  </a:path>
                </a:pathLst>
              </a:custGeom>
              <a:noFill/>
              <a:ln w="139700">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4705" name="Freeform 29">
                <a:extLst>
                  <a:ext uri="{FF2B5EF4-FFF2-40B4-BE49-F238E27FC236}">
                    <a16:creationId xmlns:a16="http://schemas.microsoft.com/office/drawing/2014/main" id="{FE502AF4-6FF2-8B4D-93B9-C0E25BF368B1}"/>
                  </a:ext>
                </a:extLst>
              </p:cNvPr>
              <p:cNvSpPr>
                <a:spLocks/>
              </p:cNvSpPr>
              <p:nvPr/>
            </p:nvSpPr>
            <p:spPr bwMode="auto">
              <a:xfrm>
                <a:off x="3648" y="1536"/>
                <a:ext cx="117" cy="837"/>
              </a:xfrm>
              <a:custGeom>
                <a:avLst/>
                <a:gdLst>
                  <a:gd name="T0" fmla="*/ 117 w 117"/>
                  <a:gd name="T1" fmla="*/ 0 h 837"/>
                  <a:gd name="T2" fmla="*/ 45 w 117"/>
                  <a:gd name="T3" fmla="*/ 252 h 837"/>
                  <a:gd name="T4" fmla="*/ 27 w 117"/>
                  <a:gd name="T5" fmla="*/ 324 h 837"/>
                  <a:gd name="T6" fmla="*/ 9 w 117"/>
                  <a:gd name="T7" fmla="*/ 378 h 837"/>
                  <a:gd name="T8" fmla="*/ 0 w 117"/>
                  <a:gd name="T9" fmla="*/ 837 h 837"/>
                  <a:gd name="T10" fmla="*/ 0 60000 65536"/>
                  <a:gd name="T11" fmla="*/ 0 60000 65536"/>
                  <a:gd name="T12" fmla="*/ 0 60000 65536"/>
                  <a:gd name="T13" fmla="*/ 0 60000 65536"/>
                  <a:gd name="T14" fmla="*/ 0 60000 65536"/>
                  <a:gd name="T15" fmla="*/ 0 w 117"/>
                  <a:gd name="T16" fmla="*/ 0 h 837"/>
                  <a:gd name="T17" fmla="*/ 117 w 117"/>
                  <a:gd name="T18" fmla="*/ 837 h 837"/>
                </a:gdLst>
                <a:ahLst/>
                <a:cxnLst>
                  <a:cxn ang="T10">
                    <a:pos x="T0" y="T1"/>
                  </a:cxn>
                  <a:cxn ang="T11">
                    <a:pos x="T2" y="T3"/>
                  </a:cxn>
                  <a:cxn ang="T12">
                    <a:pos x="T4" y="T5"/>
                  </a:cxn>
                  <a:cxn ang="T13">
                    <a:pos x="T6" y="T7"/>
                  </a:cxn>
                  <a:cxn ang="T14">
                    <a:pos x="T8" y="T9"/>
                  </a:cxn>
                </a:cxnLst>
                <a:rect l="T15" t="T16" r="T17" b="T18"/>
                <a:pathLst>
                  <a:path w="117" h="837">
                    <a:moveTo>
                      <a:pt x="117" y="0"/>
                    </a:moveTo>
                    <a:cubicBezTo>
                      <a:pt x="89" y="83"/>
                      <a:pt x="73" y="169"/>
                      <a:pt x="45" y="252"/>
                    </a:cubicBezTo>
                    <a:cubicBezTo>
                      <a:pt x="18" y="334"/>
                      <a:pt x="60" y="205"/>
                      <a:pt x="27" y="324"/>
                    </a:cubicBezTo>
                    <a:cubicBezTo>
                      <a:pt x="22" y="342"/>
                      <a:pt x="9" y="378"/>
                      <a:pt x="9" y="378"/>
                    </a:cubicBezTo>
                    <a:cubicBezTo>
                      <a:pt x="40" y="533"/>
                      <a:pt x="0" y="682"/>
                      <a:pt x="0" y="837"/>
                    </a:cubicBezTo>
                  </a:path>
                </a:pathLst>
              </a:custGeom>
              <a:noFill/>
              <a:ln w="142875">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7" name="Group 39">
              <a:extLst>
                <a:ext uri="{FF2B5EF4-FFF2-40B4-BE49-F238E27FC236}">
                  <a16:creationId xmlns:a16="http://schemas.microsoft.com/office/drawing/2014/main" id="{B06F9F44-B153-F34F-BB9F-8B45ECECAB79}"/>
                </a:ext>
              </a:extLst>
            </p:cNvPr>
            <p:cNvGrpSpPr>
              <a:grpSpLocks/>
            </p:cNvGrpSpPr>
            <p:nvPr/>
          </p:nvGrpSpPr>
          <p:grpSpPr bwMode="auto">
            <a:xfrm>
              <a:off x="685800" y="1828801"/>
              <a:ext cx="5486400" cy="1093788"/>
              <a:chOff x="384" y="1296"/>
              <a:chExt cx="3456" cy="689"/>
            </a:xfrm>
          </p:grpSpPr>
          <p:sp>
            <p:nvSpPr>
              <p:cNvPr id="10265" name="Rectangle 25">
                <a:extLst>
                  <a:ext uri="{FF2B5EF4-FFF2-40B4-BE49-F238E27FC236}">
                    <a16:creationId xmlns:a16="http://schemas.microsoft.com/office/drawing/2014/main" id="{993A227A-0927-0A44-8671-4600A7B4D81D}"/>
                  </a:ext>
                </a:extLst>
              </p:cNvPr>
              <p:cNvSpPr>
                <a:spLocks noChangeArrowheads="1"/>
              </p:cNvSpPr>
              <p:nvPr/>
            </p:nvSpPr>
            <p:spPr bwMode="auto">
              <a:xfrm>
                <a:off x="384" y="1296"/>
                <a:ext cx="2880" cy="6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l">
                  <a:lnSpc>
                    <a:spcPct val="90000"/>
                  </a:lnSpc>
                  <a:spcBef>
                    <a:spcPct val="50000"/>
                  </a:spcBef>
                  <a:defRPr/>
                </a:pPr>
                <a:r>
                  <a:rPr lang="en-US" sz="2800" dirty="0">
                    <a:latin typeface="Microsoft Tai Le Regular"/>
                    <a:ea typeface="+mn-ea"/>
                  </a:rPr>
                  <a:t>Inflammatory foods </a:t>
                </a:r>
              </a:p>
              <a:p>
                <a:pPr algn="l">
                  <a:lnSpc>
                    <a:spcPct val="90000"/>
                  </a:lnSpc>
                  <a:spcBef>
                    <a:spcPct val="50000"/>
                  </a:spcBef>
                  <a:defRPr/>
                </a:pPr>
                <a:r>
                  <a:rPr lang="en-US" sz="2800" dirty="0">
                    <a:latin typeface="Microsoft Tai Le Regular"/>
                    <a:ea typeface="+mn-ea"/>
                  </a:rPr>
                  <a:t>thicken vessel walls.</a:t>
                </a:r>
              </a:p>
            </p:txBody>
          </p:sp>
          <p:sp>
            <p:nvSpPr>
              <p:cNvPr id="10270" name="Line 30">
                <a:extLst>
                  <a:ext uri="{FF2B5EF4-FFF2-40B4-BE49-F238E27FC236}">
                    <a16:creationId xmlns:a16="http://schemas.microsoft.com/office/drawing/2014/main" id="{81B9B2B1-50FA-704B-A1C7-1522E5E2E760}"/>
                  </a:ext>
                </a:extLst>
              </p:cNvPr>
              <p:cNvSpPr>
                <a:spLocks noChangeShapeType="1"/>
              </p:cNvSpPr>
              <p:nvPr/>
            </p:nvSpPr>
            <p:spPr bwMode="auto">
              <a:xfrm>
                <a:off x="2352" y="1688"/>
                <a:ext cx="1488" cy="288"/>
              </a:xfrm>
              <a:prstGeom prst="line">
                <a:avLst/>
              </a:prstGeom>
              <a:noFill/>
              <a:ln w="57150">
                <a:solidFill>
                  <a:srgbClr val="FF33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grpSp>
      </p:gr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32313092">
            <a:extLst>
              <a:ext uri="{FF2B5EF4-FFF2-40B4-BE49-F238E27FC236}">
                <a16:creationId xmlns:a16="http://schemas.microsoft.com/office/drawing/2014/main" id="{DE0D2BDD-AAF9-E24B-A069-1E2AD8C1E0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81E54AD-1916-554E-AEB6-A3240CD02A1C}"/>
              </a:ext>
            </a:extLst>
          </p:cNvPr>
          <p:cNvSpPr>
            <a:spLocks noGrp="1"/>
          </p:cNvSpPr>
          <p:nvPr>
            <p:ph type="title"/>
          </p:nvPr>
        </p:nvSpPr>
        <p:spPr>
          <a:xfrm>
            <a:off x="685800" y="228600"/>
            <a:ext cx="7772400" cy="1143000"/>
          </a:xfrm>
        </p:spPr>
        <p:txBody>
          <a:bodyPr/>
          <a:lstStyle/>
          <a:p>
            <a:r>
              <a:rPr lang="en-US" sz="3200" dirty="0">
                <a:effectLst>
                  <a:outerShdw blurRad="50800" dist="38100" dir="2700000" algn="tl" rotWithShape="0">
                    <a:prstClr val="black"/>
                  </a:outerShdw>
                </a:effectLst>
              </a:rPr>
              <a:t>With simple lifestyle changes and natural remedies you can outrun arthritis.</a:t>
            </a:r>
          </a:p>
        </p:txBody>
      </p:sp>
    </p:spTree>
    <p:extLst>
      <p:ext uri="{BB962C8B-B14F-4D97-AF65-F5344CB8AC3E}">
        <p14:creationId xmlns:p14="http://schemas.microsoft.com/office/powerpoint/2010/main" val="1493124097"/>
      </p:ext>
    </p:extLst>
  </p:cSld>
  <p:clrMapOvr>
    <a:masterClrMapping/>
  </p:clrMapOvr>
  <mc:AlternateContent xmlns:mc="http://schemas.openxmlformats.org/markup-compatibility/2006" xmlns:p14="http://schemas.microsoft.com/office/powerpoint/2010/main">
    <mc:Choice Requires="p14">
      <p:transition p14:dur="250">
        <p:diamond/>
      </p:transition>
    </mc:Choice>
    <mc:Fallback xmlns="">
      <p:transition>
        <p:diamond/>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Documents and Settings\Administrator\My Documents\My Pictures\kidney normal.jpg">
            <a:extLst>
              <a:ext uri="{FF2B5EF4-FFF2-40B4-BE49-F238E27FC236}">
                <a16:creationId xmlns:a16="http://schemas.microsoft.com/office/drawing/2014/main" id="{FF7DD898-0D08-2E41-8C49-EC11645D32D9}"/>
              </a:ext>
            </a:extLst>
          </p:cNvPr>
          <p:cNvPicPr>
            <a:picLocks noChangeAspect="1" noChangeArrowheads="1"/>
          </p:cNvPicPr>
          <p:nvPr/>
        </p:nvPicPr>
        <p:blipFill>
          <a:blip r:embed="rId2" cstate="email">
            <a:lum bright="-6000" contrast="12000"/>
            <a:extLst>
              <a:ext uri="{28A0092B-C50C-407E-A947-70E740481C1C}">
                <a14:useLocalDpi xmlns:a14="http://schemas.microsoft.com/office/drawing/2010/main"/>
              </a:ext>
            </a:extLst>
          </a:blip>
          <a:srcRect/>
          <a:stretch>
            <a:fillRect/>
          </a:stretch>
        </p:blipFill>
        <p:spPr bwMode="auto">
          <a:xfrm>
            <a:off x="914400" y="838200"/>
            <a:ext cx="4368800" cy="2771775"/>
          </a:xfrm>
          <a:prstGeom prst="rect">
            <a:avLst/>
          </a:prstGeom>
          <a:noFill/>
          <a:ln w="76200">
            <a:solidFill>
              <a:srgbClr val="FFCC00"/>
            </a:solidFill>
            <a:miter lim="800000"/>
            <a:headEnd/>
            <a:tailEnd/>
          </a:ln>
          <a:effectLst>
            <a:outerShdw blurRad="63500" dist="38099" dir="2700000" algn="ctr" rotWithShape="0">
              <a:schemeClr val="bg2">
                <a:alpha val="74998"/>
              </a:schemeClr>
            </a:outerShdw>
          </a:effectLst>
        </p:spPr>
      </p:pic>
      <p:grpSp>
        <p:nvGrpSpPr>
          <p:cNvPr id="2" name="Group 19">
            <a:extLst>
              <a:ext uri="{FF2B5EF4-FFF2-40B4-BE49-F238E27FC236}">
                <a16:creationId xmlns:a16="http://schemas.microsoft.com/office/drawing/2014/main" id="{E5B688BF-9D96-044B-A88D-90035276519C}"/>
              </a:ext>
            </a:extLst>
          </p:cNvPr>
          <p:cNvGrpSpPr>
            <a:grpSpLocks/>
          </p:cNvGrpSpPr>
          <p:nvPr/>
        </p:nvGrpSpPr>
        <p:grpSpPr bwMode="auto">
          <a:xfrm>
            <a:off x="4572000" y="698500"/>
            <a:ext cx="3962400" cy="1739900"/>
            <a:chOff x="2880" y="440"/>
            <a:chExt cx="2496" cy="1096"/>
          </a:xfrm>
        </p:grpSpPr>
        <p:sp>
          <p:nvSpPr>
            <p:cNvPr id="29701" name="Text Box 5">
              <a:extLst>
                <a:ext uri="{FF2B5EF4-FFF2-40B4-BE49-F238E27FC236}">
                  <a16:creationId xmlns:a16="http://schemas.microsoft.com/office/drawing/2014/main" id="{10B5A927-A48C-7C43-B67E-5184C9B25481}"/>
                </a:ext>
              </a:extLst>
            </p:cNvPr>
            <p:cNvSpPr txBox="1">
              <a:spLocks noChangeArrowheads="1"/>
            </p:cNvSpPr>
            <p:nvPr/>
          </p:nvSpPr>
          <p:spPr bwMode="auto">
            <a:xfrm>
              <a:off x="3264" y="440"/>
              <a:ext cx="2112" cy="109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defRPr/>
              </a:pPr>
              <a:r>
                <a:rPr lang="en-US" sz="3600" dirty="0">
                  <a:latin typeface="Microsoft Tai Le Regular"/>
                  <a:ea typeface="+mn-ea"/>
                </a:rPr>
                <a:t>Normal Kidney </a:t>
              </a:r>
            </a:p>
            <a:p>
              <a:pPr algn="r">
                <a:defRPr/>
              </a:pPr>
              <a:r>
                <a:rPr lang="en-US" sz="3600" dirty="0">
                  <a:latin typeface="Microsoft Tai Le Regular"/>
                  <a:ea typeface="+mn-ea"/>
                </a:rPr>
                <a:t>Blood vessel Wall.</a:t>
              </a:r>
            </a:p>
          </p:txBody>
        </p:sp>
        <p:sp>
          <p:nvSpPr>
            <p:cNvPr id="29704" name="Line 8">
              <a:extLst>
                <a:ext uri="{FF2B5EF4-FFF2-40B4-BE49-F238E27FC236}">
                  <a16:creationId xmlns:a16="http://schemas.microsoft.com/office/drawing/2014/main" id="{3F3BF33D-59AA-8748-AEEF-6A80165BB94A}"/>
                </a:ext>
              </a:extLst>
            </p:cNvPr>
            <p:cNvSpPr>
              <a:spLocks noChangeShapeType="1"/>
            </p:cNvSpPr>
            <p:nvPr/>
          </p:nvSpPr>
          <p:spPr bwMode="auto">
            <a:xfrm flipH="1">
              <a:off x="2880" y="1008"/>
              <a:ext cx="816" cy="182"/>
            </a:xfrm>
            <a:prstGeom prst="line">
              <a:avLst/>
            </a:prstGeom>
            <a:noFill/>
            <a:ln w="57150">
              <a:solidFill>
                <a:schemeClr val="hlink"/>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grpSp>
      <p:pic>
        <p:nvPicPr>
          <p:cNvPr id="29713" name="Picture 17" descr="C:\Documents and Settings\Administrator\My Documents\My Pictures\kid140thick membrane.jpg">
            <a:extLst>
              <a:ext uri="{FF2B5EF4-FFF2-40B4-BE49-F238E27FC236}">
                <a16:creationId xmlns:a16="http://schemas.microsoft.com/office/drawing/2014/main" id="{54E54C3E-0D09-5F46-B8F8-E4E760EEA5D0}"/>
              </a:ext>
            </a:extLst>
          </p:cNvPr>
          <p:cNvPicPr>
            <a:picLocks noChangeAspect="1" noChangeArrowheads="1"/>
          </p:cNvPicPr>
          <p:nvPr/>
        </p:nvPicPr>
        <p:blipFill>
          <a:blip r:embed="rId3">
            <a:lum contrast="18000"/>
          </a:blip>
          <a:srcRect/>
          <a:stretch>
            <a:fillRect/>
          </a:stretch>
        </p:blipFill>
        <p:spPr bwMode="auto">
          <a:xfrm>
            <a:off x="3937000" y="2997200"/>
            <a:ext cx="4445000" cy="3175000"/>
          </a:xfrm>
          <a:prstGeom prst="rect">
            <a:avLst/>
          </a:prstGeom>
          <a:noFill/>
          <a:ln w="57150">
            <a:solidFill>
              <a:srgbClr val="FFCC00"/>
            </a:solidFill>
            <a:miter lim="800000"/>
            <a:headEnd/>
            <a:tailEnd/>
          </a:ln>
          <a:effectLst>
            <a:outerShdw blurRad="63500" dist="38099" dir="2700000" algn="ctr" rotWithShape="0">
              <a:schemeClr val="bg2">
                <a:alpha val="74998"/>
              </a:schemeClr>
            </a:outerShdw>
          </a:effectLst>
        </p:spPr>
      </p:pic>
      <p:grpSp>
        <p:nvGrpSpPr>
          <p:cNvPr id="3" name="Group 20">
            <a:extLst>
              <a:ext uri="{FF2B5EF4-FFF2-40B4-BE49-F238E27FC236}">
                <a16:creationId xmlns:a16="http://schemas.microsoft.com/office/drawing/2014/main" id="{8BAAC699-609D-1247-BE9D-D7CE0D83A85E}"/>
              </a:ext>
            </a:extLst>
          </p:cNvPr>
          <p:cNvGrpSpPr>
            <a:grpSpLocks/>
          </p:cNvGrpSpPr>
          <p:nvPr/>
        </p:nvGrpSpPr>
        <p:grpSpPr bwMode="auto">
          <a:xfrm>
            <a:off x="762000" y="4191001"/>
            <a:ext cx="3276600" cy="1754188"/>
            <a:chOff x="480" y="2640"/>
            <a:chExt cx="2064" cy="1105"/>
          </a:xfrm>
        </p:grpSpPr>
        <p:sp>
          <p:nvSpPr>
            <p:cNvPr id="29702" name="Text Box 6">
              <a:extLst>
                <a:ext uri="{FF2B5EF4-FFF2-40B4-BE49-F238E27FC236}">
                  <a16:creationId xmlns:a16="http://schemas.microsoft.com/office/drawing/2014/main" id="{6166F238-E80C-BC49-9DEE-0F24073A51A5}"/>
                </a:ext>
              </a:extLst>
            </p:cNvPr>
            <p:cNvSpPr txBox="1">
              <a:spLocks noChangeArrowheads="1"/>
            </p:cNvSpPr>
            <p:nvPr/>
          </p:nvSpPr>
          <p:spPr bwMode="auto">
            <a:xfrm>
              <a:off x="480" y="2640"/>
              <a:ext cx="1569" cy="110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lgn="l">
                <a:defRPr/>
              </a:pPr>
              <a:r>
                <a:rPr lang="en-US" sz="3600" dirty="0">
                  <a:latin typeface="Microsoft Tai Le Regular"/>
                  <a:ea typeface="+mn-ea"/>
                </a:rPr>
                <a:t>Thickened</a:t>
              </a:r>
            </a:p>
            <a:p>
              <a:pPr algn="l">
                <a:defRPr/>
              </a:pPr>
              <a:r>
                <a:rPr lang="en-US" sz="3600" dirty="0">
                  <a:latin typeface="Microsoft Tai Le Regular"/>
                  <a:ea typeface="+mn-ea"/>
                </a:rPr>
                <a:t>inflamed  </a:t>
              </a:r>
            </a:p>
            <a:p>
              <a:pPr algn="l">
                <a:defRPr/>
              </a:pPr>
              <a:r>
                <a:rPr lang="en-US" sz="3600" dirty="0">
                  <a:latin typeface="Microsoft Tai Le Regular"/>
                  <a:ea typeface="+mn-ea"/>
                </a:rPr>
                <a:t>membrane.</a:t>
              </a:r>
            </a:p>
          </p:txBody>
        </p:sp>
        <p:sp>
          <p:nvSpPr>
            <p:cNvPr id="29705" name="Line 9">
              <a:extLst>
                <a:ext uri="{FF2B5EF4-FFF2-40B4-BE49-F238E27FC236}">
                  <a16:creationId xmlns:a16="http://schemas.microsoft.com/office/drawing/2014/main" id="{B052A070-ABC8-3D4F-9B1E-1147B3FC8A82}"/>
                </a:ext>
              </a:extLst>
            </p:cNvPr>
            <p:cNvSpPr>
              <a:spLocks noChangeShapeType="1"/>
            </p:cNvSpPr>
            <p:nvPr/>
          </p:nvSpPr>
          <p:spPr bwMode="auto">
            <a:xfrm flipV="1">
              <a:off x="1645" y="3120"/>
              <a:ext cx="899" cy="74"/>
            </a:xfrm>
            <a:prstGeom prst="line">
              <a:avLst/>
            </a:prstGeom>
            <a:noFill/>
            <a:ln w="57150">
              <a:solidFill>
                <a:schemeClr val="hlink"/>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grpSp>
    </p:spTree>
  </p:cSld>
  <p:clrMapOvr>
    <a:masterClrMapping/>
  </p:clrMapOvr>
  <mc:AlternateContent xmlns:mc="http://schemas.openxmlformats.org/markup-compatibility/2006" xmlns:p14="http://schemas.microsoft.com/office/powerpoint/2010/main">
    <mc:Choice Requires="p14">
      <p:transition p14:dur="25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ox(in)">
                                      <p:cBhvr>
                                        <p:cTn id="7" dur="500"/>
                                        <p:tgtEl>
                                          <p:spTgt spid="29698"/>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nodeType="clickEffect">
                                  <p:stCondLst>
                                    <p:cond delay="0"/>
                                  </p:stCondLst>
                                  <p:childTnLst>
                                    <p:set>
                                      <p:cBhvr>
                                        <p:cTn id="15" dur="1" fill="hold">
                                          <p:stCondLst>
                                            <p:cond delay="0"/>
                                          </p:stCondLst>
                                        </p:cTn>
                                        <p:tgtEl>
                                          <p:spTgt spid="29713"/>
                                        </p:tgtEl>
                                        <p:attrNameLst>
                                          <p:attrName>style.visibility</p:attrName>
                                        </p:attrNameLst>
                                      </p:cBhvr>
                                      <p:to>
                                        <p:strVal val="visible"/>
                                      </p:to>
                                    </p:set>
                                    <p:anim calcmode="lin" valueType="num">
                                      <p:cBhvr additive="base">
                                        <p:cTn id="16" dur="500" fill="hold"/>
                                        <p:tgtEl>
                                          <p:spTgt spid="29713"/>
                                        </p:tgtEl>
                                        <p:attrNameLst>
                                          <p:attrName>ppt_x</p:attrName>
                                        </p:attrNameLst>
                                      </p:cBhvr>
                                      <p:tavLst>
                                        <p:tav tm="0">
                                          <p:val>
                                            <p:strVal val="0-#ppt_w/2"/>
                                          </p:val>
                                        </p:tav>
                                        <p:tav tm="100000">
                                          <p:val>
                                            <p:strVal val="#ppt_x"/>
                                          </p:val>
                                        </p:tav>
                                      </p:tavLst>
                                    </p:anim>
                                    <p:anim calcmode="lin" valueType="num">
                                      <p:cBhvr additive="base">
                                        <p:cTn id="17" dur="500" fill="hold"/>
                                        <p:tgtEl>
                                          <p:spTgt spid="2971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8" name="Group 2">
            <a:extLst>
              <a:ext uri="{FF2B5EF4-FFF2-40B4-BE49-F238E27FC236}">
                <a16:creationId xmlns:a16="http://schemas.microsoft.com/office/drawing/2014/main" id="{93DCC402-1C9D-1C43-9B98-AD1A37380206}"/>
              </a:ext>
            </a:extLst>
          </p:cNvPr>
          <p:cNvGrpSpPr>
            <a:grpSpLocks/>
          </p:cNvGrpSpPr>
          <p:nvPr/>
        </p:nvGrpSpPr>
        <p:grpSpPr bwMode="auto">
          <a:xfrm>
            <a:off x="6427788" y="-290513"/>
            <a:ext cx="2492375" cy="7272338"/>
            <a:chOff x="4049" y="-183"/>
            <a:chExt cx="1570" cy="4581"/>
          </a:xfrm>
        </p:grpSpPr>
        <p:sp>
          <p:nvSpPr>
            <p:cNvPr id="116759" name="Freeform 3">
              <a:extLst>
                <a:ext uri="{FF2B5EF4-FFF2-40B4-BE49-F238E27FC236}">
                  <a16:creationId xmlns:a16="http://schemas.microsoft.com/office/drawing/2014/main" id="{E06EF404-C872-2645-9C67-349C7F68DFD6}"/>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6760" name="Freeform 4">
              <a:extLst>
                <a:ext uri="{FF2B5EF4-FFF2-40B4-BE49-F238E27FC236}">
                  <a16:creationId xmlns:a16="http://schemas.microsoft.com/office/drawing/2014/main" id="{C4ADDDF8-6352-2249-9CC7-76B5391552E9}"/>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16739" name="Group 5">
            <a:extLst>
              <a:ext uri="{FF2B5EF4-FFF2-40B4-BE49-F238E27FC236}">
                <a16:creationId xmlns:a16="http://schemas.microsoft.com/office/drawing/2014/main" id="{4F6CDFA1-49FB-F140-9116-07C1D2647C62}"/>
              </a:ext>
            </a:extLst>
          </p:cNvPr>
          <p:cNvGrpSpPr>
            <a:grpSpLocks/>
          </p:cNvGrpSpPr>
          <p:nvPr/>
        </p:nvGrpSpPr>
        <p:grpSpPr bwMode="auto">
          <a:xfrm>
            <a:off x="6448425" y="3200400"/>
            <a:ext cx="2271713" cy="460375"/>
            <a:chOff x="4062" y="2016"/>
            <a:chExt cx="1431" cy="290"/>
          </a:xfrm>
        </p:grpSpPr>
        <p:sp>
          <p:nvSpPr>
            <p:cNvPr id="116757" name="Freeform 6">
              <a:extLst>
                <a:ext uri="{FF2B5EF4-FFF2-40B4-BE49-F238E27FC236}">
                  <a16:creationId xmlns:a16="http://schemas.microsoft.com/office/drawing/2014/main" id="{FED87BA4-2392-A34A-9D55-7A5CFEB31936}"/>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6758" name="Freeform 7">
              <a:extLst>
                <a:ext uri="{FF2B5EF4-FFF2-40B4-BE49-F238E27FC236}">
                  <a16:creationId xmlns:a16="http://schemas.microsoft.com/office/drawing/2014/main" id="{90267496-A7F4-5E4E-8501-7602021DBB26}"/>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16740" name="Group 8">
            <a:extLst>
              <a:ext uri="{FF2B5EF4-FFF2-40B4-BE49-F238E27FC236}">
                <a16:creationId xmlns:a16="http://schemas.microsoft.com/office/drawing/2014/main" id="{AE378CED-DD9B-A341-B826-5685853F3B08}"/>
              </a:ext>
            </a:extLst>
          </p:cNvPr>
          <p:cNvGrpSpPr>
            <a:grpSpLocks/>
          </p:cNvGrpSpPr>
          <p:nvPr/>
        </p:nvGrpSpPr>
        <p:grpSpPr bwMode="auto">
          <a:xfrm>
            <a:off x="6200775" y="1828800"/>
            <a:ext cx="2835275" cy="3028950"/>
            <a:chOff x="3906" y="1152"/>
            <a:chExt cx="1786" cy="1908"/>
          </a:xfrm>
        </p:grpSpPr>
        <p:sp>
          <p:nvSpPr>
            <p:cNvPr id="116755" name="Freeform 9">
              <a:extLst>
                <a:ext uri="{FF2B5EF4-FFF2-40B4-BE49-F238E27FC236}">
                  <a16:creationId xmlns:a16="http://schemas.microsoft.com/office/drawing/2014/main" id="{C27E0369-A67B-5A4A-8F91-38B854AE3A14}"/>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6756" name="Freeform 10">
              <a:extLst>
                <a:ext uri="{FF2B5EF4-FFF2-40B4-BE49-F238E27FC236}">
                  <a16:creationId xmlns:a16="http://schemas.microsoft.com/office/drawing/2014/main" id="{BAF895D3-1A88-0F4B-8264-AABB14C8E1AE}"/>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16741" name="Group 11">
            <a:extLst>
              <a:ext uri="{FF2B5EF4-FFF2-40B4-BE49-F238E27FC236}">
                <a16:creationId xmlns:a16="http://schemas.microsoft.com/office/drawing/2014/main" id="{FC145F58-B83E-D940-8F4C-83B296D16F23}"/>
              </a:ext>
            </a:extLst>
          </p:cNvPr>
          <p:cNvGrpSpPr>
            <a:grpSpLocks/>
          </p:cNvGrpSpPr>
          <p:nvPr/>
        </p:nvGrpSpPr>
        <p:grpSpPr bwMode="auto">
          <a:xfrm>
            <a:off x="5522913" y="-381000"/>
            <a:ext cx="1639887" cy="7315200"/>
            <a:chOff x="3413" y="-144"/>
            <a:chExt cx="1033" cy="4419"/>
          </a:xfrm>
        </p:grpSpPr>
        <p:sp>
          <p:nvSpPr>
            <p:cNvPr id="116752" name="Freeform 12">
              <a:extLst>
                <a:ext uri="{FF2B5EF4-FFF2-40B4-BE49-F238E27FC236}">
                  <a16:creationId xmlns:a16="http://schemas.microsoft.com/office/drawing/2014/main" id="{766F8A15-6359-D641-9B35-DE9872524D1D}"/>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6753" name="Freeform 13">
              <a:extLst>
                <a:ext uri="{FF2B5EF4-FFF2-40B4-BE49-F238E27FC236}">
                  <a16:creationId xmlns:a16="http://schemas.microsoft.com/office/drawing/2014/main" id="{96C92B23-ADCA-0340-B19E-A4CC3ED4D7EB}"/>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6754" name="Freeform 14">
              <a:extLst>
                <a:ext uri="{FF2B5EF4-FFF2-40B4-BE49-F238E27FC236}">
                  <a16:creationId xmlns:a16="http://schemas.microsoft.com/office/drawing/2014/main" id="{56F3B67D-E76D-BE4F-938D-815104A5CB2F}"/>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16742" name="Group 17">
            <a:extLst>
              <a:ext uri="{FF2B5EF4-FFF2-40B4-BE49-F238E27FC236}">
                <a16:creationId xmlns:a16="http://schemas.microsoft.com/office/drawing/2014/main" id="{F7D96833-FCD4-0D4F-8681-A50CB4C93DA1}"/>
              </a:ext>
            </a:extLst>
          </p:cNvPr>
          <p:cNvGrpSpPr>
            <a:grpSpLocks/>
          </p:cNvGrpSpPr>
          <p:nvPr/>
        </p:nvGrpSpPr>
        <p:grpSpPr bwMode="auto">
          <a:xfrm>
            <a:off x="5791200" y="2438400"/>
            <a:ext cx="533400" cy="1371600"/>
            <a:chOff x="3648" y="1536"/>
            <a:chExt cx="336" cy="864"/>
          </a:xfrm>
        </p:grpSpPr>
        <p:sp>
          <p:nvSpPr>
            <p:cNvPr id="116750" name="Freeform 18">
              <a:extLst>
                <a:ext uri="{FF2B5EF4-FFF2-40B4-BE49-F238E27FC236}">
                  <a16:creationId xmlns:a16="http://schemas.microsoft.com/office/drawing/2014/main" id="{65ED843C-6CB9-5C46-8AD4-E4AD5E5AD83C}"/>
                </a:ext>
              </a:extLst>
            </p:cNvPr>
            <p:cNvSpPr>
              <a:spLocks/>
            </p:cNvSpPr>
            <p:nvPr/>
          </p:nvSpPr>
          <p:spPr bwMode="auto">
            <a:xfrm>
              <a:off x="3862" y="1536"/>
              <a:ext cx="122" cy="864"/>
            </a:xfrm>
            <a:custGeom>
              <a:avLst/>
              <a:gdLst>
                <a:gd name="T0" fmla="*/ 122 w 122"/>
                <a:gd name="T1" fmla="*/ 0 h 864"/>
                <a:gd name="T2" fmla="*/ 59 w 122"/>
                <a:gd name="T3" fmla="*/ 198 h 864"/>
                <a:gd name="T4" fmla="*/ 32 w 122"/>
                <a:gd name="T5" fmla="*/ 297 h 864"/>
                <a:gd name="T6" fmla="*/ 23 w 122"/>
                <a:gd name="T7" fmla="*/ 324 h 864"/>
                <a:gd name="T8" fmla="*/ 23 w 122"/>
                <a:gd name="T9" fmla="*/ 864 h 864"/>
                <a:gd name="T10" fmla="*/ 0 60000 65536"/>
                <a:gd name="T11" fmla="*/ 0 60000 65536"/>
                <a:gd name="T12" fmla="*/ 0 60000 65536"/>
                <a:gd name="T13" fmla="*/ 0 60000 65536"/>
                <a:gd name="T14" fmla="*/ 0 60000 65536"/>
                <a:gd name="T15" fmla="*/ 0 w 122"/>
                <a:gd name="T16" fmla="*/ 0 h 864"/>
                <a:gd name="T17" fmla="*/ 122 w 122"/>
                <a:gd name="T18" fmla="*/ 864 h 864"/>
              </a:gdLst>
              <a:ahLst/>
              <a:cxnLst>
                <a:cxn ang="T10">
                  <a:pos x="T0" y="T1"/>
                </a:cxn>
                <a:cxn ang="T11">
                  <a:pos x="T2" y="T3"/>
                </a:cxn>
                <a:cxn ang="T12">
                  <a:pos x="T4" y="T5"/>
                </a:cxn>
                <a:cxn ang="T13">
                  <a:pos x="T6" y="T7"/>
                </a:cxn>
                <a:cxn ang="T14">
                  <a:pos x="T8" y="T9"/>
                </a:cxn>
              </a:cxnLst>
              <a:rect l="T15" t="T16" r="T17" b="T18"/>
              <a:pathLst>
                <a:path w="122" h="864">
                  <a:moveTo>
                    <a:pt x="122" y="0"/>
                  </a:moveTo>
                  <a:cubicBezTo>
                    <a:pt x="84" y="57"/>
                    <a:pt x="74" y="132"/>
                    <a:pt x="59" y="198"/>
                  </a:cubicBezTo>
                  <a:cubicBezTo>
                    <a:pt x="42" y="274"/>
                    <a:pt x="60" y="213"/>
                    <a:pt x="32" y="297"/>
                  </a:cubicBezTo>
                  <a:cubicBezTo>
                    <a:pt x="29" y="306"/>
                    <a:pt x="23" y="324"/>
                    <a:pt x="23" y="324"/>
                  </a:cubicBezTo>
                  <a:cubicBezTo>
                    <a:pt x="0" y="508"/>
                    <a:pt x="23" y="681"/>
                    <a:pt x="23" y="864"/>
                  </a:cubicBezTo>
                </a:path>
              </a:pathLst>
            </a:custGeom>
            <a:noFill/>
            <a:ln w="139700">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6751" name="Freeform 19">
              <a:extLst>
                <a:ext uri="{FF2B5EF4-FFF2-40B4-BE49-F238E27FC236}">
                  <a16:creationId xmlns:a16="http://schemas.microsoft.com/office/drawing/2014/main" id="{A72906E0-605C-474A-B7F8-3E7DC8083FFE}"/>
                </a:ext>
              </a:extLst>
            </p:cNvPr>
            <p:cNvSpPr>
              <a:spLocks/>
            </p:cNvSpPr>
            <p:nvPr/>
          </p:nvSpPr>
          <p:spPr bwMode="auto">
            <a:xfrm>
              <a:off x="3648" y="1536"/>
              <a:ext cx="117" cy="837"/>
            </a:xfrm>
            <a:custGeom>
              <a:avLst/>
              <a:gdLst>
                <a:gd name="T0" fmla="*/ 117 w 117"/>
                <a:gd name="T1" fmla="*/ 0 h 837"/>
                <a:gd name="T2" fmla="*/ 45 w 117"/>
                <a:gd name="T3" fmla="*/ 252 h 837"/>
                <a:gd name="T4" fmla="*/ 27 w 117"/>
                <a:gd name="T5" fmla="*/ 324 h 837"/>
                <a:gd name="T6" fmla="*/ 9 w 117"/>
                <a:gd name="T7" fmla="*/ 378 h 837"/>
                <a:gd name="T8" fmla="*/ 0 w 117"/>
                <a:gd name="T9" fmla="*/ 837 h 837"/>
                <a:gd name="T10" fmla="*/ 0 60000 65536"/>
                <a:gd name="T11" fmla="*/ 0 60000 65536"/>
                <a:gd name="T12" fmla="*/ 0 60000 65536"/>
                <a:gd name="T13" fmla="*/ 0 60000 65536"/>
                <a:gd name="T14" fmla="*/ 0 60000 65536"/>
                <a:gd name="T15" fmla="*/ 0 w 117"/>
                <a:gd name="T16" fmla="*/ 0 h 837"/>
                <a:gd name="T17" fmla="*/ 117 w 117"/>
                <a:gd name="T18" fmla="*/ 837 h 837"/>
              </a:gdLst>
              <a:ahLst/>
              <a:cxnLst>
                <a:cxn ang="T10">
                  <a:pos x="T0" y="T1"/>
                </a:cxn>
                <a:cxn ang="T11">
                  <a:pos x="T2" y="T3"/>
                </a:cxn>
                <a:cxn ang="T12">
                  <a:pos x="T4" y="T5"/>
                </a:cxn>
                <a:cxn ang="T13">
                  <a:pos x="T6" y="T7"/>
                </a:cxn>
                <a:cxn ang="T14">
                  <a:pos x="T8" y="T9"/>
                </a:cxn>
              </a:cxnLst>
              <a:rect l="T15" t="T16" r="T17" b="T18"/>
              <a:pathLst>
                <a:path w="117" h="837">
                  <a:moveTo>
                    <a:pt x="117" y="0"/>
                  </a:moveTo>
                  <a:cubicBezTo>
                    <a:pt x="89" y="83"/>
                    <a:pt x="73" y="169"/>
                    <a:pt x="45" y="252"/>
                  </a:cubicBezTo>
                  <a:cubicBezTo>
                    <a:pt x="18" y="334"/>
                    <a:pt x="60" y="205"/>
                    <a:pt x="27" y="324"/>
                  </a:cubicBezTo>
                  <a:cubicBezTo>
                    <a:pt x="22" y="342"/>
                    <a:pt x="9" y="378"/>
                    <a:pt x="9" y="378"/>
                  </a:cubicBezTo>
                  <a:cubicBezTo>
                    <a:pt x="40" y="533"/>
                    <a:pt x="0" y="682"/>
                    <a:pt x="0" y="837"/>
                  </a:cubicBezTo>
                </a:path>
              </a:pathLst>
            </a:custGeom>
            <a:noFill/>
            <a:ln w="142875">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116743" name="Picture 20" descr="C:\Documents and Settings\Administrator\My Documents\My Pictures\blood righ-r.gif">
            <a:extLst>
              <a:ext uri="{FF2B5EF4-FFF2-40B4-BE49-F238E27FC236}">
                <a16:creationId xmlns:a16="http://schemas.microsoft.com/office/drawing/2014/main" id="{9FD52652-C2BE-C241-9339-64209539C2A9}"/>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791200" y="3092450"/>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4" name="Picture 21" descr="C:\Documents and Settings\Administrator\My Documents\My Pictures\waste left-y.gif">
            <a:extLst>
              <a:ext uri="{FF2B5EF4-FFF2-40B4-BE49-F238E27FC236}">
                <a16:creationId xmlns:a16="http://schemas.microsoft.com/office/drawing/2014/main" id="{7D3853B4-7CEA-A24E-AF72-37762531E609}"/>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149975" y="34290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1" name="Text Box 23">
            <a:extLst>
              <a:ext uri="{FF2B5EF4-FFF2-40B4-BE49-F238E27FC236}">
                <a16:creationId xmlns:a16="http://schemas.microsoft.com/office/drawing/2014/main" id="{D114F834-6773-3642-B02F-B91AB4F2DEE8}"/>
              </a:ext>
            </a:extLst>
          </p:cNvPr>
          <p:cNvSpPr txBox="1">
            <a:spLocks noChangeArrowheads="1"/>
          </p:cNvSpPr>
          <p:nvPr/>
        </p:nvSpPr>
        <p:spPr bwMode="auto">
          <a:xfrm>
            <a:off x="152400" y="1035050"/>
            <a:ext cx="60198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sz="3600" dirty="0">
                <a:latin typeface="Microsoft Tai Le Regular"/>
                <a:ea typeface="+mn-ea"/>
              </a:rPr>
              <a:t>Inflammatory foods include:</a:t>
            </a:r>
          </a:p>
        </p:txBody>
      </p:sp>
      <p:sp>
        <p:nvSpPr>
          <p:cNvPr id="48153" name="Text Box 25">
            <a:extLst>
              <a:ext uri="{FF2B5EF4-FFF2-40B4-BE49-F238E27FC236}">
                <a16:creationId xmlns:a16="http://schemas.microsoft.com/office/drawing/2014/main" id="{56E6C1A8-5AFD-B448-A8D7-EBB9E25984CE}"/>
              </a:ext>
            </a:extLst>
          </p:cNvPr>
          <p:cNvSpPr txBox="1">
            <a:spLocks noChangeArrowheads="1"/>
          </p:cNvSpPr>
          <p:nvPr/>
        </p:nvSpPr>
        <p:spPr bwMode="auto">
          <a:xfrm>
            <a:off x="1752600" y="1447800"/>
            <a:ext cx="2057400" cy="10064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6000" dirty="0">
                <a:solidFill>
                  <a:schemeClr val="tx2"/>
                </a:solidFill>
                <a:effectLst>
                  <a:outerShdw blurRad="38100" dist="38100" dir="2700000" algn="tl">
                    <a:srgbClr val="000000"/>
                  </a:outerShdw>
                </a:effectLst>
                <a:latin typeface="Microsoft Tai Le Regular"/>
                <a:ea typeface="+mn-ea"/>
              </a:rPr>
              <a:t>Meat</a:t>
            </a:r>
          </a:p>
        </p:txBody>
      </p:sp>
      <p:pic>
        <p:nvPicPr>
          <p:cNvPr id="48162" name="Picture 34" descr="F:\meat.jpg">
            <a:extLst>
              <a:ext uri="{FF2B5EF4-FFF2-40B4-BE49-F238E27FC236}">
                <a16:creationId xmlns:a16="http://schemas.microsoft.com/office/drawing/2014/main" id="{769E5CC7-FDD0-DE4C-B3A6-6C78990AE0A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3000" y="2514600"/>
            <a:ext cx="2971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3" name="Picture 35" descr="F:\ham.jpg">
            <a:extLst>
              <a:ext uri="{FF2B5EF4-FFF2-40B4-BE49-F238E27FC236}">
                <a16:creationId xmlns:a16="http://schemas.microsoft.com/office/drawing/2014/main" id="{984E090E-FA2A-9843-8E8D-C85E1EA2F54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43000" y="2514600"/>
            <a:ext cx="29527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1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81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48163"/>
                                        </p:tgtEl>
                                        <p:attrNameLst>
                                          <p:attrName>style.visibility</p:attrName>
                                        </p:attrNameLst>
                                      </p:cBhvr>
                                      <p:to>
                                        <p:strVal val="visible"/>
                                      </p:to>
                                    </p:set>
                                    <p:animEffect transition="in" filter="wipe(up)">
                                      <p:cBhvr>
                                        <p:cTn id="15" dur="500"/>
                                        <p:tgtEl>
                                          <p:spTgt spid="48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3"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oup 2">
            <a:extLst>
              <a:ext uri="{FF2B5EF4-FFF2-40B4-BE49-F238E27FC236}">
                <a16:creationId xmlns:a16="http://schemas.microsoft.com/office/drawing/2014/main" id="{33F5C7BB-2EA5-4A43-ADAB-5B719D5AFECB}"/>
              </a:ext>
            </a:extLst>
          </p:cNvPr>
          <p:cNvGrpSpPr>
            <a:grpSpLocks/>
          </p:cNvGrpSpPr>
          <p:nvPr/>
        </p:nvGrpSpPr>
        <p:grpSpPr bwMode="auto">
          <a:xfrm>
            <a:off x="6427788" y="-290513"/>
            <a:ext cx="2492375" cy="7272338"/>
            <a:chOff x="4049" y="-183"/>
            <a:chExt cx="1570" cy="4581"/>
          </a:xfrm>
        </p:grpSpPr>
        <p:sp>
          <p:nvSpPr>
            <p:cNvPr id="117784" name="Freeform 3">
              <a:extLst>
                <a:ext uri="{FF2B5EF4-FFF2-40B4-BE49-F238E27FC236}">
                  <a16:creationId xmlns:a16="http://schemas.microsoft.com/office/drawing/2014/main" id="{F18FF694-BC69-1C4D-9A80-A251CB8A561E}"/>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7785" name="Freeform 4">
              <a:extLst>
                <a:ext uri="{FF2B5EF4-FFF2-40B4-BE49-F238E27FC236}">
                  <a16:creationId xmlns:a16="http://schemas.microsoft.com/office/drawing/2014/main" id="{4DE5FE93-E711-C442-A700-AC5E03FB4A18}"/>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17763" name="Group 5">
            <a:extLst>
              <a:ext uri="{FF2B5EF4-FFF2-40B4-BE49-F238E27FC236}">
                <a16:creationId xmlns:a16="http://schemas.microsoft.com/office/drawing/2014/main" id="{599F5EEA-1AA5-DC41-A3B6-D5097C2EF6FE}"/>
              </a:ext>
            </a:extLst>
          </p:cNvPr>
          <p:cNvGrpSpPr>
            <a:grpSpLocks/>
          </p:cNvGrpSpPr>
          <p:nvPr/>
        </p:nvGrpSpPr>
        <p:grpSpPr bwMode="auto">
          <a:xfrm>
            <a:off x="6448425" y="3200400"/>
            <a:ext cx="2271713" cy="460375"/>
            <a:chOff x="4062" y="2016"/>
            <a:chExt cx="1431" cy="290"/>
          </a:xfrm>
        </p:grpSpPr>
        <p:sp>
          <p:nvSpPr>
            <p:cNvPr id="117782" name="Freeform 6">
              <a:extLst>
                <a:ext uri="{FF2B5EF4-FFF2-40B4-BE49-F238E27FC236}">
                  <a16:creationId xmlns:a16="http://schemas.microsoft.com/office/drawing/2014/main" id="{9B9FC00F-ED41-4A4A-89A0-500A9CE764E5}"/>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7783" name="Freeform 7">
              <a:extLst>
                <a:ext uri="{FF2B5EF4-FFF2-40B4-BE49-F238E27FC236}">
                  <a16:creationId xmlns:a16="http://schemas.microsoft.com/office/drawing/2014/main" id="{384687BF-7EA9-A14B-85D7-B760EF685A66}"/>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17764" name="Group 8">
            <a:extLst>
              <a:ext uri="{FF2B5EF4-FFF2-40B4-BE49-F238E27FC236}">
                <a16:creationId xmlns:a16="http://schemas.microsoft.com/office/drawing/2014/main" id="{9B1D51CD-8AEA-184F-B252-E47B82DC7512}"/>
              </a:ext>
            </a:extLst>
          </p:cNvPr>
          <p:cNvGrpSpPr>
            <a:grpSpLocks/>
          </p:cNvGrpSpPr>
          <p:nvPr/>
        </p:nvGrpSpPr>
        <p:grpSpPr bwMode="auto">
          <a:xfrm>
            <a:off x="6200775" y="1828800"/>
            <a:ext cx="2835275" cy="3028950"/>
            <a:chOff x="3906" y="1152"/>
            <a:chExt cx="1786" cy="1908"/>
          </a:xfrm>
        </p:grpSpPr>
        <p:sp>
          <p:nvSpPr>
            <p:cNvPr id="117780" name="Freeform 9">
              <a:extLst>
                <a:ext uri="{FF2B5EF4-FFF2-40B4-BE49-F238E27FC236}">
                  <a16:creationId xmlns:a16="http://schemas.microsoft.com/office/drawing/2014/main" id="{9479535F-49A7-6A44-B457-19C2A2A028FD}"/>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7781" name="Freeform 10">
              <a:extLst>
                <a:ext uri="{FF2B5EF4-FFF2-40B4-BE49-F238E27FC236}">
                  <a16:creationId xmlns:a16="http://schemas.microsoft.com/office/drawing/2014/main" id="{5DA8B89D-5801-3443-A89A-51ACD9CA0567}"/>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17765" name="Group 11">
            <a:extLst>
              <a:ext uri="{FF2B5EF4-FFF2-40B4-BE49-F238E27FC236}">
                <a16:creationId xmlns:a16="http://schemas.microsoft.com/office/drawing/2014/main" id="{50A8AA8D-A5C1-D445-BB7B-65E040FDD9CF}"/>
              </a:ext>
            </a:extLst>
          </p:cNvPr>
          <p:cNvGrpSpPr>
            <a:grpSpLocks/>
          </p:cNvGrpSpPr>
          <p:nvPr/>
        </p:nvGrpSpPr>
        <p:grpSpPr bwMode="auto">
          <a:xfrm>
            <a:off x="5522913" y="-381000"/>
            <a:ext cx="1639887" cy="7315200"/>
            <a:chOff x="3413" y="-144"/>
            <a:chExt cx="1033" cy="4419"/>
          </a:xfrm>
        </p:grpSpPr>
        <p:sp>
          <p:nvSpPr>
            <p:cNvPr id="117777" name="Freeform 12">
              <a:extLst>
                <a:ext uri="{FF2B5EF4-FFF2-40B4-BE49-F238E27FC236}">
                  <a16:creationId xmlns:a16="http://schemas.microsoft.com/office/drawing/2014/main" id="{EC409BF0-C817-8446-ABC6-6AA9E755C699}"/>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7778" name="Freeform 13">
              <a:extLst>
                <a:ext uri="{FF2B5EF4-FFF2-40B4-BE49-F238E27FC236}">
                  <a16:creationId xmlns:a16="http://schemas.microsoft.com/office/drawing/2014/main" id="{22A06260-2645-A544-9198-42BA50E4C5A2}"/>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7779" name="Freeform 14">
              <a:extLst>
                <a:ext uri="{FF2B5EF4-FFF2-40B4-BE49-F238E27FC236}">
                  <a16:creationId xmlns:a16="http://schemas.microsoft.com/office/drawing/2014/main" id="{5D52F974-5AB1-4144-B431-CB0CDFA74866}"/>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17766" name="Group 16">
            <a:extLst>
              <a:ext uri="{FF2B5EF4-FFF2-40B4-BE49-F238E27FC236}">
                <a16:creationId xmlns:a16="http://schemas.microsoft.com/office/drawing/2014/main" id="{AFF15F70-0459-5745-BC56-FBF87C3B16B3}"/>
              </a:ext>
            </a:extLst>
          </p:cNvPr>
          <p:cNvGrpSpPr>
            <a:grpSpLocks/>
          </p:cNvGrpSpPr>
          <p:nvPr/>
        </p:nvGrpSpPr>
        <p:grpSpPr bwMode="auto">
          <a:xfrm>
            <a:off x="5791200" y="2438400"/>
            <a:ext cx="533400" cy="1371600"/>
            <a:chOff x="3648" y="1536"/>
            <a:chExt cx="336" cy="864"/>
          </a:xfrm>
        </p:grpSpPr>
        <p:sp>
          <p:nvSpPr>
            <p:cNvPr id="117775" name="Freeform 17">
              <a:extLst>
                <a:ext uri="{FF2B5EF4-FFF2-40B4-BE49-F238E27FC236}">
                  <a16:creationId xmlns:a16="http://schemas.microsoft.com/office/drawing/2014/main" id="{D55963BC-E191-2649-B402-24D61A204455}"/>
                </a:ext>
              </a:extLst>
            </p:cNvPr>
            <p:cNvSpPr>
              <a:spLocks/>
            </p:cNvSpPr>
            <p:nvPr/>
          </p:nvSpPr>
          <p:spPr bwMode="auto">
            <a:xfrm>
              <a:off x="3862" y="1536"/>
              <a:ext cx="122" cy="864"/>
            </a:xfrm>
            <a:custGeom>
              <a:avLst/>
              <a:gdLst>
                <a:gd name="T0" fmla="*/ 122 w 122"/>
                <a:gd name="T1" fmla="*/ 0 h 864"/>
                <a:gd name="T2" fmla="*/ 59 w 122"/>
                <a:gd name="T3" fmla="*/ 198 h 864"/>
                <a:gd name="T4" fmla="*/ 32 w 122"/>
                <a:gd name="T5" fmla="*/ 297 h 864"/>
                <a:gd name="T6" fmla="*/ 23 w 122"/>
                <a:gd name="T7" fmla="*/ 324 h 864"/>
                <a:gd name="T8" fmla="*/ 23 w 122"/>
                <a:gd name="T9" fmla="*/ 864 h 864"/>
                <a:gd name="T10" fmla="*/ 0 60000 65536"/>
                <a:gd name="T11" fmla="*/ 0 60000 65536"/>
                <a:gd name="T12" fmla="*/ 0 60000 65536"/>
                <a:gd name="T13" fmla="*/ 0 60000 65536"/>
                <a:gd name="T14" fmla="*/ 0 60000 65536"/>
                <a:gd name="T15" fmla="*/ 0 w 122"/>
                <a:gd name="T16" fmla="*/ 0 h 864"/>
                <a:gd name="T17" fmla="*/ 122 w 122"/>
                <a:gd name="T18" fmla="*/ 864 h 864"/>
              </a:gdLst>
              <a:ahLst/>
              <a:cxnLst>
                <a:cxn ang="T10">
                  <a:pos x="T0" y="T1"/>
                </a:cxn>
                <a:cxn ang="T11">
                  <a:pos x="T2" y="T3"/>
                </a:cxn>
                <a:cxn ang="T12">
                  <a:pos x="T4" y="T5"/>
                </a:cxn>
                <a:cxn ang="T13">
                  <a:pos x="T6" y="T7"/>
                </a:cxn>
                <a:cxn ang="T14">
                  <a:pos x="T8" y="T9"/>
                </a:cxn>
              </a:cxnLst>
              <a:rect l="T15" t="T16" r="T17" b="T18"/>
              <a:pathLst>
                <a:path w="122" h="864">
                  <a:moveTo>
                    <a:pt x="122" y="0"/>
                  </a:moveTo>
                  <a:cubicBezTo>
                    <a:pt x="84" y="57"/>
                    <a:pt x="74" y="132"/>
                    <a:pt x="59" y="198"/>
                  </a:cubicBezTo>
                  <a:cubicBezTo>
                    <a:pt x="42" y="274"/>
                    <a:pt x="60" y="213"/>
                    <a:pt x="32" y="297"/>
                  </a:cubicBezTo>
                  <a:cubicBezTo>
                    <a:pt x="29" y="306"/>
                    <a:pt x="23" y="324"/>
                    <a:pt x="23" y="324"/>
                  </a:cubicBezTo>
                  <a:cubicBezTo>
                    <a:pt x="0" y="508"/>
                    <a:pt x="23" y="681"/>
                    <a:pt x="23" y="864"/>
                  </a:cubicBezTo>
                </a:path>
              </a:pathLst>
            </a:custGeom>
            <a:noFill/>
            <a:ln w="139700">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7776" name="Freeform 18">
              <a:extLst>
                <a:ext uri="{FF2B5EF4-FFF2-40B4-BE49-F238E27FC236}">
                  <a16:creationId xmlns:a16="http://schemas.microsoft.com/office/drawing/2014/main" id="{E45AB808-A23D-C249-B258-04BC72760D27}"/>
                </a:ext>
              </a:extLst>
            </p:cNvPr>
            <p:cNvSpPr>
              <a:spLocks/>
            </p:cNvSpPr>
            <p:nvPr/>
          </p:nvSpPr>
          <p:spPr bwMode="auto">
            <a:xfrm>
              <a:off x="3648" y="1536"/>
              <a:ext cx="117" cy="837"/>
            </a:xfrm>
            <a:custGeom>
              <a:avLst/>
              <a:gdLst>
                <a:gd name="T0" fmla="*/ 117 w 117"/>
                <a:gd name="T1" fmla="*/ 0 h 837"/>
                <a:gd name="T2" fmla="*/ 45 w 117"/>
                <a:gd name="T3" fmla="*/ 252 h 837"/>
                <a:gd name="T4" fmla="*/ 27 w 117"/>
                <a:gd name="T5" fmla="*/ 324 h 837"/>
                <a:gd name="T6" fmla="*/ 9 w 117"/>
                <a:gd name="T7" fmla="*/ 378 h 837"/>
                <a:gd name="T8" fmla="*/ 0 w 117"/>
                <a:gd name="T9" fmla="*/ 837 h 837"/>
                <a:gd name="T10" fmla="*/ 0 60000 65536"/>
                <a:gd name="T11" fmla="*/ 0 60000 65536"/>
                <a:gd name="T12" fmla="*/ 0 60000 65536"/>
                <a:gd name="T13" fmla="*/ 0 60000 65536"/>
                <a:gd name="T14" fmla="*/ 0 60000 65536"/>
                <a:gd name="T15" fmla="*/ 0 w 117"/>
                <a:gd name="T16" fmla="*/ 0 h 837"/>
                <a:gd name="T17" fmla="*/ 117 w 117"/>
                <a:gd name="T18" fmla="*/ 837 h 837"/>
              </a:gdLst>
              <a:ahLst/>
              <a:cxnLst>
                <a:cxn ang="T10">
                  <a:pos x="T0" y="T1"/>
                </a:cxn>
                <a:cxn ang="T11">
                  <a:pos x="T2" y="T3"/>
                </a:cxn>
                <a:cxn ang="T12">
                  <a:pos x="T4" y="T5"/>
                </a:cxn>
                <a:cxn ang="T13">
                  <a:pos x="T6" y="T7"/>
                </a:cxn>
                <a:cxn ang="T14">
                  <a:pos x="T8" y="T9"/>
                </a:cxn>
              </a:cxnLst>
              <a:rect l="T15" t="T16" r="T17" b="T18"/>
              <a:pathLst>
                <a:path w="117" h="837">
                  <a:moveTo>
                    <a:pt x="117" y="0"/>
                  </a:moveTo>
                  <a:cubicBezTo>
                    <a:pt x="89" y="83"/>
                    <a:pt x="73" y="169"/>
                    <a:pt x="45" y="252"/>
                  </a:cubicBezTo>
                  <a:cubicBezTo>
                    <a:pt x="18" y="334"/>
                    <a:pt x="60" y="205"/>
                    <a:pt x="27" y="324"/>
                  </a:cubicBezTo>
                  <a:cubicBezTo>
                    <a:pt x="22" y="342"/>
                    <a:pt x="9" y="378"/>
                    <a:pt x="9" y="378"/>
                  </a:cubicBezTo>
                  <a:cubicBezTo>
                    <a:pt x="40" y="533"/>
                    <a:pt x="0" y="682"/>
                    <a:pt x="0" y="837"/>
                  </a:cubicBezTo>
                </a:path>
              </a:pathLst>
            </a:custGeom>
            <a:noFill/>
            <a:ln w="142875">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117767" name="Picture 19" descr="C:\Documents and Settings\Administrator\My Documents\My Pictures\blood righ-r.gif">
            <a:extLst>
              <a:ext uri="{FF2B5EF4-FFF2-40B4-BE49-F238E27FC236}">
                <a16:creationId xmlns:a16="http://schemas.microsoft.com/office/drawing/2014/main" id="{E59FA523-9A5B-474D-9A69-555105BC93E0}"/>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791200" y="3092450"/>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8" name="Picture 20" descr="C:\Documents and Settings\Administrator\My Documents\My Pictures\waste left-y.gif">
            <a:extLst>
              <a:ext uri="{FF2B5EF4-FFF2-40B4-BE49-F238E27FC236}">
                <a16:creationId xmlns:a16="http://schemas.microsoft.com/office/drawing/2014/main" id="{25B89569-FE2C-D540-8A95-A1313F528141}"/>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149975" y="34290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3" name="Text Box 21">
            <a:extLst>
              <a:ext uri="{FF2B5EF4-FFF2-40B4-BE49-F238E27FC236}">
                <a16:creationId xmlns:a16="http://schemas.microsoft.com/office/drawing/2014/main" id="{39564315-66FD-434B-B6E0-D7ADB280FD6B}"/>
              </a:ext>
            </a:extLst>
          </p:cNvPr>
          <p:cNvSpPr txBox="1">
            <a:spLocks noChangeArrowheads="1"/>
          </p:cNvSpPr>
          <p:nvPr/>
        </p:nvSpPr>
        <p:spPr bwMode="auto">
          <a:xfrm>
            <a:off x="152400" y="1111250"/>
            <a:ext cx="60198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sz="3600" dirty="0">
                <a:latin typeface="Microsoft Tai Le Regular"/>
                <a:ea typeface="+mn-ea"/>
              </a:rPr>
              <a:t>Inflammatory foods include:</a:t>
            </a:r>
          </a:p>
        </p:txBody>
      </p:sp>
      <p:sp>
        <p:nvSpPr>
          <p:cNvPr id="49174" name="Text Box 22">
            <a:extLst>
              <a:ext uri="{FF2B5EF4-FFF2-40B4-BE49-F238E27FC236}">
                <a16:creationId xmlns:a16="http://schemas.microsoft.com/office/drawing/2014/main" id="{8C0C2747-5DEC-C245-8DB1-18513451EBF9}"/>
              </a:ext>
            </a:extLst>
          </p:cNvPr>
          <p:cNvSpPr txBox="1">
            <a:spLocks noChangeArrowheads="1"/>
          </p:cNvSpPr>
          <p:nvPr/>
        </p:nvSpPr>
        <p:spPr bwMode="auto">
          <a:xfrm>
            <a:off x="152400" y="1600200"/>
            <a:ext cx="2057400" cy="1006475"/>
          </a:xfrm>
          <a:prstGeom prst="rect">
            <a:avLst/>
          </a:prstGeom>
          <a:noFill/>
          <a:ln w="9525">
            <a:noFill/>
            <a:miter lim="800000"/>
            <a:headEnd/>
            <a:tailEnd/>
          </a:ln>
          <a:effectLst/>
        </p:spPr>
        <p:txBody>
          <a:bodyPr>
            <a:spAutoFit/>
          </a:bodyPr>
          <a:lstStyle/>
          <a:p>
            <a:pPr algn="l">
              <a:spcBef>
                <a:spcPct val="50000"/>
              </a:spcBef>
              <a:defRPr/>
            </a:pPr>
            <a:r>
              <a:rPr lang="en-US" sz="6000" dirty="0">
                <a:solidFill>
                  <a:schemeClr val="tx2"/>
                </a:solidFill>
                <a:effectLst>
                  <a:outerShdw blurRad="38100" dist="38100" dir="2700000" algn="tl">
                    <a:srgbClr val="000000"/>
                  </a:outerShdw>
                </a:effectLst>
                <a:latin typeface="Microsoft Tai Le Regular"/>
                <a:ea typeface="+mn-ea"/>
              </a:rPr>
              <a:t>Dairy	</a:t>
            </a:r>
          </a:p>
        </p:txBody>
      </p:sp>
      <p:pic>
        <p:nvPicPr>
          <p:cNvPr id="117772" name="Picture 37" descr="F:\milk cookies.jpg">
            <a:extLst>
              <a:ext uri="{FF2B5EF4-FFF2-40B4-BE49-F238E27FC236}">
                <a16:creationId xmlns:a16="http://schemas.microsoft.com/office/drawing/2014/main" id="{92F7BADF-8BCE-C045-B4DC-AB8A770A1B8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2743200"/>
            <a:ext cx="2449513" cy="3683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17773" name="Picture 38" descr="F:\cheese.jpg">
            <a:extLst>
              <a:ext uri="{FF2B5EF4-FFF2-40B4-BE49-F238E27FC236}">
                <a16:creationId xmlns:a16="http://schemas.microsoft.com/office/drawing/2014/main" id="{616C115D-84D4-9746-99FC-76A9EB587F8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8000" y="3200400"/>
            <a:ext cx="4572000" cy="30511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bacteria.jpg">
            <a:extLst>
              <a:ext uri="{FF2B5EF4-FFF2-40B4-BE49-F238E27FC236}">
                <a16:creationId xmlns:a16="http://schemas.microsoft.com/office/drawing/2014/main" id="{DE59F370-792F-E542-9200-2BD43498D93B}"/>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657600" y="3733800"/>
            <a:ext cx="3175000" cy="2120900"/>
          </a:xfrm>
          <a:prstGeom prst="rect">
            <a:avLst/>
          </a:prstGeom>
          <a:noFill/>
          <a:ln w="76200">
            <a:solidFill>
              <a:srgbClr val="6F464E"/>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4" name="Group 2">
            <a:extLst>
              <a:ext uri="{FF2B5EF4-FFF2-40B4-BE49-F238E27FC236}">
                <a16:creationId xmlns:a16="http://schemas.microsoft.com/office/drawing/2014/main" id="{94D318A3-A84F-FB4E-9E4B-B997D93886CA}"/>
              </a:ext>
            </a:extLst>
          </p:cNvPr>
          <p:cNvGrpSpPr>
            <a:grpSpLocks/>
          </p:cNvGrpSpPr>
          <p:nvPr/>
        </p:nvGrpSpPr>
        <p:grpSpPr bwMode="auto">
          <a:xfrm>
            <a:off x="6535738" y="-290513"/>
            <a:ext cx="2492375" cy="7272338"/>
            <a:chOff x="4049" y="-183"/>
            <a:chExt cx="1570" cy="4581"/>
          </a:xfrm>
        </p:grpSpPr>
        <p:sp>
          <p:nvSpPr>
            <p:cNvPr id="120854" name="Freeform 3">
              <a:extLst>
                <a:ext uri="{FF2B5EF4-FFF2-40B4-BE49-F238E27FC236}">
                  <a16:creationId xmlns:a16="http://schemas.microsoft.com/office/drawing/2014/main" id="{D5B4031B-7DFC-B34B-805A-B56CB8BE6C4F}"/>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0855" name="Freeform 4">
              <a:extLst>
                <a:ext uri="{FF2B5EF4-FFF2-40B4-BE49-F238E27FC236}">
                  <a16:creationId xmlns:a16="http://schemas.microsoft.com/office/drawing/2014/main" id="{33E225E6-8753-8648-9B03-10B1BB20871D}"/>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20835" name="Group 5">
            <a:extLst>
              <a:ext uri="{FF2B5EF4-FFF2-40B4-BE49-F238E27FC236}">
                <a16:creationId xmlns:a16="http://schemas.microsoft.com/office/drawing/2014/main" id="{76D29576-1E88-8943-AC2A-CEC36A3B0623}"/>
              </a:ext>
            </a:extLst>
          </p:cNvPr>
          <p:cNvGrpSpPr>
            <a:grpSpLocks/>
          </p:cNvGrpSpPr>
          <p:nvPr/>
        </p:nvGrpSpPr>
        <p:grpSpPr bwMode="auto">
          <a:xfrm>
            <a:off x="6556375" y="3200400"/>
            <a:ext cx="2271713" cy="460375"/>
            <a:chOff x="4062" y="2016"/>
            <a:chExt cx="1431" cy="290"/>
          </a:xfrm>
        </p:grpSpPr>
        <p:sp>
          <p:nvSpPr>
            <p:cNvPr id="120852" name="Freeform 6">
              <a:extLst>
                <a:ext uri="{FF2B5EF4-FFF2-40B4-BE49-F238E27FC236}">
                  <a16:creationId xmlns:a16="http://schemas.microsoft.com/office/drawing/2014/main" id="{692F1D1C-7FE0-EA46-8D55-7B5B653578B2}"/>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0853" name="Freeform 7">
              <a:extLst>
                <a:ext uri="{FF2B5EF4-FFF2-40B4-BE49-F238E27FC236}">
                  <a16:creationId xmlns:a16="http://schemas.microsoft.com/office/drawing/2014/main" id="{BE154D76-C30C-C246-86EA-D9E9FC3D1AA1}"/>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20836" name="Group 8">
            <a:extLst>
              <a:ext uri="{FF2B5EF4-FFF2-40B4-BE49-F238E27FC236}">
                <a16:creationId xmlns:a16="http://schemas.microsoft.com/office/drawing/2014/main" id="{2E1B1FAA-3EF6-A346-ABD8-1850842B3DE0}"/>
              </a:ext>
            </a:extLst>
          </p:cNvPr>
          <p:cNvGrpSpPr>
            <a:grpSpLocks/>
          </p:cNvGrpSpPr>
          <p:nvPr/>
        </p:nvGrpSpPr>
        <p:grpSpPr bwMode="auto">
          <a:xfrm>
            <a:off x="6308725" y="1828800"/>
            <a:ext cx="2835275" cy="3028950"/>
            <a:chOff x="3906" y="1152"/>
            <a:chExt cx="1786" cy="1908"/>
          </a:xfrm>
        </p:grpSpPr>
        <p:sp>
          <p:nvSpPr>
            <p:cNvPr id="120850" name="Freeform 9">
              <a:extLst>
                <a:ext uri="{FF2B5EF4-FFF2-40B4-BE49-F238E27FC236}">
                  <a16:creationId xmlns:a16="http://schemas.microsoft.com/office/drawing/2014/main" id="{17D6A6FA-154B-A440-8C6F-393475CFF1AB}"/>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0851" name="Freeform 10">
              <a:extLst>
                <a:ext uri="{FF2B5EF4-FFF2-40B4-BE49-F238E27FC236}">
                  <a16:creationId xmlns:a16="http://schemas.microsoft.com/office/drawing/2014/main" id="{C28E6901-817F-8C4E-BD82-73E3992355A8}"/>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20837" name="Group 11">
            <a:extLst>
              <a:ext uri="{FF2B5EF4-FFF2-40B4-BE49-F238E27FC236}">
                <a16:creationId xmlns:a16="http://schemas.microsoft.com/office/drawing/2014/main" id="{AD8C186C-2C35-864E-98D1-B6A75A1FF697}"/>
              </a:ext>
            </a:extLst>
          </p:cNvPr>
          <p:cNvGrpSpPr>
            <a:grpSpLocks/>
          </p:cNvGrpSpPr>
          <p:nvPr/>
        </p:nvGrpSpPr>
        <p:grpSpPr bwMode="auto">
          <a:xfrm>
            <a:off x="5630863" y="-381000"/>
            <a:ext cx="1639887" cy="7315200"/>
            <a:chOff x="3413" y="-144"/>
            <a:chExt cx="1033" cy="4419"/>
          </a:xfrm>
        </p:grpSpPr>
        <p:sp>
          <p:nvSpPr>
            <p:cNvPr id="120847" name="Freeform 12">
              <a:extLst>
                <a:ext uri="{FF2B5EF4-FFF2-40B4-BE49-F238E27FC236}">
                  <a16:creationId xmlns:a16="http://schemas.microsoft.com/office/drawing/2014/main" id="{D904F681-607E-934C-A997-8DD7CA1DCD1D}"/>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0848" name="Freeform 13">
              <a:extLst>
                <a:ext uri="{FF2B5EF4-FFF2-40B4-BE49-F238E27FC236}">
                  <a16:creationId xmlns:a16="http://schemas.microsoft.com/office/drawing/2014/main" id="{076428C3-0484-3C42-BEEC-E8AC03C0DCE5}"/>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0849" name="Freeform 14">
              <a:extLst>
                <a:ext uri="{FF2B5EF4-FFF2-40B4-BE49-F238E27FC236}">
                  <a16:creationId xmlns:a16="http://schemas.microsoft.com/office/drawing/2014/main" id="{02379DA2-DF45-114D-9F35-6731BADF928F}"/>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20838" name="Group 16">
            <a:extLst>
              <a:ext uri="{FF2B5EF4-FFF2-40B4-BE49-F238E27FC236}">
                <a16:creationId xmlns:a16="http://schemas.microsoft.com/office/drawing/2014/main" id="{E8868E80-EA14-CB42-AD20-3B887810A657}"/>
              </a:ext>
            </a:extLst>
          </p:cNvPr>
          <p:cNvGrpSpPr>
            <a:grpSpLocks/>
          </p:cNvGrpSpPr>
          <p:nvPr/>
        </p:nvGrpSpPr>
        <p:grpSpPr bwMode="auto">
          <a:xfrm>
            <a:off x="5899150" y="2438400"/>
            <a:ext cx="533400" cy="1371600"/>
            <a:chOff x="3648" y="1536"/>
            <a:chExt cx="336" cy="864"/>
          </a:xfrm>
        </p:grpSpPr>
        <p:sp>
          <p:nvSpPr>
            <p:cNvPr id="120845" name="Freeform 17">
              <a:extLst>
                <a:ext uri="{FF2B5EF4-FFF2-40B4-BE49-F238E27FC236}">
                  <a16:creationId xmlns:a16="http://schemas.microsoft.com/office/drawing/2014/main" id="{79041349-BB85-8740-A3F3-140ECED6EB24}"/>
                </a:ext>
              </a:extLst>
            </p:cNvPr>
            <p:cNvSpPr>
              <a:spLocks/>
            </p:cNvSpPr>
            <p:nvPr/>
          </p:nvSpPr>
          <p:spPr bwMode="auto">
            <a:xfrm>
              <a:off x="3862" y="1536"/>
              <a:ext cx="122" cy="864"/>
            </a:xfrm>
            <a:custGeom>
              <a:avLst/>
              <a:gdLst>
                <a:gd name="T0" fmla="*/ 122 w 122"/>
                <a:gd name="T1" fmla="*/ 0 h 864"/>
                <a:gd name="T2" fmla="*/ 59 w 122"/>
                <a:gd name="T3" fmla="*/ 198 h 864"/>
                <a:gd name="T4" fmla="*/ 32 w 122"/>
                <a:gd name="T5" fmla="*/ 297 h 864"/>
                <a:gd name="T6" fmla="*/ 23 w 122"/>
                <a:gd name="T7" fmla="*/ 324 h 864"/>
                <a:gd name="T8" fmla="*/ 23 w 122"/>
                <a:gd name="T9" fmla="*/ 864 h 864"/>
                <a:gd name="T10" fmla="*/ 0 60000 65536"/>
                <a:gd name="T11" fmla="*/ 0 60000 65536"/>
                <a:gd name="T12" fmla="*/ 0 60000 65536"/>
                <a:gd name="T13" fmla="*/ 0 60000 65536"/>
                <a:gd name="T14" fmla="*/ 0 60000 65536"/>
                <a:gd name="T15" fmla="*/ 0 w 122"/>
                <a:gd name="T16" fmla="*/ 0 h 864"/>
                <a:gd name="T17" fmla="*/ 122 w 122"/>
                <a:gd name="T18" fmla="*/ 864 h 864"/>
              </a:gdLst>
              <a:ahLst/>
              <a:cxnLst>
                <a:cxn ang="T10">
                  <a:pos x="T0" y="T1"/>
                </a:cxn>
                <a:cxn ang="T11">
                  <a:pos x="T2" y="T3"/>
                </a:cxn>
                <a:cxn ang="T12">
                  <a:pos x="T4" y="T5"/>
                </a:cxn>
                <a:cxn ang="T13">
                  <a:pos x="T6" y="T7"/>
                </a:cxn>
                <a:cxn ang="T14">
                  <a:pos x="T8" y="T9"/>
                </a:cxn>
              </a:cxnLst>
              <a:rect l="T15" t="T16" r="T17" b="T18"/>
              <a:pathLst>
                <a:path w="122" h="864">
                  <a:moveTo>
                    <a:pt x="122" y="0"/>
                  </a:moveTo>
                  <a:cubicBezTo>
                    <a:pt x="84" y="57"/>
                    <a:pt x="74" y="132"/>
                    <a:pt x="59" y="198"/>
                  </a:cubicBezTo>
                  <a:cubicBezTo>
                    <a:pt x="42" y="274"/>
                    <a:pt x="60" y="213"/>
                    <a:pt x="32" y="297"/>
                  </a:cubicBezTo>
                  <a:cubicBezTo>
                    <a:pt x="29" y="306"/>
                    <a:pt x="23" y="324"/>
                    <a:pt x="23" y="324"/>
                  </a:cubicBezTo>
                  <a:cubicBezTo>
                    <a:pt x="0" y="508"/>
                    <a:pt x="23" y="681"/>
                    <a:pt x="23" y="864"/>
                  </a:cubicBezTo>
                </a:path>
              </a:pathLst>
            </a:custGeom>
            <a:noFill/>
            <a:ln w="139700">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0846" name="Freeform 18">
              <a:extLst>
                <a:ext uri="{FF2B5EF4-FFF2-40B4-BE49-F238E27FC236}">
                  <a16:creationId xmlns:a16="http://schemas.microsoft.com/office/drawing/2014/main" id="{8119D218-4904-5443-A649-E5993F7E5CCE}"/>
                </a:ext>
              </a:extLst>
            </p:cNvPr>
            <p:cNvSpPr>
              <a:spLocks/>
            </p:cNvSpPr>
            <p:nvPr/>
          </p:nvSpPr>
          <p:spPr bwMode="auto">
            <a:xfrm>
              <a:off x="3648" y="1536"/>
              <a:ext cx="117" cy="837"/>
            </a:xfrm>
            <a:custGeom>
              <a:avLst/>
              <a:gdLst>
                <a:gd name="T0" fmla="*/ 117 w 117"/>
                <a:gd name="T1" fmla="*/ 0 h 837"/>
                <a:gd name="T2" fmla="*/ 45 w 117"/>
                <a:gd name="T3" fmla="*/ 252 h 837"/>
                <a:gd name="T4" fmla="*/ 27 w 117"/>
                <a:gd name="T5" fmla="*/ 324 h 837"/>
                <a:gd name="T6" fmla="*/ 9 w 117"/>
                <a:gd name="T7" fmla="*/ 378 h 837"/>
                <a:gd name="T8" fmla="*/ 0 w 117"/>
                <a:gd name="T9" fmla="*/ 837 h 837"/>
                <a:gd name="T10" fmla="*/ 0 60000 65536"/>
                <a:gd name="T11" fmla="*/ 0 60000 65536"/>
                <a:gd name="T12" fmla="*/ 0 60000 65536"/>
                <a:gd name="T13" fmla="*/ 0 60000 65536"/>
                <a:gd name="T14" fmla="*/ 0 60000 65536"/>
                <a:gd name="T15" fmla="*/ 0 w 117"/>
                <a:gd name="T16" fmla="*/ 0 h 837"/>
                <a:gd name="T17" fmla="*/ 117 w 117"/>
                <a:gd name="T18" fmla="*/ 837 h 837"/>
              </a:gdLst>
              <a:ahLst/>
              <a:cxnLst>
                <a:cxn ang="T10">
                  <a:pos x="T0" y="T1"/>
                </a:cxn>
                <a:cxn ang="T11">
                  <a:pos x="T2" y="T3"/>
                </a:cxn>
                <a:cxn ang="T12">
                  <a:pos x="T4" y="T5"/>
                </a:cxn>
                <a:cxn ang="T13">
                  <a:pos x="T6" y="T7"/>
                </a:cxn>
                <a:cxn ang="T14">
                  <a:pos x="T8" y="T9"/>
                </a:cxn>
              </a:cxnLst>
              <a:rect l="T15" t="T16" r="T17" b="T18"/>
              <a:pathLst>
                <a:path w="117" h="837">
                  <a:moveTo>
                    <a:pt x="117" y="0"/>
                  </a:moveTo>
                  <a:cubicBezTo>
                    <a:pt x="89" y="83"/>
                    <a:pt x="73" y="169"/>
                    <a:pt x="45" y="252"/>
                  </a:cubicBezTo>
                  <a:cubicBezTo>
                    <a:pt x="18" y="334"/>
                    <a:pt x="60" y="205"/>
                    <a:pt x="27" y="324"/>
                  </a:cubicBezTo>
                  <a:cubicBezTo>
                    <a:pt x="22" y="342"/>
                    <a:pt x="9" y="378"/>
                    <a:pt x="9" y="378"/>
                  </a:cubicBezTo>
                  <a:cubicBezTo>
                    <a:pt x="40" y="533"/>
                    <a:pt x="0" y="682"/>
                    <a:pt x="0" y="837"/>
                  </a:cubicBezTo>
                </a:path>
              </a:pathLst>
            </a:custGeom>
            <a:noFill/>
            <a:ln w="142875">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120839" name="Picture 19" descr="C:\Documents and Settings\Administrator\My Documents\My Pictures\blood righ-r.gif">
            <a:extLst>
              <a:ext uri="{FF2B5EF4-FFF2-40B4-BE49-F238E27FC236}">
                <a16:creationId xmlns:a16="http://schemas.microsoft.com/office/drawing/2014/main" id="{EE7BD386-7537-454D-8CA0-E92AF494C2C9}"/>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899150" y="3092450"/>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20" descr="C:\Documents and Settings\Administrator\My Documents\My Pictures\waste left-y.gif">
            <a:extLst>
              <a:ext uri="{FF2B5EF4-FFF2-40B4-BE49-F238E27FC236}">
                <a16:creationId xmlns:a16="http://schemas.microsoft.com/office/drawing/2014/main" id="{173411C6-AE8C-FF4A-B239-A29F88146AAE}"/>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257925" y="34290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1" name="Text Box 21">
            <a:extLst>
              <a:ext uri="{FF2B5EF4-FFF2-40B4-BE49-F238E27FC236}">
                <a16:creationId xmlns:a16="http://schemas.microsoft.com/office/drawing/2014/main" id="{FF8CFABE-66F0-FE46-920C-EE2E139D4D86}"/>
              </a:ext>
            </a:extLst>
          </p:cNvPr>
          <p:cNvSpPr txBox="1">
            <a:spLocks noChangeArrowheads="1"/>
          </p:cNvSpPr>
          <p:nvPr/>
        </p:nvSpPr>
        <p:spPr bwMode="auto">
          <a:xfrm>
            <a:off x="152400" y="1035050"/>
            <a:ext cx="601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3600" dirty="0">
                <a:latin typeface="Microsoft Tai Le Regular"/>
              </a:rPr>
              <a:t>Inflammatory foods include:</a:t>
            </a:r>
          </a:p>
        </p:txBody>
      </p:sp>
      <p:sp>
        <p:nvSpPr>
          <p:cNvPr id="120842" name="Text Box 22">
            <a:extLst>
              <a:ext uri="{FF2B5EF4-FFF2-40B4-BE49-F238E27FC236}">
                <a16:creationId xmlns:a16="http://schemas.microsoft.com/office/drawing/2014/main" id="{6388E4D5-A3CA-FC47-B205-61E1FC15352D}"/>
              </a:ext>
            </a:extLst>
          </p:cNvPr>
          <p:cNvSpPr txBox="1">
            <a:spLocks noChangeArrowheads="1"/>
          </p:cNvSpPr>
          <p:nvPr/>
        </p:nvSpPr>
        <p:spPr bwMode="auto">
          <a:xfrm>
            <a:off x="304800" y="1524000"/>
            <a:ext cx="62801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4400" dirty="0">
                <a:solidFill>
                  <a:schemeClr val="tx2"/>
                </a:solidFill>
                <a:latin typeface="Microsoft Tai Le Regular"/>
              </a:rPr>
              <a:t>Foods with aflatoxins.</a:t>
            </a:r>
          </a:p>
        </p:txBody>
      </p:sp>
      <p:pic>
        <p:nvPicPr>
          <p:cNvPr id="24" name="Picture 23" descr="wine.jpg">
            <a:extLst>
              <a:ext uri="{FF2B5EF4-FFF2-40B4-BE49-F238E27FC236}">
                <a16:creationId xmlns:a16="http://schemas.microsoft.com/office/drawing/2014/main" id="{482123F2-8354-1641-80C9-D2E6191A334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 y="2362200"/>
            <a:ext cx="4583113" cy="4191000"/>
          </a:xfrm>
          <a:prstGeom prst="rect">
            <a:avLst/>
          </a:prstGeom>
          <a:noFill/>
          <a:ln w="38100">
            <a:solidFill>
              <a:srgbClr val="FDFBDB"/>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2" name="Group 1026">
            <a:extLst>
              <a:ext uri="{FF2B5EF4-FFF2-40B4-BE49-F238E27FC236}">
                <a16:creationId xmlns:a16="http://schemas.microsoft.com/office/drawing/2014/main" id="{7A73F023-C5E9-3B45-821A-A28D399ED3B4}"/>
              </a:ext>
            </a:extLst>
          </p:cNvPr>
          <p:cNvGrpSpPr>
            <a:grpSpLocks/>
          </p:cNvGrpSpPr>
          <p:nvPr/>
        </p:nvGrpSpPr>
        <p:grpSpPr bwMode="auto">
          <a:xfrm>
            <a:off x="6535738" y="-290513"/>
            <a:ext cx="2492375" cy="7272338"/>
            <a:chOff x="4049" y="-183"/>
            <a:chExt cx="1570" cy="4581"/>
          </a:xfrm>
        </p:grpSpPr>
        <p:sp>
          <p:nvSpPr>
            <p:cNvPr id="122904" name="Freeform 1027">
              <a:extLst>
                <a:ext uri="{FF2B5EF4-FFF2-40B4-BE49-F238E27FC236}">
                  <a16:creationId xmlns:a16="http://schemas.microsoft.com/office/drawing/2014/main" id="{3836D734-D5AA-2549-87ED-066235ADDB7F}"/>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2905" name="Freeform 1028">
              <a:extLst>
                <a:ext uri="{FF2B5EF4-FFF2-40B4-BE49-F238E27FC236}">
                  <a16:creationId xmlns:a16="http://schemas.microsoft.com/office/drawing/2014/main" id="{FB46093E-856D-7349-853A-E5DC2A80A9D6}"/>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22883" name="Group 1029">
            <a:extLst>
              <a:ext uri="{FF2B5EF4-FFF2-40B4-BE49-F238E27FC236}">
                <a16:creationId xmlns:a16="http://schemas.microsoft.com/office/drawing/2014/main" id="{E401BE56-A33A-4449-AB79-736C5BCDD83B}"/>
              </a:ext>
            </a:extLst>
          </p:cNvPr>
          <p:cNvGrpSpPr>
            <a:grpSpLocks/>
          </p:cNvGrpSpPr>
          <p:nvPr/>
        </p:nvGrpSpPr>
        <p:grpSpPr bwMode="auto">
          <a:xfrm>
            <a:off x="6556375" y="3200400"/>
            <a:ext cx="2271713" cy="460375"/>
            <a:chOff x="4062" y="2016"/>
            <a:chExt cx="1431" cy="290"/>
          </a:xfrm>
        </p:grpSpPr>
        <p:sp>
          <p:nvSpPr>
            <p:cNvPr id="122902" name="Freeform 1030">
              <a:extLst>
                <a:ext uri="{FF2B5EF4-FFF2-40B4-BE49-F238E27FC236}">
                  <a16:creationId xmlns:a16="http://schemas.microsoft.com/office/drawing/2014/main" id="{34F38597-339D-324F-BC05-7D37AC941670}"/>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2903" name="Freeform 1031">
              <a:extLst>
                <a:ext uri="{FF2B5EF4-FFF2-40B4-BE49-F238E27FC236}">
                  <a16:creationId xmlns:a16="http://schemas.microsoft.com/office/drawing/2014/main" id="{872CAEB0-B5D3-6640-B020-B94049302143}"/>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22884" name="Group 1032">
            <a:extLst>
              <a:ext uri="{FF2B5EF4-FFF2-40B4-BE49-F238E27FC236}">
                <a16:creationId xmlns:a16="http://schemas.microsoft.com/office/drawing/2014/main" id="{DF6ACD9A-F0FA-D24A-BAA0-8E0B23F93626}"/>
              </a:ext>
            </a:extLst>
          </p:cNvPr>
          <p:cNvGrpSpPr>
            <a:grpSpLocks/>
          </p:cNvGrpSpPr>
          <p:nvPr/>
        </p:nvGrpSpPr>
        <p:grpSpPr bwMode="auto">
          <a:xfrm>
            <a:off x="6308725" y="1828800"/>
            <a:ext cx="2835275" cy="3028950"/>
            <a:chOff x="3906" y="1152"/>
            <a:chExt cx="1786" cy="1908"/>
          </a:xfrm>
        </p:grpSpPr>
        <p:sp>
          <p:nvSpPr>
            <p:cNvPr id="122900" name="Freeform 1033">
              <a:extLst>
                <a:ext uri="{FF2B5EF4-FFF2-40B4-BE49-F238E27FC236}">
                  <a16:creationId xmlns:a16="http://schemas.microsoft.com/office/drawing/2014/main" id="{2BD2622E-4192-2641-8BE0-B3C90C0EFF21}"/>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2901" name="Freeform 1034">
              <a:extLst>
                <a:ext uri="{FF2B5EF4-FFF2-40B4-BE49-F238E27FC236}">
                  <a16:creationId xmlns:a16="http://schemas.microsoft.com/office/drawing/2014/main" id="{90277E30-79DE-1643-9AF7-EDBA44DA20EA}"/>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22885" name="Group 1035">
            <a:extLst>
              <a:ext uri="{FF2B5EF4-FFF2-40B4-BE49-F238E27FC236}">
                <a16:creationId xmlns:a16="http://schemas.microsoft.com/office/drawing/2014/main" id="{9700DD2C-DB2D-2F49-BFC1-15132FEB57E2}"/>
              </a:ext>
            </a:extLst>
          </p:cNvPr>
          <p:cNvGrpSpPr>
            <a:grpSpLocks/>
          </p:cNvGrpSpPr>
          <p:nvPr/>
        </p:nvGrpSpPr>
        <p:grpSpPr bwMode="auto">
          <a:xfrm>
            <a:off x="5630863" y="-381000"/>
            <a:ext cx="1639887" cy="7315200"/>
            <a:chOff x="3413" y="-144"/>
            <a:chExt cx="1033" cy="4419"/>
          </a:xfrm>
        </p:grpSpPr>
        <p:sp>
          <p:nvSpPr>
            <p:cNvPr id="122897" name="Freeform 1036">
              <a:extLst>
                <a:ext uri="{FF2B5EF4-FFF2-40B4-BE49-F238E27FC236}">
                  <a16:creationId xmlns:a16="http://schemas.microsoft.com/office/drawing/2014/main" id="{5C235DA7-5644-DF46-9F7C-056CD4EF1653}"/>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2898" name="Freeform 1037">
              <a:extLst>
                <a:ext uri="{FF2B5EF4-FFF2-40B4-BE49-F238E27FC236}">
                  <a16:creationId xmlns:a16="http://schemas.microsoft.com/office/drawing/2014/main" id="{B7383458-13BE-9A49-A89D-D16C657281BB}"/>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2899" name="Freeform 1038">
              <a:extLst>
                <a:ext uri="{FF2B5EF4-FFF2-40B4-BE49-F238E27FC236}">
                  <a16:creationId xmlns:a16="http://schemas.microsoft.com/office/drawing/2014/main" id="{290FB2E1-2AFE-2746-8273-E0E5520E217B}"/>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22886" name="Group 1040">
            <a:extLst>
              <a:ext uri="{FF2B5EF4-FFF2-40B4-BE49-F238E27FC236}">
                <a16:creationId xmlns:a16="http://schemas.microsoft.com/office/drawing/2014/main" id="{75CBDBB1-6793-A244-A7FB-83CACCD636A9}"/>
              </a:ext>
            </a:extLst>
          </p:cNvPr>
          <p:cNvGrpSpPr>
            <a:grpSpLocks/>
          </p:cNvGrpSpPr>
          <p:nvPr/>
        </p:nvGrpSpPr>
        <p:grpSpPr bwMode="auto">
          <a:xfrm>
            <a:off x="5899150" y="2438400"/>
            <a:ext cx="533400" cy="1371600"/>
            <a:chOff x="3648" y="1536"/>
            <a:chExt cx="336" cy="864"/>
          </a:xfrm>
        </p:grpSpPr>
        <p:sp>
          <p:nvSpPr>
            <p:cNvPr id="122895" name="Freeform 1041">
              <a:extLst>
                <a:ext uri="{FF2B5EF4-FFF2-40B4-BE49-F238E27FC236}">
                  <a16:creationId xmlns:a16="http://schemas.microsoft.com/office/drawing/2014/main" id="{DAEB3847-3AA1-7243-AB1C-1AA15DD26FC1}"/>
                </a:ext>
              </a:extLst>
            </p:cNvPr>
            <p:cNvSpPr>
              <a:spLocks/>
            </p:cNvSpPr>
            <p:nvPr/>
          </p:nvSpPr>
          <p:spPr bwMode="auto">
            <a:xfrm>
              <a:off x="3862" y="1536"/>
              <a:ext cx="122" cy="864"/>
            </a:xfrm>
            <a:custGeom>
              <a:avLst/>
              <a:gdLst>
                <a:gd name="T0" fmla="*/ 122 w 122"/>
                <a:gd name="T1" fmla="*/ 0 h 864"/>
                <a:gd name="T2" fmla="*/ 59 w 122"/>
                <a:gd name="T3" fmla="*/ 198 h 864"/>
                <a:gd name="T4" fmla="*/ 32 w 122"/>
                <a:gd name="T5" fmla="*/ 297 h 864"/>
                <a:gd name="T6" fmla="*/ 23 w 122"/>
                <a:gd name="T7" fmla="*/ 324 h 864"/>
                <a:gd name="T8" fmla="*/ 23 w 122"/>
                <a:gd name="T9" fmla="*/ 864 h 864"/>
                <a:gd name="T10" fmla="*/ 0 60000 65536"/>
                <a:gd name="T11" fmla="*/ 0 60000 65536"/>
                <a:gd name="T12" fmla="*/ 0 60000 65536"/>
                <a:gd name="T13" fmla="*/ 0 60000 65536"/>
                <a:gd name="T14" fmla="*/ 0 60000 65536"/>
                <a:gd name="T15" fmla="*/ 0 w 122"/>
                <a:gd name="T16" fmla="*/ 0 h 864"/>
                <a:gd name="T17" fmla="*/ 122 w 122"/>
                <a:gd name="T18" fmla="*/ 864 h 864"/>
              </a:gdLst>
              <a:ahLst/>
              <a:cxnLst>
                <a:cxn ang="T10">
                  <a:pos x="T0" y="T1"/>
                </a:cxn>
                <a:cxn ang="T11">
                  <a:pos x="T2" y="T3"/>
                </a:cxn>
                <a:cxn ang="T12">
                  <a:pos x="T4" y="T5"/>
                </a:cxn>
                <a:cxn ang="T13">
                  <a:pos x="T6" y="T7"/>
                </a:cxn>
                <a:cxn ang="T14">
                  <a:pos x="T8" y="T9"/>
                </a:cxn>
              </a:cxnLst>
              <a:rect l="T15" t="T16" r="T17" b="T18"/>
              <a:pathLst>
                <a:path w="122" h="864">
                  <a:moveTo>
                    <a:pt x="122" y="0"/>
                  </a:moveTo>
                  <a:cubicBezTo>
                    <a:pt x="84" y="57"/>
                    <a:pt x="74" y="132"/>
                    <a:pt x="59" y="198"/>
                  </a:cubicBezTo>
                  <a:cubicBezTo>
                    <a:pt x="42" y="274"/>
                    <a:pt x="60" y="213"/>
                    <a:pt x="32" y="297"/>
                  </a:cubicBezTo>
                  <a:cubicBezTo>
                    <a:pt x="29" y="306"/>
                    <a:pt x="23" y="324"/>
                    <a:pt x="23" y="324"/>
                  </a:cubicBezTo>
                  <a:cubicBezTo>
                    <a:pt x="0" y="508"/>
                    <a:pt x="23" y="681"/>
                    <a:pt x="23" y="864"/>
                  </a:cubicBezTo>
                </a:path>
              </a:pathLst>
            </a:custGeom>
            <a:noFill/>
            <a:ln w="139700">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2896" name="Freeform 1042">
              <a:extLst>
                <a:ext uri="{FF2B5EF4-FFF2-40B4-BE49-F238E27FC236}">
                  <a16:creationId xmlns:a16="http://schemas.microsoft.com/office/drawing/2014/main" id="{2A74BF7B-4FD4-7446-B2FF-D532CB5962E1}"/>
                </a:ext>
              </a:extLst>
            </p:cNvPr>
            <p:cNvSpPr>
              <a:spLocks/>
            </p:cNvSpPr>
            <p:nvPr/>
          </p:nvSpPr>
          <p:spPr bwMode="auto">
            <a:xfrm>
              <a:off x="3648" y="1536"/>
              <a:ext cx="117" cy="837"/>
            </a:xfrm>
            <a:custGeom>
              <a:avLst/>
              <a:gdLst>
                <a:gd name="T0" fmla="*/ 117 w 117"/>
                <a:gd name="T1" fmla="*/ 0 h 837"/>
                <a:gd name="T2" fmla="*/ 45 w 117"/>
                <a:gd name="T3" fmla="*/ 252 h 837"/>
                <a:gd name="T4" fmla="*/ 27 w 117"/>
                <a:gd name="T5" fmla="*/ 324 h 837"/>
                <a:gd name="T6" fmla="*/ 9 w 117"/>
                <a:gd name="T7" fmla="*/ 378 h 837"/>
                <a:gd name="T8" fmla="*/ 0 w 117"/>
                <a:gd name="T9" fmla="*/ 837 h 837"/>
                <a:gd name="T10" fmla="*/ 0 60000 65536"/>
                <a:gd name="T11" fmla="*/ 0 60000 65536"/>
                <a:gd name="T12" fmla="*/ 0 60000 65536"/>
                <a:gd name="T13" fmla="*/ 0 60000 65536"/>
                <a:gd name="T14" fmla="*/ 0 60000 65536"/>
                <a:gd name="T15" fmla="*/ 0 w 117"/>
                <a:gd name="T16" fmla="*/ 0 h 837"/>
                <a:gd name="T17" fmla="*/ 117 w 117"/>
                <a:gd name="T18" fmla="*/ 837 h 837"/>
              </a:gdLst>
              <a:ahLst/>
              <a:cxnLst>
                <a:cxn ang="T10">
                  <a:pos x="T0" y="T1"/>
                </a:cxn>
                <a:cxn ang="T11">
                  <a:pos x="T2" y="T3"/>
                </a:cxn>
                <a:cxn ang="T12">
                  <a:pos x="T4" y="T5"/>
                </a:cxn>
                <a:cxn ang="T13">
                  <a:pos x="T6" y="T7"/>
                </a:cxn>
                <a:cxn ang="T14">
                  <a:pos x="T8" y="T9"/>
                </a:cxn>
              </a:cxnLst>
              <a:rect l="T15" t="T16" r="T17" b="T18"/>
              <a:pathLst>
                <a:path w="117" h="837">
                  <a:moveTo>
                    <a:pt x="117" y="0"/>
                  </a:moveTo>
                  <a:cubicBezTo>
                    <a:pt x="89" y="83"/>
                    <a:pt x="73" y="169"/>
                    <a:pt x="45" y="252"/>
                  </a:cubicBezTo>
                  <a:cubicBezTo>
                    <a:pt x="18" y="334"/>
                    <a:pt x="60" y="205"/>
                    <a:pt x="27" y="324"/>
                  </a:cubicBezTo>
                  <a:cubicBezTo>
                    <a:pt x="22" y="342"/>
                    <a:pt x="9" y="378"/>
                    <a:pt x="9" y="378"/>
                  </a:cubicBezTo>
                  <a:cubicBezTo>
                    <a:pt x="40" y="533"/>
                    <a:pt x="0" y="682"/>
                    <a:pt x="0" y="837"/>
                  </a:cubicBezTo>
                </a:path>
              </a:pathLst>
            </a:custGeom>
            <a:noFill/>
            <a:ln w="142875">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122887" name="Picture 1043" descr="C:\Documents and Settings\Administrator\My Documents\My Pictures\blood righ-r.gif">
            <a:extLst>
              <a:ext uri="{FF2B5EF4-FFF2-40B4-BE49-F238E27FC236}">
                <a16:creationId xmlns:a16="http://schemas.microsoft.com/office/drawing/2014/main" id="{915F965E-FA04-2348-BDC0-4AE6CB6E3D8D}"/>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899150" y="3092450"/>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8" name="Picture 1044" descr="C:\Documents and Settings\Administrator\My Documents\My Pictures\waste left-y.gif">
            <a:extLst>
              <a:ext uri="{FF2B5EF4-FFF2-40B4-BE49-F238E27FC236}">
                <a16:creationId xmlns:a16="http://schemas.microsoft.com/office/drawing/2014/main" id="{5FE6F0A1-F715-2742-885E-8C50AD305DB2}"/>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257925" y="34290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9" name="Text Box 1045">
            <a:extLst>
              <a:ext uri="{FF2B5EF4-FFF2-40B4-BE49-F238E27FC236}">
                <a16:creationId xmlns:a16="http://schemas.microsoft.com/office/drawing/2014/main" id="{DA2F0240-82F3-EE47-B875-6659E290B0AE}"/>
              </a:ext>
            </a:extLst>
          </p:cNvPr>
          <p:cNvSpPr txBox="1">
            <a:spLocks noChangeArrowheads="1"/>
          </p:cNvSpPr>
          <p:nvPr/>
        </p:nvSpPr>
        <p:spPr bwMode="auto">
          <a:xfrm>
            <a:off x="152400" y="1035050"/>
            <a:ext cx="601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3600" dirty="0">
                <a:latin typeface="Microsoft Tai Le Regular"/>
              </a:rPr>
              <a:t>Inflammatory foods include:</a:t>
            </a:r>
          </a:p>
        </p:txBody>
      </p:sp>
      <p:sp>
        <p:nvSpPr>
          <p:cNvPr id="122890" name="Text Box 1046">
            <a:extLst>
              <a:ext uri="{FF2B5EF4-FFF2-40B4-BE49-F238E27FC236}">
                <a16:creationId xmlns:a16="http://schemas.microsoft.com/office/drawing/2014/main" id="{369EBCA1-89E3-A74B-BFEB-74D75A402AD3}"/>
              </a:ext>
            </a:extLst>
          </p:cNvPr>
          <p:cNvSpPr txBox="1">
            <a:spLocks noChangeArrowheads="1"/>
          </p:cNvSpPr>
          <p:nvPr/>
        </p:nvSpPr>
        <p:spPr bwMode="auto">
          <a:xfrm>
            <a:off x="304800" y="1524000"/>
            <a:ext cx="64325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4400" dirty="0">
                <a:solidFill>
                  <a:schemeClr val="tx2"/>
                </a:solidFill>
                <a:latin typeface="Microsoft Tai Le Regular"/>
              </a:rPr>
              <a:t>Foods with aflatoxins.</a:t>
            </a:r>
          </a:p>
        </p:txBody>
      </p:sp>
      <p:sp>
        <p:nvSpPr>
          <p:cNvPr id="113695" name="Text Box 1055">
            <a:extLst>
              <a:ext uri="{FF2B5EF4-FFF2-40B4-BE49-F238E27FC236}">
                <a16:creationId xmlns:a16="http://schemas.microsoft.com/office/drawing/2014/main" id="{621DE026-9540-9F47-82FD-2D75498B2F88}"/>
              </a:ext>
            </a:extLst>
          </p:cNvPr>
          <p:cNvSpPr txBox="1">
            <a:spLocks noChangeArrowheads="1"/>
          </p:cNvSpPr>
          <p:nvPr/>
        </p:nvSpPr>
        <p:spPr bwMode="auto">
          <a:xfrm>
            <a:off x="1066799" y="2590800"/>
            <a:ext cx="3832225" cy="584775"/>
          </a:xfrm>
          <a:prstGeom prst="rect">
            <a:avLst/>
          </a:prstGeom>
          <a:solidFill>
            <a:srgbClr val="4D4D4D">
              <a:alpha val="50000"/>
            </a:srgbClr>
          </a:solidFill>
          <a:ln w="9525">
            <a:noFill/>
            <a:miter lim="800000"/>
            <a:headEnd/>
            <a:tailEnd/>
          </a:ln>
          <a:effectLst/>
        </p:spPr>
        <p:txBody>
          <a:bodyPr wrap="square">
            <a:spAutoFit/>
          </a:bodyPr>
          <a:lstStyle/>
          <a:p>
            <a:pPr algn="l">
              <a:spcBef>
                <a:spcPct val="50000"/>
              </a:spcBef>
              <a:defRPr/>
            </a:pPr>
            <a:r>
              <a:rPr lang="en-US" sz="3200" dirty="0">
                <a:effectLst>
                  <a:outerShdw blurRad="38100" dist="38100" dir="2700000" algn="tl">
                    <a:srgbClr val="000000"/>
                  </a:outerShdw>
                </a:effectLst>
                <a:latin typeface="Microsoft Tai Le Regular"/>
                <a:ea typeface="+mn-ea"/>
              </a:rPr>
              <a:t>Some Peanut butter</a:t>
            </a:r>
          </a:p>
        </p:txBody>
      </p:sp>
      <p:pic>
        <p:nvPicPr>
          <p:cNvPr id="122893" name="Picture 1059" descr="F:\peanut butter copy.png">
            <a:extLst>
              <a:ext uri="{FF2B5EF4-FFF2-40B4-BE49-F238E27FC236}">
                <a16:creationId xmlns:a16="http://schemas.microsoft.com/office/drawing/2014/main" id="{03B302E2-211A-214C-8EB6-7770224ADD4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200" y="2995613"/>
            <a:ext cx="3581400"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94" name="WordArt 1063">
            <a:extLst>
              <a:ext uri="{FF2B5EF4-FFF2-40B4-BE49-F238E27FC236}">
                <a16:creationId xmlns:a16="http://schemas.microsoft.com/office/drawing/2014/main" id="{83EE9EFD-D8A8-B441-916C-FCB8B75EDE19}"/>
              </a:ext>
            </a:extLst>
          </p:cNvPr>
          <p:cNvSpPr>
            <a:spLocks noChangeArrowheads="1" noChangeShapeType="1" noTextEdit="1"/>
          </p:cNvSpPr>
          <p:nvPr/>
        </p:nvSpPr>
        <p:spPr bwMode="auto">
          <a:xfrm>
            <a:off x="3276600" y="3810000"/>
            <a:ext cx="1924050" cy="977900"/>
          </a:xfrm>
          <a:prstGeom prst="rect">
            <a:avLst/>
          </a:prstGeom>
        </p:spPr>
        <p:txBody>
          <a:bodyPr wrap="none" fromWordArt="1">
            <a:prstTxWarp prst="textCascadeUp">
              <a:avLst>
                <a:gd name="adj" fmla="val 52597"/>
              </a:avLst>
            </a:prstTxWarp>
            <a:scene3d>
              <a:camera prst="legacyPerspectiveTopLeft">
                <a:rot lat="0" lon="20519984" rev="0"/>
              </a:camera>
              <a:lightRig rig="legacyHarsh3" dir="r"/>
            </a:scene3d>
            <a:sp3d extrusionH="430200" prstMaterial="legacyMatte">
              <a:extrusionClr>
                <a:srgbClr val="006600"/>
              </a:extrusionClr>
              <a:contourClr>
                <a:srgbClr val="FFFF00"/>
              </a:contourClr>
            </a:sp3d>
          </a:bodyPr>
          <a:lstStyle/>
          <a:p>
            <a:r>
              <a:rPr lang="en-US" sz="3600" kern="10">
                <a:ln w="9525">
                  <a:round/>
                  <a:headEnd/>
                  <a:tailEnd/>
                </a:ln>
                <a:solidFill>
                  <a:srgbClr val="FFFF00"/>
                </a:solidFill>
                <a:latin typeface="Arial Black" panose="020B0604020202020204" pitchFamily="34" charset="0"/>
                <a:cs typeface="Arial Black" panose="020B0604020202020204" pitchFamily="34" charset="0"/>
              </a:rPr>
              <a:t>Vinegar</a:t>
            </a:r>
          </a:p>
        </p:txBody>
      </p:sp>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2AD0A4-D7B5-0947-A127-8FD0FC9A68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553200"/>
          </a:xfrm>
          <a:prstGeom prst="rect">
            <a:avLst/>
          </a:prstGeom>
        </p:spPr>
      </p:pic>
      <p:sp>
        <p:nvSpPr>
          <p:cNvPr id="5" name="Rectangle 4">
            <a:extLst>
              <a:ext uri="{FF2B5EF4-FFF2-40B4-BE49-F238E27FC236}">
                <a16:creationId xmlns:a16="http://schemas.microsoft.com/office/drawing/2014/main" id="{0EC7B1A9-5E7B-864D-A435-BD63B5D70C69}"/>
              </a:ext>
            </a:extLst>
          </p:cNvPr>
          <p:cNvSpPr/>
          <p:nvPr/>
        </p:nvSpPr>
        <p:spPr>
          <a:xfrm>
            <a:off x="0" y="6550223"/>
            <a:ext cx="9144000"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www.doctorsandscience.com</a:t>
            </a:r>
            <a:r>
              <a:rPr lang="en-US" sz="1400" dirty="0">
                <a:latin typeface="Arial" panose="020B0604020202020204" pitchFamily="34" charset="0"/>
                <a:cs typeface="Arial" panose="020B0604020202020204" pitchFamily="34" charset="0"/>
              </a:rPr>
              <a:t>/uploads/1/3/5/8/135856265/</a:t>
            </a:r>
            <a:r>
              <a:rPr lang="en-US" sz="1400" dirty="0" err="1">
                <a:latin typeface="Arial" panose="020B0604020202020204" pitchFamily="34" charset="0"/>
                <a:cs typeface="Arial" panose="020B0604020202020204" pitchFamily="34" charset="0"/>
              </a:rPr>
              <a:t>health_fredom_summit_-_final_.pdf</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480565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026">
            <a:extLst>
              <a:ext uri="{FF2B5EF4-FFF2-40B4-BE49-F238E27FC236}">
                <a16:creationId xmlns:a16="http://schemas.microsoft.com/office/drawing/2014/main" id="{9FA0E340-D852-1549-87C7-8B7700F9825D}"/>
              </a:ext>
            </a:extLst>
          </p:cNvPr>
          <p:cNvSpPr>
            <a:spLocks noChangeArrowheads="1"/>
          </p:cNvSpPr>
          <p:nvPr/>
        </p:nvSpPr>
        <p:spPr bwMode="auto">
          <a:xfrm>
            <a:off x="0" y="0"/>
            <a:ext cx="9144000" cy="685800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5955" name="Freeform 1027">
            <a:extLst>
              <a:ext uri="{FF2B5EF4-FFF2-40B4-BE49-F238E27FC236}">
                <a16:creationId xmlns:a16="http://schemas.microsoft.com/office/drawing/2014/main" id="{C8D6954E-31B3-D847-BE7A-F23EA7435E02}"/>
              </a:ext>
            </a:extLst>
          </p:cNvPr>
          <p:cNvSpPr>
            <a:spLocks/>
          </p:cNvSpPr>
          <p:nvPr/>
        </p:nvSpPr>
        <p:spPr bwMode="white">
          <a:xfrm>
            <a:off x="0"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5956" name="Freeform 1028">
            <a:extLst>
              <a:ext uri="{FF2B5EF4-FFF2-40B4-BE49-F238E27FC236}">
                <a16:creationId xmlns:a16="http://schemas.microsoft.com/office/drawing/2014/main" id="{C7103E65-6B80-7E46-9355-D99DF9903AD7}"/>
              </a:ext>
            </a:extLst>
          </p:cNvPr>
          <p:cNvSpPr>
            <a:spLocks/>
          </p:cNvSpPr>
          <p:nvPr/>
        </p:nvSpPr>
        <p:spPr bwMode="white">
          <a:xfrm>
            <a:off x="0" y="3838575"/>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5957" name="Freeform 1029">
            <a:extLst>
              <a:ext uri="{FF2B5EF4-FFF2-40B4-BE49-F238E27FC236}">
                <a16:creationId xmlns:a16="http://schemas.microsoft.com/office/drawing/2014/main" id="{5457C32B-A4E6-8344-A304-06D96A308699}"/>
              </a:ext>
            </a:extLst>
          </p:cNvPr>
          <p:cNvSpPr>
            <a:spLocks/>
          </p:cNvSpPr>
          <p:nvPr/>
        </p:nvSpPr>
        <p:spPr bwMode="white">
          <a:xfrm>
            <a:off x="9525" y="3167063"/>
            <a:ext cx="9144000" cy="3690937"/>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5958" name="Freeform 1030">
            <a:extLst>
              <a:ext uri="{FF2B5EF4-FFF2-40B4-BE49-F238E27FC236}">
                <a16:creationId xmlns:a16="http://schemas.microsoft.com/office/drawing/2014/main" id="{D3658129-2645-054E-8722-C8AED4DB873F}"/>
              </a:ext>
            </a:extLst>
          </p:cNvPr>
          <p:cNvSpPr>
            <a:spLocks/>
          </p:cNvSpPr>
          <p:nvPr/>
        </p:nvSpPr>
        <p:spPr bwMode="white">
          <a:xfrm>
            <a:off x="9525" y="2481263"/>
            <a:ext cx="9144000" cy="2497137"/>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5959" name="Freeform 1031">
            <a:extLst>
              <a:ext uri="{FF2B5EF4-FFF2-40B4-BE49-F238E27FC236}">
                <a16:creationId xmlns:a16="http://schemas.microsoft.com/office/drawing/2014/main" id="{0FEE66EC-51AC-7944-9C2B-1C3C939A0A9C}"/>
              </a:ext>
            </a:extLst>
          </p:cNvPr>
          <p:cNvSpPr>
            <a:spLocks/>
          </p:cNvSpPr>
          <p:nvPr/>
        </p:nvSpPr>
        <p:spPr bwMode="white">
          <a:xfrm>
            <a:off x="9525" y="1814513"/>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5960" name="Freeform 1032">
            <a:extLst>
              <a:ext uri="{FF2B5EF4-FFF2-40B4-BE49-F238E27FC236}">
                <a16:creationId xmlns:a16="http://schemas.microsoft.com/office/drawing/2014/main" id="{0F039D9A-E533-6D4D-AEB5-28AB8C99EC5F}"/>
              </a:ext>
            </a:extLst>
          </p:cNvPr>
          <p:cNvSpPr>
            <a:spLocks/>
          </p:cNvSpPr>
          <p:nvPr/>
        </p:nvSpPr>
        <p:spPr bwMode="white">
          <a:xfrm>
            <a:off x="9525" y="0"/>
            <a:ext cx="9144000" cy="1682750"/>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5961" name="Freeform 1033">
            <a:extLst>
              <a:ext uri="{FF2B5EF4-FFF2-40B4-BE49-F238E27FC236}">
                <a16:creationId xmlns:a16="http://schemas.microsoft.com/office/drawing/2014/main" id="{4E71FBCF-4E8E-3345-B70B-92A29102DAA5}"/>
              </a:ext>
            </a:extLst>
          </p:cNvPr>
          <p:cNvSpPr>
            <a:spLocks/>
          </p:cNvSpPr>
          <p:nvPr/>
        </p:nvSpPr>
        <p:spPr bwMode="white">
          <a:xfrm>
            <a:off x="9525" y="0"/>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5962" name="Freeform 1034">
            <a:extLst>
              <a:ext uri="{FF2B5EF4-FFF2-40B4-BE49-F238E27FC236}">
                <a16:creationId xmlns:a16="http://schemas.microsoft.com/office/drawing/2014/main" id="{BFB0B0CD-8061-4048-A4EA-DFF81A71F1C4}"/>
              </a:ext>
            </a:extLst>
          </p:cNvPr>
          <p:cNvSpPr>
            <a:spLocks/>
          </p:cNvSpPr>
          <p:nvPr/>
        </p:nvSpPr>
        <p:spPr bwMode="white">
          <a:xfrm>
            <a:off x="9525" y="0"/>
            <a:ext cx="4578350" cy="454025"/>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84331" name="Rectangle 1035">
            <a:extLst>
              <a:ext uri="{FF2B5EF4-FFF2-40B4-BE49-F238E27FC236}">
                <a16:creationId xmlns:a16="http://schemas.microsoft.com/office/drawing/2014/main" id="{BCC77C64-A05C-6F4A-B53A-847AA9521802}"/>
              </a:ext>
            </a:extLst>
          </p:cNvPr>
          <p:cNvSpPr>
            <a:spLocks noChangeArrowheads="1"/>
          </p:cNvSpPr>
          <p:nvPr/>
        </p:nvSpPr>
        <p:spPr bwMode="auto">
          <a:xfrm>
            <a:off x="685800" y="533400"/>
            <a:ext cx="7772400" cy="838200"/>
          </a:xfrm>
          <a:prstGeom prst="rect">
            <a:avLst/>
          </a:prstGeom>
          <a:solidFill>
            <a:srgbClr val="000080"/>
          </a:solidFill>
          <a:ln w="38100">
            <a:solidFill>
              <a:schemeClr val="bg1"/>
            </a:solidFill>
            <a:miter lim="800000"/>
            <a:headEnd/>
            <a:tailEnd/>
          </a:ln>
          <a:effectLst>
            <a:outerShdw blurRad="63500" dist="38099" dir="2700000" algn="ctr" rotWithShape="0">
              <a:schemeClr val="bg2">
                <a:alpha val="74998"/>
              </a:scheme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4400" b="1">
                <a:solidFill>
                  <a:schemeClr val="accent1"/>
                </a:solidFill>
                <a:effectLst>
                  <a:outerShdw blurRad="38100" dist="38100" dir="2700000" algn="tl">
                    <a:srgbClr val="000000"/>
                  </a:outerShdw>
                </a:effectLst>
                <a:latin typeface="Arial" panose="020B0604020202020204" pitchFamily="34" charset="0"/>
              </a:rPr>
              <a:t>Anti-inflammatory Diet</a:t>
            </a:r>
            <a:endParaRPr lang="en-US" altLang="en-US" sz="4800" b="1">
              <a:solidFill>
                <a:schemeClr val="accent1"/>
              </a:solidFill>
              <a:effectLst>
                <a:outerShdw blurRad="38100" dist="38100" dir="2700000" algn="tl">
                  <a:srgbClr val="000000"/>
                </a:outerShdw>
              </a:effectLst>
              <a:latin typeface="Arial" panose="020B0604020202020204" pitchFamily="34" charset="0"/>
            </a:endParaRPr>
          </a:p>
        </p:txBody>
      </p:sp>
      <p:pic>
        <p:nvPicPr>
          <p:cNvPr id="184332" name="Picture 1036" descr="C:\new beginnings\people\clip\fitness.jpg">
            <a:extLst>
              <a:ext uri="{FF2B5EF4-FFF2-40B4-BE49-F238E27FC236}">
                <a16:creationId xmlns:a16="http://schemas.microsoft.com/office/drawing/2014/main" id="{90001B68-791C-4A4C-8826-F3022D49D2D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1828800"/>
            <a:ext cx="3040063" cy="4572000"/>
          </a:xfrm>
          <a:prstGeom prst="rect">
            <a:avLst/>
          </a:prstGeom>
          <a:noFill/>
          <a:ln w="28575">
            <a:solidFill>
              <a:schemeClr val="accent1"/>
            </a:solidFill>
            <a:miter lim="800000"/>
            <a:headEnd/>
            <a:tailEnd/>
          </a:ln>
          <a:effectLst>
            <a:outerShdw blurRad="63500" dist="38099" dir="2700000" algn="ctr" rotWithShape="0">
              <a:schemeClr val="bg2">
                <a:alpha val="74998"/>
              </a:schemeClr>
            </a:outerShdw>
          </a:effectLst>
        </p:spPr>
      </p:pic>
      <p:sp>
        <p:nvSpPr>
          <p:cNvPr id="184333" name="Rectangle 1037">
            <a:extLst>
              <a:ext uri="{FF2B5EF4-FFF2-40B4-BE49-F238E27FC236}">
                <a16:creationId xmlns:a16="http://schemas.microsoft.com/office/drawing/2014/main" id="{5E6BA0EE-3C3E-EA4F-B6BB-327C887A7C61}"/>
              </a:ext>
            </a:extLst>
          </p:cNvPr>
          <p:cNvSpPr>
            <a:spLocks noChangeArrowheads="1"/>
          </p:cNvSpPr>
          <p:nvPr/>
        </p:nvSpPr>
        <p:spPr bwMode="auto">
          <a:xfrm>
            <a:off x="4543647" y="1919177"/>
            <a:ext cx="4419600" cy="5257800"/>
          </a:xfrm>
          <a:prstGeom prst="rect">
            <a:avLst/>
          </a:prstGeom>
          <a:noFill/>
          <a:ln w="9525">
            <a:noFill/>
            <a:miter lim="800000"/>
            <a:headEnd/>
            <a:tailEnd/>
          </a:ln>
          <a:effectLst>
            <a:outerShdw blurRad="63500" dist="53882" dir="2700000" algn="ctr" rotWithShape="0">
              <a:schemeClr val="bg2">
                <a:alpha val="74998"/>
              </a:schemeClr>
            </a:outerShdw>
          </a:effectLst>
        </p:spPr>
        <p:txBody>
          <a:bodyPr/>
          <a:lstStyle/>
          <a:p>
            <a:pPr algn="l">
              <a:lnSpc>
                <a:spcPct val="130000"/>
              </a:lnSpc>
              <a:spcBef>
                <a:spcPct val="20000"/>
              </a:spcBef>
              <a:defRPr/>
            </a:pPr>
            <a:r>
              <a:rPr lang="en-US" sz="3600" dirty="0">
                <a:latin typeface="Microsoft Tai Le Regular"/>
                <a:ea typeface="Times New Roman" charset="0"/>
                <a:cs typeface="Times New Roman" charset="0"/>
              </a:rPr>
              <a:t>Fasting decreases inflammation especially when followed by a vegetarian diet. </a:t>
            </a:r>
          </a:p>
        </p:txBody>
      </p:sp>
    </p:spTree>
  </p:cSld>
  <p:clrMapOvr>
    <a:masterClrMapping/>
  </p:clrMapOvr>
  <mc:AlternateContent xmlns:mc="http://schemas.openxmlformats.org/markup-compatibility/2006" xmlns:p14="http://schemas.microsoft.com/office/powerpoint/2010/main">
    <mc:Choice Requires="p14">
      <p:transition p14:dur="250">
        <p:cover dir="d"/>
      </p:transition>
    </mc:Choice>
    <mc:Fallback xmlns="">
      <p:transition>
        <p:cover dir="d"/>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888B9061-96F9-B249-8A9F-1577D0C5C664}"/>
              </a:ext>
            </a:extLst>
          </p:cNvPr>
          <p:cNvSpPr>
            <a:spLocks noChangeArrowheads="1"/>
          </p:cNvSpPr>
          <p:nvPr/>
        </p:nvSpPr>
        <p:spPr bwMode="auto">
          <a:xfrm>
            <a:off x="0" y="0"/>
            <a:ext cx="9144000" cy="685800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6979" name="Freeform 3">
            <a:extLst>
              <a:ext uri="{FF2B5EF4-FFF2-40B4-BE49-F238E27FC236}">
                <a16:creationId xmlns:a16="http://schemas.microsoft.com/office/drawing/2014/main" id="{BED0213A-28F8-C34F-80F9-E13A83F40EA3}"/>
              </a:ext>
            </a:extLst>
          </p:cNvPr>
          <p:cNvSpPr>
            <a:spLocks/>
          </p:cNvSpPr>
          <p:nvPr/>
        </p:nvSpPr>
        <p:spPr bwMode="white">
          <a:xfrm>
            <a:off x="0"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6980" name="Freeform 4">
            <a:extLst>
              <a:ext uri="{FF2B5EF4-FFF2-40B4-BE49-F238E27FC236}">
                <a16:creationId xmlns:a16="http://schemas.microsoft.com/office/drawing/2014/main" id="{F4E2F1BC-57B6-424F-8A87-9B54A2908C38}"/>
              </a:ext>
            </a:extLst>
          </p:cNvPr>
          <p:cNvSpPr>
            <a:spLocks/>
          </p:cNvSpPr>
          <p:nvPr/>
        </p:nvSpPr>
        <p:spPr bwMode="white">
          <a:xfrm>
            <a:off x="0" y="3838575"/>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6981" name="Freeform 5">
            <a:extLst>
              <a:ext uri="{FF2B5EF4-FFF2-40B4-BE49-F238E27FC236}">
                <a16:creationId xmlns:a16="http://schemas.microsoft.com/office/drawing/2014/main" id="{E8173705-599A-7041-BD26-A6DDEC590E6B}"/>
              </a:ext>
            </a:extLst>
          </p:cNvPr>
          <p:cNvSpPr>
            <a:spLocks/>
          </p:cNvSpPr>
          <p:nvPr/>
        </p:nvSpPr>
        <p:spPr bwMode="white">
          <a:xfrm>
            <a:off x="0" y="3167063"/>
            <a:ext cx="9144000" cy="3690937"/>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6982" name="Freeform 6">
            <a:extLst>
              <a:ext uri="{FF2B5EF4-FFF2-40B4-BE49-F238E27FC236}">
                <a16:creationId xmlns:a16="http://schemas.microsoft.com/office/drawing/2014/main" id="{AE018C12-0AA0-1441-B456-3C90492A8EED}"/>
              </a:ext>
            </a:extLst>
          </p:cNvPr>
          <p:cNvSpPr>
            <a:spLocks/>
          </p:cNvSpPr>
          <p:nvPr/>
        </p:nvSpPr>
        <p:spPr bwMode="white">
          <a:xfrm>
            <a:off x="9525" y="2481263"/>
            <a:ext cx="9144000" cy="2497137"/>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6983" name="Freeform 7">
            <a:extLst>
              <a:ext uri="{FF2B5EF4-FFF2-40B4-BE49-F238E27FC236}">
                <a16:creationId xmlns:a16="http://schemas.microsoft.com/office/drawing/2014/main" id="{9B762A93-9221-284D-AB58-8BCEC68C6514}"/>
              </a:ext>
            </a:extLst>
          </p:cNvPr>
          <p:cNvSpPr>
            <a:spLocks/>
          </p:cNvSpPr>
          <p:nvPr/>
        </p:nvSpPr>
        <p:spPr bwMode="white">
          <a:xfrm>
            <a:off x="9525" y="1814513"/>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6984" name="Freeform 8">
            <a:extLst>
              <a:ext uri="{FF2B5EF4-FFF2-40B4-BE49-F238E27FC236}">
                <a16:creationId xmlns:a16="http://schemas.microsoft.com/office/drawing/2014/main" id="{0C9B2313-40CE-614B-8DE0-599541141675}"/>
              </a:ext>
            </a:extLst>
          </p:cNvPr>
          <p:cNvSpPr>
            <a:spLocks/>
          </p:cNvSpPr>
          <p:nvPr/>
        </p:nvSpPr>
        <p:spPr bwMode="white">
          <a:xfrm>
            <a:off x="9525" y="0"/>
            <a:ext cx="9144000" cy="1682750"/>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6985" name="Freeform 9">
            <a:extLst>
              <a:ext uri="{FF2B5EF4-FFF2-40B4-BE49-F238E27FC236}">
                <a16:creationId xmlns:a16="http://schemas.microsoft.com/office/drawing/2014/main" id="{5791DB26-3644-524F-8A6B-5D9C887E19EC}"/>
              </a:ext>
            </a:extLst>
          </p:cNvPr>
          <p:cNvSpPr>
            <a:spLocks/>
          </p:cNvSpPr>
          <p:nvPr/>
        </p:nvSpPr>
        <p:spPr bwMode="white">
          <a:xfrm>
            <a:off x="9525" y="0"/>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6986" name="Freeform 10">
            <a:extLst>
              <a:ext uri="{FF2B5EF4-FFF2-40B4-BE49-F238E27FC236}">
                <a16:creationId xmlns:a16="http://schemas.microsoft.com/office/drawing/2014/main" id="{285AFCF6-B6E3-3540-9E93-DDDF4A2D3761}"/>
              </a:ext>
            </a:extLst>
          </p:cNvPr>
          <p:cNvSpPr>
            <a:spLocks/>
          </p:cNvSpPr>
          <p:nvPr/>
        </p:nvSpPr>
        <p:spPr bwMode="white">
          <a:xfrm>
            <a:off x="9525" y="0"/>
            <a:ext cx="4578350" cy="454025"/>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85357" name="Rectangle 13">
            <a:extLst>
              <a:ext uri="{FF2B5EF4-FFF2-40B4-BE49-F238E27FC236}">
                <a16:creationId xmlns:a16="http://schemas.microsoft.com/office/drawing/2014/main" id="{1E819DA6-49E1-2949-9FB6-BD99EA0BA1F4}"/>
              </a:ext>
            </a:extLst>
          </p:cNvPr>
          <p:cNvSpPr>
            <a:spLocks noChangeArrowheads="1"/>
          </p:cNvSpPr>
          <p:nvPr/>
        </p:nvSpPr>
        <p:spPr bwMode="auto">
          <a:xfrm>
            <a:off x="244763" y="1713706"/>
            <a:ext cx="3887972" cy="5257800"/>
          </a:xfrm>
          <a:prstGeom prst="rect">
            <a:avLst/>
          </a:prstGeom>
          <a:noFill/>
          <a:ln w="9525">
            <a:noFill/>
            <a:miter lim="800000"/>
            <a:headEnd/>
            <a:tailEnd/>
          </a:ln>
          <a:effectLst>
            <a:outerShdw blurRad="63500" dist="53882" dir="2700000" algn="ctr" rotWithShape="0">
              <a:schemeClr val="bg2">
                <a:alpha val="74998"/>
              </a:schemeClr>
            </a:outerShdw>
          </a:effectLst>
        </p:spPr>
        <p:txBody>
          <a:bodyPr/>
          <a:lstStyle/>
          <a:p>
            <a:pPr algn="l">
              <a:lnSpc>
                <a:spcPct val="130000"/>
              </a:lnSpc>
              <a:spcBef>
                <a:spcPct val="20000"/>
              </a:spcBef>
              <a:defRPr/>
            </a:pPr>
            <a:r>
              <a:rPr lang="en-US" sz="3200" dirty="0">
                <a:latin typeface="Microsoft Tai Le Regular"/>
                <a:ea typeface="Times New Roman" charset="0"/>
                <a:cs typeface="Times New Roman" charset="0"/>
              </a:rPr>
              <a:t>Anti-inflammatory nutrients are found in fruits, vegetables, grains, bark, roots, stems, and flowers.  </a:t>
            </a:r>
          </a:p>
        </p:txBody>
      </p:sp>
      <p:pic>
        <p:nvPicPr>
          <p:cNvPr id="185359" name="Picture 15" descr="C:\new beginnings\people\clip\grapes2.jpg">
            <a:extLst>
              <a:ext uri="{FF2B5EF4-FFF2-40B4-BE49-F238E27FC236}">
                <a16:creationId xmlns:a16="http://schemas.microsoft.com/office/drawing/2014/main" id="{6632E1A8-4DA0-024B-AC81-5E377F73E16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91000" y="1295400"/>
            <a:ext cx="4351465" cy="4419600"/>
          </a:xfrm>
          <a:prstGeom prst="rect">
            <a:avLst/>
          </a:prstGeom>
          <a:noFill/>
          <a:ln w="38100">
            <a:solidFill>
              <a:schemeClr val="accent1"/>
            </a:solidFill>
            <a:miter lim="800000"/>
            <a:headEnd/>
            <a:tailEnd/>
          </a:ln>
          <a:effectLst>
            <a:outerShdw blurRad="63500" dist="38099" dir="2700000" algn="ctr" rotWithShape="0">
              <a:schemeClr val="bg2">
                <a:alpha val="74998"/>
              </a:schemeClr>
            </a:outerShdw>
          </a:effectLst>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2">
            <a:extLst>
              <a:ext uri="{FF2B5EF4-FFF2-40B4-BE49-F238E27FC236}">
                <a16:creationId xmlns:a16="http://schemas.microsoft.com/office/drawing/2014/main" id="{72B9E317-FF97-5B41-B4DF-73F04B777908}"/>
              </a:ext>
            </a:extLst>
          </p:cNvPr>
          <p:cNvGrpSpPr>
            <a:grpSpLocks/>
          </p:cNvGrpSpPr>
          <p:nvPr/>
        </p:nvGrpSpPr>
        <p:grpSpPr bwMode="auto">
          <a:xfrm>
            <a:off x="6427788" y="-290513"/>
            <a:ext cx="2492375" cy="7272338"/>
            <a:chOff x="4049" y="-183"/>
            <a:chExt cx="1570" cy="4581"/>
          </a:xfrm>
        </p:grpSpPr>
        <p:sp>
          <p:nvSpPr>
            <p:cNvPr id="83984" name="Freeform 3">
              <a:extLst>
                <a:ext uri="{FF2B5EF4-FFF2-40B4-BE49-F238E27FC236}">
                  <a16:creationId xmlns:a16="http://schemas.microsoft.com/office/drawing/2014/main" id="{7F73B133-EE23-5641-A575-2E5622C9D9D0}"/>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3985" name="Freeform 4">
              <a:extLst>
                <a:ext uri="{FF2B5EF4-FFF2-40B4-BE49-F238E27FC236}">
                  <a16:creationId xmlns:a16="http://schemas.microsoft.com/office/drawing/2014/main" id="{8974D80E-B868-4A44-B8B9-528639B84AB8}"/>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83971" name="Group 5">
            <a:extLst>
              <a:ext uri="{FF2B5EF4-FFF2-40B4-BE49-F238E27FC236}">
                <a16:creationId xmlns:a16="http://schemas.microsoft.com/office/drawing/2014/main" id="{8389A510-9AFC-9E4C-ACA6-0FB08159D90B}"/>
              </a:ext>
            </a:extLst>
          </p:cNvPr>
          <p:cNvGrpSpPr>
            <a:grpSpLocks/>
          </p:cNvGrpSpPr>
          <p:nvPr/>
        </p:nvGrpSpPr>
        <p:grpSpPr bwMode="auto">
          <a:xfrm>
            <a:off x="6448425" y="3200400"/>
            <a:ext cx="2271713" cy="460375"/>
            <a:chOff x="4062" y="2016"/>
            <a:chExt cx="1431" cy="290"/>
          </a:xfrm>
        </p:grpSpPr>
        <p:sp>
          <p:nvSpPr>
            <p:cNvPr id="83982" name="Freeform 6">
              <a:extLst>
                <a:ext uri="{FF2B5EF4-FFF2-40B4-BE49-F238E27FC236}">
                  <a16:creationId xmlns:a16="http://schemas.microsoft.com/office/drawing/2014/main" id="{8552F1A3-8164-E048-BBB0-E01F8BE71C11}"/>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3983" name="Freeform 7">
              <a:extLst>
                <a:ext uri="{FF2B5EF4-FFF2-40B4-BE49-F238E27FC236}">
                  <a16:creationId xmlns:a16="http://schemas.microsoft.com/office/drawing/2014/main" id="{E84B174D-5478-FE4A-9476-15E6E3FC0C96}"/>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83972" name="Group 8">
            <a:extLst>
              <a:ext uri="{FF2B5EF4-FFF2-40B4-BE49-F238E27FC236}">
                <a16:creationId xmlns:a16="http://schemas.microsoft.com/office/drawing/2014/main" id="{58340536-E377-374D-9126-7DD88F789703}"/>
              </a:ext>
            </a:extLst>
          </p:cNvPr>
          <p:cNvGrpSpPr>
            <a:grpSpLocks/>
          </p:cNvGrpSpPr>
          <p:nvPr/>
        </p:nvGrpSpPr>
        <p:grpSpPr bwMode="auto">
          <a:xfrm>
            <a:off x="6200775" y="1828800"/>
            <a:ext cx="2835275" cy="3028950"/>
            <a:chOff x="3906" y="1152"/>
            <a:chExt cx="1786" cy="1908"/>
          </a:xfrm>
        </p:grpSpPr>
        <p:sp>
          <p:nvSpPr>
            <p:cNvPr id="83980" name="Freeform 9">
              <a:extLst>
                <a:ext uri="{FF2B5EF4-FFF2-40B4-BE49-F238E27FC236}">
                  <a16:creationId xmlns:a16="http://schemas.microsoft.com/office/drawing/2014/main" id="{ECA2CAD4-1189-5443-AB2A-3F1BB4332250}"/>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3981" name="Freeform 10">
              <a:extLst>
                <a:ext uri="{FF2B5EF4-FFF2-40B4-BE49-F238E27FC236}">
                  <a16:creationId xmlns:a16="http://schemas.microsoft.com/office/drawing/2014/main" id="{48F7F6E0-4ED0-A445-BA25-F6B553118A72}"/>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83973" name="Group 11">
            <a:extLst>
              <a:ext uri="{FF2B5EF4-FFF2-40B4-BE49-F238E27FC236}">
                <a16:creationId xmlns:a16="http://schemas.microsoft.com/office/drawing/2014/main" id="{090FB66A-02A9-3D42-9F56-8247DB7637F7}"/>
              </a:ext>
            </a:extLst>
          </p:cNvPr>
          <p:cNvGrpSpPr>
            <a:grpSpLocks/>
          </p:cNvGrpSpPr>
          <p:nvPr/>
        </p:nvGrpSpPr>
        <p:grpSpPr bwMode="auto">
          <a:xfrm>
            <a:off x="5522913" y="-381000"/>
            <a:ext cx="1639887" cy="7315200"/>
            <a:chOff x="3413" y="-144"/>
            <a:chExt cx="1033" cy="4419"/>
          </a:xfrm>
        </p:grpSpPr>
        <p:sp>
          <p:nvSpPr>
            <p:cNvPr id="83977" name="Freeform 12">
              <a:extLst>
                <a:ext uri="{FF2B5EF4-FFF2-40B4-BE49-F238E27FC236}">
                  <a16:creationId xmlns:a16="http://schemas.microsoft.com/office/drawing/2014/main" id="{73D15156-28C3-CB4F-B02E-3DDA3ACBBB2B}"/>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3978" name="Freeform 13">
              <a:extLst>
                <a:ext uri="{FF2B5EF4-FFF2-40B4-BE49-F238E27FC236}">
                  <a16:creationId xmlns:a16="http://schemas.microsoft.com/office/drawing/2014/main" id="{7E730C76-6054-0E48-8FEE-A600B87FCEE6}"/>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3979" name="Freeform 14">
              <a:extLst>
                <a:ext uri="{FF2B5EF4-FFF2-40B4-BE49-F238E27FC236}">
                  <a16:creationId xmlns:a16="http://schemas.microsoft.com/office/drawing/2014/main" id="{58A11F98-1E22-E443-8656-D87BE38A6612}"/>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13330" name="WordArt 18">
            <a:extLst>
              <a:ext uri="{FF2B5EF4-FFF2-40B4-BE49-F238E27FC236}">
                <a16:creationId xmlns:a16="http://schemas.microsoft.com/office/drawing/2014/main" id="{9CB3B51A-5E3D-E348-93F1-CA17656C4DCA}"/>
              </a:ext>
            </a:extLst>
          </p:cNvPr>
          <p:cNvSpPr>
            <a:spLocks noChangeArrowheads="1" noChangeShapeType="1" noTextEdit="1"/>
          </p:cNvSpPr>
          <p:nvPr/>
        </p:nvSpPr>
        <p:spPr bwMode="auto">
          <a:xfrm>
            <a:off x="457200" y="1370013"/>
            <a:ext cx="4960938" cy="992187"/>
          </a:xfrm>
          <a:prstGeom prst="rect">
            <a:avLst/>
          </a:prstGeom>
        </p:spPr>
        <p:txBody>
          <a:bodyPr wrap="none" fromWordArt="1">
            <a:prstTxWarp prst="textCascadeUp">
              <a:avLst>
                <a:gd name="adj" fmla="val 44444"/>
              </a:avLst>
            </a:prstTxWarp>
            <a:scene3d>
              <a:camera prst="legacyPerspectiveTopLeft">
                <a:rot lat="0" lon="20519984" rev="0"/>
              </a:camera>
              <a:lightRig rig="legacyHarsh3" dir="r"/>
            </a:scene3d>
            <a:sp3d extrusionH="430200" prstMaterial="legacyMatte">
              <a:extrusionClr>
                <a:srgbClr val="006600"/>
              </a:extrusionClr>
              <a:contourClr>
                <a:srgbClr val="764700"/>
              </a:contourClr>
            </a:sp3d>
          </a:bodyPr>
          <a:lstStyle/>
          <a:p>
            <a:r>
              <a:rPr lang="en-US" sz="3600" kern="10">
                <a:ln w="9525">
                  <a:round/>
                  <a:headEnd/>
                  <a:tailEnd/>
                </a:ln>
                <a:gradFill rotWithShape="1">
                  <a:gsLst>
                    <a:gs pos="0">
                      <a:srgbClr val="764700"/>
                    </a:gs>
                    <a:gs pos="100000">
                      <a:schemeClr val="accent1"/>
                    </a:gs>
                  </a:gsLst>
                  <a:lin ang="5400000" scaled="1"/>
                </a:gradFill>
                <a:latin typeface="Arial Black" panose="020B0604020202020204" pitchFamily="34" charset="0"/>
                <a:cs typeface="Arial Black" panose="020B0604020202020204" pitchFamily="34" charset="0"/>
              </a:rPr>
              <a:t>SLOW TRANSIT FOODS</a:t>
            </a:r>
          </a:p>
        </p:txBody>
      </p:sp>
      <p:pic>
        <p:nvPicPr>
          <p:cNvPr id="83975" name="Picture 23" descr="C:\untitled1.bmp">
            <a:extLst>
              <a:ext uri="{FF2B5EF4-FFF2-40B4-BE49-F238E27FC236}">
                <a16:creationId xmlns:a16="http://schemas.microsoft.com/office/drawing/2014/main" id="{7416D181-5CF3-FC47-A523-FDD4BDA2446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304800"/>
            <a:ext cx="5029200" cy="754063"/>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3336" name="Picture 24" descr="1079589">
            <a:extLst>
              <a:ext uri="{FF2B5EF4-FFF2-40B4-BE49-F238E27FC236}">
                <a16:creationId xmlns:a16="http://schemas.microsoft.com/office/drawing/2014/main" id="{7F43924F-4A59-B249-A7D0-97BCB625A61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2209800"/>
            <a:ext cx="3371850" cy="4267200"/>
          </a:xfrm>
          <a:prstGeom prst="rect">
            <a:avLst/>
          </a:prstGeom>
          <a:noFill/>
          <a:effectLst>
            <a:outerShdw blurRad="63500" dist="38099" dir="2700000" algn="ctr" rotWithShape="0">
              <a:schemeClr val="bg2">
                <a:alpha val="74998"/>
              </a:schemeClr>
            </a:outerShdw>
          </a:effectLst>
        </p:spPr>
      </p:pic>
    </p:spTree>
    <p:extLst>
      <p:ext uri="{BB962C8B-B14F-4D97-AF65-F5344CB8AC3E}">
        <p14:creationId xmlns:p14="http://schemas.microsoft.com/office/powerpoint/2010/main" val="1308337291"/>
      </p:ext>
    </p:extLst>
  </p:cSld>
  <p:clrMapOvr>
    <a:masterClrMapping/>
  </p:clrMapOvr>
  <mc:AlternateContent xmlns:mc="http://schemas.openxmlformats.org/markup-compatibility/2006" xmlns:p14="http://schemas.microsoft.com/office/powerpoint/2010/main">
    <mc:Choice Requires="p14">
      <p:transition p14:dur="250">
        <p:pull dir="u"/>
      </p:transition>
    </mc:Choice>
    <mc:Fallback xmlns="">
      <p:transition>
        <p:pull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0"/>
                                  </p:stCondLst>
                                  <p:childTnLst>
                                    <p:set>
                                      <p:cBhvr>
                                        <p:cTn id="6" dur="1" fill="hold">
                                          <p:stCondLst>
                                            <p:cond delay="0"/>
                                          </p:stCondLst>
                                        </p:cTn>
                                        <p:tgtEl>
                                          <p:spTgt spid="13330"/>
                                        </p:tgtEl>
                                        <p:attrNameLst>
                                          <p:attrName>style.visibility</p:attrName>
                                        </p:attrNameLst>
                                      </p:cBhvr>
                                      <p:to>
                                        <p:strVal val="visible"/>
                                      </p:to>
                                    </p:set>
                                    <p:anim calcmode="lin" valueType="num">
                                      <p:cBhvr>
                                        <p:cTn id="7" dur="500" fill="hold"/>
                                        <p:tgtEl>
                                          <p:spTgt spid="13330"/>
                                        </p:tgtEl>
                                        <p:attrNameLst>
                                          <p:attrName>ppt_w</p:attrName>
                                        </p:attrNameLst>
                                      </p:cBhvr>
                                      <p:tavLst>
                                        <p:tav tm="0">
                                          <p:val>
                                            <p:strVal val="4*#ppt_w"/>
                                          </p:val>
                                        </p:tav>
                                        <p:tav tm="100000">
                                          <p:val>
                                            <p:strVal val="#ppt_w"/>
                                          </p:val>
                                        </p:tav>
                                      </p:tavLst>
                                    </p:anim>
                                    <p:anim calcmode="lin" valueType="num">
                                      <p:cBhvr>
                                        <p:cTn id="8" dur="500" fill="hold"/>
                                        <p:tgtEl>
                                          <p:spTgt spid="1333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3">
            <a:extLst>
              <a:ext uri="{FF2B5EF4-FFF2-40B4-BE49-F238E27FC236}">
                <a16:creationId xmlns:a16="http://schemas.microsoft.com/office/drawing/2014/main" id="{8AC9E526-6E87-EC42-B6B1-31D8EDAC556D}"/>
              </a:ext>
            </a:extLst>
          </p:cNvPr>
          <p:cNvSpPr txBox="1">
            <a:spLocks noChangeArrowheads="1"/>
          </p:cNvSpPr>
          <p:nvPr/>
        </p:nvSpPr>
        <p:spPr bwMode="auto">
          <a:xfrm>
            <a:off x="1143000" y="2819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endParaRPr lang="en-US" altLang="en-US" dirty="0">
              <a:latin typeface="Microsoft Tai Le Regular"/>
            </a:endParaRPr>
          </a:p>
        </p:txBody>
      </p:sp>
      <p:grpSp>
        <p:nvGrpSpPr>
          <p:cNvPr id="84995" name="Group 4">
            <a:extLst>
              <a:ext uri="{FF2B5EF4-FFF2-40B4-BE49-F238E27FC236}">
                <a16:creationId xmlns:a16="http://schemas.microsoft.com/office/drawing/2014/main" id="{F798C1F7-0C2D-C04D-A5E9-AC2C0F4D72E1}"/>
              </a:ext>
            </a:extLst>
          </p:cNvPr>
          <p:cNvGrpSpPr>
            <a:grpSpLocks/>
          </p:cNvGrpSpPr>
          <p:nvPr/>
        </p:nvGrpSpPr>
        <p:grpSpPr bwMode="auto">
          <a:xfrm>
            <a:off x="6427788" y="0"/>
            <a:ext cx="2492375" cy="7272338"/>
            <a:chOff x="4049" y="-183"/>
            <a:chExt cx="1570" cy="4581"/>
          </a:xfrm>
        </p:grpSpPr>
        <p:sp>
          <p:nvSpPr>
            <p:cNvPr id="85016" name="Freeform 5">
              <a:extLst>
                <a:ext uri="{FF2B5EF4-FFF2-40B4-BE49-F238E27FC236}">
                  <a16:creationId xmlns:a16="http://schemas.microsoft.com/office/drawing/2014/main" id="{2D11551F-3CE4-7C43-9892-E07248994F6E}"/>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5017" name="Freeform 6">
              <a:extLst>
                <a:ext uri="{FF2B5EF4-FFF2-40B4-BE49-F238E27FC236}">
                  <a16:creationId xmlns:a16="http://schemas.microsoft.com/office/drawing/2014/main" id="{9AF8E2C6-C377-0548-B882-4FE394CF1212}"/>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84996" name="Group 7">
            <a:extLst>
              <a:ext uri="{FF2B5EF4-FFF2-40B4-BE49-F238E27FC236}">
                <a16:creationId xmlns:a16="http://schemas.microsoft.com/office/drawing/2014/main" id="{C999E23E-A48F-0849-B4F8-1E42C7ADFF20}"/>
              </a:ext>
            </a:extLst>
          </p:cNvPr>
          <p:cNvGrpSpPr>
            <a:grpSpLocks/>
          </p:cNvGrpSpPr>
          <p:nvPr/>
        </p:nvGrpSpPr>
        <p:grpSpPr bwMode="auto">
          <a:xfrm>
            <a:off x="6448425" y="3490913"/>
            <a:ext cx="2271713" cy="460375"/>
            <a:chOff x="4062" y="2016"/>
            <a:chExt cx="1431" cy="290"/>
          </a:xfrm>
        </p:grpSpPr>
        <p:sp>
          <p:nvSpPr>
            <p:cNvPr id="85014" name="Freeform 8">
              <a:extLst>
                <a:ext uri="{FF2B5EF4-FFF2-40B4-BE49-F238E27FC236}">
                  <a16:creationId xmlns:a16="http://schemas.microsoft.com/office/drawing/2014/main" id="{36A132DD-3D8A-9A45-A457-740E480A4629}"/>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5015" name="Freeform 9">
              <a:extLst>
                <a:ext uri="{FF2B5EF4-FFF2-40B4-BE49-F238E27FC236}">
                  <a16:creationId xmlns:a16="http://schemas.microsoft.com/office/drawing/2014/main" id="{41B2D6B1-C161-2248-A62C-5E5A5A0A090E}"/>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84997" name="Group 10">
            <a:extLst>
              <a:ext uri="{FF2B5EF4-FFF2-40B4-BE49-F238E27FC236}">
                <a16:creationId xmlns:a16="http://schemas.microsoft.com/office/drawing/2014/main" id="{D96E503B-18D1-7040-845E-1843FD06E23C}"/>
              </a:ext>
            </a:extLst>
          </p:cNvPr>
          <p:cNvGrpSpPr>
            <a:grpSpLocks/>
          </p:cNvGrpSpPr>
          <p:nvPr/>
        </p:nvGrpSpPr>
        <p:grpSpPr bwMode="auto">
          <a:xfrm>
            <a:off x="6200775" y="2119313"/>
            <a:ext cx="2835275" cy="3028950"/>
            <a:chOff x="3906" y="1152"/>
            <a:chExt cx="1786" cy="1908"/>
          </a:xfrm>
        </p:grpSpPr>
        <p:sp>
          <p:nvSpPr>
            <p:cNvPr id="85012" name="Freeform 11">
              <a:extLst>
                <a:ext uri="{FF2B5EF4-FFF2-40B4-BE49-F238E27FC236}">
                  <a16:creationId xmlns:a16="http://schemas.microsoft.com/office/drawing/2014/main" id="{4CD37438-63E5-1A40-B917-CAB4743FA8DF}"/>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5013" name="Freeform 12">
              <a:extLst>
                <a:ext uri="{FF2B5EF4-FFF2-40B4-BE49-F238E27FC236}">
                  <a16:creationId xmlns:a16="http://schemas.microsoft.com/office/drawing/2014/main" id="{B00C02B7-3D08-064B-893D-BEC49A1C7AE5}"/>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84998" name="Picture 13" descr="C:\Documents and Settings\Administrator\My Documents\My Pictures\VASOACTIVE.gif">
            <a:extLst>
              <a:ext uri="{FF2B5EF4-FFF2-40B4-BE49-F238E27FC236}">
                <a16:creationId xmlns:a16="http://schemas.microsoft.com/office/drawing/2014/main" id="{E6780E8F-C646-4546-B367-CD1B3B8DBBAF}"/>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486400" y="76200"/>
            <a:ext cx="18288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Oval 14">
            <a:extLst>
              <a:ext uri="{FF2B5EF4-FFF2-40B4-BE49-F238E27FC236}">
                <a16:creationId xmlns:a16="http://schemas.microsoft.com/office/drawing/2014/main" id="{F857F4E5-37C1-1941-994F-E6C4679A730F}"/>
              </a:ext>
            </a:extLst>
          </p:cNvPr>
          <p:cNvSpPr>
            <a:spLocks noChangeArrowheads="1"/>
          </p:cNvSpPr>
          <p:nvPr/>
        </p:nvSpPr>
        <p:spPr bwMode="auto">
          <a:xfrm>
            <a:off x="6096000" y="22860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pic>
        <p:nvPicPr>
          <p:cNvPr id="85000" name="Picture 15" descr="C:\Documents and Settings\Administrator\My Documents\My Pictures\blood righ-r.gif">
            <a:extLst>
              <a:ext uri="{FF2B5EF4-FFF2-40B4-BE49-F238E27FC236}">
                <a16:creationId xmlns:a16="http://schemas.microsoft.com/office/drawing/2014/main" id="{7B196DCB-A31E-344F-B6E4-AD682399C57B}"/>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791200" y="4006850"/>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Picture 16" descr="C:\Documents and Settings\Administrator\My Documents\My Pictures\waste left-y.gif">
            <a:extLst>
              <a:ext uri="{FF2B5EF4-FFF2-40B4-BE49-F238E27FC236}">
                <a16:creationId xmlns:a16="http://schemas.microsoft.com/office/drawing/2014/main" id="{0F438E55-623E-694A-9378-FF7F82823A51}"/>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149975" y="38100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2" name="Oval 17">
            <a:extLst>
              <a:ext uri="{FF2B5EF4-FFF2-40B4-BE49-F238E27FC236}">
                <a16:creationId xmlns:a16="http://schemas.microsoft.com/office/drawing/2014/main" id="{045EB474-6150-7740-BD3D-A610F8132BD4}"/>
              </a:ext>
            </a:extLst>
          </p:cNvPr>
          <p:cNvSpPr>
            <a:spLocks noChangeArrowheads="1"/>
          </p:cNvSpPr>
          <p:nvPr/>
        </p:nvSpPr>
        <p:spPr bwMode="auto">
          <a:xfrm>
            <a:off x="6629400" y="457200"/>
            <a:ext cx="381000" cy="3048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nvGrpSpPr>
          <p:cNvPr id="85003" name="Group 18">
            <a:extLst>
              <a:ext uri="{FF2B5EF4-FFF2-40B4-BE49-F238E27FC236}">
                <a16:creationId xmlns:a16="http://schemas.microsoft.com/office/drawing/2014/main" id="{F5B5DDFF-CBB0-A745-BBDE-9058243F26E0}"/>
              </a:ext>
            </a:extLst>
          </p:cNvPr>
          <p:cNvGrpSpPr>
            <a:grpSpLocks/>
          </p:cNvGrpSpPr>
          <p:nvPr/>
        </p:nvGrpSpPr>
        <p:grpSpPr bwMode="auto">
          <a:xfrm>
            <a:off x="6477000" y="609600"/>
            <a:ext cx="457200" cy="762000"/>
            <a:chOff x="4032" y="288"/>
            <a:chExt cx="288" cy="480"/>
          </a:xfrm>
        </p:grpSpPr>
        <p:sp>
          <p:nvSpPr>
            <p:cNvPr id="85008" name="Oval 19">
              <a:extLst>
                <a:ext uri="{FF2B5EF4-FFF2-40B4-BE49-F238E27FC236}">
                  <a16:creationId xmlns:a16="http://schemas.microsoft.com/office/drawing/2014/main" id="{589F707E-D1F3-DF4D-BABA-3A52D0D93191}"/>
                </a:ext>
              </a:extLst>
            </p:cNvPr>
            <p:cNvSpPr>
              <a:spLocks noChangeArrowheads="1"/>
            </p:cNvSpPr>
            <p:nvPr/>
          </p:nvSpPr>
          <p:spPr bwMode="auto">
            <a:xfrm>
              <a:off x="4080" y="288"/>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5009" name="Oval 20">
              <a:extLst>
                <a:ext uri="{FF2B5EF4-FFF2-40B4-BE49-F238E27FC236}">
                  <a16:creationId xmlns:a16="http://schemas.microsoft.com/office/drawing/2014/main" id="{BC26B381-71AB-2E44-AE6C-19C504201814}"/>
                </a:ext>
              </a:extLst>
            </p:cNvPr>
            <p:cNvSpPr>
              <a:spLocks noChangeArrowheads="1"/>
            </p:cNvSpPr>
            <p:nvPr/>
          </p:nvSpPr>
          <p:spPr bwMode="auto">
            <a:xfrm>
              <a:off x="4080" y="384"/>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5010" name="Oval 21">
              <a:extLst>
                <a:ext uri="{FF2B5EF4-FFF2-40B4-BE49-F238E27FC236}">
                  <a16:creationId xmlns:a16="http://schemas.microsoft.com/office/drawing/2014/main" id="{2DDD30E8-A72C-434E-9CB1-1CAC942313CB}"/>
                </a:ext>
              </a:extLst>
            </p:cNvPr>
            <p:cNvSpPr>
              <a:spLocks noChangeArrowheads="1"/>
            </p:cNvSpPr>
            <p:nvPr/>
          </p:nvSpPr>
          <p:spPr bwMode="auto">
            <a:xfrm>
              <a:off x="4032" y="480"/>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5011" name="Oval 22">
              <a:extLst>
                <a:ext uri="{FF2B5EF4-FFF2-40B4-BE49-F238E27FC236}">
                  <a16:creationId xmlns:a16="http://schemas.microsoft.com/office/drawing/2014/main" id="{7232FC6A-A04B-C246-9CED-78A9C5FB2AE2}"/>
                </a:ext>
              </a:extLst>
            </p:cNvPr>
            <p:cNvSpPr>
              <a:spLocks noChangeArrowheads="1"/>
            </p:cNvSpPr>
            <p:nvPr/>
          </p:nvSpPr>
          <p:spPr bwMode="auto">
            <a:xfrm>
              <a:off x="4032" y="576"/>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85004" name="Freeform 23">
            <a:extLst>
              <a:ext uri="{FF2B5EF4-FFF2-40B4-BE49-F238E27FC236}">
                <a16:creationId xmlns:a16="http://schemas.microsoft.com/office/drawing/2014/main" id="{B9151ED8-2AF1-5D44-A2D2-DE64B9977E6A}"/>
              </a:ext>
            </a:extLst>
          </p:cNvPr>
          <p:cNvSpPr>
            <a:spLocks/>
          </p:cNvSpPr>
          <p:nvPr/>
        </p:nvSpPr>
        <p:spPr bwMode="auto">
          <a:xfrm>
            <a:off x="5781675" y="3617913"/>
            <a:ext cx="26988" cy="1531937"/>
          </a:xfrm>
          <a:custGeom>
            <a:avLst/>
            <a:gdLst>
              <a:gd name="T0" fmla="*/ 2147483647 w 17"/>
              <a:gd name="T1" fmla="*/ 0 h 965"/>
              <a:gd name="T2" fmla="*/ 2147483647 w 17"/>
              <a:gd name="T3" fmla="*/ 2147483647 h 965"/>
              <a:gd name="T4" fmla="*/ 2147483647 w 17"/>
              <a:gd name="T5" fmla="*/ 2147483647 h 965"/>
              <a:gd name="T6" fmla="*/ 0 60000 65536"/>
              <a:gd name="T7" fmla="*/ 0 60000 65536"/>
              <a:gd name="T8" fmla="*/ 0 60000 65536"/>
              <a:gd name="T9" fmla="*/ 0 w 17"/>
              <a:gd name="T10" fmla="*/ 0 h 965"/>
              <a:gd name="T11" fmla="*/ 17 w 17"/>
              <a:gd name="T12" fmla="*/ 965 h 965"/>
            </a:gdLst>
            <a:ahLst/>
            <a:cxnLst>
              <a:cxn ang="T6">
                <a:pos x="T0" y="T1"/>
              </a:cxn>
              <a:cxn ang="T7">
                <a:pos x="T2" y="T3"/>
              </a:cxn>
              <a:cxn ang="T8">
                <a:pos x="T4" y="T5"/>
              </a:cxn>
            </a:cxnLst>
            <a:rect l="T9" t="T10" r="T11" b="T12"/>
            <a:pathLst>
              <a:path w="17" h="965">
                <a:moveTo>
                  <a:pt x="17" y="0"/>
                </a:moveTo>
                <a:cubicBezTo>
                  <a:pt x="4" y="41"/>
                  <a:pt x="0" y="48"/>
                  <a:pt x="9" y="93"/>
                </a:cubicBezTo>
                <a:cubicBezTo>
                  <a:pt x="13" y="386"/>
                  <a:pt x="17" y="676"/>
                  <a:pt x="17" y="965"/>
                </a:cubicBezTo>
              </a:path>
            </a:pathLst>
          </a:custGeom>
          <a:noFill/>
          <a:ln w="13652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57720" name="Freeform 24">
            <a:extLst>
              <a:ext uri="{FF2B5EF4-FFF2-40B4-BE49-F238E27FC236}">
                <a16:creationId xmlns:a16="http://schemas.microsoft.com/office/drawing/2014/main" id="{888C3C72-9679-B344-92D8-C7E1EE652E77}"/>
              </a:ext>
            </a:extLst>
          </p:cNvPr>
          <p:cNvSpPr>
            <a:spLocks/>
          </p:cNvSpPr>
          <p:nvPr/>
        </p:nvSpPr>
        <p:spPr bwMode="auto">
          <a:xfrm>
            <a:off x="6096000" y="3657600"/>
            <a:ext cx="273050" cy="1384300"/>
          </a:xfrm>
          <a:custGeom>
            <a:avLst/>
            <a:gdLst>
              <a:gd name="T0" fmla="*/ 20 w 172"/>
              <a:gd name="T1" fmla="*/ 0 h 872"/>
              <a:gd name="T2" fmla="*/ 45 w 172"/>
              <a:gd name="T3" fmla="*/ 423 h 872"/>
              <a:gd name="T4" fmla="*/ 147 w 172"/>
              <a:gd name="T5" fmla="*/ 804 h 872"/>
              <a:gd name="T6" fmla="*/ 172 w 172"/>
              <a:gd name="T7" fmla="*/ 872 h 872"/>
              <a:gd name="T8" fmla="*/ 0 60000 65536"/>
              <a:gd name="T9" fmla="*/ 0 60000 65536"/>
              <a:gd name="T10" fmla="*/ 0 60000 65536"/>
              <a:gd name="T11" fmla="*/ 0 60000 65536"/>
              <a:gd name="T12" fmla="*/ 0 w 172"/>
              <a:gd name="T13" fmla="*/ 0 h 872"/>
              <a:gd name="T14" fmla="*/ 172 w 172"/>
              <a:gd name="T15" fmla="*/ 872 h 872"/>
            </a:gdLst>
            <a:ahLst/>
            <a:cxnLst>
              <a:cxn ang="T8">
                <a:pos x="T0" y="T1"/>
              </a:cxn>
              <a:cxn ang="T9">
                <a:pos x="T2" y="T3"/>
              </a:cxn>
              <a:cxn ang="T10">
                <a:pos x="T4" y="T5"/>
              </a:cxn>
              <a:cxn ang="T11">
                <a:pos x="T6" y="T7"/>
              </a:cxn>
            </a:cxnLst>
            <a:rect l="T12" t="T13" r="T14" b="T15"/>
            <a:pathLst>
              <a:path w="172" h="872">
                <a:moveTo>
                  <a:pt x="20" y="0"/>
                </a:moveTo>
                <a:cubicBezTo>
                  <a:pt x="39" y="144"/>
                  <a:pt x="0" y="284"/>
                  <a:pt x="45" y="423"/>
                </a:cubicBezTo>
                <a:cubicBezTo>
                  <a:pt x="62" y="539"/>
                  <a:pt x="79" y="703"/>
                  <a:pt x="147" y="804"/>
                </a:cubicBezTo>
                <a:cubicBezTo>
                  <a:pt x="154" y="827"/>
                  <a:pt x="162" y="850"/>
                  <a:pt x="172" y="872"/>
                </a:cubicBezTo>
              </a:path>
            </a:pathLst>
          </a:custGeom>
          <a:noFill/>
          <a:ln w="139700">
            <a:solidFill>
              <a:srgbClr val="990000"/>
            </a:solidFill>
            <a:round/>
            <a:headEnd/>
            <a:tailEnd/>
          </a:ln>
          <a:effectLst>
            <a:outerShdw blurRad="63500" dist="38099" dir="2700000" algn="ctr" rotWithShape="0">
              <a:srgbClr val="868686">
                <a:alpha val="74998"/>
              </a:srgbClr>
            </a:outerShdw>
          </a:effectLst>
        </p:spPr>
        <p:txBody>
          <a:bodyPr/>
          <a:lstStyle/>
          <a:p>
            <a:pPr>
              <a:defRPr/>
            </a:pPr>
            <a:endParaRPr lang="en-US" dirty="0">
              <a:latin typeface="Microsoft Tai Le Regular"/>
              <a:ea typeface="+mn-ea"/>
            </a:endParaRPr>
          </a:p>
        </p:txBody>
      </p:sp>
      <p:sp>
        <p:nvSpPr>
          <p:cNvPr id="85006" name="Rectangle 25">
            <a:extLst>
              <a:ext uri="{FF2B5EF4-FFF2-40B4-BE49-F238E27FC236}">
                <a16:creationId xmlns:a16="http://schemas.microsoft.com/office/drawing/2014/main" id="{DB9AE87F-21CC-8146-AAFA-D082E3BFDCB6}"/>
              </a:ext>
            </a:extLst>
          </p:cNvPr>
          <p:cNvSpPr>
            <a:spLocks noChangeArrowheads="1"/>
          </p:cNvSpPr>
          <p:nvPr/>
        </p:nvSpPr>
        <p:spPr bwMode="auto">
          <a:xfrm>
            <a:off x="609600" y="1485900"/>
            <a:ext cx="457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3200" dirty="0">
                <a:latin typeface="Microsoft Tai Le Regular"/>
              </a:rPr>
              <a:t>Foods high in fat and low in fiber slow transit. </a:t>
            </a:r>
          </a:p>
        </p:txBody>
      </p:sp>
    </p:spTree>
    <p:extLst>
      <p:ext uri="{BB962C8B-B14F-4D97-AF65-F5344CB8AC3E}">
        <p14:creationId xmlns:p14="http://schemas.microsoft.com/office/powerpoint/2010/main" val="3391164731"/>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3B5ECA-125C-B84D-AB4C-DA347DE8A2E9}"/>
              </a:ext>
            </a:extLst>
          </p:cNvPr>
          <p:cNvSpPr txBox="1"/>
          <p:nvPr/>
        </p:nvSpPr>
        <p:spPr>
          <a:xfrm>
            <a:off x="2971800" y="304800"/>
            <a:ext cx="3235181" cy="923330"/>
          </a:xfrm>
          <a:prstGeom prst="rect">
            <a:avLst/>
          </a:prstGeom>
          <a:noFill/>
        </p:spPr>
        <p:txBody>
          <a:bodyPr wrap="none" rtlCol="0">
            <a:spAutoFit/>
          </a:bodyPr>
          <a:lstStyle/>
          <a:p>
            <a:r>
              <a:rPr lang="en-US" sz="5400" b="1" dirty="0">
                <a:latin typeface="Microsoft Tai Le" panose="020B0502040204020203" pitchFamily="34" charset="0"/>
                <a:cs typeface="Microsoft Tai Le" panose="020B0502040204020203" pitchFamily="34" charset="0"/>
              </a:rPr>
              <a:t>Overview</a:t>
            </a:r>
          </a:p>
        </p:txBody>
      </p:sp>
      <p:graphicFrame>
        <p:nvGraphicFramePr>
          <p:cNvPr id="4" name="Diagram 3">
            <a:extLst>
              <a:ext uri="{FF2B5EF4-FFF2-40B4-BE49-F238E27FC236}">
                <a16:creationId xmlns:a16="http://schemas.microsoft.com/office/drawing/2014/main" id="{AC836DF4-EEA7-EA41-9167-E4B2817798F4}"/>
              </a:ext>
            </a:extLst>
          </p:cNvPr>
          <p:cNvGraphicFramePr/>
          <p:nvPr>
            <p:extLst>
              <p:ext uri="{D42A27DB-BD31-4B8C-83A1-F6EECF244321}">
                <p14:modId xmlns:p14="http://schemas.microsoft.com/office/powerpoint/2010/main" val="3476765240"/>
              </p:ext>
            </p:extLst>
          </p:nvPr>
        </p:nvGraphicFramePr>
        <p:xfrm>
          <a:off x="-1295400" y="152400"/>
          <a:ext cx="115824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4946480"/>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5A7EE3C5-28B6-2E46-BEB8-920A6F62B1A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E6A89A2B-BCC9-E542-B6BF-D66B8745DE9B}"/>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D59C1FEF-158C-A941-B6BA-2D6B3B364275}"/>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241C7913-189E-7D48-96A1-FAB15C50EE8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1054A3AB-6E86-574F-9186-60B6BCEC52B0}"/>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399AC25F-E774-924F-B3FD-E1E9D79EB1AD}"/>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0B84DBBB-CF1C-2646-93AF-F82F12C15054}"/>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5F9E6F42-145C-D249-9493-1957200E979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7FA6194B-3C51-8B42-9E86-5B43ACA04D89}"/>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7C3F917E-35C3-844D-B797-0871B59EBFD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3">
            <a:extLst>
              <a:ext uri="{FF2B5EF4-FFF2-40B4-BE49-F238E27FC236}">
                <a16:creationId xmlns:a16="http://schemas.microsoft.com/office/drawing/2014/main" id="{EE5F825B-DC83-6248-A9F9-2CF1B07B2EE6}"/>
              </a:ext>
            </a:extLst>
          </p:cNvPr>
          <p:cNvSpPr txBox="1">
            <a:spLocks noChangeArrowheads="1"/>
          </p:cNvSpPr>
          <p:nvPr/>
        </p:nvSpPr>
        <p:spPr bwMode="auto">
          <a:xfrm>
            <a:off x="1143000" y="2819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endParaRPr lang="en-US" altLang="en-US" dirty="0">
              <a:latin typeface="Microsoft Tai Le Regular"/>
            </a:endParaRPr>
          </a:p>
        </p:txBody>
      </p:sp>
      <p:grpSp>
        <p:nvGrpSpPr>
          <p:cNvPr id="86019" name="Group 4">
            <a:extLst>
              <a:ext uri="{FF2B5EF4-FFF2-40B4-BE49-F238E27FC236}">
                <a16:creationId xmlns:a16="http://schemas.microsoft.com/office/drawing/2014/main" id="{1C66D5E8-96F2-AB41-8B6F-5CC068C0598D}"/>
              </a:ext>
            </a:extLst>
          </p:cNvPr>
          <p:cNvGrpSpPr>
            <a:grpSpLocks/>
          </p:cNvGrpSpPr>
          <p:nvPr/>
        </p:nvGrpSpPr>
        <p:grpSpPr bwMode="auto">
          <a:xfrm>
            <a:off x="6427788" y="0"/>
            <a:ext cx="2492375" cy="7272338"/>
            <a:chOff x="4049" y="-183"/>
            <a:chExt cx="1570" cy="4581"/>
          </a:xfrm>
        </p:grpSpPr>
        <p:sp>
          <p:nvSpPr>
            <p:cNvPr id="86041" name="Freeform 5">
              <a:extLst>
                <a:ext uri="{FF2B5EF4-FFF2-40B4-BE49-F238E27FC236}">
                  <a16:creationId xmlns:a16="http://schemas.microsoft.com/office/drawing/2014/main" id="{17C5BEE6-41B8-344A-AAAD-E84C7467429D}"/>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6042" name="Freeform 6">
              <a:extLst>
                <a:ext uri="{FF2B5EF4-FFF2-40B4-BE49-F238E27FC236}">
                  <a16:creationId xmlns:a16="http://schemas.microsoft.com/office/drawing/2014/main" id="{818F8EEF-D4F0-7043-8D61-B26F554E2895}"/>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86020" name="Group 7">
            <a:extLst>
              <a:ext uri="{FF2B5EF4-FFF2-40B4-BE49-F238E27FC236}">
                <a16:creationId xmlns:a16="http://schemas.microsoft.com/office/drawing/2014/main" id="{C46BAE5E-77BA-6145-8038-88D1A6AFAD44}"/>
              </a:ext>
            </a:extLst>
          </p:cNvPr>
          <p:cNvGrpSpPr>
            <a:grpSpLocks/>
          </p:cNvGrpSpPr>
          <p:nvPr/>
        </p:nvGrpSpPr>
        <p:grpSpPr bwMode="auto">
          <a:xfrm>
            <a:off x="6448425" y="3490913"/>
            <a:ext cx="2271713" cy="460375"/>
            <a:chOff x="4062" y="2016"/>
            <a:chExt cx="1431" cy="290"/>
          </a:xfrm>
        </p:grpSpPr>
        <p:sp>
          <p:nvSpPr>
            <p:cNvPr id="86039" name="Freeform 8">
              <a:extLst>
                <a:ext uri="{FF2B5EF4-FFF2-40B4-BE49-F238E27FC236}">
                  <a16:creationId xmlns:a16="http://schemas.microsoft.com/office/drawing/2014/main" id="{EC49CCB5-A9D2-E647-A63B-36F195142C59}"/>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6040" name="Freeform 9">
              <a:extLst>
                <a:ext uri="{FF2B5EF4-FFF2-40B4-BE49-F238E27FC236}">
                  <a16:creationId xmlns:a16="http://schemas.microsoft.com/office/drawing/2014/main" id="{FC1C8836-D9E9-214C-ABF0-E096B80E1628}"/>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86021" name="Group 10">
            <a:extLst>
              <a:ext uri="{FF2B5EF4-FFF2-40B4-BE49-F238E27FC236}">
                <a16:creationId xmlns:a16="http://schemas.microsoft.com/office/drawing/2014/main" id="{85F34544-7B41-6349-ABA9-E5B39A7ADA2C}"/>
              </a:ext>
            </a:extLst>
          </p:cNvPr>
          <p:cNvGrpSpPr>
            <a:grpSpLocks/>
          </p:cNvGrpSpPr>
          <p:nvPr/>
        </p:nvGrpSpPr>
        <p:grpSpPr bwMode="auto">
          <a:xfrm>
            <a:off x="6200775" y="2119313"/>
            <a:ext cx="2835275" cy="3028950"/>
            <a:chOff x="3906" y="1152"/>
            <a:chExt cx="1786" cy="1908"/>
          </a:xfrm>
        </p:grpSpPr>
        <p:sp>
          <p:nvSpPr>
            <p:cNvPr id="86037" name="Freeform 11">
              <a:extLst>
                <a:ext uri="{FF2B5EF4-FFF2-40B4-BE49-F238E27FC236}">
                  <a16:creationId xmlns:a16="http://schemas.microsoft.com/office/drawing/2014/main" id="{2236DCF6-EEB3-F44E-9784-4534B0A2DA2C}"/>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6038" name="Freeform 12">
              <a:extLst>
                <a:ext uri="{FF2B5EF4-FFF2-40B4-BE49-F238E27FC236}">
                  <a16:creationId xmlns:a16="http://schemas.microsoft.com/office/drawing/2014/main" id="{10853E8F-E7E1-6140-8CA0-B7AB35F91200}"/>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86022" name="Picture 13" descr="C:\Documents and Settings\Administrator\My Documents\My Pictures\VASOACTIVE.gif">
            <a:extLst>
              <a:ext uri="{FF2B5EF4-FFF2-40B4-BE49-F238E27FC236}">
                <a16:creationId xmlns:a16="http://schemas.microsoft.com/office/drawing/2014/main" id="{F1EFFD40-777B-7B4F-91AF-C65AFD72A393}"/>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486400" y="76200"/>
            <a:ext cx="18288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Oval 14">
            <a:extLst>
              <a:ext uri="{FF2B5EF4-FFF2-40B4-BE49-F238E27FC236}">
                <a16:creationId xmlns:a16="http://schemas.microsoft.com/office/drawing/2014/main" id="{D208265D-A87F-F143-9ECF-573345ACDD19}"/>
              </a:ext>
            </a:extLst>
          </p:cNvPr>
          <p:cNvSpPr>
            <a:spLocks noChangeArrowheads="1"/>
          </p:cNvSpPr>
          <p:nvPr/>
        </p:nvSpPr>
        <p:spPr bwMode="auto">
          <a:xfrm>
            <a:off x="6096000" y="22860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pic>
        <p:nvPicPr>
          <p:cNvPr id="86024" name="Picture 15" descr="C:\Documents and Settings\Administrator\My Documents\My Pictures\blood righ-r.gif">
            <a:extLst>
              <a:ext uri="{FF2B5EF4-FFF2-40B4-BE49-F238E27FC236}">
                <a16:creationId xmlns:a16="http://schemas.microsoft.com/office/drawing/2014/main" id="{1D1D2CAE-5D47-DF40-9350-070D9EDDD0DF}"/>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791200" y="4006850"/>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16" descr="C:\Documents and Settings\Administrator\My Documents\My Pictures\waste left-y.gif">
            <a:extLst>
              <a:ext uri="{FF2B5EF4-FFF2-40B4-BE49-F238E27FC236}">
                <a16:creationId xmlns:a16="http://schemas.microsoft.com/office/drawing/2014/main" id="{0DE0080D-058D-AC4D-A97C-6BE6C26E8E4F}"/>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149975" y="38100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Oval 17">
            <a:extLst>
              <a:ext uri="{FF2B5EF4-FFF2-40B4-BE49-F238E27FC236}">
                <a16:creationId xmlns:a16="http://schemas.microsoft.com/office/drawing/2014/main" id="{285B3D08-F51E-A64B-B2D9-A309122685A3}"/>
              </a:ext>
            </a:extLst>
          </p:cNvPr>
          <p:cNvSpPr>
            <a:spLocks noChangeArrowheads="1"/>
          </p:cNvSpPr>
          <p:nvPr/>
        </p:nvSpPr>
        <p:spPr bwMode="auto">
          <a:xfrm>
            <a:off x="6629400" y="457200"/>
            <a:ext cx="381000" cy="3048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nvGrpSpPr>
          <p:cNvPr id="86027" name="Group 18">
            <a:extLst>
              <a:ext uri="{FF2B5EF4-FFF2-40B4-BE49-F238E27FC236}">
                <a16:creationId xmlns:a16="http://schemas.microsoft.com/office/drawing/2014/main" id="{1702E60C-0B9A-6343-954E-6183FAA84F51}"/>
              </a:ext>
            </a:extLst>
          </p:cNvPr>
          <p:cNvGrpSpPr>
            <a:grpSpLocks/>
          </p:cNvGrpSpPr>
          <p:nvPr/>
        </p:nvGrpSpPr>
        <p:grpSpPr bwMode="auto">
          <a:xfrm>
            <a:off x="6477000" y="609600"/>
            <a:ext cx="457200" cy="762000"/>
            <a:chOff x="4032" y="288"/>
            <a:chExt cx="288" cy="480"/>
          </a:xfrm>
        </p:grpSpPr>
        <p:sp>
          <p:nvSpPr>
            <p:cNvPr id="86033" name="Oval 19">
              <a:extLst>
                <a:ext uri="{FF2B5EF4-FFF2-40B4-BE49-F238E27FC236}">
                  <a16:creationId xmlns:a16="http://schemas.microsoft.com/office/drawing/2014/main" id="{CD99E559-34B6-0E42-A197-B27430DEC9EB}"/>
                </a:ext>
              </a:extLst>
            </p:cNvPr>
            <p:cNvSpPr>
              <a:spLocks noChangeArrowheads="1"/>
            </p:cNvSpPr>
            <p:nvPr/>
          </p:nvSpPr>
          <p:spPr bwMode="auto">
            <a:xfrm>
              <a:off x="4080" y="288"/>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6034" name="Oval 20">
              <a:extLst>
                <a:ext uri="{FF2B5EF4-FFF2-40B4-BE49-F238E27FC236}">
                  <a16:creationId xmlns:a16="http://schemas.microsoft.com/office/drawing/2014/main" id="{635B36DD-78AE-5F4C-A374-33CA9060F007}"/>
                </a:ext>
              </a:extLst>
            </p:cNvPr>
            <p:cNvSpPr>
              <a:spLocks noChangeArrowheads="1"/>
            </p:cNvSpPr>
            <p:nvPr/>
          </p:nvSpPr>
          <p:spPr bwMode="auto">
            <a:xfrm>
              <a:off x="4080" y="384"/>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6035" name="Oval 21">
              <a:extLst>
                <a:ext uri="{FF2B5EF4-FFF2-40B4-BE49-F238E27FC236}">
                  <a16:creationId xmlns:a16="http://schemas.microsoft.com/office/drawing/2014/main" id="{BC0AEF8B-7CC6-844D-84F9-B09CDC4E8506}"/>
                </a:ext>
              </a:extLst>
            </p:cNvPr>
            <p:cNvSpPr>
              <a:spLocks noChangeArrowheads="1"/>
            </p:cNvSpPr>
            <p:nvPr/>
          </p:nvSpPr>
          <p:spPr bwMode="auto">
            <a:xfrm>
              <a:off x="4032" y="480"/>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6036" name="Oval 22">
              <a:extLst>
                <a:ext uri="{FF2B5EF4-FFF2-40B4-BE49-F238E27FC236}">
                  <a16:creationId xmlns:a16="http://schemas.microsoft.com/office/drawing/2014/main" id="{EC6BBF96-CE43-C249-8382-23A22C3326B4}"/>
                </a:ext>
              </a:extLst>
            </p:cNvPr>
            <p:cNvSpPr>
              <a:spLocks noChangeArrowheads="1"/>
            </p:cNvSpPr>
            <p:nvPr/>
          </p:nvSpPr>
          <p:spPr bwMode="auto">
            <a:xfrm>
              <a:off x="4032" y="576"/>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86028" name="Freeform 23">
            <a:extLst>
              <a:ext uri="{FF2B5EF4-FFF2-40B4-BE49-F238E27FC236}">
                <a16:creationId xmlns:a16="http://schemas.microsoft.com/office/drawing/2014/main" id="{16857B0C-2E3C-1342-965E-60DCA5D915FE}"/>
              </a:ext>
            </a:extLst>
          </p:cNvPr>
          <p:cNvSpPr>
            <a:spLocks/>
          </p:cNvSpPr>
          <p:nvPr/>
        </p:nvSpPr>
        <p:spPr bwMode="auto">
          <a:xfrm>
            <a:off x="5781675" y="3617913"/>
            <a:ext cx="26988" cy="1531937"/>
          </a:xfrm>
          <a:custGeom>
            <a:avLst/>
            <a:gdLst>
              <a:gd name="T0" fmla="*/ 2147483647 w 17"/>
              <a:gd name="T1" fmla="*/ 0 h 965"/>
              <a:gd name="T2" fmla="*/ 2147483647 w 17"/>
              <a:gd name="T3" fmla="*/ 2147483647 h 965"/>
              <a:gd name="T4" fmla="*/ 2147483647 w 17"/>
              <a:gd name="T5" fmla="*/ 2147483647 h 965"/>
              <a:gd name="T6" fmla="*/ 0 60000 65536"/>
              <a:gd name="T7" fmla="*/ 0 60000 65536"/>
              <a:gd name="T8" fmla="*/ 0 60000 65536"/>
              <a:gd name="T9" fmla="*/ 0 w 17"/>
              <a:gd name="T10" fmla="*/ 0 h 965"/>
              <a:gd name="T11" fmla="*/ 17 w 17"/>
              <a:gd name="T12" fmla="*/ 965 h 965"/>
            </a:gdLst>
            <a:ahLst/>
            <a:cxnLst>
              <a:cxn ang="T6">
                <a:pos x="T0" y="T1"/>
              </a:cxn>
              <a:cxn ang="T7">
                <a:pos x="T2" y="T3"/>
              </a:cxn>
              <a:cxn ang="T8">
                <a:pos x="T4" y="T5"/>
              </a:cxn>
            </a:cxnLst>
            <a:rect l="T9" t="T10" r="T11" b="T12"/>
            <a:pathLst>
              <a:path w="17" h="965">
                <a:moveTo>
                  <a:pt x="17" y="0"/>
                </a:moveTo>
                <a:cubicBezTo>
                  <a:pt x="4" y="41"/>
                  <a:pt x="0" y="48"/>
                  <a:pt x="9" y="93"/>
                </a:cubicBezTo>
                <a:cubicBezTo>
                  <a:pt x="13" y="386"/>
                  <a:pt x="17" y="676"/>
                  <a:pt x="17" y="965"/>
                </a:cubicBezTo>
              </a:path>
            </a:pathLst>
          </a:custGeom>
          <a:noFill/>
          <a:ln w="13652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0680" name="Freeform 24">
            <a:extLst>
              <a:ext uri="{FF2B5EF4-FFF2-40B4-BE49-F238E27FC236}">
                <a16:creationId xmlns:a16="http://schemas.microsoft.com/office/drawing/2014/main" id="{D96FE85D-F026-3242-A8A9-A74C9B0025EF}"/>
              </a:ext>
            </a:extLst>
          </p:cNvPr>
          <p:cNvSpPr>
            <a:spLocks/>
          </p:cNvSpPr>
          <p:nvPr/>
        </p:nvSpPr>
        <p:spPr bwMode="auto">
          <a:xfrm>
            <a:off x="6096000" y="3657600"/>
            <a:ext cx="273050" cy="1384300"/>
          </a:xfrm>
          <a:custGeom>
            <a:avLst/>
            <a:gdLst>
              <a:gd name="T0" fmla="*/ 20 w 172"/>
              <a:gd name="T1" fmla="*/ 0 h 872"/>
              <a:gd name="T2" fmla="*/ 45 w 172"/>
              <a:gd name="T3" fmla="*/ 423 h 872"/>
              <a:gd name="T4" fmla="*/ 147 w 172"/>
              <a:gd name="T5" fmla="*/ 804 h 872"/>
              <a:gd name="T6" fmla="*/ 172 w 172"/>
              <a:gd name="T7" fmla="*/ 872 h 872"/>
              <a:gd name="T8" fmla="*/ 0 60000 65536"/>
              <a:gd name="T9" fmla="*/ 0 60000 65536"/>
              <a:gd name="T10" fmla="*/ 0 60000 65536"/>
              <a:gd name="T11" fmla="*/ 0 60000 65536"/>
              <a:gd name="T12" fmla="*/ 0 w 172"/>
              <a:gd name="T13" fmla="*/ 0 h 872"/>
              <a:gd name="T14" fmla="*/ 172 w 172"/>
              <a:gd name="T15" fmla="*/ 872 h 872"/>
            </a:gdLst>
            <a:ahLst/>
            <a:cxnLst>
              <a:cxn ang="T8">
                <a:pos x="T0" y="T1"/>
              </a:cxn>
              <a:cxn ang="T9">
                <a:pos x="T2" y="T3"/>
              </a:cxn>
              <a:cxn ang="T10">
                <a:pos x="T4" y="T5"/>
              </a:cxn>
              <a:cxn ang="T11">
                <a:pos x="T6" y="T7"/>
              </a:cxn>
            </a:cxnLst>
            <a:rect l="T12" t="T13" r="T14" b="T15"/>
            <a:pathLst>
              <a:path w="172" h="872">
                <a:moveTo>
                  <a:pt x="20" y="0"/>
                </a:moveTo>
                <a:cubicBezTo>
                  <a:pt x="39" y="144"/>
                  <a:pt x="0" y="284"/>
                  <a:pt x="45" y="423"/>
                </a:cubicBezTo>
                <a:cubicBezTo>
                  <a:pt x="62" y="539"/>
                  <a:pt x="79" y="703"/>
                  <a:pt x="147" y="804"/>
                </a:cubicBezTo>
                <a:cubicBezTo>
                  <a:pt x="154" y="827"/>
                  <a:pt x="162" y="850"/>
                  <a:pt x="172" y="872"/>
                </a:cubicBezTo>
              </a:path>
            </a:pathLst>
          </a:custGeom>
          <a:noFill/>
          <a:ln w="139700">
            <a:solidFill>
              <a:srgbClr val="990000"/>
            </a:solidFill>
            <a:round/>
            <a:headEnd/>
            <a:tailEnd/>
          </a:ln>
          <a:effectLst>
            <a:outerShdw blurRad="63500" dist="38099" dir="2700000" algn="ctr" rotWithShape="0">
              <a:srgbClr val="868686">
                <a:alpha val="74998"/>
              </a:srgbClr>
            </a:outerShdw>
          </a:effectLst>
        </p:spPr>
        <p:txBody>
          <a:bodyPr/>
          <a:lstStyle/>
          <a:p>
            <a:pPr>
              <a:defRPr/>
            </a:pPr>
            <a:endParaRPr lang="en-US" dirty="0">
              <a:latin typeface="Microsoft Tai Le Regular"/>
              <a:ea typeface="+mn-ea"/>
            </a:endParaRPr>
          </a:p>
        </p:txBody>
      </p:sp>
      <p:sp>
        <p:nvSpPr>
          <p:cNvPr id="70681" name="Rectangle 25">
            <a:extLst>
              <a:ext uri="{FF2B5EF4-FFF2-40B4-BE49-F238E27FC236}">
                <a16:creationId xmlns:a16="http://schemas.microsoft.com/office/drawing/2014/main" id="{31C08BDC-FCD8-3144-BD30-2C861CF5F3DA}"/>
              </a:ext>
            </a:extLst>
          </p:cNvPr>
          <p:cNvSpPr>
            <a:spLocks noChangeArrowheads="1"/>
          </p:cNvSpPr>
          <p:nvPr/>
        </p:nvSpPr>
        <p:spPr bwMode="auto">
          <a:xfrm>
            <a:off x="188912" y="76200"/>
            <a:ext cx="4802188" cy="102951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l">
              <a:lnSpc>
                <a:spcPct val="110000"/>
              </a:lnSpc>
              <a:spcBef>
                <a:spcPct val="50000"/>
              </a:spcBef>
              <a:defRPr/>
            </a:pPr>
            <a:r>
              <a:rPr lang="en-US" sz="2800" dirty="0">
                <a:latin typeface="Microsoft Tai Le Regular"/>
                <a:ea typeface="+mn-ea"/>
              </a:rPr>
              <a:t>Bacterial overgrowth occurs and toxins increase. </a:t>
            </a:r>
          </a:p>
        </p:txBody>
      </p:sp>
      <p:pic>
        <p:nvPicPr>
          <p:cNvPr id="86032" name="Picture 31" descr="F:\bacteria.png">
            <a:extLst>
              <a:ext uri="{FF2B5EF4-FFF2-40B4-BE49-F238E27FC236}">
                <a16:creationId xmlns:a16="http://schemas.microsoft.com/office/drawing/2014/main" id="{071F6055-A047-7F4D-9985-907EE19A910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000" y="3327400"/>
            <a:ext cx="3810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460709"/>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1028">
            <a:extLst>
              <a:ext uri="{FF2B5EF4-FFF2-40B4-BE49-F238E27FC236}">
                <a16:creationId xmlns:a16="http://schemas.microsoft.com/office/drawing/2014/main" id="{6B737A94-9628-604C-8213-4231F9A7EE82}"/>
              </a:ext>
            </a:extLst>
          </p:cNvPr>
          <p:cNvGrpSpPr>
            <a:grpSpLocks/>
          </p:cNvGrpSpPr>
          <p:nvPr/>
        </p:nvGrpSpPr>
        <p:grpSpPr bwMode="auto">
          <a:xfrm>
            <a:off x="6427788" y="0"/>
            <a:ext cx="2492375" cy="7272338"/>
            <a:chOff x="4049" y="-183"/>
            <a:chExt cx="1570" cy="4581"/>
          </a:xfrm>
        </p:grpSpPr>
        <p:sp>
          <p:nvSpPr>
            <p:cNvPr id="87066" name="Freeform 1029">
              <a:extLst>
                <a:ext uri="{FF2B5EF4-FFF2-40B4-BE49-F238E27FC236}">
                  <a16:creationId xmlns:a16="http://schemas.microsoft.com/office/drawing/2014/main" id="{10AAEC4E-9B13-3046-9E44-3F9228DC099D}"/>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7067" name="Freeform 1030">
              <a:extLst>
                <a:ext uri="{FF2B5EF4-FFF2-40B4-BE49-F238E27FC236}">
                  <a16:creationId xmlns:a16="http://schemas.microsoft.com/office/drawing/2014/main" id="{A4DCF49B-71A4-A843-BF77-E49EAEB584AB}"/>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87043" name="Group 1031">
            <a:extLst>
              <a:ext uri="{FF2B5EF4-FFF2-40B4-BE49-F238E27FC236}">
                <a16:creationId xmlns:a16="http://schemas.microsoft.com/office/drawing/2014/main" id="{BF936168-0F2F-B94C-AD3C-37AE33C21FB2}"/>
              </a:ext>
            </a:extLst>
          </p:cNvPr>
          <p:cNvGrpSpPr>
            <a:grpSpLocks/>
          </p:cNvGrpSpPr>
          <p:nvPr/>
        </p:nvGrpSpPr>
        <p:grpSpPr bwMode="auto">
          <a:xfrm>
            <a:off x="6448425" y="3490913"/>
            <a:ext cx="2271713" cy="460375"/>
            <a:chOff x="4062" y="2016"/>
            <a:chExt cx="1431" cy="290"/>
          </a:xfrm>
        </p:grpSpPr>
        <p:sp>
          <p:nvSpPr>
            <p:cNvPr id="87064" name="Freeform 1032">
              <a:extLst>
                <a:ext uri="{FF2B5EF4-FFF2-40B4-BE49-F238E27FC236}">
                  <a16:creationId xmlns:a16="http://schemas.microsoft.com/office/drawing/2014/main" id="{E036F649-3550-F34A-B625-C18A7CE20E7F}"/>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7065" name="Freeform 1033">
              <a:extLst>
                <a:ext uri="{FF2B5EF4-FFF2-40B4-BE49-F238E27FC236}">
                  <a16:creationId xmlns:a16="http://schemas.microsoft.com/office/drawing/2014/main" id="{1C981693-0944-FF48-99EF-73E600DDC305}"/>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87044" name="Group 1034">
            <a:extLst>
              <a:ext uri="{FF2B5EF4-FFF2-40B4-BE49-F238E27FC236}">
                <a16:creationId xmlns:a16="http://schemas.microsoft.com/office/drawing/2014/main" id="{7D533607-D519-BB4F-A047-AA5C4731E4D7}"/>
              </a:ext>
            </a:extLst>
          </p:cNvPr>
          <p:cNvGrpSpPr>
            <a:grpSpLocks/>
          </p:cNvGrpSpPr>
          <p:nvPr/>
        </p:nvGrpSpPr>
        <p:grpSpPr bwMode="auto">
          <a:xfrm>
            <a:off x="6200775" y="2119313"/>
            <a:ext cx="2835275" cy="3028950"/>
            <a:chOff x="3906" y="1152"/>
            <a:chExt cx="1786" cy="1908"/>
          </a:xfrm>
        </p:grpSpPr>
        <p:sp>
          <p:nvSpPr>
            <p:cNvPr id="87062" name="Freeform 1035">
              <a:extLst>
                <a:ext uri="{FF2B5EF4-FFF2-40B4-BE49-F238E27FC236}">
                  <a16:creationId xmlns:a16="http://schemas.microsoft.com/office/drawing/2014/main" id="{E15B055B-05A0-754D-B320-8FDE9DFFC215}"/>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7063" name="Freeform 1036">
              <a:extLst>
                <a:ext uri="{FF2B5EF4-FFF2-40B4-BE49-F238E27FC236}">
                  <a16:creationId xmlns:a16="http://schemas.microsoft.com/office/drawing/2014/main" id="{BD7E4681-829D-5B4E-8442-6141E779E7E1}"/>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87045" name="Picture 1037" descr="C:\Documents and Settings\Administrator\My Documents\My Pictures\VASOACTIVE.gif">
            <a:extLst>
              <a:ext uri="{FF2B5EF4-FFF2-40B4-BE49-F238E27FC236}">
                <a16:creationId xmlns:a16="http://schemas.microsoft.com/office/drawing/2014/main" id="{95E58714-8FE8-2642-9F89-5549D771D78F}"/>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486400" y="76200"/>
            <a:ext cx="18288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Oval 1038">
            <a:extLst>
              <a:ext uri="{FF2B5EF4-FFF2-40B4-BE49-F238E27FC236}">
                <a16:creationId xmlns:a16="http://schemas.microsoft.com/office/drawing/2014/main" id="{28BE6664-8F6C-0E4F-90BA-4D5F6DE4A380}"/>
              </a:ext>
            </a:extLst>
          </p:cNvPr>
          <p:cNvSpPr>
            <a:spLocks noChangeArrowheads="1"/>
          </p:cNvSpPr>
          <p:nvPr/>
        </p:nvSpPr>
        <p:spPr bwMode="auto">
          <a:xfrm>
            <a:off x="6096000" y="22860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pic>
        <p:nvPicPr>
          <p:cNvPr id="87047" name="Picture 1039" descr="C:\Documents and Settings\Administrator\My Documents\My Pictures\blood righ-r.gif">
            <a:extLst>
              <a:ext uri="{FF2B5EF4-FFF2-40B4-BE49-F238E27FC236}">
                <a16:creationId xmlns:a16="http://schemas.microsoft.com/office/drawing/2014/main" id="{E4A1EE77-9946-BA40-89F9-99A5FA5F08BF}"/>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791200" y="4006850"/>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1040" descr="C:\Documents and Settings\Administrator\My Documents\My Pictures\waste left-y.gif">
            <a:extLst>
              <a:ext uri="{FF2B5EF4-FFF2-40B4-BE49-F238E27FC236}">
                <a16:creationId xmlns:a16="http://schemas.microsoft.com/office/drawing/2014/main" id="{253F403A-4759-764C-8456-D97F5B3FF178}"/>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149975" y="38100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9" name="Oval 1041">
            <a:extLst>
              <a:ext uri="{FF2B5EF4-FFF2-40B4-BE49-F238E27FC236}">
                <a16:creationId xmlns:a16="http://schemas.microsoft.com/office/drawing/2014/main" id="{66802175-19FE-BB46-A270-BB1A7E01D956}"/>
              </a:ext>
            </a:extLst>
          </p:cNvPr>
          <p:cNvSpPr>
            <a:spLocks noChangeArrowheads="1"/>
          </p:cNvSpPr>
          <p:nvPr/>
        </p:nvSpPr>
        <p:spPr bwMode="auto">
          <a:xfrm>
            <a:off x="6629400" y="457200"/>
            <a:ext cx="381000" cy="3048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nvGrpSpPr>
          <p:cNvPr id="87050" name="Group 1042">
            <a:extLst>
              <a:ext uri="{FF2B5EF4-FFF2-40B4-BE49-F238E27FC236}">
                <a16:creationId xmlns:a16="http://schemas.microsoft.com/office/drawing/2014/main" id="{84576099-F512-294C-85D6-7F3E8946F809}"/>
              </a:ext>
            </a:extLst>
          </p:cNvPr>
          <p:cNvGrpSpPr>
            <a:grpSpLocks/>
          </p:cNvGrpSpPr>
          <p:nvPr/>
        </p:nvGrpSpPr>
        <p:grpSpPr bwMode="auto">
          <a:xfrm>
            <a:off x="6477000" y="609600"/>
            <a:ext cx="457200" cy="762000"/>
            <a:chOff x="4032" y="288"/>
            <a:chExt cx="288" cy="480"/>
          </a:xfrm>
        </p:grpSpPr>
        <p:sp>
          <p:nvSpPr>
            <p:cNvPr id="87058" name="Oval 1043">
              <a:extLst>
                <a:ext uri="{FF2B5EF4-FFF2-40B4-BE49-F238E27FC236}">
                  <a16:creationId xmlns:a16="http://schemas.microsoft.com/office/drawing/2014/main" id="{544D816E-4A00-6241-94FB-2A2BABB658EC}"/>
                </a:ext>
              </a:extLst>
            </p:cNvPr>
            <p:cNvSpPr>
              <a:spLocks noChangeArrowheads="1"/>
            </p:cNvSpPr>
            <p:nvPr/>
          </p:nvSpPr>
          <p:spPr bwMode="auto">
            <a:xfrm>
              <a:off x="4080" y="288"/>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7059" name="Oval 1044">
              <a:extLst>
                <a:ext uri="{FF2B5EF4-FFF2-40B4-BE49-F238E27FC236}">
                  <a16:creationId xmlns:a16="http://schemas.microsoft.com/office/drawing/2014/main" id="{AAC749D5-2A1A-1F4C-B130-7C669A9EAC5C}"/>
                </a:ext>
              </a:extLst>
            </p:cNvPr>
            <p:cNvSpPr>
              <a:spLocks noChangeArrowheads="1"/>
            </p:cNvSpPr>
            <p:nvPr/>
          </p:nvSpPr>
          <p:spPr bwMode="auto">
            <a:xfrm>
              <a:off x="4080" y="384"/>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7060" name="Oval 1045">
              <a:extLst>
                <a:ext uri="{FF2B5EF4-FFF2-40B4-BE49-F238E27FC236}">
                  <a16:creationId xmlns:a16="http://schemas.microsoft.com/office/drawing/2014/main" id="{7A0E3BF1-4355-1843-AA02-4DC7A301F80A}"/>
                </a:ext>
              </a:extLst>
            </p:cNvPr>
            <p:cNvSpPr>
              <a:spLocks noChangeArrowheads="1"/>
            </p:cNvSpPr>
            <p:nvPr/>
          </p:nvSpPr>
          <p:spPr bwMode="auto">
            <a:xfrm>
              <a:off x="4032" y="480"/>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7061" name="Oval 1046">
              <a:extLst>
                <a:ext uri="{FF2B5EF4-FFF2-40B4-BE49-F238E27FC236}">
                  <a16:creationId xmlns:a16="http://schemas.microsoft.com/office/drawing/2014/main" id="{F639E9F2-6D98-1445-A8F7-04FA96E4CDEA}"/>
                </a:ext>
              </a:extLst>
            </p:cNvPr>
            <p:cNvSpPr>
              <a:spLocks noChangeArrowheads="1"/>
            </p:cNvSpPr>
            <p:nvPr/>
          </p:nvSpPr>
          <p:spPr bwMode="auto">
            <a:xfrm>
              <a:off x="4032" y="576"/>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87051" name="Freeform 1047">
            <a:extLst>
              <a:ext uri="{FF2B5EF4-FFF2-40B4-BE49-F238E27FC236}">
                <a16:creationId xmlns:a16="http://schemas.microsoft.com/office/drawing/2014/main" id="{A4E6A161-55B4-F147-A15F-D6A38BD7D3D6}"/>
              </a:ext>
            </a:extLst>
          </p:cNvPr>
          <p:cNvSpPr>
            <a:spLocks/>
          </p:cNvSpPr>
          <p:nvPr/>
        </p:nvSpPr>
        <p:spPr bwMode="auto">
          <a:xfrm>
            <a:off x="5781675" y="3617913"/>
            <a:ext cx="26988" cy="1531937"/>
          </a:xfrm>
          <a:custGeom>
            <a:avLst/>
            <a:gdLst>
              <a:gd name="T0" fmla="*/ 2147483647 w 17"/>
              <a:gd name="T1" fmla="*/ 0 h 965"/>
              <a:gd name="T2" fmla="*/ 2147483647 w 17"/>
              <a:gd name="T3" fmla="*/ 2147483647 h 965"/>
              <a:gd name="T4" fmla="*/ 2147483647 w 17"/>
              <a:gd name="T5" fmla="*/ 2147483647 h 965"/>
              <a:gd name="T6" fmla="*/ 0 60000 65536"/>
              <a:gd name="T7" fmla="*/ 0 60000 65536"/>
              <a:gd name="T8" fmla="*/ 0 60000 65536"/>
              <a:gd name="T9" fmla="*/ 0 w 17"/>
              <a:gd name="T10" fmla="*/ 0 h 965"/>
              <a:gd name="T11" fmla="*/ 17 w 17"/>
              <a:gd name="T12" fmla="*/ 965 h 965"/>
            </a:gdLst>
            <a:ahLst/>
            <a:cxnLst>
              <a:cxn ang="T6">
                <a:pos x="T0" y="T1"/>
              </a:cxn>
              <a:cxn ang="T7">
                <a:pos x="T2" y="T3"/>
              </a:cxn>
              <a:cxn ang="T8">
                <a:pos x="T4" y="T5"/>
              </a:cxn>
            </a:cxnLst>
            <a:rect l="T9" t="T10" r="T11" b="T12"/>
            <a:pathLst>
              <a:path w="17" h="965">
                <a:moveTo>
                  <a:pt x="17" y="0"/>
                </a:moveTo>
                <a:cubicBezTo>
                  <a:pt x="4" y="41"/>
                  <a:pt x="0" y="48"/>
                  <a:pt x="9" y="93"/>
                </a:cubicBezTo>
                <a:cubicBezTo>
                  <a:pt x="13" y="386"/>
                  <a:pt x="17" y="676"/>
                  <a:pt x="17" y="965"/>
                </a:cubicBezTo>
              </a:path>
            </a:pathLst>
          </a:custGeom>
          <a:noFill/>
          <a:ln w="13652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71704" name="Freeform 1048">
            <a:extLst>
              <a:ext uri="{FF2B5EF4-FFF2-40B4-BE49-F238E27FC236}">
                <a16:creationId xmlns:a16="http://schemas.microsoft.com/office/drawing/2014/main" id="{800DBB22-A2CF-D049-88EA-A596598D7A0D}"/>
              </a:ext>
            </a:extLst>
          </p:cNvPr>
          <p:cNvSpPr>
            <a:spLocks/>
          </p:cNvSpPr>
          <p:nvPr/>
        </p:nvSpPr>
        <p:spPr bwMode="auto">
          <a:xfrm>
            <a:off x="6096000" y="3657600"/>
            <a:ext cx="273050" cy="1384300"/>
          </a:xfrm>
          <a:custGeom>
            <a:avLst/>
            <a:gdLst>
              <a:gd name="T0" fmla="*/ 20 w 172"/>
              <a:gd name="T1" fmla="*/ 0 h 872"/>
              <a:gd name="T2" fmla="*/ 45 w 172"/>
              <a:gd name="T3" fmla="*/ 423 h 872"/>
              <a:gd name="T4" fmla="*/ 147 w 172"/>
              <a:gd name="T5" fmla="*/ 804 h 872"/>
              <a:gd name="T6" fmla="*/ 172 w 172"/>
              <a:gd name="T7" fmla="*/ 872 h 872"/>
              <a:gd name="T8" fmla="*/ 0 60000 65536"/>
              <a:gd name="T9" fmla="*/ 0 60000 65536"/>
              <a:gd name="T10" fmla="*/ 0 60000 65536"/>
              <a:gd name="T11" fmla="*/ 0 60000 65536"/>
              <a:gd name="T12" fmla="*/ 0 w 172"/>
              <a:gd name="T13" fmla="*/ 0 h 872"/>
              <a:gd name="T14" fmla="*/ 172 w 172"/>
              <a:gd name="T15" fmla="*/ 872 h 872"/>
            </a:gdLst>
            <a:ahLst/>
            <a:cxnLst>
              <a:cxn ang="T8">
                <a:pos x="T0" y="T1"/>
              </a:cxn>
              <a:cxn ang="T9">
                <a:pos x="T2" y="T3"/>
              </a:cxn>
              <a:cxn ang="T10">
                <a:pos x="T4" y="T5"/>
              </a:cxn>
              <a:cxn ang="T11">
                <a:pos x="T6" y="T7"/>
              </a:cxn>
            </a:cxnLst>
            <a:rect l="T12" t="T13" r="T14" b="T15"/>
            <a:pathLst>
              <a:path w="172" h="872">
                <a:moveTo>
                  <a:pt x="20" y="0"/>
                </a:moveTo>
                <a:cubicBezTo>
                  <a:pt x="39" y="144"/>
                  <a:pt x="0" y="284"/>
                  <a:pt x="45" y="423"/>
                </a:cubicBezTo>
                <a:cubicBezTo>
                  <a:pt x="62" y="539"/>
                  <a:pt x="79" y="703"/>
                  <a:pt x="147" y="804"/>
                </a:cubicBezTo>
                <a:cubicBezTo>
                  <a:pt x="154" y="827"/>
                  <a:pt x="162" y="850"/>
                  <a:pt x="172" y="872"/>
                </a:cubicBezTo>
              </a:path>
            </a:pathLst>
          </a:custGeom>
          <a:noFill/>
          <a:ln w="139700">
            <a:solidFill>
              <a:srgbClr val="990000"/>
            </a:solidFill>
            <a:round/>
            <a:headEnd/>
            <a:tailEnd/>
          </a:ln>
          <a:effectLst>
            <a:outerShdw blurRad="63500" dist="38099" dir="2700000" algn="ctr" rotWithShape="0">
              <a:srgbClr val="868686">
                <a:alpha val="74998"/>
              </a:srgbClr>
            </a:outerShdw>
          </a:effectLst>
        </p:spPr>
        <p:txBody>
          <a:bodyPr/>
          <a:lstStyle/>
          <a:p>
            <a:pPr>
              <a:defRPr/>
            </a:pPr>
            <a:endParaRPr lang="en-US" dirty="0">
              <a:latin typeface="Microsoft Tai Le Regular"/>
              <a:ea typeface="+mn-ea"/>
            </a:endParaRPr>
          </a:p>
        </p:txBody>
      </p:sp>
      <p:sp>
        <p:nvSpPr>
          <p:cNvPr id="71705" name="Rectangle 1049">
            <a:extLst>
              <a:ext uri="{FF2B5EF4-FFF2-40B4-BE49-F238E27FC236}">
                <a16:creationId xmlns:a16="http://schemas.microsoft.com/office/drawing/2014/main" id="{014529D3-5209-5F48-B5B4-0AB8D228CC36}"/>
              </a:ext>
            </a:extLst>
          </p:cNvPr>
          <p:cNvSpPr>
            <a:spLocks noChangeArrowheads="1"/>
          </p:cNvSpPr>
          <p:nvPr/>
        </p:nvSpPr>
        <p:spPr bwMode="auto">
          <a:xfrm>
            <a:off x="1533776" y="26432"/>
            <a:ext cx="3657600" cy="418576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457200" indent="-457200" algn="l">
              <a:lnSpc>
                <a:spcPct val="300000"/>
              </a:lnSpc>
              <a:spcBef>
                <a:spcPct val="50000"/>
              </a:spcBef>
              <a:buFont typeface="Arial" panose="020B0604020202020204" pitchFamily="34" charset="0"/>
              <a:buChar char="•"/>
              <a:defRPr/>
            </a:pPr>
            <a:r>
              <a:rPr lang="en-US" sz="2800" dirty="0">
                <a:latin typeface="Microsoft Tai Le Regular"/>
                <a:ea typeface="+mn-ea"/>
              </a:rPr>
              <a:t>Rouleaux.</a:t>
            </a:r>
          </a:p>
          <a:p>
            <a:pPr marL="457200" indent="-457200" algn="l">
              <a:lnSpc>
                <a:spcPct val="300000"/>
              </a:lnSpc>
              <a:spcBef>
                <a:spcPct val="50000"/>
              </a:spcBef>
              <a:buFont typeface="Arial" panose="020B0604020202020204" pitchFamily="34" charset="0"/>
              <a:buChar char="•"/>
              <a:defRPr/>
            </a:pPr>
            <a:r>
              <a:rPr lang="en-US" sz="2800" dirty="0">
                <a:latin typeface="Microsoft Tai Le Regular"/>
                <a:ea typeface="+mn-ea"/>
              </a:rPr>
              <a:t>Vasoconstriction.</a:t>
            </a:r>
          </a:p>
          <a:p>
            <a:pPr marL="457200" indent="-457200" algn="l">
              <a:lnSpc>
                <a:spcPct val="300000"/>
              </a:lnSpc>
              <a:spcBef>
                <a:spcPct val="50000"/>
              </a:spcBef>
              <a:buFont typeface="Arial" panose="020B0604020202020204" pitchFamily="34" charset="0"/>
              <a:buChar char="•"/>
              <a:defRPr/>
            </a:pPr>
            <a:r>
              <a:rPr lang="en-US" sz="2800" dirty="0">
                <a:latin typeface="Microsoft Tai Le Regular"/>
                <a:ea typeface="+mn-ea"/>
              </a:rPr>
              <a:t>Inflammation. </a:t>
            </a:r>
          </a:p>
        </p:txBody>
      </p:sp>
    </p:spTree>
    <p:extLst>
      <p:ext uri="{BB962C8B-B14F-4D97-AF65-F5344CB8AC3E}">
        <p14:creationId xmlns:p14="http://schemas.microsoft.com/office/powerpoint/2010/main" val="3840045126"/>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16">
            <a:extLst>
              <a:ext uri="{FF2B5EF4-FFF2-40B4-BE49-F238E27FC236}">
                <a16:creationId xmlns:a16="http://schemas.microsoft.com/office/drawing/2014/main" id="{5B135F02-80BA-644E-9446-442079CAA9C3}"/>
              </a:ext>
            </a:extLst>
          </p:cNvPr>
          <p:cNvSpPr txBox="1">
            <a:spLocks noChangeArrowheads="1"/>
          </p:cNvSpPr>
          <p:nvPr/>
        </p:nvSpPr>
        <p:spPr bwMode="auto">
          <a:xfrm>
            <a:off x="1143000" y="2819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endParaRPr lang="en-US" altLang="en-US" dirty="0">
              <a:latin typeface="Microsoft Tai Le Regular"/>
            </a:endParaRPr>
          </a:p>
        </p:txBody>
      </p:sp>
      <p:grpSp>
        <p:nvGrpSpPr>
          <p:cNvPr id="88067" name="Group 39">
            <a:extLst>
              <a:ext uri="{FF2B5EF4-FFF2-40B4-BE49-F238E27FC236}">
                <a16:creationId xmlns:a16="http://schemas.microsoft.com/office/drawing/2014/main" id="{7E54A461-0D66-D24A-AD03-ADB4391A51C1}"/>
              </a:ext>
            </a:extLst>
          </p:cNvPr>
          <p:cNvGrpSpPr>
            <a:grpSpLocks/>
          </p:cNvGrpSpPr>
          <p:nvPr/>
        </p:nvGrpSpPr>
        <p:grpSpPr bwMode="auto">
          <a:xfrm>
            <a:off x="6427788" y="0"/>
            <a:ext cx="2492375" cy="7272338"/>
            <a:chOff x="4049" y="-183"/>
            <a:chExt cx="1570" cy="4581"/>
          </a:xfrm>
        </p:grpSpPr>
        <p:sp>
          <p:nvSpPr>
            <p:cNvPr id="88092" name="Freeform 40">
              <a:extLst>
                <a:ext uri="{FF2B5EF4-FFF2-40B4-BE49-F238E27FC236}">
                  <a16:creationId xmlns:a16="http://schemas.microsoft.com/office/drawing/2014/main" id="{EB08614A-9970-3E4E-839C-3FF8C879A562}"/>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8093" name="Freeform 41">
              <a:extLst>
                <a:ext uri="{FF2B5EF4-FFF2-40B4-BE49-F238E27FC236}">
                  <a16:creationId xmlns:a16="http://schemas.microsoft.com/office/drawing/2014/main" id="{EE3871D2-D122-FC4B-9D27-BE9BB88BA741}"/>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88068" name="Group 42">
            <a:extLst>
              <a:ext uri="{FF2B5EF4-FFF2-40B4-BE49-F238E27FC236}">
                <a16:creationId xmlns:a16="http://schemas.microsoft.com/office/drawing/2014/main" id="{D6FA3A8D-96E0-A647-AA37-130D6862807F}"/>
              </a:ext>
            </a:extLst>
          </p:cNvPr>
          <p:cNvGrpSpPr>
            <a:grpSpLocks/>
          </p:cNvGrpSpPr>
          <p:nvPr/>
        </p:nvGrpSpPr>
        <p:grpSpPr bwMode="auto">
          <a:xfrm>
            <a:off x="6448425" y="3490913"/>
            <a:ext cx="2271713" cy="460375"/>
            <a:chOff x="4062" y="2016"/>
            <a:chExt cx="1431" cy="290"/>
          </a:xfrm>
        </p:grpSpPr>
        <p:sp>
          <p:nvSpPr>
            <p:cNvPr id="88090" name="Freeform 43">
              <a:extLst>
                <a:ext uri="{FF2B5EF4-FFF2-40B4-BE49-F238E27FC236}">
                  <a16:creationId xmlns:a16="http://schemas.microsoft.com/office/drawing/2014/main" id="{99B42A75-94AC-A141-989A-9D46AAFB2415}"/>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8091" name="Freeform 44">
              <a:extLst>
                <a:ext uri="{FF2B5EF4-FFF2-40B4-BE49-F238E27FC236}">
                  <a16:creationId xmlns:a16="http://schemas.microsoft.com/office/drawing/2014/main" id="{FFDB35BC-2837-5A4D-B1C6-96D92A8D0F0F}"/>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88069" name="Group 45">
            <a:extLst>
              <a:ext uri="{FF2B5EF4-FFF2-40B4-BE49-F238E27FC236}">
                <a16:creationId xmlns:a16="http://schemas.microsoft.com/office/drawing/2014/main" id="{46228D99-3CF1-3947-9428-570BAE9DAC18}"/>
              </a:ext>
            </a:extLst>
          </p:cNvPr>
          <p:cNvGrpSpPr>
            <a:grpSpLocks/>
          </p:cNvGrpSpPr>
          <p:nvPr/>
        </p:nvGrpSpPr>
        <p:grpSpPr bwMode="auto">
          <a:xfrm>
            <a:off x="6200775" y="2119313"/>
            <a:ext cx="2835275" cy="3028950"/>
            <a:chOff x="3906" y="1152"/>
            <a:chExt cx="1786" cy="1908"/>
          </a:xfrm>
        </p:grpSpPr>
        <p:sp>
          <p:nvSpPr>
            <p:cNvPr id="88088" name="Freeform 46">
              <a:extLst>
                <a:ext uri="{FF2B5EF4-FFF2-40B4-BE49-F238E27FC236}">
                  <a16:creationId xmlns:a16="http://schemas.microsoft.com/office/drawing/2014/main" id="{61CDDE9A-076D-9647-8BBB-22E8B0B30D5C}"/>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8089" name="Freeform 47">
              <a:extLst>
                <a:ext uri="{FF2B5EF4-FFF2-40B4-BE49-F238E27FC236}">
                  <a16:creationId xmlns:a16="http://schemas.microsoft.com/office/drawing/2014/main" id="{6D7E9A8D-9D8B-344D-96B5-D688A32F1838}"/>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88070" name="Picture 48" descr="C:\Documents and Settings\Administrator\My Documents\My Pictures\VASOACTIVE.gif">
            <a:extLst>
              <a:ext uri="{FF2B5EF4-FFF2-40B4-BE49-F238E27FC236}">
                <a16:creationId xmlns:a16="http://schemas.microsoft.com/office/drawing/2014/main" id="{A8BB418E-AF1B-D04A-ADD9-28746B311020}"/>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486400" y="76200"/>
            <a:ext cx="18288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Oval 49">
            <a:extLst>
              <a:ext uri="{FF2B5EF4-FFF2-40B4-BE49-F238E27FC236}">
                <a16:creationId xmlns:a16="http://schemas.microsoft.com/office/drawing/2014/main" id="{C8FD3228-AED4-3F4B-83A1-E087AC8AC188}"/>
              </a:ext>
            </a:extLst>
          </p:cNvPr>
          <p:cNvSpPr>
            <a:spLocks noChangeArrowheads="1"/>
          </p:cNvSpPr>
          <p:nvPr/>
        </p:nvSpPr>
        <p:spPr bwMode="auto">
          <a:xfrm>
            <a:off x="6096000" y="22860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pic>
        <p:nvPicPr>
          <p:cNvPr id="88072" name="Picture 50" descr="C:\Documents and Settings\Administrator\My Documents\My Pictures\blood righ-r.gif">
            <a:extLst>
              <a:ext uri="{FF2B5EF4-FFF2-40B4-BE49-F238E27FC236}">
                <a16:creationId xmlns:a16="http://schemas.microsoft.com/office/drawing/2014/main" id="{4F260F37-02CE-0D4C-908F-C7023A4B2090}"/>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791200" y="4006850"/>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Picture 51" descr="C:\Documents and Settings\Administrator\My Documents\My Pictures\waste left-y.gif">
            <a:extLst>
              <a:ext uri="{FF2B5EF4-FFF2-40B4-BE49-F238E27FC236}">
                <a16:creationId xmlns:a16="http://schemas.microsoft.com/office/drawing/2014/main" id="{7C76CA8E-4561-A84D-ADDB-69E55747B51A}"/>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149975" y="38100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4" name="Oval 52">
            <a:extLst>
              <a:ext uri="{FF2B5EF4-FFF2-40B4-BE49-F238E27FC236}">
                <a16:creationId xmlns:a16="http://schemas.microsoft.com/office/drawing/2014/main" id="{F9BC9BA0-B223-7541-9B01-772D56DE5790}"/>
              </a:ext>
            </a:extLst>
          </p:cNvPr>
          <p:cNvSpPr>
            <a:spLocks noChangeArrowheads="1"/>
          </p:cNvSpPr>
          <p:nvPr/>
        </p:nvSpPr>
        <p:spPr bwMode="auto">
          <a:xfrm>
            <a:off x="6629400" y="457200"/>
            <a:ext cx="381000" cy="3048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nvGrpSpPr>
          <p:cNvPr id="88075" name="Group 53">
            <a:extLst>
              <a:ext uri="{FF2B5EF4-FFF2-40B4-BE49-F238E27FC236}">
                <a16:creationId xmlns:a16="http://schemas.microsoft.com/office/drawing/2014/main" id="{D79181BD-7A75-0142-8635-5383D94EF00F}"/>
              </a:ext>
            </a:extLst>
          </p:cNvPr>
          <p:cNvGrpSpPr>
            <a:grpSpLocks/>
          </p:cNvGrpSpPr>
          <p:nvPr/>
        </p:nvGrpSpPr>
        <p:grpSpPr bwMode="auto">
          <a:xfrm>
            <a:off x="6477000" y="609600"/>
            <a:ext cx="457200" cy="762000"/>
            <a:chOff x="4032" y="288"/>
            <a:chExt cx="288" cy="480"/>
          </a:xfrm>
        </p:grpSpPr>
        <p:sp>
          <p:nvSpPr>
            <p:cNvPr id="88084" name="Oval 54">
              <a:extLst>
                <a:ext uri="{FF2B5EF4-FFF2-40B4-BE49-F238E27FC236}">
                  <a16:creationId xmlns:a16="http://schemas.microsoft.com/office/drawing/2014/main" id="{708D186B-6A88-CB4C-8E65-66FF68C74566}"/>
                </a:ext>
              </a:extLst>
            </p:cNvPr>
            <p:cNvSpPr>
              <a:spLocks noChangeArrowheads="1"/>
            </p:cNvSpPr>
            <p:nvPr/>
          </p:nvSpPr>
          <p:spPr bwMode="auto">
            <a:xfrm>
              <a:off x="4080" y="288"/>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8085" name="Oval 55">
              <a:extLst>
                <a:ext uri="{FF2B5EF4-FFF2-40B4-BE49-F238E27FC236}">
                  <a16:creationId xmlns:a16="http://schemas.microsoft.com/office/drawing/2014/main" id="{9EA22D8E-FBD4-044A-982F-E019A7D07DCD}"/>
                </a:ext>
              </a:extLst>
            </p:cNvPr>
            <p:cNvSpPr>
              <a:spLocks noChangeArrowheads="1"/>
            </p:cNvSpPr>
            <p:nvPr/>
          </p:nvSpPr>
          <p:spPr bwMode="auto">
            <a:xfrm>
              <a:off x="4080" y="384"/>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8086" name="Oval 56">
              <a:extLst>
                <a:ext uri="{FF2B5EF4-FFF2-40B4-BE49-F238E27FC236}">
                  <a16:creationId xmlns:a16="http://schemas.microsoft.com/office/drawing/2014/main" id="{14ECC48F-E083-8F4B-9E94-2692B04BE8F7}"/>
                </a:ext>
              </a:extLst>
            </p:cNvPr>
            <p:cNvSpPr>
              <a:spLocks noChangeArrowheads="1"/>
            </p:cNvSpPr>
            <p:nvPr/>
          </p:nvSpPr>
          <p:spPr bwMode="auto">
            <a:xfrm>
              <a:off x="4032" y="480"/>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8087" name="Oval 57">
              <a:extLst>
                <a:ext uri="{FF2B5EF4-FFF2-40B4-BE49-F238E27FC236}">
                  <a16:creationId xmlns:a16="http://schemas.microsoft.com/office/drawing/2014/main" id="{86FE3271-897F-1F44-B045-2ED885251B39}"/>
                </a:ext>
              </a:extLst>
            </p:cNvPr>
            <p:cNvSpPr>
              <a:spLocks noChangeArrowheads="1"/>
            </p:cNvSpPr>
            <p:nvPr/>
          </p:nvSpPr>
          <p:spPr bwMode="auto">
            <a:xfrm>
              <a:off x="4032" y="576"/>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88076" name="Freeform 58">
            <a:extLst>
              <a:ext uri="{FF2B5EF4-FFF2-40B4-BE49-F238E27FC236}">
                <a16:creationId xmlns:a16="http://schemas.microsoft.com/office/drawing/2014/main" id="{AD8FEB8A-8224-3740-B02A-65E12BFEC184}"/>
              </a:ext>
            </a:extLst>
          </p:cNvPr>
          <p:cNvSpPr>
            <a:spLocks/>
          </p:cNvSpPr>
          <p:nvPr/>
        </p:nvSpPr>
        <p:spPr bwMode="auto">
          <a:xfrm>
            <a:off x="5781675" y="3617913"/>
            <a:ext cx="26988" cy="1531937"/>
          </a:xfrm>
          <a:custGeom>
            <a:avLst/>
            <a:gdLst>
              <a:gd name="T0" fmla="*/ 2147483647 w 17"/>
              <a:gd name="T1" fmla="*/ 0 h 965"/>
              <a:gd name="T2" fmla="*/ 2147483647 w 17"/>
              <a:gd name="T3" fmla="*/ 2147483647 h 965"/>
              <a:gd name="T4" fmla="*/ 2147483647 w 17"/>
              <a:gd name="T5" fmla="*/ 2147483647 h 965"/>
              <a:gd name="T6" fmla="*/ 0 60000 65536"/>
              <a:gd name="T7" fmla="*/ 0 60000 65536"/>
              <a:gd name="T8" fmla="*/ 0 60000 65536"/>
              <a:gd name="T9" fmla="*/ 0 w 17"/>
              <a:gd name="T10" fmla="*/ 0 h 965"/>
              <a:gd name="T11" fmla="*/ 17 w 17"/>
              <a:gd name="T12" fmla="*/ 965 h 965"/>
            </a:gdLst>
            <a:ahLst/>
            <a:cxnLst>
              <a:cxn ang="T6">
                <a:pos x="T0" y="T1"/>
              </a:cxn>
              <a:cxn ang="T7">
                <a:pos x="T2" y="T3"/>
              </a:cxn>
              <a:cxn ang="T8">
                <a:pos x="T4" y="T5"/>
              </a:cxn>
            </a:cxnLst>
            <a:rect l="T9" t="T10" r="T11" b="T12"/>
            <a:pathLst>
              <a:path w="17" h="965">
                <a:moveTo>
                  <a:pt x="17" y="0"/>
                </a:moveTo>
                <a:cubicBezTo>
                  <a:pt x="4" y="41"/>
                  <a:pt x="0" y="48"/>
                  <a:pt x="9" y="93"/>
                </a:cubicBezTo>
                <a:cubicBezTo>
                  <a:pt x="13" y="386"/>
                  <a:pt x="17" y="676"/>
                  <a:pt x="17" y="965"/>
                </a:cubicBezTo>
              </a:path>
            </a:pathLst>
          </a:custGeom>
          <a:noFill/>
          <a:ln w="13652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0475" name="Freeform 59">
            <a:extLst>
              <a:ext uri="{FF2B5EF4-FFF2-40B4-BE49-F238E27FC236}">
                <a16:creationId xmlns:a16="http://schemas.microsoft.com/office/drawing/2014/main" id="{46343B3E-0C3E-3C46-B729-BFD74CD5434D}"/>
              </a:ext>
            </a:extLst>
          </p:cNvPr>
          <p:cNvSpPr>
            <a:spLocks/>
          </p:cNvSpPr>
          <p:nvPr/>
        </p:nvSpPr>
        <p:spPr bwMode="auto">
          <a:xfrm>
            <a:off x="6096000" y="3657600"/>
            <a:ext cx="273050" cy="1384300"/>
          </a:xfrm>
          <a:custGeom>
            <a:avLst/>
            <a:gdLst>
              <a:gd name="T0" fmla="*/ 20 w 172"/>
              <a:gd name="T1" fmla="*/ 0 h 872"/>
              <a:gd name="T2" fmla="*/ 45 w 172"/>
              <a:gd name="T3" fmla="*/ 423 h 872"/>
              <a:gd name="T4" fmla="*/ 147 w 172"/>
              <a:gd name="T5" fmla="*/ 804 h 872"/>
              <a:gd name="T6" fmla="*/ 172 w 172"/>
              <a:gd name="T7" fmla="*/ 872 h 872"/>
              <a:gd name="T8" fmla="*/ 0 60000 65536"/>
              <a:gd name="T9" fmla="*/ 0 60000 65536"/>
              <a:gd name="T10" fmla="*/ 0 60000 65536"/>
              <a:gd name="T11" fmla="*/ 0 60000 65536"/>
              <a:gd name="T12" fmla="*/ 0 w 172"/>
              <a:gd name="T13" fmla="*/ 0 h 872"/>
              <a:gd name="T14" fmla="*/ 172 w 172"/>
              <a:gd name="T15" fmla="*/ 872 h 872"/>
            </a:gdLst>
            <a:ahLst/>
            <a:cxnLst>
              <a:cxn ang="T8">
                <a:pos x="T0" y="T1"/>
              </a:cxn>
              <a:cxn ang="T9">
                <a:pos x="T2" y="T3"/>
              </a:cxn>
              <a:cxn ang="T10">
                <a:pos x="T4" y="T5"/>
              </a:cxn>
              <a:cxn ang="T11">
                <a:pos x="T6" y="T7"/>
              </a:cxn>
            </a:cxnLst>
            <a:rect l="T12" t="T13" r="T14" b="T15"/>
            <a:pathLst>
              <a:path w="172" h="872">
                <a:moveTo>
                  <a:pt x="20" y="0"/>
                </a:moveTo>
                <a:cubicBezTo>
                  <a:pt x="39" y="144"/>
                  <a:pt x="0" y="284"/>
                  <a:pt x="45" y="423"/>
                </a:cubicBezTo>
                <a:cubicBezTo>
                  <a:pt x="62" y="539"/>
                  <a:pt x="79" y="703"/>
                  <a:pt x="147" y="804"/>
                </a:cubicBezTo>
                <a:cubicBezTo>
                  <a:pt x="154" y="827"/>
                  <a:pt x="162" y="850"/>
                  <a:pt x="172" y="872"/>
                </a:cubicBezTo>
              </a:path>
            </a:pathLst>
          </a:custGeom>
          <a:noFill/>
          <a:ln w="139700">
            <a:solidFill>
              <a:srgbClr val="990000"/>
            </a:solidFill>
            <a:round/>
            <a:headEnd/>
            <a:tailEnd/>
          </a:ln>
          <a:effectLst>
            <a:outerShdw blurRad="63500" dist="38099" dir="2700000" algn="ctr" rotWithShape="0">
              <a:srgbClr val="868686">
                <a:alpha val="74998"/>
              </a:srgbClr>
            </a:outerShdw>
          </a:effectLst>
        </p:spPr>
        <p:txBody>
          <a:bodyPr/>
          <a:lstStyle/>
          <a:p>
            <a:pPr>
              <a:defRPr/>
            </a:pPr>
            <a:endParaRPr lang="en-US" dirty="0">
              <a:latin typeface="Microsoft Tai Le Regular"/>
              <a:ea typeface="+mn-ea"/>
            </a:endParaRPr>
          </a:p>
        </p:txBody>
      </p:sp>
      <p:sp>
        <p:nvSpPr>
          <p:cNvPr id="60476" name="Text Box 60">
            <a:extLst>
              <a:ext uri="{FF2B5EF4-FFF2-40B4-BE49-F238E27FC236}">
                <a16:creationId xmlns:a16="http://schemas.microsoft.com/office/drawing/2014/main" id="{EF3573A9-01DA-1F4A-8560-290D1630FE3C}"/>
              </a:ext>
            </a:extLst>
          </p:cNvPr>
          <p:cNvSpPr txBox="1">
            <a:spLocks noChangeArrowheads="1"/>
          </p:cNvSpPr>
          <p:nvPr/>
        </p:nvSpPr>
        <p:spPr bwMode="auto">
          <a:xfrm>
            <a:off x="-4522" y="482025"/>
            <a:ext cx="5352809"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flatTx/>
          </a:bodyPr>
          <a:lstStyle/>
          <a:p>
            <a:pPr>
              <a:spcBef>
                <a:spcPct val="50000"/>
              </a:spcBef>
              <a:defRPr/>
            </a:pPr>
            <a:r>
              <a:rPr lang="en-US" sz="3200" dirty="0">
                <a:latin typeface="Microsoft Tai Le Regular"/>
                <a:ea typeface="+mn-ea"/>
              </a:rPr>
              <a:t>Slow Transit foods include:</a:t>
            </a:r>
          </a:p>
        </p:txBody>
      </p:sp>
      <p:sp>
        <p:nvSpPr>
          <p:cNvPr id="88079" name="WordArt 61">
            <a:extLst>
              <a:ext uri="{FF2B5EF4-FFF2-40B4-BE49-F238E27FC236}">
                <a16:creationId xmlns:a16="http://schemas.microsoft.com/office/drawing/2014/main" id="{18CBEBA3-904F-2C40-8145-FAAD8C68C224}"/>
              </a:ext>
            </a:extLst>
          </p:cNvPr>
          <p:cNvSpPr>
            <a:spLocks noChangeArrowheads="1" noChangeShapeType="1" noTextEdit="1"/>
          </p:cNvSpPr>
          <p:nvPr/>
        </p:nvSpPr>
        <p:spPr bwMode="auto">
          <a:xfrm rot="5400000">
            <a:off x="-998538" y="3916363"/>
            <a:ext cx="2797175" cy="647700"/>
          </a:xfrm>
          <a:prstGeom prst="rect">
            <a:avLst/>
          </a:prstGeom>
        </p:spPr>
        <p:txBody>
          <a:bodyPr vert="wordArtVert" wrap="none" fromWordArt="1">
            <a:prstTxWarp prst="textPlain">
              <a:avLst>
                <a:gd name="adj" fmla="val 50000"/>
              </a:avLst>
            </a:prstTxWarp>
          </a:bodyPr>
          <a:lstStyle/>
          <a:p>
            <a:pPr fontAlgn="auto"/>
            <a:r>
              <a:rPr lang="en-US" sz="3600" kern="10" dirty="0">
                <a:ln w="9525">
                  <a:solidFill>
                    <a:schemeClr val="tx2"/>
                  </a:solidFill>
                  <a:round/>
                  <a:headEnd/>
                  <a:tailEnd/>
                </a:ln>
                <a:effectLst>
                  <a:outerShdw dist="35921" dir="2700000" algn="ctr" rotWithShape="0">
                    <a:schemeClr val="bg2">
                      <a:alpha val="74997"/>
                    </a:schemeClr>
                  </a:outerShdw>
                </a:effectLst>
                <a:latin typeface="Microsoft Tai Le Regular"/>
                <a:cs typeface="Times New Roman" panose="02020603050405020304" pitchFamily="18" charset="0"/>
              </a:rPr>
              <a:t>High Fat</a:t>
            </a:r>
          </a:p>
        </p:txBody>
      </p:sp>
      <p:sp>
        <p:nvSpPr>
          <p:cNvPr id="88080" name="WordArt 62">
            <a:extLst>
              <a:ext uri="{FF2B5EF4-FFF2-40B4-BE49-F238E27FC236}">
                <a16:creationId xmlns:a16="http://schemas.microsoft.com/office/drawing/2014/main" id="{13383E17-4590-004B-8567-571FE68DA972}"/>
              </a:ext>
            </a:extLst>
          </p:cNvPr>
          <p:cNvSpPr>
            <a:spLocks noChangeArrowheads="1" noChangeShapeType="1" noTextEdit="1"/>
          </p:cNvSpPr>
          <p:nvPr/>
        </p:nvSpPr>
        <p:spPr bwMode="auto">
          <a:xfrm rot="5400000">
            <a:off x="3852069" y="3852069"/>
            <a:ext cx="2773362" cy="647700"/>
          </a:xfrm>
          <a:prstGeom prst="rect">
            <a:avLst/>
          </a:prstGeom>
        </p:spPr>
        <p:txBody>
          <a:bodyPr vert="wordArtVert" wrap="none" fromWordArt="1">
            <a:prstTxWarp prst="textPlain">
              <a:avLst>
                <a:gd name="adj" fmla="val 50000"/>
              </a:avLst>
            </a:prstTxWarp>
          </a:bodyPr>
          <a:lstStyle/>
          <a:p>
            <a:pPr fontAlgn="auto"/>
            <a:r>
              <a:rPr lang="en-US" sz="3600" kern="10" dirty="0">
                <a:ln w="9525">
                  <a:solidFill>
                    <a:schemeClr val="tx2"/>
                  </a:solidFill>
                  <a:round/>
                  <a:headEnd/>
                  <a:tailEnd/>
                </a:ln>
                <a:effectLst>
                  <a:outerShdw dist="35921" dir="2700000" algn="ctr" rotWithShape="0">
                    <a:schemeClr val="bg2">
                      <a:alpha val="74997"/>
                    </a:schemeClr>
                  </a:outerShdw>
                </a:effectLst>
                <a:latin typeface="Microsoft Tai Le Regular"/>
                <a:cs typeface="Times New Roman" panose="02020603050405020304" pitchFamily="18" charset="0"/>
              </a:rPr>
              <a:t>Low Fiber</a:t>
            </a:r>
          </a:p>
        </p:txBody>
      </p:sp>
      <p:sp>
        <p:nvSpPr>
          <p:cNvPr id="60480" name="Text Box 64">
            <a:extLst>
              <a:ext uri="{FF2B5EF4-FFF2-40B4-BE49-F238E27FC236}">
                <a16:creationId xmlns:a16="http://schemas.microsoft.com/office/drawing/2014/main" id="{B2288CF2-AFA9-4A4A-B6A7-6B26BCBD2F4D}"/>
              </a:ext>
            </a:extLst>
          </p:cNvPr>
          <p:cNvSpPr txBox="1">
            <a:spLocks noChangeArrowheads="1"/>
          </p:cNvSpPr>
          <p:nvPr/>
        </p:nvSpPr>
        <p:spPr bwMode="auto">
          <a:xfrm>
            <a:off x="1828800" y="1828800"/>
            <a:ext cx="1905000" cy="7620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flatTx/>
          </a:bodyPr>
          <a:lstStyle/>
          <a:p>
            <a:pPr>
              <a:spcBef>
                <a:spcPct val="50000"/>
              </a:spcBef>
              <a:defRPr/>
            </a:pPr>
            <a:r>
              <a:rPr lang="en-US" sz="4400" dirty="0">
                <a:latin typeface="Microsoft Tai Le Regular"/>
                <a:ea typeface="+mn-ea"/>
              </a:rPr>
              <a:t>Meat</a:t>
            </a:r>
          </a:p>
        </p:txBody>
      </p:sp>
      <p:pic>
        <p:nvPicPr>
          <p:cNvPr id="88083" name="Picture 69" descr="F:\meat 2.jpg">
            <a:extLst>
              <a:ext uri="{FF2B5EF4-FFF2-40B4-BE49-F238E27FC236}">
                <a16:creationId xmlns:a16="http://schemas.microsoft.com/office/drawing/2014/main" id="{A5220091-AB19-564F-926D-063DB2C02AF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81100" y="2667000"/>
            <a:ext cx="3162300" cy="3987800"/>
          </a:xfrm>
          <a:prstGeom prst="rect">
            <a:avLst/>
          </a:prstGeom>
          <a:noFill/>
          <a:ln w="317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837095"/>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3">
            <a:extLst>
              <a:ext uri="{FF2B5EF4-FFF2-40B4-BE49-F238E27FC236}">
                <a16:creationId xmlns:a16="http://schemas.microsoft.com/office/drawing/2014/main" id="{F35DF890-5C75-5C49-A78D-A773DDA7B365}"/>
              </a:ext>
            </a:extLst>
          </p:cNvPr>
          <p:cNvSpPr txBox="1">
            <a:spLocks noChangeArrowheads="1"/>
          </p:cNvSpPr>
          <p:nvPr/>
        </p:nvSpPr>
        <p:spPr bwMode="auto">
          <a:xfrm>
            <a:off x="1143000" y="2819400"/>
            <a:ext cx="26670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endParaRPr lang="en-US" dirty="0">
              <a:latin typeface="Microsoft Tai Le Regular"/>
              <a:ea typeface="+mn-ea"/>
            </a:endParaRPr>
          </a:p>
        </p:txBody>
      </p:sp>
      <p:grpSp>
        <p:nvGrpSpPr>
          <p:cNvPr id="89091" name="Group 5">
            <a:extLst>
              <a:ext uri="{FF2B5EF4-FFF2-40B4-BE49-F238E27FC236}">
                <a16:creationId xmlns:a16="http://schemas.microsoft.com/office/drawing/2014/main" id="{E2A9742F-0AB8-D943-8400-B20CD726828C}"/>
              </a:ext>
            </a:extLst>
          </p:cNvPr>
          <p:cNvGrpSpPr>
            <a:grpSpLocks/>
          </p:cNvGrpSpPr>
          <p:nvPr/>
        </p:nvGrpSpPr>
        <p:grpSpPr bwMode="auto">
          <a:xfrm>
            <a:off x="6427788" y="0"/>
            <a:ext cx="2492375" cy="7272338"/>
            <a:chOff x="4049" y="-183"/>
            <a:chExt cx="1570" cy="4581"/>
          </a:xfrm>
        </p:grpSpPr>
        <p:sp>
          <p:nvSpPr>
            <p:cNvPr id="89117" name="Freeform 6">
              <a:extLst>
                <a:ext uri="{FF2B5EF4-FFF2-40B4-BE49-F238E27FC236}">
                  <a16:creationId xmlns:a16="http://schemas.microsoft.com/office/drawing/2014/main" id="{0C567FC3-E0B1-014C-A020-51026ED34F69}"/>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9118" name="Freeform 7">
              <a:extLst>
                <a:ext uri="{FF2B5EF4-FFF2-40B4-BE49-F238E27FC236}">
                  <a16:creationId xmlns:a16="http://schemas.microsoft.com/office/drawing/2014/main" id="{510F825F-A8E9-CD4A-BF08-2B51AD73A2FE}"/>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89092" name="Group 8">
            <a:extLst>
              <a:ext uri="{FF2B5EF4-FFF2-40B4-BE49-F238E27FC236}">
                <a16:creationId xmlns:a16="http://schemas.microsoft.com/office/drawing/2014/main" id="{D3FF99D0-FBF1-494E-8A0D-4AAEE80E8DA5}"/>
              </a:ext>
            </a:extLst>
          </p:cNvPr>
          <p:cNvGrpSpPr>
            <a:grpSpLocks/>
          </p:cNvGrpSpPr>
          <p:nvPr/>
        </p:nvGrpSpPr>
        <p:grpSpPr bwMode="auto">
          <a:xfrm>
            <a:off x="6448425" y="3490913"/>
            <a:ext cx="2271713" cy="460375"/>
            <a:chOff x="4062" y="2016"/>
            <a:chExt cx="1431" cy="290"/>
          </a:xfrm>
        </p:grpSpPr>
        <p:sp>
          <p:nvSpPr>
            <p:cNvPr id="89115" name="Freeform 9">
              <a:extLst>
                <a:ext uri="{FF2B5EF4-FFF2-40B4-BE49-F238E27FC236}">
                  <a16:creationId xmlns:a16="http://schemas.microsoft.com/office/drawing/2014/main" id="{5B62B1FF-32D7-E945-8201-A93A0FC2F3E4}"/>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9116" name="Freeform 10">
              <a:extLst>
                <a:ext uri="{FF2B5EF4-FFF2-40B4-BE49-F238E27FC236}">
                  <a16:creationId xmlns:a16="http://schemas.microsoft.com/office/drawing/2014/main" id="{9F176486-3CCF-994F-87D6-9FF93476A366}"/>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89093" name="Group 11">
            <a:extLst>
              <a:ext uri="{FF2B5EF4-FFF2-40B4-BE49-F238E27FC236}">
                <a16:creationId xmlns:a16="http://schemas.microsoft.com/office/drawing/2014/main" id="{316735BF-BF08-4449-B82E-86D2DCFD0047}"/>
              </a:ext>
            </a:extLst>
          </p:cNvPr>
          <p:cNvGrpSpPr>
            <a:grpSpLocks/>
          </p:cNvGrpSpPr>
          <p:nvPr/>
        </p:nvGrpSpPr>
        <p:grpSpPr bwMode="auto">
          <a:xfrm>
            <a:off x="6200775" y="2119313"/>
            <a:ext cx="2835275" cy="3028950"/>
            <a:chOff x="3906" y="1152"/>
            <a:chExt cx="1786" cy="1908"/>
          </a:xfrm>
        </p:grpSpPr>
        <p:sp>
          <p:nvSpPr>
            <p:cNvPr id="89113" name="Freeform 12">
              <a:extLst>
                <a:ext uri="{FF2B5EF4-FFF2-40B4-BE49-F238E27FC236}">
                  <a16:creationId xmlns:a16="http://schemas.microsoft.com/office/drawing/2014/main" id="{E18EDAF4-BE67-B545-90D2-1756352BDBE1}"/>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9114" name="Freeform 13">
              <a:extLst>
                <a:ext uri="{FF2B5EF4-FFF2-40B4-BE49-F238E27FC236}">
                  <a16:creationId xmlns:a16="http://schemas.microsoft.com/office/drawing/2014/main" id="{001AEE9B-9C5A-1B48-8627-510A8CD54839}"/>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89094" name="Picture 14" descr="C:\Documents and Settings\Administrator\My Documents\My Pictures\VASOACTIVE.gif">
            <a:extLst>
              <a:ext uri="{FF2B5EF4-FFF2-40B4-BE49-F238E27FC236}">
                <a16:creationId xmlns:a16="http://schemas.microsoft.com/office/drawing/2014/main" id="{28A31C75-6906-1E4F-AAF0-274669CE2755}"/>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486400" y="76200"/>
            <a:ext cx="18288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Oval 15">
            <a:extLst>
              <a:ext uri="{FF2B5EF4-FFF2-40B4-BE49-F238E27FC236}">
                <a16:creationId xmlns:a16="http://schemas.microsoft.com/office/drawing/2014/main" id="{273AF897-6D4C-804C-9E1D-293328788E4F}"/>
              </a:ext>
            </a:extLst>
          </p:cNvPr>
          <p:cNvSpPr>
            <a:spLocks noChangeArrowheads="1"/>
          </p:cNvSpPr>
          <p:nvPr/>
        </p:nvSpPr>
        <p:spPr bwMode="auto">
          <a:xfrm>
            <a:off x="6096000" y="22860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pic>
        <p:nvPicPr>
          <p:cNvPr id="89096" name="Picture 16" descr="C:\Documents and Settings\Administrator\My Documents\My Pictures\blood righ-r.gif">
            <a:extLst>
              <a:ext uri="{FF2B5EF4-FFF2-40B4-BE49-F238E27FC236}">
                <a16:creationId xmlns:a16="http://schemas.microsoft.com/office/drawing/2014/main" id="{FEE77B5E-8BB4-8845-AD70-52D118346967}"/>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791200" y="4006850"/>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7" name="Picture 17" descr="C:\Documents and Settings\Administrator\My Documents\My Pictures\waste left-y.gif">
            <a:extLst>
              <a:ext uri="{FF2B5EF4-FFF2-40B4-BE49-F238E27FC236}">
                <a16:creationId xmlns:a16="http://schemas.microsoft.com/office/drawing/2014/main" id="{477AB480-6995-DA4B-AA68-7F2725F0FB4B}"/>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149975" y="38100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8" name="Oval 18">
            <a:extLst>
              <a:ext uri="{FF2B5EF4-FFF2-40B4-BE49-F238E27FC236}">
                <a16:creationId xmlns:a16="http://schemas.microsoft.com/office/drawing/2014/main" id="{418F4F32-F293-1E4B-98A6-69A29C91708D}"/>
              </a:ext>
            </a:extLst>
          </p:cNvPr>
          <p:cNvSpPr>
            <a:spLocks noChangeArrowheads="1"/>
          </p:cNvSpPr>
          <p:nvPr/>
        </p:nvSpPr>
        <p:spPr bwMode="auto">
          <a:xfrm>
            <a:off x="6629400" y="457200"/>
            <a:ext cx="381000" cy="3048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nvGrpSpPr>
          <p:cNvPr id="89099" name="Group 19">
            <a:extLst>
              <a:ext uri="{FF2B5EF4-FFF2-40B4-BE49-F238E27FC236}">
                <a16:creationId xmlns:a16="http://schemas.microsoft.com/office/drawing/2014/main" id="{779EA53B-6BA5-1C46-AF85-DF80604B7496}"/>
              </a:ext>
            </a:extLst>
          </p:cNvPr>
          <p:cNvGrpSpPr>
            <a:grpSpLocks/>
          </p:cNvGrpSpPr>
          <p:nvPr/>
        </p:nvGrpSpPr>
        <p:grpSpPr bwMode="auto">
          <a:xfrm>
            <a:off x="6477000" y="609600"/>
            <a:ext cx="457200" cy="762000"/>
            <a:chOff x="4032" y="288"/>
            <a:chExt cx="288" cy="480"/>
          </a:xfrm>
        </p:grpSpPr>
        <p:sp>
          <p:nvSpPr>
            <p:cNvPr id="89109" name="Oval 20">
              <a:extLst>
                <a:ext uri="{FF2B5EF4-FFF2-40B4-BE49-F238E27FC236}">
                  <a16:creationId xmlns:a16="http://schemas.microsoft.com/office/drawing/2014/main" id="{7526D73D-1B39-3840-B6A4-C6D11C9C5E8A}"/>
                </a:ext>
              </a:extLst>
            </p:cNvPr>
            <p:cNvSpPr>
              <a:spLocks noChangeArrowheads="1"/>
            </p:cNvSpPr>
            <p:nvPr/>
          </p:nvSpPr>
          <p:spPr bwMode="auto">
            <a:xfrm>
              <a:off x="4080" y="288"/>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9110" name="Oval 21">
              <a:extLst>
                <a:ext uri="{FF2B5EF4-FFF2-40B4-BE49-F238E27FC236}">
                  <a16:creationId xmlns:a16="http://schemas.microsoft.com/office/drawing/2014/main" id="{18D78F22-65C4-0843-9105-E72F4AE1DA91}"/>
                </a:ext>
              </a:extLst>
            </p:cNvPr>
            <p:cNvSpPr>
              <a:spLocks noChangeArrowheads="1"/>
            </p:cNvSpPr>
            <p:nvPr/>
          </p:nvSpPr>
          <p:spPr bwMode="auto">
            <a:xfrm>
              <a:off x="4080" y="384"/>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9111" name="Oval 22">
              <a:extLst>
                <a:ext uri="{FF2B5EF4-FFF2-40B4-BE49-F238E27FC236}">
                  <a16:creationId xmlns:a16="http://schemas.microsoft.com/office/drawing/2014/main" id="{4B0F9403-81C2-D74C-A899-476373383512}"/>
                </a:ext>
              </a:extLst>
            </p:cNvPr>
            <p:cNvSpPr>
              <a:spLocks noChangeArrowheads="1"/>
            </p:cNvSpPr>
            <p:nvPr/>
          </p:nvSpPr>
          <p:spPr bwMode="auto">
            <a:xfrm>
              <a:off x="4032" y="480"/>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9112" name="Oval 23">
              <a:extLst>
                <a:ext uri="{FF2B5EF4-FFF2-40B4-BE49-F238E27FC236}">
                  <a16:creationId xmlns:a16="http://schemas.microsoft.com/office/drawing/2014/main" id="{40FF06B6-B237-F344-A027-FC3BCB29129E}"/>
                </a:ext>
              </a:extLst>
            </p:cNvPr>
            <p:cNvSpPr>
              <a:spLocks noChangeArrowheads="1"/>
            </p:cNvSpPr>
            <p:nvPr/>
          </p:nvSpPr>
          <p:spPr bwMode="auto">
            <a:xfrm>
              <a:off x="4032" y="576"/>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89100" name="Freeform 24">
            <a:extLst>
              <a:ext uri="{FF2B5EF4-FFF2-40B4-BE49-F238E27FC236}">
                <a16:creationId xmlns:a16="http://schemas.microsoft.com/office/drawing/2014/main" id="{A9C7F7BC-BB87-934B-B6D2-06D79B5B020D}"/>
              </a:ext>
            </a:extLst>
          </p:cNvPr>
          <p:cNvSpPr>
            <a:spLocks/>
          </p:cNvSpPr>
          <p:nvPr/>
        </p:nvSpPr>
        <p:spPr bwMode="auto">
          <a:xfrm>
            <a:off x="5781675" y="3617913"/>
            <a:ext cx="26988" cy="1531937"/>
          </a:xfrm>
          <a:custGeom>
            <a:avLst/>
            <a:gdLst>
              <a:gd name="T0" fmla="*/ 2147483647 w 17"/>
              <a:gd name="T1" fmla="*/ 0 h 965"/>
              <a:gd name="T2" fmla="*/ 2147483647 w 17"/>
              <a:gd name="T3" fmla="*/ 2147483647 h 965"/>
              <a:gd name="T4" fmla="*/ 2147483647 w 17"/>
              <a:gd name="T5" fmla="*/ 2147483647 h 965"/>
              <a:gd name="T6" fmla="*/ 0 60000 65536"/>
              <a:gd name="T7" fmla="*/ 0 60000 65536"/>
              <a:gd name="T8" fmla="*/ 0 60000 65536"/>
              <a:gd name="T9" fmla="*/ 0 w 17"/>
              <a:gd name="T10" fmla="*/ 0 h 965"/>
              <a:gd name="T11" fmla="*/ 17 w 17"/>
              <a:gd name="T12" fmla="*/ 965 h 965"/>
            </a:gdLst>
            <a:ahLst/>
            <a:cxnLst>
              <a:cxn ang="T6">
                <a:pos x="T0" y="T1"/>
              </a:cxn>
              <a:cxn ang="T7">
                <a:pos x="T2" y="T3"/>
              </a:cxn>
              <a:cxn ang="T8">
                <a:pos x="T4" y="T5"/>
              </a:cxn>
            </a:cxnLst>
            <a:rect l="T9" t="T10" r="T11" b="T12"/>
            <a:pathLst>
              <a:path w="17" h="965">
                <a:moveTo>
                  <a:pt x="17" y="0"/>
                </a:moveTo>
                <a:cubicBezTo>
                  <a:pt x="4" y="41"/>
                  <a:pt x="0" y="48"/>
                  <a:pt x="9" y="93"/>
                </a:cubicBezTo>
                <a:cubicBezTo>
                  <a:pt x="13" y="386"/>
                  <a:pt x="17" y="676"/>
                  <a:pt x="17" y="965"/>
                </a:cubicBezTo>
              </a:path>
            </a:pathLst>
          </a:custGeom>
          <a:noFill/>
          <a:ln w="13652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9101" name="Freeform 25">
            <a:extLst>
              <a:ext uri="{FF2B5EF4-FFF2-40B4-BE49-F238E27FC236}">
                <a16:creationId xmlns:a16="http://schemas.microsoft.com/office/drawing/2014/main" id="{FD785ADB-5C8A-6144-B2A3-AF9C3AE787C4}"/>
              </a:ext>
            </a:extLst>
          </p:cNvPr>
          <p:cNvSpPr>
            <a:spLocks/>
          </p:cNvSpPr>
          <p:nvPr/>
        </p:nvSpPr>
        <p:spPr bwMode="auto">
          <a:xfrm>
            <a:off x="6096000" y="3657600"/>
            <a:ext cx="273050" cy="1384300"/>
          </a:xfrm>
          <a:custGeom>
            <a:avLst/>
            <a:gdLst>
              <a:gd name="T0" fmla="*/ 2147483647 w 172"/>
              <a:gd name="T1" fmla="*/ 0 h 872"/>
              <a:gd name="T2" fmla="*/ 2147483647 w 172"/>
              <a:gd name="T3" fmla="*/ 2147483647 h 872"/>
              <a:gd name="T4" fmla="*/ 2147483647 w 172"/>
              <a:gd name="T5" fmla="*/ 2147483647 h 872"/>
              <a:gd name="T6" fmla="*/ 2147483647 w 172"/>
              <a:gd name="T7" fmla="*/ 2147483647 h 872"/>
              <a:gd name="T8" fmla="*/ 0 60000 65536"/>
              <a:gd name="T9" fmla="*/ 0 60000 65536"/>
              <a:gd name="T10" fmla="*/ 0 60000 65536"/>
              <a:gd name="T11" fmla="*/ 0 60000 65536"/>
              <a:gd name="T12" fmla="*/ 0 w 172"/>
              <a:gd name="T13" fmla="*/ 0 h 872"/>
              <a:gd name="T14" fmla="*/ 172 w 172"/>
              <a:gd name="T15" fmla="*/ 872 h 872"/>
            </a:gdLst>
            <a:ahLst/>
            <a:cxnLst>
              <a:cxn ang="T8">
                <a:pos x="T0" y="T1"/>
              </a:cxn>
              <a:cxn ang="T9">
                <a:pos x="T2" y="T3"/>
              </a:cxn>
              <a:cxn ang="T10">
                <a:pos x="T4" y="T5"/>
              </a:cxn>
              <a:cxn ang="T11">
                <a:pos x="T6" y="T7"/>
              </a:cxn>
            </a:cxnLst>
            <a:rect l="T12" t="T13" r="T14" b="T15"/>
            <a:pathLst>
              <a:path w="172" h="872">
                <a:moveTo>
                  <a:pt x="20" y="0"/>
                </a:moveTo>
                <a:cubicBezTo>
                  <a:pt x="39" y="144"/>
                  <a:pt x="0" y="284"/>
                  <a:pt x="45" y="423"/>
                </a:cubicBezTo>
                <a:cubicBezTo>
                  <a:pt x="62" y="539"/>
                  <a:pt x="79" y="703"/>
                  <a:pt x="147" y="804"/>
                </a:cubicBezTo>
                <a:cubicBezTo>
                  <a:pt x="154" y="827"/>
                  <a:pt x="162" y="850"/>
                  <a:pt x="172" y="872"/>
                </a:cubicBezTo>
              </a:path>
            </a:pathLst>
          </a:custGeom>
          <a:noFill/>
          <a:ln w="139700">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89103" name="WordArt 27">
            <a:extLst>
              <a:ext uri="{FF2B5EF4-FFF2-40B4-BE49-F238E27FC236}">
                <a16:creationId xmlns:a16="http://schemas.microsoft.com/office/drawing/2014/main" id="{65F35C0A-3117-A246-90F9-4B778AC869FD}"/>
              </a:ext>
            </a:extLst>
          </p:cNvPr>
          <p:cNvSpPr>
            <a:spLocks noChangeArrowheads="1" noChangeShapeType="1" noTextEdit="1"/>
          </p:cNvSpPr>
          <p:nvPr/>
        </p:nvSpPr>
        <p:spPr bwMode="auto">
          <a:xfrm rot="5400000">
            <a:off x="-998538" y="3916363"/>
            <a:ext cx="2797175" cy="647700"/>
          </a:xfrm>
          <a:prstGeom prst="rect">
            <a:avLst/>
          </a:prstGeom>
        </p:spPr>
        <p:txBody>
          <a:bodyPr vert="wordArtVert" wrap="none" fromWordArt="1">
            <a:prstTxWarp prst="textPlain">
              <a:avLst>
                <a:gd name="adj" fmla="val 50000"/>
              </a:avLst>
            </a:prstTxWarp>
          </a:bodyPr>
          <a:lstStyle/>
          <a:p>
            <a:pPr fontAlgn="auto"/>
            <a:r>
              <a:rPr lang="en-US" sz="3600" kern="10" dirty="0">
                <a:ln w="9525">
                  <a:solidFill>
                    <a:schemeClr val="tx2"/>
                  </a:solidFill>
                  <a:round/>
                  <a:headEnd/>
                  <a:tailEnd/>
                </a:ln>
                <a:effectLst>
                  <a:outerShdw dist="35921" dir="2700000" algn="ctr" rotWithShape="0">
                    <a:schemeClr val="bg2">
                      <a:alpha val="74997"/>
                    </a:schemeClr>
                  </a:outerShdw>
                </a:effectLst>
                <a:latin typeface="Microsoft Tai Le Regular"/>
                <a:cs typeface="Times New Roman" panose="02020603050405020304" pitchFamily="18" charset="0"/>
              </a:rPr>
              <a:t>High Fat</a:t>
            </a:r>
          </a:p>
        </p:txBody>
      </p:sp>
      <p:sp>
        <p:nvSpPr>
          <p:cNvPr id="89104" name="WordArt 28">
            <a:extLst>
              <a:ext uri="{FF2B5EF4-FFF2-40B4-BE49-F238E27FC236}">
                <a16:creationId xmlns:a16="http://schemas.microsoft.com/office/drawing/2014/main" id="{F92D785C-43C2-4D48-B39F-E5A2A40A56A4}"/>
              </a:ext>
            </a:extLst>
          </p:cNvPr>
          <p:cNvSpPr>
            <a:spLocks noChangeArrowheads="1" noChangeShapeType="1" noTextEdit="1"/>
          </p:cNvSpPr>
          <p:nvPr/>
        </p:nvSpPr>
        <p:spPr bwMode="auto">
          <a:xfrm rot="5400000">
            <a:off x="3852069" y="3852069"/>
            <a:ext cx="2773362" cy="647700"/>
          </a:xfrm>
          <a:prstGeom prst="rect">
            <a:avLst/>
          </a:prstGeom>
        </p:spPr>
        <p:txBody>
          <a:bodyPr vert="wordArtVert" wrap="none" fromWordArt="1">
            <a:prstTxWarp prst="textPlain">
              <a:avLst>
                <a:gd name="adj" fmla="val 50000"/>
              </a:avLst>
            </a:prstTxWarp>
          </a:bodyPr>
          <a:lstStyle/>
          <a:p>
            <a:pPr fontAlgn="auto"/>
            <a:r>
              <a:rPr lang="en-US" sz="3600" kern="10" dirty="0">
                <a:ln w="9525">
                  <a:solidFill>
                    <a:schemeClr val="tx2"/>
                  </a:solidFill>
                  <a:round/>
                  <a:headEnd/>
                  <a:tailEnd/>
                </a:ln>
                <a:effectLst>
                  <a:outerShdw dist="35921" dir="2700000" algn="ctr" rotWithShape="0">
                    <a:schemeClr val="bg2">
                      <a:alpha val="74997"/>
                    </a:schemeClr>
                  </a:outerShdw>
                </a:effectLst>
                <a:latin typeface="Microsoft Tai Le Regular"/>
                <a:cs typeface="Times New Roman" panose="02020603050405020304" pitchFamily="18" charset="0"/>
              </a:rPr>
              <a:t>Low Fiber</a:t>
            </a:r>
          </a:p>
        </p:txBody>
      </p:sp>
      <p:sp>
        <p:nvSpPr>
          <p:cNvPr id="64541" name="Text Box 29">
            <a:extLst>
              <a:ext uri="{FF2B5EF4-FFF2-40B4-BE49-F238E27FC236}">
                <a16:creationId xmlns:a16="http://schemas.microsoft.com/office/drawing/2014/main" id="{ABF555D2-56F2-9345-9844-E8757923133F}"/>
              </a:ext>
            </a:extLst>
          </p:cNvPr>
          <p:cNvSpPr txBox="1">
            <a:spLocks noChangeArrowheads="1"/>
          </p:cNvSpPr>
          <p:nvPr/>
        </p:nvSpPr>
        <p:spPr bwMode="auto">
          <a:xfrm>
            <a:off x="1295400" y="1905000"/>
            <a:ext cx="2971800" cy="7620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flatTx/>
          </a:bodyPr>
          <a:lstStyle/>
          <a:p>
            <a:pPr>
              <a:spcBef>
                <a:spcPct val="50000"/>
              </a:spcBef>
              <a:defRPr/>
            </a:pPr>
            <a:r>
              <a:rPr lang="en-US" sz="4400" dirty="0">
                <a:latin typeface="Microsoft Tai Le Regular"/>
                <a:ea typeface="+mn-ea"/>
              </a:rPr>
              <a:t>Fast Foods</a:t>
            </a:r>
          </a:p>
        </p:txBody>
      </p:sp>
      <p:pic>
        <p:nvPicPr>
          <p:cNvPr id="64542" name="Picture 30" descr="C:\Documents and Settings\Administrator\My Documents\My Pictures\food4.jpg">
            <a:extLst>
              <a:ext uri="{FF2B5EF4-FFF2-40B4-BE49-F238E27FC236}">
                <a16:creationId xmlns:a16="http://schemas.microsoft.com/office/drawing/2014/main" id="{C7040DFE-D5BA-764B-AAC4-54E75C26302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r="-1028"/>
          <a:stretch>
            <a:fillRect/>
          </a:stretch>
        </p:blipFill>
        <p:spPr bwMode="auto">
          <a:xfrm>
            <a:off x="1169988" y="2743200"/>
            <a:ext cx="3478212" cy="3962400"/>
          </a:xfrm>
          <a:prstGeom prst="rect">
            <a:avLst/>
          </a:prstGeom>
          <a:noFill/>
          <a:ln w="38100">
            <a:solidFill>
              <a:schemeClr val="tx2"/>
            </a:solidFill>
            <a:miter lim="800000"/>
            <a:headEnd/>
            <a:tailEnd/>
          </a:ln>
          <a:effectLst>
            <a:outerShdw blurRad="63500" dist="38099" dir="2700000" algn="ctr" rotWithShape="0">
              <a:schemeClr val="bg2">
                <a:alpha val="74998"/>
              </a:schemeClr>
            </a:outerShdw>
          </a:effectLst>
        </p:spPr>
      </p:pic>
      <p:pic>
        <p:nvPicPr>
          <p:cNvPr id="89108" name="Picture 33" descr="F:\fat foods fries.jpg">
            <a:extLst>
              <a:ext uri="{FF2B5EF4-FFF2-40B4-BE49-F238E27FC236}">
                <a16:creationId xmlns:a16="http://schemas.microsoft.com/office/drawing/2014/main" id="{25DC4D70-D124-8E43-9903-0BD10470C79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8200" y="2590800"/>
            <a:ext cx="39243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60">
            <a:extLst>
              <a:ext uri="{FF2B5EF4-FFF2-40B4-BE49-F238E27FC236}">
                <a16:creationId xmlns:a16="http://schemas.microsoft.com/office/drawing/2014/main" id="{2F2A87AE-2B40-244D-97CB-638847FBF7ED}"/>
              </a:ext>
            </a:extLst>
          </p:cNvPr>
          <p:cNvSpPr txBox="1">
            <a:spLocks noChangeArrowheads="1"/>
          </p:cNvSpPr>
          <p:nvPr/>
        </p:nvSpPr>
        <p:spPr bwMode="auto">
          <a:xfrm>
            <a:off x="-4522" y="482025"/>
            <a:ext cx="5352809"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flatTx/>
          </a:bodyPr>
          <a:lstStyle/>
          <a:p>
            <a:pPr>
              <a:spcBef>
                <a:spcPct val="50000"/>
              </a:spcBef>
              <a:defRPr/>
            </a:pPr>
            <a:r>
              <a:rPr lang="en-US" sz="3200" dirty="0">
                <a:latin typeface="Microsoft Tai Le Regular"/>
                <a:ea typeface="+mn-ea"/>
              </a:rPr>
              <a:t>Slow Transit foods include:</a:t>
            </a:r>
          </a:p>
        </p:txBody>
      </p:sp>
    </p:spTree>
    <p:extLst>
      <p:ext uri="{BB962C8B-B14F-4D97-AF65-F5344CB8AC3E}">
        <p14:creationId xmlns:p14="http://schemas.microsoft.com/office/powerpoint/2010/main" val="475770532"/>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5">
            <a:extLst>
              <a:ext uri="{FF2B5EF4-FFF2-40B4-BE49-F238E27FC236}">
                <a16:creationId xmlns:a16="http://schemas.microsoft.com/office/drawing/2014/main" id="{9F368AFD-52CE-6747-9979-F5C8DA3FE7D2}"/>
              </a:ext>
            </a:extLst>
          </p:cNvPr>
          <p:cNvGrpSpPr>
            <a:grpSpLocks/>
          </p:cNvGrpSpPr>
          <p:nvPr/>
        </p:nvGrpSpPr>
        <p:grpSpPr bwMode="auto">
          <a:xfrm>
            <a:off x="6427788" y="0"/>
            <a:ext cx="2492375" cy="7272338"/>
            <a:chOff x="4049" y="-183"/>
            <a:chExt cx="1570" cy="4581"/>
          </a:xfrm>
        </p:grpSpPr>
        <p:sp>
          <p:nvSpPr>
            <p:cNvPr id="90139" name="Freeform 6">
              <a:extLst>
                <a:ext uri="{FF2B5EF4-FFF2-40B4-BE49-F238E27FC236}">
                  <a16:creationId xmlns:a16="http://schemas.microsoft.com/office/drawing/2014/main" id="{69622D9C-82CA-544C-B119-C565257488BA}"/>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0140" name="Freeform 7">
              <a:extLst>
                <a:ext uri="{FF2B5EF4-FFF2-40B4-BE49-F238E27FC236}">
                  <a16:creationId xmlns:a16="http://schemas.microsoft.com/office/drawing/2014/main" id="{538BA8D9-15CD-2F4C-ACF0-16EE2816ED75}"/>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90115" name="Group 8">
            <a:extLst>
              <a:ext uri="{FF2B5EF4-FFF2-40B4-BE49-F238E27FC236}">
                <a16:creationId xmlns:a16="http://schemas.microsoft.com/office/drawing/2014/main" id="{775E282D-CFCD-CD43-A5A9-69053D5CCBED}"/>
              </a:ext>
            </a:extLst>
          </p:cNvPr>
          <p:cNvGrpSpPr>
            <a:grpSpLocks/>
          </p:cNvGrpSpPr>
          <p:nvPr/>
        </p:nvGrpSpPr>
        <p:grpSpPr bwMode="auto">
          <a:xfrm>
            <a:off x="6448425" y="3490913"/>
            <a:ext cx="2271713" cy="460375"/>
            <a:chOff x="4062" y="2016"/>
            <a:chExt cx="1431" cy="290"/>
          </a:xfrm>
        </p:grpSpPr>
        <p:sp>
          <p:nvSpPr>
            <p:cNvPr id="90137" name="Freeform 9">
              <a:extLst>
                <a:ext uri="{FF2B5EF4-FFF2-40B4-BE49-F238E27FC236}">
                  <a16:creationId xmlns:a16="http://schemas.microsoft.com/office/drawing/2014/main" id="{11DC1FFD-400D-E847-AE40-8EDD2285C73E}"/>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0138" name="Freeform 10">
              <a:extLst>
                <a:ext uri="{FF2B5EF4-FFF2-40B4-BE49-F238E27FC236}">
                  <a16:creationId xmlns:a16="http://schemas.microsoft.com/office/drawing/2014/main" id="{0E9AB813-B44C-444B-90E0-C520200DD58B}"/>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90116" name="Group 11">
            <a:extLst>
              <a:ext uri="{FF2B5EF4-FFF2-40B4-BE49-F238E27FC236}">
                <a16:creationId xmlns:a16="http://schemas.microsoft.com/office/drawing/2014/main" id="{9D2B1647-6A60-CE4C-B1B3-DEE8E49A7F16}"/>
              </a:ext>
            </a:extLst>
          </p:cNvPr>
          <p:cNvGrpSpPr>
            <a:grpSpLocks/>
          </p:cNvGrpSpPr>
          <p:nvPr/>
        </p:nvGrpSpPr>
        <p:grpSpPr bwMode="auto">
          <a:xfrm>
            <a:off x="6200775" y="2119313"/>
            <a:ext cx="2835275" cy="3028950"/>
            <a:chOff x="3906" y="1152"/>
            <a:chExt cx="1786" cy="1908"/>
          </a:xfrm>
        </p:grpSpPr>
        <p:sp>
          <p:nvSpPr>
            <p:cNvPr id="90135" name="Freeform 12">
              <a:extLst>
                <a:ext uri="{FF2B5EF4-FFF2-40B4-BE49-F238E27FC236}">
                  <a16:creationId xmlns:a16="http://schemas.microsoft.com/office/drawing/2014/main" id="{E366B5B9-114E-B442-B13A-ADD675B14245}"/>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0136" name="Freeform 13">
              <a:extLst>
                <a:ext uri="{FF2B5EF4-FFF2-40B4-BE49-F238E27FC236}">
                  <a16:creationId xmlns:a16="http://schemas.microsoft.com/office/drawing/2014/main" id="{81182F78-0931-EF47-B463-D36BEB30F702}"/>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90117" name="Picture 14" descr="C:\Documents and Settings\Administrator\My Documents\My Pictures\VASOACTIVE.gif">
            <a:extLst>
              <a:ext uri="{FF2B5EF4-FFF2-40B4-BE49-F238E27FC236}">
                <a16:creationId xmlns:a16="http://schemas.microsoft.com/office/drawing/2014/main" id="{EED3E3A8-6BA1-B847-AB21-FE43EB4445FC}"/>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486400" y="76200"/>
            <a:ext cx="18288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Oval 15">
            <a:extLst>
              <a:ext uri="{FF2B5EF4-FFF2-40B4-BE49-F238E27FC236}">
                <a16:creationId xmlns:a16="http://schemas.microsoft.com/office/drawing/2014/main" id="{BEC6F135-D3BA-1E44-B138-A89DA8318ED1}"/>
              </a:ext>
            </a:extLst>
          </p:cNvPr>
          <p:cNvSpPr>
            <a:spLocks noChangeArrowheads="1"/>
          </p:cNvSpPr>
          <p:nvPr/>
        </p:nvSpPr>
        <p:spPr bwMode="auto">
          <a:xfrm>
            <a:off x="6096000" y="22860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pic>
        <p:nvPicPr>
          <p:cNvPr id="90119" name="Picture 16" descr="C:\Documents and Settings\Administrator\My Documents\My Pictures\blood righ-r.gif">
            <a:extLst>
              <a:ext uri="{FF2B5EF4-FFF2-40B4-BE49-F238E27FC236}">
                <a16:creationId xmlns:a16="http://schemas.microsoft.com/office/drawing/2014/main" id="{A494E133-2C87-1949-93AC-56A81E8F960F}"/>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791200" y="4006850"/>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17" descr="C:\Documents and Settings\Administrator\My Documents\My Pictures\waste left-y.gif">
            <a:extLst>
              <a:ext uri="{FF2B5EF4-FFF2-40B4-BE49-F238E27FC236}">
                <a16:creationId xmlns:a16="http://schemas.microsoft.com/office/drawing/2014/main" id="{26633A34-DDBE-454A-963C-31C4FA5E9D7C}"/>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149975" y="38100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Oval 18">
            <a:extLst>
              <a:ext uri="{FF2B5EF4-FFF2-40B4-BE49-F238E27FC236}">
                <a16:creationId xmlns:a16="http://schemas.microsoft.com/office/drawing/2014/main" id="{9DD8678B-EA47-984B-B2CB-BFDD9339004D}"/>
              </a:ext>
            </a:extLst>
          </p:cNvPr>
          <p:cNvSpPr>
            <a:spLocks noChangeArrowheads="1"/>
          </p:cNvSpPr>
          <p:nvPr/>
        </p:nvSpPr>
        <p:spPr bwMode="auto">
          <a:xfrm>
            <a:off x="6629400" y="457200"/>
            <a:ext cx="381000" cy="3048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nvGrpSpPr>
          <p:cNvPr id="90122" name="Group 19">
            <a:extLst>
              <a:ext uri="{FF2B5EF4-FFF2-40B4-BE49-F238E27FC236}">
                <a16:creationId xmlns:a16="http://schemas.microsoft.com/office/drawing/2014/main" id="{13EA1E49-F942-B34E-B2F9-90349C2954EB}"/>
              </a:ext>
            </a:extLst>
          </p:cNvPr>
          <p:cNvGrpSpPr>
            <a:grpSpLocks/>
          </p:cNvGrpSpPr>
          <p:nvPr/>
        </p:nvGrpSpPr>
        <p:grpSpPr bwMode="auto">
          <a:xfrm>
            <a:off x="6477000" y="609600"/>
            <a:ext cx="457200" cy="762000"/>
            <a:chOff x="4032" y="288"/>
            <a:chExt cx="288" cy="480"/>
          </a:xfrm>
        </p:grpSpPr>
        <p:sp>
          <p:nvSpPr>
            <p:cNvPr id="90131" name="Oval 20">
              <a:extLst>
                <a:ext uri="{FF2B5EF4-FFF2-40B4-BE49-F238E27FC236}">
                  <a16:creationId xmlns:a16="http://schemas.microsoft.com/office/drawing/2014/main" id="{1DE21A89-9765-674E-A416-6F8FF27C53E6}"/>
                </a:ext>
              </a:extLst>
            </p:cNvPr>
            <p:cNvSpPr>
              <a:spLocks noChangeArrowheads="1"/>
            </p:cNvSpPr>
            <p:nvPr/>
          </p:nvSpPr>
          <p:spPr bwMode="auto">
            <a:xfrm>
              <a:off x="4080" y="288"/>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0132" name="Oval 21">
              <a:extLst>
                <a:ext uri="{FF2B5EF4-FFF2-40B4-BE49-F238E27FC236}">
                  <a16:creationId xmlns:a16="http://schemas.microsoft.com/office/drawing/2014/main" id="{A0CBCF43-544A-574E-9C89-593A202302B8}"/>
                </a:ext>
              </a:extLst>
            </p:cNvPr>
            <p:cNvSpPr>
              <a:spLocks noChangeArrowheads="1"/>
            </p:cNvSpPr>
            <p:nvPr/>
          </p:nvSpPr>
          <p:spPr bwMode="auto">
            <a:xfrm>
              <a:off x="4080" y="384"/>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0133" name="Oval 22">
              <a:extLst>
                <a:ext uri="{FF2B5EF4-FFF2-40B4-BE49-F238E27FC236}">
                  <a16:creationId xmlns:a16="http://schemas.microsoft.com/office/drawing/2014/main" id="{C2F5693E-FFA3-DF41-9E60-E09172D690D4}"/>
                </a:ext>
              </a:extLst>
            </p:cNvPr>
            <p:cNvSpPr>
              <a:spLocks noChangeArrowheads="1"/>
            </p:cNvSpPr>
            <p:nvPr/>
          </p:nvSpPr>
          <p:spPr bwMode="auto">
            <a:xfrm>
              <a:off x="4032" y="480"/>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0134" name="Oval 23">
              <a:extLst>
                <a:ext uri="{FF2B5EF4-FFF2-40B4-BE49-F238E27FC236}">
                  <a16:creationId xmlns:a16="http://schemas.microsoft.com/office/drawing/2014/main" id="{CFFEB0DF-B500-F945-805F-85B36702C722}"/>
                </a:ext>
              </a:extLst>
            </p:cNvPr>
            <p:cNvSpPr>
              <a:spLocks noChangeArrowheads="1"/>
            </p:cNvSpPr>
            <p:nvPr/>
          </p:nvSpPr>
          <p:spPr bwMode="auto">
            <a:xfrm>
              <a:off x="4032" y="576"/>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90123" name="Freeform 24">
            <a:extLst>
              <a:ext uri="{FF2B5EF4-FFF2-40B4-BE49-F238E27FC236}">
                <a16:creationId xmlns:a16="http://schemas.microsoft.com/office/drawing/2014/main" id="{70C5F824-108F-AA42-9DA8-3CC47D73A94E}"/>
              </a:ext>
            </a:extLst>
          </p:cNvPr>
          <p:cNvSpPr>
            <a:spLocks/>
          </p:cNvSpPr>
          <p:nvPr/>
        </p:nvSpPr>
        <p:spPr bwMode="auto">
          <a:xfrm>
            <a:off x="5781675" y="3617913"/>
            <a:ext cx="26988" cy="1531937"/>
          </a:xfrm>
          <a:custGeom>
            <a:avLst/>
            <a:gdLst>
              <a:gd name="T0" fmla="*/ 2147483647 w 17"/>
              <a:gd name="T1" fmla="*/ 0 h 965"/>
              <a:gd name="T2" fmla="*/ 2147483647 w 17"/>
              <a:gd name="T3" fmla="*/ 2147483647 h 965"/>
              <a:gd name="T4" fmla="*/ 2147483647 w 17"/>
              <a:gd name="T5" fmla="*/ 2147483647 h 965"/>
              <a:gd name="T6" fmla="*/ 0 60000 65536"/>
              <a:gd name="T7" fmla="*/ 0 60000 65536"/>
              <a:gd name="T8" fmla="*/ 0 60000 65536"/>
              <a:gd name="T9" fmla="*/ 0 w 17"/>
              <a:gd name="T10" fmla="*/ 0 h 965"/>
              <a:gd name="T11" fmla="*/ 17 w 17"/>
              <a:gd name="T12" fmla="*/ 965 h 965"/>
            </a:gdLst>
            <a:ahLst/>
            <a:cxnLst>
              <a:cxn ang="T6">
                <a:pos x="T0" y="T1"/>
              </a:cxn>
              <a:cxn ang="T7">
                <a:pos x="T2" y="T3"/>
              </a:cxn>
              <a:cxn ang="T8">
                <a:pos x="T4" y="T5"/>
              </a:cxn>
            </a:cxnLst>
            <a:rect l="T9" t="T10" r="T11" b="T12"/>
            <a:pathLst>
              <a:path w="17" h="965">
                <a:moveTo>
                  <a:pt x="17" y="0"/>
                </a:moveTo>
                <a:cubicBezTo>
                  <a:pt x="4" y="41"/>
                  <a:pt x="0" y="48"/>
                  <a:pt x="9" y="93"/>
                </a:cubicBezTo>
                <a:cubicBezTo>
                  <a:pt x="13" y="386"/>
                  <a:pt x="17" y="676"/>
                  <a:pt x="17" y="965"/>
                </a:cubicBezTo>
              </a:path>
            </a:pathLst>
          </a:custGeom>
          <a:noFill/>
          <a:ln w="13652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65561" name="Freeform 25">
            <a:extLst>
              <a:ext uri="{FF2B5EF4-FFF2-40B4-BE49-F238E27FC236}">
                <a16:creationId xmlns:a16="http://schemas.microsoft.com/office/drawing/2014/main" id="{56F1C5D9-A447-6946-9F0A-5E07251F412A}"/>
              </a:ext>
            </a:extLst>
          </p:cNvPr>
          <p:cNvSpPr>
            <a:spLocks/>
          </p:cNvSpPr>
          <p:nvPr/>
        </p:nvSpPr>
        <p:spPr bwMode="auto">
          <a:xfrm>
            <a:off x="6096000" y="3657600"/>
            <a:ext cx="273050" cy="1384300"/>
          </a:xfrm>
          <a:custGeom>
            <a:avLst/>
            <a:gdLst>
              <a:gd name="T0" fmla="*/ 20 w 172"/>
              <a:gd name="T1" fmla="*/ 0 h 872"/>
              <a:gd name="T2" fmla="*/ 45 w 172"/>
              <a:gd name="T3" fmla="*/ 423 h 872"/>
              <a:gd name="T4" fmla="*/ 147 w 172"/>
              <a:gd name="T5" fmla="*/ 804 h 872"/>
              <a:gd name="T6" fmla="*/ 172 w 172"/>
              <a:gd name="T7" fmla="*/ 872 h 872"/>
              <a:gd name="T8" fmla="*/ 0 60000 65536"/>
              <a:gd name="T9" fmla="*/ 0 60000 65536"/>
              <a:gd name="T10" fmla="*/ 0 60000 65536"/>
              <a:gd name="T11" fmla="*/ 0 60000 65536"/>
              <a:gd name="T12" fmla="*/ 0 w 172"/>
              <a:gd name="T13" fmla="*/ 0 h 872"/>
              <a:gd name="T14" fmla="*/ 172 w 172"/>
              <a:gd name="T15" fmla="*/ 872 h 872"/>
            </a:gdLst>
            <a:ahLst/>
            <a:cxnLst>
              <a:cxn ang="T8">
                <a:pos x="T0" y="T1"/>
              </a:cxn>
              <a:cxn ang="T9">
                <a:pos x="T2" y="T3"/>
              </a:cxn>
              <a:cxn ang="T10">
                <a:pos x="T4" y="T5"/>
              </a:cxn>
              <a:cxn ang="T11">
                <a:pos x="T6" y="T7"/>
              </a:cxn>
            </a:cxnLst>
            <a:rect l="T12" t="T13" r="T14" b="T15"/>
            <a:pathLst>
              <a:path w="172" h="872">
                <a:moveTo>
                  <a:pt x="20" y="0"/>
                </a:moveTo>
                <a:cubicBezTo>
                  <a:pt x="39" y="144"/>
                  <a:pt x="0" y="284"/>
                  <a:pt x="45" y="423"/>
                </a:cubicBezTo>
                <a:cubicBezTo>
                  <a:pt x="62" y="539"/>
                  <a:pt x="79" y="703"/>
                  <a:pt x="147" y="804"/>
                </a:cubicBezTo>
                <a:cubicBezTo>
                  <a:pt x="154" y="827"/>
                  <a:pt x="162" y="850"/>
                  <a:pt x="172" y="872"/>
                </a:cubicBezTo>
              </a:path>
            </a:pathLst>
          </a:custGeom>
          <a:noFill/>
          <a:ln w="139700">
            <a:solidFill>
              <a:srgbClr val="990000"/>
            </a:solidFill>
            <a:round/>
            <a:headEnd/>
            <a:tailEnd/>
          </a:ln>
          <a:effectLst>
            <a:outerShdw blurRad="63500" dist="38099" dir="2700000" algn="ctr" rotWithShape="0">
              <a:srgbClr val="868686">
                <a:alpha val="74998"/>
              </a:srgbClr>
            </a:outerShdw>
          </a:effectLst>
        </p:spPr>
        <p:txBody>
          <a:bodyPr/>
          <a:lstStyle/>
          <a:p>
            <a:pPr>
              <a:defRPr/>
            </a:pPr>
            <a:endParaRPr lang="en-US" dirty="0">
              <a:latin typeface="Microsoft Tai Le Regular"/>
              <a:ea typeface="+mn-ea"/>
            </a:endParaRPr>
          </a:p>
        </p:txBody>
      </p:sp>
      <p:sp>
        <p:nvSpPr>
          <p:cNvPr id="90126" name="WordArt 27">
            <a:extLst>
              <a:ext uri="{FF2B5EF4-FFF2-40B4-BE49-F238E27FC236}">
                <a16:creationId xmlns:a16="http://schemas.microsoft.com/office/drawing/2014/main" id="{47A5D1A1-5E2C-BC48-AEF7-7FD6D1D078C7}"/>
              </a:ext>
            </a:extLst>
          </p:cNvPr>
          <p:cNvSpPr>
            <a:spLocks noChangeArrowheads="1" noChangeShapeType="1" noTextEdit="1"/>
          </p:cNvSpPr>
          <p:nvPr/>
        </p:nvSpPr>
        <p:spPr bwMode="auto">
          <a:xfrm rot="5400000">
            <a:off x="-998538" y="3916363"/>
            <a:ext cx="2797175" cy="647700"/>
          </a:xfrm>
          <a:prstGeom prst="rect">
            <a:avLst/>
          </a:prstGeom>
        </p:spPr>
        <p:txBody>
          <a:bodyPr vert="wordArtVert" wrap="none" fromWordArt="1">
            <a:prstTxWarp prst="textPlain">
              <a:avLst>
                <a:gd name="adj" fmla="val 50000"/>
              </a:avLst>
            </a:prstTxWarp>
          </a:bodyPr>
          <a:lstStyle/>
          <a:p>
            <a:pPr fontAlgn="auto"/>
            <a:r>
              <a:rPr lang="en-US" sz="3600" kern="10" dirty="0">
                <a:ln w="9525">
                  <a:solidFill>
                    <a:schemeClr val="tx2"/>
                  </a:solidFill>
                  <a:round/>
                  <a:headEnd/>
                  <a:tailEnd/>
                </a:ln>
                <a:effectLst>
                  <a:outerShdw dist="35921" dir="2700000" algn="ctr" rotWithShape="0">
                    <a:schemeClr val="bg2">
                      <a:alpha val="74997"/>
                    </a:schemeClr>
                  </a:outerShdw>
                </a:effectLst>
                <a:latin typeface="Microsoft Tai Le Regular"/>
                <a:cs typeface="Times New Roman" panose="02020603050405020304" pitchFamily="18" charset="0"/>
              </a:rPr>
              <a:t>High Fat</a:t>
            </a:r>
          </a:p>
        </p:txBody>
      </p:sp>
      <p:sp>
        <p:nvSpPr>
          <p:cNvPr id="90127" name="WordArt 28">
            <a:extLst>
              <a:ext uri="{FF2B5EF4-FFF2-40B4-BE49-F238E27FC236}">
                <a16:creationId xmlns:a16="http://schemas.microsoft.com/office/drawing/2014/main" id="{B2B39B5B-7A71-AB4D-8227-22EE2CABAF36}"/>
              </a:ext>
            </a:extLst>
          </p:cNvPr>
          <p:cNvSpPr>
            <a:spLocks noChangeArrowheads="1" noChangeShapeType="1" noTextEdit="1"/>
          </p:cNvSpPr>
          <p:nvPr/>
        </p:nvSpPr>
        <p:spPr bwMode="auto">
          <a:xfrm rot="5400000">
            <a:off x="3852069" y="3852069"/>
            <a:ext cx="2773362" cy="647700"/>
          </a:xfrm>
          <a:prstGeom prst="rect">
            <a:avLst/>
          </a:prstGeom>
        </p:spPr>
        <p:txBody>
          <a:bodyPr vert="wordArtVert" wrap="none" fromWordArt="1">
            <a:prstTxWarp prst="textPlain">
              <a:avLst>
                <a:gd name="adj" fmla="val 50000"/>
              </a:avLst>
            </a:prstTxWarp>
          </a:bodyPr>
          <a:lstStyle/>
          <a:p>
            <a:pPr fontAlgn="auto"/>
            <a:r>
              <a:rPr lang="en-US" sz="3600" kern="10" dirty="0">
                <a:ln w="9525">
                  <a:solidFill>
                    <a:schemeClr val="tx2"/>
                  </a:solidFill>
                  <a:round/>
                  <a:headEnd/>
                  <a:tailEnd/>
                </a:ln>
                <a:effectLst>
                  <a:outerShdw dist="35921" dir="2700000" algn="ctr" rotWithShape="0">
                    <a:schemeClr val="bg2">
                      <a:alpha val="74997"/>
                    </a:schemeClr>
                  </a:outerShdw>
                </a:effectLst>
                <a:latin typeface="Microsoft Tai Le Regular"/>
                <a:cs typeface="Times New Roman" panose="02020603050405020304" pitchFamily="18" charset="0"/>
              </a:rPr>
              <a:t>Low Fiber</a:t>
            </a:r>
          </a:p>
        </p:txBody>
      </p:sp>
      <p:sp>
        <p:nvSpPr>
          <p:cNvPr id="65565" name="Text Box 29">
            <a:extLst>
              <a:ext uri="{FF2B5EF4-FFF2-40B4-BE49-F238E27FC236}">
                <a16:creationId xmlns:a16="http://schemas.microsoft.com/office/drawing/2014/main" id="{61CEAFAA-E86E-D54A-A3F8-77909E8D778C}"/>
              </a:ext>
            </a:extLst>
          </p:cNvPr>
          <p:cNvSpPr txBox="1">
            <a:spLocks noChangeArrowheads="1"/>
          </p:cNvSpPr>
          <p:nvPr/>
        </p:nvSpPr>
        <p:spPr bwMode="auto">
          <a:xfrm>
            <a:off x="1600200" y="17526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flatTx/>
          </a:bodyPr>
          <a:lstStyle/>
          <a:p>
            <a:pPr>
              <a:spcBef>
                <a:spcPct val="50000"/>
              </a:spcBef>
              <a:defRPr/>
            </a:pPr>
            <a:r>
              <a:rPr lang="en-US" sz="4000" dirty="0">
                <a:latin typeface="Microsoft Tai Le Regular"/>
                <a:ea typeface="+mn-ea"/>
              </a:rPr>
              <a:t>Pastries</a:t>
            </a:r>
          </a:p>
        </p:txBody>
      </p:sp>
      <p:pic>
        <p:nvPicPr>
          <p:cNvPr id="90130" name="Picture 34" descr="F:\pastries.jpg">
            <a:extLst>
              <a:ext uri="{FF2B5EF4-FFF2-40B4-BE49-F238E27FC236}">
                <a16:creationId xmlns:a16="http://schemas.microsoft.com/office/drawing/2014/main" id="{3449F008-76A4-E848-9670-8B6DD5D8DA4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0600" y="2895600"/>
            <a:ext cx="3733800" cy="2713038"/>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8" name="Text Box 60">
            <a:extLst>
              <a:ext uri="{FF2B5EF4-FFF2-40B4-BE49-F238E27FC236}">
                <a16:creationId xmlns:a16="http://schemas.microsoft.com/office/drawing/2014/main" id="{5415318C-4862-E140-94DB-3BD5F8843B74}"/>
              </a:ext>
            </a:extLst>
          </p:cNvPr>
          <p:cNvSpPr txBox="1">
            <a:spLocks noChangeArrowheads="1"/>
          </p:cNvSpPr>
          <p:nvPr/>
        </p:nvSpPr>
        <p:spPr bwMode="auto">
          <a:xfrm>
            <a:off x="-4522" y="482025"/>
            <a:ext cx="5352809"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flatTx/>
          </a:bodyPr>
          <a:lstStyle/>
          <a:p>
            <a:pPr>
              <a:spcBef>
                <a:spcPct val="50000"/>
              </a:spcBef>
              <a:defRPr/>
            </a:pPr>
            <a:r>
              <a:rPr lang="en-US" sz="3200" dirty="0">
                <a:latin typeface="Microsoft Tai Le Regular"/>
                <a:ea typeface="+mn-ea"/>
              </a:rPr>
              <a:t>Slow Transit foods include:</a:t>
            </a:r>
          </a:p>
        </p:txBody>
      </p:sp>
    </p:spTree>
    <p:extLst>
      <p:ext uri="{BB962C8B-B14F-4D97-AF65-F5344CB8AC3E}">
        <p14:creationId xmlns:p14="http://schemas.microsoft.com/office/powerpoint/2010/main" val="3701059532"/>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4">
            <a:extLst>
              <a:ext uri="{FF2B5EF4-FFF2-40B4-BE49-F238E27FC236}">
                <a16:creationId xmlns:a16="http://schemas.microsoft.com/office/drawing/2014/main" id="{43E7B476-6491-0D41-B0D6-7F14DF676453}"/>
              </a:ext>
            </a:extLst>
          </p:cNvPr>
          <p:cNvGrpSpPr>
            <a:grpSpLocks/>
          </p:cNvGrpSpPr>
          <p:nvPr/>
        </p:nvGrpSpPr>
        <p:grpSpPr bwMode="auto">
          <a:xfrm>
            <a:off x="6427788" y="0"/>
            <a:ext cx="2492375" cy="7272338"/>
            <a:chOff x="4049" y="-183"/>
            <a:chExt cx="1570" cy="4581"/>
          </a:xfrm>
        </p:grpSpPr>
        <p:sp>
          <p:nvSpPr>
            <p:cNvPr id="94232" name="Freeform 5">
              <a:extLst>
                <a:ext uri="{FF2B5EF4-FFF2-40B4-BE49-F238E27FC236}">
                  <a16:creationId xmlns:a16="http://schemas.microsoft.com/office/drawing/2014/main" id="{11239447-3750-3D45-93D7-22709E71EDD4}"/>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4233" name="Freeform 6">
              <a:extLst>
                <a:ext uri="{FF2B5EF4-FFF2-40B4-BE49-F238E27FC236}">
                  <a16:creationId xmlns:a16="http://schemas.microsoft.com/office/drawing/2014/main" id="{3FC96C20-6AD0-8C4D-ABF4-03BA172B34B1}"/>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94211" name="Group 7">
            <a:extLst>
              <a:ext uri="{FF2B5EF4-FFF2-40B4-BE49-F238E27FC236}">
                <a16:creationId xmlns:a16="http://schemas.microsoft.com/office/drawing/2014/main" id="{DD75184C-6E63-A543-AD67-82AE30B96077}"/>
              </a:ext>
            </a:extLst>
          </p:cNvPr>
          <p:cNvGrpSpPr>
            <a:grpSpLocks/>
          </p:cNvGrpSpPr>
          <p:nvPr/>
        </p:nvGrpSpPr>
        <p:grpSpPr bwMode="auto">
          <a:xfrm>
            <a:off x="6448425" y="3490913"/>
            <a:ext cx="2271713" cy="460375"/>
            <a:chOff x="4062" y="2016"/>
            <a:chExt cx="1431" cy="290"/>
          </a:xfrm>
        </p:grpSpPr>
        <p:sp>
          <p:nvSpPr>
            <p:cNvPr id="94230" name="Freeform 8">
              <a:extLst>
                <a:ext uri="{FF2B5EF4-FFF2-40B4-BE49-F238E27FC236}">
                  <a16:creationId xmlns:a16="http://schemas.microsoft.com/office/drawing/2014/main" id="{932CA65C-BEFC-7E41-A677-002889BA5947}"/>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4231" name="Freeform 9">
              <a:extLst>
                <a:ext uri="{FF2B5EF4-FFF2-40B4-BE49-F238E27FC236}">
                  <a16:creationId xmlns:a16="http://schemas.microsoft.com/office/drawing/2014/main" id="{05BA7B95-B55D-FB4F-84DA-F8D59086F058}"/>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94212" name="Group 10">
            <a:extLst>
              <a:ext uri="{FF2B5EF4-FFF2-40B4-BE49-F238E27FC236}">
                <a16:creationId xmlns:a16="http://schemas.microsoft.com/office/drawing/2014/main" id="{32096722-6DA1-3542-B280-5259EA95A056}"/>
              </a:ext>
            </a:extLst>
          </p:cNvPr>
          <p:cNvGrpSpPr>
            <a:grpSpLocks/>
          </p:cNvGrpSpPr>
          <p:nvPr/>
        </p:nvGrpSpPr>
        <p:grpSpPr bwMode="auto">
          <a:xfrm>
            <a:off x="6200775" y="2119313"/>
            <a:ext cx="2835275" cy="3028950"/>
            <a:chOff x="3906" y="1152"/>
            <a:chExt cx="1786" cy="1908"/>
          </a:xfrm>
        </p:grpSpPr>
        <p:sp>
          <p:nvSpPr>
            <p:cNvPr id="94228" name="Freeform 11">
              <a:extLst>
                <a:ext uri="{FF2B5EF4-FFF2-40B4-BE49-F238E27FC236}">
                  <a16:creationId xmlns:a16="http://schemas.microsoft.com/office/drawing/2014/main" id="{EB46E127-058C-5A47-882D-C4C0A05A0411}"/>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4229" name="Freeform 12">
              <a:extLst>
                <a:ext uri="{FF2B5EF4-FFF2-40B4-BE49-F238E27FC236}">
                  <a16:creationId xmlns:a16="http://schemas.microsoft.com/office/drawing/2014/main" id="{B1DAD7CD-469B-0042-8252-394006BF815B}"/>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94213" name="Picture 13" descr="C:\Documents and Settings\Administrator\My Documents\My Pictures\VASOACTIVE.gif">
            <a:extLst>
              <a:ext uri="{FF2B5EF4-FFF2-40B4-BE49-F238E27FC236}">
                <a16:creationId xmlns:a16="http://schemas.microsoft.com/office/drawing/2014/main" id="{78BEBE64-F8B4-C942-A941-0237EC44C84D}"/>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486400" y="76200"/>
            <a:ext cx="18288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Oval 14">
            <a:extLst>
              <a:ext uri="{FF2B5EF4-FFF2-40B4-BE49-F238E27FC236}">
                <a16:creationId xmlns:a16="http://schemas.microsoft.com/office/drawing/2014/main" id="{2ADF5413-CFAD-9D47-AC59-E6139552B0A7}"/>
              </a:ext>
            </a:extLst>
          </p:cNvPr>
          <p:cNvSpPr>
            <a:spLocks noChangeArrowheads="1"/>
          </p:cNvSpPr>
          <p:nvPr/>
        </p:nvSpPr>
        <p:spPr bwMode="auto">
          <a:xfrm>
            <a:off x="6096000" y="2286000"/>
            <a:ext cx="304800" cy="2286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pic>
        <p:nvPicPr>
          <p:cNvPr id="94215" name="Picture 15" descr="C:\Documents and Settings\Administrator\My Documents\My Pictures\blood righ-r.gif">
            <a:extLst>
              <a:ext uri="{FF2B5EF4-FFF2-40B4-BE49-F238E27FC236}">
                <a16:creationId xmlns:a16="http://schemas.microsoft.com/office/drawing/2014/main" id="{4C812EB4-8FE8-5F48-889F-29B7EE661758}"/>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791200" y="4006850"/>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16" descr="C:\Documents and Settings\Administrator\My Documents\My Pictures\waste left-y.gif">
            <a:extLst>
              <a:ext uri="{FF2B5EF4-FFF2-40B4-BE49-F238E27FC236}">
                <a16:creationId xmlns:a16="http://schemas.microsoft.com/office/drawing/2014/main" id="{7445CB74-A94D-154E-8C25-82655BDC7441}"/>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149975" y="3810000"/>
            <a:ext cx="4794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7" name="Oval 17">
            <a:extLst>
              <a:ext uri="{FF2B5EF4-FFF2-40B4-BE49-F238E27FC236}">
                <a16:creationId xmlns:a16="http://schemas.microsoft.com/office/drawing/2014/main" id="{239D8ED7-FF45-574C-AC3A-B9ED4C0CDD87}"/>
              </a:ext>
            </a:extLst>
          </p:cNvPr>
          <p:cNvSpPr>
            <a:spLocks noChangeArrowheads="1"/>
          </p:cNvSpPr>
          <p:nvPr/>
        </p:nvSpPr>
        <p:spPr bwMode="auto">
          <a:xfrm>
            <a:off x="6629400" y="457200"/>
            <a:ext cx="381000" cy="3048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nvGrpSpPr>
          <p:cNvPr id="94218" name="Group 18">
            <a:extLst>
              <a:ext uri="{FF2B5EF4-FFF2-40B4-BE49-F238E27FC236}">
                <a16:creationId xmlns:a16="http://schemas.microsoft.com/office/drawing/2014/main" id="{0815F3A7-EDEA-8C48-98D4-F06BDE03676E}"/>
              </a:ext>
            </a:extLst>
          </p:cNvPr>
          <p:cNvGrpSpPr>
            <a:grpSpLocks/>
          </p:cNvGrpSpPr>
          <p:nvPr/>
        </p:nvGrpSpPr>
        <p:grpSpPr bwMode="auto">
          <a:xfrm>
            <a:off x="6477000" y="609600"/>
            <a:ext cx="457200" cy="762000"/>
            <a:chOff x="4032" y="288"/>
            <a:chExt cx="288" cy="480"/>
          </a:xfrm>
        </p:grpSpPr>
        <p:sp>
          <p:nvSpPr>
            <p:cNvPr id="94224" name="Oval 19">
              <a:extLst>
                <a:ext uri="{FF2B5EF4-FFF2-40B4-BE49-F238E27FC236}">
                  <a16:creationId xmlns:a16="http://schemas.microsoft.com/office/drawing/2014/main" id="{4793DB69-3645-7149-8E0F-879894EBA2E8}"/>
                </a:ext>
              </a:extLst>
            </p:cNvPr>
            <p:cNvSpPr>
              <a:spLocks noChangeArrowheads="1"/>
            </p:cNvSpPr>
            <p:nvPr/>
          </p:nvSpPr>
          <p:spPr bwMode="auto">
            <a:xfrm>
              <a:off x="4080" y="288"/>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4225" name="Oval 20">
              <a:extLst>
                <a:ext uri="{FF2B5EF4-FFF2-40B4-BE49-F238E27FC236}">
                  <a16:creationId xmlns:a16="http://schemas.microsoft.com/office/drawing/2014/main" id="{E2D80C53-DA61-B947-B3FB-08D3633087FB}"/>
                </a:ext>
              </a:extLst>
            </p:cNvPr>
            <p:cNvSpPr>
              <a:spLocks noChangeArrowheads="1"/>
            </p:cNvSpPr>
            <p:nvPr/>
          </p:nvSpPr>
          <p:spPr bwMode="auto">
            <a:xfrm>
              <a:off x="4080" y="384"/>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4226" name="Oval 21">
              <a:extLst>
                <a:ext uri="{FF2B5EF4-FFF2-40B4-BE49-F238E27FC236}">
                  <a16:creationId xmlns:a16="http://schemas.microsoft.com/office/drawing/2014/main" id="{4DD536E6-33A1-BD46-99F6-5155989EFB0D}"/>
                </a:ext>
              </a:extLst>
            </p:cNvPr>
            <p:cNvSpPr>
              <a:spLocks noChangeArrowheads="1"/>
            </p:cNvSpPr>
            <p:nvPr/>
          </p:nvSpPr>
          <p:spPr bwMode="auto">
            <a:xfrm>
              <a:off x="4032" y="480"/>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4227" name="Oval 22">
              <a:extLst>
                <a:ext uri="{FF2B5EF4-FFF2-40B4-BE49-F238E27FC236}">
                  <a16:creationId xmlns:a16="http://schemas.microsoft.com/office/drawing/2014/main" id="{227663BA-B41A-B34C-9AF3-CAC3715B4480}"/>
                </a:ext>
              </a:extLst>
            </p:cNvPr>
            <p:cNvSpPr>
              <a:spLocks noChangeArrowheads="1"/>
            </p:cNvSpPr>
            <p:nvPr/>
          </p:nvSpPr>
          <p:spPr bwMode="auto">
            <a:xfrm>
              <a:off x="4032" y="576"/>
              <a:ext cx="240" cy="192"/>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94219" name="Freeform 23">
            <a:extLst>
              <a:ext uri="{FF2B5EF4-FFF2-40B4-BE49-F238E27FC236}">
                <a16:creationId xmlns:a16="http://schemas.microsoft.com/office/drawing/2014/main" id="{2AD09BC4-520F-7A4D-B6B0-E2398EC2227F}"/>
              </a:ext>
            </a:extLst>
          </p:cNvPr>
          <p:cNvSpPr>
            <a:spLocks/>
          </p:cNvSpPr>
          <p:nvPr/>
        </p:nvSpPr>
        <p:spPr bwMode="auto">
          <a:xfrm>
            <a:off x="5781675" y="3617913"/>
            <a:ext cx="26988" cy="1531937"/>
          </a:xfrm>
          <a:custGeom>
            <a:avLst/>
            <a:gdLst>
              <a:gd name="T0" fmla="*/ 2147483647 w 17"/>
              <a:gd name="T1" fmla="*/ 0 h 965"/>
              <a:gd name="T2" fmla="*/ 2147483647 w 17"/>
              <a:gd name="T3" fmla="*/ 2147483647 h 965"/>
              <a:gd name="T4" fmla="*/ 2147483647 w 17"/>
              <a:gd name="T5" fmla="*/ 2147483647 h 965"/>
              <a:gd name="T6" fmla="*/ 0 60000 65536"/>
              <a:gd name="T7" fmla="*/ 0 60000 65536"/>
              <a:gd name="T8" fmla="*/ 0 60000 65536"/>
              <a:gd name="T9" fmla="*/ 0 w 17"/>
              <a:gd name="T10" fmla="*/ 0 h 965"/>
              <a:gd name="T11" fmla="*/ 17 w 17"/>
              <a:gd name="T12" fmla="*/ 965 h 965"/>
            </a:gdLst>
            <a:ahLst/>
            <a:cxnLst>
              <a:cxn ang="T6">
                <a:pos x="T0" y="T1"/>
              </a:cxn>
              <a:cxn ang="T7">
                <a:pos x="T2" y="T3"/>
              </a:cxn>
              <a:cxn ang="T8">
                <a:pos x="T4" y="T5"/>
              </a:cxn>
            </a:cxnLst>
            <a:rect l="T9" t="T10" r="T11" b="T12"/>
            <a:pathLst>
              <a:path w="17" h="965">
                <a:moveTo>
                  <a:pt x="17" y="0"/>
                </a:moveTo>
                <a:cubicBezTo>
                  <a:pt x="4" y="41"/>
                  <a:pt x="0" y="48"/>
                  <a:pt x="9" y="93"/>
                </a:cubicBezTo>
                <a:cubicBezTo>
                  <a:pt x="13" y="386"/>
                  <a:pt x="17" y="676"/>
                  <a:pt x="17" y="965"/>
                </a:cubicBezTo>
              </a:path>
            </a:pathLst>
          </a:custGeom>
          <a:noFill/>
          <a:ln w="13652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56696" name="Freeform 24">
            <a:extLst>
              <a:ext uri="{FF2B5EF4-FFF2-40B4-BE49-F238E27FC236}">
                <a16:creationId xmlns:a16="http://schemas.microsoft.com/office/drawing/2014/main" id="{9A296A3E-862E-4040-8ADB-E384D0A0AB1F}"/>
              </a:ext>
            </a:extLst>
          </p:cNvPr>
          <p:cNvSpPr>
            <a:spLocks/>
          </p:cNvSpPr>
          <p:nvPr/>
        </p:nvSpPr>
        <p:spPr bwMode="auto">
          <a:xfrm>
            <a:off x="6096000" y="3657600"/>
            <a:ext cx="273050" cy="1384300"/>
          </a:xfrm>
          <a:custGeom>
            <a:avLst/>
            <a:gdLst>
              <a:gd name="T0" fmla="*/ 20 w 172"/>
              <a:gd name="T1" fmla="*/ 0 h 872"/>
              <a:gd name="T2" fmla="*/ 45 w 172"/>
              <a:gd name="T3" fmla="*/ 423 h 872"/>
              <a:gd name="T4" fmla="*/ 147 w 172"/>
              <a:gd name="T5" fmla="*/ 804 h 872"/>
              <a:gd name="T6" fmla="*/ 172 w 172"/>
              <a:gd name="T7" fmla="*/ 872 h 872"/>
              <a:gd name="T8" fmla="*/ 0 60000 65536"/>
              <a:gd name="T9" fmla="*/ 0 60000 65536"/>
              <a:gd name="T10" fmla="*/ 0 60000 65536"/>
              <a:gd name="T11" fmla="*/ 0 60000 65536"/>
              <a:gd name="T12" fmla="*/ 0 w 172"/>
              <a:gd name="T13" fmla="*/ 0 h 872"/>
              <a:gd name="T14" fmla="*/ 172 w 172"/>
              <a:gd name="T15" fmla="*/ 872 h 872"/>
            </a:gdLst>
            <a:ahLst/>
            <a:cxnLst>
              <a:cxn ang="T8">
                <a:pos x="T0" y="T1"/>
              </a:cxn>
              <a:cxn ang="T9">
                <a:pos x="T2" y="T3"/>
              </a:cxn>
              <a:cxn ang="T10">
                <a:pos x="T4" y="T5"/>
              </a:cxn>
              <a:cxn ang="T11">
                <a:pos x="T6" y="T7"/>
              </a:cxn>
            </a:cxnLst>
            <a:rect l="T12" t="T13" r="T14" b="T15"/>
            <a:pathLst>
              <a:path w="172" h="872">
                <a:moveTo>
                  <a:pt x="20" y="0"/>
                </a:moveTo>
                <a:cubicBezTo>
                  <a:pt x="39" y="144"/>
                  <a:pt x="0" y="284"/>
                  <a:pt x="45" y="423"/>
                </a:cubicBezTo>
                <a:cubicBezTo>
                  <a:pt x="62" y="539"/>
                  <a:pt x="79" y="703"/>
                  <a:pt x="147" y="804"/>
                </a:cubicBezTo>
                <a:cubicBezTo>
                  <a:pt x="154" y="827"/>
                  <a:pt x="162" y="850"/>
                  <a:pt x="172" y="872"/>
                </a:cubicBezTo>
              </a:path>
            </a:pathLst>
          </a:custGeom>
          <a:noFill/>
          <a:ln w="139700">
            <a:solidFill>
              <a:srgbClr val="990000"/>
            </a:solidFill>
            <a:round/>
            <a:headEnd/>
            <a:tailEnd/>
          </a:ln>
          <a:effectLst>
            <a:outerShdw blurRad="63500" dist="38099" dir="2700000" algn="ctr" rotWithShape="0">
              <a:srgbClr val="868686">
                <a:alpha val="74998"/>
              </a:srgbClr>
            </a:outerShdw>
          </a:effectLst>
        </p:spPr>
        <p:txBody>
          <a:bodyPr/>
          <a:lstStyle/>
          <a:p>
            <a:pPr>
              <a:defRPr/>
            </a:pPr>
            <a:endParaRPr lang="en-US" dirty="0">
              <a:latin typeface="Microsoft Tai Le Regular"/>
              <a:ea typeface="+mn-ea"/>
            </a:endParaRPr>
          </a:p>
        </p:txBody>
      </p:sp>
      <p:sp>
        <p:nvSpPr>
          <p:cNvPr id="156700" name="Text Box 28">
            <a:extLst>
              <a:ext uri="{FF2B5EF4-FFF2-40B4-BE49-F238E27FC236}">
                <a16:creationId xmlns:a16="http://schemas.microsoft.com/office/drawing/2014/main" id="{7906022B-57D7-4743-856B-2844996AA605}"/>
              </a:ext>
            </a:extLst>
          </p:cNvPr>
          <p:cNvSpPr txBox="1">
            <a:spLocks noChangeArrowheads="1"/>
          </p:cNvSpPr>
          <p:nvPr/>
        </p:nvSpPr>
        <p:spPr bwMode="auto">
          <a:xfrm>
            <a:off x="152400" y="1143000"/>
            <a:ext cx="5397500" cy="9541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flatTx/>
          </a:bodyPr>
          <a:lstStyle/>
          <a:p>
            <a:pPr algn="l">
              <a:spcBef>
                <a:spcPct val="50000"/>
              </a:spcBef>
              <a:defRPr/>
            </a:pPr>
            <a:r>
              <a:rPr lang="en-US" sz="2800" dirty="0">
                <a:latin typeface="Microsoft Tai Le Regular"/>
                <a:ea typeface="+mn-ea"/>
              </a:rPr>
              <a:t>Even meals digest more slowly fostering bacterial overgrowth.</a:t>
            </a:r>
          </a:p>
        </p:txBody>
      </p:sp>
      <p:pic>
        <p:nvPicPr>
          <p:cNvPr id="28" name="Picture 27" descr="night dinner.jpg">
            <a:extLst>
              <a:ext uri="{FF2B5EF4-FFF2-40B4-BE49-F238E27FC236}">
                <a16:creationId xmlns:a16="http://schemas.microsoft.com/office/drawing/2014/main" id="{5FD9F5AE-9501-D34B-B009-CD915CAC810B}"/>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3048000"/>
            <a:ext cx="5030788" cy="3581400"/>
          </a:xfrm>
          <a:prstGeom prst="rect">
            <a:avLst/>
          </a:prstGeom>
          <a:noFill/>
          <a:ln w="12700">
            <a:solidFill>
              <a:schemeClr val="bg2"/>
            </a:solidFill>
            <a:miter lim="800000"/>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65956"/>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5D2A7BAC-AE80-F347-ADE5-349512BC65F1}"/>
              </a:ext>
            </a:extLst>
          </p:cNvPr>
          <p:cNvSpPr>
            <a:spLocks noChangeArrowheads="1"/>
          </p:cNvSpPr>
          <p:nvPr/>
        </p:nvSpPr>
        <p:spPr bwMode="auto">
          <a:xfrm>
            <a:off x="0" y="0"/>
            <a:ext cx="9144000" cy="685800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6259" name="Freeform 3">
            <a:extLst>
              <a:ext uri="{FF2B5EF4-FFF2-40B4-BE49-F238E27FC236}">
                <a16:creationId xmlns:a16="http://schemas.microsoft.com/office/drawing/2014/main" id="{4BBE9A0E-BF6E-7B43-8688-CD26B3E90B21}"/>
              </a:ext>
            </a:extLst>
          </p:cNvPr>
          <p:cNvSpPr>
            <a:spLocks/>
          </p:cNvSpPr>
          <p:nvPr/>
        </p:nvSpPr>
        <p:spPr bwMode="white">
          <a:xfrm>
            <a:off x="0"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6260" name="Freeform 4">
            <a:extLst>
              <a:ext uri="{FF2B5EF4-FFF2-40B4-BE49-F238E27FC236}">
                <a16:creationId xmlns:a16="http://schemas.microsoft.com/office/drawing/2014/main" id="{80737127-2B6E-CB44-A506-46DAA219AEA2}"/>
              </a:ext>
            </a:extLst>
          </p:cNvPr>
          <p:cNvSpPr>
            <a:spLocks/>
          </p:cNvSpPr>
          <p:nvPr/>
        </p:nvSpPr>
        <p:spPr bwMode="white">
          <a:xfrm>
            <a:off x="0" y="3838575"/>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6261" name="Freeform 5">
            <a:extLst>
              <a:ext uri="{FF2B5EF4-FFF2-40B4-BE49-F238E27FC236}">
                <a16:creationId xmlns:a16="http://schemas.microsoft.com/office/drawing/2014/main" id="{A84F2F38-F8A0-0445-8B58-34B160178402}"/>
              </a:ext>
            </a:extLst>
          </p:cNvPr>
          <p:cNvSpPr>
            <a:spLocks/>
          </p:cNvSpPr>
          <p:nvPr/>
        </p:nvSpPr>
        <p:spPr bwMode="white">
          <a:xfrm>
            <a:off x="9525" y="3167063"/>
            <a:ext cx="9144000" cy="3690937"/>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6262" name="Freeform 6">
            <a:extLst>
              <a:ext uri="{FF2B5EF4-FFF2-40B4-BE49-F238E27FC236}">
                <a16:creationId xmlns:a16="http://schemas.microsoft.com/office/drawing/2014/main" id="{9D1CBDF5-4212-A141-A0E7-CC8844E5D94E}"/>
              </a:ext>
            </a:extLst>
          </p:cNvPr>
          <p:cNvSpPr>
            <a:spLocks/>
          </p:cNvSpPr>
          <p:nvPr/>
        </p:nvSpPr>
        <p:spPr bwMode="white">
          <a:xfrm>
            <a:off x="9525" y="2481263"/>
            <a:ext cx="9144000" cy="2497137"/>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6263" name="Freeform 7">
            <a:extLst>
              <a:ext uri="{FF2B5EF4-FFF2-40B4-BE49-F238E27FC236}">
                <a16:creationId xmlns:a16="http://schemas.microsoft.com/office/drawing/2014/main" id="{AD768C8A-451A-F345-8B1C-90699D1AEB08}"/>
              </a:ext>
            </a:extLst>
          </p:cNvPr>
          <p:cNvSpPr>
            <a:spLocks/>
          </p:cNvSpPr>
          <p:nvPr/>
        </p:nvSpPr>
        <p:spPr bwMode="white">
          <a:xfrm>
            <a:off x="9525" y="1814513"/>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6264" name="Freeform 8">
            <a:extLst>
              <a:ext uri="{FF2B5EF4-FFF2-40B4-BE49-F238E27FC236}">
                <a16:creationId xmlns:a16="http://schemas.microsoft.com/office/drawing/2014/main" id="{27F7AA23-CA53-7B41-A162-ADCD81316E45}"/>
              </a:ext>
            </a:extLst>
          </p:cNvPr>
          <p:cNvSpPr>
            <a:spLocks/>
          </p:cNvSpPr>
          <p:nvPr/>
        </p:nvSpPr>
        <p:spPr bwMode="white">
          <a:xfrm>
            <a:off x="9525" y="0"/>
            <a:ext cx="9144000" cy="1682750"/>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6265" name="Freeform 9">
            <a:extLst>
              <a:ext uri="{FF2B5EF4-FFF2-40B4-BE49-F238E27FC236}">
                <a16:creationId xmlns:a16="http://schemas.microsoft.com/office/drawing/2014/main" id="{D17F1CBD-18A5-F04E-A036-4BCE2FCAEBC6}"/>
              </a:ext>
            </a:extLst>
          </p:cNvPr>
          <p:cNvSpPr>
            <a:spLocks/>
          </p:cNvSpPr>
          <p:nvPr/>
        </p:nvSpPr>
        <p:spPr bwMode="white">
          <a:xfrm>
            <a:off x="9525" y="0"/>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6266" name="Freeform 10">
            <a:extLst>
              <a:ext uri="{FF2B5EF4-FFF2-40B4-BE49-F238E27FC236}">
                <a16:creationId xmlns:a16="http://schemas.microsoft.com/office/drawing/2014/main" id="{E3B6B5D6-6635-C348-B9A5-C156C1FE245B}"/>
              </a:ext>
            </a:extLst>
          </p:cNvPr>
          <p:cNvSpPr>
            <a:spLocks/>
          </p:cNvSpPr>
          <p:nvPr/>
        </p:nvSpPr>
        <p:spPr bwMode="white">
          <a:xfrm>
            <a:off x="9525" y="0"/>
            <a:ext cx="4578350" cy="454025"/>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92523" name="Rectangle 11">
            <a:extLst>
              <a:ext uri="{FF2B5EF4-FFF2-40B4-BE49-F238E27FC236}">
                <a16:creationId xmlns:a16="http://schemas.microsoft.com/office/drawing/2014/main" id="{A365937C-6698-6547-8382-EECB17C875BE}"/>
              </a:ext>
            </a:extLst>
          </p:cNvPr>
          <p:cNvSpPr>
            <a:spLocks noChangeArrowheads="1"/>
          </p:cNvSpPr>
          <p:nvPr/>
        </p:nvSpPr>
        <p:spPr bwMode="auto">
          <a:xfrm>
            <a:off x="685800" y="533400"/>
            <a:ext cx="7772400" cy="838200"/>
          </a:xfrm>
          <a:prstGeom prst="rect">
            <a:avLst/>
          </a:prstGeom>
          <a:solidFill>
            <a:srgbClr val="000080"/>
          </a:solidFill>
          <a:ln w="38100">
            <a:solidFill>
              <a:schemeClr val="bg1"/>
            </a:solidFill>
            <a:miter lim="800000"/>
            <a:headEnd/>
            <a:tailEnd/>
          </a:ln>
          <a:effectLst>
            <a:outerShdw blurRad="63500" dist="38099" dir="2700000" algn="ctr" rotWithShape="0">
              <a:schemeClr val="bg2">
                <a:alpha val="74998"/>
              </a:scheme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4400" b="1">
                <a:solidFill>
                  <a:schemeClr val="accent1"/>
                </a:solidFill>
                <a:effectLst>
                  <a:outerShdw blurRad="38100" dist="38100" dir="2700000" algn="tl">
                    <a:srgbClr val="000000"/>
                  </a:outerShdw>
                </a:effectLst>
                <a:latin typeface="Arial" panose="020B0604020202020204" pitchFamily="34" charset="0"/>
              </a:rPr>
              <a:t>The “Regular” Diet</a:t>
            </a:r>
            <a:endParaRPr lang="en-US" altLang="en-US" sz="4800" b="1">
              <a:solidFill>
                <a:schemeClr val="accent1"/>
              </a:solidFill>
              <a:effectLst>
                <a:outerShdw blurRad="38100" dist="38100" dir="2700000" algn="tl">
                  <a:srgbClr val="000000"/>
                </a:outerShdw>
              </a:effectLst>
              <a:latin typeface="Arial" panose="020B0604020202020204" pitchFamily="34" charset="0"/>
            </a:endParaRPr>
          </a:p>
        </p:txBody>
      </p:sp>
      <p:sp>
        <p:nvSpPr>
          <p:cNvPr id="192524" name="Rectangle 12">
            <a:extLst>
              <a:ext uri="{FF2B5EF4-FFF2-40B4-BE49-F238E27FC236}">
                <a16:creationId xmlns:a16="http://schemas.microsoft.com/office/drawing/2014/main" id="{15369AF8-00EE-9349-A7D7-722182839216}"/>
              </a:ext>
            </a:extLst>
          </p:cNvPr>
          <p:cNvSpPr>
            <a:spLocks noChangeArrowheads="1"/>
          </p:cNvSpPr>
          <p:nvPr/>
        </p:nvSpPr>
        <p:spPr bwMode="auto">
          <a:xfrm>
            <a:off x="575468" y="1666082"/>
            <a:ext cx="4240213" cy="5257800"/>
          </a:xfrm>
          <a:prstGeom prst="rect">
            <a:avLst/>
          </a:prstGeom>
          <a:noFill/>
          <a:ln w="9525">
            <a:noFill/>
            <a:miter lim="800000"/>
            <a:headEnd/>
            <a:tailEnd/>
          </a:ln>
          <a:effectLst>
            <a:outerShdw blurRad="63500" dist="53882" dir="2700000" algn="ctr" rotWithShape="0">
              <a:schemeClr val="bg2">
                <a:alpha val="74998"/>
              </a:schemeClr>
            </a:outerShdw>
          </a:effectLst>
        </p:spPr>
        <p:txBody>
          <a:bodyPr/>
          <a:lstStyle/>
          <a:p>
            <a:pPr marL="342900" indent="-342900" algn="l">
              <a:spcBef>
                <a:spcPct val="20000"/>
              </a:spcBef>
              <a:buFontTx/>
              <a:buChar char="•"/>
              <a:defRPr/>
            </a:pPr>
            <a:r>
              <a:rPr lang="en-US" sz="4000" dirty="0">
                <a:latin typeface="Microsoft Tai Le Regular"/>
                <a:ea typeface="Times New Roman" charset="0"/>
                <a:cs typeface="Times New Roman" charset="0"/>
              </a:rPr>
              <a:t>Fiber. </a:t>
            </a:r>
          </a:p>
          <a:p>
            <a:pPr marL="342900" indent="-342900" algn="l">
              <a:spcBef>
                <a:spcPct val="20000"/>
              </a:spcBef>
              <a:buFontTx/>
              <a:buChar char="•"/>
              <a:defRPr/>
            </a:pPr>
            <a:r>
              <a:rPr lang="en-US" sz="4000" dirty="0">
                <a:latin typeface="Microsoft Tai Le Regular"/>
                <a:ea typeface="Times New Roman" charset="0"/>
                <a:cs typeface="Times New Roman" charset="0"/>
              </a:rPr>
              <a:t>Fiber.  </a:t>
            </a:r>
          </a:p>
          <a:p>
            <a:pPr marL="342900" indent="-342900" algn="l">
              <a:spcBef>
                <a:spcPct val="20000"/>
              </a:spcBef>
              <a:buFontTx/>
              <a:buChar char="•"/>
              <a:defRPr/>
            </a:pPr>
            <a:r>
              <a:rPr lang="en-US" sz="4000" dirty="0">
                <a:latin typeface="Microsoft Tai Le Regular"/>
                <a:ea typeface="Times New Roman" charset="0"/>
                <a:cs typeface="Times New Roman" charset="0"/>
              </a:rPr>
              <a:t>Fiber.  </a:t>
            </a:r>
          </a:p>
          <a:p>
            <a:pPr marL="342900" indent="-342900" algn="l">
              <a:spcBef>
                <a:spcPct val="20000"/>
              </a:spcBef>
              <a:buFontTx/>
              <a:buChar char="•"/>
              <a:defRPr/>
            </a:pPr>
            <a:endParaRPr lang="en-US" sz="4000" dirty="0">
              <a:latin typeface="Microsoft Tai Le Regular"/>
              <a:ea typeface="Times New Roman" charset="0"/>
              <a:cs typeface="Times New Roman" charset="0"/>
            </a:endParaRPr>
          </a:p>
        </p:txBody>
      </p:sp>
      <p:sp>
        <p:nvSpPr>
          <p:cNvPr id="192527" name="Rectangle 15">
            <a:extLst>
              <a:ext uri="{FF2B5EF4-FFF2-40B4-BE49-F238E27FC236}">
                <a16:creationId xmlns:a16="http://schemas.microsoft.com/office/drawing/2014/main" id="{625514C8-A509-0A4F-864F-015CAA4F7DC7}"/>
              </a:ext>
            </a:extLst>
          </p:cNvPr>
          <p:cNvSpPr>
            <a:spLocks noChangeArrowheads="1"/>
          </p:cNvSpPr>
          <p:nvPr/>
        </p:nvSpPr>
        <p:spPr bwMode="auto">
          <a:xfrm>
            <a:off x="5029200" y="1752600"/>
            <a:ext cx="3429000" cy="4572000"/>
          </a:xfrm>
          <a:prstGeom prst="rect">
            <a:avLst/>
          </a:prstGeom>
          <a:solidFill>
            <a:schemeClr val="tx1"/>
          </a:solidFill>
          <a:ln w="9525">
            <a:solidFill>
              <a:srgbClr val="000000"/>
            </a:solidFill>
            <a:miter lim="800000"/>
            <a:headEnd/>
            <a:tailEnd/>
          </a:ln>
          <a:effectLst>
            <a:outerShdw blurRad="63500" dist="152928" dir="2901988" algn="ctr" rotWithShape="0">
              <a:schemeClr val="bg2">
                <a:alpha val="74998"/>
              </a:schemeClr>
            </a:outerShdw>
          </a:effectLst>
        </p:spPr>
        <p:txBody>
          <a:bodyPr wrap="none" anchor="ctr"/>
          <a:lstStyle/>
          <a:p>
            <a:pPr>
              <a:defRPr/>
            </a:pPr>
            <a:endParaRPr lang="en-US" dirty="0">
              <a:latin typeface="Microsoft Tai Le Regular"/>
              <a:ea typeface="+mn-ea"/>
            </a:endParaRPr>
          </a:p>
        </p:txBody>
      </p:sp>
      <p:pic>
        <p:nvPicPr>
          <p:cNvPr id="96270" name="Picture 14" descr="C:\new beginnings\people\clip\vegis.jpg">
            <a:extLst>
              <a:ext uri="{FF2B5EF4-FFF2-40B4-BE49-F238E27FC236}">
                <a16:creationId xmlns:a16="http://schemas.microsoft.com/office/drawing/2014/main" id="{546815D8-99E4-9F4D-99E8-55480A63A82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t="-34563" b="-33194"/>
          <a:stretch>
            <a:fillRect/>
          </a:stretch>
        </p:blipFill>
        <p:spPr bwMode="auto">
          <a:xfrm>
            <a:off x="5105400" y="1754188"/>
            <a:ext cx="3352800" cy="4570412"/>
          </a:xfrm>
          <a:prstGeom prst="rect">
            <a:avLst/>
          </a:prstGeom>
          <a:solidFill>
            <a:schemeClr val="tx1">
              <a:alpha val="50195"/>
            </a:schemeClr>
          </a:solidFill>
          <a:ln w="76200">
            <a:solidFill>
              <a:schemeClr val="accent1"/>
            </a:solidFill>
            <a:miter lim="800000"/>
            <a:headEnd/>
            <a:tailEnd/>
          </a:ln>
        </p:spPr>
      </p:pic>
      <p:pic>
        <p:nvPicPr>
          <p:cNvPr id="96271" name="Picture 16" descr="C:\new beginnings\people\clip\vegis.jpg">
            <a:extLst>
              <a:ext uri="{FF2B5EF4-FFF2-40B4-BE49-F238E27FC236}">
                <a16:creationId xmlns:a16="http://schemas.microsoft.com/office/drawing/2014/main" id="{3EF7F773-4D29-F144-8D9F-9E02542F470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t="-34563" b="-33194"/>
          <a:stretch>
            <a:fillRect/>
          </a:stretch>
        </p:blipFill>
        <p:spPr bwMode="auto">
          <a:xfrm>
            <a:off x="5105400" y="1752600"/>
            <a:ext cx="3352800" cy="4570413"/>
          </a:xfrm>
          <a:prstGeom prst="rect">
            <a:avLst/>
          </a:prstGeom>
          <a:solidFill>
            <a:schemeClr val="tx1">
              <a:alpha val="50195"/>
            </a:schemeClr>
          </a:solidFill>
          <a:ln w="76200">
            <a:solidFill>
              <a:schemeClr val="accent1"/>
            </a:solidFill>
            <a:miter lim="800000"/>
            <a:headEnd/>
            <a:tailEnd/>
          </a:ln>
        </p:spPr>
      </p:pic>
    </p:spTree>
    <p:extLst>
      <p:ext uri="{BB962C8B-B14F-4D97-AF65-F5344CB8AC3E}">
        <p14:creationId xmlns:p14="http://schemas.microsoft.com/office/powerpoint/2010/main" val="2534187456"/>
      </p:ext>
    </p:extLst>
  </p:cSld>
  <p:clrMapOvr>
    <a:masterClrMapping/>
  </p:clrMapOvr>
  <mc:AlternateContent xmlns:mc="http://schemas.openxmlformats.org/markup-compatibility/2006" xmlns:p14="http://schemas.microsoft.com/office/powerpoint/2010/main">
    <mc:Choice Requires="p14">
      <p:transition p14:dur="250">
        <p:cover dir="d"/>
      </p:transition>
    </mc:Choice>
    <mc:Fallback xmlns="">
      <p:transition>
        <p:cover dir="d"/>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43CF3AB2-B8F2-FC47-8396-6F280C75CFE4}"/>
              </a:ext>
            </a:extLst>
          </p:cNvPr>
          <p:cNvSpPr>
            <a:spLocks noChangeArrowheads="1"/>
          </p:cNvSpPr>
          <p:nvPr/>
        </p:nvSpPr>
        <p:spPr bwMode="auto">
          <a:xfrm>
            <a:off x="0" y="0"/>
            <a:ext cx="9144000" cy="685800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7283" name="Freeform 3">
            <a:extLst>
              <a:ext uri="{FF2B5EF4-FFF2-40B4-BE49-F238E27FC236}">
                <a16:creationId xmlns:a16="http://schemas.microsoft.com/office/drawing/2014/main" id="{6FB56FD3-8D43-A84F-9EC7-71E13153CC47}"/>
              </a:ext>
            </a:extLst>
          </p:cNvPr>
          <p:cNvSpPr>
            <a:spLocks/>
          </p:cNvSpPr>
          <p:nvPr/>
        </p:nvSpPr>
        <p:spPr bwMode="white">
          <a:xfrm>
            <a:off x="0"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7284" name="Freeform 4">
            <a:extLst>
              <a:ext uri="{FF2B5EF4-FFF2-40B4-BE49-F238E27FC236}">
                <a16:creationId xmlns:a16="http://schemas.microsoft.com/office/drawing/2014/main" id="{97457EA7-F43B-3640-8F30-4A304B457C60}"/>
              </a:ext>
            </a:extLst>
          </p:cNvPr>
          <p:cNvSpPr>
            <a:spLocks/>
          </p:cNvSpPr>
          <p:nvPr/>
        </p:nvSpPr>
        <p:spPr bwMode="white">
          <a:xfrm>
            <a:off x="0" y="3838575"/>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7285" name="Freeform 5">
            <a:extLst>
              <a:ext uri="{FF2B5EF4-FFF2-40B4-BE49-F238E27FC236}">
                <a16:creationId xmlns:a16="http://schemas.microsoft.com/office/drawing/2014/main" id="{0A026035-0AAC-BA4A-8FF9-9910BA60C911}"/>
              </a:ext>
            </a:extLst>
          </p:cNvPr>
          <p:cNvSpPr>
            <a:spLocks/>
          </p:cNvSpPr>
          <p:nvPr/>
        </p:nvSpPr>
        <p:spPr bwMode="white">
          <a:xfrm>
            <a:off x="9525" y="3167063"/>
            <a:ext cx="9144000" cy="3690937"/>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7286" name="Freeform 6">
            <a:extLst>
              <a:ext uri="{FF2B5EF4-FFF2-40B4-BE49-F238E27FC236}">
                <a16:creationId xmlns:a16="http://schemas.microsoft.com/office/drawing/2014/main" id="{D0648639-7E39-CB43-B6D6-2F5196CBA5E4}"/>
              </a:ext>
            </a:extLst>
          </p:cNvPr>
          <p:cNvSpPr>
            <a:spLocks/>
          </p:cNvSpPr>
          <p:nvPr/>
        </p:nvSpPr>
        <p:spPr bwMode="white">
          <a:xfrm>
            <a:off x="9525" y="2481263"/>
            <a:ext cx="9144000" cy="2497137"/>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7287" name="Freeform 7">
            <a:extLst>
              <a:ext uri="{FF2B5EF4-FFF2-40B4-BE49-F238E27FC236}">
                <a16:creationId xmlns:a16="http://schemas.microsoft.com/office/drawing/2014/main" id="{28334BE6-5707-464F-A178-A7945D68FDA8}"/>
              </a:ext>
            </a:extLst>
          </p:cNvPr>
          <p:cNvSpPr>
            <a:spLocks/>
          </p:cNvSpPr>
          <p:nvPr/>
        </p:nvSpPr>
        <p:spPr bwMode="white">
          <a:xfrm>
            <a:off x="9525" y="1814513"/>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7288" name="Freeform 8">
            <a:extLst>
              <a:ext uri="{FF2B5EF4-FFF2-40B4-BE49-F238E27FC236}">
                <a16:creationId xmlns:a16="http://schemas.microsoft.com/office/drawing/2014/main" id="{192D1C92-63E3-9445-A9C8-E063CC168537}"/>
              </a:ext>
            </a:extLst>
          </p:cNvPr>
          <p:cNvSpPr>
            <a:spLocks/>
          </p:cNvSpPr>
          <p:nvPr/>
        </p:nvSpPr>
        <p:spPr bwMode="white">
          <a:xfrm>
            <a:off x="9525" y="0"/>
            <a:ext cx="9144000" cy="1682750"/>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7289" name="Freeform 9">
            <a:extLst>
              <a:ext uri="{FF2B5EF4-FFF2-40B4-BE49-F238E27FC236}">
                <a16:creationId xmlns:a16="http://schemas.microsoft.com/office/drawing/2014/main" id="{B104C6D3-FCAA-AC40-B169-310402248751}"/>
              </a:ext>
            </a:extLst>
          </p:cNvPr>
          <p:cNvSpPr>
            <a:spLocks/>
          </p:cNvSpPr>
          <p:nvPr/>
        </p:nvSpPr>
        <p:spPr bwMode="white">
          <a:xfrm>
            <a:off x="9525" y="0"/>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7290" name="Freeform 10">
            <a:extLst>
              <a:ext uri="{FF2B5EF4-FFF2-40B4-BE49-F238E27FC236}">
                <a16:creationId xmlns:a16="http://schemas.microsoft.com/office/drawing/2014/main" id="{2ED0CDE4-CB1E-2241-8F5B-7EB0B2558877}"/>
              </a:ext>
            </a:extLst>
          </p:cNvPr>
          <p:cNvSpPr>
            <a:spLocks/>
          </p:cNvSpPr>
          <p:nvPr/>
        </p:nvSpPr>
        <p:spPr bwMode="white">
          <a:xfrm>
            <a:off x="9525" y="0"/>
            <a:ext cx="4578350" cy="454025"/>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pic>
        <p:nvPicPr>
          <p:cNvPr id="97292" name="Picture 14" descr="F:\fiber produce.jpg">
            <a:extLst>
              <a:ext uri="{FF2B5EF4-FFF2-40B4-BE49-F238E27FC236}">
                <a16:creationId xmlns:a16="http://schemas.microsoft.com/office/drawing/2014/main" id="{D3DFB256-0005-714D-AFC0-216D8FB441C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699" y="1139825"/>
            <a:ext cx="9275143" cy="556577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93548" name="Rectangle 12">
            <a:extLst>
              <a:ext uri="{FF2B5EF4-FFF2-40B4-BE49-F238E27FC236}">
                <a16:creationId xmlns:a16="http://schemas.microsoft.com/office/drawing/2014/main" id="{CC85133E-26CF-AE47-A901-F05ACA287455}"/>
              </a:ext>
            </a:extLst>
          </p:cNvPr>
          <p:cNvSpPr>
            <a:spLocks noChangeArrowheads="1"/>
          </p:cNvSpPr>
          <p:nvPr/>
        </p:nvSpPr>
        <p:spPr bwMode="auto">
          <a:xfrm>
            <a:off x="264337" y="3877"/>
            <a:ext cx="8902700" cy="5257800"/>
          </a:xfrm>
          <a:prstGeom prst="rect">
            <a:avLst/>
          </a:prstGeom>
          <a:noFill/>
          <a:ln w="9525">
            <a:noFill/>
            <a:miter lim="800000"/>
            <a:headEnd/>
            <a:tailEnd/>
          </a:ln>
          <a:effectLst>
            <a:outerShdw blurRad="63500" dist="53882" dir="2700000" algn="ctr" rotWithShape="0">
              <a:schemeClr val="bg2">
                <a:alpha val="74998"/>
              </a:schemeClr>
            </a:outerShdw>
          </a:effectLst>
        </p:spPr>
        <p:txBody>
          <a:bodyPr/>
          <a:lstStyle/>
          <a:p>
            <a:pPr algn="l">
              <a:spcBef>
                <a:spcPct val="20000"/>
              </a:spcBef>
              <a:defRPr/>
            </a:pPr>
            <a:r>
              <a:rPr lang="en-US" sz="3200" dirty="0">
                <a:latin typeface="Arial" charset="0"/>
                <a:ea typeface="Times New Roman" charset="0"/>
                <a:cs typeface="Times New Roman" charset="0"/>
              </a:rPr>
              <a:t>Whole grains, dried fruit and fresh vegetables are good sources of dietary fiber.  </a:t>
            </a:r>
          </a:p>
        </p:txBody>
      </p:sp>
    </p:spTree>
    <p:extLst>
      <p:ext uri="{BB962C8B-B14F-4D97-AF65-F5344CB8AC3E}">
        <p14:creationId xmlns:p14="http://schemas.microsoft.com/office/powerpoint/2010/main" val="2048906198"/>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B61D8A3-0397-7B4E-B608-E63E81348416}"/>
              </a:ext>
            </a:extLst>
          </p:cNvPr>
          <p:cNvSpPr>
            <a:spLocks noChangeArrowheads="1"/>
          </p:cNvSpPr>
          <p:nvPr/>
        </p:nvSpPr>
        <p:spPr bwMode="auto">
          <a:xfrm>
            <a:off x="0" y="0"/>
            <a:ext cx="9144000" cy="685800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9" name="Freeform 3">
            <a:extLst>
              <a:ext uri="{FF2B5EF4-FFF2-40B4-BE49-F238E27FC236}">
                <a16:creationId xmlns:a16="http://schemas.microsoft.com/office/drawing/2014/main" id="{44A77121-520C-AB40-93BC-6AFC7B48D171}"/>
              </a:ext>
            </a:extLst>
          </p:cNvPr>
          <p:cNvSpPr>
            <a:spLocks/>
          </p:cNvSpPr>
          <p:nvPr/>
        </p:nvSpPr>
        <p:spPr bwMode="white">
          <a:xfrm>
            <a:off x="0"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0" name="Freeform 4">
            <a:extLst>
              <a:ext uri="{FF2B5EF4-FFF2-40B4-BE49-F238E27FC236}">
                <a16:creationId xmlns:a16="http://schemas.microsoft.com/office/drawing/2014/main" id="{D180BB78-5EBE-904E-8026-1E152D11B49E}"/>
              </a:ext>
            </a:extLst>
          </p:cNvPr>
          <p:cNvSpPr>
            <a:spLocks/>
          </p:cNvSpPr>
          <p:nvPr/>
        </p:nvSpPr>
        <p:spPr bwMode="white">
          <a:xfrm>
            <a:off x="0" y="3838575"/>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1" name="Freeform 5">
            <a:extLst>
              <a:ext uri="{FF2B5EF4-FFF2-40B4-BE49-F238E27FC236}">
                <a16:creationId xmlns:a16="http://schemas.microsoft.com/office/drawing/2014/main" id="{ACCB7B53-53B9-5D4C-B0A5-840C115F0674}"/>
              </a:ext>
            </a:extLst>
          </p:cNvPr>
          <p:cNvSpPr>
            <a:spLocks/>
          </p:cNvSpPr>
          <p:nvPr/>
        </p:nvSpPr>
        <p:spPr bwMode="white">
          <a:xfrm>
            <a:off x="9525" y="3167063"/>
            <a:ext cx="9144000" cy="3690937"/>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2" name="Freeform 6">
            <a:extLst>
              <a:ext uri="{FF2B5EF4-FFF2-40B4-BE49-F238E27FC236}">
                <a16:creationId xmlns:a16="http://schemas.microsoft.com/office/drawing/2014/main" id="{AB4F81E1-2CCC-0D4F-AFB4-C634C799E833}"/>
              </a:ext>
            </a:extLst>
          </p:cNvPr>
          <p:cNvSpPr>
            <a:spLocks/>
          </p:cNvSpPr>
          <p:nvPr/>
        </p:nvSpPr>
        <p:spPr bwMode="white">
          <a:xfrm>
            <a:off x="9525" y="2481263"/>
            <a:ext cx="9144000" cy="2497137"/>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 name="Freeform 7">
            <a:extLst>
              <a:ext uri="{FF2B5EF4-FFF2-40B4-BE49-F238E27FC236}">
                <a16:creationId xmlns:a16="http://schemas.microsoft.com/office/drawing/2014/main" id="{C64BB7B6-640D-1040-AF10-0543436703D6}"/>
              </a:ext>
            </a:extLst>
          </p:cNvPr>
          <p:cNvSpPr>
            <a:spLocks/>
          </p:cNvSpPr>
          <p:nvPr/>
        </p:nvSpPr>
        <p:spPr bwMode="white">
          <a:xfrm>
            <a:off x="9525" y="1814513"/>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 name="Freeform 8">
            <a:extLst>
              <a:ext uri="{FF2B5EF4-FFF2-40B4-BE49-F238E27FC236}">
                <a16:creationId xmlns:a16="http://schemas.microsoft.com/office/drawing/2014/main" id="{E7EA68E7-88A8-D04A-8489-C9083AC1973D}"/>
              </a:ext>
            </a:extLst>
          </p:cNvPr>
          <p:cNvSpPr>
            <a:spLocks/>
          </p:cNvSpPr>
          <p:nvPr/>
        </p:nvSpPr>
        <p:spPr bwMode="white">
          <a:xfrm>
            <a:off x="9525" y="0"/>
            <a:ext cx="9144000" cy="1682750"/>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5" name="Freeform 9">
            <a:extLst>
              <a:ext uri="{FF2B5EF4-FFF2-40B4-BE49-F238E27FC236}">
                <a16:creationId xmlns:a16="http://schemas.microsoft.com/office/drawing/2014/main" id="{F62AEE4C-754E-6A40-8EE8-9B216958A7C4}"/>
              </a:ext>
            </a:extLst>
          </p:cNvPr>
          <p:cNvSpPr>
            <a:spLocks/>
          </p:cNvSpPr>
          <p:nvPr/>
        </p:nvSpPr>
        <p:spPr bwMode="white">
          <a:xfrm>
            <a:off x="9525" y="0"/>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6" name="Freeform 10">
            <a:extLst>
              <a:ext uri="{FF2B5EF4-FFF2-40B4-BE49-F238E27FC236}">
                <a16:creationId xmlns:a16="http://schemas.microsoft.com/office/drawing/2014/main" id="{E71B080C-414D-3043-BC24-DCB29511F69E}"/>
              </a:ext>
            </a:extLst>
          </p:cNvPr>
          <p:cNvSpPr>
            <a:spLocks/>
          </p:cNvSpPr>
          <p:nvPr/>
        </p:nvSpPr>
        <p:spPr bwMode="white">
          <a:xfrm>
            <a:off x="9525" y="0"/>
            <a:ext cx="4578350" cy="454025"/>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2" name="Title 1">
            <a:extLst>
              <a:ext uri="{FF2B5EF4-FFF2-40B4-BE49-F238E27FC236}">
                <a16:creationId xmlns:a16="http://schemas.microsoft.com/office/drawing/2014/main" id="{A7D3E448-57F3-6C45-9BE9-1F08218F51EF}"/>
              </a:ext>
            </a:extLst>
          </p:cNvPr>
          <p:cNvSpPr>
            <a:spLocks noGrp="1"/>
          </p:cNvSpPr>
          <p:nvPr>
            <p:ph type="title"/>
          </p:nvPr>
        </p:nvSpPr>
        <p:spPr/>
        <p:txBody>
          <a:bodyPr/>
          <a:lstStyle/>
          <a:p>
            <a:r>
              <a:rPr lang="en-US" dirty="0"/>
              <a:t>Vegetarian Advantage</a:t>
            </a:r>
          </a:p>
        </p:txBody>
      </p:sp>
      <p:sp>
        <p:nvSpPr>
          <p:cNvPr id="3" name="Content Placeholder 2">
            <a:extLst>
              <a:ext uri="{FF2B5EF4-FFF2-40B4-BE49-F238E27FC236}">
                <a16:creationId xmlns:a16="http://schemas.microsoft.com/office/drawing/2014/main" id="{19216CA3-D939-AD43-AAA6-E4BA5ED7F132}"/>
              </a:ext>
            </a:extLst>
          </p:cNvPr>
          <p:cNvSpPr>
            <a:spLocks noGrp="1"/>
          </p:cNvSpPr>
          <p:nvPr>
            <p:ph sz="half" idx="1"/>
          </p:nvPr>
        </p:nvSpPr>
        <p:spPr/>
        <p:txBody>
          <a:bodyPr/>
          <a:lstStyle/>
          <a:p>
            <a:pPr marL="0" indent="0">
              <a:lnSpc>
                <a:spcPct val="150000"/>
              </a:lnSpc>
              <a:buNone/>
            </a:pPr>
            <a:r>
              <a:rPr lang="en-US" sz="2400" dirty="0"/>
              <a:t>Higher consumption of fruits and vegetables decreases the risk of Osteoarthritis by 40%.</a:t>
            </a:r>
          </a:p>
        </p:txBody>
      </p:sp>
      <p:pic>
        <p:nvPicPr>
          <p:cNvPr id="7" name="Content Placeholder 6">
            <a:extLst>
              <a:ext uri="{FF2B5EF4-FFF2-40B4-BE49-F238E27FC236}">
                <a16:creationId xmlns:a16="http://schemas.microsoft.com/office/drawing/2014/main" id="{C6D11FD0-6139-304E-8DE0-EB2D019B9F0F}"/>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4724400" y="2057399"/>
            <a:ext cx="3886200" cy="32097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2C3A2050-4494-4A4D-9EC4-FC09BC6CDAF4}"/>
              </a:ext>
            </a:extLst>
          </p:cNvPr>
          <p:cNvSpPr txBox="1"/>
          <p:nvPr/>
        </p:nvSpPr>
        <p:spPr>
          <a:xfrm>
            <a:off x="2609026" y="6519446"/>
            <a:ext cx="3925947"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J </a:t>
            </a:r>
            <a:r>
              <a:rPr lang="en-US" sz="1600" dirty="0" err="1">
                <a:latin typeface="Arial" panose="020B0604020202020204" pitchFamily="34" charset="0"/>
                <a:cs typeface="Arial" panose="020B0604020202020204" pitchFamily="34" charset="0"/>
              </a:rPr>
              <a:t>Nutr</a:t>
            </a:r>
            <a:r>
              <a:rPr lang="en-US" sz="1600" dirty="0">
                <a:latin typeface="Arial" panose="020B0604020202020204" pitchFamily="34" charset="0"/>
                <a:cs typeface="Arial" panose="020B0604020202020204" pitchFamily="34" charset="0"/>
              </a:rPr>
              <a:t> Health Aging. 2017;21(7):750-758.</a:t>
            </a:r>
          </a:p>
        </p:txBody>
      </p:sp>
    </p:spTree>
    <p:extLst>
      <p:ext uri="{BB962C8B-B14F-4D97-AF65-F5344CB8AC3E}">
        <p14:creationId xmlns:p14="http://schemas.microsoft.com/office/powerpoint/2010/main" val="51153794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6" name="Group 2">
            <a:extLst>
              <a:ext uri="{FF2B5EF4-FFF2-40B4-BE49-F238E27FC236}">
                <a16:creationId xmlns:a16="http://schemas.microsoft.com/office/drawing/2014/main" id="{A4C275EA-DE3C-BB4A-B658-B5A13773DEDF}"/>
              </a:ext>
            </a:extLst>
          </p:cNvPr>
          <p:cNvGrpSpPr>
            <a:grpSpLocks/>
          </p:cNvGrpSpPr>
          <p:nvPr/>
        </p:nvGrpSpPr>
        <p:grpSpPr bwMode="auto">
          <a:xfrm>
            <a:off x="0" y="0"/>
            <a:ext cx="9153525" cy="6858000"/>
            <a:chOff x="0" y="0"/>
            <a:chExt cx="5766" cy="4320"/>
          </a:xfrm>
        </p:grpSpPr>
        <p:sp>
          <p:nvSpPr>
            <p:cNvPr id="139270" name="Rectangle 3">
              <a:extLst>
                <a:ext uri="{FF2B5EF4-FFF2-40B4-BE49-F238E27FC236}">
                  <a16:creationId xmlns:a16="http://schemas.microsoft.com/office/drawing/2014/main" id="{2E295901-8E17-FD4A-B51E-CAA901D71964}"/>
                </a:ext>
              </a:extLst>
            </p:cNvPr>
            <p:cNvSpPr>
              <a:spLocks noChangeArrowheads="1"/>
            </p:cNvSpPr>
            <p:nvPr/>
          </p:nvSpPr>
          <p:spPr bwMode="auto">
            <a:xfrm>
              <a:off x="0" y="0"/>
              <a:ext cx="5760" cy="432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9271" name="Freeform 4">
              <a:extLst>
                <a:ext uri="{FF2B5EF4-FFF2-40B4-BE49-F238E27FC236}">
                  <a16:creationId xmlns:a16="http://schemas.microsoft.com/office/drawing/2014/main" id="{08F89397-67FD-3446-ACF8-D59D6D58D252}"/>
                </a:ext>
              </a:extLst>
            </p:cNvPr>
            <p:cNvSpPr>
              <a:spLocks/>
            </p:cNvSpPr>
            <p:nvPr/>
          </p:nvSpPr>
          <p:spPr bwMode="white">
            <a:xfrm>
              <a:off x="0" y="2828"/>
              <a:ext cx="3625" cy="1492"/>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9272" name="Freeform 5">
              <a:extLst>
                <a:ext uri="{FF2B5EF4-FFF2-40B4-BE49-F238E27FC236}">
                  <a16:creationId xmlns:a16="http://schemas.microsoft.com/office/drawing/2014/main" id="{FBD2CBA0-57F7-1143-AA83-9C7C77C0B678}"/>
                </a:ext>
              </a:extLst>
            </p:cNvPr>
            <p:cNvSpPr>
              <a:spLocks/>
            </p:cNvSpPr>
            <p:nvPr/>
          </p:nvSpPr>
          <p:spPr bwMode="white">
            <a:xfrm>
              <a:off x="0" y="2418"/>
              <a:ext cx="5143" cy="1902"/>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9273" name="Freeform 6">
              <a:extLst>
                <a:ext uri="{FF2B5EF4-FFF2-40B4-BE49-F238E27FC236}">
                  <a16:creationId xmlns:a16="http://schemas.microsoft.com/office/drawing/2014/main" id="{EAF7F767-DA3D-DB44-AF18-D85211525253}"/>
                </a:ext>
              </a:extLst>
            </p:cNvPr>
            <p:cNvSpPr>
              <a:spLocks/>
            </p:cNvSpPr>
            <p:nvPr/>
          </p:nvSpPr>
          <p:spPr bwMode="white">
            <a:xfrm>
              <a:off x="6" y="1995"/>
              <a:ext cx="5760" cy="2325"/>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9274" name="Freeform 7">
              <a:extLst>
                <a:ext uri="{FF2B5EF4-FFF2-40B4-BE49-F238E27FC236}">
                  <a16:creationId xmlns:a16="http://schemas.microsoft.com/office/drawing/2014/main" id="{5FC623C0-D9A3-8B41-B2E9-D0F41ADC68FE}"/>
                </a:ext>
              </a:extLst>
            </p:cNvPr>
            <p:cNvSpPr>
              <a:spLocks/>
            </p:cNvSpPr>
            <p:nvPr/>
          </p:nvSpPr>
          <p:spPr bwMode="white">
            <a:xfrm>
              <a:off x="6" y="1563"/>
              <a:ext cx="5760" cy="1573"/>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9275" name="Freeform 8">
              <a:extLst>
                <a:ext uri="{FF2B5EF4-FFF2-40B4-BE49-F238E27FC236}">
                  <a16:creationId xmlns:a16="http://schemas.microsoft.com/office/drawing/2014/main" id="{FAA001DE-D1ED-B447-B7D2-87F8DB27C2F1}"/>
                </a:ext>
              </a:extLst>
            </p:cNvPr>
            <p:cNvSpPr>
              <a:spLocks/>
            </p:cNvSpPr>
            <p:nvPr/>
          </p:nvSpPr>
          <p:spPr bwMode="white">
            <a:xfrm>
              <a:off x="6" y="1143"/>
              <a:ext cx="5760" cy="970"/>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9276" name="Freeform 9">
              <a:extLst>
                <a:ext uri="{FF2B5EF4-FFF2-40B4-BE49-F238E27FC236}">
                  <a16:creationId xmlns:a16="http://schemas.microsoft.com/office/drawing/2014/main" id="{73FF8D35-07A4-594E-BE2C-76F57F658157}"/>
                </a:ext>
              </a:extLst>
            </p:cNvPr>
            <p:cNvSpPr>
              <a:spLocks/>
            </p:cNvSpPr>
            <p:nvPr/>
          </p:nvSpPr>
          <p:spPr bwMode="white">
            <a:xfrm>
              <a:off x="6" y="0"/>
              <a:ext cx="5760" cy="1060"/>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9277" name="Freeform 10">
              <a:extLst>
                <a:ext uri="{FF2B5EF4-FFF2-40B4-BE49-F238E27FC236}">
                  <a16:creationId xmlns:a16="http://schemas.microsoft.com/office/drawing/2014/main" id="{EEF0222C-B69C-9448-9808-4561596A1F4B}"/>
                </a:ext>
              </a:extLst>
            </p:cNvPr>
            <p:cNvSpPr>
              <a:spLocks/>
            </p:cNvSpPr>
            <p:nvPr/>
          </p:nvSpPr>
          <p:spPr bwMode="white">
            <a:xfrm>
              <a:off x="6" y="0"/>
              <a:ext cx="5284" cy="673"/>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9278" name="Freeform 11">
              <a:extLst>
                <a:ext uri="{FF2B5EF4-FFF2-40B4-BE49-F238E27FC236}">
                  <a16:creationId xmlns:a16="http://schemas.microsoft.com/office/drawing/2014/main" id="{86FD3204-E564-0F4E-8C57-E3A50AB97425}"/>
                </a:ext>
              </a:extLst>
            </p:cNvPr>
            <p:cNvSpPr>
              <a:spLocks/>
            </p:cNvSpPr>
            <p:nvPr/>
          </p:nvSpPr>
          <p:spPr bwMode="white">
            <a:xfrm>
              <a:off x="6" y="0"/>
              <a:ext cx="2884" cy="28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139267" name="Picture 14" descr="2006-closeup-of-a-plate-of-fruit-on-elegant-table-setting-pv.jpg">
            <a:extLst>
              <a:ext uri="{FF2B5EF4-FFF2-40B4-BE49-F238E27FC236}">
                <a16:creationId xmlns:a16="http://schemas.microsoft.com/office/drawing/2014/main" id="{F12F5FCF-B6DD-3243-A6CC-6EC89C05C1C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609600"/>
            <a:ext cx="9144000" cy="1218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25" name="Rectangle 13">
            <a:extLst>
              <a:ext uri="{FF2B5EF4-FFF2-40B4-BE49-F238E27FC236}">
                <a16:creationId xmlns:a16="http://schemas.microsoft.com/office/drawing/2014/main" id="{2C3928CD-B715-284B-A729-473E9F225A6F}"/>
              </a:ext>
            </a:extLst>
          </p:cNvPr>
          <p:cNvSpPr>
            <a:spLocks noChangeArrowheads="1"/>
          </p:cNvSpPr>
          <p:nvPr/>
        </p:nvSpPr>
        <p:spPr bwMode="auto">
          <a:xfrm>
            <a:off x="152400" y="1043095"/>
            <a:ext cx="3733800" cy="3089307"/>
          </a:xfrm>
          <a:prstGeom prst="rect">
            <a:avLst/>
          </a:prstGeom>
          <a:solidFill>
            <a:srgbClr val="251B16"/>
          </a:solidFill>
          <a:ln w="9525">
            <a:noFill/>
            <a:miter lim="800000"/>
            <a:headEnd/>
            <a:tailEnd/>
          </a:ln>
          <a:effectLst/>
        </p:spPr>
        <p:txBody>
          <a:bodyPr wrap="square">
            <a:spAutoFit/>
            <a:flatTx/>
          </a:bodyPr>
          <a:lstStyle>
            <a:lvl1pPr marL="228600" indent="-2286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indent="0" algn="l" eaLnBrk="1" hangingPunct="1">
              <a:lnSpc>
                <a:spcPct val="110000"/>
              </a:lnSpc>
              <a:spcBef>
                <a:spcPct val="50000"/>
              </a:spcBef>
              <a:buClr>
                <a:schemeClr val="tx2"/>
              </a:buClr>
            </a:pPr>
            <a:r>
              <a:rPr lang="en-US" altLang="en-US" b="1" dirty="0">
                <a:effectLst>
                  <a:outerShdw blurRad="38100" dist="38100" dir="2700000" algn="tl">
                    <a:srgbClr val="000000"/>
                  </a:outerShdw>
                </a:effectLst>
                <a:latin typeface="Arial" panose="020B0604020202020204" pitchFamily="34" charset="0"/>
              </a:rPr>
              <a:t>People who are low on vitamin C and vitamin D have a threefold risk of progression of osteoarthritis. </a:t>
            </a:r>
          </a:p>
          <a:p>
            <a:pPr marL="0" indent="0" algn="l" eaLnBrk="1" hangingPunct="1">
              <a:lnSpc>
                <a:spcPct val="110000"/>
              </a:lnSpc>
              <a:spcBef>
                <a:spcPct val="50000"/>
              </a:spcBef>
              <a:buClr>
                <a:schemeClr val="tx2"/>
              </a:buClr>
            </a:pPr>
            <a:r>
              <a:rPr lang="en-US" altLang="en-US" b="1" dirty="0">
                <a:effectLst>
                  <a:outerShdw blurRad="38100" dist="38100" dir="2700000" algn="tl">
                    <a:srgbClr val="000000"/>
                  </a:outerShdw>
                </a:effectLst>
                <a:latin typeface="Arial" panose="020B0604020202020204" pitchFamily="34" charset="0"/>
              </a:rPr>
              <a:t>Sunlight and rest improve arthritis. </a:t>
            </a:r>
          </a:p>
        </p:txBody>
      </p:sp>
      <p:sp>
        <p:nvSpPr>
          <p:cNvPr id="132101" name="Rectangle 14">
            <a:extLst>
              <a:ext uri="{FF2B5EF4-FFF2-40B4-BE49-F238E27FC236}">
                <a16:creationId xmlns:a16="http://schemas.microsoft.com/office/drawing/2014/main" id="{C2050A7A-F254-464A-944C-7CEBE4357231}"/>
              </a:ext>
            </a:extLst>
          </p:cNvPr>
          <p:cNvSpPr>
            <a:spLocks noGrp="1" noChangeArrowheads="1"/>
          </p:cNvSpPr>
          <p:nvPr>
            <p:ph type="title"/>
          </p:nvPr>
        </p:nvSpPr>
        <p:spPr>
          <a:xfrm>
            <a:off x="717550" y="-242887"/>
            <a:ext cx="7772400" cy="1143000"/>
          </a:xfrm>
          <a:effectLst>
            <a:outerShdw blurRad="50800" dist="38100" dir="2700000" rotWithShape="0">
              <a:srgbClr val="000000">
                <a:alpha val="42999"/>
              </a:srgbClr>
            </a:outerShdw>
          </a:effectLst>
        </p:spPr>
        <p:txBody>
          <a:bodyPr/>
          <a:lstStyle/>
          <a:p>
            <a:pPr eaLnBrk="1" hangingPunct="1">
              <a:defRPr/>
            </a:pPr>
            <a:r>
              <a:rPr lang="en-US" sz="6000" dirty="0"/>
              <a:t>Vitamins And Arthritis</a:t>
            </a: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612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612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612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25"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5" name="Rectangle 2051">
            <a:extLst>
              <a:ext uri="{FF2B5EF4-FFF2-40B4-BE49-F238E27FC236}">
                <a16:creationId xmlns:a16="http://schemas.microsoft.com/office/drawing/2014/main" id="{1B5CB080-B2A1-D346-BE50-CE62D480E961}"/>
              </a:ext>
            </a:extLst>
          </p:cNvPr>
          <p:cNvSpPr>
            <a:spLocks noChangeArrowheads="1"/>
          </p:cNvSpPr>
          <p:nvPr/>
        </p:nvSpPr>
        <p:spPr bwMode="auto">
          <a:xfrm>
            <a:off x="7162800" y="1828800"/>
            <a:ext cx="1066800" cy="29718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28676" name="Rectangle 2053">
            <a:extLst>
              <a:ext uri="{FF2B5EF4-FFF2-40B4-BE49-F238E27FC236}">
                <a16:creationId xmlns:a16="http://schemas.microsoft.com/office/drawing/2014/main" id="{AA34088C-77ED-7145-9A30-597C78A71154}"/>
              </a:ext>
            </a:extLst>
          </p:cNvPr>
          <p:cNvSpPr>
            <a:spLocks noChangeArrowheads="1"/>
          </p:cNvSpPr>
          <p:nvPr/>
        </p:nvSpPr>
        <p:spPr bwMode="auto">
          <a:xfrm>
            <a:off x="6629400" y="609600"/>
            <a:ext cx="152400" cy="1524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aphicFrame>
        <p:nvGraphicFramePr>
          <p:cNvPr id="28674" name="Object 2">
            <a:extLst>
              <a:ext uri="{FF2B5EF4-FFF2-40B4-BE49-F238E27FC236}">
                <a16:creationId xmlns:a16="http://schemas.microsoft.com/office/drawing/2014/main" id="{B895E074-AF60-9947-9464-AE44B59A020F}"/>
              </a:ext>
            </a:extLst>
          </p:cNvPr>
          <p:cNvGraphicFramePr>
            <a:graphicFrameLocks noChangeAspect="1"/>
          </p:cNvGraphicFramePr>
          <p:nvPr/>
        </p:nvGraphicFramePr>
        <p:xfrm>
          <a:off x="6856413" y="1447800"/>
          <a:ext cx="2820987" cy="2000250"/>
        </p:xfrm>
        <a:graphic>
          <a:graphicData uri="http://schemas.openxmlformats.org/presentationml/2006/ole">
            <mc:AlternateContent xmlns:mc="http://schemas.openxmlformats.org/markup-compatibility/2006">
              <mc:Choice xmlns:v="urn:schemas-microsoft-com:vml" Requires="v">
                <p:oleObj spid="_x0000_s28764" name="Photo Editor Photo" r:id="rId3" imgW="5080000" imgH="3600450" progId="MSPhotoEd.3">
                  <p:embed/>
                </p:oleObj>
              </mc:Choice>
              <mc:Fallback>
                <p:oleObj name="Photo Editor Photo" r:id="rId3" imgW="5080000" imgH="360045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6413" y="1447800"/>
                        <a:ext cx="2820987" cy="2000250"/>
                      </a:xfrm>
                      <a:prstGeom prst="rect">
                        <a:avLst/>
                      </a:prstGeom>
                      <a:noFill/>
                      <a:ln>
                        <a:noFill/>
                      </a:ln>
                      <a:effectLst>
                        <a:outerShdw dist="297571" dir="3011666" algn="ctr" rotWithShape="0">
                          <a:srgbClr val="333333">
                            <a:alpha val="50000"/>
                          </a:srgbClr>
                        </a:outerShdw>
                      </a:effectLst>
                      <a:extLst>
                        <a:ext uri="{909E8E84-426E-40DD-AFC4-6F175D3DCCD1}">
                          <a14:hiddenFill xmlns:a14="http://schemas.microsoft.com/office/drawing/2010/main">
                            <a:gradFill rotWithShape="0">
                              <a:gsLst>
                                <a:gs pos="0">
                                  <a:schemeClr val="accent1">
                                    <a:gamma/>
                                    <a:shade val="46275"/>
                                    <a:invGamma/>
                                  </a:schemeClr>
                                </a:gs>
                                <a:gs pos="100000">
                                  <a:schemeClr val="accent1"/>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8677" name="Picture 6">
            <a:extLst>
              <a:ext uri="{FF2B5EF4-FFF2-40B4-BE49-F238E27FC236}">
                <a16:creationId xmlns:a16="http://schemas.microsoft.com/office/drawing/2014/main" id="{B0A24907-B280-034D-AD89-60D37C51F140}"/>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967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Box 7">
            <a:extLst>
              <a:ext uri="{FF2B5EF4-FFF2-40B4-BE49-F238E27FC236}">
                <a16:creationId xmlns:a16="http://schemas.microsoft.com/office/drawing/2014/main" id="{F4D71479-11B7-7E4C-93F6-6E14C44C3C1B}"/>
              </a:ext>
            </a:extLst>
          </p:cNvPr>
          <p:cNvSpPr txBox="1">
            <a:spLocks noChangeArrowheads="1"/>
          </p:cNvSpPr>
          <p:nvPr/>
        </p:nvSpPr>
        <p:spPr bwMode="auto">
          <a:xfrm>
            <a:off x="2276475" y="6472238"/>
            <a:ext cx="549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dirty="0">
                <a:solidFill>
                  <a:srgbClr val="036699"/>
                </a:solidFill>
                <a:latin typeface="Microsoft Tai Le Regular"/>
              </a:rPr>
              <a:t>Prevalence of Osteoarthritis in Australia</a:t>
            </a:r>
          </a:p>
        </p:txBody>
      </p:sp>
      <p:sp>
        <p:nvSpPr>
          <p:cNvPr id="28679" name="TextBox 8">
            <a:extLst>
              <a:ext uri="{FF2B5EF4-FFF2-40B4-BE49-F238E27FC236}">
                <a16:creationId xmlns:a16="http://schemas.microsoft.com/office/drawing/2014/main" id="{DBB88FD9-09BA-B94B-B758-2A54B03EBFDC}"/>
              </a:ext>
            </a:extLst>
          </p:cNvPr>
          <p:cNvSpPr txBox="1">
            <a:spLocks noChangeArrowheads="1"/>
          </p:cNvSpPr>
          <p:nvPr/>
        </p:nvSpPr>
        <p:spPr bwMode="auto">
          <a:xfrm>
            <a:off x="3352800" y="0"/>
            <a:ext cx="55626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100" dirty="0">
                <a:solidFill>
                  <a:schemeClr val="bg2"/>
                </a:solidFill>
                <a:latin typeface="Microsoft Tai Le Regular"/>
              </a:rPr>
              <a:t>http://</a:t>
            </a:r>
            <a:r>
              <a:rPr lang="en-US" altLang="en-US" sz="1100" dirty="0" err="1">
                <a:solidFill>
                  <a:schemeClr val="bg2"/>
                </a:solidFill>
                <a:latin typeface="Microsoft Tai Le Regular"/>
              </a:rPr>
              <a:t>www.aihw.gov.au</a:t>
            </a:r>
            <a:r>
              <a:rPr lang="en-US" altLang="en-US" sz="1100" dirty="0">
                <a:solidFill>
                  <a:schemeClr val="bg2"/>
                </a:solidFill>
                <a:latin typeface="Microsoft Tai Le Regular"/>
              </a:rPr>
              <a:t>/</a:t>
            </a:r>
            <a:r>
              <a:rPr lang="en-US" altLang="en-US" sz="1100" dirty="0" err="1">
                <a:solidFill>
                  <a:schemeClr val="bg2"/>
                </a:solidFill>
                <a:latin typeface="Microsoft Tai Le Regular"/>
              </a:rPr>
              <a:t>uploadedImages</a:t>
            </a:r>
            <a:r>
              <a:rPr lang="en-US" altLang="en-US" sz="1100" dirty="0">
                <a:solidFill>
                  <a:schemeClr val="bg2"/>
                </a:solidFill>
                <a:latin typeface="Microsoft Tai Le Regular"/>
              </a:rPr>
              <a:t>/Subjects/</a:t>
            </a:r>
            <a:r>
              <a:rPr lang="en-US" altLang="en-US" sz="1100" dirty="0" err="1">
                <a:solidFill>
                  <a:schemeClr val="bg2"/>
                </a:solidFill>
                <a:latin typeface="Microsoft Tai Le Regular"/>
              </a:rPr>
              <a:t>Arthritis_and_musculoskeletal_conditions</a:t>
            </a:r>
            <a:r>
              <a:rPr lang="en-US" altLang="en-US" sz="1100" dirty="0">
                <a:solidFill>
                  <a:schemeClr val="bg2"/>
                </a:solidFill>
                <a:latin typeface="Microsoft Tai Le Regular"/>
              </a:rPr>
              <a:t>/Osteoarthritis/_Content/</a:t>
            </a:r>
            <a:r>
              <a:rPr lang="en-US" altLang="en-US" sz="1100" dirty="0" err="1">
                <a:solidFill>
                  <a:schemeClr val="bg2"/>
                </a:solidFill>
                <a:latin typeface="Microsoft Tai Le Regular"/>
              </a:rPr>
              <a:t>osteo-prevalence-age.png?n</a:t>
            </a:r>
            <a:r>
              <a:rPr lang="en-US" altLang="en-US" sz="1100" dirty="0">
                <a:solidFill>
                  <a:schemeClr val="bg2"/>
                </a:solidFill>
                <a:latin typeface="Microsoft Tai Le Regular"/>
              </a:rPr>
              <a:t>=3936</a:t>
            </a:r>
          </a:p>
        </p:txBody>
      </p:sp>
      <p:sp>
        <p:nvSpPr>
          <p:cNvPr id="3" name="Rectangle 2">
            <a:extLst>
              <a:ext uri="{FF2B5EF4-FFF2-40B4-BE49-F238E27FC236}">
                <a16:creationId xmlns:a16="http://schemas.microsoft.com/office/drawing/2014/main" id="{B67E3CE8-2A63-0C4F-BF4B-79C59A23CCF7}"/>
              </a:ext>
            </a:extLst>
          </p:cNvPr>
          <p:cNvSpPr/>
          <p:nvPr/>
        </p:nvSpPr>
        <p:spPr bwMode="auto">
          <a:xfrm>
            <a:off x="-76200" y="-76200"/>
            <a:ext cx="3048000" cy="685800"/>
          </a:xfrm>
          <a:prstGeom prst="rect">
            <a:avLst/>
          </a:prstGeom>
          <a:solidFill>
            <a:srgbClr val="FFFFFF"/>
          </a:solidFill>
          <a:ln w="9525" cap="flat" cmpd="sng" algn="ctr">
            <a:noFill/>
            <a:prstDash val="solid"/>
            <a:round/>
            <a:headEnd type="none" w="med" len="med"/>
            <a:tailEnd type="none" w="med" len="med"/>
          </a:ln>
          <a:effectLst/>
          <a:scene3d>
            <a:camera prst="legacyPerspectiveTopLeft" fov="0">
              <a:rot lat="0" lon="0" rev="0"/>
            </a:camera>
            <a:lightRig rig="threePt" dir="r"/>
          </a:scene3d>
          <a:sp3d extrusionH="76200" contourW="12700" prstMaterial="legacyMatte">
            <a:extrusionClr>
              <a:srgbClr val="FFFFFF"/>
            </a:extrusionClr>
            <a:contourClr>
              <a:srgbClr val="FFFFFF"/>
            </a:contourClr>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u="none" strike="noStrike" cap="none" normalizeH="0" baseline="0" dirty="0">
              <a:ln>
                <a:noFill/>
              </a:ln>
              <a:solidFill>
                <a:schemeClr val="tx1"/>
              </a:solidFill>
              <a:effectLst/>
              <a:latin typeface="Microsoft Tai Le Regular"/>
            </a:endParaRPr>
          </a:p>
        </p:txBody>
      </p:sp>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27EB130-E3FF-EA44-9D90-9FCF8A0F498E}"/>
              </a:ext>
            </a:extLst>
          </p:cNvPr>
          <p:cNvSpPr>
            <a:spLocks noGrp="1"/>
          </p:cNvSpPr>
          <p:nvPr>
            <p:ph sz="half" idx="1"/>
          </p:nvPr>
        </p:nvSpPr>
        <p:spPr>
          <a:xfrm>
            <a:off x="685800" y="1752600"/>
            <a:ext cx="4419600" cy="4114800"/>
          </a:xfrm>
          <a:effectLst>
            <a:outerShdw blurRad="50800" dist="38100" dir="2700000" rotWithShape="0">
              <a:srgbClr val="000000">
                <a:alpha val="42999"/>
              </a:srgbClr>
            </a:outerShdw>
          </a:effectLst>
        </p:spPr>
        <p:txBody>
          <a:bodyPr/>
          <a:lstStyle/>
          <a:p>
            <a:pPr marL="0" indent="0">
              <a:lnSpc>
                <a:spcPct val="150000"/>
              </a:lnSpc>
              <a:buNone/>
            </a:pPr>
            <a:r>
              <a:rPr lang="en-US" altLang="en-US" sz="3600" dirty="0">
                <a:solidFill>
                  <a:srgbClr val="FCFE30"/>
                </a:solidFill>
                <a:effectLst>
                  <a:outerShdw blurRad="38100" dist="38100" dir="2700000" algn="tl">
                    <a:srgbClr val="000000"/>
                  </a:outerShdw>
                </a:effectLst>
                <a:latin typeface="Tahoma" panose="020B0604030504040204" pitchFamily="34" charset="0"/>
                <a:ea typeface="ＭＳ Ｐゴシック" panose="020B0600070205080204" pitchFamily="34" charset="-128"/>
                <a:cs typeface="Tahoma" panose="020B0604030504040204" pitchFamily="34" charset="0"/>
              </a:rPr>
              <a:t>Contains bromelain which reduces arthritis pain.</a:t>
            </a:r>
          </a:p>
        </p:txBody>
      </p:sp>
      <p:sp>
        <p:nvSpPr>
          <p:cNvPr id="130052" name="TextBox 8">
            <a:extLst>
              <a:ext uri="{FF2B5EF4-FFF2-40B4-BE49-F238E27FC236}">
                <a16:creationId xmlns:a16="http://schemas.microsoft.com/office/drawing/2014/main" id="{2F9F9F47-2D6F-3248-BA68-4FE14DD68196}"/>
              </a:ext>
            </a:extLst>
          </p:cNvPr>
          <p:cNvSpPr txBox="1">
            <a:spLocks noChangeArrowheads="1"/>
          </p:cNvSpPr>
          <p:nvPr/>
        </p:nvSpPr>
        <p:spPr bwMode="auto">
          <a:xfrm>
            <a:off x="2673083" y="6408738"/>
            <a:ext cx="37978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dirty="0">
                <a:latin typeface="Microsoft Tai Le Regular"/>
              </a:rPr>
              <a:t>Phytomedicine. 9(8):681-6.</a:t>
            </a:r>
          </a:p>
          <a:p>
            <a:pPr eaLnBrk="1" hangingPunct="1"/>
            <a:endParaRPr lang="en-US" altLang="en-US" dirty="0">
              <a:latin typeface="Microsoft Tai Le Regular"/>
            </a:endParaRPr>
          </a:p>
        </p:txBody>
      </p:sp>
      <p:pic>
        <p:nvPicPr>
          <p:cNvPr id="3" name="Picture 2">
            <a:extLst>
              <a:ext uri="{FF2B5EF4-FFF2-40B4-BE49-F238E27FC236}">
                <a16:creationId xmlns:a16="http://schemas.microsoft.com/office/drawing/2014/main" id="{78D5AA37-7106-904C-AFC6-EB4FFFD426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454103">
            <a:off x="4746920" y="-76684"/>
            <a:ext cx="3886200" cy="6384471"/>
          </a:xfrm>
          <a:prstGeom prst="rect">
            <a:avLst/>
          </a:prstGeom>
        </p:spPr>
      </p:pic>
      <p:sp>
        <p:nvSpPr>
          <p:cNvPr id="2" name="TextBox 1">
            <a:extLst>
              <a:ext uri="{FF2B5EF4-FFF2-40B4-BE49-F238E27FC236}">
                <a16:creationId xmlns:a16="http://schemas.microsoft.com/office/drawing/2014/main" id="{A3731483-CD98-FB48-9DBC-69861D301B9D}"/>
              </a:ext>
            </a:extLst>
          </p:cNvPr>
          <p:cNvSpPr txBox="1"/>
          <p:nvPr/>
        </p:nvSpPr>
        <p:spPr>
          <a:xfrm>
            <a:off x="609600" y="381000"/>
            <a:ext cx="4249881" cy="1015663"/>
          </a:xfrm>
          <a:prstGeom prst="rect">
            <a:avLst/>
          </a:prstGeom>
          <a:noFill/>
        </p:spPr>
        <p:txBody>
          <a:bodyPr wrap="none" rtlCol="0">
            <a:spAutoFit/>
          </a:bodyPr>
          <a:lstStyle/>
          <a:p>
            <a:r>
              <a:rPr lang="en-US" sz="6000" dirty="0">
                <a:solidFill>
                  <a:srgbClr val="FFFF00"/>
                </a:solidFill>
                <a:latin typeface="Cooper Black" panose="0208090404030B020404" pitchFamily="18" charset="77"/>
              </a:rPr>
              <a:t>Pineapple </a:t>
            </a: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3" descr="Starr_020803-0094_Centella_asiatica.jpg">
            <a:extLst>
              <a:ext uri="{FF2B5EF4-FFF2-40B4-BE49-F238E27FC236}">
                <a16:creationId xmlns:a16="http://schemas.microsoft.com/office/drawing/2014/main" id="{CE42690B-E7A3-C24A-82C2-2F48B8D73D8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38E2D3EC-EF04-0B42-9909-7E8222E9D2CB}"/>
              </a:ext>
            </a:extLst>
          </p:cNvPr>
          <p:cNvSpPr>
            <a:spLocks noGrp="1"/>
          </p:cNvSpPr>
          <p:nvPr>
            <p:ph type="title"/>
          </p:nvPr>
        </p:nvSpPr>
        <p:spPr>
          <a:xfrm>
            <a:off x="152400" y="-76200"/>
            <a:ext cx="8839200" cy="1143000"/>
          </a:xfrm>
        </p:spPr>
        <p:txBody>
          <a:bodyPr/>
          <a:lstStyle/>
          <a:p>
            <a:r>
              <a:rPr lang="en-US" altLang="en-US" dirty="0" err="1">
                <a:effectLst>
                  <a:outerShdw blurRad="38100" dist="38100" dir="2700000" algn="tl">
                    <a:srgbClr val="000000"/>
                  </a:outerShdw>
                </a:effectLst>
                <a:ea typeface="ＭＳ Ｐゴシック" panose="020B0600070205080204" pitchFamily="34" charset="-128"/>
              </a:rPr>
              <a:t>Gotu</a:t>
            </a:r>
            <a:r>
              <a:rPr lang="en-US" altLang="en-US" dirty="0">
                <a:effectLst>
                  <a:outerShdw blurRad="38100" dist="38100" dir="2700000" algn="tl">
                    <a:srgbClr val="000000"/>
                  </a:outerShdw>
                </a:effectLst>
                <a:ea typeface="ＭＳ Ｐゴシック" panose="020B0600070205080204" pitchFamily="34" charset="-128"/>
              </a:rPr>
              <a:t> Kola (</a:t>
            </a:r>
            <a:r>
              <a:rPr lang="en-US" altLang="en-US" dirty="0" err="1">
                <a:effectLst>
                  <a:outerShdw blurRad="38100" dist="38100" dir="2700000" algn="tl">
                    <a:srgbClr val="000000"/>
                  </a:outerShdw>
                </a:effectLst>
                <a:ea typeface="ＭＳ Ｐゴシック" panose="020B0600070205080204" pitchFamily="34" charset="-128"/>
              </a:rPr>
              <a:t>Centella</a:t>
            </a:r>
            <a:r>
              <a:rPr lang="en-US" altLang="en-US" dirty="0">
                <a:effectLst>
                  <a:outerShdw blurRad="38100" dist="38100" dir="2700000" algn="tl">
                    <a:srgbClr val="000000"/>
                  </a:outerShdw>
                </a:effectLst>
                <a:ea typeface="ＭＳ Ｐゴシック" panose="020B0600070205080204" pitchFamily="34" charset="-128"/>
              </a:rPr>
              <a:t> </a:t>
            </a:r>
            <a:r>
              <a:rPr lang="en-US" altLang="en-US" dirty="0" err="1">
                <a:effectLst>
                  <a:outerShdw blurRad="38100" dist="38100" dir="2700000" algn="tl">
                    <a:srgbClr val="000000"/>
                  </a:outerShdw>
                </a:effectLst>
                <a:ea typeface="ＭＳ Ｐゴシック" panose="020B0600070205080204" pitchFamily="34" charset="-128"/>
              </a:rPr>
              <a:t>Asiatica</a:t>
            </a:r>
            <a:r>
              <a:rPr lang="en-US" altLang="en-US" dirty="0">
                <a:effectLst>
                  <a:outerShdw blurRad="38100" dist="38100" dir="2700000" algn="tl">
                    <a:srgbClr val="000000"/>
                  </a:outerShdw>
                </a:effectLst>
                <a:ea typeface="ＭＳ Ｐゴシック" panose="020B0600070205080204" pitchFamily="34" charset="-128"/>
              </a:rPr>
              <a:t> herb)</a:t>
            </a:r>
          </a:p>
        </p:txBody>
      </p:sp>
      <p:sp>
        <p:nvSpPr>
          <p:cNvPr id="132100" name="Content Placeholder 5">
            <a:extLst>
              <a:ext uri="{FF2B5EF4-FFF2-40B4-BE49-F238E27FC236}">
                <a16:creationId xmlns:a16="http://schemas.microsoft.com/office/drawing/2014/main" id="{9F42A9C6-7759-8642-86CA-9AF6906FDAA1}"/>
              </a:ext>
            </a:extLst>
          </p:cNvPr>
          <p:cNvSpPr>
            <a:spLocks noGrp="1"/>
          </p:cNvSpPr>
          <p:nvPr>
            <p:ph sz="half" idx="1"/>
          </p:nvPr>
        </p:nvSpPr>
        <p:spPr>
          <a:xfrm>
            <a:off x="685800" y="1981200"/>
            <a:ext cx="4724400" cy="2971800"/>
          </a:xfrm>
          <a:solidFill>
            <a:srgbClr val="251B16"/>
          </a:solidFill>
        </p:spPr>
        <p:txBody>
          <a:bodyPr/>
          <a:lstStyle/>
          <a:p>
            <a:pPr marL="0" indent="0">
              <a:buNone/>
            </a:pPr>
            <a:r>
              <a:rPr lang="en-US" altLang="en-US" sz="3600" dirty="0" err="1">
                <a:ea typeface="ＭＳ Ｐゴシック" panose="020B0600070205080204" pitchFamily="34" charset="-128"/>
              </a:rPr>
              <a:t>Gotu</a:t>
            </a:r>
            <a:r>
              <a:rPr lang="en-US" altLang="en-US" sz="3600" dirty="0">
                <a:ea typeface="ＭＳ Ｐゴシック" panose="020B0600070205080204" pitchFamily="34" charset="-128"/>
              </a:rPr>
              <a:t> Kola herb reduces inflammation, balances antioxidants and reduces arthritis severity. </a:t>
            </a:r>
          </a:p>
        </p:txBody>
      </p:sp>
      <p:sp>
        <p:nvSpPr>
          <p:cNvPr id="132101" name="TextBox 7">
            <a:extLst>
              <a:ext uri="{FF2B5EF4-FFF2-40B4-BE49-F238E27FC236}">
                <a16:creationId xmlns:a16="http://schemas.microsoft.com/office/drawing/2014/main" id="{872FD0E6-DA9E-1A45-AFFE-A82EF20566F9}"/>
              </a:ext>
            </a:extLst>
          </p:cNvPr>
          <p:cNvSpPr txBox="1">
            <a:spLocks noChangeArrowheads="1"/>
          </p:cNvSpPr>
          <p:nvPr/>
        </p:nvSpPr>
        <p:spPr bwMode="auto">
          <a:xfrm>
            <a:off x="2444655" y="6550025"/>
            <a:ext cx="42546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600" dirty="0">
                <a:latin typeface="Microsoft Tai Le Regular"/>
              </a:rPr>
              <a:t>Biomed Environ Sci. 2014 Dec;27(12):926-38. </a:t>
            </a:r>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1964CB-88BD-5F41-B436-CBC6D3312B24}"/>
              </a:ext>
            </a:extLst>
          </p:cNvPr>
          <p:cNvSpPr>
            <a:spLocks noChangeArrowheads="1"/>
          </p:cNvSpPr>
          <p:nvPr/>
        </p:nvSpPr>
        <p:spPr bwMode="auto">
          <a:xfrm>
            <a:off x="0" y="0"/>
            <a:ext cx="9144000" cy="6858000"/>
          </a:xfrm>
          <a:prstGeom prst="rect">
            <a:avLst/>
          </a:prstGeom>
          <a:solidFill>
            <a:srgbClr val="F5F3FA"/>
          </a:solidFill>
          <a:ln w="9525">
            <a:solidFill>
              <a:srgbClr val="FF9700"/>
            </a:solidFill>
            <a:miter lim="800000"/>
            <a:headEnd/>
            <a:tailEnd/>
          </a:ln>
          <a:effectLst>
            <a:outerShdw blurRad="40000" dist="23000" dir="5400000" rotWithShape="0">
              <a:srgbClr val="808080">
                <a:alpha val="34999"/>
              </a:srgbClr>
            </a:outerShdw>
          </a:effectLst>
        </p:spPr>
        <p:txBody>
          <a:bodyPr anchor="ctr"/>
          <a:lstStyle/>
          <a:p>
            <a:pPr>
              <a:defRPr/>
            </a:pPr>
            <a:endParaRPr lang="en-US" dirty="0">
              <a:solidFill>
                <a:schemeClr val="lt1"/>
              </a:solidFill>
              <a:latin typeface="Microsoft Tai Le Regular"/>
              <a:ea typeface="+mn-ea"/>
            </a:endParaRPr>
          </a:p>
        </p:txBody>
      </p:sp>
      <p:pic>
        <p:nvPicPr>
          <p:cNvPr id="131075" name="Picture 5" descr="Curcuma_longa_roots.jpg">
            <a:extLst>
              <a:ext uri="{FF2B5EF4-FFF2-40B4-BE49-F238E27FC236}">
                <a16:creationId xmlns:a16="http://schemas.microsoft.com/office/drawing/2014/main" id="{44E27598-3807-DB4A-B300-460F0B32001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092450"/>
            <a:ext cx="91440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CEE927A5-8A0E-4C48-8808-5A0A878AEDF3}"/>
              </a:ext>
            </a:extLst>
          </p:cNvPr>
          <p:cNvSpPr>
            <a:spLocks noGrp="1"/>
          </p:cNvSpPr>
          <p:nvPr>
            <p:ph type="title"/>
          </p:nvPr>
        </p:nvSpPr>
        <p:spPr>
          <a:xfrm>
            <a:off x="685800" y="304800"/>
            <a:ext cx="7772400" cy="1143000"/>
          </a:xfrm>
        </p:spPr>
        <p:txBody>
          <a:bodyPr/>
          <a:lstStyle/>
          <a:p>
            <a:r>
              <a:rPr lang="en-US" altLang="en-US">
                <a:solidFill>
                  <a:srgbClr val="FF9800"/>
                </a:solidFill>
                <a:effectLst>
                  <a:outerShdw blurRad="38100" dist="38100" dir="2700000" algn="tl">
                    <a:srgbClr val="000000"/>
                  </a:outerShdw>
                </a:effectLst>
                <a:latin typeface="Tahoma" panose="020B0604030504040204" pitchFamily="34" charset="0"/>
                <a:ea typeface="ＭＳ Ｐゴシック" panose="020B0600070205080204" pitchFamily="34" charset="-128"/>
                <a:cs typeface="Tahoma" panose="020B0604030504040204" pitchFamily="34" charset="0"/>
              </a:rPr>
              <a:t>Turmeric</a:t>
            </a:r>
          </a:p>
        </p:txBody>
      </p:sp>
      <p:sp>
        <p:nvSpPr>
          <p:cNvPr id="9" name="Content Placeholder 8">
            <a:extLst>
              <a:ext uri="{FF2B5EF4-FFF2-40B4-BE49-F238E27FC236}">
                <a16:creationId xmlns:a16="http://schemas.microsoft.com/office/drawing/2014/main" id="{69F5019B-2D3F-E840-8608-462D759E9796}"/>
              </a:ext>
            </a:extLst>
          </p:cNvPr>
          <p:cNvSpPr>
            <a:spLocks noGrp="1"/>
          </p:cNvSpPr>
          <p:nvPr>
            <p:ph idx="1"/>
          </p:nvPr>
        </p:nvSpPr>
        <p:spPr>
          <a:xfrm>
            <a:off x="685800" y="1676400"/>
            <a:ext cx="7772400" cy="4114800"/>
          </a:xfrm>
        </p:spPr>
        <p:txBody>
          <a:bodyPr/>
          <a:lstStyle/>
          <a:p>
            <a:pPr marL="0" indent="0">
              <a:buNone/>
            </a:pPr>
            <a:r>
              <a:rPr lang="en-US" altLang="en-US" dirty="0">
                <a:solidFill>
                  <a:srgbClr val="6A2800"/>
                </a:solidFill>
                <a:effectLst>
                  <a:outerShdw blurRad="38100" dist="38100" dir="2700000" algn="tl">
                    <a:srgbClr val="000000"/>
                  </a:outerShdw>
                </a:effectLst>
                <a:latin typeface="Tahoma" panose="020B0604030504040204" pitchFamily="34" charset="0"/>
                <a:ea typeface="ＭＳ Ｐゴシック" panose="020B0600070205080204" pitchFamily="34" charset="-128"/>
                <a:cs typeface="Tahoma" panose="020B0604030504040204" pitchFamily="34" charset="0"/>
              </a:rPr>
              <a:t>Turmeric is as anti-inflammatory as arthritis treatment medications.</a:t>
            </a:r>
          </a:p>
        </p:txBody>
      </p:sp>
      <p:sp>
        <p:nvSpPr>
          <p:cNvPr id="10" name="TextBox 9">
            <a:extLst>
              <a:ext uri="{FF2B5EF4-FFF2-40B4-BE49-F238E27FC236}">
                <a16:creationId xmlns:a16="http://schemas.microsoft.com/office/drawing/2014/main" id="{167872AB-20B7-E343-A0D2-7DF2F5805FD3}"/>
              </a:ext>
            </a:extLst>
          </p:cNvPr>
          <p:cNvSpPr txBox="1"/>
          <p:nvPr/>
        </p:nvSpPr>
        <p:spPr>
          <a:xfrm>
            <a:off x="3337350" y="6553200"/>
            <a:ext cx="2505814" cy="307777"/>
          </a:xfrm>
          <a:prstGeom prst="rect">
            <a:avLst/>
          </a:prstGeom>
          <a:noFill/>
        </p:spPr>
        <p:txBody>
          <a:bodyPr wrap="none">
            <a:spAutoFit/>
          </a:bodyPr>
          <a:lstStyle/>
          <a:p>
            <a:pPr>
              <a:defRPr/>
            </a:pPr>
            <a:r>
              <a:rPr lang="en-US" sz="1400" dirty="0" err="1">
                <a:solidFill>
                  <a:schemeClr val="bg2">
                    <a:lumMod val="65000"/>
                    <a:lumOff val="35000"/>
                  </a:schemeClr>
                </a:solidFill>
                <a:latin typeface="Microsoft Tai Le Regular"/>
                <a:ea typeface="+mn-ea"/>
              </a:rPr>
              <a:t>Clin</a:t>
            </a:r>
            <a:r>
              <a:rPr lang="en-US" sz="1400" dirty="0">
                <a:solidFill>
                  <a:schemeClr val="bg2">
                    <a:lumMod val="65000"/>
                    <a:lumOff val="35000"/>
                  </a:schemeClr>
                </a:solidFill>
                <a:latin typeface="Microsoft Tai Le Regular"/>
                <a:ea typeface="+mn-ea"/>
              </a:rPr>
              <a:t> </a:t>
            </a:r>
            <a:r>
              <a:rPr lang="en-US" sz="1400" dirty="0" err="1">
                <a:solidFill>
                  <a:schemeClr val="bg2">
                    <a:lumMod val="65000"/>
                    <a:lumOff val="35000"/>
                  </a:schemeClr>
                </a:solidFill>
                <a:latin typeface="Microsoft Tai Le Regular"/>
                <a:ea typeface="+mn-ea"/>
              </a:rPr>
              <a:t>Interv</a:t>
            </a:r>
            <a:r>
              <a:rPr lang="en-US" sz="1400" dirty="0">
                <a:solidFill>
                  <a:schemeClr val="bg2">
                    <a:lumMod val="65000"/>
                    <a:lumOff val="35000"/>
                  </a:schemeClr>
                </a:solidFill>
                <a:latin typeface="Microsoft Tai Le Regular"/>
                <a:ea typeface="+mn-ea"/>
              </a:rPr>
              <a:t> Aging. 20;9:451-8. </a:t>
            </a:r>
          </a:p>
        </p:txBody>
      </p:sp>
      <p:sp>
        <p:nvSpPr>
          <p:cNvPr id="11" name="TextBox 10">
            <a:extLst>
              <a:ext uri="{FF2B5EF4-FFF2-40B4-BE49-F238E27FC236}">
                <a16:creationId xmlns:a16="http://schemas.microsoft.com/office/drawing/2014/main" id="{63F8BC86-48CE-EC47-8315-E961293A40C8}"/>
              </a:ext>
            </a:extLst>
          </p:cNvPr>
          <p:cNvSpPr txBox="1"/>
          <p:nvPr/>
        </p:nvSpPr>
        <p:spPr>
          <a:xfrm>
            <a:off x="5650920" y="6248400"/>
            <a:ext cx="2877711" cy="215444"/>
          </a:xfrm>
          <a:prstGeom prst="rect">
            <a:avLst/>
          </a:prstGeom>
          <a:noFill/>
        </p:spPr>
        <p:txBody>
          <a:bodyPr wrap="none">
            <a:spAutoFit/>
          </a:bodyPr>
          <a:lstStyle/>
          <a:p>
            <a:pPr>
              <a:defRPr/>
            </a:pPr>
            <a:r>
              <a:rPr lang="en-US" sz="800" dirty="0" err="1">
                <a:solidFill>
                  <a:schemeClr val="accent1">
                    <a:lumMod val="75000"/>
                  </a:schemeClr>
                </a:solidFill>
                <a:latin typeface="Microsoft Tai Le Regular"/>
                <a:ea typeface="+mn-ea"/>
              </a:rPr>
              <a:t>commons.wikimedia.org/wiki/File:Curcuma_longa_roots.jpg</a:t>
            </a:r>
            <a:endParaRPr lang="en-US" sz="800" dirty="0">
              <a:solidFill>
                <a:schemeClr val="accent1">
                  <a:lumMod val="75000"/>
                </a:schemeClr>
              </a:solidFill>
              <a:latin typeface="Microsoft Tai Le Regular"/>
              <a:ea typeface="+mn-ea"/>
            </a:endParaRPr>
          </a:p>
        </p:txBody>
      </p:sp>
    </p:spTree>
  </p:cSld>
  <p:clrMapOvr>
    <a:masterClrMapping/>
  </p:clrMapOvr>
  <mc:AlternateContent xmlns:mc="http://schemas.openxmlformats.org/markup-compatibility/2006" xmlns:p14="http://schemas.microsoft.com/office/powerpoint/2010/main">
    <mc:Choice Requires="p14">
      <p:transition p14:dur="250">
        <p:wipe dir="u"/>
      </p:transition>
    </mc:Choice>
    <mc:Fallback xmlns="">
      <p:transition>
        <p:wipe dir="u"/>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60158C-8BA7-0E49-85FA-1358E1B6C5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65" y="23648"/>
            <a:ext cx="9112469" cy="6834352"/>
          </a:xfrm>
          <a:prstGeom prst="rect">
            <a:avLst/>
          </a:prstGeom>
        </p:spPr>
      </p:pic>
      <p:sp>
        <p:nvSpPr>
          <p:cNvPr id="1251332" name="Text Box 4">
            <a:extLst>
              <a:ext uri="{FF2B5EF4-FFF2-40B4-BE49-F238E27FC236}">
                <a16:creationId xmlns:a16="http://schemas.microsoft.com/office/drawing/2014/main" id="{689A237D-CCF5-4844-A7B0-4D665C76C68D}"/>
              </a:ext>
            </a:extLst>
          </p:cNvPr>
          <p:cNvSpPr txBox="1">
            <a:spLocks noChangeArrowheads="1"/>
          </p:cNvSpPr>
          <p:nvPr/>
        </p:nvSpPr>
        <p:spPr bwMode="auto">
          <a:xfrm>
            <a:off x="5638800" y="1621568"/>
            <a:ext cx="3581400" cy="4401205"/>
          </a:xfrm>
          <a:prstGeom prst="rect">
            <a:avLst/>
          </a:prstGeom>
          <a:noFill/>
          <a:ln w="9525">
            <a:noFill/>
            <a:miter lim="800000"/>
            <a:headEnd/>
            <a:tailEnd/>
          </a:ln>
          <a:effectLst>
            <a:outerShdw blurRad="63500" dist="40161" dir="9693903" algn="ctr" rotWithShape="0">
              <a:schemeClr val="bg2">
                <a:alpha val="74998"/>
              </a:schemeClr>
            </a:outerShdw>
          </a:effec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indent="-342900" algn="l" eaLnBrk="1" hangingPunct="1">
              <a:spcBef>
                <a:spcPct val="50000"/>
              </a:spcBef>
              <a:buFont typeface="Arial" panose="020B0604020202020204" pitchFamily="34" charset="0"/>
              <a:buChar char="•"/>
            </a:pPr>
            <a:r>
              <a:rPr lang="en-US" altLang="en-US" sz="2000" dirty="0">
                <a:solidFill>
                  <a:srgbClr val="FFFFFF"/>
                </a:solidFill>
                <a:effectLst>
                  <a:outerShdw blurRad="38100" dist="38100" dir="2700000" algn="tl">
                    <a:srgbClr val="000000"/>
                  </a:outerShdw>
                </a:effectLst>
                <a:latin typeface="Tahoma Normal"/>
              </a:rPr>
              <a:t>Fruit.</a:t>
            </a:r>
          </a:p>
          <a:p>
            <a:pPr marL="342900" indent="-342900" algn="l" eaLnBrk="1" hangingPunct="1">
              <a:spcBef>
                <a:spcPct val="50000"/>
              </a:spcBef>
              <a:buFont typeface="Arial" panose="020B0604020202020204" pitchFamily="34" charset="0"/>
              <a:buChar char="•"/>
            </a:pPr>
            <a:r>
              <a:rPr lang="en-US" altLang="en-US" sz="2000" dirty="0">
                <a:solidFill>
                  <a:srgbClr val="FFFFFF"/>
                </a:solidFill>
                <a:effectLst>
                  <a:outerShdw blurRad="38100" dist="38100" dir="2700000" algn="tl">
                    <a:srgbClr val="000000"/>
                  </a:outerShdw>
                </a:effectLst>
                <a:latin typeface="Tahoma Normal"/>
              </a:rPr>
              <a:t>Grains.</a:t>
            </a:r>
          </a:p>
          <a:p>
            <a:pPr marL="342900" indent="-342900" algn="l" eaLnBrk="1" hangingPunct="1">
              <a:spcBef>
                <a:spcPct val="50000"/>
              </a:spcBef>
              <a:buFont typeface="Arial" panose="020B0604020202020204" pitchFamily="34" charset="0"/>
              <a:buChar char="•"/>
            </a:pPr>
            <a:r>
              <a:rPr lang="en-US" altLang="en-US" sz="2000" dirty="0">
                <a:solidFill>
                  <a:srgbClr val="FFFFFF"/>
                </a:solidFill>
                <a:effectLst>
                  <a:outerShdw blurRad="38100" dist="38100" dir="2700000" algn="tl">
                    <a:srgbClr val="000000"/>
                  </a:outerShdw>
                </a:effectLst>
                <a:latin typeface="Tahoma Normal"/>
              </a:rPr>
              <a:t>Nuts and seeds.</a:t>
            </a:r>
          </a:p>
          <a:p>
            <a:pPr marL="342900" indent="-342900" algn="l" eaLnBrk="1" hangingPunct="1">
              <a:spcBef>
                <a:spcPct val="50000"/>
              </a:spcBef>
              <a:buFont typeface="Arial" panose="020B0604020202020204" pitchFamily="34" charset="0"/>
              <a:buChar char="•"/>
            </a:pPr>
            <a:r>
              <a:rPr lang="en-US" altLang="en-US" sz="2000" dirty="0">
                <a:solidFill>
                  <a:srgbClr val="FFFFFF"/>
                </a:solidFill>
                <a:effectLst>
                  <a:outerShdw blurRad="38100" dist="38100" dir="2700000" algn="tl">
                    <a:srgbClr val="000000"/>
                  </a:outerShdw>
                </a:effectLst>
                <a:latin typeface="Tahoma Normal"/>
              </a:rPr>
              <a:t>Vegetables.</a:t>
            </a:r>
          </a:p>
          <a:p>
            <a:pPr algn="l" eaLnBrk="1" hangingPunct="1">
              <a:spcBef>
                <a:spcPct val="50000"/>
              </a:spcBef>
            </a:pPr>
            <a:r>
              <a:rPr lang="en-US" altLang="en-US" sz="2000" dirty="0">
                <a:solidFill>
                  <a:srgbClr val="FFFFFF"/>
                </a:solidFill>
                <a:effectLst>
                  <a:outerShdw blurRad="38100" dist="38100" dir="2700000" algn="tl">
                    <a:srgbClr val="000000"/>
                  </a:outerShdw>
                </a:effectLst>
                <a:latin typeface="Tahoma Normal"/>
              </a:rPr>
              <a:t> “Then God said, "I give you every seed-bearing plant on the face of the whole earth and every tree that has fruit with seed in it. They will be yours for food.” “and you will eat the plants of the field.” Genesis 1:29; 3:18 (</a:t>
            </a:r>
            <a:r>
              <a:rPr lang="en-US" altLang="en-US" sz="2000" dirty="0" err="1">
                <a:solidFill>
                  <a:srgbClr val="FFFFFF"/>
                </a:solidFill>
                <a:effectLst>
                  <a:outerShdw blurRad="38100" dist="38100" dir="2700000" algn="tl">
                    <a:srgbClr val="000000"/>
                  </a:outerShdw>
                </a:effectLst>
                <a:latin typeface="Tahoma Normal"/>
              </a:rPr>
              <a:t>NIV</a:t>
            </a:r>
            <a:r>
              <a:rPr lang="en-US" altLang="en-US" sz="2000" dirty="0">
                <a:solidFill>
                  <a:srgbClr val="FFFFFF"/>
                </a:solidFill>
                <a:effectLst>
                  <a:outerShdw blurRad="38100" dist="38100" dir="2700000" algn="tl">
                    <a:srgbClr val="000000"/>
                  </a:outerShdw>
                </a:effectLst>
                <a:latin typeface="Tahoma Normal"/>
              </a:rPr>
              <a:t>).</a:t>
            </a:r>
          </a:p>
        </p:txBody>
      </p:sp>
      <p:sp>
        <p:nvSpPr>
          <p:cNvPr id="1251333" name="Line 5">
            <a:extLst>
              <a:ext uri="{FF2B5EF4-FFF2-40B4-BE49-F238E27FC236}">
                <a16:creationId xmlns:a16="http://schemas.microsoft.com/office/drawing/2014/main" id="{E2F0279E-70B5-7240-B651-3EC007654E20}"/>
              </a:ext>
            </a:extLst>
          </p:cNvPr>
          <p:cNvSpPr>
            <a:spLocks noChangeShapeType="1"/>
          </p:cNvSpPr>
          <p:nvPr/>
        </p:nvSpPr>
        <p:spPr bwMode="auto">
          <a:xfrm>
            <a:off x="5181600" y="1226607"/>
            <a:ext cx="3962400" cy="0"/>
          </a:xfrm>
          <a:prstGeom prst="line">
            <a:avLst/>
          </a:prstGeom>
          <a:noFill/>
          <a:ln w="38100">
            <a:solidFill>
              <a:schemeClr val="bg2"/>
            </a:solidFill>
            <a:round/>
            <a:headEnd/>
            <a:tailEnd/>
          </a:ln>
          <a:effectLst>
            <a:outerShdw blurRad="63500" dist="38099" dir="2700000" algn="ctr" rotWithShape="0">
              <a:schemeClr val="bg1">
                <a:alpha val="74998"/>
              </a:schemeClr>
            </a:outerShdw>
          </a:effectLst>
        </p:spPr>
        <p:txBody>
          <a:bodyPr/>
          <a:lstStyle/>
          <a:p>
            <a:pPr>
              <a:defRPr/>
            </a:pPr>
            <a:endParaRPr lang="en-US">
              <a:latin typeface="Arial" charset="0"/>
              <a:ea typeface="+mn-ea"/>
            </a:endParaRPr>
          </a:p>
        </p:txBody>
      </p:sp>
      <p:sp>
        <p:nvSpPr>
          <p:cNvPr id="142343" name="WordArt 15">
            <a:extLst>
              <a:ext uri="{FF2B5EF4-FFF2-40B4-BE49-F238E27FC236}">
                <a16:creationId xmlns:a16="http://schemas.microsoft.com/office/drawing/2014/main" id="{011C1224-ECA6-084C-A523-63F486FDBD28}"/>
              </a:ext>
            </a:extLst>
          </p:cNvPr>
          <p:cNvSpPr>
            <a:spLocks noChangeArrowheads="1" noChangeShapeType="1" noTextEdit="1"/>
          </p:cNvSpPr>
          <p:nvPr/>
        </p:nvSpPr>
        <p:spPr bwMode="auto">
          <a:xfrm>
            <a:off x="5638800" y="609600"/>
            <a:ext cx="3200400" cy="3968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gradFill rotWithShape="1">
                  <a:gsLst>
                    <a:gs pos="0">
                      <a:srgbClr val="FFF200"/>
                    </a:gs>
                    <a:gs pos="45000">
                      <a:srgbClr val="FF7A00"/>
                    </a:gs>
                    <a:gs pos="70000">
                      <a:srgbClr val="FF0300"/>
                    </a:gs>
                    <a:gs pos="100000">
                      <a:srgbClr val="4D0808"/>
                    </a:gs>
                  </a:gsLst>
                  <a:lin ang="5400000" scaled="1"/>
                </a:gradFill>
                <a:effectLst>
                  <a:outerShdw dist="35921" dir="2700000" algn="ctr" rotWithShape="0">
                    <a:schemeClr val="bg2">
                      <a:alpha val="74997"/>
                    </a:schemeClr>
                  </a:outerShdw>
                </a:effectLst>
                <a:latin typeface="Arial Black" panose="020B0604020202020204" pitchFamily="34" charset="0"/>
                <a:cs typeface="Arial Black" panose="020B0604020202020204" pitchFamily="34" charset="0"/>
              </a:rPr>
              <a:t>The Bible Diet</a:t>
            </a:r>
          </a:p>
        </p:txBody>
      </p:sp>
    </p:spTree>
    <p:extLst>
      <p:ext uri="{BB962C8B-B14F-4D97-AF65-F5344CB8AC3E}">
        <p14:creationId xmlns:p14="http://schemas.microsoft.com/office/powerpoint/2010/main" val="482705441"/>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70" name="Group 1026">
            <a:extLst>
              <a:ext uri="{FF2B5EF4-FFF2-40B4-BE49-F238E27FC236}">
                <a16:creationId xmlns:a16="http://schemas.microsoft.com/office/drawing/2014/main" id="{A9C31DDE-21CC-6C45-B989-FFC280319C5A}"/>
              </a:ext>
            </a:extLst>
          </p:cNvPr>
          <p:cNvGrpSpPr>
            <a:grpSpLocks/>
          </p:cNvGrpSpPr>
          <p:nvPr/>
        </p:nvGrpSpPr>
        <p:grpSpPr bwMode="auto">
          <a:xfrm>
            <a:off x="6427788" y="-290513"/>
            <a:ext cx="2492375" cy="7272338"/>
            <a:chOff x="4049" y="-183"/>
            <a:chExt cx="1570" cy="4581"/>
          </a:xfrm>
        </p:grpSpPr>
        <p:sp>
          <p:nvSpPr>
            <p:cNvPr id="328707" name="Freeform 1027">
              <a:extLst>
                <a:ext uri="{FF2B5EF4-FFF2-40B4-BE49-F238E27FC236}">
                  <a16:creationId xmlns:a16="http://schemas.microsoft.com/office/drawing/2014/main" id="{E905CD35-6214-B744-9058-87BB713D6B15}"/>
                </a:ext>
              </a:extLst>
            </p:cNvPr>
            <p:cNvSpPr>
              <a:spLocks/>
            </p:cNvSpPr>
            <p:nvPr/>
          </p:nvSpPr>
          <p:spPr bwMode="auto">
            <a:xfrm>
              <a:off x="4080" y="-183"/>
              <a:ext cx="1539" cy="2367"/>
            </a:xfrm>
            <a:custGeom>
              <a:avLst/>
              <a:gdLst/>
              <a:ahLst/>
              <a:cxnLst>
                <a:cxn ang="0">
                  <a:pos x="1080" y="126"/>
                </a:cxn>
                <a:cxn ang="0">
                  <a:pos x="1089" y="675"/>
                </a:cxn>
                <a:cxn ang="0">
                  <a:pos x="1116" y="1008"/>
                </a:cxn>
                <a:cxn ang="0">
                  <a:pos x="1134" y="1062"/>
                </a:cxn>
                <a:cxn ang="0">
                  <a:pos x="1143" y="1089"/>
                </a:cxn>
                <a:cxn ang="0">
                  <a:pos x="1206" y="1296"/>
                </a:cxn>
                <a:cxn ang="0">
                  <a:pos x="1233" y="1350"/>
                </a:cxn>
                <a:cxn ang="0">
                  <a:pos x="1332" y="1458"/>
                </a:cxn>
                <a:cxn ang="0">
                  <a:pos x="1458" y="1647"/>
                </a:cxn>
                <a:cxn ang="0">
                  <a:pos x="1503" y="1728"/>
                </a:cxn>
                <a:cxn ang="0">
                  <a:pos x="1539" y="1809"/>
                </a:cxn>
                <a:cxn ang="0">
                  <a:pos x="1485" y="2079"/>
                </a:cxn>
                <a:cxn ang="0">
                  <a:pos x="1467" y="2106"/>
                </a:cxn>
                <a:cxn ang="0">
                  <a:pos x="1431" y="2187"/>
                </a:cxn>
                <a:cxn ang="0">
                  <a:pos x="1413" y="2241"/>
                </a:cxn>
                <a:cxn ang="0">
                  <a:pos x="1323" y="2340"/>
                </a:cxn>
                <a:cxn ang="0">
                  <a:pos x="1269" y="2358"/>
                </a:cxn>
                <a:cxn ang="0">
                  <a:pos x="1242" y="2367"/>
                </a:cxn>
                <a:cxn ang="0">
                  <a:pos x="999" y="2313"/>
                </a:cxn>
                <a:cxn ang="0">
                  <a:pos x="918" y="2286"/>
                </a:cxn>
                <a:cxn ang="0">
                  <a:pos x="720" y="2205"/>
                </a:cxn>
                <a:cxn ang="0">
                  <a:pos x="594" y="2214"/>
                </a:cxn>
                <a:cxn ang="0">
                  <a:pos x="396" y="2268"/>
                </a:cxn>
                <a:cxn ang="0">
                  <a:pos x="234" y="2304"/>
                </a:cxn>
                <a:cxn ang="0">
                  <a:pos x="27" y="2232"/>
                </a:cxn>
                <a:cxn ang="0">
                  <a:pos x="9" y="2178"/>
                </a:cxn>
                <a:cxn ang="0">
                  <a:pos x="0" y="2151"/>
                </a:cxn>
                <a:cxn ang="0">
                  <a:pos x="9" y="2043"/>
                </a:cxn>
                <a:cxn ang="0">
                  <a:pos x="27" y="1989"/>
                </a:cxn>
                <a:cxn ang="0">
                  <a:pos x="18" y="1728"/>
                </a:cxn>
                <a:cxn ang="0">
                  <a:pos x="144" y="1467"/>
                </a:cxn>
                <a:cxn ang="0">
                  <a:pos x="216" y="1332"/>
                </a:cxn>
                <a:cxn ang="0">
                  <a:pos x="252" y="1251"/>
                </a:cxn>
                <a:cxn ang="0">
                  <a:pos x="270" y="1179"/>
                </a:cxn>
                <a:cxn ang="0">
                  <a:pos x="306" y="1125"/>
                </a:cxn>
                <a:cxn ang="0">
                  <a:pos x="351" y="963"/>
                </a:cxn>
                <a:cxn ang="0">
                  <a:pos x="378" y="279"/>
                </a:cxn>
                <a:cxn ang="0">
                  <a:pos x="369" y="0"/>
                </a:cxn>
              </a:cxnLst>
              <a:rect l="0" t="0" r="r" b="b"/>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cmpd="sng">
              <a:solidFill>
                <a:schemeClr val="tx2"/>
              </a:solidFill>
              <a:round/>
              <a:headEnd/>
              <a:tailEn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sp>
          <p:nvSpPr>
            <p:cNvPr id="328708" name="Freeform 1028">
              <a:extLst>
                <a:ext uri="{FF2B5EF4-FFF2-40B4-BE49-F238E27FC236}">
                  <a16:creationId xmlns:a16="http://schemas.microsoft.com/office/drawing/2014/main" id="{1620C46A-77BB-A347-936B-EF377DCBEB70}"/>
                </a:ext>
              </a:extLst>
            </p:cNvPr>
            <p:cNvSpPr>
              <a:spLocks/>
            </p:cNvSpPr>
            <p:nvPr/>
          </p:nvSpPr>
          <p:spPr bwMode="auto">
            <a:xfrm>
              <a:off x="4049" y="2139"/>
              <a:ext cx="1404" cy="2259"/>
            </a:xfrm>
            <a:custGeom>
              <a:avLst/>
              <a:gdLst/>
              <a:ahLst/>
              <a:cxnLst>
                <a:cxn ang="0">
                  <a:pos x="955" y="2223"/>
                </a:cxn>
                <a:cxn ang="0">
                  <a:pos x="1000" y="1467"/>
                </a:cxn>
                <a:cxn ang="0">
                  <a:pos x="1162" y="855"/>
                </a:cxn>
                <a:cxn ang="0">
                  <a:pos x="1261" y="675"/>
                </a:cxn>
                <a:cxn ang="0">
                  <a:pos x="1333" y="603"/>
                </a:cxn>
                <a:cxn ang="0">
                  <a:pos x="1378" y="486"/>
                </a:cxn>
                <a:cxn ang="0">
                  <a:pos x="1396" y="432"/>
                </a:cxn>
                <a:cxn ang="0">
                  <a:pos x="1378" y="378"/>
                </a:cxn>
                <a:cxn ang="0">
                  <a:pos x="1369" y="351"/>
                </a:cxn>
                <a:cxn ang="0">
                  <a:pos x="1396" y="234"/>
                </a:cxn>
                <a:cxn ang="0">
                  <a:pos x="1387" y="117"/>
                </a:cxn>
                <a:cxn ang="0">
                  <a:pos x="1333" y="99"/>
                </a:cxn>
                <a:cxn ang="0">
                  <a:pos x="1261" y="126"/>
                </a:cxn>
                <a:cxn ang="0">
                  <a:pos x="1207" y="144"/>
                </a:cxn>
                <a:cxn ang="0">
                  <a:pos x="1180" y="153"/>
                </a:cxn>
                <a:cxn ang="0">
                  <a:pos x="973" y="90"/>
                </a:cxn>
                <a:cxn ang="0">
                  <a:pos x="892" y="36"/>
                </a:cxn>
                <a:cxn ang="0">
                  <a:pos x="865" y="18"/>
                </a:cxn>
                <a:cxn ang="0">
                  <a:pos x="838" y="0"/>
                </a:cxn>
                <a:cxn ang="0">
                  <a:pos x="766" y="9"/>
                </a:cxn>
                <a:cxn ang="0">
                  <a:pos x="739" y="27"/>
                </a:cxn>
                <a:cxn ang="0">
                  <a:pos x="685" y="9"/>
                </a:cxn>
                <a:cxn ang="0">
                  <a:pos x="595" y="45"/>
                </a:cxn>
                <a:cxn ang="0">
                  <a:pos x="568" y="72"/>
                </a:cxn>
                <a:cxn ang="0">
                  <a:pos x="541" y="81"/>
                </a:cxn>
                <a:cxn ang="0">
                  <a:pos x="424" y="126"/>
                </a:cxn>
                <a:cxn ang="0">
                  <a:pos x="100" y="117"/>
                </a:cxn>
                <a:cxn ang="0">
                  <a:pos x="1" y="306"/>
                </a:cxn>
                <a:cxn ang="0">
                  <a:pos x="64" y="495"/>
                </a:cxn>
                <a:cxn ang="0">
                  <a:pos x="82" y="522"/>
                </a:cxn>
                <a:cxn ang="0">
                  <a:pos x="136" y="558"/>
                </a:cxn>
                <a:cxn ang="0">
                  <a:pos x="235" y="693"/>
                </a:cxn>
                <a:cxn ang="0">
                  <a:pos x="289" y="774"/>
                </a:cxn>
                <a:cxn ang="0">
                  <a:pos x="352" y="963"/>
                </a:cxn>
                <a:cxn ang="0">
                  <a:pos x="370" y="1053"/>
                </a:cxn>
                <a:cxn ang="0">
                  <a:pos x="397" y="1296"/>
                </a:cxn>
                <a:cxn ang="0">
                  <a:pos x="424" y="1440"/>
                </a:cxn>
                <a:cxn ang="0">
                  <a:pos x="460" y="1962"/>
                </a:cxn>
                <a:cxn ang="0">
                  <a:pos x="451" y="2025"/>
                </a:cxn>
                <a:cxn ang="0">
                  <a:pos x="460" y="2052"/>
                </a:cxn>
                <a:cxn ang="0">
                  <a:pos x="451" y="2259"/>
                </a:cxn>
              </a:cxnLst>
              <a:rect l="0" t="0" r="r" b="b"/>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cmpd="sng">
              <a:solidFill>
                <a:schemeClr val="tx2"/>
              </a:solidFill>
              <a:round/>
              <a:headEnd/>
              <a:tailEn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grpSp>
      <p:grpSp>
        <p:nvGrpSpPr>
          <p:cNvPr id="135171" name="Group 1029">
            <a:extLst>
              <a:ext uri="{FF2B5EF4-FFF2-40B4-BE49-F238E27FC236}">
                <a16:creationId xmlns:a16="http://schemas.microsoft.com/office/drawing/2014/main" id="{347584CB-D655-F946-9FF4-1CDE2C05216B}"/>
              </a:ext>
            </a:extLst>
          </p:cNvPr>
          <p:cNvGrpSpPr>
            <a:grpSpLocks/>
          </p:cNvGrpSpPr>
          <p:nvPr/>
        </p:nvGrpSpPr>
        <p:grpSpPr bwMode="auto">
          <a:xfrm>
            <a:off x="6448425" y="3200400"/>
            <a:ext cx="2271713" cy="460375"/>
            <a:chOff x="4062" y="2016"/>
            <a:chExt cx="1431" cy="290"/>
          </a:xfrm>
        </p:grpSpPr>
        <p:sp>
          <p:nvSpPr>
            <p:cNvPr id="135183" name="Freeform 1030">
              <a:extLst>
                <a:ext uri="{FF2B5EF4-FFF2-40B4-BE49-F238E27FC236}">
                  <a16:creationId xmlns:a16="http://schemas.microsoft.com/office/drawing/2014/main" id="{1DB120E2-C5F1-2C41-9B1F-4C54AA77E7B3}"/>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5184" name="Freeform 1031">
              <a:extLst>
                <a:ext uri="{FF2B5EF4-FFF2-40B4-BE49-F238E27FC236}">
                  <a16:creationId xmlns:a16="http://schemas.microsoft.com/office/drawing/2014/main" id="{2DA7EA2C-A437-2144-AA2B-A6F5780F596C}"/>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35172" name="Group 1032">
            <a:extLst>
              <a:ext uri="{FF2B5EF4-FFF2-40B4-BE49-F238E27FC236}">
                <a16:creationId xmlns:a16="http://schemas.microsoft.com/office/drawing/2014/main" id="{38EE8453-AB2A-524B-B62A-3A1AE59CA264}"/>
              </a:ext>
            </a:extLst>
          </p:cNvPr>
          <p:cNvGrpSpPr>
            <a:grpSpLocks/>
          </p:cNvGrpSpPr>
          <p:nvPr/>
        </p:nvGrpSpPr>
        <p:grpSpPr bwMode="auto">
          <a:xfrm>
            <a:off x="6200775" y="1828800"/>
            <a:ext cx="2835275" cy="3028950"/>
            <a:chOff x="3906" y="1152"/>
            <a:chExt cx="1786" cy="1908"/>
          </a:xfrm>
        </p:grpSpPr>
        <p:sp>
          <p:nvSpPr>
            <p:cNvPr id="328713" name="Freeform 1033">
              <a:extLst>
                <a:ext uri="{FF2B5EF4-FFF2-40B4-BE49-F238E27FC236}">
                  <a16:creationId xmlns:a16="http://schemas.microsoft.com/office/drawing/2014/main" id="{CDBC319B-B836-E944-A27A-34B2A93EB218}"/>
                </a:ext>
              </a:extLst>
            </p:cNvPr>
            <p:cNvSpPr>
              <a:spLocks/>
            </p:cNvSpPr>
            <p:nvPr/>
          </p:nvSpPr>
          <p:spPr bwMode="auto">
            <a:xfrm>
              <a:off x="3906" y="1206"/>
              <a:ext cx="477" cy="1854"/>
            </a:xfrm>
            <a:custGeom>
              <a:avLst/>
              <a:gdLst/>
              <a:ahLst/>
              <a:cxnLst>
                <a:cxn ang="0">
                  <a:pos x="342" y="0"/>
                </a:cxn>
                <a:cxn ang="0">
                  <a:pos x="279" y="18"/>
                </a:cxn>
                <a:cxn ang="0">
                  <a:pos x="225" y="54"/>
                </a:cxn>
                <a:cxn ang="0">
                  <a:pos x="207" y="108"/>
                </a:cxn>
                <a:cxn ang="0">
                  <a:pos x="189" y="135"/>
                </a:cxn>
                <a:cxn ang="0">
                  <a:pos x="162" y="216"/>
                </a:cxn>
                <a:cxn ang="0">
                  <a:pos x="117" y="297"/>
                </a:cxn>
                <a:cxn ang="0">
                  <a:pos x="72" y="450"/>
                </a:cxn>
                <a:cxn ang="0">
                  <a:pos x="18" y="675"/>
                </a:cxn>
                <a:cxn ang="0">
                  <a:pos x="0" y="891"/>
                </a:cxn>
                <a:cxn ang="0">
                  <a:pos x="9" y="1143"/>
                </a:cxn>
                <a:cxn ang="0">
                  <a:pos x="54" y="1305"/>
                </a:cxn>
                <a:cxn ang="0">
                  <a:pos x="180" y="1575"/>
                </a:cxn>
                <a:cxn ang="0">
                  <a:pos x="234" y="1656"/>
                </a:cxn>
                <a:cxn ang="0">
                  <a:pos x="288" y="1683"/>
                </a:cxn>
                <a:cxn ang="0">
                  <a:pos x="360" y="1746"/>
                </a:cxn>
                <a:cxn ang="0">
                  <a:pos x="387" y="1764"/>
                </a:cxn>
                <a:cxn ang="0">
                  <a:pos x="477" y="1854"/>
                </a:cxn>
              </a:cxnLst>
              <a:rect l="0" t="0" r="r" b="b"/>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cmpd="sng">
              <a:solidFill>
                <a:schemeClr val="accent1"/>
              </a:solidFill>
              <a:round/>
              <a:headEnd/>
              <a:tailEn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sp>
          <p:nvSpPr>
            <p:cNvPr id="328714" name="Freeform 1034">
              <a:extLst>
                <a:ext uri="{FF2B5EF4-FFF2-40B4-BE49-F238E27FC236}">
                  <a16:creationId xmlns:a16="http://schemas.microsoft.com/office/drawing/2014/main" id="{39D448C6-178E-B64A-9CE1-99439C44411E}"/>
                </a:ext>
              </a:extLst>
            </p:cNvPr>
            <p:cNvSpPr>
              <a:spLocks/>
            </p:cNvSpPr>
            <p:nvPr/>
          </p:nvSpPr>
          <p:spPr bwMode="auto">
            <a:xfrm>
              <a:off x="5232" y="1152"/>
              <a:ext cx="460" cy="1800"/>
            </a:xfrm>
            <a:custGeom>
              <a:avLst/>
              <a:gdLst/>
              <a:ahLst/>
              <a:cxnLst>
                <a:cxn ang="0">
                  <a:pos x="54" y="0"/>
                </a:cxn>
                <a:cxn ang="0">
                  <a:pos x="90" y="54"/>
                </a:cxn>
                <a:cxn ang="0">
                  <a:pos x="171" y="99"/>
                </a:cxn>
                <a:cxn ang="0">
                  <a:pos x="216" y="144"/>
                </a:cxn>
                <a:cxn ang="0">
                  <a:pos x="261" y="189"/>
                </a:cxn>
                <a:cxn ang="0">
                  <a:pos x="279" y="216"/>
                </a:cxn>
                <a:cxn ang="0">
                  <a:pos x="306" y="234"/>
                </a:cxn>
                <a:cxn ang="0">
                  <a:pos x="378" y="342"/>
                </a:cxn>
                <a:cxn ang="0">
                  <a:pos x="405" y="423"/>
                </a:cxn>
                <a:cxn ang="0">
                  <a:pos x="450" y="576"/>
                </a:cxn>
                <a:cxn ang="0">
                  <a:pos x="414" y="990"/>
                </a:cxn>
                <a:cxn ang="0">
                  <a:pos x="396" y="1170"/>
                </a:cxn>
                <a:cxn ang="0">
                  <a:pos x="243" y="1557"/>
                </a:cxn>
                <a:cxn ang="0">
                  <a:pos x="99" y="1692"/>
                </a:cxn>
                <a:cxn ang="0">
                  <a:pos x="45" y="1728"/>
                </a:cxn>
                <a:cxn ang="0">
                  <a:pos x="0" y="1800"/>
                </a:cxn>
              </a:cxnLst>
              <a:rect l="0" t="0" r="r" b="b"/>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cmpd="sng">
              <a:solidFill>
                <a:schemeClr val="accent1"/>
              </a:solidFill>
              <a:round/>
              <a:headEnd/>
              <a:tailEn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grpSp>
      <p:grpSp>
        <p:nvGrpSpPr>
          <p:cNvPr id="135173" name="Group 1035">
            <a:extLst>
              <a:ext uri="{FF2B5EF4-FFF2-40B4-BE49-F238E27FC236}">
                <a16:creationId xmlns:a16="http://schemas.microsoft.com/office/drawing/2014/main" id="{01238DB2-2D39-1946-92FF-5DE3E0A9D0DA}"/>
              </a:ext>
            </a:extLst>
          </p:cNvPr>
          <p:cNvGrpSpPr>
            <a:grpSpLocks/>
          </p:cNvGrpSpPr>
          <p:nvPr/>
        </p:nvGrpSpPr>
        <p:grpSpPr bwMode="auto">
          <a:xfrm>
            <a:off x="5522913" y="-381000"/>
            <a:ext cx="1639887" cy="7315200"/>
            <a:chOff x="3413" y="-144"/>
            <a:chExt cx="1033" cy="4419"/>
          </a:xfrm>
        </p:grpSpPr>
        <p:sp>
          <p:nvSpPr>
            <p:cNvPr id="328716" name="Freeform 1036">
              <a:extLst>
                <a:ext uri="{FF2B5EF4-FFF2-40B4-BE49-F238E27FC236}">
                  <a16:creationId xmlns:a16="http://schemas.microsoft.com/office/drawing/2014/main" id="{99E3061A-3C4D-3D4F-80B8-E649E0F266E1}"/>
                </a:ext>
              </a:extLst>
            </p:cNvPr>
            <p:cNvSpPr>
              <a:spLocks/>
            </p:cNvSpPr>
            <p:nvPr/>
          </p:nvSpPr>
          <p:spPr bwMode="auto">
            <a:xfrm>
              <a:off x="3807" y="-144"/>
              <a:ext cx="639" cy="4401"/>
            </a:xfrm>
            <a:custGeom>
              <a:avLst/>
              <a:gdLst/>
              <a:ahLst/>
              <a:cxnLst>
                <a:cxn ang="0">
                  <a:pos x="522" y="0"/>
                </a:cxn>
                <a:cxn ang="0">
                  <a:pos x="486" y="603"/>
                </a:cxn>
                <a:cxn ang="0">
                  <a:pos x="450" y="774"/>
                </a:cxn>
                <a:cxn ang="0">
                  <a:pos x="387" y="963"/>
                </a:cxn>
                <a:cxn ang="0">
                  <a:pos x="279" y="1287"/>
                </a:cxn>
                <a:cxn ang="0">
                  <a:pos x="135" y="1629"/>
                </a:cxn>
                <a:cxn ang="0">
                  <a:pos x="0" y="2223"/>
                </a:cxn>
                <a:cxn ang="0">
                  <a:pos x="36" y="2718"/>
                </a:cxn>
                <a:cxn ang="0">
                  <a:pos x="162" y="3123"/>
                </a:cxn>
                <a:cxn ang="0">
                  <a:pos x="234" y="3321"/>
                </a:cxn>
                <a:cxn ang="0">
                  <a:pos x="270" y="3456"/>
                </a:cxn>
                <a:cxn ang="0">
                  <a:pos x="288" y="3492"/>
                </a:cxn>
                <a:cxn ang="0">
                  <a:pos x="360" y="3699"/>
                </a:cxn>
                <a:cxn ang="0">
                  <a:pos x="432" y="3915"/>
                </a:cxn>
                <a:cxn ang="0">
                  <a:pos x="450" y="3942"/>
                </a:cxn>
                <a:cxn ang="0">
                  <a:pos x="513" y="4104"/>
                </a:cxn>
                <a:cxn ang="0">
                  <a:pos x="558" y="4185"/>
                </a:cxn>
                <a:cxn ang="0">
                  <a:pos x="594" y="4293"/>
                </a:cxn>
                <a:cxn ang="0">
                  <a:pos x="612" y="4320"/>
                </a:cxn>
                <a:cxn ang="0">
                  <a:pos x="630" y="4374"/>
                </a:cxn>
                <a:cxn ang="0">
                  <a:pos x="639" y="4401"/>
                </a:cxn>
              </a:cxnLst>
              <a:rect l="0" t="0" r="r" b="b"/>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cmpd="sng">
              <a:solidFill>
                <a:srgbClr val="F52705"/>
              </a:solidFill>
              <a:round/>
              <a:headEnd/>
              <a:tailEn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sp>
          <p:nvSpPr>
            <p:cNvPr id="328717" name="Freeform 1037">
              <a:extLst>
                <a:ext uri="{FF2B5EF4-FFF2-40B4-BE49-F238E27FC236}">
                  <a16:creationId xmlns:a16="http://schemas.microsoft.com/office/drawing/2014/main" id="{72021BC9-D660-7B46-B8C5-DE398FD119B4}"/>
                </a:ext>
              </a:extLst>
            </p:cNvPr>
            <p:cNvSpPr>
              <a:spLocks/>
            </p:cNvSpPr>
            <p:nvPr/>
          </p:nvSpPr>
          <p:spPr bwMode="auto">
            <a:xfrm>
              <a:off x="3413" y="-117"/>
              <a:ext cx="736" cy="4392"/>
            </a:xfrm>
            <a:custGeom>
              <a:avLst/>
              <a:gdLst/>
              <a:ahLst/>
              <a:cxnLst>
                <a:cxn ang="0">
                  <a:pos x="691" y="0"/>
                </a:cxn>
                <a:cxn ang="0">
                  <a:pos x="646" y="414"/>
                </a:cxn>
                <a:cxn ang="0">
                  <a:pos x="538" y="828"/>
                </a:cxn>
                <a:cxn ang="0">
                  <a:pos x="502" y="936"/>
                </a:cxn>
                <a:cxn ang="0">
                  <a:pos x="457" y="1107"/>
                </a:cxn>
                <a:cxn ang="0">
                  <a:pos x="376" y="1368"/>
                </a:cxn>
                <a:cxn ang="0">
                  <a:pos x="322" y="1503"/>
                </a:cxn>
                <a:cxn ang="0">
                  <a:pos x="268" y="1638"/>
                </a:cxn>
                <a:cxn ang="0">
                  <a:pos x="223" y="1791"/>
                </a:cxn>
                <a:cxn ang="0">
                  <a:pos x="187" y="1926"/>
                </a:cxn>
                <a:cxn ang="0">
                  <a:pos x="169" y="1980"/>
                </a:cxn>
                <a:cxn ang="0">
                  <a:pos x="160" y="2007"/>
                </a:cxn>
                <a:cxn ang="0">
                  <a:pos x="151" y="2268"/>
                </a:cxn>
                <a:cxn ang="0">
                  <a:pos x="160" y="3627"/>
                </a:cxn>
                <a:cxn ang="0">
                  <a:pos x="52" y="4212"/>
                </a:cxn>
                <a:cxn ang="0">
                  <a:pos x="25" y="4392"/>
                </a:cxn>
              </a:cxnLst>
              <a:rect l="0" t="0" r="r" b="b"/>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cmpd="sng">
              <a:solidFill>
                <a:srgbClr val="F52705"/>
              </a:solidFill>
              <a:round/>
              <a:headEnd/>
              <a:tailEn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sp>
          <p:nvSpPr>
            <p:cNvPr id="328718" name="Freeform 1038">
              <a:extLst>
                <a:ext uri="{FF2B5EF4-FFF2-40B4-BE49-F238E27FC236}">
                  <a16:creationId xmlns:a16="http://schemas.microsoft.com/office/drawing/2014/main" id="{10784602-4B6C-C944-82DC-E6CE46997BB1}"/>
                </a:ext>
              </a:extLst>
            </p:cNvPr>
            <p:cNvSpPr>
              <a:spLocks/>
            </p:cNvSpPr>
            <p:nvPr/>
          </p:nvSpPr>
          <p:spPr bwMode="auto">
            <a:xfrm>
              <a:off x="3681" y="2942"/>
              <a:ext cx="513" cy="1333"/>
            </a:xfrm>
            <a:custGeom>
              <a:avLst/>
              <a:gdLst/>
              <a:ahLst/>
              <a:cxnLst>
                <a:cxn ang="0">
                  <a:pos x="0" y="1306"/>
                </a:cxn>
                <a:cxn ang="0">
                  <a:pos x="72" y="901"/>
                </a:cxn>
                <a:cxn ang="0">
                  <a:pos x="126" y="505"/>
                </a:cxn>
                <a:cxn ang="0">
                  <a:pos x="117" y="199"/>
                </a:cxn>
                <a:cxn ang="0">
                  <a:pos x="90" y="64"/>
                </a:cxn>
                <a:cxn ang="0">
                  <a:pos x="81" y="10"/>
                </a:cxn>
                <a:cxn ang="0">
                  <a:pos x="99" y="37"/>
                </a:cxn>
                <a:cxn ang="0">
                  <a:pos x="108" y="64"/>
                </a:cxn>
                <a:cxn ang="0">
                  <a:pos x="135" y="181"/>
                </a:cxn>
                <a:cxn ang="0">
                  <a:pos x="171" y="262"/>
                </a:cxn>
                <a:cxn ang="0">
                  <a:pos x="234" y="451"/>
                </a:cxn>
                <a:cxn ang="0">
                  <a:pos x="306" y="694"/>
                </a:cxn>
                <a:cxn ang="0">
                  <a:pos x="351" y="892"/>
                </a:cxn>
                <a:cxn ang="0">
                  <a:pos x="369" y="919"/>
                </a:cxn>
                <a:cxn ang="0">
                  <a:pos x="414" y="1054"/>
                </a:cxn>
                <a:cxn ang="0">
                  <a:pos x="450" y="1162"/>
                </a:cxn>
                <a:cxn ang="0">
                  <a:pos x="513" y="1333"/>
                </a:cxn>
              </a:cxnLst>
              <a:rect l="0" t="0" r="r" b="b"/>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cmpd="sng">
              <a:solidFill>
                <a:srgbClr val="F52705"/>
              </a:solidFill>
              <a:round/>
              <a:headEnd/>
              <a:tailEnd/>
            </a:ln>
            <a:effectLst>
              <a:outerShdw blurRad="63500" dist="38099" dir="2700000" algn="ctr" rotWithShape="0">
                <a:schemeClr val="bg2">
                  <a:alpha val="74998"/>
                </a:schemeClr>
              </a:outerShdw>
            </a:effectLst>
          </p:spPr>
          <p:txBody>
            <a:bodyPr/>
            <a:lstStyle/>
            <a:p>
              <a:pPr>
                <a:defRPr/>
              </a:pPr>
              <a:endParaRPr lang="en-US" dirty="0">
                <a:latin typeface="Microsoft Tai Le Regular"/>
                <a:ea typeface="+mn-ea"/>
              </a:endParaRPr>
            </a:p>
          </p:txBody>
        </p:sp>
      </p:grpSp>
      <p:sp>
        <p:nvSpPr>
          <p:cNvPr id="328719" name="Text Box 1039">
            <a:extLst>
              <a:ext uri="{FF2B5EF4-FFF2-40B4-BE49-F238E27FC236}">
                <a16:creationId xmlns:a16="http://schemas.microsoft.com/office/drawing/2014/main" id="{4ADA499C-895D-6D49-BE66-519A0EA88438}"/>
              </a:ext>
            </a:extLst>
          </p:cNvPr>
          <p:cNvSpPr txBox="1">
            <a:spLocks noChangeArrowheads="1"/>
          </p:cNvSpPr>
          <p:nvPr/>
        </p:nvSpPr>
        <p:spPr bwMode="auto">
          <a:xfrm>
            <a:off x="1143000" y="2819400"/>
            <a:ext cx="26670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endParaRPr lang="en-US" dirty="0">
              <a:latin typeface="Microsoft Tai Le Regular"/>
              <a:ea typeface="+mn-ea"/>
            </a:endParaRPr>
          </a:p>
        </p:txBody>
      </p:sp>
      <p:pic>
        <p:nvPicPr>
          <p:cNvPr id="135175" name="Picture 1040" descr="C:\new beginnings\animations\Cartilage_an_01322.gif">
            <a:extLst>
              <a:ext uri="{FF2B5EF4-FFF2-40B4-BE49-F238E27FC236}">
                <a16:creationId xmlns:a16="http://schemas.microsoft.com/office/drawing/2014/main" id="{547F4BE6-D500-AA40-BEB2-ABCEA91E5D86}"/>
              </a:ext>
            </a:extLst>
          </p:cNvPr>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397000"/>
            <a:ext cx="6096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21" name="Picture 1041" descr="C:\untitled1.bmp">
            <a:extLst>
              <a:ext uri="{FF2B5EF4-FFF2-40B4-BE49-F238E27FC236}">
                <a16:creationId xmlns:a16="http://schemas.microsoft.com/office/drawing/2014/main" id="{6DBB612C-09CD-654B-A780-E2487DA1A40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304800"/>
            <a:ext cx="5029200" cy="754063"/>
          </a:xfrm>
          <a:prstGeom prst="rect">
            <a:avLst/>
          </a:prstGeom>
          <a:noFill/>
          <a:ln w="38100">
            <a:solidFill>
              <a:schemeClr val="tx2"/>
            </a:solidFill>
            <a:miter lim="800000"/>
            <a:headEnd/>
            <a:tailEnd/>
          </a:ln>
          <a:effectLst>
            <a:outerShdw blurRad="63500" dist="38099" dir="2700000" algn="ctr" rotWithShape="0">
              <a:schemeClr val="bg2">
                <a:alpha val="74998"/>
              </a:schemeClr>
            </a:outerShdw>
          </a:effectLst>
        </p:spPr>
      </p:pic>
      <p:pic>
        <p:nvPicPr>
          <p:cNvPr id="135177" name="Picture 1042" descr="C:\Documents and Settings\Administrator\My Documents\My Pictures\32137614.jpg">
            <a:extLst>
              <a:ext uri="{FF2B5EF4-FFF2-40B4-BE49-F238E27FC236}">
                <a16:creationId xmlns:a16="http://schemas.microsoft.com/office/drawing/2014/main" id="{23E5B56C-037A-B64C-BAE6-0B7D596DD88F}"/>
              </a:ext>
            </a:extLst>
          </p:cNvPr>
          <p:cNvPicPr>
            <a:picLocks noChangeAspect="1" noChangeArrowheads="1"/>
          </p:cNvPicPr>
          <p:nvPr/>
        </p:nvPicPr>
        <p:blipFill>
          <a:blip r:embed="rId4" cstate="email">
            <a:lum bright="6000" contrast="12000"/>
            <a:extLst>
              <a:ext uri="{28A0092B-C50C-407E-A947-70E740481C1C}">
                <a14:useLocalDpi xmlns:a14="http://schemas.microsoft.com/office/drawing/2010/main"/>
              </a:ext>
            </a:extLst>
          </a:blip>
          <a:srcRect/>
          <a:stretch>
            <a:fillRect/>
          </a:stretch>
        </p:blipFill>
        <p:spPr bwMode="auto">
          <a:xfrm>
            <a:off x="685800" y="2514600"/>
            <a:ext cx="3810000" cy="40386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pull dir="u"/>
      </p:transition>
    </mc:Choice>
    <mc:Fallback xmlns="">
      <p:transition>
        <p:pull dir="u"/>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ext Box 1026">
            <a:extLst>
              <a:ext uri="{FF2B5EF4-FFF2-40B4-BE49-F238E27FC236}">
                <a16:creationId xmlns:a16="http://schemas.microsoft.com/office/drawing/2014/main" id="{0AB7D91F-241D-C144-93B5-5E62F311542D}"/>
              </a:ext>
            </a:extLst>
          </p:cNvPr>
          <p:cNvSpPr txBox="1">
            <a:spLocks noChangeArrowheads="1"/>
          </p:cNvSpPr>
          <p:nvPr/>
        </p:nvSpPr>
        <p:spPr bwMode="auto">
          <a:xfrm>
            <a:off x="5562600" y="0"/>
            <a:ext cx="3200400" cy="10064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sz="6000" dirty="0">
                <a:latin typeface="Microsoft Tai Le Regular"/>
                <a:ea typeface="+mn-ea"/>
              </a:rPr>
              <a:t>Exercise</a:t>
            </a:r>
          </a:p>
        </p:txBody>
      </p:sp>
      <p:sp>
        <p:nvSpPr>
          <p:cNvPr id="329731" name="Text Box 1027">
            <a:extLst>
              <a:ext uri="{FF2B5EF4-FFF2-40B4-BE49-F238E27FC236}">
                <a16:creationId xmlns:a16="http://schemas.microsoft.com/office/drawing/2014/main" id="{4BB951A8-87A7-E146-933D-B412EA849DC1}"/>
              </a:ext>
            </a:extLst>
          </p:cNvPr>
          <p:cNvSpPr txBox="1">
            <a:spLocks noChangeArrowheads="1"/>
          </p:cNvSpPr>
          <p:nvPr/>
        </p:nvSpPr>
        <p:spPr bwMode="auto">
          <a:xfrm>
            <a:off x="342900" y="1295400"/>
            <a:ext cx="4800600" cy="5009064"/>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flatTx/>
          </a:bodyPr>
          <a:lstStyle/>
          <a:p>
            <a:pPr algn="l">
              <a:lnSpc>
                <a:spcPct val="150000"/>
              </a:lnSpc>
              <a:spcBef>
                <a:spcPct val="50000"/>
              </a:spcBef>
              <a:defRPr/>
            </a:pPr>
            <a:r>
              <a:rPr lang="en-US" sz="3600" dirty="0">
                <a:latin typeface="Microsoft Tai Le Regular"/>
                <a:ea typeface="+mn-ea"/>
              </a:rPr>
              <a:t>Cartilage has no blood supply.  It depends on cyclic weight bearing to pump or squeeze  nutrients in and out of its sponge like matrix.</a:t>
            </a:r>
          </a:p>
        </p:txBody>
      </p:sp>
      <p:pic>
        <p:nvPicPr>
          <p:cNvPr id="136196" name="Picture 1028" descr="C:\Documents and Settings\Administrator\My Documents\My Pictures\cartilage walking.gif">
            <a:extLst>
              <a:ext uri="{FF2B5EF4-FFF2-40B4-BE49-F238E27FC236}">
                <a16:creationId xmlns:a16="http://schemas.microsoft.com/office/drawing/2014/main" id="{FD4851BC-48A8-924C-BC9F-27B2FC35F73D}"/>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410200" y="1066800"/>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3" name="Rectangle 1029">
            <a:extLst>
              <a:ext uri="{FF2B5EF4-FFF2-40B4-BE49-F238E27FC236}">
                <a16:creationId xmlns:a16="http://schemas.microsoft.com/office/drawing/2014/main" id="{5DAD7CDB-67B2-A049-A16C-97D4DA0B6C79}"/>
              </a:ext>
            </a:extLst>
          </p:cNvPr>
          <p:cNvSpPr>
            <a:spLocks noChangeArrowheads="1"/>
          </p:cNvSpPr>
          <p:nvPr/>
        </p:nvSpPr>
        <p:spPr bwMode="auto">
          <a:xfrm>
            <a:off x="5486400" y="6553200"/>
            <a:ext cx="76200" cy="76200"/>
          </a:xfrm>
          <a:prstGeom prst="rect">
            <a:avLst/>
          </a:prstGeom>
          <a:solidFill>
            <a:schemeClr val="bg2"/>
          </a:solidFill>
          <a:ln w="9525">
            <a:solidFill>
              <a:srgbClr val="000000"/>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dirty="0">
              <a:latin typeface="Microsoft Tai Le Regular"/>
              <a:ea typeface="+mn-ea"/>
            </a:endParaRPr>
          </a:p>
        </p:txBody>
      </p:sp>
      <p:pic>
        <p:nvPicPr>
          <p:cNvPr id="329734" name="Picture 1030" descr="C:\untitled1.bmp">
            <a:extLst>
              <a:ext uri="{FF2B5EF4-FFF2-40B4-BE49-F238E27FC236}">
                <a16:creationId xmlns:a16="http://schemas.microsoft.com/office/drawing/2014/main" id="{85C845F1-D127-8445-BE83-7CD2080E4C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304800"/>
            <a:ext cx="5029200" cy="754063"/>
          </a:xfrm>
          <a:prstGeom prst="rect">
            <a:avLst/>
          </a:prstGeom>
          <a:noFill/>
          <a:ln w="38100">
            <a:solidFill>
              <a:schemeClr val="tx2"/>
            </a:solidFill>
            <a:miter lim="800000"/>
            <a:headEnd/>
            <a:tailEnd/>
          </a:ln>
          <a:effectLst>
            <a:outerShdw blurRad="63500" dist="38099" dir="2700000" algn="ctr" rotWithShape="0">
              <a:schemeClr val="bg2">
                <a:alpha val="74998"/>
              </a:schemeClr>
            </a:outerShdw>
          </a:effectLst>
        </p:spPr>
      </p:pic>
    </p:spTree>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Group 2">
            <a:extLst>
              <a:ext uri="{FF2B5EF4-FFF2-40B4-BE49-F238E27FC236}">
                <a16:creationId xmlns:a16="http://schemas.microsoft.com/office/drawing/2014/main" id="{9B1B8AB4-661F-9D4A-AC03-0C4D2D99599A}"/>
              </a:ext>
            </a:extLst>
          </p:cNvPr>
          <p:cNvGrpSpPr>
            <a:grpSpLocks/>
          </p:cNvGrpSpPr>
          <p:nvPr/>
        </p:nvGrpSpPr>
        <p:grpSpPr bwMode="auto">
          <a:xfrm>
            <a:off x="0" y="0"/>
            <a:ext cx="9153525" cy="6858000"/>
            <a:chOff x="0" y="0"/>
            <a:chExt cx="5766" cy="4320"/>
          </a:xfrm>
        </p:grpSpPr>
        <p:sp>
          <p:nvSpPr>
            <p:cNvPr id="138249" name="Rectangle 3">
              <a:extLst>
                <a:ext uri="{FF2B5EF4-FFF2-40B4-BE49-F238E27FC236}">
                  <a16:creationId xmlns:a16="http://schemas.microsoft.com/office/drawing/2014/main" id="{1E94FB6C-439E-3940-B2AF-400991529A73}"/>
                </a:ext>
              </a:extLst>
            </p:cNvPr>
            <p:cNvSpPr>
              <a:spLocks noChangeArrowheads="1"/>
            </p:cNvSpPr>
            <p:nvPr/>
          </p:nvSpPr>
          <p:spPr bwMode="auto">
            <a:xfrm>
              <a:off x="0" y="0"/>
              <a:ext cx="5760" cy="432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8250" name="Freeform 4">
              <a:extLst>
                <a:ext uri="{FF2B5EF4-FFF2-40B4-BE49-F238E27FC236}">
                  <a16:creationId xmlns:a16="http://schemas.microsoft.com/office/drawing/2014/main" id="{7523B10E-FA5A-304E-AC03-D306BCE2C025}"/>
                </a:ext>
              </a:extLst>
            </p:cNvPr>
            <p:cNvSpPr>
              <a:spLocks/>
            </p:cNvSpPr>
            <p:nvPr/>
          </p:nvSpPr>
          <p:spPr bwMode="white">
            <a:xfrm>
              <a:off x="0" y="2828"/>
              <a:ext cx="3625" cy="1492"/>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8251" name="Freeform 5">
              <a:extLst>
                <a:ext uri="{FF2B5EF4-FFF2-40B4-BE49-F238E27FC236}">
                  <a16:creationId xmlns:a16="http://schemas.microsoft.com/office/drawing/2014/main" id="{581F0BC4-0201-3D4E-B27A-E38D51E8CB32}"/>
                </a:ext>
              </a:extLst>
            </p:cNvPr>
            <p:cNvSpPr>
              <a:spLocks/>
            </p:cNvSpPr>
            <p:nvPr/>
          </p:nvSpPr>
          <p:spPr bwMode="white">
            <a:xfrm>
              <a:off x="0" y="2418"/>
              <a:ext cx="5143" cy="1902"/>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8252" name="Freeform 6">
              <a:extLst>
                <a:ext uri="{FF2B5EF4-FFF2-40B4-BE49-F238E27FC236}">
                  <a16:creationId xmlns:a16="http://schemas.microsoft.com/office/drawing/2014/main" id="{19611CA7-E220-EF43-AB58-8DB1E197FFFF}"/>
                </a:ext>
              </a:extLst>
            </p:cNvPr>
            <p:cNvSpPr>
              <a:spLocks/>
            </p:cNvSpPr>
            <p:nvPr/>
          </p:nvSpPr>
          <p:spPr bwMode="white">
            <a:xfrm>
              <a:off x="6" y="1995"/>
              <a:ext cx="5760" cy="2325"/>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8253" name="Freeform 7">
              <a:extLst>
                <a:ext uri="{FF2B5EF4-FFF2-40B4-BE49-F238E27FC236}">
                  <a16:creationId xmlns:a16="http://schemas.microsoft.com/office/drawing/2014/main" id="{BBE45C48-092A-E843-88C8-38E08020B160}"/>
                </a:ext>
              </a:extLst>
            </p:cNvPr>
            <p:cNvSpPr>
              <a:spLocks/>
            </p:cNvSpPr>
            <p:nvPr/>
          </p:nvSpPr>
          <p:spPr bwMode="white">
            <a:xfrm>
              <a:off x="6" y="1563"/>
              <a:ext cx="5760" cy="1573"/>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8254" name="Freeform 8">
              <a:extLst>
                <a:ext uri="{FF2B5EF4-FFF2-40B4-BE49-F238E27FC236}">
                  <a16:creationId xmlns:a16="http://schemas.microsoft.com/office/drawing/2014/main" id="{F7375982-92DF-1E40-9EC5-E5A3BDADC3B0}"/>
                </a:ext>
              </a:extLst>
            </p:cNvPr>
            <p:cNvSpPr>
              <a:spLocks/>
            </p:cNvSpPr>
            <p:nvPr/>
          </p:nvSpPr>
          <p:spPr bwMode="white">
            <a:xfrm>
              <a:off x="6" y="1143"/>
              <a:ext cx="5760" cy="970"/>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8255" name="Freeform 9">
              <a:extLst>
                <a:ext uri="{FF2B5EF4-FFF2-40B4-BE49-F238E27FC236}">
                  <a16:creationId xmlns:a16="http://schemas.microsoft.com/office/drawing/2014/main" id="{B83E33C6-AA18-434B-83F4-9D78CD08FEDF}"/>
                </a:ext>
              </a:extLst>
            </p:cNvPr>
            <p:cNvSpPr>
              <a:spLocks/>
            </p:cNvSpPr>
            <p:nvPr/>
          </p:nvSpPr>
          <p:spPr bwMode="white">
            <a:xfrm>
              <a:off x="6" y="0"/>
              <a:ext cx="5760" cy="1060"/>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8256" name="Freeform 10">
              <a:extLst>
                <a:ext uri="{FF2B5EF4-FFF2-40B4-BE49-F238E27FC236}">
                  <a16:creationId xmlns:a16="http://schemas.microsoft.com/office/drawing/2014/main" id="{0B190247-575A-6540-959A-2B7EBF3D5E36}"/>
                </a:ext>
              </a:extLst>
            </p:cNvPr>
            <p:cNvSpPr>
              <a:spLocks/>
            </p:cNvSpPr>
            <p:nvPr/>
          </p:nvSpPr>
          <p:spPr bwMode="white">
            <a:xfrm>
              <a:off x="6" y="0"/>
              <a:ext cx="5284" cy="673"/>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38257" name="Freeform 11">
              <a:extLst>
                <a:ext uri="{FF2B5EF4-FFF2-40B4-BE49-F238E27FC236}">
                  <a16:creationId xmlns:a16="http://schemas.microsoft.com/office/drawing/2014/main" id="{C8D3E13B-EEE5-934A-8F07-8027B1496AE0}"/>
                </a:ext>
              </a:extLst>
            </p:cNvPr>
            <p:cNvSpPr>
              <a:spLocks/>
            </p:cNvSpPr>
            <p:nvPr/>
          </p:nvSpPr>
          <p:spPr bwMode="white">
            <a:xfrm>
              <a:off x="6" y="0"/>
              <a:ext cx="2884" cy="28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331788" name="Rectangle 12">
            <a:extLst>
              <a:ext uri="{FF2B5EF4-FFF2-40B4-BE49-F238E27FC236}">
                <a16:creationId xmlns:a16="http://schemas.microsoft.com/office/drawing/2014/main" id="{1BA9476A-28B8-A147-A254-1245697ABE54}"/>
              </a:ext>
            </a:extLst>
          </p:cNvPr>
          <p:cNvSpPr>
            <a:spLocks noChangeArrowheads="1"/>
          </p:cNvSpPr>
          <p:nvPr/>
        </p:nvSpPr>
        <p:spPr bwMode="auto">
          <a:xfrm>
            <a:off x="990600" y="2590800"/>
            <a:ext cx="2819400" cy="4114800"/>
          </a:xfrm>
          <a:prstGeom prst="rect">
            <a:avLst/>
          </a:prstGeom>
          <a:solidFill>
            <a:schemeClr val="bg2"/>
          </a:solidFill>
          <a:ln w="9525">
            <a:solidFill>
              <a:srgbClr val="000000"/>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dirty="0">
              <a:latin typeface="Microsoft Tai Le Regular"/>
              <a:ea typeface="+mn-ea"/>
            </a:endParaRPr>
          </a:p>
        </p:txBody>
      </p:sp>
      <p:sp>
        <p:nvSpPr>
          <p:cNvPr id="331789" name="Rectangle 13">
            <a:extLst>
              <a:ext uri="{FF2B5EF4-FFF2-40B4-BE49-F238E27FC236}">
                <a16:creationId xmlns:a16="http://schemas.microsoft.com/office/drawing/2014/main" id="{7EFC5C16-0BA0-7A46-BE42-5552976E2AD4}"/>
              </a:ext>
            </a:extLst>
          </p:cNvPr>
          <p:cNvSpPr>
            <a:spLocks noChangeArrowheads="1"/>
          </p:cNvSpPr>
          <p:nvPr/>
        </p:nvSpPr>
        <p:spPr bwMode="auto">
          <a:xfrm>
            <a:off x="381000" y="1216025"/>
            <a:ext cx="3962400" cy="917575"/>
          </a:xfrm>
          <a:prstGeom prst="rect">
            <a:avLst/>
          </a:prstGeom>
          <a:noFill/>
          <a:ln w="9525">
            <a:noFill/>
            <a:miter lim="800000"/>
            <a:headEnd/>
            <a:tailEnd/>
          </a:ln>
          <a:effectLst>
            <a:outerShdw blurRad="63500" dist="40161" dir="1106097" algn="ctr" rotWithShape="0">
              <a:schemeClr val="tx1">
                <a:alpha val="74998"/>
              </a:schemeClr>
            </a:outerShdw>
          </a:effectLst>
        </p:spPr>
        <p:txBody>
          <a:bodyPr anchor="ctr"/>
          <a:lstStyle/>
          <a:p>
            <a:pPr>
              <a:lnSpc>
                <a:spcPct val="90000"/>
              </a:lnSpc>
              <a:defRPr/>
            </a:pPr>
            <a:r>
              <a:rPr lang="en-US" sz="4400" dirty="0">
                <a:solidFill>
                  <a:schemeClr val="accent1"/>
                </a:solidFill>
                <a:effectLst>
                  <a:outerShdw blurRad="38100" dist="38100" dir="2700000" algn="tl">
                    <a:srgbClr val="000000"/>
                  </a:outerShdw>
                </a:effectLst>
                <a:latin typeface="Microsoft Tai Le Regular"/>
                <a:ea typeface="+mn-ea"/>
              </a:rPr>
              <a:t>So! What should we do? </a:t>
            </a:r>
          </a:p>
        </p:txBody>
      </p:sp>
      <p:sp>
        <p:nvSpPr>
          <p:cNvPr id="331790" name="WordArt 14">
            <a:extLst>
              <a:ext uri="{FF2B5EF4-FFF2-40B4-BE49-F238E27FC236}">
                <a16:creationId xmlns:a16="http://schemas.microsoft.com/office/drawing/2014/main" id="{41C41B13-AD5B-2345-9131-B70270542195}"/>
              </a:ext>
            </a:extLst>
          </p:cNvPr>
          <p:cNvSpPr>
            <a:spLocks noChangeArrowheads="1" noChangeShapeType="1" noTextEdit="1"/>
          </p:cNvSpPr>
          <p:nvPr/>
        </p:nvSpPr>
        <p:spPr bwMode="auto">
          <a:xfrm>
            <a:off x="5105400" y="76200"/>
            <a:ext cx="3276600" cy="1143000"/>
          </a:xfrm>
          <a:prstGeom prst="rect">
            <a:avLst/>
          </a:prstGeom>
        </p:spPr>
        <p:txBody>
          <a:bodyPr wrap="none" fromWordArt="1">
            <a:prstTxWarp prst="textPlain">
              <a:avLst>
                <a:gd name="adj" fmla="val 50000"/>
              </a:avLst>
            </a:prstTxWarp>
          </a:bodyPr>
          <a:lstStyle/>
          <a:p>
            <a:r>
              <a:rPr lang="en-US" sz="3600" b="1" kern="10">
                <a:ln w="9525">
                  <a:solidFill>
                    <a:schemeClr val="bg2"/>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499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Walk Daily</a:t>
            </a:r>
          </a:p>
          <a:p>
            <a:r>
              <a:rPr lang="en-US" sz="3600" b="1" kern="10">
                <a:ln w="9525">
                  <a:solidFill>
                    <a:schemeClr val="bg2"/>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499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in the fresh air.</a:t>
            </a:r>
          </a:p>
        </p:txBody>
      </p:sp>
      <p:pic>
        <p:nvPicPr>
          <p:cNvPr id="331791" name="Picture 15" descr="C:\Documents and Settings\Administrator\My Documents\My Pictures\cartilage walking.gif">
            <a:extLst>
              <a:ext uri="{FF2B5EF4-FFF2-40B4-BE49-F238E27FC236}">
                <a16:creationId xmlns:a16="http://schemas.microsoft.com/office/drawing/2014/main" id="{15408BFC-7212-1E41-A9CA-FD9DB82499FC}"/>
              </a:ext>
            </a:extLst>
          </p:cNvPr>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2552700"/>
            <a:ext cx="2717800" cy="40767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38247" name="Picture 16" descr="C:\untitled1.bmp">
            <a:extLst>
              <a:ext uri="{FF2B5EF4-FFF2-40B4-BE49-F238E27FC236}">
                <a16:creationId xmlns:a16="http://schemas.microsoft.com/office/drawing/2014/main" id="{9D7E8686-CC63-3E4B-9E45-95C595752F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63513"/>
            <a:ext cx="4495800" cy="674687"/>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38248" name="Picture 17" descr="32313092">
            <a:extLst>
              <a:ext uri="{FF2B5EF4-FFF2-40B4-BE49-F238E27FC236}">
                <a16:creationId xmlns:a16="http://schemas.microsoft.com/office/drawing/2014/main" id="{7E1DF54B-03EB-044C-B760-521B769E2E7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905000"/>
            <a:ext cx="3276600" cy="4724400"/>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pull dir="u"/>
      </p:transition>
    </mc:Choice>
    <mc:Fallback xmlns="">
      <p:transition>
        <p:pull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nodeType="clickEffect">
                                  <p:stCondLst>
                                    <p:cond delay="0"/>
                                  </p:stCondLst>
                                  <p:childTnLst>
                                    <p:set>
                                      <p:cBhvr>
                                        <p:cTn id="6" dur="1" fill="hold">
                                          <p:stCondLst>
                                            <p:cond delay="499"/>
                                          </p:stCondLst>
                                        </p:cTn>
                                        <p:tgtEl>
                                          <p:spTgt spid="331790"/>
                                        </p:tgtEl>
                                        <p:attrNameLst>
                                          <p:attrName>style.visibility</p:attrName>
                                        </p:attrNameLst>
                                      </p:cBhvr>
                                      <p:to>
                                        <p:strVal val="visible"/>
                                      </p:to>
                                    </p:set>
                                  </p:childTnLst>
                                </p:cTn>
                              </p:par>
                            </p:childTnLst>
                          </p:cTn>
                        </p:par>
                        <p:par>
                          <p:cTn id="7" fill="hold" nodeType="afterGroup">
                            <p:stCondLst>
                              <p:cond delay="500"/>
                            </p:stCondLst>
                            <p:childTnLst>
                              <p:par>
                                <p:cTn id="8" presetID="17" presetClass="entr" presetSubtype="4" fill="hold" nodeType="afterEffect">
                                  <p:stCondLst>
                                    <p:cond delay="0"/>
                                  </p:stCondLst>
                                  <p:childTnLst>
                                    <p:set>
                                      <p:cBhvr>
                                        <p:cTn id="9" dur="1" fill="hold">
                                          <p:stCondLst>
                                            <p:cond delay="0"/>
                                          </p:stCondLst>
                                        </p:cTn>
                                        <p:tgtEl>
                                          <p:spTgt spid="331791"/>
                                        </p:tgtEl>
                                        <p:attrNameLst>
                                          <p:attrName>style.visibility</p:attrName>
                                        </p:attrNameLst>
                                      </p:cBhvr>
                                      <p:to>
                                        <p:strVal val="visible"/>
                                      </p:to>
                                    </p:set>
                                    <p:anim calcmode="lin" valueType="num">
                                      <p:cBhvr>
                                        <p:cTn id="10" dur="500" fill="hold"/>
                                        <p:tgtEl>
                                          <p:spTgt spid="331791"/>
                                        </p:tgtEl>
                                        <p:attrNameLst>
                                          <p:attrName>ppt_x</p:attrName>
                                        </p:attrNameLst>
                                      </p:cBhvr>
                                      <p:tavLst>
                                        <p:tav tm="0">
                                          <p:val>
                                            <p:strVal val="#ppt_x"/>
                                          </p:val>
                                        </p:tav>
                                        <p:tav tm="100000">
                                          <p:val>
                                            <p:strVal val="#ppt_x"/>
                                          </p:val>
                                        </p:tav>
                                      </p:tavLst>
                                    </p:anim>
                                    <p:anim calcmode="lin" valueType="num">
                                      <p:cBhvr>
                                        <p:cTn id="11" dur="500" fill="hold"/>
                                        <p:tgtEl>
                                          <p:spTgt spid="331791"/>
                                        </p:tgtEl>
                                        <p:attrNameLst>
                                          <p:attrName>ppt_y</p:attrName>
                                        </p:attrNameLst>
                                      </p:cBhvr>
                                      <p:tavLst>
                                        <p:tav tm="0">
                                          <p:val>
                                            <p:strVal val="#ppt_y+#ppt_h/2"/>
                                          </p:val>
                                        </p:tav>
                                        <p:tav tm="100000">
                                          <p:val>
                                            <p:strVal val="#ppt_y"/>
                                          </p:val>
                                        </p:tav>
                                      </p:tavLst>
                                    </p:anim>
                                    <p:anim calcmode="lin" valueType="num">
                                      <p:cBhvr>
                                        <p:cTn id="12" dur="500" fill="hold"/>
                                        <p:tgtEl>
                                          <p:spTgt spid="331791"/>
                                        </p:tgtEl>
                                        <p:attrNameLst>
                                          <p:attrName>ppt_w</p:attrName>
                                        </p:attrNameLst>
                                      </p:cBhvr>
                                      <p:tavLst>
                                        <p:tav tm="0">
                                          <p:val>
                                            <p:strVal val="#ppt_w"/>
                                          </p:val>
                                        </p:tav>
                                        <p:tav tm="100000">
                                          <p:val>
                                            <p:strVal val="#ppt_w"/>
                                          </p:val>
                                        </p:tav>
                                      </p:tavLst>
                                    </p:anim>
                                    <p:anim calcmode="lin" valueType="num">
                                      <p:cBhvr>
                                        <p:cTn id="13" dur="500" fill="hold"/>
                                        <p:tgtEl>
                                          <p:spTgt spid="331791"/>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331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8"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40290" name="Group 2">
            <a:extLst>
              <a:ext uri="{FF2B5EF4-FFF2-40B4-BE49-F238E27FC236}">
                <a16:creationId xmlns:a16="http://schemas.microsoft.com/office/drawing/2014/main" id="{2C30FFCA-55F6-1142-8709-D0959DFEC73F}"/>
              </a:ext>
            </a:extLst>
          </p:cNvPr>
          <p:cNvGrpSpPr>
            <a:grpSpLocks/>
          </p:cNvGrpSpPr>
          <p:nvPr/>
        </p:nvGrpSpPr>
        <p:grpSpPr bwMode="auto">
          <a:xfrm>
            <a:off x="0" y="0"/>
            <a:ext cx="9153525" cy="6858000"/>
            <a:chOff x="0" y="0"/>
            <a:chExt cx="5766" cy="4320"/>
          </a:xfrm>
        </p:grpSpPr>
        <p:sp>
          <p:nvSpPr>
            <p:cNvPr id="140295" name="Rectangle 3">
              <a:extLst>
                <a:ext uri="{FF2B5EF4-FFF2-40B4-BE49-F238E27FC236}">
                  <a16:creationId xmlns:a16="http://schemas.microsoft.com/office/drawing/2014/main" id="{2F2A0F5D-65CB-DD46-8A4E-5BE61B8FBC7A}"/>
                </a:ext>
              </a:extLst>
            </p:cNvPr>
            <p:cNvSpPr>
              <a:spLocks noChangeArrowheads="1"/>
            </p:cNvSpPr>
            <p:nvPr/>
          </p:nvSpPr>
          <p:spPr bwMode="auto">
            <a:xfrm>
              <a:off x="0" y="0"/>
              <a:ext cx="5760" cy="432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0296" name="Freeform 4">
              <a:extLst>
                <a:ext uri="{FF2B5EF4-FFF2-40B4-BE49-F238E27FC236}">
                  <a16:creationId xmlns:a16="http://schemas.microsoft.com/office/drawing/2014/main" id="{996BE2F9-AA72-8046-8199-E1C5FBDF1CE6}"/>
                </a:ext>
              </a:extLst>
            </p:cNvPr>
            <p:cNvSpPr>
              <a:spLocks/>
            </p:cNvSpPr>
            <p:nvPr/>
          </p:nvSpPr>
          <p:spPr bwMode="white">
            <a:xfrm>
              <a:off x="0" y="2828"/>
              <a:ext cx="3625" cy="1492"/>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0297" name="Freeform 5">
              <a:extLst>
                <a:ext uri="{FF2B5EF4-FFF2-40B4-BE49-F238E27FC236}">
                  <a16:creationId xmlns:a16="http://schemas.microsoft.com/office/drawing/2014/main" id="{33E13B4D-44B2-1D43-8A75-67E9C8F996F6}"/>
                </a:ext>
              </a:extLst>
            </p:cNvPr>
            <p:cNvSpPr>
              <a:spLocks/>
            </p:cNvSpPr>
            <p:nvPr/>
          </p:nvSpPr>
          <p:spPr bwMode="white">
            <a:xfrm>
              <a:off x="0" y="2418"/>
              <a:ext cx="5143" cy="1902"/>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0298" name="Freeform 6">
              <a:extLst>
                <a:ext uri="{FF2B5EF4-FFF2-40B4-BE49-F238E27FC236}">
                  <a16:creationId xmlns:a16="http://schemas.microsoft.com/office/drawing/2014/main" id="{DC937EED-2342-D443-84AF-03D539CDE9EC}"/>
                </a:ext>
              </a:extLst>
            </p:cNvPr>
            <p:cNvSpPr>
              <a:spLocks/>
            </p:cNvSpPr>
            <p:nvPr/>
          </p:nvSpPr>
          <p:spPr bwMode="white">
            <a:xfrm>
              <a:off x="6" y="1995"/>
              <a:ext cx="5760" cy="2325"/>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0299" name="Freeform 7">
              <a:extLst>
                <a:ext uri="{FF2B5EF4-FFF2-40B4-BE49-F238E27FC236}">
                  <a16:creationId xmlns:a16="http://schemas.microsoft.com/office/drawing/2014/main" id="{B9AE7760-4680-D64E-B158-5E5FAD9582EC}"/>
                </a:ext>
              </a:extLst>
            </p:cNvPr>
            <p:cNvSpPr>
              <a:spLocks/>
            </p:cNvSpPr>
            <p:nvPr/>
          </p:nvSpPr>
          <p:spPr bwMode="white">
            <a:xfrm>
              <a:off x="6" y="1563"/>
              <a:ext cx="5760" cy="1573"/>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0300" name="Freeform 8">
              <a:extLst>
                <a:ext uri="{FF2B5EF4-FFF2-40B4-BE49-F238E27FC236}">
                  <a16:creationId xmlns:a16="http://schemas.microsoft.com/office/drawing/2014/main" id="{A48502D8-6939-4748-BA9E-CCAD3EF6EC67}"/>
                </a:ext>
              </a:extLst>
            </p:cNvPr>
            <p:cNvSpPr>
              <a:spLocks/>
            </p:cNvSpPr>
            <p:nvPr/>
          </p:nvSpPr>
          <p:spPr bwMode="white">
            <a:xfrm>
              <a:off x="6" y="1143"/>
              <a:ext cx="5760" cy="970"/>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0301" name="Freeform 9">
              <a:extLst>
                <a:ext uri="{FF2B5EF4-FFF2-40B4-BE49-F238E27FC236}">
                  <a16:creationId xmlns:a16="http://schemas.microsoft.com/office/drawing/2014/main" id="{302E2453-CCB9-FB4F-8270-363B243CD84C}"/>
                </a:ext>
              </a:extLst>
            </p:cNvPr>
            <p:cNvSpPr>
              <a:spLocks/>
            </p:cNvSpPr>
            <p:nvPr/>
          </p:nvSpPr>
          <p:spPr bwMode="white">
            <a:xfrm>
              <a:off x="6" y="0"/>
              <a:ext cx="5760" cy="1060"/>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0302" name="Freeform 10">
              <a:extLst>
                <a:ext uri="{FF2B5EF4-FFF2-40B4-BE49-F238E27FC236}">
                  <a16:creationId xmlns:a16="http://schemas.microsoft.com/office/drawing/2014/main" id="{70BB43D8-9663-F043-934D-5CC25D5CC574}"/>
                </a:ext>
              </a:extLst>
            </p:cNvPr>
            <p:cNvSpPr>
              <a:spLocks/>
            </p:cNvSpPr>
            <p:nvPr/>
          </p:nvSpPr>
          <p:spPr bwMode="white">
            <a:xfrm>
              <a:off x="6" y="0"/>
              <a:ext cx="5284" cy="673"/>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0303" name="Freeform 11">
              <a:extLst>
                <a:ext uri="{FF2B5EF4-FFF2-40B4-BE49-F238E27FC236}">
                  <a16:creationId xmlns:a16="http://schemas.microsoft.com/office/drawing/2014/main" id="{C468CA24-D698-694E-BAD7-79F879BC1041}"/>
                </a:ext>
              </a:extLst>
            </p:cNvPr>
            <p:cNvSpPr>
              <a:spLocks/>
            </p:cNvSpPr>
            <p:nvPr/>
          </p:nvSpPr>
          <p:spPr bwMode="white">
            <a:xfrm>
              <a:off x="6" y="0"/>
              <a:ext cx="2884" cy="28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140291" name="Rectangle 13">
            <a:extLst>
              <a:ext uri="{FF2B5EF4-FFF2-40B4-BE49-F238E27FC236}">
                <a16:creationId xmlns:a16="http://schemas.microsoft.com/office/drawing/2014/main" id="{4325B910-401C-3649-A079-969C05A90D4E}"/>
              </a:ext>
            </a:extLst>
          </p:cNvPr>
          <p:cNvSpPr>
            <a:spLocks noGrp="1" noChangeArrowheads="1"/>
          </p:cNvSpPr>
          <p:nvPr>
            <p:ph type="title"/>
          </p:nvPr>
        </p:nvSpPr>
        <p:spPr>
          <a:xfrm>
            <a:off x="381000" y="228600"/>
            <a:ext cx="8382000" cy="1143000"/>
          </a:xfrm>
        </p:spPr>
        <p:txBody>
          <a:bodyPr/>
          <a:lstStyle/>
          <a:p>
            <a:pPr eaLnBrk="1" hangingPunct="1"/>
            <a:r>
              <a:rPr lang="en-US" altLang="en-US" sz="4000">
                <a:ea typeface="ＭＳ Ｐゴシック" panose="020B0600070205080204" pitchFamily="34" charset="-128"/>
              </a:rPr>
              <a:t>Knee Pain Cripples Weight Loss: Not So According to New Studies</a:t>
            </a:r>
          </a:p>
        </p:txBody>
      </p:sp>
      <p:sp>
        <p:nvSpPr>
          <p:cNvPr id="332814" name="Rectangle 14">
            <a:extLst>
              <a:ext uri="{FF2B5EF4-FFF2-40B4-BE49-F238E27FC236}">
                <a16:creationId xmlns:a16="http://schemas.microsoft.com/office/drawing/2014/main" id="{4CA6D052-8785-4C4B-AF0F-A98F000BA1E0}"/>
              </a:ext>
            </a:extLst>
          </p:cNvPr>
          <p:cNvSpPr>
            <a:spLocks noGrp="1" noChangeArrowheads="1"/>
          </p:cNvSpPr>
          <p:nvPr>
            <p:ph type="body" idx="1"/>
          </p:nvPr>
        </p:nvSpPr>
        <p:spPr>
          <a:xfrm>
            <a:off x="152400" y="1600200"/>
            <a:ext cx="6705600" cy="4800600"/>
          </a:xfrm>
        </p:spPr>
        <p:txBody>
          <a:bodyPr/>
          <a:lstStyle/>
          <a:p>
            <a:pPr eaLnBrk="1" hangingPunct="1">
              <a:lnSpc>
                <a:spcPct val="110000"/>
              </a:lnSpc>
            </a:pPr>
            <a:r>
              <a:rPr lang="en-US" altLang="en-US" sz="2800" dirty="0">
                <a:ea typeface="ＭＳ Ｐゴシック" panose="020B0600070205080204" pitchFamily="34" charset="-128"/>
                <a:cs typeface="Times New Roman" panose="02020603050405020304" pitchFamily="18" charset="0"/>
              </a:rPr>
              <a:t>In a study of people with knee arthritis, six month weight loss and exercise actually improved:</a:t>
            </a:r>
          </a:p>
          <a:p>
            <a:pPr lvl="1" eaLnBrk="1" hangingPunct="1">
              <a:lnSpc>
                <a:spcPct val="110000"/>
              </a:lnSpc>
            </a:pPr>
            <a:r>
              <a:rPr lang="en-US" altLang="en-US" dirty="0">
                <a:ea typeface="ＭＳ Ｐゴシック" panose="020B0600070205080204" pitchFamily="34" charset="-128"/>
                <a:cs typeface="Times New Roman" panose="02020603050405020304" pitchFamily="18" charset="0"/>
              </a:rPr>
              <a:t>Knee pain!</a:t>
            </a:r>
          </a:p>
          <a:p>
            <a:pPr lvl="1" eaLnBrk="1" hangingPunct="1">
              <a:lnSpc>
                <a:spcPct val="110000"/>
              </a:lnSpc>
            </a:pPr>
            <a:r>
              <a:rPr lang="en-US" altLang="en-US" dirty="0">
                <a:ea typeface="ＭＳ Ｐゴシック" panose="020B0600070205080204" pitchFamily="34" charset="-128"/>
                <a:cs typeface="Times New Roman" panose="02020603050405020304" pitchFamily="18" charset="0"/>
              </a:rPr>
              <a:t>Disability.</a:t>
            </a:r>
          </a:p>
          <a:p>
            <a:pPr lvl="1" eaLnBrk="1" hangingPunct="1">
              <a:lnSpc>
                <a:spcPct val="110000"/>
              </a:lnSpc>
            </a:pPr>
            <a:r>
              <a:rPr lang="en-US" altLang="en-US" dirty="0">
                <a:ea typeface="ＭＳ Ｐゴシック" panose="020B0600070205080204" pitchFamily="34" charset="-128"/>
                <a:cs typeface="Times New Roman" panose="02020603050405020304" pitchFamily="18" charset="0"/>
              </a:rPr>
              <a:t>Walking gait.</a:t>
            </a:r>
          </a:p>
          <a:p>
            <a:pPr lvl="1" eaLnBrk="1" hangingPunct="1">
              <a:lnSpc>
                <a:spcPct val="110000"/>
              </a:lnSpc>
            </a:pPr>
            <a:r>
              <a:rPr lang="en-US" altLang="en-US" dirty="0">
                <a:ea typeface="ＭＳ Ｐゴシック" panose="020B0600070205080204" pitchFamily="34" charset="-128"/>
                <a:cs typeface="Times New Roman" panose="02020603050405020304" pitchFamily="18" charset="0"/>
              </a:rPr>
              <a:t>Performance of: </a:t>
            </a:r>
          </a:p>
          <a:p>
            <a:pPr lvl="2" eaLnBrk="1" hangingPunct="1">
              <a:lnSpc>
                <a:spcPct val="110000"/>
              </a:lnSpc>
            </a:pPr>
            <a:r>
              <a:rPr lang="en-US" altLang="en-US" sz="2800" dirty="0">
                <a:ea typeface="ＭＳ Ｐゴシック" panose="020B0600070205080204" pitchFamily="34" charset="-128"/>
                <a:cs typeface="Times New Roman" panose="02020603050405020304" pitchFamily="18" charset="0"/>
              </a:rPr>
              <a:t>Six-minute walk distance. </a:t>
            </a:r>
          </a:p>
          <a:p>
            <a:pPr lvl="2" eaLnBrk="1" hangingPunct="1">
              <a:lnSpc>
                <a:spcPct val="110000"/>
              </a:lnSpc>
            </a:pPr>
            <a:r>
              <a:rPr lang="en-US" altLang="en-US" sz="2800" dirty="0">
                <a:ea typeface="ＭＳ Ｐゴシック" panose="020B0600070205080204" pitchFamily="34" charset="-128"/>
                <a:cs typeface="Times New Roman" panose="02020603050405020304" pitchFamily="18" charset="0"/>
              </a:rPr>
              <a:t>A timed stair-climbing test.</a:t>
            </a:r>
          </a:p>
        </p:txBody>
      </p:sp>
      <p:sp>
        <p:nvSpPr>
          <p:cNvPr id="332815" name="Text Box 15">
            <a:extLst>
              <a:ext uri="{FF2B5EF4-FFF2-40B4-BE49-F238E27FC236}">
                <a16:creationId xmlns:a16="http://schemas.microsoft.com/office/drawing/2014/main" id="{1B1AAFB5-CED2-A248-8017-3B30C1C1F2B1}"/>
              </a:ext>
            </a:extLst>
          </p:cNvPr>
          <p:cNvSpPr txBox="1">
            <a:spLocks noChangeArrowheads="1"/>
          </p:cNvSpPr>
          <p:nvPr/>
        </p:nvSpPr>
        <p:spPr bwMode="auto">
          <a:xfrm>
            <a:off x="2590800" y="6521450"/>
            <a:ext cx="3981450" cy="33655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l">
              <a:defRPr/>
            </a:pPr>
            <a:r>
              <a:rPr lang="en-US" sz="1600">
                <a:latin typeface="Arial" charset="0"/>
                <a:ea typeface="+mn-ea"/>
              </a:rPr>
              <a:t>Arthritis Rheum. 2004 May;50(5):1501-10.</a:t>
            </a:r>
          </a:p>
        </p:txBody>
      </p:sp>
      <p:pic>
        <p:nvPicPr>
          <p:cNvPr id="18" name="Picture 17" descr="wc knee.jpg">
            <a:extLst>
              <a:ext uri="{FF2B5EF4-FFF2-40B4-BE49-F238E27FC236}">
                <a16:creationId xmlns:a16="http://schemas.microsoft.com/office/drawing/2014/main" id="{9317A58C-A279-5E4B-B4D9-0324F845A95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2743200"/>
            <a:ext cx="2133600" cy="3748088"/>
          </a:xfrm>
          <a:prstGeom prst="rect">
            <a:avLst/>
          </a:prstGeom>
          <a:noFill/>
          <a:ln w="66675">
            <a:solidFill>
              <a:srgbClr val="7B0C4B"/>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28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28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28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281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3281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3281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328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14" grpId="0" build="p" bldLvl="4"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Slide Number Placeholder 5">
            <a:extLst>
              <a:ext uri="{FF2B5EF4-FFF2-40B4-BE49-F238E27FC236}">
                <a16:creationId xmlns:a16="http://schemas.microsoft.com/office/drawing/2014/main" id="{8F006F30-8318-F040-85C7-C2D98580265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1B55DB3E-2C80-7148-9C22-55AE6776A098}" type="slidenum">
              <a:rPr lang="en-US" altLang="en-US" sz="1400">
                <a:latin typeface="Microsoft Tai Le Regular"/>
              </a:rPr>
              <a:pPr eaLnBrk="1" hangingPunct="1"/>
              <a:t>88</a:t>
            </a:fld>
            <a:endParaRPr lang="en-US" altLang="en-US" sz="1400" dirty="0">
              <a:latin typeface="Microsoft Tai Le Regular"/>
            </a:endParaRPr>
          </a:p>
        </p:txBody>
      </p:sp>
      <p:pic>
        <p:nvPicPr>
          <p:cNvPr id="334850" name="Picture 2" descr="E:\my pictures\30899195.jpg">
            <a:extLst>
              <a:ext uri="{FF2B5EF4-FFF2-40B4-BE49-F238E27FC236}">
                <a16:creationId xmlns:a16="http://schemas.microsoft.com/office/drawing/2014/main" id="{06515A57-F5A4-0A42-8727-36801A0AB9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outerShdw blurRad="63500" dist="38099" dir="2700000" algn="ctr" rotWithShape="0">
              <a:schemeClr val="bg2">
                <a:alpha val="74998"/>
              </a:schemeClr>
            </a:outerShdw>
          </a:effectLst>
        </p:spPr>
      </p:pic>
      <p:sp>
        <p:nvSpPr>
          <p:cNvPr id="334851" name="Rectangle 3">
            <a:extLst>
              <a:ext uri="{FF2B5EF4-FFF2-40B4-BE49-F238E27FC236}">
                <a16:creationId xmlns:a16="http://schemas.microsoft.com/office/drawing/2014/main" id="{FC6456FC-9339-7646-A159-DDA34A23C13A}"/>
              </a:ext>
            </a:extLst>
          </p:cNvPr>
          <p:cNvSpPr>
            <a:spLocks noGrp="1" noChangeArrowheads="1"/>
          </p:cNvSpPr>
          <p:nvPr>
            <p:ph type="title"/>
          </p:nvPr>
        </p:nvSpPr>
        <p:spPr>
          <a:xfrm>
            <a:off x="1246188" y="-152400"/>
            <a:ext cx="6602412" cy="1143000"/>
          </a:xfrm>
          <a:effectLst>
            <a:outerShdw blurRad="63500" dist="38099" dir="2700000" algn="ctr" rotWithShape="0">
              <a:schemeClr val="bg2">
                <a:alpha val="74997"/>
              </a:schemeClr>
            </a:outerShdw>
          </a:effectLst>
        </p:spPr>
        <p:txBody>
          <a:bodyPr/>
          <a:lstStyle/>
          <a:p>
            <a:pPr eaLnBrk="1" hangingPunct="1">
              <a:defRPr/>
            </a:pPr>
            <a:r>
              <a:rPr lang="en-US">
                <a:ea typeface="+mj-ea"/>
                <a:cs typeface="+mj-cs"/>
              </a:rPr>
              <a:t>Strength and Flexibility</a:t>
            </a:r>
          </a:p>
        </p:txBody>
      </p:sp>
      <p:sp>
        <p:nvSpPr>
          <p:cNvPr id="334852" name="Rectangle 4">
            <a:extLst>
              <a:ext uri="{FF2B5EF4-FFF2-40B4-BE49-F238E27FC236}">
                <a16:creationId xmlns:a16="http://schemas.microsoft.com/office/drawing/2014/main" id="{B2CCAD8B-0542-5046-BC11-FE04976CF865}"/>
              </a:ext>
            </a:extLst>
          </p:cNvPr>
          <p:cNvSpPr>
            <a:spLocks noGrp="1" noChangeArrowheads="1"/>
          </p:cNvSpPr>
          <p:nvPr>
            <p:ph type="body" idx="1"/>
          </p:nvPr>
        </p:nvSpPr>
        <p:spPr>
          <a:xfrm>
            <a:off x="0" y="3276600"/>
            <a:ext cx="9144000" cy="4114800"/>
          </a:xfrm>
          <a:solidFill>
            <a:schemeClr val="bg2">
              <a:alpha val="19000"/>
            </a:schemeClr>
          </a:solidFill>
          <a:effectLst>
            <a:outerShdw blurRad="63500" dist="38099" dir="2700000" algn="ctr" rotWithShape="0">
              <a:schemeClr val="bg2">
                <a:alpha val="74997"/>
              </a:schemeClr>
            </a:outerShdw>
          </a:effectLst>
        </p:spPr>
        <p:txBody>
          <a:bodyPr/>
          <a:lstStyle/>
          <a:p>
            <a:pPr marL="285750" indent="-285750" eaLnBrk="1" hangingPunct="1">
              <a:defRPr/>
            </a:pPr>
            <a:r>
              <a:rPr lang="en-US" sz="2800" dirty="0">
                <a:ea typeface="+mn-ea"/>
                <a:cs typeface="+mn-cs"/>
              </a:rPr>
              <a:t>Include strength and flexibility exercises two to three times per week: </a:t>
            </a:r>
          </a:p>
          <a:p>
            <a:pPr marL="685800" lvl="1" indent="-228600" eaLnBrk="1" hangingPunct="1">
              <a:defRPr/>
            </a:pPr>
            <a:r>
              <a:rPr lang="en-US" dirty="0"/>
              <a:t>Protect against back pain and injuries.</a:t>
            </a:r>
          </a:p>
          <a:p>
            <a:pPr marL="685800" lvl="1" indent="-228600" eaLnBrk="1" hangingPunct="1">
              <a:defRPr/>
            </a:pPr>
            <a:r>
              <a:rPr lang="en-US" dirty="0"/>
              <a:t>Maintain bone mineral content and bone strength.</a:t>
            </a:r>
          </a:p>
          <a:p>
            <a:pPr marL="685800" lvl="1" indent="-228600" eaLnBrk="1" hangingPunct="1">
              <a:defRPr/>
            </a:pPr>
            <a:r>
              <a:rPr lang="en-US" dirty="0"/>
              <a:t>Prevent the loss of muscle mass. </a:t>
            </a:r>
          </a:p>
          <a:p>
            <a:pPr marL="685800" lvl="1" indent="-228600" eaLnBrk="1" hangingPunct="1">
              <a:defRPr/>
            </a:pPr>
            <a:r>
              <a:rPr lang="en-US" dirty="0"/>
              <a:t>Improve your figure/physique.</a:t>
            </a:r>
          </a:p>
          <a:p>
            <a:pPr marL="685800" lvl="1" indent="-228600" eaLnBrk="1" hangingPunct="1">
              <a:defRPr/>
            </a:pPr>
            <a:r>
              <a:rPr lang="en-US" dirty="0"/>
              <a:t>Prevent disability in older age. </a:t>
            </a:r>
          </a:p>
        </p:txBody>
      </p:sp>
    </p:spTree>
  </p:cSld>
  <p:clrMapOvr>
    <a:masterClrMapping/>
  </p:clrMapOvr>
  <mc:AlternateContent xmlns:mc="http://schemas.openxmlformats.org/markup-compatibility/2006" xmlns:p14="http://schemas.microsoft.com/office/powerpoint/2010/main">
    <mc:Choice Requires="p14">
      <p:transition p14:dur="250">
        <p:wipe dir="u"/>
      </p:transition>
    </mc:Choice>
    <mc:Fallback xmlns="">
      <p:transition>
        <p:wipe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485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485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485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485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3485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3485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2" grpId="0" build="p" bldLvl="5"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46434" name="Group 2">
            <a:extLst>
              <a:ext uri="{FF2B5EF4-FFF2-40B4-BE49-F238E27FC236}">
                <a16:creationId xmlns:a16="http://schemas.microsoft.com/office/drawing/2014/main" id="{A54F86FB-CC7A-9843-8183-7BE7C6046784}"/>
              </a:ext>
            </a:extLst>
          </p:cNvPr>
          <p:cNvGrpSpPr>
            <a:grpSpLocks/>
          </p:cNvGrpSpPr>
          <p:nvPr/>
        </p:nvGrpSpPr>
        <p:grpSpPr bwMode="auto">
          <a:xfrm>
            <a:off x="0" y="0"/>
            <a:ext cx="9153525" cy="6858000"/>
            <a:chOff x="0" y="0"/>
            <a:chExt cx="5766" cy="4320"/>
          </a:xfrm>
        </p:grpSpPr>
        <p:sp>
          <p:nvSpPr>
            <p:cNvPr id="146438" name="Rectangle 3">
              <a:extLst>
                <a:ext uri="{FF2B5EF4-FFF2-40B4-BE49-F238E27FC236}">
                  <a16:creationId xmlns:a16="http://schemas.microsoft.com/office/drawing/2014/main" id="{39C1F845-1523-F542-A83C-41086A676417}"/>
                </a:ext>
              </a:extLst>
            </p:cNvPr>
            <p:cNvSpPr>
              <a:spLocks noChangeArrowheads="1"/>
            </p:cNvSpPr>
            <p:nvPr/>
          </p:nvSpPr>
          <p:spPr bwMode="auto">
            <a:xfrm>
              <a:off x="0" y="0"/>
              <a:ext cx="5760" cy="432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6439" name="Freeform 4">
              <a:extLst>
                <a:ext uri="{FF2B5EF4-FFF2-40B4-BE49-F238E27FC236}">
                  <a16:creationId xmlns:a16="http://schemas.microsoft.com/office/drawing/2014/main" id="{ABA1D615-6EAF-674D-8378-ABC13639DAD9}"/>
                </a:ext>
              </a:extLst>
            </p:cNvPr>
            <p:cNvSpPr>
              <a:spLocks/>
            </p:cNvSpPr>
            <p:nvPr/>
          </p:nvSpPr>
          <p:spPr bwMode="white">
            <a:xfrm>
              <a:off x="0" y="2828"/>
              <a:ext cx="3625" cy="1492"/>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6440" name="Freeform 5">
              <a:extLst>
                <a:ext uri="{FF2B5EF4-FFF2-40B4-BE49-F238E27FC236}">
                  <a16:creationId xmlns:a16="http://schemas.microsoft.com/office/drawing/2014/main" id="{B301F4C0-D35B-6243-8A9C-E5E7C8A09BEA}"/>
                </a:ext>
              </a:extLst>
            </p:cNvPr>
            <p:cNvSpPr>
              <a:spLocks/>
            </p:cNvSpPr>
            <p:nvPr/>
          </p:nvSpPr>
          <p:spPr bwMode="white">
            <a:xfrm>
              <a:off x="0" y="2418"/>
              <a:ext cx="5143" cy="1902"/>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6441" name="Freeform 6">
              <a:extLst>
                <a:ext uri="{FF2B5EF4-FFF2-40B4-BE49-F238E27FC236}">
                  <a16:creationId xmlns:a16="http://schemas.microsoft.com/office/drawing/2014/main" id="{0FA4CDB5-3C46-9947-824D-B4D2D7BAB13E}"/>
                </a:ext>
              </a:extLst>
            </p:cNvPr>
            <p:cNvSpPr>
              <a:spLocks/>
            </p:cNvSpPr>
            <p:nvPr/>
          </p:nvSpPr>
          <p:spPr bwMode="white">
            <a:xfrm>
              <a:off x="6" y="1995"/>
              <a:ext cx="5760" cy="2325"/>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6442" name="Freeform 7">
              <a:extLst>
                <a:ext uri="{FF2B5EF4-FFF2-40B4-BE49-F238E27FC236}">
                  <a16:creationId xmlns:a16="http://schemas.microsoft.com/office/drawing/2014/main" id="{E43153B2-203F-5C49-9541-A3741EF1076B}"/>
                </a:ext>
              </a:extLst>
            </p:cNvPr>
            <p:cNvSpPr>
              <a:spLocks/>
            </p:cNvSpPr>
            <p:nvPr/>
          </p:nvSpPr>
          <p:spPr bwMode="white">
            <a:xfrm>
              <a:off x="6" y="1563"/>
              <a:ext cx="5760" cy="1573"/>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6443" name="Freeform 8">
              <a:extLst>
                <a:ext uri="{FF2B5EF4-FFF2-40B4-BE49-F238E27FC236}">
                  <a16:creationId xmlns:a16="http://schemas.microsoft.com/office/drawing/2014/main" id="{00D2707F-E362-7943-873F-E09AC2326066}"/>
                </a:ext>
              </a:extLst>
            </p:cNvPr>
            <p:cNvSpPr>
              <a:spLocks/>
            </p:cNvSpPr>
            <p:nvPr/>
          </p:nvSpPr>
          <p:spPr bwMode="white">
            <a:xfrm>
              <a:off x="6" y="1143"/>
              <a:ext cx="5760" cy="970"/>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6444" name="Freeform 9">
              <a:extLst>
                <a:ext uri="{FF2B5EF4-FFF2-40B4-BE49-F238E27FC236}">
                  <a16:creationId xmlns:a16="http://schemas.microsoft.com/office/drawing/2014/main" id="{7B1880CF-6599-5F42-9656-63BBBC8C77EC}"/>
                </a:ext>
              </a:extLst>
            </p:cNvPr>
            <p:cNvSpPr>
              <a:spLocks/>
            </p:cNvSpPr>
            <p:nvPr/>
          </p:nvSpPr>
          <p:spPr bwMode="white">
            <a:xfrm>
              <a:off x="6" y="0"/>
              <a:ext cx="5760" cy="1060"/>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6445" name="Freeform 10">
              <a:extLst>
                <a:ext uri="{FF2B5EF4-FFF2-40B4-BE49-F238E27FC236}">
                  <a16:creationId xmlns:a16="http://schemas.microsoft.com/office/drawing/2014/main" id="{23E7BFC8-763A-F945-B50F-3DDAA8A8139F}"/>
                </a:ext>
              </a:extLst>
            </p:cNvPr>
            <p:cNvSpPr>
              <a:spLocks/>
            </p:cNvSpPr>
            <p:nvPr/>
          </p:nvSpPr>
          <p:spPr bwMode="white">
            <a:xfrm>
              <a:off x="6" y="0"/>
              <a:ext cx="5284" cy="673"/>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6446" name="Freeform 11">
              <a:extLst>
                <a:ext uri="{FF2B5EF4-FFF2-40B4-BE49-F238E27FC236}">
                  <a16:creationId xmlns:a16="http://schemas.microsoft.com/office/drawing/2014/main" id="{DABD860A-A86C-BB4E-8C57-560104E15A0D}"/>
                </a:ext>
              </a:extLst>
            </p:cNvPr>
            <p:cNvSpPr>
              <a:spLocks/>
            </p:cNvSpPr>
            <p:nvPr/>
          </p:nvSpPr>
          <p:spPr bwMode="white">
            <a:xfrm>
              <a:off x="6" y="0"/>
              <a:ext cx="2884" cy="28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272396" name="Rectangle 12">
            <a:extLst>
              <a:ext uri="{FF2B5EF4-FFF2-40B4-BE49-F238E27FC236}">
                <a16:creationId xmlns:a16="http://schemas.microsoft.com/office/drawing/2014/main" id="{D219184F-99A1-8D47-8B12-23E4CECDAE95}"/>
              </a:ext>
            </a:extLst>
          </p:cNvPr>
          <p:cNvSpPr>
            <a:spLocks noChangeArrowheads="1"/>
          </p:cNvSpPr>
          <p:nvPr/>
        </p:nvSpPr>
        <p:spPr bwMode="auto">
          <a:xfrm>
            <a:off x="381000" y="149225"/>
            <a:ext cx="8382000" cy="917575"/>
          </a:xfrm>
          <a:prstGeom prst="rect">
            <a:avLst/>
          </a:prstGeom>
          <a:noFill/>
          <a:ln w="28575">
            <a:solidFill>
              <a:srgbClr val="FFFF00"/>
            </a:solidFill>
            <a:miter lim="800000"/>
            <a:headEnd/>
            <a:tailEnd/>
          </a:ln>
          <a:effectLst>
            <a:outerShdw blurRad="63500" dist="40161" dir="1106097" algn="ctr" rotWithShape="0">
              <a:schemeClr val="bg2">
                <a:alpha val="74998"/>
              </a:schemeClr>
            </a:outerShdw>
          </a:effectLst>
        </p:spPr>
        <p:txBody>
          <a:bodyPr anchor="ctr"/>
          <a:lstStyle/>
          <a:p>
            <a:pPr>
              <a:defRPr/>
            </a:pPr>
            <a:r>
              <a:rPr lang="en-US" sz="4000" dirty="0">
                <a:solidFill>
                  <a:schemeClr val="tx2"/>
                </a:solidFill>
                <a:effectLst>
                  <a:outerShdw blurRad="38100" dist="38100" dir="2700000" algn="tl">
                    <a:srgbClr val="000000"/>
                  </a:outerShdw>
                </a:effectLst>
                <a:latin typeface="Microsoft Tai Le Regular"/>
                <a:ea typeface="+mn-ea"/>
              </a:rPr>
              <a:t>Joint Pain and Swelling: Hydrotherapy</a:t>
            </a:r>
          </a:p>
        </p:txBody>
      </p:sp>
      <p:sp>
        <p:nvSpPr>
          <p:cNvPr id="272397" name="Rectangle 13">
            <a:extLst>
              <a:ext uri="{FF2B5EF4-FFF2-40B4-BE49-F238E27FC236}">
                <a16:creationId xmlns:a16="http://schemas.microsoft.com/office/drawing/2014/main" id="{4A42EA3F-2F3D-0F43-9C1C-247BDC5A3E94}"/>
              </a:ext>
            </a:extLst>
          </p:cNvPr>
          <p:cNvSpPr>
            <a:spLocks noGrp="1" noChangeArrowheads="1"/>
          </p:cNvSpPr>
          <p:nvPr>
            <p:ph type="body" sz="half" idx="2"/>
          </p:nvPr>
        </p:nvSpPr>
        <p:spPr>
          <a:xfrm>
            <a:off x="4082257" y="1447006"/>
            <a:ext cx="4572000" cy="5562600"/>
          </a:xfrm>
          <a:effectLst>
            <a:outerShdw blurRad="63500" dist="38099" dir="2700000" algn="ctr" rotWithShape="0">
              <a:schemeClr val="bg2">
                <a:alpha val="74997"/>
              </a:schemeClr>
            </a:outerShdw>
          </a:effectLst>
        </p:spPr>
        <p:txBody>
          <a:bodyPr/>
          <a:lstStyle/>
          <a:p>
            <a:pPr eaLnBrk="1" hangingPunct="1">
              <a:lnSpc>
                <a:spcPct val="130000"/>
              </a:lnSpc>
              <a:defRPr/>
            </a:pPr>
            <a:r>
              <a:rPr lang="en-US" dirty="0">
                <a:ea typeface="+mn-ea"/>
                <a:cs typeface="+mn-cs"/>
              </a:rPr>
              <a:t>3 minutes in a bucket of hot water.</a:t>
            </a:r>
          </a:p>
          <a:p>
            <a:pPr eaLnBrk="1" hangingPunct="1">
              <a:lnSpc>
                <a:spcPct val="130000"/>
              </a:lnSpc>
              <a:defRPr/>
            </a:pPr>
            <a:r>
              <a:rPr lang="en-US" dirty="0">
                <a:ea typeface="+mn-ea"/>
                <a:cs typeface="+mn-cs"/>
              </a:rPr>
              <a:t>1 minute in an bucket of ICE cold water. </a:t>
            </a:r>
          </a:p>
          <a:p>
            <a:pPr eaLnBrk="1" hangingPunct="1">
              <a:lnSpc>
                <a:spcPct val="130000"/>
              </a:lnSpc>
              <a:defRPr/>
            </a:pPr>
            <a:r>
              <a:rPr lang="en-US">
                <a:ea typeface="+mn-ea"/>
                <a:cs typeface="+mn-cs"/>
              </a:rPr>
              <a:t>Alternate 5 </a:t>
            </a:r>
            <a:r>
              <a:rPr lang="en-US" dirty="0">
                <a:ea typeface="+mn-ea"/>
                <a:cs typeface="+mn-cs"/>
              </a:rPr>
              <a:t>times.</a:t>
            </a:r>
          </a:p>
          <a:p>
            <a:pPr eaLnBrk="1" hangingPunct="1">
              <a:lnSpc>
                <a:spcPct val="130000"/>
              </a:lnSpc>
              <a:defRPr/>
            </a:pPr>
            <a:r>
              <a:rPr lang="en-US" dirty="0">
                <a:ea typeface="+mn-ea"/>
                <a:cs typeface="+mn-cs"/>
              </a:rPr>
              <a:t>End in the cold bucket.</a:t>
            </a:r>
          </a:p>
          <a:p>
            <a:pPr eaLnBrk="1" hangingPunct="1">
              <a:lnSpc>
                <a:spcPct val="130000"/>
              </a:lnSpc>
              <a:defRPr/>
            </a:pPr>
            <a:r>
              <a:rPr lang="en-US" dirty="0">
                <a:ea typeface="+mn-ea"/>
                <a:cs typeface="+mn-cs"/>
              </a:rPr>
              <a:t>Cover and rest for half an hour.</a:t>
            </a:r>
          </a:p>
        </p:txBody>
      </p:sp>
      <p:pic>
        <p:nvPicPr>
          <p:cNvPr id="272398" name="Picture 14" descr="C:\Documents and Settings\Administrator\My Documents\My Pictures\legs bucket r.jpg">
            <a:extLst>
              <a:ext uri="{FF2B5EF4-FFF2-40B4-BE49-F238E27FC236}">
                <a16:creationId xmlns:a16="http://schemas.microsoft.com/office/drawing/2014/main" id="{D6C352B6-2549-6346-A054-FD29E509957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1800" y="1371600"/>
            <a:ext cx="3378200" cy="5080000"/>
          </a:xfrm>
          <a:prstGeom prst="rect">
            <a:avLst/>
          </a:prstGeom>
          <a:noFill/>
          <a:ln w="57150">
            <a:solidFill>
              <a:schemeClr val="accent1"/>
            </a:solidFill>
            <a:miter lim="800000"/>
            <a:headEnd/>
            <a:tailEnd/>
          </a:ln>
          <a:effectLst>
            <a:outerShdw blurRad="63500" dist="38099" dir="2700000" algn="ctr" rotWithShape="0">
              <a:schemeClr val="bg2">
                <a:alpha val="74998"/>
              </a:schemeClr>
            </a:outerShdw>
          </a:effectLst>
        </p:spPr>
      </p:pic>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23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239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239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239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239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7"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Oval 2050">
            <a:extLst>
              <a:ext uri="{FF2B5EF4-FFF2-40B4-BE49-F238E27FC236}">
                <a16:creationId xmlns:a16="http://schemas.microsoft.com/office/drawing/2014/main" id="{E89D5937-6AC9-E945-A826-1D3538B4D3B0}"/>
              </a:ext>
            </a:extLst>
          </p:cNvPr>
          <p:cNvSpPr>
            <a:spLocks noChangeArrowheads="1"/>
          </p:cNvSpPr>
          <p:nvPr/>
        </p:nvSpPr>
        <p:spPr bwMode="auto">
          <a:xfrm>
            <a:off x="4480217" y="3142506"/>
            <a:ext cx="259765" cy="649188"/>
          </a:xfrm>
          <a:prstGeom prst="ellipse">
            <a:avLst/>
          </a:prstGeom>
          <a:solidFill>
            <a:schemeClr val="bg2">
              <a:alpha val="50195"/>
            </a:schemeClr>
          </a:solidFill>
          <a:ln w="76200">
            <a:solidFill>
              <a:srgbClr val="000066"/>
            </a:solidFill>
            <a:round/>
            <a:headEnd/>
            <a:tailEnd/>
          </a:ln>
        </p:spPr>
        <p:txBody>
          <a:bodyPr wrap="non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220164" name="Rectangle 2052">
            <a:extLst>
              <a:ext uri="{FF2B5EF4-FFF2-40B4-BE49-F238E27FC236}">
                <a16:creationId xmlns:a16="http://schemas.microsoft.com/office/drawing/2014/main" id="{7F34C559-4419-B641-B4A0-473E68BF37A6}"/>
              </a:ext>
            </a:extLst>
          </p:cNvPr>
          <p:cNvSpPr>
            <a:spLocks noGrp="1" noChangeArrowheads="1"/>
          </p:cNvSpPr>
          <p:nvPr>
            <p:ph type="body" idx="1"/>
          </p:nvPr>
        </p:nvSpPr>
        <p:spPr>
          <a:xfrm rot="21272057">
            <a:off x="762000" y="1600200"/>
            <a:ext cx="7772400" cy="4114800"/>
          </a:xfrm>
          <a:effectLst>
            <a:outerShdw blurRad="63500" dist="38099" dir="2700000" algn="ctr" rotWithShape="0">
              <a:schemeClr val="bg2">
                <a:alpha val="74997"/>
              </a:schemeClr>
            </a:outerShdw>
          </a:effectLst>
        </p:spPr>
        <p:txBody>
          <a:bodyPr/>
          <a:lstStyle/>
          <a:p>
            <a:pPr marL="0" indent="0" algn="ctr" eaLnBrk="1" hangingPunct="1">
              <a:lnSpc>
                <a:spcPct val="130000"/>
              </a:lnSpc>
              <a:buFontTx/>
              <a:buNone/>
            </a:pPr>
            <a:r>
              <a:rPr lang="en-US" altLang="en-US" sz="4400">
                <a:latin typeface="Freestyle Script" pitchFamily="66" charset="0"/>
                <a:ea typeface="ＭＳ Ｐゴシック" panose="020B0600070205080204" pitchFamily="34" charset="-128"/>
              </a:rPr>
              <a:t>“Disease is an effort of nature to free the system from conditions that result from a violation of the laws of health.” </a:t>
            </a:r>
            <a:r>
              <a:rPr lang="en-US" altLang="en-US" sz="1000">
                <a:latin typeface="Freestyle Script" pitchFamily="66" charset="0"/>
                <a:ea typeface="ＭＳ Ｐゴシック" panose="020B0600070205080204" pitchFamily="34" charset="-128"/>
              </a:rPr>
              <a:t>MH 127</a:t>
            </a:r>
          </a:p>
        </p:txBody>
      </p:sp>
    </p:spTree>
  </p:cSld>
  <p:clrMapOvr>
    <a:masterClrMapping/>
  </p:clrMapOvr>
  <mc:AlternateContent xmlns:mc="http://schemas.openxmlformats.org/markup-compatibility/2006" xmlns:p14="http://schemas.microsoft.com/office/powerpoint/2010/main">
    <mc:Choice Requires="p14">
      <p:transition p14:dur="250">
        <p:zoom/>
      </p:transition>
    </mc:Choice>
    <mc:Fallback xmlns="">
      <p:transition>
        <p:zoom/>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Group 2">
            <a:extLst>
              <a:ext uri="{FF2B5EF4-FFF2-40B4-BE49-F238E27FC236}">
                <a16:creationId xmlns:a16="http://schemas.microsoft.com/office/drawing/2014/main" id="{223AE2F9-D915-B441-AEA6-17A438B6F52E}"/>
              </a:ext>
            </a:extLst>
          </p:cNvPr>
          <p:cNvGrpSpPr>
            <a:grpSpLocks/>
          </p:cNvGrpSpPr>
          <p:nvPr/>
        </p:nvGrpSpPr>
        <p:grpSpPr bwMode="auto">
          <a:xfrm>
            <a:off x="0" y="0"/>
            <a:ext cx="9153525" cy="6858000"/>
            <a:chOff x="0" y="0"/>
            <a:chExt cx="5766" cy="4320"/>
          </a:xfrm>
        </p:grpSpPr>
        <p:sp>
          <p:nvSpPr>
            <p:cNvPr id="147462" name="Rectangle 3">
              <a:extLst>
                <a:ext uri="{FF2B5EF4-FFF2-40B4-BE49-F238E27FC236}">
                  <a16:creationId xmlns:a16="http://schemas.microsoft.com/office/drawing/2014/main" id="{7FA917C4-0DC1-F045-A3C6-9869BA671BAD}"/>
                </a:ext>
              </a:extLst>
            </p:cNvPr>
            <p:cNvSpPr>
              <a:spLocks noChangeArrowheads="1"/>
            </p:cNvSpPr>
            <p:nvPr/>
          </p:nvSpPr>
          <p:spPr bwMode="auto">
            <a:xfrm>
              <a:off x="0" y="0"/>
              <a:ext cx="5760" cy="432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7463" name="Freeform 4">
              <a:extLst>
                <a:ext uri="{FF2B5EF4-FFF2-40B4-BE49-F238E27FC236}">
                  <a16:creationId xmlns:a16="http://schemas.microsoft.com/office/drawing/2014/main" id="{064A2BA9-C34F-AA4B-BD87-B7360C9038BC}"/>
                </a:ext>
              </a:extLst>
            </p:cNvPr>
            <p:cNvSpPr>
              <a:spLocks/>
            </p:cNvSpPr>
            <p:nvPr/>
          </p:nvSpPr>
          <p:spPr bwMode="white">
            <a:xfrm>
              <a:off x="0" y="2828"/>
              <a:ext cx="3625" cy="1492"/>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7464" name="Freeform 5">
              <a:extLst>
                <a:ext uri="{FF2B5EF4-FFF2-40B4-BE49-F238E27FC236}">
                  <a16:creationId xmlns:a16="http://schemas.microsoft.com/office/drawing/2014/main" id="{B878415A-96AB-5A47-8EBA-A067172BA2A6}"/>
                </a:ext>
              </a:extLst>
            </p:cNvPr>
            <p:cNvSpPr>
              <a:spLocks/>
            </p:cNvSpPr>
            <p:nvPr/>
          </p:nvSpPr>
          <p:spPr bwMode="white">
            <a:xfrm>
              <a:off x="0" y="2418"/>
              <a:ext cx="5143" cy="1902"/>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7465" name="Freeform 6">
              <a:extLst>
                <a:ext uri="{FF2B5EF4-FFF2-40B4-BE49-F238E27FC236}">
                  <a16:creationId xmlns:a16="http://schemas.microsoft.com/office/drawing/2014/main" id="{2747634E-663A-D94E-91DB-A0CF7CE69EC4}"/>
                </a:ext>
              </a:extLst>
            </p:cNvPr>
            <p:cNvSpPr>
              <a:spLocks/>
            </p:cNvSpPr>
            <p:nvPr/>
          </p:nvSpPr>
          <p:spPr bwMode="white">
            <a:xfrm>
              <a:off x="6" y="1995"/>
              <a:ext cx="5760" cy="2325"/>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7466" name="Freeform 7">
              <a:extLst>
                <a:ext uri="{FF2B5EF4-FFF2-40B4-BE49-F238E27FC236}">
                  <a16:creationId xmlns:a16="http://schemas.microsoft.com/office/drawing/2014/main" id="{56923BF4-7301-094C-AD4C-D640FA3D1AF7}"/>
                </a:ext>
              </a:extLst>
            </p:cNvPr>
            <p:cNvSpPr>
              <a:spLocks/>
            </p:cNvSpPr>
            <p:nvPr/>
          </p:nvSpPr>
          <p:spPr bwMode="white">
            <a:xfrm>
              <a:off x="6" y="1563"/>
              <a:ext cx="5760" cy="1573"/>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7467" name="Freeform 8">
              <a:extLst>
                <a:ext uri="{FF2B5EF4-FFF2-40B4-BE49-F238E27FC236}">
                  <a16:creationId xmlns:a16="http://schemas.microsoft.com/office/drawing/2014/main" id="{F5B58AB7-06B0-7E49-9614-83F57A9FF276}"/>
                </a:ext>
              </a:extLst>
            </p:cNvPr>
            <p:cNvSpPr>
              <a:spLocks/>
            </p:cNvSpPr>
            <p:nvPr/>
          </p:nvSpPr>
          <p:spPr bwMode="white">
            <a:xfrm>
              <a:off x="6" y="1143"/>
              <a:ext cx="5760" cy="970"/>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7468" name="Freeform 9">
              <a:extLst>
                <a:ext uri="{FF2B5EF4-FFF2-40B4-BE49-F238E27FC236}">
                  <a16:creationId xmlns:a16="http://schemas.microsoft.com/office/drawing/2014/main" id="{D8F7A6AE-8443-9C4A-886F-6D38F3BD7486}"/>
                </a:ext>
              </a:extLst>
            </p:cNvPr>
            <p:cNvSpPr>
              <a:spLocks/>
            </p:cNvSpPr>
            <p:nvPr/>
          </p:nvSpPr>
          <p:spPr bwMode="white">
            <a:xfrm>
              <a:off x="6" y="0"/>
              <a:ext cx="5760" cy="1060"/>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7469" name="Freeform 10">
              <a:extLst>
                <a:ext uri="{FF2B5EF4-FFF2-40B4-BE49-F238E27FC236}">
                  <a16:creationId xmlns:a16="http://schemas.microsoft.com/office/drawing/2014/main" id="{0E268946-3709-C04A-8D93-6A4CFA224E9C}"/>
                </a:ext>
              </a:extLst>
            </p:cNvPr>
            <p:cNvSpPr>
              <a:spLocks/>
            </p:cNvSpPr>
            <p:nvPr/>
          </p:nvSpPr>
          <p:spPr bwMode="white">
            <a:xfrm>
              <a:off x="6" y="0"/>
              <a:ext cx="5284" cy="673"/>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7470" name="Freeform 11">
              <a:extLst>
                <a:ext uri="{FF2B5EF4-FFF2-40B4-BE49-F238E27FC236}">
                  <a16:creationId xmlns:a16="http://schemas.microsoft.com/office/drawing/2014/main" id="{1157F080-B75D-E042-80AB-71E4DE109380}"/>
                </a:ext>
              </a:extLst>
            </p:cNvPr>
            <p:cNvSpPr>
              <a:spLocks/>
            </p:cNvSpPr>
            <p:nvPr/>
          </p:nvSpPr>
          <p:spPr bwMode="white">
            <a:xfrm>
              <a:off x="6" y="0"/>
              <a:ext cx="2884" cy="28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273420" name="Picture 12" descr="D:\my pictures\legs bucket.jpg">
            <a:extLst>
              <a:ext uri="{FF2B5EF4-FFF2-40B4-BE49-F238E27FC236}">
                <a16:creationId xmlns:a16="http://schemas.microsoft.com/office/drawing/2014/main" id="{58C09D40-1C74-A340-A085-7D57C2E8C8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84800" y="1397000"/>
            <a:ext cx="3378200" cy="5080000"/>
          </a:xfrm>
          <a:prstGeom prst="rect">
            <a:avLst/>
          </a:prstGeom>
          <a:noFill/>
          <a:ln w="57150">
            <a:solidFill>
              <a:schemeClr val="accent1"/>
            </a:solidFill>
            <a:miter lim="800000"/>
            <a:headEnd/>
            <a:tailEnd/>
          </a:ln>
          <a:effectLst>
            <a:outerShdw blurRad="63500" dist="38099" dir="2700000" algn="ctr" rotWithShape="0">
              <a:schemeClr val="bg2">
                <a:alpha val="74998"/>
              </a:schemeClr>
            </a:outerShdw>
          </a:effectLst>
        </p:spPr>
      </p:pic>
      <p:sp>
        <p:nvSpPr>
          <p:cNvPr id="273421" name="Rectangle 13">
            <a:extLst>
              <a:ext uri="{FF2B5EF4-FFF2-40B4-BE49-F238E27FC236}">
                <a16:creationId xmlns:a16="http://schemas.microsoft.com/office/drawing/2014/main" id="{93C19A73-DD43-E247-A479-BC3B65E5B54A}"/>
              </a:ext>
            </a:extLst>
          </p:cNvPr>
          <p:cNvSpPr>
            <a:spLocks noChangeArrowheads="1"/>
          </p:cNvSpPr>
          <p:nvPr/>
        </p:nvSpPr>
        <p:spPr bwMode="auto">
          <a:xfrm>
            <a:off x="381000" y="149225"/>
            <a:ext cx="8382000" cy="917575"/>
          </a:xfrm>
          <a:prstGeom prst="rect">
            <a:avLst/>
          </a:prstGeom>
          <a:noFill/>
          <a:ln w="28575">
            <a:solidFill>
              <a:srgbClr val="FFFF00"/>
            </a:solidFill>
            <a:miter lim="800000"/>
            <a:headEnd/>
            <a:tailEnd/>
          </a:ln>
          <a:effectLst>
            <a:outerShdw blurRad="63500" dist="40161" dir="1106097" algn="ctr" rotWithShape="0">
              <a:schemeClr val="bg2">
                <a:alpha val="74998"/>
              </a:schemeClr>
            </a:outerShdw>
          </a:effectLst>
        </p:spPr>
        <p:txBody>
          <a:bodyPr anchor="ctr"/>
          <a:lstStyle/>
          <a:p>
            <a:pPr>
              <a:defRPr/>
            </a:pPr>
            <a:r>
              <a:rPr lang="en-US" sz="4000" dirty="0">
                <a:solidFill>
                  <a:schemeClr val="tx2"/>
                </a:solidFill>
                <a:effectLst>
                  <a:outerShdw blurRad="38100" dist="38100" dir="2700000" algn="tl">
                    <a:srgbClr val="000000"/>
                  </a:outerShdw>
                </a:effectLst>
                <a:latin typeface="Microsoft Tai Le Regular"/>
                <a:ea typeface="+mn-ea"/>
              </a:rPr>
              <a:t>Why All The Hot And Cold Treatment?</a:t>
            </a:r>
          </a:p>
        </p:txBody>
      </p:sp>
      <p:sp>
        <p:nvSpPr>
          <p:cNvPr id="273422" name="Rectangle 14">
            <a:extLst>
              <a:ext uri="{FF2B5EF4-FFF2-40B4-BE49-F238E27FC236}">
                <a16:creationId xmlns:a16="http://schemas.microsoft.com/office/drawing/2014/main" id="{CCE8641C-6AAB-2D48-84C6-B135BC88EAE0}"/>
              </a:ext>
            </a:extLst>
          </p:cNvPr>
          <p:cNvSpPr>
            <a:spLocks noChangeArrowheads="1"/>
          </p:cNvSpPr>
          <p:nvPr/>
        </p:nvSpPr>
        <p:spPr bwMode="auto">
          <a:xfrm>
            <a:off x="381000" y="1446554"/>
            <a:ext cx="4572000" cy="55626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marL="342900" indent="-342900" algn="l">
              <a:lnSpc>
                <a:spcPct val="110000"/>
              </a:lnSpc>
              <a:spcBef>
                <a:spcPct val="20000"/>
              </a:spcBef>
              <a:buFontTx/>
              <a:buChar char="•"/>
              <a:defRPr/>
            </a:pPr>
            <a:r>
              <a:rPr lang="en-US" sz="2800" dirty="0">
                <a:latin typeface="Microsoft Tai Le Regular"/>
                <a:ea typeface="+mn-ea"/>
              </a:rPr>
              <a:t>Hot increases blood flow to the area.</a:t>
            </a:r>
          </a:p>
          <a:p>
            <a:pPr marL="342900" indent="-342900" algn="l">
              <a:lnSpc>
                <a:spcPct val="110000"/>
              </a:lnSpc>
              <a:spcBef>
                <a:spcPct val="20000"/>
              </a:spcBef>
              <a:buFontTx/>
              <a:buChar char="•"/>
              <a:defRPr/>
            </a:pPr>
            <a:r>
              <a:rPr lang="en-US" sz="2800" dirty="0">
                <a:latin typeface="Microsoft Tai Le Regular"/>
                <a:ea typeface="+mn-ea"/>
              </a:rPr>
              <a:t>Cold drives the blood deep. </a:t>
            </a:r>
          </a:p>
          <a:p>
            <a:pPr marL="342900" indent="-342900" algn="l">
              <a:lnSpc>
                <a:spcPct val="110000"/>
              </a:lnSpc>
              <a:spcBef>
                <a:spcPct val="20000"/>
              </a:spcBef>
              <a:buFontTx/>
              <a:buChar char="•"/>
              <a:defRPr/>
            </a:pPr>
            <a:r>
              <a:rPr lang="en-US" sz="2800" dirty="0">
                <a:latin typeface="Microsoft Tai Le Regular"/>
                <a:ea typeface="+mn-ea"/>
              </a:rPr>
              <a:t>Alternating pumps the edema out and wakes up the white cells.</a:t>
            </a:r>
          </a:p>
          <a:p>
            <a:pPr marL="342900" indent="-342900" algn="l">
              <a:lnSpc>
                <a:spcPct val="110000"/>
              </a:lnSpc>
              <a:spcBef>
                <a:spcPct val="20000"/>
              </a:spcBef>
              <a:buFontTx/>
              <a:buChar char="•"/>
              <a:defRPr/>
            </a:pPr>
            <a:r>
              <a:rPr lang="en-US" sz="2800" dirty="0">
                <a:latin typeface="Microsoft Tai Le Regular"/>
                <a:ea typeface="+mn-ea"/>
              </a:rPr>
              <a:t>The body warms the area up when you end in cold.</a:t>
            </a: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34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34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342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34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22"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48482" name="Group 2">
            <a:extLst>
              <a:ext uri="{FF2B5EF4-FFF2-40B4-BE49-F238E27FC236}">
                <a16:creationId xmlns:a16="http://schemas.microsoft.com/office/drawing/2014/main" id="{2316D510-8481-1947-880B-AA3DEFED015E}"/>
              </a:ext>
            </a:extLst>
          </p:cNvPr>
          <p:cNvGrpSpPr>
            <a:grpSpLocks/>
          </p:cNvGrpSpPr>
          <p:nvPr/>
        </p:nvGrpSpPr>
        <p:grpSpPr bwMode="auto">
          <a:xfrm>
            <a:off x="0" y="0"/>
            <a:ext cx="9153525" cy="6858000"/>
            <a:chOff x="0" y="0"/>
            <a:chExt cx="5766" cy="4320"/>
          </a:xfrm>
        </p:grpSpPr>
        <p:sp>
          <p:nvSpPr>
            <p:cNvPr id="148486" name="Rectangle 3">
              <a:extLst>
                <a:ext uri="{FF2B5EF4-FFF2-40B4-BE49-F238E27FC236}">
                  <a16:creationId xmlns:a16="http://schemas.microsoft.com/office/drawing/2014/main" id="{97A8DFE4-092F-0E43-8A73-0517481AACD3}"/>
                </a:ext>
              </a:extLst>
            </p:cNvPr>
            <p:cNvSpPr>
              <a:spLocks noChangeArrowheads="1"/>
            </p:cNvSpPr>
            <p:nvPr/>
          </p:nvSpPr>
          <p:spPr bwMode="auto">
            <a:xfrm>
              <a:off x="0" y="0"/>
              <a:ext cx="5760" cy="4320"/>
            </a:xfrm>
            <a:prstGeom prst="rect">
              <a:avLst/>
            </a:prstGeom>
            <a:gradFill rotWithShape="0">
              <a:gsLst>
                <a:gs pos="0">
                  <a:srgbClr val="000066"/>
                </a:gs>
                <a:gs pos="100000">
                  <a:srgbClr val="A50021"/>
                </a:gs>
              </a:gsLst>
              <a:lin ang="0" scaled="1"/>
            </a:gra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8487" name="Freeform 4">
              <a:extLst>
                <a:ext uri="{FF2B5EF4-FFF2-40B4-BE49-F238E27FC236}">
                  <a16:creationId xmlns:a16="http://schemas.microsoft.com/office/drawing/2014/main" id="{EF922A81-BD40-9949-B813-52DBFB0E9BDC}"/>
                </a:ext>
              </a:extLst>
            </p:cNvPr>
            <p:cNvSpPr>
              <a:spLocks/>
            </p:cNvSpPr>
            <p:nvPr/>
          </p:nvSpPr>
          <p:spPr bwMode="white">
            <a:xfrm>
              <a:off x="0" y="2828"/>
              <a:ext cx="3625" cy="1492"/>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5A"/>
                </a:gs>
                <a:gs pos="100000">
                  <a:srgbClr val="800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8488" name="Freeform 5">
              <a:extLst>
                <a:ext uri="{FF2B5EF4-FFF2-40B4-BE49-F238E27FC236}">
                  <a16:creationId xmlns:a16="http://schemas.microsoft.com/office/drawing/2014/main" id="{64F4B3BA-9924-DE48-9FFA-948849091A10}"/>
                </a:ext>
              </a:extLst>
            </p:cNvPr>
            <p:cNvSpPr>
              <a:spLocks/>
            </p:cNvSpPr>
            <p:nvPr/>
          </p:nvSpPr>
          <p:spPr bwMode="white">
            <a:xfrm>
              <a:off x="0" y="2418"/>
              <a:ext cx="5143" cy="1902"/>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8489" name="Freeform 6">
              <a:extLst>
                <a:ext uri="{FF2B5EF4-FFF2-40B4-BE49-F238E27FC236}">
                  <a16:creationId xmlns:a16="http://schemas.microsoft.com/office/drawing/2014/main" id="{D122E326-7267-FD4E-847A-0D5D740B3C7C}"/>
                </a:ext>
              </a:extLst>
            </p:cNvPr>
            <p:cNvSpPr>
              <a:spLocks/>
            </p:cNvSpPr>
            <p:nvPr/>
          </p:nvSpPr>
          <p:spPr bwMode="white">
            <a:xfrm>
              <a:off x="6" y="1995"/>
              <a:ext cx="5760" cy="2325"/>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8490" name="Freeform 7">
              <a:extLst>
                <a:ext uri="{FF2B5EF4-FFF2-40B4-BE49-F238E27FC236}">
                  <a16:creationId xmlns:a16="http://schemas.microsoft.com/office/drawing/2014/main" id="{1E3CB6A3-B9CE-3644-8234-5A40D1282CFE}"/>
                </a:ext>
              </a:extLst>
            </p:cNvPr>
            <p:cNvSpPr>
              <a:spLocks/>
            </p:cNvSpPr>
            <p:nvPr/>
          </p:nvSpPr>
          <p:spPr bwMode="white">
            <a:xfrm>
              <a:off x="6" y="1563"/>
              <a:ext cx="5760" cy="1573"/>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8491" name="Freeform 8">
              <a:extLst>
                <a:ext uri="{FF2B5EF4-FFF2-40B4-BE49-F238E27FC236}">
                  <a16:creationId xmlns:a16="http://schemas.microsoft.com/office/drawing/2014/main" id="{98A295EE-CDB9-7443-80B8-B60B8939EC06}"/>
                </a:ext>
              </a:extLst>
            </p:cNvPr>
            <p:cNvSpPr>
              <a:spLocks/>
            </p:cNvSpPr>
            <p:nvPr/>
          </p:nvSpPr>
          <p:spPr bwMode="white">
            <a:xfrm>
              <a:off x="6" y="1143"/>
              <a:ext cx="5760" cy="970"/>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8492" name="Freeform 9">
              <a:extLst>
                <a:ext uri="{FF2B5EF4-FFF2-40B4-BE49-F238E27FC236}">
                  <a16:creationId xmlns:a16="http://schemas.microsoft.com/office/drawing/2014/main" id="{30AF4F4B-0239-4D4E-B1C0-B89BD7FA5638}"/>
                </a:ext>
              </a:extLst>
            </p:cNvPr>
            <p:cNvSpPr>
              <a:spLocks/>
            </p:cNvSpPr>
            <p:nvPr/>
          </p:nvSpPr>
          <p:spPr bwMode="white">
            <a:xfrm>
              <a:off x="6" y="0"/>
              <a:ext cx="5760" cy="1060"/>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8493" name="Freeform 10">
              <a:extLst>
                <a:ext uri="{FF2B5EF4-FFF2-40B4-BE49-F238E27FC236}">
                  <a16:creationId xmlns:a16="http://schemas.microsoft.com/office/drawing/2014/main" id="{580AE151-2C6C-6442-9879-E0B449D5646D}"/>
                </a:ext>
              </a:extLst>
            </p:cNvPr>
            <p:cNvSpPr>
              <a:spLocks/>
            </p:cNvSpPr>
            <p:nvPr/>
          </p:nvSpPr>
          <p:spPr bwMode="white">
            <a:xfrm>
              <a:off x="6" y="0"/>
              <a:ext cx="5284" cy="673"/>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48494" name="Freeform 11">
              <a:extLst>
                <a:ext uri="{FF2B5EF4-FFF2-40B4-BE49-F238E27FC236}">
                  <a16:creationId xmlns:a16="http://schemas.microsoft.com/office/drawing/2014/main" id="{5B8B14C5-2141-354D-98E0-C7B300389B2E}"/>
                </a:ext>
              </a:extLst>
            </p:cNvPr>
            <p:cNvSpPr>
              <a:spLocks/>
            </p:cNvSpPr>
            <p:nvPr/>
          </p:nvSpPr>
          <p:spPr bwMode="white">
            <a:xfrm>
              <a:off x="6" y="0"/>
              <a:ext cx="2884" cy="28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66"/>
                </a:gs>
                <a:gs pos="100000">
                  <a:srgbClr val="800000"/>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sp>
        <p:nvSpPr>
          <p:cNvPr id="148483" name="Rectangle 12">
            <a:extLst>
              <a:ext uri="{FF2B5EF4-FFF2-40B4-BE49-F238E27FC236}">
                <a16:creationId xmlns:a16="http://schemas.microsoft.com/office/drawing/2014/main" id="{1AC6FF6E-AF2B-B84F-B277-D97B2A004DE3}"/>
              </a:ext>
            </a:extLst>
          </p:cNvPr>
          <p:cNvSpPr>
            <a:spLocks noGrp="1" noChangeArrowheads="1"/>
          </p:cNvSpPr>
          <p:nvPr>
            <p:ph type="title"/>
          </p:nvPr>
        </p:nvSpPr>
        <p:spPr>
          <a:ln w="38100">
            <a:solidFill>
              <a:schemeClr val="tx2"/>
            </a:solidFill>
            <a:miter lim="800000"/>
            <a:headEnd/>
            <a:tailEnd/>
          </a:ln>
        </p:spPr>
        <p:txBody>
          <a:bodyPr/>
          <a:lstStyle/>
          <a:p>
            <a:pPr eaLnBrk="1" hangingPunct="1"/>
            <a:r>
              <a:rPr lang="en-US" altLang="en-US">
                <a:ea typeface="ＭＳ Ｐゴシック" panose="020B0600070205080204" pitchFamily="34" charset="-128"/>
              </a:rPr>
              <a:t>Where can this be used?</a:t>
            </a:r>
          </a:p>
        </p:txBody>
      </p:sp>
      <p:sp>
        <p:nvSpPr>
          <p:cNvPr id="274445" name="Rectangle 13">
            <a:extLst>
              <a:ext uri="{FF2B5EF4-FFF2-40B4-BE49-F238E27FC236}">
                <a16:creationId xmlns:a16="http://schemas.microsoft.com/office/drawing/2014/main" id="{6FB1C6BE-B38C-744E-9088-98834CC36955}"/>
              </a:ext>
            </a:extLst>
          </p:cNvPr>
          <p:cNvSpPr>
            <a:spLocks noGrp="1" noChangeArrowheads="1"/>
          </p:cNvSpPr>
          <p:nvPr>
            <p:ph type="body" idx="1"/>
          </p:nvPr>
        </p:nvSpPr>
        <p:spPr>
          <a:xfrm>
            <a:off x="3810000" y="1981200"/>
            <a:ext cx="4572000" cy="4648200"/>
          </a:xfrm>
          <a:effectLst>
            <a:outerShdw blurRad="63500" dist="38099" dir="2700000" algn="ctr" rotWithShape="0">
              <a:schemeClr val="bg2">
                <a:alpha val="74997"/>
              </a:schemeClr>
            </a:outerShdw>
          </a:effectLst>
        </p:spPr>
        <p:txBody>
          <a:bodyPr/>
          <a:lstStyle/>
          <a:p>
            <a:pPr eaLnBrk="1" hangingPunct="1">
              <a:lnSpc>
                <a:spcPct val="110000"/>
              </a:lnSpc>
              <a:defRPr/>
            </a:pPr>
            <a:r>
              <a:rPr lang="en-US"/>
              <a:t>Fresh injuries where there is not excessive swelling or bruising.</a:t>
            </a:r>
          </a:p>
          <a:p>
            <a:pPr eaLnBrk="1" hangingPunct="1">
              <a:lnSpc>
                <a:spcPct val="110000"/>
              </a:lnSpc>
              <a:defRPr/>
            </a:pPr>
            <a:r>
              <a:rPr lang="en-US"/>
              <a:t>Injured bones, joints, ligaments, tendons, or muscles.</a:t>
            </a:r>
          </a:p>
          <a:p>
            <a:pPr eaLnBrk="1" hangingPunct="1">
              <a:lnSpc>
                <a:spcPct val="110000"/>
              </a:lnSpc>
              <a:defRPr/>
            </a:pPr>
            <a:r>
              <a:rPr lang="en-US"/>
              <a:t>Do not use on the head or genitals.</a:t>
            </a:r>
          </a:p>
        </p:txBody>
      </p:sp>
      <p:pic>
        <p:nvPicPr>
          <p:cNvPr id="274446" name="Picture 14" descr="D:\my pictures\knee inj.jpg">
            <a:extLst>
              <a:ext uri="{FF2B5EF4-FFF2-40B4-BE49-F238E27FC236}">
                <a16:creationId xmlns:a16="http://schemas.microsoft.com/office/drawing/2014/main" id="{61E430DF-A60C-B14C-BCC0-4047CE10038B}"/>
              </a:ext>
            </a:extLst>
          </p:cNvPr>
          <p:cNvPicPr>
            <a:picLocks noChangeAspect="1" noChangeArrowheads="1"/>
          </p:cNvPicPr>
          <p:nvPr/>
        </p:nvPicPr>
        <p:blipFill>
          <a:blip r:embed="rId2" cstate="email">
            <a:lum bright="-6000" contrast="6000"/>
            <a:extLst>
              <a:ext uri="{28A0092B-C50C-407E-A947-70E740481C1C}">
                <a14:useLocalDpi xmlns:a14="http://schemas.microsoft.com/office/drawing/2010/main"/>
              </a:ext>
            </a:extLst>
          </a:blip>
          <a:srcRect/>
          <a:stretch>
            <a:fillRect/>
          </a:stretch>
        </p:blipFill>
        <p:spPr bwMode="auto">
          <a:xfrm>
            <a:off x="757238" y="2133600"/>
            <a:ext cx="2519362" cy="4267200"/>
          </a:xfrm>
          <a:prstGeom prst="rect">
            <a:avLst/>
          </a:prstGeom>
          <a:noFill/>
          <a:ln w="38100">
            <a:solidFill>
              <a:schemeClr val="tx2"/>
            </a:solidFill>
            <a:miter lim="800000"/>
            <a:headEnd/>
            <a:tailEnd/>
          </a:ln>
          <a:effectLst>
            <a:outerShdw blurRad="63500" dist="38099" dir="2700000" algn="ctr" rotWithShape="0">
              <a:schemeClr val="bg2">
                <a:alpha val="74998"/>
              </a:schemeClr>
            </a:outerShdw>
          </a:effectLst>
        </p:spPr>
      </p:pic>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444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444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444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45"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3D827FC3-4770-4E4F-8F8F-2F5B82AADF0C}"/>
              </a:ext>
            </a:extLst>
          </p:cNvPr>
          <p:cNvSpPr>
            <a:spLocks noGrp="1" noChangeArrowheads="1"/>
          </p:cNvSpPr>
          <p:nvPr>
            <p:ph type="title" idx="4294967295"/>
          </p:nvPr>
        </p:nvSpPr>
        <p:spPr>
          <a:xfrm>
            <a:off x="0" y="304800"/>
            <a:ext cx="9144000" cy="1143000"/>
          </a:xfrm>
        </p:spPr>
        <p:txBody>
          <a:bodyPr/>
          <a:lstStyle/>
          <a:p>
            <a:pPr eaLnBrk="1" hangingPunct="1"/>
            <a:r>
              <a:rPr lang="en-US" altLang="en-US" sz="4800" b="1" dirty="0">
                <a:latin typeface="Cooper Black" panose="0208090404030B020404" pitchFamily="18" charset="77"/>
                <a:ea typeface="ＭＳ Ｐゴシック" panose="020B0600070205080204" pitchFamily="34" charset="-128"/>
              </a:rPr>
              <a:t>Making a charcoal poultice</a:t>
            </a:r>
            <a:endParaRPr lang="en-US" altLang="en-US" dirty="0">
              <a:ea typeface="ＭＳ Ｐゴシック" panose="020B0600070205080204" pitchFamily="34" charset="-128"/>
            </a:endParaRPr>
          </a:p>
        </p:txBody>
      </p:sp>
      <p:sp>
        <p:nvSpPr>
          <p:cNvPr id="152579" name="Rectangle 3">
            <a:extLst>
              <a:ext uri="{FF2B5EF4-FFF2-40B4-BE49-F238E27FC236}">
                <a16:creationId xmlns:a16="http://schemas.microsoft.com/office/drawing/2014/main" id="{512C0B71-BCD9-9F4E-8E15-BA63700AE6A6}"/>
              </a:ext>
            </a:extLst>
          </p:cNvPr>
          <p:cNvSpPr>
            <a:spLocks noGrp="1" noChangeArrowheads="1"/>
          </p:cNvSpPr>
          <p:nvPr>
            <p:ph type="body" idx="4294967295"/>
          </p:nvPr>
        </p:nvSpPr>
        <p:spPr>
          <a:xfrm>
            <a:off x="6019800" y="4572000"/>
            <a:ext cx="3124200" cy="2286000"/>
          </a:xfrm>
        </p:spPr>
        <p:txBody>
          <a:bodyPr/>
          <a:lstStyle/>
          <a:p>
            <a:pPr marL="609600" indent="-609600" eaLnBrk="1" hangingPunct="1">
              <a:buFontTx/>
              <a:buAutoNum type="arabicPeriod"/>
            </a:pPr>
            <a:r>
              <a:rPr lang="en-US" altLang="en-US" sz="2000" b="1">
                <a:solidFill>
                  <a:srgbClr val="336600"/>
                </a:solidFill>
                <a:ea typeface="ＭＳ Ｐゴシック" panose="020B0600070205080204" pitchFamily="34" charset="-128"/>
              </a:rPr>
              <a:t>1 cup water.</a:t>
            </a:r>
          </a:p>
          <a:p>
            <a:pPr marL="609600" indent="-609600" eaLnBrk="1" hangingPunct="1">
              <a:buFontTx/>
              <a:buAutoNum type="arabicPeriod"/>
            </a:pPr>
            <a:r>
              <a:rPr lang="en-US" altLang="en-US" sz="2000" b="1">
                <a:solidFill>
                  <a:srgbClr val="336600"/>
                </a:solidFill>
                <a:ea typeface="ＭＳ Ｐゴシック" panose="020B0600070205080204" pitchFamily="34" charset="-128"/>
              </a:rPr>
              <a:t>3 tablespoon flaxseed or psyllium husk.</a:t>
            </a:r>
          </a:p>
          <a:p>
            <a:pPr marL="609600" indent="-609600" eaLnBrk="1" hangingPunct="1">
              <a:buFontTx/>
              <a:buAutoNum type="arabicPeriod"/>
            </a:pPr>
            <a:r>
              <a:rPr lang="en-US" altLang="en-US" sz="2000" b="1">
                <a:solidFill>
                  <a:srgbClr val="336600"/>
                </a:solidFill>
                <a:ea typeface="ＭＳ Ｐゴシック" panose="020B0600070205080204" pitchFamily="34" charset="-128"/>
              </a:rPr>
              <a:t>3 tablespoon charcoal powder.</a:t>
            </a:r>
            <a:endParaRPr lang="en-US" altLang="en-US" sz="2400" b="1">
              <a:solidFill>
                <a:srgbClr val="336600"/>
              </a:solidFill>
              <a:ea typeface="ＭＳ Ｐゴシック" panose="020B0600070205080204" pitchFamily="34" charset="-128"/>
            </a:endParaRPr>
          </a:p>
        </p:txBody>
      </p:sp>
      <p:pic>
        <p:nvPicPr>
          <p:cNvPr id="152580" name="Picture 2" descr="Flax">
            <a:extLst>
              <a:ext uri="{FF2B5EF4-FFF2-40B4-BE49-F238E27FC236}">
                <a16:creationId xmlns:a16="http://schemas.microsoft.com/office/drawing/2014/main" id="{5C785953-3F84-784C-A0F5-A9672578949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4876800"/>
            <a:ext cx="2689225" cy="1784350"/>
          </a:xfrm>
          <a:prstGeom prst="rect">
            <a:avLst/>
          </a:prstGeom>
          <a:noFill/>
          <a:ln w="28575">
            <a:solidFill>
              <a:srgbClr val="E58B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wipe dir="u"/>
      </p:transition>
    </mc:Choice>
    <mc:Fallback xmlns="">
      <p:transition>
        <p:wipe dir="u"/>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914" name="Group 2">
            <a:extLst>
              <a:ext uri="{FF2B5EF4-FFF2-40B4-BE49-F238E27FC236}">
                <a16:creationId xmlns:a16="http://schemas.microsoft.com/office/drawing/2014/main" id="{B4615AF7-1FE7-3E40-AAB8-BCE32F311B5D}"/>
              </a:ext>
            </a:extLst>
          </p:cNvPr>
          <p:cNvGrpSpPr>
            <a:grpSpLocks/>
          </p:cNvGrpSpPr>
          <p:nvPr/>
        </p:nvGrpSpPr>
        <p:grpSpPr bwMode="auto">
          <a:xfrm>
            <a:off x="6400800" y="-261938"/>
            <a:ext cx="2492375" cy="7272338"/>
            <a:chOff x="4049" y="-183"/>
            <a:chExt cx="1570" cy="4581"/>
          </a:xfrm>
        </p:grpSpPr>
        <p:sp>
          <p:nvSpPr>
            <p:cNvPr id="166933" name="Freeform 3">
              <a:extLst>
                <a:ext uri="{FF2B5EF4-FFF2-40B4-BE49-F238E27FC236}">
                  <a16:creationId xmlns:a16="http://schemas.microsoft.com/office/drawing/2014/main" id="{320EDF13-8B84-574D-A958-05BC17FB67E2}"/>
                </a:ext>
              </a:extLst>
            </p:cNvPr>
            <p:cNvSpPr>
              <a:spLocks/>
            </p:cNvSpPr>
            <p:nvPr/>
          </p:nvSpPr>
          <p:spPr bwMode="auto">
            <a:xfrm>
              <a:off x="4080" y="-183"/>
              <a:ext cx="1539" cy="2367"/>
            </a:xfrm>
            <a:custGeom>
              <a:avLst/>
              <a:gdLst>
                <a:gd name="T0" fmla="*/ 1080 w 1539"/>
                <a:gd name="T1" fmla="*/ 126 h 2367"/>
                <a:gd name="T2" fmla="*/ 1089 w 1539"/>
                <a:gd name="T3" fmla="*/ 675 h 2367"/>
                <a:gd name="T4" fmla="*/ 1116 w 1539"/>
                <a:gd name="T5" fmla="*/ 1008 h 2367"/>
                <a:gd name="T6" fmla="*/ 1134 w 1539"/>
                <a:gd name="T7" fmla="*/ 1062 h 2367"/>
                <a:gd name="T8" fmla="*/ 1143 w 1539"/>
                <a:gd name="T9" fmla="*/ 1089 h 2367"/>
                <a:gd name="T10" fmla="*/ 1206 w 1539"/>
                <a:gd name="T11" fmla="*/ 1296 h 2367"/>
                <a:gd name="T12" fmla="*/ 1233 w 1539"/>
                <a:gd name="T13" fmla="*/ 1350 h 2367"/>
                <a:gd name="T14" fmla="*/ 1332 w 1539"/>
                <a:gd name="T15" fmla="*/ 1458 h 2367"/>
                <a:gd name="T16" fmla="*/ 1458 w 1539"/>
                <a:gd name="T17" fmla="*/ 1647 h 2367"/>
                <a:gd name="T18" fmla="*/ 1503 w 1539"/>
                <a:gd name="T19" fmla="*/ 1728 h 2367"/>
                <a:gd name="T20" fmla="*/ 1539 w 1539"/>
                <a:gd name="T21" fmla="*/ 1809 h 2367"/>
                <a:gd name="T22" fmla="*/ 1485 w 1539"/>
                <a:gd name="T23" fmla="*/ 2079 h 2367"/>
                <a:gd name="T24" fmla="*/ 1467 w 1539"/>
                <a:gd name="T25" fmla="*/ 2106 h 2367"/>
                <a:gd name="T26" fmla="*/ 1431 w 1539"/>
                <a:gd name="T27" fmla="*/ 2187 h 2367"/>
                <a:gd name="T28" fmla="*/ 1413 w 1539"/>
                <a:gd name="T29" fmla="*/ 2241 h 2367"/>
                <a:gd name="T30" fmla="*/ 1323 w 1539"/>
                <a:gd name="T31" fmla="*/ 2340 h 2367"/>
                <a:gd name="T32" fmla="*/ 1269 w 1539"/>
                <a:gd name="T33" fmla="*/ 2358 h 2367"/>
                <a:gd name="T34" fmla="*/ 1242 w 1539"/>
                <a:gd name="T35" fmla="*/ 2367 h 2367"/>
                <a:gd name="T36" fmla="*/ 999 w 1539"/>
                <a:gd name="T37" fmla="*/ 2313 h 2367"/>
                <a:gd name="T38" fmla="*/ 918 w 1539"/>
                <a:gd name="T39" fmla="*/ 2286 h 2367"/>
                <a:gd name="T40" fmla="*/ 720 w 1539"/>
                <a:gd name="T41" fmla="*/ 2205 h 2367"/>
                <a:gd name="T42" fmla="*/ 594 w 1539"/>
                <a:gd name="T43" fmla="*/ 2214 h 2367"/>
                <a:gd name="T44" fmla="*/ 396 w 1539"/>
                <a:gd name="T45" fmla="*/ 2268 h 2367"/>
                <a:gd name="T46" fmla="*/ 234 w 1539"/>
                <a:gd name="T47" fmla="*/ 2304 h 2367"/>
                <a:gd name="T48" fmla="*/ 27 w 1539"/>
                <a:gd name="T49" fmla="*/ 2232 h 2367"/>
                <a:gd name="T50" fmla="*/ 9 w 1539"/>
                <a:gd name="T51" fmla="*/ 2178 h 2367"/>
                <a:gd name="T52" fmla="*/ 0 w 1539"/>
                <a:gd name="T53" fmla="*/ 2151 h 2367"/>
                <a:gd name="T54" fmla="*/ 9 w 1539"/>
                <a:gd name="T55" fmla="*/ 2043 h 2367"/>
                <a:gd name="T56" fmla="*/ 27 w 1539"/>
                <a:gd name="T57" fmla="*/ 1989 h 2367"/>
                <a:gd name="T58" fmla="*/ 18 w 1539"/>
                <a:gd name="T59" fmla="*/ 1728 h 2367"/>
                <a:gd name="T60" fmla="*/ 144 w 1539"/>
                <a:gd name="T61" fmla="*/ 1467 h 2367"/>
                <a:gd name="T62" fmla="*/ 216 w 1539"/>
                <a:gd name="T63" fmla="*/ 1332 h 2367"/>
                <a:gd name="T64" fmla="*/ 252 w 1539"/>
                <a:gd name="T65" fmla="*/ 1251 h 2367"/>
                <a:gd name="T66" fmla="*/ 270 w 1539"/>
                <a:gd name="T67" fmla="*/ 1179 h 2367"/>
                <a:gd name="T68" fmla="*/ 306 w 1539"/>
                <a:gd name="T69" fmla="*/ 1125 h 2367"/>
                <a:gd name="T70" fmla="*/ 351 w 1539"/>
                <a:gd name="T71" fmla="*/ 963 h 2367"/>
                <a:gd name="T72" fmla="*/ 378 w 1539"/>
                <a:gd name="T73" fmla="*/ 279 h 2367"/>
                <a:gd name="T74" fmla="*/ 369 w 1539"/>
                <a:gd name="T75" fmla="*/ 0 h 2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9"/>
                <a:gd name="T115" fmla="*/ 0 h 2367"/>
                <a:gd name="T116" fmla="*/ 1539 w 1539"/>
                <a:gd name="T117" fmla="*/ 2367 h 2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9" h="2367">
                  <a:moveTo>
                    <a:pt x="1080" y="126"/>
                  </a:moveTo>
                  <a:cubicBezTo>
                    <a:pt x="1084" y="309"/>
                    <a:pt x="1125" y="496"/>
                    <a:pt x="1089" y="675"/>
                  </a:cubicBezTo>
                  <a:cubicBezTo>
                    <a:pt x="1101" y="785"/>
                    <a:pt x="1101" y="899"/>
                    <a:pt x="1116" y="1008"/>
                  </a:cubicBezTo>
                  <a:cubicBezTo>
                    <a:pt x="1119" y="1027"/>
                    <a:pt x="1128" y="1044"/>
                    <a:pt x="1134" y="1062"/>
                  </a:cubicBezTo>
                  <a:cubicBezTo>
                    <a:pt x="1137" y="1071"/>
                    <a:pt x="1143" y="1089"/>
                    <a:pt x="1143" y="1089"/>
                  </a:cubicBezTo>
                  <a:cubicBezTo>
                    <a:pt x="1153" y="1166"/>
                    <a:pt x="1172" y="1228"/>
                    <a:pt x="1206" y="1296"/>
                  </a:cubicBezTo>
                  <a:cubicBezTo>
                    <a:pt x="1224" y="1332"/>
                    <a:pt x="1204" y="1317"/>
                    <a:pt x="1233" y="1350"/>
                  </a:cubicBezTo>
                  <a:cubicBezTo>
                    <a:pt x="1266" y="1387"/>
                    <a:pt x="1302" y="1419"/>
                    <a:pt x="1332" y="1458"/>
                  </a:cubicBezTo>
                  <a:cubicBezTo>
                    <a:pt x="1377" y="1516"/>
                    <a:pt x="1407" y="1596"/>
                    <a:pt x="1458" y="1647"/>
                  </a:cubicBezTo>
                  <a:cubicBezTo>
                    <a:pt x="1480" y="1713"/>
                    <a:pt x="1463" y="1688"/>
                    <a:pt x="1503" y="1728"/>
                  </a:cubicBezTo>
                  <a:cubicBezTo>
                    <a:pt x="1524" y="1792"/>
                    <a:pt x="1510" y="1766"/>
                    <a:pt x="1539" y="1809"/>
                  </a:cubicBezTo>
                  <a:cubicBezTo>
                    <a:pt x="1531" y="1908"/>
                    <a:pt x="1516" y="1986"/>
                    <a:pt x="1485" y="2079"/>
                  </a:cubicBezTo>
                  <a:cubicBezTo>
                    <a:pt x="1482" y="2089"/>
                    <a:pt x="1471" y="2096"/>
                    <a:pt x="1467" y="2106"/>
                  </a:cubicBezTo>
                  <a:cubicBezTo>
                    <a:pt x="1455" y="2133"/>
                    <a:pt x="1443" y="2160"/>
                    <a:pt x="1431" y="2187"/>
                  </a:cubicBezTo>
                  <a:cubicBezTo>
                    <a:pt x="1423" y="2204"/>
                    <a:pt x="1424" y="2225"/>
                    <a:pt x="1413" y="2241"/>
                  </a:cubicBezTo>
                  <a:cubicBezTo>
                    <a:pt x="1389" y="2277"/>
                    <a:pt x="1366" y="2321"/>
                    <a:pt x="1323" y="2340"/>
                  </a:cubicBezTo>
                  <a:cubicBezTo>
                    <a:pt x="1306" y="2348"/>
                    <a:pt x="1287" y="2352"/>
                    <a:pt x="1269" y="2358"/>
                  </a:cubicBezTo>
                  <a:cubicBezTo>
                    <a:pt x="1260" y="2361"/>
                    <a:pt x="1242" y="2367"/>
                    <a:pt x="1242" y="2367"/>
                  </a:cubicBezTo>
                  <a:cubicBezTo>
                    <a:pt x="1157" y="2358"/>
                    <a:pt x="1080" y="2340"/>
                    <a:pt x="999" y="2313"/>
                  </a:cubicBezTo>
                  <a:cubicBezTo>
                    <a:pt x="976" y="2305"/>
                    <a:pt x="938" y="2300"/>
                    <a:pt x="918" y="2286"/>
                  </a:cubicBezTo>
                  <a:cubicBezTo>
                    <a:pt x="853" y="2242"/>
                    <a:pt x="798" y="2216"/>
                    <a:pt x="720" y="2205"/>
                  </a:cubicBezTo>
                  <a:cubicBezTo>
                    <a:pt x="678" y="2208"/>
                    <a:pt x="636" y="2208"/>
                    <a:pt x="594" y="2214"/>
                  </a:cubicBezTo>
                  <a:cubicBezTo>
                    <a:pt x="526" y="2224"/>
                    <a:pt x="465" y="2258"/>
                    <a:pt x="396" y="2268"/>
                  </a:cubicBezTo>
                  <a:cubicBezTo>
                    <a:pt x="339" y="2287"/>
                    <a:pt x="295" y="2296"/>
                    <a:pt x="234" y="2304"/>
                  </a:cubicBezTo>
                  <a:cubicBezTo>
                    <a:pt x="139" y="2280"/>
                    <a:pt x="97" y="2302"/>
                    <a:pt x="27" y="2232"/>
                  </a:cubicBezTo>
                  <a:cubicBezTo>
                    <a:pt x="21" y="2214"/>
                    <a:pt x="15" y="2196"/>
                    <a:pt x="9" y="2178"/>
                  </a:cubicBezTo>
                  <a:cubicBezTo>
                    <a:pt x="6" y="2169"/>
                    <a:pt x="0" y="2151"/>
                    <a:pt x="0" y="2151"/>
                  </a:cubicBezTo>
                  <a:cubicBezTo>
                    <a:pt x="3" y="2115"/>
                    <a:pt x="3" y="2079"/>
                    <a:pt x="9" y="2043"/>
                  </a:cubicBezTo>
                  <a:cubicBezTo>
                    <a:pt x="12" y="2024"/>
                    <a:pt x="27" y="1989"/>
                    <a:pt x="27" y="1989"/>
                  </a:cubicBezTo>
                  <a:cubicBezTo>
                    <a:pt x="13" y="1879"/>
                    <a:pt x="1" y="1863"/>
                    <a:pt x="18" y="1728"/>
                  </a:cubicBezTo>
                  <a:cubicBezTo>
                    <a:pt x="30" y="1632"/>
                    <a:pt x="102" y="1550"/>
                    <a:pt x="144" y="1467"/>
                  </a:cubicBezTo>
                  <a:cubicBezTo>
                    <a:pt x="167" y="1422"/>
                    <a:pt x="195" y="1378"/>
                    <a:pt x="216" y="1332"/>
                  </a:cubicBezTo>
                  <a:cubicBezTo>
                    <a:pt x="259" y="1236"/>
                    <a:pt x="211" y="1312"/>
                    <a:pt x="252" y="1251"/>
                  </a:cubicBezTo>
                  <a:cubicBezTo>
                    <a:pt x="254" y="1239"/>
                    <a:pt x="261" y="1195"/>
                    <a:pt x="270" y="1179"/>
                  </a:cubicBezTo>
                  <a:cubicBezTo>
                    <a:pt x="281" y="1160"/>
                    <a:pt x="306" y="1125"/>
                    <a:pt x="306" y="1125"/>
                  </a:cubicBezTo>
                  <a:cubicBezTo>
                    <a:pt x="320" y="1070"/>
                    <a:pt x="337" y="1018"/>
                    <a:pt x="351" y="963"/>
                  </a:cubicBezTo>
                  <a:cubicBezTo>
                    <a:pt x="362" y="730"/>
                    <a:pt x="373" y="517"/>
                    <a:pt x="378" y="279"/>
                  </a:cubicBezTo>
                  <a:cubicBezTo>
                    <a:pt x="369" y="24"/>
                    <a:pt x="369" y="117"/>
                    <a:pt x="369" y="0"/>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66934" name="Freeform 4">
              <a:extLst>
                <a:ext uri="{FF2B5EF4-FFF2-40B4-BE49-F238E27FC236}">
                  <a16:creationId xmlns:a16="http://schemas.microsoft.com/office/drawing/2014/main" id="{D9281D4C-82F2-254F-9B94-10BFB0813F9E}"/>
                </a:ext>
              </a:extLst>
            </p:cNvPr>
            <p:cNvSpPr>
              <a:spLocks/>
            </p:cNvSpPr>
            <p:nvPr/>
          </p:nvSpPr>
          <p:spPr bwMode="auto">
            <a:xfrm>
              <a:off x="4049" y="2139"/>
              <a:ext cx="1404" cy="2259"/>
            </a:xfrm>
            <a:custGeom>
              <a:avLst/>
              <a:gdLst>
                <a:gd name="T0" fmla="*/ 955 w 1404"/>
                <a:gd name="T1" fmla="*/ 2223 h 2259"/>
                <a:gd name="T2" fmla="*/ 1000 w 1404"/>
                <a:gd name="T3" fmla="*/ 1467 h 2259"/>
                <a:gd name="T4" fmla="*/ 1162 w 1404"/>
                <a:gd name="T5" fmla="*/ 855 h 2259"/>
                <a:gd name="T6" fmla="*/ 1261 w 1404"/>
                <a:gd name="T7" fmla="*/ 675 h 2259"/>
                <a:gd name="T8" fmla="*/ 1333 w 1404"/>
                <a:gd name="T9" fmla="*/ 603 h 2259"/>
                <a:gd name="T10" fmla="*/ 1378 w 1404"/>
                <a:gd name="T11" fmla="*/ 486 h 2259"/>
                <a:gd name="T12" fmla="*/ 1396 w 1404"/>
                <a:gd name="T13" fmla="*/ 432 h 2259"/>
                <a:gd name="T14" fmla="*/ 1378 w 1404"/>
                <a:gd name="T15" fmla="*/ 378 h 2259"/>
                <a:gd name="T16" fmla="*/ 1369 w 1404"/>
                <a:gd name="T17" fmla="*/ 351 h 2259"/>
                <a:gd name="T18" fmla="*/ 1396 w 1404"/>
                <a:gd name="T19" fmla="*/ 234 h 2259"/>
                <a:gd name="T20" fmla="*/ 1387 w 1404"/>
                <a:gd name="T21" fmla="*/ 117 h 2259"/>
                <a:gd name="T22" fmla="*/ 1333 w 1404"/>
                <a:gd name="T23" fmla="*/ 99 h 2259"/>
                <a:gd name="T24" fmla="*/ 1261 w 1404"/>
                <a:gd name="T25" fmla="*/ 126 h 2259"/>
                <a:gd name="T26" fmla="*/ 1207 w 1404"/>
                <a:gd name="T27" fmla="*/ 144 h 2259"/>
                <a:gd name="T28" fmla="*/ 1180 w 1404"/>
                <a:gd name="T29" fmla="*/ 153 h 2259"/>
                <a:gd name="T30" fmla="*/ 973 w 1404"/>
                <a:gd name="T31" fmla="*/ 90 h 2259"/>
                <a:gd name="T32" fmla="*/ 892 w 1404"/>
                <a:gd name="T33" fmla="*/ 36 h 2259"/>
                <a:gd name="T34" fmla="*/ 865 w 1404"/>
                <a:gd name="T35" fmla="*/ 18 h 2259"/>
                <a:gd name="T36" fmla="*/ 838 w 1404"/>
                <a:gd name="T37" fmla="*/ 0 h 2259"/>
                <a:gd name="T38" fmla="*/ 766 w 1404"/>
                <a:gd name="T39" fmla="*/ 9 h 2259"/>
                <a:gd name="T40" fmla="*/ 739 w 1404"/>
                <a:gd name="T41" fmla="*/ 27 h 2259"/>
                <a:gd name="T42" fmla="*/ 685 w 1404"/>
                <a:gd name="T43" fmla="*/ 9 h 2259"/>
                <a:gd name="T44" fmla="*/ 595 w 1404"/>
                <a:gd name="T45" fmla="*/ 45 h 2259"/>
                <a:gd name="T46" fmla="*/ 568 w 1404"/>
                <a:gd name="T47" fmla="*/ 72 h 2259"/>
                <a:gd name="T48" fmla="*/ 541 w 1404"/>
                <a:gd name="T49" fmla="*/ 81 h 2259"/>
                <a:gd name="T50" fmla="*/ 424 w 1404"/>
                <a:gd name="T51" fmla="*/ 126 h 2259"/>
                <a:gd name="T52" fmla="*/ 100 w 1404"/>
                <a:gd name="T53" fmla="*/ 117 h 2259"/>
                <a:gd name="T54" fmla="*/ 1 w 1404"/>
                <a:gd name="T55" fmla="*/ 306 h 2259"/>
                <a:gd name="T56" fmla="*/ 64 w 1404"/>
                <a:gd name="T57" fmla="*/ 495 h 2259"/>
                <a:gd name="T58" fmla="*/ 82 w 1404"/>
                <a:gd name="T59" fmla="*/ 522 h 2259"/>
                <a:gd name="T60" fmla="*/ 136 w 1404"/>
                <a:gd name="T61" fmla="*/ 558 h 2259"/>
                <a:gd name="T62" fmla="*/ 235 w 1404"/>
                <a:gd name="T63" fmla="*/ 693 h 2259"/>
                <a:gd name="T64" fmla="*/ 289 w 1404"/>
                <a:gd name="T65" fmla="*/ 774 h 2259"/>
                <a:gd name="T66" fmla="*/ 352 w 1404"/>
                <a:gd name="T67" fmla="*/ 963 h 2259"/>
                <a:gd name="T68" fmla="*/ 370 w 1404"/>
                <a:gd name="T69" fmla="*/ 1053 h 2259"/>
                <a:gd name="T70" fmla="*/ 397 w 1404"/>
                <a:gd name="T71" fmla="*/ 1296 h 2259"/>
                <a:gd name="T72" fmla="*/ 424 w 1404"/>
                <a:gd name="T73" fmla="*/ 1440 h 2259"/>
                <a:gd name="T74" fmla="*/ 460 w 1404"/>
                <a:gd name="T75" fmla="*/ 1962 h 2259"/>
                <a:gd name="T76" fmla="*/ 451 w 1404"/>
                <a:gd name="T77" fmla="*/ 2025 h 2259"/>
                <a:gd name="T78" fmla="*/ 460 w 1404"/>
                <a:gd name="T79" fmla="*/ 2052 h 2259"/>
                <a:gd name="T80" fmla="*/ 451 w 1404"/>
                <a:gd name="T81" fmla="*/ 2259 h 2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4"/>
                <a:gd name="T124" fmla="*/ 0 h 2259"/>
                <a:gd name="T125" fmla="*/ 1404 w 1404"/>
                <a:gd name="T126" fmla="*/ 2259 h 2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4" h="2259">
                  <a:moveTo>
                    <a:pt x="955" y="2223"/>
                  </a:moveTo>
                  <a:cubicBezTo>
                    <a:pt x="960" y="1975"/>
                    <a:pt x="959" y="1714"/>
                    <a:pt x="1000" y="1467"/>
                  </a:cubicBezTo>
                  <a:cubicBezTo>
                    <a:pt x="1013" y="1240"/>
                    <a:pt x="1036" y="1045"/>
                    <a:pt x="1162" y="855"/>
                  </a:cubicBezTo>
                  <a:cubicBezTo>
                    <a:pt x="1179" y="789"/>
                    <a:pt x="1212" y="724"/>
                    <a:pt x="1261" y="675"/>
                  </a:cubicBezTo>
                  <a:cubicBezTo>
                    <a:pt x="1286" y="650"/>
                    <a:pt x="1316" y="638"/>
                    <a:pt x="1333" y="603"/>
                  </a:cubicBezTo>
                  <a:cubicBezTo>
                    <a:pt x="1352" y="564"/>
                    <a:pt x="1365" y="528"/>
                    <a:pt x="1378" y="486"/>
                  </a:cubicBezTo>
                  <a:cubicBezTo>
                    <a:pt x="1383" y="468"/>
                    <a:pt x="1396" y="432"/>
                    <a:pt x="1396" y="432"/>
                  </a:cubicBezTo>
                  <a:cubicBezTo>
                    <a:pt x="1390" y="414"/>
                    <a:pt x="1384" y="396"/>
                    <a:pt x="1378" y="378"/>
                  </a:cubicBezTo>
                  <a:cubicBezTo>
                    <a:pt x="1375" y="369"/>
                    <a:pt x="1369" y="351"/>
                    <a:pt x="1369" y="351"/>
                  </a:cubicBezTo>
                  <a:cubicBezTo>
                    <a:pt x="1382" y="313"/>
                    <a:pt x="1386" y="273"/>
                    <a:pt x="1396" y="234"/>
                  </a:cubicBezTo>
                  <a:cubicBezTo>
                    <a:pt x="1393" y="195"/>
                    <a:pt x="1404" y="152"/>
                    <a:pt x="1387" y="117"/>
                  </a:cubicBezTo>
                  <a:cubicBezTo>
                    <a:pt x="1379" y="100"/>
                    <a:pt x="1333" y="99"/>
                    <a:pt x="1333" y="99"/>
                  </a:cubicBezTo>
                  <a:cubicBezTo>
                    <a:pt x="1226" y="120"/>
                    <a:pt x="1337" y="92"/>
                    <a:pt x="1261" y="126"/>
                  </a:cubicBezTo>
                  <a:cubicBezTo>
                    <a:pt x="1244" y="134"/>
                    <a:pt x="1225" y="138"/>
                    <a:pt x="1207" y="144"/>
                  </a:cubicBezTo>
                  <a:cubicBezTo>
                    <a:pt x="1198" y="147"/>
                    <a:pt x="1180" y="153"/>
                    <a:pt x="1180" y="153"/>
                  </a:cubicBezTo>
                  <a:cubicBezTo>
                    <a:pt x="1111" y="130"/>
                    <a:pt x="1042" y="113"/>
                    <a:pt x="973" y="90"/>
                  </a:cubicBezTo>
                  <a:cubicBezTo>
                    <a:pt x="942" y="80"/>
                    <a:pt x="919" y="54"/>
                    <a:pt x="892" y="36"/>
                  </a:cubicBezTo>
                  <a:cubicBezTo>
                    <a:pt x="883" y="30"/>
                    <a:pt x="874" y="24"/>
                    <a:pt x="865" y="18"/>
                  </a:cubicBezTo>
                  <a:cubicBezTo>
                    <a:pt x="856" y="12"/>
                    <a:pt x="838" y="0"/>
                    <a:pt x="838" y="0"/>
                  </a:cubicBezTo>
                  <a:cubicBezTo>
                    <a:pt x="814" y="3"/>
                    <a:pt x="789" y="3"/>
                    <a:pt x="766" y="9"/>
                  </a:cubicBezTo>
                  <a:cubicBezTo>
                    <a:pt x="756" y="12"/>
                    <a:pt x="750" y="27"/>
                    <a:pt x="739" y="27"/>
                  </a:cubicBezTo>
                  <a:cubicBezTo>
                    <a:pt x="720" y="27"/>
                    <a:pt x="685" y="9"/>
                    <a:pt x="685" y="9"/>
                  </a:cubicBezTo>
                  <a:cubicBezTo>
                    <a:pt x="652" y="17"/>
                    <a:pt x="622" y="23"/>
                    <a:pt x="595" y="45"/>
                  </a:cubicBezTo>
                  <a:cubicBezTo>
                    <a:pt x="585" y="53"/>
                    <a:pt x="579" y="65"/>
                    <a:pt x="568" y="72"/>
                  </a:cubicBezTo>
                  <a:cubicBezTo>
                    <a:pt x="560" y="77"/>
                    <a:pt x="549" y="77"/>
                    <a:pt x="541" y="81"/>
                  </a:cubicBezTo>
                  <a:cubicBezTo>
                    <a:pt x="502" y="101"/>
                    <a:pt x="466" y="112"/>
                    <a:pt x="424" y="126"/>
                  </a:cubicBezTo>
                  <a:cubicBezTo>
                    <a:pt x="314" y="118"/>
                    <a:pt x="211" y="125"/>
                    <a:pt x="100" y="117"/>
                  </a:cubicBezTo>
                  <a:cubicBezTo>
                    <a:pt x="27" y="141"/>
                    <a:pt x="15" y="237"/>
                    <a:pt x="1" y="306"/>
                  </a:cubicBezTo>
                  <a:cubicBezTo>
                    <a:pt x="7" y="379"/>
                    <a:pt x="0" y="452"/>
                    <a:pt x="64" y="495"/>
                  </a:cubicBezTo>
                  <a:cubicBezTo>
                    <a:pt x="70" y="504"/>
                    <a:pt x="74" y="515"/>
                    <a:pt x="82" y="522"/>
                  </a:cubicBezTo>
                  <a:cubicBezTo>
                    <a:pt x="98" y="536"/>
                    <a:pt x="136" y="558"/>
                    <a:pt x="136" y="558"/>
                  </a:cubicBezTo>
                  <a:cubicBezTo>
                    <a:pt x="168" y="606"/>
                    <a:pt x="203" y="645"/>
                    <a:pt x="235" y="693"/>
                  </a:cubicBezTo>
                  <a:cubicBezTo>
                    <a:pt x="255" y="723"/>
                    <a:pt x="263" y="748"/>
                    <a:pt x="289" y="774"/>
                  </a:cubicBezTo>
                  <a:cubicBezTo>
                    <a:pt x="309" y="835"/>
                    <a:pt x="339" y="900"/>
                    <a:pt x="352" y="963"/>
                  </a:cubicBezTo>
                  <a:cubicBezTo>
                    <a:pt x="358" y="993"/>
                    <a:pt x="370" y="1053"/>
                    <a:pt x="370" y="1053"/>
                  </a:cubicBezTo>
                  <a:cubicBezTo>
                    <a:pt x="376" y="1135"/>
                    <a:pt x="381" y="1215"/>
                    <a:pt x="397" y="1296"/>
                  </a:cubicBezTo>
                  <a:cubicBezTo>
                    <a:pt x="407" y="1344"/>
                    <a:pt x="424" y="1440"/>
                    <a:pt x="424" y="1440"/>
                  </a:cubicBezTo>
                  <a:cubicBezTo>
                    <a:pt x="405" y="1607"/>
                    <a:pt x="427" y="1796"/>
                    <a:pt x="460" y="1962"/>
                  </a:cubicBezTo>
                  <a:cubicBezTo>
                    <a:pt x="457" y="1983"/>
                    <a:pt x="451" y="2004"/>
                    <a:pt x="451" y="2025"/>
                  </a:cubicBezTo>
                  <a:cubicBezTo>
                    <a:pt x="451" y="2034"/>
                    <a:pt x="460" y="2043"/>
                    <a:pt x="460" y="2052"/>
                  </a:cubicBezTo>
                  <a:cubicBezTo>
                    <a:pt x="460" y="2060"/>
                    <a:pt x="451" y="2229"/>
                    <a:pt x="451" y="2259"/>
                  </a:cubicBezTo>
                </a:path>
              </a:pathLst>
            </a:custGeom>
            <a:solidFill>
              <a:srgbClr val="ACAE4A"/>
            </a:solidFill>
            <a:ln w="38100">
              <a:solidFill>
                <a:schemeClr val="tx2"/>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66915" name="Group 5">
            <a:extLst>
              <a:ext uri="{FF2B5EF4-FFF2-40B4-BE49-F238E27FC236}">
                <a16:creationId xmlns:a16="http://schemas.microsoft.com/office/drawing/2014/main" id="{269FCCE3-2CF1-D741-8E67-0DFEBD5573F6}"/>
              </a:ext>
            </a:extLst>
          </p:cNvPr>
          <p:cNvGrpSpPr>
            <a:grpSpLocks/>
          </p:cNvGrpSpPr>
          <p:nvPr/>
        </p:nvGrpSpPr>
        <p:grpSpPr bwMode="auto">
          <a:xfrm>
            <a:off x="6448425" y="3200400"/>
            <a:ext cx="2271713" cy="460375"/>
            <a:chOff x="4062" y="2016"/>
            <a:chExt cx="1431" cy="290"/>
          </a:xfrm>
        </p:grpSpPr>
        <p:sp>
          <p:nvSpPr>
            <p:cNvPr id="166931" name="Freeform 6">
              <a:extLst>
                <a:ext uri="{FF2B5EF4-FFF2-40B4-BE49-F238E27FC236}">
                  <a16:creationId xmlns:a16="http://schemas.microsoft.com/office/drawing/2014/main" id="{44B74382-BEC9-A94E-BFE1-CFC002453BC5}"/>
                </a:ext>
              </a:extLst>
            </p:cNvPr>
            <p:cNvSpPr>
              <a:spLocks/>
            </p:cNvSpPr>
            <p:nvPr/>
          </p:nvSpPr>
          <p:spPr bwMode="auto">
            <a:xfrm>
              <a:off x="4062" y="2016"/>
              <a:ext cx="1431" cy="171"/>
            </a:xfrm>
            <a:custGeom>
              <a:avLst/>
              <a:gdLst>
                <a:gd name="T0" fmla="*/ 0 w 1431"/>
                <a:gd name="T1" fmla="*/ 9 h 171"/>
                <a:gd name="T2" fmla="*/ 63 w 1431"/>
                <a:gd name="T3" fmla="*/ 72 h 171"/>
                <a:gd name="T4" fmla="*/ 117 w 1431"/>
                <a:gd name="T5" fmla="*/ 90 h 171"/>
                <a:gd name="T6" fmla="*/ 450 w 1431"/>
                <a:gd name="T7" fmla="*/ 36 h 171"/>
                <a:gd name="T8" fmla="*/ 576 w 1431"/>
                <a:gd name="T9" fmla="*/ 9 h 171"/>
                <a:gd name="T10" fmla="*/ 621 w 1431"/>
                <a:gd name="T11" fmla="*/ 0 h 171"/>
                <a:gd name="T12" fmla="*/ 765 w 1431"/>
                <a:gd name="T13" fmla="*/ 9 h 171"/>
                <a:gd name="T14" fmla="*/ 819 w 1431"/>
                <a:gd name="T15" fmla="*/ 36 h 171"/>
                <a:gd name="T16" fmla="*/ 954 w 1431"/>
                <a:gd name="T17" fmla="*/ 81 h 171"/>
                <a:gd name="T18" fmla="*/ 981 w 1431"/>
                <a:gd name="T19" fmla="*/ 99 h 171"/>
                <a:gd name="T20" fmla="*/ 1116 w 1431"/>
                <a:gd name="T21" fmla="*/ 144 h 171"/>
                <a:gd name="T22" fmla="*/ 1170 w 1431"/>
                <a:gd name="T23" fmla="*/ 162 h 171"/>
                <a:gd name="T24" fmla="*/ 1197 w 1431"/>
                <a:gd name="T25" fmla="*/ 171 h 171"/>
                <a:gd name="T26" fmla="*/ 1368 w 1431"/>
                <a:gd name="T27" fmla="*/ 126 h 171"/>
                <a:gd name="T28" fmla="*/ 1431 w 1431"/>
                <a:gd name="T29" fmla="*/ 2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1"/>
                <a:gd name="T46" fmla="*/ 0 h 171"/>
                <a:gd name="T47" fmla="*/ 1431 w 1431"/>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1" h="171">
                  <a:moveTo>
                    <a:pt x="0" y="9"/>
                  </a:moveTo>
                  <a:cubicBezTo>
                    <a:pt x="12" y="46"/>
                    <a:pt x="9" y="54"/>
                    <a:pt x="63" y="72"/>
                  </a:cubicBezTo>
                  <a:cubicBezTo>
                    <a:pt x="81" y="78"/>
                    <a:pt x="117" y="90"/>
                    <a:pt x="117" y="90"/>
                  </a:cubicBezTo>
                  <a:cubicBezTo>
                    <a:pt x="234" y="82"/>
                    <a:pt x="338" y="68"/>
                    <a:pt x="450" y="36"/>
                  </a:cubicBezTo>
                  <a:cubicBezTo>
                    <a:pt x="488" y="25"/>
                    <a:pt x="542" y="16"/>
                    <a:pt x="576" y="9"/>
                  </a:cubicBezTo>
                  <a:cubicBezTo>
                    <a:pt x="591" y="6"/>
                    <a:pt x="621" y="0"/>
                    <a:pt x="621" y="0"/>
                  </a:cubicBezTo>
                  <a:cubicBezTo>
                    <a:pt x="669" y="3"/>
                    <a:pt x="717" y="4"/>
                    <a:pt x="765" y="9"/>
                  </a:cubicBezTo>
                  <a:cubicBezTo>
                    <a:pt x="797" y="12"/>
                    <a:pt x="790" y="23"/>
                    <a:pt x="819" y="36"/>
                  </a:cubicBezTo>
                  <a:cubicBezTo>
                    <a:pt x="861" y="55"/>
                    <a:pt x="910" y="66"/>
                    <a:pt x="954" y="81"/>
                  </a:cubicBezTo>
                  <a:cubicBezTo>
                    <a:pt x="964" y="84"/>
                    <a:pt x="971" y="95"/>
                    <a:pt x="981" y="99"/>
                  </a:cubicBezTo>
                  <a:cubicBezTo>
                    <a:pt x="1023" y="118"/>
                    <a:pt x="1072" y="129"/>
                    <a:pt x="1116" y="144"/>
                  </a:cubicBezTo>
                  <a:cubicBezTo>
                    <a:pt x="1134" y="150"/>
                    <a:pt x="1152" y="156"/>
                    <a:pt x="1170" y="162"/>
                  </a:cubicBezTo>
                  <a:cubicBezTo>
                    <a:pt x="1179" y="165"/>
                    <a:pt x="1197" y="171"/>
                    <a:pt x="1197" y="171"/>
                  </a:cubicBezTo>
                  <a:cubicBezTo>
                    <a:pt x="1264" y="164"/>
                    <a:pt x="1314" y="162"/>
                    <a:pt x="1368" y="126"/>
                  </a:cubicBezTo>
                  <a:cubicBezTo>
                    <a:pt x="1386" y="98"/>
                    <a:pt x="1407" y="51"/>
                    <a:pt x="1431" y="27"/>
                  </a:cubicBezTo>
                </a:path>
              </a:pathLst>
            </a:custGeom>
            <a:noFill/>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66932" name="Freeform 7">
              <a:extLst>
                <a:ext uri="{FF2B5EF4-FFF2-40B4-BE49-F238E27FC236}">
                  <a16:creationId xmlns:a16="http://schemas.microsoft.com/office/drawing/2014/main" id="{BE846AA6-3FC4-F54A-8639-C96B6C0E536F}"/>
                </a:ext>
              </a:extLst>
            </p:cNvPr>
            <p:cNvSpPr>
              <a:spLocks/>
            </p:cNvSpPr>
            <p:nvPr/>
          </p:nvSpPr>
          <p:spPr bwMode="auto">
            <a:xfrm>
              <a:off x="4080" y="2160"/>
              <a:ext cx="1368" cy="146"/>
            </a:xfrm>
            <a:custGeom>
              <a:avLst/>
              <a:gdLst>
                <a:gd name="T0" fmla="*/ 0 w 1368"/>
                <a:gd name="T1" fmla="*/ 126 h 146"/>
                <a:gd name="T2" fmla="*/ 171 w 1368"/>
                <a:gd name="T3" fmla="*/ 108 h 146"/>
                <a:gd name="T4" fmla="*/ 396 w 1368"/>
                <a:gd name="T5" fmla="*/ 99 h 146"/>
                <a:gd name="T6" fmla="*/ 720 w 1368"/>
                <a:gd name="T7" fmla="*/ 0 h 146"/>
                <a:gd name="T8" fmla="*/ 900 w 1368"/>
                <a:gd name="T9" fmla="*/ 36 h 146"/>
                <a:gd name="T10" fmla="*/ 1008 w 1368"/>
                <a:gd name="T11" fmla="*/ 99 h 146"/>
                <a:gd name="T12" fmla="*/ 1161 w 1368"/>
                <a:gd name="T13" fmla="*/ 135 h 146"/>
                <a:gd name="T14" fmla="*/ 1269 w 1368"/>
                <a:gd name="T15" fmla="*/ 126 h 146"/>
                <a:gd name="T16" fmla="*/ 1368 w 1368"/>
                <a:gd name="T17" fmla="*/ 99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8"/>
                <a:gd name="T28" fmla="*/ 0 h 146"/>
                <a:gd name="T29" fmla="*/ 1368 w 1368"/>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8" h="146">
                  <a:moveTo>
                    <a:pt x="0" y="126"/>
                  </a:moveTo>
                  <a:cubicBezTo>
                    <a:pt x="60" y="146"/>
                    <a:pt x="111" y="112"/>
                    <a:pt x="171" y="108"/>
                  </a:cubicBezTo>
                  <a:cubicBezTo>
                    <a:pt x="246" y="103"/>
                    <a:pt x="321" y="102"/>
                    <a:pt x="396" y="99"/>
                  </a:cubicBezTo>
                  <a:cubicBezTo>
                    <a:pt x="511" y="61"/>
                    <a:pt x="598" y="14"/>
                    <a:pt x="720" y="0"/>
                  </a:cubicBezTo>
                  <a:cubicBezTo>
                    <a:pt x="766" y="5"/>
                    <a:pt x="856" y="7"/>
                    <a:pt x="900" y="36"/>
                  </a:cubicBezTo>
                  <a:cubicBezTo>
                    <a:pt x="916" y="47"/>
                    <a:pt x="1002" y="97"/>
                    <a:pt x="1008" y="99"/>
                  </a:cubicBezTo>
                  <a:cubicBezTo>
                    <a:pt x="1059" y="116"/>
                    <a:pt x="1108" y="124"/>
                    <a:pt x="1161" y="135"/>
                  </a:cubicBezTo>
                  <a:cubicBezTo>
                    <a:pt x="1197" y="132"/>
                    <a:pt x="1233" y="132"/>
                    <a:pt x="1269" y="126"/>
                  </a:cubicBezTo>
                  <a:cubicBezTo>
                    <a:pt x="1305" y="120"/>
                    <a:pt x="1332" y="99"/>
                    <a:pt x="1368" y="99"/>
                  </a:cubicBezTo>
                </a:path>
              </a:pathLst>
            </a:custGeom>
            <a:noFill/>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66916" name="Group 8">
            <a:extLst>
              <a:ext uri="{FF2B5EF4-FFF2-40B4-BE49-F238E27FC236}">
                <a16:creationId xmlns:a16="http://schemas.microsoft.com/office/drawing/2014/main" id="{72B7119C-0A7F-FD43-A42B-F82889F554E0}"/>
              </a:ext>
            </a:extLst>
          </p:cNvPr>
          <p:cNvGrpSpPr>
            <a:grpSpLocks/>
          </p:cNvGrpSpPr>
          <p:nvPr/>
        </p:nvGrpSpPr>
        <p:grpSpPr bwMode="auto">
          <a:xfrm>
            <a:off x="6200775" y="1828800"/>
            <a:ext cx="2835275" cy="3028950"/>
            <a:chOff x="3906" y="1152"/>
            <a:chExt cx="1786" cy="1908"/>
          </a:xfrm>
        </p:grpSpPr>
        <p:sp>
          <p:nvSpPr>
            <p:cNvPr id="166929" name="Freeform 9">
              <a:extLst>
                <a:ext uri="{FF2B5EF4-FFF2-40B4-BE49-F238E27FC236}">
                  <a16:creationId xmlns:a16="http://schemas.microsoft.com/office/drawing/2014/main" id="{01789C38-2C76-EB45-8396-5C48E74651DA}"/>
                </a:ext>
              </a:extLst>
            </p:cNvPr>
            <p:cNvSpPr>
              <a:spLocks/>
            </p:cNvSpPr>
            <p:nvPr/>
          </p:nvSpPr>
          <p:spPr bwMode="auto">
            <a:xfrm>
              <a:off x="3906" y="1206"/>
              <a:ext cx="477" cy="1854"/>
            </a:xfrm>
            <a:custGeom>
              <a:avLst/>
              <a:gdLst>
                <a:gd name="T0" fmla="*/ 342 w 477"/>
                <a:gd name="T1" fmla="*/ 0 h 1854"/>
                <a:gd name="T2" fmla="*/ 279 w 477"/>
                <a:gd name="T3" fmla="*/ 18 h 1854"/>
                <a:gd name="T4" fmla="*/ 225 w 477"/>
                <a:gd name="T5" fmla="*/ 54 h 1854"/>
                <a:gd name="T6" fmla="*/ 207 w 477"/>
                <a:gd name="T7" fmla="*/ 108 h 1854"/>
                <a:gd name="T8" fmla="*/ 189 w 477"/>
                <a:gd name="T9" fmla="*/ 135 h 1854"/>
                <a:gd name="T10" fmla="*/ 162 w 477"/>
                <a:gd name="T11" fmla="*/ 216 h 1854"/>
                <a:gd name="T12" fmla="*/ 117 w 477"/>
                <a:gd name="T13" fmla="*/ 297 h 1854"/>
                <a:gd name="T14" fmla="*/ 72 w 477"/>
                <a:gd name="T15" fmla="*/ 450 h 1854"/>
                <a:gd name="T16" fmla="*/ 18 w 477"/>
                <a:gd name="T17" fmla="*/ 675 h 1854"/>
                <a:gd name="T18" fmla="*/ 0 w 477"/>
                <a:gd name="T19" fmla="*/ 891 h 1854"/>
                <a:gd name="T20" fmla="*/ 9 w 477"/>
                <a:gd name="T21" fmla="*/ 1143 h 1854"/>
                <a:gd name="T22" fmla="*/ 54 w 477"/>
                <a:gd name="T23" fmla="*/ 1305 h 1854"/>
                <a:gd name="T24" fmla="*/ 180 w 477"/>
                <a:gd name="T25" fmla="*/ 1575 h 1854"/>
                <a:gd name="T26" fmla="*/ 234 w 477"/>
                <a:gd name="T27" fmla="*/ 1656 h 1854"/>
                <a:gd name="T28" fmla="*/ 288 w 477"/>
                <a:gd name="T29" fmla="*/ 1683 h 1854"/>
                <a:gd name="T30" fmla="*/ 360 w 477"/>
                <a:gd name="T31" fmla="*/ 1746 h 1854"/>
                <a:gd name="T32" fmla="*/ 387 w 477"/>
                <a:gd name="T33" fmla="*/ 1764 h 1854"/>
                <a:gd name="T34" fmla="*/ 477 w 477"/>
                <a:gd name="T35" fmla="*/ 1854 h 1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7"/>
                <a:gd name="T55" fmla="*/ 0 h 1854"/>
                <a:gd name="T56" fmla="*/ 477 w 477"/>
                <a:gd name="T57" fmla="*/ 1854 h 1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7" h="1854">
                  <a:moveTo>
                    <a:pt x="342" y="0"/>
                  </a:moveTo>
                  <a:cubicBezTo>
                    <a:pt x="334" y="2"/>
                    <a:pt x="290" y="12"/>
                    <a:pt x="279" y="18"/>
                  </a:cubicBezTo>
                  <a:cubicBezTo>
                    <a:pt x="260" y="29"/>
                    <a:pt x="225" y="54"/>
                    <a:pt x="225" y="54"/>
                  </a:cubicBezTo>
                  <a:cubicBezTo>
                    <a:pt x="219" y="72"/>
                    <a:pt x="218" y="92"/>
                    <a:pt x="207" y="108"/>
                  </a:cubicBezTo>
                  <a:cubicBezTo>
                    <a:pt x="201" y="117"/>
                    <a:pt x="193" y="125"/>
                    <a:pt x="189" y="135"/>
                  </a:cubicBezTo>
                  <a:cubicBezTo>
                    <a:pt x="177" y="161"/>
                    <a:pt x="178" y="192"/>
                    <a:pt x="162" y="216"/>
                  </a:cubicBezTo>
                  <a:cubicBezTo>
                    <a:pt x="146" y="240"/>
                    <a:pt x="129" y="270"/>
                    <a:pt x="117" y="297"/>
                  </a:cubicBezTo>
                  <a:cubicBezTo>
                    <a:pt x="96" y="345"/>
                    <a:pt x="83" y="399"/>
                    <a:pt x="72" y="450"/>
                  </a:cubicBezTo>
                  <a:cubicBezTo>
                    <a:pt x="55" y="525"/>
                    <a:pt x="33" y="599"/>
                    <a:pt x="18" y="675"/>
                  </a:cubicBezTo>
                  <a:cubicBezTo>
                    <a:pt x="12" y="747"/>
                    <a:pt x="0" y="819"/>
                    <a:pt x="0" y="891"/>
                  </a:cubicBezTo>
                  <a:cubicBezTo>
                    <a:pt x="0" y="975"/>
                    <a:pt x="4" y="1059"/>
                    <a:pt x="9" y="1143"/>
                  </a:cubicBezTo>
                  <a:cubicBezTo>
                    <a:pt x="12" y="1199"/>
                    <a:pt x="36" y="1252"/>
                    <a:pt x="54" y="1305"/>
                  </a:cubicBezTo>
                  <a:cubicBezTo>
                    <a:pt x="86" y="1400"/>
                    <a:pt x="108" y="1503"/>
                    <a:pt x="180" y="1575"/>
                  </a:cubicBezTo>
                  <a:cubicBezTo>
                    <a:pt x="188" y="1599"/>
                    <a:pt x="215" y="1641"/>
                    <a:pt x="234" y="1656"/>
                  </a:cubicBezTo>
                  <a:cubicBezTo>
                    <a:pt x="250" y="1669"/>
                    <a:pt x="271" y="1672"/>
                    <a:pt x="288" y="1683"/>
                  </a:cubicBezTo>
                  <a:cubicBezTo>
                    <a:pt x="318" y="1728"/>
                    <a:pt x="297" y="1704"/>
                    <a:pt x="360" y="1746"/>
                  </a:cubicBezTo>
                  <a:cubicBezTo>
                    <a:pt x="369" y="1752"/>
                    <a:pt x="387" y="1764"/>
                    <a:pt x="387" y="1764"/>
                  </a:cubicBezTo>
                  <a:cubicBezTo>
                    <a:pt x="413" y="1802"/>
                    <a:pt x="445" y="1822"/>
                    <a:pt x="477" y="1854"/>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66930" name="Freeform 10">
              <a:extLst>
                <a:ext uri="{FF2B5EF4-FFF2-40B4-BE49-F238E27FC236}">
                  <a16:creationId xmlns:a16="http://schemas.microsoft.com/office/drawing/2014/main" id="{74BCBEAC-8191-4B4F-A9A2-E9C1EDF4F444}"/>
                </a:ext>
              </a:extLst>
            </p:cNvPr>
            <p:cNvSpPr>
              <a:spLocks/>
            </p:cNvSpPr>
            <p:nvPr/>
          </p:nvSpPr>
          <p:spPr bwMode="auto">
            <a:xfrm>
              <a:off x="5232" y="1152"/>
              <a:ext cx="460" cy="1800"/>
            </a:xfrm>
            <a:custGeom>
              <a:avLst/>
              <a:gdLst>
                <a:gd name="T0" fmla="*/ 54 w 460"/>
                <a:gd name="T1" fmla="*/ 0 h 1800"/>
                <a:gd name="T2" fmla="*/ 90 w 460"/>
                <a:gd name="T3" fmla="*/ 54 h 1800"/>
                <a:gd name="T4" fmla="*/ 171 w 460"/>
                <a:gd name="T5" fmla="*/ 99 h 1800"/>
                <a:gd name="T6" fmla="*/ 216 w 460"/>
                <a:gd name="T7" fmla="*/ 144 h 1800"/>
                <a:gd name="T8" fmla="*/ 261 w 460"/>
                <a:gd name="T9" fmla="*/ 189 h 1800"/>
                <a:gd name="T10" fmla="*/ 279 w 460"/>
                <a:gd name="T11" fmla="*/ 216 h 1800"/>
                <a:gd name="T12" fmla="*/ 306 w 460"/>
                <a:gd name="T13" fmla="*/ 234 h 1800"/>
                <a:gd name="T14" fmla="*/ 378 w 460"/>
                <a:gd name="T15" fmla="*/ 342 h 1800"/>
                <a:gd name="T16" fmla="*/ 405 w 460"/>
                <a:gd name="T17" fmla="*/ 423 h 1800"/>
                <a:gd name="T18" fmla="*/ 450 w 460"/>
                <a:gd name="T19" fmla="*/ 576 h 1800"/>
                <a:gd name="T20" fmla="*/ 414 w 460"/>
                <a:gd name="T21" fmla="*/ 990 h 1800"/>
                <a:gd name="T22" fmla="*/ 396 w 460"/>
                <a:gd name="T23" fmla="*/ 1170 h 1800"/>
                <a:gd name="T24" fmla="*/ 243 w 460"/>
                <a:gd name="T25" fmla="*/ 1557 h 1800"/>
                <a:gd name="T26" fmla="*/ 99 w 460"/>
                <a:gd name="T27" fmla="*/ 1692 h 1800"/>
                <a:gd name="T28" fmla="*/ 45 w 460"/>
                <a:gd name="T29" fmla="*/ 1728 h 1800"/>
                <a:gd name="T30" fmla="*/ 0 w 460"/>
                <a:gd name="T31" fmla="*/ 180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1800"/>
                <a:gd name="T50" fmla="*/ 460 w 460"/>
                <a:gd name="T51" fmla="*/ 1800 h 18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1800">
                  <a:moveTo>
                    <a:pt x="54" y="0"/>
                  </a:moveTo>
                  <a:cubicBezTo>
                    <a:pt x="66" y="18"/>
                    <a:pt x="72" y="42"/>
                    <a:pt x="90" y="54"/>
                  </a:cubicBezTo>
                  <a:cubicBezTo>
                    <a:pt x="117" y="72"/>
                    <a:pt x="144" y="81"/>
                    <a:pt x="171" y="99"/>
                  </a:cubicBezTo>
                  <a:cubicBezTo>
                    <a:pt x="219" y="171"/>
                    <a:pt x="156" y="84"/>
                    <a:pt x="216" y="144"/>
                  </a:cubicBezTo>
                  <a:cubicBezTo>
                    <a:pt x="276" y="204"/>
                    <a:pt x="189" y="141"/>
                    <a:pt x="261" y="189"/>
                  </a:cubicBezTo>
                  <a:cubicBezTo>
                    <a:pt x="267" y="198"/>
                    <a:pt x="271" y="208"/>
                    <a:pt x="279" y="216"/>
                  </a:cubicBezTo>
                  <a:cubicBezTo>
                    <a:pt x="287" y="224"/>
                    <a:pt x="299" y="226"/>
                    <a:pt x="306" y="234"/>
                  </a:cubicBezTo>
                  <a:cubicBezTo>
                    <a:pt x="333" y="264"/>
                    <a:pt x="355" y="308"/>
                    <a:pt x="378" y="342"/>
                  </a:cubicBezTo>
                  <a:cubicBezTo>
                    <a:pt x="378" y="342"/>
                    <a:pt x="400" y="409"/>
                    <a:pt x="405" y="423"/>
                  </a:cubicBezTo>
                  <a:cubicBezTo>
                    <a:pt x="422" y="474"/>
                    <a:pt x="439" y="523"/>
                    <a:pt x="450" y="576"/>
                  </a:cubicBezTo>
                  <a:cubicBezTo>
                    <a:pt x="460" y="703"/>
                    <a:pt x="455" y="868"/>
                    <a:pt x="414" y="990"/>
                  </a:cubicBezTo>
                  <a:cubicBezTo>
                    <a:pt x="409" y="1058"/>
                    <a:pt x="408" y="1106"/>
                    <a:pt x="396" y="1170"/>
                  </a:cubicBezTo>
                  <a:cubicBezTo>
                    <a:pt x="372" y="1303"/>
                    <a:pt x="307" y="1441"/>
                    <a:pt x="243" y="1557"/>
                  </a:cubicBezTo>
                  <a:cubicBezTo>
                    <a:pt x="209" y="1619"/>
                    <a:pt x="157" y="1653"/>
                    <a:pt x="99" y="1692"/>
                  </a:cubicBezTo>
                  <a:cubicBezTo>
                    <a:pt x="81" y="1704"/>
                    <a:pt x="45" y="1728"/>
                    <a:pt x="45" y="1728"/>
                  </a:cubicBezTo>
                  <a:cubicBezTo>
                    <a:pt x="5" y="1788"/>
                    <a:pt x="19" y="1763"/>
                    <a:pt x="0" y="1800"/>
                  </a:cubicBez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grpSp>
        <p:nvGrpSpPr>
          <p:cNvPr id="166917" name="Group 11">
            <a:extLst>
              <a:ext uri="{FF2B5EF4-FFF2-40B4-BE49-F238E27FC236}">
                <a16:creationId xmlns:a16="http://schemas.microsoft.com/office/drawing/2014/main" id="{9F9BB2D0-4F5F-2B47-B7BC-467D4A4551D6}"/>
              </a:ext>
            </a:extLst>
          </p:cNvPr>
          <p:cNvGrpSpPr>
            <a:grpSpLocks/>
          </p:cNvGrpSpPr>
          <p:nvPr/>
        </p:nvGrpSpPr>
        <p:grpSpPr bwMode="auto">
          <a:xfrm>
            <a:off x="5522913" y="-381000"/>
            <a:ext cx="1639887" cy="7315200"/>
            <a:chOff x="3413" y="-144"/>
            <a:chExt cx="1033" cy="4419"/>
          </a:xfrm>
        </p:grpSpPr>
        <p:sp>
          <p:nvSpPr>
            <p:cNvPr id="166926" name="Freeform 12">
              <a:extLst>
                <a:ext uri="{FF2B5EF4-FFF2-40B4-BE49-F238E27FC236}">
                  <a16:creationId xmlns:a16="http://schemas.microsoft.com/office/drawing/2014/main" id="{8699D701-0EA0-624F-80E0-9B1ACF17C86D}"/>
                </a:ext>
              </a:extLst>
            </p:cNvPr>
            <p:cNvSpPr>
              <a:spLocks/>
            </p:cNvSpPr>
            <p:nvPr/>
          </p:nvSpPr>
          <p:spPr bwMode="auto">
            <a:xfrm>
              <a:off x="3807" y="-144"/>
              <a:ext cx="639" cy="4401"/>
            </a:xfrm>
            <a:custGeom>
              <a:avLst/>
              <a:gdLst>
                <a:gd name="T0" fmla="*/ 522 w 639"/>
                <a:gd name="T1" fmla="*/ 0 h 4401"/>
                <a:gd name="T2" fmla="*/ 486 w 639"/>
                <a:gd name="T3" fmla="*/ 603 h 4401"/>
                <a:gd name="T4" fmla="*/ 450 w 639"/>
                <a:gd name="T5" fmla="*/ 774 h 4401"/>
                <a:gd name="T6" fmla="*/ 387 w 639"/>
                <a:gd name="T7" fmla="*/ 963 h 4401"/>
                <a:gd name="T8" fmla="*/ 279 w 639"/>
                <a:gd name="T9" fmla="*/ 1287 h 4401"/>
                <a:gd name="T10" fmla="*/ 135 w 639"/>
                <a:gd name="T11" fmla="*/ 1629 h 4401"/>
                <a:gd name="T12" fmla="*/ 0 w 639"/>
                <a:gd name="T13" fmla="*/ 2223 h 4401"/>
                <a:gd name="T14" fmla="*/ 36 w 639"/>
                <a:gd name="T15" fmla="*/ 2718 h 4401"/>
                <a:gd name="T16" fmla="*/ 162 w 639"/>
                <a:gd name="T17" fmla="*/ 3123 h 4401"/>
                <a:gd name="T18" fmla="*/ 234 w 639"/>
                <a:gd name="T19" fmla="*/ 3321 h 4401"/>
                <a:gd name="T20" fmla="*/ 270 w 639"/>
                <a:gd name="T21" fmla="*/ 3456 h 4401"/>
                <a:gd name="T22" fmla="*/ 288 w 639"/>
                <a:gd name="T23" fmla="*/ 3492 h 4401"/>
                <a:gd name="T24" fmla="*/ 360 w 639"/>
                <a:gd name="T25" fmla="*/ 3699 h 4401"/>
                <a:gd name="T26" fmla="*/ 432 w 639"/>
                <a:gd name="T27" fmla="*/ 3915 h 4401"/>
                <a:gd name="T28" fmla="*/ 450 w 639"/>
                <a:gd name="T29" fmla="*/ 3942 h 4401"/>
                <a:gd name="T30" fmla="*/ 513 w 639"/>
                <a:gd name="T31" fmla="*/ 4104 h 4401"/>
                <a:gd name="T32" fmla="*/ 558 w 639"/>
                <a:gd name="T33" fmla="*/ 4185 h 4401"/>
                <a:gd name="T34" fmla="*/ 594 w 639"/>
                <a:gd name="T35" fmla="*/ 4293 h 4401"/>
                <a:gd name="T36" fmla="*/ 612 w 639"/>
                <a:gd name="T37" fmla="*/ 4320 h 4401"/>
                <a:gd name="T38" fmla="*/ 630 w 639"/>
                <a:gd name="T39" fmla="*/ 4374 h 4401"/>
                <a:gd name="T40" fmla="*/ 639 w 639"/>
                <a:gd name="T41" fmla="*/ 4401 h 44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9"/>
                <a:gd name="T64" fmla="*/ 0 h 4401"/>
                <a:gd name="T65" fmla="*/ 639 w 639"/>
                <a:gd name="T66" fmla="*/ 4401 h 44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9" h="4401">
                  <a:moveTo>
                    <a:pt x="522" y="0"/>
                  </a:moveTo>
                  <a:cubicBezTo>
                    <a:pt x="500" y="200"/>
                    <a:pt x="515" y="403"/>
                    <a:pt x="486" y="603"/>
                  </a:cubicBezTo>
                  <a:cubicBezTo>
                    <a:pt x="478" y="659"/>
                    <a:pt x="465" y="719"/>
                    <a:pt x="450" y="774"/>
                  </a:cubicBezTo>
                  <a:cubicBezTo>
                    <a:pt x="433" y="837"/>
                    <a:pt x="400" y="899"/>
                    <a:pt x="387" y="963"/>
                  </a:cubicBezTo>
                  <a:cubicBezTo>
                    <a:pt x="368" y="1059"/>
                    <a:pt x="334" y="1205"/>
                    <a:pt x="279" y="1287"/>
                  </a:cubicBezTo>
                  <a:cubicBezTo>
                    <a:pt x="254" y="1411"/>
                    <a:pt x="185" y="1516"/>
                    <a:pt x="135" y="1629"/>
                  </a:cubicBezTo>
                  <a:cubicBezTo>
                    <a:pt x="56" y="1807"/>
                    <a:pt x="16" y="2033"/>
                    <a:pt x="0" y="2223"/>
                  </a:cubicBezTo>
                  <a:cubicBezTo>
                    <a:pt x="7" y="2367"/>
                    <a:pt x="5" y="2563"/>
                    <a:pt x="36" y="2718"/>
                  </a:cubicBezTo>
                  <a:cubicBezTo>
                    <a:pt x="64" y="2856"/>
                    <a:pt x="105" y="2995"/>
                    <a:pt x="162" y="3123"/>
                  </a:cubicBezTo>
                  <a:cubicBezTo>
                    <a:pt x="191" y="3188"/>
                    <a:pt x="203" y="3258"/>
                    <a:pt x="234" y="3321"/>
                  </a:cubicBezTo>
                  <a:cubicBezTo>
                    <a:pt x="254" y="3362"/>
                    <a:pt x="259" y="3412"/>
                    <a:pt x="270" y="3456"/>
                  </a:cubicBezTo>
                  <a:cubicBezTo>
                    <a:pt x="273" y="3469"/>
                    <a:pt x="283" y="3480"/>
                    <a:pt x="288" y="3492"/>
                  </a:cubicBezTo>
                  <a:cubicBezTo>
                    <a:pt x="315" y="3560"/>
                    <a:pt x="335" y="3631"/>
                    <a:pt x="360" y="3699"/>
                  </a:cubicBezTo>
                  <a:cubicBezTo>
                    <a:pt x="387" y="3771"/>
                    <a:pt x="413" y="3840"/>
                    <a:pt x="432" y="3915"/>
                  </a:cubicBezTo>
                  <a:cubicBezTo>
                    <a:pt x="435" y="3925"/>
                    <a:pt x="446" y="3932"/>
                    <a:pt x="450" y="3942"/>
                  </a:cubicBezTo>
                  <a:cubicBezTo>
                    <a:pt x="470" y="3987"/>
                    <a:pt x="498" y="4058"/>
                    <a:pt x="513" y="4104"/>
                  </a:cubicBezTo>
                  <a:cubicBezTo>
                    <a:pt x="522" y="4131"/>
                    <a:pt x="546" y="4159"/>
                    <a:pt x="558" y="4185"/>
                  </a:cubicBezTo>
                  <a:cubicBezTo>
                    <a:pt x="571" y="4213"/>
                    <a:pt x="576" y="4266"/>
                    <a:pt x="594" y="4293"/>
                  </a:cubicBezTo>
                  <a:cubicBezTo>
                    <a:pt x="600" y="4302"/>
                    <a:pt x="608" y="4310"/>
                    <a:pt x="612" y="4320"/>
                  </a:cubicBezTo>
                  <a:cubicBezTo>
                    <a:pt x="620" y="4337"/>
                    <a:pt x="624" y="4356"/>
                    <a:pt x="630" y="4374"/>
                  </a:cubicBezTo>
                  <a:cubicBezTo>
                    <a:pt x="633" y="4383"/>
                    <a:pt x="639" y="4401"/>
                    <a:pt x="639" y="4401"/>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66927" name="Freeform 13">
              <a:extLst>
                <a:ext uri="{FF2B5EF4-FFF2-40B4-BE49-F238E27FC236}">
                  <a16:creationId xmlns:a16="http://schemas.microsoft.com/office/drawing/2014/main" id="{E61019A1-9BEE-E546-95B4-7994048388BC}"/>
                </a:ext>
              </a:extLst>
            </p:cNvPr>
            <p:cNvSpPr>
              <a:spLocks/>
            </p:cNvSpPr>
            <p:nvPr/>
          </p:nvSpPr>
          <p:spPr bwMode="auto">
            <a:xfrm>
              <a:off x="3413" y="-117"/>
              <a:ext cx="736" cy="4392"/>
            </a:xfrm>
            <a:custGeom>
              <a:avLst/>
              <a:gdLst>
                <a:gd name="T0" fmla="*/ 691 w 736"/>
                <a:gd name="T1" fmla="*/ 0 h 4392"/>
                <a:gd name="T2" fmla="*/ 646 w 736"/>
                <a:gd name="T3" fmla="*/ 414 h 4392"/>
                <a:gd name="T4" fmla="*/ 538 w 736"/>
                <a:gd name="T5" fmla="*/ 828 h 4392"/>
                <a:gd name="T6" fmla="*/ 502 w 736"/>
                <a:gd name="T7" fmla="*/ 936 h 4392"/>
                <a:gd name="T8" fmla="*/ 457 w 736"/>
                <a:gd name="T9" fmla="*/ 1107 h 4392"/>
                <a:gd name="T10" fmla="*/ 376 w 736"/>
                <a:gd name="T11" fmla="*/ 1368 h 4392"/>
                <a:gd name="T12" fmla="*/ 322 w 736"/>
                <a:gd name="T13" fmla="*/ 1503 h 4392"/>
                <a:gd name="T14" fmla="*/ 268 w 736"/>
                <a:gd name="T15" fmla="*/ 1638 h 4392"/>
                <a:gd name="T16" fmla="*/ 223 w 736"/>
                <a:gd name="T17" fmla="*/ 1791 h 4392"/>
                <a:gd name="T18" fmla="*/ 187 w 736"/>
                <a:gd name="T19" fmla="*/ 1926 h 4392"/>
                <a:gd name="T20" fmla="*/ 169 w 736"/>
                <a:gd name="T21" fmla="*/ 1980 h 4392"/>
                <a:gd name="T22" fmla="*/ 160 w 736"/>
                <a:gd name="T23" fmla="*/ 2007 h 4392"/>
                <a:gd name="T24" fmla="*/ 151 w 736"/>
                <a:gd name="T25" fmla="*/ 2268 h 4392"/>
                <a:gd name="T26" fmla="*/ 160 w 736"/>
                <a:gd name="T27" fmla="*/ 3627 h 4392"/>
                <a:gd name="T28" fmla="*/ 52 w 736"/>
                <a:gd name="T29" fmla="*/ 4212 h 4392"/>
                <a:gd name="T30" fmla="*/ 25 w 736"/>
                <a:gd name="T31" fmla="*/ 4392 h 43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6"/>
                <a:gd name="T49" fmla="*/ 0 h 4392"/>
                <a:gd name="T50" fmla="*/ 736 w 736"/>
                <a:gd name="T51" fmla="*/ 4392 h 43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6" h="4392">
                  <a:moveTo>
                    <a:pt x="691" y="0"/>
                  </a:moveTo>
                  <a:cubicBezTo>
                    <a:pt x="736" y="134"/>
                    <a:pt x="689" y="285"/>
                    <a:pt x="646" y="414"/>
                  </a:cubicBezTo>
                  <a:cubicBezTo>
                    <a:pt x="601" y="549"/>
                    <a:pt x="570" y="690"/>
                    <a:pt x="538" y="828"/>
                  </a:cubicBezTo>
                  <a:cubicBezTo>
                    <a:pt x="530" y="864"/>
                    <a:pt x="514" y="901"/>
                    <a:pt x="502" y="936"/>
                  </a:cubicBezTo>
                  <a:cubicBezTo>
                    <a:pt x="484" y="991"/>
                    <a:pt x="471" y="1050"/>
                    <a:pt x="457" y="1107"/>
                  </a:cubicBezTo>
                  <a:cubicBezTo>
                    <a:pt x="435" y="1195"/>
                    <a:pt x="402" y="1281"/>
                    <a:pt x="376" y="1368"/>
                  </a:cubicBezTo>
                  <a:cubicBezTo>
                    <a:pt x="361" y="1417"/>
                    <a:pt x="342" y="1458"/>
                    <a:pt x="322" y="1503"/>
                  </a:cubicBezTo>
                  <a:cubicBezTo>
                    <a:pt x="302" y="1549"/>
                    <a:pt x="290" y="1594"/>
                    <a:pt x="268" y="1638"/>
                  </a:cubicBezTo>
                  <a:cubicBezTo>
                    <a:pt x="246" y="1683"/>
                    <a:pt x="239" y="1742"/>
                    <a:pt x="223" y="1791"/>
                  </a:cubicBezTo>
                  <a:cubicBezTo>
                    <a:pt x="208" y="1836"/>
                    <a:pt x="201" y="1881"/>
                    <a:pt x="187" y="1926"/>
                  </a:cubicBezTo>
                  <a:cubicBezTo>
                    <a:pt x="182" y="1944"/>
                    <a:pt x="175" y="1962"/>
                    <a:pt x="169" y="1980"/>
                  </a:cubicBezTo>
                  <a:cubicBezTo>
                    <a:pt x="166" y="1989"/>
                    <a:pt x="160" y="2007"/>
                    <a:pt x="160" y="2007"/>
                  </a:cubicBezTo>
                  <a:cubicBezTo>
                    <a:pt x="174" y="2090"/>
                    <a:pt x="155" y="2185"/>
                    <a:pt x="151" y="2268"/>
                  </a:cubicBezTo>
                  <a:cubicBezTo>
                    <a:pt x="163" y="2720"/>
                    <a:pt x="195" y="3176"/>
                    <a:pt x="160" y="3627"/>
                  </a:cubicBezTo>
                  <a:cubicBezTo>
                    <a:pt x="145" y="3822"/>
                    <a:pt x="88" y="4019"/>
                    <a:pt x="52" y="4212"/>
                  </a:cubicBezTo>
                  <a:cubicBezTo>
                    <a:pt x="46" y="4246"/>
                    <a:pt x="0" y="4367"/>
                    <a:pt x="25" y="4392"/>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166928" name="Freeform 14">
              <a:extLst>
                <a:ext uri="{FF2B5EF4-FFF2-40B4-BE49-F238E27FC236}">
                  <a16:creationId xmlns:a16="http://schemas.microsoft.com/office/drawing/2014/main" id="{AA15AD5C-9128-5E43-AAAF-2FDE36460BFA}"/>
                </a:ext>
              </a:extLst>
            </p:cNvPr>
            <p:cNvSpPr>
              <a:spLocks/>
            </p:cNvSpPr>
            <p:nvPr/>
          </p:nvSpPr>
          <p:spPr bwMode="auto">
            <a:xfrm>
              <a:off x="3681" y="2942"/>
              <a:ext cx="513" cy="1333"/>
            </a:xfrm>
            <a:custGeom>
              <a:avLst/>
              <a:gdLst>
                <a:gd name="T0" fmla="*/ 0 w 513"/>
                <a:gd name="T1" fmla="*/ 1306 h 1333"/>
                <a:gd name="T2" fmla="*/ 72 w 513"/>
                <a:gd name="T3" fmla="*/ 901 h 1333"/>
                <a:gd name="T4" fmla="*/ 126 w 513"/>
                <a:gd name="T5" fmla="*/ 505 h 1333"/>
                <a:gd name="T6" fmla="*/ 117 w 513"/>
                <a:gd name="T7" fmla="*/ 199 h 1333"/>
                <a:gd name="T8" fmla="*/ 90 w 513"/>
                <a:gd name="T9" fmla="*/ 64 h 1333"/>
                <a:gd name="T10" fmla="*/ 81 w 513"/>
                <a:gd name="T11" fmla="*/ 10 h 1333"/>
                <a:gd name="T12" fmla="*/ 99 w 513"/>
                <a:gd name="T13" fmla="*/ 37 h 1333"/>
                <a:gd name="T14" fmla="*/ 108 w 513"/>
                <a:gd name="T15" fmla="*/ 64 h 1333"/>
                <a:gd name="T16" fmla="*/ 135 w 513"/>
                <a:gd name="T17" fmla="*/ 181 h 1333"/>
                <a:gd name="T18" fmla="*/ 171 w 513"/>
                <a:gd name="T19" fmla="*/ 262 h 1333"/>
                <a:gd name="T20" fmla="*/ 234 w 513"/>
                <a:gd name="T21" fmla="*/ 451 h 1333"/>
                <a:gd name="T22" fmla="*/ 306 w 513"/>
                <a:gd name="T23" fmla="*/ 694 h 1333"/>
                <a:gd name="T24" fmla="*/ 351 w 513"/>
                <a:gd name="T25" fmla="*/ 892 h 1333"/>
                <a:gd name="T26" fmla="*/ 369 w 513"/>
                <a:gd name="T27" fmla="*/ 919 h 1333"/>
                <a:gd name="T28" fmla="*/ 414 w 513"/>
                <a:gd name="T29" fmla="*/ 1054 h 1333"/>
                <a:gd name="T30" fmla="*/ 450 w 513"/>
                <a:gd name="T31" fmla="*/ 1162 h 1333"/>
                <a:gd name="T32" fmla="*/ 513 w 513"/>
                <a:gd name="T33" fmla="*/ 1333 h 1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333"/>
                <a:gd name="T53" fmla="*/ 513 w 513"/>
                <a:gd name="T54" fmla="*/ 1333 h 1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333">
                  <a:moveTo>
                    <a:pt x="0" y="1306"/>
                  </a:moveTo>
                  <a:cubicBezTo>
                    <a:pt x="44" y="1173"/>
                    <a:pt x="55" y="1041"/>
                    <a:pt x="72" y="901"/>
                  </a:cubicBezTo>
                  <a:cubicBezTo>
                    <a:pt x="89" y="768"/>
                    <a:pt x="115" y="640"/>
                    <a:pt x="126" y="505"/>
                  </a:cubicBezTo>
                  <a:cubicBezTo>
                    <a:pt x="123" y="403"/>
                    <a:pt x="122" y="301"/>
                    <a:pt x="117" y="199"/>
                  </a:cubicBezTo>
                  <a:cubicBezTo>
                    <a:pt x="115" y="152"/>
                    <a:pt x="100" y="109"/>
                    <a:pt x="90" y="64"/>
                  </a:cubicBezTo>
                  <a:cubicBezTo>
                    <a:pt x="86" y="46"/>
                    <a:pt x="75" y="27"/>
                    <a:pt x="81" y="10"/>
                  </a:cubicBezTo>
                  <a:cubicBezTo>
                    <a:pt x="84" y="0"/>
                    <a:pt x="94" y="27"/>
                    <a:pt x="99" y="37"/>
                  </a:cubicBezTo>
                  <a:cubicBezTo>
                    <a:pt x="103" y="45"/>
                    <a:pt x="105" y="55"/>
                    <a:pt x="108" y="64"/>
                  </a:cubicBezTo>
                  <a:cubicBezTo>
                    <a:pt x="119" y="103"/>
                    <a:pt x="125" y="142"/>
                    <a:pt x="135" y="181"/>
                  </a:cubicBezTo>
                  <a:cubicBezTo>
                    <a:pt x="166" y="303"/>
                    <a:pt x="137" y="186"/>
                    <a:pt x="171" y="262"/>
                  </a:cubicBezTo>
                  <a:cubicBezTo>
                    <a:pt x="197" y="321"/>
                    <a:pt x="213" y="389"/>
                    <a:pt x="234" y="451"/>
                  </a:cubicBezTo>
                  <a:cubicBezTo>
                    <a:pt x="261" y="531"/>
                    <a:pt x="288" y="612"/>
                    <a:pt x="306" y="694"/>
                  </a:cubicBezTo>
                  <a:cubicBezTo>
                    <a:pt x="321" y="761"/>
                    <a:pt x="329" y="827"/>
                    <a:pt x="351" y="892"/>
                  </a:cubicBezTo>
                  <a:cubicBezTo>
                    <a:pt x="354" y="902"/>
                    <a:pt x="365" y="909"/>
                    <a:pt x="369" y="919"/>
                  </a:cubicBezTo>
                  <a:cubicBezTo>
                    <a:pt x="388" y="961"/>
                    <a:pt x="399" y="1010"/>
                    <a:pt x="414" y="1054"/>
                  </a:cubicBezTo>
                  <a:cubicBezTo>
                    <a:pt x="425" y="1086"/>
                    <a:pt x="432" y="1134"/>
                    <a:pt x="450" y="1162"/>
                  </a:cubicBezTo>
                  <a:cubicBezTo>
                    <a:pt x="476" y="1202"/>
                    <a:pt x="513" y="1282"/>
                    <a:pt x="513" y="1333"/>
                  </a:cubicBezTo>
                </a:path>
              </a:pathLst>
            </a:custGeom>
            <a:noFill/>
            <a:ln w="28575">
              <a:solidFill>
                <a:srgbClr val="F527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grpSp>
      <p:pic>
        <p:nvPicPr>
          <p:cNvPr id="166918" name="Picture 15" descr="C:\Documents and Settings\Administrator\My Documents\My Pictures\blood righ-r.gif">
            <a:extLst>
              <a:ext uri="{FF2B5EF4-FFF2-40B4-BE49-F238E27FC236}">
                <a16:creationId xmlns:a16="http://schemas.microsoft.com/office/drawing/2014/main" id="{9B40D49C-4910-3B42-8C27-C20454B64F8C}"/>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921375" y="3265488"/>
            <a:ext cx="4794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9" name="Text Box 16">
            <a:extLst>
              <a:ext uri="{FF2B5EF4-FFF2-40B4-BE49-F238E27FC236}">
                <a16:creationId xmlns:a16="http://schemas.microsoft.com/office/drawing/2014/main" id="{E2721F8E-C5F8-F34B-860A-4FF83489D947}"/>
              </a:ext>
            </a:extLst>
          </p:cNvPr>
          <p:cNvSpPr txBox="1">
            <a:spLocks noChangeArrowheads="1"/>
          </p:cNvSpPr>
          <p:nvPr/>
        </p:nvSpPr>
        <p:spPr bwMode="auto">
          <a:xfrm>
            <a:off x="1143000" y="2819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endParaRPr lang="en-US" altLang="en-US" dirty="0">
              <a:latin typeface="Microsoft Tai Le Regular"/>
            </a:endParaRPr>
          </a:p>
        </p:txBody>
      </p:sp>
      <p:sp>
        <p:nvSpPr>
          <p:cNvPr id="285713" name="Rectangle 17">
            <a:extLst>
              <a:ext uri="{FF2B5EF4-FFF2-40B4-BE49-F238E27FC236}">
                <a16:creationId xmlns:a16="http://schemas.microsoft.com/office/drawing/2014/main" id="{144D08EE-6B4E-9C47-87D7-7200BB15C5C4}"/>
              </a:ext>
            </a:extLst>
          </p:cNvPr>
          <p:cNvSpPr>
            <a:spLocks noChangeArrowheads="1"/>
          </p:cNvSpPr>
          <p:nvPr/>
        </p:nvSpPr>
        <p:spPr bwMode="auto">
          <a:xfrm>
            <a:off x="348456" y="1797693"/>
            <a:ext cx="4678363" cy="5257800"/>
          </a:xfrm>
          <a:prstGeom prst="rect">
            <a:avLst/>
          </a:prstGeom>
          <a:noFill/>
          <a:ln w="9525">
            <a:noFill/>
            <a:miter lim="800000"/>
            <a:headEnd/>
            <a:tailEnd/>
          </a:ln>
          <a:effectLst>
            <a:outerShdw blurRad="63500" dist="53882" dir="2700000" algn="ctr" rotWithShape="0">
              <a:schemeClr val="bg2">
                <a:alpha val="74998"/>
              </a:schemeClr>
            </a:outerShdw>
          </a:effectLst>
        </p:spPr>
        <p:txBody>
          <a:bodyPr/>
          <a:lstStyle/>
          <a:p>
            <a:pPr marL="342900" indent="-342900" algn="l">
              <a:lnSpc>
                <a:spcPct val="120000"/>
              </a:lnSpc>
              <a:spcBef>
                <a:spcPct val="20000"/>
              </a:spcBef>
              <a:buFontTx/>
              <a:buChar char="•"/>
              <a:defRPr/>
            </a:pPr>
            <a:r>
              <a:rPr lang="en-US" sz="2800" dirty="0">
                <a:latin typeface="Microsoft Tai Le Regular"/>
                <a:ea typeface="+mn-ea"/>
              </a:rPr>
              <a:t>Anything that impedes fluid flow, to and from the cartilage, impedes cartilage nutrition.</a:t>
            </a:r>
          </a:p>
          <a:p>
            <a:pPr marL="342900" indent="-342900" algn="l">
              <a:lnSpc>
                <a:spcPct val="120000"/>
              </a:lnSpc>
              <a:spcBef>
                <a:spcPct val="20000"/>
              </a:spcBef>
              <a:buFontTx/>
              <a:buChar char="•"/>
              <a:defRPr/>
            </a:pPr>
            <a:r>
              <a:rPr lang="en-US" sz="2800" dirty="0">
                <a:latin typeface="Microsoft Tai Le Regular"/>
                <a:ea typeface="+mn-ea"/>
              </a:rPr>
              <a:t>Cartilage depends on its nutrition for health and repair.</a:t>
            </a:r>
          </a:p>
          <a:p>
            <a:pPr marL="342900" indent="-342900" algn="l">
              <a:lnSpc>
                <a:spcPct val="120000"/>
              </a:lnSpc>
              <a:spcBef>
                <a:spcPct val="20000"/>
              </a:spcBef>
              <a:buFontTx/>
              <a:buChar char="•"/>
              <a:defRPr/>
            </a:pPr>
            <a:r>
              <a:rPr lang="en-US" sz="2800" dirty="0">
                <a:latin typeface="Microsoft Tai Le Regular"/>
                <a:ea typeface="+mn-ea"/>
              </a:rPr>
              <a:t>Poor nutrition and failure of repair produce arthritis.</a:t>
            </a:r>
          </a:p>
        </p:txBody>
      </p:sp>
      <p:pic>
        <p:nvPicPr>
          <p:cNvPr id="166921" name="Picture 18" descr="C:\Documents and Settings\Administrator\My Documents\My Pictures\waste left-y.gif">
            <a:extLst>
              <a:ext uri="{FF2B5EF4-FFF2-40B4-BE49-F238E27FC236}">
                <a16:creationId xmlns:a16="http://schemas.microsoft.com/office/drawing/2014/main" id="{D51ADF08-7B0E-2146-8C30-E1D13C8891A4}"/>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943600" y="3494088"/>
            <a:ext cx="4794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2" name="Oval 19">
            <a:extLst>
              <a:ext uri="{FF2B5EF4-FFF2-40B4-BE49-F238E27FC236}">
                <a16:creationId xmlns:a16="http://schemas.microsoft.com/office/drawing/2014/main" id="{3829237F-8133-264D-B06C-A70F869365B8}"/>
              </a:ext>
            </a:extLst>
          </p:cNvPr>
          <p:cNvSpPr>
            <a:spLocks noChangeArrowheads="1"/>
          </p:cNvSpPr>
          <p:nvPr/>
        </p:nvSpPr>
        <p:spPr bwMode="auto">
          <a:xfrm>
            <a:off x="6477000" y="533400"/>
            <a:ext cx="381000" cy="304800"/>
          </a:xfrm>
          <a:prstGeom prst="ellipse">
            <a:avLst/>
          </a:prstGeom>
          <a:solidFill>
            <a:srgbClr val="FF3300"/>
          </a:solidFill>
          <a:ln w="76200">
            <a:solidFill>
              <a:srgbClr val="990000"/>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latin typeface="Microsoft Tai Le Regular"/>
            </a:endParaRPr>
          </a:p>
        </p:txBody>
      </p:sp>
      <p:sp>
        <p:nvSpPr>
          <p:cNvPr id="285716" name="Rectangle 20">
            <a:extLst>
              <a:ext uri="{FF2B5EF4-FFF2-40B4-BE49-F238E27FC236}">
                <a16:creationId xmlns:a16="http://schemas.microsoft.com/office/drawing/2014/main" id="{D2848924-9173-394A-9902-0BB7BAF57788}"/>
              </a:ext>
            </a:extLst>
          </p:cNvPr>
          <p:cNvSpPr>
            <a:spLocks noChangeArrowheads="1"/>
          </p:cNvSpPr>
          <p:nvPr/>
        </p:nvSpPr>
        <p:spPr bwMode="auto">
          <a:xfrm>
            <a:off x="0" y="0"/>
            <a:ext cx="9144000" cy="6858000"/>
          </a:xfrm>
          <a:prstGeom prst="rect">
            <a:avLst/>
          </a:prstGeom>
          <a:noFill/>
          <a:ln w="76200">
            <a:solidFill>
              <a:schemeClr val="tx1"/>
            </a:solidFill>
            <a:miter lim="800000"/>
            <a:headEnd/>
            <a:tailEnd/>
          </a:ln>
          <a:effectLst>
            <a:outerShdw blurRad="63500" dist="38099" dir="2700000" algn="ctr" rotWithShape="0">
              <a:srgbClr val="868686">
                <a:alpha val="74998"/>
              </a:srgbClr>
            </a:outerShdw>
          </a:effectLst>
        </p:spPr>
        <p:txBody>
          <a:bodyPr wrap="none" anchor="ctr"/>
          <a:lstStyle/>
          <a:p>
            <a:pPr>
              <a:defRPr/>
            </a:pPr>
            <a:endParaRPr lang="en-US" dirty="0">
              <a:latin typeface="Microsoft Tai Le Regular"/>
              <a:ea typeface="+mn-ea"/>
            </a:endParaRPr>
          </a:p>
        </p:txBody>
      </p:sp>
      <p:pic>
        <p:nvPicPr>
          <p:cNvPr id="166924" name="Picture 21" descr="C:\new beginnings\animations\SUMMARY_11636.gif">
            <a:extLst>
              <a:ext uri="{FF2B5EF4-FFF2-40B4-BE49-F238E27FC236}">
                <a16:creationId xmlns:a16="http://schemas.microsoft.com/office/drawing/2014/main" id="{B5610B01-0C0B-E548-8A52-E3742F7815EF}"/>
              </a:ext>
            </a:extLst>
          </p:cNvPr>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1143000"/>
            <a:ext cx="58674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5" name="Picture 22" descr="C:\untitled1.bmp">
            <a:extLst>
              <a:ext uri="{FF2B5EF4-FFF2-40B4-BE49-F238E27FC236}">
                <a16:creationId xmlns:a16="http://schemas.microsoft.com/office/drawing/2014/main" id="{88D1C004-7AC0-D044-8FA4-8FDCA3304BD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304800"/>
            <a:ext cx="5029200" cy="754063"/>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cover dir="d"/>
      </p:transition>
    </mc:Choice>
    <mc:Fallback xmlns="">
      <p:transition>
        <p:cover dir="d"/>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amma/>
                <a:shade val="46275"/>
                <a:invGamma/>
              </a:schemeClr>
            </a:gs>
            <a:gs pos="100000">
              <a:schemeClr val="accent1"/>
            </a:gs>
          </a:gsLst>
          <a:lin ang="5400000" scaled="1"/>
        </a:gradFill>
        <a:ln w="9525" cap="flat" cmpd="sng" algn="ctr">
          <a:noFill/>
          <a:prstDash val="solid"/>
          <a:round/>
          <a:headEnd type="none" w="med" len="med"/>
          <a:tailEnd type="none" w="med" len="med"/>
        </a:ln>
        <a:effectLst/>
        <a:scene3d>
          <a:camera prst="legacyPerspectiveTopLeft">
            <a:rot lat="0" lon="20519999" rev="0"/>
          </a:camera>
          <a:lightRig rig="legacyHarsh3" dir="r"/>
        </a:scene3d>
        <a:sp3d extrusionH="430200" prstMaterial="legacyMatte">
          <a:bevelT w="13500" h="13500" prst="angle"/>
          <a:bevelB w="13500" h="13500" prst="angle"/>
          <a:extrusionClr>
            <a:srgbClr val="006600"/>
          </a:extrusionClr>
        </a:sp3d>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gradFill rotWithShape="0">
          <a:gsLst>
            <a:gs pos="0">
              <a:schemeClr val="accent1">
                <a:gamma/>
                <a:shade val="46275"/>
                <a:invGamma/>
              </a:schemeClr>
            </a:gs>
            <a:gs pos="100000">
              <a:schemeClr val="accent1"/>
            </a:gs>
          </a:gsLst>
          <a:lin ang="5400000" scaled="1"/>
        </a:gradFill>
        <a:ln w="9525" cap="flat" cmpd="sng" algn="ctr">
          <a:noFill/>
          <a:prstDash val="solid"/>
          <a:round/>
          <a:headEnd type="none" w="med" len="med"/>
          <a:tailEnd type="none" w="med" len="med"/>
        </a:ln>
        <a:effectLst/>
        <a:scene3d>
          <a:camera prst="legacyPerspectiveTopLeft">
            <a:rot lat="0" lon="20519999" rev="0"/>
          </a:camera>
          <a:lightRig rig="legacyHarsh3" dir="r"/>
        </a:scene3d>
        <a:sp3d extrusionH="430200" prstMaterial="legacyMatte">
          <a:bevelT w="13500" h="13500" prst="angle"/>
          <a:bevelB w="13500" h="13500" prst="angle"/>
          <a:extrusionClr>
            <a:srgbClr val="006600"/>
          </a:extrusionClr>
        </a:sp3d>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33128</TotalTime>
  <Words>6442</Words>
  <Application>Microsoft Macintosh PowerPoint</Application>
  <PresentationFormat>On-screen Show (4:3)</PresentationFormat>
  <Paragraphs>509</Paragraphs>
  <Slides>107</Slides>
  <Notes>23</Notes>
  <HiddenSlides>2</HiddenSlides>
  <MMClips>3</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107</vt:i4>
      </vt:variant>
    </vt:vector>
  </HeadingPairs>
  <TitlesOfParts>
    <vt:vector size="125" baseType="lpstr">
      <vt:lpstr>Arial Unicode MS</vt:lpstr>
      <vt:lpstr>ＭＳ Ｐゴシック</vt:lpstr>
      <vt:lpstr>Al Nile</vt:lpstr>
      <vt:lpstr>Arial</vt:lpstr>
      <vt:lpstr>Arial Black</vt:lpstr>
      <vt:lpstr>Arial Narrow</vt:lpstr>
      <vt:lpstr>Bernard MT Condensed</vt:lpstr>
      <vt:lpstr>Cooper Black</vt:lpstr>
      <vt:lpstr>Footlight MT Light</vt:lpstr>
      <vt:lpstr>Freestyle Script</vt:lpstr>
      <vt:lpstr>Microsoft Tai Le</vt:lpstr>
      <vt:lpstr>Microsoft Tai Le Regular</vt:lpstr>
      <vt:lpstr>Tahoma</vt:lpstr>
      <vt:lpstr>Tahoma Normal</vt:lpstr>
      <vt:lpstr>Times New Roman</vt:lpstr>
      <vt:lpstr>Wingdings</vt:lpstr>
      <vt:lpstr>Default Design</vt:lpstr>
      <vt:lpstr>Photo Editor Photo</vt:lpstr>
      <vt:lpstr>PowerPoint Presentation</vt:lpstr>
      <vt:lpstr>Story/opening</vt:lpstr>
      <vt:lpstr>PowerPoint Presentation</vt:lpstr>
      <vt:lpstr> Arthritis does not have to end your game.</vt:lpstr>
      <vt:lpstr>PowerPoint Presentation</vt:lpstr>
      <vt:lpstr>With simple lifestyle changes and natural remedies you can outrun arthritis.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vt:lpstr>
      <vt:lpstr>PowerPoint Presentation</vt:lpstr>
      <vt:lpstr>PowerPoint Presentation</vt:lpstr>
      <vt:lpstr>PowerPoint Presentation</vt:lpstr>
      <vt:lpstr>PowerPoint Presentation</vt:lpstr>
      <vt:lpstr>Dehydration</vt:lpstr>
      <vt:lpstr>PowerPoint Presentation</vt:lpstr>
      <vt:lpstr>PowerPoint Presentation</vt:lpstr>
      <vt:lpstr>How Much Water?</vt:lpstr>
      <vt:lpstr>PowerPoint Presentation</vt:lpstr>
      <vt:lpstr>Joint Space Narrowing</vt:lpstr>
      <vt:lpstr>Obesity and Back Pain</vt:lpstr>
      <vt:lpstr>Weight Loss and Joint Health</vt:lpstr>
      <vt:lpstr>PowerPoint Presentation</vt:lpstr>
      <vt:lpstr>PowerPoint Presentation</vt:lpstr>
      <vt:lpstr>PowerPoint Presentation</vt:lpstr>
      <vt:lpstr>Clots / rouleauxed 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Vegetarian Advantage</vt:lpstr>
      <vt:lpstr>Vitamins And Arthritis</vt:lpstr>
      <vt:lpstr>PowerPoint Presentation</vt:lpstr>
      <vt:lpstr>Gotu Kola (Centella Asiatica herb)</vt:lpstr>
      <vt:lpstr>Turmeric</vt:lpstr>
      <vt:lpstr>PowerPoint Presentation</vt:lpstr>
      <vt:lpstr>PowerPoint Presentation</vt:lpstr>
      <vt:lpstr>PowerPoint Presentation</vt:lpstr>
      <vt:lpstr>PowerPoint Presentation</vt:lpstr>
      <vt:lpstr>Knee Pain Cripples Weight Loss: Not So According to New Studies</vt:lpstr>
      <vt:lpstr>Strength and Flexibility</vt:lpstr>
      <vt:lpstr>PowerPoint Presentation</vt:lpstr>
      <vt:lpstr>PowerPoint Presentation</vt:lpstr>
      <vt:lpstr>Where can this be used?</vt:lpstr>
      <vt:lpstr>Making a charcoal poultice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Arthritis: Don’t Let Joint Pain Slow Your Journey</vt:lpstr>
      <vt:lpstr>Arthritis: Don’t Let Joint Pain Slow Your Journey</vt:lpstr>
      <vt:lpstr>Arthritis: Don’t Let Joint Pain Slow Your Journey</vt:lpstr>
      <vt:lpstr>Arthritis: Don’t Let Joint Pain Slow Your Journey</vt:lpstr>
      <vt:lpstr>Arthritis: Don’t Let Joint Pain Slow Your Journey</vt:lpstr>
      <vt:lpstr>Arthritis: Don’t Let Joint Pain Slow Your Journey</vt:lpstr>
      <vt:lpstr>PowerPoint Presentation</vt:lpstr>
      <vt:lpstr>PowerPoint Presentation</vt:lpstr>
    </vt:vector>
  </TitlesOfParts>
  <Company>abc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 Health and Lifestyle Medicine </dc:title>
  <dc:creator>John Clark</dc:creator>
  <cp:lastModifiedBy>Microsoft Office User</cp:lastModifiedBy>
  <cp:revision>364</cp:revision>
  <dcterms:created xsi:type="dcterms:W3CDTF">2016-03-19T23:02:57Z</dcterms:created>
  <dcterms:modified xsi:type="dcterms:W3CDTF">2025-12-29T16:01:59Z</dcterms:modified>
</cp:coreProperties>
</file>