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846" r:id="rId2"/>
    <p:sldId id="838" r:id="rId3"/>
    <p:sldId id="320" r:id="rId4"/>
    <p:sldId id="287" r:id="rId5"/>
    <p:sldId id="542" r:id="rId6"/>
    <p:sldId id="543" r:id="rId7"/>
    <p:sldId id="544" r:id="rId8"/>
    <p:sldId id="258" r:id="rId9"/>
    <p:sldId id="259" r:id="rId10"/>
    <p:sldId id="835" r:id="rId11"/>
    <p:sldId id="261" r:id="rId12"/>
    <p:sldId id="263" r:id="rId13"/>
    <p:sldId id="293" r:id="rId14"/>
    <p:sldId id="292" r:id="rId15"/>
    <p:sldId id="289" r:id="rId16"/>
    <p:sldId id="290" r:id="rId17"/>
    <p:sldId id="288" r:id="rId18"/>
    <p:sldId id="833" r:id="rId19"/>
    <p:sldId id="291" r:id="rId20"/>
    <p:sldId id="294" r:id="rId21"/>
    <p:sldId id="906" r:id="rId22"/>
    <p:sldId id="837" r:id="rId23"/>
    <p:sldId id="841" r:id="rId24"/>
    <p:sldId id="266" r:id="rId25"/>
    <p:sldId id="842" r:id="rId26"/>
    <p:sldId id="267" r:id="rId27"/>
    <p:sldId id="269" r:id="rId28"/>
    <p:sldId id="271" r:id="rId29"/>
    <p:sldId id="844" r:id="rId30"/>
    <p:sldId id="845" r:id="rId31"/>
    <p:sldId id="319" r:id="rId32"/>
    <p:sldId id="268" r:id="rId33"/>
    <p:sldId id="905" r:id="rId34"/>
    <p:sldId id="270" r:id="rId35"/>
    <p:sldId id="273" r:id="rId36"/>
    <p:sldId id="275" r:id="rId37"/>
    <p:sldId id="283" r:id="rId38"/>
    <p:sldId id="284" r:id="rId39"/>
    <p:sldId id="285" r:id="rId40"/>
    <p:sldId id="276" r:id="rId41"/>
    <p:sldId id="277" r:id="rId42"/>
    <p:sldId id="274" r:id="rId43"/>
    <p:sldId id="278" r:id="rId44"/>
    <p:sldId id="279" r:id="rId45"/>
    <p:sldId id="280" r:id="rId46"/>
    <p:sldId id="281" r:id="rId47"/>
    <p:sldId id="282" r:id="rId48"/>
    <p:sldId id="299" r:id="rId49"/>
    <p:sldId id="300" r:id="rId50"/>
    <p:sldId id="301" r:id="rId51"/>
    <p:sldId id="302" r:id="rId52"/>
    <p:sldId id="296" r:id="rId53"/>
    <p:sldId id="297" r:id="rId54"/>
    <p:sldId id="303" r:id="rId55"/>
    <p:sldId id="306" r:id="rId56"/>
    <p:sldId id="304" r:id="rId57"/>
    <p:sldId id="307" r:id="rId58"/>
    <p:sldId id="305" r:id="rId59"/>
    <p:sldId id="309" r:id="rId60"/>
    <p:sldId id="310" r:id="rId61"/>
    <p:sldId id="311" r:id="rId62"/>
    <p:sldId id="312" r:id="rId63"/>
    <p:sldId id="313" r:id="rId64"/>
    <p:sldId id="314" r:id="rId65"/>
    <p:sldId id="840" r:id="rId66"/>
    <p:sldId id="834" r:id="rId67"/>
    <p:sldId id="315" r:id="rId68"/>
    <p:sldId id="848" r:id="rId69"/>
    <p:sldId id="849" r:id="rId70"/>
    <p:sldId id="850" r:id="rId71"/>
    <p:sldId id="851" r:id="rId72"/>
    <p:sldId id="852" r:id="rId73"/>
    <p:sldId id="853" r:id="rId74"/>
    <p:sldId id="854" r:id="rId75"/>
    <p:sldId id="855" r:id="rId76"/>
    <p:sldId id="856" r:id="rId77"/>
    <p:sldId id="857" r:id="rId78"/>
    <p:sldId id="904" r:id="rId79"/>
    <p:sldId id="847" r:id="rId8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5159"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3220"/>
    <a:srgbClr val="000000"/>
    <a:srgbClr val="00CB00"/>
    <a:srgbClr val="EAC55E"/>
    <a:srgbClr val="EDE4B1"/>
    <a:srgbClr val="F0F6F0"/>
    <a:srgbClr val="FF9300"/>
    <a:srgbClr val="FFED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4DAE0"/>
          </a:solidFill>
        </a:fill>
      </a:tcStyle>
    </a:wholeTbl>
    <a:band2H>
      <a:tcTxStyle/>
      <a:tcStyle>
        <a:tcBdr/>
        <a:fill>
          <a:solidFill>
            <a:srgbClr val="EBEDF0"/>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1"/>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1"/>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DE0D3"/>
          </a:solidFill>
        </a:fill>
      </a:tcStyle>
    </a:wholeTbl>
    <a:band2H>
      <a:tcTxStyle/>
      <a:tcStyle>
        <a:tcBdr/>
        <a:fill>
          <a:solidFill>
            <a:srgbClr val="EFF0EA"/>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3"/>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3"/>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8D6DD"/>
          </a:solidFill>
        </a:fill>
      </a:tcStyle>
    </a:wholeTbl>
    <a:band2H>
      <a:tcTxStyle/>
      <a:tcStyle>
        <a:tcBdr/>
        <a:fill>
          <a:solidFill>
            <a:srgbClr val="ECECEF"/>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6"/>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6"/>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06060"/>
          </a:solidFill>
        </a:fill>
      </a:tcStyle>
    </a:band2H>
    <a:firstCol>
      <a:tcTxStyle b="on" i="off">
        <a:font>
          <a:latin typeface="Gill Sans"/>
          <a:ea typeface="Gill Sans"/>
          <a:cs typeface="Gill Sans"/>
        </a:font>
        <a:srgbClr val="0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606060"/>
      </a:tcTxStyle>
      <a:tcStyle>
        <a:tcBdr>
          <a:left>
            <a:ln w="12700" cap="flat">
              <a:noFill/>
              <a:miter lim="400000"/>
            </a:ln>
          </a:left>
          <a:right>
            <a:ln w="12700" cap="flat">
              <a:noFill/>
              <a:miter lim="400000"/>
            </a:ln>
          </a:right>
          <a:top>
            <a:ln w="50800" cap="flat">
              <a:solidFill>
                <a:srgbClr val="606060"/>
              </a:solidFill>
              <a:prstDash val="solid"/>
              <a:round/>
            </a:ln>
          </a:top>
          <a:bottom>
            <a:ln w="25400" cap="flat">
              <a:solidFill>
                <a:srgbClr val="606060"/>
              </a:solidFill>
              <a:prstDash val="solid"/>
              <a:round/>
            </a:ln>
          </a:bottom>
          <a:insideH>
            <a:ln w="12700" cap="flat">
              <a:noFill/>
              <a:miter lim="400000"/>
            </a:ln>
          </a:insideH>
          <a:insideV>
            <a:ln w="12700" cap="flat">
              <a:noFill/>
              <a:miter lim="400000"/>
            </a:ln>
          </a:insideV>
        </a:tcBdr>
        <a:fill>
          <a:solidFill>
            <a:srgbClr val="006060"/>
          </a:solidFill>
        </a:fill>
      </a:tcStyle>
    </a:lastRow>
    <a:firstRow>
      <a:tcTxStyle b="on" i="off">
        <a:font>
          <a:latin typeface="Gill Sans"/>
          <a:ea typeface="Gill Sans"/>
          <a:cs typeface="Gill Sans"/>
        </a:font>
        <a:srgbClr val="006060"/>
      </a:tcTxStyle>
      <a:tcStyle>
        <a:tcBdr>
          <a:left>
            <a:ln w="12700" cap="flat">
              <a:noFill/>
              <a:miter lim="400000"/>
            </a:ln>
          </a:left>
          <a:right>
            <a:ln w="12700" cap="flat">
              <a:noFill/>
              <a:miter lim="400000"/>
            </a:ln>
          </a:right>
          <a:top>
            <a:ln w="25400" cap="flat">
              <a:solidFill>
                <a:srgbClr val="606060"/>
              </a:solidFill>
              <a:prstDash val="solid"/>
              <a:round/>
            </a:ln>
          </a:top>
          <a:bottom>
            <a:ln w="25400" cap="flat">
              <a:solidFill>
                <a:srgbClr val="60606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1D1D1"/>
          </a:solidFill>
        </a:fill>
      </a:tcStyle>
    </a:wholeTbl>
    <a:band2H>
      <a:tcTxStyle/>
      <a:tcStyle>
        <a:tcBdr/>
        <a:fill>
          <a:solidFill>
            <a:srgbClr val="E9E9E9"/>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606060"/>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606060"/>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606060"/>
          </a:solidFill>
        </a:fill>
      </a:tcStyle>
    </a:firstRow>
  </a:tblStyle>
  <a:tblStyle styleId="{2708684C-4D16-4618-839F-0558EEFCDFE6}" styleName="">
    <a:tblBg/>
    <a:wholeTbl>
      <a:tcTxStyle b="off"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solidFill>
            <a:srgbClr val="606060">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solidFill>
            <a:srgbClr val="606060">
              <a:alpha val="20000"/>
            </a:srgbClr>
          </a:solidFill>
        </a:fill>
      </a:tcStyle>
    </a:firstCol>
    <a:lastRow>
      <a:tcTxStyle b="on"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508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noFill/>
        </a:fill>
      </a:tcStyle>
    </a:lastRow>
    <a:firstRow>
      <a:tcTxStyle b="on"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254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7"/>
    <p:restoredTop sz="71536"/>
  </p:normalViewPr>
  <p:slideViewPr>
    <p:cSldViewPr snapToObjects="1">
      <p:cViewPr varScale="1">
        <p:scale>
          <a:sx n="53" d="100"/>
          <a:sy n="53" d="100"/>
        </p:scale>
        <p:origin x="2872" y="184"/>
      </p:cViewPr>
      <p:guideLst>
        <p:guide orient="horz" pos="5159"/>
        <p:guide pos="4096"/>
      </p:guideLst>
    </p:cSldViewPr>
  </p:slideViewPr>
  <p:notesTextViewPr>
    <p:cViewPr>
      <p:scale>
        <a:sx n="105" d="100"/>
        <a:sy n="105" d="100"/>
      </p:scale>
      <p:origin x="0" y="0"/>
    </p:cViewPr>
  </p:notesTextViewPr>
  <p:sorterViewPr>
    <p:cViewPr>
      <p:scale>
        <a:sx n="120" d="100"/>
        <a:sy n="120" d="100"/>
      </p:scale>
      <p:origin x="0" y="55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D38C07">
                <a:alpha val="80000"/>
              </a:srgbClr>
            </a:solidFill>
            <a:ln w="12700" cap="flat">
              <a:noFill/>
              <a:miter lim="400000"/>
            </a:ln>
            <a:effectLst/>
          </c:spPr>
          <c:dPt>
            <c:idx val="0"/>
            <c:bubble3D val="0"/>
            <c:extLst>
              <c:ext xmlns:c16="http://schemas.microsoft.com/office/drawing/2014/chart" uri="{C3380CC4-5D6E-409C-BE32-E72D297353CC}">
                <c16:uniqueId val="{00000001-2273-2E4B-BB03-75CAEEB9B30C}"/>
              </c:ext>
            </c:extLst>
          </c:dPt>
          <c:dPt>
            <c:idx val="1"/>
            <c:bubble3D val="0"/>
            <c:spPr>
              <a:solidFill>
                <a:srgbClr val="D44906">
                  <a:alpha val="80000"/>
                </a:srgbClr>
              </a:solidFill>
              <a:ln w="12700" cap="flat">
                <a:noFill/>
                <a:miter lim="400000"/>
              </a:ln>
              <a:effectLst/>
            </c:spPr>
            <c:extLst>
              <c:ext xmlns:c16="http://schemas.microsoft.com/office/drawing/2014/chart" uri="{C3380CC4-5D6E-409C-BE32-E72D297353CC}">
                <c16:uniqueId val="{00000003-2273-2E4B-BB03-75CAEEB9B30C}"/>
              </c:ext>
            </c:extLst>
          </c:dPt>
          <c:dPt>
            <c:idx val="2"/>
            <c:bubble3D val="0"/>
            <c:spPr>
              <a:solidFill>
                <a:srgbClr val="554838">
                  <a:alpha val="62000"/>
                </a:srgbClr>
              </a:solidFill>
              <a:ln w="12700" cap="flat">
                <a:noFill/>
                <a:miter lim="400000"/>
              </a:ln>
              <a:effectLst/>
            </c:spPr>
            <c:extLst>
              <c:ext xmlns:c16="http://schemas.microsoft.com/office/drawing/2014/chart" uri="{C3380CC4-5D6E-409C-BE32-E72D297353CC}">
                <c16:uniqueId val="{00000005-2273-2E4B-BB03-75CAEEB9B30C}"/>
              </c:ext>
            </c:extLst>
          </c:dPt>
          <c:dPt>
            <c:idx val="3"/>
            <c:bubble3D val="0"/>
            <c:spPr>
              <a:solidFill>
                <a:srgbClr val="3995D6">
                  <a:alpha val="70000"/>
                </a:srgbClr>
              </a:solidFill>
              <a:ln w="12700" cap="flat">
                <a:noFill/>
                <a:miter lim="400000"/>
              </a:ln>
              <a:effectLst/>
            </c:spPr>
            <c:extLst>
              <c:ext xmlns:c16="http://schemas.microsoft.com/office/drawing/2014/chart" uri="{C3380CC4-5D6E-409C-BE32-E72D297353CC}">
                <c16:uniqueId val="{00000007-2273-2E4B-BB03-75CAEEB9B30C}"/>
              </c:ext>
            </c:extLst>
          </c:dPt>
          <c:cat>
            <c:strRef>
              <c:f>Sheet1!$B$1:$E$1</c:f>
              <c:strCache>
                <c:ptCount val="4"/>
                <c:pt idx="0">
                  <c:v>April</c:v>
                </c:pt>
                <c:pt idx="1">
                  <c:v>May</c:v>
                </c:pt>
                <c:pt idx="2">
                  <c:v>June</c:v>
                </c:pt>
                <c:pt idx="3">
                  <c:v>July</c:v>
                </c:pt>
              </c:strCache>
            </c:strRef>
          </c:cat>
          <c:val>
            <c:numRef>
              <c:f>Sheet1!$B$2:$E$2</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2273-2E4B-BB03-75CAEEB9B30C}"/>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3600" b="1" i="0" u="none" strike="noStrike">
                <a:solidFill>
                  <a:srgbClr val="737373"/>
                </a:solidFill>
                <a:latin typeface="Gill Sans"/>
              </a:defRPr>
            </a:pPr>
            <a:r>
              <a:rPr lang="en-AU" sz="3600" b="1" i="0" u="none" strike="noStrike">
                <a:solidFill>
                  <a:srgbClr val="737373"/>
                </a:solidFill>
                <a:latin typeface="Gill Sans"/>
              </a:rPr>
              <a:t>Mental Activity</a:t>
            </a:r>
          </a:p>
        </c:rich>
      </c:tx>
      <c:layout>
        <c:manualLayout>
          <c:xMode val="edge"/>
          <c:yMode val="edge"/>
          <c:x val="0.38477961989095699"/>
          <c:y val="5.7491123581772399E-2"/>
          <c:w val="0.43602099999999999"/>
          <c:h val="0.14694499999999999"/>
        </c:manualLayout>
      </c:layout>
      <c:overlay val="1"/>
      <c:spPr>
        <a:noFill/>
        <a:effectLst/>
      </c:spPr>
    </c:title>
    <c:autoTitleDeleted val="0"/>
    <c:plotArea>
      <c:layout>
        <c:manualLayout>
          <c:layoutTarget val="inner"/>
          <c:xMode val="edge"/>
          <c:yMode val="edge"/>
          <c:x val="0.27105699999999999"/>
          <c:y val="0.14694499999999999"/>
          <c:w val="0.723943"/>
          <c:h val="0.73253999999999997"/>
        </c:manualLayout>
      </c:layout>
      <c:barChart>
        <c:barDir val="col"/>
        <c:grouping val="clustered"/>
        <c:varyColors val="0"/>
        <c:ser>
          <c:idx val="0"/>
          <c:order val="0"/>
          <c:tx>
            <c:v>Mental Activity</c:v>
          </c:tx>
          <c:spPr>
            <a:solidFill>
              <a:srgbClr val="FF2600"/>
            </a:solidFill>
            <a:ln w="12700" cap="flat">
              <a:noFill/>
              <a:miter lim="400000"/>
            </a:ln>
            <a:effectLst/>
          </c:spPr>
          <c:invertIfNegative val="0"/>
          <c:dPt>
            <c:idx val="0"/>
            <c:invertIfNegative val="1"/>
            <c:bubble3D val="0"/>
            <c:extLst>
              <c:ext xmlns:c16="http://schemas.microsoft.com/office/drawing/2014/chart" uri="{C3380CC4-5D6E-409C-BE32-E72D297353CC}">
                <c16:uniqueId val="{00000001-D9F5-C548-8E8D-43777EB23595}"/>
              </c:ext>
            </c:extLst>
          </c:dPt>
          <c:dPt>
            <c:idx val="1"/>
            <c:invertIfNegative val="1"/>
            <c:bubble3D val="0"/>
            <c:spPr>
              <a:solidFill>
                <a:srgbClr val="008F00"/>
              </a:solidFill>
              <a:ln w="12700" cap="flat">
                <a:noFill/>
                <a:miter lim="400000"/>
              </a:ln>
              <a:effectLst/>
            </c:spPr>
            <c:extLst>
              <c:ext xmlns:c16="http://schemas.microsoft.com/office/drawing/2014/chart" uri="{C3380CC4-5D6E-409C-BE32-E72D297353CC}">
                <c16:uniqueId val="{00000003-D9F5-C548-8E8D-43777EB23595}"/>
              </c:ext>
            </c:extLst>
          </c:dPt>
          <c:cat>
            <c:strLit>
              <c:ptCount val="2"/>
              <c:pt idx="0">
                <c:v> Low </c:v>
              </c:pt>
              <c:pt idx="1">
                <c:v>High </c:v>
              </c:pt>
            </c:strLit>
          </c:cat>
          <c:val>
            <c:numLit>
              <c:formatCode>General</c:formatCode>
              <c:ptCount val="2"/>
              <c:pt idx="0">
                <c:v>93</c:v>
              </c:pt>
              <c:pt idx="1">
                <c:v>33</c:v>
              </c:pt>
            </c:numLit>
          </c:val>
          <c:extLst>
            <c:ext xmlns:c16="http://schemas.microsoft.com/office/drawing/2014/chart" uri="{C3380CC4-5D6E-409C-BE32-E72D297353CC}">
              <c16:uniqueId val="{00000004-D9F5-C548-8E8D-43777EB23595}"/>
            </c:ext>
          </c:extLst>
        </c:ser>
        <c:dLbls>
          <c:showLegendKey val="0"/>
          <c:showVal val="0"/>
          <c:showCatName val="0"/>
          <c:showSerName val="0"/>
          <c:showPercent val="0"/>
          <c:showBubbleSize val="0"/>
        </c:dLbls>
        <c:gapWidth val="10"/>
        <c:overlap val="-40"/>
        <c:axId val="-2104118696"/>
        <c:axId val="-2108801048"/>
      </c:barChart>
      <c:catAx>
        <c:axId val="-2104118696"/>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3000" b="1" i="0" u="none" strike="noStrike">
                <a:solidFill>
                  <a:srgbClr val="000000"/>
                </a:solidFill>
                <a:latin typeface="Gill Sans"/>
              </a:defRPr>
            </a:pPr>
            <a:endParaRPr lang="en-US"/>
          </a:p>
        </c:txPr>
        <c:crossAx val="-2108801048"/>
        <c:crosses val="autoZero"/>
        <c:auto val="1"/>
        <c:lblAlgn val="ctr"/>
        <c:lblOffset val="100"/>
        <c:noMultiLvlLbl val="1"/>
      </c:catAx>
      <c:valAx>
        <c:axId val="-2108801048"/>
        <c:scaling>
          <c:orientation val="minMax"/>
        </c:scaling>
        <c:delete val="0"/>
        <c:axPos val="l"/>
        <c:majorGridlines>
          <c:spPr>
            <a:ln w="12700" cap="flat">
              <a:solidFill>
                <a:srgbClr val="929292"/>
              </a:solidFill>
              <a:custDash>
                <a:ds d="200000" sp="200000"/>
              </a:custDash>
              <a:miter lim="400000"/>
            </a:ln>
          </c:spPr>
        </c:majorGridlines>
        <c:title>
          <c:tx>
            <c:rich>
              <a:bodyPr rot="-5400000"/>
              <a:lstStyle/>
              <a:p>
                <a:pPr>
                  <a:defRPr sz="4300" b="1" i="0" u="none" strike="noStrike">
                    <a:solidFill>
                      <a:srgbClr val="000000"/>
                    </a:solidFill>
                    <a:latin typeface="Gill Sans"/>
                  </a:defRPr>
                </a:pPr>
                <a:r>
                  <a:rPr lang="en-AU" sz="4300" b="1" i="0" u="none" strike="noStrike">
                    <a:solidFill>
                      <a:srgbClr val="000000"/>
                    </a:solidFill>
                    <a:latin typeface="Gill Sans"/>
                  </a:rPr>
                  <a:t>Risk Of Dementia</a:t>
                </a:r>
              </a:p>
            </c:rich>
          </c:tx>
          <c:overlay val="1"/>
        </c:title>
        <c:numFmt formatCode="0" sourceLinked="0"/>
        <c:majorTickMark val="none"/>
        <c:minorTickMark val="none"/>
        <c:tickLblPos val="nextTo"/>
        <c:spPr>
          <a:ln w="12700" cap="flat">
            <a:noFill/>
            <a:prstDash val="solid"/>
            <a:miter lim="400000"/>
          </a:ln>
        </c:spPr>
        <c:txPr>
          <a:bodyPr rot="0"/>
          <a:lstStyle/>
          <a:p>
            <a:pPr>
              <a:defRPr sz="2400" b="1" i="0" u="none" strike="noStrike">
                <a:solidFill>
                  <a:srgbClr val="737373"/>
                </a:solidFill>
                <a:latin typeface="Gill Sans"/>
              </a:defRPr>
            </a:pPr>
            <a:endParaRPr lang="en-US"/>
          </a:p>
        </c:txPr>
        <c:crossAx val="-2104118696"/>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1143000" y="685800"/>
            <a:ext cx="4572000" cy="3429000"/>
          </a:xfrm>
          <a:prstGeom prst="rect">
            <a:avLst/>
          </a:prstGeom>
        </p:spPr>
        <p:txBody>
          <a:bodyPr/>
          <a:lstStyle/>
          <a:p>
            <a:endParaRPr/>
          </a:p>
        </p:txBody>
      </p:sp>
      <p:sp>
        <p:nvSpPr>
          <p:cNvPr id="306" name="Shape 30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1931466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rightfocus.org/sites/default/files/styles/full_width/public/Normal_vs_Alzheimers_Brain.jpg?itok=1QrHuRm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Blueprint for Health and Healing, </a:t>
            </a:r>
          </a:p>
          <a:p>
            <a:r>
              <a:rPr lang="en-US" dirty="0"/>
              <a:t>Reversing Disease From Its Foundation</a:t>
            </a:r>
          </a:p>
          <a:p>
            <a:r>
              <a:rPr lang="en-US" dirty="0"/>
              <a:t>Hi, I’m Dr. John Clark</a:t>
            </a:r>
          </a:p>
          <a:p>
            <a:r>
              <a:rPr lang="en-US" dirty="0"/>
              <a:t>Today's topic is, “</a:t>
            </a:r>
            <a:r>
              <a:rPr lang="en-US" sz="3200" b="1" dirty="0">
                <a:solidFill>
                  <a:schemeClr val="bg1"/>
                </a:solidFill>
                <a:effectLst>
                  <a:glow rad="101600">
                    <a:srgbClr val="000000">
                      <a:alpha val="60000"/>
                    </a:srgbClr>
                  </a:glow>
                </a:effectLst>
              </a:rPr>
              <a:t>Keeping Your Mind Sharp! </a:t>
            </a:r>
          </a:p>
          <a:p>
            <a:r>
              <a:rPr lang="en-US" sz="2400" b="1" dirty="0">
                <a:solidFill>
                  <a:schemeClr val="bg1"/>
                </a:solidFill>
                <a:effectLst>
                  <a:glow rad="101600">
                    <a:srgbClr val="000000">
                      <a:alpha val="60000"/>
                    </a:srgbClr>
                  </a:glow>
                </a:effectLst>
              </a:rPr>
              <a:t>Alzheimer’s, Memory Loss, Cognitive Decline and Dementia.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96738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endParaRPr dirty="0"/>
          </a:p>
          <a:p>
            <a:r>
              <a:rPr dirty="0"/>
              <a:t>25.</a:t>
            </a:r>
          </a:p>
          <a:p>
            <a:r>
              <a:rPr dirty="0"/>
              <a:t>Neural Regen Res. 2014 Aug 15;9(16):1557-66. </a:t>
            </a:r>
            <a:r>
              <a:rPr dirty="0" err="1"/>
              <a:t>doi</a:t>
            </a:r>
            <a:r>
              <a:rPr dirty="0"/>
              <a:t>: 10.4103/1673-5374.139483.</a:t>
            </a:r>
          </a:p>
          <a:p>
            <a:r>
              <a:rPr dirty="0"/>
              <a:t>Neuroprotective effects of berry fruits on neurodegenerative diseases.</a:t>
            </a:r>
          </a:p>
          <a:p>
            <a:r>
              <a:rPr dirty="0"/>
              <a:t>Subash S1, Essa MM1, Al-</a:t>
            </a:r>
            <a:r>
              <a:rPr dirty="0" err="1"/>
              <a:t>Adawi</a:t>
            </a:r>
            <a:r>
              <a:rPr dirty="0"/>
              <a:t> S2, </a:t>
            </a:r>
            <a:r>
              <a:rPr dirty="0" err="1"/>
              <a:t>Memon</a:t>
            </a:r>
            <a:r>
              <a:rPr dirty="0"/>
              <a:t> MA3, </a:t>
            </a:r>
            <a:r>
              <a:rPr dirty="0" err="1"/>
              <a:t>Manivasagam</a:t>
            </a:r>
            <a:r>
              <a:rPr dirty="0"/>
              <a:t> T4, Akbar M5.</a:t>
            </a:r>
          </a:p>
          <a:p>
            <a:r>
              <a:rPr dirty="0"/>
              <a:t>Author information</a:t>
            </a:r>
          </a:p>
          <a:p>
            <a:endParaRPr dirty="0"/>
          </a:p>
          <a:p>
            <a:endParaRPr dirty="0"/>
          </a:p>
          <a:p>
            <a:r>
              <a:rPr dirty="0"/>
              <a:t>Abstract</a:t>
            </a:r>
          </a:p>
          <a:p>
            <a:r>
              <a:rPr dirty="0"/>
              <a:t>Recent clinical research has demonstrated that berry fruits can prevent age-related neurodegenerative diseases and improve motor and cognitive functions. The berry fruits are also capable of modulating signaling pathways involved in inflammation, cell survival, neurotransmission and enhancing neuroplasticity. The neuroprotective effects of berry fruits on neurodegenerative diseases are related to phytochemicals such as anthocyanin, caffeic acid, catechin, quercetin, kaempferol and tannin. In this review, we made an attempt to clearly describe the beneficial effects of various types of berries as promising neuroprotective agents.</a:t>
            </a:r>
          </a:p>
          <a:p>
            <a:r>
              <a:rPr dirty="0"/>
              <a:t>KEYWORDS:</a:t>
            </a:r>
          </a:p>
          <a:p>
            <a:r>
              <a:rPr dirty="0"/>
              <a:t>Alzheimer's disease; Parkinson's disease; berry fruit; nerve regeneration; neural regeneration; neurodegenerative disease; neuroprotection; review</a:t>
            </a:r>
          </a:p>
          <a:p>
            <a:r>
              <a:rPr dirty="0" err="1"/>
              <a:t>PMID</a:t>
            </a:r>
            <a:r>
              <a:rPr dirty="0"/>
              <a:t>: 25317174</a:t>
            </a:r>
          </a:p>
          <a:p>
            <a:endParaRPr dirty="0"/>
          </a:p>
          <a:p>
            <a:r>
              <a:rPr dirty="0"/>
              <a:t>J Agric Food Chem. 2014 May 7;62(18):3972-8. </a:t>
            </a:r>
            <a:r>
              <a:rPr dirty="0" err="1"/>
              <a:t>doi</a:t>
            </a:r>
            <a:r>
              <a:rPr dirty="0"/>
              <a:t>: 10.1021/jf404565s. </a:t>
            </a:r>
            <a:r>
              <a:rPr dirty="0" err="1"/>
              <a:t>Epub</a:t>
            </a:r>
            <a:r>
              <a:rPr dirty="0"/>
              <a:t> 2014 Jan 30.</a:t>
            </a:r>
          </a:p>
          <a:p>
            <a:r>
              <a:rPr dirty="0"/>
              <a:t>Blueberry supplementation improves memory in middle-aged mice fed a high-fat diet.</a:t>
            </a:r>
          </a:p>
          <a:p>
            <a:r>
              <a:rPr dirty="0"/>
              <a:t>Carey AN1, Gomes SM, </a:t>
            </a:r>
            <a:r>
              <a:rPr dirty="0" err="1"/>
              <a:t>Shukitt</a:t>
            </a:r>
            <a:r>
              <a:rPr dirty="0"/>
              <a:t>-Hale B.</a:t>
            </a:r>
          </a:p>
          <a:p>
            <a:r>
              <a:rPr dirty="0"/>
              <a:t>Author information</a:t>
            </a:r>
          </a:p>
          <a:p>
            <a:endParaRPr dirty="0"/>
          </a:p>
          <a:p>
            <a:endParaRPr dirty="0"/>
          </a:p>
          <a:p>
            <a:r>
              <a:rPr dirty="0"/>
              <a:t>Abstract</a:t>
            </a:r>
          </a:p>
          <a:p>
            <a:r>
              <a:rPr dirty="0"/>
              <a:t>Consuming a high-fat diet may result in behavioral deficits similar to those observed in aging animals. It has been demonstrated that blueberry supplementation can allay age-related behavioral deficits. To determine if supplementation of a high-fat diet with blueberries offers protection against putative high-fat diet-related declines, 9-month-old C57Bl/6 mice were maintained on low-fat (10% fat calories) or high-fat (60% fat calories) diets with and without 4% freeze-dried blueberry powder. Novel object recognition memory was impaired by the high-fat diet; after 4 months on the high-fat diet, mice spent 50% of their time on the novel object in the testing trial, performing no greater than chance performance. Blueberry supplementation prevented recognition memory deficits after 4 months on the diets, as mice on this diet spent 67% of their time on the novel object. After 5 months on the diets, mice consuming the high-fat diet passed through the platform location less often than mice on low-fat diets during probe trials on days 2 and 3 of Morris water maze testing, whereas mice consuming the high-fat blueberry diet passed through the platform location as often as mice on the low-fat diets. This study is a first step in determining if incorporating more nutrient-dense foods into a high-fat diet can allay cognitive dysfunction.</a:t>
            </a:r>
          </a:p>
          <a:p>
            <a:r>
              <a:rPr dirty="0"/>
              <a:t>KEYWORDS:</a:t>
            </a:r>
          </a:p>
          <a:p>
            <a:r>
              <a:rPr dirty="0"/>
              <a:t>blueberry; high-fat diet; obesity; recognition memory; spatial memory</a:t>
            </a:r>
          </a:p>
          <a:p>
            <a:r>
              <a:rPr dirty="0" err="1"/>
              <a:t>PMID</a:t>
            </a:r>
            <a:r>
              <a:rPr dirty="0"/>
              <a:t>: 24446769 </a:t>
            </a:r>
          </a:p>
          <a:p>
            <a:endParaRPr dirty="0"/>
          </a:p>
          <a:p>
            <a:r>
              <a:rPr dirty="0"/>
              <a:t>Chin J Nat Med. 2016 Jun;14(6):427-33. </a:t>
            </a:r>
            <a:r>
              <a:rPr dirty="0" err="1"/>
              <a:t>doi</a:t>
            </a:r>
            <a:r>
              <a:rPr dirty="0"/>
              <a:t>: 10.1016/S1875-5364(16)30039-5.</a:t>
            </a:r>
          </a:p>
          <a:p>
            <a:r>
              <a:rPr dirty="0"/>
              <a:t>Cranberry extract supplementation exerts preventive effects through alleviating Aβ toxicity in Caenorhabditis </a:t>
            </a:r>
            <a:r>
              <a:rPr dirty="0" err="1"/>
              <a:t>elegans</a:t>
            </a:r>
            <a:r>
              <a:rPr dirty="0"/>
              <a:t> model of Alzheimer's disease.</a:t>
            </a:r>
          </a:p>
          <a:p>
            <a:r>
              <a:rPr dirty="0"/>
              <a:t>Guo H1, Dong YQ2, Ye BP3.</a:t>
            </a:r>
          </a:p>
          <a:p>
            <a:r>
              <a:rPr dirty="0"/>
              <a:t>Author information</a:t>
            </a:r>
          </a:p>
          <a:p>
            <a:endParaRPr dirty="0"/>
          </a:p>
          <a:p>
            <a:endParaRPr dirty="0"/>
          </a:p>
          <a:p>
            <a:r>
              <a:rPr dirty="0"/>
              <a:t>Abstract</a:t>
            </a:r>
          </a:p>
          <a:p>
            <a:r>
              <a:rPr dirty="0"/>
              <a:t>Cranberry extract (CBE) rich in polyphenols are potent to delay paralysis induced by alleviating β-amyloid (Aβ) toxicity in C. </a:t>
            </a:r>
            <a:r>
              <a:rPr dirty="0" err="1"/>
              <a:t>elegans</a:t>
            </a:r>
            <a:r>
              <a:rPr dirty="0"/>
              <a:t> model of Alzheimer's disease (AD). In order to better apply CBE as an anti-AD agent efficiently, we sought to </a:t>
            </a:r>
            <a:r>
              <a:rPr dirty="0" err="1"/>
              <a:t>deterrmine</a:t>
            </a:r>
            <a:r>
              <a:rPr dirty="0"/>
              <a:t> whether preventive or therapeutic effect contributes more prominently toward CBE's anti-AD activity. As the level of Aβ toxicity and memory health are two major pathological parameters in AD, in the present study, we compared the effects of CBE on Aβ toxicity and memory health in the C. </a:t>
            </a:r>
            <a:r>
              <a:rPr dirty="0" err="1"/>
              <a:t>elegans</a:t>
            </a:r>
            <a:r>
              <a:rPr dirty="0"/>
              <a:t> AD model treated with preventive and therapeutic protocols. Our results revealed that CBE prominently showed the preventive efficacy, providing a basis for further investigation of these effects in mammals.</a:t>
            </a:r>
          </a:p>
          <a:p>
            <a:r>
              <a:rPr dirty="0"/>
              <a:t>KEYWORDS:</a:t>
            </a:r>
          </a:p>
          <a:p>
            <a:r>
              <a:rPr dirty="0"/>
              <a:t>Aβ toxicity; Body paralysis; Caenorhabditis </a:t>
            </a:r>
            <a:r>
              <a:rPr dirty="0" err="1"/>
              <a:t>elegans</a:t>
            </a:r>
            <a:r>
              <a:rPr dirty="0"/>
              <a:t>; Cranberry polyphenols; Prevention</a:t>
            </a:r>
          </a:p>
          <a:p>
            <a:r>
              <a:rPr dirty="0" err="1"/>
              <a:t>PMID</a:t>
            </a:r>
            <a:r>
              <a:rPr dirty="0"/>
              <a:t>: 27473960</a:t>
            </a:r>
          </a:p>
          <a:p>
            <a:endParaRPr dirty="0"/>
          </a:p>
          <a:p>
            <a:endParaRPr dirty="0"/>
          </a:p>
          <a:p>
            <a:r>
              <a:rPr dirty="0"/>
              <a:t>15.</a:t>
            </a:r>
          </a:p>
          <a:p>
            <a:r>
              <a:rPr dirty="0"/>
              <a:t>Adv </a:t>
            </a:r>
            <a:r>
              <a:rPr dirty="0" err="1"/>
              <a:t>Nutr</a:t>
            </a:r>
            <a:r>
              <a:rPr dirty="0"/>
              <a:t>. 2016 Jan 15;7(1):44-65. </a:t>
            </a:r>
            <a:r>
              <a:rPr dirty="0" err="1"/>
              <a:t>doi</a:t>
            </a:r>
            <a:r>
              <a:rPr dirty="0"/>
              <a:t>: 10.3945/an.115.009639. Print 2016 Jan.</a:t>
            </a:r>
          </a:p>
          <a:p>
            <a:r>
              <a:rPr dirty="0"/>
              <a:t>Red Raspberries and Their Bioactive Polyphenols: Cardiometabolic and Neuronal Health Links.</a:t>
            </a:r>
          </a:p>
          <a:p>
            <a:r>
              <a:rPr dirty="0"/>
              <a:t>Burton-Freeman BM1, Sandhu AK2, </a:t>
            </a:r>
            <a:r>
              <a:rPr dirty="0" err="1"/>
              <a:t>Edirisinghe</a:t>
            </a:r>
            <a:r>
              <a:rPr dirty="0"/>
              <a:t> I2.</a:t>
            </a:r>
          </a:p>
          <a:p>
            <a:r>
              <a:rPr dirty="0"/>
              <a:t>Author information</a:t>
            </a:r>
          </a:p>
          <a:p>
            <a:endParaRPr dirty="0"/>
          </a:p>
          <a:p>
            <a:endParaRPr dirty="0"/>
          </a:p>
          <a:p>
            <a:r>
              <a:rPr dirty="0"/>
              <a:t>Abstract</a:t>
            </a:r>
          </a:p>
          <a:p>
            <a:r>
              <a:rPr dirty="0"/>
              <a:t>Diet is an essential factor that affects the risk of modern-day metabolic diseases, including cardiovascular disease, diabetes mellitus, obesity, and Alzheimer disease. The potential ability of certain foods and their bioactive compounds to reverse or prevent the progression of the pathogenic processes that underlie these diseases has attracted research attention. Red raspberries (</a:t>
            </a:r>
            <a:r>
              <a:rPr dirty="0" err="1"/>
              <a:t>Rubus</a:t>
            </a:r>
            <a:r>
              <a:rPr dirty="0"/>
              <a:t> </a:t>
            </a:r>
            <a:r>
              <a:rPr dirty="0" err="1"/>
              <a:t>idaeus</a:t>
            </a:r>
            <a:r>
              <a:rPr dirty="0"/>
              <a:t> L.) are unique berries with a rich history and nutrient and bioactive composition. They possess several essential micronutrients, dietary fibers, and polyphenolic components, especially ellagitannins and anthocyanins, the latter of which give them their distinctive red coloring. In vitro and in vivo studies have revealed various mechanisms through which anthocyanins and ellagitannins (via ellagic acid or their urolithin metabolites) and red raspberry extracts (or the entire fruit) could reduce the risk of or reverse metabolically associated </a:t>
            </a:r>
            <a:r>
              <a:rPr dirty="0" err="1"/>
              <a:t>pathophysiologies</a:t>
            </a:r>
            <a:r>
              <a:rPr dirty="0"/>
              <a:t>. To our knowledge, few studies in humans are available for evaluation. We review and summarize the available literature that assesses the health-promoting potential of red raspberries and select components in modulating metabolic disease risk, especially cardiovascular disease, diabetes mellitus, obesity, and Alzheimer disease-all of which share critical metabolic, oxidative, and inflammatory links. The body of research is growing and supports a potential role for red raspberries in reducing the risk of metabolically based chronic diseases.</a:t>
            </a:r>
          </a:p>
          <a:p>
            <a:r>
              <a:rPr dirty="0"/>
              <a:t>KEYWORDS:</a:t>
            </a:r>
          </a:p>
          <a:p>
            <a:r>
              <a:rPr dirty="0"/>
              <a:t>anthocyanins; cardiovascular disease; diabetes; ellagic acid; inflammation; oxidative stress; polyphenols; red raspberries</a:t>
            </a:r>
          </a:p>
          <a:p>
            <a:r>
              <a:rPr dirty="0" err="1"/>
              <a:t>PMID</a:t>
            </a:r>
            <a:r>
              <a:rPr dirty="0"/>
              <a:t>: 26773014 </a:t>
            </a:r>
          </a:p>
          <a:p>
            <a:endParaRPr dirty="0"/>
          </a:p>
          <a:p>
            <a:r>
              <a:rPr dirty="0" err="1"/>
              <a:t>Evid</a:t>
            </a:r>
            <a:r>
              <a:rPr dirty="0"/>
              <a:t> Based Complement </a:t>
            </a:r>
            <a:r>
              <a:rPr dirty="0" err="1"/>
              <a:t>Alternat</a:t>
            </a:r>
            <a:r>
              <a:rPr dirty="0"/>
              <a:t> Med. 2012;2012:263520. </a:t>
            </a:r>
            <a:r>
              <a:rPr dirty="0" err="1"/>
              <a:t>doi</a:t>
            </a:r>
            <a:r>
              <a:rPr dirty="0"/>
              <a:t>: 10.1155/2012/263520. </a:t>
            </a:r>
            <a:r>
              <a:rPr dirty="0" err="1"/>
              <a:t>Epub</a:t>
            </a:r>
            <a:r>
              <a:rPr dirty="0"/>
              <a:t> 2012 Aug 16.</a:t>
            </a:r>
          </a:p>
          <a:p>
            <a:r>
              <a:rPr dirty="0"/>
              <a:t>Mulberry Fruit Extract Protects against Memory Impairment and Hippocampal Damage in Animal Model of Vascular Dementia.</a:t>
            </a:r>
          </a:p>
          <a:p>
            <a:r>
              <a:rPr dirty="0" err="1"/>
              <a:t>Kaewkaen</a:t>
            </a:r>
            <a:r>
              <a:rPr dirty="0"/>
              <a:t> P1, Tong-Un T, </a:t>
            </a:r>
            <a:r>
              <a:rPr dirty="0" err="1"/>
              <a:t>Wattanathorn</a:t>
            </a:r>
            <a:r>
              <a:rPr dirty="0"/>
              <a:t> J, </a:t>
            </a:r>
            <a:r>
              <a:rPr dirty="0" err="1"/>
              <a:t>Muchimapura</a:t>
            </a:r>
            <a:r>
              <a:rPr dirty="0"/>
              <a:t> S, </a:t>
            </a:r>
            <a:r>
              <a:rPr dirty="0" err="1"/>
              <a:t>Kaewrueng</a:t>
            </a:r>
            <a:r>
              <a:rPr dirty="0"/>
              <a:t> W, </a:t>
            </a:r>
            <a:r>
              <a:rPr dirty="0" err="1"/>
              <a:t>Wongcharoenwanakit</a:t>
            </a:r>
            <a:r>
              <a:rPr dirty="0"/>
              <a:t> S.</a:t>
            </a:r>
          </a:p>
          <a:p>
            <a:r>
              <a:rPr dirty="0"/>
              <a:t>Author information</a:t>
            </a:r>
          </a:p>
          <a:p>
            <a:endParaRPr dirty="0"/>
          </a:p>
          <a:p>
            <a:endParaRPr dirty="0"/>
          </a:p>
          <a:p>
            <a:r>
              <a:rPr dirty="0"/>
              <a:t>Abstract</a:t>
            </a:r>
          </a:p>
          <a:p>
            <a:r>
              <a:rPr dirty="0"/>
              <a:t>Nowadays, the preventive strategy of vascular dementia, one of the challenge problems of elderly, has received attention due to the limitation of therapeutic efficacy. In this study, we aimed to determine the protective effect and possible mechanism of action of mulberry fruit extract on memory impairment and brain damage in animal model of vascular dementia. Male Wistar rats, weighing 300-350 g, were orally given mulberry extract at doses of 2, 10 and 50 mg/kg at a period of 7 days before and 21 days after the occlusion of right middle cerebral artery (</a:t>
            </a:r>
            <a:r>
              <a:rPr dirty="0" err="1"/>
              <a:t>Rt.MCAO</a:t>
            </a:r>
            <a:r>
              <a:rPr dirty="0"/>
              <a:t>). It was found that rats subjected to mulberry fruits plus </a:t>
            </a:r>
            <a:r>
              <a:rPr dirty="0" err="1"/>
              <a:t>Rt.MCAO</a:t>
            </a:r>
            <a:r>
              <a:rPr dirty="0"/>
              <a:t> showed the enhanced memory, the increased densities of neuron, cholinergic neuron, Bcl-2-immunopositive neuron together with the decreased oxidative stress in hippocampus. Taken all data together, the cognitive enhancing effect of mulberry fruit extract observed in this study might be partly associated with the increased cholinergic function and its neuroprotective effect in turn occurs partly via the decreased oxidative stress and apoptosis. Therefore, mulberry fruit is the potential natural cognitive enhancer and neuroprotectant. However, further researches are essential to elucidate the possible active ingredient.</a:t>
            </a:r>
          </a:p>
          <a:p>
            <a:r>
              <a:rPr dirty="0" err="1"/>
              <a:t>PMID</a:t>
            </a:r>
            <a:r>
              <a:rPr dirty="0"/>
              <a:t>: 22952555 </a:t>
            </a:r>
          </a:p>
          <a:p>
            <a:endParaRPr dirty="0"/>
          </a:p>
          <a:p>
            <a:r>
              <a:rPr dirty="0"/>
              <a:t>Br J </a:t>
            </a:r>
            <a:r>
              <a:rPr dirty="0" err="1"/>
              <a:t>Nutr</a:t>
            </a:r>
            <a:r>
              <a:rPr dirty="0"/>
              <a:t>. 2015 Nov 28;114(10):1542-9. </a:t>
            </a:r>
            <a:r>
              <a:rPr dirty="0" err="1"/>
              <a:t>doi</a:t>
            </a:r>
            <a:r>
              <a:rPr dirty="0"/>
              <a:t>: 10.1017/S0007114515003451. </a:t>
            </a:r>
            <a:r>
              <a:rPr dirty="0" err="1"/>
              <a:t>Epub</a:t>
            </a:r>
            <a:r>
              <a:rPr dirty="0"/>
              <a:t> 2015 Sep 22.</a:t>
            </a:r>
          </a:p>
          <a:p>
            <a:r>
              <a:rPr dirty="0"/>
              <a:t>The beneficial effects of berries on cognition, motor </a:t>
            </a:r>
            <a:r>
              <a:rPr dirty="0" err="1"/>
              <a:t>behaviour</a:t>
            </a:r>
            <a:r>
              <a:rPr dirty="0"/>
              <a:t> and neuronal function in ageing.</a:t>
            </a:r>
          </a:p>
          <a:p>
            <a:r>
              <a:rPr dirty="0" err="1"/>
              <a:t>Shukitt</a:t>
            </a:r>
            <a:r>
              <a:rPr dirty="0"/>
              <a:t>-Hale B1, </a:t>
            </a:r>
            <a:r>
              <a:rPr dirty="0" err="1"/>
              <a:t>Bielinski</a:t>
            </a:r>
            <a:r>
              <a:rPr dirty="0"/>
              <a:t> DF1, Lau FC1, Willis LM1, Carey AN1, Joseph JA1.</a:t>
            </a:r>
          </a:p>
          <a:p>
            <a:r>
              <a:rPr dirty="0"/>
              <a:t>Author information</a:t>
            </a:r>
          </a:p>
          <a:p>
            <a:endParaRPr dirty="0"/>
          </a:p>
          <a:p>
            <a:endParaRPr dirty="0"/>
          </a:p>
          <a:p>
            <a:r>
              <a:rPr dirty="0"/>
              <a:t>Abstract</a:t>
            </a:r>
          </a:p>
          <a:p>
            <a:r>
              <a:rPr dirty="0"/>
              <a:t>Previously, it has been shown that strawberry (SB) or blueberry (BB) supplementations, when fed to rats from 19 to 21 months of age, reverse age-related decrements in motor and cognitive performance. We have postulated that these effects may be the result of a number of positive benefits of the berry polyphenols, including decreased stress </a:t>
            </a:r>
            <a:r>
              <a:rPr dirty="0" err="1"/>
              <a:t>signalling</a:t>
            </a:r>
            <a:r>
              <a:rPr dirty="0"/>
              <a:t>, increased neurogenesis, and increased signals involved in learning and memory. Thus, the present study was carried out to examine these mechanisms in aged animals by administering a control, 2 % SB- or 2 % BB-supplemented diet to aged Fischer 344 rats for 8 weeks to ascertain their effectiveness in reversing age-related deficits in </a:t>
            </a:r>
            <a:r>
              <a:rPr dirty="0" err="1"/>
              <a:t>behavioural</a:t>
            </a:r>
            <a:r>
              <a:rPr dirty="0"/>
              <a:t> and neuronal function. The results showed that rats consuming the berry diets exhibited enhanced motor performance and improved cognition, specifically working memory. In addition, the rats supplemented with BB and SB diets showed increased hippocampal neurogenesis and expression of insulin-like growth factor 1, although the improvements in working memory performance could not solely be explained by these increases. The diverse polyphenolics in these berry fruits may have additional mechanisms of action that could account for their relative differences in efficacy.</a:t>
            </a:r>
          </a:p>
          <a:p>
            <a:r>
              <a:rPr dirty="0"/>
              <a:t>KEYWORDS:</a:t>
            </a:r>
          </a:p>
          <a:p>
            <a:r>
              <a:rPr dirty="0"/>
              <a:t>BB blueberry; Blueberries; </a:t>
            </a:r>
            <a:r>
              <a:rPr dirty="0" err="1"/>
              <a:t>BrdU</a:t>
            </a:r>
            <a:r>
              <a:rPr dirty="0"/>
              <a:t> bromodeoxyuridine; IGF-1 insulin-like growth factor 1; INF inflammation; Learning; </a:t>
            </a:r>
            <a:r>
              <a:rPr dirty="0" err="1"/>
              <a:t>MWM</a:t>
            </a:r>
            <a:r>
              <a:rPr dirty="0"/>
              <a:t> Morris water maze; Neurogenesis; OS oxidative stress; SB strawberry; Spatial memory; Strawberries; Stress </a:t>
            </a:r>
            <a:r>
              <a:rPr dirty="0" err="1"/>
              <a:t>signalling</a:t>
            </a:r>
            <a:r>
              <a:rPr dirty="0"/>
              <a:t>; </a:t>
            </a:r>
            <a:r>
              <a:rPr dirty="0" err="1"/>
              <a:t>TBST</a:t>
            </a:r>
            <a:r>
              <a:rPr dirty="0"/>
              <a:t> Tris-buffered saline with Tween</a:t>
            </a:r>
          </a:p>
          <a:p>
            <a:r>
              <a:rPr dirty="0" err="1"/>
              <a:t>PMID</a:t>
            </a:r>
            <a:r>
              <a:rPr dirty="0"/>
              <a:t>: 26392037 </a:t>
            </a:r>
            <a:r>
              <a:rPr dirty="0" err="1"/>
              <a:t>DOI</a:t>
            </a:r>
            <a:r>
              <a:rPr dirty="0"/>
              <a:t>: 10.1017/S0007114515003451</a:t>
            </a:r>
          </a:p>
          <a:p>
            <a:r>
              <a:rPr dirty="0"/>
              <a:t>[Indexed for MEDLINE]</a:t>
            </a:r>
          </a:p>
          <a:p>
            <a:r>
              <a:rPr dirty="0"/>
              <a:t>Similar articles</a:t>
            </a:r>
          </a:p>
          <a:p>
            <a:r>
              <a:rPr dirty="0"/>
              <a:t> </a:t>
            </a:r>
          </a:p>
          <a:p>
            <a:r>
              <a:rPr dirty="0"/>
              <a:t>Publication type, </a:t>
            </a:r>
            <a:r>
              <a:rPr dirty="0" err="1"/>
              <a:t>MeSH</a:t>
            </a:r>
            <a:r>
              <a:rPr dirty="0"/>
              <a:t> terms, Substances</a:t>
            </a:r>
          </a:p>
          <a:p>
            <a:endParaRPr dirty="0"/>
          </a:p>
          <a:p>
            <a:endParaRPr dirty="0"/>
          </a:p>
          <a:p>
            <a:r>
              <a:rPr dirty="0"/>
              <a:t>	•	</a:t>
            </a:r>
          </a:p>
          <a:p>
            <a:r>
              <a:rPr dirty="0"/>
              <a:t>Select item 25451098</a:t>
            </a:r>
          </a:p>
          <a:p>
            <a:endParaRPr dirty="0"/>
          </a:p>
          <a:p>
            <a:r>
              <a:rPr dirty="0"/>
              <a:t>2.</a:t>
            </a:r>
          </a:p>
          <a:p>
            <a:r>
              <a:rPr dirty="0"/>
              <a:t>Brain Res. 2014 Dec 17;1593:9-18. </a:t>
            </a:r>
            <a:r>
              <a:rPr dirty="0" err="1"/>
              <a:t>doi</a:t>
            </a:r>
            <a:r>
              <a:rPr dirty="0"/>
              <a:t>: 10.1016/j.brainres.2014.10.028. </a:t>
            </a:r>
            <a:r>
              <a:rPr dirty="0" err="1"/>
              <a:t>Epub</a:t>
            </a:r>
            <a:r>
              <a:rPr dirty="0"/>
              <a:t> 2014 Oct 22.</a:t>
            </a:r>
          </a:p>
          <a:p>
            <a:r>
              <a:rPr dirty="0"/>
              <a:t>Protective effects of blueberry- and strawberry diets on neuronal stress following exposure to (56)Fe particles.</a:t>
            </a:r>
          </a:p>
          <a:p>
            <a:r>
              <a:rPr dirty="0" err="1"/>
              <a:t>Poulose</a:t>
            </a:r>
            <a:r>
              <a:rPr dirty="0"/>
              <a:t> SM1, </a:t>
            </a:r>
            <a:r>
              <a:rPr dirty="0" err="1"/>
              <a:t>Bielinski</a:t>
            </a:r>
            <a:r>
              <a:rPr dirty="0"/>
              <a:t> DF1, </a:t>
            </a:r>
            <a:r>
              <a:rPr dirty="0" err="1"/>
              <a:t>Carrihill</a:t>
            </a:r>
            <a:r>
              <a:rPr dirty="0"/>
              <a:t>-Knoll KL2, Rabin BM2, </a:t>
            </a:r>
            <a:r>
              <a:rPr dirty="0" err="1"/>
              <a:t>Shukitt</a:t>
            </a:r>
            <a:r>
              <a:rPr dirty="0"/>
              <a:t>-Hale B3.</a:t>
            </a:r>
          </a:p>
          <a:p>
            <a:r>
              <a:rPr dirty="0"/>
              <a:t>Author information</a:t>
            </a:r>
          </a:p>
          <a:p>
            <a:endParaRPr dirty="0"/>
          </a:p>
          <a:p>
            <a:endParaRPr dirty="0"/>
          </a:p>
          <a:p>
            <a:r>
              <a:rPr dirty="0"/>
              <a:t>Abstract</a:t>
            </a:r>
          </a:p>
          <a:p>
            <a:r>
              <a:rPr dirty="0"/>
              <a:t>Particles of high energy and charge (</a:t>
            </a:r>
            <a:r>
              <a:rPr dirty="0" err="1"/>
              <a:t>HZE</a:t>
            </a:r>
            <a:r>
              <a:rPr dirty="0"/>
              <a:t> particles), which are abundant outside the magnetic field of the Earth, have been shown to disrupt the functioning of neuronal communication in critical regions of the brain. Previous studies with </a:t>
            </a:r>
            <a:r>
              <a:rPr dirty="0" err="1"/>
              <a:t>HZE</a:t>
            </a:r>
            <a:r>
              <a:rPr dirty="0"/>
              <a:t> particles, have shown that irradiation produces enhanced indices of oxidative stress and inflammation as well as altered neuronal function that are similar to those seen in aging. Feeding animals antioxidant-rich berry diets, specifically blueberries and strawberries, countered the deleterious effects of irradiation by reducing oxidative stress and inflammation, thereby improving neuronal signaling. In the current study, we examined the effects of exposure to (56)Fe particles in critical regions of brain involved in cognitive function, both 36h and 30 days post irradiation. We also studied the effects of antioxidant-rich berry diets, specifically a 2% blueberry or strawberry diet, fed for 8 weeks prior to radiation as well as 30 days post irradiation. (56)Fe exposure caused significant differential, neurochemical changes in critical regions of the brain, such as hippocampus, striatum, frontal cortex, and cerebellum, through increased inflammation, and increased oxidative stress protein markers. (56)Fe exposure altered the autophagy markers, and antioxidant-rich berry diets significantly reduced the accumulation of p62 in hippocampus, a scaffold protein that co-localizes with ubiquitinated protein at the 30 days post irradiation time-point. Exposure to (56)Fe particles increased the accumulation of disease-related proteins such as </a:t>
            </a:r>
            <a:r>
              <a:rPr dirty="0" err="1"/>
              <a:t>PHF</a:t>
            </a:r>
            <a:r>
              <a:rPr dirty="0"/>
              <a:t>-tau in the hippocampus of animals fed the control diet, but not in the irradiated animals fed the blueberry diet. These results indicate the potential protective effects of antioxidant-rich berry diets on neuronal functioning following exposure to </a:t>
            </a:r>
            <a:r>
              <a:rPr dirty="0" err="1"/>
              <a:t>HZE</a:t>
            </a:r>
            <a:r>
              <a:rPr dirty="0"/>
              <a:t> particles.</a:t>
            </a:r>
          </a:p>
          <a:p>
            <a:r>
              <a:rPr dirty="0"/>
              <a:t>KEYWORDS:</a:t>
            </a:r>
          </a:p>
          <a:p>
            <a:r>
              <a:rPr dirty="0"/>
              <a:t>Autophagy; Inflammation; Irradiation; Neurochemical; Oxidative stress</a:t>
            </a:r>
          </a:p>
          <a:p>
            <a:r>
              <a:rPr dirty="0" err="1"/>
              <a:t>PMID</a:t>
            </a:r>
            <a:r>
              <a:rPr dirty="0"/>
              <a:t>: 25451098 </a:t>
            </a:r>
          </a:p>
          <a:p>
            <a:endParaRPr dirty="0"/>
          </a:p>
          <a:p>
            <a:r>
              <a:rPr dirty="0"/>
              <a:t>Ann Neurol. 2012 Jul;72(1):135-43. </a:t>
            </a:r>
            <a:r>
              <a:rPr dirty="0" err="1"/>
              <a:t>doi</a:t>
            </a:r>
            <a:r>
              <a:rPr dirty="0"/>
              <a:t>: 10.1002/ana.23594. </a:t>
            </a:r>
            <a:r>
              <a:rPr dirty="0" err="1"/>
              <a:t>Epub</a:t>
            </a:r>
            <a:r>
              <a:rPr dirty="0"/>
              <a:t> 2012 Apr 26.</a:t>
            </a:r>
          </a:p>
          <a:p>
            <a:r>
              <a:rPr dirty="0"/>
              <a:t>Dietary intakes of berries and flavonoids in relation to cognitive decline.</a:t>
            </a:r>
          </a:p>
          <a:p>
            <a:r>
              <a:rPr dirty="0"/>
              <a:t>Devore EE1, Kang JH, </a:t>
            </a:r>
            <a:r>
              <a:rPr dirty="0" err="1"/>
              <a:t>Breteler</a:t>
            </a:r>
            <a:r>
              <a:rPr dirty="0"/>
              <a:t> MM, </a:t>
            </a:r>
            <a:r>
              <a:rPr dirty="0" err="1"/>
              <a:t>Grodstein</a:t>
            </a:r>
            <a:r>
              <a:rPr dirty="0"/>
              <a:t> F.</a:t>
            </a:r>
          </a:p>
          <a:p>
            <a:r>
              <a:rPr dirty="0"/>
              <a:t>Author information</a:t>
            </a:r>
          </a:p>
          <a:p>
            <a:endParaRPr dirty="0"/>
          </a:p>
          <a:p>
            <a:endParaRPr dirty="0"/>
          </a:p>
          <a:p>
            <a:r>
              <a:rPr dirty="0"/>
              <a:t>Abstract</a:t>
            </a:r>
          </a:p>
          <a:p>
            <a:r>
              <a:rPr dirty="0"/>
              <a:t>OBJECTIVE:</a:t>
            </a:r>
          </a:p>
          <a:p>
            <a:r>
              <a:rPr dirty="0"/>
              <a:t>Berries are high in flavonoids, especially anthocyanidins, and improve cognition in experimental studies. We prospectively evaluated whether greater long-term intakes of berries and flavonoids are associated with slower rates of cognitive decline in older women.</a:t>
            </a:r>
          </a:p>
          <a:p>
            <a:r>
              <a:rPr dirty="0"/>
              <a:t>METHODS:</a:t>
            </a:r>
          </a:p>
          <a:p>
            <a:r>
              <a:rPr dirty="0"/>
              <a:t>Beginning in 1980, a semiquantitative food frequency questionnaire was administered every 4 years to Nurses' Health Study participants. In 1995-2001, we began measuring cognitive function in 16,010 participants, aged ≥70 years; follow-up assessments were conducted twice, at 2-year intervals. To ascertain long-term diet, we averaged dietary variables from 1980 through the initial cognitive interview. Using multivariate-adjusted, mixed linear regression, we estimated mean differences in slopes of cognitive decline by long-term berry and flavonoid intakes.</a:t>
            </a:r>
          </a:p>
          <a:p>
            <a:r>
              <a:rPr dirty="0"/>
              <a:t>RESULTS:</a:t>
            </a:r>
          </a:p>
          <a:p>
            <a:r>
              <a:rPr dirty="0"/>
              <a:t>Greater intakes of blueberries and strawberries were associated with slower rates of cognitive decline (</a:t>
            </a:r>
            <a:r>
              <a:rPr dirty="0" err="1"/>
              <a:t>eg</a:t>
            </a:r>
            <a:r>
              <a:rPr dirty="0"/>
              <a:t>, for a global score averaging all 6 cognitive tests, for blueberries: p-trend = 0.014 and mean difference = 0.04, 95% confidence interval [CI] = 0.01-0.07, comparing extreme categories of intake; for strawberries: p-trend = 0.022 and mean difference = 0.03, 95% CI = 0.00-0.06, comparing extreme categories of intake), after adjusting for multiple potential confounders. These effect estimates were equivalent to those we found for approximately 1.5 to 2.5 years of age in our cohort, indicating that berry intake appears to delay cognitive aging by up to 2.5 years. Additionally, in further supporting evidence, greater intakes of anthocyanidins and total flavonoids were associated with slower rates of cognitive decline (p-trends = 0.015 and 0.053, respectively, for the global score).</a:t>
            </a:r>
          </a:p>
          <a:p>
            <a:r>
              <a:rPr dirty="0"/>
              <a:t>INTERPRETATION:</a:t>
            </a:r>
          </a:p>
          <a:p>
            <a:r>
              <a:rPr dirty="0"/>
              <a:t>Higher intake of flavonoids, particularly from berries, appears to reduce rates of cognitive decline in older adults.</a:t>
            </a:r>
          </a:p>
          <a:p>
            <a:r>
              <a:rPr dirty="0"/>
              <a:t>Copyright © 2012 American Neurological Association.</a:t>
            </a:r>
          </a:p>
          <a:p>
            <a:r>
              <a:rPr dirty="0" err="1"/>
              <a:t>PMID</a:t>
            </a:r>
            <a:r>
              <a:rPr dirty="0"/>
              <a:t>: 22535616 </a:t>
            </a:r>
          </a:p>
          <a:p>
            <a:endParaRPr dirty="0"/>
          </a:p>
          <a:p>
            <a:r>
              <a:rPr dirty="0" err="1"/>
              <a:t>Nutr</a:t>
            </a:r>
            <a:r>
              <a:rPr dirty="0"/>
              <a:t> </a:t>
            </a:r>
            <a:r>
              <a:rPr dirty="0" err="1"/>
              <a:t>Neurosci</a:t>
            </a:r>
            <a:r>
              <a:rPr dirty="0"/>
              <a:t>. 2009 Jun;12(3):135-40. </a:t>
            </a:r>
            <a:r>
              <a:rPr dirty="0" err="1"/>
              <a:t>doi</a:t>
            </a:r>
            <a:r>
              <a:rPr dirty="0"/>
              <a:t>: 10.1179/147683009X423292.</a:t>
            </a:r>
          </a:p>
          <a:p>
            <a:r>
              <a:rPr dirty="0"/>
              <a:t>Effects of blackberries on motor and cognitive function in aged rats.</a:t>
            </a:r>
          </a:p>
          <a:p>
            <a:r>
              <a:rPr dirty="0" err="1"/>
              <a:t>Shukitt</a:t>
            </a:r>
            <a:r>
              <a:rPr dirty="0"/>
              <a:t>-Hale B1, Cheng V, Joseph JA.</a:t>
            </a:r>
          </a:p>
          <a:p>
            <a:r>
              <a:rPr dirty="0"/>
              <a:t>Author information</a:t>
            </a:r>
          </a:p>
          <a:p>
            <a:endParaRPr dirty="0"/>
          </a:p>
          <a:p>
            <a:endParaRPr dirty="0"/>
          </a:p>
          <a:p>
            <a:r>
              <a:rPr dirty="0"/>
              <a:t>Abstract</a:t>
            </a:r>
          </a:p>
          <a:p>
            <a:r>
              <a:rPr dirty="0"/>
              <a:t>The polyphenolics in fruits and vegetables, when fed to rats from 19-21 months of age, have been shown to retard and even reverse age-related decrements in motor and cognitive performance. These effects may be the result of the polyphenols increasing antioxidant and/or anti-inflammatory levels, or by direct effects on signaling, in the brain. Increased dietary intake of berry fruit, in particular, has a positive and profound impact on human health, performance, and disease. Thus, the present study examined a 2% blackberry-supplemented diet for its effectiveness in reversing age-related deficits in behavioral and neuronal function when fed to aged (19-month-old) Fischer 344 rats for 8 weeks. The results showed that the blackberry diet improved motor performance on three tasks which rely on balance and co-ordination: the accelerating rotarod, wire suspension, and the small plank walk. Results for the Morris water maze showed that the blackberry-fed rats had significantly greater working, or short-term, memory performance than the control rats. These data support our previous investigations in which we have seen improved motor and cognitive performance in aged rats after supplementation with other berry fruits.</a:t>
            </a:r>
          </a:p>
          <a:p>
            <a:r>
              <a:rPr dirty="0" err="1"/>
              <a:t>PMID</a:t>
            </a:r>
            <a:r>
              <a:rPr dirty="0"/>
              <a:t>: 19356316 </a:t>
            </a:r>
          </a:p>
          <a:p>
            <a:endParaRPr dirty="0"/>
          </a:p>
          <a:p>
            <a:r>
              <a:rPr dirty="0" err="1"/>
              <a:t>Exp</a:t>
            </a:r>
            <a:r>
              <a:rPr dirty="0"/>
              <a:t> </a:t>
            </a:r>
            <a:r>
              <a:rPr dirty="0" err="1"/>
              <a:t>Gerontol</a:t>
            </a:r>
            <a:r>
              <a:rPr dirty="0"/>
              <a:t>. 2017 Jan;87(Pt A):121-128. </a:t>
            </a:r>
            <a:r>
              <a:rPr dirty="0" err="1"/>
              <a:t>doi</a:t>
            </a:r>
            <a:r>
              <a:rPr dirty="0"/>
              <a:t>: 10.1016/j.exger.2016.10.004. </a:t>
            </a:r>
            <a:r>
              <a:rPr dirty="0" err="1"/>
              <a:t>Epub</a:t>
            </a:r>
            <a:r>
              <a:rPr dirty="0"/>
              <a:t> 2016 Nov 14.</a:t>
            </a:r>
          </a:p>
          <a:p>
            <a:r>
              <a:rPr dirty="0"/>
              <a:t>Examining the impact of grape consumption on brain metabolism and cognitive function in patients with mild decline in cognition: A double-blinded placebo controlled pilot study.</a:t>
            </a:r>
          </a:p>
          <a:p>
            <a:r>
              <a:rPr dirty="0"/>
              <a:t>Lee J1, </a:t>
            </a:r>
            <a:r>
              <a:rPr dirty="0" err="1"/>
              <a:t>Torosyan</a:t>
            </a:r>
            <a:r>
              <a:rPr dirty="0"/>
              <a:t> N2, Silverman DH3.</a:t>
            </a:r>
          </a:p>
          <a:p>
            <a:r>
              <a:rPr dirty="0"/>
              <a:t>Author information</a:t>
            </a:r>
          </a:p>
          <a:p>
            <a:endParaRPr dirty="0"/>
          </a:p>
          <a:p>
            <a:endParaRPr dirty="0"/>
          </a:p>
          <a:p>
            <a:r>
              <a:rPr dirty="0"/>
              <a:t>Abstract</a:t>
            </a:r>
          </a:p>
          <a:p>
            <a:r>
              <a:rPr dirty="0"/>
              <a:t>BACKGROUND:</a:t>
            </a:r>
          </a:p>
          <a:p>
            <a:r>
              <a:rPr dirty="0"/>
              <a:t>Natural compounds in grapes such as resveratrol are known for their antioxidant and anti-inflammatory properties. Some studies have shown a potential role for grapes or wine in slowing cognitive decline and other effects of aging. However, well-controlled experimental data obtained in human subjects are still in need of further development. Here we aimed to systematically assess effects of grapes on regional cerebral metabolism.</a:t>
            </a:r>
          </a:p>
          <a:p>
            <a:r>
              <a:rPr dirty="0"/>
              <a:t>METHODS:</a:t>
            </a:r>
          </a:p>
          <a:p>
            <a:r>
              <a:rPr dirty="0"/>
              <a:t>Ten subjects with mild decline in cognition (mean, 72.2±4.7years; 50% female) were included in this analysis. Participants were randomized into an active grape formulation arm or a placebo arm which consumed a formulation free of polyphenols for six months. Cognitive performance was measured through neuropsychological assessments performed at baseline and 6months after initiation of therapy. Changes in brain metabolism occurring with each therapy regimen were assessed by brain PET scans with the radiotracer [F-18] fluorodeoxyglucose (</a:t>
            </a:r>
            <a:r>
              <a:rPr dirty="0" err="1"/>
              <a:t>FDG</a:t>
            </a:r>
            <a:r>
              <a:rPr dirty="0"/>
              <a:t>), obtained during initial evaluation and 6months later. Standardized volumes of interest (</a:t>
            </a:r>
            <a:r>
              <a:rPr dirty="0" err="1"/>
              <a:t>sVOI</a:t>
            </a:r>
            <a:r>
              <a:rPr dirty="0"/>
              <a:t>) and statistical parametric mapping (SPM) methods were applied to </a:t>
            </a:r>
            <a:r>
              <a:rPr dirty="0" err="1"/>
              <a:t>FDG</a:t>
            </a:r>
            <a:r>
              <a:rPr dirty="0"/>
              <a:t>-PET scans to identify significant regional cerebral metabolic changes.</a:t>
            </a:r>
          </a:p>
          <a:p>
            <a:r>
              <a:rPr dirty="0"/>
              <a:t>RESULTS:</a:t>
            </a:r>
          </a:p>
          <a:p>
            <a:r>
              <a:rPr dirty="0"/>
              <a:t>In contrast to participants taking the active grape formulation, who displayed no significant decline in metabolism, the placebo arm underwent significant metabolic decline in </a:t>
            </a:r>
            <a:r>
              <a:rPr dirty="0" err="1"/>
              <a:t>sVOI's</a:t>
            </a:r>
            <a:r>
              <a:rPr dirty="0"/>
              <a:t> of the right posterior cingulate cortex (p=0.01), and left superior posterolateral temporal cortex (p=0.04). SPM analyses also found significant declines in the placebo group, particularly in left prefrontal, cingulate, and left superior posterolateral temporal cortex (p&lt;0.01) with stable brain metabolism in the active formulation arm. No significant differences were seen in scores on the neuropsychological battery of tests between the two groups. However, metabolism in right superior parietal cortex and left inferior anterior temporal cortex was correlated with improvements in attention/working memory, as measured with WAIS-III Digital Span within the active formulation group (r=-0.69, p=0.04).</a:t>
            </a:r>
          </a:p>
          <a:p>
            <a:r>
              <a:rPr dirty="0"/>
              <a:t>CONCLUSIONS:</a:t>
            </a:r>
          </a:p>
          <a:p>
            <a:r>
              <a:rPr dirty="0"/>
              <a:t>The placebo arm had declines in regions of the brain known to be significantly affected in the early stages of Alzheimer's disease, while the active formulation group was spared such decline. This suggests a protective effect of grapes against early pathologic metabolic decline.</a:t>
            </a:r>
          </a:p>
          <a:p>
            <a:r>
              <a:rPr dirty="0"/>
              <a:t>Copyright © 2016 Elsevier Inc. All rights reserved.</a:t>
            </a:r>
          </a:p>
          <a:p>
            <a:r>
              <a:rPr dirty="0"/>
              <a:t>KEYWORDS:</a:t>
            </a:r>
          </a:p>
          <a:p>
            <a:r>
              <a:rPr dirty="0"/>
              <a:t>Dementia; Fluorodeoxyglucose; Metabolism; Positron emission tomography; Resveratrol</a:t>
            </a:r>
          </a:p>
          <a:p>
            <a:r>
              <a:rPr dirty="0" err="1"/>
              <a:t>PMID</a:t>
            </a:r>
            <a:r>
              <a:rPr dirty="0"/>
              <a:t>: 27856335 </a:t>
            </a:r>
          </a:p>
          <a:p>
            <a:endParaRPr dirty="0"/>
          </a:p>
          <a:p>
            <a:r>
              <a:rPr dirty="0" err="1"/>
              <a:t>Eur</a:t>
            </a:r>
            <a:r>
              <a:rPr dirty="0"/>
              <a:t> J </a:t>
            </a:r>
            <a:r>
              <a:rPr dirty="0" err="1"/>
              <a:t>Pharmacol</a:t>
            </a:r>
            <a:r>
              <a:rPr dirty="0"/>
              <a:t>. 2014 Oct 15;741:104-11. </a:t>
            </a:r>
            <a:r>
              <a:rPr dirty="0" err="1"/>
              <a:t>doi</a:t>
            </a:r>
            <a:r>
              <a:rPr dirty="0"/>
              <a:t>: 10.1016/j.ejphar.2014.07.036. </a:t>
            </a:r>
            <a:r>
              <a:rPr dirty="0" err="1"/>
              <a:t>Epub</a:t>
            </a:r>
            <a:r>
              <a:rPr dirty="0"/>
              <a:t> 2014 Jul 24.</a:t>
            </a:r>
          </a:p>
          <a:p>
            <a:r>
              <a:rPr dirty="0"/>
              <a:t>Implicating the role of lycopene in restoration of mitochondrial enzymes and </a:t>
            </a:r>
            <a:r>
              <a:rPr dirty="0" err="1"/>
              <a:t>BDNF</a:t>
            </a:r>
            <a:r>
              <a:rPr dirty="0"/>
              <a:t> levels in β-amyloid induced </a:t>
            </a:r>
            <a:r>
              <a:rPr dirty="0" err="1"/>
              <a:t>Alzheimer׳s</a:t>
            </a:r>
            <a:r>
              <a:rPr dirty="0"/>
              <a:t> disease.</a:t>
            </a:r>
          </a:p>
          <a:p>
            <a:r>
              <a:rPr dirty="0"/>
              <a:t>Prakash A1, Kumar A2.</a:t>
            </a:r>
          </a:p>
          <a:p>
            <a:r>
              <a:rPr dirty="0"/>
              <a:t>Author information</a:t>
            </a:r>
          </a:p>
          <a:p>
            <a:endParaRPr dirty="0"/>
          </a:p>
          <a:p>
            <a:endParaRPr dirty="0"/>
          </a:p>
          <a:p>
            <a:r>
              <a:rPr dirty="0"/>
              <a:t>Abstract</a:t>
            </a:r>
          </a:p>
          <a:p>
            <a:r>
              <a:rPr dirty="0"/>
              <a:t>Lycopene has attracted significant research interest due to its beneficial therapeutic effects, which include anti-oxidant, neuro-protective and anti-cancer effects, but the mechanisms of its beneficial action are not clear so far. The present study was carried out to elucidate the neuroprotective effect of lycopene against the β-amyloid induced cognitive impairment and mitochondria oxidative damage in rats. β-amyloid (β-A1-42) was administered through intracerebroventricular (</a:t>
            </a:r>
            <a:r>
              <a:rPr dirty="0" err="1"/>
              <a:t>ICV</a:t>
            </a:r>
            <a:r>
              <a:rPr dirty="0"/>
              <a:t>) by using stereotaxic instrument in male Wistar rats. Lycopene (2.5 and 5mg/kg) was administrated for three weeks. Behavioral performances were conducted during the study. The rats were sacrificed on the 21st day following the last behavioral test and cytoplasmic fractions of hippocampus were prepared for the quantification of acetylcholinesterase, oxidative stress parameter, mitochondrial enzymes, and inflammatory mediator like TNF-α, Il-6 activities, caspase-3 and </a:t>
            </a:r>
            <a:r>
              <a:rPr dirty="0" err="1"/>
              <a:t>BDNF</a:t>
            </a:r>
            <a:r>
              <a:rPr dirty="0"/>
              <a:t>. </a:t>
            </a:r>
            <a:r>
              <a:rPr dirty="0" err="1"/>
              <a:t>ICV</a:t>
            </a:r>
            <a:r>
              <a:rPr dirty="0"/>
              <a:t> β-A1-42 resulted in poor memory retention in Morris water maze and caused marked oxidative stress as indicated by significant increase in oxidative, mitochondria damage, TNF-α, IL-6 and Caspase-3 activity. We also found that β-A1-42 induced animal altered </a:t>
            </a:r>
            <a:r>
              <a:rPr dirty="0" err="1"/>
              <a:t>BDNF</a:t>
            </a:r>
            <a:r>
              <a:rPr dirty="0"/>
              <a:t> level than control animals. Chronic administration of lycopene resulted in an improvement in memory retention, attenuation of mitochondrial-oxidative damage, reduced neuro-inflammation and restoration of </a:t>
            </a:r>
            <a:r>
              <a:rPr dirty="0" err="1"/>
              <a:t>BDNF</a:t>
            </a:r>
            <a:r>
              <a:rPr dirty="0"/>
              <a:t> level in β-A1-42 treated rats. These studies indicated that lycopene helps to protect β-A1-42 induced cognitive dysfunction and modulates </a:t>
            </a:r>
            <a:r>
              <a:rPr dirty="0" err="1"/>
              <a:t>amyloidogenesis</a:t>
            </a:r>
            <a:r>
              <a:rPr dirty="0"/>
              <a:t>.</a:t>
            </a:r>
          </a:p>
          <a:p>
            <a:r>
              <a:rPr dirty="0"/>
              <a:t>KEYWORDS:</a:t>
            </a:r>
          </a:p>
          <a:p>
            <a:r>
              <a:rPr dirty="0" err="1"/>
              <a:t>Alzheimer׳s</a:t>
            </a:r>
            <a:r>
              <a:rPr dirty="0"/>
              <a:t> disease; Anti-oxidant; </a:t>
            </a:r>
            <a:r>
              <a:rPr dirty="0" err="1"/>
              <a:t>BDNF</a:t>
            </a:r>
            <a:r>
              <a:rPr dirty="0"/>
              <a:t>; Lycopene; β-amyloid</a:t>
            </a:r>
          </a:p>
          <a:p>
            <a:r>
              <a:rPr dirty="0" err="1"/>
              <a:t>PMID</a:t>
            </a:r>
            <a:r>
              <a:rPr dirty="0"/>
              <a:t>: 25066110 </a:t>
            </a:r>
          </a:p>
          <a:p>
            <a:endParaRPr dirty="0"/>
          </a:p>
          <a:p>
            <a:r>
              <a:rPr dirty="0"/>
              <a:t>Dement </a:t>
            </a:r>
            <a:r>
              <a:rPr dirty="0" err="1"/>
              <a:t>Geriatr</a:t>
            </a:r>
            <a:r>
              <a:rPr dirty="0"/>
              <a:t> </a:t>
            </a:r>
            <a:r>
              <a:rPr dirty="0" err="1"/>
              <a:t>Cogn</a:t>
            </a:r>
            <a:r>
              <a:rPr dirty="0"/>
              <a:t> </a:t>
            </a:r>
            <a:r>
              <a:rPr dirty="0" err="1"/>
              <a:t>Disord</a:t>
            </a:r>
            <a:r>
              <a:rPr dirty="0"/>
              <a:t>. 2014;37(3-4):246-56. </a:t>
            </a:r>
            <a:r>
              <a:rPr dirty="0" err="1"/>
              <a:t>doi</a:t>
            </a:r>
            <a:r>
              <a:rPr dirty="0"/>
              <a:t>: 10.1159/000356486. </a:t>
            </a:r>
            <a:r>
              <a:rPr dirty="0" err="1"/>
              <a:t>Epub</a:t>
            </a:r>
            <a:r>
              <a:rPr dirty="0"/>
              <a:t> 2013 Nov 15.</a:t>
            </a:r>
          </a:p>
          <a:p>
            <a:r>
              <a:rPr dirty="0"/>
              <a:t>Serum lycopene, lutein and zeaxanthin, and the risk of Alzheimer's disease mortality in older adults.</a:t>
            </a:r>
          </a:p>
          <a:p>
            <a:r>
              <a:rPr dirty="0"/>
              <a:t>Min JY1, Min KB.</a:t>
            </a:r>
          </a:p>
          <a:p>
            <a:r>
              <a:rPr dirty="0"/>
              <a:t>Author information</a:t>
            </a:r>
          </a:p>
          <a:p>
            <a:endParaRPr dirty="0"/>
          </a:p>
          <a:p>
            <a:endParaRPr dirty="0"/>
          </a:p>
          <a:p>
            <a:r>
              <a:rPr dirty="0"/>
              <a:t>Abstract</a:t>
            </a:r>
          </a:p>
          <a:p>
            <a:r>
              <a:rPr dirty="0"/>
              <a:t>BACKGROUND:</a:t>
            </a:r>
          </a:p>
          <a:p>
            <a:r>
              <a:rPr dirty="0"/>
              <a:t>Oxidative stress is implicated in the pathogenesis of Alzheimer's disease (AD). Accumulating evidence shows that antioxidant-rich food reduces the risk of AD by inhibiting oxidative stress. This study investigates whether serum levels of carotenoids were associated with the risk of AD mortality in a nationally representative sample of US adults.</a:t>
            </a:r>
          </a:p>
          <a:p>
            <a:r>
              <a:rPr dirty="0"/>
              <a:t>METHODS:</a:t>
            </a:r>
          </a:p>
          <a:p>
            <a:r>
              <a:rPr dirty="0"/>
              <a:t>We used data from the Third Nutrition and Health Examination Survey (</a:t>
            </a:r>
            <a:r>
              <a:rPr dirty="0" err="1"/>
              <a:t>NHANES</a:t>
            </a:r>
            <a:r>
              <a:rPr dirty="0"/>
              <a:t> III) database and the </a:t>
            </a:r>
            <a:r>
              <a:rPr dirty="0" err="1"/>
              <a:t>NHANES</a:t>
            </a:r>
            <a:r>
              <a:rPr dirty="0"/>
              <a:t> III Linked Mortality File. A total of 6,958 participants aged older than 50 years were included in this study.</a:t>
            </a:r>
          </a:p>
          <a:p>
            <a:r>
              <a:rPr dirty="0"/>
              <a:t>RESULTS:</a:t>
            </a:r>
          </a:p>
          <a:p>
            <a:r>
              <a:rPr dirty="0"/>
              <a:t>We found that high serum levels of lycopene and </a:t>
            </a:r>
            <a:r>
              <a:rPr dirty="0" err="1"/>
              <a:t>lutein+zeaxanthin</a:t>
            </a:r>
            <a:r>
              <a:rPr dirty="0"/>
              <a:t> at baseline were associated with a lower risk of AD mortality after adjustment for potential covariates. The reduction in the mortality risk was progressively raised by increasing serum lycopene (HR = 0.26, 95% CI 0.10-0.69) and </a:t>
            </a:r>
            <a:r>
              <a:rPr dirty="0" err="1"/>
              <a:t>lutein+zeaxanthin</a:t>
            </a:r>
            <a:r>
              <a:rPr dirty="0"/>
              <a:t> (HR = 0.43, 95% CI 0.22-0.85) levels. In contrast, no associations with AD mortality were observed for other serum carotenoids, including alpha-carotene, beta-carotene, and beta-</a:t>
            </a:r>
            <a:r>
              <a:rPr dirty="0" err="1"/>
              <a:t>cryptoxanthin</a:t>
            </a:r>
            <a:r>
              <a:rPr dirty="0"/>
              <a:t>.</a:t>
            </a:r>
          </a:p>
          <a:p>
            <a:r>
              <a:rPr dirty="0"/>
              <a:t>CONCLUSION:</a:t>
            </a:r>
          </a:p>
          <a:p>
            <a:r>
              <a:rPr dirty="0"/>
              <a:t>High serum levels of lycopene and </a:t>
            </a:r>
            <a:r>
              <a:rPr dirty="0" err="1"/>
              <a:t>lutein+zeaxanthin</a:t>
            </a:r>
            <a:r>
              <a:rPr dirty="0"/>
              <a:t> are associated with a lower risk of AD mortality in adults. Our findings suggest that a high intake of lycopene- or </a:t>
            </a:r>
            <a:r>
              <a:rPr dirty="0" err="1"/>
              <a:t>lutein+zeaxanthin-rich</a:t>
            </a:r>
            <a:r>
              <a:rPr dirty="0"/>
              <a:t> food may be important for reducing the AD mortality risk.</a:t>
            </a:r>
          </a:p>
          <a:p>
            <a:r>
              <a:rPr dirty="0" err="1"/>
              <a:t>PMID</a:t>
            </a:r>
            <a:r>
              <a:rPr dirty="0"/>
              <a:t>: 24247062</a:t>
            </a:r>
          </a:p>
          <a:p>
            <a:endParaRPr dirty="0"/>
          </a:p>
          <a:p>
            <a:r>
              <a:rPr dirty="0"/>
              <a:t>J Neural </a:t>
            </a:r>
            <a:r>
              <a:rPr dirty="0" err="1"/>
              <a:t>Transm</a:t>
            </a:r>
            <a:r>
              <a:rPr dirty="0"/>
              <a:t> Suppl. 2009;(73):333-41.</a:t>
            </a:r>
          </a:p>
          <a:p>
            <a:r>
              <a:rPr dirty="0"/>
              <a:t>Intake of tomato-enriched diet protects from 6-hydroxydopamine-induced degeneration of rat nigral dopaminergic neurons.</a:t>
            </a:r>
          </a:p>
          <a:p>
            <a:r>
              <a:rPr dirty="0"/>
              <a:t>di Matteo V1, </a:t>
            </a:r>
            <a:r>
              <a:rPr dirty="0" err="1"/>
              <a:t>Pierucci</a:t>
            </a:r>
            <a:r>
              <a:rPr dirty="0"/>
              <a:t> M, Di Giovanni G, </a:t>
            </a:r>
            <a:r>
              <a:rPr dirty="0" err="1"/>
              <a:t>Dragani</a:t>
            </a:r>
            <a:r>
              <a:rPr dirty="0"/>
              <a:t> LK, </a:t>
            </a:r>
            <a:r>
              <a:rPr dirty="0" err="1"/>
              <a:t>Murzilli</a:t>
            </a:r>
            <a:r>
              <a:rPr dirty="0"/>
              <a:t> S, Poggi A, Esposito E.</a:t>
            </a:r>
          </a:p>
          <a:p>
            <a:r>
              <a:rPr dirty="0"/>
              <a:t>Author information</a:t>
            </a:r>
          </a:p>
          <a:p>
            <a:endParaRPr dirty="0"/>
          </a:p>
          <a:p>
            <a:endParaRPr dirty="0"/>
          </a:p>
          <a:p>
            <a:r>
              <a:rPr dirty="0"/>
              <a:t>Abstract</a:t>
            </a:r>
          </a:p>
          <a:p>
            <a:r>
              <a:rPr dirty="0"/>
              <a:t>There is extensive evidence that oxidative damage of dopamine (DA)-containing neurons in the substantia </a:t>
            </a:r>
            <a:r>
              <a:rPr dirty="0" err="1"/>
              <a:t>nigra</a:t>
            </a:r>
            <a:r>
              <a:rPr dirty="0"/>
              <a:t> pars compacta (</a:t>
            </a:r>
            <a:r>
              <a:rPr dirty="0" err="1"/>
              <a:t>SNc</a:t>
            </a:r>
            <a:r>
              <a:rPr dirty="0"/>
              <a:t>) may contribute to the pathogenesis of Parkinson's disease (PD). We evaluated the potential neuroprotective effect of diets enriched with wild-type Red Setter (RS) tomato or transgenic High Carotene (HC) tomato, rich in beta-carotene, obtained by the activation of lycopene beta-cyclase (</a:t>
            </a:r>
            <a:r>
              <a:rPr dirty="0" err="1"/>
              <a:t>tlcy</a:t>
            </a:r>
            <a:r>
              <a:rPr dirty="0"/>
              <a:t>-b), in an animal model of PD. Male Fischer 344 rats were fed for 14 days with standard </a:t>
            </a:r>
            <a:r>
              <a:rPr dirty="0" err="1"/>
              <a:t>Altromin</a:t>
            </a:r>
            <a:r>
              <a:rPr dirty="0"/>
              <a:t> diet, 5% RS- or 5% HC-enriched diet. Seven days after the beginning of this diet regimen, the rats were lesioned by 6-hydroxydopamine (6-OHDA) injected into the left </a:t>
            </a:r>
            <a:r>
              <a:rPr dirty="0" err="1"/>
              <a:t>SNc</a:t>
            </a:r>
            <a:r>
              <a:rPr dirty="0"/>
              <a:t>. After further 7 days, the rats were sacrificed, and DA and 3,4-dihydroxyphenylacetic acid (</a:t>
            </a:r>
            <a:r>
              <a:rPr dirty="0" err="1"/>
              <a:t>DOPAC</a:t>
            </a:r>
            <a:r>
              <a:rPr dirty="0"/>
              <a:t>) levels in both the left (ipsilateral) and the right (contralateral) </a:t>
            </a:r>
            <a:r>
              <a:rPr dirty="0" err="1"/>
              <a:t>striata</a:t>
            </a:r>
            <a:r>
              <a:rPr dirty="0"/>
              <a:t> were measured. Striatal DA levels were reduced by 86.5 +/- 5.0% in control, 86.2 +/- 5.0% in HC-, and 56.0 +/- 9.0% in RS-fed group. Striatal </a:t>
            </a:r>
            <a:r>
              <a:rPr dirty="0" err="1"/>
              <a:t>DOPAC</a:t>
            </a:r>
            <a:r>
              <a:rPr dirty="0"/>
              <a:t> was decreased by 85.6 +/- 5.0% in controls, 83.0 +/- 6.0% in HC-, and 58.9 +/- 10.0% in RS-fed group. Blood was obtained from the rats on day 14 and the plasma level of </a:t>
            </a:r>
            <a:r>
              <a:rPr dirty="0" err="1"/>
              <a:t>licopene</a:t>
            </a:r>
            <a:r>
              <a:rPr dirty="0"/>
              <a:t> and beta-carotene was measured by liquid chromatography-atmospheric pressure chemical ionization-mass spectrometry (LC-</a:t>
            </a:r>
            <a:r>
              <a:rPr dirty="0" err="1"/>
              <a:t>APCI</a:t>
            </a:r>
            <a:r>
              <a:rPr dirty="0"/>
              <a:t>-MS) for the determination of lycopene and beta-carotene levels. The plasma level of lycopene was 4.7 +/- 0.2 ng/ml in 5% RS-fed rats, while it was undetectable (&lt; 2.5 ng ml(-1)) in control and HC-fed rats. The efficacy of RS diet to preserve striatal dopaminergic innervation can be attributed to the ability of lycopene to prevent the degeneration of DA-containing neurons in the </a:t>
            </a:r>
            <a:r>
              <a:rPr dirty="0" err="1"/>
              <a:t>SNc</a:t>
            </a:r>
            <a:r>
              <a:rPr dirty="0"/>
              <a:t>.</a:t>
            </a:r>
          </a:p>
          <a:p>
            <a:r>
              <a:rPr dirty="0" err="1"/>
              <a:t>PMID</a:t>
            </a:r>
            <a:r>
              <a:rPr dirty="0"/>
              <a:t>: 20411791</a:t>
            </a:r>
          </a:p>
          <a:p>
            <a:endParaRPr dirty="0"/>
          </a:p>
          <a:p>
            <a:r>
              <a:rPr dirty="0" err="1"/>
              <a:t>doi</a:t>
            </a:r>
            <a:r>
              <a:rPr dirty="0"/>
              <a:t>: 10.2147/DDDT.S72892. </a:t>
            </a:r>
            <a:r>
              <a:rPr dirty="0" err="1"/>
              <a:t>eCollection</a:t>
            </a:r>
            <a:r>
              <a:rPr dirty="0"/>
              <a:t> 2015.</a:t>
            </a:r>
          </a:p>
          <a:p>
            <a:r>
              <a:rPr dirty="0"/>
              <a:t>Cheng J, Zhou </a:t>
            </a:r>
            <a:r>
              <a:rPr dirty="0" err="1"/>
              <a:t>ZW</a:t>
            </a:r>
            <a:r>
              <a:rPr dirty="0"/>
              <a:t>, Sheng HP, He LJ, Fan </a:t>
            </a:r>
            <a:r>
              <a:rPr dirty="0" err="1"/>
              <a:t>XW</a:t>
            </a:r>
            <a:r>
              <a:rPr dirty="0"/>
              <a:t>, He </a:t>
            </a:r>
            <a:r>
              <a:rPr dirty="0" err="1"/>
              <a:t>ZX</a:t>
            </a:r>
            <a:r>
              <a:rPr dirty="0"/>
              <a:t>, Sun T, Zhang X, Zhao RJ, Gu L, Cao C, Zhou SF. An evidence-based update on the pharmacological activities and possible molecular targets of </a:t>
            </a:r>
            <a:r>
              <a:rPr dirty="0" err="1"/>
              <a:t>Lycium</a:t>
            </a:r>
            <a:r>
              <a:rPr dirty="0"/>
              <a:t> </a:t>
            </a:r>
            <a:r>
              <a:rPr dirty="0" err="1"/>
              <a:t>barbarum</a:t>
            </a:r>
            <a:r>
              <a:rPr dirty="0"/>
              <a:t> polysaccharides. Drug Des </a:t>
            </a:r>
            <a:r>
              <a:rPr dirty="0" err="1"/>
              <a:t>Devel</a:t>
            </a:r>
            <a:r>
              <a:rPr dirty="0"/>
              <a:t> </a:t>
            </a:r>
            <a:r>
              <a:rPr dirty="0" err="1"/>
              <a:t>Ther</a:t>
            </a:r>
            <a:r>
              <a:rPr dirty="0"/>
              <a:t>. 2014 Dec 17;9:33-78.</a:t>
            </a:r>
          </a:p>
          <a:p>
            <a:endParaRPr dirty="0"/>
          </a:p>
          <a:p>
            <a:r>
              <a:rPr dirty="0"/>
              <a:t>Author information</a:t>
            </a:r>
          </a:p>
          <a:p>
            <a:endParaRPr dirty="0"/>
          </a:p>
          <a:p>
            <a:endParaRPr dirty="0"/>
          </a:p>
          <a:p>
            <a:r>
              <a:rPr dirty="0"/>
              <a:t>Abstract</a:t>
            </a:r>
          </a:p>
          <a:p>
            <a:r>
              <a:rPr dirty="0" err="1"/>
              <a:t>Lycium</a:t>
            </a:r>
            <a:r>
              <a:rPr dirty="0"/>
              <a:t> </a:t>
            </a:r>
            <a:r>
              <a:rPr dirty="0" err="1"/>
              <a:t>barbarum</a:t>
            </a:r>
            <a:r>
              <a:rPr dirty="0"/>
              <a:t> berries, also named wolfberry, </a:t>
            </a:r>
            <a:r>
              <a:rPr dirty="0" err="1"/>
              <a:t>Fructus</a:t>
            </a:r>
            <a:r>
              <a:rPr dirty="0"/>
              <a:t> </a:t>
            </a:r>
            <a:r>
              <a:rPr dirty="0" err="1"/>
              <a:t>lycii</a:t>
            </a:r>
            <a:r>
              <a:rPr dirty="0"/>
              <a:t>, and Goji berries, have been used in the People's Republic of China and other Asian countries for more than 2,000 years as a traditional medicinal herb and food supplement. L. </a:t>
            </a:r>
            <a:r>
              <a:rPr dirty="0" err="1"/>
              <a:t>barbarum</a:t>
            </a:r>
            <a:r>
              <a:rPr dirty="0"/>
              <a:t> polysaccharides (LBPs) are the primary active components of L. </a:t>
            </a:r>
            <a:r>
              <a:rPr dirty="0" err="1"/>
              <a:t>barbarum</a:t>
            </a:r>
            <a:r>
              <a:rPr dirty="0"/>
              <a:t> berries and have been reported to possess a wide array of pharmacological activities. Herein, we update our knowledge on the main pharmacological activities and possible molecular targets of LBPs. Several clinical studies in healthy subjects show that consumption of wolfberry juice improves general wellbeing and immune functions. LBPs are reported to have antioxidative and antiaging properties in different models. LBPs show antitumor activities against various types of cancer cells and inhibit tumor growth in nude mice through induction of apoptosis and cell cycle arrest. LBPs may potentiate the efficacy of lymphokine activated killer/interleukin-2 combination therapy in cancer patients. LBPs exhibit significant hypoglycemic effects and insulin-sensitizing activity by increasing glucose metabolism and insulin secretion and promoting pancreatic β-cell proliferation. They protect retinal ganglion cells in experimental models of glaucoma. LBPs protect the liver from injuries due to exposure to toxic chemicals or other insults. They also show potent immunoenhancing activities in vitro and in vivo. Furthermore, LBPs protect against neuronal injury and loss induced by β-amyloid peptide, glutamate excitotoxicity, ischemic/reperfusion, and other neurotoxic insults. LBPs ameliorate the symptoms of mice with Alzheimer's disease and enhance neurogenesis in the hippocampus and subventricular zone, improving learning and memory abilities. They reduce irradiation- or chemotherapy-induced organ toxicities. LBPs are beneficial to male reproduction by increasing the quality, quantity, and motility of sperm, improving sexual performance, and protecting the testis against toxic insults. Moreover, LBPs exhibit hypolipidemic, cardioprotective, antiviral, and </a:t>
            </a:r>
            <a:r>
              <a:rPr dirty="0" err="1"/>
              <a:t>antiinflammatory</a:t>
            </a:r>
            <a:r>
              <a:rPr dirty="0"/>
              <a:t> activities. There is increasing evidence from preclinical and clinical studies supporting the therapeutic and health-promoting effects of LBPs, but further mechanistic and clinical studies are warranted to establish the dose-response relationships and safety profiles of LBPs.</a:t>
            </a:r>
          </a:p>
          <a:p>
            <a:r>
              <a:rPr dirty="0"/>
              <a:t>KEYWORDS:</a:t>
            </a:r>
          </a:p>
          <a:p>
            <a:r>
              <a:rPr dirty="0"/>
              <a:t>T cell; anti-aging; antioxidant; apoptosis; cancer; chemotherapy; ischemic/reperfusion injury; mechanism; natural killer</a:t>
            </a:r>
          </a:p>
          <a:p>
            <a:r>
              <a:rPr dirty="0" err="1"/>
              <a:t>PMID</a:t>
            </a:r>
            <a:r>
              <a:rPr dirty="0"/>
              <a:t>: 25552899 </a:t>
            </a:r>
          </a:p>
        </p:txBody>
      </p:sp>
    </p:spTree>
    <p:extLst>
      <p:ext uri="{BB962C8B-B14F-4D97-AF65-F5344CB8AC3E}">
        <p14:creationId xmlns:p14="http://schemas.microsoft.com/office/powerpoint/2010/main" val="2116852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r>
              <a:rPr dirty="0"/>
              <a:t> Related Articles, Links  </a:t>
            </a:r>
          </a:p>
          <a:p>
            <a:endParaRPr dirty="0"/>
          </a:p>
          <a:p>
            <a:endParaRPr dirty="0"/>
          </a:p>
          <a:p>
            <a:r>
              <a:rPr dirty="0"/>
              <a:t>Rauma AL, </a:t>
            </a:r>
            <a:r>
              <a:rPr dirty="0" err="1"/>
              <a:t>Torronen</a:t>
            </a:r>
            <a:r>
              <a:rPr dirty="0"/>
              <a:t> R, </a:t>
            </a:r>
            <a:r>
              <a:rPr dirty="0" err="1"/>
              <a:t>Hanninen</a:t>
            </a:r>
            <a:r>
              <a:rPr dirty="0"/>
              <a:t> O, </a:t>
            </a:r>
            <a:r>
              <a:rPr dirty="0" err="1"/>
              <a:t>Verhagen</a:t>
            </a:r>
            <a:r>
              <a:rPr dirty="0"/>
              <a:t> H, </a:t>
            </a:r>
            <a:r>
              <a:rPr dirty="0" err="1"/>
              <a:t>Mykkanen</a:t>
            </a:r>
            <a:r>
              <a:rPr dirty="0"/>
              <a:t> H. Antioxidant status in long-term adherents to a strict uncooked vegan diet. Am J </a:t>
            </a:r>
            <a:r>
              <a:rPr dirty="0" err="1"/>
              <a:t>Clin</a:t>
            </a:r>
            <a:r>
              <a:rPr dirty="0"/>
              <a:t> </a:t>
            </a:r>
            <a:r>
              <a:rPr dirty="0" err="1"/>
              <a:t>Nutr</a:t>
            </a:r>
            <a:r>
              <a:rPr dirty="0"/>
              <a:t>. 1995 Dec;62(6):1221-7.</a:t>
            </a:r>
          </a:p>
          <a:p>
            <a:endParaRPr dirty="0"/>
          </a:p>
          <a:p>
            <a:endParaRPr dirty="0"/>
          </a:p>
          <a:p>
            <a:endParaRPr dirty="0"/>
          </a:p>
          <a:p>
            <a:r>
              <a:rPr dirty="0"/>
              <a:t>Department of Clinical Nutrition, University of Kuopio, Finland.</a:t>
            </a:r>
          </a:p>
          <a:p>
            <a:endParaRPr dirty="0"/>
          </a:p>
          <a:p>
            <a:r>
              <a:rPr dirty="0"/>
              <a:t>Antioxidant status was investigated in 20 Finnish middle-aged female vegans and in one male vegan who were following a strict, uncooked vegan diet ("living food diet"), by means of a dietary survey and biochemical measurements (blood concentrations of vitamins C and E and beta-carotene, and the activities of the zinc/copper-dependent superoxide dismutase and selenium-dependent glutathione peroxidase). Values were compared with those of omnivores matched for sex, age, social status, and residence. Antioxidant supplementation was used by 4 of 20 female vegans and by 11 of 20 control subjects. Based on dietary records, the vegans had significantly higher intakes of beta-carotene, vitamin E, vitamin C, and copper, and a significantly lower intake of selenium than the omnivorous control subjects. The calculated dietary antioxidant intakes by the vegans, expressed as percentages of the US recommended dietary allowances, were as follows: 305% of vitamin C, 247% of vitamin A, 313% of vitamin E, 92% of zinc, 120% of copper, and 49% of selenium. Compared with the omnivores, the vegans had significantly higher blood concentrations of beta-carotene, vitamin C, and vitamin E, as well as higher erythrocyte superoxide dismutase activity. These differences were also seen in pairs who were using no antioxidant supplements. The present data indicate that the "living food diet" provides significantly more dietary antioxidants than does the cooked, omnivorous diet, and that the long-term adherents to this diet have a better antioxidant status than do omnivorous control subjects.</a:t>
            </a:r>
          </a:p>
          <a:p>
            <a:endParaRPr dirty="0"/>
          </a:p>
          <a:p>
            <a:endParaRPr dirty="0"/>
          </a:p>
          <a:p>
            <a:endParaRPr dirty="0"/>
          </a:p>
          <a:p>
            <a:r>
              <a:rPr dirty="0"/>
              <a:t>J </a:t>
            </a:r>
            <a:r>
              <a:rPr dirty="0" err="1"/>
              <a:t>Alzheimers</a:t>
            </a:r>
            <a:r>
              <a:rPr dirty="0"/>
              <a:t> Dis. 2012;31(2):253-8. </a:t>
            </a:r>
            <a:r>
              <a:rPr dirty="0" err="1"/>
              <a:t>doi</a:t>
            </a:r>
            <a:r>
              <a:rPr dirty="0"/>
              <a:t>: 10.3233/JAD-2012-120349.</a:t>
            </a:r>
          </a:p>
          <a:p>
            <a:r>
              <a:rPr dirty="0"/>
              <a:t>Dietary intakes of vitamin E, vitamin C, and β-carotene and risk of Alzheimer's disease: a meta-analysis.</a:t>
            </a:r>
          </a:p>
          <a:p>
            <a:r>
              <a:rPr dirty="0"/>
              <a:t>Li FJ1, Shen L, Ji HF.</a:t>
            </a:r>
          </a:p>
          <a:p>
            <a:r>
              <a:rPr dirty="0"/>
              <a:t>Author information</a:t>
            </a:r>
          </a:p>
          <a:p>
            <a:endParaRPr dirty="0"/>
          </a:p>
          <a:p>
            <a:endParaRPr dirty="0"/>
          </a:p>
          <a:p>
            <a:r>
              <a:rPr dirty="0"/>
              <a:t>Abstract</a:t>
            </a:r>
          </a:p>
          <a:p>
            <a:r>
              <a:rPr dirty="0"/>
              <a:t>In view of the vital role of oxidative stress in the pathogenesis of Alzheimer's disease (AD), the potential of antioxidant supplements to prevent AD have gained much interest, while there are conflicting results on this topic in recent years. The purpose of the present study is to comprehensively evaluate the association between dietary intakes, instead of supplements, of the most common three antioxidants (vitamin E, vitamin C, and β-carotene) and the risk of AD on the basis of the meta-analysis studies published up to October 2011 in Medline and Scopus databases. In total, seven articles were included in the meta-analysis. According to the pooled relative risk [(95% CI) 0.76 (0.67-0.84) for vitamin E, 0.83 (0.72-0.94) for vitamin C, and 0.88 (0.73-1.03) for β-carotene], dietary intakes of the three antioxidants can lower the risk of AD, with vitamin E exhibiting the most pronounced protective effects. The findings will be of significance to the prevention and interventional treatment of AD.</a:t>
            </a:r>
          </a:p>
          <a:p>
            <a:r>
              <a:rPr dirty="0" err="1"/>
              <a:t>PMID</a:t>
            </a:r>
            <a:r>
              <a:rPr dirty="0"/>
              <a:t>: 22543848 </a:t>
            </a:r>
          </a:p>
        </p:txBody>
      </p:sp>
    </p:spTree>
    <p:extLst>
      <p:ext uri="{BB962C8B-B14F-4D97-AF65-F5344CB8AC3E}">
        <p14:creationId xmlns:p14="http://schemas.microsoft.com/office/powerpoint/2010/main" val="133056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marL="353357" indent="-353357">
              <a:buClr>
                <a:srgbClr val="A1A1A1"/>
              </a:buClr>
              <a:buSzPct val="100000"/>
              <a:buAutoNum type="arabicPeriod"/>
            </a:pPr>
            <a:r>
              <a:rPr dirty="0"/>
              <a:t>Cruciferous vegetable intake has been demonstrated to slow the progress of cognitive decline.</a:t>
            </a:r>
          </a:p>
          <a:p>
            <a:pPr marL="353357" indent="-353357">
              <a:buClr>
                <a:srgbClr val="A1A1A1"/>
              </a:buClr>
              <a:buSzPct val="100000"/>
              <a:buAutoNum type="arabicPeriod"/>
            </a:pPr>
            <a:r>
              <a:rPr dirty="0"/>
              <a:t>Consumption of as little as one serving per day of green leafy vegetables can slow cognitive decline with ageing.</a:t>
            </a:r>
          </a:p>
          <a:p>
            <a:pPr marL="353357" indent="-353357">
              <a:buClr>
                <a:srgbClr val="A1A1A1"/>
              </a:buClr>
              <a:buSzPct val="100000"/>
              <a:buAutoNum type="arabicPeriod"/>
            </a:pPr>
            <a:r>
              <a:rPr dirty="0"/>
              <a:t>The rate of decline for those who ate the most greens was the equivalent to being 11 years younger in terms of brain age.</a:t>
            </a:r>
          </a:p>
          <a:p>
            <a:pPr marL="353357" indent="-353357">
              <a:buClr>
                <a:srgbClr val="A1A1A1"/>
              </a:buClr>
              <a:buSzPct val="100000"/>
              <a:buAutoNum type="arabicPeriod"/>
            </a:pPr>
            <a:r>
              <a:rPr dirty="0"/>
              <a:t>Folate</a:t>
            </a:r>
          </a:p>
          <a:p>
            <a:r>
              <a:rPr dirty="0"/>
              <a:t>43.</a:t>
            </a:r>
          </a:p>
          <a:p>
            <a:endParaRPr dirty="0"/>
          </a:p>
          <a:p>
            <a:r>
              <a:rPr dirty="0" err="1"/>
              <a:t>Loef</a:t>
            </a:r>
            <a:r>
              <a:rPr dirty="0"/>
              <a:t> M, </a:t>
            </a:r>
            <a:r>
              <a:rPr dirty="0" err="1"/>
              <a:t>Walach</a:t>
            </a:r>
            <a:r>
              <a:rPr dirty="0"/>
              <a:t> H. Fruit, vegetables and prevention of cognitive decline or dementia: a systematic review of cohort studies. J </a:t>
            </a:r>
            <a:r>
              <a:rPr dirty="0" err="1"/>
              <a:t>Nutr</a:t>
            </a:r>
            <a:r>
              <a:rPr dirty="0"/>
              <a:t> Health Aging. 2012 Jul;16(7):626-30.</a:t>
            </a:r>
          </a:p>
          <a:p>
            <a:endParaRPr dirty="0"/>
          </a:p>
          <a:p>
            <a:r>
              <a:rPr dirty="0"/>
              <a:t>Author information</a:t>
            </a:r>
          </a:p>
          <a:p>
            <a:endParaRPr dirty="0"/>
          </a:p>
          <a:p>
            <a:endParaRPr dirty="0"/>
          </a:p>
          <a:p>
            <a:r>
              <a:rPr dirty="0"/>
              <a:t>Abstract</a:t>
            </a:r>
          </a:p>
          <a:p>
            <a:r>
              <a:rPr dirty="0"/>
              <a:t>BACKGROUND:</a:t>
            </a:r>
          </a:p>
          <a:p>
            <a:r>
              <a:rPr dirty="0"/>
              <a:t>Regular consumption of fruit and vegetables has been considered to be associated with a reduced risk of dementia and age-associated cognitive decline, although the association is currently unsupported by a systematic review of the literature.</a:t>
            </a:r>
          </a:p>
          <a:p>
            <a:r>
              <a:rPr dirty="0"/>
              <a:t>METHODS:</a:t>
            </a:r>
          </a:p>
          <a:p>
            <a:r>
              <a:rPr dirty="0"/>
              <a:t>We searched Medline, </a:t>
            </a:r>
            <a:r>
              <a:rPr dirty="0" err="1"/>
              <a:t>Embase</a:t>
            </a:r>
            <a:r>
              <a:rPr dirty="0"/>
              <a:t>, </a:t>
            </a:r>
            <a:r>
              <a:rPr dirty="0" err="1"/>
              <a:t>Biosis</a:t>
            </a:r>
            <a:r>
              <a:rPr dirty="0"/>
              <a:t>, ALOIS, the Cochrane library, different publisher databases as well as bibliographies of retrieved articles. All cohort studies with a follow-up of 6 months or longer were included if they reported an association of Alzheimer's disease or cognitive decline in regard to the frequency of fruit and vegetables consumption.</a:t>
            </a:r>
          </a:p>
          <a:p>
            <a:r>
              <a:rPr dirty="0"/>
              <a:t>FINDINGS:</a:t>
            </a:r>
          </a:p>
          <a:p>
            <a:r>
              <a:rPr dirty="0"/>
              <a:t>Nine studies with a total of 44,004 participants met the inclusion criteria. Six studies analyzed fruit and vegetables separately and five of them found that higher consumption of vegetables, but not fruit is associated with a decreased risk of dementia or cognitive decline. The same association was found by three further studies for fruit and vegetable consumption analytically combined.</a:t>
            </a:r>
          </a:p>
          <a:p>
            <a:r>
              <a:rPr dirty="0"/>
              <a:t>CONCLUSION:</a:t>
            </a:r>
          </a:p>
          <a:p>
            <a:r>
              <a:rPr dirty="0"/>
              <a:t>Increased intake of vegetables is associated with a lower risk of dementia and slower rates of cognitive decline in older age. Yet, evidence that this association is also valid for high fruit consumption is lacking.</a:t>
            </a:r>
          </a:p>
          <a:p>
            <a:r>
              <a:rPr dirty="0" err="1"/>
              <a:t>PMID</a:t>
            </a:r>
            <a:r>
              <a:rPr dirty="0"/>
              <a:t>: 22836704</a:t>
            </a:r>
          </a:p>
          <a:p>
            <a:endParaRPr dirty="0"/>
          </a:p>
          <a:p>
            <a:endParaRPr dirty="0"/>
          </a:p>
          <a:p>
            <a:r>
              <a:rPr dirty="0"/>
              <a:t>50.</a:t>
            </a:r>
          </a:p>
          <a:p>
            <a:r>
              <a:rPr dirty="0" err="1"/>
              <a:t>doi</a:t>
            </a:r>
            <a:r>
              <a:rPr dirty="0"/>
              <a:t>: 10.1017/S0007114511001024. </a:t>
            </a:r>
            <a:r>
              <a:rPr dirty="0" err="1"/>
              <a:t>Epub</a:t>
            </a:r>
            <a:r>
              <a:rPr dirty="0"/>
              <a:t> 2011 Apr 11.</a:t>
            </a:r>
          </a:p>
          <a:p>
            <a:r>
              <a:rPr dirty="0" err="1"/>
              <a:t>Nooyens</a:t>
            </a:r>
            <a:r>
              <a:rPr dirty="0"/>
              <a:t> AC, Bueno-de-Mesquita HB, van </a:t>
            </a:r>
            <a:r>
              <a:rPr dirty="0" err="1"/>
              <a:t>Boxtel</a:t>
            </a:r>
            <a:r>
              <a:rPr dirty="0"/>
              <a:t> MP, van Gelder BM, </a:t>
            </a:r>
            <a:r>
              <a:rPr dirty="0" err="1"/>
              <a:t>Verhagen</a:t>
            </a:r>
            <a:r>
              <a:rPr dirty="0"/>
              <a:t> H, </a:t>
            </a:r>
            <a:r>
              <a:rPr dirty="0" err="1"/>
              <a:t>Verschuren</a:t>
            </a:r>
            <a:r>
              <a:rPr dirty="0"/>
              <a:t> WM. Fruit and vegetable intake and cognitive decline in middle-aged men and women: the </a:t>
            </a:r>
            <a:r>
              <a:rPr dirty="0" err="1"/>
              <a:t>Doetinchem</a:t>
            </a:r>
            <a:r>
              <a:rPr dirty="0"/>
              <a:t> Cohort Study. Br J </a:t>
            </a:r>
            <a:r>
              <a:rPr dirty="0" err="1"/>
              <a:t>Nutr</a:t>
            </a:r>
            <a:r>
              <a:rPr dirty="0"/>
              <a:t>. 2011 Sep;106(5):752-61.</a:t>
            </a:r>
          </a:p>
          <a:p>
            <a:endParaRPr dirty="0"/>
          </a:p>
          <a:p>
            <a:r>
              <a:rPr dirty="0"/>
              <a:t>Author information</a:t>
            </a:r>
          </a:p>
          <a:p>
            <a:endParaRPr dirty="0"/>
          </a:p>
          <a:p>
            <a:endParaRPr dirty="0"/>
          </a:p>
          <a:p>
            <a:r>
              <a:rPr dirty="0"/>
              <a:t>Abstract</a:t>
            </a:r>
          </a:p>
          <a:p>
            <a:r>
              <a:rPr dirty="0"/>
              <a:t>To postpone cognitive decline and dementia in old age, primary prevention is required earlier in life during middle age. Dietary components may be modifiable determinants of mental performance. In the present study, habitual fruit and vegetable intake was studied in association with cognitive function and cognitive decline during middle age. In the </a:t>
            </a:r>
            <a:r>
              <a:rPr dirty="0" err="1"/>
              <a:t>Doetinchem</a:t>
            </a:r>
            <a:r>
              <a:rPr dirty="0"/>
              <a:t> Cohort Study, 2613 men and women aged 43-70 years at baseline (1995-2002) were examined for cognitive function twice, with a 5-year time interval. Global cognitive function and the domains memory, information processing speed and cognitive flexibility were assessed. Dietary intake was assessed with a semi-quantitative </a:t>
            </a:r>
            <a:r>
              <a:rPr dirty="0" err="1"/>
              <a:t>FFQ</a:t>
            </a:r>
            <a:r>
              <a:rPr dirty="0"/>
              <a:t>. In multivariate linear regression analyses, habitual fruit and vegetable intake was studied in association with baseline and change in cognitive function. Higher reported vegetable intake was associated with lower information processing speed (P = 0·02) and worse cognitive flexibility (P = 0·03) at baseline, but with smaller decline in information processing speed (P &lt; 0·01) and global cognitive function (P = 0·02) at follow-up. Total intakes of fruits, legumes and juices were not associated with baseline or change in cognitive function. High intakes of some subgroups of fruits and vegetables (i.e. nuts, cabbage and root vegetables) were associated with better cognitive function at baseline and/or smaller decline in cognitive domains. In conclusion, total intake of fruits and vegetables was not or inconsistently associated with cognitive function and cognitive decline. A high habitual consumption of some specific fruits and vegetables may diminish age-related cognitive decline in middle-aged individuals. Further research is needed to verify these findings before recommendations can be made.</a:t>
            </a:r>
          </a:p>
          <a:p>
            <a:r>
              <a:rPr dirty="0" err="1"/>
              <a:t>PMID</a:t>
            </a:r>
            <a:r>
              <a:rPr dirty="0"/>
              <a:t>: 21477405</a:t>
            </a:r>
          </a:p>
          <a:p>
            <a:endParaRPr dirty="0"/>
          </a:p>
          <a:p>
            <a:r>
              <a:rPr dirty="0" err="1"/>
              <a:t>Mol</a:t>
            </a:r>
            <a:r>
              <a:rPr dirty="0"/>
              <a:t> </a:t>
            </a:r>
            <a:r>
              <a:rPr dirty="0" err="1"/>
              <a:t>Nutr</a:t>
            </a:r>
            <a:r>
              <a:rPr dirty="0"/>
              <a:t> Food Res. 2018 Apr 30:e1800240. </a:t>
            </a:r>
            <a:r>
              <a:rPr dirty="0" err="1"/>
              <a:t>doi</a:t>
            </a:r>
            <a:r>
              <a:rPr dirty="0"/>
              <a:t>: 10.1002/mnfr.201800240. [</a:t>
            </a:r>
            <a:r>
              <a:rPr dirty="0" err="1"/>
              <a:t>Epub</a:t>
            </a:r>
            <a:r>
              <a:rPr dirty="0"/>
              <a:t> ahead of print]</a:t>
            </a:r>
          </a:p>
          <a:p>
            <a:r>
              <a:rPr dirty="0"/>
              <a:t>Sulforaphane Upregulates the Heat Shock Protein Co-Chaperone CHIP and Clears Amyloid-β and Tau in a Mouse Model of Alzheimer's Disease.</a:t>
            </a:r>
          </a:p>
          <a:p>
            <a:r>
              <a:rPr dirty="0"/>
              <a:t>Lee S1, Choi BR2, Kim J1, </a:t>
            </a:r>
            <a:r>
              <a:rPr dirty="0" err="1"/>
              <a:t>LaFerla</a:t>
            </a:r>
            <a:r>
              <a:rPr dirty="0"/>
              <a:t> FM3, Park JHY1, Han JS2, Lee KW1, Kim J1,4.</a:t>
            </a:r>
          </a:p>
          <a:p>
            <a:r>
              <a:rPr dirty="0"/>
              <a:t>Author information</a:t>
            </a:r>
          </a:p>
          <a:p>
            <a:endParaRPr dirty="0"/>
          </a:p>
          <a:p>
            <a:endParaRPr dirty="0"/>
          </a:p>
          <a:p>
            <a:r>
              <a:rPr dirty="0"/>
              <a:t>Abstract</a:t>
            </a:r>
          </a:p>
          <a:p>
            <a:r>
              <a:rPr dirty="0"/>
              <a:t>SCOPE:</a:t>
            </a:r>
          </a:p>
          <a:p>
            <a:r>
              <a:rPr dirty="0"/>
              <a:t>Sulforaphane is an herbal isothiocyanate enriched in cruciferous vegetables. Here, we investigated whether sulforaphane modulates the production of amyloid-β (Aβ) and tau, the two main pathological factors in Alzheimer's disease (AD).</a:t>
            </a:r>
          </a:p>
          <a:p>
            <a:r>
              <a:rPr dirty="0"/>
              <a:t>METHODS AND RESULTS:</a:t>
            </a:r>
          </a:p>
          <a:p>
            <a:r>
              <a:rPr dirty="0"/>
              <a:t>A triple transgenic mouse model of AD (3 × </a:t>
            </a:r>
            <a:r>
              <a:rPr dirty="0" err="1"/>
              <a:t>Tg</a:t>
            </a:r>
            <a:r>
              <a:rPr dirty="0"/>
              <a:t>-AD) was used to study the effect of sulforaphane. Oral gavage of sulforaphane reduced protein levels of monomeric and polymeric forms of Aβ as well as tau and phosphorylated tau in 3 × </a:t>
            </a:r>
            <a:r>
              <a:rPr dirty="0" err="1"/>
              <a:t>Tg</a:t>
            </a:r>
            <a:r>
              <a:rPr dirty="0"/>
              <a:t>-AD mice. However, sulforaphane treatment did not affect mRNA expression of amyloid precursor protein or tau. As previous studies show that Aβ and tau metabolism are influenced by a heat shock protein (</a:t>
            </a:r>
            <a:r>
              <a:rPr dirty="0" err="1"/>
              <a:t>HSP</a:t>
            </a:r>
            <a:r>
              <a:rPr dirty="0"/>
              <a:t>) co-chaperone, C-terminus of HSP70-interacting protein (CHIP), we examined whether sulforaphane could modulate CHIP. We found that sulforaphane treatment increased levels of CHIP and HSP70. Furthermore, observations of CHIP-deficient primary neurons derived from 3 × </a:t>
            </a:r>
            <a:r>
              <a:rPr dirty="0" err="1"/>
              <a:t>Tg</a:t>
            </a:r>
            <a:r>
              <a:rPr dirty="0"/>
              <a:t>-AD mice suggest that sulforaphane treatment increased CHIP level and cleared the accumulation of Aβ and tau. Finally, sulforaphane ameliorated memory deficits in 3 × </a:t>
            </a:r>
            <a:r>
              <a:rPr dirty="0" err="1"/>
              <a:t>Tg</a:t>
            </a:r>
            <a:r>
              <a:rPr dirty="0"/>
              <a:t>-AD mice as revealed by novel object/location recognition tests and contextual fear conditioning tests.</a:t>
            </a:r>
          </a:p>
          <a:p>
            <a:r>
              <a:rPr dirty="0"/>
              <a:t>CONCLUSION:</a:t>
            </a:r>
          </a:p>
          <a:p>
            <a:r>
              <a:rPr dirty="0"/>
              <a:t>Our results demonstrate that sulforaphane treatment upregulates CHIP and has the potential to decrease the accumulation of Aβ and tau in patients with AD. This article is protected by copyright. All rights reserved.</a:t>
            </a:r>
          </a:p>
          <a:p>
            <a:r>
              <a:rPr dirty="0"/>
              <a:t>This article is protected by copyright. All rights reserved.</a:t>
            </a:r>
          </a:p>
          <a:p>
            <a:r>
              <a:rPr dirty="0"/>
              <a:t>KEYWORDS:</a:t>
            </a:r>
          </a:p>
          <a:p>
            <a:r>
              <a:rPr dirty="0"/>
              <a:t>Alzheimer's disease; CHIP; Keywords; amyloid-β; sulforaphane; tau</a:t>
            </a:r>
          </a:p>
          <a:p>
            <a:r>
              <a:rPr dirty="0" err="1"/>
              <a:t>PMID</a:t>
            </a:r>
            <a:r>
              <a:rPr dirty="0"/>
              <a:t>: 29714053 </a:t>
            </a:r>
          </a:p>
          <a:p>
            <a:endParaRPr dirty="0"/>
          </a:p>
          <a:p>
            <a:r>
              <a:rPr dirty="0"/>
              <a:t>Oxid Med Cell </a:t>
            </a:r>
            <a:r>
              <a:rPr dirty="0" err="1"/>
              <a:t>Longev</a:t>
            </a:r>
            <a:r>
              <a:rPr dirty="0"/>
              <a:t>. 2013;2013:313510. </a:t>
            </a:r>
            <a:r>
              <a:rPr dirty="0" err="1"/>
              <a:t>doi</a:t>
            </a:r>
            <a:r>
              <a:rPr dirty="0"/>
              <a:t>: 10.1155/2013/313510. </a:t>
            </a:r>
            <a:r>
              <a:rPr dirty="0" err="1"/>
              <a:t>Epub</a:t>
            </a:r>
            <a:r>
              <a:rPr dirty="0"/>
              <a:t> 2013 Jun 20.</a:t>
            </a:r>
          </a:p>
          <a:p>
            <a:r>
              <a:rPr dirty="0"/>
              <a:t>Attenuation of β-amyloid-induced oxidative cell death by sulforaphane via activation of NF-E2-related factor 2.</a:t>
            </a:r>
          </a:p>
          <a:p>
            <a:r>
              <a:rPr dirty="0"/>
              <a:t>Lee C1, Park GH, Lee SR, Jang JH.</a:t>
            </a:r>
          </a:p>
          <a:p>
            <a:r>
              <a:rPr dirty="0"/>
              <a:t>Author information</a:t>
            </a:r>
          </a:p>
          <a:p>
            <a:endParaRPr dirty="0"/>
          </a:p>
          <a:p>
            <a:endParaRPr dirty="0"/>
          </a:p>
          <a:p>
            <a:r>
              <a:rPr dirty="0"/>
              <a:t>Abstract</a:t>
            </a:r>
          </a:p>
          <a:p>
            <a:r>
              <a:rPr dirty="0"/>
              <a:t>β-amyloid peptide (Aβ), a major component of senile plaques, plays important roles in neuropathology of Alzheimer's disease (AD). An array of in vitro and in vivo data indicates that Aβ-induced neuronal death is mediated by oxidative stress. In this study, we aimed to investigate effects of sulforaphane (SUL), an isothiocyanate in cruciferous vegetables, on Aβ-induced oxidative cell death in SH-SY5Y cells. Cells treated with Aβ(25-35) exhibited decreased cell viability and underwent apoptosis as determined by </a:t>
            </a:r>
            <a:r>
              <a:rPr dirty="0" err="1"/>
              <a:t>MTT</a:t>
            </a:r>
            <a:r>
              <a:rPr dirty="0"/>
              <a:t> assay and </a:t>
            </a:r>
            <a:r>
              <a:rPr dirty="0" err="1"/>
              <a:t>TUNEL</a:t>
            </a:r>
            <a:r>
              <a:rPr dirty="0"/>
              <a:t>, respectively. Aβ(25-35)-induced cytotoxicity and apoptotic characteristics such as activation of c-</a:t>
            </a:r>
            <a:r>
              <a:rPr dirty="0" err="1"/>
              <a:t>JNK</a:t>
            </a:r>
            <a:r>
              <a:rPr dirty="0"/>
              <a:t>, dissipation of mitochondrial membrane potential, altered expression of Bcl-2 family proteins, and DNA fragmentation were effectively attenuated by SUL pretreatment. The antiapoptotic activity of SUL seemed to be mediated by inhibition of intracellular accumulation of reactive oxygen species and oxidative damages. SUL exerted antioxidant potential by upregulating expression of antioxidant enzymes including </a:t>
            </a:r>
            <a:r>
              <a:rPr dirty="0" err="1"/>
              <a:t>γ-glutamylcysteine</a:t>
            </a:r>
            <a:r>
              <a:rPr dirty="0"/>
              <a:t> ligase, NAD(P)</a:t>
            </a:r>
            <a:r>
              <a:rPr dirty="0" err="1"/>
              <a:t>H:quinone</a:t>
            </a:r>
            <a:r>
              <a:rPr dirty="0"/>
              <a:t> oxidoreductase-1, and </a:t>
            </a:r>
            <a:r>
              <a:rPr dirty="0" err="1"/>
              <a:t>heme</a:t>
            </a:r>
            <a:r>
              <a:rPr dirty="0"/>
              <a:t> oxygenase-1 via activation of NF-E2-related factor 2(Nrf2). The protective effect of SUL against Aβ(25-35)-induced apoptotic cell death was abolished by siRNA of Nrf2. Taken together, the results suggest that pharmacologic activation of Nrf2 signaling pathway by SUL might be a practical prevention and/or protective treatment for the management of AD.</a:t>
            </a:r>
          </a:p>
          <a:p>
            <a:r>
              <a:rPr dirty="0" err="1"/>
              <a:t>PMID</a:t>
            </a:r>
            <a:r>
              <a:rPr dirty="0"/>
              <a:t>: 23864927</a:t>
            </a:r>
          </a:p>
          <a:p>
            <a:endParaRPr dirty="0"/>
          </a:p>
          <a:p>
            <a:r>
              <a:rPr dirty="0" err="1"/>
              <a:t>Neurochem</a:t>
            </a:r>
            <a:r>
              <a:rPr dirty="0"/>
              <a:t> Res. 2016 Oct;41(10):2538-2548. </a:t>
            </a:r>
            <a:r>
              <a:rPr dirty="0" err="1"/>
              <a:t>Epub</a:t>
            </a:r>
            <a:r>
              <a:rPr dirty="0"/>
              <a:t> 2016 Jun 2.</a:t>
            </a:r>
          </a:p>
          <a:p>
            <a:r>
              <a:rPr dirty="0"/>
              <a:t>Cognition Enhancing Activity of Sulforaphane Against Scopolamine Induced Cognitive Impairment in Zebra Fish (Danio </a:t>
            </a:r>
            <a:r>
              <a:rPr dirty="0" err="1"/>
              <a:t>rerio</a:t>
            </a:r>
            <a:r>
              <a:rPr dirty="0"/>
              <a:t>).</a:t>
            </a:r>
          </a:p>
          <a:p>
            <a:r>
              <a:rPr dirty="0"/>
              <a:t>Rajesh V1, </a:t>
            </a:r>
            <a:r>
              <a:rPr dirty="0" err="1"/>
              <a:t>Ilanthalir</a:t>
            </a:r>
            <a:r>
              <a:rPr dirty="0"/>
              <a:t> S2.</a:t>
            </a:r>
          </a:p>
          <a:p>
            <a:r>
              <a:rPr dirty="0"/>
              <a:t>Author information</a:t>
            </a:r>
          </a:p>
          <a:p>
            <a:endParaRPr dirty="0"/>
          </a:p>
          <a:p>
            <a:endParaRPr dirty="0"/>
          </a:p>
          <a:p>
            <a:r>
              <a:rPr dirty="0"/>
              <a:t>Abstract</a:t>
            </a:r>
          </a:p>
          <a:p>
            <a:r>
              <a:rPr dirty="0"/>
              <a:t>Several epidemiological studies have shown that consumption of large quantities of vegetables especially cruciferous vegetables (Broccoli and Brussels sprouts) can protect against chronic diseases. Sulforaphane, an </a:t>
            </a:r>
            <a:r>
              <a:rPr dirty="0" err="1"/>
              <a:t>isothiocynate</a:t>
            </a:r>
            <a:r>
              <a:rPr dirty="0"/>
              <a:t> found in cruciferous vegetables has been demonstrated to have neuroprotective effects in several experimental paradigms. This study was undertaken to examine the effect of sulforaphane on cognitive impairment in zebra fish model using a novel method of fear conditioning. Initially, the normal </a:t>
            </a:r>
            <a:r>
              <a:rPr dirty="0" err="1"/>
              <a:t>behaviour</a:t>
            </a:r>
            <a:r>
              <a:rPr dirty="0"/>
              <a:t> of zebra fishes was studied in light-dark tank for 10 min daily for 10 days. Fishes were then divided into seven groups of twelve in each. Group I served as normal, group II served as fear conditioned control, group III and group IV were sulforaphane (25 µM/L) and piracetam (200 mg/L) treated respectively. Group V served as scopolamine (400 µM/L) induced memory impairment fishes. Group VI and VII were sulforaphane (25 µM/L) and piracetam (200 mg/L) treated scopolamine induced memory impairment groups respectively. In normal </a:t>
            </a:r>
            <a:r>
              <a:rPr dirty="0" err="1"/>
              <a:t>behavioural</a:t>
            </a:r>
            <a:r>
              <a:rPr dirty="0"/>
              <a:t> analysis, fishes preferred to stay in dark compartment. The average number of entries into the dark and time spent in dark were significantly more. Fishes in group II to VII were individually subjected to fear conditioning passive avoidance task and evaluated for learned task memory. It was observed that the average number of entries into dark and time spent in dark were significantly decreased. After exposure to respective treatment fishes in group III to VII were subjected to cognitive evaluation. There was no significant difference in cognition of group III and IV fishes exposed to sulforaphane and piracetam alone respectively. Fishes exposed to scopolamine showed a significant cognitive impairment. Sulforaphane exposure prior to scopolamine significantly retained the memory of learned task. These findings suggest that sulforaphane might be a promising therapeutic agent for cognitive enhancement in Alzheimer's disease.</a:t>
            </a:r>
          </a:p>
          <a:p>
            <a:r>
              <a:rPr dirty="0"/>
              <a:t>KEYWORDS:</a:t>
            </a:r>
          </a:p>
          <a:p>
            <a:r>
              <a:rPr dirty="0"/>
              <a:t>Cognition; Fear conditioning; Light-dark tank; Passive avoidance; Scopolamine; Sulforaphane; Zebra fish</a:t>
            </a:r>
          </a:p>
          <a:p>
            <a:r>
              <a:rPr dirty="0" err="1"/>
              <a:t>PMID</a:t>
            </a:r>
            <a:r>
              <a:rPr dirty="0"/>
              <a:t>: 27255600</a:t>
            </a:r>
          </a:p>
          <a:p>
            <a:endParaRPr dirty="0"/>
          </a:p>
          <a:p>
            <a:r>
              <a:rPr dirty="0" err="1"/>
              <a:t>Pharmacol</a:t>
            </a:r>
            <a:r>
              <a:rPr dirty="0"/>
              <a:t> Res. 2014 Jul;85:23-32. </a:t>
            </a:r>
            <a:r>
              <a:rPr dirty="0" err="1"/>
              <a:t>doi</a:t>
            </a:r>
            <a:r>
              <a:rPr dirty="0"/>
              <a:t>: 10.1016/j.phrs.2014.05.003. </a:t>
            </a:r>
            <a:r>
              <a:rPr dirty="0" err="1"/>
              <a:t>Epub</a:t>
            </a:r>
            <a:r>
              <a:rPr dirty="0"/>
              <a:t> 2014 May 14.</a:t>
            </a:r>
          </a:p>
          <a:p>
            <a:r>
              <a:rPr dirty="0"/>
              <a:t>Sulforaphane alleviates scopolamine-induced memory impairment in mice.</a:t>
            </a:r>
          </a:p>
          <a:p>
            <a:r>
              <a:rPr dirty="0"/>
              <a:t>Lee S1, Kim J1, </a:t>
            </a:r>
            <a:r>
              <a:rPr dirty="0" err="1"/>
              <a:t>Seo</a:t>
            </a:r>
            <a:r>
              <a:rPr dirty="0"/>
              <a:t> SG2, Choi BR3, Han JS3, Lee KW4, Kim J5.</a:t>
            </a:r>
          </a:p>
          <a:p>
            <a:r>
              <a:rPr dirty="0"/>
              <a:t>Author information</a:t>
            </a:r>
          </a:p>
          <a:p>
            <a:endParaRPr dirty="0"/>
          </a:p>
          <a:p>
            <a:endParaRPr dirty="0"/>
          </a:p>
          <a:p>
            <a:r>
              <a:rPr dirty="0"/>
              <a:t>Abstract</a:t>
            </a:r>
          </a:p>
          <a:p>
            <a:r>
              <a:rPr dirty="0"/>
              <a:t>Sulforaphane, an organosulfur compound present in cruciferous vegetables, has been shown to exert neuroprotective effects in experimental in vitro and in vivo models of neurodegeneration. To determine whether sulforaphane can preserve cognitive function, we examined its effects on scopolamine-induced memory impairment in mice using the Morris water maze test. Sulforaphane (10 or 50mg/kg) was administered to C57BL/6 mice by oral gavage for 14 days (days 1-14), and memory impairment was induced by intraperitoneal injection of scopolamine (1mg/kg) for 7 days (days 8-14). Mice that received scopolamine alone showed impaired learning and memory retention and considerably decreased cholinergic system reactivity in the hippocampus and frontal cortex, as indicated by a decreased acetylcholine (</a:t>
            </a:r>
            <a:r>
              <a:rPr dirty="0" err="1"/>
              <a:t>ACh</a:t>
            </a:r>
            <a:r>
              <a:rPr dirty="0"/>
              <a:t>) level and an increased acetylcholinesterase (</a:t>
            </a:r>
            <a:r>
              <a:rPr dirty="0" err="1"/>
              <a:t>AChE</a:t>
            </a:r>
            <a:r>
              <a:rPr dirty="0"/>
              <a:t>) activity. Sulforaphane significantly attenuated the scopolamine-induced memory impairment and improved cholinergic system reactivity, as indicated by an increased </a:t>
            </a:r>
            <a:r>
              <a:rPr dirty="0" err="1"/>
              <a:t>ACh</a:t>
            </a:r>
            <a:r>
              <a:rPr dirty="0"/>
              <a:t> level, decreased </a:t>
            </a:r>
            <a:r>
              <a:rPr dirty="0" err="1"/>
              <a:t>AChE</a:t>
            </a:r>
            <a:r>
              <a:rPr dirty="0"/>
              <a:t> activity, and increased choline acetyltransferase (</a:t>
            </a:r>
            <a:r>
              <a:rPr dirty="0" err="1"/>
              <a:t>ChAT</a:t>
            </a:r>
            <a:r>
              <a:rPr dirty="0"/>
              <a:t>) expression in the hippocampus and frontal cortex. These effects of sulforaphane on cholinergic system reactivity were confirmed in vitro. Sulforaphane (10 or 20μM) increased the </a:t>
            </a:r>
            <a:r>
              <a:rPr dirty="0" err="1"/>
              <a:t>ACh</a:t>
            </a:r>
            <a:r>
              <a:rPr dirty="0"/>
              <a:t> level, decreased the </a:t>
            </a:r>
            <a:r>
              <a:rPr dirty="0" err="1"/>
              <a:t>AChE</a:t>
            </a:r>
            <a:r>
              <a:rPr dirty="0"/>
              <a:t> activity, and increased </a:t>
            </a:r>
            <a:r>
              <a:rPr dirty="0" err="1"/>
              <a:t>ChAT</a:t>
            </a:r>
            <a:r>
              <a:rPr dirty="0"/>
              <a:t> expression in scopolamine-treated primary cortical neurons. These observations suggest that sulforaphane might exert a significant neuroprotective effect on cholinergic deficit and cognitive impairment.</a:t>
            </a:r>
          </a:p>
          <a:p>
            <a:r>
              <a:rPr dirty="0"/>
              <a:t>KEYWORDS:</a:t>
            </a:r>
          </a:p>
          <a:p>
            <a:r>
              <a:rPr dirty="0"/>
              <a:t>Acetylcholine; Acetylcholinesterase; Choline acetyltransferase; Memory; Sulforaphane</a:t>
            </a:r>
          </a:p>
          <a:p>
            <a:r>
              <a:rPr dirty="0" err="1"/>
              <a:t>PMID</a:t>
            </a:r>
            <a:r>
              <a:rPr dirty="0"/>
              <a:t>: 24836869 </a:t>
            </a:r>
          </a:p>
          <a:p>
            <a:endParaRPr dirty="0"/>
          </a:p>
          <a:p>
            <a:r>
              <a:rPr dirty="0"/>
              <a:t>Br J </a:t>
            </a:r>
            <a:r>
              <a:rPr dirty="0" err="1"/>
              <a:t>Nutr</a:t>
            </a:r>
            <a:r>
              <a:rPr dirty="0"/>
              <a:t>. 2010 Oct;104(8):1190-201. </a:t>
            </a:r>
            <a:r>
              <a:rPr dirty="0" err="1"/>
              <a:t>doi</a:t>
            </a:r>
            <a:r>
              <a:rPr dirty="0"/>
              <a:t>: 10.1017/S0007114510001807. </a:t>
            </a:r>
            <a:r>
              <a:rPr dirty="0" err="1"/>
              <a:t>Epub</a:t>
            </a:r>
            <a:r>
              <a:rPr dirty="0"/>
              <a:t> 2010 Jun 16.</a:t>
            </a:r>
          </a:p>
          <a:p>
            <a:r>
              <a:rPr dirty="0"/>
              <a:t>Cognitive performance among the elderly in relation to the intake of plant foods. The Hordaland Health Study.</a:t>
            </a:r>
          </a:p>
          <a:p>
            <a:r>
              <a:rPr dirty="0" err="1"/>
              <a:t>Nurk</a:t>
            </a:r>
            <a:r>
              <a:rPr dirty="0"/>
              <a:t> E1, </a:t>
            </a:r>
            <a:r>
              <a:rPr dirty="0" err="1"/>
              <a:t>Refsum</a:t>
            </a:r>
            <a:r>
              <a:rPr dirty="0"/>
              <a:t> H, </a:t>
            </a:r>
            <a:r>
              <a:rPr dirty="0" err="1"/>
              <a:t>Drevon</a:t>
            </a:r>
            <a:r>
              <a:rPr dirty="0"/>
              <a:t> CA, Tell GS, Nygaard HA, </a:t>
            </a:r>
            <a:r>
              <a:rPr dirty="0" err="1"/>
              <a:t>Engedal</a:t>
            </a:r>
            <a:r>
              <a:rPr dirty="0"/>
              <a:t> K, Smith AD.</a:t>
            </a:r>
          </a:p>
          <a:p>
            <a:r>
              <a:rPr dirty="0"/>
              <a:t>Author information</a:t>
            </a:r>
          </a:p>
          <a:p>
            <a:endParaRPr dirty="0"/>
          </a:p>
          <a:p>
            <a:endParaRPr dirty="0"/>
          </a:p>
          <a:p>
            <a:r>
              <a:rPr dirty="0"/>
              <a:t>Abstract</a:t>
            </a:r>
          </a:p>
          <a:p>
            <a:r>
              <a:rPr dirty="0"/>
              <a:t>Fruits and vegetables are among the most nutritious and healthy of foods, and are related to the prevention of many chronic diseases. The aim of the study was to examine the relationship between intake of different plant foods and cognitive performance in elderly individuals in a cross-sectional study. Two thousand and thirty-one elderly subjects (aged 70-74 years; 55% women) recruited from the general population in Western Norway underwent extensive cognitive testing and completed a comprehensive </a:t>
            </a:r>
            <a:r>
              <a:rPr dirty="0" err="1"/>
              <a:t>FFQ</a:t>
            </a:r>
            <a:r>
              <a:rPr dirty="0"/>
              <a:t>. The cognitive test battery covered several domains (Kendrick Object Learning Test, Trail Making Test--part A, modified versions of the Digit Symbol Test, Block Design, Mini-Mental State Examination and Controlled Oral Word Association Test). A validated and self-reported </a:t>
            </a:r>
            <a:r>
              <a:rPr dirty="0" err="1"/>
              <a:t>FFQ</a:t>
            </a:r>
            <a:r>
              <a:rPr dirty="0"/>
              <a:t> was used to assess habitual food intake. Subjects with intakes of &gt;10th percentile of fruits, vegetables, grain products and mushrooms performed significantly better in cognitive tests than those with very low or no intake. The associations were strongest between cognition and the combined intake of fruits and vegetables, with a marked dose-dependent relationship up to about 500 g/d. The dose-related increase of intakes of grain products and potatoes reached a plateau at about 100-150 g/d, levelling off or decreasing thereafter, whereas the associations were linear for mushrooms. For individual plant foods, the positive cognitive associations of carrots, cruciferous vegetables, citrus fruits and high-</a:t>
            </a:r>
            <a:r>
              <a:rPr dirty="0" err="1"/>
              <a:t>fibre</a:t>
            </a:r>
            <a:r>
              <a:rPr dirty="0"/>
              <a:t> bread were most pronounced. The only negative cognitive association was with increased intake of white bread. In the elderly, a diet rich in plant foods is associated with better performance in several cognitive abilities in a dose-dependent manner.</a:t>
            </a:r>
          </a:p>
          <a:p>
            <a:r>
              <a:rPr dirty="0" err="1"/>
              <a:t>PMID</a:t>
            </a:r>
            <a:r>
              <a:rPr dirty="0"/>
              <a:t>: 20550741 </a:t>
            </a:r>
          </a:p>
          <a:p>
            <a:endParaRPr dirty="0"/>
          </a:p>
          <a:p>
            <a:r>
              <a:rPr dirty="0"/>
              <a:t>Ann Neurol. 2005 May;57(5):713-20.</a:t>
            </a:r>
          </a:p>
          <a:p>
            <a:r>
              <a:rPr dirty="0"/>
              <a:t>Fruit and vegetable consumption and cognitive decline in aging women.</a:t>
            </a:r>
          </a:p>
          <a:p>
            <a:r>
              <a:rPr dirty="0"/>
              <a:t>Kang JH1, </a:t>
            </a:r>
            <a:r>
              <a:rPr dirty="0" err="1"/>
              <a:t>Ascherio</a:t>
            </a:r>
            <a:r>
              <a:rPr dirty="0"/>
              <a:t> A, </a:t>
            </a:r>
            <a:r>
              <a:rPr dirty="0" err="1"/>
              <a:t>Grodstein</a:t>
            </a:r>
            <a:r>
              <a:rPr dirty="0"/>
              <a:t> F.</a:t>
            </a:r>
          </a:p>
          <a:p>
            <a:r>
              <a:rPr dirty="0"/>
              <a:t>Author information</a:t>
            </a:r>
          </a:p>
          <a:p>
            <a:endParaRPr dirty="0"/>
          </a:p>
          <a:p>
            <a:endParaRPr dirty="0"/>
          </a:p>
          <a:p>
            <a:r>
              <a:rPr dirty="0"/>
              <a:t>Abstract</a:t>
            </a:r>
          </a:p>
          <a:p>
            <a:r>
              <a:rPr dirty="0"/>
              <a:t>We prospectively examined fruit and vegetable intake in relation to cognitive function and decline among aging women. Participants were followed from in 1976 with biennial questionnaires, and food frequency questionnaires were administered in 1984, 1986, and every 4 years thereafter. From 1995 to 2001, we administered, by telephone, six cognitive tests measuring general cognition, verbal memory, category fluency, and working memory. We repeated assessments two years later for 13,388 women (&gt;90% follow-up). We averaged dietary intakes from 1984 through the first cognitive assessment, and used linear regression to obtain multivariable-adjusted mean differences in performance and decline in performance across intake levels. Fruits were not associated with cognition or cognitive decline. However, total vegetable intake was significantly associated with less decline. Specifically, on a global score combining all tests, women in the highest quintile of cruciferous vegetables declined slower (by 0.04 unit; 95% confidence interval, 0.003, 0.07; p trend = 0.1) compared with the lowest quintile. Women consuming the most green leafy vegetables also experienced slower decline than women consuming the least amount (by 0.05 unit; 95% confidence interval, 0.02, 0.09; p trend &lt; 0.001). These mean differences were equivalent to those observed for women about 1 to 2 years apart in age.</a:t>
            </a:r>
          </a:p>
          <a:p>
            <a:r>
              <a:rPr dirty="0" err="1"/>
              <a:t>PMID</a:t>
            </a:r>
            <a:r>
              <a:rPr dirty="0"/>
              <a:t>: 15852398 </a:t>
            </a:r>
          </a:p>
          <a:p>
            <a:endParaRPr dirty="0"/>
          </a:p>
          <a:p>
            <a:r>
              <a:rPr dirty="0" err="1"/>
              <a:t>doi</a:t>
            </a:r>
            <a:r>
              <a:rPr dirty="0"/>
              <a:t>: 10.1212/WNL.0000000000004815. </a:t>
            </a:r>
            <a:r>
              <a:rPr dirty="0" err="1"/>
              <a:t>Epub</a:t>
            </a:r>
            <a:r>
              <a:rPr dirty="0"/>
              <a:t> 2017 Dec 20.</a:t>
            </a:r>
          </a:p>
          <a:p>
            <a:r>
              <a:rPr dirty="0"/>
              <a:t>Morris MC, Wang Y, Barnes LL, Bennett DA, Dawson-Hughes B, Booth SL. Nutrients and </a:t>
            </a:r>
            <a:r>
              <a:rPr dirty="0" err="1"/>
              <a:t>bioactives</a:t>
            </a:r>
            <a:r>
              <a:rPr dirty="0"/>
              <a:t> in green leafy vegetables and cognitive decline: Prospective study. Neurology. 2018 Jan 16;90(3):e214-e222.</a:t>
            </a:r>
          </a:p>
          <a:p>
            <a:endParaRPr dirty="0"/>
          </a:p>
          <a:p>
            <a:r>
              <a:rPr dirty="0"/>
              <a:t>Author information</a:t>
            </a:r>
          </a:p>
          <a:p>
            <a:endParaRPr dirty="0"/>
          </a:p>
          <a:p>
            <a:endParaRPr dirty="0"/>
          </a:p>
          <a:p>
            <a:r>
              <a:rPr dirty="0"/>
              <a:t>Abstract</a:t>
            </a:r>
          </a:p>
          <a:p>
            <a:r>
              <a:rPr dirty="0"/>
              <a:t>OBJECTIVE:</a:t>
            </a:r>
          </a:p>
          <a:p>
            <a:r>
              <a:rPr dirty="0"/>
              <a:t>To increase understanding of the biological mechanisms underlying the association, we investigated the individual relations to cognitive decline of the primary nutrients and </a:t>
            </a:r>
            <a:r>
              <a:rPr dirty="0" err="1"/>
              <a:t>bioactives</a:t>
            </a:r>
            <a:r>
              <a:rPr dirty="0"/>
              <a:t> in green leafy vegetables, including vitamin K (phylloquinone), lutein, β-carotene, nitrate, folate, kaempferol, and α-tocopherol.</a:t>
            </a:r>
          </a:p>
          <a:p>
            <a:r>
              <a:rPr dirty="0"/>
              <a:t>METHODS:</a:t>
            </a:r>
          </a:p>
          <a:p>
            <a:r>
              <a:rPr dirty="0"/>
              <a:t>This was a prospective study of 960 participants of the Memory and Aging Project, ages 58-99 years, who completed a food frequency questionnaire and had ≥2 cognitive assessments over a mean 4.7 years.</a:t>
            </a:r>
          </a:p>
          <a:p>
            <a:r>
              <a:rPr dirty="0"/>
              <a:t>RESULTS:</a:t>
            </a:r>
          </a:p>
          <a:p>
            <a:r>
              <a:rPr dirty="0"/>
              <a:t>In a linear mixed model adjusted for age, sex, education, participation in cognitive activities, physical activities, smoking, and seafood and alcohol consumption, consumption of green leafy vegetables was associated with slower cognitive decline; the decline rate for those in the highest quintile of intake (median 1.3 servings/d) was slower by β = 0.05 standardized units (p = 0.0001) or the equivalent of being 11 years younger in age. Higher intakes of each of the nutrients and </a:t>
            </a:r>
            <a:r>
              <a:rPr dirty="0" err="1"/>
              <a:t>bioactives</a:t>
            </a:r>
            <a:r>
              <a:rPr dirty="0"/>
              <a:t> except β-carotene were individually associated with slower cognitive decline. In the adjusted models, the rates for the highest vs the lowest quintiles of intake were β = 0.02, p = 0.002 for phylloquinone; β = 0.04, p = 0.002 for lutein; β = 0.05, p &lt; 0.001 for folate; β = 0.03, p = 0.02 for α-tocopherol; β = 0.04, p = 0.002 for nitrate; β = 0.04, p = 0.003 for kaempferol; and β = 0.02, p = 0.08 for β-carotene.</a:t>
            </a:r>
          </a:p>
          <a:p>
            <a:r>
              <a:rPr dirty="0"/>
              <a:t>CONCLUSIONS:</a:t>
            </a:r>
          </a:p>
          <a:p>
            <a:r>
              <a:rPr dirty="0"/>
              <a:t>Consumption of approximately 1 serving per day of green leafy vegetables and foods rich in phylloquinone, lutein, nitrate, folate, α-tocopherol, and kaempferol may help to slow cognitive decline with aging.</a:t>
            </a:r>
          </a:p>
          <a:p>
            <a:r>
              <a:rPr dirty="0"/>
              <a:t>Copyright © 2017 American Academy of Neurology.</a:t>
            </a:r>
          </a:p>
          <a:p>
            <a:r>
              <a:rPr dirty="0" err="1"/>
              <a:t>PMID</a:t>
            </a:r>
            <a:r>
              <a:rPr dirty="0"/>
              <a:t>: 29263222 </a:t>
            </a:r>
          </a:p>
          <a:p>
            <a:endParaRPr dirty="0"/>
          </a:p>
          <a:p>
            <a:endParaRPr dirty="0"/>
          </a:p>
          <a:p>
            <a:endParaRPr dirty="0"/>
          </a:p>
          <a:p>
            <a:r>
              <a:rPr dirty="0"/>
              <a:t>J Food Sci Technol. 2014 May;51(5):884-91. </a:t>
            </a:r>
            <a:r>
              <a:rPr dirty="0" err="1"/>
              <a:t>doi</a:t>
            </a:r>
            <a:r>
              <a:rPr dirty="0"/>
              <a:t>: 10.1007/s13197-011-0572-0. </a:t>
            </a:r>
            <a:r>
              <a:rPr dirty="0" err="1"/>
              <a:t>Epub</a:t>
            </a:r>
            <a:r>
              <a:rPr dirty="0"/>
              <a:t> 2011 Nov 4.</a:t>
            </a:r>
          </a:p>
          <a:p>
            <a:r>
              <a:rPr dirty="0"/>
              <a:t>Inhibitory effect of some tropical green leafy vegetables on key enzymes linked to Alzheimer's disease and some pro-oxidant induced lipid peroxidation in rats' brain.</a:t>
            </a:r>
          </a:p>
          <a:p>
            <a:r>
              <a:rPr dirty="0" err="1"/>
              <a:t>Oboh</a:t>
            </a:r>
            <a:r>
              <a:rPr dirty="0"/>
              <a:t> G1, Akinyemi AJ1, </a:t>
            </a:r>
            <a:r>
              <a:rPr dirty="0" err="1"/>
              <a:t>Ademiluyi</a:t>
            </a:r>
            <a:r>
              <a:rPr dirty="0"/>
              <a:t> AO1, Bello FO1.</a:t>
            </a:r>
          </a:p>
          <a:p>
            <a:r>
              <a:rPr dirty="0"/>
              <a:t>Author information</a:t>
            </a:r>
          </a:p>
          <a:p>
            <a:endParaRPr dirty="0"/>
          </a:p>
          <a:p>
            <a:endParaRPr dirty="0"/>
          </a:p>
          <a:p>
            <a:r>
              <a:rPr dirty="0"/>
              <a:t>Abstract</a:t>
            </a:r>
          </a:p>
          <a:p>
            <a:r>
              <a:rPr dirty="0"/>
              <a:t>This study sought to investigate the inhibitory effect of some commonly consumed Nigerian green leafy vegetables (raw and blanched) on acetylcholinesterase and </a:t>
            </a:r>
            <a:r>
              <a:rPr dirty="0" err="1"/>
              <a:t>butyrylcholinesterase</a:t>
            </a:r>
            <a:r>
              <a:rPr dirty="0"/>
              <a:t> (key enzyme linked to Alzheimer's disease) activities and some pro-oxidants (FeSO4, Sodium nitroprusside and Quinolinic acid) induced lipid peroxidation in rat brain in vitro. Three commonly consumed green leafy vegetables in Nigeria [</a:t>
            </a:r>
            <a:r>
              <a:rPr dirty="0" err="1"/>
              <a:t>Amarantus</a:t>
            </a:r>
            <a:r>
              <a:rPr dirty="0"/>
              <a:t> </a:t>
            </a:r>
            <a:r>
              <a:rPr dirty="0" err="1"/>
              <a:t>cruentus</a:t>
            </a:r>
            <a:r>
              <a:rPr dirty="0"/>
              <a:t> (</a:t>
            </a:r>
            <a:r>
              <a:rPr dirty="0" err="1"/>
              <a:t>Arowojeja</a:t>
            </a:r>
            <a:r>
              <a:rPr dirty="0"/>
              <a:t>), </a:t>
            </a:r>
            <a:r>
              <a:rPr dirty="0" err="1"/>
              <a:t>Struchium</a:t>
            </a:r>
            <a:r>
              <a:rPr dirty="0"/>
              <a:t> </a:t>
            </a:r>
            <a:r>
              <a:rPr dirty="0" err="1"/>
              <a:t>sparganophora</a:t>
            </a:r>
            <a:r>
              <a:rPr dirty="0"/>
              <a:t> (</a:t>
            </a:r>
            <a:r>
              <a:rPr dirty="0" err="1"/>
              <a:t>Ewuro-odo</a:t>
            </a:r>
            <a:r>
              <a:rPr dirty="0"/>
              <a:t>) and </a:t>
            </a:r>
            <a:r>
              <a:rPr dirty="0" err="1"/>
              <a:t>Telfairia</a:t>
            </a:r>
            <a:r>
              <a:rPr dirty="0"/>
              <a:t> </a:t>
            </a:r>
            <a:r>
              <a:rPr dirty="0" err="1"/>
              <a:t>occidentalis</a:t>
            </a:r>
            <a:r>
              <a:rPr dirty="0"/>
              <a:t> (</a:t>
            </a:r>
            <a:r>
              <a:rPr dirty="0" err="1"/>
              <a:t>Ugwu</a:t>
            </a:r>
            <a:r>
              <a:rPr dirty="0"/>
              <a:t>] were blanched in hot water for 10 min, and the extracts of the raw and blanched vegetables were prepared and used for subsequent analysis. The result revealed that all the vegetables inhibited acetylcholinesterase (</a:t>
            </a:r>
            <a:r>
              <a:rPr dirty="0" err="1"/>
              <a:t>AChE</a:t>
            </a:r>
            <a:r>
              <a:rPr dirty="0"/>
              <a:t>) and </a:t>
            </a:r>
            <a:r>
              <a:rPr dirty="0" err="1"/>
              <a:t>butyrylcholinesterase</a:t>
            </a:r>
            <a:r>
              <a:rPr dirty="0"/>
              <a:t> (</a:t>
            </a:r>
            <a:r>
              <a:rPr dirty="0" err="1"/>
              <a:t>BChE</a:t>
            </a:r>
            <a:r>
              <a:rPr dirty="0"/>
              <a:t>) activity as well as the pro-oxidants induced lipid peroxidation in rat brain in a dose dependent manner; however, </a:t>
            </a:r>
            <a:r>
              <a:rPr dirty="0" err="1"/>
              <a:t>Amarantus</a:t>
            </a:r>
            <a:r>
              <a:rPr dirty="0"/>
              <a:t> </a:t>
            </a:r>
            <a:r>
              <a:rPr dirty="0" err="1"/>
              <a:t>cruentus</a:t>
            </a:r>
            <a:r>
              <a:rPr dirty="0"/>
              <a:t> extract (EC50 = 97.9 </a:t>
            </a:r>
            <a:r>
              <a:rPr dirty="0" err="1"/>
              <a:t>μg</a:t>
            </a:r>
            <a:r>
              <a:rPr dirty="0"/>
              <a:t>/ml) had the highest inhibitory effect on acetylcholinesterase activity while </a:t>
            </a:r>
            <a:r>
              <a:rPr dirty="0" err="1"/>
              <a:t>Telfairia</a:t>
            </a:r>
            <a:r>
              <a:rPr dirty="0"/>
              <a:t> </a:t>
            </a:r>
            <a:r>
              <a:rPr dirty="0" err="1"/>
              <a:t>occidentalis</a:t>
            </a:r>
            <a:r>
              <a:rPr dirty="0"/>
              <a:t> extract (EC50 = 52.7 </a:t>
            </a:r>
            <a:r>
              <a:rPr dirty="0" err="1"/>
              <a:t>μg</a:t>
            </a:r>
            <a:r>
              <a:rPr dirty="0"/>
              <a:t>/ml) had the highest inhibitory effect on </a:t>
            </a:r>
            <a:r>
              <a:rPr dirty="0" err="1"/>
              <a:t>butyrylcholinesterase</a:t>
            </a:r>
            <a:r>
              <a:rPr dirty="0"/>
              <a:t> activity. However, blanching of the vegetables caused a significant (P &lt; 0.05) decrease in the inhibitory effect of the vegetables on </a:t>
            </a:r>
            <a:r>
              <a:rPr dirty="0" err="1"/>
              <a:t>AChE</a:t>
            </a:r>
            <a:r>
              <a:rPr dirty="0"/>
              <a:t> activities while it enhanced the inhibition of the pro-oxidants induced lipid peroxidation in rat brain in vitro. Therefore, some of the possible mechanism by which green leafy vegetables exert their neuroprotective activities could be through the inhibition of acetylcholinesterase and </a:t>
            </a:r>
            <a:r>
              <a:rPr dirty="0" err="1"/>
              <a:t>butyrylcholinesterase</a:t>
            </a:r>
            <a:r>
              <a:rPr dirty="0"/>
              <a:t> activities and prevention of lipid peroxidation in the brain. However, blanching of the vegetables could reduce their ability to inhibit acetylcholinesterase and </a:t>
            </a:r>
            <a:r>
              <a:rPr dirty="0" err="1"/>
              <a:t>butyrylcholinesterase</a:t>
            </a:r>
            <a:r>
              <a:rPr dirty="0"/>
              <a:t> activity.</a:t>
            </a:r>
          </a:p>
          <a:p>
            <a:r>
              <a:rPr dirty="0"/>
              <a:t>KEYWORDS:</a:t>
            </a:r>
          </a:p>
          <a:p>
            <a:r>
              <a:rPr dirty="0"/>
              <a:t>Acetylcholinesterase; Alzheimer’s disease; Blanching; </a:t>
            </a:r>
            <a:r>
              <a:rPr dirty="0" err="1"/>
              <a:t>Butyrylcholinesterase</a:t>
            </a:r>
            <a:r>
              <a:rPr dirty="0"/>
              <a:t>; Vegetables</a:t>
            </a:r>
          </a:p>
          <a:p>
            <a:r>
              <a:rPr dirty="0" err="1"/>
              <a:t>PMID</a:t>
            </a:r>
            <a:r>
              <a:rPr dirty="0"/>
              <a:t>: 24803694 </a:t>
            </a:r>
          </a:p>
          <a:p>
            <a:endParaRPr dirty="0"/>
          </a:p>
          <a:p>
            <a:r>
              <a:rPr dirty="0"/>
              <a:t>Arch Neurol. 2010 Jun;67(6):699-706. </a:t>
            </a:r>
            <a:r>
              <a:rPr dirty="0" err="1"/>
              <a:t>doi</a:t>
            </a:r>
            <a:r>
              <a:rPr dirty="0"/>
              <a:t>: 10.1001/archneurol.2010.84. </a:t>
            </a:r>
            <a:r>
              <a:rPr dirty="0" err="1"/>
              <a:t>Epub</a:t>
            </a:r>
            <a:r>
              <a:rPr dirty="0"/>
              <a:t> 2010 Apr 12.</a:t>
            </a:r>
          </a:p>
          <a:p>
            <a:r>
              <a:rPr dirty="0"/>
              <a:t>Food combination and Alzheimer disease risk: a protective diet.</a:t>
            </a:r>
          </a:p>
          <a:p>
            <a:r>
              <a:rPr dirty="0"/>
              <a:t>Gu Y1, Nieves </a:t>
            </a:r>
            <a:r>
              <a:rPr dirty="0" err="1"/>
              <a:t>JW</a:t>
            </a:r>
            <a:r>
              <a:rPr dirty="0"/>
              <a:t>, Stern Y, </a:t>
            </a:r>
            <a:r>
              <a:rPr dirty="0" err="1"/>
              <a:t>Luchsinger</a:t>
            </a:r>
            <a:r>
              <a:rPr dirty="0"/>
              <a:t> JA, </a:t>
            </a:r>
            <a:r>
              <a:rPr dirty="0" err="1"/>
              <a:t>Scarmeas</a:t>
            </a:r>
            <a:r>
              <a:rPr dirty="0"/>
              <a:t> N.</a:t>
            </a:r>
          </a:p>
          <a:p>
            <a:r>
              <a:rPr dirty="0"/>
              <a:t>Author information</a:t>
            </a:r>
          </a:p>
          <a:p>
            <a:endParaRPr dirty="0"/>
          </a:p>
          <a:p>
            <a:endParaRPr dirty="0"/>
          </a:p>
          <a:p>
            <a:r>
              <a:rPr dirty="0"/>
              <a:t>Abstract</a:t>
            </a:r>
          </a:p>
          <a:p>
            <a:r>
              <a:rPr dirty="0"/>
              <a:t>OBJECTIVE:</a:t>
            </a:r>
          </a:p>
          <a:p>
            <a:r>
              <a:rPr dirty="0"/>
              <a:t>To assess the association between food combination and Alzheimer disease (AD) risk. Because foods are not consumed in isolation, dietary pattern (DP) analysis of food combination, taking into account the interactions among food components, may offer methodological advantages.</a:t>
            </a:r>
          </a:p>
          <a:p>
            <a:r>
              <a:rPr dirty="0"/>
              <a:t>DESIGN:</a:t>
            </a:r>
          </a:p>
          <a:p>
            <a:r>
              <a:rPr dirty="0"/>
              <a:t>Prospective cohort study.</a:t>
            </a:r>
          </a:p>
          <a:p>
            <a:r>
              <a:rPr dirty="0"/>
              <a:t>SETTING:</a:t>
            </a:r>
          </a:p>
          <a:p>
            <a:r>
              <a:rPr dirty="0"/>
              <a:t>Northern Manhattan, New York, New York.</a:t>
            </a:r>
          </a:p>
          <a:p>
            <a:r>
              <a:rPr dirty="0"/>
              <a:t>PATIENTS OR OTHER PARTICIPANTS:</a:t>
            </a:r>
          </a:p>
          <a:p>
            <a:r>
              <a:rPr dirty="0"/>
              <a:t>Two thousand one hundred forty-eight community-based elderly subjects (aged &gt; or = 65 years) without dementia in New York provided dietary information and were prospectively evaluated with the same standardized neurological and neuropsychological measures approximately every 1.5 years. Using reduced rank regression, we calculated DPs based on their ability to explain variation in 7 potentially AD-related nutrients: saturated fatty acids, monounsaturated fatty acids, omega-3 polyunsaturated fatty acids, omega-6 polyunsaturated fatty acids, vitamin E, vitamin B(12), and folate. The associations of reduced rank regression-derived DPs with AD risk were then examined using a Cox proportional hazards model. Main Outcome Measure Incident AD risk.</a:t>
            </a:r>
          </a:p>
          <a:p>
            <a:r>
              <a:rPr dirty="0"/>
              <a:t>RESULTS:</a:t>
            </a:r>
          </a:p>
          <a:p>
            <a:r>
              <a:rPr dirty="0"/>
              <a:t>Two hundred fifty-three subjects developed AD during a follow-up of 3.9 years. We identified a DP strongly associated with lower AD risk: compared with subjects in the lowest </a:t>
            </a:r>
            <a:r>
              <a:rPr dirty="0" err="1"/>
              <a:t>tertile</a:t>
            </a:r>
            <a:r>
              <a:rPr dirty="0"/>
              <a:t> of adherence to this pattern, the AD hazard ratio (95% confidence interval) for subjects in the highest DP </a:t>
            </a:r>
            <a:r>
              <a:rPr dirty="0" err="1"/>
              <a:t>tertile</a:t>
            </a:r>
            <a:r>
              <a:rPr dirty="0"/>
              <a:t> was 0.62 (0.43-0.89) after multivariable adjustment (P for trend = .01). This DP was characterized by higher intakes of salad dressing, nuts, fish, tomatoes, poultry, cruciferous vegetables, fruits, and dark and green leafy vegetables and a lower intake of high-fat dairy products, red meat, organ meat, and butter.</a:t>
            </a:r>
          </a:p>
          <a:p>
            <a:r>
              <a:rPr dirty="0"/>
              <a:t>CONCLUSION:</a:t>
            </a:r>
          </a:p>
          <a:p>
            <a:r>
              <a:rPr dirty="0"/>
              <a:t>Simultaneous consideration of previous knowledge regarding potentially AD-related nutrients and multiple food groups can aid in identifying food combinations that are associated with AD risk.</a:t>
            </a:r>
          </a:p>
          <a:p>
            <a:r>
              <a:rPr dirty="0"/>
              <a:t>Comment in</a:t>
            </a:r>
          </a:p>
          <a:p>
            <a:r>
              <a:rPr dirty="0"/>
              <a:t>		Potential role of iron in a Mediterranean-style diet. [Arch Neurol. 2010]</a:t>
            </a:r>
          </a:p>
          <a:p>
            <a:r>
              <a:rPr dirty="0"/>
              <a:t>		Dietary patterns and protection against Alzheimer disease and cognitive decline. [Arch Neurol. 2010]</a:t>
            </a:r>
          </a:p>
          <a:p>
            <a:r>
              <a:rPr dirty="0"/>
              <a:t>		Diet and prevention of Alzheimer disease. [JAMA. 2010]</a:t>
            </a:r>
          </a:p>
          <a:p>
            <a:r>
              <a:rPr dirty="0" err="1"/>
              <a:t>PMID</a:t>
            </a:r>
            <a:r>
              <a:rPr dirty="0"/>
              <a:t>: 20385883 </a:t>
            </a:r>
          </a:p>
          <a:p>
            <a:endParaRPr dirty="0"/>
          </a:p>
          <a:p>
            <a:r>
              <a:rPr dirty="0" err="1"/>
              <a:t>Curr</a:t>
            </a:r>
            <a:r>
              <a:rPr dirty="0"/>
              <a:t> Pharm </a:t>
            </a:r>
            <a:r>
              <a:rPr dirty="0" err="1"/>
              <a:t>Biotechnol</a:t>
            </a:r>
            <a:r>
              <a:rPr dirty="0"/>
              <a:t>. 2006 Dec;7(6):531-4.</a:t>
            </a:r>
          </a:p>
          <a:p>
            <a:r>
              <a:rPr dirty="0"/>
              <a:t>Gamma linolenic acid: an </a:t>
            </a:r>
            <a:r>
              <a:rPr dirty="0" err="1"/>
              <a:t>antiinflammatory</a:t>
            </a:r>
            <a:r>
              <a:rPr dirty="0"/>
              <a:t> omega-6 fatty acid.</a:t>
            </a:r>
          </a:p>
          <a:p>
            <a:r>
              <a:rPr dirty="0"/>
              <a:t>Kapoor R1, Huang YS.</a:t>
            </a:r>
          </a:p>
          <a:p>
            <a:r>
              <a:rPr dirty="0"/>
              <a:t>Author information</a:t>
            </a:r>
          </a:p>
          <a:p>
            <a:endParaRPr dirty="0"/>
          </a:p>
          <a:p>
            <a:endParaRPr dirty="0"/>
          </a:p>
          <a:p>
            <a:r>
              <a:rPr dirty="0"/>
              <a:t>Abstract</a:t>
            </a:r>
          </a:p>
          <a:p>
            <a:r>
              <a:rPr dirty="0"/>
              <a:t>Inflammation plays an important role in health and disease. Most of the chronic diseases of modern society, including cancer, diabetes, heart disease, arthritis, Alzheimer's disease, etc. have inflammatory component. At the same time, the link between diet and disease is also being recognized. Amongst dietary constituents, fat has gained most recognition in affecting health. Saturated and trans fatty acids have been implicated in obesity, heart disease, diabetes and cancer while polyunsaturated fatty acids (PUFAs) generally have a positive effect on health. The PUFAs of omega-3 and omega-6 series play a significant role in health and disease by generating potent modulatory molecules for inflammatory responses, including eicosanoids (prostaglandins, and leukotrienes), and cytokines (interleukins) and affecting the gene expression of various bioactive molecules. Gamma linolenic acid (</a:t>
            </a:r>
            <a:r>
              <a:rPr dirty="0" err="1"/>
              <a:t>GLA</a:t>
            </a:r>
            <a:r>
              <a:rPr dirty="0"/>
              <a:t>, all cis 6, 9, 12-Octadecatrienoic acid, C18:3, n-6), is produced in the body from linoleic acid (all cis 6,9-octadecadienoic acid), an essential fatty acid of omega-6 series by the enzyme delta-6-desaturase. Preformed </a:t>
            </a:r>
            <a:r>
              <a:rPr dirty="0" err="1"/>
              <a:t>GLA</a:t>
            </a:r>
            <a:r>
              <a:rPr dirty="0"/>
              <a:t> is present in trace amounts in green leafy vegetables and in nuts. The most significant source of </a:t>
            </a:r>
            <a:r>
              <a:rPr dirty="0" err="1"/>
              <a:t>GLA</a:t>
            </a:r>
            <a:r>
              <a:rPr dirty="0"/>
              <a:t> for infants is breast milk. </a:t>
            </a:r>
            <a:r>
              <a:rPr dirty="0" err="1"/>
              <a:t>GLA</a:t>
            </a:r>
            <a:r>
              <a:rPr dirty="0"/>
              <a:t> is further metabolized to </a:t>
            </a:r>
            <a:r>
              <a:rPr dirty="0" err="1"/>
              <a:t>dihomogamma</a:t>
            </a:r>
            <a:r>
              <a:rPr dirty="0"/>
              <a:t> </a:t>
            </a:r>
            <a:r>
              <a:rPr dirty="0" err="1"/>
              <a:t>linlenic</a:t>
            </a:r>
            <a:r>
              <a:rPr dirty="0"/>
              <a:t> acid (</a:t>
            </a:r>
            <a:r>
              <a:rPr dirty="0" err="1"/>
              <a:t>DGLA</a:t>
            </a:r>
            <a:r>
              <a:rPr dirty="0"/>
              <a:t>) which undergoes oxidative metabolism by cyclooxygenases and lipoxygenases to produce anti-inflammatory eicosanoids (prostaglandins of series 1 and leukotrienes of series 3). </a:t>
            </a:r>
            <a:r>
              <a:rPr dirty="0" err="1"/>
              <a:t>GLA</a:t>
            </a:r>
            <a:r>
              <a:rPr dirty="0"/>
              <a:t> and its metabolites also affect expression of various genes where by regulating the levels of gene products including matrix proteins. These gene products play a significant role in immune functions and also in cell death (apoptosis). The present review will emphasize the role of </a:t>
            </a:r>
            <a:r>
              <a:rPr dirty="0" err="1"/>
              <a:t>GLA</a:t>
            </a:r>
            <a:r>
              <a:rPr dirty="0"/>
              <a:t> in modulating inflammatory response, and hence its potential applications as an anti-inflammatory nutrient or adjuvant.</a:t>
            </a:r>
          </a:p>
          <a:p>
            <a:r>
              <a:rPr dirty="0" err="1"/>
              <a:t>PMID</a:t>
            </a:r>
            <a:r>
              <a:rPr dirty="0"/>
              <a:t>: 17168669</a:t>
            </a:r>
          </a:p>
          <a:p>
            <a:endParaRPr dirty="0"/>
          </a:p>
          <a:p>
            <a:r>
              <a:rPr dirty="0"/>
              <a:t>Arch </a:t>
            </a:r>
            <a:r>
              <a:rPr dirty="0" err="1"/>
              <a:t>Gerontol</a:t>
            </a:r>
            <a:r>
              <a:rPr dirty="0"/>
              <a:t> </a:t>
            </a:r>
            <a:r>
              <a:rPr dirty="0" err="1"/>
              <a:t>Geriatr</a:t>
            </a:r>
            <a:r>
              <a:rPr dirty="0"/>
              <a:t>. 1998 Jan-Feb;26(1):1-13.</a:t>
            </a:r>
          </a:p>
          <a:p>
            <a:r>
              <a:rPr dirty="0"/>
              <a:t>Low folate levels in the cognitive decline of elderly patients and the efficacy of folate as a treatment for improving memory deficits.</a:t>
            </a:r>
          </a:p>
          <a:p>
            <a:r>
              <a:rPr dirty="0" err="1"/>
              <a:t>Fioravanti</a:t>
            </a:r>
            <a:r>
              <a:rPr dirty="0"/>
              <a:t> M1, </a:t>
            </a:r>
            <a:r>
              <a:rPr dirty="0" err="1"/>
              <a:t>Ferrario</a:t>
            </a:r>
            <a:r>
              <a:rPr dirty="0"/>
              <a:t> E, </a:t>
            </a:r>
            <a:r>
              <a:rPr dirty="0" err="1"/>
              <a:t>Massaia</a:t>
            </a:r>
            <a:r>
              <a:rPr dirty="0"/>
              <a:t> M, </a:t>
            </a:r>
            <a:r>
              <a:rPr dirty="0" err="1"/>
              <a:t>Cappa</a:t>
            </a:r>
            <a:r>
              <a:rPr dirty="0"/>
              <a:t> G, </a:t>
            </a:r>
            <a:r>
              <a:rPr dirty="0" err="1"/>
              <a:t>Rivolta</a:t>
            </a:r>
            <a:r>
              <a:rPr dirty="0"/>
              <a:t> G, </a:t>
            </a:r>
            <a:r>
              <a:rPr dirty="0" err="1"/>
              <a:t>Grossi</a:t>
            </a:r>
            <a:r>
              <a:rPr dirty="0"/>
              <a:t> E, Buckley AE.</a:t>
            </a:r>
          </a:p>
          <a:p>
            <a:r>
              <a:rPr dirty="0"/>
              <a:t>Author information</a:t>
            </a:r>
          </a:p>
          <a:p>
            <a:endParaRPr dirty="0"/>
          </a:p>
          <a:p>
            <a:endParaRPr dirty="0"/>
          </a:p>
          <a:p>
            <a:r>
              <a:rPr dirty="0"/>
              <a:t>Abstract</a:t>
            </a:r>
          </a:p>
          <a:p>
            <a:r>
              <a:rPr dirty="0"/>
              <a:t>The relevance of low folate levels as determinants of cognitive deficits and the usefulness of folate supplementation in the treatment of cognitive deficits was reviewed from the literature. Over 40 papers and book chapters published in English, French, German, Italian and Spanish were examined. This represents those papers published in the international literature in the last 10 years which were identified by various key words including folate, cognition and aging (or ageing). Among these papers, only 13 articles specifically addressed issues relevant to the criteria adopted for this review. The remaining papers were principally concerned with depression and or with other pathologies of the aged associated with folate deficiency. Although the specific role of low folate levels in the physiopathology of dementia is still under debate, a growing consensus is emerging in the literature where low folate as well as cobalamin levels in aged patients with cognitive deficits are being considered as a sign of functional problems in the absorption and utilization of vitamins, and not merely as a sign of bad eating habits. In studies where folate compounds were evaluated for treatment effects, the results of a majority of investigations indicated that folate treatment was effective in lessening cognitive deficits. Treatment efficacy, however, has not yet been sufficiently demonstrated by these results because there were no controlled studies and the methodology was heterogeneous for the evaluation of cognitive characteristics. An ad hoc double-blind, controlled versus placebo pilot study was undertaken to evaluate the efficacy of folic acid in 30 aged patients with abnormal cognitive decline and folate level below 3 ng/ml to better understand the value of this type of intervention. Our results from this preliminary study demonstrated that patients treated with folic acid for 60 days showed a significant improvement on both memory and attention efficiency when compared with a placebo group. The intensity of memory improvement was positively correlated with initial severity of folate deficiency. On the contrary, the severity of initial cognitive decline was unrelated to the degree of folate deficiency.</a:t>
            </a:r>
          </a:p>
          <a:p>
            <a:r>
              <a:rPr dirty="0" err="1"/>
              <a:t>PMID</a:t>
            </a:r>
            <a:r>
              <a:rPr dirty="0"/>
              <a:t>: 18653121</a:t>
            </a:r>
          </a:p>
          <a:p>
            <a:endParaRPr dirty="0"/>
          </a:p>
          <a:p>
            <a:endParaRPr dirty="0"/>
          </a:p>
          <a:p>
            <a:endParaRPr dirty="0"/>
          </a:p>
          <a:p>
            <a:endParaRPr dirty="0"/>
          </a:p>
          <a:p>
            <a:endParaRPr dirty="0"/>
          </a:p>
          <a:p>
            <a:endParaRPr dirty="0"/>
          </a:p>
          <a:p>
            <a:endParaRPr dirty="0"/>
          </a:p>
        </p:txBody>
      </p:sp>
    </p:spTree>
    <p:extLst>
      <p:ext uri="{BB962C8B-B14F-4D97-AF65-F5344CB8AC3E}">
        <p14:creationId xmlns:p14="http://schemas.microsoft.com/office/powerpoint/2010/main" val="22774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rPr dirty="0"/>
              <a:t>Increase the percentage and variety of fruits and vegetables in your diet.</a:t>
            </a:r>
          </a:p>
          <a:p>
            <a:r>
              <a:rPr dirty="0"/>
              <a:t>The increased consumption of fruit and vegetables is associated with a reduced risk of cognitive impairment and dementia.</a:t>
            </a:r>
          </a:p>
          <a:p>
            <a:r>
              <a:rPr dirty="0"/>
              <a:t>Variety, more than total quantity, of fruits and vegetables help protect cognitive function.</a:t>
            </a:r>
          </a:p>
          <a:p>
            <a:endParaRPr dirty="0"/>
          </a:p>
          <a:p>
            <a:r>
              <a:rPr dirty="0" err="1"/>
              <a:t>doi</a:t>
            </a:r>
            <a:r>
              <a:rPr dirty="0"/>
              <a:t>: 10.1007/s12603-017-0875-6.</a:t>
            </a:r>
          </a:p>
          <a:p>
            <a:r>
              <a:rPr dirty="0"/>
              <a:t>Wu L, Sun D, Tan Y. Intake of Fruit and Vegetables and the Incident Risk of Cognitive Disorders: A Systematic Review and Meta-Analysis of Cohort Studies. J </a:t>
            </a:r>
            <a:r>
              <a:rPr dirty="0" err="1"/>
              <a:t>Nutr</a:t>
            </a:r>
            <a:r>
              <a:rPr dirty="0"/>
              <a:t> Health Aging. 2017;21(10):1284-1290.</a:t>
            </a:r>
          </a:p>
          <a:p>
            <a:endParaRPr dirty="0"/>
          </a:p>
          <a:p>
            <a:r>
              <a:rPr dirty="0"/>
              <a:t>Author information</a:t>
            </a:r>
          </a:p>
          <a:p>
            <a:endParaRPr dirty="0"/>
          </a:p>
          <a:p>
            <a:endParaRPr dirty="0"/>
          </a:p>
          <a:p>
            <a:r>
              <a:rPr dirty="0"/>
              <a:t>Abstract</a:t>
            </a:r>
          </a:p>
          <a:p>
            <a:r>
              <a:rPr dirty="0"/>
              <a:t>OBJECTIVES:</a:t>
            </a:r>
          </a:p>
          <a:p>
            <a:r>
              <a:rPr dirty="0"/>
              <a:t>No quantitative assessment has been performed to specifically link the consumption of fruit and vegetables with the incident risk of cognitive disorders.</a:t>
            </a:r>
          </a:p>
          <a:p>
            <a:r>
              <a:rPr dirty="0"/>
              <a:t>METHODS:</a:t>
            </a:r>
          </a:p>
          <a:p>
            <a:r>
              <a:rPr dirty="0"/>
              <a:t>We searched the PubMed and the </a:t>
            </a:r>
            <a:r>
              <a:rPr dirty="0" err="1"/>
              <a:t>Embase</a:t>
            </a:r>
            <a:r>
              <a:rPr dirty="0"/>
              <a:t> databases (both from the inception to June 13th, 2016) for records that report the intake of fruit and vegetables and the risk of developing cognitive disorders (Alzheimer's disease, dementia, and cognitive decline/impairment). A generic inverse-variance method (random-effects model) was used to combine the relative risks (RRs) and 95% confidence intervals (CIs). To explore the potential sources of heterogeneity, we performed the subgroup and meta-regression analyses by pre-specified characteristics.</a:t>
            </a:r>
          </a:p>
          <a:p>
            <a:r>
              <a:rPr dirty="0"/>
              <a:t>RESULTS:</a:t>
            </a:r>
          </a:p>
          <a:p>
            <a:r>
              <a:rPr dirty="0"/>
              <a:t>We identified 6 cohorts involving a total of 21,175 participants. The pooled analysis showed that consumption of fruit and vegetables was inversely associated with the incident risk of cognitive disorders, and the pooled RR (95% CI) was 0.74 (0.62, 0.88), with evidence of significant heterogeneity (I2 =68%). Furthermore, we found that the significant heterogeneity might be attributed to the ethnic difference.</a:t>
            </a:r>
          </a:p>
          <a:p>
            <a:r>
              <a:rPr dirty="0"/>
              <a:t>CONCLUSION:</a:t>
            </a:r>
          </a:p>
          <a:p>
            <a:r>
              <a:rPr dirty="0"/>
              <a:t>Further large prospective studies should be performed to quantify the potential dose-response patterns of fruit and/or vegetables intake and to explore the role of fruit or vegetables consumption separately on cognitive disorders in different populations.</a:t>
            </a:r>
          </a:p>
          <a:p>
            <a:r>
              <a:rPr dirty="0"/>
              <a:t>KEYWORDS:</a:t>
            </a:r>
          </a:p>
          <a:p>
            <a:r>
              <a:rPr dirty="0"/>
              <a:t>Alzheimer’s disease; Fruit and vegetables; cognitive disorders; dementia; meta-analysis</a:t>
            </a:r>
          </a:p>
          <a:p>
            <a:r>
              <a:rPr dirty="0" err="1"/>
              <a:t>PMID</a:t>
            </a:r>
            <a:r>
              <a:rPr dirty="0"/>
              <a:t>: 29188891 </a:t>
            </a:r>
          </a:p>
          <a:p>
            <a:endParaRPr dirty="0"/>
          </a:p>
          <a:p>
            <a:r>
              <a:rPr dirty="0" err="1"/>
              <a:t>doi</a:t>
            </a:r>
            <a:r>
              <a:rPr dirty="0"/>
              <a:t>: 10.3389/fnagi.2017.00018. </a:t>
            </a:r>
            <a:r>
              <a:rPr dirty="0" err="1"/>
              <a:t>eCollection</a:t>
            </a:r>
            <a:r>
              <a:rPr dirty="0"/>
              <a:t> 2017.</a:t>
            </a:r>
          </a:p>
          <a:p>
            <a:r>
              <a:rPr dirty="0"/>
              <a:t>Jiang X, Huang J, Song D, Deng R, Wei J, Zhang Z. Increased Consumption of Fruit and Vegetables Is Related to a Reduced Risk of Cognitive Impairment and Dementia: Meta-Analysis. Front Aging </a:t>
            </a:r>
            <a:r>
              <a:rPr dirty="0" err="1"/>
              <a:t>Neurosci</a:t>
            </a:r>
            <a:r>
              <a:rPr dirty="0"/>
              <a:t>. 2017 Feb 7;9:18.</a:t>
            </a:r>
          </a:p>
          <a:p>
            <a:endParaRPr dirty="0"/>
          </a:p>
          <a:p>
            <a:r>
              <a:rPr dirty="0"/>
              <a:t>Author information</a:t>
            </a:r>
          </a:p>
          <a:p>
            <a:endParaRPr dirty="0"/>
          </a:p>
          <a:p>
            <a:endParaRPr dirty="0"/>
          </a:p>
          <a:p>
            <a:r>
              <a:rPr dirty="0"/>
              <a:t>Abstract</a:t>
            </a:r>
          </a:p>
          <a:p>
            <a:r>
              <a:rPr dirty="0"/>
              <a:t>Background: Increased consumption of fruit and vegetables has been shown to be associated with a reduced risk of cognitive impairment and dementia in many epidemiological studies. The purpose of this study was to assess the strength of this association in a meta-analysis. Methods: We identified relevant studies by searching Medline, </a:t>
            </a:r>
            <a:r>
              <a:rPr dirty="0" err="1"/>
              <a:t>Embase</a:t>
            </a:r>
            <a:r>
              <a:rPr dirty="0"/>
              <a:t>, and Cochrane Library electronic databases (from 1970 to January 2016). Study were included if they reported relative risks and corresponding 95% confidence intervals (CIs) of cognitive impairment and dementia with respect to frequency of fruit and vegetable intake. Results: Nine studies (five cohort studies and four cross-sectional studies) met the inclusion criteria and were included in the meta-analysis. There were a total of 31,104 participants and 4,583 incident cases of cognitive impairment and dementia. The meta-analysis showed that an increased consumption of fruit and vegetables was associated with a significant reduction in the risk of cognitive impairment and dementia (OR = 0.80, 95% CI 0.71-0.89). Subgroup analysis indicated this inverse association was only found among participants with mean age over 65 years and combined sexes. Dose-response meta-analysis showed that an increment of 100 g per day of fruit and vegetable consumption was related to an approximately 13% (OR = 0.87, 95% CI 0.77-0.99) reduction in cognitive impairment and dementia risk. There was no potential publication bias in the meta-analysis and the dose-response meta-analysis. Conclusion: The increased consumption of fruit and vegetables is associated with a reduced risk of cognitive impairment and dementia.</a:t>
            </a:r>
          </a:p>
          <a:p>
            <a:r>
              <a:rPr dirty="0"/>
              <a:t>KEYWORDS:</a:t>
            </a:r>
          </a:p>
          <a:p>
            <a:r>
              <a:rPr dirty="0"/>
              <a:t>cognitive impairment; dementia; fruit; meta-analysis; vegetable</a:t>
            </a:r>
          </a:p>
          <a:p>
            <a:r>
              <a:rPr dirty="0" err="1"/>
              <a:t>PMID</a:t>
            </a:r>
            <a:r>
              <a:rPr dirty="0"/>
              <a:t>: 28223933 </a:t>
            </a:r>
          </a:p>
          <a:p>
            <a:endParaRPr dirty="0"/>
          </a:p>
          <a:p>
            <a:r>
              <a:rPr dirty="0" err="1"/>
              <a:t>doi</a:t>
            </a:r>
            <a:r>
              <a:rPr dirty="0"/>
              <a:t>: 10.1017/S0007114512001183. </a:t>
            </a:r>
            <a:r>
              <a:rPr dirty="0" err="1"/>
              <a:t>Epub</a:t>
            </a:r>
            <a:r>
              <a:rPr dirty="0"/>
              <a:t> 2012 May 1.</a:t>
            </a:r>
          </a:p>
          <a:p>
            <a:r>
              <a:rPr dirty="0"/>
              <a:t>Ye X, </a:t>
            </a:r>
            <a:r>
              <a:rPr dirty="0" err="1"/>
              <a:t>Bhupathiraju</a:t>
            </a:r>
            <a:r>
              <a:rPr dirty="0"/>
              <a:t> SN, Tucker KL. Variety in fruit and vegetable intake and cognitive function in middle-aged and older Puerto Rican adults. Br J </a:t>
            </a:r>
            <a:r>
              <a:rPr dirty="0" err="1"/>
              <a:t>Nutr</a:t>
            </a:r>
            <a:r>
              <a:rPr dirty="0"/>
              <a:t>. 2013 Feb 14;109(3):503-10.</a:t>
            </a:r>
          </a:p>
          <a:p>
            <a:endParaRPr dirty="0"/>
          </a:p>
          <a:p>
            <a:r>
              <a:rPr dirty="0"/>
              <a:t>Author information</a:t>
            </a:r>
          </a:p>
          <a:p>
            <a:endParaRPr dirty="0"/>
          </a:p>
          <a:p>
            <a:endParaRPr dirty="0"/>
          </a:p>
          <a:p>
            <a:r>
              <a:rPr dirty="0"/>
              <a:t>Abstract</a:t>
            </a:r>
          </a:p>
          <a:p>
            <a:r>
              <a:rPr dirty="0"/>
              <a:t>Higher variety in fruit and vegetable intake has been associated with a lower risk of several chronic diseases. It remains unclear whether such associations exist relating to cognition. The authors examined associations between total quantity and variety in fruit and vegetable intake and cognitive function in a cross-sectional sample of 1412 Puerto Rican adults, aged 45-75 years from the Boston Puerto Rican Health Study, 2004-9. Fruit and vegetable intake was assessed with a </a:t>
            </a:r>
            <a:r>
              <a:rPr dirty="0" err="1"/>
              <a:t>FFQ</a:t>
            </a:r>
            <a:r>
              <a:rPr dirty="0"/>
              <a:t>. Cognitive function was measured with a battery of seven tests; the Mini Mental State Examination (</a:t>
            </a:r>
            <a:r>
              <a:rPr dirty="0" err="1"/>
              <a:t>MMSE</a:t>
            </a:r>
            <a:r>
              <a:rPr dirty="0"/>
              <a:t>) was administrated to assess global cognitive function. Greater variety, but not total quantity, of fruit and vegetable intake was associated with a higher </a:t>
            </a:r>
            <a:r>
              <a:rPr dirty="0" err="1"/>
              <a:t>MMSE</a:t>
            </a:r>
            <a:r>
              <a:rPr dirty="0"/>
              <a:t> score after multivariate adjustment (P for trend = 0·012). This association remained significant after further adjusting for total quantity of fruit and vegetable intake (P for trend = 0·018). High variety of fruit and vegetable intake was also associated with individual cognitive domains, including executive function, memory and attention (all P for trend &lt; 0·05). Variety, more than total quantity, of fruit and vegetable intake may offer cognitive protection in middle-aged and older adults, but longitudinal studies are needed to clarify direction of causality.</a:t>
            </a:r>
          </a:p>
          <a:p>
            <a:r>
              <a:rPr dirty="0" err="1"/>
              <a:t>PMID</a:t>
            </a:r>
            <a:r>
              <a:rPr dirty="0"/>
              <a:t>: 22717056 </a:t>
            </a:r>
          </a:p>
          <a:p>
            <a:endParaRPr dirty="0"/>
          </a:p>
          <a:p>
            <a:r>
              <a:rPr dirty="0" err="1"/>
              <a:t>doi</a:t>
            </a:r>
            <a:r>
              <a:rPr dirty="0"/>
              <a:t>: 10.1080/13607863.2011.583632. </a:t>
            </a:r>
            <a:r>
              <a:rPr dirty="0" err="1"/>
              <a:t>Epub</a:t>
            </a:r>
            <a:r>
              <a:rPr dirty="0"/>
              <a:t> 2011 Jun 30.</a:t>
            </a:r>
          </a:p>
          <a:p>
            <a:r>
              <a:rPr dirty="0"/>
              <a:t>Tripathi M, Vibha D, Gupta P, Bhatia R, Srivastava MV, </a:t>
            </a:r>
            <a:r>
              <a:rPr dirty="0" err="1"/>
              <a:t>Vivekanandhan</a:t>
            </a:r>
            <a:r>
              <a:rPr dirty="0"/>
              <a:t> S, Bhushan Singh M, Prasad K, </a:t>
            </a:r>
            <a:r>
              <a:rPr dirty="0" err="1"/>
              <a:t>Dergalust</a:t>
            </a:r>
            <a:r>
              <a:rPr dirty="0"/>
              <a:t> S, Mendez MF. Risk factors of dementia in North India: a case-control study. Aging </a:t>
            </a:r>
            <a:r>
              <a:rPr dirty="0" err="1"/>
              <a:t>Ment</a:t>
            </a:r>
            <a:r>
              <a:rPr dirty="0"/>
              <a:t> Health. 2012;16(2):228-35.</a:t>
            </a:r>
          </a:p>
          <a:p>
            <a:endParaRPr dirty="0"/>
          </a:p>
          <a:p>
            <a:r>
              <a:rPr dirty="0"/>
              <a:t>Author information</a:t>
            </a:r>
          </a:p>
          <a:p>
            <a:endParaRPr dirty="0"/>
          </a:p>
          <a:p>
            <a:endParaRPr dirty="0"/>
          </a:p>
          <a:p>
            <a:r>
              <a:rPr dirty="0"/>
              <a:t>Abstract</a:t>
            </a:r>
          </a:p>
          <a:p>
            <a:r>
              <a:rPr dirty="0"/>
              <a:t>OBJECTIVE:</a:t>
            </a:r>
          </a:p>
          <a:p>
            <a:r>
              <a:rPr dirty="0"/>
              <a:t>The prevalence of dementia in northern India is among the lowest in the world but reasons are unclear. The aim of the study was to evaluate the risk and protective factors for dementia in North India.</a:t>
            </a:r>
          </a:p>
          <a:p>
            <a:r>
              <a:rPr dirty="0"/>
              <a:t>METHODS:</a:t>
            </a:r>
          </a:p>
          <a:p>
            <a:r>
              <a:rPr dirty="0"/>
              <a:t>In a case-control study, we investigated demographic, medical, genetic, dietary, lifestyle, and sociocultural protective and risk factors associated with dementia.</a:t>
            </a:r>
          </a:p>
          <a:p>
            <a:r>
              <a:rPr dirty="0"/>
              <a:t>RESULTS:</a:t>
            </a:r>
          </a:p>
          <a:p>
            <a:r>
              <a:rPr dirty="0"/>
              <a:t>150 patients of dementia (118 males and 32 females) and 150 healthy controls (112 males and 38 females) were included in the study. Diabetes, depression, </a:t>
            </a:r>
            <a:r>
              <a:rPr dirty="0" err="1"/>
              <a:t>hyperhomocysteinemia</a:t>
            </a:r>
            <a:r>
              <a:rPr dirty="0"/>
              <a:t>, hyperlipidemia, </a:t>
            </a:r>
            <a:r>
              <a:rPr dirty="0" err="1"/>
              <a:t>APOE</a:t>
            </a:r>
            <a:r>
              <a:rPr dirty="0"/>
              <a:t> ε4 gene, BMI, use of saturated fatty acids, pickles in diet, urban living, and lack of exercise were associated with independent risk of dementia. Various dietary factors and sociocultural factors, like cognitively stimulating activities, active socialization, living in joint families, increased intake of polyunsaturated fats, fruits, and salads conferred protection against dementia.</a:t>
            </a:r>
          </a:p>
          <a:p>
            <a:r>
              <a:rPr dirty="0"/>
              <a:t>CONCLUSIONS:</a:t>
            </a:r>
          </a:p>
          <a:p>
            <a:r>
              <a:rPr dirty="0"/>
              <a:t>Dietary, lifestyle, and sociocultural interventions may be protective against dementia.</a:t>
            </a:r>
          </a:p>
          <a:p>
            <a:r>
              <a:rPr dirty="0" err="1"/>
              <a:t>PMID</a:t>
            </a:r>
            <a:r>
              <a:rPr dirty="0"/>
              <a:t>: 21714688 </a:t>
            </a:r>
          </a:p>
        </p:txBody>
      </p:sp>
    </p:spTree>
    <p:extLst>
      <p:ext uri="{BB962C8B-B14F-4D97-AF65-F5344CB8AC3E}">
        <p14:creationId xmlns:p14="http://schemas.microsoft.com/office/powerpoint/2010/main" val="284903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993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r>
              <a:rPr dirty="0"/>
              <a:t>People who drink juice every day have lower total brain volume, lower hippocampal volume, and poorer memories.</a:t>
            </a:r>
          </a:p>
          <a:p>
            <a:endParaRPr dirty="0"/>
          </a:p>
          <a:p>
            <a:r>
              <a:rPr dirty="0" err="1"/>
              <a:t>doi</a:t>
            </a:r>
            <a:r>
              <a:rPr dirty="0"/>
              <a:t>: 10.1016/j.jalz.2017.01.024. </a:t>
            </a:r>
            <a:r>
              <a:rPr dirty="0" err="1"/>
              <a:t>Epub</a:t>
            </a:r>
            <a:r>
              <a:rPr dirty="0"/>
              <a:t> 2017 Mar 6.</a:t>
            </a:r>
          </a:p>
          <a:p>
            <a:r>
              <a:rPr dirty="0" err="1"/>
              <a:t>Pase</a:t>
            </a:r>
            <a:r>
              <a:rPr dirty="0"/>
              <a:t> MP, </a:t>
            </a:r>
            <a:r>
              <a:rPr dirty="0" err="1"/>
              <a:t>Himali</a:t>
            </a:r>
            <a:r>
              <a:rPr dirty="0"/>
              <a:t> JJ, Jacques PF, </a:t>
            </a:r>
            <a:r>
              <a:rPr dirty="0" err="1"/>
              <a:t>DeCarli</a:t>
            </a:r>
            <a:r>
              <a:rPr dirty="0"/>
              <a:t> C, </a:t>
            </a:r>
            <a:r>
              <a:rPr dirty="0" err="1"/>
              <a:t>Satizabal</a:t>
            </a:r>
            <a:r>
              <a:rPr dirty="0"/>
              <a:t> CL, Aparicio H, </a:t>
            </a:r>
            <a:r>
              <a:rPr dirty="0" err="1"/>
              <a:t>Vasan</a:t>
            </a:r>
            <a:r>
              <a:rPr dirty="0"/>
              <a:t> RS, </a:t>
            </a:r>
            <a:r>
              <a:rPr dirty="0" err="1"/>
              <a:t>Beiser</a:t>
            </a:r>
            <a:r>
              <a:rPr dirty="0"/>
              <a:t> AS, Seshadri S. Sugary beverage intake and preclinical Alzheimer's disease in the community. </a:t>
            </a:r>
            <a:r>
              <a:rPr dirty="0" err="1"/>
              <a:t>Alzheimers</a:t>
            </a:r>
            <a:r>
              <a:rPr dirty="0"/>
              <a:t> Dement. 2017 Sep;13(9):955-964.</a:t>
            </a:r>
          </a:p>
          <a:p>
            <a:endParaRPr dirty="0"/>
          </a:p>
          <a:p>
            <a:r>
              <a:rPr dirty="0"/>
              <a:t>Author information</a:t>
            </a:r>
          </a:p>
          <a:p>
            <a:r>
              <a:rPr dirty="0"/>
              <a:t>Abstract</a:t>
            </a:r>
          </a:p>
          <a:p>
            <a:r>
              <a:rPr dirty="0"/>
              <a:t>INTRODUCTION:</a:t>
            </a:r>
          </a:p>
          <a:p>
            <a:r>
              <a:rPr dirty="0"/>
              <a:t>Excess sugar consumption has been linked with Alzheimer's disease (AD) pathology in animal models.</a:t>
            </a:r>
          </a:p>
          <a:p>
            <a:r>
              <a:rPr dirty="0"/>
              <a:t>METHODS:</a:t>
            </a:r>
          </a:p>
          <a:p>
            <a:r>
              <a:rPr dirty="0"/>
              <a:t>We examined the cross-sectional association of sugary beverage consumption with neuropsychological (N = 4276) and magnetic resonance imaging (N = 3846) markers of preclinical Alzheimer's disease and vascular brain injury (</a:t>
            </a:r>
            <a:r>
              <a:rPr dirty="0" err="1"/>
              <a:t>VBI</a:t>
            </a:r>
            <a:r>
              <a:rPr dirty="0"/>
              <a:t>) in the community-based Framingham Heart Study. Intake of sugary beverages was estimated using a food frequency questionnaire.</a:t>
            </a:r>
          </a:p>
          <a:p>
            <a:r>
              <a:rPr dirty="0"/>
              <a:t>RESULTS:</a:t>
            </a:r>
          </a:p>
          <a:p>
            <a:r>
              <a:rPr dirty="0"/>
              <a:t>Relative to consuming less than one sugary beverage per day, higher intake of sugary beverages was associated with lower total brain volume (1-2/day, β ± standard error [SE] = -0.55 ± 0.14 mean percent difference, P = .0002; &gt;2/day, β ± SE = -0.68 ± 0.18, P &lt; .0001), and poorer performance on tests of episodic memory (all P &lt; .01). Daily fruit juice intake was associated with lower total brain volume, hippocampal volume, and poorer episodic memory (all P &lt; .05). Sugary beverage intake was not associated with </a:t>
            </a:r>
            <a:r>
              <a:rPr dirty="0" err="1"/>
              <a:t>VBI</a:t>
            </a:r>
            <a:r>
              <a:rPr dirty="0"/>
              <a:t> in a consistent manner across outcomes.</a:t>
            </a:r>
          </a:p>
          <a:p>
            <a:r>
              <a:rPr dirty="0"/>
              <a:t>DISCUSSION:</a:t>
            </a:r>
          </a:p>
          <a:p>
            <a:r>
              <a:rPr dirty="0"/>
              <a:t>Higher intake of sugary beverages was associated cross-sectionally with markers of preclinical AD.</a:t>
            </a:r>
          </a:p>
          <a:p>
            <a:r>
              <a:rPr dirty="0"/>
              <a:t>Copyright © 2017 the Alzheimer's Association. Published by Elsevier Inc. All rights reserved.</a:t>
            </a:r>
          </a:p>
          <a:p>
            <a:r>
              <a:rPr dirty="0"/>
              <a:t>KEYWORDS:</a:t>
            </a:r>
          </a:p>
          <a:p>
            <a:r>
              <a:rPr dirty="0"/>
              <a:t>Alzheimer's disease; Dementia; Diet; Framingham Heart Study; Sugar</a:t>
            </a:r>
          </a:p>
          <a:p>
            <a:r>
              <a:rPr dirty="0" err="1"/>
              <a:t>PMID</a:t>
            </a:r>
            <a:r>
              <a:rPr dirty="0"/>
              <a:t>: 28274718 </a:t>
            </a:r>
          </a:p>
          <a:p>
            <a:endParaRPr dirty="0"/>
          </a:p>
          <a:p>
            <a:r>
              <a:rPr dirty="0"/>
              <a:t>Of Daniel and his fellows the Scripture states: “As for these four children, God gave them knowledge and skill in all learning and wisdom: and Daniel had understanding in all visions and dreams.” In what manner are you fitting yourselves to co-operate with God? “Draw nigh to God, and He will draw nigh to you.” “Resist the devil, and he will flee from you.” Let the diet be carefully studied; it is not healthful. The various little dishes concocted for desserts are injurious instead of helpful and healthful, and from the light given me, there should be a decided change in the preparation of food. There should be a skillful, thorough cook, that will give ample supplies of substantial dishes to the hungry students. The education in this line of table supplies is not correct, healthful, or satisfying, and a decided reform is essential. These students are God’s inheritance, and the most sound and healthful principles are to be brought into the boarding-school in regard to diet. The dishes of soft foods, the soups and liquid foods, or the free use of meat, are not the best to give healthful muscles, sound digestive organs, or clear brains. O how slow we are to learn! And of all institutions in our world the school is the most important! Here the diet question is to be studied; no one person’s appetite, or tastes, or fancy or notion is to be followed; but there is need of great reform; for lifelong injury will surely be the result of the present manner of cooking. Of all the positions of importance in that college, the first is that of the one who is employed to direct in the preparation of the dishes to be placed before the hungry students; for if this work is neglected, the mind will not be prepared to do its work, because the stomach has been treated unwisely and cannot do its work properly. Strong minds are needed. The human intellect must gain expansion and vigor and acuteness and activity. It must be taxed to do hard work, or it will become weak and inefficient. Brain power is required to think most earnestly; it must be put to the stretch to solve hard problems and master them, else the mind decreases in power and aptitude to think. The mind must invent, work, and wrestle, in order to give hardness and vigor to the intellect; and if the physical organs are not kept in the most healthful condition by substantial, nourishing food, the brain does not receive its portion of nutrition to work. Daniel understood this, and he brought himself to a plain, simple, nutritious diet, and refused the luxuries of the king’s table. The desserts which take so much time to prepare, are, many of them, detrimental to health. Solid foods requiring mastication will be far better than mush or liquid foods. I dwell upon this as essential. I send my warning to the College at Battle Creek, to go from there to all our institutions of learning. Study up on these subjects, and let the students obtain a proper education in the preparation of wholesome, appetizing, solid foods that nourish the system. They do not have now, and have not had in the past, the right kind of training and education as to the most healthful food to make healthful sinews and muscle, and give nourishment to the brain and nerve powers. { FE 225.2} </a:t>
            </a:r>
          </a:p>
        </p:txBody>
      </p:sp>
    </p:spTree>
    <p:extLst>
      <p:ext uri="{BB962C8B-B14F-4D97-AF65-F5344CB8AC3E}">
        <p14:creationId xmlns:p14="http://schemas.microsoft.com/office/powerpoint/2010/main" val="107831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01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mj-lt"/>
                <a:ea typeface="+mj-ea"/>
                <a:cs typeface="+mj-cs"/>
                <a:sym typeface="Helvetica Neue"/>
              </a:rPr>
              <a:t>Mazza E, Fava A, Ferro Y, </a:t>
            </a:r>
            <a:r>
              <a:rPr lang="en-US" sz="2200" b="0" i="0" dirty="0" err="1">
                <a:effectLst/>
                <a:latin typeface="+mj-lt"/>
                <a:ea typeface="+mj-ea"/>
                <a:cs typeface="+mj-cs"/>
                <a:sym typeface="Helvetica Neue"/>
              </a:rPr>
              <a:t>Moraca</a:t>
            </a:r>
            <a:r>
              <a:rPr lang="en-US" sz="2200" b="0" i="0" dirty="0">
                <a:effectLst/>
                <a:latin typeface="+mj-lt"/>
                <a:ea typeface="+mj-ea"/>
                <a:cs typeface="+mj-cs"/>
                <a:sym typeface="Helvetica Neue"/>
              </a:rPr>
              <a:t> M, </a:t>
            </a:r>
            <a:r>
              <a:rPr lang="en-US" sz="2200" b="0" i="0" dirty="0" err="1">
                <a:effectLst/>
                <a:latin typeface="+mj-lt"/>
                <a:ea typeface="+mj-ea"/>
                <a:cs typeface="+mj-cs"/>
                <a:sym typeface="Helvetica Neue"/>
              </a:rPr>
              <a:t>Rotundo</a:t>
            </a:r>
            <a:r>
              <a:rPr lang="en-US" sz="2200" b="0" i="0" dirty="0">
                <a:effectLst/>
                <a:latin typeface="+mj-lt"/>
                <a:ea typeface="+mj-ea"/>
                <a:cs typeface="+mj-cs"/>
                <a:sym typeface="Helvetica Neue"/>
              </a:rPr>
              <a:t> S, </a:t>
            </a:r>
            <a:r>
              <a:rPr lang="en-US" sz="2200" b="0" i="0" dirty="0" err="1">
                <a:effectLst/>
                <a:latin typeface="+mj-lt"/>
                <a:ea typeface="+mj-ea"/>
                <a:cs typeface="+mj-cs"/>
                <a:sym typeface="Helvetica Neue"/>
              </a:rPr>
              <a:t>Colica</a:t>
            </a:r>
            <a:r>
              <a:rPr lang="en-US" sz="2200" b="0" i="0" dirty="0">
                <a:effectLst/>
                <a:latin typeface="+mj-lt"/>
                <a:ea typeface="+mj-ea"/>
                <a:cs typeface="+mj-cs"/>
                <a:sym typeface="Helvetica Neue"/>
              </a:rPr>
              <a:t> C, Provenzano F, </a:t>
            </a:r>
            <a:r>
              <a:rPr lang="en-US" sz="2200" b="0" i="0" dirty="0" err="1">
                <a:effectLst/>
                <a:latin typeface="+mj-lt"/>
                <a:ea typeface="+mj-ea"/>
                <a:cs typeface="+mj-cs"/>
                <a:sym typeface="Helvetica Neue"/>
              </a:rPr>
              <a:t>Terracciano</a:t>
            </a:r>
            <a:r>
              <a:rPr lang="en-US" sz="2200" b="0" i="0" dirty="0">
                <a:effectLst/>
                <a:latin typeface="+mj-lt"/>
                <a:ea typeface="+mj-ea"/>
                <a:cs typeface="+mj-cs"/>
                <a:sym typeface="Helvetica Neue"/>
              </a:rPr>
              <a:t> R, Greco M, </a:t>
            </a:r>
            <a:r>
              <a:rPr lang="en-US" sz="2200" b="0" i="0" dirty="0" err="1">
                <a:effectLst/>
                <a:latin typeface="+mj-lt"/>
                <a:ea typeface="+mj-ea"/>
                <a:cs typeface="+mj-cs"/>
                <a:sym typeface="Helvetica Neue"/>
              </a:rPr>
              <a:t>Foti</a:t>
            </a:r>
            <a:r>
              <a:rPr lang="en-US" sz="2200" b="0" i="0" dirty="0">
                <a:effectLst/>
                <a:latin typeface="+mj-lt"/>
                <a:ea typeface="+mj-ea"/>
                <a:cs typeface="+mj-cs"/>
                <a:sym typeface="Helvetica Neue"/>
              </a:rPr>
              <a:t> D, </a:t>
            </a:r>
            <a:r>
              <a:rPr lang="en-US" sz="2200" b="0" i="0" dirty="0" err="1">
                <a:effectLst/>
                <a:latin typeface="+mj-lt"/>
                <a:ea typeface="+mj-ea"/>
                <a:cs typeface="+mj-cs"/>
                <a:sym typeface="Helvetica Neue"/>
              </a:rPr>
              <a:t>Gulletta</a:t>
            </a:r>
            <a:r>
              <a:rPr lang="en-US" sz="2200" b="0" i="0" dirty="0">
                <a:effectLst/>
                <a:latin typeface="+mj-lt"/>
                <a:ea typeface="+mj-ea"/>
                <a:cs typeface="+mj-cs"/>
                <a:sym typeface="Helvetica Neue"/>
              </a:rPr>
              <a:t> E, Russo D, Bosco D, </a:t>
            </a:r>
            <a:r>
              <a:rPr lang="en-US" sz="2200" b="0" i="0" dirty="0" err="1">
                <a:effectLst/>
                <a:latin typeface="+mj-lt"/>
                <a:ea typeface="+mj-ea"/>
                <a:cs typeface="+mj-cs"/>
                <a:sym typeface="Helvetica Neue"/>
              </a:rPr>
              <a:t>Pujia</a:t>
            </a:r>
            <a:r>
              <a:rPr lang="en-US" sz="2200" b="0" i="0" dirty="0">
                <a:effectLst/>
                <a:latin typeface="+mj-lt"/>
                <a:ea typeface="+mj-ea"/>
                <a:cs typeface="+mj-cs"/>
                <a:sym typeface="Helvetica Neue"/>
              </a:rPr>
              <a:t> A, </a:t>
            </a:r>
            <a:r>
              <a:rPr lang="en-US" sz="2200" b="0" i="0" dirty="0" err="1">
                <a:effectLst/>
                <a:latin typeface="+mj-lt"/>
                <a:ea typeface="+mj-ea"/>
                <a:cs typeface="+mj-cs"/>
                <a:sym typeface="Helvetica Neue"/>
              </a:rPr>
              <a:t>Montalcini</a:t>
            </a:r>
            <a:r>
              <a:rPr lang="en-US" sz="2200" b="0" i="0" dirty="0">
                <a:effectLst/>
                <a:latin typeface="+mj-lt"/>
                <a:ea typeface="+mj-ea"/>
                <a:cs typeface="+mj-cs"/>
                <a:sym typeface="Helvetica Neue"/>
              </a:rPr>
              <a:t> T. Impact of legumes and plant proteins consumption on cognitive performances in the elderly. J </a:t>
            </a:r>
            <a:r>
              <a:rPr lang="en-US" sz="2200" b="0" i="0" dirty="0" err="1">
                <a:effectLst/>
                <a:latin typeface="+mj-lt"/>
                <a:ea typeface="+mj-ea"/>
                <a:cs typeface="+mj-cs"/>
                <a:sym typeface="Helvetica Neue"/>
              </a:rPr>
              <a:t>Transl</a:t>
            </a:r>
            <a:r>
              <a:rPr lang="en-US" sz="2200" b="0" i="0" dirty="0">
                <a:effectLst/>
                <a:latin typeface="+mj-lt"/>
                <a:ea typeface="+mj-ea"/>
                <a:cs typeface="+mj-cs"/>
                <a:sym typeface="Helvetica Neue"/>
              </a:rPr>
              <a:t> Med. 2017 May 22;15(1):109.</a:t>
            </a:r>
          </a:p>
          <a:p>
            <a:r>
              <a:rPr lang="en-US" sz="2200" b="0" i="0" dirty="0">
                <a:effectLst/>
                <a:latin typeface="+mj-lt"/>
                <a:ea typeface="+mj-ea"/>
                <a:cs typeface="+mj-cs"/>
                <a:sym typeface="Helvetica Neue"/>
              </a:rPr>
              <a:t>Abstract</a:t>
            </a:r>
          </a:p>
          <a:p>
            <a:r>
              <a:rPr lang="en-US" sz="2200" b="0" i="0" dirty="0">
                <a:effectLst/>
                <a:latin typeface="+mj-lt"/>
                <a:ea typeface="+mj-ea"/>
                <a:cs typeface="+mj-cs"/>
                <a:sym typeface="Helvetica Neue"/>
              </a:rPr>
              <a:t>Background: Numerous studies have investigated the role of the dietary factors in the prevention of cognitive decline but the short-term effects of foods choice on cognitive performances in the elderly are poorly explored. Our aim was to investigate the choice of foods among elderly Italian individuals and the association with cognitive function.</a:t>
            </a:r>
          </a:p>
          <a:p>
            <a:endParaRPr lang="en-US" sz="2200" b="0" i="0" dirty="0">
              <a:effectLst/>
              <a:latin typeface="+mj-lt"/>
              <a:ea typeface="+mj-ea"/>
              <a:cs typeface="+mj-cs"/>
              <a:sym typeface="Helvetica Neue"/>
            </a:endParaRPr>
          </a:p>
          <a:p>
            <a:r>
              <a:rPr lang="en-US" sz="2200" b="0" i="0" dirty="0">
                <a:effectLst/>
                <a:latin typeface="+mj-lt"/>
                <a:ea typeface="+mj-ea"/>
                <a:cs typeface="+mj-cs"/>
                <a:sym typeface="Helvetica Neue"/>
              </a:rPr>
              <a:t>Methods: In this longitudinal study, the participants were 214 individuals aged ≥65 years with a score &gt;20 at the Mini Mental State Examination. The cognitive sub-test of </a:t>
            </a:r>
            <a:r>
              <a:rPr lang="en-US" sz="2200" b="0" i="0" dirty="0" err="1">
                <a:effectLst/>
                <a:latin typeface="+mj-lt"/>
                <a:ea typeface="+mj-ea"/>
                <a:cs typeface="+mj-cs"/>
                <a:sym typeface="Helvetica Neue"/>
              </a:rPr>
              <a:t>ADAScale</a:t>
            </a:r>
            <a:r>
              <a:rPr lang="en-US" sz="2200" b="0" i="0" dirty="0">
                <a:effectLst/>
                <a:latin typeface="+mj-lt"/>
                <a:ea typeface="+mj-ea"/>
                <a:cs typeface="+mj-cs"/>
                <a:sym typeface="Helvetica Neue"/>
              </a:rPr>
              <a:t> was used to detect cognitive decline progression over 12 months. Food choices was measured by a combination of a 24-h recall and a seven-day diet record and Principal Components Analysis.</a:t>
            </a:r>
          </a:p>
          <a:p>
            <a:endParaRPr lang="en-US" sz="2200" b="0" i="0" dirty="0">
              <a:effectLst/>
              <a:latin typeface="+mj-lt"/>
              <a:ea typeface="+mj-ea"/>
              <a:cs typeface="+mj-cs"/>
              <a:sym typeface="Helvetica Neue"/>
            </a:endParaRPr>
          </a:p>
          <a:p>
            <a:r>
              <a:rPr lang="en-US" sz="2200" b="0" i="0" dirty="0">
                <a:effectLst/>
                <a:latin typeface="+mj-lt"/>
                <a:ea typeface="+mj-ea"/>
                <a:cs typeface="+mj-cs"/>
                <a:sym typeface="Helvetica Neue"/>
              </a:rPr>
              <a:t>Results: The Principal Components Analysis identified four food and four nutrient patterns. </a:t>
            </a:r>
            <a:r>
              <a:rPr lang="en-US" sz="2200" b="0" i="0" dirty="0" err="1">
                <a:effectLst/>
                <a:latin typeface="+mj-lt"/>
                <a:ea typeface="+mj-ea"/>
                <a:cs typeface="+mj-cs"/>
                <a:sym typeface="Helvetica Neue"/>
              </a:rPr>
              <a:t>MMSE</a:t>
            </a:r>
            <a:r>
              <a:rPr lang="en-US" sz="2200" b="0" i="0" dirty="0">
                <a:effectLst/>
                <a:latin typeface="+mj-lt"/>
                <a:ea typeface="+mj-ea"/>
                <a:cs typeface="+mj-cs"/>
                <a:sym typeface="Helvetica Neue"/>
              </a:rPr>
              <a:t> and ADAS-cog score after 1 year were found to be associated with legumes pattern (B = 0.25, p = 0.007; 95% CI 0.07/0.44; and B = -0.10, p = 0.006; CI -0.79/-0.30, respectively). A dietary pattern including plant proteins was independently associated with an improved ADAS-cog after 1 year (B = 0.584, p = 0.04; OR 1.79, CI 0.04-0.42).</a:t>
            </a:r>
          </a:p>
          <a:p>
            <a:endParaRPr lang="en-US" sz="2200" b="0" i="0" dirty="0">
              <a:effectLst/>
              <a:latin typeface="+mj-lt"/>
              <a:ea typeface="+mj-ea"/>
              <a:cs typeface="+mj-cs"/>
              <a:sym typeface="Helvetica Neue"/>
            </a:endParaRPr>
          </a:p>
          <a:p>
            <a:r>
              <a:rPr lang="en-US" sz="2200" b="0" i="0" dirty="0">
                <a:effectLst/>
                <a:latin typeface="+mj-lt"/>
                <a:ea typeface="+mj-ea"/>
                <a:cs typeface="+mj-cs"/>
                <a:sym typeface="Helvetica Neue"/>
              </a:rPr>
              <a:t>Conclusions: The Principal Components Analysis is useful to investigate the choice of foods and nutrients in the elderly. We demonstrated an association between legumes pattern with cognitive performances.</a:t>
            </a:r>
          </a:p>
          <a:p>
            <a:endParaRPr lang="en-US" sz="2200" b="0" i="0" dirty="0">
              <a:effectLst/>
              <a:latin typeface="+mj-lt"/>
              <a:ea typeface="+mj-ea"/>
              <a:cs typeface="+mj-cs"/>
              <a:sym typeface="Helvetica Neue"/>
            </a:endParaRPr>
          </a:p>
          <a:p>
            <a:r>
              <a:rPr lang="en-US" sz="2200" b="0" i="0" dirty="0">
                <a:effectLst/>
                <a:latin typeface="+mj-lt"/>
                <a:ea typeface="+mj-ea"/>
                <a:cs typeface="+mj-cs"/>
                <a:sym typeface="Helvetica Neue"/>
              </a:rPr>
              <a:t>Chen X, Huang Y, Cheng HG. Lower intake of vegetables and legumes associated with cognitive decline among illiterate elderly Chinese: a 3-year cohort study. J </a:t>
            </a:r>
            <a:r>
              <a:rPr lang="en-US" sz="2200" b="0" i="0" dirty="0" err="1">
                <a:effectLst/>
                <a:latin typeface="+mj-lt"/>
                <a:ea typeface="+mj-ea"/>
                <a:cs typeface="+mj-cs"/>
                <a:sym typeface="Helvetica Neue"/>
              </a:rPr>
              <a:t>Nutr</a:t>
            </a:r>
            <a:r>
              <a:rPr lang="en-US" sz="2200" b="0" i="0" dirty="0">
                <a:effectLst/>
                <a:latin typeface="+mj-lt"/>
                <a:ea typeface="+mj-ea"/>
                <a:cs typeface="+mj-cs"/>
                <a:sym typeface="Helvetica Neue"/>
              </a:rPr>
              <a:t> Health Aging. 2012;16(6):549-52. </a:t>
            </a:r>
          </a:p>
          <a:p>
            <a:r>
              <a:rPr lang="en-US" dirty="0"/>
              <a:t>Abstract</a:t>
            </a:r>
          </a:p>
          <a:p>
            <a:r>
              <a:rPr lang="en-US" dirty="0"/>
              <a:t>Background: Despite many studies on cognitive function and its influential factors among old population, relatively little research has been designed to study the relationship between dietary intake and cognitive function in elderly.</a:t>
            </a:r>
          </a:p>
          <a:p>
            <a:endParaRPr lang="en-US" dirty="0"/>
          </a:p>
          <a:p>
            <a:r>
              <a:rPr lang="en-US" dirty="0"/>
              <a:t>Objective: We conducted a population-based, prospective nested case-control study to investigate the association between dietary habits and declines in cognitive function over three years among Chinese illiterate elderly.</a:t>
            </a:r>
          </a:p>
          <a:p>
            <a:endParaRPr lang="en-US" dirty="0"/>
          </a:p>
          <a:p>
            <a:r>
              <a:rPr lang="en-US" dirty="0"/>
              <a:t>Design and methods: This study was part of the Chinese Longitudinal Health Longevity Study (</a:t>
            </a:r>
            <a:r>
              <a:rPr lang="en-US" dirty="0" err="1"/>
              <a:t>CLHLS</a:t>
            </a:r>
            <a:r>
              <a:rPr lang="en-US" dirty="0"/>
              <a:t>). Six thousand nine hundred and eleven illiterate residents aged 65 or older were investigated. Socio-demographic and dietary habits data were collected at baseline. The cognitive function of illiterate elderly persons was assessed using Chinese revised Mini Mental State Examination (</a:t>
            </a:r>
            <a:r>
              <a:rPr lang="en-US" dirty="0" err="1"/>
              <a:t>MMSE</a:t>
            </a:r>
            <a:r>
              <a:rPr lang="en-US" dirty="0"/>
              <a:t>-r) in 2002 and 2005. Cognitive decline was defined as </a:t>
            </a:r>
            <a:r>
              <a:rPr lang="en-US" dirty="0" err="1"/>
              <a:t>MMSE</a:t>
            </a:r>
            <a:r>
              <a:rPr lang="en-US" dirty="0"/>
              <a:t>-r score dropped to less than 18 at follow-up among those with normal cognitive function (MMSE-r≥18 at baseline). Odds ratios (OR) were calculated via logistic regression models.</a:t>
            </a:r>
          </a:p>
          <a:p>
            <a:endParaRPr lang="en-US" dirty="0"/>
          </a:p>
          <a:p>
            <a:r>
              <a:rPr lang="en-US" dirty="0"/>
              <a:t>Results: Five thousand six hundred and ninety one elderly were included in the current analysis. In bivariate analysis, cognitive decline was associated with gender, marital status ,financial status, smoking, drinking alcohol, drinking tea, eating fruits, vegetables, legumes, fishes, meat, egg and sugar. Multivariate logistic regression analysis found that always eating vegetable (Adjusted OR: 0.66; 95% confidence intervals, CI: 0.58, 0.75), always consuming legumes (AOR:0.78; 95% CI: 0.64, 0.96) were inversely associated with cognitive decline.</a:t>
            </a:r>
          </a:p>
          <a:p>
            <a:endParaRPr lang="en-US" dirty="0"/>
          </a:p>
          <a:p>
            <a:r>
              <a:rPr lang="en-US" dirty="0"/>
              <a:t>Conclusions: Lower intakes of vegetables and legumes were associated with cognitive decline among illiterate elderly Chinese. Dietary factors may be important for prevention cognitive decline.</a:t>
            </a:r>
          </a:p>
          <a:p>
            <a:endParaRPr lang="en-US" dirty="0"/>
          </a:p>
          <a:p>
            <a:endParaRPr lang="en-US" dirty="0"/>
          </a:p>
        </p:txBody>
      </p:sp>
    </p:spTree>
    <p:extLst>
      <p:ext uri="{BB962C8B-B14F-4D97-AF65-F5344CB8AC3E}">
        <p14:creationId xmlns:p14="http://schemas.microsoft.com/office/powerpoint/2010/main" val="79787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rPr lang="en-US" dirty="0"/>
              <a:t>Red clover: (</a:t>
            </a:r>
            <a:r>
              <a:rPr lang="en-US" dirty="0" err="1"/>
              <a:t>Trifolium</a:t>
            </a:r>
            <a:r>
              <a:rPr lang="en-US" dirty="0"/>
              <a:t> </a:t>
            </a:r>
            <a:r>
              <a:rPr lang="en-US" dirty="0" err="1"/>
              <a:t>pratense</a:t>
            </a:r>
            <a:r>
              <a:rPr lang="en-US" dirty="0"/>
              <a:t>) protects neurons from glutamate (MSG) damage.  </a:t>
            </a:r>
            <a:r>
              <a:rPr lang="en-US" dirty="0" err="1"/>
              <a:t>Gotu</a:t>
            </a:r>
            <a:r>
              <a:rPr lang="en-US" dirty="0"/>
              <a:t> Kola: nullifies </a:t>
            </a:r>
            <a:r>
              <a:rPr lang="en-US" dirty="0" err="1"/>
              <a:t>aluminium</a:t>
            </a:r>
            <a:r>
              <a:rPr lang="en-US" dirty="0"/>
              <a:t> toxicity  and decreases amyloid levels.  Panax ginseng: significantly improves frontal lobe function in Alzheimer’s.  Ginkgo biloba: helps mild to moderate Alzheimer’s dementia.  </a:t>
            </a:r>
            <a:r>
              <a:rPr lang="en-US" dirty="0" err="1"/>
              <a:t>Huperzia</a:t>
            </a:r>
            <a:r>
              <a:rPr lang="en-US" dirty="0"/>
              <a:t> </a:t>
            </a:r>
            <a:r>
              <a:rPr lang="en-US" dirty="0" err="1"/>
              <a:t>serrata</a:t>
            </a:r>
            <a:r>
              <a:rPr lang="en-US" dirty="0"/>
              <a:t>: produces cognitive enhancement and improves memory.  Salvia officinalis: (Sage) improves cognitive function in Alzheimer's.  Horsetail: contains silica which reduces dementia and Alzheimer’s.  Turmeric, inhibits amyloid-</a:t>
            </a:r>
            <a:r>
              <a:rPr lang="el-GR" dirty="0"/>
              <a:t>β </a:t>
            </a:r>
            <a:r>
              <a:rPr lang="en-US" dirty="0"/>
              <a:t>plaque formation, binds copper, lowers cholesterol, and is an antioxidant.  Brahmi (Bacopa </a:t>
            </a:r>
            <a:r>
              <a:rPr lang="en-US" dirty="0" err="1"/>
              <a:t>monnieri</a:t>
            </a:r>
            <a:r>
              <a:rPr lang="en-US" dirty="0"/>
              <a:t>) reduces neuroinflammation, inhibitions Amyloid-</a:t>
            </a:r>
            <a:r>
              <a:rPr lang="el-GR" dirty="0"/>
              <a:t>β </a:t>
            </a:r>
            <a:r>
              <a:rPr lang="en-US" dirty="0"/>
              <a:t>aggregation and improves cognitive function and learning. ,  </a:t>
            </a:r>
            <a:r>
              <a:rPr lang="en-US" dirty="0" err="1"/>
              <a:t>Ashwagandha</a:t>
            </a:r>
            <a:r>
              <a:rPr lang="en-US" dirty="0"/>
              <a:t> (</a:t>
            </a:r>
            <a:r>
              <a:rPr lang="en-US" dirty="0" err="1"/>
              <a:t>Withania</a:t>
            </a:r>
            <a:r>
              <a:rPr lang="en-US" dirty="0"/>
              <a:t> </a:t>
            </a:r>
            <a:r>
              <a:rPr lang="en-US" dirty="0" err="1"/>
              <a:t>somnifera</a:t>
            </a:r>
            <a:r>
              <a:rPr lang="en-US" dirty="0"/>
              <a:t>) has the potential to reverse behavioral deficits, plaque pathology, and accumulation of </a:t>
            </a:r>
            <a:r>
              <a:rPr lang="el-GR" dirty="0"/>
              <a:t>β-</a:t>
            </a:r>
            <a:r>
              <a:rPr lang="en-US" dirty="0"/>
              <a:t>amyloid peptides (A</a:t>
            </a:r>
            <a:r>
              <a:rPr lang="el-GR" dirty="0"/>
              <a:t>β) </a:t>
            </a:r>
            <a:r>
              <a:rPr lang="en-US" dirty="0"/>
              <a:t>in the brain. </a:t>
            </a:r>
          </a:p>
          <a:p>
            <a:endParaRPr lang="en-AU" dirty="0"/>
          </a:p>
          <a:p>
            <a:r>
              <a:rPr dirty="0" err="1"/>
              <a:t>Huperzia</a:t>
            </a:r>
            <a:r>
              <a:rPr dirty="0"/>
              <a:t> </a:t>
            </a:r>
            <a:r>
              <a:rPr dirty="0" err="1"/>
              <a:t>serrata</a:t>
            </a:r>
            <a:r>
              <a:rPr dirty="0"/>
              <a:t>: produces cognitive enhancement and improves memory.</a:t>
            </a:r>
          </a:p>
          <a:p>
            <a:r>
              <a:rPr dirty="0"/>
              <a:t>Salvia officinalis: (Sage) improves cognitive function in Alzheimer’s.</a:t>
            </a:r>
          </a:p>
          <a:p>
            <a:endParaRPr dirty="0"/>
          </a:p>
          <a:p>
            <a:r>
              <a:rPr dirty="0"/>
              <a:t>Ginkgo biloba </a:t>
            </a:r>
          </a:p>
          <a:p>
            <a:r>
              <a:rPr dirty="0" err="1"/>
              <a:t>pii</a:t>
            </a:r>
            <a:r>
              <a:rPr dirty="0"/>
              <a:t>: E589. </a:t>
            </a:r>
            <a:r>
              <a:rPr dirty="0" err="1"/>
              <a:t>doi</a:t>
            </a:r>
            <a:r>
              <a:rPr dirty="0"/>
              <a:t>: 10.3390/nu10050589.</a:t>
            </a:r>
          </a:p>
          <a:p>
            <a:r>
              <a:rPr dirty="0"/>
              <a:t>Li H, Sun X, Yu F, Xu L, </a:t>
            </a:r>
            <a:r>
              <a:rPr dirty="0" err="1"/>
              <a:t>Miu</a:t>
            </a:r>
            <a:r>
              <a:rPr dirty="0"/>
              <a:t> J, Xiao P. In Silico Investigation of the Pharmacological Mechanisms of Beneficial Effects of Ginkgo biloba L. on Alzheimer's Disease. Nutrients. 2018 May 10;10(5).</a:t>
            </a:r>
          </a:p>
          <a:p>
            <a:r>
              <a:rPr dirty="0"/>
              <a:t>Author information</a:t>
            </a:r>
          </a:p>
          <a:p>
            <a:r>
              <a:rPr dirty="0"/>
              <a:t>Abstract</a:t>
            </a:r>
          </a:p>
          <a:p>
            <a:r>
              <a:rPr dirty="0"/>
              <a:t>Based on compelling experimental and clinical evidence, Ginkgo biloba L. exerts a beneficial effect in ameliorating mild to moderate dementia in patients with Alzheimer’s disease (AD) and other neurological disorders, although the pharmacological mechanisms remain unknown. In the present study, compounds, their putative target proteins identified using an inverse docking approach, and clinically tested AD-related target proteins were systematically integrated together with applicable bioinformatics methods in silico. The results suggested that the beneficial effects of G. biloba on AD may be contributed by the regulation of hormone sensitivity, improvements in endocrine homeostasis, maintenance of endothelial microvascular integrity, and proteolysis of tau proteins, particularly prior to amyloid &amp;beta;-protein (</a:t>
            </a:r>
            <a:r>
              <a:rPr dirty="0" err="1"/>
              <a:t>A&amp;beta</a:t>
            </a:r>
            <a:r>
              <a:rPr dirty="0"/>
              <a:t>;) plaque formation. Moreover, we identified six putative protein targets that are significantly related to AD, but have not been researched or have had only preliminary studies conducted on the anti-AD effects of G. biloba. These mechanisms and protein targets are very significant for future scientific research. In addition, the existing mechanisms were also verified, such as the reduction of oxidative stress, anti-apoptotic effects, and protective effects against </a:t>
            </a:r>
            <a:r>
              <a:rPr dirty="0" err="1"/>
              <a:t>amyloidogenesis</a:t>
            </a:r>
            <a:r>
              <a:rPr dirty="0"/>
              <a:t> and </a:t>
            </a:r>
            <a:r>
              <a:rPr dirty="0" err="1"/>
              <a:t>A&amp;beta</a:t>
            </a:r>
            <a:r>
              <a:rPr dirty="0"/>
              <a:t>; aggregation. The discoveries summarized here may provide a macroscopic perspective that will improve our understanding of the molecular mechanism of medicinal plants or dietary supplements, as well as new clues for the future development of therapeutic strategies for AD.</a:t>
            </a:r>
          </a:p>
          <a:p>
            <a:r>
              <a:rPr dirty="0"/>
              <a:t>KEYWORDS:</a:t>
            </a:r>
          </a:p>
          <a:p>
            <a:r>
              <a:rPr dirty="0"/>
              <a:t>Alzheimer’s disease; Ginkgo biloba L.; alternative therapies; dietary supplements; inverse docking; medicine food homology; systems pharmacology</a:t>
            </a:r>
          </a:p>
          <a:p>
            <a:r>
              <a:rPr dirty="0" err="1"/>
              <a:t>PMID</a:t>
            </a:r>
            <a:r>
              <a:rPr dirty="0"/>
              <a:t>: 29747475 </a:t>
            </a:r>
          </a:p>
          <a:p>
            <a:endParaRPr dirty="0"/>
          </a:p>
          <a:p>
            <a:endParaRPr dirty="0"/>
          </a:p>
          <a:p>
            <a:r>
              <a:rPr dirty="0" err="1"/>
              <a:t>Huperzia</a:t>
            </a:r>
            <a:r>
              <a:rPr dirty="0"/>
              <a:t> </a:t>
            </a:r>
            <a:r>
              <a:rPr dirty="0" err="1"/>
              <a:t>serrata</a:t>
            </a:r>
            <a:endParaRPr dirty="0"/>
          </a:p>
          <a:p>
            <a:r>
              <a:rPr dirty="0" err="1"/>
              <a:t>doi</a:t>
            </a:r>
            <a:r>
              <a:rPr dirty="0"/>
              <a:t>: 10.1002/cbdv.201000269.</a:t>
            </a:r>
          </a:p>
          <a:p>
            <a:r>
              <a:rPr dirty="0"/>
              <a:t>Ha GT, Wong </a:t>
            </a:r>
            <a:r>
              <a:rPr dirty="0" err="1"/>
              <a:t>RK</a:t>
            </a:r>
            <a:r>
              <a:rPr dirty="0"/>
              <a:t>, Zhang Y. </a:t>
            </a:r>
            <a:r>
              <a:rPr dirty="0" err="1"/>
              <a:t>Huperzine</a:t>
            </a:r>
            <a:r>
              <a:rPr dirty="0"/>
              <a:t> a as potential treatment of Alzheimer's disease: an assessment on chemistry, pharmacology, and clinical studies. </a:t>
            </a:r>
            <a:r>
              <a:rPr dirty="0" err="1"/>
              <a:t>Chem</a:t>
            </a:r>
            <a:r>
              <a:rPr dirty="0"/>
              <a:t> </a:t>
            </a:r>
            <a:r>
              <a:rPr dirty="0" err="1"/>
              <a:t>Biodivers</a:t>
            </a:r>
            <a:r>
              <a:rPr dirty="0"/>
              <a:t>. 2011 Jul;8(7):1189-204.</a:t>
            </a:r>
          </a:p>
          <a:p>
            <a:endParaRPr dirty="0"/>
          </a:p>
          <a:p>
            <a:r>
              <a:rPr dirty="0"/>
              <a:t>Author information</a:t>
            </a:r>
          </a:p>
          <a:p>
            <a:r>
              <a:rPr dirty="0"/>
              <a:t>Abstract</a:t>
            </a:r>
          </a:p>
          <a:p>
            <a:r>
              <a:rPr dirty="0"/>
              <a:t>Alzheimer's disease (AD) is the fourth leading cause of death in adults, characterized by hallmark </a:t>
            </a:r>
            <a:r>
              <a:rPr dirty="0" err="1"/>
              <a:t>neuritic</a:t>
            </a:r>
            <a:r>
              <a:rPr dirty="0"/>
              <a:t> plaques and neurofibrillary tangles. Current treatments focus only on symptom relief. As a possible new treatment option for AD, </a:t>
            </a:r>
            <a:r>
              <a:rPr dirty="0" err="1"/>
              <a:t>huperzine</a:t>
            </a:r>
            <a:r>
              <a:rPr dirty="0"/>
              <a:t> A's chemistry, pharmacology, and clinical effectiveness are assessed. The chemical synthesis of </a:t>
            </a:r>
            <a:r>
              <a:rPr dirty="0" err="1"/>
              <a:t>huperzine</a:t>
            </a:r>
            <a:r>
              <a:rPr dirty="0"/>
              <a:t> A has been optimized, while an in vitro technique has provided a renewable plant source. Pharmacological studies showed that the drug inhibits the enzyme acetylcholinesterase reversibly and selectively. </a:t>
            </a:r>
            <a:r>
              <a:rPr dirty="0" err="1"/>
              <a:t>Huperzine</a:t>
            </a:r>
            <a:r>
              <a:rPr dirty="0"/>
              <a:t> A also displayed good pharmacokinetics with a rapid absorption and a wide distribution in the body at a low to moderate rate of elimination. Presently, inadequate toxicity data in human have been reported, yet animal studies demonstrated mild to moderate cholinergic side effects at therapeutic doses. Previous clinical trials have shown improvement in memory function using </a:t>
            </a:r>
            <a:r>
              <a:rPr dirty="0" err="1"/>
              <a:t>MMSE</a:t>
            </a:r>
            <a:r>
              <a:rPr dirty="0"/>
              <a:t>, </a:t>
            </a:r>
            <a:r>
              <a:rPr dirty="0" err="1"/>
              <a:t>MQ</a:t>
            </a:r>
            <a:r>
              <a:rPr dirty="0"/>
              <a:t>, ADAS-COG, and ADL tests. In an unpublished phase II clinical trial, the ADAS-COG and </a:t>
            </a:r>
            <a:r>
              <a:rPr dirty="0" err="1"/>
              <a:t>MMSE</a:t>
            </a:r>
            <a:r>
              <a:rPr dirty="0"/>
              <a:t> tests indicated cognitive enhancement at a dose of 0.4 mg, yet no improvement was observed at a dose of 0.2 mg. The </a:t>
            </a:r>
            <a:r>
              <a:rPr dirty="0" err="1"/>
              <a:t>MMSE</a:t>
            </a:r>
            <a:r>
              <a:rPr dirty="0"/>
              <a:t> scores indicated cognitive enhancement at 0.4 mg. Promising data suggested that </a:t>
            </a:r>
            <a:r>
              <a:rPr dirty="0" err="1"/>
              <a:t>huperzine</a:t>
            </a:r>
            <a:r>
              <a:rPr dirty="0"/>
              <a:t> A is well tolerated at doses up to 0.4 mg for 24 weeks. Therefore, </a:t>
            </a:r>
            <a:r>
              <a:rPr dirty="0" err="1"/>
              <a:t>huperzine</a:t>
            </a:r>
            <a:r>
              <a:rPr dirty="0"/>
              <a:t> A seems to be a potential treatment option for AD.</a:t>
            </a:r>
          </a:p>
          <a:p>
            <a:r>
              <a:rPr dirty="0" err="1"/>
              <a:t>PMID</a:t>
            </a:r>
            <a:r>
              <a:rPr dirty="0"/>
              <a:t>: 21766442 </a:t>
            </a:r>
          </a:p>
          <a:p>
            <a:r>
              <a:rPr dirty="0"/>
              <a:t> </a:t>
            </a:r>
          </a:p>
          <a:p>
            <a:r>
              <a:rPr dirty="0"/>
              <a:t>Salvia officinalis </a:t>
            </a:r>
          </a:p>
          <a:p>
            <a:endParaRPr dirty="0"/>
          </a:p>
          <a:p>
            <a:endParaRPr dirty="0"/>
          </a:p>
          <a:p>
            <a:r>
              <a:rPr dirty="0" err="1"/>
              <a:t>Akhondzadeh</a:t>
            </a:r>
            <a:r>
              <a:rPr dirty="0"/>
              <a:t> S, </a:t>
            </a:r>
            <a:r>
              <a:rPr dirty="0" err="1"/>
              <a:t>Noroozian</a:t>
            </a:r>
            <a:r>
              <a:rPr dirty="0"/>
              <a:t> M, </a:t>
            </a:r>
            <a:r>
              <a:rPr dirty="0" err="1"/>
              <a:t>Mohammadi</a:t>
            </a:r>
            <a:r>
              <a:rPr dirty="0"/>
              <a:t> M, </a:t>
            </a:r>
            <a:r>
              <a:rPr dirty="0" err="1"/>
              <a:t>Ohadinia</a:t>
            </a:r>
            <a:r>
              <a:rPr dirty="0"/>
              <a:t> S, </a:t>
            </a:r>
            <a:r>
              <a:rPr dirty="0" err="1"/>
              <a:t>Jamshidi</a:t>
            </a:r>
            <a:r>
              <a:rPr dirty="0"/>
              <a:t> AH, </a:t>
            </a:r>
            <a:r>
              <a:rPr dirty="0" err="1"/>
              <a:t>Khani</a:t>
            </a:r>
            <a:r>
              <a:rPr dirty="0"/>
              <a:t> M. Salvia officinalis extract in the treatment of patients with mild to moderate Alzheimer's disease: a double blind, randomized and placebo-controlled trial. J </a:t>
            </a:r>
            <a:r>
              <a:rPr dirty="0" err="1"/>
              <a:t>Clin</a:t>
            </a:r>
            <a:r>
              <a:rPr dirty="0"/>
              <a:t> Pharm </a:t>
            </a:r>
            <a:r>
              <a:rPr dirty="0" err="1"/>
              <a:t>Ther</a:t>
            </a:r>
            <a:r>
              <a:rPr dirty="0"/>
              <a:t>. 2003 Feb;28(1):53-9.</a:t>
            </a:r>
          </a:p>
          <a:p>
            <a:endParaRPr dirty="0"/>
          </a:p>
          <a:p>
            <a:r>
              <a:rPr dirty="0"/>
              <a:t>Author information</a:t>
            </a:r>
          </a:p>
          <a:p>
            <a:endParaRPr dirty="0"/>
          </a:p>
          <a:p>
            <a:endParaRPr dirty="0"/>
          </a:p>
          <a:p>
            <a:r>
              <a:rPr dirty="0"/>
              <a:t>Abstract</a:t>
            </a:r>
          </a:p>
          <a:p>
            <a:r>
              <a:rPr dirty="0"/>
              <a:t>BACKGROUND:</a:t>
            </a:r>
          </a:p>
          <a:p>
            <a:r>
              <a:rPr dirty="0"/>
              <a:t>Alzheimer's disease is characterized by a slow, progressive decline in cognitive function and </a:t>
            </a:r>
            <a:r>
              <a:rPr dirty="0" err="1"/>
              <a:t>behaviour</a:t>
            </a:r>
            <a:r>
              <a:rPr dirty="0"/>
              <a:t>. Acetylcholine esterase inhibitors are the only agents approved by the Food and Drug Administration for the treatment of Alzheimer's disease. All other agents prescribed for the treatment of Alzheimer's disease are used on an off-label basis. Current research into new drugs is focused on agents that will prevent, slow down and/or halt the progress of the disease process. Salvia officinalis has been used in herbal medicine for many centuries. It has been suggested, on the basis of traditional medicine, its in vitro cholinergic binding properties and modulation of mood and cognitive performance in humans, that Salvia officinalis might potentially provide a novel natural treatment for Alzheimer's disease. The objective of this study was to assess the efficacy and safety of Salvia officinalis extract using a fixed dose (60 drops/day), in patients with mild to moderate Alzheimer's disease, over a 4-month period.</a:t>
            </a:r>
          </a:p>
          <a:p>
            <a:r>
              <a:rPr dirty="0"/>
              <a:t>METHODS:</a:t>
            </a:r>
          </a:p>
          <a:p>
            <a:r>
              <a:rPr dirty="0"/>
              <a:t>This was a 4-month, parallel group, placebo-controlled trial undertaken in three </a:t>
            </a:r>
            <a:r>
              <a:rPr dirty="0" err="1"/>
              <a:t>centres</a:t>
            </a:r>
            <a:r>
              <a:rPr dirty="0"/>
              <a:t> in Tehran, Iran. Patients with mild to moderate Alzheimer's disease aged between 65 and 80 years (n = 42, 18 women) with a score of &gt; or = 12 on the cognitive subscale of Alzheimer's Disease Assessment Scale (ADAS-cog) and &lt; or = 2 on the Clinical Dementia Rating (</a:t>
            </a:r>
            <a:r>
              <a:rPr dirty="0" err="1"/>
              <a:t>CDR</a:t>
            </a:r>
            <a:r>
              <a:rPr dirty="0"/>
              <a:t>) were randomized to placebo or fixed dose of S. officinalis extract. Over the 16 weeks, the main efficacy measures were the change in the ADAS-cog and </a:t>
            </a:r>
            <a:r>
              <a:rPr dirty="0" err="1"/>
              <a:t>CDR</a:t>
            </a:r>
            <a:r>
              <a:rPr dirty="0"/>
              <a:t>-Sum of Boxes scores compared with baseline. In addition, side-effects were systematically recorded throughout the study using a checklist.</a:t>
            </a:r>
          </a:p>
          <a:p>
            <a:r>
              <a:rPr dirty="0"/>
              <a:t>RESULTS:</a:t>
            </a:r>
          </a:p>
          <a:p>
            <a:r>
              <a:rPr dirty="0"/>
              <a:t>At 4 months, S. officinalis extract produced a significant better outcome on cognitive functions than placebo (ADAS-cog: F = 4.77, </a:t>
            </a:r>
            <a:r>
              <a:rPr dirty="0" err="1"/>
              <a:t>d.f.</a:t>
            </a:r>
            <a:r>
              <a:rPr dirty="0"/>
              <a:t> = 1, P = 0.03) (</a:t>
            </a:r>
            <a:r>
              <a:rPr dirty="0" err="1"/>
              <a:t>CDR</a:t>
            </a:r>
            <a:r>
              <a:rPr dirty="0"/>
              <a:t>-SB: F = 10.84, </a:t>
            </a:r>
            <a:r>
              <a:rPr dirty="0" err="1"/>
              <a:t>d.f.</a:t>
            </a:r>
            <a:r>
              <a:rPr dirty="0"/>
              <a:t> = 1, P &lt; 0.003). There were no significant differences in the two groups in terms of observed side-effects except agitation that appears to be more frequent in the placebo group (P = 0.09).</a:t>
            </a:r>
          </a:p>
          <a:p>
            <a:r>
              <a:rPr dirty="0"/>
              <a:t>CONCLUSIONS:</a:t>
            </a:r>
          </a:p>
          <a:p>
            <a:r>
              <a:rPr dirty="0"/>
              <a:t>The results of this study indicate the efficacy of S. officinalis extract in the management of mild to moderate Alzheimer's disease. Moreover, S. officinalis may well reduce agitation of patients but this needs to be confirmed.</a:t>
            </a:r>
          </a:p>
          <a:p>
            <a:endParaRPr dirty="0"/>
          </a:p>
          <a:p>
            <a:r>
              <a:rPr dirty="0"/>
              <a:t>Crocus sativus </a:t>
            </a:r>
          </a:p>
          <a:p>
            <a:endParaRPr dirty="0"/>
          </a:p>
          <a:p>
            <a:r>
              <a:rPr dirty="0"/>
              <a:t>Panax ginseng </a:t>
            </a:r>
          </a:p>
          <a:p>
            <a:r>
              <a:rPr dirty="0" err="1"/>
              <a:t>doi</a:t>
            </a:r>
            <a:r>
              <a:rPr dirty="0"/>
              <a:t>: 10.1089/acm.2015.0265. </a:t>
            </a:r>
            <a:r>
              <a:rPr dirty="0" err="1"/>
              <a:t>Epub</a:t>
            </a:r>
            <a:r>
              <a:rPr dirty="0"/>
              <a:t> 2016 Mar 14.</a:t>
            </a:r>
          </a:p>
          <a:p>
            <a:r>
              <a:rPr dirty="0" err="1"/>
              <a:t>Heo</a:t>
            </a:r>
            <a:r>
              <a:rPr dirty="0"/>
              <a:t> JH, Park MH, Lee JH. Effect of Korean Red Ginseng on Cognitive Function and Quantitative EEG in Patients with Alzheimer's Disease: A Preliminary Study. J </a:t>
            </a:r>
            <a:r>
              <a:rPr dirty="0" err="1"/>
              <a:t>Altern</a:t>
            </a:r>
            <a:r>
              <a:rPr dirty="0"/>
              <a:t> Complement Med. 2016 Apr;22(4):280-5.</a:t>
            </a:r>
          </a:p>
          <a:p>
            <a:endParaRPr dirty="0"/>
          </a:p>
          <a:p>
            <a:r>
              <a:rPr dirty="0"/>
              <a:t>Author information</a:t>
            </a:r>
          </a:p>
          <a:p>
            <a:endParaRPr dirty="0"/>
          </a:p>
          <a:p>
            <a:endParaRPr dirty="0"/>
          </a:p>
          <a:p>
            <a:r>
              <a:rPr dirty="0"/>
              <a:t>Abstract</a:t>
            </a:r>
          </a:p>
          <a:p>
            <a:r>
              <a:rPr dirty="0"/>
              <a:t>BACKGROUND:</a:t>
            </a:r>
          </a:p>
          <a:p>
            <a:r>
              <a:rPr dirty="0"/>
              <a:t>Korean red ginseng (</a:t>
            </a:r>
            <a:r>
              <a:rPr dirty="0" err="1"/>
              <a:t>KRG</a:t>
            </a:r>
            <a:r>
              <a:rPr dirty="0"/>
              <a:t>) has a nootropic effect. This study assessed the efficacy of </a:t>
            </a:r>
            <a:r>
              <a:rPr dirty="0" err="1"/>
              <a:t>KRG</a:t>
            </a:r>
            <a:r>
              <a:rPr dirty="0"/>
              <a:t> on cognitive function and quantitative electroencephalography (EEG) in patients with Alzheimer's disease (AD).</a:t>
            </a:r>
          </a:p>
          <a:p>
            <a:r>
              <a:rPr dirty="0"/>
              <a:t>METHODS:</a:t>
            </a:r>
          </a:p>
          <a:p>
            <a:r>
              <a:rPr dirty="0"/>
              <a:t>Fourteen patients with AD (mean age, 74.93 years; 11 women and 3 men) were recruited and treated with </a:t>
            </a:r>
            <a:r>
              <a:rPr dirty="0" err="1"/>
              <a:t>KRG</a:t>
            </a:r>
            <a:r>
              <a:rPr dirty="0"/>
              <a:t> (4.5 g per day) for 12 weeks. Cognitive function was assessed by the Korean Mini-Mental State Examination (K-</a:t>
            </a:r>
            <a:r>
              <a:rPr dirty="0" err="1"/>
              <a:t>MMSE</a:t>
            </a:r>
            <a:r>
              <a:rPr dirty="0"/>
              <a:t>) and the Frontal Assessment Battery (FAB). EEG performed before and after treatment were analyzed with quantitative spectral analysis.</a:t>
            </a:r>
          </a:p>
          <a:p>
            <a:r>
              <a:rPr dirty="0"/>
              <a:t>RESULTS:</a:t>
            </a:r>
          </a:p>
          <a:p>
            <a:r>
              <a:rPr dirty="0"/>
              <a:t>The FAB score improved significantly after 12 weeks of treatment. In the relative power spectrum analysis performed according to responsiveness, alpha power increased significantly in the right temporal area of the responders. The increments of relative alpha power in the right temporal, parietal, and occipital areas were significantly higher in the responders than the </a:t>
            </a:r>
            <a:r>
              <a:rPr dirty="0" err="1"/>
              <a:t>nonresponders</a:t>
            </a:r>
            <a:r>
              <a:rPr dirty="0"/>
              <a:t>.</a:t>
            </a:r>
          </a:p>
          <a:p>
            <a:r>
              <a:rPr dirty="0"/>
              <a:t>CONCLUSIONS:</a:t>
            </a:r>
          </a:p>
          <a:p>
            <a:r>
              <a:rPr dirty="0"/>
              <a:t>This study indicates the efficacy of </a:t>
            </a:r>
            <a:r>
              <a:rPr dirty="0" err="1"/>
              <a:t>KRG</a:t>
            </a:r>
            <a:r>
              <a:rPr dirty="0"/>
              <a:t> on frontal lobe function in AD, related to increasing relative alpha power.</a:t>
            </a:r>
          </a:p>
          <a:p>
            <a:r>
              <a:rPr dirty="0" err="1"/>
              <a:t>PMID</a:t>
            </a:r>
            <a:r>
              <a:rPr dirty="0"/>
              <a:t>: 26974484 Polygala </a:t>
            </a:r>
            <a:r>
              <a:rPr dirty="0" err="1"/>
              <a:t>tenuifolia</a:t>
            </a:r>
            <a:r>
              <a:rPr dirty="0"/>
              <a:t> </a:t>
            </a:r>
          </a:p>
          <a:p>
            <a:endParaRPr dirty="0"/>
          </a:p>
          <a:p>
            <a:r>
              <a:rPr dirty="0" err="1"/>
              <a:t>Gotu</a:t>
            </a:r>
            <a:r>
              <a:rPr dirty="0"/>
              <a:t> Kola </a:t>
            </a:r>
            <a:r>
              <a:rPr dirty="0" err="1"/>
              <a:t>Centella</a:t>
            </a:r>
            <a:r>
              <a:rPr dirty="0"/>
              <a:t> </a:t>
            </a:r>
            <a:r>
              <a:rPr dirty="0" err="1"/>
              <a:t>asiatica</a:t>
            </a:r>
            <a:r>
              <a:rPr dirty="0"/>
              <a:t> </a:t>
            </a:r>
          </a:p>
          <a:p>
            <a:endParaRPr dirty="0"/>
          </a:p>
          <a:p>
            <a:endParaRPr dirty="0"/>
          </a:p>
          <a:p>
            <a:r>
              <a:rPr dirty="0"/>
              <a:t>Ahmad Rather M, Justin </a:t>
            </a:r>
            <a:r>
              <a:rPr dirty="0" err="1"/>
              <a:t>Thenmozhi</a:t>
            </a:r>
            <a:r>
              <a:rPr dirty="0"/>
              <a:t> A, </a:t>
            </a:r>
            <a:r>
              <a:rPr dirty="0" err="1"/>
              <a:t>Manivasagam</a:t>
            </a:r>
            <a:r>
              <a:rPr dirty="0"/>
              <a:t> T, </a:t>
            </a:r>
            <a:r>
              <a:rPr dirty="0" err="1"/>
              <a:t>Nataraj</a:t>
            </a:r>
            <a:r>
              <a:rPr dirty="0"/>
              <a:t> J, Essa MM, Chidambaram SB. Asiatic acid nullified </a:t>
            </a:r>
            <a:r>
              <a:rPr dirty="0" err="1"/>
              <a:t>aluminium</a:t>
            </a:r>
            <a:r>
              <a:rPr dirty="0"/>
              <a:t> toxicity in in vitro model of Alzheimer's disease. Front </a:t>
            </a:r>
            <a:r>
              <a:rPr dirty="0" err="1"/>
              <a:t>Biosci</a:t>
            </a:r>
            <a:r>
              <a:rPr dirty="0"/>
              <a:t> (Elite Ed). 2018 Jan 1;10:287-299.</a:t>
            </a:r>
          </a:p>
          <a:p>
            <a:endParaRPr dirty="0"/>
          </a:p>
          <a:p>
            <a:r>
              <a:rPr dirty="0"/>
              <a:t>Abstract</a:t>
            </a:r>
          </a:p>
          <a:p>
            <a:r>
              <a:rPr dirty="0" err="1"/>
              <a:t>Aluminium</a:t>
            </a:r>
            <a:r>
              <a:rPr dirty="0"/>
              <a:t> (Al) is a ubiquitously distributed environmental toxicant that lacks biological functions; however, its accumulation in the brain has been demonstrated to be linked to several neuropathological conditions particularly Alzheimer's disease (AD). Asiatic acid (AA), a triterpene extracted from </a:t>
            </a:r>
            <a:r>
              <a:rPr dirty="0" err="1"/>
              <a:t>Centella</a:t>
            </a:r>
            <a:r>
              <a:rPr dirty="0"/>
              <a:t> </a:t>
            </a:r>
            <a:r>
              <a:rPr dirty="0" err="1"/>
              <a:t>asiatica</a:t>
            </a:r>
            <a:r>
              <a:rPr dirty="0"/>
              <a:t>, has been reported to cross the blood brain barrier and also displayed antioxidant and neuroprotective activities. The present study was aimed to explore the neuroprotective effect of AA against </a:t>
            </a:r>
            <a:r>
              <a:rPr dirty="0" err="1"/>
              <a:t>aluminium</a:t>
            </a:r>
            <a:r>
              <a:rPr dirty="0"/>
              <a:t> maltolate (Al(mal)3) induced neurotoxicity by assessing cell viability, mitochondrial membrane potential, levels of reactive oxygen species (ROS), DNA damage and apoptosis (Hoechst and dual staining, comet assay; expressions of pro-apoptotic, anti-apoptotic and signaling indices) via </a:t>
            </a:r>
            <a:r>
              <a:rPr dirty="0" err="1"/>
              <a:t>AKT</a:t>
            </a:r>
            <a:r>
              <a:rPr dirty="0"/>
              <a:t>/GSK-3β signaling pathway in SH-</a:t>
            </a:r>
            <a:r>
              <a:rPr dirty="0" err="1"/>
              <a:t>SY</a:t>
            </a:r>
            <a:r>
              <a:rPr dirty="0"/>
              <a:t> 5Y  neuroblastoma cells. Pre-treatment with AA significantly enhanced cell viability, attenuated rotenone-induced ROS, mitochondrial membrane dysfunction and apoptosis regulating </a:t>
            </a:r>
            <a:r>
              <a:rPr dirty="0" err="1"/>
              <a:t>AKT</a:t>
            </a:r>
            <a:r>
              <a:rPr dirty="0"/>
              <a:t>/GSK-3β signaling pathway. Downregulation of Al induced neurodegeneration may be one of the approaches to control the impairment of metal ion homeostasis leading to neuronal injury in  early development of AD. However, more extensive work in animal model is desirable to confirm its neuroprotective action.</a:t>
            </a:r>
          </a:p>
          <a:p>
            <a:r>
              <a:rPr dirty="0" err="1"/>
              <a:t>PMID</a:t>
            </a:r>
            <a:r>
              <a:rPr dirty="0"/>
              <a:t>: 28930619</a:t>
            </a:r>
          </a:p>
          <a:p>
            <a:r>
              <a:rPr dirty="0"/>
              <a:t>Select item 28930532</a:t>
            </a:r>
          </a:p>
          <a:p>
            <a:endParaRPr dirty="0"/>
          </a:p>
          <a:p>
            <a:r>
              <a:rPr dirty="0"/>
              <a:t>Front </a:t>
            </a:r>
            <a:r>
              <a:rPr dirty="0" err="1"/>
              <a:t>Biosci</a:t>
            </a:r>
            <a:r>
              <a:rPr dirty="0"/>
              <a:t> (</a:t>
            </a:r>
            <a:r>
              <a:rPr dirty="0" err="1"/>
              <a:t>Schol</a:t>
            </a:r>
            <a:r>
              <a:rPr dirty="0"/>
              <a:t> Ed). 2018 Jan 1;10:262-275.</a:t>
            </a:r>
          </a:p>
          <a:p>
            <a:r>
              <a:rPr dirty="0"/>
              <a:t>Neuroprotective role of Asiatic acid in </a:t>
            </a:r>
            <a:r>
              <a:rPr dirty="0" err="1"/>
              <a:t>aluminium</a:t>
            </a:r>
            <a:r>
              <a:rPr dirty="0"/>
              <a:t> chloride induced rat model of Alzheimer's disease.</a:t>
            </a:r>
          </a:p>
          <a:p>
            <a:r>
              <a:rPr dirty="0"/>
              <a:t>Ahmad Rather M1, Justin </a:t>
            </a:r>
            <a:r>
              <a:rPr dirty="0" err="1"/>
              <a:t>Thenmozhi</a:t>
            </a:r>
            <a:r>
              <a:rPr dirty="0"/>
              <a:t> A2, </a:t>
            </a:r>
            <a:r>
              <a:rPr dirty="0" err="1"/>
              <a:t>Manivasagam</a:t>
            </a:r>
            <a:r>
              <a:rPr dirty="0"/>
              <a:t> T3, </a:t>
            </a:r>
            <a:r>
              <a:rPr dirty="0" err="1"/>
              <a:t>Dhivya</a:t>
            </a:r>
            <a:r>
              <a:rPr dirty="0"/>
              <a:t> Bharathi M1, Essa MM4, Guillemin GJ5.</a:t>
            </a:r>
          </a:p>
          <a:p>
            <a:r>
              <a:rPr dirty="0"/>
              <a:t>Abstract</a:t>
            </a:r>
          </a:p>
          <a:p>
            <a:r>
              <a:rPr dirty="0"/>
              <a:t>Alzheimer's disease (AD) is the most common form of dementia, characterized by memory loss, cognitive impairment and personality disorders accompanied by diffuse structural abnormalities in the brain of elderly people. The current investigation explored the neuroprotective potential of </a:t>
            </a:r>
            <a:r>
              <a:rPr dirty="0" err="1"/>
              <a:t>asiatic</a:t>
            </a:r>
            <a:r>
              <a:rPr dirty="0"/>
              <a:t> acid (AA), a natural triterpene of </a:t>
            </a:r>
            <a:r>
              <a:rPr dirty="0" err="1"/>
              <a:t>Centella</a:t>
            </a:r>
            <a:r>
              <a:rPr dirty="0"/>
              <a:t> </a:t>
            </a:r>
            <a:r>
              <a:rPr dirty="0" err="1"/>
              <a:t>asiatica</a:t>
            </a:r>
            <a:r>
              <a:rPr dirty="0"/>
              <a:t> on </a:t>
            </a:r>
            <a:r>
              <a:rPr dirty="0" err="1"/>
              <a:t>aluminium</a:t>
            </a:r>
            <a:r>
              <a:rPr dirty="0"/>
              <a:t> chloride (AlCl3) induced rat model of AD. Oral administration of AlCl3 (100 mg/kg </a:t>
            </a:r>
            <a:r>
              <a:rPr dirty="0" err="1"/>
              <a:t>b.w</a:t>
            </a:r>
            <a:r>
              <a:rPr dirty="0"/>
              <a:t>.) for 42 days significantly elevated the levels of Al, activity of acetyl cholinesterase and expressions of amyloid precursor protein, amyloid beta1-42, beta and gamma secretases, glial fibrillary acidic protein, ionized calcium binding adaptor molecule 1, interleukins -1β, 6, 4, 2, tumor necrosis factor alpha, inducible nitric oxide synthase, nuclear factor- k beta and cyclooxygenase-2 in the hippocampus and cortex  compared to the control group. Our observations suggested that AA treatment mitigated AlCl3 induced AD associated pathologies, which might be due to its multiple pharmacological actions. Further studies are necessary in order to explore the link between AlCl3-mediated oxidative stress and associated apoptosis to establish its neuroprotective role in AD.</a:t>
            </a:r>
          </a:p>
          <a:p>
            <a:r>
              <a:rPr dirty="0" err="1"/>
              <a:t>PMID</a:t>
            </a:r>
            <a:r>
              <a:rPr dirty="0"/>
              <a:t>: 28930532</a:t>
            </a:r>
          </a:p>
          <a:p>
            <a:r>
              <a:rPr dirty="0"/>
              <a:t>[Indexed for MEDLINE]	</a:t>
            </a:r>
          </a:p>
          <a:p>
            <a:r>
              <a:rPr dirty="0"/>
              <a:t>Select item 22506133</a:t>
            </a:r>
          </a:p>
          <a:p>
            <a:endParaRPr dirty="0"/>
          </a:p>
          <a:p>
            <a:r>
              <a:rPr dirty="0" err="1"/>
              <a:t>Int</a:t>
            </a:r>
            <a:r>
              <a:rPr dirty="0"/>
              <a:t> J </a:t>
            </a:r>
            <a:r>
              <a:rPr dirty="0" err="1"/>
              <a:t>Alzheimers</a:t>
            </a:r>
            <a:r>
              <a:rPr dirty="0"/>
              <a:t> Dis. 2012;2012:381974. </a:t>
            </a:r>
            <a:r>
              <a:rPr dirty="0" err="1"/>
              <a:t>doi</a:t>
            </a:r>
            <a:r>
              <a:rPr dirty="0"/>
              <a:t>: 10.1155/2012/381974. </a:t>
            </a:r>
            <a:r>
              <a:rPr dirty="0" err="1"/>
              <a:t>Epub</a:t>
            </a:r>
            <a:r>
              <a:rPr dirty="0"/>
              <a:t> 2012 Feb 15.</a:t>
            </a:r>
          </a:p>
          <a:p>
            <a:r>
              <a:rPr dirty="0" err="1"/>
              <a:t>Centella</a:t>
            </a:r>
            <a:r>
              <a:rPr dirty="0"/>
              <a:t> </a:t>
            </a:r>
            <a:r>
              <a:rPr dirty="0" err="1"/>
              <a:t>asiatica</a:t>
            </a:r>
            <a:r>
              <a:rPr dirty="0"/>
              <a:t> Extract Improves Behavioral Deficits in a Mouse Model of Alzheimer's Disease: Investigation of a Possible Mechanism of Action.</a:t>
            </a:r>
          </a:p>
          <a:p>
            <a:r>
              <a:rPr dirty="0" err="1"/>
              <a:t>Soumyanath</a:t>
            </a:r>
            <a:r>
              <a:rPr dirty="0"/>
              <a:t> A1, Zhong </a:t>
            </a:r>
            <a:r>
              <a:rPr dirty="0" err="1"/>
              <a:t>YP</a:t>
            </a:r>
            <a:r>
              <a:rPr dirty="0"/>
              <a:t>, Henson E, Wadsworth T, Bishop J, Gold BG, Quinn </a:t>
            </a:r>
            <a:r>
              <a:rPr dirty="0" err="1"/>
              <a:t>JF</a:t>
            </a:r>
            <a:r>
              <a:rPr dirty="0"/>
              <a:t>.</a:t>
            </a:r>
          </a:p>
          <a:p>
            <a:r>
              <a:rPr dirty="0"/>
              <a:t>Abstract</a:t>
            </a:r>
          </a:p>
          <a:p>
            <a:r>
              <a:rPr dirty="0" err="1"/>
              <a:t>Centella</a:t>
            </a:r>
            <a:r>
              <a:rPr dirty="0"/>
              <a:t> </a:t>
            </a:r>
            <a:r>
              <a:rPr dirty="0" err="1"/>
              <a:t>asiatica</a:t>
            </a:r>
            <a:r>
              <a:rPr dirty="0"/>
              <a:t> (CA), commonly named </a:t>
            </a:r>
            <a:r>
              <a:rPr dirty="0" err="1"/>
              <a:t>gotu</a:t>
            </a:r>
            <a:r>
              <a:rPr dirty="0"/>
              <a:t> kola, is an Ayurvedic herb used to enhance memory and nerve function. To investigate the potential use of CA in Alzheimer's disease (AD), we examined the effects of a water extract of CA (</a:t>
            </a:r>
            <a:r>
              <a:rPr dirty="0" err="1"/>
              <a:t>GKW</a:t>
            </a:r>
            <a:r>
              <a:rPr dirty="0"/>
              <a:t>) in the Tg2576 mouse, a murine model of AD with high β-amyloid burden. Orally administered </a:t>
            </a:r>
            <a:r>
              <a:rPr dirty="0" err="1"/>
              <a:t>GKW</a:t>
            </a:r>
            <a:r>
              <a:rPr dirty="0"/>
              <a:t> attenuated β-amyloid-associated behavioral abnormalities in these mice. In vitro, </a:t>
            </a:r>
            <a:r>
              <a:rPr dirty="0" err="1"/>
              <a:t>GKW</a:t>
            </a:r>
            <a:r>
              <a:rPr dirty="0"/>
              <a:t> protected SH-SY5Y cells and MC65 human neuroblastoma cells from toxicity induced by exogenously added and endogenously generated β-amyloid, respectively. </a:t>
            </a:r>
            <a:r>
              <a:rPr dirty="0" err="1"/>
              <a:t>GKW</a:t>
            </a:r>
            <a:r>
              <a:rPr dirty="0"/>
              <a:t> prevented intracellular β-amyloid aggregate formation in MC65 cells. </a:t>
            </a:r>
            <a:r>
              <a:rPr dirty="0" err="1"/>
              <a:t>GKW</a:t>
            </a:r>
            <a:r>
              <a:rPr dirty="0"/>
              <a:t> did not show anticholinesterase activity or protect neurons from oxidative damage and glutamate toxicity, mechanisms of current AD therapies. </a:t>
            </a:r>
            <a:r>
              <a:rPr dirty="0" err="1"/>
              <a:t>GKW</a:t>
            </a:r>
            <a:r>
              <a:rPr dirty="0"/>
              <a:t> is rich in phenolic compounds and does not contain </a:t>
            </a:r>
            <a:r>
              <a:rPr dirty="0" err="1"/>
              <a:t>asiatic</a:t>
            </a:r>
            <a:r>
              <a:rPr dirty="0"/>
              <a:t> acid, a known CA neuroprotective triterpene. CA thus offers a unique therapeutic mechanism and novel active compounds of potential relevance to the treatment of AD.</a:t>
            </a:r>
          </a:p>
          <a:p>
            <a:r>
              <a:rPr dirty="0" err="1"/>
              <a:t>PMID</a:t>
            </a:r>
            <a:r>
              <a:rPr dirty="0"/>
              <a:t>: 22506133 </a:t>
            </a:r>
            <a:r>
              <a:rPr dirty="0" err="1"/>
              <a:t>PMCID</a:t>
            </a:r>
            <a:r>
              <a:rPr dirty="0"/>
              <a:t>: PMC3296229 </a:t>
            </a:r>
            <a:r>
              <a:rPr dirty="0" err="1"/>
              <a:t>DOI</a:t>
            </a:r>
            <a:r>
              <a:rPr dirty="0"/>
              <a:t>: 10.1155/2012/381974</a:t>
            </a:r>
          </a:p>
          <a:p>
            <a:r>
              <a:rPr dirty="0"/>
              <a:t>Free PMC Article</a:t>
            </a:r>
          </a:p>
          <a:p>
            <a:r>
              <a:rPr dirty="0"/>
              <a:t>Select item 19048607</a:t>
            </a:r>
          </a:p>
          <a:p>
            <a:endParaRPr dirty="0"/>
          </a:p>
          <a:p>
            <a:r>
              <a:rPr dirty="0" err="1"/>
              <a:t>doi</a:t>
            </a:r>
            <a:r>
              <a:rPr dirty="0"/>
              <a:t>: 10.1002/ptr.2405.</a:t>
            </a:r>
          </a:p>
          <a:p>
            <a:r>
              <a:rPr dirty="0" err="1"/>
              <a:t>Dhanasekaran</a:t>
            </a:r>
            <a:r>
              <a:rPr dirty="0"/>
              <a:t> M, Holcomb LA, </a:t>
            </a:r>
            <a:r>
              <a:rPr dirty="0" err="1"/>
              <a:t>Hitt</a:t>
            </a:r>
            <a:r>
              <a:rPr dirty="0"/>
              <a:t> AR, </a:t>
            </a:r>
            <a:r>
              <a:rPr dirty="0" err="1"/>
              <a:t>Tharakan</a:t>
            </a:r>
            <a:r>
              <a:rPr dirty="0"/>
              <a:t> B, Porter </a:t>
            </a:r>
            <a:r>
              <a:rPr dirty="0" err="1"/>
              <a:t>JW</a:t>
            </a:r>
            <a:r>
              <a:rPr dirty="0"/>
              <a:t>, Young KA, </a:t>
            </a:r>
            <a:r>
              <a:rPr dirty="0" err="1"/>
              <a:t>Manyam</a:t>
            </a:r>
            <a:r>
              <a:rPr dirty="0"/>
              <a:t> BV. </a:t>
            </a:r>
            <a:r>
              <a:rPr dirty="0" err="1"/>
              <a:t>Centella</a:t>
            </a:r>
            <a:r>
              <a:rPr dirty="0"/>
              <a:t> </a:t>
            </a:r>
            <a:r>
              <a:rPr dirty="0" err="1"/>
              <a:t>asiatica</a:t>
            </a:r>
            <a:r>
              <a:rPr dirty="0"/>
              <a:t> extract selectively decreases amyloid beta levels in hippocampus of Alzheimer's disease animal model. </a:t>
            </a:r>
            <a:r>
              <a:rPr dirty="0" err="1"/>
              <a:t>Phytother</a:t>
            </a:r>
            <a:r>
              <a:rPr dirty="0"/>
              <a:t> Res. 2009 Jan;23(1):14-9.</a:t>
            </a:r>
          </a:p>
          <a:p>
            <a:endParaRPr dirty="0"/>
          </a:p>
          <a:p>
            <a:r>
              <a:rPr dirty="0"/>
              <a:t>Abstract</a:t>
            </a:r>
          </a:p>
          <a:p>
            <a:r>
              <a:rPr dirty="0" err="1"/>
              <a:t>PSAPP</a:t>
            </a:r>
            <a:r>
              <a:rPr dirty="0"/>
              <a:t> mice expressing the 'Swedish' amyloid precursor protein and the M146L </a:t>
            </a:r>
            <a:r>
              <a:rPr dirty="0" err="1"/>
              <a:t>presenilin</a:t>
            </a:r>
            <a:r>
              <a:rPr dirty="0"/>
              <a:t> 1 mutations are a well-characterized model for spontaneous amyloid beta plaque formation. </a:t>
            </a:r>
            <a:r>
              <a:rPr dirty="0" err="1"/>
              <a:t>Centella</a:t>
            </a:r>
            <a:r>
              <a:rPr dirty="0"/>
              <a:t> </a:t>
            </a:r>
            <a:r>
              <a:rPr dirty="0" err="1"/>
              <a:t>asiatica</a:t>
            </a:r>
            <a:r>
              <a:rPr dirty="0"/>
              <a:t> has a long history of use in India as a memory enhancing drug in Ayurvedic literature. The study investigated whether </a:t>
            </a:r>
            <a:r>
              <a:rPr dirty="0" err="1"/>
              <a:t>Centella</a:t>
            </a:r>
            <a:r>
              <a:rPr dirty="0"/>
              <a:t> </a:t>
            </a:r>
            <a:r>
              <a:rPr dirty="0" err="1"/>
              <a:t>asiatica</a:t>
            </a:r>
            <a:r>
              <a:rPr dirty="0"/>
              <a:t> extract (</a:t>
            </a:r>
            <a:r>
              <a:rPr dirty="0" err="1"/>
              <a:t>CaE</a:t>
            </a:r>
            <a:r>
              <a:rPr dirty="0"/>
              <a:t>) can alter the amyloid pathology in </a:t>
            </a:r>
            <a:r>
              <a:rPr dirty="0" err="1"/>
              <a:t>PSAPP</a:t>
            </a:r>
            <a:r>
              <a:rPr dirty="0"/>
              <a:t> mice by administering </a:t>
            </a:r>
            <a:r>
              <a:rPr dirty="0" err="1"/>
              <a:t>CaE</a:t>
            </a:r>
            <a:r>
              <a:rPr dirty="0"/>
              <a:t> (2.5 or 5.0 g/kg/day) starting at 2 months of age prior to the onset of detectable amyloid deposition and continued for either 2 months or 8 months. A significant decrease in amyloid beta 1-40 and 1-42 was detectable by ELISA following an 8 month treatment with 2.5 mg/kg of </a:t>
            </a:r>
            <a:r>
              <a:rPr dirty="0" err="1"/>
              <a:t>CaE</a:t>
            </a:r>
            <a:r>
              <a:rPr dirty="0"/>
              <a:t>. A reduction in Congo Red stained fibrillar amyloid plaques was detected with the 5.0 mg/kg </a:t>
            </a:r>
            <a:r>
              <a:rPr dirty="0" err="1"/>
              <a:t>CaE</a:t>
            </a:r>
            <a:r>
              <a:rPr dirty="0"/>
              <a:t> dose and long-term treatment regimen. It was also confirmed that </a:t>
            </a:r>
            <a:r>
              <a:rPr dirty="0" err="1"/>
              <a:t>CaE</a:t>
            </a:r>
            <a:r>
              <a:rPr dirty="0"/>
              <a:t> functions as an antioxidant in vitro, scavenging free radicals, reducing lipid peroxidation and protecting against DNA damage. The data indicate that </a:t>
            </a:r>
            <a:r>
              <a:rPr dirty="0" err="1"/>
              <a:t>CaE</a:t>
            </a:r>
            <a:r>
              <a:rPr dirty="0"/>
              <a:t> can impact the amyloid cascade altering amyloid beta pathology in the brains of </a:t>
            </a:r>
            <a:r>
              <a:rPr dirty="0" err="1"/>
              <a:t>PSAPP</a:t>
            </a:r>
            <a:r>
              <a:rPr dirty="0"/>
              <a:t> mice and modulating components of the oxidative stress response that has been implicated in the neurodegenerative changes that occur with Alzheimer's disease.</a:t>
            </a:r>
          </a:p>
          <a:p>
            <a:r>
              <a:rPr dirty="0" err="1"/>
              <a:t>PMID</a:t>
            </a:r>
            <a:r>
              <a:rPr dirty="0"/>
              <a:t>: 19048607 </a:t>
            </a:r>
          </a:p>
          <a:p>
            <a:endParaRPr dirty="0"/>
          </a:p>
          <a:p>
            <a:r>
              <a:rPr dirty="0"/>
              <a:t>Red Clover</a:t>
            </a:r>
          </a:p>
          <a:p>
            <a:endParaRPr dirty="0"/>
          </a:p>
          <a:p>
            <a:r>
              <a:rPr dirty="0" err="1"/>
              <a:t>doi</a:t>
            </a:r>
            <a:r>
              <a:rPr dirty="0"/>
              <a:t>: 10.1016/j.phymed.2008.04.007. </a:t>
            </a:r>
            <a:r>
              <a:rPr dirty="0" err="1"/>
              <a:t>Epub</a:t>
            </a:r>
            <a:r>
              <a:rPr dirty="0"/>
              <a:t> 2008 Jun 6.</a:t>
            </a:r>
          </a:p>
          <a:p>
            <a:r>
              <a:rPr dirty="0" err="1"/>
              <a:t>Occhiuto</a:t>
            </a:r>
            <a:r>
              <a:rPr dirty="0"/>
              <a:t> F, </a:t>
            </a:r>
            <a:r>
              <a:rPr dirty="0" err="1"/>
              <a:t>Zangla</a:t>
            </a:r>
            <a:r>
              <a:rPr dirty="0"/>
              <a:t> G, </a:t>
            </a:r>
            <a:r>
              <a:rPr dirty="0" err="1"/>
              <a:t>Samperi</a:t>
            </a:r>
            <a:r>
              <a:rPr dirty="0"/>
              <a:t> S, Palumbo DR, Pino A, De Pasquale R, </a:t>
            </a:r>
            <a:r>
              <a:rPr dirty="0" err="1"/>
              <a:t>Circosta</a:t>
            </a:r>
            <a:r>
              <a:rPr dirty="0"/>
              <a:t> C. The </a:t>
            </a:r>
            <a:r>
              <a:rPr dirty="0" err="1"/>
              <a:t>phytoestrogenic</a:t>
            </a:r>
            <a:r>
              <a:rPr dirty="0"/>
              <a:t> isoflavones from </a:t>
            </a:r>
            <a:r>
              <a:rPr dirty="0" err="1"/>
              <a:t>Trifolium</a:t>
            </a:r>
            <a:r>
              <a:rPr dirty="0"/>
              <a:t> </a:t>
            </a:r>
            <a:r>
              <a:rPr dirty="0" err="1"/>
              <a:t>pratense</a:t>
            </a:r>
            <a:r>
              <a:rPr dirty="0"/>
              <a:t> L. (Red clover) protects human cortical neurons from glutamate toxicity. Phytomedicine. 2008 Sep;15(9):676-82.</a:t>
            </a:r>
          </a:p>
          <a:p>
            <a:endParaRPr dirty="0"/>
          </a:p>
          <a:p>
            <a:r>
              <a:rPr dirty="0"/>
              <a:t>Author information</a:t>
            </a:r>
          </a:p>
          <a:p>
            <a:endParaRPr dirty="0"/>
          </a:p>
          <a:p>
            <a:endParaRPr dirty="0"/>
          </a:p>
          <a:p>
            <a:r>
              <a:rPr dirty="0"/>
              <a:t>Abstract</a:t>
            </a:r>
          </a:p>
          <a:p>
            <a:r>
              <a:rPr dirty="0"/>
              <a:t>The endogenous steroid estrogen has been shown to affect neuronal growth, differentiation and survival. Genistein, daidzein and other isoflavones have been shown to mimic the pharmacological actions of the gonadal steroid estrogen with which they have structural similarities. Several studies have looked at the effect of isoflavones in the brain. In the present study, human cortical cell line </a:t>
            </a:r>
            <a:r>
              <a:rPr dirty="0" err="1"/>
              <a:t>HCN</a:t>
            </a:r>
            <a:r>
              <a:rPr dirty="0"/>
              <a:t> 1-A maintained in culture was used to test the neuroprotective efficacy of a natural mixture of </a:t>
            </a:r>
            <a:r>
              <a:rPr dirty="0" err="1"/>
              <a:t>phytoestrogenic</a:t>
            </a:r>
            <a:r>
              <a:rPr dirty="0"/>
              <a:t> isoflavones (genistein, daidzein, biochanin A and formononetin) from Red clover against glutamate toxicity. Neuronal viability was determined by </a:t>
            </a:r>
            <a:r>
              <a:rPr dirty="0" err="1"/>
              <a:t>MTT</a:t>
            </a:r>
            <a:r>
              <a:rPr dirty="0"/>
              <a:t> or trypan blue test and neuronal membrane damage was quantitatively measured by lactate dehydrogenase (</a:t>
            </a:r>
            <a:r>
              <a:rPr dirty="0" err="1"/>
              <a:t>LDH</a:t>
            </a:r>
            <a:r>
              <a:rPr dirty="0"/>
              <a:t>). The results obtained indicate that exposure of </a:t>
            </a:r>
            <a:r>
              <a:rPr dirty="0" err="1"/>
              <a:t>HCN</a:t>
            </a:r>
            <a:r>
              <a:rPr dirty="0"/>
              <a:t> 1-A cell cultures to glutamate resulted in concentration-dependent decreases in neuron viability. Concentration of glutamate ranging from 0.01 to 5 </a:t>
            </a:r>
            <a:r>
              <a:rPr dirty="0" err="1"/>
              <a:t>mM</a:t>
            </a:r>
            <a:r>
              <a:rPr dirty="0"/>
              <a:t> was toxic to these cultures. A 24-h pretreatment with 0.5, 1 and 2 microg/ml isoflavones enriched fraction (</a:t>
            </a:r>
            <a:r>
              <a:rPr dirty="0" err="1"/>
              <a:t>IEF</a:t>
            </a:r>
            <a:r>
              <a:rPr dirty="0"/>
              <a:t>) significantly increased cell survival and significantly decreased cellular lactate dehydrogenase release from differentiated cortical neurons, indicating that neurons treated with isoflavones were protected from the cell death induced by glutamate exposure. Moreover, the pretreatment with </a:t>
            </a:r>
            <a:r>
              <a:rPr dirty="0" err="1"/>
              <a:t>IEF</a:t>
            </a:r>
            <a:r>
              <a:rPr dirty="0"/>
              <a:t> prevented the morphological disruption caused by glutamate as shown by microscopical inspection. These findings indicate that </a:t>
            </a:r>
            <a:r>
              <a:rPr dirty="0" err="1"/>
              <a:t>IEF</a:t>
            </a:r>
            <a:r>
              <a:rPr dirty="0"/>
              <a:t> has a neuroprotective effect in human cortical neurons and that this effect might be resulted from his antioxidant and estrogenic actions.</a:t>
            </a:r>
          </a:p>
          <a:p>
            <a:r>
              <a:rPr dirty="0" err="1"/>
              <a:t>PMID</a:t>
            </a:r>
            <a:r>
              <a:rPr dirty="0"/>
              <a:t>: 18539019 </a:t>
            </a:r>
          </a:p>
          <a:p>
            <a:endParaRPr dirty="0"/>
          </a:p>
          <a:p>
            <a:endParaRPr dirty="0"/>
          </a:p>
          <a:p>
            <a:endParaRPr dirty="0"/>
          </a:p>
          <a:p>
            <a:endParaRPr dirty="0"/>
          </a:p>
          <a:p>
            <a:r>
              <a:rPr dirty="0"/>
              <a:t>Gillette </a:t>
            </a:r>
            <a:r>
              <a:rPr dirty="0" err="1"/>
              <a:t>Guyonnet</a:t>
            </a:r>
            <a:r>
              <a:rPr dirty="0"/>
              <a:t> S, </a:t>
            </a:r>
            <a:r>
              <a:rPr dirty="0" err="1"/>
              <a:t>Andrieu</a:t>
            </a:r>
            <a:r>
              <a:rPr dirty="0"/>
              <a:t> S, </a:t>
            </a:r>
            <a:r>
              <a:rPr dirty="0" err="1"/>
              <a:t>Vellas</a:t>
            </a:r>
            <a:r>
              <a:rPr dirty="0"/>
              <a:t> B. The potential influence of silica present in drinking water on Alzheimer's disease and associated disorders. J </a:t>
            </a:r>
            <a:r>
              <a:rPr dirty="0" err="1"/>
              <a:t>Nutr</a:t>
            </a:r>
            <a:r>
              <a:rPr dirty="0"/>
              <a:t> Health Aging. 2007 Mar-Apr;11(2):119-24.</a:t>
            </a:r>
          </a:p>
          <a:p>
            <a:endParaRPr dirty="0"/>
          </a:p>
          <a:p>
            <a:r>
              <a:rPr dirty="0"/>
              <a:t>Author information</a:t>
            </a:r>
          </a:p>
          <a:p>
            <a:endParaRPr dirty="0"/>
          </a:p>
          <a:p>
            <a:endParaRPr dirty="0"/>
          </a:p>
          <a:p>
            <a:r>
              <a:rPr dirty="0"/>
              <a:t>Abstract</a:t>
            </a:r>
          </a:p>
          <a:p>
            <a:r>
              <a:rPr dirty="0"/>
              <a:t>Silica present in drinking water may be protective with respect to the decrease of cognitive function as it was suggested by several epidemiologic studies. Data from French cohort have demonstrated that </a:t>
            </a:r>
            <a:r>
              <a:rPr dirty="0" err="1"/>
              <a:t>aluminium</a:t>
            </a:r>
            <a:r>
              <a:rPr dirty="0"/>
              <a:t> in drinking water seems to have a deleterious effect and increased the risk of cognitive impairment when the silica concentrations were low. Moreover, it has been shown that the performances to a cognitive test were positively correlated to the consumption of silica and that the risk of Alzheimer's disease (AD) was reduced in subjects who had the higher daily silica intake compared to the others. The silica is probably the natural antidote of the </a:t>
            </a:r>
            <a:r>
              <a:rPr dirty="0" err="1"/>
              <a:t>aluminium</a:t>
            </a:r>
            <a:r>
              <a:rPr dirty="0"/>
              <a:t> and could play a benefit role by decreasing the </a:t>
            </a:r>
            <a:r>
              <a:rPr dirty="0" err="1"/>
              <a:t>biodisponibility</a:t>
            </a:r>
            <a:r>
              <a:rPr dirty="0"/>
              <a:t> of </a:t>
            </a:r>
            <a:r>
              <a:rPr dirty="0" err="1"/>
              <a:t>aluminium</a:t>
            </a:r>
            <a:r>
              <a:rPr dirty="0"/>
              <a:t>, whose neurotoxicity is now clearly established. Data have suggested the possible use of silicates as a therapeutic agent for AD since both model tangles and precipitated beta-pleated sheets of betaA4 can be reversed to soluble forms by silicates. The role of silica in drinking water on cognitive function has been however little studied and clear results have not yet emerge. The potential benefit of silica needs to be confirmed in additional investigations to exclude causes of error related to certain methodological biases. If such association do indeed exist, interventional strategies could be set up to reduce the incidence of AD. The aim of this paper is to review articles published on silica present in drinking water in relation with AD and associated disorders.</a:t>
            </a:r>
          </a:p>
          <a:p>
            <a:r>
              <a:rPr dirty="0" err="1"/>
              <a:t>PMID</a:t>
            </a:r>
            <a:r>
              <a:rPr dirty="0"/>
              <a:t>: 17435954</a:t>
            </a:r>
          </a:p>
        </p:txBody>
      </p:sp>
    </p:spTree>
    <p:extLst>
      <p:ext uri="{BB962C8B-B14F-4D97-AF65-F5344CB8AC3E}">
        <p14:creationId xmlns:p14="http://schemas.microsoft.com/office/powerpoint/2010/main" val="426673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dirty="0"/>
              <a:t>Fermentation</a:t>
            </a:r>
          </a:p>
          <a:p>
            <a:endParaRPr dirty="0"/>
          </a:p>
          <a:p>
            <a:r>
              <a:rPr lang="en-US" dirty="0"/>
              <a:t>A Cause of Forgetfulness</a:t>
            </a:r>
          </a:p>
          <a:p>
            <a:r>
              <a:rPr lang="en-US" dirty="0"/>
              <a:t>224. The Lord has given me light for you on the subject of temperance in all things. You are intemperate in your eating. Frequently you place in your stomach double the quantity of food your system requires. This food decays; your breath becomes offensive; your catarrhal difficulties are aggravated; your stomach is overworked; and life and energy are called from the brain to work the mill which grinds the material you have placed in your stomach. In this, you have shown little mercy to yourself. { CD 137.2} </a:t>
            </a:r>
          </a:p>
          <a:p>
            <a:r>
              <a:rPr lang="en-US" dirty="0"/>
              <a:t>You are a </a:t>
            </a:r>
            <a:r>
              <a:rPr lang="en-US" dirty="0" err="1"/>
              <a:t>gormand</a:t>
            </a:r>
            <a:r>
              <a:rPr lang="en-US" dirty="0"/>
              <a:t> when at the table. This is one great cause of your forgetfulness and loss of memory. You say things which I know you have said, and then turn square about, and say that you said something entirely different. I knew this, but passed it over as the sure result of overeating. Of what use would it be to speak about it? It would not cure the evil.—Letter 17, 1895 { CD 138.1} </a:t>
            </a:r>
            <a:endParaRPr dirty="0"/>
          </a:p>
          <a:p>
            <a:endParaRPr dirty="0"/>
          </a:p>
          <a:p>
            <a:r>
              <a:rPr dirty="0"/>
              <a:t>Diagnostics (Basel). 2016 Jun 7;6(2). </a:t>
            </a:r>
            <a:r>
              <a:rPr dirty="0" err="1"/>
              <a:t>pii</a:t>
            </a:r>
            <a:r>
              <a:rPr dirty="0"/>
              <a:t>: E23. </a:t>
            </a:r>
            <a:r>
              <a:rPr dirty="0" err="1"/>
              <a:t>doi</a:t>
            </a:r>
            <a:r>
              <a:rPr dirty="0"/>
              <a:t>: 10.3390/diagnostics6020023.</a:t>
            </a:r>
          </a:p>
          <a:p>
            <a:r>
              <a:rPr dirty="0"/>
              <a:t>Serum Levels of Toxic </a:t>
            </a:r>
            <a:r>
              <a:rPr dirty="0" err="1"/>
              <a:t>AGEs</a:t>
            </a:r>
            <a:r>
              <a:rPr dirty="0"/>
              <a:t> (</a:t>
            </a:r>
            <a:r>
              <a:rPr dirty="0" err="1"/>
              <a:t>TAGE</a:t>
            </a:r>
            <a:r>
              <a:rPr dirty="0"/>
              <a:t>) May Be a Promising Novel Biomarker for the Onset/Progression of Lifestyle-Related Diseases.</a:t>
            </a:r>
          </a:p>
          <a:p>
            <a:r>
              <a:rPr dirty="0"/>
              <a:t>Takeuchi M1.</a:t>
            </a:r>
          </a:p>
          <a:p>
            <a:r>
              <a:rPr dirty="0"/>
              <a:t>Author information</a:t>
            </a:r>
          </a:p>
          <a:p>
            <a:endParaRPr dirty="0"/>
          </a:p>
          <a:p>
            <a:r>
              <a:rPr dirty="0"/>
              <a:t>Abstract</a:t>
            </a:r>
          </a:p>
          <a:p>
            <a:r>
              <a:rPr dirty="0"/>
              <a:t>Advanced glycation end-products (</a:t>
            </a:r>
            <a:r>
              <a:rPr dirty="0" err="1"/>
              <a:t>AGEs</a:t>
            </a:r>
            <a:r>
              <a:rPr dirty="0"/>
              <a:t>) generated with aging or in the presence of diabetes mellitus, particularly </a:t>
            </a:r>
            <a:r>
              <a:rPr dirty="0" err="1"/>
              <a:t>AGEs</a:t>
            </a:r>
            <a:r>
              <a:rPr dirty="0"/>
              <a:t> derived from the glucose/fructose metabolism intermediate glyceraldehyde (</a:t>
            </a:r>
            <a:r>
              <a:rPr dirty="0" err="1"/>
              <a:t>Glycer-AGEs</a:t>
            </a:r>
            <a:r>
              <a:rPr dirty="0"/>
              <a:t>; termed toxic </a:t>
            </a:r>
            <a:r>
              <a:rPr dirty="0" err="1"/>
              <a:t>AGEs</a:t>
            </a:r>
            <a:r>
              <a:rPr dirty="0"/>
              <a:t> (</a:t>
            </a:r>
            <a:r>
              <a:rPr dirty="0" err="1"/>
              <a:t>TAGE</a:t>
            </a:r>
            <a:r>
              <a:rPr dirty="0"/>
              <a:t>)), were recently shown to be closely involved in the onset/progression of diabetic vascular complications via the receptor for </a:t>
            </a:r>
            <a:r>
              <a:rPr dirty="0" err="1"/>
              <a:t>AGEs</a:t>
            </a:r>
            <a:r>
              <a:rPr dirty="0"/>
              <a:t> (RAGE). </a:t>
            </a:r>
            <a:r>
              <a:rPr dirty="0" err="1"/>
              <a:t>TAGE</a:t>
            </a:r>
            <a:r>
              <a:rPr dirty="0"/>
              <a:t> also contribute to various diseases, such as cardiovascular disease; nonalcoholic steatohepatitis; cancer; Alzheimer's disease, and; infertility. This suggests the necessity of minimizing the influence of the </a:t>
            </a:r>
            <a:r>
              <a:rPr dirty="0" err="1"/>
              <a:t>TAGE</a:t>
            </a:r>
            <a:r>
              <a:rPr dirty="0"/>
              <a:t>-RAGE axis in order to prevent the onset/progression of lifestyle-related diseases (</a:t>
            </a:r>
            <a:r>
              <a:rPr dirty="0" err="1"/>
              <a:t>LSRD</a:t>
            </a:r>
            <a:r>
              <a:rPr dirty="0"/>
              <a:t>) and establish therapeutic strategies. Changes in serum </a:t>
            </a:r>
            <a:r>
              <a:rPr dirty="0" err="1"/>
              <a:t>TAGE</a:t>
            </a:r>
            <a:r>
              <a:rPr dirty="0"/>
              <a:t> levels are closely associated with </a:t>
            </a:r>
            <a:r>
              <a:rPr dirty="0" err="1"/>
              <a:t>LSRD</a:t>
            </a:r>
            <a:r>
              <a:rPr dirty="0"/>
              <a:t> related to overeating, a lack of exercise, or excessive ingestion of sugars/dietary </a:t>
            </a:r>
            <a:r>
              <a:rPr dirty="0" err="1"/>
              <a:t>AGEs</a:t>
            </a:r>
            <a:r>
              <a:rPr dirty="0"/>
              <a:t>. We also showed that serum </a:t>
            </a:r>
            <a:r>
              <a:rPr dirty="0" err="1"/>
              <a:t>TAGE</a:t>
            </a:r>
            <a:r>
              <a:rPr dirty="0"/>
              <a:t> levels, but not those of hemoglobin A1c, glucose-derived </a:t>
            </a:r>
            <a:r>
              <a:rPr dirty="0" err="1"/>
              <a:t>AGEs</a:t>
            </a:r>
            <a:r>
              <a:rPr dirty="0"/>
              <a:t>, or </a:t>
            </a:r>
            <a:r>
              <a:rPr dirty="0" err="1"/>
              <a:t>Nε</a:t>
            </a:r>
            <a:r>
              <a:rPr dirty="0"/>
              <a:t>-(carboxymethyl)lysine, have potential as a biomarker for predicting the progression of atherosclerosis and future cardiovascular events. We herein introduce the usefulness of serum </a:t>
            </a:r>
            <a:r>
              <a:rPr dirty="0" err="1"/>
              <a:t>TAGE</a:t>
            </a:r>
            <a:r>
              <a:rPr dirty="0"/>
              <a:t> levels as a biomarker for the prevention/early diagnosis of </a:t>
            </a:r>
            <a:r>
              <a:rPr dirty="0" err="1"/>
              <a:t>LSRD</a:t>
            </a:r>
            <a:r>
              <a:rPr dirty="0"/>
              <a:t> and the evaluation of the efficacy of treatments; we discuss whether dietary AGE/sugar intake restrictions reduce the generation/accumulation of </a:t>
            </a:r>
            <a:r>
              <a:rPr dirty="0" err="1"/>
              <a:t>TAGE</a:t>
            </a:r>
            <a:r>
              <a:rPr dirty="0"/>
              <a:t>, thereby preventing the onset/progression of </a:t>
            </a:r>
            <a:r>
              <a:rPr dirty="0" err="1"/>
              <a:t>LSRD</a:t>
            </a:r>
            <a:r>
              <a:rPr dirty="0"/>
              <a:t>.</a:t>
            </a:r>
          </a:p>
          <a:p>
            <a:r>
              <a:rPr dirty="0"/>
              <a:t>KEYWORDS:</a:t>
            </a:r>
          </a:p>
          <a:p>
            <a:r>
              <a:rPr dirty="0"/>
              <a:t>Alzheimer’s disease (AD); advanced glycation end-products (</a:t>
            </a:r>
            <a:r>
              <a:rPr dirty="0" err="1"/>
              <a:t>AGEs</a:t>
            </a:r>
            <a:r>
              <a:rPr dirty="0"/>
              <a:t>); biomarker; cancer; cardiovascular disease (CVD); infertility; lifestyle-related diseases (</a:t>
            </a:r>
            <a:r>
              <a:rPr dirty="0" err="1"/>
              <a:t>LSRD</a:t>
            </a:r>
            <a:r>
              <a:rPr dirty="0"/>
              <a:t>); nonalcoholic steatohepatitis (NASH); receptor for </a:t>
            </a:r>
            <a:r>
              <a:rPr dirty="0" err="1"/>
              <a:t>AGEs</a:t>
            </a:r>
            <a:r>
              <a:rPr dirty="0"/>
              <a:t> (RAGE); toxic </a:t>
            </a:r>
            <a:r>
              <a:rPr dirty="0" err="1"/>
              <a:t>AGEs</a:t>
            </a:r>
            <a:r>
              <a:rPr dirty="0"/>
              <a:t> (</a:t>
            </a:r>
            <a:r>
              <a:rPr dirty="0" err="1"/>
              <a:t>TAGE</a:t>
            </a:r>
            <a:r>
              <a:rPr dirty="0"/>
              <a:t>)</a:t>
            </a:r>
          </a:p>
          <a:p>
            <a:r>
              <a:rPr dirty="0" err="1"/>
              <a:t>PMID</a:t>
            </a:r>
            <a:r>
              <a:rPr dirty="0"/>
              <a:t>: 27338481 </a:t>
            </a:r>
            <a:r>
              <a:rPr dirty="0" err="1"/>
              <a:t>PMCID</a:t>
            </a:r>
            <a:r>
              <a:rPr dirty="0"/>
              <a:t>: PMC4931418 </a:t>
            </a:r>
          </a:p>
          <a:p>
            <a:endParaRPr dirty="0"/>
          </a:p>
          <a:p>
            <a:endParaRPr dirty="0"/>
          </a:p>
          <a:p>
            <a:r>
              <a:rPr dirty="0"/>
              <a:t>J </a:t>
            </a:r>
            <a:r>
              <a:rPr dirty="0" err="1"/>
              <a:t>Clin</a:t>
            </a:r>
            <a:r>
              <a:rPr dirty="0"/>
              <a:t> Endocrinol </a:t>
            </a:r>
            <a:r>
              <a:rPr dirty="0" err="1"/>
              <a:t>Metab</a:t>
            </a:r>
            <a:r>
              <a:rPr dirty="0"/>
              <a:t>. 2012 Jul;97(7):E1197-201. </a:t>
            </a:r>
            <a:r>
              <a:rPr dirty="0" err="1"/>
              <a:t>doi</a:t>
            </a:r>
            <a:r>
              <a:rPr dirty="0"/>
              <a:t>: 10.1210/jc.2011-3284. </a:t>
            </a:r>
            <a:r>
              <a:rPr dirty="0" err="1"/>
              <a:t>Epub</a:t>
            </a:r>
            <a:r>
              <a:rPr dirty="0"/>
              <a:t> 2012 Apr 16.</a:t>
            </a:r>
          </a:p>
          <a:p>
            <a:r>
              <a:rPr dirty="0"/>
              <a:t>Reduction in inflammation and the expression of amyloid precursor protein and other proteins related to Alzheimer's disease following gastric bypass surgery.</a:t>
            </a:r>
          </a:p>
          <a:p>
            <a:r>
              <a:rPr dirty="0"/>
              <a:t>Ghanim H1, Monte SV, </a:t>
            </a:r>
            <a:r>
              <a:rPr dirty="0" err="1"/>
              <a:t>Sia</a:t>
            </a:r>
            <a:r>
              <a:rPr dirty="0"/>
              <a:t> CL, </a:t>
            </a:r>
            <a:r>
              <a:rPr dirty="0" err="1"/>
              <a:t>Abuaysheh</a:t>
            </a:r>
            <a:r>
              <a:rPr dirty="0"/>
              <a:t> S, Green K, Caruana JA, </a:t>
            </a:r>
            <a:r>
              <a:rPr dirty="0" err="1"/>
              <a:t>Dandona</a:t>
            </a:r>
            <a:r>
              <a:rPr dirty="0"/>
              <a:t> P.</a:t>
            </a:r>
          </a:p>
          <a:p>
            <a:r>
              <a:rPr dirty="0"/>
              <a:t>Author information</a:t>
            </a:r>
          </a:p>
          <a:p>
            <a:endParaRPr dirty="0"/>
          </a:p>
          <a:p>
            <a:r>
              <a:rPr dirty="0"/>
              <a:t>Abstract</a:t>
            </a:r>
          </a:p>
          <a:p>
            <a:r>
              <a:rPr dirty="0"/>
              <a:t>OBJECTIVE:</a:t>
            </a:r>
          </a:p>
          <a:p>
            <a:r>
              <a:rPr dirty="0"/>
              <a:t>Obesity and type 2 diabetes are associated with an increase in the incidence and prevalence of Alzheimer's disease (AD) and an impaired cognitive function. Because peripheral blood mononuclear cells (</a:t>
            </a:r>
            <a:r>
              <a:rPr dirty="0" err="1"/>
              <a:t>MNC</a:t>
            </a:r>
            <a:r>
              <a:rPr dirty="0"/>
              <a:t>) express amyloid precursor protein (APP), the precursor of β-amyloid, which forms the pathognomonic plaques in the brain, we hypothesized that APP expression diminishes after the marked caloric restriction and weight loss associated with Roux-en-Y gastric bypass (</a:t>
            </a:r>
            <a:r>
              <a:rPr dirty="0" err="1"/>
              <a:t>RYGB</a:t>
            </a:r>
            <a:r>
              <a:rPr dirty="0"/>
              <a:t>) surgery.</a:t>
            </a:r>
          </a:p>
          <a:p>
            <a:r>
              <a:rPr dirty="0"/>
              <a:t>RESEARCH DESIGN AND METHODS:</a:t>
            </a:r>
          </a:p>
          <a:p>
            <a:r>
              <a:rPr dirty="0"/>
              <a:t>Fifteen type 2 diabetic patients with morbid obesity (body mass index, 52.1 ± 13 kg/m(2)) underwent </a:t>
            </a:r>
            <a:r>
              <a:rPr dirty="0" err="1"/>
              <a:t>RYGB</a:t>
            </a:r>
            <a:r>
              <a:rPr dirty="0"/>
              <a:t>, and the expression of inflammatory and AD-related genes was examined before and after 6 months in plasma and in </a:t>
            </a:r>
            <a:r>
              <a:rPr dirty="0" err="1"/>
              <a:t>MNC</a:t>
            </a:r>
            <a:r>
              <a:rPr dirty="0"/>
              <a:t>.</a:t>
            </a:r>
          </a:p>
          <a:p>
            <a:r>
              <a:rPr dirty="0"/>
              <a:t>RESULTS:</a:t>
            </a:r>
          </a:p>
          <a:p>
            <a:r>
              <a:rPr dirty="0"/>
              <a:t>Body mass index fell to 40.4 ± 11.1 kg/m(2) at 6 months after </a:t>
            </a:r>
            <a:r>
              <a:rPr dirty="0" err="1"/>
              <a:t>RYGB</a:t>
            </a:r>
            <a:r>
              <a:rPr dirty="0"/>
              <a:t>. There was a significant fall in plasma concentrations of glucose and insulin and in homeostasis model of assessment for insulin resistance. The expression of APP mRNA fell by 31 ± 9%, and that of protein fell by 36 ± 14%. In addition, there was a reduction in the expression of other AD-related genes including presinilin-2, ADAM-9, GSK-3β, </a:t>
            </a:r>
            <a:r>
              <a:rPr dirty="0" err="1"/>
              <a:t>PICALM</a:t>
            </a:r>
            <a:r>
              <a:rPr dirty="0"/>
              <a:t>, SORL-1, and </a:t>
            </a:r>
            <a:r>
              <a:rPr dirty="0" err="1"/>
              <a:t>clusterin</a:t>
            </a:r>
            <a:r>
              <a:rPr dirty="0"/>
              <a:t> (P &lt; 0.05 for all). Additionally, the expression of c-</a:t>
            </a:r>
            <a:r>
              <a:rPr dirty="0" err="1"/>
              <a:t>Fos</a:t>
            </a:r>
            <a:r>
              <a:rPr dirty="0"/>
              <a:t>, a subunit of the proinflammatory transcription factor AP-1, was also suppressed after </a:t>
            </a:r>
            <a:r>
              <a:rPr dirty="0" err="1"/>
              <a:t>RYGB</a:t>
            </a:r>
            <a:r>
              <a:rPr dirty="0"/>
              <a:t>. These changes occurred in parallel with reductions in other proinflammatory mediators including C-reactive protein and monocyte chemoattractant protein-1.</a:t>
            </a:r>
          </a:p>
          <a:p>
            <a:r>
              <a:rPr dirty="0"/>
              <a:t>CONCLUSIONS:</a:t>
            </a:r>
          </a:p>
          <a:p>
            <a:r>
              <a:rPr dirty="0"/>
              <a:t>Thus, the reversal of the proinflammatory state of obesity is associated with a concomitant reduction in the expression of APP and other AD-related genes in </a:t>
            </a:r>
            <a:r>
              <a:rPr dirty="0" err="1"/>
              <a:t>MNC</a:t>
            </a:r>
            <a:r>
              <a:rPr dirty="0"/>
              <a:t>. We conclude that obesity and caloric intake modulate the expression of APP in </a:t>
            </a:r>
            <a:r>
              <a:rPr dirty="0" err="1"/>
              <a:t>MNC</a:t>
            </a:r>
            <a:r>
              <a:rPr dirty="0"/>
              <a:t>. If indeed, this effect also occurs in the brain, this may have implications for the pathogenesis and the treatment of AD. It is relevant that cognitive function has been shown to improve with weight loss following bariatric surgery.</a:t>
            </a:r>
          </a:p>
          <a:p>
            <a:r>
              <a:rPr dirty="0"/>
              <a:t>TRIAL REGISTRATION:</a:t>
            </a:r>
          </a:p>
          <a:p>
            <a:r>
              <a:rPr dirty="0" err="1"/>
              <a:t>ClinicalTrials.gov</a:t>
            </a:r>
            <a:r>
              <a:rPr dirty="0"/>
              <a:t> NCT00960765.</a:t>
            </a:r>
          </a:p>
          <a:p>
            <a:r>
              <a:rPr dirty="0" err="1"/>
              <a:t>PMID</a:t>
            </a:r>
            <a:r>
              <a:rPr dirty="0"/>
              <a:t>: 22508715 </a:t>
            </a:r>
            <a:r>
              <a:rPr dirty="0" err="1"/>
              <a:t>PMCID</a:t>
            </a:r>
            <a:r>
              <a:rPr dirty="0"/>
              <a:t>: PMC3387398 </a:t>
            </a:r>
            <a:r>
              <a:rPr dirty="0" err="1"/>
              <a:t>DOI</a:t>
            </a:r>
            <a:r>
              <a:rPr dirty="0"/>
              <a:t>: 10.1210/jc.2011-3284</a:t>
            </a:r>
          </a:p>
          <a:p>
            <a:r>
              <a:rPr dirty="0"/>
              <a:t>[Indexed for MEDLINE] Free PMC Article</a:t>
            </a:r>
          </a:p>
          <a:p>
            <a:r>
              <a:rPr dirty="0"/>
              <a:t>Similar articles</a:t>
            </a:r>
          </a:p>
          <a:p>
            <a:r>
              <a:rPr dirty="0"/>
              <a:t> </a:t>
            </a:r>
          </a:p>
          <a:p>
            <a:r>
              <a:rPr dirty="0"/>
              <a:t>Publication types, </a:t>
            </a:r>
            <a:r>
              <a:rPr dirty="0" err="1"/>
              <a:t>MeSH</a:t>
            </a:r>
            <a:r>
              <a:rPr dirty="0"/>
              <a:t> terms, Substances, Secondary source ID, Grant support</a:t>
            </a:r>
          </a:p>
          <a:p>
            <a:r>
              <a:rPr dirty="0"/>
              <a:t>	</a:t>
            </a:r>
          </a:p>
          <a:p>
            <a:r>
              <a:rPr dirty="0"/>
              <a:t>Select item 17764625</a:t>
            </a:r>
          </a:p>
          <a:p>
            <a:endParaRPr dirty="0"/>
          </a:p>
          <a:p>
            <a:endParaRPr dirty="0"/>
          </a:p>
          <a:p>
            <a:endParaRPr dirty="0"/>
          </a:p>
          <a:p>
            <a:endParaRPr dirty="0"/>
          </a:p>
          <a:p>
            <a:r>
              <a:rPr dirty="0"/>
              <a:t>J </a:t>
            </a:r>
            <a:r>
              <a:rPr dirty="0" err="1"/>
              <a:t>Alzheimers</a:t>
            </a:r>
            <a:r>
              <a:rPr dirty="0"/>
              <a:t> Dis. 2002 Jun;4(3):179-89.</a:t>
            </a:r>
          </a:p>
          <a:p>
            <a:r>
              <a:rPr dirty="0"/>
              <a:t>The significance of environmental factors in the etiology of Alzheimer's disease.</a:t>
            </a:r>
          </a:p>
          <a:p>
            <a:r>
              <a:rPr dirty="0"/>
              <a:t>Grant WB1, Campbell A, </a:t>
            </a:r>
            <a:r>
              <a:rPr dirty="0" err="1"/>
              <a:t>Itzhaki</a:t>
            </a:r>
            <a:r>
              <a:rPr dirty="0"/>
              <a:t> RF, Savory J.</a:t>
            </a:r>
          </a:p>
          <a:p>
            <a:r>
              <a:rPr dirty="0"/>
              <a:t>Author information</a:t>
            </a:r>
          </a:p>
          <a:p>
            <a:endParaRPr dirty="0"/>
          </a:p>
          <a:p>
            <a:r>
              <a:rPr dirty="0"/>
              <a:t>Abstract</a:t>
            </a:r>
          </a:p>
          <a:p>
            <a:r>
              <a:rPr dirty="0"/>
              <a:t>The proposition that environmental agents, such as diet, aluminum, and viruses, are as important as genetic factors in the etiology of Alzheimer's disease (AD) was advanced by the authors at the Challenging Views of Alzheimer's Disease meeting held in Cincinnati on July 28 and 29, 2001. Diet, dietary fat, and to a lesser extent, total energy (caloric intake), were found to be significant risk factors for the development of AD in a dozen countries, while fish consumption was found to be a significant risk reduction factor. An acid-forming diet, such as one high in dietary fat or total energy, can lead to increased serum and brain concentrations of aluminum and transition metal ions, which are implicated in oxidative stress potentially leading to the neurological damage characteristic of AD. Many of the risk factors for AD, such as cholesterol and fat, and risk reduction factors, such as whole grain cereals and vegetables, are shared with ischemic heart disease. Aluminum may cause neurological damage and a number of studies have linked aluminum to an increased risk for developing AD. The evidence for viral agents playing a role in AD is the strong association between the presence of HSV1 in brain and carriage of an apoE-epsilon4 allele in the case of AD patients but not of controls; statistical analysis shows the association is causal. Diet, aluminum, and viral infections may increase the prevalence of AD by eliciting inflammation, which may cause the neurological damage that results in AD.</a:t>
            </a:r>
          </a:p>
          <a:p>
            <a:r>
              <a:rPr dirty="0" err="1"/>
              <a:t>PMID</a:t>
            </a:r>
            <a:r>
              <a:rPr dirty="0"/>
              <a:t>: 12226537</a:t>
            </a:r>
          </a:p>
          <a:p>
            <a:endParaRPr dirty="0"/>
          </a:p>
          <a:p>
            <a:r>
              <a:rPr dirty="0" err="1"/>
              <a:t>Interdiscip</a:t>
            </a:r>
            <a:r>
              <a:rPr dirty="0"/>
              <a:t> Top </a:t>
            </a:r>
            <a:r>
              <a:rPr dirty="0" err="1"/>
              <a:t>Gerontol</a:t>
            </a:r>
            <a:r>
              <a:rPr dirty="0"/>
              <a:t>. 2007;35:159-75.</a:t>
            </a:r>
          </a:p>
          <a:p>
            <a:r>
              <a:rPr dirty="0"/>
              <a:t>Caloric intake and Alzheimer's disease. Experimental approaches and therapeutic implications.</a:t>
            </a:r>
          </a:p>
          <a:p>
            <a:r>
              <a:rPr dirty="0"/>
              <a:t>Pasinetti GM1, Zhao Z, Qin W, Ho L, </a:t>
            </a:r>
            <a:r>
              <a:rPr dirty="0" err="1"/>
              <a:t>Shrishailam</a:t>
            </a:r>
            <a:r>
              <a:rPr dirty="0"/>
              <a:t> Y, </a:t>
            </a:r>
            <a:r>
              <a:rPr dirty="0" err="1"/>
              <a:t>Macgrogan</a:t>
            </a:r>
            <a:r>
              <a:rPr dirty="0"/>
              <a:t> D, </a:t>
            </a:r>
            <a:r>
              <a:rPr dirty="0" err="1"/>
              <a:t>Ressmann</a:t>
            </a:r>
            <a:r>
              <a:rPr dirty="0"/>
              <a:t> W, </a:t>
            </a:r>
            <a:r>
              <a:rPr dirty="0" err="1"/>
              <a:t>Humala</a:t>
            </a:r>
            <a:r>
              <a:rPr dirty="0"/>
              <a:t> N, Liu X, Romero C, </a:t>
            </a:r>
            <a:r>
              <a:rPr dirty="0" err="1"/>
              <a:t>Stetka</a:t>
            </a:r>
            <a:r>
              <a:rPr dirty="0"/>
              <a:t> B, Chen L, </a:t>
            </a:r>
            <a:r>
              <a:rPr dirty="0" err="1"/>
              <a:t>Ksiezak-Reding</a:t>
            </a:r>
            <a:r>
              <a:rPr dirty="0"/>
              <a:t> H, Wang J.</a:t>
            </a:r>
          </a:p>
          <a:p>
            <a:r>
              <a:rPr dirty="0"/>
              <a:t>Author information</a:t>
            </a:r>
          </a:p>
          <a:p>
            <a:endParaRPr dirty="0"/>
          </a:p>
          <a:p>
            <a:r>
              <a:rPr dirty="0"/>
              <a:t>Abstract</a:t>
            </a:r>
          </a:p>
          <a:p>
            <a:r>
              <a:rPr dirty="0"/>
              <a:t>Alzheimer's disease (AD) is a rapidly growing public health concern with potentially devastating effects. Presently, there are no known cures or effective preventive strategies. While genetic factors are relevant in early-onset cases, they appear to play less of a role in late-onset sporadic AD cases, the most common form of AD. Due to the fact that the disease typically strikes very late in life, delaying symptoms could be as good as a cure for many people. For example, it is now widely accepted that if the onset of the disease could be delayed by even 5 years, the incidence could be cut in half. Both clinical and epidemiological evidence suggests that modification of lifestyle factors such as nutrition may prove crucial to AD management given the mounting experimental evidence suggesting that brain cells are remarkably responsive to "what somebody is doing". Among other nongenetic factors influencing AD, recent studies strongly support the evidence that caloric intake may play a role in the relative risk for AD clinical dementia. Indeed, the effect of diet in AD has been an area of research that has produced promising results, at least experimentally. Most importantly, as mechanistic pathways are defined and their biochemical functions scrutinized, the evidence supporting a direct link between nutrition and AD neuropathology continues to grow. Our work, as well as that of others, has recently resulted in the development of experimental dietary regimens that might promote, attenuate or even reverse features of AD. Most remarkably, while we found that high caloric intake based on saturated fat promotes AD type Beta-amyloidosis, conversely we found that dietary restriction based on reduced carbohydrate intake is able to prevent it. This evidence is very exciting and is, in part, consistent with current epidemiological studies suggesting that obesity and diabetes are associated with a &gt;4-fold increased risk of developing AD. The clarification of the mechanisms through which dietary restriction may beneficially influence AD neuropathology and the eventual discovery of future "mimetics" capable of anti-Beta-amyloidogenic activity will help in the development of "lifestyle therapeutic strategies" in AD and possibly other neurodegenerative disorders.</a:t>
            </a:r>
          </a:p>
          <a:p>
            <a:r>
              <a:rPr dirty="0" err="1"/>
              <a:t>PMID</a:t>
            </a:r>
            <a:r>
              <a:rPr dirty="0"/>
              <a:t>: 17063038 </a:t>
            </a:r>
            <a:r>
              <a:rPr dirty="0" err="1"/>
              <a:t>DOI</a:t>
            </a:r>
            <a:r>
              <a:rPr dirty="0"/>
              <a:t>: 10.1159/000096561</a:t>
            </a:r>
          </a:p>
          <a:p>
            <a:r>
              <a:rPr dirty="0"/>
              <a:t>[Indexed for MEDLINE]</a:t>
            </a:r>
          </a:p>
          <a:p>
            <a:r>
              <a:rPr dirty="0"/>
              <a:t>Similar articles</a:t>
            </a:r>
          </a:p>
          <a:p>
            <a:endParaRPr dirty="0"/>
          </a:p>
          <a:p>
            <a:r>
              <a:rPr dirty="0"/>
              <a:t>Publication types, </a:t>
            </a:r>
            <a:r>
              <a:rPr dirty="0" err="1"/>
              <a:t>MeSH</a:t>
            </a:r>
            <a:r>
              <a:rPr dirty="0"/>
              <a:t> terms, Grant support</a:t>
            </a:r>
          </a:p>
          <a:p>
            <a:endParaRPr dirty="0"/>
          </a:p>
          <a:p>
            <a:r>
              <a:rPr dirty="0"/>
              <a:t>Select item 12226537</a:t>
            </a:r>
          </a:p>
          <a:p>
            <a:endParaRPr dirty="0"/>
          </a:p>
          <a:p>
            <a:r>
              <a:rPr dirty="0"/>
              <a:t>Hepatobiliary </a:t>
            </a:r>
            <a:r>
              <a:rPr dirty="0" err="1"/>
              <a:t>Surg</a:t>
            </a:r>
            <a:r>
              <a:rPr dirty="0"/>
              <a:t> </a:t>
            </a:r>
            <a:r>
              <a:rPr dirty="0" err="1"/>
              <a:t>Nutr</a:t>
            </a:r>
            <a:r>
              <a:rPr dirty="0"/>
              <a:t>. 2015 Aug;4(4):278-88. </a:t>
            </a:r>
            <a:r>
              <a:rPr dirty="0" err="1"/>
              <a:t>doi</a:t>
            </a:r>
            <a:r>
              <a:rPr dirty="0"/>
              <a:t>: 10.3978/j.issn.2304-3881.2015.07.02.</a:t>
            </a:r>
          </a:p>
          <a:p>
            <a:r>
              <a:rPr dirty="0"/>
              <a:t>Obesity, the deadly quartet and the contribution of the neglected daily organ rest - a new dimension of un-health and its prevention.</a:t>
            </a:r>
          </a:p>
          <a:p>
            <a:r>
              <a:rPr dirty="0" err="1"/>
              <a:t>Bengmark</a:t>
            </a:r>
            <a:r>
              <a:rPr dirty="0"/>
              <a:t> S1.</a:t>
            </a:r>
          </a:p>
          <a:p>
            <a:r>
              <a:rPr dirty="0"/>
              <a:t>Author information</a:t>
            </a:r>
          </a:p>
          <a:p>
            <a:endParaRPr dirty="0"/>
          </a:p>
          <a:p>
            <a:endParaRPr dirty="0"/>
          </a:p>
          <a:p>
            <a:r>
              <a:rPr dirty="0"/>
              <a:t>Abstract</a:t>
            </a:r>
          </a:p>
          <a:p>
            <a:r>
              <a:rPr dirty="0"/>
              <a:t>The "deadly quartet": excessive weight, hypertension, impaired glucose homeostasis, and atherogenic dyslipidemia constitute a greater threat to health than the added effects of smoking and alcohol abuse. It is strongly associated with unrestricted consumption of processed, refined foods. Recent observations from experience in South East Asia shows that the interval between lifestyle changes and associated change in disease pattern is shorter than earlier believed. Recent experience from obesity studies in Africa demonstrates not only dramatic changes in health but also large social consequences from being overweight. Obesity is not only a result of overeating - dozens of other factors are known to contribute. Our </a:t>
            </a:r>
            <a:r>
              <a:rPr dirty="0" err="1"/>
              <a:t>palaeolithic</a:t>
            </a:r>
            <a:r>
              <a:rPr dirty="0"/>
              <a:t> forefathers and those living a similar lifestyle today are reported to rarely have diseases and to live a long life. One such group is the </a:t>
            </a:r>
            <a:r>
              <a:rPr dirty="0" err="1"/>
              <a:t>Hunzas</a:t>
            </a:r>
            <a:r>
              <a:rPr dirty="0"/>
              <a:t>, living in Northern Pakistan, are reported to live on a daily 1,800-calorie 99% plant-based diet, consisting in 73% of mostly unrefined/unprocessed carbohydrates, 17% fat and 10% protein. They, and most likely also our forefathers, do/did most likely only eat twice a day, at noon and early evening. Calorie-restriction (CR) and also fasting was early recommended and has been so during thousands of years - early Greek medicine and giants such as Hippocrates, </a:t>
            </a:r>
            <a:r>
              <a:rPr dirty="0" err="1"/>
              <a:t>Galenus</a:t>
            </a:r>
            <a:r>
              <a:rPr dirty="0"/>
              <a:t> and later also Paracelsus prescribed restrictions in eating and fasting. So did Middle Age physicians and other nutrition experts such as Louis </a:t>
            </a:r>
            <a:r>
              <a:rPr dirty="0" err="1"/>
              <a:t>Cornado</a:t>
            </a:r>
            <a:r>
              <a:rPr dirty="0"/>
              <a:t>. Today it is again practiced around the World. Overeating and heavy postprandial metabolism is a great burden to the body causing elevated levels in blood of endotoxin, increased inflammatory and oxidative stress, release of tumor necrosis factor-α, and other pro-inflammatory cytokines, increases in numbers of and activating of leukocytes, a reaction that is potentiated by the presence of large-chain fatty acids and sugars. Various metabolic, uremic, microbiota-derived and environmental poisons accumulate in large amounts in the adipose tissues. High levels of poisons in the adipose tissues decreases the turnover of fats in order to protect other organs. The content in adipose of </a:t>
            </a:r>
            <a:r>
              <a:rPr dirty="0" err="1"/>
              <a:t>POPs</a:t>
            </a:r>
            <a:r>
              <a:rPr dirty="0"/>
              <a:t> - altogether 17 dioxins/furans and 18 polychlorinated biphenyl congeners, has been reported to be 2-3 times higher in obese compared to lean persons. Daily fasting consisting in 16 to 18 hours of avoidance of calorie intake offers an interesting alternative. An attractive policy is to abstain from eating between 18:00 in the evening and 10:00 or 12:00 AM, a plan, which I personally have practiced during many years.</a:t>
            </a:r>
          </a:p>
          <a:p>
            <a:r>
              <a:rPr dirty="0"/>
              <a:t>KEYWORDS:</a:t>
            </a:r>
          </a:p>
          <a:p>
            <a:r>
              <a:rPr dirty="0"/>
              <a:t>Postprandial; detoxification; </a:t>
            </a:r>
            <a:r>
              <a:rPr dirty="0" err="1"/>
              <a:t>hyperglycaemia</a:t>
            </a:r>
            <a:r>
              <a:rPr dirty="0"/>
              <a:t>; organ rest; sleep deprivation</a:t>
            </a:r>
          </a:p>
          <a:p>
            <a:r>
              <a:rPr dirty="0" err="1"/>
              <a:t>PMID</a:t>
            </a:r>
            <a:r>
              <a:rPr dirty="0"/>
              <a:t>: 26312244</a:t>
            </a:r>
          </a:p>
          <a:p>
            <a:endParaRPr dirty="0"/>
          </a:p>
          <a:p>
            <a:r>
              <a:rPr dirty="0" err="1"/>
              <a:t>Curr</a:t>
            </a:r>
            <a:r>
              <a:rPr dirty="0"/>
              <a:t> Alzheimer Res. 2014;11(8):733-44.</a:t>
            </a:r>
          </a:p>
          <a:p>
            <a:r>
              <a:rPr dirty="0"/>
              <a:t>Obesity-induced cerebral hypoperfusion derived from endothelial dysfunction: one of the risk factors for Alzheimer's disease.</a:t>
            </a:r>
          </a:p>
          <a:p>
            <a:r>
              <a:rPr dirty="0"/>
              <a:t>Toda N, </a:t>
            </a:r>
            <a:r>
              <a:rPr dirty="0" err="1"/>
              <a:t>Ayajiki</a:t>
            </a:r>
            <a:r>
              <a:rPr dirty="0"/>
              <a:t> K, Okamura T1.</a:t>
            </a:r>
          </a:p>
          <a:p>
            <a:r>
              <a:rPr dirty="0"/>
              <a:t>Author information</a:t>
            </a:r>
          </a:p>
          <a:p>
            <a:endParaRPr dirty="0"/>
          </a:p>
          <a:p>
            <a:endParaRPr dirty="0"/>
          </a:p>
          <a:p>
            <a:r>
              <a:rPr dirty="0"/>
              <a:t>Abstract</a:t>
            </a:r>
          </a:p>
          <a:p>
            <a:r>
              <a:rPr dirty="0"/>
              <a:t>Increasing evidence supports the idea that chronic hypoperfusion in the brain is responsible for the pathogenesis underling Alzheimer's disease (AD). Obesity at midlife is associated with the risk of cognitive loss and AD at later life. Obesity decreases cerebral blood flow that is associated with decreased synthesis and actions of nitric oxide (NO) derived from the endothelium and also increases the production of oxidative stress. Increased plasma levels of asymmetric dimethylarginine decreases the production of NO by inhibiting NO synthase activity, leading to cerebral hypoperfusion and cognitive and neurodegenerative changes in AD. Adiponectin has a </a:t>
            </a:r>
            <a:r>
              <a:rPr dirty="0" err="1"/>
              <a:t>cerebroprotective</a:t>
            </a:r>
            <a:r>
              <a:rPr dirty="0"/>
              <a:t> action through an </a:t>
            </a:r>
            <a:r>
              <a:rPr dirty="0" err="1"/>
              <a:t>eNOSdependent</a:t>
            </a:r>
            <a:r>
              <a:rPr dirty="0"/>
              <a:t> mechanism. Obesity-induced endothelial dysfunction and cerebral hypoperfusion enhance the production of β-amyloid that in turn impairs endothelial function; this vicious cycle promotes the pathogenic changes leading to AD. Interrupting this cycle by enhancement of NO-mediated cerebral blood flow is expected to promote prophylaxis against AD pathogenesis. This review summarizes recent advances in prophylactic or therapeutic measures, including physical exercise, nutritionally adequate dietary intake, pharmacological treatments such as acetylcholinesterase inhibitors and antioxidants, and bariatric surgery that are efficient in protecting and retarding the progress of cognitive failure and neurodegeneration.</a:t>
            </a:r>
          </a:p>
          <a:p>
            <a:r>
              <a:rPr dirty="0" err="1"/>
              <a:t>PMID</a:t>
            </a:r>
            <a:r>
              <a:rPr dirty="0"/>
              <a:t>: 25212912</a:t>
            </a:r>
          </a:p>
          <a:p>
            <a:endParaRPr dirty="0"/>
          </a:p>
          <a:p>
            <a:r>
              <a:rPr dirty="0"/>
              <a:t>J </a:t>
            </a:r>
            <a:r>
              <a:rPr dirty="0" err="1"/>
              <a:t>Clin</a:t>
            </a:r>
            <a:r>
              <a:rPr dirty="0"/>
              <a:t> Endocrinol </a:t>
            </a:r>
            <a:r>
              <a:rPr dirty="0" err="1"/>
              <a:t>Metab</a:t>
            </a:r>
            <a:r>
              <a:rPr dirty="0"/>
              <a:t>. 2012 Jul;97(7):E1197-201. </a:t>
            </a:r>
            <a:r>
              <a:rPr dirty="0" err="1"/>
              <a:t>doi</a:t>
            </a:r>
            <a:r>
              <a:rPr dirty="0"/>
              <a:t>: 10.1210/jc.2011-3284. </a:t>
            </a:r>
            <a:r>
              <a:rPr dirty="0" err="1"/>
              <a:t>Epub</a:t>
            </a:r>
            <a:r>
              <a:rPr dirty="0"/>
              <a:t> 2012 Apr 16.</a:t>
            </a:r>
          </a:p>
          <a:p>
            <a:r>
              <a:rPr dirty="0"/>
              <a:t>Reduction in inflammation and the expression of amyloid precursor protein and other proteins related to Alzheimer's disease following gastric bypass surgery.</a:t>
            </a:r>
          </a:p>
          <a:p>
            <a:r>
              <a:rPr dirty="0"/>
              <a:t>Ghanim H1, Monte SV, </a:t>
            </a:r>
            <a:r>
              <a:rPr dirty="0" err="1"/>
              <a:t>Sia</a:t>
            </a:r>
            <a:r>
              <a:rPr dirty="0"/>
              <a:t> CL, </a:t>
            </a:r>
            <a:r>
              <a:rPr dirty="0" err="1"/>
              <a:t>Abuaysheh</a:t>
            </a:r>
            <a:r>
              <a:rPr dirty="0"/>
              <a:t> S, Green K, Caruana JA, </a:t>
            </a:r>
            <a:r>
              <a:rPr dirty="0" err="1"/>
              <a:t>Dandona</a:t>
            </a:r>
            <a:r>
              <a:rPr dirty="0"/>
              <a:t> P.</a:t>
            </a:r>
          </a:p>
          <a:p>
            <a:r>
              <a:rPr dirty="0"/>
              <a:t>Author information</a:t>
            </a:r>
          </a:p>
          <a:p>
            <a:endParaRPr dirty="0"/>
          </a:p>
          <a:p>
            <a:r>
              <a:rPr dirty="0"/>
              <a:t>Abstract</a:t>
            </a:r>
          </a:p>
          <a:p>
            <a:r>
              <a:rPr dirty="0"/>
              <a:t>OBJECTIVE:</a:t>
            </a:r>
          </a:p>
          <a:p>
            <a:r>
              <a:rPr dirty="0"/>
              <a:t>Obesity and type 2 diabetes are associated with an increase in the incidence and prevalence of Alzheimer's disease (AD) and an impaired cognitive function. Because peripheral blood mononuclear cells (</a:t>
            </a:r>
            <a:r>
              <a:rPr dirty="0" err="1"/>
              <a:t>MNC</a:t>
            </a:r>
            <a:r>
              <a:rPr dirty="0"/>
              <a:t>) express amyloid precursor protein (APP), the precursor of β-amyloid, which forms the pathognomonic plaques in the brain, we hypothesized that APP expression diminishes after the marked caloric restriction and weight loss associated with Roux-en-Y gastric bypass (</a:t>
            </a:r>
            <a:r>
              <a:rPr dirty="0" err="1"/>
              <a:t>RYGB</a:t>
            </a:r>
            <a:r>
              <a:rPr dirty="0"/>
              <a:t>) surgery.</a:t>
            </a:r>
          </a:p>
          <a:p>
            <a:r>
              <a:rPr dirty="0"/>
              <a:t>RESEARCH DESIGN AND METHODS:</a:t>
            </a:r>
          </a:p>
          <a:p>
            <a:r>
              <a:rPr dirty="0"/>
              <a:t>Fifteen type 2 diabetic patients with morbid obesity (body mass index, 52.1 ± 13 kg/m(2)) underwent </a:t>
            </a:r>
            <a:r>
              <a:rPr dirty="0" err="1"/>
              <a:t>RYGB</a:t>
            </a:r>
            <a:r>
              <a:rPr dirty="0"/>
              <a:t>, and the expression of inflammatory and AD-related genes was examined before and after 6 months in plasma and in </a:t>
            </a:r>
            <a:r>
              <a:rPr dirty="0" err="1"/>
              <a:t>MNC</a:t>
            </a:r>
            <a:r>
              <a:rPr dirty="0"/>
              <a:t>.</a:t>
            </a:r>
          </a:p>
          <a:p>
            <a:r>
              <a:rPr dirty="0"/>
              <a:t>RESULTS:</a:t>
            </a:r>
          </a:p>
          <a:p>
            <a:r>
              <a:rPr dirty="0"/>
              <a:t>Body mass index fell to 40.4 ± 11.1 kg/m(2) at 6 months after </a:t>
            </a:r>
            <a:r>
              <a:rPr dirty="0" err="1"/>
              <a:t>RYGB</a:t>
            </a:r>
            <a:r>
              <a:rPr dirty="0"/>
              <a:t>. There was a significant fall in plasma concentrations of glucose and insulin and in homeostasis model of assessment for insulin resistance. The expression of APP mRNA fell by 31 ± 9%, and that of protein fell by 36 ± 14%. In addition, there was a reduction in the expression of other AD-related genes including presinilin-2, ADAM-9, GSK-3β, </a:t>
            </a:r>
            <a:r>
              <a:rPr dirty="0" err="1"/>
              <a:t>PICALM</a:t>
            </a:r>
            <a:r>
              <a:rPr dirty="0"/>
              <a:t>, SORL-1, and </a:t>
            </a:r>
            <a:r>
              <a:rPr dirty="0" err="1"/>
              <a:t>clusterin</a:t>
            </a:r>
            <a:r>
              <a:rPr dirty="0"/>
              <a:t> (P &lt; 0.05 for all). Additionally, the expression of c-</a:t>
            </a:r>
            <a:r>
              <a:rPr dirty="0" err="1"/>
              <a:t>Fos</a:t>
            </a:r>
            <a:r>
              <a:rPr dirty="0"/>
              <a:t>, a subunit of the proinflammatory transcription factor AP-1, was also suppressed after </a:t>
            </a:r>
            <a:r>
              <a:rPr dirty="0" err="1"/>
              <a:t>RYGB</a:t>
            </a:r>
            <a:r>
              <a:rPr dirty="0"/>
              <a:t>. These changes occurred in parallel with reductions in other proinflammatory mediators including C-reactive protein and monocyte chemoattractant protein-1.</a:t>
            </a:r>
          </a:p>
          <a:p>
            <a:r>
              <a:rPr dirty="0"/>
              <a:t>CONCLUSIONS:</a:t>
            </a:r>
          </a:p>
          <a:p>
            <a:r>
              <a:rPr dirty="0"/>
              <a:t>Thus, the reversal of the proinflammatory state of obesity is associated with a concomitant reduction in the expression of APP and other AD-related genes in </a:t>
            </a:r>
            <a:r>
              <a:rPr dirty="0" err="1"/>
              <a:t>MNC</a:t>
            </a:r>
            <a:r>
              <a:rPr dirty="0"/>
              <a:t>. We conclude that obesity and caloric intake modulate the expression of APP in </a:t>
            </a:r>
            <a:r>
              <a:rPr dirty="0" err="1"/>
              <a:t>MNC</a:t>
            </a:r>
            <a:r>
              <a:rPr dirty="0"/>
              <a:t>. If indeed, this effect also occurs in the brain, this may have implications for the pathogenesis and the treatment of AD. It is relevant that cognitive function has been shown to improve with weight loss following bariatric surgery.</a:t>
            </a:r>
          </a:p>
          <a:p>
            <a:r>
              <a:rPr dirty="0"/>
              <a:t>TRIAL REGISTRATION:</a:t>
            </a:r>
          </a:p>
          <a:p>
            <a:r>
              <a:rPr dirty="0" err="1"/>
              <a:t>ClinicalTrials.gov</a:t>
            </a:r>
            <a:r>
              <a:rPr dirty="0"/>
              <a:t> NCT00960765.</a:t>
            </a:r>
          </a:p>
          <a:p>
            <a:r>
              <a:rPr dirty="0" err="1"/>
              <a:t>PMID</a:t>
            </a:r>
            <a:r>
              <a:rPr dirty="0"/>
              <a:t>: 22508715 </a:t>
            </a:r>
            <a:r>
              <a:rPr dirty="0" err="1"/>
              <a:t>PMCID</a:t>
            </a:r>
            <a:r>
              <a:rPr dirty="0"/>
              <a:t>: PMC3387398 </a:t>
            </a:r>
            <a:r>
              <a:rPr dirty="0" err="1"/>
              <a:t>DOI</a:t>
            </a:r>
            <a:r>
              <a:rPr dirty="0"/>
              <a:t>: 10.1210/jc.2011-3284</a:t>
            </a:r>
          </a:p>
          <a:p>
            <a:r>
              <a:rPr dirty="0"/>
              <a:t>Select item 17764625</a:t>
            </a:r>
          </a:p>
          <a:p>
            <a:endParaRPr dirty="0"/>
          </a:p>
          <a:p>
            <a:r>
              <a:rPr dirty="0"/>
              <a:t>Hepatobiliary </a:t>
            </a:r>
            <a:r>
              <a:rPr dirty="0" err="1"/>
              <a:t>Surg</a:t>
            </a:r>
            <a:r>
              <a:rPr dirty="0"/>
              <a:t> </a:t>
            </a:r>
            <a:r>
              <a:rPr dirty="0" err="1"/>
              <a:t>Nutr</a:t>
            </a:r>
            <a:r>
              <a:rPr dirty="0"/>
              <a:t>. 2015 Aug;4(4):278-88. </a:t>
            </a:r>
            <a:r>
              <a:rPr dirty="0" err="1"/>
              <a:t>doi</a:t>
            </a:r>
            <a:r>
              <a:rPr dirty="0"/>
              <a:t>: 10.3978/j.issn.2304-3881.2015.07.02.</a:t>
            </a:r>
          </a:p>
          <a:p>
            <a:r>
              <a:rPr dirty="0"/>
              <a:t>Obesity, the deadly quartet and the contribution of the neglected daily organ rest - a new dimension of un-health and its prevention.</a:t>
            </a:r>
          </a:p>
          <a:p>
            <a:r>
              <a:rPr dirty="0" err="1"/>
              <a:t>Bengmark</a:t>
            </a:r>
            <a:r>
              <a:rPr dirty="0"/>
              <a:t> S1.</a:t>
            </a:r>
          </a:p>
          <a:p>
            <a:r>
              <a:rPr dirty="0"/>
              <a:t>Author information</a:t>
            </a:r>
          </a:p>
          <a:p>
            <a:endParaRPr dirty="0"/>
          </a:p>
          <a:p>
            <a:endParaRPr dirty="0"/>
          </a:p>
          <a:p>
            <a:r>
              <a:rPr dirty="0"/>
              <a:t>Abstract</a:t>
            </a:r>
          </a:p>
          <a:p>
            <a:r>
              <a:rPr dirty="0"/>
              <a:t>The "deadly quartet": excessive weight, hypertension, impaired glucose homeostasis, and atherogenic dyslipidemia constitute a greater threat to health than the added effects of smoking and alcohol abuse. It is strongly associated with unrestricted consumption of processed, refined foods. Recent observations from experience in South East Asia shows that the interval between lifestyle changes and associated change in disease pattern is shorter than earlier believed. Recent experience from obesity studies in Africa demonstrates not only dramatic changes in health but also large social consequences from being overweight. Obesity is not only a result of overeating - dozens of other factors are known to contribute. Our </a:t>
            </a:r>
            <a:r>
              <a:rPr dirty="0" err="1"/>
              <a:t>palaeolithic</a:t>
            </a:r>
            <a:r>
              <a:rPr dirty="0"/>
              <a:t> forefathers and those living a similar lifestyle today are reported to rarely have diseases and to live a long life. One such group is the </a:t>
            </a:r>
            <a:r>
              <a:rPr dirty="0" err="1"/>
              <a:t>Hunzas</a:t>
            </a:r>
            <a:r>
              <a:rPr dirty="0"/>
              <a:t>, living in Northern Pakistan, are reported to live on a daily 1,800-calorie 99% plant-based diet, consisting in 73% of mostly unrefined/unprocessed carbohydrates, 17% fat and 10% protein. They, and most likely also our forefathers, do/did most likely only eat twice a day, at noon and early evening. Calorie-restriction (CR) and also fasting was early recommended and has been so during thousands of years - early Greek medicine and giants such as Hippocrates, </a:t>
            </a:r>
            <a:r>
              <a:rPr dirty="0" err="1"/>
              <a:t>Galenus</a:t>
            </a:r>
            <a:r>
              <a:rPr dirty="0"/>
              <a:t> and later also Paracelsus prescribed restrictions in eating and fasting. So did Middle Age physicians and other nutrition experts such as Louis </a:t>
            </a:r>
            <a:r>
              <a:rPr dirty="0" err="1"/>
              <a:t>Cornado</a:t>
            </a:r>
            <a:r>
              <a:rPr dirty="0"/>
              <a:t>. Today it is again practiced around the World. Overeating and heavy postprandial metabolism is a great burden to the body causing elevated levels in blood of endotoxin, increased inflammatory and oxidative stress, release of tumor necrosis factor-α, and other pro-inflammatory cytokines, increases in numbers of and activating of leukocytes, a reaction that is potentiated by the presence of large-chain fatty acids and sugars. Various metabolic, uremic, microbiota-derived and environmental poisons accumulate in large amounts in the adipose tissues. High levels of poisons in the adipose tissues decreases the turnover of fats in order to protect other organs. The content in adipose of </a:t>
            </a:r>
            <a:r>
              <a:rPr dirty="0" err="1"/>
              <a:t>POPs</a:t>
            </a:r>
            <a:r>
              <a:rPr dirty="0"/>
              <a:t> - altogether 17 dioxins/furans and 18 polychlorinated biphenyl congeners, has been reported to be 2-3 times higher in obese compared to lean persons. Daily fasting consisting in 16 to 18 hours of avoidance of calorie intake offers an interesting alternative. An attractive policy is to abstain from eating between 18:00 in the evening and 10:00 or 12:00 AM, a plan, which I personally have practiced during many years.</a:t>
            </a:r>
          </a:p>
          <a:p>
            <a:r>
              <a:rPr dirty="0"/>
              <a:t>KEYWORDS:</a:t>
            </a:r>
          </a:p>
          <a:p>
            <a:r>
              <a:rPr dirty="0"/>
              <a:t>Postprandial; detoxification; </a:t>
            </a:r>
            <a:r>
              <a:rPr dirty="0" err="1"/>
              <a:t>hyperglycaemia</a:t>
            </a:r>
            <a:r>
              <a:rPr dirty="0"/>
              <a:t>; organ rest; sleep deprivation</a:t>
            </a:r>
          </a:p>
          <a:p>
            <a:r>
              <a:rPr dirty="0" err="1"/>
              <a:t>PMID</a:t>
            </a:r>
            <a:r>
              <a:rPr dirty="0"/>
              <a:t>: 26312244</a:t>
            </a:r>
          </a:p>
          <a:p>
            <a:endParaRPr dirty="0"/>
          </a:p>
          <a:p>
            <a:r>
              <a:rPr dirty="0"/>
              <a:t>Diagnostics (Basel). 2016 Jun 7;6(2). </a:t>
            </a:r>
            <a:r>
              <a:rPr dirty="0" err="1"/>
              <a:t>pii</a:t>
            </a:r>
            <a:r>
              <a:rPr dirty="0"/>
              <a:t>: E23. </a:t>
            </a:r>
            <a:r>
              <a:rPr dirty="0" err="1"/>
              <a:t>doi</a:t>
            </a:r>
            <a:r>
              <a:rPr dirty="0"/>
              <a:t>: 10.3390/diagnostics6020023.</a:t>
            </a:r>
          </a:p>
          <a:p>
            <a:r>
              <a:rPr dirty="0"/>
              <a:t>Serum Levels of Toxic </a:t>
            </a:r>
            <a:r>
              <a:rPr dirty="0" err="1"/>
              <a:t>AGEs</a:t>
            </a:r>
            <a:r>
              <a:rPr dirty="0"/>
              <a:t> (</a:t>
            </a:r>
            <a:r>
              <a:rPr dirty="0" err="1"/>
              <a:t>TAGE</a:t>
            </a:r>
            <a:r>
              <a:rPr dirty="0"/>
              <a:t>) May Be a Promising Novel Biomarker for the Onset/Progression of Lifestyle-Related Diseases.</a:t>
            </a:r>
          </a:p>
          <a:p>
            <a:r>
              <a:rPr dirty="0"/>
              <a:t>Takeuchi M1.</a:t>
            </a:r>
          </a:p>
          <a:p>
            <a:r>
              <a:rPr dirty="0"/>
              <a:t>Author information</a:t>
            </a:r>
          </a:p>
          <a:p>
            <a:endParaRPr dirty="0"/>
          </a:p>
          <a:p>
            <a:r>
              <a:rPr dirty="0"/>
              <a:t>Abstract</a:t>
            </a:r>
          </a:p>
          <a:p>
            <a:r>
              <a:rPr dirty="0"/>
              <a:t>Advanced glycation end-products (</a:t>
            </a:r>
            <a:r>
              <a:rPr dirty="0" err="1"/>
              <a:t>AGEs</a:t>
            </a:r>
            <a:r>
              <a:rPr dirty="0"/>
              <a:t>) generated with aging or in the presence of diabetes mellitus, particularly </a:t>
            </a:r>
            <a:r>
              <a:rPr dirty="0" err="1"/>
              <a:t>AGEs</a:t>
            </a:r>
            <a:r>
              <a:rPr dirty="0"/>
              <a:t> derived from the glucose/fructose metabolism intermediate glyceraldehyde (</a:t>
            </a:r>
            <a:r>
              <a:rPr dirty="0" err="1"/>
              <a:t>Glycer-AGEs</a:t>
            </a:r>
            <a:r>
              <a:rPr dirty="0"/>
              <a:t>; termed toxic </a:t>
            </a:r>
            <a:r>
              <a:rPr dirty="0" err="1"/>
              <a:t>AGEs</a:t>
            </a:r>
            <a:r>
              <a:rPr dirty="0"/>
              <a:t> (</a:t>
            </a:r>
            <a:r>
              <a:rPr dirty="0" err="1"/>
              <a:t>TAGE</a:t>
            </a:r>
            <a:r>
              <a:rPr dirty="0"/>
              <a:t>)), were recently shown to be closely involved in the onset/progression of diabetic vascular complications via the receptor for </a:t>
            </a:r>
            <a:r>
              <a:rPr dirty="0" err="1"/>
              <a:t>AGEs</a:t>
            </a:r>
            <a:r>
              <a:rPr dirty="0"/>
              <a:t> (RAGE). </a:t>
            </a:r>
            <a:r>
              <a:rPr dirty="0" err="1"/>
              <a:t>TAGE</a:t>
            </a:r>
            <a:r>
              <a:rPr dirty="0"/>
              <a:t> also contribute to various diseases, such as cardiovascular disease; nonalcoholic steatohepatitis; cancer; Alzheimer's disease, and; infertility. This suggests the necessity of minimizing the influence of the </a:t>
            </a:r>
            <a:r>
              <a:rPr dirty="0" err="1"/>
              <a:t>TAGE</a:t>
            </a:r>
            <a:r>
              <a:rPr dirty="0"/>
              <a:t>-RAGE axis in order to prevent the onset/progression of lifestyle-related diseases (</a:t>
            </a:r>
            <a:r>
              <a:rPr dirty="0" err="1"/>
              <a:t>LSRD</a:t>
            </a:r>
            <a:r>
              <a:rPr dirty="0"/>
              <a:t>) and establish therapeutic strategies. Changes in serum </a:t>
            </a:r>
            <a:r>
              <a:rPr dirty="0" err="1"/>
              <a:t>TAGE</a:t>
            </a:r>
            <a:r>
              <a:rPr dirty="0"/>
              <a:t> levels are closely associated with </a:t>
            </a:r>
            <a:r>
              <a:rPr dirty="0" err="1"/>
              <a:t>LSRD</a:t>
            </a:r>
            <a:r>
              <a:rPr dirty="0"/>
              <a:t> related to overeating, a lack of exercise, or excessive ingestion of sugars/dietary </a:t>
            </a:r>
            <a:r>
              <a:rPr dirty="0" err="1"/>
              <a:t>AGEs</a:t>
            </a:r>
            <a:r>
              <a:rPr dirty="0"/>
              <a:t>. We also showed that serum </a:t>
            </a:r>
            <a:r>
              <a:rPr dirty="0" err="1"/>
              <a:t>TAGE</a:t>
            </a:r>
            <a:r>
              <a:rPr dirty="0"/>
              <a:t> levels, but not those of hemoglobin A1c, glucose-derived </a:t>
            </a:r>
            <a:r>
              <a:rPr dirty="0" err="1"/>
              <a:t>AGEs</a:t>
            </a:r>
            <a:r>
              <a:rPr dirty="0"/>
              <a:t>, or </a:t>
            </a:r>
            <a:r>
              <a:rPr dirty="0" err="1"/>
              <a:t>Nε</a:t>
            </a:r>
            <a:r>
              <a:rPr dirty="0"/>
              <a:t>-(carboxymethyl)lysine, have potential as a biomarker for predicting the progression of atherosclerosis and future cardiovascular events. We herein introduce the usefulness of serum </a:t>
            </a:r>
            <a:r>
              <a:rPr dirty="0" err="1"/>
              <a:t>TAGE</a:t>
            </a:r>
            <a:r>
              <a:rPr dirty="0"/>
              <a:t> levels as a biomarker for the prevention/early diagnosis of </a:t>
            </a:r>
            <a:r>
              <a:rPr dirty="0" err="1"/>
              <a:t>LSRD</a:t>
            </a:r>
            <a:r>
              <a:rPr dirty="0"/>
              <a:t> and the evaluation of the efficacy of treatments; we discuss whether dietary AGE/sugar intake restrictions reduce the generation/accumulation of </a:t>
            </a:r>
            <a:r>
              <a:rPr dirty="0" err="1"/>
              <a:t>TAGE</a:t>
            </a:r>
            <a:r>
              <a:rPr dirty="0"/>
              <a:t>, thereby preventing the onset/progression of </a:t>
            </a:r>
            <a:r>
              <a:rPr dirty="0" err="1"/>
              <a:t>LSRD</a:t>
            </a:r>
            <a:r>
              <a:rPr dirty="0"/>
              <a:t>.</a:t>
            </a:r>
          </a:p>
          <a:p>
            <a:r>
              <a:rPr dirty="0"/>
              <a:t>KEYWORDS:</a:t>
            </a:r>
          </a:p>
          <a:p>
            <a:r>
              <a:rPr dirty="0"/>
              <a:t>Alzheimer’s disease (AD); advanced glycation end-products (</a:t>
            </a:r>
            <a:r>
              <a:rPr dirty="0" err="1"/>
              <a:t>AGEs</a:t>
            </a:r>
            <a:r>
              <a:rPr dirty="0"/>
              <a:t>); biomarker; cancer; cardiovascular disease (CVD); infertility; lifestyle-related diseases (</a:t>
            </a:r>
            <a:r>
              <a:rPr dirty="0" err="1"/>
              <a:t>LSRD</a:t>
            </a:r>
            <a:r>
              <a:rPr dirty="0"/>
              <a:t>); nonalcoholic steatohepatitis (NASH); receptor for </a:t>
            </a:r>
            <a:r>
              <a:rPr dirty="0" err="1"/>
              <a:t>AGEs</a:t>
            </a:r>
            <a:r>
              <a:rPr dirty="0"/>
              <a:t> (RAGE); toxic </a:t>
            </a:r>
            <a:r>
              <a:rPr dirty="0" err="1"/>
              <a:t>AGEs</a:t>
            </a:r>
            <a:r>
              <a:rPr dirty="0"/>
              <a:t> (</a:t>
            </a:r>
            <a:r>
              <a:rPr dirty="0" err="1"/>
              <a:t>TAGE</a:t>
            </a:r>
            <a:r>
              <a:rPr dirty="0"/>
              <a:t>)</a:t>
            </a:r>
          </a:p>
          <a:p>
            <a:r>
              <a:rPr dirty="0" err="1"/>
              <a:t>PMID</a:t>
            </a:r>
            <a:r>
              <a:rPr dirty="0"/>
              <a:t>: 27338481 </a:t>
            </a:r>
            <a:r>
              <a:rPr dirty="0" err="1"/>
              <a:t>PMCID</a:t>
            </a:r>
            <a:r>
              <a:rPr dirty="0"/>
              <a:t>: PMC4931418 </a:t>
            </a:r>
          </a:p>
          <a:p>
            <a:endParaRPr dirty="0"/>
          </a:p>
        </p:txBody>
      </p:sp>
    </p:spTree>
    <p:extLst>
      <p:ext uri="{BB962C8B-B14F-4D97-AF65-F5344CB8AC3E}">
        <p14:creationId xmlns:p14="http://schemas.microsoft.com/office/powerpoint/2010/main" val="610626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brethren, I declare unto you the gospel which I preached unto you, which also ye have received, and wherein ye stand; By which also ye are saved, if ye keep in memory what I preached unto you, unless ye have believed in vain. </a:t>
            </a:r>
          </a:p>
          <a:p>
            <a:r>
              <a:rPr lang="en-US"/>
              <a:t>(1Co 15:1-2)</a:t>
            </a:r>
          </a:p>
          <a:p>
            <a:endParaRPr lang="en-US" dirty="0"/>
          </a:p>
        </p:txBody>
      </p:sp>
    </p:spTree>
    <p:extLst>
      <p:ext uri="{BB962C8B-B14F-4D97-AF65-F5344CB8AC3E}">
        <p14:creationId xmlns:p14="http://schemas.microsoft.com/office/powerpoint/2010/main" val="186774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r>
              <a:rPr dirty="0"/>
              <a:t>Kagawa Y. Impact of Westernization on the nutrition of Japanese: changes in physique, cancer, longevity and centenarians. </a:t>
            </a:r>
            <a:r>
              <a:rPr dirty="0" err="1"/>
              <a:t>Prev</a:t>
            </a:r>
            <a:r>
              <a:rPr dirty="0"/>
              <a:t> Med. 1978 Jun;7(2):205-17.</a:t>
            </a:r>
          </a:p>
          <a:p>
            <a:endParaRPr dirty="0"/>
          </a:p>
          <a:p>
            <a:endParaRPr dirty="0"/>
          </a:p>
          <a:p>
            <a:r>
              <a:rPr dirty="0"/>
              <a:t>Abstract</a:t>
            </a:r>
          </a:p>
          <a:p>
            <a:r>
              <a:rPr dirty="0"/>
              <a:t>The traditional Japanese diet changed dramatically between 1950 and 1975: the intake of milk (15 fold), meat, poultry and eggs (7.5 fold) and fat (6 fold) has increased, while that of barley (</a:t>
            </a:r>
          </a:p>
          <a:p>
            <a:r>
              <a:rPr dirty="0"/>
              <a:t>1</a:t>
            </a:r>
          </a:p>
          <a:p>
            <a:r>
              <a:rPr dirty="0"/>
              <a:t>40</a:t>
            </a:r>
          </a:p>
          <a:p>
            <a:r>
              <a:rPr dirty="0"/>
              <a:t>), potatoes (</a:t>
            </a:r>
          </a:p>
          <a:p>
            <a:r>
              <a:rPr dirty="0"/>
              <a:t>1</a:t>
            </a:r>
          </a:p>
          <a:p>
            <a:r>
              <a:rPr dirty="0"/>
              <a:t>2</a:t>
            </a:r>
          </a:p>
          <a:p>
            <a:r>
              <a:rPr dirty="0"/>
              <a:t>) and rice (0.7) has decreased. This westernization is more pronounced in the younger generation, rich people, non-farmers and city dwellers. However, the quantities of western foods consumed in Japan are still much less than those in the U.S. or Europe. The quality of the nutrients is also very different: amylopectin, long chain polyunsaturated fatty acids and indigestible polysaccharides are abundant in the Japanese diet.</a:t>
            </a:r>
          </a:p>
          <a:p>
            <a:endParaRPr dirty="0"/>
          </a:p>
          <a:p>
            <a:r>
              <a:rPr dirty="0"/>
              <a:t>During this period, Japanese became taller and heavier. Breast, colon and lung cancers increased 2–3 fold, but those of the stomach (0.6) and uterus (0.3) decreased. As life expectancy has been extended (male 12, female 14 years), the number of patients in the same age group increased. Areas of longevity containing many centenarians (888 in 1977) were studied, in order to determine beneficial effects of westernization such as a decrease in </a:t>
            </a:r>
            <a:r>
              <a:rPr dirty="0" err="1"/>
              <a:t>apoplexia</a:t>
            </a:r>
            <a:r>
              <a:rPr dirty="0"/>
              <a:t> resulting from increased fat intake. More than the average amounts of animal proteins and vegetables were consumed in these areas. Among the Japanese, those in Okinawa were found to have the lowest total energy, sugar and salt, and the smallest physique, but had healthy longevity and the highest centenarian rate.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AU" dirty="0"/>
              <a:t>kilounits (</a:t>
            </a:r>
            <a:r>
              <a:rPr lang="en-AU" dirty="0" err="1"/>
              <a:t>kU</a:t>
            </a:r>
            <a:r>
              <a:rPr lang="en-AU" dirty="0"/>
              <a:t>) of </a:t>
            </a:r>
            <a:r>
              <a:rPr lang="en-AU" dirty="0" err="1"/>
              <a:t>AGEs</a:t>
            </a:r>
            <a:r>
              <a:rPr lang="en-AU" dirty="0"/>
              <a:t>/100 g</a:t>
            </a:r>
          </a:p>
          <a:p>
            <a:r>
              <a:rPr lang="en-AU" dirty="0"/>
              <a:t>vegetable oil, 10.0</a:t>
            </a:r>
          </a:p>
          <a:p>
            <a:r>
              <a:rPr lang="en-AU" dirty="0"/>
              <a:t>cheese, 5.0</a:t>
            </a:r>
          </a:p>
          <a:p>
            <a:r>
              <a:rPr lang="en-AU" dirty="0"/>
              <a:t>meat, 4.0</a:t>
            </a:r>
          </a:p>
          <a:p>
            <a:r>
              <a:rPr lang="en-AU" dirty="0"/>
              <a:t>fish, 1.5</a:t>
            </a:r>
          </a:p>
          <a:p>
            <a:r>
              <a:rPr lang="en-AU" dirty="0"/>
              <a:t>soya beans, 1.5 </a:t>
            </a:r>
          </a:p>
          <a:p>
            <a:r>
              <a:rPr lang="en-AU" dirty="0"/>
              <a:t>eggs, 0.4</a:t>
            </a:r>
          </a:p>
          <a:p>
            <a:r>
              <a:rPr lang="en-AU" dirty="0"/>
              <a:t>legumes, 0.20</a:t>
            </a:r>
          </a:p>
          <a:p>
            <a:r>
              <a:rPr lang="en-AU" dirty="0"/>
              <a:t>fruit, 0.10</a:t>
            </a:r>
          </a:p>
          <a:p>
            <a:r>
              <a:rPr lang="en-AU" dirty="0"/>
              <a:t>vegetables, 0.10 </a:t>
            </a:r>
          </a:p>
          <a:p>
            <a:r>
              <a:rPr lang="en-AU" dirty="0"/>
              <a:t>wheat and other </a:t>
            </a:r>
            <a:r>
              <a:rPr lang="en-AU" dirty="0" err="1"/>
              <a:t>nonrice</a:t>
            </a:r>
            <a:r>
              <a:rPr lang="en-AU" dirty="0"/>
              <a:t> cereals, 0.10</a:t>
            </a:r>
          </a:p>
          <a:p>
            <a:r>
              <a:rPr lang="en-AU" dirty="0"/>
              <a:t>starchy roots, 0.07</a:t>
            </a:r>
          </a:p>
          <a:p>
            <a:r>
              <a:rPr lang="en-AU" dirty="0"/>
              <a:t>rice, 0.03</a:t>
            </a:r>
          </a:p>
          <a:p>
            <a:r>
              <a:rPr lang="en-AU" dirty="0"/>
              <a:t>Perrone L, Grant WB. Observational and ecological studies of dietary advanced glycation end products in national diets and Alzheimer's disease incidence and prevalence. J </a:t>
            </a:r>
            <a:r>
              <a:rPr lang="en-AU" dirty="0" err="1"/>
              <a:t>Alzheimers</a:t>
            </a:r>
            <a:r>
              <a:rPr lang="en-AU" dirty="0"/>
              <a:t> Dis. 2015;45(3):965-79. </a:t>
            </a:r>
            <a:r>
              <a:rPr lang="en-AU" dirty="0" err="1"/>
              <a:t>doi</a:t>
            </a:r>
            <a:r>
              <a:rPr lang="en-AU" dirty="0"/>
              <a:t>: 10.3233/JAD-140720. </a:t>
            </a:r>
            <a:r>
              <a:rPr lang="en-AU" dirty="0" err="1"/>
              <a:t>PMID</a:t>
            </a:r>
            <a:r>
              <a:rPr lang="en-AU" dirty="0"/>
              <a:t>: 25633677.</a:t>
            </a:r>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rPr dirty="0" err="1"/>
              <a:t>Broxmeyer</a:t>
            </a:r>
            <a:r>
              <a:rPr dirty="0"/>
              <a:t> L. Thinking the unthinkable: Alzheimer's, Creutzfeldt-Jakob and Mad Cow disease: the age-related reemergence of virulent, foodborne, bovine tuberculosis or losing your mind for the sake of a shake or burger. Med Hypotheses. 2005;64(4):699-705.</a:t>
            </a:r>
          </a:p>
          <a:p>
            <a:endParaRPr dirty="0"/>
          </a:p>
          <a:p>
            <a:r>
              <a:rPr dirty="0"/>
              <a:t>Author information</a:t>
            </a:r>
          </a:p>
          <a:p>
            <a:endParaRPr dirty="0"/>
          </a:p>
          <a:p>
            <a:endParaRPr dirty="0"/>
          </a:p>
          <a:p>
            <a:r>
              <a:rPr dirty="0"/>
              <a:t>Abstract</a:t>
            </a:r>
          </a:p>
          <a:p>
            <a:r>
              <a:rPr dirty="0"/>
              <a:t>The possibility of the age-related reemergence of foodborne Mycobacterium </a:t>
            </a:r>
            <a:r>
              <a:rPr dirty="0" err="1"/>
              <a:t>bovis</a:t>
            </a:r>
            <a:r>
              <a:rPr dirty="0"/>
              <a:t> (bovine tuberculosis) as a vector for Creutzfeldt-Jakob Disease (</a:t>
            </a:r>
            <a:r>
              <a:rPr dirty="0" err="1"/>
              <a:t>CJD</a:t>
            </a:r>
            <a:r>
              <a:rPr dirty="0"/>
              <a:t> or human Mad Cow Disease) and Mad Cow disease itself is real. The CDC reported last May of an outbreak of </a:t>
            </a:r>
            <a:r>
              <a:rPr dirty="0" err="1"/>
              <a:t>CJD</a:t>
            </a:r>
            <a:r>
              <a:rPr dirty="0"/>
              <a:t> linked to the consumption of meat contaminated "with the agent causing" bovine spongiform encephalopathy (BSE) in a New Jersey racetrack between the time frame 1995-2004. In the opinion of experts, ample justification exists for considering a similar pathogenesis for Alzheimer's, Creutzfeldt-Jakob and the other spongiform encephalopathies such as Mad Cow disease. In fact, Creutzfeldt-Jakob and Alzheimer's often coexist and at this point are thought to differ merely by time-dependent physical changes. A recent study links up to 13% of all "Alzheimer's" victims as really having Creutzfeldt-Jakob disease. Bovine tuberculosis, which includes Mycobacterium </a:t>
            </a:r>
            <a:r>
              <a:rPr dirty="0" err="1"/>
              <a:t>bovis</a:t>
            </a:r>
            <a:r>
              <a:rPr dirty="0"/>
              <a:t> and M. avium-</a:t>
            </a:r>
            <a:r>
              <a:rPr dirty="0" err="1"/>
              <a:t>intracellulare</a:t>
            </a:r>
            <a:r>
              <a:rPr dirty="0"/>
              <a:t> or paratuberculosis, is and has always been the most prevalent threat to the cattle industry, and the USDA reports that between 20% and 40% of US dairy herds are infected with paratuberculosis alone. The health risk for milk tainted with M. </a:t>
            </a:r>
            <a:r>
              <a:rPr dirty="0" err="1"/>
              <a:t>bovis</a:t>
            </a:r>
            <a:r>
              <a:rPr dirty="0"/>
              <a:t> has been known for decades and there was a time not so long ago when "tuberculin-tested" was printed on every milk container. </a:t>
            </a:r>
            <a:r>
              <a:rPr dirty="0" err="1"/>
              <a:t>Schliesser</a:t>
            </a:r>
            <a:r>
              <a:rPr dirty="0"/>
              <a:t> stated that meat from tuberculous animals may also constitute a significant risk of infection. At the turn of the 20th century 25% of the many US deaths from TB in adults were caused by M. </a:t>
            </a:r>
            <a:r>
              <a:rPr dirty="0" err="1"/>
              <a:t>bovis</a:t>
            </a:r>
            <a:r>
              <a:rPr dirty="0"/>
              <a:t>. Dairy products aside, when past and present meat consumption are factored in, there is three times the risk of developing Alzheimer's in meat eaters as opposed to vegetarians. The investigation into the causal trail for Creutzfeldt-Jakob, indistinguishable from Alzheimer's except for its shorter, lethal course might have grown cold where it not for Roel's and others who linked mad cow in cattle with M. </a:t>
            </a:r>
            <a:r>
              <a:rPr dirty="0" err="1"/>
              <a:t>bovis</a:t>
            </a:r>
            <a:r>
              <a:rPr dirty="0"/>
              <a:t> and related paratuberculosis on clinical, pathologic and epidemiological grounds. The southwest of the UK, the very cradle of British BSE and </a:t>
            </a:r>
            <a:r>
              <a:rPr dirty="0" err="1"/>
              <a:t>CJD</a:t>
            </a:r>
            <a:r>
              <a:rPr dirty="0"/>
              <a:t> outbreaks, saw an exponential increase in bovine tuberculosis just prior to it's spongiform outbreaks. All of this brings up the unthinkable: that Alzheimer's, </a:t>
            </a:r>
            <a:r>
              <a:rPr dirty="0" err="1"/>
              <a:t>Cruetzfeldt</a:t>
            </a:r>
            <a:r>
              <a:rPr dirty="0"/>
              <a:t>-Jackob, and Mad Cow Disease might just be caused by eating the meat or dairy in consumer products or feed. It is only appropriate therefore to explore the role of bovine TB and the atypical mycobacteria in Alzheimer's, </a:t>
            </a:r>
            <a:r>
              <a:rPr dirty="0" err="1"/>
              <a:t>JCD</a:t>
            </a:r>
            <a:r>
              <a:rPr dirty="0"/>
              <a:t> and Mad Cow disease and develop better serological surveillance for these pathogens.</a:t>
            </a:r>
          </a:p>
          <a:p>
            <a:r>
              <a:rPr dirty="0" err="1"/>
              <a:t>PMID</a:t>
            </a:r>
            <a:r>
              <a:rPr dirty="0"/>
              <a:t>: 15694685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407AC02A-CFAD-7345-8874-31735E58AC75}" type="slidenum">
              <a:rPr lang="en-US"/>
              <a:pPr/>
              <a:t>29</a:t>
            </a:fld>
            <a:endParaRPr lang="en-US"/>
          </a:p>
        </p:txBody>
      </p:sp>
      <p:sp>
        <p:nvSpPr>
          <p:cNvPr id="1688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88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E75134CF-05D1-224A-AB95-2AC60089367D}" type="slidenum">
              <a:rPr lang="en-US"/>
              <a:pPr/>
              <a:t>30</a:t>
            </a:fld>
            <a:endParaRPr lang="en-US"/>
          </a:p>
        </p:txBody>
      </p:sp>
      <p:sp>
        <p:nvSpPr>
          <p:cNvPr id="1690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90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Aging </a:t>
            </a:r>
            <a:r>
              <a:rPr lang="en-US" dirty="0" err="1"/>
              <a:t>Neurosci</a:t>
            </a:r>
            <a:r>
              <a:rPr lang="en-US" dirty="0"/>
              <a:t>. 2015 Jun 19;7:119. </a:t>
            </a:r>
            <a:r>
              <a:rPr lang="en-US" dirty="0" err="1"/>
              <a:t>doi</a:t>
            </a:r>
            <a:r>
              <a:rPr lang="en-US" dirty="0"/>
              <a:t>: 10.3389/fnagi.2015.00119. </a:t>
            </a:r>
            <a:r>
              <a:rPr lang="en-US" dirty="0" err="1"/>
              <a:t>eCollection</a:t>
            </a:r>
            <a:r>
              <a:rPr lang="en-US" dirty="0"/>
              <a:t> 2015.</a:t>
            </a:r>
          </a:p>
          <a:p>
            <a:r>
              <a:rPr lang="en-US" dirty="0"/>
              <a:t>Oxidized cholesterol as the driving force behind the development of Alzheimer's disease.</a:t>
            </a:r>
          </a:p>
          <a:p>
            <a:r>
              <a:rPr lang="en-US" dirty="0" err="1"/>
              <a:t>Gamba</a:t>
            </a:r>
            <a:r>
              <a:rPr lang="en-US" dirty="0"/>
              <a:t> P1, Testa G1, </a:t>
            </a:r>
            <a:r>
              <a:rPr lang="en-US" dirty="0" err="1"/>
              <a:t>Gargiulo</a:t>
            </a:r>
            <a:r>
              <a:rPr lang="en-US" dirty="0"/>
              <a:t> S1, </a:t>
            </a:r>
            <a:r>
              <a:rPr lang="en-US" dirty="0" err="1"/>
              <a:t>Staurenghi</a:t>
            </a:r>
            <a:r>
              <a:rPr lang="en-US" dirty="0"/>
              <a:t> E1, </a:t>
            </a:r>
            <a:r>
              <a:rPr lang="en-US" dirty="0" err="1"/>
              <a:t>Poli</a:t>
            </a:r>
            <a:r>
              <a:rPr lang="en-US" dirty="0"/>
              <a:t> G1, </a:t>
            </a:r>
            <a:r>
              <a:rPr lang="en-US" dirty="0" err="1"/>
              <a:t>Leonarduzzi</a:t>
            </a:r>
            <a:r>
              <a:rPr lang="en-US" dirty="0"/>
              <a:t> G1.</a:t>
            </a:r>
          </a:p>
          <a:p>
            <a:r>
              <a:rPr lang="en-US" dirty="0"/>
              <a:t>Author information</a:t>
            </a:r>
          </a:p>
          <a:p>
            <a:endParaRPr lang="en-US" dirty="0"/>
          </a:p>
          <a:p>
            <a:r>
              <a:rPr lang="en-US" dirty="0"/>
              <a:t>Abstract</a:t>
            </a:r>
          </a:p>
          <a:p>
            <a:r>
              <a:rPr lang="en-US" dirty="0"/>
              <a:t>Alzheimer's disease (AD), the most common neurodegenerative disorder associated with dementia, is typified by the pathological accumulation of amyloid A</a:t>
            </a:r>
            <a:r>
              <a:rPr lang="el-GR" dirty="0"/>
              <a:t>β </a:t>
            </a:r>
            <a:r>
              <a:rPr lang="en-US" dirty="0"/>
              <a:t>peptides and neurofibrillary tangles (</a:t>
            </a:r>
            <a:r>
              <a:rPr lang="en-US" dirty="0" err="1"/>
              <a:t>NFT</a:t>
            </a:r>
            <a:r>
              <a:rPr lang="en-US" dirty="0"/>
              <a:t>) within the brain. Considerable evidence indicates that many events contribute to AD progression, including oxidative stress, inflammation, and altered cholesterol metabolism. The brain's high lipid content makes it particularly vulnerable to oxidative species, with the consequent enhancement of lipid peroxidation and cholesterol oxidation, and the subsequent formation of end products, mainly 4-hydroxynonenal and oxysterols, respectively from the two processes. The chronic inflammatory events observed in the AD brain include activation of microglia and astrocytes, together with enhancement of inflammatory molecule and free radical release. Along with glial cells, neurons themselves have been found to contribute to neuroinflammation in the AD brain, by serving as sources of inflammatory mediators. Oxidative stress is intimately associated with neuroinflammation, and a vicious circle has been found to connect oxidative stress and inflammation in AD. Alongside oxidative stress and inflammation, altered cholesterol metabolism and hypercholesterolemia also significantly contribute to neuronal damage and to progression of AD. Increasing evidence is now consolidating the hypothesis that oxidized cholesterol is the driving force behind the development of AD, and that oxysterols are the link connecting the disease to altered cholesterol metabolism in the brain and hypercholesterolemia; this is because of the ability of oxysterols, unlike cholesterol, to cross the blood brain barrier (BBB). The key role of oxysterols in AD pathogenesis has been strongly supported by research pointing to their involvement in modulating neuroinflammation, A</a:t>
            </a:r>
            <a:r>
              <a:rPr lang="el-GR" dirty="0"/>
              <a:t>β </a:t>
            </a:r>
            <a:r>
              <a:rPr lang="en-US" dirty="0"/>
              <a:t>accumulation, and cell death. This review highlights the key role played by cholesterol and oxysterols in the brain in AD pathogenesis.</a:t>
            </a:r>
          </a:p>
          <a:p>
            <a:r>
              <a:rPr lang="en-US" dirty="0"/>
              <a:t>KEYWORDS:</a:t>
            </a:r>
          </a:p>
          <a:p>
            <a:r>
              <a:rPr lang="en-US" dirty="0"/>
              <a:t>Alzheimer’s disease; inflammation; oxidative stress; oxidized cholesterol; oxysterols</a:t>
            </a:r>
          </a:p>
          <a:p>
            <a:r>
              <a:rPr lang="en-US" dirty="0" err="1"/>
              <a:t>PMID</a:t>
            </a:r>
            <a:r>
              <a:rPr lang="en-US" dirty="0"/>
              <a:t>: 26150787 </a:t>
            </a:r>
          </a:p>
        </p:txBody>
      </p:sp>
    </p:spTree>
    <p:extLst>
      <p:ext uri="{BB962C8B-B14F-4D97-AF65-F5344CB8AC3E}">
        <p14:creationId xmlns:p14="http://schemas.microsoft.com/office/powerpoint/2010/main" val="700049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rPr dirty="0"/>
              <a:t>Click here to read Links</a:t>
            </a:r>
          </a:p>
          <a:p>
            <a:r>
              <a:rPr dirty="0"/>
              <a:t>Mattson MP, </a:t>
            </a:r>
            <a:r>
              <a:rPr dirty="0" err="1"/>
              <a:t>Duan</a:t>
            </a:r>
            <a:r>
              <a:rPr dirty="0"/>
              <a:t> W, Guo Z. Meal size and frequency affect neuronal plasticity and vulnerability to disease: cellular and molecular mechanisms. J </a:t>
            </a:r>
            <a:r>
              <a:rPr dirty="0" err="1"/>
              <a:t>Neurochem</a:t>
            </a:r>
            <a:r>
              <a:rPr dirty="0"/>
              <a:t>. 2003 Feb;84(3):417-31.</a:t>
            </a:r>
          </a:p>
          <a:p>
            <a:r>
              <a:rPr dirty="0"/>
              <a:t>   </a:t>
            </a:r>
          </a:p>
          <a:p>
            <a:endParaRPr dirty="0"/>
          </a:p>
          <a:p>
            <a:r>
              <a:rPr dirty="0"/>
              <a:t>    Laboratory of Neurosciences, National Institute on Aging, Gerontology Research Center, Baltimore, Maryland 21224, USA.</a:t>
            </a:r>
          </a:p>
          <a:p>
            <a:endParaRPr dirty="0"/>
          </a:p>
          <a:p>
            <a:r>
              <a:rPr dirty="0"/>
              <a:t>    Although all cells in the body require energy to survive and function properly, excessive calorie intake over long time periods can compromise cell function and promote disorders such as cardiovascular disease, type-2 diabetes and cancers. Accordingly, dietary restriction (DR; either caloric restriction or intermittent fasting, with maintained vitamin and mineral intake) can extend lifespan and can increase disease resistance. Recent studies have shown that DR can have profound effects on brain function and vulnerability to injury and disease. DR can protect neurons against degeneration in animal models of Alzheimer's, Parkinson's and Huntington's diseases and stroke. Moreover, DR can stimulate the production of new neurons from stem cells (neurogenesis) and can enhance synaptic plasticity, which may increase the ability of the brain to resist aging and restore function following injury. Interestingly, increasing the time interval between meals can have beneficial effects on the brain and overall health of mice that are independent of cumulative calorie intake. The beneficial effects of DR, particularly those of intermittent fasting, appear to be the result of a cellular stress response that stimulates the production of proteins that enhance neuronal plasticity and resistance to oxidative and metabolic insults; they include neurotrophic factors such as brain-derived neurotrophic factor (</a:t>
            </a:r>
            <a:r>
              <a:rPr dirty="0" err="1"/>
              <a:t>BDNF</a:t>
            </a:r>
            <a:r>
              <a:rPr dirty="0"/>
              <a:t>), protein chaperones such as heat-shock proteins, and mitochondrial uncoupling proteins. Some beneficial effects of DR can be achieved by administering hormones that suppress appetite (leptin and ciliary neurotrophic factor) or by supplementing the diet with 2-deoxy-d-glucose, which may act as a calorie restriction mimetic. The profound influences of the quantity and timing of food intake on neuronal function and vulnerability to disease have revealed novel molecular and cellular mechanisms whereby diet affects the nervous system, and are leading to novel preventative and therapeutic approaches for neurodegenerative disorders.</a:t>
            </a:r>
          </a:p>
          <a:p>
            <a:endParaRPr dirty="0"/>
          </a:p>
          <a:p>
            <a:r>
              <a:rPr dirty="0"/>
              <a:t>    </a:t>
            </a:r>
            <a:r>
              <a:rPr dirty="0" err="1"/>
              <a:t>PMID</a:t>
            </a:r>
            <a:r>
              <a:rPr dirty="0"/>
              <a:t>: 12558961 [PubMed - indexed for MEDLINE]</a:t>
            </a:r>
          </a:p>
          <a:p>
            <a:endParaRPr dirty="0"/>
          </a:p>
          <a:p>
            <a:r>
              <a:rPr dirty="0"/>
              <a:t>Remarkably, however, the</a:t>
            </a:r>
          </a:p>
          <a:p>
            <a:r>
              <a:rPr dirty="0"/>
              <a:t>mice on periodic fasting exhibited anti-aging physiological</a:t>
            </a:r>
          </a:p>
          <a:p>
            <a:r>
              <a:rPr dirty="0"/>
              <a:t>changes equal to or greater than those maintained on the</a:t>
            </a:r>
          </a:p>
          <a:p>
            <a:r>
              <a:rPr dirty="0"/>
              <a:t>reduced calorie diet, including decreased plasma insulin and</a:t>
            </a:r>
          </a:p>
          <a:p>
            <a:r>
              <a:rPr dirty="0"/>
              <a:t>glucose levels, and reduced body temperature. Moreover,</a:t>
            </a:r>
          </a:p>
          <a:p>
            <a:r>
              <a:rPr dirty="0"/>
              <a:t>levels of the ketone body b-hydroxybutyrate were increased</a:t>
            </a:r>
          </a:p>
          <a:p>
            <a:r>
              <a:rPr dirty="0"/>
              <a:t>in the mice on the periodic fasting regimen, but not in the</a:t>
            </a:r>
          </a:p>
          <a:p>
            <a:r>
              <a:rPr dirty="0"/>
              <a:t>mice on the limited daily feeding regimen, suggesting a</a:t>
            </a:r>
          </a:p>
          <a:p>
            <a:r>
              <a:rPr dirty="0"/>
              <a:t>change in cellular energy metabolism pathways (Anson</a:t>
            </a:r>
          </a:p>
          <a:p>
            <a:r>
              <a:rPr dirty="0"/>
              <a:t>et al., submitted). Periodic fasting was more effective than</a:t>
            </a:r>
          </a:p>
          <a:p>
            <a:r>
              <a:rPr dirty="0"/>
              <a:t>limited daily feeding in protecting hippocampal neurons</a:t>
            </a:r>
          </a:p>
          <a:p>
            <a:r>
              <a:rPr dirty="0"/>
              <a:t>against excitotoxic injury. These findings suggest that</a:t>
            </a:r>
          </a:p>
          <a:p>
            <a:r>
              <a:rPr dirty="0"/>
              <a:t>increasing the time interval between meals is beneficial,</a:t>
            </a:r>
          </a:p>
          <a:p>
            <a:r>
              <a:rPr dirty="0"/>
              <a:t>even when the size of the meals are increased to a level that</a:t>
            </a:r>
          </a:p>
          <a:p>
            <a:r>
              <a:rPr dirty="0"/>
              <a:t>results in no overall decrease in caloric intake.</a:t>
            </a:r>
          </a:p>
          <a:p>
            <a:endParaRPr dirty="0"/>
          </a:p>
          <a:p>
            <a:r>
              <a:rPr dirty="0" err="1"/>
              <a:t>Int</a:t>
            </a:r>
            <a:r>
              <a:rPr dirty="0"/>
              <a:t> J </a:t>
            </a:r>
            <a:r>
              <a:rPr dirty="0" err="1"/>
              <a:t>Obes</a:t>
            </a:r>
            <a:r>
              <a:rPr dirty="0"/>
              <a:t> </a:t>
            </a:r>
            <a:r>
              <a:rPr dirty="0" err="1"/>
              <a:t>Relat</a:t>
            </a:r>
            <a:r>
              <a:rPr dirty="0"/>
              <a:t> </a:t>
            </a:r>
            <a:r>
              <a:rPr dirty="0" err="1"/>
              <a:t>Metab</a:t>
            </a:r>
            <a:r>
              <a:rPr dirty="0"/>
              <a:t> </a:t>
            </a:r>
            <a:r>
              <a:rPr dirty="0" err="1"/>
              <a:t>Disord</a:t>
            </a:r>
            <a:r>
              <a:rPr dirty="0"/>
              <a:t>. 2002 Jan;26(1):102-10.</a:t>
            </a:r>
          </a:p>
          <a:p>
            <a:r>
              <a:rPr dirty="0"/>
              <a:t>Habitual meal frequency and energy intake regulation in partially temporally isolated men.</a:t>
            </a:r>
          </a:p>
          <a:p>
            <a:r>
              <a:rPr dirty="0" err="1"/>
              <a:t>Westerterp-Plantenga</a:t>
            </a:r>
            <a:r>
              <a:rPr dirty="0"/>
              <a:t> MS1, Kovacs EM, </a:t>
            </a:r>
            <a:r>
              <a:rPr dirty="0" err="1"/>
              <a:t>Melanson</a:t>
            </a:r>
            <a:r>
              <a:rPr dirty="0"/>
              <a:t> KJ.</a:t>
            </a:r>
          </a:p>
          <a:p>
            <a:r>
              <a:rPr dirty="0"/>
              <a:t>Author information</a:t>
            </a:r>
          </a:p>
          <a:p>
            <a:endParaRPr dirty="0"/>
          </a:p>
          <a:p>
            <a:endParaRPr dirty="0"/>
          </a:p>
          <a:p>
            <a:r>
              <a:rPr dirty="0"/>
              <a:t>Abstract</a:t>
            </a:r>
          </a:p>
          <a:p>
            <a:r>
              <a:rPr dirty="0"/>
              <a:t>OBJECTIVE:</a:t>
            </a:r>
          </a:p>
          <a:p>
            <a:r>
              <a:rPr dirty="0"/>
              <a:t>Assessment of a possible relationship between habitual as well as manipulated meal frequency, blood glucose pattern, macronutrient- and energy intake (</a:t>
            </a:r>
            <a:r>
              <a:rPr dirty="0" err="1"/>
              <a:t>EI</a:t>
            </a:r>
            <a:r>
              <a:rPr dirty="0"/>
              <a:t>), and energy intake regulation in partially temporally isolated men.</a:t>
            </a:r>
          </a:p>
          <a:p>
            <a:r>
              <a:rPr dirty="0"/>
              <a:t>DESIGN:</a:t>
            </a:r>
          </a:p>
          <a:p>
            <a:r>
              <a:rPr dirty="0"/>
              <a:t>A partially temporally isolated within-subject design assessing energy intake regulation in spite of intervention. Intervention consisted of manipulating meal frequency by offering </a:t>
            </a:r>
            <a:r>
              <a:rPr dirty="0" err="1"/>
              <a:t>iso</a:t>
            </a:r>
            <a:r>
              <a:rPr dirty="0"/>
              <a:t>-energetic (1 MJ) preloads high in fat or carbohydrate (CHO), with the same energy density. We have previously shown that after a high-CHO preload, inter-meal-interval was 1 h, while after a high-fat preload </a:t>
            </a:r>
            <a:r>
              <a:rPr dirty="0" err="1"/>
              <a:t>intermeal</a:t>
            </a:r>
            <a:r>
              <a:rPr dirty="0"/>
              <a:t>-interval was 2 h.</a:t>
            </a:r>
          </a:p>
          <a:p>
            <a:r>
              <a:rPr dirty="0"/>
              <a:t>SUBJECTS:</a:t>
            </a:r>
          </a:p>
          <a:p>
            <a:r>
              <a:rPr dirty="0"/>
              <a:t>Twenty healthy young (18-31 y) normal weight (body mass index (BMI): 22.8+/-1.9 kg/m(2)) men.</a:t>
            </a:r>
          </a:p>
          <a:p>
            <a:r>
              <a:rPr dirty="0"/>
              <a:t>MEASUREMENTS:</a:t>
            </a:r>
          </a:p>
          <a:p>
            <a:r>
              <a:rPr dirty="0"/>
              <a:t>On two separate days, each after a different preload: subsequent subjects' responses to the preload, </a:t>
            </a:r>
            <a:r>
              <a:rPr dirty="0" err="1"/>
              <a:t>eg</a:t>
            </a:r>
            <a:r>
              <a:rPr dirty="0"/>
              <a:t> manipulated meal frequency; continuous blood glucose levels and blood glucose patterns: macronutrient composition of food intake; </a:t>
            </a:r>
            <a:r>
              <a:rPr dirty="0" err="1"/>
              <a:t>EI</a:t>
            </a:r>
            <a:r>
              <a:rPr dirty="0"/>
              <a:t>; appetite ratings; and taste perception. From controlled 3-day food intake diaries: habitual meal frequency; </a:t>
            </a:r>
            <a:r>
              <a:rPr dirty="0" err="1"/>
              <a:t>EI</a:t>
            </a:r>
            <a:r>
              <a:rPr dirty="0"/>
              <a:t>; and macronutrient-intake.</a:t>
            </a:r>
          </a:p>
          <a:p>
            <a:r>
              <a:rPr dirty="0"/>
              <a:t>RESULTS:</a:t>
            </a:r>
          </a:p>
          <a:p>
            <a:r>
              <a:rPr dirty="0"/>
              <a:t>Accuracy of energy intake regulation is expressed as minimizing the difference in energy intake, despite intervention. The difference in 24 h </a:t>
            </a:r>
            <a:r>
              <a:rPr dirty="0" err="1"/>
              <a:t>EI</a:t>
            </a:r>
            <a:r>
              <a:rPr dirty="0"/>
              <a:t> on the two test days after the preloads (r(2)=0.56; P&lt;0.001) was a function of habitual meal frequency. Variation in energy intake was primarily explained by habitual meal frequency (r(2)=0.76; P&lt;0.0001). Adding macronutrient composition and number of blood glucose declines to this increased the explained variation to 86 and 96%, respectively. Percentage energy from CHO or from fat explained the variation in habitual meal frequency (r(2)=0.84; P&lt;0.0001). Adding the total number of blood-glucose declines to this increased the explained variation to 88%, and adding average baseline blood glucose levels, sweetness perception and hunger suppression during preload consumption increased the explained variation to 91%. Manipulated meal frequency was related to habitual meal frequency (r(2)=0.86; P&lt;0.0001) and was a function of the number of transient and dynamic blood glucose declines (r(2)=0.74; P&lt;0.0001).</a:t>
            </a:r>
          </a:p>
          <a:p>
            <a:r>
              <a:rPr dirty="0"/>
              <a:t>CONCLUSION:</a:t>
            </a:r>
          </a:p>
          <a:p>
            <a:r>
              <a:rPr dirty="0"/>
              <a:t>Habitual meal frequency is of greater significance in energy intake regulation in healthy young men than manipulated meal frequency. Healthy young men with a high habitual meal frequency showed lower 24 h </a:t>
            </a:r>
            <a:r>
              <a:rPr dirty="0" err="1"/>
              <a:t>EI</a:t>
            </a:r>
            <a:r>
              <a:rPr dirty="0"/>
              <a:t>, and a smaller difference in </a:t>
            </a:r>
            <a:r>
              <a:rPr dirty="0" err="1"/>
              <a:t>EI</a:t>
            </a:r>
            <a:r>
              <a:rPr dirty="0"/>
              <a:t> after macronutrient specific preloads, compared to those with a low habitual meal frequency, thus showing a more accurate energy intake regulation. Habitual meal frequency is based upon a cluster of related factors including macronutrient composition of the food, sweetness perception, hunger suppression, blood glucose declines and average baseline blood glucose levels.</a:t>
            </a:r>
          </a:p>
          <a:p>
            <a:r>
              <a:rPr dirty="0" err="1"/>
              <a:t>PMID</a:t>
            </a:r>
            <a:r>
              <a:rPr dirty="0"/>
              <a:t>: 11791154</a:t>
            </a:r>
          </a:p>
          <a:p>
            <a:endParaRPr dirty="0"/>
          </a:p>
          <a:p>
            <a:r>
              <a:rPr dirty="0"/>
              <a:t>Children are generally untaught in regard to the importance of when, how, and what they should eat. They are permitted to indulge their tastes freely, to eat at all hours, to help themselves to fruit when it tempts their eyes; and this, with the pie, cake, bread and butter, and sweetmeats eaten almost constantly, makes them gourmands and dyspeptics. The digestive organs, like a mill which is continually kept running, become enfeebled, vital force is called from the brain to aid the stomach in its overwork, and thus the mental powers are weakened. The unnatural stimulation and wear of the vital forces make them nervous, impatient of restraint, self-willed, and irritable. They can scarcely be trusted out of their parents’ sight. In many cases the moral powers seem deadened, and it is difficult to arouse them to a sense of the shame and grievous nature of sin; they slip easily into habits of prevarication, deceit, and often open lying. { CG 388.1} </a:t>
            </a:r>
          </a:p>
          <a:p>
            <a:endParaRPr dirty="0"/>
          </a:p>
          <a:p>
            <a:r>
              <a:rPr dirty="0" err="1"/>
              <a:t>doi</a:t>
            </a:r>
            <a:r>
              <a:rPr dirty="0"/>
              <a:t>: 10.7554/eLife.09460.</a:t>
            </a:r>
          </a:p>
          <a:p>
            <a:r>
              <a:rPr dirty="0" err="1"/>
              <a:t>Loh</a:t>
            </a:r>
            <a:r>
              <a:rPr dirty="0"/>
              <a:t> DH, Jami SA, Flores RE, Truong D, </a:t>
            </a:r>
            <a:r>
              <a:rPr dirty="0" err="1"/>
              <a:t>Ghiani</a:t>
            </a:r>
            <a:r>
              <a:rPr dirty="0"/>
              <a:t> CA, O'Dell TJ, Colwell CS. Misaligned feeding impairs memories. </a:t>
            </a:r>
            <a:r>
              <a:rPr dirty="0" err="1"/>
              <a:t>Elife</a:t>
            </a:r>
            <a:r>
              <a:rPr dirty="0"/>
              <a:t>. 2015 Dec 10;4. </a:t>
            </a:r>
            <a:r>
              <a:rPr dirty="0" err="1"/>
              <a:t>pii</a:t>
            </a:r>
            <a:r>
              <a:rPr dirty="0"/>
              <a:t>: e09460.</a:t>
            </a:r>
          </a:p>
          <a:p>
            <a:endParaRPr dirty="0"/>
          </a:p>
          <a:p>
            <a:r>
              <a:rPr dirty="0"/>
              <a:t>Author information</a:t>
            </a:r>
          </a:p>
          <a:p>
            <a:endParaRPr dirty="0"/>
          </a:p>
          <a:p>
            <a:endParaRPr dirty="0"/>
          </a:p>
          <a:p>
            <a:r>
              <a:rPr dirty="0"/>
              <a:t>Abstract</a:t>
            </a:r>
          </a:p>
          <a:p>
            <a:r>
              <a:rPr dirty="0"/>
              <a:t>Robust sleep/wake rhythms are important for health and cognitive function. Unfortunately, many people are living in an environment where their circadian system is challenged by inappropriate meal- or work-times. Here we scheduled food access to the sleep time and examined the impact on learning and memory in mice. Under these conditions, we demonstrate that the molecular clock in the master pacemaker, the suprachiasmatic nucleus (</a:t>
            </a:r>
            <a:r>
              <a:rPr dirty="0" err="1"/>
              <a:t>SCN</a:t>
            </a:r>
            <a:r>
              <a:rPr dirty="0"/>
              <a:t>), is unaltered while the molecular clock in the hippocampus is synchronized by the timing of food availability. This chronic circadian misalignment causes reduced hippocampal long term potentiation and total </a:t>
            </a:r>
            <a:r>
              <a:rPr dirty="0" err="1"/>
              <a:t>CREB</a:t>
            </a:r>
            <a:r>
              <a:rPr dirty="0"/>
              <a:t> expression. Importantly this mis-timed feeding resulted in dramatic deficits in hippocampal-dependent learning and memory. Our findings suggest that the timing of meals have far-reaching effects on hippocampal physiology and learned </a:t>
            </a:r>
            <a:r>
              <a:rPr dirty="0" err="1"/>
              <a:t>behaviour</a:t>
            </a:r>
            <a:r>
              <a:rPr dirty="0"/>
              <a:t>.</a:t>
            </a:r>
          </a:p>
          <a:p>
            <a:r>
              <a:rPr dirty="0"/>
              <a:t>KEYWORDS:</a:t>
            </a:r>
          </a:p>
          <a:p>
            <a:r>
              <a:rPr dirty="0" err="1"/>
              <a:t>CREB</a:t>
            </a:r>
            <a:r>
              <a:rPr dirty="0"/>
              <a:t>; circadian rhythms; hippocampus; learning and memory; mouse; neuroscience</a:t>
            </a:r>
          </a:p>
          <a:p>
            <a:r>
              <a:rPr dirty="0" err="1"/>
              <a:t>PMID</a:t>
            </a:r>
            <a:r>
              <a:rPr dirty="0"/>
              <a:t>: 26652002 </a:t>
            </a:r>
          </a:p>
          <a:p>
            <a:endParaRPr dirty="0"/>
          </a:p>
          <a:p>
            <a:r>
              <a:rPr dirty="0"/>
              <a:t>The mind does not wear out nor break down so often on account of diligent employment and hard study, as on account of eating improper food at improper times, and of careless inattention to the laws of health. The diet question deserves careful study, and students can do more for themselves than teachers can do for them by prescribing strict rules and regulations. Let students preserve a conscience void of offense toward God and man. { YI May 31, 1894, par. 2 }</a:t>
            </a:r>
          </a:p>
          <a:p>
            <a:endParaRPr dirty="0"/>
          </a:p>
          <a:p>
            <a:r>
              <a:rPr dirty="0"/>
              <a:t>Diligent study is not the principal cause of the breaking down of the mental powers. The main cause is improper diet, irregular meals, and a lack of physical exercise. Irregular hours for eating and sleeping sap the brain forces. The apostle Paul declares that he who would be successful in reaching a high standard of godliness must be temperate in all things. Eating, drinking, and dressing all have a direct bearing upon our spiritual advancement. We are all called upon to lay aside every weight and the sin that doth so easily beset us, that we may be able to run the Christian race without embarrassment, and obtain the crown of immortal glory. { YI May 31, 1894, par. 8 }</a:t>
            </a:r>
          </a:p>
          <a:p>
            <a:endParaRPr dirty="0"/>
          </a:p>
          <a:p>
            <a:r>
              <a:rPr dirty="0"/>
              <a:t>The brain is the citadel of the being. Wrong physical habits affect the brain and prevent the attainment of that which the students desire—a good mental discipline. Unless the youth are versed in the science of how to care for the body as well as for the mind, they will not be successful students. Study is not the principal cause of breakdown of the mental powers. The main cause is improper diet, irregular meals, a lack of physical exercise, and careless inattention in other respects to the laws of health. When we do all that we can to preserve the health, then we can ask God in faith to bless our efforts. { CT 299.2} </a:t>
            </a:r>
          </a:p>
          <a:p>
            <a:endParaRPr dirty="0"/>
          </a:p>
          <a:p>
            <a:r>
              <a:rPr dirty="0"/>
              <a:t>Many eat at all hours, regardless of the laws of health. Then gloom covers the mind. How can men be honored with divine enlightenment, when they are so reckless in their habits, so inattentive to the light which God has given in regard to these things? { GW 241.2} </a:t>
            </a:r>
          </a:p>
          <a:p>
            <a:endParaRPr dirty="0"/>
          </a:p>
          <a:p>
            <a:r>
              <a:rPr dirty="0" err="1"/>
              <a:t>doi</a:t>
            </a:r>
            <a:r>
              <a:rPr dirty="0"/>
              <a:t>: 10.1002/ana.22468.</a:t>
            </a:r>
          </a:p>
          <a:p>
            <a:r>
              <a:rPr dirty="0" err="1"/>
              <a:t>Tranah</a:t>
            </a:r>
            <a:r>
              <a:rPr dirty="0"/>
              <a:t> </a:t>
            </a:r>
            <a:r>
              <a:rPr dirty="0" err="1"/>
              <a:t>GJ</a:t>
            </a:r>
            <a:r>
              <a:rPr dirty="0"/>
              <a:t>, Blackwell T, Stone KL, </a:t>
            </a:r>
            <a:r>
              <a:rPr dirty="0" err="1"/>
              <a:t>Ancoli</a:t>
            </a:r>
            <a:r>
              <a:rPr dirty="0"/>
              <a:t>-Israel S, </a:t>
            </a:r>
            <a:r>
              <a:rPr dirty="0" err="1"/>
              <a:t>Paudel</a:t>
            </a:r>
            <a:r>
              <a:rPr dirty="0"/>
              <a:t> ML, </a:t>
            </a:r>
            <a:r>
              <a:rPr dirty="0" err="1"/>
              <a:t>Ensrud</a:t>
            </a:r>
            <a:r>
              <a:rPr dirty="0"/>
              <a:t> </a:t>
            </a:r>
            <a:r>
              <a:rPr dirty="0" err="1"/>
              <a:t>KE</a:t>
            </a:r>
            <a:r>
              <a:rPr dirty="0"/>
              <a:t>, </a:t>
            </a:r>
            <a:r>
              <a:rPr dirty="0" err="1"/>
              <a:t>Cauley</a:t>
            </a:r>
            <a:r>
              <a:rPr dirty="0"/>
              <a:t> JA, Redline S, Hillier TA, Cummings SR, </a:t>
            </a:r>
            <a:r>
              <a:rPr dirty="0" err="1"/>
              <a:t>Yaffe</a:t>
            </a:r>
            <a:r>
              <a:rPr dirty="0"/>
              <a:t> K. Circadian activity rhythms and risk of incident dementia and mild cognitive impairment in older women. Ann Neurol. 2011 Nov;70(5):722-32.</a:t>
            </a:r>
          </a:p>
          <a:p>
            <a:endParaRPr dirty="0"/>
          </a:p>
          <a:p>
            <a:endParaRPr dirty="0"/>
          </a:p>
          <a:p>
            <a:r>
              <a:rPr dirty="0" err="1"/>
              <a:t>SOF</a:t>
            </a:r>
            <a:r>
              <a:rPr dirty="0"/>
              <a:t> Research Group.</a:t>
            </a:r>
          </a:p>
          <a:p>
            <a:r>
              <a:rPr dirty="0"/>
              <a:t>Collaborators (68)</a:t>
            </a:r>
          </a:p>
          <a:p>
            <a:endParaRPr dirty="0"/>
          </a:p>
          <a:p>
            <a:endParaRPr dirty="0"/>
          </a:p>
          <a:p>
            <a:r>
              <a:rPr dirty="0"/>
              <a:t>Author information</a:t>
            </a:r>
          </a:p>
          <a:p>
            <a:endParaRPr dirty="0"/>
          </a:p>
          <a:p>
            <a:endParaRPr dirty="0"/>
          </a:p>
          <a:p>
            <a:r>
              <a:rPr dirty="0"/>
              <a:t>Abstract</a:t>
            </a:r>
          </a:p>
          <a:p>
            <a:r>
              <a:rPr dirty="0"/>
              <a:t>OBJECTIVE:</a:t>
            </a:r>
          </a:p>
          <a:p>
            <a:r>
              <a:rPr dirty="0"/>
              <a:t>Previous cross-sectional studies have observed alterations in activity rhythms in dementia patients but the direction of causation is unclear. We determined whether circadian activity rhythms measured in community-dwelling older women are prospectively associated with incident dementia or mild cognitive impairment (MCI).</a:t>
            </a:r>
          </a:p>
          <a:p>
            <a:r>
              <a:rPr dirty="0"/>
              <a:t>METHODS:</a:t>
            </a:r>
          </a:p>
          <a:p>
            <a:r>
              <a:rPr dirty="0"/>
              <a:t>Activity rhythm data were collected from 1,282 healthy community-dwelling women from the Study of Osteoporotic Fractures (</a:t>
            </a:r>
            <a:r>
              <a:rPr dirty="0" err="1"/>
              <a:t>SOF</a:t>
            </a:r>
            <a:r>
              <a:rPr dirty="0"/>
              <a:t>) cohort (mean age 83 years) with wrist actigraphy for a minimum of three 24-hour periods. Each participant completed a neuropsychological test battery and had clinical cognitive status (dementia, MCI, normal) adjudicated by an expert panel approximately 5 years later. All analyses were adjusted for demographics, body mass index (BMI), functional status, depression, medications, alcohol, caffeine, smoking, health status, and comorbidities.</a:t>
            </a:r>
          </a:p>
          <a:p>
            <a:r>
              <a:rPr dirty="0"/>
              <a:t>RESULTS:</a:t>
            </a:r>
          </a:p>
          <a:p>
            <a:r>
              <a:rPr dirty="0"/>
              <a:t>After 4.9 years of follow-up, 195 (15%) women had developed dementia and 302 (24%) had developed MCI. Older women with decreased activity rhythms had a higher likelihood of developing dementia or MCI when comparing those in the lowest quartiles of amplitude (odds ratio [OR] = 1.57; 95% CI, 1.09-2.25) or rhythm robustness (OR = 1.57; 95% CI, 1.10-2.26) to women in the highest quartiles. An increased risk of dementia or MCI (OR = 1.83; 95% CI, 1.29-2.61) was found for women whose timing of peak activity occurred later in the day (after 3:51 PM) when compared to those with average timing (1:34 PM-3:51 PM).</a:t>
            </a:r>
          </a:p>
          <a:p>
            <a:r>
              <a:rPr dirty="0"/>
              <a:t>INTERPRETATION:</a:t>
            </a:r>
          </a:p>
          <a:p>
            <a:r>
              <a:rPr dirty="0"/>
              <a:t>Older, healthy women with decreased circadian activity rhythm amplitude and robustness, and delayed rhythms have increased odds of developing dementia and MCI. If confirmed, future studies should examine whether interventions (physical activity, bright light exposure) that influence activity rhythms will reduce the risk of cognitive deterioration in the elderly.</a:t>
            </a:r>
          </a:p>
          <a:p>
            <a:r>
              <a:rPr dirty="0"/>
              <a:t>Copyright © 2011 American Neurological Association.</a:t>
            </a:r>
          </a:p>
          <a:p>
            <a:r>
              <a:rPr dirty="0"/>
              <a:t>Comment in</a:t>
            </a:r>
          </a:p>
          <a:p>
            <a:r>
              <a:rPr dirty="0"/>
              <a:t>		Sleep, circadian rhythms, and dementia. [Ann Neurol. 2011]</a:t>
            </a:r>
          </a:p>
          <a:p>
            <a:r>
              <a:rPr dirty="0" err="1"/>
              <a:t>PMID</a:t>
            </a:r>
            <a:r>
              <a:rPr dirty="0"/>
              <a:t>: 22162057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rPr dirty="0" err="1"/>
              <a:t>Athari</a:t>
            </a:r>
            <a:r>
              <a:rPr dirty="0"/>
              <a:t> Nik </a:t>
            </a:r>
            <a:r>
              <a:rPr dirty="0" err="1"/>
              <a:t>Azm</a:t>
            </a:r>
            <a:r>
              <a:rPr dirty="0"/>
              <a:t> S, </a:t>
            </a:r>
            <a:r>
              <a:rPr dirty="0" err="1"/>
              <a:t>Djazayeri</a:t>
            </a:r>
            <a:r>
              <a:rPr dirty="0"/>
              <a:t> A, </a:t>
            </a:r>
            <a:r>
              <a:rPr dirty="0" err="1"/>
              <a:t>Safa</a:t>
            </a:r>
            <a:r>
              <a:rPr dirty="0"/>
              <a:t> M, </a:t>
            </a:r>
            <a:r>
              <a:rPr dirty="0" err="1"/>
              <a:t>Azami</a:t>
            </a:r>
            <a:r>
              <a:rPr dirty="0"/>
              <a:t> K, </a:t>
            </a:r>
            <a:r>
              <a:rPr dirty="0" err="1"/>
              <a:t>Ahmadvand</a:t>
            </a:r>
            <a:r>
              <a:rPr dirty="0"/>
              <a:t> B, </a:t>
            </a:r>
            <a:r>
              <a:rPr dirty="0" err="1"/>
              <a:t>Sabbaghziarani</a:t>
            </a:r>
            <a:r>
              <a:rPr dirty="0"/>
              <a:t> F, </a:t>
            </a:r>
            <a:r>
              <a:rPr dirty="0" err="1"/>
              <a:t>Sharifzadeh</a:t>
            </a:r>
            <a:r>
              <a:rPr dirty="0"/>
              <a:t> M, </a:t>
            </a:r>
            <a:r>
              <a:rPr dirty="0" err="1"/>
              <a:t>Vafa</a:t>
            </a:r>
            <a:r>
              <a:rPr dirty="0"/>
              <a:t> </a:t>
            </a:r>
            <a:r>
              <a:rPr dirty="0" err="1"/>
              <a:t>M.Lactobacilli</a:t>
            </a:r>
            <a:r>
              <a:rPr dirty="0"/>
              <a:t> and </a:t>
            </a:r>
            <a:r>
              <a:rPr dirty="0" err="1"/>
              <a:t>bifidobacteria</a:t>
            </a:r>
            <a:r>
              <a:rPr dirty="0"/>
              <a:t> ameliorate memory and learning deficits and oxidative stress in β-amyloid (1-42) injected rats.,</a:t>
            </a:r>
            <a:r>
              <a:rPr dirty="0" err="1"/>
              <a:t>Appl</a:t>
            </a:r>
            <a:r>
              <a:rPr dirty="0"/>
              <a:t> </a:t>
            </a:r>
            <a:r>
              <a:rPr dirty="0" err="1"/>
              <a:t>Physiol</a:t>
            </a:r>
            <a:r>
              <a:rPr dirty="0"/>
              <a:t> </a:t>
            </a:r>
            <a:r>
              <a:rPr dirty="0" err="1"/>
              <a:t>Nutr</a:t>
            </a:r>
            <a:r>
              <a:rPr dirty="0"/>
              <a:t> </a:t>
            </a:r>
            <a:r>
              <a:rPr dirty="0" err="1"/>
              <a:t>Metab</a:t>
            </a:r>
            <a:r>
              <a:rPr dirty="0"/>
              <a:t>. 2018 Jul;43(7):718-726.  </a:t>
            </a:r>
          </a:p>
          <a:p>
            <a:endParaRPr dirty="0"/>
          </a:p>
          <a:p>
            <a:r>
              <a:rPr dirty="0"/>
              <a:t>Author information</a:t>
            </a:r>
          </a:p>
          <a:p>
            <a:endParaRPr dirty="0"/>
          </a:p>
          <a:p>
            <a:endParaRPr dirty="0"/>
          </a:p>
          <a:p>
            <a:r>
              <a:rPr dirty="0"/>
              <a:t>Abstract</a:t>
            </a:r>
          </a:p>
          <a:p>
            <a:r>
              <a:rPr dirty="0"/>
              <a:t>The gastrointestinal microbiota affects brain function, including memory and learning. In this study we investigated the effects of probiotics on memory and oxidative stress biomarkers in an experimental model of Alzheimer's disease. Sixty rats were randomly divided into 5 groups: control; control-probiotics, which received probiotics for 8 weeks; sham operation, which received an intrahippocampal injection of phosphate-buffered saline; Alzheimer, which received an intrahippocampal injection of β-amyloid (Aβ1-42); and Alzheimer-probiotics, which in addition to being injected with Aβ1-42, received 2 g (1 × 1010 </a:t>
            </a:r>
            <a:r>
              <a:rPr dirty="0" err="1"/>
              <a:t>CFU</a:t>
            </a:r>
            <a:r>
              <a:rPr dirty="0"/>
              <a:t>/g) of probiotics (Lactobacillus acidophilus, L. fermentum, Bifidobacterium lactis, and B. </a:t>
            </a:r>
            <a:r>
              <a:rPr dirty="0" err="1"/>
              <a:t>longum</a:t>
            </a:r>
            <a:r>
              <a:rPr dirty="0"/>
              <a:t>) for 8 weeks. Memory and learning were measured using the Morris water maze, and oxidative stress biomarkers in the hippocampus were measured using ELISA kits. Morris water maze results indicated that compared with the Alzheimer group, the Alzheimer-probiotics group had significantly improved spatial memory, including shorter escape latency and travelled distance and greater time spent in the target quadrant. There was also improvement in oxidative stress biomarkers such as increased malondialdehyde levels and superoxide dismutase activity following the β-amyloid injection. Overall, it seems that probiotics play a role in improving memory deficit and inhibiting the pathological mechanisms of Alzheimer's disease by modifying microbiota.</a:t>
            </a:r>
          </a:p>
          <a:p>
            <a:r>
              <a:rPr dirty="0"/>
              <a:t>KEYWORDS:</a:t>
            </a:r>
          </a:p>
          <a:p>
            <a:r>
              <a:rPr dirty="0"/>
              <a:t>Alzheimer’s disease; Bifidobacterium; Lactobacillus; </a:t>
            </a:r>
            <a:r>
              <a:rPr dirty="0" err="1"/>
              <a:t>maladie</a:t>
            </a:r>
            <a:r>
              <a:rPr dirty="0"/>
              <a:t> </a:t>
            </a:r>
            <a:r>
              <a:rPr dirty="0" err="1"/>
              <a:t>d’Alzheimer</a:t>
            </a:r>
            <a:r>
              <a:rPr dirty="0"/>
              <a:t>; memory and learning; </a:t>
            </a:r>
            <a:r>
              <a:rPr dirty="0" err="1"/>
              <a:t>mémoire</a:t>
            </a:r>
            <a:r>
              <a:rPr dirty="0"/>
              <a:t> et </a:t>
            </a:r>
            <a:r>
              <a:rPr dirty="0" err="1"/>
              <a:t>apprentissage</a:t>
            </a:r>
            <a:r>
              <a:rPr dirty="0"/>
              <a:t>; oxidative stress; stress </a:t>
            </a:r>
            <a:r>
              <a:rPr dirty="0" err="1"/>
              <a:t>oxydatif</a:t>
            </a:r>
            <a:endParaRPr dirty="0"/>
          </a:p>
          <a:p>
            <a:r>
              <a:rPr dirty="0" err="1"/>
              <a:t>PMID</a:t>
            </a:r>
            <a:r>
              <a:rPr dirty="0"/>
              <a:t>: 29462572 </a:t>
            </a:r>
          </a:p>
          <a:p>
            <a:endParaRPr dirty="0"/>
          </a:p>
          <a:p>
            <a:r>
              <a:rPr dirty="0" err="1"/>
              <a:t>doi</a:t>
            </a:r>
            <a:r>
              <a:rPr dirty="0"/>
              <a:t>: 10.3389/fnbeh.2017.00009. </a:t>
            </a:r>
            <a:r>
              <a:rPr dirty="0" err="1"/>
              <a:t>eCollection</a:t>
            </a:r>
            <a:r>
              <a:rPr dirty="0"/>
              <a:t> 2017.</a:t>
            </a:r>
          </a:p>
          <a:p>
            <a:r>
              <a:rPr dirty="0"/>
              <a:t>Noble EE, Hsu TM, </a:t>
            </a:r>
            <a:r>
              <a:rPr dirty="0" err="1"/>
              <a:t>Kanoski</a:t>
            </a:r>
            <a:r>
              <a:rPr dirty="0"/>
              <a:t> SE. Gut to Brain Dysbiosis: Mechanisms Linking Western Diet Consumption, the Microbiome, and Cognitive Impairment. Front </a:t>
            </a:r>
            <a:r>
              <a:rPr dirty="0" err="1"/>
              <a:t>Behav</a:t>
            </a:r>
            <a:r>
              <a:rPr dirty="0"/>
              <a:t> </a:t>
            </a:r>
            <a:r>
              <a:rPr dirty="0" err="1"/>
              <a:t>Neurosci</a:t>
            </a:r>
            <a:r>
              <a:rPr dirty="0"/>
              <a:t>. 2017 Jan 30;11:9.</a:t>
            </a:r>
          </a:p>
          <a:p>
            <a:endParaRPr dirty="0"/>
          </a:p>
          <a:p>
            <a:r>
              <a:rPr dirty="0"/>
              <a:t>Author information</a:t>
            </a:r>
          </a:p>
          <a:p>
            <a:endParaRPr dirty="0"/>
          </a:p>
          <a:p>
            <a:endParaRPr dirty="0"/>
          </a:p>
          <a:p>
            <a:r>
              <a:rPr dirty="0"/>
              <a:t>Abstract</a:t>
            </a:r>
          </a:p>
          <a:p>
            <a:r>
              <a:rPr dirty="0"/>
              <a:t>Consumption of a Western Diet (</a:t>
            </a:r>
            <a:r>
              <a:rPr dirty="0" err="1"/>
              <a:t>WD</a:t>
            </a:r>
            <a:r>
              <a:rPr dirty="0"/>
              <a:t>) that is high in saturated fat and added sugars negatively impacts cognitive function, particularly mnemonic processes that rely on the integrity of the hippocampus. Emerging evidence suggests that the gut microbiome influences cognitive function via the gut-brain axis, and that </a:t>
            </a:r>
            <a:r>
              <a:rPr dirty="0" err="1"/>
              <a:t>WD</a:t>
            </a:r>
            <a:r>
              <a:rPr dirty="0"/>
              <a:t> factors significantly alter the proportions of commensal bacteria in the gastrointestinal tract. Here we review mechanisms through which consuming a </a:t>
            </a:r>
            <a:r>
              <a:rPr dirty="0" err="1"/>
              <a:t>WD</a:t>
            </a:r>
            <a:r>
              <a:rPr dirty="0"/>
              <a:t> negatively impacts neurocognitive function, with a particular focus on recent evidence linking the gut microbiome with dietary- and metabolic-associated hippocampal impairment. We highlight evidence linking gut bacteria to altered intestinal permeability and blood brain barrier integrity, thus making the brain more vulnerable to the influx of deleterious substances from the circulation. </a:t>
            </a:r>
            <a:r>
              <a:rPr dirty="0" err="1"/>
              <a:t>WD</a:t>
            </a:r>
            <a:r>
              <a:rPr dirty="0"/>
              <a:t> consumption also increases production of endotoxin by commensal bacteria, which may promote neuroinflammation and cognitive dysfunction. Recent findings also show that diet-induced alterations in gut microbiota impair peripheral insulin sensitivity, which is associated with hippocampal neuronal </a:t>
            </a:r>
            <a:r>
              <a:rPr dirty="0" err="1"/>
              <a:t>derrangements</a:t>
            </a:r>
            <a:r>
              <a:rPr dirty="0"/>
              <a:t> and associated mnemonic deficits. In some cases treatment with specific probiotics or prebiotics can prevent or reverse some of the deleterious impact of </a:t>
            </a:r>
            <a:r>
              <a:rPr dirty="0" err="1"/>
              <a:t>WD</a:t>
            </a:r>
            <a:r>
              <a:rPr dirty="0"/>
              <a:t> consumption on neuropsychological outcomes, indicating that targeting the microbiome may be a successful strategy for combating dietary- and metabolic-associated cognitive impairment.</a:t>
            </a:r>
          </a:p>
          <a:p>
            <a:r>
              <a:rPr dirty="0"/>
              <a:t>KEYWORDS:</a:t>
            </a:r>
          </a:p>
          <a:p>
            <a:r>
              <a:rPr dirty="0"/>
              <a:t>endotoxin; fat; gut bacteria; hippocampus; insulin; neuroinflammation; sugar</a:t>
            </a:r>
          </a:p>
          <a:p>
            <a:r>
              <a:rPr dirty="0" err="1"/>
              <a:t>PMID</a:t>
            </a:r>
            <a:r>
              <a:rPr dirty="0"/>
              <a:t>: 28194099 </a:t>
            </a:r>
            <a:endParaRPr lang="en-US" dirty="0"/>
          </a:p>
          <a:p>
            <a:endParaRPr lang="en-AU" dirty="0"/>
          </a:p>
          <a:p>
            <a:r>
              <a:rPr lang="en-AU" dirty="0" err="1"/>
              <a:t>Ivakhniuk</a:t>
            </a:r>
            <a:r>
              <a:rPr lang="en-AU" dirty="0"/>
              <a:t> T, </a:t>
            </a:r>
            <a:r>
              <a:rPr lang="en-AU" dirty="0" err="1"/>
              <a:t>Ivakhniuk</a:t>
            </a:r>
            <a:r>
              <a:rPr lang="en-AU" dirty="0"/>
              <a:t> Y. INTESTINAL MICROBIOTA IN ALZHEIMER'S DISEASE. Georgian Med News. 2021 Apr;(313):94-98. </a:t>
            </a:r>
            <a:r>
              <a:rPr lang="en-AU" dirty="0" err="1"/>
              <a:t>PMID</a:t>
            </a:r>
            <a:r>
              <a:rPr lang="en-AU"/>
              <a:t>: 34103438.</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Complex meals with a high variety of foods and dishes at one meal confuses your stomach, slows your digestion, and increase inflammation in your body, laying the ground work for dementia.</a:t>
            </a:r>
          </a:p>
          <a:p>
            <a:endParaRPr/>
          </a:p>
          <a:p>
            <a:r>
              <a:t>Ferguson AC. Food allergy.Prog Food Nutr Sci. 1984;8(1-2):77-107.</a:t>
            </a:r>
          </a:p>
          <a:p>
            <a:endParaRPr/>
          </a:p>
          <a:p>
            <a:endParaRPr/>
          </a:p>
          <a:p>
            <a:r>
              <a:t>Abstract</a:t>
            </a:r>
          </a:p>
          <a:p>
            <a:r>
              <a:t>Adverse clinical reactions to food associated with disturbed immunologic function (food allergy) affect 1-3% of the population and vary from life-threatening to a minor inconvenience. They must be differentiated from reactions caused by toxins, pharmacologic agents, enzyme deficiences and non-specific release of inflammatory mediator substances. Enteric absorption of food protein antigens which may occur despite an array of gastrointestinal protective mechanisms normally induces both a protective immune response and immunologic tolerance. Quantitative changes in absorption related to deficient protective mechanisms or </a:t>
            </a:r>
            <a:r>
              <a:rPr u="sng"/>
              <a:t>excessive antigen load</a:t>
            </a:r>
            <a:r>
              <a:t> may contribute to the development of an allergic immune response and explain the greater incidence of food allergy in infants and children. Important factors include immunologic immaturity, enhanced macromolecular mucosal transport, intrauterine and neonatal malnutrition, breast feeding and infection. Double-blind food challenge tests remain as the most definitive diagnostic yardstick but carefully standardized skin tests may be helpful if interpreted in the context of the clinical history. Despite the association of food allergy with food antigen specific IgE hypersensitivity, immune complex formation and lymphocyte sensitization the pathophysiological changes which result in symptoms remain obscure. Recent advances have clarified many aspects of our knowledge of food allergy but inevitably have raised many more questions for future study.</a:t>
            </a:r>
          </a:p>
          <a:p>
            <a:r>
              <a:t>PMID: 6385138</a:t>
            </a:r>
          </a:p>
          <a:p>
            <a:endParaRPr/>
          </a:p>
          <a:p>
            <a:r>
              <a:t>There is need to consider not only the properties of the food but its adaptation to the eater. Often food that can be eaten freely by persons engaged in physical labor must be avoided by those whose work is chiefly mental. Attention should be given also to the proper combination of foods. By brain workers and others of sedentary pursuits, but few kinds should be taken at a meal. { Ed 205.1} </a:t>
            </a:r>
          </a:p>
          <a:p>
            <a:endParaRPr/>
          </a:p>
          <a:p>
            <a:r>
              <a:t>Another cause of ill-health and of inefficiency in labor, is indigestion. It is impossible for the brain to do its best work when the digestive powers are abused. Many eat hurriedly of various kinds of food, which set up a war in the stomach, and thus confuse the brain. The use of unhealthful food, and overeating of even that which is wholesome, should alike be avoided. { GW 241.1} </a:t>
            </a:r>
          </a:p>
          <a:p>
            <a:endParaRPr/>
          </a:p>
          <a:p>
            <a:r>
              <a:t>We endeavor to use good judgment in determining what combinations of food best agree with us. It is our duty to act wisely in regard to our habits of eating, to be temperate, and to learn to reason from cause to effect. If we will do our part, then the Lord will do His part in preserving our brain-nerve power. { CD 492.3}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r>
              <a:rPr dirty="0" err="1"/>
              <a:t>Madhavadas</a:t>
            </a:r>
            <a:r>
              <a:rPr dirty="0"/>
              <a:t> S, </a:t>
            </a:r>
            <a:r>
              <a:rPr dirty="0" err="1"/>
              <a:t>Kutty</a:t>
            </a:r>
            <a:r>
              <a:rPr dirty="0"/>
              <a:t> BM, Subramanian S. Amyloid beta lowering and cognition enhancing effects of ghrelin receptor analog [D-Lys (3)] GHRP-6 in rat model of </a:t>
            </a:r>
            <a:r>
              <a:rPr dirty="0" err="1"/>
              <a:t>obesity.Indian</a:t>
            </a:r>
            <a:r>
              <a:rPr dirty="0"/>
              <a:t> J </a:t>
            </a:r>
            <a:r>
              <a:rPr dirty="0" err="1"/>
              <a:t>Biochem</a:t>
            </a:r>
            <a:r>
              <a:rPr dirty="0"/>
              <a:t> </a:t>
            </a:r>
            <a:r>
              <a:rPr dirty="0" err="1"/>
              <a:t>Biophys</a:t>
            </a:r>
            <a:r>
              <a:rPr dirty="0"/>
              <a:t>. 2014 Aug;51(4):257-62.</a:t>
            </a:r>
          </a:p>
          <a:p>
            <a:endParaRPr dirty="0"/>
          </a:p>
          <a:p>
            <a:r>
              <a:rPr dirty="0"/>
              <a:t>Abstract</a:t>
            </a:r>
          </a:p>
          <a:p>
            <a:r>
              <a:rPr dirty="0"/>
              <a:t>Obesity arising due to the dietary and life style changes is fast reaching epidemic proportions all over the world. There is increasing evidence that the incidence of Alzheimer disease (AD) is significantly influenced by a cluster of metabolic diseases, including diabetes and obesity. This study was aimed to test the suitability of experimentally-induced obesity in rats as an experimental animal model of AD. We used the procedure of neonatal administration of rats with monosodium L-glutamate (MSG), which generates adult obese animals as our study design and assessed the AD-like changes by measuring amyloid beta (1-42) and acetylcholinesterase (</a:t>
            </a:r>
            <a:r>
              <a:rPr dirty="0" err="1"/>
              <a:t>AChE</a:t>
            </a:r>
            <a:r>
              <a:rPr dirty="0"/>
              <a:t>) levels in the hippocampal extracts and cognitive impairments by Barnes maze task. Further, we investigated the influence of anti-obesity substance [D-Lys (3)] GHRP-6 on blood glucose, hippocampal </a:t>
            </a:r>
            <a:r>
              <a:rPr dirty="0" err="1"/>
              <a:t>Abeta</a:t>
            </a:r>
            <a:r>
              <a:rPr dirty="0"/>
              <a:t>, </a:t>
            </a:r>
            <a:r>
              <a:rPr dirty="0" err="1"/>
              <a:t>AChE</a:t>
            </a:r>
            <a:r>
              <a:rPr dirty="0"/>
              <a:t> levels and restoration of cognitive deficits. Results revealed that administration of MSG to neonatal rats exhibited increased body mass index and serum glucose levels over the controls. Measurement of markers for AD-like molecular changes i.e. amyloid beta (</a:t>
            </a:r>
            <a:r>
              <a:rPr dirty="0" err="1"/>
              <a:t>Abeta</a:t>
            </a:r>
            <a:r>
              <a:rPr dirty="0"/>
              <a:t>) and </a:t>
            </a:r>
            <a:r>
              <a:rPr dirty="0" err="1"/>
              <a:t>AChE</a:t>
            </a:r>
            <a:r>
              <a:rPr dirty="0"/>
              <a:t> levels showed marked elevation in these two parameters in the hippocampus of MSG-treated rats. Assessment of cognitive abilities by Barnes maze revealed spatial disorientation characteristic of AD. Administration of ghrelin receptor analog [D-Lys (3)] GHRP-6 to obese rats resulted in significant restoration of serum cholesterol, glucose, leptin and ghrelin levels to that of control with concomitant reduction in hippocampal </a:t>
            </a:r>
            <a:r>
              <a:rPr dirty="0" err="1"/>
              <a:t>Abeta</a:t>
            </a:r>
            <a:r>
              <a:rPr dirty="0"/>
              <a:t> and </a:t>
            </a:r>
            <a:r>
              <a:rPr dirty="0" err="1"/>
              <a:t>AChE</a:t>
            </a:r>
            <a:r>
              <a:rPr dirty="0"/>
              <a:t> levels. In addition, the treated animals exhibited marked improvement in </a:t>
            </a:r>
            <a:r>
              <a:rPr dirty="0" err="1"/>
              <a:t>Barne's</a:t>
            </a:r>
            <a:r>
              <a:rPr dirty="0"/>
              <a:t> maze task. These findings suggest that MSG-induced obese rats may serve as non-transgenic animal model for AD research. Further, the results indicate the potential of [D-Lys (3)] GHRP-6 as a promising anti-Alzheimer candidate.</a:t>
            </a:r>
          </a:p>
          <a:p>
            <a:r>
              <a:rPr dirty="0" err="1"/>
              <a:t>PMID</a:t>
            </a:r>
            <a:r>
              <a:rPr dirty="0"/>
              <a:t>: 25296496</a:t>
            </a:r>
          </a:p>
          <a:p>
            <a:endParaRPr dirty="0"/>
          </a:p>
          <a:p>
            <a:r>
              <a:rPr dirty="0" err="1"/>
              <a:t>Dief</a:t>
            </a:r>
            <a:r>
              <a:rPr dirty="0"/>
              <a:t> AE, </a:t>
            </a:r>
            <a:r>
              <a:rPr dirty="0" err="1"/>
              <a:t>Kamha</a:t>
            </a:r>
            <a:r>
              <a:rPr dirty="0"/>
              <a:t> ES, Baraka AM, </a:t>
            </a:r>
            <a:r>
              <a:rPr dirty="0" err="1"/>
              <a:t>Elshorbagy</a:t>
            </a:r>
            <a:r>
              <a:rPr dirty="0"/>
              <a:t> AK. Monosodium glutamate neurotoxicity increases beta amyloid in the rat hippocampus: a potential role for cyclic AMP protein kinase. Neurotoxicology. 2014 May;42:76-82.</a:t>
            </a:r>
          </a:p>
          <a:p>
            <a:r>
              <a:rPr dirty="0"/>
              <a:t>Author information</a:t>
            </a:r>
          </a:p>
          <a:p>
            <a:endParaRPr dirty="0"/>
          </a:p>
          <a:p>
            <a:endParaRPr dirty="0"/>
          </a:p>
          <a:p>
            <a:r>
              <a:rPr dirty="0"/>
              <a:t>Abstract</a:t>
            </a:r>
          </a:p>
          <a:p>
            <a:r>
              <a:rPr dirty="0"/>
              <a:t>BACKGROUND:</a:t>
            </a:r>
          </a:p>
          <a:p>
            <a:r>
              <a:rPr dirty="0"/>
              <a:t>Glutamate excitotoxicity and cyclic AMP-activated protein kinase (AMPK) are both recognized as important mediators in neurodegenerative disorders including Alzheimer's disease (AD).</a:t>
            </a:r>
          </a:p>
          <a:p>
            <a:r>
              <a:rPr dirty="0"/>
              <a:t>OBJECTIVES:</a:t>
            </a:r>
          </a:p>
          <a:p>
            <a:r>
              <a:rPr dirty="0"/>
              <a:t>To investigate whether oral or subcutaneous monosodium glutamate (MSG) neurotoxicity mimics some features of AD and whether these can be reversed by the AMPK activator Pioglitazone.</a:t>
            </a:r>
          </a:p>
          <a:p>
            <a:r>
              <a:rPr dirty="0"/>
              <a:t>METHODS:</a:t>
            </a:r>
          </a:p>
          <a:p>
            <a:r>
              <a:rPr dirty="0"/>
              <a:t>Male Wistar rats aged 5 weeks were administered oral or subcutaneous MSG for 10 days with or without daily oral Pioglitazone. Two additional groups given only saline orally or subcutaneously acted as controls. At age 10 weeks the rats were subjected to neurobehavioral testing, then sacrificed for measurement of AMPK, β-amyloid and </a:t>
            </a:r>
            <a:r>
              <a:rPr dirty="0" err="1"/>
              <a:t>Fas</a:t>
            </a:r>
            <a:r>
              <a:rPr dirty="0"/>
              <a:t> ligand in the hippocampus.</a:t>
            </a:r>
          </a:p>
          <a:p>
            <a:r>
              <a:rPr dirty="0"/>
              <a:t>RESULTS:</a:t>
            </a:r>
          </a:p>
          <a:p>
            <a:r>
              <a:rPr dirty="0"/>
              <a:t>Oral and subcutaneous MSG both induced a lowering of hippocampal AMPK by 43% and 31% respectively (P&lt;0.05 for both) and &gt;2-fold increase in hippocampal </a:t>
            </a:r>
            <a:r>
              <a:rPr dirty="0" err="1"/>
              <a:t>Fas</a:t>
            </a:r>
            <a:r>
              <a:rPr dirty="0"/>
              <a:t> ligand, a mediator of apoptosis (P&lt;0.001 for both). MSG treatment also induced a significant increase in β-amyloid in the hippocampus by &gt;4-fold and &gt;5-fold in the oral and subcutaneous groups. This was associated with increased latency before crossing to the white half in the black-white alley and before the first rear in the </a:t>
            </a:r>
            <a:r>
              <a:rPr dirty="0" err="1"/>
              <a:t>holeboard</a:t>
            </a:r>
            <a:r>
              <a:rPr dirty="0"/>
              <a:t> test, suggesting increased anxiety. Pioglitazone decreased hippocampal β-amyloid accumulation and </a:t>
            </a:r>
            <a:r>
              <a:rPr dirty="0" err="1"/>
              <a:t>Fas</a:t>
            </a:r>
            <a:r>
              <a:rPr dirty="0"/>
              <a:t> ligand, but did not ameliorate the </a:t>
            </a:r>
            <a:r>
              <a:rPr dirty="0" err="1"/>
              <a:t>neurobehavioural</a:t>
            </a:r>
            <a:r>
              <a:rPr dirty="0"/>
              <a:t> deficits induced by MSG.</a:t>
            </a:r>
          </a:p>
          <a:p>
            <a:r>
              <a:rPr dirty="0"/>
              <a:t>CONCLUSIONS:</a:t>
            </a:r>
          </a:p>
          <a:p>
            <a:r>
              <a:rPr dirty="0"/>
              <a:t>MSG treatment enhances β-amyloid accumulation in the rat hippocampus. Our results suggest a role for AMPK reduction in mediating the neurotoxic effects of glutamate, including β-amyloid accumulation.</a:t>
            </a:r>
          </a:p>
          <a:p>
            <a:r>
              <a:rPr dirty="0"/>
              <a:t>Copyright © 2014 Elsevier Inc. All rights reserved.</a:t>
            </a:r>
          </a:p>
          <a:p>
            <a:r>
              <a:rPr dirty="0"/>
              <a:t>KEYWORDS:</a:t>
            </a:r>
          </a:p>
          <a:p>
            <a:r>
              <a:rPr dirty="0"/>
              <a:t>AMPK; Apoptosis; Behavioral; </a:t>
            </a:r>
            <a:r>
              <a:rPr dirty="0" err="1"/>
              <a:t>Excitotoxicty</a:t>
            </a:r>
            <a:r>
              <a:rPr dirty="0"/>
              <a:t>; T-maze</a:t>
            </a:r>
          </a:p>
          <a:p>
            <a:r>
              <a:rPr dirty="0"/>
              <a:t>Comment in</a:t>
            </a:r>
          </a:p>
          <a:p>
            <a:r>
              <a:rPr dirty="0"/>
              <a:t>		Commentary on "Monosodium glutamate neurotoxicity increases beta amyloid in the rat hippocampus: A potential role for cyclic AMP protein kinase" (</a:t>
            </a:r>
            <a:r>
              <a:rPr dirty="0" err="1"/>
              <a:t>Dief</a:t>
            </a:r>
            <a:r>
              <a:rPr dirty="0"/>
              <a:t> et al., 2014). [Neurotoxicology. 2015]</a:t>
            </a:r>
          </a:p>
          <a:p>
            <a:r>
              <a:rPr dirty="0" err="1"/>
              <a:t>PMID</a:t>
            </a:r>
            <a:r>
              <a:rPr dirty="0"/>
              <a:t>: 24769037</a:t>
            </a:r>
          </a:p>
          <a:p>
            <a:endParaRPr dirty="0"/>
          </a:p>
          <a:p>
            <a:r>
              <a:rPr dirty="0" err="1"/>
              <a:t>Esclaire</a:t>
            </a:r>
            <a:r>
              <a:rPr dirty="0"/>
              <a:t> F, </a:t>
            </a:r>
            <a:r>
              <a:rPr dirty="0" err="1"/>
              <a:t>Lesort</a:t>
            </a:r>
            <a:r>
              <a:rPr dirty="0"/>
              <a:t> M, Blanchard C, </a:t>
            </a:r>
            <a:r>
              <a:rPr dirty="0" err="1"/>
              <a:t>Hugon</a:t>
            </a:r>
            <a:r>
              <a:rPr dirty="0"/>
              <a:t> J. Glutamate toxicity enhances tau gene expression in neuronal cultures. J </a:t>
            </a:r>
            <a:r>
              <a:rPr dirty="0" err="1"/>
              <a:t>Neurosci</a:t>
            </a:r>
            <a:r>
              <a:rPr dirty="0"/>
              <a:t> Res. 1997 Aug 1;49(3):309-18.</a:t>
            </a:r>
          </a:p>
          <a:p>
            <a:endParaRPr dirty="0"/>
          </a:p>
          <a:p>
            <a:r>
              <a:rPr dirty="0"/>
              <a:t>Author information</a:t>
            </a:r>
          </a:p>
          <a:p>
            <a:endParaRPr dirty="0"/>
          </a:p>
          <a:p>
            <a:endParaRPr dirty="0"/>
          </a:p>
          <a:p>
            <a:r>
              <a:rPr dirty="0"/>
              <a:t>Abstract</a:t>
            </a:r>
          </a:p>
          <a:p>
            <a:r>
              <a:rPr dirty="0"/>
              <a:t>Tau protein is a microtubule-associated protein normally expressed in neurons. In Alzheimer's disease (AD) brains, phosphorylated tau accumulates in paired helical filaments which form neurofibrillary tangles in affected neurons; moreover, tau mRNA expression is increased in affected regions of AD brains. Glutamate, an excitatory neurotransmitter but also a potent neurotoxin under pathologic conditions, is known to produce neuronal degeneration and death accompanied by an increase in tau immunoreactivity in primary neuronal cultures. The goal of the present study is to evaluate the effects of glutamate on tau gene expression in neuronal cultures. We report a delayed and long-lasting enhancement of tau mRNA expression after a 15 min exposure to toxic concentrations of glutamate: neuronal tau mRNA levels reach a peak after 3 </a:t>
            </a:r>
            <a:r>
              <a:rPr dirty="0" err="1"/>
              <a:t>hr</a:t>
            </a:r>
            <a:r>
              <a:rPr dirty="0"/>
              <a:t> and remain increased 6 and 12 </a:t>
            </a:r>
            <a:r>
              <a:rPr dirty="0" err="1"/>
              <a:t>hr</a:t>
            </a:r>
            <a:r>
              <a:rPr dirty="0"/>
              <a:t> after the end of glutamate exposure. Both NMDA and </a:t>
            </a:r>
            <a:r>
              <a:rPr dirty="0" err="1"/>
              <a:t>AMPA</a:t>
            </a:r>
            <a:r>
              <a:rPr dirty="0"/>
              <a:t>/ </a:t>
            </a:r>
            <a:r>
              <a:rPr dirty="0" err="1"/>
              <a:t>kainate</a:t>
            </a:r>
            <a:r>
              <a:rPr dirty="0"/>
              <a:t> receptors are involved in this tau gene overexpression. Actinomycin D prevents this tau mRNA induction indicating that transduction signals elicited by glutamate act at the transcriptional level. The role of this delayed tau overexpression is not </a:t>
            </a:r>
            <a:r>
              <a:rPr dirty="0" err="1"/>
              <a:t>elucided</a:t>
            </a:r>
            <a:r>
              <a:rPr dirty="0"/>
              <a:t> but could be linked to either a reactive survival process or to a programmed cellular degeneration.</a:t>
            </a:r>
          </a:p>
          <a:p>
            <a:r>
              <a:rPr dirty="0" err="1"/>
              <a:t>PMID</a:t>
            </a:r>
            <a:r>
              <a:rPr dirty="0"/>
              <a:t>: 9260742</a:t>
            </a:r>
          </a:p>
          <a:p>
            <a:endParaRPr dirty="0"/>
          </a:p>
          <a:p>
            <a:r>
              <a:rPr dirty="0"/>
              <a:t>Ito K, Koyama Y, </a:t>
            </a:r>
            <a:r>
              <a:rPr dirty="0" err="1"/>
              <a:t>Hanya</a:t>
            </a:r>
            <a:r>
              <a:rPr dirty="0"/>
              <a:t> Y. Identification of the glutaminase genes of Aspergillus </a:t>
            </a:r>
            <a:r>
              <a:rPr dirty="0" err="1"/>
              <a:t>sojae</a:t>
            </a:r>
            <a:r>
              <a:rPr dirty="0"/>
              <a:t> involved in glutamate production during soy sauce fermentation. </a:t>
            </a:r>
            <a:r>
              <a:rPr dirty="0" err="1"/>
              <a:t>Biosci</a:t>
            </a:r>
            <a:r>
              <a:rPr dirty="0"/>
              <a:t> </a:t>
            </a:r>
            <a:r>
              <a:rPr dirty="0" err="1"/>
              <a:t>Biotechnol</a:t>
            </a:r>
            <a:r>
              <a:rPr dirty="0"/>
              <a:t> </a:t>
            </a:r>
            <a:r>
              <a:rPr dirty="0" err="1"/>
              <a:t>Biochem</a:t>
            </a:r>
            <a:r>
              <a:rPr dirty="0"/>
              <a:t>. 2013;77(9):1832-40.</a:t>
            </a:r>
          </a:p>
          <a:p>
            <a:r>
              <a:rPr dirty="0"/>
              <a:t>Author information</a:t>
            </a:r>
          </a:p>
          <a:p>
            <a:endParaRPr dirty="0"/>
          </a:p>
          <a:p>
            <a:endParaRPr dirty="0"/>
          </a:p>
          <a:p>
            <a:r>
              <a:rPr dirty="0"/>
              <a:t>Abstract</a:t>
            </a:r>
          </a:p>
          <a:p>
            <a:r>
              <a:rPr dirty="0"/>
              <a:t>Glutaminase, an enzyme that catalyzes the conversion of L-glutamine to L-glutamate, enhances the umami taste in soy sauce. The Aspergillus </a:t>
            </a:r>
            <a:r>
              <a:rPr dirty="0" err="1"/>
              <a:t>sojae</a:t>
            </a:r>
            <a:r>
              <a:rPr dirty="0"/>
              <a:t> genome contains 10 glutaminase genes. In this study, we estimated that approximately 60% of the glutamate in soy sauce is produced through the glutaminase reaction. To determine which glutaminase is involved in soy sauce glutamate production, we prepared soy sauces using single and multiple glutaminase gene </a:t>
            </a:r>
            <a:r>
              <a:rPr dirty="0" err="1"/>
              <a:t>disruptants</a:t>
            </a:r>
            <a:r>
              <a:rPr dirty="0"/>
              <a:t> of A. </a:t>
            </a:r>
            <a:r>
              <a:rPr dirty="0" err="1"/>
              <a:t>sojae</a:t>
            </a:r>
            <a:r>
              <a:rPr dirty="0"/>
              <a:t>. The glutamate concentration in soy sauce prepared using the </a:t>
            </a:r>
            <a:r>
              <a:rPr dirty="0" err="1"/>
              <a:t>ΔgahA-ΔgahB-ΔggtA-Δgls</a:t>
            </a:r>
            <a:r>
              <a:rPr dirty="0"/>
              <a:t> </a:t>
            </a:r>
            <a:r>
              <a:rPr dirty="0" err="1"/>
              <a:t>disruptant</a:t>
            </a:r>
            <a:r>
              <a:rPr dirty="0"/>
              <a:t> was approximately 60% lower than that in the control strain, whereas it was decreased by approximately 20-30% in the </a:t>
            </a:r>
            <a:r>
              <a:rPr dirty="0" err="1"/>
              <a:t>ΔgahA-ΔgahB</a:t>
            </a:r>
            <a:r>
              <a:rPr dirty="0"/>
              <a:t> </a:t>
            </a:r>
            <a:r>
              <a:rPr dirty="0" err="1"/>
              <a:t>disruptant</a:t>
            </a:r>
            <a:r>
              <a:rPr dirty="0"/>
              <a:t>. However, the glutamate concentration was unchanged in the soy sauces prepared using the </a:t>
            </a:r>
            <a:r>
              <a:rPr dirty="0" err="1"/>
              <a:t>ΔgahA-ΔggtA-Δgls</a:t>
            </a:r>
            <a:r>
              <a:rPr dirty="0"/>
              <a:t> and </a:t>
            </a:r>
            <a:r>
              <a:rPr dirty="0" err="1"/>
              <a:t>ΔgahB-ΔggtA-Δgls</a:t>
            </a:r>
            <a:r>
              <a:rPr dirty="0"/>
              <a:t> </a:t>
            </a:r>
            <a:r>
              <a:rPr dirty="0" err="1"/>
              <a:t>disruptants</a:t>
            </a:r>
            <a:r>
              <a:rPr dirty="0"/>
              <a:t>. These results indicate that four glutaminases are involved in glutamate production in soy sauce, and that the </a:t>
            </a:r>
            <a:r>
              <a:rPr dirty="0" err="1"/>
              <a:t>peptidoglutaminase</a:t>
            </a:r>
            <a:r>
              <a:rPr dirty="0"/>
              <a:t> activities of </a:t>
            </a:r>
            <a:r>
              <a:rPr dirty="0" err="1"/>
              <a:t>GahA</a:t>
            </a:r>
            <a:r>
              <a:rPr dirty="0"/>
              <a:t> and </a:t>
            </a:r>
            <a:r>
              <a:rPr dirty="0" err="1"/>
              <a:t>GahB</a:t>
            </a:r>
            <a:r>
              <a:rPr dirty="0"/>
              <a:t> increase the glutamate concentration in soy sauce.</a:t>
            </a:r>
          </a:p>
          <a:p>
            <a:r>
              <a:rPr dirty="0" err="1"/>
              <a:t>PMID</a:t>
            </a:r>
            <a:r>
              <a:rPr dirty="0"/>
              <a:t>: 24018673</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r>
              <a:t>Move from FL to MI, Grandma comes home.</a:t>
            </a:r>
          </a:p>
        </p:txBody>
      </p:sp>
    </p:spTree>
    <p:extLst>
      <p:ext uri="{BB962C8B-B14F-4D97-AF65-F5344CB8AC3E}">
        <p14:creationId xmlns:p14="http://schemas.microsoft.com/office/powerpoint/2010/main" val="1561053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doi: 10.1007/s10935-016-0437-4.</a:t>
            </a:r>
          </a:p>
          <a:p>
            <a:r>
              <a:t>Champlin SE, Pasch KE, Perry CL. Is the Consumption of Energy Drinks Associated With Academic Achievement Among College Students? J Prim Prev. 2016 Aug;37(4):345-59.</a:t>
            </a:r>
          </a:p>
          <a:p>
            <a:r>
              <a:t>Author information</a:t>
            </a:r>
          </a:p>
          <a:p>
            <a:endParaRPr/>
          </a:p>
          <a:p>
            <a:endParaRPr/>
          </a:p>
          <a:p>
            <a:r>
              <a:t>Abstract</a:t>
            </a:r>
          </a:p>
          <a:p>
            <a:r>
              <a:t>Despite widely reported side effects, use of energy drinks has increased among college students, who report that they consume energy drinks to help them complete schoolwork. However, little is known about the association between energy drink use and academic performance. We explored the relationship between energy drink consumption and current academic grade point average (GPA) among first-year undergraduate students. Participants included 844 first-year undergraduates (58.1 % female; 50.7 % White). Students reported their health behaviors via an online survey. We measured energy drink consumption with two measures: past month consumption by number of drinks usually consumed in 1 month and number consumed during the last occasion of consumption. We used multiple linear regression modeling with energy drink consumption and current GPA, controlling for gender, race, weekend and weekday sleep duration, perceived stress, perceived stress management, media use, and past month alcohol use. We found that past month energy drink consumption quantity by frequency (p &lt; 0.001), and energy drinks consumed during the last occasion (p &lt; 0.001), were associated with a lower GPA. Energy drinks consumed during the last occasion of consumption (p = 0.01) remained significantly associated with a lower GPA when controlling for alcohol use. While students report using energy drinks for school-related reasons, our findings suggest that greater energy drink consumption is associated with a lower GPA, even after controlling for potential confounding variables. Longitudinal research is needed that addresses whether GPA declines after continued use of energy drinks or if students struggling academically turn to energy drinks to manage their schoolwork.</a:t>
            </a:r>
          </a:p>
          <a:p>
            <a:r>
              <a:t>KEYWORDS:</a:t>
            </a:r>
          </a:p>
          <a:p>
            <a:r>
              <a:t>Academic performance; Caffeine; College students; Energy drinks; Sleep; Substance use</a:t>
            </a:r>
          </a:p>
          <a:p>
            <a:r>
              <a:t>PMID: 27236788 DOI: 10.1007/s10935-016-0437-4</a:t>
            </a:r>
          </a:p>
          <a:p>
            <a:r>
              <a:t>[Indexed for MEDLINE]</a:t>
            </a:r>
          </a:p>
          <a:p>
            <a:r>
              <a:t>Similar articles</a:t>
            </a:r>
          </a:p>
          <a:p>
            <a:r>
              <a:t> </a:t>
            </a:r>
          </a:p>
          <a:p>
            <a:r>
              <a:t>MeSH terms</a:t>
            </a:r>
          </a:p>
          <a:p>
            <a:endParaRPr/>
          </a:p>
          <a:p>
            <a:endParaRPr/>
          </a:p>
          <a:p>
            <a:r>
              <a:t>	•	</a:t>
            </a:r>
          </a:p>
          <a:p>
            <a:r>
              <a:t>Select item 25364992</a:t>
            </a:r>
          </a:p>
          <a:p>
            <a:endParaRPr/>
          </a:p>
          <a:p>
            <a:r>
              <a:t>2.</a:t>
            </a:r>
          </a:p>
          <a:p>
            <a:r>
              <a:t>J Psychoactive Drugs. 2014 Nov-Dec;46(5):396-401. doi: 10.1080/02791072.2014.965291.</a:t>
            </a:r>
          </a:p>
          <a:p>
            <a:r>
              <a:t>College students' use of energy drinks, social problem-solving, and academic performance.</a:t>
            </a:r>
          </a:p>
          <a:p>
            <a:r>
              <a:t>Trunzo JJ1, Samter W, Morse C, McClure K, Kohn C, Volkman JE, O'Brien K.</a:t>
            </a:r>
          </a:p>
          <a:p>
            <a:r>
              <a:t>Author information</a:t>
            </a:r>
          </a:p>
          <a:p>
            <a:endParaRPr/>
          </a:p>
          <a:p>
            <a:endParaRPr/>
          </a:p>
          <a:p>
            <a:r>
              <a:t>Abstract</a:t>
            </a:r>
          </a:p>
          <a:p>
            <a:r>
              <a:t>Energy drink (ED) use among college students to improve academic performance (AP) has skyrocketed. A growing body of literature indicates that the risks associated with ED use may outweigh the perceived benefits. In this study, 486 undergraduates were surveyed on their general substance and ED usage, Social Problem-Solving (SPS) ability, and AP. It was hypothesized that: (1) ED use would be a negative predictor of AP; (2) SPS would be a positive predictor of AP; (3) SPS would be a negative predictor of ED use; and (4) SPS and ED use would account for a significant amount of the variance in AP. A linear multiple regression for AP was conducted, with predictor variables entered in the following order: total drug use, non-ED caffeine use, SPS, and ED use. The overall model was significant and accounted for approximately 7% of the variance in AP. The hypotheses of the study were supported, indicating that ED use may be related to decreased AP, SPS ability may be related to increased AP, or that students with poor AP and less effective SPS skills are more likely to use EDs. Implications of these findings are important for college students and other users of ED products.</a:t>
            </a:r>
          </a:p>
          <a:p>
            <a:r>
              <a:t>KEYWORDS:</a:t>
            </a:r>
          </a:p>
          <a:p>
            <a:r>
              <a:t>academic performance; caffeine use; college students; energy drinks; problem-solving</a:t>
            </a:r>
          </a:p>
          <a:p>
            <a:r>
              <a:t>PMID: 25364992 DOI: 10.1080/02791072.2014.965291</a:t>
            </a:r>
          </a:p>
          <a:p>
            <a:r>
              <a:t>[Indexed for MEDLINE]</a:t>
            </a:r>
          </a:p>
          <a:p>
            <a:r>
              <a:t>Similar articles</a:t>
            </a:r>
          </a:p>
          <a:p>
            <a:endParaRPr/>
          </a:p>
          <a:p>
            <a:r>
              <a:t>MeSH terms</a:t>
            </a:r>
          </a:p>
          <a:p>
            <a:endParaRPr/>
          </a:p>
          <a:p>
            <a:endParaRPr/>
          </a:p>
          <a:p>
            <a:r>
              <a:t>	•	</a:t>
            </a:r>
          </a:p>
          <a:p>
            <a:r>
              <a:t>Select item 24788599</a:t>
            </a:r>
          </a:p>
          <a:p>
            <a:endParaRPr/>
          </a:p>
          <a:p>
            <a:r>
              <a:t>3.</a:t>
            </a:r>
          </a:p>
          <a:p>
            <a:r>
              <a:t>Sleep Breath. 2015 Mar;19(1):123-7. doi: 10.1007/s11325-014-0976-y. Epub 2014 May 1.</a:t>
            </a:r>
          </a:p>
          <a:p>
            <a:r>
              <a:t>A survey of college-bound high school graduates regarding circadian preference, caffeine use, and academic performance.</a:t>
            </a:r>
          </a:p>
          <a:p>
            <a:r>
              <a:t>Cole JS1.</a:t>
            </a:r>
          </a:p>
          <a:p>
            <a:r>
              <a:t>Author information</a:t>
            </a:r>
          </a:p>
          <a:p>
            <a:endParaRPr/>
          </a:p>
          <a:p>
            <a:endParaRPr/>
          </a:p>
          <a:p>
            <a:r>
              <a:t>Abstract</a:t>
            </a:r>
          </a:p>
          <a:p>
            <a:r>
              <a:t>BACKGROUND:</a:t>
            </a:r>
          </a:p>
          <a:p>
            <a:r>
              <a:t>This study examines the relationships between circadian preference and caffeine use with academic performance and hours spent studying for recent high school graduates entering their first year of college.</a:t>
            </a:r>
          </a:p>
          <a:p>
            <a:r>
              <a:t>METHOD:</a:t>
            </a:r>
          </a:p>
          <a:p>
            <a:r>
              <a:t>Entering first-year college students enrolled at 90 baccalaureate-level institutions across the USA were invited to complete the Beginning College Survey of Student Engagement (BCSSE) and the Composite Scale of Morningness (CSM) as well as answer questions regarding caffeine consumption. Surveys were administered on each campus during the summer months of 2013. Only those that graduated from a US high school in the spring of 2013 were included in this study. The final sample for this study included 25,200 students that completed the BCSSE, CSM, and questions regarding caffeine consumption.</a:t>
            </a:r>
          </a:p>
          <a:p>
            <a:r>
              <a:t>RESULTS:</a:t>
            </a:r>
          </a:p>
          <a:p>
            <a:r>
              <a:t>Evening types (E-types) were significantly less likely to report earning A/A-'s in high school and less likely to study 16 or more hours per week compared to intermediate or morning types (M-types) (p &lt; 0.05). Overall, entering first-year students reported an average of 1.1 servings of caffeine per day, with 39 % reporting no caffeine consumption. M-types were more likely to consume no caffeine (54 %) compared to E-types that also indicated no daily caffeine (31 %) (p &lt; 0.05). However, E-types were approximately 2.5 times more likely to consume three or more daily servings of caffeine (18 %) compared to M-types that consume the same amount (7 %) (p &lt; 0.05). M-types that consumed no caffeine reported the highest grades with nearly 64 % reporting they earned mostly A's or A-'s in high school. However, the apparent advantage that morning types had over evening types regarding high school grades was completely ameliorated once three or more servings of caffeine were consumed per day.</a:t>
            </a:r>
          </a:p>
          <a:p>
            <a:r>
              <a:t>CONCLUSIONS:</a:t>
            </a:r>
          </a:p>
          <a:p>
            <a:r>
              <a:t>This study provides additional information to educators and health professionals to create programs and provide resource to help adolescents better understand the impact of their sleep behaviors and use of caffeine on their academic performance.</a:t>
            </a:r>
          </a:p>
          <a:p>
            <a:r>
              <a:t>PMID: 24788599 DOI: 10.1007/s11325-014-0976-y</a:t>
            </a:r>
          </a:p>
          <a:p>
            <a:r>
              <a:t>[Indexed for MEDLINE]</a:t>
            </a:r>
          </a:p>
          <a:p>
            <a:r>
              <a:t>Similar articles</a:t>
            </a:r>
          </a:p>
          <a:p>
            <a:r>
              <a:t> </a:t>
            </a:r>
          </a:p>
          <a:p>
            <a:r>
              <a:t>Publication type, MeSH terms, Substance</a:t>
            </a:r>
          </a:p>
          <a:p>
            <a:endParaRPr/>
          </a:p>
          <a:p>
            <a:endParaRPr/>
          </a:p>
          <a:p>
            <a:r>
              <a:t>	•	</a:t>
            </a:r>
          </a:p>
          <a:p>
            <a:r>
              <a:t>Select item 21500050</a:t>
            </a:r>
          </a:p>
          <a:p>
            <a:endParaRPr/>
          </a:p>
          <a:p>
            <a:r>
              <a:t>4.</a:t>
            </a:r>
          </a:p>
          <a:p>
            <a:r>
              <a:t>J Am Coll Health. 2011;59(5):335-41. doi: 10.1080/07448481.2010.510163.</a:t>
            </a:r>
          </a:p>
          <a:p>
            <a:r>
              <a:t>Perceived stress, energy drink consumption, and academic performance among college students.</a:t>
            </a:r>
          </a:p>
          <a:p>
            <a:r>
              <a:t>Pettit ML1, DeBarr KA.</a:t>
            </a:r>
          </a:p>
          <a:p>
            <a:r>
              <a:t>Author information</a:t>
            </a:r>
          </a:p>
          <a:p>
            <a:endParaRPr/>
          </a:p>
          <a:p>
            <a:endParaRPr/>
          </a:p>
          <a:p>
            <a:r>
              <a:t>Abstract</a:t>
            </a:r>
          </a:p>
          <a:p>
            <a:r>
              <a:t>OBJECTIVE:</a:t>
            </a:r>
          </a:p>
          <a:p>
            <a:r>
              <a:t>This study explored relationships regarding perceived stress, energy drink consumption, and academic performance among college students.</a:t>
            </a:r>
          </a:p>
          <a:p>
            <a:r>
              <a:t>PARTICIPANTS:</a:t>
            </a:r>
          </a:p>
          <a:p>
            <a:r>
              <a:t>Participants included 136 undergraduates attending a large southern plains university.</a:t>
            </a:r>
          </a:p>
          <a:p>
            <a:r>
              <a:t>METHODS:</a:t>
            </a:r>
          </a:p>
          <a:p>
            <a:r>
              <a:t>Participants completed surveys including items from the Perceived Stress Scale(1) and items to describe energy drink consumption, academic performance, and demographics.</a:t>
            </a:r>
          </a:p>
          <a:p>
            <a:r>
              <a:t>RESULTS:</a:t>
            </a:r>
          </a:p>
          <a:p>
            <a:r>
              <a:t>Positive correlations existed between participants' perceived stress and energy drink consumption. Participants' energy drink consumption and academic performance were negatively correlated. Freshmen (M = 0.330) and sophomores (M = 0.408) consumed a lower number of energy drinks yesterday than juniors (M = 1.000). Males reported higher means than females for selected energy drink consumption items. Statistically significant interactions existed between gender and year in school for selected energy drink consumption items.</a:t>
            </a:r>
          </a:p>
          <a:p>
            <a:r>
              <a:t>CONCLUSIONS:</a:t>
            </a:r>
          </a:p>
          <a:p>
            <a:r>
              <a:t>Results confirm gender differences in energy drink consumption and illuminate a need for education regarding use of energy drinks in response to perceived stress.</a:t>
            </a:r>
          </a:p>
          <a:p>
            <a:r>
              <a:t>PMID: 21500050 DOI: 10.1080/07448481.2010.510163</a:t>
            </a:r>
          </a:p>
          <a:p>
            <a:r>
              <a:t>[Indexed for MEDLINE]</a:t>
            </a:r>
          </a:p>
          <a:p>
            <a:r>
              <a:t>Similar articles</a:t>
            </a:r>
          </a:p>
          <a:p>
            <a:endParaRPr/>
          </a:p>
          <a:p>
            <a:r>
              <a:t>MeSH terms, Substances</a:t>
            </a:r>
          </a:p>
          <a:p>
            <a:endParaRPr/>
          </a:p>
          <a:p>
            <a:endParaRPr/>
          </a:p>
          <a:p>
            <a:r>
              <a:t>	•	</a:t>
            </a:r>
          </a:p>
          <a:p>
            <a:r>
              <a:t>Select item 20970177</a:t>
            </a:r>
          </a:p>
          <a:p>
            <a:endParaRPr/>
          </a:p>
          <a:p>
            <a:r>
              <a:t>5.</a:t>
            </a:r>
          </a:p>
          <a:p>
            <a:r>
              <a:t>J Adolesc. 2011 Aug;34(4):665-73. doi: 10.1016/j.adolescence.2010.09.006. Epub 2010 Oct 22.</a:t>
            </a:r>
          </a:p>
          <a:p>
            <a:r>
              <a:t>Adolescent substance use, sleep, and academic achievement: evidence of harm due to caffeine.</a:t>
            </a:r>
          </a:p>
          <a:p>
            <a:r>
              <a:t>James JE1, Kristjánsson AL, Sigfúsdóttir ID.</a:t>
            </a:r>
          </a:p>
          <a:p>
            <a:r>
              <a:t>Author information</a:t>
            </a:r>
          </a:p>
          <a:p>
            <a:endParaRPr/>
          </a:p>
          <a:p>
            <a:endParaRPr/>
          </a:p>
          <a:p>
            <a:r>
              <a:t>Abstract</a:t>
            </a:r>
          </a:p>
          <a:p>
            <a:r>
              <a:t>Using academic achievement as the key outcome variable, 7377 Icelandic adolescents were surveyed for cigarette smoking, alcohol use, daytime sleepiness, caffeine use, and potential confounders. Structural equation modeling (SEM) was used to examine direct and indirect effects of measured and latent variables in two models: the first with caffeine excluded and the second with caffeine included. A substantial proportion of variance in academic achievement, which might otherwise have been attributed to the harmful effects of cigarette smoking and alcohol use, was found to be attributable to caffeine. Evidence was obtained that daytime sleepiness, which was found to be independently associated with usage of licit substances (nicotine and alcohol) and caffeine, may be an important mediator of the negative impact of those substances on academic achievement. Findings suggest the importance of including measurements of caffeine consumption in future studies of adolescent substance use.</a:t>
            </a:r>
          </a:p>
          <a:p>
            <a:r>
              <a:t>PMID: 20970177 DOI: 10.1016/j.adolescence.2010.09.006</a:t>
            </a:r>
          </a:p>
          <a:p>
            <a:r>
              <a:t>[Indexed for MEDLINE]</a:t>
            </a:r>
          </a:p>
          <a:p>
            <a:r>
              <a:t>Similar articles</a:t>
            </a:r>
          </a:p>
          <a:p>
            <a:r>
              <a:t> </a:t>
            </a:r>
          </a:p>
          <a:p>
            <a:r>
              <a:t>MeSH terms, Substances</a:t>
            </a:r>
          </a:p>
          <a:p>
            <a:endParaRPr/>
          </a:p>
          <a:p>
            <a:endParaRPr/>
          </a:p>
          <a:p>
            <a:r>
              <a:t>	•	</a:t>
            </a:r>
          </a:p>
          <a:p>
            <a:r>
              <a:t>Select item 7212112</a:t>
            </a:r>
          </a:p>
          <a:p>
            <a:endParaRPr/>
          </a:p>
          <a:p>
            <a:r>
              <a:t>6.</a:t>
            </a:r>
          </a:p>
          <a:p>
            <a:r>
              <a:t>Gilliland K, Andress D. Ad lib caffeine consumption, symptoms of caffeinism, and academic performance. Am J Psychiatry. 1981 Apr;138(4):512-4.</a:t>
            </a:r>
          </a:p>
          <a:p>
            <a:endParaRPr/>
          </a:p>
          <a:p>
            <a:endParaRPr/>
          </a:p>
          <a:p>
            <a:r>
              <a:t>Abstract</a:t>
            </a:r>
          </a:p>
          <a:p>
            <a:r>
              <a:t>The authors explored the relationship between ad lib caffeine consumption in college students and the incidence of caffeinism, characterized by heightened anxiety, depression, and various psychophysiological reactions. Students were randomly selected from four groups (abstainers from caffeine and low, moderate, and high consumers). A survey battery assessed the effects of caffeine, incidence of psychophysiological disorders, state-trait anxiety, and depression. The moderate and high consumer groups combined reported significantly higher trait anxiety and depression scores when compared with abstainers. The high consumer group also reported significantly higher levels of symptoms of caffeinism, higher frequency of psychophysiological disorders, and lower academic performance.</a:t>
            </a:r>
          </a:p>
          <a:p>
            <a:r>
              <a:t>PMID: 7212112 </a:t>
            </a:r>
          </a:p>
          <a:p>
            <a:endParaRPr/>
          </a:p>
          <a:p>
            <a:endParaRPr/>
          </a:p>
          <a:p>
            <a:endParaRPr/>
          </a:p>
          <a:p>
            <a:r>
              <a:t>doi: 10.1159/000207445. Epub 2009 Mar 10.</a:t>
            </a:r>
          </a:p>
          <a:p>
            <a:r>
              <a:t>Lesk VE, Honey TE, de Jager CA. The effect of recent consumption of caffeine-containing foodstuffs on neuropsychological tests in the elderly. Dement Geriatr Cogn Disord. 2009;27(4):322-8.</a:t>
            </a:r>
          </a:p>
          <a:p>
            <a:r>
              <a:t>Author information</a:t>
            </a:r>
          </a:p>
          <a:p>
            <a:endParaRPr/>
          </a:p>
          <a:p>
            <a:endParaRPr/>
          </a:p>
          <a:p>
            <a:r>
              <a:t>Abstract</a:t>
            </a:r>
          </a:p>
          <a:p>
            <a:r>
              <a:t>We investigated the effect of recent intake of caffeine-containing foodstuffs (CCFS) on a group of elderly participants (age range 67-95 years) on a series of neuropsychological tests. There was no significant effect of CCFS intake on performance in any of the tests in the battery used. However, a significant interaction effect was found between age and CCFS consumption on scores of some neuropsychological tests. In these tests, participants with recent consumption of CCFS show a linear decrease in performance with increasing age, a pattern not seen for those that have no CCFS in their system. Accuracy in the neuropsychological assessment is of great importance when determining whether someone has a cognitive impairment or early Alzheimer's disease. We therefore propose that recent consumption of CCFS should be taken into account when scoring the neuropsychological assessment.</a:t>
            </a:r>
          </a:p>
          <a:p>
            <a:r>
              <a:t>PMID: 19276624</a:t>
            </a:r>
          </a:p>
          <a:p>
            <a:endParaRPr/>
          </a:p>
          <a:p>
            <a:endParaRPr/>
          </a:p>
          <a:p>
            <a:endParaRPr/>
          </a:p>
          <a:p>
            <a:r>
              <a:t>Physiol Behav. 2004 Sep 15;82(2-3):519-29.</a:t>
            </a:r>
          </a:p>
          <a:p>
            <a:r>
              <a:t>The effects of neurotoxins on web-geometry and web-building behaviour in Araneus diadematus Cl.</a:t>
            </a:r>
          </a:p>
          <a:p>
            <a:r>
              <a:t>Hesselberg T1, Vollrath F.</a:t>
            </a:r>
          </a:p>
          <a:p>
            <a:r>
              <a:t>Author information</a:t>
            </a:r>
          </a:p>
          <a:p>
            <a:endParaRPr/>
          </a:p>
          <a:p>
            <a:endParaRPr/>
          </a:p>
          <a:p>
            <a:r>
              <a:t>Abstract</a:t>
            </a:r>
          </a:p>
          <a:p>
            <a:r>
              <a:t>The process of orb weaving and the resultant orb web constitute a good example of a complex behavioural pattern that is still governed by a relatively simple set of rules. We used the orb spider Araneus diadematus as a model organism to study the effect of the three neurotoxins (scopolamine, amphetamine, and caffeine) on the spider's behaviour. Scopolamine was given at two concentrations, with the lower one showing no effects but the higher one reducing web-building frequency; there also appeared to be a weak effect on web geometry. Amphetamine and caffeine, on the other hand, both resulted in significant changes in both building frequency and web geometry, compared to the controls. Amphetamine webs retained their size but showed an increase in spiral spacing and radius irregularity, as well as a decrease in building efficiency. Caffeine led to a general decrease in size and a slight increase in spiral spacing, as well as radius irregularity. Furthermore, caffeine caused webs to be rounder. Our observations suggest that these neurotoxins disturb different parts of the web-building programme presumably by affecting different actions in the spider's CNS.</a:t>
            </a:r>
          </a:p>
          <a:p>
            <a:r>
              <a:t>PMID: 15276818 </a:t>
            </a:r>
          </a:p>
          <a:p>
            <a:endParaRPr/>
          </a:p>
          <a:p>
            <a:r>
              <a:t>doi: 10.1016/j.neuropharm.2012.08.018. Epub 2012 Sep 1.</a:t>
            </a:r>
          </a:p>
          <a:p>
            <a:r>
              <a:t>Dragicevic N, Delic V, Cao C, Copes N, Lin X, Mamcarz M, Wang L, Arendash GW, Bradshaw PC. Caffeine increases mitochondrial function and blocks melatonin signaling to mitochondria in Alzheimer's mice and cells. Neuropharmacology. 2012 Dec;63(8):1368-79.</a:t>
            </a:r>
          </a:p>
          <a:p>
            <a:r>
              <a:t>Author information</a:t>
            </a:r>
          </a:p>
          <a:p>
            <a:endParaRPr/>
          </a:p>
          <a:p>
            <a:endParaRPr/>
          </a:p>
          <a:p>
            <a:r>
              <a:t>Abstract</a:t>
            </a:r>
          </a:p>
          <a:p>
            <a:r>
              <a:t>Caffeine and melatonin have been shown to protect the Swedish mutant amyloid precursor protein (APP(sw)) transgenic mouse model of Alzheimer's disease from cognitive dysfunction. But their mechanisms of action remain incompletely understood. These Alzheimer's mice have extensive mitochondrial dysfunction, which likely contributes to their cognitive decline. To further explore the mechanism through which caffeine and melatonin protect cognitive function in these mice, we monitored the function of isolated mitochondria from APP(sw) mice treated with caffeine, melatonin, or both in their drinking water for one month. Melatonin treatment yielded a near complete restoration of mitochondrial function in assays of respiratory rate, membrane potential, reactive oxygen species production, and ATP levels. Caffeine treatment by itself yielded a small increase in mitochondrial function. However, caffeine largely blocked the large enhancement of mitochondrial function provided by melatonin. Studies with N2a neuroblastoma cells stably expressing APP(sw) showed that specific inhibition of cAMP-dependent phosphodiesterase (PDE) 4 or cGMP-dependent PDE5 also blocked melatonin protection of mitochondrial function, but A(2a) and A₁ adenosine receptor antagonists were without effect. Melatonin or caffeine at the concentrations used to modulate mitochondrial function in the cells had no effect on cAMP-dependent PDE activity or cellular cAMP or cGMP levels. Therefore, caffeine and increased cyclic nucleotide levels likely block melatonin signaling to mitochondria by independent mechanisms that do not involve adenosine receptor antagonism. The results of this study indicate that melatonin restores mitochondrial function much more potently than caffeine in APP(sw) transgenic mouse and cell models of Alzheimer's disease.</a:t>
            </a:r>
          </a:p>
          <a:p>
            <a:r>
              <a:t>PMID: 22959965 </a:t>
            </a:r>
          </a:p>
          <a:p>
            <a:endParaRPr/>
          </a:p>
          <a:p>
            <a:r>
              <a:t>Shilo L, Sabbah H, Hadari R, Kovatz S, Weinberg U, Dolev S, Dagan Y, Shenkman L. The effects of coffee consumption on sleep and melatonin secretion. Sleep Med. 2002 May;3(3):271-3.</a:t>
            </a:r>
          </a:p>
          <a:p>
            <a:endParaRPr/>
          </a:p>
          <a:p>
            <a:endParaRPr/>
          </a:p>
          <a:p>
            <a:r>
              <a:t>Author information</a:t>
            </a:r>
          </a:p>
          <a:p>
            <a:endParaRPr/>
          </a:p>
          <a:p>
            <a:endParaRPr/>
          </a:p>
          <a:p>
            <a:r>
              <a:t>Abstract</a:t>
            </a:r>
          </a:p>
          <a:p>
            <a:r>
              <a:t>BACKGROUND:</a:t>
            </a:r>
          </a:p>
          <a:p>
            <a:r>
              <a:t>In this study we examined the effects of caffeine on sleep quality and melatonin secretion. Melatonin is the principal hormone responsible for synchronization of sleep. Melatonin secretion is controlled by neurotransmitters that can be affected by caffeine.</a:t>
            </a:r>
          </a:p>
          <a:p>
            <a:r>
              <a:t>METHODS:</a:t>
            </a:r>
          </a:p>
          <a:p>
            <a:r>
              <a:t>In the first part of the study, six volunteers drank either decaffeinated or regular coffee in a double-blind fashion on one day, and the alternate beverage 7 days later. Sleep parameters were assessed by actigraphy. In the second part of the study, the subjects again drank either decaffeinated or regular coffee, and they then collected urine every 3h for quantitation of 6-sulphoxymelatonin (6-SMT), the main metabolite of melatonin in the urine.</a:t>
            </a:r>
          </a:p>
          <a:p>
            <a:r>
              <a:t>RESULTS:</a:t>
            </a:r>
          </a:p>
          <a:p>
            <a:r>
              <a:t>We found that drinking regular caffeinated coffee, compared to decaffeinated coffee, caused a decrease in the total amount of sleep and quality of sleep, and an increase in the length of time of sleep induction. Caffeinated coffee caused a decrease in 6-SMT excretion throughout the following night.</a:t>
            </a:r>
          </a:p>
          <a:p>
            <a:r>
              <a:t>CONCLUSIONS:</a:t>
            </a:r>
          </a:p>
          <a:p>
            <a:r>
              <a:t>The results of our study confirm the widely held belief that coffee consumption interferes with sleep quantity and quality. In addition, we found that the consumption of caffeine decreases 6-SMT excretion. Individuals who suffer from sleep abnormalities should avoid caffeinated coffee during the evening hours.</a:t>
            </a:r>
          </a:p>
          <a:p>
            <a:r>
              <a:t>PMID: 14592218</a:t>
            </a:r>
          </a:p>
          <a:p>
            <a:endParaRPr/>
          </a:p>
          <a:p>
            <a:endParaRPr/>
          </a:p>
          <a:p>
            <a:r>
              <a:t>11.</a:t>
            </a:r>
          </a:p>
          <a:p>
            <a:r>
              <a:t>Brain Res. 1997 Jan 30;747(1):78-84.</a:t>
            </a:r>
          </a:p>
          <a:p>
            <a:r>
              <a:t>Caffeine and light effects on nighttime melatonin and temperature levels in sleep-deprived humans.</a:t>
            </a:r>
          </a:p>
          <a:p>
            <a:r>
              <a:t>Wright KP Jr1, Badia P, Myers BL, Plenzler SC, Hakel M.</a:t>
            </a:r>
          </a:p>
          <a:p>
            <a:r>
              <a:t>Author information</a:t>
            </a:r>
          </a:p>
          <a:p>
            <a:endParaRPr/>
          </a:p>
          <a:p>
            <a:endParaRPr/>
          </a:p>
          <a:p>
            <a:r>
              <a:t>Abstract</a:t>
            </a:r>
          </a:p>
          <a:p>
            <a:r>
              <a:t>The effects of caffeine ingestion and exposure to bright light, both separately and in combination, on salivary melatonin and tympanic temperature were assessed in humans. Four treatments during a 45.5 h sleep deprivation period were compared: Dim Light-Placebo, Dim Light-Caffeine, Bright Light-Placebo and Bright-Light Caffeine. The Dim Light-Caffeine condition (200 mg twice each night) relative to the Dim Light-Placebo condition suppressed nighttime melatonin levels and attenuated the normal decrease in temperature. Combining caffeine ingestion with bright light exposure (&gt; or = 2000 lux) suppressed melatonin and attenuated the normal nighttime drop in temperature to a larger degree than either condition alone; i.e. effects were additive. Circadian effects were also observed in that the amplitude and phase of the temperature rhythm were altered during treatment. These findings establish that the human melatonin system is responsive to caffeine. Other evidence suggests that caffeine may influence melatonin and temperature levels through antagonism of the neuromodulator adenosine.</a:t>
            </a:r>
          </a:p>
          <a:p>
            <a:r>
              <a:t>PMID: 9042530</a:t>
            </a:r>
          </a:p>
          <a:p>
            <a:endParaRPr/>
          </a:p>
          <a:p>
            <a:endParaRPr/>
          </a:p>
          <a:p>
            <a:endParaRPr/>
          </a:p>
          <a:p>
            <a:r>
              <a:t>Melatonin AD</a:t>
            </a:r>
          </a:p>
          <a:p>
            <a:endParaRPr/>
          </a:p>
          <a:p>
            <a:r>
              <a:t>doi: 10.3390/ijms140714575.</a:t>
            </a:r>
          </a:p>
          <a:p>
            <a:r>
              <a:t>Lin L, Huang QX, Yang SS, Chu J, Wang JZ, Tian Q. Melatonin in Alzheimer's disease. Int J Mol Sci. 2013 Jul 12;14(7):14575-93.</a:t>
            </a:r>
          </a:p>
          <a:p>
            <a:r>
              <a:t>Author information</a:t>
            </a:r>
          </a:p>
          <a:p>
            <a:endParaRPr/>
          </a:p>
          <a:p>
            <a:endParaRPr/>
          </a:p>
          <a:p>
            <a:r>
              <a:t>Abstract</a:t>
            </a:r>
          </a:p>
          <a:p>
            <a:r>
              <a:t>Alzheimer's disease (AD), an age-related neurodegenerative disorder with progressive cognition deficit, is characterized by extracellular senile plaques (SP) of aggregated β-amyloid (Aβ) and intracellular neurofibrillary tangles, mainly containing the hyperphosphorylated microtubule-associated protein tau. Multiple factors contribute to the etiology of AD in terms of initiation and progression. Melatonin is an endogenously produced hormone in the brain and decreases during aging and in patients with AD. Data from clinical trials indicate that melatonin supplementation improves sleep, ameliorates sundowning and slows down the progression of cognitive impairment in AD patients. Melatonin efficiently protects neuronal cells from Aβ-mediated toxicity via antioxidant and anti-amyloid properties. It not only inhibits Aβ generation, but also arrests the formation of amyloid fibrils by a structure-dependent interaction with Aβ. Our studies have demonstrated that melatonin efficiently attenuates Alzheimer-like tau hyperphosphorylation. Although the exact mechanism is still not fully understood, a direct regulatory influence of melatonin on the activities of protein kinases and protein phosphatases is proposed. Additionally, melatonin also plays a role in protecting the cholinergic system and in anti-inflammation. The aim of this review is to stimulate interest in melatonin as a potentially useful agent in the prevention and treatment of AD.</a:t>
            </a:r>
          </a:p>
          <a:p>
            <a:r>
              <a:t>PMID: 23857055 </a:t>
            </a:r>
          </a:p>
          <a:p>
            <a:endParaRPr/>
          </a:p>
          <a:p>
            <a:r>
              <a:t>J Pineal Res. 2005 Apr;38(3):145-52.</a:t>
            </a:r>
          </a:p>
          <a:p>
            <a:r>
              <a:t>The human pineal gland and melatonin in aging and Alzheimer's disease.</a:t>
            </a:r>
          </a:p>
          <a:p>
            <a:r>
              <a:t>Wu YH1, Swaab DF.</a:t>
            </a:r>
          </a:p>
          <a:p>
            <a:r>
              <a:t>Author information</a:t>
            </a:r>
          </a:p>
          <a:p>
            <a:endParaRPr/>
          </a:p>
          <a:p>
            <a:endParaRPr/>
          </a:p>
          <a:p>
            <a:r>
              <a:t>Abstract</a:t>
            </a:r>
          </a:p>
          <a:p>
            <a:r>
              <a:t>The pineal gland is a central structure in the circadian system which produces melatonin under the control of the central clock, the suprachiasmatic nucleus (SCN). The SCN and the output of the pineal gland, i.e. melatonin, are synchronized to the 24-hr day by environmental light, received by the retina and transmitted to the SCN via the retinohypothalamic tract. Melatonin not only plays an important role in the regulation of circadian rhythms, but also acts as antioxidant and neuroprotector that may be of importance in aging and Alzheimer's disease (AD). Circadian disorders, such as sleep-wake cycle disturbances, are associated with aging, and even more pronounced in AD. Many studies have reported disrupted melatonin production and rhythms in aging and in AD that, as we showed, are taking place as early as in the very first preclinical AD stages (neuropathological Braak stage I-II). Degeneration of the retina-SCN-pineal axis may underlie these changes. Our recent studies indicate that a dysfunction of the sympathetic regulation of pineal melatonin synthesis by the SCN is responsible for melatonin changes during the early AD stages. Reactivation of the circadian system (retina-SCN-pineal pathway) by means of light therapy and melatonin supplementation, to restore the circadian rhythm and to relieve the clinical circadian disturbances, has shown promising positive results.</a:t>
            </a:r>
          </a:p>
          <a:p>
            <a:r>
              <a:t>PMID: 15725334 </a:t>
            </a:r>
          </a:p>
          <a:p>
            <a:endParaRPr/>
          </a:p>
          <a:p>
            <a:r>
              <a:t>Exp Gerontol. 2003 Jan-Feb;38(1-2):199-206.</a:t>
            </a:r>
          </a:p>
          <a:p>
            <a:r>
              <a:t>Melatonin rhythmicity: effect of age and Alzheimer's disease.</a:t>
            </a:r>
          </a:p>
          <a:p>
            <a:r>
              <a:t>Skene DJ1, Swaab DF.</a:t>
            </a:r>
          </a:p>
          <a:p>
            <a:r>
              <a:t>Author information</a:t>
            </a:r>
          </a:p>
          <a:p>
            <a:endParaRPr/>
          </a:p>
          <a:p>
            <a:endParaRPr/>
          </a:p>
          <a:p>
            <a:r>
              <a:t>Abstract</a:t>
            </a:r>
          </a:p>
          <a:p>
            <a:r>
              <a:t>The circadian rhythm of the pineal gland hormone, melatonin is generated within the hypothalamic suprachiasmatic nuclei (SCN), site of the circadian clock. The circadian clock and its output melatonin rhythm is synchronized to the 24h day by environmental light which is transmitted from the retina to the SCN primarily via the retinohypothalamic tract. Changes in both the amplitude and timing of the melatonin rhythm have been reported with aging in humans. Whether these age-related changes (reduced melatonin amplitude, earlier timing of melatonin rhythm) are a result of aging of the retina, the SCN clock, the pineal gland, their neural connections or a combination of some or all of these is not known. The fragmented sleep/wake patterns observed in the elderly and to a greater extent in patients with Alzheimer's disease have been shown to be partly related to an altered retina-SCN-pineal axis. Therapies designed to reinforce the circadian axis (for example, administration of melatonin or light) have been reported to alleviate the disturbed circadian rhythms and disrupted sleep. Future research needs to pinpoint the site(s) of age-related dysfunction so that therapies can be specifically tailored to correct the abnormality in addition to reinforcing any of the intact processes.</a:t>
            </a:r>
          </a:p>
          <a:p>
            <a:r>
              <a:t>PMID: 12543278</a:t>
            </a:r>
          </a:p>
          <a:p>
            <a:endParaRPr/>
          </a:p>
          <a:p>
            <a:r>
              <a:t>Med Hypotheses. 2001 Aug;57(2):156-60.</a:t>
            </a:r>
          </a:p>
          <a:p>
            <a:r>
              <a:t>Alzheimer's disease: roles for mitochondrial damage, the hydroxyl radical, and cerebrospinal fluid deficiency of melatonin.</a:t>
            </a:r>
          </a:p>
          <a:p>
            <a:r>
              <a:t>Maurizi CP1.</a:t>
            </a:r>
          </a:p>
          <a:p>
            <a:r>
              <a:t>Author information</a:t>
            </a:r>
          </a:p>
          <a:p>
            <a:endParaRPr/>
          </a:p>
          <a:p>
            <a:endParaRPr/>
          </a:p>
          <a:p>
            <a:r>
              <a:t>Abstract</a:t>
            </a:r>
          </a:p>
          <a:p>
            <a:r>
              <a:t>A deficiency of cerebrospinal fluid melatonin is postulated to be critical for the development of Alzheimer's disease. Some melatonin is normally secreted directly into the fluid inducing higher levels than in simultaneously sampled blood. Melatonin is carried into the ventricular system via choroid plexus portals. The neurohormone is a potent antioxidant that passes through cell membranes with ease and is concentrated in mitochondria. Neural tissue in contact with the ventricular system will have high levels of cellular melatonin. In Alzheimer's disease, inadequate melatonin allows hydroxyl radicals produced by mitochondrial complex IV to damage mitochondria and initiate a cascade of oxygen radicals that causes the neuropathological changes in Alzheimer's disease. Results from initial therapeutic trials of melatonin in Alzheimer's disease patients have demonstrated improved function, decreased 'sundowning', improved sleep, and a significant slowing of the progression of the disease.</a:t>
            </a:r>
          </a:p>
          <a:p>
            <a:r>
              <a:t>PMID: 11461164 </a:t>
            </a:r>
          </a:p>
          <a:p>
            <a:endParaRPr/>
          </a:p>
          <a:p>
            <a:r>
              <a:t>Biol Psychiatry. 1999 Feb 15;45(4):417-21.</a:t>
            </a:r>
          </a:p>
          <a:p>
            <a:r>
              <a:t>Melatonin secretion rhythm disorders in patients with senile dementia of Alzheimer's type with disturbed sleep-waking.</a:t>
            </a:r>
          </a:p>
          <a:p>
            <a:r>
              <a:t>Mishima K1, Tozawa T, Satoh K, Matsumoto Y, Hishikawa Y, Okawa M.</a:t>
            </a:r>
          </a:p>
          <a:p>
            <a:r>
              <a:t>Author information</a:t>
            </a:r>
          </a:p>
          <a:p>
            <a:endParaRPr/>
          </a:p>
          <a:p>
            <a:endParaRPr/>
          </a:p>
          <a:p>
            <a:r>
              <a:t>Abstract</a:t>
            </a:r>
          </a:p>
          <a:p>
            <a:r>
              <a:t>BACKGROUND:</a:t>
            </a:r>
          </a:p>
          <a:p>
            <a:r>
              <a:t>There is growing evidence that the dysregulation of circadian rhythms may play an important role in irregular sleep-waking in demented elderly. In this study, we investigated daily variation of the pineal hormone melatonin, which has been reported to possess hypnogenic and synchronizing effects, in patients with senile dementia of Alzheimer's type.</a:t>
            </a:r>
          </a:p>
          <a:p>
            <a:r>
              <a:t>METHODS:</a:t>
            </a:r>
          </a:p>
          <a:p>
            <a:r>
              <a:t>Serum melatonin secretion rhythms in inpatients with senile dementia of Alzheimer's type (SDAT group, n = 10, average age = 75.7 years) with disturbed sleep-waking and nondemented elderly (ND group, n = 10, age = 78.3 years) without clinical sleep disorders in the same facility were monitored under a dim light condition without excessive physical exercise.</a:t>
            </a:r>
          </a:p>
          <a:p>
            <a:r>
              <a:t>RESULTS:</a:t>
            </a:r>
          </a:p>
          <a:p>
            <a:r>
              <a:t>The SDAT group showed a significantly higher degree of irregularities in actigraphically recorded rest-activity (R-A) rhythm during the 7-day baseline period compared with the ND group. The SDAT group simultaneously showed significantly reduced amplitude, larger variation of peak times, and diminished amount of total secretion in the melatonin secretion rhythm compared with the ND group. There were significantly positive correlations between the severity of R-A rhythm disorder and the reduced amplitude as well as diminished amount of total melatonin secretion.</a:t>
            </a:r>
          </a:p>
          <a:p>
            <a:r>
              <a:t>CONCLUSIONS:</a:t>
            </a:r>
          </a:p>
          <a:p>
            <a:r>
              <a:t>The SDAT patients with disturbed sleep-waking possessed melatonin secretion rhythm disorders that may play an important role in irregular sleep-waking in demented elderly.</a:t>
            </a:r>
          </a:p>
          <a:p>
            <a:r>
              <a:t>PMID: 10071710</a:t>
            </a:r>
          </a:p>
          <a:p>
            <a:endParaRPr/>
          </a:p>
          <a:p>
            <a:r>
              <a:t>̉J Neurosci. 2018 Mar 21;38(12):2901-2910. doi: 10.1523/JNEUROSCI.1135-17.2017.</a:t>
            </a:r>
          </a:p>
          <a:p>
            <a:r>
              <a:t>Alzheimer's Disease and Sleep-Wake Disturbances: Amyloid, Astrocytes, and Animal Models.</a:t>
            </a:r>
          </a:p>
          <a:p>
            <a:r>
              <a:t>Vanderheyden WM1, Lim MM2,3, Musiek ES4, Gerstner JR5.</a:t>
            </a:r>
          </a:p>
          <a:p>
            <a:r>
              <a:t>Author information</a:t>
            </a:r>
          </a:p>
          <a:p>
            <a:endParaRPr/>
          </a:p>
          <a:p>
            <a:endParaRPr/>
          </a:p>
          <a:p>
            <a:r>
              <a:t>Abstract</a:t>
            </a:r>
          </a:p>
          <a:p>
            <a:r>
              <a:t>Sleep-wake abnormalities are common in patients with Alzheimer's disease, and can be a major reason for institutionalization. However, an emerging concept is that these sleep-wake disturbances are part of the causal pathway accelerating the neurodegenerative process. Recently, new findings have provided intriguing evidence for a positive feedback loop between sleep-wake dysfunction and β-amyloid (Aβ) aggregation. Studies in both humans and animal models have shown that extended periods of wakefulness increase Aβ levels and aggregation, and accumulation of Aβ causes fragmentation of sleep. This perspective is aimed at presenting evidence supporting causal links between sleep-wake dysfunction and aggregation of Aβ peptide in Alzheimer's disease, and explores the role of astrocytes, a specialized type of glial cell, in this context underlying Alzheimer's disease pathology. The utility of current animal models and the unexplored potential of alternative animal models for testing mechanisms involved in the reciprocal relationship between sleep disruption and Aβ are also discussed.Dual Perspectives Companion Paper: Microglia-Mediated Synapse Loss in Alzheimer's Disease by Lawrence Rajendran and Rosa Paolicelli.</a:t>
            </a:r>
          </a:p>
          <a:p>
            <a:r>
              <a:t>KEYWORDS:</a:t>
            </a:r>
          </a:p>
          <a:p>
            <a:r>
              <a:t>beta-amyloid; circadian rhythms; glia; neurodegeneration</a:t>
            </a:r>
          </a:p>
          <a:p>
            <a:r>
              <a:t>PMID: 29563238 DOI: 10.1523/JNEUROSCI.1135-17.2017</a:t>
            </a:r>
          </a:p>
          <a:p>
            <a:endParaRPr/>
          </a:p>
          <a:p>
            <a:r>
              <a:t>Similar articles</a:t>
            </a:r>
          </a:p>
          <a:p>
            <a:r>
              <a:t> </a:t>
            </a:r>
          </a:p>
          <a:p>
            <a:endParaRPr/>
          </a:p>
          <a:p>
            <a:r>
              <a:t>	•	</a:t>
            </a:r>
          </a:p>
          <a:p>
            <a:r>
              <a:t>Select item 29223769</a:t>
            </a:r>
          </a:p>
          <a:p>
            <a:endParaRPr/>
          </a:p>
          <a:p>
            <a:r>
              <a:t>2.</a:t>
            </a:r>
          </a:p>
          <a:p>
            <a:r>
              <a:t>Neurosci Biobehav Rev. 2018 Mar;86:142-149. doi: 10.1016/j.neubiorev.2017.12.004. Epub 2017 Dec 7.</a:t>
            </a:r>
          </a:p>
          <a:p>
            <a:r>
              <a:t>Obstructive sleep apnoea and Alzheimer's disease: In search of shared pathomechanisms.</a:t>
            </a:r>
          </a:p>
          <a:p>
            <a:r>
              <a:t>Polsek D1, Gildeh N2, Cash D3, Winsky-Sommerer R4, Williams SCR5, Turkheimer F5, Leschziner GD6, Morrell MJ7, Rosenzweig I8.</a:t>
            </a:r>
          </a:p>
          <a:p>
            <a:r>
              <a:t>Author information</a:t>
            </a:r>
          </a:p>
          <a:p>
            <a:endParaRPr/>
          </a:p>
          <a:p>
            <a:endParaRPr/>
          </a:p>
          <a:p>
            <a:r>
              <a:t>Abstract</a:t>
            </a:r>
          </a:p>
          <a:p>
            <a:r>
              <a:t>Alzheimer's disease (AD) is a significant public health concern. The incidence continues to rise, and it is set to be over one million in the UK by 2025. The processes involved in the pathogenesis of AD have been shown to overlap with those found in cognitive decline in patients with Obstructive Sleep Apnoea (OSA). Currently, the standard treatment for OSA is Continuous Positive Airway Pressure. Adherence to treatment can, however, be an issue, especially in patients with dementia. Also, not all patients respond adequately, necessitating the use of additional treatments. Based on the body of data, we here suggest that excessive and prolonged neuronal activity might contribute to genesis and acceleration of both AD and OSA in the absence of appropriately structured sleep. Further, we argue that external factors, including systemic inflammation and obesity, are likely to interfere with immunological processes of the brain, and further promote disease progression. If this hypothesis is proven in future studies, it could have far-reaching clinical translational implications, as well as implications for future treatment strategies in OSA.</a:t>
            </a:r>
          </a:p>
          <a:p>
            <a:r>
              <a:t>KEYWORDS:</a:t>
            </a:r>
          </a:p>
          <a:p>
            <a:r>
              <a:t>Alzheimer’s disease; Astrocytes; Neuroinflammation; Obstructive sleep apnea</a:t>
            </a:r>
          </a:p>
          <a:p>
            <a:r>
              <a:t>PMID: 29223769 DOI: 10.1016/j.neubiorev.2017.12.004</a:t>
            </a:r>
          </a:p>
          <a:p>
            <a:r>
              <a:t>Free full text</a:t>
            </a:r>
          </a:p>
          <a:p>
            <a:r>
              <a:t>Similar articles</a:t>
            </a:r>
          </a:p>
          <a:p>
            <a:r>
              <a:t> </a:t>
            </a:r>
          </a:p>
          <a:p>
            <a:r>
              <a:t>Publication type, Grant support</a:t>
            </a:r>
          </a:p>
          <a:p>
            <a:endParaRPr/>
          </a:p>
          <a:p>
            <a:endParaRPr/>
          </a:p>
          <a:p>
            <a:r>
              <a:t>	•	</a:t>
            </a:r>
          </a:p>
          <a:p>
            <a:r>
              <a:t>Select item 29094110</a:t>
            </a:r>
          </a:p>
          <a:p>
            <a:endParaRPr/>
          </a:p>
          <a:p>
            <a:r>
              <a:t>3.</a:t>
            </a:r>
          </a:p>
          <a:p>
            <a:r>
              <a:t>Neurobiol Sleep Circadian Rhythms. 2017 Jan;2:15-26. doi: 10.1016/j.nbscr.2016.09.001. Epub 2016 Sep 28.</a:t>
            </a:r>
          </a:p>
          <a:p>
            <a:r>
              <a:t>Enhanced sleep reverses memory deficits and underlying pathology in Drosophila models of Alzheimer's disease.</a:t>
            </a:r>
          </a:p>
          <a:p>
            <a:r>
              <a:t>Dissel S1, Klose M1, Donlea J2, Cao L1, English D1, Winsky-Sommerer R3, van Swinderen B4, Shaw PJ1.</a:t>
            </a:r>
          </a:p>
          <a:p>
            <a:r>
              <a:t>Author information</a:t>
            </a:r>
          </a:p>
          <a:p>
            <a:endParaRPr/>
          </a:p>
          <a:p>
            <a:endParaRPr/>
          </a:p>
          <a:p>
            <a:r>
              <a:t>Abstract</a:t>
            </a:r>
          </a:p>
          <a:p>
            <a:r>
              <a:t>To test the hypothesis that sleep can reverse cognitive impairment during Alzheimer's disease, we enhanced sleep in flies either co-expressing human amyloid precursor protein and Beta-secretase (APP:BACE), or in flies expressing human tau. The ubiquitous expression of APP:BACE or human tau disrupted sleep. The sleep deficits could be reversed and sleep could be enhanced when flies were administered the GABA-A agonist 4,5,6,7-tetrahydroisoxazolo-[5,4-c]pyridine-3-ol (THIP). Expressing APP:BACE disrupted both Short-term memory (STM) and Long-term memory (LTM) as assessed using Aversive Phototaxic Suppression (APS) and courtship conditioning. Flies expressing APP:BACE also showed reduced levels of the synaptic protein discs large (DLG). Enhancing sleep in memory-impaired APP:BACE flies fully restored both STM and LTM and restored DLG levels. Sleep also restored STM to flies expressing human tau. Using live-brain imaging of individual clock neurons expressing both tau and the cAMP sensor Epac1-camps, we found that tau disrupted cAMP signaling. Importantly, enhancing sleep in flies expressing human tau restored proper cAMP signaling. Thus, we demonstrate that sleep can be used as a therapeutic to reverse deficits that accrue during the expression of toxic peptides associated with Alzheimer's disease.</a:t>
            </a:r>
          </a:p>
          <a:p>
            <a:r>
              <a:t>PMID: 29094110 PMCID: PMC5662006 DOI: 10.1016/j.nbscr.2016.09.001</a:t>
            </a:r>
          </a:p>
          <a:p>
            <a:r>
              <a:t>Free PMC Article</a:t>
            </a:r>
          </a:p>
          <a:p>
            <a:r>
              <a:t>Similar articles</a:t>
            </a:r>
          </a:p>
          <a:p>
            <a:r>
              <a:t> </a:t>
            </a:r>
          </a:p>
          <a:p>
            <a:r>
              <a:t>Grant support</a:t>
            </a:r>
          </a:p>
          <a:p>
            <a:endParaRPr/>
          </a:p>
          <a:p>
            <a:endParaRPr/>
          </a:p>
          <a:p>
            <a:r>
              <a:t>	•	</a:t>
            </a:r>
          </a:p>
          <a:p>
            <a:r>
              <a:t>Select item 28738188</a:t>
            </a:r>
          </a:p>
          <a:p>
            <a:endParaRPr/>
          </a:p>
          <a:p>
            <a:r>
              <a:t>4.</a:t>
            </a:r>
          </a:p>
          <a:p>
            <a:r>
              <a:t>Alzheimers Dement. 2018 Feb;14(2):157-166. doi: 10.1016/j.jalz.2017.06.2269. Epub 2017 Jul 21.</a:t>
            </a:r>
          </a:p>
          <a:p>
            <a:r>
              <a:t>Sleep characteristics and risk of dementia and Alzheimer's disease: The Atherosclerosis Risk in Communities Study.</a:t>
            </a:r>
          </a:p>
          <a:p>
            <a:r>
              <a:t>Lutsey PL1, Misialek JR2, Mosley TH3, Gottesman RF4, Punjabi NM5, Shahar E6, MacLehose R7, Ogilvie RP7, Knopman D8, Alonso A9.</a:t>
            </a:r>
          </a:p>
          <a:p>
            <a:r>
              <a:t>Author information</a:t>
            </a:r>
          </a:p>
          <a:p>
            <a:endParaRPr/>
          </a:p>
          <a:p>
            <a:endParaRPr/>
          </a:p>
          <a:p>
            <a:r>
              <a:t>Abstract</a:t>
            </a:r>
          </a:p>
          <a:p>
            <a:r>
              <a:t>INTRODUCTION:</a:t>
            </a:r>
          </a:p>
          <a:p>
            <a:r>
              <a:t>This study tested the hypotheses that late-midlife obstructive sleep apnea (OSA) and short and long sleep duration are associated with dementia over 15 years of follow-up.</a:t>
            </a:r>
          </a:p>
          <a:p>
            <a:r>
              <a:t>METHODS:</a:t>
            </a:r>
          </a:p>
          <a:p>
            <a:r>
              <a:t>A total of 1667 Atherosclerosis Risk in Communities Study participants underwent in-home polysomnography (1996-1998) and were followed for dementia. Dementia was defined by (1) hospitalization diagnosis codes (1996-2012) and (2) a comprehensive neurocognitive examination (2011-2013) with adjudication.</a:t>
            </a:r>
          </a:p>
          <a:p>
            <a:r>
              <a:t>RESULTS:</a:t>
            </a:r>
          </a:p>
          <a:p>
            <a:r>
              <a:t>OSA and sleep duration were not associated with risk of incident dementia. When using adjudicated outcomes, severe OSA (≥30 vs. &lt;5 apnea-hypopnea events/hour) was associated with higher risk of all-cause dementia (risk ratio [95% confidence interval], 2.35 [1.06-5.18]) and Alzheimer's disease dementia (1.66 [1.03-2.68]); associations were attenuated with cardiovascular risk factor adjustment. Sleeping &lt;7 versus 8 to ≤9 hours was associated with higher risk of all-cause dementia (2.00 [1.03-3.86]).</a:t>
            </a:r>
          </a:p>
          <a:p>
            <a:r>
              <a:t>DISCUSSION:</a:t>
            </a:r>
          </a:p>
          <a:p>
            <a:r>
              <a:t>When adjudicated outcome definitions were used, late-midlife OSA and short sleep duration were associated with all-cause and Alzheimer's disease dementia in later life.</a:t>
            </a:r>
          </a:p>
          <a:p>
            <a:r>
              <a:t>Copyright © 2017 the Alzheimer's Association. Published by Elsevier Inc. All rights reserved.</a:t>
            </a:r>
          </a:p>
          <a:p>
            <a:r>
              <a:t>KEYWORDS:</a:t>
            </a:r>
          </a:p>
          <a:p>
            <a:r>
              <a:t>Alzheimer's disease; Atherosclerosis Risk in Communities (ARIC) Study; Dementia; Mild cognitive impairment; Obstructive sleep apnea; Sleep Heart Health Study (SHHS); Sleep duration</a:t>
            </a:r>
          </a:p>
          <a:p>
            <a:r>
              <a:t>PMID: 28738188 PMCID: PMC5776061 [Available on 2019-02-01] DOI: 10.1016/j.jalz.2017.06.2269</a:t>
            </a:r>
          </a:p>
          <a:p>
            <a:endParaRPr/>
          </a:p>
          <a:p>
            <a:r>
              <a:t>Similar articles</a:t>
            </a:r>
          </a:p>
          <a:p>
            <a:r>
              <a:t> </a:t>
            </a:r>
          </a:p>
          <a:p>
            <a:r>
              <a:t>Grant support</a:t>
            </a:r>
          </a:p>
          <a:p>
            <a:endParaRPr/>
          </a:p>
          <a:p>
            <a:endParaRPr/>
          </a:p>
          <a:p>
            <a:r>
              <a:t>	•	</a:t>
            </a:r>
          </a:p>
          <a:p>
            <a:r>
              <a:t>Select item 28554860</a:t>
            </a:r>
          </a:p>
          <a:p>
            <a:endParaRPr/>
          </a:p>
          <a:p>
            <a:r>
              <a:t>5.</a:t>
            </a:r>
          </a:p>
          <a:p>
            <a:r>
              <a:t>Neurosci Lett. 2017 Jul 13;653:362-369. doi: 10.1016/j.neulet.2017.05.054. Epub 2017 May 26.</a:t>
            </a:r>
          </a:p>
          <a:p>
            <a:r>
              <a:t>Chronic sleep fragmentation exacerbates amyloid β deposition in Alzheimer's disease model mice.</a:t>
            </a:r>
          </a:p>
          <a:p>
            <a:r>
              <a:t>Minakawa EN1, Miyazaki K2, Maruo K3, Yagihara H4, Fujita H5, Wada K6, Nagai Y7.</a:t>
            </a:r>
          </a:p>
          <a:p>
            <a:r>
              <a:t>Author information</a:t>
            </a:r>
          </a:p>
          <a:p>
            <a:endParaRPr/>
          </a:p>
          <a:p>
            <a:endParaRPr/>
          </a:p>
          <a:p>
            <a:r>
              <a:t>Abstract</a:t>
            </a:r>
          </a:p>
          <a:p>
            <a:r>
              <a:t>Sleep fragmentation due to intermittent nocturnal arousal resulting in a reduction of total sleep time and sleep efficiency is a common symptom among people with Alzheimer's disease (AD) and elderly people with normal cognitive function. Although epidemiological studies have indicated an association between sleep fragmentation and elevated risk of AD, a relevant disease model to elucidate the underlying mechanisms was lacking owing to technical limitations. Here we successfully induced chronic sleep fragmentation in AD model mice using a recently developed running-wheel-based device and demonstrate that chronic sleep fragmentation increases amyloid β deposition. Notably, the severity of amyloid β deposition exhibited a significant positive correlation with the extent of sleep fragmentation. These findings provide a useful contribution to the development of novel treatments that decelerate the disease course of AD in the patients, or decrease the risk of developing AD in healthy elderly people through the improvement of sleep quality.</a:t>
            </a:r>
          </a:p>
          <a:p>
            <a:r>
              <a:t>KEYWORDS:</a:t>
            </a:r>
          </a:p>
          <a:p>
            <a:r>
              <a:t>Alzheimer’s disease; Amyloid β; Neurodegenerative diseases; Sleep disturbance; Sleep fragmentation</a:t>
            </a:r>
          </a:p>
          <a:p>
            <a:r>
              <a:t>PMID: 28554860 DOI: 10.1016/j.neulet.2017.05.054</a:t>
            </a:r>
          </a:p>
          <a:p>
            <a:r>
              <a:t>[Indexed for MEDLINE]</a:t>
            </a:r>
          </a:p>
          <a:p>
            <a:r>
              <a:t>Similar articles</a:t>
            </a:r>
          </a:p>
          <a:p>
            <a:r>
              <a:t> </a:t>
            </a:r>
          </a:p>
          <a:p>
            <a:r>
              <a:t>MeSH terms, Substance</a:t>
            </a:r>
          </a:p>
          <a:p>
            <a:endParaRPr/>
          </a:p>
          <a:p>
            <a:endParaRPr/>
          </a:p>
          <a:p>
            <a:r>
              <a:t>	•	</a:t>
            </a:r>
          </a:p>
          <a:p>
            <a:r>
              <a:t>Select item 28550253</a:t>
            </a:r>
          </a:p>
          <a:p>
            <a:endParaRPr/>
          </a:p>
          <a:p>
            <a:r>
              <a:t>6.</a:t>
            </a:r>
          </a:p>
          <a:p>
            <a:r>
              <a:t>J Alzheimers Dis. 2017;58(4):993-1002. doi: 10.3233/JAD-161287.</a:t>
            </a:r>
          </a:p>
          <a:p>
            <a:r>
              <a:t>Is Sleep Disruption a Risk Factor for Alzheimer's Disease?</a:t>
            </a:r>
          </a:p>
          <a:p>
            <a:r>
              <a:t>Macedo AC1, Balouch S2, Tabet N2.</a:t>
            </a:r>
          </a:p>
          <a:p>
            <a:r>
              <a:t>Author information</a:t>
            </a:r>
          </a:p>
          <a:p>
            <a:endParaRPr/>
          </a:p>
          <a:p>
            <a:endParaRPr/>
          </a:p>
          <a:p>
            <a:r>
              <a:t>Abstract</a:t>
            </a:r>
          </a:p>
          <a:p>
            <a:r>
              <a:t>Sleep disturbances are routinely encountered in Alzheimer's disease (AD) and affect about 25-40% of patients in the mild-to-moderate stages of the disease. In many, sleep pathology may represent a symptom of the underlying neurodegeneration. However, a history of sleep disruption occurring years prior to onset of cognitive symptoms could represent a potential risk factor for AD. The aim of the present narrative review was to evaluate current evidence linking sleep disturbances with AD development and to understand the mechanisms that may contribute to this. Although the mechanisms by which poor sleep may contribute to AD genesis is not fully understood, emerging evidence linking disturbances in the sleep wake cycle with Aβ deposition is shedding light on the relationship between sleep pathology and the subsequent development of AD. Aβ burden appears to be enhanced by sleep-wake cycle disruptions and is suspected as being an important mechanism by which sleep disruptions contribute in AD development. Other mechanisms triggered by sleep disruption may also be involved in AD development, such as brain hypoxia, oxidative stress, circadian activity rhythms disturbances, overexpression of orexins, and blood-brain barrier impairment. Further understanding of the link between sleep disturbances and future development of AD is still needed before sleep disturbances are clearly marked as a preventable risk factor for AD. In these circumstances, early lifestyle interventions to help increase the quantity and quality of sleep may have a favorable outcome on decreasing the incidence of AD and this needs to be investigated further.</a:t>
            </a:r>
          </a:p>
          <a:p>
            <a:r>
              <a:t>KEYWORDS:</a:t>
            </a:r>
          </a:p>
          <a:p>
            <a:r>
              <a:t>Alzheimer’s disease; dementia; risk factors; sleep; sleep wake disorders</a:t>
            </a:r>
          </a:p>
          <a:p>
            <a:r>
              <a:t>PMID: 28550253</a:t>
            </a:r>
          </a:p>
          <a:p>
            <a:endParaRPr/>
          </a:p>
          <a:p>
            <a:r>
              <a:t>doi: 10.1038/npp.2010.71. Epub 2010 Jun 2.</a:t>
            </a:r>
          </a:p>
          <a:p>
            <a:r>
              <a:t>Rogers PJ, Hohoff C, Heatherley SV, Mullings EL, Maxfield PJ, Evershed RP, Deckert J, Nutt DJ. Association of the anxiogenic and alerting effects of caffeine with ADORA2A and ADORA1 polymorphisms and habitual level of caffeine consumption. Neuropsychopharmacology. 2010 Aug;35(9):1973-83.</a:t>
            </a:r>
          </a:p>
          <a:p>
            <a:endParaRPr/>
          </a:p>
          <a:p>
            <a:r>
              <a:t>Author information</a:t>
            </a:r>
          </a:p>
          <a:p>
            <a:endParaRPr/>
          </a:p>
          <a:p>
            <a:endParaRPr/>
          </a:p>
          <a:p>
            <a:r>
              <a:t>Abstract</a:t>
            </a:r>
          </a:p>
          <a:p>
            <a:r>
              <a:t>Caffeine, a widely consumed adenosine A(1) and A(2A) receptor antagonist, is valued as a psychostimulant, but it is also anxiogenic. An association between a variant within the ADORA2A gene (rs5751876) and caffeine-induced anxiety has been reported for individuals who habitually consume little caffeine. This study investigated whether this single nucleotide polymorphism (SNP) might also affect habitual caffeine intake, and whether habitual intake might moderate the anxiogenic effect of caffeine. Participants were 162 non-/low (NL) and 217 medium/high (MH) caffeine consumers. In a randomized, double-blind, parallel groups design they rated anxiety, alertness, and headache before and after 100 mg caffeine and again after another 150 mg caffeine given 90 min later, or after placebo on both occasions. Caffeine intake was prohibited for 16 h before the first dose of caffeine/placebo. Results showed greater susceptibility to caffeine-induced anxiety, but not lower habitual caffeine intake (indeed coffee intake was higher), in the rs5751876 TT genotype group, and a reduced anxiety response in MH vs NL participants irrespective of genotype. Apart from the almost completely linked ADORA2A SNP rs3761422, no other of eight ADORA2A and seven ADORA1 SNPs studied were found to be clearly associated with effects of caffeine on anxiety, alertness, or headache. Placebo administration in MH participants decreased alertness and increased headache. Caffeine did not increase alertness in NL participants. With frequent consumption, substantial tolerance develops to the anxiogenic effect of caffeine, even in genetically susceptible individuals, but no net benefit for alertness is gained, as caffeine abstinence reduces alertness and consumption merely returns it to baseline.</a:t>
            </a:r>
          </a:p>
          <a:p>
            <a:r>
              <a:t>PMID: 20520601 </a:t>
            </a:r>
          </a:p>
          <a:p>
            <a:endParaRPr/>
          </a:p>
          <a:p>
            <a:r>
              <a:t>J Alzheimers Dis. 2010;20 Suppl 1:S151-9. doi: 10.3233/JAD-2010-1409.</a:t>
            </a:r>
          </a:p>
          <a:p>
            <a:r>
              <a:t>Caffeine, cognition, and socioeconomic status.</a:t>
            </a:r>
          </a:p>
          <a:p>
            <a:r>
              <a:t>Kyle J1, Fox HC, Whalley LJ.</a:t>
            </a:r>
          </a:p>
          <a:p>
            <a:r>
              <a:t>Author information</a:t>
            </a:r>
          </a:p>
          <a:p>
            <a:endParaRPr/>
          </a:p>
          <a:p>
            <a:endParaRPr/>
          </a:p>
          <a:p>
            <a:r>
              <a:t>Abstract</a:t>
            </a:r>
          </a:p>
          <a:p>
            <a:r>
              <a:t>There is interest in age-related cognitive decline and environmental risk factors for Alzheimer's disease (AD). This interest is focused on individual differences in exposure to agents that may harm or protect cognitive function. Caffeine is used as a short acting mental stimulant and may possess longer-term properties that protect against age-related decline and, possibly, AD. The current study aimed to: 1) examine current cognitive function in a narrow age range sample (n=351) without dementia (MMSE&gt;25) who are, by reason of age, entering the period of increased risk of AD; and 2) link cognitive function to self-reported intake of caffeine and socioeconomic status (SES). Possible confounding by gender, childhood intelligence, education, and symptoms of anxiety and depression was introduced into the statistical model. There were significant differences between SES groups in caffeine intake (p&lt; 0.05) and cognitive performance (p&lt; 0.001). Higher quartiles of caffeine intake were associated with slower digit symbol speed (F =3.38, p&lt; 0.02) but this finding was removed after allowing for SES. The results are discussed in terms of the withdrawal effects of caffeine during cognitive testing and strong links between SES and cognitive performance. No evidence in support of cognitive enhancing effects of caffeine was found.</a:t>
            </a:r>
          </a:p>
          <a:p>
            <a:r>
              <a:t>PMID: 20182052 </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In Alzheimer disease, tau protein is aggregated into bundles of filaments referred to as neurofibrillary tangles.</a:t>
            </a:r>
          </a:p>
          <a:p>
            <a:r>
              <a:t>Drinking alcohol is associated with increased tau accumulation.</a:t>
            </a:r>
          </a:p>
          <a:p>
            <a:endParaRPr/>
          </a:p>
          <a:p>
            <a:r>
              <a:t>doi: 10.1016/j.neulet.2008.07.052. Epub 2008 Jul 24.</a:t>
            </a:r>
          </a:p>
          <a:p>
            <a:r>
              <a:t>Gendron TF, McCartney S, Causevic E, Ko LW, Yen SH. Ethanol enhances tau accumulation in neuroblastoma cells that inducibly express tau. Neurosci Lett. 2008 Oct 3;443(2):67-71.</a:t>
            </a:r>
          </a:p>
          <a:p>
            <a:endParaRPr/>
          </a:p>
          <a:p>
            <a:r>
              <a:t>Author information</a:t>
            </a:r>
          </a:p>
          <a:p>
            <a:endParaRPr/>
          </a:p>
          <a:p>
            <a:endParaRPr/>
          </a:p>
          <a:p>
            <a:r>
              <a:t>Abstract</a:t>
            </a:r>
          </a:p>
          <a:p>
            <a:r>
              <a:t>Chronic alcohol consumption causes pathological changes in the brain and neuronal loss. Ethanol toxicity may partially result from the perturbation of microtubule-associated proteins, like tau. Tau dysfunction is well known for its involvement in certain neurodegenerative diseases, such as Alzheimer's disease. In the present study, the effect of ethanol on tau was examined using differentiated human neuroblastoma cells that inducibly express the 4R0N isoform of tau via a tetracycline-off expression system. During tau induction, ethanol exposure (1.25-5mg/ml) dose-dependently increased tau protein levels and reduced cell viability. The increase in cell death likely resulted from tau accumulation since increased levels of tau were sufficient to reduce cell viability and ethanol was toxic to cells expressing tau but not to non-induced controls. Tau accumulation did not result from greater tetracycline-off induction since ethanol increased neither tau mRNA expression nor the expression of the tetracycline-controlled transactivator. Additionally, ethanol increased endogenous tau protein levels in neuroblastoma cells lacking the tetracycline-off induction system for tau. Ethanol delayed tau clearance suggesting ethanol impedes its degradation. Though ethanol inhibited neither cathepsin B, cathepsin D, nor chymotrypsin-like activity, it did significantly reduce calpain I expression and activity. Calpain I knockdown by shRNA increased tau levels indicating that calpain participates in tau degradation in this model. Moreover, the activation of calpain, by the calcium ionophore A23187, partially reversed the accumulation of tau resulting from ethanol exposure. Impaired calpain-mediated degradation may thus contribute to the increased accumulation of tau caused by ethanol.</a:t>
            </a:r>
          </a:p>
          <a:p>
            <a:r>
              <a:t>PMID: 18672021 </a:t>
            </a:r>
          </a:p>
          <a:p>
            <a:endParaRPr/>
          </a:p>
          <a:p>
            <a:r>
              <a:t>Zh Nevropatol Psikhiatr Im S S Korsakova. 1983;83(3):110-5.</a:t>
            </a:r>
          </a:p>
          <a:p>
            <a:r>
              <a:t>[Dynamics of intellectual mnestic disorders in alcoholism].</a:t>
            </a:r>
          </a:p>
          <a:p>
            <a:r>
              <a:t>[Article in Russian]</a:t>
            </a:r>
          </a:p>
          <a:p>
            <a:r>
              <a:t>Khudik VA.</a:t>
            </a:r>
          </a:p>
          <a:p>
            <a:r>
              <a:t>Abstract</a:t>
            </a:r>
          </a:p>
          <a:p>
            <a:r>
              <a:t>Thirty alcoholic patients with remissions and one hundred alcoholics with relapses were followed up for three years using cross-section and longitudinal psychological examinations. The development of the psychic defect was shown to be related to the degree of personality degradation and the character of organic cerebral pathology. The patients with remissions displayed a greater reversibility of intellectual and mnemonic derangements; there was improvement in their memory and concentration levels as well as combinative abilities; their personal attitude to the study situation changed favourably. The patients with relapses in the course of disease were characterized by deteriorated capacities for memorization, analytic and synthetic mental processes as well as by increased exhaustibility, anxiety, and affective instability. Intellectual and mnemonic disorders in patients with alcoholic dementia were the least reversible.</a:t>
            </a:r>
          </a:p>
          <a:p>
            <a:r>
              <a:t>PMID: 6858492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rPr dirty="0"/>
              <a:t>Rifkin J. (1992). Beyond Beef: The Rise and Fall of the Cattle Culture. New York, New York: Dutton Adult.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Morris G, Berk M, Walder K, Maes M. e putative role of viruses, bacteria, and chronic fungal biotoxin exposure in the genesis of intractable fatigue accompanied by cognitive and physical disability. Mol Neurobiol (2016) 53(4):2550–71. </a:t>
            </a:r>
          </a:p>
          <a:p>
            <a:endParaRPr/>
          </a:p>
          <a:p>
            <a:r>
              <a:t>Mol Neurobiol. 2016 May;53(4):2550-71. doi: 10.1007/s12035-015-9262-7. Epub 2015 Jun 17.</a:t>
            </a:r>
          </a:p>
          <a:p>
            <a:r>
              <a:t>The Putative Role of Viruses, Bacteria, and Chronic Fungal Biotoxin Exposure in the Genesis of Intractable Fatigue Accompanied by Cognitive and Physical Disability.</a:t>
            </a:r>
          </a:p>
          <a:p>
            <a:r>
              <a:t>Morris G, Berk M, Walder K, Maes M.</a:t>
            </a:r>
          </a:p>
          <a:p>
            <a:r>
              <a:t>Author information</a:t>
            </a:r>
          </a:p>
          <a:p>
            <a:endParaRPr/>
          </a:p>
          <a:p>
            <a:endParaRPr/>
          </a:p>
          <a:p>
            <a:r>
              <a:t>Abstract</a:t>
            </a:r>
          </a:p>
          <a:p>
            <a:r>
              <a:t>Patients who present with severe intractable apparently idiopathic fatigue accompanied by profound physical and or cognitive disability present a significant therapeutic challenge. The effect of psychological counseling is limited, with significant but very slight improvements in psychometric measures of fatigue and disability but no improvement on scientific measures of physical impairment compared to controls. Similarly, exercise regimes either produce significant, but practically unimportant, benefit or provoke symptom exacerbation. Many such patients are afforded the exclusionary, non-specific diagnosis of chronic fatigue syndrome if rudimentary testing fails to discover the cause of their symptoms. More sophisticated investigations often reveal the presence of a range of pathogens capable of establishing life-long infections with sophisticated immune evasion strategies, including Parvoviruses, HHV6, variants of Epstein-Barr, Cytomegalovirus, Mycoplasma, and Borrelia burgdorferi. Other patients have a history of chronic fungal or other biotoxin exposure. Herein, we explain the epigenetic factors that may render such individuals susceptible to the chronic pathology induced by such agents, how such agents induce pathology, and, indeed, how such pathology can persist and even amplify even when infections have cleared or when biotoxin exposure has ceased. The presence of active, reactivated, or even latent Herpes virus could be a potential source of intractable fatigue accompanied by profound physical and or cognitive disability in some patients, and the same may be true of persistent Parvovirus B12 and mycoplasma infection. A history of chronic mold exposure is a feasible explanation for such symptoms, as is the presence of B. burgdorferi. The complex tropism, life cycles, genetic variability, and low titer of many of these pathogens makes their detection in blood a challenge. Examination of lymphoid tissue or CSF in such circumstances may be warranted.</a:t>
            </a:r>
          </a:p>
          <a:p>
            <a:r>
              <a:t>KEYWORDS:</a:t>
            </a:r>
          </a:p>
          <a:p>
            <a:r>
              <a:t>Chronic fatigue syndrome; Cognition; Depression; Immune; Inflammation; Neurology; Oxidative stress; Psychiatry; Toll-like receptor</a:t>
            </a:r>
          </a:p>
          <a:p>
            <a:r>
              <a:t>PMID: 26081141 </a:t>
            </a:r>
          </a:p>
          <a:p>
            <a:endParaRPr/>
          </a:p>
          <a:p>
            <a:r>
              <a:t>Gordon WA, Cantor JB, Johanning E, Charatz HJ, Ashman TA, Breeze JL, et al. Cognitive impairment associated with toxigenic fungal exposure: a replication and extension of previous findings. Appl Neuropsychol (2004) 11(2):65–74. doi:10.1207/s15324826an1102_1 </a:t>
            </a:r>
          </a:p>
          <a:p>
            <a:r>
              <a:t>Appl Neuropsychol. 2004;11(2):65-74.</a:t>
            </a:r>
          </a:p>
          <a:p>
            <a:r>
              <a:t>Cognitive impairment associated with toxigenic fungal exposure: a replication and extension of previous findings.</a:t>
            </a:r>
          </a:p>
          <a:p>
            <a:r>
              <a:t>Gordon WA1, Cantor JB, Johanning E, Charatz HJ, Ashman TA, Breeze JL, Haddad L, Abramowitz S.</a:t>
            </a:r>
          </a:p>
          <a:p>
            <a:r>
              <a:t>Author information</a:t>
            </a:r>
          </a:p>
          <a:p>
            <a:endParaRPr/>
          </a:p>
          <a:p>
            <a:endParaRPr/>
          </a:p>
          <a:p>
            <a:r>
              <a:t>Abstract</a:t>
            </a:r>
          </a:p>
          <a:p>
            <a:r>
              <a:t>In this study, neuropsychological data and symptom reports from 31 individuals exposed to toxic mold were examined. Most participants were found to have reduced cognitive functioning in multiple domains, with memory and executive functions the most commonly affected areas. Rates of dysfunction were significantly greater than chance on more than half of the tests. Number of cognitive impairments was found to be related to depression, although few neuropsychological test scores were correlated with depression. Results also indicated that symptom report of the mold-exposed participants was not significantly different from that of matched groups of 65 persons with mild traumatic brain injury (TBI) and 26 individuals with moderate TBI. The mold-exposed participants reported significantly more symptoms than 47 people with no disability. This study adds to a growing body of literature (e.g., Baldo, Ahmad, &amp; Ruff, 2002; Gordon, Johanning, &amp; Haddad, 1999) relating exposure to mycotoxins to cognitive dysfunction.</a:t>
            </a:r>
          </a:p>
          <a:p>
            <a:r>
              <a:t>Comment in</a:t>
            </a:r>
          </a:p>
          <a:p>
            <a:r>
              <a:t>		Commentary on cognitive impairment with toxigenic fungal exposure. [Appl Neuropsychol. 2005]</a:t>
            </a:r>
          </a:p>
          <a:p>
            <a:r>
              <a:t>		"Cognitive impairment associated with toxigenic fungal exposure": a critique and critical analysis. [Appl Neuropsychol. 2005]</a:t>
            </a:r>
          </a:p>
          <a:p>
            <a:r>
              <a:t>PMID: 15477176</a:t>
            </a:r>
          </a:p>
          <a:p>
            <a:endParaRPr/>
          </a:p>
          <a:p>
            <a:r>
              <a:t>Campbell AW, rasher JD, Madison RA, Vojdani A, Gray MR, Johnson A. Neural autoantibodies and neurophysiologic abnormalities in patients exposed to molds in water-damaged buildings. Arch Environ Health (2003) 58(8):464–74. doi:10.3200/AEOH.58.8.464-474 </a:t>
            </a:r>
          </a:p>
          <a:p>
            <a:r>
              <a:t>Arch Environ Health. 2003 Aug;58(8):464-74.</a:t>
            </a:r>
          </a:p>
          <a:p>
            <a:r>
              <a:t>Neural autoantibodies and neurophysiologic abnormalities in patients exposed to molds in water-damaged buildings.</a:t>
            </a:r>
          </a:p>
          <a:p>
            <a:r>
              <a:t>Campbell AW1, Thrasher JD, Madison RA, Vojdani A, Gray MR, Johnson A.</a:t>
            </a:r>
          </a:p>
          <a:p>
            <a:r>
              <a:t>Author information</a:t>
            </a:r>
          </a:p>
          <a:p>
            <a:endParaRPr/>
          </a:p>
          <a:p>
            <a:endParaRPr/>
          </a:p>
          <a:p>
            <a:r>
              <a:t>Abstract</a:t>
            </a:r>
          </a:p>
          <a:p>
            <a:r>
              <a:t>Adverse health effects of fungal bioaerosols on occupants of water-damaged homes and other buildings have been reported. Recently, it has been suggested that mold exposure causes neurological injury. The authors investigated neurological antibodies and neurophysiological abnormalities in patients exposed to molds at home who developed symptoms of peripheral neuropathy (i.e., numbness, tingling, tremors, and muscle weakness in the extremities). Serum samples were collected and analyzed with the enzyme-linked immunosorbent assay (ELISA) technique for antibodies to myelin basic protein, myelin-associated glycoprotein, ganglioside GM1, sulfatide, myelin oligodendrocyte glycoprotein, alpha-B-crystallin, chondroitin sulfate, tubulin, and neurofilament. Antibodies to molds and mycotoxins were also determined with ELISA, as reported previously. Neurophysiologic evaluations for latency, amplitude, and velocity were performed on 4 motor nerves (median, ulnar, peroneal, and tibial), and for latency and amplitude on 3 sensory nerves (median, ulnar, and sural). Patients with documented, measured exposure to molds had elevated titers of antibodies (immunoglobulin [Ig]A, IgM, and IgG) to neural-specific antigens. Nerve conduction studies revealed 4 patient groupings: (1) mixed sensory-motor polyneuropathy (n = 55, abnormal), (2) motor neuropathy (n = 17, abnormal), (3) sensory neuropathy (n = 27, abnormal), and (4) those with symptoms but no neurophysiological abnormalities (n = 20, normal controls). All groups showed significantly increased autoantibody titers for all isotypes (IgA, IgM, and IgG) of antibodies to neural antigens when compared with 500 healthy controls. Groups 1 through 3 also exhibited abnormal neurophysiologic findings. The authors concluded that exposure to molds in water-damaged buildings increased the risk for development of neural autoantibodies, peripheral neuropathy, and neurophysiologic abnormalities in exposed individuals.</a:t>
            </a:r>
          </a:p>
          <a:p>
            <a:r>
              <a:t>PMID: 15259425 </a:t>
            </a:r>
          </a:p>
          <a:p>
            <a:endParaRPr/>
          </a:p>
          <a:p>
            <a:r>
              <a:t>Chen R; Ma F; Li PW; Zhang W; Ding XX; Zhang Q; Li M; Wang YR; Xu BC. Effect of ozone on aflatoxins detoxification and nutritional quality of peanuts. Food Chem.  2014; 146:284-8. </a:t>
            </a:r>
          </a:p>
          <a:p>
            <a:r>
              <a:t>Aflatoxins are a group of secondary metabolites produced by Aspergillus flavus and Aspergillus parasiticus with carcinogenicity, teratogenicity, and mutagenicity. Aflatoxins may be found in a wide range of agri-products, especially in grains, oilseeds, corns, and peanuts. In this study, the conditions for detoxifying peanuts by ozonation were optimised. Aflatoxins in peanuts at moisture content of 5% (w/w) were sensitive to ozone and easily degraded when reacted with 6.0mg/l of ozone for 30min at room temperature. The detoxification rates of the total aflatoxins and aflatoxin B1 (AFB1) were 65.8% and 65.9%, respectively. The quality of peanut samples was also evaluated in this research. No significant differences (P&gt;0.05) were found in the polyphenols, resveratrol, acid value (AV), and peroxide value (PV) between treated and untreated samples. The results suggested that ozonation was a promising method for aflatoxin detoxification in peanuts.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rPr dirty="0"/>
              <a:t>Zinc </a:t>
            </a:r>
          </a:p>
          <a:p>
            <a:endParaRPr dirty="0"/>
          </a:p>
          <a:p>
            <a:r>
              <a:rPr dirty="0"/>
              <a:t>Rogers C, Bernstein G, Nakamura R, </a:t>
            </a:r>
            <a:r>
              <a:rPr dirty="0" err="1"/>
              <a:t>Endahl</a:t>
            </a:r>
            <a:r>
              <a:rPr dirty="0"/>
              <a:t> G, </a:t>
            </a:r>
            <a:r>
              <a:rPr dirty="0" err="1"/>
              <a:t>Bhoopat</a:t>
            </a:r>
            <a:r>
              <a:rPr dirty="0"/>
              <a:t> T. Vaginal fluid zinc concentration as a marker for intercourse. J Forensic Sci. 1988 Jan;33(1):77-83.</a:t>
            </a:r>
          </a:p>
          <a:p>
            <a:endParaRPr dirty="0"/>
          </a:p>
          <a:p>
            <a:endParaRPr dirty="0"/>
          </a:p>
          <a:p>
            <a:r>
              <a:rPr dirty="0"/>
              <a:t>Author information</a:t>
            </a:r>
          </a:p>
          <a:p>
            <a:endParaRPr dirty="0"/>
          </a:p>
          <a:p>
            <a:endParaRPr dirty="0"/>
          </a:p>
          <a:p>
            <a:r>
              <a:rPr dirty="0"/>
              <a:t>Abstract</a:t>
            </a:r>
          </a:p>
          <a:p>
            <a:r>
              <a:rPr dirty="0"/>
              <a:t>Zinc is present in high concentration in semen, but in low concentration in vaginal fluid. We evaluated vaginal zinc levels as a marker for intercourse by measuring </a:t>
            </a:r>
            <a:r>
              <a:rPr dirty="0" err="1"/>
              <a:t>precoital</a:t>
            </a:r>
            <a:r>
              <a:rPr dirty="0"/>
              <a:t> (greater than 11 h after intercourse) or </a:t>
            </a:r>
            <a:r>
              <a:rPr dirty="0" err="1"/>
              <a:t>postcoital</a:t>
            </a:r>
            <a:r>
              <a:rPr dirty="0"/>
              <a:t> (less than 5 h after intercourse) zinc and acid phosphatase levels in 26 specimens of vaginal fluid from 18 women. The approximate 95% reference range for zinc in </a:t>
            </a:r>
            <a:r>
              <a:rPr dirty="0" err="1"/>
              <a:t>precoital</a:t>
            </a:r>
            <a:r>
              <a:rPr dirty="0"/>
              <a:t> vaginal fluid was 1.2 to 15 micrograms/mL (mean 4.5), and in </a:t>
            </a:r>
            <a:r>
              <a:rPr dirty="0" err="1"/>
              <a:t>postcoital</a:t>
            </a:r>
            <a:r>
              <a:rPr dirty="0"/>
              <a:t> vaginal fluid 4.0 to 135 micrograms/mL (mean 24). There is an overlap between the </a:t>
            </a:r>
            <a:r>
              <a:rPr dirty="0" err="1"/>
              <a:t>precoital</a:t>
            </a:r>
            <a:r>
              <a:rPr dirty="0"/>
              <a:t> and </a:t>
            </a:r>
            <a:r>
              <a:rPr dirty="0" err="1"/>
              <a:t>postcoital</a:t>
            </a:r>
            <a:r>
              <a:rPr dirty="0"/>
              <a:t> reference ranges. Provided that the vaginal fluid zinc level is less than approximately 4.0 micrograms/mL or greater than approximately 15 micrograms/mL, vaginal fluid zinc concentration may be useful as an indicator of intercourse.</a:t>
            </a:r>
          </a:p>
          <a:p>
            <a:r>
              <a:rPr dirty="0" err="1"/>
              <a:t>PMID</a:t>
            </a:r>
            <a:r>
              <a:rPr dirty="0"/>
              <a:t>: 3351473</a:t>
            </a:r>
          </a:p>
          <a:p>
            <a:endParaRPr dirty="0"/>
          </a:p>
          <a:p>
            <a:r>
              <a:rPr dirty="0"/>
              <a:t>Ann Intern Med. 1982 Sep;97(3):357-61.</a:t>
            </a:r>
          </a:p>
          <a:p>
            <a:r>
              <a:rPr dirty="0"/>
              <a:t>Effect of oral zinc therapy on gonadal function in hemodialysis patients. A double-blind study.</a:t>
            </a:r>
          </a:p>
          <a:p>
            <a:r>
              <a:rPr dirty="0"/>
              <a:t>Mahajan SK, Abbasi AA, Prasad AS, Rabbani P, Briggs WA, McDonald FD.</a:t>
            </a:r>
          </a:p>
          <a:p>
            <a:r>
              <a:rPr dirty="0"/>
              <a:t>Abstract</a:t>
            </a:r>
          </a:p>
          <a:p>
            <a:r>
              <a:rPr dirty="0"/>
              <a:t>Zinc deficiency may account for the persistence of gonadal dysfunction in a majority of uremic men despite adequate dialysis. Twenty stable patients having hemodialysis three times a week completed a double-blind trial using either 50 mg of elemental zinc as zinc acetate (10 patients) or placebo (10 patients), orally. At the end of the 6-month study period, a significant increase in the mean (+/- SE) plasma zinc (75 +/- 2 micrograms/</a:t>
            </a:r>
            <a:r>
              <a:rPr dirty="0" err="1"/>
              <a:t>dL</a:t>
            </a:r>
            <a:r>
              <a:rPr dirty="0"/>
              <a:t> to 100 +/- 2 micrograms/</a:t>
            </a:r>
            <a:r>
              <a:rPr dirty="0" err="1"/>
              <a:t>dL</a:t>
            </a:r>
            <a:r>
              <a:rPr dirty="0"/>
              <a:t>, p less than 0.001), serum testosterone (2.8 +/- 0.3 ng/</a:t>
            </a:r>
            <a:r>
              <a:rPr dirty="0" err="1"/>
              <a:t>dL</a:t>
            </a:r>
            <a:r>
              <a:rPr dirty="0"/>
              <a:t> to 5.2 +/- 0.5 ng/mL, p less than 0.001), and sperm count (30 +/- 3 million/mL to 63 +/- 5 million/mL, p less than 0.001) occurred in the zinc-treated group, but not in those receiving the placebo. The zinc-treated group also had a significant fall in serum luteinizing hormone (92 +2- 10 </a:t>
            </a:r>
            <a:r>
              <a:rPr dirty="0" err="1"/>
              <a:t>mIU</a:t>
            </a:r>
            <a:r>
              <a:rPr dirty="0"/>
              <a:t>/mL to 49 +/- 26 </a:t>
            </a:r>
            <a:r>
              <a:rPr dirty="0" err="1"/>
              <a:t>mIU</a:t>
            </a:r>
            <a:r>
              <a:rPr dirty="0"/>
              <a:t>/mL, p less than 0.005) and follicle stimulating hormone (45 +/- 9 </a:t>
            </a:r>
            <a:r>
              <a:rPr dirty="0" err="1"/>
              <a:t>mIU</a:t>
            </a:r>
            <a:r>
              <a:rPr dirty="0"/>
              <a:t>/mL to 25 +/- 7 </a:t>
            </a:r>
            <a:r>
              <a:rPr dirty="0" err="1"/>
              <a:t>mIU</a:t>
            </a:r>
            <a:r>
              <a:rPr dirty="0"/>
              <a:t>/mL, p less than 0.05), not seen in the placebo group. Patients receiving zinc had an improvement in potency, libido, and frequency of intercourse not found in the placebo group. These results suggest that zinc deficiency is a reversible cause of gonadal dysfunction in patients having regular hemodialysis.</a:t>
            </a:r>
          </a:p>
          <a:p>
            <a:r>
              <a:rPr dirty="0" err="1"/>
              <a:t>PMID</a:t>
            </a:r>
            <a:r>
              <a:rPr dirty="0"/>
              <a:t>: 7051913</a:t>
            </a:r>
          </a:p>
          <a:p>
            <a:endParaRPr dirty="0"/>
          </a:p>
          <a:p>
            <a:r>
              <a:rPr dirty="0" err="1"/>
              <a:t>Syst</a:t>
            </a:r>
            <a:r>
              <a:rPr dirty="0"/>
              <a:t> </a:t>
            </a:r>
            <a:r>
              <a:rPr dirty="0" err="1"/>
              <a:t>Biol</a:t>
            </a:r>
            <a:r>
              <a:rPr dirty="0"/>
              <a:t> </a:t>
            </a:r>
            <a:r>
              <a:rPr dirty="0" err="1"/>
              <a:t>Reprod</a:t>
            </a:r>
            <a:r>
              <a:rPr dirty="0"/>
              <a:t> Med. 2011 Feb;57(1-2):86-92. </a:t>
            </a:r>
            <a:r>
              <a:rPr dirty="0" err="1"/>
              <a:t>doi</a:t>
            </a:r>
            <a:r>
              <a:rPr dirty="0"/>
              <a:t>: 10.3109/19396368.2010.516306. </a:t>
            </a:r>
            <a:r>
              <a:rPr dirty="0" err="1"/>
              <a:t>Epub</a:t>
            </a:r>
            <a:r>
              <a:rPr dirty="0"/>
              <a:t> 2011 Jan 4.</a:t>
            </a:r>
          </a:p>
          <a:p>
            <a:r>
              <a:rPr dirty="0"/>
              <a:t>A model for the importance of zinc in the dynamics of human sperm chromatin stabilization after ejaculation in relation to sperm DNA vulnerability.</a:t>
            </a:r>
          </a:p>
          <a:p>
            <a:r>
              <a:rPr dirty="0" err="1"/>
              <a:t>Björndahl</a:t>
            </a:r>
            <a:r>
              <a:rPr dirty="0"/>
              <a:t> L1, </a:t>
            </a:r>
            <a:r>
              <a:rPr dirty="0" err="1"/>
              <a:t>Kvist</a:t>
            </a:r>
            <a:r>
              <a:rPr dirty="0"/>
              <a:t> U.</a:t>
            </a:r>
          </a:p>
          <a:p>
            <a:r>
              <a:rPr dirty="0"/>
              <a:t>Author information</a:t>
            </a:r>
          </a:p>
          <a:p>
            <a:endParaRPr dirty="0"/>
          </a:p>
          <a:p>
            <a:endParaRPr dirty="0"/>
          </a:p>
          <a:p>
            <a:r>
              <a:rPr dirty="0"/>
              <a:t>Abstract</a:t>
            </a:r>
          </a:p>
          <a:p>
            <a:r>
              <a:rPr dirty="0"/>
              <a:t>The focus of this review is the dual functions of the sperm chromatin stabilization and how external factors can interfere with these functions. Zinc depletion after ejaculation allows for rapid and total sperm chromatin </a:t>
            </a:r>
            <a:r>
              <a:rPr dirty="0" err="1"/>
              <a:t>decondensation</a:t>
            </a:r>
            <a:r>
              <a:rPr dirty="0"/>
              <a:t> without addition of exogenous disulfide cleaving agents. Zinc depletion without concomitant repulsion of chromatin fibers induces another type of stability that requires exogenous disulfide cleaving agents to allow </a:t>
            </a:r>
            <a:r>
              <a:rPr dirty="0" err="1"/>
              <a:t>decondensation</a:t>
            </a:r>
            <a:r>
              <a:rPr dirty="0"/>
              <a:t>. It is essential to extend the present concept, that the sperm chromatin stability is based on disulfide bridges only, to include also the functions of Zn(2+). It is suggested that the chromatin stability of the ejaculated human spermatozoon is rapidly reversible due to the dual function of Zn(2+) that stabilizes the structure and prevents the formation of excess disulfide bridges by a single mechanism: the formation of zinc bridges involving protamine thiols of cysteine and potentially also imidazole groups of histidine. Extraction of zinc from the freshly ejaculated spermatozoon allows two totally different biological results: (1) immediate </a:t>
            </a:r>
            <a:r>
              <a:rPr dirty="0" err="1"/>
              <a:t>decondensation</a:t>
            </a:r>
            <a:r>
              <a:rPr dirty="0"/>
              <a:t> if chromatin fibers concomitantly are induced to repel (e.g., through phosphorylation in the </a:t>
            </a:r>
            <a:r>
              <a:rPr dirty="0" err="1"/>
              <a:t>ooplasm</a:t>
            </a:r>
            <a:r>
              <a:rPr dirty="0"/>
              <a:t>) and (2) thiols freed from Zn(2+) are available to form disulfide bridges creating a </a:t>
            </a:r>
            <a:r>
              <a:rPr dirty="0" err="1"/>
              <a:t>superstabilized</a:t>
            </a:r>
            <a:r>
              <a:rPr dirty="0"/>
              <a:t> chromatin. Spermatozoa in the zinc rich prostatic fluid (in first ejaculated fraction) represent physiology. Extraction of chromatin zinc can be caused by </a:t>
            </a:r>
            <a:r>
              <a:rPr dirty="0" err="1"/>
              <a:t>unphysiological</a:t>
            </a:r>
            <a:r>
              <a:rPr dirty="0"/>
              <a:t> exposure of spermatozoa to the zinc chelating and oxidative seminal vesicular fluid, a situation common to most assisted reproductive techniques (ART) laboratories where the entire ejaculate is collected into a single container in which spermatozoa and secretions are mixed during at least 30 min. Some men in infertile couples have low content of sperm chromatin zinc due to loss of zinc during ejaculation and liquefaction. Tests for sperm DNA integrity may give false negative results due to decreased access for the assay to the DNA in </a:t>
            </a:r>
            <a:r>
              <a:rPr dirty="0" err="1"/>
              <a:t>superstabilized</a:t>
            </a:r>
            <a:r>
              <a:rPr dirty="0"/>
              <a:t> chromatin.</a:t>
            </a:r>
          </a:p>
          <a:p>
            <a:r>
              <a:rPr dirty="0" err="1"/>
              <a:t>PMID</a:t>
            </a:r>
            <a:r>
              <a:rPr dirty="0"/>
              <a:t>: 21204594 </a:t>
            </a:r>
          </a:p>
          <a:p>
            <a:endParaRPr dirty="0"/>
          </a:p>
          <a:p>
            <a:r>
              <a:rPr dirty="0"/>
              <a:t>Hum </a:t>
            </a:r>
            <a:r>
              <a:rPr dirty="0" err="1"/>
              <a:t>Reprod</a:t>
            </a:r>
            <a:r>
              <a:rPr dirty="0"/>
              <a:t>. 2014 Jun;29(6):1134-45. </a:t>
            </a:r>
            <a:r>
              <a:rPr dirty="0" err="1"/>
              <a:t>doi</a:t>
            </a:r>
            <a:r>
              <a:rPr dirty="0"/>
              <a:t>: 10.1093/</a:t>
            </a:r>
            <a:r>
              <a:rPr dirty="0" err="1"/>
              <a:t>humrep</a:t>
            </a:r>
            <a:r>
              <a:rPr dirty="0"/>
              <a:t>/deu075. </a:t>
            </a:r>
            <a:r>
              <a:rPr dirty="0" err="1"/>
              <a:t>Epub</a:t>
            </a:r>
            <a:r>
              <a:rPr dirty="0"/>
              <a:t> 2014 Apr 25.</a:t>
            </a:r>
          </a:p>
          <a:p>
            <a:r>
              <a:rPr dirty="0"/>
              <a:t>Role of zinc trafficking in male fertility: from germ to sperm.</a:t>
            </a:r>
          </a:p>
          <a:p>
            <a:r>
              <a:rPr dirty="0" err="1"/>
              <a:t>Foresta</a:t>
            </a:r>
            <a:r>
              <a:rPr dirty="0"/>
              <a:t> C1, </a:t>
            </a:r>
            <a:r>
              <a:rPr dirty="0" err="1"/>
              <a:t>Garolla</a:t>
            </a:r>
            <a:r>
              <a:rPr dirty="0"/>
              <a:t> A, </a:t>
            </a:r>
            <a:r>
              <a:rPr dirty="0" err="1"/>
              <a:t>Cosci</a:t>
            </a:r>
            <a:r>
              <a:rPr dirty="0"/>
              <a:t> I, </a:t>
            </a:r>
            <a:r>
              <a:rPr dirty="0" err="1"/>
              <a:t>Menegazzo</a:t>
            </a:r>
            <a:r>
              <a:rPr dirty="0"/>
              <a:t> M, </a:t>
            </a:r>
            <a:r>
              <a:rPr dirty="0" err="1"/>
              <a:t>Ferigo</a:t>
            </a:r>
            <a:r>
              <a:rPr dirty="0"/>
              <a:t> M, </a:t>
            </a:r>
            <a:r>
              <a:rPr dirty="0" err="1"/>
              <a:t>Gandin</a:t>
            </a:r>
            <a:r>
              <a:rPr dirty="0"/>
              <a:t> V, De Toni L.</a:t>
            </a:r>
          </a:p>
          <a:p>
            <a:r>
              <a:rPr dirty="0"/>
              <a:t>Author information</a:t>
            </a:r>
          </a:p>
          <a:p>
            <a:endParaRPr dirty="0"/>
          </a:p>
          <a:p>
            <a:endParaRPr dirty="0"/>
          </a:p>
          <a:p>
            <a:r>
              <a:rPr dirty="0"/>
              <a:t>Abstract</a:t>
            </a:r>
          </a:p>
          <a:p>
            <a:r>
              <a:rPr dirty="0"/>
              <a:t>STUDY QUESTION:</a:t>
            </a:r>
          </a:p>
          <a:p>
            <a:r>
              <a:rPr dirty="0"/>
              <a:t>What are the dynamics of zinc (Zn) trafficking in sperm, at the testicular, epididymal and ejaculate levels?</a:t>
            </a:r>
          </a:p>
          <a:p>
            <a:r>
              <a:rPr dirty="0"/>
              <a:t>SUMMARY ANSWER:</a:t>
            </a:r>
          </a:p>
          <a:p>
            <a:r>
              <a:rPr dirty="0"/>
              <a:t>Zn transporters are peculiarly expressed in the cells of the germ line and Zn uptake is maximal at the post-epididymal phase, where Zn is involved in the regulation of sperm functions.</a:t>
            </a:r>
          </a:p>
          <a:p>
            <a:r>
              <a:rPr dirty="0"/>
              <a:t>WHAT IS KNOWN ALREADY:</a:t>
            </a:r>
          </a:p>
          <a:p>
            <a:r>
              <a:rPr dirty="0"/>
              <a:t>Zn is known to influence several phases of sperm life, from germ cell development to </a:t>
            </a:r>
            <a:r>
              <a:rPr dirty="0" err="1"/>
              <a:t>spermiation</a:t>
            </a:r>
            <a:r>
              <a:rPr dirty="0"/>
              <a:t>. Zn trafficking across the membrane is allowed by specific families of transporters known as the </a:t>
            </a:r>
            <a:r>
              <a:rPr dirty="0" err="1"/>
              <a:t>ZnTs</a:t>
            </a:r>
            <a:r>
              <a:rPr dirty="0"/>
              <a:t>, which are involved in effluent release, and the Zips, which mediate uptake.</a:t>
            </a:r>
          </a:p>
          <a:p>
            <a:r>
              <a:rPr dirty="0"/>
              <a:t>STUDY DESIGN, SIZE, DURATION:</a:t>
            </a:r>
          </a:p>
          <a:p>
            <a:r>
              <a:rPr dirty="0"/>
              <a:t>We enrolled 10 </a:t>
            </a:r>
            <a:r>
              <a:rPr dirty="0" err="1"/>
              <a:t>normozoospermic</a:t>
            </a:r>
            <a:r>
              <a:rPr dirty="0"/>
              <a:t> healthy participants in an infertility survey </a:t>
            </a:r>
            <a:r>
              <a:rPr dirty="0" err="1"/>
              <a:t>programme</a:t>
            </a:r>
            <a:r>
              <a:rPr dirty="0"/>
              <a:t>, as well as 5 patients affected by testicular germ cell cancer, and 18 patients presenting with obstructive azoospermia, without mutations of the </a:t>
            </a:r>
            <a:r>
              <a:rPr dirty="0" err="1"/>
              <a:t>CFTR</a:t>
            </a:r>
            <a:r>
              <a:rPr dirty="0"/>
              <a:t> gene, and undergoing assisted reproductive technologies.</a:t>
            </a:r>
          </a:p>
          <a:p>
            <a:r>
              <a:rPr dirty="0"/>
              <a:t>PARTICIPANTS/MATERIALS, SETTING, METHODS:</a:t>
            </a:r>
          </a:p>
          <a:p>
            <a:r>
              <a:rPr dirty="0"/>
              <a:t>The research study was performed at our University Clinic. Semen samples, or biopsies or fine needle aspirates from the testis or epididymis, were obtained from each of the participants. Protein expression of main members of the </a:t>
            </a:r>
            <a:r>
              <a:rPr dirty="0" err="1"/>
              <a:t>ZnT</a:t>
            </a:r>
            <a:r>
              <a:rPr dirty="0"/>
              <a:t> and Zip families of Zn transporters was examined in human testis and epididymis samples by immunofluorescence. Quantification of sperm Zn content was performed by flow cytometry, atomic absorption spectrometry (AA) and </a:t>
            </a:r>
            <a:r>
              <a:rPr dirty="0" err="1"/>
              <a:t>autometallography</a:t>
            </a:r>
            <a:r>
              <a:rPr dirty="0"/>
              <a:t>.</a:t>
            </a:r>
          </a:p>
          <a:p>
            <a:r>
              <a:rPr dirty="0"/>
              <a:t>MAIN RESULTS AND THE ROLE OF CHANCE:</a:t>
            </a:r>
          </a:p>
          <a:p>
            <a:r>
              <a:rPr dirty="0"/>
              <a:t>Intratubular cells of the germ line displayed a high redundancy of Zip family members involved in Zn uptake, while </a:t>
            </a:r>
            <a:r>
              <a:rPr dirty="0" err="1"/>
              <a:t>ZnT</a:t>
            </a:r>
            <a:r>
              <a:rPr dirty="0"/>
              <a:t> transporters were more represented in epididymis. Testicular and epididymal spermatozoa contained less Zn than ejaculated spermatozoa (2.56 ± 0.51 and 12.58 ± 3.16 versus 40.48 ± 12.71 ng Zn/10(6)cells, respectively). Gain of hypermotility and acrosomal reaction were significantly linked to the loss of Zn content in ejaculated spermatozoa.</a:t>
            </a:r>
          </a:p>
          <a:p>
            <a:r>
              <a:rPr dirty="0"/>
              <a:t>LIMITATIONS, REASONS FOR CAUTION:</a:t>
            </a:r>
          </a:p>
          <a:p>
            <a:r>
              <a:rPr dirty="0"/>
              <a:t>This was an ancillary study performed on a small cohort of </a:t>
            </a:r>
            <a:r>
              <a:rPr dirty="0" err="1"/>
              <a:t>normozoospermic</a:t>
            </a:r>
            <a:r>
              <a:rPr dirty="0"/>
              <a:t> subjects. Although these results clarify the Zn trafficking during different phases of sperm life, no conclusive information can be drawn about the fertilizing potential of sperm, and the overall pregnancy outcomes, after Zn supplementation.</a:t>
            </a:r>
          </a:p>
          <a:p>
            <a:r>
              <a:rPr dirty="0"/>
              <a:t>WIDER IMPLICATIONS OF THE FINDINGS:</a:t>
            </a:r>
          </a:p>
          <a:p>
            <a:r>
              <a:rPr dirty="0"/>
              <a:t>Our data disclose the dynamics of Zn trafficking during over the sperm lifespan.</a:t>
            </a:r>
          </a:p>
          <a:p>
            <a:r>
              <a:rPr dirty="0"/>
              <a:t>STUDY FUNDING/COMPETING INTEREST(S):</a:t>
            </a:r>
          </a:p>
          <a:p>
            <a:r>
              <a:rPr dirty="0"/>
              <a:t>No external funding was sought or obtained for this study. No conflict of interest is declared.</a:t>
            </a:r>
          </a:p>
          <a:p>
            <a:r>
              <a:rPr dirty="0"/>
              <a:t>KEYWORDS:</a:t>
            </a:r>
          </a:p>
          <a:p>
            <a:r>
              <a:rPr dirty="0"/>
              <a:t>capacitation; male infertility; sperm motility; zinc; zinc transporters</a:t>
            </a:r>
          </a:p>
          <a:p>
            <a:r>
              <a:rPr dirty="0" err="1"/>
              <a:t>PMID</a:t>
            </a:r>
            <a:r>
              <a:rPr dirty="0"/>
              <a:t>: 24771000</a:t>
            </a:r>
          </a:p>
          <a:p>
            <a:endParaRPr dirty="0"/>
          </a:p>
          <a:p>
            <a:r>
              <a:rPr dirty="0"/>
              <a:t>Lancet. 1977 Oct 29;2(8044):895-8.</a:t>
            </a:r>
          </a:p>
          <a:p>
            <a:r>
              <a:rPr dirty="0"/>
              <a:t>Reversal of </a:t>
            </a:r>
            <a:r>
              <a:rPr dirty="0" err="1"/>
              <a:t>uraemic</a:t>
            </a:r>
            <a:r>
              <a:rPr dirty="0"/>
              <a:t> impotence by zinc.</a:t>
            </a:r>
          </a:p>
          <a:p>
            <a:r>
              <a:rPr dirty="0"/>
              <a:t>Antoniou LD, </a:t>
            </a:r>
            <a:r>
              <a:rPr dirty="0" err="1"/>
              <a:t>Shalhoub</a:t>
            </a:r>
            <a:r>
              <a:rPr dirty="0"/>
              <a:t> RJ, Sudhakar T, Smith JC Jr.</a:t>
            </a:r>
          </a:p>
          <a:p>
            <a:r>
              <a:rPr dirty="0"/>
              <a:t>Abstract</a:t>
            </a:r>
          </a:p>
          <a:p>
            <a:r>
              <a:rPr dirty="0"/>
              <a:t>In eight impotent </a:t>
            </a:r>
            <a:r>
              <a:rPr dirty="0" err="1"/>
              <a:t>haemodialysed</a:t>
            </a:r>
            <a:r>
              <a:rPr dirty="0"/>
              <a:t> men with low plasma-zinc levels sexual function, including potency, frequency of intercourse, libido, and plasma testosterone, follicle-stimulating hormone, and </a:t>
            </a:r>
            <a:r>
              <a:rPr dirty="0" err="1"/>
              <a:t>luteinising</a:t>
            </a:r>
            <a:r>
              <a:rPr dirty="0"/>
              <a:t> hormone levels, was determined before and after therapy with zinc (four patients) or placebo (four patients). Dialytic administration of zinc strikingly improved potency in all patients and raised the plasma-testosterone to normal in the two with low pretreatment plasma-testosterone levels. Placebo did not improve sexual function in any patient. Zinc deficiency is a reversible cause of gonadal dysfunction in </a:t>
            </a:r>
            <a:r>
              <a:rPr dirty="0" err="1"/>
              <a:t>uraemia</a:t>
            </a:r>
            <a:r>
              <a:rPr dirty="0"/>
              <a:t>.</a:t>
            </a:r>
          </a:p>
          <a:p>
            <a:r>
              <a:rPr dirty="0" err="1"/>
              <a:t>PMID</a:t>
            </a:r>
            <a:r>
              <a:rPr dirty="0"/>
              <a:t>: 72240</a:t>
            </a:r>
          </a:p>
          <a:p>
            <a:endParaRPr dirty="0"/>
          </a:p>
          <a:p>
            <a:r>
              <a:rPr dirty="0" err="1"/>
              <a:t>doi</a:t>
            </a:r>
            <a:r>
              <a:rPr dirty="0"/>
              <a:t>: 10.17116/jnevro201711771112-119.</a:t>
            </a:r>
          </a:p>
          <a:p>
            <a:r>
              <a:rPr dirty="0" err="1"/>
              <a:t>Gromova</a:t>
            </a:r>
            <a:r>
              <a:rPr dirty="0"/>
              <a:t> OA, </a:t>
            </a:r>
            <a:r>
              <a:rPr dirty="0" err="1"/>
              <a:t>Torshin</a:t>
            </a:r>
            <a:r>
              <a:rPr dirty="0"/>
              <a:t> </a:t>
            </a:r>
            <a:r>
              <a:rPr dirty="0" err="1"/>
              <a:t>IY</a:t>
            </a:r>
            <a:r>
              <a:rPr dirty="0"/>
              <a:t>, </a:t>
            </a:r>
            <a:r>
              <a:rPr dirty="0" err="1"/>
              <a:t>Pronin</a:t>
            </a:r>
            <a:r>
              <a:rPr dirty="0"/>
              <a:t> AV, </a:t>
            </a:r>
            <a:r>
              <a:rPr dirty="0" err="1"/>
              <a:t>Kilchevsky</a:t>
            </a:r>
            <a:r>
              <a:rPr dirty="0"/>
              <a:t> MA. Synergistic application of zinc and vitamin C to support memory, attention and the reduction of the risk of the neurological diseases. </a:t>
            </a:r>
            <a:r>
              <a:rPr dirty="0" err="1"/>
              <a:t>Zh</a:t>
            </a:r>
            <a:r>
              <a:rPr dirty="0"/>
              <a:t> </a:t>
            </a:r>
            <a:r>
              <a:rPr dirty="0" err="1"/>
              <a:t>Nevrol</a:t>
            </a:r>
            <a:r>
              <a:rPr dirty="0"/>
              <a:t> </a:t>
            </a:r>
            <a:r>
              <a:rPr dirty="0" err="1"/>
              <a:t>Psikhiatr</a:t>
            </a:r>
            <a:r>
              <a:rPr dirty="0"/>
              <a:t> </a:t>
            </a:r>
            <a:r>
              <a:rPr dirty="0" err="1"/>
              <a:t>Im</a:t>
            </a:r>
            <a:r>
              <a:rPr dirty="0"/>
              <a:t> S S </a:t>
            </a:r>
            <a:r>
              <a:rPr dirty="0" err="1"/>
              <a:t>Korsakova</a:t>
            </a:r>
            <a:r>
              <a:rPr dirty="0"/>
              <a:t>. 2017;117(7):112-119.</a:t>
            </a:r>
          </a:p>
          <a:p>
            <a:endParaRPr dirty="0"/>
          </a:p>
          <a:p>
            <a:r>
              <a:rPr dirty="0"/>
              <a:t>Author information</a:t>
            </a:r>
          </a:p>
          <a:p>
            <a:endParaRPr dirty="0"/>
          </a:p>
          <a:p>
            <a:endParaRPr dirty="0"/>
          </a:p>
          <a:p>
            <a:r>
              <a:rPr dirty="0"/>
              <a:t>Abstract</a:t>
            </a:r>
          </a:p>
          <a:p>
            <a:r>
              <a:rPr dirty="0"/>
              <a:t>Zinc and vitamin C supplementation of the body is important for CNS functioning. Zinc ions are involved in the neurotransmission (signal transmission from acetylcholine, catecholamine, serotonin, prostaglandin receptors) and in ubiquitin-related protein degradation. Zinc deficits are associated with Alzheimer's disease and depression. Zinc supplementation (10-30 mg daily) improves neurologic recovery rate in patients with stroke and brain injury, has a positive impact on memory and reduces hyperactivity in children. Vitamin C, a zinc synergist, maintains antioxidant resources of the brain, synaptic activity and detoxification. Vitamin C in dose 130-500 mg daily should be used to prevent dementia and neurodegenerative pathology.</a:t>
            </a:r>
          </a:p>
          <a:p>
            <a:r>
              <a:rPr dirty="0"/>
              <a:t>KEYWORDS:</a:t>
            </a:r>
          </a:p>
          <a:p>
            <a:r>
              <a:rPr dirty="0"/>
              <a:t>dementia; hyperactivity; neurodegeneration; vitamin C; zinc</a:t>
            </a:r>
          </a:p>
          <a:p>
            <a:r>
              <a:rPr dirty="0" err="1"/>
              <a:t>PMID</a:t>
            </a:r>
            <a:r>
              <a:rPr dirty="0"/>
              <a:t>: 28805771 </a:t>
            </a:r>
          </a:p>
          <a:p>
            <a:endParaRPr dirty="0"/>
          </a:p>
          <a:p>
            <a:r>
              <a:rPr dirty="0" err="1"/>
              <a:t>doi</a:t>
            </a:r>
            <a:r>
              <a:rPr dirty="0"/>
              <a:t>: 10.3389/fnagi.2013.00033. </a:t>
            </a:r>
            <a:r>
              <a:rPr dirty="0" err="1"/>
              <a:t>eCollection</a:t>
            </a:r>
            <a:r>
              <a:rPr dirty="0"/>
              <a:t> 2013.</a:t>
            </a:r>
          </a:p>
          <a:p>
            <a:r>
              <a:rPr dirty="0" err="1"/>
              <a:t>Szewczyk</a:t>
            </a:r>
            <a:r>
              <a:rPr dirty="0"/>
              <a:t> B. Zinc homeostasis and neurodegenerative disorders. Front Aging </a:t>
            </a:r>
            <a:r>
              <a:rPr dirty="0" err="1"/>
              <a:t>Neurosci</a:t>
            </a:r>
            <a:r>
              <a:rPr dirty="0"/>
              <a:t>. 2013 Jul 19;5:33.</a:t>
            </a:r>
          </a:p>
          <a:p>
            <a:endParaRPr dirty="0"/>
          </a:p>
          <a:p>
            <a:r>
              <a:rPr dirty="0"/>
              <a:t>Author information</a:t>
            </a:r>
          </a:p>
          <a:p>
            <a:endParaRPr dirty="0"/>
          </a:p>
          <a:p>
            <a:endParaRPr dirty="0"/>
          </a:p>
          <a:p>
            <a:r>
              <a:rPr dirty="0"/>
              <a:t>Abstract</a:t>
            </a:r>
          </a:p>
          <a:p>
            <a:r>
              <a:rPr dirty="0"/>
              <a:t>Zinc is an essential trace element, whose importance to the function of the central nervous system (CNS) is increasingly being appreciated. Alterations in zinc </a:t>
            </a:r>
            <a:r>
              <a:rPr dirty="0" err="1"/>
              <a:t>dyshomeostasis</a:t>
            </a:r>
            <a:r>
              <a:rPr dirty="0"/>
              <a:t> has been suggested as a key factor in the development of several neuropsychiatric disorders. In the CNS, zinc occurs in two forms: the first being tightly bound to proteins and, secondly, the free, cytoplasmic, or extracellular form found in presynaptic vesicles. Under normal conditions, zinc released from the synaptic vesicles modulates both ionotropic and metabotropic post-synaptic receptors. While under clinical conditions such as traumatic brain injury, stroke or epilepsy, the excess influx of zinc into neurons has been found to result in neurotoxicity and damage to postsynaptic neurons. On the other hand, a growing body of evidence suggests that a deficiency, rather than an excess, of zinc leads to an increased risk for the development of neurological disorders. Indeed, zinc deficiency has been shown to affect neurogenesis and increase neuronal apoptosis, which can lead to learning and memory deficits. Altered zinc homeostasis is also suggested as a risk factor for depression, Alzheimer's disease (AD), aging, and other neurodegenerative disorders. Under normal CNS physiology, homeostatic controls are put in place to avoid the accumulation of excess zinc or its deficiency. This cellular zinc homeostasis results from the actions of a coordinated regulation effected by different proteins involved in the uptake, excretion and intracellular storage/trafficking of zinc. These proteins include membranous transporters (</a:t>
            </a:r>
            <a:r>
              <a:rPr dirty="0" err="1"/>
              <a:t>ZnT</a:t>
            </a:r>
            <a:r>
              <a:rPr dirty="0"/>
              <a:t> and Zip) and </a:t>
            </a:r>
            <a:r>
              <a:rPr dirty="0" err="1"/>
              <a:t>metallothioneins</a:t>
            </a:r>
            <a:r>
              <a:rPr dirty="0"/>
              <a:t> (MT) which control intracellular zinc levels. Interestingly, alterations in </a:t>
            </a:r>
            <a:r>
              <a:rPr dirty="0" err="1"/>
              <a:t>ZnT</a:t>
            </a:r>
            <a:r>
              <a:rPr dirty="0"/>
              <a:t> and MT have been recently reported in both aging and AD. This paper provides an overview of both clinical and experimental evidence that implicates a dysfunction in zinc homeostasis in the pathophysiology of depression, AD, and aging.</a:t>
            </a:r>
          </a:p>
          <a:p>
            <a:r>
              <a:rPr dirty="0"/>
              <a:t>KEYWORDS:</a:t>
            </a:r>
          </a:p>
          <a:p>
            <a:r>
              <a:rPr dirty="0"/>
              <a:t>Alzheimer's disease; aging; depression; </a:t>
            </a:r>
            <a:r>
              <a:rPr dirty="0" err="1"/>
              <a:t>metallothioneins</a:t>
            </a:r>
            <a:r>
              <a:rPr dirty="0"/>
              <a:t>; neurodegeneration; zinc; zinc transporters</a:t>
            </a:r>
          </a:p>
          <a:p>
            <a:r>
              <a:rPr dirty="0" err="1"/>
              <a:t>PMID</a:t>
            </a:r>
            <a:r>
              <a:rPr dirty="0"/>
              <a:t>: 23882214 </a:t>
            </a:r>
          </a:p>
          <a:p>
            <a:endParaRPr dirty="0"/>
          </a:p>
          <a:p>
            <a:r>
              <a:rPr dirty="0" err="1"/>
              <a:t>Biofactors</a:t>
            </a:r>
            <a:r>
              <a:rPr dirty="0"/>
              <a:t>. 2012 Mar-Apr;38(2):107-13. </a:t>
            </a:r>
            <a:r>
              <a:rPr dirty="0" err="1"/>
              <a:t>doi</a:t>
            </a:r>
            <a:r>
              <a:rPr dirty="0"/>
              <a:t>: 10.1002/biof.1005. </a:t>
            </a:r>
            <a:r>
              <a:rPr dirty="0" err="1"/>
              <a:t>Epub</a:t>
            </a:r>
            <a:r>
              <a:rPr dirty="0"/>
              <a:t> 2012 Mar 22.</a:t>
            </a:r>
          </a:p>
          <a:p>
            <a:r>
              <a:rPr dirty="0"/>
              <a:t>Copper excess, zinc deficiency, and cognition loss in Alzheimer's disease.</a:t>
            </a:r>
          </a:p>
          <a:p>
            <a:r>
              <a:rPr dirty="0"/>
              <a:t>Brewer GJ1.</a:t>
            </a:r>
          </a:p>
          <a:p>
            <a:r>
              <a:rPr dirty="0"/>
              <a:t>Author information</a:t>
            </a:r>
          </a:p>
          <a:p>
            <a:endParaRPr dirty="0"/>
          </a:p>
          <a:p>
            <a:endParaRPr dirty="0"/>
          </a:p>
          <a:p>
            <a:r>
              <a:rPr dirty="0"/>
              <a:t>Abstract</a:t>
            </a:r>
          </a:p>
          <a:p>
            <a:r>
              <a:rPr dirty="0"/>
              <a:t>In this special issue about </a:t>
            </a:r>
            <a:r>
              <a:rPr dirty="0" err="1"/>
              <a:t>biofactors</a:t>
            </a:r>
            <a:r>
              <a:rPr dirty="0"/>
              <a:t> causing cognitive impairment, we present evidence for and discuss two such </a:t>
            </a:r>
            <a:r>
              <a:rPr dirty="0" err="1"/>
              <a:t>biofactors</a:t>
            </a:r>
            <a:r>
              <a:rPr dirty="0"/>
              <a:t>. One is excess copper, causing neuronal toxicity. The other is zinc deficiency, causing neuronal damage. We present evidence that Alzheimer's disease (AD) has become an epidemic in developed, but not undeveloped, countries and that the epidemic is a new disease phenomenon, beginning in the early 1900s and exploding in the last 50 years. This leads to the conclusion that something in the developed environment is a major risk factor for AD. We hypothesize that the factor is inorganic copper, leached from the copper plumbing, the use of which coincides with the AD epidemic. We present a web of evidence supporting this hypothesis. Regarding zinc, we have shown that patients with AD are zinc deficient when compared with age-matched controls. Zinc has critical functions in the brain, and lack of zinc can cause neuronal death. A nonblinded study about 20 years ago showed considerable improvement in AD with zinc therapy, and a mouse AD model study also showed significant cognitive benefit from zinc supplementation. In a small blinded study we carried out, post hoc analysis revealed that 6 months of zinc therapy resulted in significant benefit relative to placebo controls in two cognitive measuring systems. These two factors may be linked in that zinc therapy significantly reduced free copper levels. Thus, zinc may act by lowering copper toxicity or by direct benefit on neuronal health, or both.</a:t>
            </a:r>
          </a:p>
          <a:p>
            <a:r>
              <a:rPr dirty="0" err="1"/>
              <a:t>PMID</a:t>
            </a:r>
            <a:r>
              <a:rPr dirty="0"/>
              <a:t>: 22438177 </a:t>
            </a:r>
          </a:p>
          <a:p>
            <a:endParaRPr dirty="0"/>
          </a:p>
          <a:p>
            <a:r>
              <a:rPr dirty="0"/>
              <a:t>Purvis K, Magnus O, </a:t>
            </a:r>
            <a:r>
              <a:rPr dirty="0" err="1"/>
              <a:t>Mørkås</a:t>
            </a:r>
            <a:r>
              <a:rPr dirty="0"/>
              <a:t> L, </a:t>
            </a:r>
            <a:r>
              <a:rPr dirty="0" err="1"/>
              <a:t>Abyholm</a:t>
            </a:r>
            <a:r>
              <a:rPr dirty="0"/>
              <a:t> T, Rui H. Ejaculate composition after masturbation and coitus in the human male. </a:t>
            </a:r>
            <a:r>
              <a:rPr dirty="0" err="1"/>
              <a:t>Int</a:t>
            </a:r>
            <a:r>
              <a:rPr dirty="0"/>
              <a:t> J </a:t>
            </a:r>
            <a:r>
              <a:rPr dirty="0" err="1"/>
              <a:t>Androl</a:t>
            </a:r>
            <a:r>
              <a:rPr dirty="0"/>
              <a:t>. 1986 Dec;9(6):401-6.</a:t>
            </a:r>
          </a:p>
          <a:p>
            <a:endParaRPr dirty="0"/>
          </a:p>
          <a:p>
            <a:endParaRPr dirty="0"/>
          </a:p>
          <a:p>
            <a:r>
              <a:rPr dirty="0"/>
              <a:t>Abstract</a:t>
            </a:r>
          </a:p>
          <a:p>
            <a:r>
              <a:rPr dirty="0"/>
              <a:t>The levels of fructose, acid phosphatase, citric acid, zinc, maltase, testosterone, prostaglandin E, putrescine, spermidine and spermine were compared in ejaculates collected by masturbation and after coitus in the same individuals. Coitus was associated with a significantly larger semen volume and increased concentrations and total amounts of prostaglandin E and polyamines in the ejaculate. In contrast, the concentrations of the conventional glandular parameters remained relatively unaffected, although a slight dilution of the seminal vesicle contribution to the ejaculate occurred after coitus. In the majority of cases, ejaculates provided by masturbation were significantly enriched in spermatozoa, but the total contributions under both conditions remained the same. It is concluded that the assessment of semen quality in male individuals using the conventional parameters of accessory gland function can be made with ejaculates provided by masturbation or coitus.</a:t>
            </a:r>
          </a:p>
          <a:p>
            <a:r>
              <a:rPr dirty="0" err="1"/>
              <a:t>PMID</a:t>
            </a:r>
            <a:r>
              <a:rPr dirty="0"/>
              <a:t>: 3553035</a:t>
            </a:r>
            <a:endParaRPr lang="en-US" dirty="0"/>
          </a:p>
          <a:p>
            <a:endParaRPr lang="en-US" dirty="0"/>
          </a:p>
          <a:p>
            <a:r>
              <a:rPr lang="en-US" dirty="0"/>
              <a:t>Wheat, Ed. "Intended for pleasure : sex technique and sexual fulfillment in </a:t>
            </a:r>
            <a:r>
              <a:rPr lang="en-US" dirty="0" err="1"/>
              <a:t>christian</a:t>
            </a:r>
            <a:r>
              <a:rPr lang="en-US" dirty="0"/>
              <a:t> marriage." United States : Baker Publishing Group, 2010.</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r>
              <a:t>doi: 10.1111/jgs.15446. [Epub ahead of print]</a:t>
            </a:r>
          </a:p>
          <a:p>
            <a:r>
              <a:t>Ohara T, Honda T, Hata J, Yoshida D, Mukai N, Hirakawa Y, Shibata M, Kishimoto H, Kitazono T, Kanba S, Ninomiya T. Association Between Daily Sleep Duration and Risk of Dementia and Mortality in a Japanese Community. J Am Geriatr Soc. 2018 Jun 6.</a:t>
            </a:r>
          </a:p>
          <a:p>
            <a:endParaRPr/>
          </a:p>
          <a:p>
            <a:r>
              <a:t>Author information</a:t>
            </a:r>
          </a:p>
          <a:p>
            <a:endParaRPr/>
          </a:p>
          <a:p>
            <a:endParaRPr/>
          </a:p>
          <a:p>
            <a:r>
              <a:t>Abstract</a:t>
            </a:r>
          </a:p>
          <a:p>
            <a:r>
              <a:t>OBJECTIVES:</a:t>
            </a:r>
          </a:p>
          <a:p>
            <a:r>
              <a:t>To investigate the association between daily sleep duration and risk of dementia and death in a Japanese elderly population.</a:t>
            </a:r>
          </a:p>
          <a:p>
            <a:r>
              <a:t>DESIGN:</a:t>
            </a:r>
          </a:p>
          <a:p>
            <a:r>
              <a:t>Prospective cohort study.</a:t>
            </a:r>
          </a:p>
          <a:p>
            <a:r>
              <a:t>SETTING:</a:t>
            </a:r>
          </a:p>
          <a:p>
            <a:r>
              <a:t>The Hisayama Study, Japan.</a:t>
            </a:r>
          </a:p>
          <a:p>
            <a:r>
              <a:t>PARTICIPANTS:</a:t>
            </a:r>
          </a:p>
          <a:p>
            <a:r>
              <a:t>Community-dwelling Japanese individuals aged 60 and older without dementia.</a:t>
            </a:r>
          </a:p>
          <a:p>
            <a:r>
              <a:t>MEASUREMENTS:</a:t>
            </a:r>
          </a:p>
          <a:p>
            <a:r>
              <a:t>Self-reported daily sleep duration was grouped into 5 categories (&lt;5.0, 5.0-6.9, 7.0-7.9, 8.0-9.9, ≥10.0 hours). The association between daily sleep duration and risk of dementia and death was determined using a Cox proportional hazards models.</a:t>
            </a:r>
          </a:p>
          <a:p>
            <a:r>
              <a:t>RESULTS:</a:t>
            </a:r>
          </a:p>
          <a:p>
            <a:r>
              <a:t>During follow-up, 294 participants developed dementia, and 282 died. Age- and sex-adjusted incidence rates of dementia and all-cause mortality were significantly greater in subjects with daily sleep duration of less than 5.0 hours and 10.0 hours and more than in those with daily sleep duration of 5.0 to 6.9 hours. These associations remained unchanged after adjustment for potential confounding factors (&lt;5.0 hours: hazard ratio (HR)=2.64, 95% confidence interval (CI)=1.38-5.05 for dementia; HR=2.29, 95% CI=1.15-4.56 for death; ≥10.0 hours: HR=2.23, 95% CI=1.42-3.49 for dementia; HR=1.67, 95% CI=1.07-2.60 for death). Similar U-shaped associations were observed for Alzheimer's disease and vascular dementia. With regard to the influence of hypnotic use on risk of dementia and death, subjects who used hypnotics and had any sleep duration had a risk of dementia that was 1.66 times as great and a risk of death that was 1.83 times as great as those who did not use hypnotics and had a daily sleep duration of 5.0 to 6.9 hours.</a:t>
            </a:r>
          </a:p>
          <a:p>
            <a:r>
              <a:t>CONCLUSION:</a:t>
            </a:r>
          </a:p>
          <a:p>
            <a:r>
              <a:t>Short and long daily sleep duration and hypnotic use are risk factors for dementia and death in Japanese elderly adults.</a:t>
            </a:r>
          </a:p>
          <a:p>
            <a:r>
              <a:t>© 2018, Copyright the Authors Journal compilation © 2018, The American Geriatrics Society.</a:t>
            </a:r>
          </a:p>
          <a:p>
            <a:r>
              <a:t>KEYWORDS:</a:t>
            </a:r>
          </a:p>
          <a:p>
            <a:r>
              <a:t>Alzheimer's disease; all sleep disorders; dementia; epidemiology; risk factors; vascular dementia</a:t>
            </a:r>
          </a:p>
          <a:p>
            <a:r>
              <a:t>PMID: 29873398</a:t>
            </a:r>
          </a:p>
          <a:p>
            <a:endParaRPr/>
          </a:p>
          <a:p>
            <a:r>
              <a:t>Acad Pediatr. 2015 Jan-Feb;15(1):111-6. doi: 10.1016/j.acap.2014.06.021.</a:t>
            </a:r>
          </a:p>
          <a:p>
            <a:r>
              <a:t>Poor sleep and lower working memory in grade 1 children: cross-sectional, population-based study.</a:t>
            </a:r>
          </a:p>
          <a:p>
            <a:r>
              <a:t>Cho M1, Quach J2, Anderson P3, Mensah F4, Wake M5, Roberts G6.</a:t>
            </a:r>
          </a:p>
          <a:p>
            <a:r>
              <a:t>Author information</a:t>
            </a:r>
          </a:p>
          <a:p>
            <a:endParaRPr/>
          </a:p>
          <a:p>
            <a:endParaRPr/>
          </a:p>
          <a:p>
            <a:r>
              <a:t>Abstract</a:t>
            </a:r>
          </a:p>
          <a:p>
            <a:r>
              <a:t>OBJECTIVE:</a:t>
            </a:r>
          </a:p>
          <a:p>
            <a:r>
              <a:t>Poor sleep and working memory difficulties are both associated with learning difficulties, but it is not known whether they are linked with each other in childhood. We aimed to determine, in a population-based sample of grade 1 children, whether poor sleep is associated with reduced working memory capacity.</a:t>
            </a:r>
          </a:p>
          <a:p>
            <a:r>
              <a:t>METHODS:</a:t>
            </a:r>
          </a:p>
          <a:p>
            <a:r>
              <a:t>Cross-sectional population-based study. All grade 1 children in 44 elementary schools in metropolitan Melbourne, Australia; 1749 children were included (participation rate 65%, mean age 6.9 years). Parents completed a written questionnaire at home, after which researchers administered one-on-one child computerized assessments at school. Predictor measures were parent-reported 1) perceptions of poor sleep, 2) regularity of bedtime, 3) sleep duration, and 4) sleep onset latency. Outcome measures were backward digit recall (verbal working memory) and Mister X (visuospatial working memory) subtests of the Automated Working Memory Assessment (AWMA). Associations were examined using linear regression, adjusted for duration of schooling, gender, age, and social status.</a:t>
            </a:r>
          </a:p>
          <a:p>
            <a:r>
              <a:t>RESULTS:</a:t>
            </a:r>
          </a:p>
          <a:p>
            <a:r>
              <a:t>Increasing poor sleep (P = .03), less regularity of bedtime (P &lt; .001), and shorter sleep duration (P = .03) were all associated with poorer verbal working memory, with effect sizes ranging from 0.3 to 1.2. Poor sleep was not associated with visuospatial working memory.</a:t>
            </a:r>
          </a:p>
          <a:p>
            <a:r>
              <a:t>CONCLUSIONS:</a:t>
            </a:r>
          </a:p>
          <a:p>
            <a:r>
              <a:t>At a population level, poor sleep in early school-age children is associated with poorer verbal working memory, an important predictor of academic difficulties.</a:t>
            </a:r>
          </a:p>
          <a:p>
            <a:r>
              <a:t>Copyright © 2015 Academic Pediatric Association. Published by Elsevier Inc. All rights reserved.</a:t>
            </a:r>
          </a:p>
          <a:p>
            <a:r>
              <a:t>KEYWORDS:</a:t>
            </a:r>
          </a:p>
          <a:p>
            <a:r>
              <a:t>child; cross-sectional studies; epidemiology; learning difficulties; memory; short-term; sleep</a:t>
            </a:r>
          </a:p>
          <a:p>
            <a:r>
              <a:t>PMID: 25528129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doi: 10.1002/biof.1369. Epub 2017 Jun 13.</a:t>
            </a:r>
          </a:p>
          <a:p>
            <a:r>
              <a:t>Nie L, Wei G, Peng S, Qu Z, Yang Y, Yang Q, Huang X, Liu J, Zhuang Z, Yang X. Melatonin ameliorates anxiety and depression-like behaviors and modulates proteomic changes in triple transgenic mice of Alzheimer's disease. Biofactors. 2017 Jul 8;43(4):593-611.</a:t>
            </a:r>
          </a:p>
          <a:p>
            <a:endParaRPr/>
          </a:p>
          <a:p>
            <a:r>
              <a:t>Author information</a:t>
            </a:r>
          </a:p>
          <a:p>
            <a:endParaRPr/>
          </a:p>
          <a:p>
            <a:endParaRPr/>
          </a:p>
          <a:p>
            <a:r>
              <a:t>Abstract</a:t>
            </a:r>
          </a:p>
          <a:p>
            <a:r>
              <a:t>Alzheimer's disease (AD) is a devastating neurodegenerative disease accompanied by neuropsychiatric symptoms, such as anxiety and depression. The levels of melatonin decrease in brains of AD patients. The potential effect of melatonin on anxiety and depression behaviors in AD and the underlying mechanisms remain unclear. In this study, we treated 10-month-old triple transgenic mice of AD (3xTg-AD) with melatonin (10 mg/kg body weight/day) for 1 month and explored the effects of melatonin on anxiety and depression-like behaviors in 3xTg-AD mice and the protein expression of hippocampal tissues. The behavioral test showed that melatonin ameliorated anxiety and depression-like behaviors of 3xTg-AD mice as measured by open field test, elevated plus maze test, forced swimming test, and tail suspension test. By carrying out two-dimensional fluorescence difference gel electrophoresis (2D-DIGE) coupled with mass spectrometry, we revealed a total of 46 differentially expressed proteins in hippocampus between the wild-type (WT) mice and non-treated 3xTg-AD mice. A total of 21 differentially expressed proteins were revealed in hippocampus between melatonin-treated and non-treated 3xTg-AD mice. Among these differentially expressed proteins, glutathione S-transferase P 1 (GSTP1) (an anxiety-associated protein) and complexin-1 (CPLX1) (a depression-associated protein) were significantly down-regulated in hippocampus of 3xTg-AD mice compared with the WT mice. The expression of these two proteins was modulated by melatonin treatment. Our study suggested that melatonin could be used as a potential candidate drug to improve the neuropsychiatric behaviors in AD via modulating the expression of the proteins (i.e. GSTP1 and CPLX1) involved in anxiety and depression behaviors.</a:t>
            </a:r>
          </a:p>
          <a:p>
            <a:r>
              <a:t>© 2017 BioFactors, 43(4):593-611, 2017.</a:t>
            </a:r>
          </a:p>
          <a:p>
            <a:r>
              <a:t>KEYWORDS:</a:t>
            </a:r>
          </a:p>
          <a:p>
            <a:r>
              <a:t>Alzheimer's disease (AD); anxiety; depression; melatonin; two-dimensional fluorescence difference gel electrophoresis (2D-DIGE)</a:t>
            </a:r>
          </a:p>
          <a:p>
            <a:r>
              <a:t>PMID: 28608594</a:t>
            </a:r>
          </a:p>
          <a:p>
            <a:endParaRPr/>
          </a:p>
          <a:p>
            <a:endParaRPr/>
          </a:p>
          <a:p>
            <a:r>
              <a:t>Gao HX, Zhang LX. Antagonistic effects of melatonin on glutamate-induced neurotoxicity in rat hippocampal neurons. Sheng Li Xue Bao. 1999 Aug;51(4):430-4.</a:t>
            </a:r>
          </a:p>
          <a:p>
            <a:r>
              <a:t>[Article in Chinese]</a:t>
            </a:r>
          </a:p>
          <a:p>
            <a:endParaRPr/>
          </a:p>
          <a:p>
            <a:r>
              <a:t>Author information</a:t>
            </a:r>
          </a:p>
          <a:p>
            <a:endParaRPr/>
          </a:p>
          <a:p>
            <a:endParaRPr/>
          </a:p>
          <a:p>
            <a:r>
              <a:t>Abstract</a:t>
            </a:r>
          </a:p>
          <a:p>
            <a:r>
              <a:t>The effects of glutamate (Glu) and melatonin (MEL) on the evoked populaion spike (PS) following stimulation of the schaffer collateral fiber were studied by extracellular recording technique in perfused slices of rat hippocampus: 5.0 mmol/L Glu decreased the PS peak values to 4.1% of control. This effect of Glu (5.0 mmol/L) on PS peak values was changed to 14.7%, 105.2% and 24.3% of control by 0.4, 0.5, 0.6 mumol/L of MEL. But when the interaction between MEL (0.5 mumol/L) and Glu (5.0 mmol/L) was entirely suppressed by CDP (0.5 mumol/L), the PS values reduced to zero. These results suggest that the inhibitory action of MEL on Glu-induced neurotoxicity may be mediated by 5-HT receptors.</a:t>
            </a:r>
          </a:p>
          <a:p>
            <a:r>
              <a:t>PMID: 11498972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Epub 2004 Dec 22.</a:t>
            </a:r>
          </a:p>
          <a:p>
            <a:r>
              <a:t>Lindstrom HA, Fritsch T, Petot G, Smyth KA, Chen CH, Debanne SM, Lerner AJ, Friedland RP. The relationships between television viewing in midlife and the development of Alzheimer's disease in a case-control study. Brain Cogn. 2005 Jul;58(2):157-65.</a:t>
            </a:r>
          </a:p>
          <a:p>
            <a:endParaRPr/>
          </a:p>
          <a:p>
            <a:r>
              <a:t>Author information</a:t>
            </a:r>
          </a:p>
          <a:p>
            <a:endParaRPr/>
          </a:p>
          <a:p>
            <a:endParaRPr/>
          </a:p>
          <a:p>
            <a:r>
              <a:t>Abstract</a:t>
            </a:r>
          </a:p>
          <a:p>
            <a:r>
              <a:t>The relationship between leisure activities and development of cognitive impairment in aging has been the subject of recent research. We examined television viewing in association with risk of developing Alzheimer's disease (AD) in a case-control study. Given recent focus on the importance of intellectually stimulating activities as preventive measures against cognitive decline, it is important to examine the effects of less stimulating but common activities. Data are from 135 Alzheimer's disease cases and 331 healthy controls. Demographic characteristics and life history questionnaire responses on the number of hours spent on 26 leisure activities during middle-adulthood (ages 40-59) were analyzed. Logistic regression was used to examine the effects of middle-adulthood leisure activities on case vs. control status. Results indicate that for each additional daily hour of middle-adulthood television viewing the associated risk of AD development, controlling for year of birth, gender, income, and education, increased 1.3 times. Participation in intellectually stimulating activities and social activities reduced the associated risk of developing AD. Findings are consistent with the view that participation in non-intellectually stimulating activities is associated with increased risk of developing AD, and suggest television viewing may be a marker of reduced participation in intellectually stimulating activities.</a:t>
            </a:r>
          </a:p>
          <a:p>
            <a:r>
              <a:t>PMID: 15919546 </a:t>
            </a:r>
          </a:p>
          <a:p>
            <a:endParaRPr/>
          </a:p>
          <a:p>
            <a:r>
              <a:t>Epub 2005 Nov 16.</a:t>
            </a:r>
          </a:p>
          <a:p>
            <a:r>
              <a:t>Wang JY, Zhou DH, Li J, Zhang M, Deng J, Tang M, Gao C, Li J, Lian Y, Chen M. Leisure activity and risk of cognitive impairment: the Chongqing aging study. Neurology. 2006 Mar 28;66(6):911-3.</a:t>
            </a:r>
          </a:p>
          <a:p>
            <a:endParaRPr/>
          </a:p>
          <a:p>
            <a:r>
              <a:t>Author information</a:t>
            </a:r>
          </a:p>
          <a:p>
            <a:endParaRPr/>
          </a:p>
          <a:p>
            <a:endParaRPr/>
          </a:p>
          <a:p>
            <a:r>
              <a:t>Abstract</a:t>
            </a:r>
          </a:p>
          <a:p>
            <a:r>
              <a:t>The authors followed 5,437 people aged 55 years and older with normal baseline Mini-Mental State Examination score annually for 5 years. The mean incidence of cognitive impairment was 2.3% per year. Cognitive activities in both the individual item (playing board games and reading) and the composite measure were associated with the reduced risk of cognitive impairment, while watching television was associated with an increased risk of cognitive impairment.</a:t>
            </a:r>
          </a:p>
          <a:p>
            <a:r>
              <a:t>Comment in</a:t>
            </a:r>
          </a:p>
          <a:p>
            <a:r>
              <a:t>		Cognitive leisure activities, but not watching TV, for future brain benefits. [Neurology. 2006]</a:t>
            </a:r>
          </a:p>
          <a:p>
            <a:r>
              <a:t>PMID: 16291928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endParaRPr/>
          </a:p>
          <a:p>
            <a:r>
              <a:t>Sobel E, Dunn M, Davanipour Z, Qian Z, Chui HC. Elevated risk of Alzheimer's disease among workers with likely electromagnetic field exposure. Neurology. 1996 Dec;47(6):1477-81.</a:t>
            </a:r>
          </a:p>
          <a:p>
            <a:endParaRPr/>
          </a:p>
          <a:p>
            <a:r>
              <a:t>Author information</a:t>
            </a:r>
          </a:p>
          <a:p>
            <a:endParaRPr/>
          </a:p>
          <a:p>
            <a:endParaRPr/>
          </a:p>
          <a:p>
            <a:r>
              <a:t>Abstract</a:t>
            </a:r>
          </a:p>
          <a:p>
            <a:r>
              <a:t>We conducted a case-control study of the possible association of occupations with likely exposure to electromagnetic fields and Alzheimer's disease (AD) with patients from the Alzheimer Disease Treatment and Diagnostic Center, Rancho Los Amigos Medical Center, Downey, CA. Patients with definite or probable AD were the case subjects (86 male, 240 female). Patients with cognitive impairment/dementia other than vascular dementia were control subjects (76 male, 76 female). The study was limited to patients who were at least age 65 at the time of their first examination at Rancho Los Amigos. The odds ratio for both sexes combined was adjusted for sex, education, and age at onset. The odds ratio for males was adjusted only for age at onset, and the odds ratio for females was adjusted for both education and age at onset. The adjusted odds ratio for both sexes was 3.93 (p = 0.006), 95% CI = (1.5 to 10.6). For males the adjusted odds ratio was 4.90 (p = 0.01), 95% CI = (1.3 to 7.9), and for females the adjusted odds ratio was 3.40 (p = 0.10), 95% CI = (0.8 to 16.0). These results are consistent with previous findings regarding the hypothesis that electromagnetic field exposure is etiologically associated with the occurrence of AD.</a:t>
            </a:r>
          </a:p>
          <a:p>
            <a:r>
              <a:t>PMID: 8960730</a:t>
            </a:r>
          </a:p>
          <a:p>
            <a:endParaRPr/>
          </a:p>
          <a:p>
            <a:endParaRPr/>
          </a:p>
          <a:p>
            <a:r>
              <a:t>19.</a:t>
            </a:r>
          </a:p>
          <a:p>
            <a:r>
              <a:t>Epub 2007 Mar 1.</a:t>
            </a:r>
          </a:p>
          <a:p>
            <a:r>
              <a:t>Del Giudice E, Facchinetti F, Nofrate V, Boccaccio P, Minelli T, Dam M, Leon A, Moschini G. Fifty Hertz electromagnetic field exposure stimulates secretion of beta-amyloid peptide in cultured human neuroglioma. Neurosci Lett. 2007 May 11;418(1):9-12.</a:t>
            </a:r>
          </a:p>
          <a:p>
            <a:endParaRPr/>
          </a:p>
          <a:p>
            <a:r>
              <a:t>Author information</a:t>
            </a:r>
          </a:p>
          <a:p>
            <a:endParaRPr/>
          </a:p>
          <a:p>
            <a:endParaRPr/>
          </a:p>
          <a:p>
            <a:r>
              <a:t>Abstract</a:t>
            </a:r>
          </a:p>
          <a:p>
            <a:r>
              <a:t>Recent epidemiological studies raise the possibility that individuals with occupational exposure to low frequency (50-60 Hz) electromagnetic fields (LF-EMF), are at increased risk of Alzheimer's disease (AD). However, the mechanisms through which LF-EMF may affect AD pathology are unknown. We here tested the hypothesis that the exposure to LF-EMF may affect amyloidogenic processes. We examined the effect of exposure to 3.1 mT 50 Hz LF-EMF on Abeta secretion in H4 neuroglioma cells stably overexpressing human mutant amyloid precursor protein. We found that overnight exposure to LF-EMF induces a significant increase of amyloid-beta peptide (Abeta) secretion, including the isoform Abeta 1-42, without affecting cell survival. These findings show for the first time that exposure to LF-EMF stimulates Abeta secretion in vitro, thus alluding to a potential link between LF-EMF exposure and APP processing in the brain.</a:t>
            </a:r>
          </a:p>
          <a:p>
            <a:r>
              <a:t>PMID: 17382472 </a:t>
            </a:r>
          </a:p>
          <a:p>
            <a:endParaRPr/>
          </a:p>
          <a:p>
            <a:r>
              <a:t>pii: S0161-813X(17)30239-5. doi: 10.1016/j.neuro.2017.12.005. [Epub ahead of print]</a:t>
            </a:r>
          </a:p>
          <a:p>
            <a:r>
              <a:t>Jalilian H, Teshnizi SH, Röösli M, Neghab M. Occupational exposure to extremely low frequency magnetic fields and risk of Alzheimer disease: A systematic review and meta-analysis. Neurotoxicology. 2017 Dec 24.</a:t>
            </a:r>
          </a:p>
          <a:p>
            <a:endParaRPr/>
          </a:p>
          <a:p>
            <a:r>
              <a:t>Author information</a:t>
            </a:r>
          </a:p>
          <a:p>
            <a:endParaRPr/>
          </a:p>
          <a:p>
            <a:endParaRPr/>
          </a:p>
          <a:p>
            <a:r>
              <a:t>Abstract</a:t>
            </a:r>
          </a:p>
          <a:p>
            <a:r>
              <a:t>INTRODUCTION:</a:t>
            </a:r>
          </a:p>
          <a:p>
            <a:r>
              <a:t>Occupational exposure to extremely low frequency magnetic fields (ELF-MF) occurs in many occupations such as welders, electric utility workers, train drivers and sewing machine operators. There is some evidence suggesting ELF-MF exposure to be a risk factor for Alzheimer's disease (AD). The current study aims at systematically reviewing the literature and conducting a meta-analysis to evaluate the risk of AD amongst workers exposed to ELF-MF.</a:t>
            </a:r>
          </a:p>
          <a:p>
            <a:r>
              <a:t>METHODS:</a:t>
            </a:r>
          </a:p>
          <a:p>
            <a:r>
              <a:t>Bibliographic databases were searched including PubMed, EMBASE, Cochrane Library, and Web of Science in November 2017. Risk of bias was assessed in the all included studies. Pooled estimates were obtained using random-effects meta-analysis. In addition, sources of heterogeneity between studies and publication bias were explored.</a:t>
            </a:r>
          </a:p>
          <a:p>
            <a:r>
              <a:t>RESULTS:</a:t>
            </a:r>
          </a:p>
          <a:p>
            <a:r>
              <a:t>In total, 20 articles met the inclusion criteria. The pooled results suggest an increased risk of AD (RR: 1.63; 95% CI: 1.35, 1.96). Higher risk estimates were obtained from case-control studies (OR: 1.80; 95% CI: 1.40, 2.32) than from cohort studies (RR: 1.42; 95% CI: 1.08, 1.87). A moderate to high heterogeneity (I2 = 61.0%) and indication for publication bias (Egger test: p &lt;  0.001) were found.</a:t>
            </a:r>
          </a:p>
          <a:p>
            <a:r>
              <a:t>CONCLUSION:</a:t>
            </a:r>
          </a:p>
          <a:p>
            <a:r>
              <a:t>The results suggested that occupational exposure to ELF-MF might increase the risk of AD. However, this suggestion should be interpreted with caution given the moderate to high heterogeneity and indication for publication bias.</a:t>
            </a:r>
          </a:p>
          <a:p>
            <a:r>
              <a:t>Copyright © 2017 Elsevier B.V. All rights reserved.</a:t>
            </a:r>
          </a:p>
          <a:p>
            <a:r>
              <a:t>KEYWORDS:</a:t>
            </a:r>
          </a:p>
          <a:p>
            <a:r>
              <a:t>Alzheimer disease; Magnetic fields; Meta-analysis; Occupational exposure; Systematic review</a:t>
            </a:r>
          </a:p>
          <a:p>
            <a:r>
              <a:t>PMID: 29278690</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a:defRPr sz="2300"/>
            </a:pPr>
            <a:r>
              <a:t>doi: 10.1074/jbc.M112.367011. Epub 2012 May 4.</a:t>
            </a:r>
          </a:p>
          <a:p>
            <a:pPr>
              <a:defRPr sz="2300"/>
            </a:pPr>
            <a:r>
              <a:t>Maesako M, Uemura K, Kubota M, Kuzuya A, Sasaki K, Hayashida N, Asada-Utsugi M, Watanabe K, Uemura M, Kihara T, Takahashi R, Shimohama S, Kinoshita A. Exercise is more effective than diet control in preventing high fat diet-induced β-amyloid deposition and memory deficit in amyloid precursor protein transgenic mice. J Biol Chem. 2012 Jun 29;287(27):23024-33.</a:t>
            </a:r>
          </a:p>
          <a:p>
            <a:pPr>
              <a:defRPr sz="2300"/>
            </a:pPr>
            <a:endParaRPr/>
          </a:p>
          <a:p>
            <a:pPr>
              <a:defRPr sz="2300"/>
            </a:pPr>
            <a:r>
              <a:t>Author information</a:t>
            </a:r>
          </a:p>
          <a:p>
            <a:pPr>
              <a:defRPr sz="2300"/>
            </a:pPr>
            <a:endParaRPr/>
          </a:p>
          <a:p>
            <a:pPr>
              <a:defRPr sz="2300"/>
            </a:pPr>
            <a:endParaRPr/>
          </a:p>
          <a:p>
            <a:pPr>
              <a:defRPr sz="2300"/>
            </a:pPr>
            <a:r>
              <a:t>Abstract</a:t>
            </a:r>
          </a:p>
          <a:p>
            <a:pPr>
              <a:defRPr sz="2300"/>
            </a:pPr>
            <a:r>
              <a:t>Accumulating evidence suggests that some dietary patterns, specifically high fat diet (HFD), increase the risk of developing sporadic Alzheimer disease (AD). Thus, interventions targeting HFD-induced metabolic dysfunctions may be effective in preventing the development of AD. We previously demonstrated that amyloid precursor protein (APP)-overexpressing transgenic mice fed HFD showed worsening of cognitive function when compared with control APP mice on normal diet. Moreover, we reported that voluntary exercise ameliorates HFD-induced memory impairment and β-amyloid (Aβ) deposition. In the present study, we conducted diet control to ameliorate the metabolic abnormality caused by HFD on APP transgenic mice and compared the effect of diet control on cognitive function with that of voluntary exercise as well as that of combined (diet control plus exercise) treatment. Surprisingly, we found that exercise was more effective than diet control, although both exercise and diet control ameliorated HFD-induced memory deficit and Aβ deposition. The production of Aβ was not different between the exercise- and the diet control-treated mice. On the other hand, exercise specifically strengthened the activity of neprilysin, the Aβ-degrading enzyme, the level of which was significantly correlated with that of deposited Aβ in our mice. Notably, the effect of the combination treatment (exercise and diet control) on memory and amyloid pathology was not significantly different from that of exercise alone. These studies provide solid evidence that exercise is a useful intervention to rescue HFD-induced aggravation of cognitive decline in transgenic model mice of AD.</a:t>
            </a:r>
          </a:p>
          <a:p>
            <a:pPr>
              <a:defRPr sz="2300"/>
            </a:pPr>
            <a:r>
              <a:t>PMID: 22563077</a:t>
            </a:r>
          </a:p>
          <a:p>
            <a:pPr>
              <a:defRPr sz="2300"/>
            </a:pPr>
            <a:endParaRPr/>
          </a:p>
          <a:p>
            <a:pPr>
              <a:defRPr sz="2300"/>
            </a:pPr>
            <a:endParaRPr/>
          </a:p>
          <a:p>
            <a:pPr>
              <a:defRPr sz="2300"/>
            </a:pPr>
            <a:r>
              <a:t>Yang SY, Shan CL, Qing H, Wang W, Zhu Y, Yin MM, Machado S, Yuan TF, Wu T. The Effects of Aerobic Exercise on Cognitive Function of Alzheimer's Disease Patients. CNS Neurol Disord Drug Targets. 2015;14(10):1292-7.</a:t>
            </a:r>
          </a:p>
          <a:p>
            <a:pPr>
              <a:defRPr sz="2300"/>
            </a:pPr>
            <a:endParaRPr/>
          </a:p>
          <a:p>
            <a:pPr>
              <a:defRPr sz="2300"/>
            </a:pPr>
            <a:r>
              <a:t>Author information</a:t>
            </a:r>
          </a:p>
          <a:p>
            <a:pPr>
              <a:defRPr sz="2300"/>
            </a:pPr>
            <a:endParaRPr/>
          </a:p>
          <a:p>
            <a:pPr>
              <a:defRPr sz="2300"/>
            </a:pPr>
            <a:endParaRPr/>
          </a:p>
          <a:p>
            <a:pPr>
              <a:defRPr sz="2300"/>
            </a:pPr>
            <a:r>
              <a:t>Abstract</a:t>
            </a:r>
          </a:p>
          <a:p>
            <a:pPr>
              <a:defRPr sz="2300"/>
            </a:pPr>
            <a:r>
              <a:t>To evaluate the effect of moderate intensity of aerobic exercise on elderly people with mild Alzheimer's disease, we recruited fifty volunteers aged 50 years to 80 years with cognitive impairment. They were randomized into two groups: aerobic group (n=25) or control group (n=25). The aerobic group was treated with cycling training at 70% of maximal intensity for 40 min/d, 3 d/wk for 3 months. The control group was only treated with heath education. Both groups were received cognitive evaluation, laboratory examination before and after 3 months. The results showed that the Minimum Mental State Examination score, Quality of Life Alzheimer's Disease score and the plasma Apo-a1 level was significantly increased (P&lt;0.05), the Alzheimer's Disease Assessment Scale-cognition score, Neuropsychiatric Inventory Questionnaire score was significantly decreased.(P&lt;0.05) in aerobic group before and after 3 months in aerobic group. For the control group, there was no significant difference in scores of Alzheimer's Disease Assessment Scale-cognition, Neuropsychiatric Inventory Questionnaire, Quality of Life Alzheimer's Disease, Apo-a1 (P&gt;0.05), while Minimum Mental State Examination scores decreased significantly after 3 months (P&lt;0.05). In conclusion, moderate intensity of aerobic exercise can improve cognitive function in patients with mild Alzheimer's disease.</a:t>
            </a:r>
          </a:p>
          <a:p>
            <a:pPr>
              <a:defRPr sz="2300"/>
            </a:pPr>
            <a:r>
              <a:t>PMID: 26556080</a:t>
            </a:r>
          </a:p>
          <a:p>
            <a:pPr>
              <a:defRPr sz="2300"/>
            </a:pPr>
            <a:endParaRPr/>
          </a:p>
          <a:p>
            <a:pPr>
              <a:defRPr sz="2300"/>
            </a:pPr>
            <a:r>
              <a:t>doi: 10.1001/archneurol.2009.297.</a:t>
            </a:r>
          </a:p>
          <a:p>
            <a:pPr>
              <a:defRPr sz="2300"/>
            </a:pPr>
            <a:r>
              <a:t>Geda YE, Roberts RO, Knopman DS, Christianson TJ, Pankratz VS, Ivnik RJ, Boeve BF, Tangalos EG, Petersen RC, Rocca WA. Physical exercise, aging, and mild cognitive impairment: a population-based study. Arch Neurol. 2010 Jan;67(1):80-6.</a:t>
            </a:r>
          </a:p>
          <a:p>
            <a:pPr>
              <a:defRPr sz="2300"/>
            </a:pPr>
            <a:r>
              <a:t>Author information</a:t>
            </a:r>
          </a:p>
          <a:p>
            <a:pPr>
              <a:defRPr sz="2300"/>
            </a:pPr>
            <a:endParaRPr/>
          </a:p>
          <a:p>
            <a:pPr>
              <a:defRPr sz="2300"/>
            </a:pPr>
            <a:endParaRPr/>
          </a:p>
          <a:p>
            <a:pPr>
              <a:defRPr sz="2300"/>
            </a:pPr>
            <a:r>
              <a:t>Abstract</a:t>
            </a:r>
          </a:p>
          <a:p>
            <a:pPr>
              <a:defRPr sz="2300"/>
            </a:pPr>
            <a:r>
              <a:t>BACKGROUND:</a:t>
            </a:r>
          </a:p>
          <a:p>
            <a:pPr>
              <a:defRPr sz="2300"/>
            </a:pPr>
            <a:r>
              <a:t>Physical exercise is associated with decreased risk of dementia and Alzheimer disease.</a:t>
            </a:r>
          </a:p>
          <a:p>
            <a:pPr>
              <a:defRPr sz="2300"/>
            </a:pPr>
            <a:r>
              <a:t>OBJECTIVE:</a:t>
            </a:r>
          </a:p>
          <a:p>
            <a:pPr>
              <a:defRPr sz="2300"/>
            </a:pPr>
            <a:r>
              <a:t>To investigate whether physical exercise is associated with decreased risk of mild cognitive impairment (MCI).</a:t>
            </a:r>
          </a:p>
          <a:p>
            <a:pPr>
              <a:defRPr sz="2300"/>
            </a:pPr>
            <a:r>
              <a:t>DESIGN:</a:t>
            </a:r>
          </a:p>
          <a:p>
            <a:pPr>
              <a:defRPr sz="2300"/>
            </a:pPr>
            <a:r>
              <a:t>Population-based case-control study.</a:t>
            </a:r>
          </a:p>
          <a:p>
            <a:pPr>
              <a:defRPr sz="2300"/>
            </a:pPr>
            <a:r>
              <a:t>SETTING:</a:t>
            </a:r>
          </a:p>
          <a:p>
            <a:pPr>
              <a:defRPr sz="2300"/>
            </a:pPr>
            <a:r>
              <a:t>The Mayo Clinic Study of Aging, an ongoing population-based cohort study in Olmsted County, Minnesota.</a:t>
            </a:r>
          </a:p>
          <a:p>
            <a:pPr>
              <a:defRPr sz="2300"/>
            </a:pPr>
            <a:r>
              <a:t>PARTICIPANTS:</a:t>
            </a:r>
          </a:p>
          <a:p>
            <a:pPr>
              <a:defRPr sz="2300"/>
            </a:pPr>
            <a:r>
              <a:t>A total of 1324 subjects without dementia who completed a Physical Exercise Questionnaire.</a:t>
            </a:r>
          </a:p>
          <a:p>
            <a:pPr>
              <a:defRPr sz="2300"/>
            </a:pPr>
            <a:r>
              <a:t>MAIN OUTCOME MEASURES:</a:t>
            </a:r>
          </a:p>
          <a:p>
            <a:pPr>
              <a:defRPr sz="2300"/>
            </a:pPr>
            <a:r>
              <a:t>An expert consensus panel classified each subject as having normal cognition or MCI based on published criteria.</a:t>
            </a:r>
          </a:p>
          <a:p>
            <a:pPr>
              <a:defRPr sz="2300"/>
            </a:pPr>
            <a:r>
              <a:t>RESULTS:</a:t>
            </a:r>
          </a:p>
          <a:p>
            <a:pPr>
              <a:defRPr sz="2300"/>
            </a:pPr>
            <a:r>
              <a:t>We compared the frequency of physical exercise among 198 subjects with MCI with that among 1126 subjects with normal cognition and adjusted the analyses for age, sex, years of education, medical comorbidity, and depression. The odds ratios for any frequency of moderate exercise were 0.61 (95% confidence interval, 0.43-0.88; P = .008) for midlife (age range, 50-65 years) and 0.68 (95% confidence interval, 0.49-0.93; P = .02) for late life. The findings were consistent among men and women. Light exercise and vigorous exercise were not significantly associated with decreased risk of MCI.</a:t>
            </a:r>
          </a:p>
          <a:p>
            <a:pPr>
              <a:defRPr sz="2300"/>
            </a:pPr>
            <a:r>
              <a:t>CONCLUSION:</a:t>
            </a:r>
          </a:p>
          <a:p>
            <a:pPr>
              <a:defRPr sz="2300"/>
            </a:pPr>
            <a:r>
              <a:t>In this population-based case-control study, any frequency of moderate exercise performed in midlife or late life was associated with a reduced odds of having MCI.</a:t>
            </a:r>
          </a:p>
          <a:p>
            <a:pPr>
              <a:defRPr sz="2300"/>
            </a:pPr>
            <a:r>
              <a:t>PMID: 20065133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15 years now researching and teaching people how to overcome high blood pressure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5</a:t>
            </a:fld>
            <a:endParaRPr lang="en-US" altLang="en-US" dirty="0"/>
          </a:p>
        </p:txBody>
      </p:sp>
    </p:spTree>
    <p:extLst>
      <p:ext uri="{BB962C8B-B14F-4D97-AF65-F5344CB8AC3E}">
        <p14:creationId xmlns:p14="http://schemas.microsoft.com/office/powerpoint/2010/main" val="2850012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r>
              <a:t>doi: 10.1002/hipo.22397. Epub 2014 Dec 26.</a:t>
            </a:r>
          </a:p>
          <a:p>
            <a:r>
              <a:t>Varma VR, Chuang YF, Harris GC, Tan EJ, Carlson MC. Low-intensity daily walking activity is associated with hippocampal volume in older adults. Hippocampus. 2015 May;25(5):605-15.</a:t>
            </a:r>
          </a:p>
          <a:p>
            <a:endParaRPr/>
          </a:p>
          <a:p>
            <a:r>
              <a:t>Author information</a:t>
            </a:r>
          </a:p>
          <a:p>
            <a:endParaRPr/>
          </a:p>
          <a:p>
            <a:endParaRPr/>
          </a:p>
          <a:p>
            <a:r>
              <a:t>Abstract</a:t>
            </a:r>
          </a:p>
          <a:p>
            <a:r>
              <a:t>Hippocampal atrophy is associated with memory impairment and dementia and serves as a key biomarker in the preclinical stages of Alzheimer's disease. Physical activity, one of the most promising behavioral interventions to prevent or delay cognitive decline, has been shown to be associated with hippocampal volume; specifically increased aerobic activity and fitness may have a positive effect on the size of the hippocampus. The majority of older adults, however, are sedentary and have difficulty initiating and maintaining exercise programs. A modestly more active lifestyle may nonetheless be beneficial. This study explored whether greater objectively measured daily walking activity was associated with larger hippocampal volume. We additionally explored whether greater low-intensity walking activity, which may be related to leisure-time physical, functional, and social activities, was associated with larger hippocampal volume independent of exercise and higher-intensity walking activity. Segmentation of hippocampal volumes was performed using Functional Magnetic Resonance Imaging of the Brain's Software Library (FSL), and daily walking activity was assessed using a step activity monitor on 92, nondemented, older adult participants. After controlling for age, education, body mass index, cardiovascular disease risk factors, and the Mini Mental State Exam, we found that a greater amount, duration, and frequency of total daily walking activity were each associated with larger hippocampal volume among older women, but not among men. These relationships were specific to hippocampal volume, compared with the thalamus, used as a control brain region, and remained significant for low-intensity walking activity, independent of moderate- to vigorous-intensity activity and self-reported exercise. This is the first study, to our knowledge, to explore the relationship between objectively measured daily walking activity and hippocampal volume in an older adult population. Findings suggest the importance of examining whether increasing nonexercise, lifestyle physical activities may produce measurable cognitive benefits and affect hippocampal volume through molecular pathways unique to those related to moderate-intensity exercise.</a:t>
            </a:r>
          </a:p>
          <a:p>
            <a:r>
              <a:t>KEYWORDS:</a:t>
            </a:r>
          </a:p>
          <a:p>
            <a:r>
              <a:t>African Americans; aging; brain; cognition; physical activity</a:t>
            </a:r>
          </a:p>
          <a:p>
            <a:r>
              <a:t>PMID: 25483019 </a:t>
            </a:r>
          </a:p>
          <a:p>
            <a:endParaRPr/>
          </a:p>
          <a:p>
            <a:r>
              <a:t>doi: 10.1016/j.archger.2012.06.016. Epub 2012 Sep 5.</a:t>
            </a:r>
          </a:p>
          <a:p>
            <a:r>
              <a:t>Winchester J, Dick MB, Gillen D, Reed B, Miller B, Tinklenberg J, Mungas D, Chui H, Galasko D, Hewett L, Cotman CW. Walking stabilizes cognitive functioning in Alzheimer's disease (AD) across one year. Arch Gerontol Geriatr. 2013 Jan-Feb;56(1):96-103.</a:t>
            </a:r>
          </a:p>
          <a:p>
            <a:endParaRPr/>
          </a:p>
          <a:p>
            <a:r>
              <a:t>Author information</a:t>
            </a:r>
          </a:p>
          <a:p>
            <a:endParaRPr/>
          </a:p>
          <a:p>
            <a:endParaRPr/>
          </a:p>
          <a:p>
            <a:r>
              <a:t>Abstract</a:t>
            </a:r>
          </a:p>
          <a:p>
            <a:r>
              <a:t>AD is a public health epidemic, which seriously impacts cognition, mood and daily activities; however, one type of activity, exercise, has been shown to alter these states. Accordingly, we sought to investigate the relationship between exercise and mood, in early-stage AD patients (N=104) from California, over a 1-year period. Patients completed the Mini-Mental State Examination (MMSE), Geriatric Depression Scale (GDS), and Blessed-Roth Dementia Rating Scale (BRDRS), while their caregivers completed the Yale Physical Activity Survey (YALE), Profile of Mood States (POMS), the Neuropsychiatric Inventory (NPI) and Functional Abilities Questionnaire (FAQ). Approximately half of the participants were female, from a variety of ethnic groups (Caucasian=69.8%; Latino/Hispanic Americans=20.1%). Our results demonstrated that the patients spent little time engaged in physical activity in general, their overall activity levels decreased over time, and this was paired with a change in global cognition (e.g., MMSE total score) and affect/mood (e.g., POMS score). Patients were parsed into Active and Sedentary groups based on their Yale profiles, with Active participants engaged in walking activities, weekly, over 1 year. Here, Sedentary patients had a significant decline in MMSE scores, while the Active patients had an attenuation in global cognitive decline. Importantly, among the Active AD patients, those individuals who engaged in walking for more than 2 h/week had a significant improvement in MMSE scores. Structured clinical trials which seek to increase the amount of time AD patients were engaged in walking activities and evaluate the nature and scope of beneficial effects in the brain are warranted.</a:t>
            </a:r>
          </a:p>
          <a:p>
            <a:r>
              <a:t>PMID: 22959822</a:t>
            </a:r>
          </a:p>
          <a:p>
            <a:endParaRPr/>
          </a:p>
          <a:p>
            <a:endParaRPr/>
          </a:p>
          <a:p>
            <a:r>
              <a:t>Abbott RD, White LR, Ross GW, Masaki KH, Curb JD, Petrovitch H. Walking and dementia in physically capable elderly men. JAMA. 2004 Sep 22;292(12):1447-53.</a:t>
            </a:r>
          </a:p>
          <a:p>
            <a:endParaRPr/>
          </a:p>
          <a:p>
            <a:r>
              <a:t>Author information</a:t>
            </a:r>
          </a:p>
          <a:p>
            <a:endParaRPr/>
          </a:p>
          <a:p>
            <a:endParaRPr/>
          </a:p>
          <a:p>
            <a:r>
              <a:t>Abstract</a:t>
            </a:r>
          </a:p>
          <a:p>
            <a:r>
              <a:t>CONTEXT:</a:t>
            </a:r>
          </a:p>
          <a:p>
            <a:r>
              <a:t>Evidence suggests that physical activity may be related to the clinical expression of dementia. Whether the association includes low-intensity activity such as walking is not known.</a:t>
            </a:r>
          </a:p>
          <a:p>
            <a:r>
              <a:t>OBJECTIVE:</a:t>
            </a:r>
          </a:p>
          <a:p>
            <a:r>
              <a:t>To examine the association between walking and future risk of dementia in older men.</a:t>
            </a:r>
          </a:p>
          <a:p>
            <a:r>
              <a:t>DESIGN:</a:t>
            </a:r>
          </a:p>
          <a:p>
            <a:r>
              <a:t>Prospective cohort study.</a:t>
            </a:r>
          </a:p>
          <a:p>
            <a:r>
              <a:t>SETTING AND PARTICIPANTS:</a:t>
            </a:r>
          </a:p>
          <a:p>
            <a:r>
              <a:t>Distance walked per day was assessed from 1991 to 1993 in 2257 physically capable men aged 71 to 93 years in the Honolulu-Asia Aging Study. Follow-up for incident dementia was based on neurological assessment at 2 repeat examinations (1994-1996 and 1997-1999).</a:t>
            </a:r>
          </a:p>
          <a:p>
            <a:r>
              <a:t>MAIN OUTCOME MEASURES:</a:t>
            </a:r>
          </a:p>
          <a:p>
            <a:r>
              <a:t>Overall dementia, Alzheimer disease, and vascular dementia.</a:t>
            </a:r>
          </a:p>
          <a:p>
            <a:r>
              <a:t>RESULTS:</a:t>
            </a:r>
          </a:p>
          <a:p>
            <a:r>
              <a:t>During the course of follow-up, 158 cases of dementia were identified (15.6/1000 person-years). After adjusting for age, men who walked the least (&lt;0.25 mile/d) experienced a 1.8-fold excess risk of dementia compared with those who walked more than 2 mile/d (17.8 vs 10.3/1000 person-years; relative hazard [RH], 1.77; 95% confidence interval [CI], 1.04-3.01). Compared with men who walked the most (&gt;2 mile/d), an excess risk of dementia was also observed in those who walked 0.25 to 1 mile/d (17.6 vs 10.3/1000 person-years; RH, 1.71; 95% CI, 1.02-2.86). These associations persisted after accounting for other factors, including the possibility that limited amounts of walking could be the result of a decline in physical function due to preclinical dementia.</a:t>
            </a:r>
          </a:p>
          <a:p>
            <a:r>
              <a:t>CONCLUSIONS:</a:t>
            </a:r>
          </a:p>
          <a:p>
            <a:r>
              <a:t>Findings suggest that walking is associated with a reduced risk of dementia. Promoting active lifestyles in physically capable men could help late-life cognitive function.</a:t>
            </a:r>
          </a:p>
          <a:p>
            <a:r>
              <a:t>PMID: 15383515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r>
              <a:t> Hartig T, Evansb GW, Jamnerc LD, Davisd DS, Gärlinge T. Tracking restoration in natural and urban field settings. J Environ Psych 2003 23(2):109-23.</a:t>
            </a:r>
          </a:p>
          <a:p>
            <a:endParaRPr/>
          </a:p>
          <a:p>
            <a:r>
              <a:t>Abstract</a:t>
            </a:r>
          </a:p>
          <a:p>
            <a:r>
              <a:t>We compared psychophysiological stress recovery and directed attention restoration in natural and urban field settings using repeated measures of ambulatory blood pressure, emotion, and attention collected from 112 randomly assigned young adults. To vary restoration needs, we had half of the subjects begin the environmental treatment directly after driving to the field site. The other half completed attentionally demanding tasks just before the treatment. After the drive or the tasks, sitting in a room with tree views promoted more rapid decline in diastolic blood pressure than sitting in a viewless room. Subsequently walking in a nature reserve initially fostered blood pressure change that indicated greater stress reduction than afforded by walking in the urban surroundings. Performance on an attentional test improved slightly from the pretest to the midpoint of the walk in the nature reserve, while it declined in the urban setting. This opened a performance gap that persisted after the walk. Positive affect increased and anger decreased in the nature reserve by the end of the walk; the opposite pattern emerged in the urban environment. The task manipulation affected emotional self-reports. We discuss implications of the results for theories about restorative environments and environmental health promotion measures.</a:t>
            </a:r>
          </a:p>
          <a:p>
            <a:endParaRPr/>
          </a:p>
          <a:p>
            <a:r>
              <a:t>doi: 10.1093/ajh/hpv180. Epub 2015 Nov 11.</a:t>
            </a:r>
          </a:p>
          <a:p>
            <a:r>
              <a:t>Hughes TM, Sink KM. Hypertension and Its Role in Cognitive Function: Current Evidence and Challenges for the Future. Am J Hypertens. 2016 Feb;29(2):149-57.</a:t>
            </a:r>
          </a:p>
          <a:p>
            <a:endParaRPr/>
          </a:p>
          <a:p>
            <a:r>
              <a:t>Author information</a:t>
            </a:r>
          </a:p>
          <a:p>
            <a:endParaRPr/>
          </a:p>
          <a:p>
            <a:endParaRPr/>
          </a:p>
          <a:p>
            <a:r>
              <a:t>Abstract</a:t>
            </a:r>
          </a:p>
          <a:p>
            <a:r>
              <a:t>This review summarizes evidence from studies of blood pressure and dementia-related biomarkers into our understanding of cognitive health and highlights the challenges facing studies, particularly randomized trials, of hypertension and cognition. Several lines of research suggest that elevated blood pressure, especially at midlife, is associated with cognitive decline and dementia and that treatment of hypertension could prevent these conditions. Further, studies of hypertension and brain structure show that blood pressure is associated with several forms of small vessel disease that can result in vascular dementia or interact with Alzheimer's pathology to lower the pathologic threshold at which Alzheimer's signs and symptoms manifest. In addition, recent studies of hypertension and Alzheimer's biomarkers show that elevated blood pressure and pulse pressure are associated with the extent of brain beta amyloid (Aβ) deposition and altered cerebral spinal fluid profiles of Aβ and tau indicative of Alzheimer's pathology. However, in spite of strong evidence of biological mechanisms, results from randomized trials of antihypertensive therapy for the prevention of cardiovascular or cerebrovascular disease that include cognitive endpoints do not strongly support the observational evidence that treatment of hypertension should be better for cognition. We propose that future clinical trials should consider including dementia biomarkers and assess genetic and cardiometabolic risk factors that have been associated with progression of the underlying disease pathology to help bridge these gaps.</a:t>
            </a:r>
          </a:p>
          <a:p>
            <a:r>
              <a:t>KEYWORDS:</a:t>
            </a:r>
          </a:p>
          <a:p>
            <a:r>
              <a:t>Alzheimer’s disease; blood pressure; cognition; dementia; hypertension; review.</a:t>
            </a:r>
          </a:p>
          <a:p>
            <a:r>
              <a:t>PMID: 26563965 </a:t>
            </a:r>
          </a:p>
          <a:p>
            <a:endParaRPr/>
          </a:p>
          <a:p>
            <a:r>
              <a:t>doi: 10.1016/j.neurobiolaging.2011.02.012. Epub 2011 May 6.</a:t>
            </a:r>
          </a:p>
          <a:p>
            <a:r>
              <a:t>Glodzik L, Mosconi L, Tsui W, de Santi S, Zinkowski R, Pirraglia E, Rich KE, McHugh P, Li Y, Williams S, Ali F, Zetterberg H, Blennow K, Mehta P, de Leon MJ. Alzheimer's disease markers, hypertension, and gray matter damage in normal elderly. Neurobiol Aging. 2012 Jul;33(7):1215-27.</a:t>
            </a:r>
          </a:p>
          <a:p>
            <a:endParaRPr/>
          </a:p>
          <a:p>
            <a:r>
              <a:t>Author information</a:t>
            </a:r>
          </a:p>
          <a:p>
            <a:endParaRPr/>
          </a:p>
          <a:p>
            <a:endParaRPr/>
          </a:p>
          <a:p>
            <a:r>
              <a:t>Abstract</a:t>
            </a:r>
          </a:p>
          <a:p>
            <a:r>
              <a:t>It is not well known whether Alzheimer's disease (AD) cerebrospinal fluid (CSF) biomarkers are associated with brain damage in cognitively normal elderly. The combined influence of CSF biomarkers and hypertension (HTN) on the gray matter (GM) is also not well described. One hundred fifteen cognitively healthy subjects (mean age 62.6 ± 9.5%, 62% women) received clinical assessment, a high resolution magnetic resonance imaging (MRI), and a lumbar puncture. The CSF levels of total tau (t-tau), hyperphosphorylated tau (p-tau(231)), amyloid beta (Aβ42/Aβ40), p-tau(231)/Aβ42, and t-tau/Aβ42 were dichotomized as "high" and "low" based on accepted cut off values. Statistical parametric mapping was used to examine MRI scans for regional GM density, studied as a function of the CSF markers, HTN, and combination of both. Global and medial temporal lobe (MTL) GM was also assessed. Voxel based morphometry revealed that higher t-tau was associated with lower GM density in the precunei. Subjects with higher p-tau(231) and p-tau(231)/Aβ42 had less GM in temporal lobes. Low Aβ42/Aβ40 was related to less GM in the thalami, caudate, and midbrain. Subjects with hypertension showed more GM atrophy in the cerebellum, occipital, and frontal regions. Simultaneous presence of elevated CSF AD biomarkers and HTN was associated with more GM atrophy than either marker individually, but no interaction effects were identified. In conclusion, in normal elderly CSF tau markers were associated predominantly with lower GM estimates in structures typically affected early in the AD process. In this presymptomatic stage when no cognitive impairment is present, AD biomarkers and HTN have additive effects on gray matter damage.</a:t>
            </a:r>
          </a:p>
          <a:p>
            <a:r>
              <a:t>PMID: 21530003 </a:t>
            </a:r>
          </a:p>
          <a:p>
            <a:endParaRPr/>
          </a:p>
          <a:p>
            <a:r>
              <a:t>Kornhuber HH. Prevention of dementia (including Alzheimer's disease).Gesundheitswesen. 2004 May;66(5):346-51.</a:t>
            </a:r>
          </a:p>
          <a:p>
            <a:endParaRPr/>
          </a:p>
          <a:p>
            <a:r>
              <a:t>[Article in German]</a:t>
            </a:r>
          </a:p>
          <a:p>
            <a:endParaRPr/>
          </a:p>
          <a:p>
            <a:r>
              <a:t>Author information</a:t>
            </a:r>
          </a:p>
          <a:p>
            <a:endParaRPr/>
          </a:p>
          <a:p>
            <a:endParaRPr/>
          </a:p>
          <a:p>
            <a:r>
              <a:t>Abstract</a:t>
            </a:r>
          </a:p>
          <a:p>
            <a:r>
              <a:t>Prevention of dementia: Life expectancy still increases linearly, and the elderly part of the European population grows rapidly in relation to the young. Dementia, however, grows even more rapidly, because it increases exponentially after age 65; it will become a great burden if nothing is done. The discussion so far is concentrated on treatment, whereas prevention is neglected. The therapy of dementia, however, has limited effect. Contrary to a widespread opinion prevention is possible. Genetic factors alone dominate the fate of cognition only in about 3 % of the cases. Besides age, lifestyle and the vascular risk factors exercise a great influence. High blood pressure carries a fourfold risk, diabetes more than doubles the risk both of the vascular and of the Alzheimer type; combined even more. Especially cerebral microangiopathy is strongly associated with Alzheimer's dementia, it triggers the vicious circle which leads to amyloid deposition. The importance of the circulation is underestimated, because most of the microvascular cerebral lesions are not perceived by the patient. All the risk factors for Alzheimer's disease after age 65 are also vascular risk factors especially for microangiopathy: Apo-E4, oestrogen deficiency, insulin resistance, diabetes, arterial hypertension, high cholesterol, old age and increased plasma homocystin which is often caused by alcohol consumption even in moderate doses. A healthy life style with daily outdoor activity and a Mediterranean diet not only reduces the risk of dementia, but also of coronary death and cancer. Cognitively stimulating activity protects even more than physical activity against dementia; the basis for this is acquired in youth by education. Therapy with statins is advisable if atherosclerosis cannot be reasonably counteracted by physical activity and diet.</a:t>
            </a:r>
          </a:p>
          <a:p>
            <a:r>
              <a:t>PMID: 15141356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r>
              <a:t>Int J Geriatr Psychiatry. 2008 May;23(5):485-9.</a:t>
            </a:r>
          </a:p>
          <a:p>
            <a:r>
              <a:t>Effects of indoor gardening on sleep, agitation, and cognition in dementia patients--a pilot study.</a:t>
            </a:r>
          </a:p>
          <a:p>
            <a:r>
              <a:t>Lee Y1, Kim S.</a:t>
            </a:r>
          </a:p>
          <a:p>
            <a:r>
              <a:t>Author information</a:t>
            </a:r>
          </a:p>
          <a:p>
            <a:endParaRPr/>
          </a:p>
          <a:p>
            <a:endParaRPr/>
          </a:p>
          <a:p>
            <a:r>
              <a:t>Abstract</a:t>
            </a:r>
          </a:p>
          <a:p>
            <a:r>
              <a:t>OBJECTIVE:</a:t>
            </a:r>
          </a:p>
          <a:p>
            <a:r>
              <a:t>A pilot study was performed to examine the efficacy of indoor gardening on sleep, agitation and cognition of dementia patients.</a:t>
            </a:r>
          </a:p>
          <a:p>
            <a:r>
              <a:t>METHOD:</a:t>
            </a:r>
          </a:p>
          <a:p>
            <a:r>
              <a:t>Twenty-three institutionalized dementia patients who had sleep disturbance and/or agitation participated in a 5-week study protocol of 1 week of baseline and 4 weeks of treatment. The study design was a one group repeated measures study. For the first and fifth week of the study period, sleep patterns, agitation, and cognition were evaluated using a sleep diary, Modified Cohen-Mansfield Agitation Inventory and revised Hasegawa Dementia Scale respectively.</a:t>
            </a:r>
          </a:p>
          <a:p>
            <a:r>
              <a:t>RESULTS:</a:t>
            </a:r>
          </a:p>
          <a:p>
            <a:r>
              <a:t>Significant improvement in wake after sleep onset, nap, nocturnal sleep time, and nocturnal sleep efficiency was identified. On the contrary sleep onset time, wake-up time, total sleep time did not change after indoor gardening. Agitation and cognition score was significantly improved.</a:t>
            </a:r>
          </a:p>
          <a:p>
            <a:r>
              <a:t>CONCLUSION:</a:t>
            </a:r>
          </a:p>
          <a:p>
            <a:r>
              <a:t>Indoor gardening was found to be effective for sleep, agitation, and cognition of dementia patients. Randomized controlled studies of larger sample size are needed to confirm treatment effect.</a:t>
            </a:r>
          </a:p>
          <a:p>
            <a:r>
              <a:t>PMID: 17918774 </a:t>
            </a:r>
          </a:p>
          <a:p>
            <a:endParaRPr/>
          </a:p>
          <a:p>
            <a:r>
              <a:t>doi: 10.1016/j.arr.2017.09.003. Epub 2017 Sep 12.</a:t>
            </a:r>
          </a:p>
          <a:p>
            <a:r>
              <a:t>Karssemeijer EGA, Aaronson JA, Bossers WJ, Smits T, Olde Rikkert MGM, Kessels RPC. Positive effects of combined cognitive and physical exercise training on cognitive function in older adults with mild cognitive impairment or dementia: A meta-analysis. Ageing Res Rev. 2017 Nov;40:75-83.</a:t>
            </a:r>
          </a:p>
          <a:p>
            <a:endParaRPr/>
          </a:p>
          <a:p>
            <a:r>
              <a:t>Author information</a:t>
            </a:r>
          </a:p>
          <a:p>
            <a:endParaRPr/>
          </a:p>
          <a:p>
            <a:endParaRPr/>
          </a:p>
          <a:p>
            <a:r>
              <a:t>Abstract</a:t>
            </a:r>
          </a:p>
          <a:p>
            <a:r>
              <a:t>Combined cognitive and physical exercise interventions have potential to elicit cognitive benefits in older adults with mild cognitive impairment (MCI) or dementia. This meta-analysis aims to quantify the overall effect of these interventions on global cognitive functioning in older adults with MCI or dementia. Ten randomized controlled trials that applied a combined cognitive-physical intervention with cognitive function as an outcome measure were included. For each study effect sizes were computed (i.e., post-intervention standardized mean difference (SMD) scores) and pooled, using a random-effects meta-analysis. The primary analysis showed a small-to-medium positive effect of combined cognitive-physical interventions on global cognitive function in older adults with MCI or dementia (SMD[95% confidence interval]=0.32[0.17;0.47], p&lt;0.00). A combined intervention was equally beneficial in patients with dementia (SMD=0.36[0.12;0.60], p&lt;0.00) and MCI (SMD=0.39[0.15;0.63], p&lt;0.05). In addition, the analysis showed a moderate-to-large positive effect after combined cognitive-physical interventions for activities of daily living (ADL) (SMD=0.65[0.09;1.21], p&lt;0.01)and a small-to-medium positive effect for mood (SMD=0.27[0.04;0.50], p&lt;0.01). These functional benefits emphasize the clinical relevance of combined cognitive and physical training strategies.</a:t>
            </a:r>
          </a:p>
          <a:p>
            <a:r>
              <a:t>KEYWORDS:</a:t>
            </a:r>
          </a:p>
          <a:p>
            <a:r>
              <a:t>Cognitive function; Combined cognitive-physical exercise intervention; Dementia; Meta-analysis; Mild cognitive impairment</a:t>
            </a:r>
          </a:p>
          <a:p>
            <a:r>
              <a:t>PMID: 28912076 </a:t>
            </a:r>
          </a:p>
          <a:p>
            <a:endParaRPr/>
          </a:p>
          <a:p>
            <a:r>
              <a:t>J Phys Ther Sci. 2018 Feb;30(2):335-338. doi: 10.1589/jpts.30.335. Epub 2018 Feb 28.</a:t>
            </a:r>
          </a:p>
          <a:p>
            <a:r>
              <a:t>The effect of exercise combined with a cognitive-enhancement group training program on cognition and depression in the community-dwelling elderly.</a:t>
            </a:r>
          </a:p>
          <a:p>
            <a:r>
              <a:t>Kim HH1, Jung NH2.</a:t>
            </a:r>
          </a:p>
          <a:p>
            <a:r>
              <a:t>Author information</a:t>
            </a:r>
          </a:p>
          <a:p>
            <a:endParaRPr/>
          </a:p>
          <a:p>
            <a:endParaRPr/>
          </a:p>
          <a:p>
            <a:r>
              <a:t>Abstract</a:t>
            </a:r>
          </a:p>
          <a:p>
            <a:r>
              <a:t>[Purpose] In this study, we investigated the effects of combining exercise with a cognitive-enhancement group program on cognition and depression in a group of community-dwelling elderly people. [Subjects and Methods] The study's subjects consisted of 30 community-dwelling elderly people of both genders, whose average age was 78 years. They participated in a program of physical exercise combined with a cognitive-enhancement group training program. This consisted of sessions lasting 60 minutes that took place once a week over 3 months. To assess the participants' levels of cognition and depression, we conducted batteries of tests using, respectively, the Korean versions of the Consortium to Establish a Registry for Alzheimer's Disease assessment packet (CERAD-K) and the Geriatric Depression Scale-Short Form (GDS-SF). [Results] The Verbal Fluency test, Word List Memory test, Modified Boston Naming test, Mini Mental Status Examination (Korean Version) (MMSE-KC), Constructional Praxis task and Constructional Recall task showed significant improvement, but improvement in the Word List Recall and Word List Recognition tests did not achieve significant levels. Meanwhile, the symptoms of depression were shown to decrease significantly. [Conclusion] Physical exercise combined with a cognitive-enhancement group training program was effective in improving, some of the components of cognition, as well as alleviating depression. This program should be used for the prevention of dementia in community-dwelling elderly, through the intervention should be complemented in order to improve more of the components of cognition.</a:t>
            </a:r>
          </a:p>
          <a:p>
            <a:r>
              <a:t>KEYWORDS:</a:t>
            </a:r>
          </a:p>
          <a:p>
            <a:r>
              <a:t>CERAD-K; Dementia; Exercise combined with a cognitive-enhancement group training program</a:t>
            </a:r>
          </a:p>
          <a:p>
            <a:r>
              <a:t>PMID: 29545708 PMCID: PMC5851377 DOI: 10.1589/jpts.30.335</a:t>
            </a:r>
          </a:p>
          <a:p>
            <a:r>
              <a:t>Free PMC Article</a:t>
            </a:r>
          </a:p>
          <a:p>
            <a:r>
              <a:t>Similar articles</a:t>
            </a:r>
          </a:p>
          <a:p>
            <a:r>
              <a:t> </a:t>
            </a:r>
          </a:p>
          <a:p>
            <a:endParaRPr/>
          </a:p>
          <a:p>
            <a:r>
              <a:t>	•	</a:t>
            </a:r>
          </a:p>
          <a:p>
            <a:r>
              <a:t>Select item 29119954</a:t>
            </a:r>
          </a:p>
          <a:p>
            <a:endParaRPr/>
          </a:p>
          <a:p>
            <a:r>
              <a:t>2.</a:t>
            </a:r>
          </a:p>
          <a:p>
            <a:r>
              <a:t>Vopr Kurortol Fizioter Lech Fiz Kult. 2017;94(4):10-13. doi: 10.17116/kurort201794410-13.</a:t>
            </a:r>
          </a:p>
          <a:p>
            <a:r>
              <a:t>[The role of dosed walking in the combination with elements of cognitive training in the comprehensive treatment of the patients presenting with Alzheimer's disease].</a:t>
            </a:r>
          </a:p>
          <a:p>
            <a:r>
              <a:t>[Article in Russian; Abstract available in Russian from the publisher]</a:t>
            </a:r>
          </a:p>
          <a:p>
            <a:r>
              <a:t>Zimushkina NA1, Kosareva PV1, Cherkasova VG1.</a:t>
            </a:r>
          </a:p>
          <a:p>
            <a:r>
              <a:t>Author information</a:t>
            </a:r>
          </a:p>
          <a:p>
            <a:endParaRPr/>
          </a:p>
          <a:p>
            <a:endParaRPr/>
          </a:p>
          <a:p>
            <a:r>
              <a:t>Abstract</a:t>
            </a:r>
          </a:p>
          <a:p>
            <a:r>
              <a:t>AIM:</a:t>
            </a:r>
          </a:p>
          <a:p>
            <a:r>
              <a:t>The objective of the present study was to evaluate the effectiveness of dosed physical exercises for the combined treatment of the patients presenting with mild to moderate dementia associated with Alzheimer's disease (AD).</a:t>
            </a:r>
          </a:p>
          <a:p>
            <a:r>
              <a:t>MATERIAL AND METHODS:</a:t>
            </a:r>
          </a:p>
          <a:p>
            <a:r>
              <a:t>The comprehensive examination involved 41 patients (32 women and 9 men) with the confirmed diagnosis of 'probable' AD with stages 1 and 2 of dementia and 17 healthy volunteers comprising the group of comparison. In all the patients, the neurological examination was supplemented by neuropsychological testing. Two treatment modalities were applied, one being conventional therapy with the use of memantine at the average effective dose, the other with the combination of memantine and dosed physical exercises including elements of cognitive training.</a:t>
            </a:r>
          </a:p>
          <a:p>
            <a:r>
              <a:t>RESULTS:</a:t>
            </a:r>
          </a:p>
          <a:p>
            <a:r>
              <a:t>In the group of patients treated with memantine alone, changes in cognitive performances among the men did not suggest any statistically significant positive trendency whereas the results of estimation in the women based on the clock drawing test (CDT) and the Mini-Mental State Examination (MMSE) scores revealed the significant improvement of cognitive performances. The most pronounced effects were documented in the women who had received combined therapy with the inclusion of dosed physical exercises in the form of walking. The comparison of the results of the treatment with observations of the patients included in the comparison group demonstrated the improvement of frontal cognitive functioning in the patients of both sexes under the influence of the combined treatment which manifested itself as the absence of the statistically significant differences between the results of the evaluation based on the Frontal Assessment Battery (FAB) scale.</a:t>
            </a:r>
          </a:p>
          <a:p>
            <a:r>
              <a:t>CONCLUSION:</a:t>
            </a:r>
          </a:p>
          <a:p>
            <a:r>
              <a:t>The prescription of dosed physical exercises with elements of cognitive training to be applied for the treatment of the patients presenting with dementia of different severity associated with Alzheimer's disease makes it possible to optimize the outcome of the conventional medical treatment and thereby to improve the results of scoring assessments of cognitive performances based on the MMSE, FAB, and CDT scales.</a:t>
            </a:r>
          </a:p>
          <a:p>
            <a:r>
              <a:t>KEYWORDS:</a:t>
            </a:r>
          </a:p>
          <a:p>
            <a:r>
              <a:t>Alzheimer’s disease; cognitive function; dosage exercises</a:t>
            </a:r>
          </a:p>
          <a:p>
            <a:r>
              <a:t>PMID: 29119954 DOI: 10.17116/kurort201794410-13</a:t>
            </a:r>
          </a:p>
          <a:p>
            <a:r>
              <a:t>[Indexed for MEDLINE]</a:t>
            </a:r>
          </a:p>
          <a:p>
            <a:r>
              <a:t>Similar articles</a:t>
            </a:r>
          </a:p>
          <a:p>
            <a:endParaRPr/>
          </a:p>
          <a:p>
            <a:r>
              <a:t>MeSH terms, Substance</a:t>
            </a:r>
          </a:p>
          <a:p>
            <a:endParaRPr/>
          </a:p>
          <a:p>
            <a:endParaRPr/>
          </a:p>
          <a:p>
            <a:r>
              <a:t>	•	</a:t>
            </a:r>
          </a:p>
          <a:p>
            <a:r>
              <a:t>Select item 26285025</a:t>
            </a:r>
          </a:p>
          <a:p>
            <a:endParaRPr/>
          </a:p>
          <a:p>
            <a:r>
              <a:t>3.</a:t>
            </a:r>
          </a:p>
          <a:p>
            <a:r>
              <a:t>doi: 10.1249/MSS.0000000000000758.</a:t>
            </a:r>
          </a:p>
          <a:p>
            <a:r>
              <a:t>Gill DP, Gregory MA, Zou G, Liu-Ambrose T, Shigematsu R, Hachinski V, Fitzgerald C, Petrella RJ. The Healthy Mind, Healthy Mobility Trial: A Novel Exercise Program for Older Adults. Med Sci Sports Exerc. 2016 Feb;48(2):297-306.</a:t>
            </a:r>
          </a:p>
          <a:p>
            <a:endParaRPr/>
          </a:p>
          <a:p>
            <a:r>
              <a:t>Author information</a:t>
            </a:r>
          </a:p>
          <a:p>
            <a:endParaRPr/>
          </a:p>
          <a:p>
            <a:endParaRPr/>
          </a:p>
          <a:p>
            <a:r>
              <a:t>Abstract</a:t>
            </a:r>
          </a:p>
          <a:p>
            <a:r>
              <a:t>BACKGROUND:</a:t>
            </a:r>
          </a:p>
          <a:p>
            <a:r>
              <a:t>More evidence is needed to conclude that a specific program of exercise and/or cognitive training warrants prescription for the prevention of cognitive decline. We examined the effect of a group-based standard exercise program for older adults, with and without dual-task training, on cognitive function in older adults without dementia.</a:t>
            </a:r>
          </a:p>
          <a:p>
            <a:r>
              <a:t>METHODS:</a:t>
            </a:r>
          </a:p>
          <a:p>
            <a:r>
              <a:t>We conducted a proof-of-concept, single-blinded, 26-wk randomized controlled trial whereby participants recruited from preexisting exercise classes at the Canadian Centre for Activity and Aging in London, Ontario, were randomized to the intervention group (exercise + dual-task [EDT]) or the control group (exercise only [EO]). Each week (2 or 3 d · wk(-1)), both groups accumulated a minimum of 50 min of aerobic exercise (target 75 min) from standard group classes and completed 45 min of beginner-level square-stepping exercise. The EDT group was also required to answer cognitively challenging questions while doing beginner-level square-stepping exercise (i.e., dual-task training). The effect of interventions on standardized global cognitive function (GCF) scores at 26 wk was compared between the groups using the linear mixed effects model approach.</a:t>
            </a:r>
          </a:p>
          <a:p>
            <a:r>
              <a:t>RESULTS:</a:t>
            </a:r>
          </a:p>
          <a:p>
            <a:r>
              <a:t>Participants (n = 44; 68% female; mean [SD] age: 73.5 [7.2] yr) had on average, objective evidence of cognitive impairment (Montreal Cognitive Assessment scores, mean [SD]: 24.9 [1.9]) but not dementia (Mini-Mental State Examination scores, mean [SD]: 28.8 [1.2]). After 26 wk, the EDT group showed greater improvement in GCF scores compared with the EO group (difference between groups in mean change [95% CI]: 0.20 SD [0.01-0.39], P = 0.04).</a:t>
            </a:r>
          </a:p>
          <a:p>
            <a:r>
              <a:t>CONCLUSIONS:</a:t>
            </a:r>
          </a:p>
          <a:p>
            <a:r>
              <a:t>A 26-wk group-based exercise program combined with dual-task training improved GCF in community-dwelling older adults without dementia.</a:t>
            </a:r>
          </a:p>
          <a:p>
            <a:r>
              <a:t>TRIAL REGISTRATION:</a:t>
            </a:r>
          </a:p>
          <a:p>
            <a:r>
              <a:t>ClinicalTrials.gov NCT01572311.</a:t>
            </a:r>
          </a:p>
          <a:p>
            <a:r>
              <a:t>PMID: 26285025 DOI: 10.1249/MSS.0000000000000758</a:t>
            </a:r>
          </a:p>
          <a:p>
            <a:r>
              <a:t>[Indexed for MEDLINE]</a:t>
            </a:r>
          </a:p>
          <a:p>
            <a:r>
              <a:t>Similar articles</a:t>
            </a:r>
          </a:p>
          <a:p>
            <a:r>
              <a:t> </a:t>
            </a:r>
          </a:p>
          <a:p>
            <a:r>
              <a:t>Publication types, MeSH terms, Secondary source ID, Grant support</a:t>
            </a:r>
          </a:p>
          <a:p>
            <a:endParaRPr/>
          </a:p>
          <a:p>
            <a:endParaRPr/>
          </a:p>
          <a:p>
            <a:r>
              <a:t>	•	</a:t>
            </a:r>
          </a:p>
          <a:p>
            <a:r>
              <a:t>Select item 25463973</a:t>
            </a:r>
          </a:p>
          <a:p>
            <a:endParaRPr/>
          </a:p>
          <a:p>
            <a:r>
              <a:t>4.</a:t>
            </a:r>
          </a:p>
          <a:p>
            <a:r>
              <a:t>Transl Psychiatry. 2014 Dec 2;4:e487. doi: 10.1038/tp.2014.122.</a:t>
            </a:r>
          </a:p>
          <a:p>
            <a:r>
              <a:t>A combination of physical activity and computerized brain training improves verbal memory and increases cerebral glucose metabolism in the elderly.</a:t>
            </a:r>
          </a:p>
          <a:p>
            <a:r>
              <a:t>Shah T1, Verdile G2, Sohrabi H1, Campbell A3, Putland E4, Cheetham C5, Dhaliwal S6, Weinborn M7, Maruff P8, Darby D9, Martins RN1.</a:t>
            </a:r>
          </a:p>
          <a:p>
            <a:r>
              <a:t>Author information</a:t>
            </a:r>
          </a:p>
          <a:p>
            <a:endParaRPr/>
          </a:p>
          <a:p>
            <a:endParaRPr/>
          </a:p>
          <a:p>
            <a:r>
              <a:t>Abstract</a:t>
            </a:r>
          </a:p>
          <a:p>
            <a:r>
              <a:t>Physical exercise interventions and cognitive training programs have individually been reported to improve cognition in the healthy elderly population; however, the clinical significance of using a combined approach is currently lacking. This study evaluated whether physical activity (PA), computerized cognitive training and/or a combination of both could improve cognition. In this nonrandomized study, 224 healthy community-dwelling older adults (60-85 years) were assigned to 16 weeks home-based PA (n=64), computerized cognitive stimulation (n=62), a combination of both (combined, n=51) or a control group (n=47). Cognition was assessed using the Rey Auditory Verbal Learning Test, Controlled Oral Word Association Test and the CogState computerized battery at baseline, 8 and 16 weeks post intervention. Physical fitness assessments were performed at all time points. A subset (total n=45) of participants underwent [(18)F] fluorodeoxyglucose positron emission tomography scans at 16 weeks (post-intervention). One hundred and ninety-one participants completed the study and the data of 172 participants were included in the final analysis. Compared with the control group, the combined group showed improved verbal episodic memory and significantly higher brain glucose metabolism in the left sensorimotor cortex after controlling for age, sex, premorbid IQ, apolipoprotein E (APOE) status and history of head injury. The higher cerebral glucose metabolism in this brain region was positively associated with improved verbal memory seen in the combined group only. Our study provides evidence that a specific combination of physical and mental exercises for 16 weeks can improve cognition and increase cerebral glucose metabolism in cognitively intact healthy older adults.</a:t>
            </a:r>
          </a:p>
          <a:p>
            <a:r>
              <a:t>PMID: 25463973 PMCID: PMC4270308 DOI: 10.1038/tp.2014.122</a:t>
            </a:r>
          </a:p>
          <a:p>
            <a:r>
              <a:t>[Indexed for MEDLINE] Free PMC Article</a:t>
            </a:r>
          </a:p>
          <a:p>
            <a:r>
              <a:t>Similar articles</a:t>
            </a:r>
          </a:p>
          <a:p>
            <a:r>
              <a:t>  </a:t>
            </a:r>
          </a:p>
          <a:p>
            <a:r>
              <a:t>Publication type, MeSH terms, Substances</a:t>
            </a:r>
          </a:p>
          <a:p>
            <a:endParaRPr/>
          </a:p>
          <a:p>
            <a:endParaRPr/>
          </a:p>
          <a:p>
            <a:r>
              <a:t>	•	</a:t>
            </a:r>
          </a:p>
          <a:p>
            <a:r>
              <a:t>Select item 11186596</a:t>
            </a:r>
          </a:p>
          <a:p>
            <a:endParaRPr/>
          </a:p>
          <a:p>
            <a:r>
              <a:t>5.</a:t>
            </a:r>
          </a:p>
          <a:p>
            <a:r>
              <a:t>Alzheimer Dis Assoc Disord. 2000 Oct-Dec;14(4):196-201.</a:t>
            </a:r>
          </a:p>
          <a:p>
            <a:r>
              <a:t>Effect of a combined walking and conversation intervention on functional mobility of nursing home residents with Alzheimer disease.</a:t>
            </a:r>
          </a:p>
          <a:p>
            <a:r>
              <a:t>Tappen RM1, Roach KE, Applegate EB, Stowell P.</a:t>
            </a:r>
          </a:p>
          <a:p>
            <a:r>
              <a:t>Author information</a:t>
            </a:r>
          </a:p>
          <a:p>
            <a:endParaRPr/>
          </a:p>
          <a:p>
            <a:endParaRPr/>
          </a:p>
          <a:p>
            <a:r>
              <a:t>Abstract</a:t>
            </a:r>
          </a:p>
          <a:p>
            <a:r>
              <a:t>Assisted walking and walking combined with conversation were compared to a conversation-only intervention in nursing home residents with Alzheimer disease. Sixty-five subjects randomly assigned to treatment group were tested at baseline and end of treatment. Subjects' mean Mini-Mental State Examination score was 10.83; mean age was 87. Treatment was given for 30 minutes three times a week for 16 weeks. Subjects in the assisted walking group declined 20.9% in functional mobility; the conversation group declined 18.8%. The combined walking and conversation treatment group declined only 2.5%. These differences in outcome were significant and appear to have been affected by differences in treatment fidelity. Subjects in the conversation treatment group completed 90% of intended treatment compared with 75% in the combined group and only 57% in the assisted walking group. Failure to treat was due to subject refusal and physical illness. The conversation component of the combined walking and conversation treatment intervention appears to have improved compliance with the intervention, thereby improving treatment outcome. Results indicate that assisted walking with conversation can contribute to maintenance of functional mobility in institutionalized populations with Alzheimer disease. Staff assigned to this task should be prepared to use effective communication strategies to gain acceptance of the intervention.</a:t>
            </a:r>
          </a:p>
          <a:p>
            <a:r>
              <a:t>PMID: 11186596</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noRot="1" noChangeAspect="1"/>
          </p:cNvSpPr>
          <p:nvPr>
            <p:ph type="sldImg"/>
          </p:nvPr>
        </p:nvSpPr>
        <p:spPr>
          <a:prstGeom prst="rect">
            <a:avLst/>
          </a:prstGeom>
        </p:spPr>
        <p:txBody>
          <a:bodyPr/>
          <a:lstStyle/>
          <a:p>
            <a:endParaRPr/>
          </a:p>
        </p:txBody>
      </p:sp>
      <p:sp>
        <p:nvSpPr>
          <p:cNvPr id="646" name="Shape 646"/>
          <p:cNvSpPr>
            <a:spLocks noGrp="1"/>
          </p:cNvSpPr>
          <p:nvPr>
            <p:ph type="body" sz="quarter" idx="1"/>
          </p:nvPr>
        </p:nvSpPr>
        <p:spPr>
          <a:prstGeom prst="rect">
            <a:avLst/>
          </a:prstGeom>
        </p:spPr>
        <p:txBody>
          <a:bodyPr/>
          <a:lstStyle/>
          <a:p>
            <a:r>
              <a:t>Fluoride free and aluminium free</a:t>
            </a:r>
          </a:p>
          <a:p>
            <a:endParaRPr/>
          </a:p>
          <a:p>
            <a:r>
              <a:t>doi: 10.3305/nh.2015.32.sup2.10319.</a:t>
            </a:r>
          </a:p>
          <a:p>
            <a:r>
              <a:t>Millán González A, Martínez García R, Serrano Parra D, Nieto López M. Influence of oral intake of water in improving memory and visual acuity. Nutr Hosp. 2015 Dec 1;32 Suppl 2:10319.</a:t>
            </a:r>
          </a:p>
          <a:p>
            <a:endParaRPr/>
          </a:p>
          <a:p>
            <a:r>
              <a:t>Author information</a:t>
            </a:r>
          </a:p>
          <a:p>
            <a:endParaRPr/>
          </a:p>
          <a:p>
            <a:endParaRPr/>
          </a:p>
          <a:p>
            <a:r>
              <a:t>PMID: 26615289 </a:t>
            </a:r>
          </a:p>
          <a:p>
            <a:r>
              <a:t>                                 Influence of oral intake of water in improving memory and visual acuity</a:t>
            </a:r>
          </a:p>
          <a:p>
            <a:r>
              <a:t>A. Millán González, RM. Martínez García, D. Serrano Parra, M. Nieto López.</a:t>
            </a:r>
          </a:p>
          <a:p>
            <a:r>
              <a:t>Department of Nursing, Physiotherapy and Occupational Therapy. Faculty of Nursing. Castilla La Mancha University. Spain.</a:t>
            </a:r>
          </a:p>
          <a:p>
            <a:r>
              <a:t>Introduction: Water is an essential nutrient since it intervenes in the major metabolic functions of the hu- man body, being necessary to the proper functioning of our brain. A decrease in water intake is associat- ed with states of confusion, irritability, lethargy and cognitive function loss. Brain’s dehydration hurts (lower level of neurotransmitters) nerve transmission and decreases blood circulation in brain what may affect to mental performance. People with a proper hydration have better scores on intelligence tests.</a:t>
            </a:r>
          </a:p>
          <a:p>
            <a:r>
              <a:t>39</a:t>
            </a:r>
          </a:p>
          <a:p>
            <a:r>
              <a:t> </a:t>
            </a:r>
          </a:p>
          <a:p>
            <a:r>
              <a:t>                                Objetive: The main objective of this study is to know the relationship between water intake/hydration of a group of University students and their cognitive function.</a:t>
            </a:r>
          </a:p>
          <a:p>
            <a:r>
              <a:t>Method: This information was collected from personal data (age, sex, and tobacco use), anthropometric mea- surements (weight, height, BMI -body mass index-), fluid intake, physical activity, and a measurement of in- telligence test to fifty students (WAIS test with a total of thirty-six variables for each of the subjects).</a:t>
            </a:r>
          </a:p>
          <a:p>
            <a:r>
              <a:t>Results: It was observed a statistically significant rela- tionship between water consumption of youths and their visual acuity/memory, as well as better scores in the in- tellectual quotient.</a:t>
            </a:r>
          </a:p>
          <a:p>
            <a:r>
              <a:t>Conclusions: A higher level of hydration can cause a beneficial effect on the information systems of memory and visual acuity, contributing to the improvement of the intellectual quotient.</a:t>
            </a:r>
          </a:p>
          <a:p>
            <a:r>
              <a:t>Key words: hydration, cognition, memory, intellectual quotient. DOI:10.3305/nh.2015.32.sup2.10319</a:t>
            </a:r>
          </a:p>
          <a:p>
            <a:endParaRPr/>
          </a:p>
          <a:p>
            <a:endParaRPr/>
          </a:p>
          <a:p>
            <a:r>
              <a:t>Sawka MN, Cheuvront SN, Carter R 3rd. Human water needs. Nutr Rev. 2005 Jun;63(6 Pt 2):S30-9.</a:t>
            </a:r>
          </a:p>
          <a:p>
            <a:endParaRPr/>
          </a:p>
          <a:p>
            <a:r>
              <a:t>Author information</a:t>
            </a:r>
          </a:p>
          <a:p>
            <a:endParaRPr/>
          </a:p>
          <a:p>
            <a:endParaRPr/>
          </a:p>
          <a:p>
            <a:r>
              <a:t>Abstract</a:t>
            </a:r>
          </a:p>
          <a:p>
            <a:r>
              <a:t>Healthy humans regulate daily water balance remarkably well across their lifespan despite changes in biological development and exposure to stressors on hydration status. Acute or chronic body water deficits result when intakes are reduced or losses increase, but day-to-day hydration is generally well maintained so long as food and fluid are readily available. Total water intake includes drinking water, water in beverages, and water in food. Daily water needs determined from fluid balance, water turnover, or consumption studies provide similar values for a given set of conditions. A daily water intake of 3.7 L for adult men and 2.7 L for adult women meets the needs of the vast majority of persons. However, strenuous physical exercise and heat stress can greatly increase daily water needs, and the individual variability between athletes can be substantial.</a:t>
            </a:r>
          </a:p>
          <a:p>
            <a:r>
              <a:t>PMID: 16028570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noRot="1" noChangeAspect="1"/>
          </p:cNvSpPr>
          <p:nvPr>
            <p:ph type="sldImg"/>
          </p:nvPr>
        </p:nvSpPr>
        <p:spPr>
          <a:prstGeom prst="rect">
            <a:avLst/>
          </a:prstGeom>
        </p:spPr>
        <p:txBody>
          <a:bodyPr/>
          <a:lstStyle/>
          <a:p>
            <a:endParaRPr/>
          </a:p>
        </p:txBody>
      </p:sp>
      <p:sp>
        <p:nvSpPr>
          <p:cNvPr id="653" name="Shape 653"/>
          <p:cNvSpPr>
            <a:spLocks noGrp="1"/>
          </p:cNvSpPr>
          <p:nvPr>
            <p:ph type="body" sz="quarter" idx="1"/>
          </p:nvPr>
        </p:nvSpPr>
        <p:spPr>
          <a:prstGeom prst="rect">
            <a:avLst/>
          </a:prstGeom>
        </p:spPr>
        <p:txBody>
          <a:bodyPr/>
          <a:lstStyle/>
          <a:p>
            <a:r>
              <a:t>doi: 10.2147/CIA.S44005. Epub 2013 May 16.</a:t>
            </a:r>
          </a:p>
          <a:p>
            <a:r>
              <a:t>Koike Y, Kondo H, Kondo S, Takagi M, Kano Y. Effect of a steam foot spa on geriatric inpatients with cognitive impairment: a pilot study. Clin Interv Aging. 2013;8:543-8.</a:t>
            </a:r>
          </a:p>
          <a:p>
            <a:endParaRPr/>
          </a:p>
          <a:p>
            <a:r>
              <a:t>Author information</a:t>
            </a:r>
          </a:p>
          <a:p>
            <a:endParaRPr/>
          </a:p>
          <a:p>
            <a:endParaRPr/>
          </a:p>
          <a:p>
            <a:r>
              <a:t>Abstract</a:t>
            </a:r>
          </a:p>
          <a:p>
            <a:r>
              <a:t>PURPOSE:</a:t>
            </a:r>
          </a:p>
          <a:p>
            <a:r>
              <a:t>To investigate whether a steam foot spa improves cognitive impairment in geriatric inpatients.</a:t>
            </a:r>
          </a:p>
          <a:p>
            <a:r>
              <a:t>METHODS:</a:t>
            </a:r>
          </a:p>
          <a:p>
            <a:r>
              <a:t>Geriatric inpatients with cognitive impairment were given a steam foot spa treatment at 42°C for 20 minutes for 2 weeks (5 days/week). Physiological indicators such as blood pressure, percutaneous oxygen saturation, pulse, tympanic temperature, and sleep time and efficiency were assessed. Cognitive function and behavioral and psychological symptoms of dementia were assessed using the Mini-Mental State Examination, Dementia Mood Assessment Scale, and Dementia Behavior Disturbance scale.</a:t>
            </a:r>
          </a:p>
          <a:p>
            <a:r>
              <a:t>RESULTS:</a:t>
            </a:r>
          </a:p>
          <a:p>
            <a:r>
              <a:t>Significant decreases in systolic (P &lt; 0.01) and diastolic blood pressure (P &lt; 0.05) along with a significant increase in tympanic temperature (P &lt; 0.01) were observed after the steam foot spas. A significant improvement was seen in the Mini-Mental State Examination score (P &lt; 0.01) and the overall dementia severity items in Dementia Mood Assessment Scale (P &lt; 0.05).</a:t>
            </a:r>
          </a:p>
          <a:p>
            <a:r>
              <a:t>LIMITATIONS:</a:t>
            </a:r>
          </a:p>
          <a:p>
            <a:r>
              <a:t>Japanese people are very fond of foot baths. However, it is difficult to understand why inpatients cannot receive steam foot baths. In this study, a control group was not used. Raters and enforcers were not blinded.</a:t>
            </a:r>
          </a:p>
          <a:p>
            <a:r>
              <a:t>CONCLUSION:</a:t>
            </a:r>
          </a:p>
          <a:p>
            <a:r>
              <a:t>The results of this pilot study suggest that steam foot spas mitigate cognitive impairment in geriatric inpatients.</a:t>
            </a:r>
          </a:p>
          <a:p>
            <a:r>
              <a:t>KEYWORDS:</a:t>
            </a:r>
          </a:p>
          <a:p>
            <a:r>
              <a:t>cognitive impairment; geriatric inpatients; steam foot spa; tympanic temperature</a:t>
            </a:r>
          </a:p>
          <a:p>
            <a:r>
              <a:t>PMID: 23717038</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endParaRPr/>
          </a:p>
          <a:p>
            <a:r>
              <a:t>Wang HX, Karp A, Winblad B, Fratiglioni L. Late-life engagement in social and leisure activities is associated with a decreased risk of dementia: a longitudinal study from the Kungsholmen project. Am J Epidemiol. 2002 Jun 15;155(12):1081-7.</a:t>
            </a:r>
          </a:p>
          <a:p>
            <a:endParaRPr/>
          </a:p>
          <a:p>
            <a:r>
              <a:t>Author information</a:t>
            </a:r>
          </a:p>
          <a:p>
            <a:endParaRPr/>
          </a:p>
          <a:p>
            <a:endParaRPr/>
          </a:p>
          <a:p>
            <a:r>
              <a:t>Abstract</a:t>
            </a:r>
          </a:p>
          <a:p>
            <a:r>
              <a:t>Recent findings suggest that a rich social network may decrease the risk of developing dementia. The authors hypothesized that such a protective effect may be due to social interaction and intellectual stimulation. To test this hypothesis, data from the 1987-1996 Kungsholmen Project, a longitudinal population-based study carried out in a central area of Stockholm, Sweden, were used to examine whether engagement in different activities 6.4 years before dementia diagnosis was related to a decreased incidence of dementia. Dementia cases were diagnosed by specialists according to Diagnostic and Statistical Manual of Mental Disorders, Third Edition, Revised, criteria. After adjustment for age, sex, education, cognitive functioning, comorbidity, depressive symptoms, and physical functioning at the first examination, frequent (daily-weekly) engagement in mental, social, or productive activities was inversely related to dementia incidence. Adjusted relative risks for mental, social, and productive activities were 0.54 (95% confidence interval (CI): 0.34, 0.87), 0.58 (95% CI: 0.37, 0.91), and 0.58 (95% CI: 0.38, 0.91), respectively. Similar results were found when these three factors were analyzed together in the same model. Results suggest that stimulating activity, either mentally or socially oriented, may protect against dementia, indicating that both social interaction and intellectual stimulation may be relevant to preserving mental functioning in the elderly.</a:t>
            </a:r>
          </a:p>
          <a:p>
            <a:r>
              <a:t>PMID: 12048221</a:t>
            </a:r>
          </a:p>
          <a:p>
            <a:endParaRPr/>
          </a:p>
          <a:p>
            <a:endParaRPr/>
          </a:p>
          <a:p>
            <a:r>
              <a:t>Verghese J, Lipton RB, Katz MJ, Hall CB, Derby CA, Kuslansky G, Ambrose AF, Sliwinski M, Buschke H. Leisure activities and the risk of dementia in the elderly. N Engl J Med. 2003 Jun 19;348(25):2508-16.</a:t>
            </a:r>
          </a:p>
          <a:p>
            <a:endParaRPr/>
          </a:p>
          <a:p>
            <a:r>
              <a:t>Author information</a:t>
            </a:r>
          </a:p>
          <a:p>
            <a:endParaRPr/>
          </a:p>
          <a:p>
            <a:endParaRPr/>
          </a:p>
          <a:p>
            <a:r>
              <a:t>Abstract</a:t>
            </a:r>
          </a:p>
          <a:p>
            <a:r>
              <a:t>BACKGROUND:</a:t>
            </a:r>
          </a:p>
          <a:p>
            <a:r>
              <a:t>Participation in leisure activities has been associated with a lower risk of dementia. It is unclear whether increased participation in leisure activities lowers the risk of dementia or participation in leisure activities declines during the preclinical phase of dementia.</a:t>
            </a:r>
          </a:p>
          <a:p>
            <a:r>
              <a:t>METHODS:</a:t>
            </a:r>
          </a:p>
          <a:p>
            <a:r>
              <a:t>We examined the relation between leisure activities and the risk of dementia in a prospective cohort of 469 subjects older than 75 years of age who resided in the community and did not have dementia at base line. We examined the frequency of participation in leisure activities at enrollment and derived cognitive-activity and physical-activity scales in which the units of measure were activity-days per week. Cox proportional-hazards analysis was used to evaluate the risk of dementia according to the base-line level of participation in leisure activities, with adjustment for age, sex, educational level, presence or absence of chronic medical illnesses, and base-line cognitive status.</a:t>
            </a:r>
          </a:p>
          <a:p>
            <a:r>
              <a:t>RESULTS:</a:t>
            </a:r>
          </a:p>
          <a:p>
            <a:r>
              <a:t>Over a median follow-up period of 5.1 years, dementia developed in 124 subjects (Alzheimer's disease in 61 subjects, vascular dementia in 30, mixed dementia in 25, and other types of dementia in 8). Among leisure activities, reading, playing board games, playing musical instruments, and dancing were associated with a reduced risk of dementia. A one-point increment in the cognitive-activity score was significantly associated with a reduced risk of dementia (hazard ratio, 0.93 [95 percent confidence interval, 0.90 to 0.97]), but a one-point increment in the physical-activity score was not (hazard ratio, 1.00). The association with the cognitive-activity score persisted after the exclusion of the subjects with possible preclinical dementia at base line. Results were similar for Alzheimer's disease and vascular dementia. In linear mixed models, increased participation in cognitive activities at base line was associated with reduced rates of decline in memory.</a:t>
            </a:r>
          </a:p>
          <a:p>
            <a:r>
              <a:t>CONCLUSIONS:</a:t>
            </a:r>
          </a:p>
          <a:p>
            <a:r>
              <a:t>Participation in leisure activities is associated with a reduced risk of dementia, even after adjustment for base-line cognitive status and after the exclusion of subjects with possible preclinical dementia. Controlled trials are needed to assess the protective effect of cognitive leisure activities on the risk of dementia.</a:t>
            </a:r>
          </a:p>
          <a:p>
            <a:r>
              <a:t>Copyright 2003 Massachusetts Medical Society</a:t>
            </a:r>
          </a:p>
          <a:p>
            <a:r>
              <a:t>Comment in</a:t>
            </a:r>
          </a:p>
          <a:p>
            <a:r>
              <a:t>		Use it or lose it--do effortful mental activities protect against dementia? [N Engl J Med. 2003]</a:t>
            </a:r>
          </a:p>
          <a:p>
            <a:r>
              <a:t>		Leisure activities and the risk of dementia. [N Engl J Med. 2003]</a:t>
            </a:r>
          </a:p>
          <a:p>
            <a:r>
              <a:t>		Leisure activities and the risk of dementia. [N Engl J Med. 2003]</a:t>
            </a:r>
          </a:p>
          <a:p>
            <a:r>
              <a:t>PMID: 12815136 </a:t>
            </a:r>
          </a:p>
          <a:p>
            <a:endParaRPr/>
          </a:p>
          <a:p>
            <a:r>
              <a:t>Neurobiol Learn Mem. 2007 Oct;88(3):277-94. Epub 2007 Aug 21.</a:t>
            </a:r>
          </a:p>
          <a:p>
            <a:r>
              <a:t>Enhanced cognitive activity--over and above social or physical activity--is required to protect Alzheimer's mice against cognitive impairment, reduce Abeta deposition, and increase synaptic immunoreactivity.</a:t>
            </a:r>
          </a:p>
          <a:p>
            <a:r>
              <a:t>Cracchiolo JR1, Mori T, Nazian SJ, Tan J, Potter H, Arendash GW.</a:t>
            </a:r>
          </a:p>
          <a:p>
            <a:r>
              <a:t>Author information</a:t>
            </a:r>
          </a:p>
          <a:p>
            <a:endParaRPr/>
          </a:p>
          <a:p>
            <a:endParaRPr/>
          </a:p>
          <a:p>
            <a:r>
              <a:t>Abstract</a:t>
            </a:r>
          </a:p>
          <a:p>
            <a:r>
              <a:t>Although social, physical, and cognitive activities have each been suggested to reduce the risk of Alzheimer's disease (AD), epidemiologic studies cannot determine which activity or combination of activities is most important. To address this question, mutant APP transgenic AD mice were reared long-term in one of four housing conditions (impoverished, social, social+physical, or complete enrichment) from 1(1/2) through 9 months of age. Thus, a stepwise layering of social, physical, and enhanced cognitive activity was created. Behavioral evaluation in a full battery of sensorimotor, anxiety, and cognitive tasks was carried out during the final 5 weeks of housing. Only AD mice raised in complete enrichment (i.e., enhanced cognitive activity) showed: (1) protection against cognitive impairment, (2) decreased brain beta-amyloid deposition, and (3) increased hippocampal synaptic immunoreactivity. The protection provided by enhanced cognitive activity spanned multiple cognitive domains (working memory, reference learning, and recognition/identification). Cognitive and neurohistologic benefits of complete enrichment occurred without any changes in blood cytokine or corticosterone levels, suggesting that enrichment-dependent mechanisms do not involve changes in the inflammatory response or stress levels, respectively. These results indicate that the enhanced cognitive activity of complete enrichment is required for cognitive and neurologic benefit to AD mice-physical and/or social activity are insufficient. Thus, our data suggest that humans who emphasize a high lifelong level of cognitive activity (over and above social and physical activities) will attain the maximal environmental protection against AD.</a:t>
            </a:r>
          </a:p>
          <a:p>
            <a:r>
              <a:t>PMID: 17714960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t>Association cortex.</a:t>
            </a:r>
          </a:p>
          <a:p>
            <a:endParaRPr/>
          </a:p>
          <a:p>
            <a:r>
              <a:t>West Indian Med J. 2002 Sep;51(3):143-7.</a:t>
            </a:r>
          </a:p>
          <a:p>
            <a:r>
              <a:t>Learning may provide neuroprotection against dementia.</a:t>
            </a:r>
          </a:p>
          <a:p>
            <a:r>
              <a:t>Youssef FF1, Addae JI.</a:t>
            </a:r>
          </a:p>
          <a:p>
            <a:r>
              <a:t>Author information</a:t>
            </a:r>
          </a:p>
          <a:p>
            <a:endParaRPr/>
          </a:p>
          <a:p>
            <a:endParaRPr/>
          </a:p>
          <a:p>
            <a:r>
              <a:t>Abstract</a:t>
            </a:r>
          </a:p>
          <a:p>
            <a:r>
              <a:t>A number of studies attempting to identify specific risk factors for dementia have noted an inverse relationship between educational background and the likelihood of developing dementia. This idea has been somewhat controversial as educational background can introduce a number of confounding factors that generally affect health and lifestyle. Despite these reservations, there is mounting evidence to support the concept of education (or increased mental activity) producing a functional reserve in the brain, a process that provides some protection against the clinical manifestation of dementia. Long-term potentiation (LTP) is a recognized neural correlate of learning and memory. We have shown recently that LTP reduces the sensitivity of hippocampal neurons to agonists of the neurotransmitter glutamate; additionally, we have reported that LTP protects the neurons from the effects of acute hypoxia. Given that the effect of hypoxia on neurons involves over-stimulation by glutamate, and hypoxia has been implicated in the aetio-pathology of some types of dementia, our observations suggest that LTP has a protective effect on neuronal tissue. Such an interaction offers a physiological basis for the epidemiological evidence that lifelong learning can protect a person from some types of dementia.</a:t>
            </a:r>
          </a:p>
          <a:p>
            <a:r>
              <a:t>PMID: 12501538</a:t>
            </a:r>
          </a:p>
          <a:p>
            <a:endParaRPr/>
          </a:p>
          <a:p>
            <a:r>
              <a:t>Procedia - Social and Behavioral Sciences</a:t>
            </a:r>
          </a:p>
          <a:p>
            <a:r>
              <a:t>Volume 128, 22 April 2014, Pages 4-9</a:t>
            </a:r>
          </a:p>
          <a:p>
            <a:r>
              <a:t>open access</a:t>
            </a:r>
          </a:p>
          <a:p>
            <a:endParaRPr/>
          </a:p>
          <a:p>
            <a:r>
              <a:t>Lifelong Learning as a Tool in Combating Age-related Dementia and Activating the Potential of Seniors: “WISE” – Designing a Project of Integrated Educational Interventions During Third Age☆</a:t>
            </a:r>
          </a:p>
          <a:p>
            <a:r>
              <a:t>Author links open overlay panel</a:t>
            </a:r>
          </a:p>
          <a:p>
            <a:r>
              <a:t>Eugenia A.Panitsides</a:t>
            </a:r>
          </a:p>
          <a:p>
            <a:r>
              <a:t>Show more</a:t>
            </a:r>
          </a:p>
          <a:p>
            <a:r>
              <a:t>https://doi.org/10.1016/j.sbspro.2014.03.109</a:t>
            </a:r>
          </a:p>
          <a:p>
            <a:r>
              <a:t>Get rights and content</a:t>
            </a:r>
          </a:p>
          <a:p>
            <a:r>
              <a:t>Under a Creative Commons license</a:t>
            </a:r>
          </a:p>
          <a:p>
            <a:endParaRPr/>
          </a:p>
          <a:p>
            <a:endParaRPr/>
          </a:p>
          <a:p>
            <a:endParaRPr/>
          </a:p>
          <a:p>
            <a:r>
              <a:t>Abstract</a:t>
            </a:r>
          </a:p>
          <a:p>
            <a:r>
              <a:t>Taking into consideration that European Union's population is ageing faster than in most other world regions, combating age- related mental decline along with activating the potential of the elderly is a crucial component of enabling long-term growth and enhancing social cohesion. Hence, an integrated framework has been designed to address the above challenges by providing for interventions at a dual level: a) develop and implement educational interventions on seniors’ (65+) cognitive stimulation, and b) train seniors to act as educators in delivering cognitive-based interventions, multiplying the spill-over effect of the original intervention and generating wider benefits at economic and social levels.\</a:t>
            </a:r>
          </a:p>
          <a:p>
            <a:endParaRPr/>
          </a:p>
          <a:p>
            <a:r>
              <a:t>J Alzheimers Dis. 2003 Apr;5(2):91-104.</a:t>
            </a:r>
          </a:p>
          <a:p>
            <a:r>
              <a:t>Neuroprotective role of learning in dementia: a biological explanation.</a:t>
            </a:r>
          </a:p>
          <a:p>
            <a:r>
              <a:t>Addae JI1, Youssef FF, Stone TW.</a:t>
            </a:r>
          </a:p>
          <a:p>
            <a:r>
              <a:t>Author information</a:t>
            </a:r>
          </a:p>
          <a:p>
            <a:endParaRPr/>
          </a:p>
          <a:p>
            <a:endParaRPr/>
          </a:p>
          <a:p>
            <a:r>
              <a:t>Abstract</a:t>
            </a:r>
          </a:p>
          <a:p>
            <a:r>
              <a:t>Several epidemiological studies have found an association between low educational level (or low cognitively demanding occupations) and dementia. Although other studies have not found evidence to support such an association, there has been a general trend toward a "use it or lose it" concept which attempts to promote a neuroprotective role of intellectual activity against the development of dementia. Formation of amyloid-beta peptide (Abeta) in the brain plays a key role in the development of Alzheimer's disease whilst glutamate has been implicated in the pathophysiology of a number of neurological disorders including Alzheimer's disease and vascular dementia. Abeta can mediate neurodegeneration by a complex interaction of neurodegenerative processes that involve increasing extracellular concentration of glutamate, increasing intracellular Ca2+ concentration, and apoptosis. Long-term potentiation (LTP, a biological correlate of learning and memory) increases the sensitivity of hippocampal neurons to synaptically released glutamate whilst decreasing responses of neurons to bath applied glutamate receptor agonists and to hypoxia/ischemia in vitro. The effects of LTP are likely to involve changes in intracellular Ca2+ concentration. Based on these findings we are proposing that the LTP-induced neuroprotection in vitro may help explain the epidemiological evidence of a possible neuroprotective role of high intellectual activity against dementia.</a:t>
            </a:r>
          </a:p>
          <a:p>
            <a:r>
              <a:t>PMID: 12719627</a:t>
            </a:r>
          </a:p>
          <a:p>
            <a:endParaRPr/>
          </a:p>
          <a:p>
            <a:r>
              <a:t>doi: 10.1212/WNL.0b013e31829c5e8a. Epub 2013 Jul 3.</a:t>
            </a:r>
          </a:p>
          <a:p>
            <a:r>
              <a:t>Wilson RS, Boyle PA, Yu L, Barnes LL, Schneider JA, Bennett DA. Life-span cognitive activity, neuropathologic burden, and cognitive aging. Neurology. 2013 Jul 23;81(4):314-21.</a:t>
            </a:r>
          </a:p>
          <a:p>
            <a:endParaRPr/>
          </a:p>
          <a:p>
            <a:r>
              <a:t>Author information</a:t>
            </a:r>
          </a:p>
          <a:p>
            <a:endParaRPr/>
          </a:p>
          <a:p>
            <a:endParaRPr/>
          </a:p>
          <a:p>
            <a:r>
              <a:t>Abstract</a:t>
            </a:r>
          </a:p>
          <a:p>
            <a:r>
              <a:t>OBJECTIVE:</a:t>
            </a:r>
          </a:p>
          <a:p>
            <a:r>
              <a:t>To test the hypothesis that cognitive activity across the life span is related to late-life cognitive decline not linked to common neuropathologic disorders.</a:t>
            </a:r>
          </a:p>
          <a:p>
            <a:r>
              <a:t>METHODS:</a:t>
            </a:r>
          </a:p>
          <a:p>
            <a:r>
              <a:t>On enrollment, older participants in a longitudinal clinical-pathologic cohort study rated late-life (i.e., current) and early-life participation in cognitively stimulating activities. After a mean of 5.8 years of annual cognitive function testing, 294 individuals had died and undergone neuropathologic examination. Chronic gross infarcts, chronic microscopic infarcts, and neocortical Lewy bodies were identified, and measures of β-amyloid burden and tau-positive tangle density in multiple brain regions were derived.</a:t>
            </a:r>
          </a:p>
          <a:p>
            <a:r>
              <a:t>RESULTS:</a:t>
            </a:r>
          </a:p>
          <a:p>
            <a:r>
              <a:t>In a mixed-effects model adjusted for age at death, sex, education, gross and microscopic infarction, neocortical Lewy bodies, amyloid burden, and tangle density, more frequent late-life cognitive activity (estimate = 0.028, standard error [SE] = 0.008, p &lt; 0.001) and early-life cognitive activity (estimate = 0.034, SE = 0.013, p = 0.008) were each associated with slower cognitive decline. The 2 measures together accounted for 14% of the residual variability in cognitive decline not related to neuropathologic burden. The early-life-activity association was attributable to cognitive activity in childhood (estimate = 0.027, SE = 0.012, p = 0.026) and middle age (estimate = 0.029, SE = 0.013, p = 0.025) but not young adulthood (estimate = -0.020, SE = 0.014, p = 0.163).</a:t>
            </a:r>
          </a:p>
          <a:p>
            <a:r>
              <a:t>CONCLUSIONS:</a:t>
            </a:r>
          </a:p>
          <a:p>
            <a:r>
              <a:t>More frequent cognitive activity across the life span has an association with slower late-life cognitive decline that is independent of common neuropathologic conditions, consistent with the cognitive reserve hypothesis.</a:t>
            </a:r>
          </a:p>
          <a:p>
            <a:r>
              <a:t>Comment in</a:t>
            </a:r>
          </a:p>
          <a:p>
            <a:r>
              <a:t>		Cognitively stimulating activities to keep dementia at bay. [Neurology. 2013]</a:t>
            </a:r>
          </a:p>
          <a:p>
            <a:r>
              <a:t>		More evidence for the benefits of cognitive activity over the lifespan. [Evid Based Med. 2014]</a:t>
            </a:r>
          </a:p>
          <a:p>
            <a:r>
              <a:t>PMID: 23825173 </a:t>
            </a:r>
          </a:p>
          <a:p>
            <a:endParaRPr/>
          </a:p>
          <a:p>
            <a:endParaRPr/>
          </a:p>
          <a:p>
            <a:r>
              <a:t>Scalco MZ, van Reekum R. Prevention of Alzheimer disease. Encouraging evidence. Can Fam Physician. 2006 Feb;52:200-7.</a:t>
            </a:r>
          </a:p>
          <a:p>
            <a:endParaRPr/>
          </a:p>
          <a:p>
            <a:r>
              <a:t>Author information</a:t>
            </a:r>
          </a:p>
          <a:p>
            <a:endParaRPr/>
          </a:p>
          <a:p>
            <a:endParaRPr/>
          </a:p>
          <a:p>
            <a:r>
              <a:t>Abstract</a:t>
            </a:r>
          </a:p>
          <a:p>
            <a:r>
              <a:t>OBJECTIVE:</a:t>
            </a:r>
          </a:p>
          <a:p>
            <a:r>
              <a:t>To review the evidence regarding prevention of Alzheimer disease (AD) in order to highlight the role of family medicine.</a:t>
            </a:r>
          </a:p>
          <a:p>
            <a:r>
              <a:t>QUALITY OF EVIDENCE:</a:t>
            </a:r>
          </a:p>
          <a:p>
            <a:r>
              <a:t>Most of the evidence relating to prevention of AD is derived from observational (cross-sectional, case-control, or longitudinal) studies. Evidence from randomized controlled trials (RCTs) is available only for blood pressure control and for hormone replacement therapy for menopausal women.</a:t>
            </a:r>
          </a:p>
          <a:p>
            <a:r>
              <a:t>MAIN MESSAGE:</a:t>
            </a:r>
          </a:p>
          <a:p>
            <a:r>
              <a:t>Many preventive approaches to AD have been identified, but no RCTs support their efficacy. Evidence from RCTs supports the effectiveness of blood pressure control in reducing incidence of AD, but demonstrates that postmenopausal women's use of estrogen is ineffective in reducing it. Observational studies suggest that some preventive approaches, such as healthy lifestyle, ongoing education, regular physical activity, and cholesterol control, play a role in prevention of AD. These approaches can and should be used for every patient because they carry no significant risk. Currently, no effective pharmacologic interventions have been researched enough to support their use in prevention of AD.</a:t>
            </a:r>
          </a:p>
          <a:p>
            <a:r>
              <a:t>CONCLUSION:</a:t>
            </a:r>
          </a:p>
          <a:p>
            <a:r>
              <a:t>Health professionals should educate patients, especially patients at higher risk of AD, about preventive strategies and potentially modifiable risk factors.</a:t>
            </a:r>
          </a:p>
          <a:p>
            <a:r>
              <a:t>Comment in</a:t>
            </a:r>
          </a:p>
          <a:p>
            <a:r>
              <a:t>		Maximizing available time. Family doctors' challenges with dementia. [Can Fam Physician. 2006]</a:t>
            </a:r>
          </a:p>
          <a:p>
            <a:r>
              <a:t>PMID: 16529393</a:t>
            </a:r>
          </a:p>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r>
              <a:t>doi: 10.1016/j.trci.2017.04.008. eCollection 2017 Sep.</a:t>
            </a:r>
          </a:p>
          <a:p>
            <a:r>
              <a:t>Hampstead BM, Sathian K, Bikson M, Stringer AY. Combined mnemonic strategy training and high-definition transcranial direct current stimulation for memory deficits in mild cognitive impairment. Alzheimers Dement (N Y). 2017 May 15;3(3):459-470.</a:t>
            </a:r>
          </a:p>
          <a:p>
            <a:endParaRPr/>
          </a:p>
          <a:p>
            <a:r>
              <a:t>Author information</a:t>
            </a:r>
          </a:p>
          <a:p>
            <a:endParaRPr/>
          </a:p>
          <a:p>
            <a:endParaRPr/>
          </a:p>
          <a:p>
            <a:r>
              <a:t>Abstract</a:t>
            </a:r>
          </a:p>
          <a:p>
            <a:r>
              <a:t>INTRODUCTION:</a:t>
            </a:r>
          </a:p>
          <a:p>
            <a:r>
              <a:t>Memory deficits characterize Alzheimer's dementia and the clinical precursor stage known as mild cognitive impairment. Nonpharmacologic interventions hold promise for enhancing functioning in these patients, potentially delaying functional impairment that denotes transition to dementia. Previous findings revealed that mnemonic strategy training (MST) enhances long-term retention of trained stimuli and is accompanied by increased blood oxygen level-dependent signal in the lateral frontal and parietal cortices as well as in the hippocampus. The present study was designed to enhance MST generalization, and the range of patients who benefit, via concurrent delivery of transcranial direct current stimulation (tDCS).</a:t>
            </a:r>
          </a:p>
          <a:p>
            <a:r>
              <a:t>METHODS:</a:t>
            </a:r>
          </a:p>
          <a:p>
            <a:r>
              <a:t>This protocol describes a prospective, randomized controlled, four-arm, double-blind study targeting memory deficits in those with mild cognitive impairment. Once randomized, participants complete five consecutive daily sessions in which they receive either active or sham high definition tDCS over the left lateral prefrontal cortex, a region known to be important for successful memory encoding and that has been engaged by MST. High definition tDCS (active or sham) will be combined with either MST or autobiographical memory recall (comparable to reminiscence therapy). Participants undergo memory testing using ecologically relevant measures and functional magnetic resonance imaging before and after these treatment sessions as well as at a 3-month follow-up. Primary outcome measures include face-name and object-location association tasks. Secondary outcome measures include self-report of memory abilities as well as a spatial navigation task (near transfer) and prose memory (medication instructions; far transfer). Changes in functional magnetic resonance imaging will be evaluated during both task performance and the resting-state using activation and connectivity analyses.</a:t>
            </a:r>
          </a:p>
          <a:p>
            <a:r>
              <a:t>DISCUSSION:</a:t>
            </a:r>
          </a:p>
          <a:p>
            <a:r>
              <a:t>The results will provide important information about the efficacy of cognitive and neuromodulatory techniques as well as the synergistic interaction between these promising approaches. Exploratory results will examine patient characteristics that affect treatment efficacy, thereby identifying those most appropriate for intervention.</a:t>
            </a:r>
          </a:p>
          <a:p>
            <a:r>
              <a:t>KEYWORDS:</a:t>
            </a:r>
          </a:p>
          <a:p>
            <a:r>
              <a:t>Aging; Alzheimer's disease; Cognitive rehabilitation; Cognitive training; Dementia; Learning; Memory; Neuromodulation; Neurorehabilitation; Neurostimulation; fMRI; tDCS</a:t>
            </a:r>
          </a:p>
          <a:p>
            <a:r>
              <a:t>PMID: 29067352 </a:t>
            </a:r>
          </a:p>
          <a:p>
            <a:endParaRPr/>
          </a:p>
          <a:p>
            <a:r>
              <a:t>Alzheimers Dement (N Y). 2016 Sep 15;2(4):241-249. doi: 10.1016/j.trci.2016.08.004. eCollection 2016 Nov.</a:t>
            </a:r>
          </a:p>
          <a:p>
            <a:r>
              <a:t>Mnemonic strategy training of the elderly at risk for dementia enhances integration of information processing via cross-frequency coupling.</a:t>
            </a:r>
          </a:p>
          <a:p>
            <a:r>
              <a:t>Dimitriadis SI1,2,3,4, Tarnanas I5,6, Wiederhold M7, Wiederhold B8, Tsolaki M6, Fleisch E5,9.</a:t>
            </a:r>
          </a:p>
          <a:p>
            <a:r>
              <a:t>Author information</a:t>
            </a:r>
          </a:p>
          <a:p>
            <a:endParaRPr/>
          </a:p>
          <a:p>
            <a:endParaRPr/>
          </a:p>
          <a:p>
            <a:r>
              <a:t>Abstract</a:t>
            </a:r>
          </a:p>
          <a:p>
            <a:r>
              <a:t>INTRODUCTION:</a:t>
            </a:r>
          </a:p>
          <a:p>
            <a:r>
              <a:t>We sought to identify whether intensive 10-week mobile health mnemonic strategy training (MST) could shift the resting-state brain network more toward cortical-level integration, which has recently been proven to reflect the reorganization of the brain networks compensating the cognitive decline.</a:t>
            </a:r>
          </a:p>
          <a:p>
            <a:r>
              <a:t>METHODS:</a:t>
            </a:r>
          </a:p>
          <a:p>
            <a:r>
              <a:t>One hundred fifty-eight patients with mild cognitive impairment (MCI) were selected and participated in 10-week training lasting 90 min/d of memory training. They benefited from an initial and a follow-up neuropsychological evaluation and resting-state electroencephalography (EEG).</a:t>
            </a:r>
          </a:p>
          <a:p>
            <a:r>
              <a:t>RESULTS:</a:t>
            </a:r>
          </a:p>
          <a:p>
            <a:r>
              <a:t>At follow-up, MST revealed an extensive significant training effect that changed the network with an increase of synchronization between parietotemporal and frontal areas; frontalθ-parietalα2 causal strengthening as part of top-down inhibitory control; enhancement of sensorimotor connections in β band; and a general increase of cortical-level integration. More precisely, MST induced gain as an increase of the global cost efficiency (GCE) of the whole cortical network and a neuropsychological performance improvement, which was correlated with it (r = 0.32, P = .0001). The present study unfolded intervention changes based on EEG source activity via novel neuroinformatic tools for revealing intrinsic coupling modes in both amplitude-phase representations and in the mixed spectrospatiotemporal domain.</a:t>
            </a:r>
          </a:p>
          <a:p>
            <a:r>
              <a:t>DISCUSSION:</a:t>
            </a:r>
          </a:p>
          <a:p>
            <a:r>
              <a:t>Further work should identify whether the GCE enhancement of the functional cortical brain networks is a compensation mechanism to the brain network dysfunction or a more permanent neuroplasticity effect.</a:t>
            </a:r>
          </a:p>
          <a:p>
            <a:r>
              <a:t>KEYWORDS:</a:t>
            </a:r>
          </a:p>
          <a:p>
            <a:r>
              <a:t>Augmented reality; Brain plasticity; Cognitive function; Cognitive training; Intrinsic coupling modes; Older adults; Physical activity</a:t>
            </a:r>
          </a:p>
          <a:p>
            <a:r>
              <a:t>PMID: 29067311</a:t>
            </a:r>
          </a:p>
          <a:p>
            <a:endParaRPr/>
          </a:p>
          <a:p>
            <a:endParaRPr/>
          </a:p>
          <a:p>
            <a:r>
              <a:t>Psychol Aging. 1990 Mar;5(1):133-7.</a:t>
            </a:r>
          </a:p>
          <a:p>
            <a:r>
              <a:t>Learning mnemonics: roles of aging and subtle cognitive impairment.</a:t>
            </a:r>
          </a:p>
          <a:p>
            <a:r>
              <a:t>Yesavage JA1, Sheikh JI, Friedman L, Tanke E.</a:t>
            </a:r>
          </a:p>
          <a:p>
            <a:r>
              <a:t>Author information</a:t>
            </a:r>
          </a:p>
          <a:p>
            <a:endParaRPr/>
          </a:p>
          <a:p>
            <a:endParaRPr/>
          </a:p>
          <a:p>
            <a:r>
              <a:t>Abstract</a:t>
            </a:r>
          </a:p>
          <a:p>
            <a:r>
              <a:t>Previously validated methods of memory training were used in conjunction with the Folstein Mini-Mental State Examination (MMSE) to explore the relationship between complexity of learned mnemonic, aging, and subtle cognitive impairment. Subjects were 218 community-dwelling elderly. Treatment included imagery mnemonics for remembering names and faces and lists. There was a significant interaction among age, type of learning task (face-name vs. list), and improvement when controlling for MMSE score. There was also a significant interaction among MMSE score, type of learning task, and improvement when controlling for age. Scores on the more complex list-learning mnemonic were more affected by age and MMSE scores than were scores on the face-name mnemonic. Implications of the findings for cognitive training of the old old and the impaired are discussed.</a:t>
            </a:r>
          </a:p>
          <a:p>
            <a:r>
              <a:t>PMID: 2317292</a:t>
            </a:r>
          </a:p>
          <a:p>
            <a:endParaRPr/>
          </a:p>
          <a:p>
            <a:r>
              <a:t>J Gerontol Nurs. 1989 Aug;15(8):22-6.</a:t>
            </a:r>
          </a:p>
          <a:p>
            <a:r>
              <a:t>Remember when...? Using mnemonics to boost memory in the elderly.</a:t>
            </a:r>
          </a:p>
          <a:p>
            <a:r>
              <a:t>Johnston L, Gueldner SH.</a:t>
            </a:r>
          </a:p>
          <a:p>
            <a:r>
              <a:t>Abstract</a:t>
            </a:r>
          </a:p>
          <a:p>
            <a:r>
              <a:t>Memory loss associated with normal aging is frequently confused with dementia. Self-perceived memory loss can lead to social withdrawal, which can contribute to an ongoing pattern of memory impairment. Memory instruction utilizing mnemonic techniques can lead to improvement in both memory and self-esteem in the elderly. A simple, four-session mnemonics instruction program can provide an effective intervention to assist older persons in coping with memory problems.</a:t>
            </a:r>
          </a:p>
          <a:p>
            <a:r>
              <a:t>PMID: 2760418</a:t>
            </a:r>
          </a:p>
          <a:p>
            <a:endParaRPr/>
          </a:p>
          <a:p>
            <a:r>
              <a:t>doi: 10.1017/S1041610217002691. [Epub ahead of print]</a:t>
            </a:r>
          </a:p>
          <a:p>
            <a:r>
              <a:t>Rosi A, Del Signore F, Canelli E, Allegri N, Bottiroli S, Vecchi T, Cavallini E. The effect of strategic memory training in older adults: who benefits most? Int Psychogeriatr. 2017 Dec 7:1-8.</a:t>
            </a:r>
          </a:p>
          <a:p>
            <a:endParaRPr/>
          </a:p>
          <a:p>
            <a:r>
              <a:t>Author information</a:t>
            </a:r>
          </a:p>
          <a:p>
            <a:endParaRPr/>
          </a:p>
          <a:p>
            <a:endParaRPr/>
          </a:p>
          <a:p>
            <a:r>
              <a:t>Abstract</a:t>
            </a:r>
          </a:p>
          <a:p>
            <a:r>
              <a:t>BACKGROUND:</a:t>
            </a:r>
          </a:p>
          <a:p>
            <a:r>
              <a:t>Previous research has suggested that there is a degree of variability among older adults' response to memory training, such that some individuals benefit more than others. The aim of the present study was to identify the profile of older adults who were likely to benefit most from a strategic memory training program that has previously proved to be effective in improving memory in healthy older adults.</a:t>
            </a:r>
          </a:p>
          <a:p>
            <a:r>
              <a:t>METHOD:</a:t>
            </a:r>
          </a:p>
          <a:p>
            <a:r>
              <a:t>In total, 44 older adults (60-83 years) participated in a strategic memory training. We examined memory training benefits by measuring changes in memory practiced (word list learning) and non-practiced tasks (grocery list and associative learning). In addition, a battery of cognitive measures was administered in order to assess crystallized and fluid abilities, short-term memory, working memory, and processing speed.</a:t>
            </a:r>
          </a:p>
          <a:p>
            <a:r>
              <a:t>RESULTS:</a:t>
            </a:r>
          </a:p>
          <a:p>
            <a:r>
              <a:t>Results confirmed the efficacy of the training in improving performance in both practiced and non-practiced memory tasks. For the practiced memory tasks, results showed that memory baseline performance and crystallized ability predicted training gains. For the non-practiced memory tasks, analyses showed that memory baseline performance was a significant predictor of gain in the grocery list learning task. For the associative learning task, the significant predictors were memory baseline performance, processing speed, and marginally the age.</a:t>
            </a:r>
          </a:p>
          <a:p>
            <a:r>
              <a:t>CONCLUSIONS:</a:t>
            </a:r>
          </a:p>
          <a:p>
            <a:r>
              <a:t>Our results indicate that older adults with a higher baseline memory capacity and with more efficient cognitive resources were those who tended to benefit most from the training. The present study provides new avenues in designing personalized intervention according to the older adults' cognitive profile.</a:t>
            </a:r>
          </a:p>
          <a:p>
            <a:r>
              <a:t>KEYWORDS:</a:t>
            </a:r>
          </a:p>
          <a:p>
            <a:r>
              <a:t>gain; individual differences; memory; older adults; predictors; training</a:t>
            </a:r>
          </a:p>
          <a:p>
            <a:r>
              <a:t>PMID: 29212569 </a:t>
            </a:r>
          </a:p>
          <a:p>
            <a:endParaRPr/>
          </a:p>
          <a:p>
            <a:r>
              <a:t>J Gerontol. 1992 Sep;47(5):P293-9.</a:t>
            </a:r>
          </a:p>
          <a:p>
            <a:r>
              <a:t>Improving memory and control beliefs through cognitive restructuring and self-generated strategies.</a:t>
            </a:r>
          </a:p>
          <a:p>
            <a:r>
              <a:t>Lachman ME1, Weaver SL, Bandura M, Elliott E, Lewkowicz CJ.</a:t>
            </a:r>
          </a:p>
          <a:p>
            <a:r>
              <a:t>Author information</a:t>
            </a:r>
          </a:p>
          <a:p>
            <a:endParaRPr/>
          </a:p>
          <a:p>
            <a:endParaRPr/>
          </a:p>
          <a:p>
            <a:r>
              <a:t>Abstract</a:t>
            </a:r>
          </a:p>
          <a:p>
            <a:r>
              <a:t>Memory problems are a major source of concern among older adults. The goal of this research was to evaluate methods for improving memory performance and beliefs about memory ability and control. Men and women between the ages of 60 and 85 were randomly assigned to one of five treatment groups: (1) cognitive restructuring to promote adaptive beliefs about memory, (2) memory skills training, (3) combined cognitive restructuring and memory skills training, (4) practice on memory tasks, and (5) a no-contact control group. Beliefs about memory (ability and control) and memory performance (working memory, recall of text materials, categorizable word list, and names and faces) were assessed at a pretest and two posttests. As predicted, those receiving the combined treatment showed the greatest increases in their sense of control and perceived ability to improve memory. Results indicated that all groups improved equally on the memory tasks, although those who had received memory training were more likely to report at the second posttest that they had begun using new strategies for remembering things.</a:t>
            </a:r>
          </a:p>
          <a:p>
            <a:r>
              <a:t>PMID: 1512434</a:t>
            </a:r>
          </a:p>
          <a:p>
            <a:endParaRPr/>
          </a:p>
          <a:p>
            <a:r>
              <a:t>J Alzheimers Dis. 2016;49(1):31-43. doi: 10.3233/JAD-150378.</a:t>
            </a:r>
          </a:p>
          <a:p>
            <a:r>
              <a:t>Strategies for improving memory: a randomized trial of memory groups for older people, including those with mild cognitive impairment.</a:t>
            </a:r>
          </a:p>
          <a:p>
            <a:r>
              <a:t>Kinsella GJ1,2, Ames D3,4, Storey E5, Ong B1, Pike KE1, Saling MM6, Clare L7, Mullaly E8, Rand E8.</a:t>
            </a:r>
          </a:p>
          <a:p>
            <a:r>
              <a:t>Author information</a:t>
            </a:r>
          </a:p>
          <a:p>
            <a:endParaRPr/>
          </a:p>
          <a:p>
            <a:endParaRPr/>
          </a:p>
          <a:p>
            <a:r>
              <a:t>Abstract</a:t>
            </a:r>
          </a:p>
          <a:p>
            <a:r>
              <a:t>BACKGROUND:</a:t>
            </a:r>
          </a:p>
          <a:p>
            <a:r>
              <a:t>Governments are promoting the importance of maintaining cognitive health into older age to minimize risk of cognitive decline and dementia. Older people with amnestic mild cognitive impairment (aMCI) are particularly vulnerable to memory challenges in daily activities and are seeking ways to maintain independent living.</a:t>
            </a:r>
          </a:p>
          <a:p>
            <a:r>
              <a:t>OBJECTIVE:</a:t>
            </a:r>
          </a:p>
          <a:p>
            <a:r>
              <a:t>To evaluate the effectiveness of memory groups for improving memory strategies and memory ability of older people, especially those with aMCI.</a:t>
            </a:r>
          </a:p>
          <a:p>
            <a:r>
              <a:t>METHODS:</a:t>
            </a:r>
          </a:p>
          <a:p>
            <a:r>
              <a:t>113 healthy older adults (HOA) and 106 adults with aMCI were randomized to a six-week memory group or a waitlist control condition. Outcome was evaluated through knowledge and use of memory strategies, memory ability (self-report and neuropsychological tests), and wellbeing. Assessments included a six-month follow-up.</a:t>
            </a:r>
          </a:p>
          <a:p>
            <a:r>
              <a:t>RESULTS:</a:t>
            </a:r>
          </a:p>
          <a:p>
            <a:r>
              <a:t>Using intention to treat analyses, there were intervention effects for HOA and aMCI groups in strategy knowledge (HOA: η2= 0.20; aMCI: η2= 0.06), strategy use (HOA: η2= 0.18; aMCI: η2= 0.08), and wellbeing (HOA: η2= 0.11; aMCI: η2= 0.05). There were also intervention effects in the HOA group, but not the aMCI group, in self-reported memory ability (η2= 0.06) and prospective memory tests (η2= 0.02). By six-month follow-up, gains were found on most HOA outcomes. In the aMCI group gains were found in strategy use, and by this stage, gains in prospective memory were also found.</a:t>
            </a:r>
          </a:p>
          <a:p>
            <a:r>
              <a:t>CONCLUSION:</a:t>
            </a:r>
          </a:p>
          <a:p>
            <a:r>
              <a:t>Memory groups can engage older people in techniques for maintaining cognitive health and improve memory performance, but more modest benefits are seen for older adults with aMCI.</a:t>
            </a:r>
          </a:p>
          <a:p>
            <a:r>
              <a:t>KEYWORDS:</a:t>
            </a:r>
          </a:p>
          <a:p>
            <a:r>
              <a:t>Aging; memory; memory training; mild cognitive impairment; prospective memory; randomized controlled trial</a:t>
            </a:r>
          </a:p>
          <a:p>
            <a:r>
              <a:t>PMID: 26444773</a:t>
            </a:r>
          </a:p>
          <a:p>
            <a:endParaRPr/>
          </a:p>
          <a:p>
            <a:r>
              <a:t>Psychol Aging. 1998 Jun;13(2):277-96.</a:t>
            </a:r>
          </a:p>
          <a:p>
            <a:r>
              <a:t>Post-event review in older and younger adults: improving memory accessibility of complex everyday events.</a:t>
            </a:r>
          </a:p>
          <a:p>
            <a:r>
              <a:t>Koutstaal W1, Schacter DL, Johnson MK, Angell KE, Gross MS.</a:t>
            </a:r>
          </a:p>
          <a:p>
            <a:r>
              <a:t>Author information</a:t>
            </a:r>
          </a:p>
          <a:p>
            <a:endParaRPr/>
          </a:p>
          <a:p>
            <a:endParaRPr/>
          </a:p>
          <a:p>
            <a:r>
              <a:t>Abstract</a:t>
            </a:r>
          </a:p>
          <a:p>
            <a:r>
              <a:t>Recalling an event at 1 time often increases the likelihood that it will be remembered at a still later time. The authors examined the degree to which older and younger adults' memory for everyday events that they watched on a videotape was improved by later seeing photographs or reading brief verbal descriptions of those events. Both older and younger adults recalled more events, in greater detail, with than without review. Verbal descriptions enhanced later recall to the same degree as reviewing photographs. Younger adults generally gained more from review than older adults on measures of the absolute number of details recalled and when facilitation was assessed relative to a no-review control condition, but not when memory for reviewed events was expressed as a proportion of each individual's total recall. Post-event review has clear potential practical benefits for improving memory of older adults.</a:t>
            </a:r>
          </a:p>
          <a:p>
            <a:r>
              <a:t>PMID: 9640588</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r>
              <a:t>Ramirez of FL in ME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endParaRPr/>
          </a:p>
          <a:p>
            <a:r>
              <a:t>Simard M, Hudon C, van Reekum R. Psychological distress and risk for dementia. Curr Psychiatry Rep. 2009 Feb;11(1):41-7.</a:t>
            </a:r>
          </a:p>
          <a:p>
            <a:endParaRPr/>
          </a:p>
          <a:p>
            <a:r>
              <a:t>Author information</a:t>
            </a:r>
          </a:p>
          <a:p>
            <a:endParaRPr/>
          </a:p>
          <a:p>
            <a:endParaRPr/>
          </a:p>
          <a:p>
            <a:r>
              <a:t>Abstract</a:t>
            </a:r>
          </a:p>
          <a:p>
            <a:r>
              <a:t>The concept of mild cognitive impairment (MCI) primarily emphasizes changes in individuals' mental abilities, but it has recently been suggested that neuropsychiatric symptoms should also be considered important factors in age-related neurodegeneration. Psychological distress, defined as a reaction of an individual to external and internal stresses, is characterized by a mixture of psychological symptoms. It also may be considered a neuropsychiatric symptom encompassing depression, anxiety, and apathy. This paper reviews and summarizes recent evidence and relevant issues regarding the presence of psychological distress in healthy older adults and MCI patients and its relationship to risk for developing dementia. Results presented in this review show that psychological distress and depressive, anxious, and apathetic symptoms can be present in MCI and may predict progression to dementia. This article also provides suggestions for future research.</a:t>
            </a:r>
          </a:p>
          <a:p>
            <a:r>
              <a:t>PMID: 19187707</a:t>
            </a:r>
          </a:p>
          <a:p>
            <a:endParaRPr/>
          </a:p>
          <a:p>
            <a:r>
              <a:t>doi: 10.1515/revneuro-2014-0035.</a:t>
            </a:r>
          </a:p>
          <a:p>
            <a:r>
              <a:t>Machado A, Herrera AJ, de Pablos RM, Espinosa-Oliva AM, Sarmiento M, Ayala A, Venero JL, Santiago M, Villarán RF, Delgado-Cortés MJ, Argüelles S, Cano J. Chronic stress as a risk factor for Alzheimer's disease. Rev Neurosci. 2014;25(6):785-804.</a:t>
            </a:r>
          </a:p>
          <a:p>
            <a:endParaRPr/>
          </a:p>
          <a:p>
            <a:r>
              <a:t>Abstract</a:t>
            </a:r>
          </a:p>
          <a:p>
            <a:r>
              <a:t>This review aims to point out that chronic stress is able to accelerate the appearance of Alzheimer's disease (AD), proposing the former as a risk factor for the latter. Firstly, in the introduction we describe some human epidemiological studies pointing out the possibility that chronic stress could increase the incidence, or the rate of appearance of AD. Afterwards, we try to justify these epidemiological results with some experimental data. We have reviewed the experiments studying the effect of various stressors on different features in AD animal models. Moreover, we also point out the data obtained on the effect of chronic stress on some processes that are known to be involved in AD, such as inflammation and glucose metabolism. Later, we relate some of the processes known to be involved in aging and AD, such as accumulation of β-amyloid, TAU hyperphosphorylation, oxidative stress and impairement of mitochondrial function, emphasizing how they are affected by chronic stress/glucocorticoids and comparing with the description made for these processes in AD. All these data support the idea that chronic stress could be considered a risk factor for AD.</a:t>
            </a:r>
          </a:p>
          <a:p>
            <a:r>
              <a:t>PMID: 25178904 </a:t>
            </a:r>
          </a:p>
          <a:p>
            <a:endParaRPr/>
          </a:p>
          <a:p>
            <a:r>
              <a:t>Biol Psychiatry. 2009 Jun 1;65(11):918-26. doi: 10.1016/j.biopsych.2008.08.021. Epub 2008 Oct 11.</a:t>
            </a:r>
          </a:p>
          <a:p>
            <a:r>
              <a:t>Chronic psychosocial stress exacerbates impairment of cognition and long-term potentiation in beta-amyloid rat model of Alzheimer's disease.</a:t>
            </a:r>
          </a:p>
          <a:p>
            <a:r>
              <a:t>Srivareerat M1, Tran TT, Alzoubi KH, Alkadhi KA.</a:t>
            </a:r>
          </a:p>
          <a:p>
            <a:r>
              <a:t>Author information</a:t>
            </a:r>
          </a:p>
          <a:p>
            <a:endParaRPr/>
          </a:p>
          <a:p>
            <a:endParaRPr/>
          </a:p>
          <a:p>
            <a:r>
              <a:t>Abstract</a:t>
            </a:r>
          </a:p>
          <a:p>
            <a:r>
              <a:t>BACKGROUND:</a:t>
            </a:r>
          </a:p>
          <a:p>
            <a:r>
              <a:t>Alzheimer's disease (AD) is a degenerative disorder that leads to progressive cognitive decline. Alzheimer's disease develops as a result of over-production and aggregation of beta-amyloid (Abeta) peptides in the brain. The reason for variation in the gravity of symptoms among AD patients is unknown and might result from patient-related factors including lifestyle. Individuals suffering from chronic stress are at an increased risk for developing AD. This study investigated the effect of chronic psychosocial stress in Abeta rat model of AD.</a:t>
            </a:r>
          </a:p>
          <a:p>
            <a:r>
              <a:t>METHODS:</a:t>
            </a:r>
          </a:p>
          <a:p>
            <a:r>
              <a:t>Psychosocial stress was induced with a rat intruder model. The rat model of AD was induced by 14-day osmotic pump infusion of a mixture of 300 pmol/day Abeta(1-40)/Abeta(1-42). The effect of chronic stress on the severity of Abeta-induced spatial learning and memory impairment was tested by three approaches: behavioral testing in the radial arm water maze, in vivo electrophysiological recording in anesthetized rat, and immunoblot analysis to determine protein levels of learning- and memory-related molecules.</a:t>
            </a:r>
          </a:p>
          <a:p>
            <a:r>
              <a:t>RESULTS:</a:t>
            </a:r>
          </a:p>
          <a:p>
            <a:r>
              <a:t>A marked impairment of learning and memory developed when stress was combined with Abeta, more so than that caused by Abeta alone. Additionally, there was a significantly greater impairment of early-phase long-term potentiation (E-LTP) in chronically stressed/Abeta-treated rats than in either the stressed or Abeta-treated rats. This might be a manifestation of the reduction in protein levels of calcium/calmodulin-dependent protein kinase II (CaMKII) and the abnormal increase in calcineurin levels.</a:t>
            </a:r>
          </a:p>
          <a:p>
            <a:r>
              <a:t>CONCLUSIONS:</a:t>
            </a:r>
          </a:p>
          <a:p>
            <a:r>
              <a:t>Chronic stress significantly intensified Abeta-induced deficits of short-term memory and E-LTP by a mechanism involving decreased CaMKII activation along with increased calcineurin levels.</a:t>
            </a:r>
          </a:p>
          <a:p>
            <a:r>
              <a:t>Comment in</a:t>
            </a:r>
          </a:p>
          <a:p>
            <a:r>
              <a:t>		Unwind: chronic stress exacerbates the deficits of Alzheimer's disease. [Biol Psychiatry. 2009]</a:t>
            </a:r>
          </a:p>
          <a:p>
            <a:r>
              <a:t>PMID: 18849021</a:t>
            </a:r>
          </a:p>
          <a:p>
            <a:endParaRPr/>
          </a:p>
          <a:p>
            <a:endParaRPr/>
          </a:p>
          <a:p>
            <a:r>
              <a:t>Wilson RS, Evans DA, Bienias JL, Mendes de Leon CF, Schneider JA, Bennett DA. Proneness to psychological distress is associated with risk of Alzheimer's disease. Neurology. 2003 Dec 9;61(11):1479-85.</a:t>
            </a:r>
          </a:p>
          <a:p>
            <a:endParaRPr/>
          </a:p>
          <a:p>
            <a:r>
              <a:t>Author information</a:t>
            </a:r>
          </a:p>
          <a:p>
            <a:endParaRPr/>
          </a:p>
          <a:p>
            <a:endParaRPr/>
          </a:p>
          <a:p>
            <a:r>
              <a:t>Abstract</a:t>
            </a:r>
          </a:p>
          <a:p>
            <a:r>
              <a:t>BACKGROUND:</a:t>
            </a:r>
          </a:p>
          <a:p>
            <a:r>
              <a:t>Chronic stress is associated with hippocampal damage and impaired memory in animals and humans.</a:t>
            </a:r>
          </a:p>
          <a:p>
            <a:r>
              <a:t>OBJECTIVE:</a:t>
            </a:r>
          </a:p>
          <a:p>
            <a:r>
              <a:t>To examine this relationship with clinical and pathologic data from the Religious Orders Study.</a:t>
            </a:r>
          </a:p>
          <a:p>
            <a:r>
              <a:t>METHODS:</a:t>
            </a:r>
          </a:p>
          <a:p>
            <a:r>
              <a:t>Older Catholic clergy members underwent annual clinical evaluations, which included clinical classification of Alzheimer's disease (AD) and detailed cognitive function testing from which composite measures of global cognition and specific cognitive functions were derived. At the baseline evaluation, participants completed a measure of the tendency to experience psychological distress, a stable personality trait that served as an indicator of susceptibility to negative emotional states across the life span. More than 90% of participants who died underwent a uniform postmortem examination of the brain from which summary measures of AD pathology were derived. The association of distress proneness with incident AD and cognitive decline and with measures of AD pathology was examined in analyses adjusted for selected demographic and clinical variables.</a:t>
            </a:r>
          </a:p>
          <a:p>
            <a:r>
              <a:t>RESULTS:</a:t>
            </a:r>
          </a:p>
          <a:p>
            <a:r>
              <a:t>During a mean of 4.9 years of follow-up, 140 persons developed AD. Those high in distress proneness (90th percentile) had twice the risk of developing AD than those low in distress proneness (10th percentile). Distress proneness was related to decline in episodic memory but not in other cognitive domains, with a &gt;10-fold increase in episodic memory decline in those high in distress proneness compared with those low in the trait. Among those who died, however, distress proneness was not related to common measures of AD pathology.</a:t>
            </a:r>
          </a:p>
          <a:p>
            <a:r>
              <a:t>CONCLUSION:</a:t>
            </a:r>
          </a:p>
          <a:p>
            <a:r>
              <a:t>Proneness to experience psychological distress is a risk factor for AD, an effect independent of AD pathologic markers such as cortical plaques and tangles.</a:t>
            </a:r>
          </a:p>
          <a:p>
            <a:r>
              <a:t>Comment in</a:t>
            </a:r>
          </a:p>
          <a:p>
            <a:r>
              <a:t>		"At my wits' end": neuroticism and dementia. [Neurology. 2003]</a:t>
            </a:r>
          </a:p>
          <a:p>
            <a:r>
              <a:t>		Proneness to psychological distress is associated with risk of Alzheimer's disease. [Neurology. 2004]</a:t>
            </a:r>
          </a:p>
          <a:p>
            <a:r>
              <a:t>PMID: 14663028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Thesis: I believe that…</a:t>
            </a:r>
          </a:p>
        </p:txBody>
      </p:sp>
    </p:spTree>
    <p:extLst>
      <p:ext uri="{BB962C8B-B14F-4D97-AF65-F5344CB8AC3E}">
        <p14:creationId xmlns:p14="http://schemas.microsoft.com/office/powerpoint/2010/main" val="287251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r>
              <a:t>Yang H, Yang S, Isen AM. Positive affect improves working memory: implications for controlled cognitive processing. Cogn Emot. 2013;27(3):474-82.</a:t>
            </a:r>
          </a:p>
          <a:p>
            <a:endParaRPr/>
          </a:p>
          <a:p>
            <a:r>
              <a:t>doi: 10.1080/02699931.2012.713325. Epub 2012 Aug 24.</a:t>
            </a:r>
          </a:p>
          <a:p>
            <a:r>
              <a:t>PMID: 22917664</a:t>
            </a:r>
          </a:p>
          <a:p>
            <a:endParaRPr/>
          </a:p>
          <a:p>
            <a:endParaRPr/>
          </a:p>
          <a:p>
            <a:r>
              <a:t>Positive affect improves working memory: Implications for controlled cognitive processing</a:t>
            </a:r>
          </a:p>
          <a:p>
            <a:r>
              <a:t>Hwajin Yang1, Sujin Yang2, and Alice M. Isen3</a:t>
            </a:r>
          </a:p>
          <a:p>
            <a:r>
              <a:t>1School of Social Sciences, Singapore Management University, Singapore 2Psychology, James Cook University, Singapore</a:t>
            </a:r>
          </a:p>
          <a:p>
            <a:r>
              <a:t>3Psychology Department, Cornell University, Ithaca, NY, USA</a:t>
            </a:r>
          </a:p>
          <a:p>
            <a:r>
              <a:t>This study examined the effects of positive affect on working memory (WM) and short-term memory (STM). Given that WM involves both storage and controlled processing and that STM primarily involves storage processing, we hypothesised that if positive affect facilitates controlled processing, it should improve WM more than STM. The results demonstrated that positive affect, compared with neutral affect, significantly enhanced WM, as measured by the operation span task. The influence of positive affect on STM, however, was weaker. These results suggest that positive affect enhances WM, a task that involves controlled processing, not just storage processing. Additional analyses of recall and processing times and accuracy further suggest that improved WM under positive affect is not attributable to motivational differences, but results instead from improved controlled cognitive processing.</a:t>
            </a:r>
          </a:p>
          <a:p>
            <a:endParaRPr/>
          </a:p>
          <a:p>
            <a:r>
              <a:t>doi: 10.1016/j.jagp.2016.04.001. Epub 2016 Apr 14.</a:t>
            </a:r>
          </a:p>
          <a:p>
            <a:r>
              <a:t>Lee PL. A Joyful Heart is Good Medicine: Positive Affect Predicts Memory Complaints. Am J Geriatr Psychiatry. 2016 Aug;24(8):662-670.</a:t>
            </a:r>
          </a:p>
          <a:p>
            <a:endParaRPr/>
          </a:p>
          <a:p>
            <a:r>
              <a:t>Author information</a:t>
            </a:r>
          </a:p>
          <a:p>
            <a:endParaRPr/>
          </a:p>
          <a:p>
            <a:endParaRPr/>
          </a:p>
          <a:p>
            <a:r>
              <a:t>Abstract</a:t>
            </a:r>
          </a:p>
          <a:p>
            <a:r>
              <a:t>OBJECTIVE:</a:t>
            </a:r>
          </a:p>
          <a:p>
            <a:r>
              <a:t>Positive affect (PA) systematically improves cognitive performance on a wide range of cognitive tasks, but the link between PA and subjective memory complaints (SMCs) is unclear. The aim of this study was to investigate the associations between PA (level and change) and SMCs over a 10-year span.</a:t>
            </a:r>
          </a:p>
          <a:p>
            <a:r>
              <a:t>METHODS:</a:t>
            </a:r>
          </a:p>
          <a:p>
            <a:r>
              <a:t>Current data included participants who completed all measures in the Midlife in the US Study (N = 2,214; age range: 50-84 years; mean: 62.81; standard deviation [SD]: 8.98). The level (mean of Time 1 and Time 2) and change (Time 2 minus Time 1) of PA was examined longitudinally to determine if PA predicts SMCs.</a:t>
            </a:r>
          </a:p>
          <a:p>
            <a:r>
              <a:t>RESULTS:</a:t>
            </a:r>
          </a:p>
          <a:p>
            <a:r>
              <a:t>The long-term level and change of PA predicted SMCs. No age and education differences were found for the effects of PA (PA × age and PA × education) on SMCs. Additional comparison analysis found high PA (+1 SD) differs from low PA (-1 SD) on age, financial condition and depression, and physical activity.</a:t>
            </a:r>
          </a:p>
          <a:p>
            <a:r>
              <a:t>CONCLUSION:</a:t>
            </a:r>
          </a:p>
          <a:p>
            <a:r>
              <a:t>This study provides longitudinal evidence that further supports PA is associated with a key cognitive aging outcome, SMCs. Effective cognitive-health programs may need to pay more attention to PA intervention.</a:t>
            </a:r>
          </a:p>
          <a:p>
            <a:r>
              <a:t>Copyright © 2016 American Association for Geriatric Psychiatry. Published by Elsevier Inc. All rights reserved.</a:t>
            </a:r>
          </a:p>
          <a:p>
            <a:r>
              <a:t>KEYWORDS:</a:t>
            </a:r>
          </a:p>
          <a:p>
            <a:r>
              <a:t>memory loss; positive affect; positive emotion; subjective memory complaints</a:t>
            </a:r>
          </a:p>
          <a:p>
            <a:r>
              <a:t>PMID: 27426213 </a:t>
            </a:r>
          </a:p>
          <a:p>
            <a:endParaRPr/>
          </a:p>
          <a:p>
            <a:r>
              <a:t>doi: 10.1037/a0035210. Epub 2013 Dec 23.</a:t>
            </a:r>
          </a:p>
          <a:p>
            <a:r>
              <a:t>Brose A, Lövdén M, Schmiedek F. Daily fluctuations in positive affect positively co-vary with working memory performance. Emotion. 2014 Feb;14(1):1-6.</a:t>
            </a:r>
          </a:p>
          <a:p>
            <a:endParaRPr/>
          </a:p>
          <a:p>
            <a:r>
              <a:t>Author information</a:t>
            </a:r>
          </a:p>
          <a:p>
            <a:endParaRPr/>
          </a:p>
          <a:p>
            <a:endParaRPr/>
          </a:p>
          <a:p>
            <a:r>
              <a:t>Abstract</a:t>
            </a:r>
          </a:p>
          <a:p>
            <a:r>
              <a:t>Positive affect is related to cognitive performance in multiple ways. It is associated with motivational aspects of performance, affective states capture attention, and information processing modes are a function of affect. In this study, we examined whether these links are relevant within individuals across time when they experience minor ups and downs of positive affect and work on cognitive tasks in the laboratory on a day-to-day basis. Using a microlongitudinal design, 101 younger adults (20-31 years of age) worked on 3 working memory tasks on about 100 occasions. Every day, they also reported on their momentary affect and their motivation to work on the tasks. In 2 of the 3 tasks, performance was enhanced on days when positive affect was above average. This performance enhancement was also associated with more motivation. Importantly, increases in task performance on days with above-average positive affect were mainly unrelated to variations in negative affect. This study's results are in line with between-person findings suggesting that high levels of well-being are associated with successful outcomes. They imply that success on cognitively demanding tasks is more likely on days when feeling happier.</a:t>
            </a:r>
          </a:p>
          <a:p>
            <a:r>
              <a:t>PMID: 24364855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rPr dirty="0"/>
              <a:t>People with more friends were found to have better cognitive function and lower rates of Alzheimer’s.</a:t>
            </a:r>
          </a:p>
          <a:p>
            <a:endParaRPr dirty="0"/>
          </a:p>
          <a:p>
            <a:endParaRPr dirty="0"/>
          </a:p>
          <a:p>
            <a:r>
              <a:rPr dirty="0"/>
              <a:t>Bennett DA, Schneider JA, Tang Y, Arnold SE, Wilson RS. The effect of social networks on the relation between Alzheimer's disease pathology and level of cognitive function in old people: a longitudinal cohort study. Lancet Neurol. 2006 May;5(5):406-12.</a:t>
            </a:r>
          </a:p>
          <a:p>
            <a:endParaRPr dirty="0"/>
          </a:p>
          <a:p>
            <a:r>
              <a:rPr dirty="0"/>
              <a:t>Author information</a:t>
            </a:r>
          </a:p>
          <a:p>
            <a:endParaRPr dirty="0"/>
          </a:p>
          <a:p>
            <a:endParaRPr dirty="0"/>
          </a:p>
          <a:p>
            <a:r>
              <a:rPr dirty="0"/>
              <a:t>Abstract</a:t>
            </a:r>
          </a:p>
          <a:p>
            <a:r>
              <a:rPr dirty="0"/>
              <a:t>BACKGROUND:</a:t>
            </a:r>
          </a:p>
          <a:p>
            <a:r>
              <a:rPr dirty="0"/>
              <a:t>Few data are available about how social networks reduce the risk of cognitive impairment in old age. We aimed to measure this effect using data from a large, longitudinal, epidemiological clinicopathological study.</a:t>
            </a:r>
          </a:p>
          <a:p>
            <a:r>
              <a:rPr dirty="0"/>
              <a:t>METHODS:</a:t>
            </a:r>
          </a:p>
          <a:p>
            <a:r>
              <a:rPr dirty="0"/>
              <a:t>89 elderly people without known dementia participating in the Rush Memory and Aging Project underwent annual clinical evaluation. Brain autopsy was done at the time of death. Social network data were obtained by structured interview. Cognitive function tests were Z scored and averaged to yield a global and specific measure of cognitive function. Alzheimer's disease pathology was quantified as a global measure based on modified </a:t>
            </a:r>
            <a:r>
              <a:rPr dirty="0" err="1"/>
              <a:t>Bielschowsky</a:t>
            </a:r>
            <a:r>
              <a:rPr dirty="0"/>
              <a:t> silver stain. Amyloid load and the density of paired helical filament tau tangles were also quantified with antibody-specific </a:t>
            </a:r>
            <a:r>
              <a:rPr dirty="0" err="1"/>
              <a:t>immunostains</a:t>
            </a:r>
            <a:r>
              <a:rPr dirty="0"/>
              <a:t>. We used linear regression to examine the relation of disease pathology scores and social networks to level of cognitive function.</a:t>
            </a:r>
          </a:p>
          <a:p>
            <a:r>
              <a:rPr dirty="0"/>
              <a:t>FINDINGS:</a:t>
            </a:r>
          </a:p>
          <a:p>
            <a:r>
              <a:rPr dirty="0"/>
              <a:t>Cognitive function was inversely related to all measures of disease pathology, indicating lower function at more severe levels of pathology. Social network size modified the association between pathology and cognitive function (parameter estimate 0.097, SE 0.039, p=0.016, R(2)=0.295). Even at more severe levels of global disease pathology, cognitive function remained higher for participants with larger network sizes. A similar modifying association was observed with tangles (parameter estimate 0.011, SE 0.003, p=0.001, R(2)=0.454). These modifying effects were most pronounced for semantic memory and working memory. Amyloid load did not modify the relation between pathology and network size. The results were unchanged after controlling for cognitive, physical, and social activities, depressive symptoms, or number of chronic diseases.</a:t>
            </a:r>
          </a:p>
          <a:p>
            <a:r>
              <a:rPr dirty="0"/>
              <a:t>INTERPRETATION:</a:t>
            </a:r>
          </a:p>
          <a:p>
            <a:r>
              <a:rPr dirty="0"/>
              <a:t>These findings suggest that social networks modify the relation of some measures of Alzheimer's disease pathology to level of cognitive function.</a:t>
            </a:r>
          </a:p>
          <a:p>
            <a:r>
              <a:rPr dirty="0" err="1"/>
              <a:t>PMID</a:t>
            </a:r>
            <a:r>
              <a:rPr dirty="0"/>
              <a:t>: 16632311 </a:t>
            </a:r>
          </a:p>
          <a:p>
            <a:endParaRPr dirty="0"/>
          </a:p>
          <a:p>
            <a:endParaRPr dirty="0"/>
          </a:p>
          <a:p>
            <a:r>
              <a:rPr dirty="0"/>
              <a:t>Ball LJ, </a:t>
            </a:r>
            <a:r>
              <a:rPr dirty="0" err="1"/>
              <a:t>Birge</a:t>
            </a:r>
            <a:r>
              <a:rPr dirty="0"/>
              <a:t> </a:t>
            </a:r>
            <a:r>
              <a:rPr dirty="0" err="1"/>
              <a:t>SJ</a:t>
            </a:r>
            <a:r>
              <a:rPr dirty="0"/>
              <a:t>. Prevention of brain aging and dementia. </a:t>
            </a:r>
            <a:r>
              <a:rPr dirty="0" err="1"/>
              <a:t>Clin</a:t>
            </a:r>
            <a:r>
              <a:rPr dirty="0"/>
              <a:t> </a:t>
            </a:r>
            <a:r>
              <a:rPr dirty="0" err="1"/>
              <a:t>Geriatr</a:t>
            </a:r>
            <a:r>
              <a:rPr dirty="0"/>
              <a:t> Med. 2002 Aug;18(3):485-503.</a:t>
            </a:r>
          </a:p>
          <a:p>
            <a:endParaRPr dirty="0"/>
          </a:p>
          <a:p>
            <a:r>
              <a:rPr dirty="0"/>
              <a:t>Author information</a:t>
            </a:r>
          </a:p>
          <a:p>
            <a:endParaRPr dirty="0"/>
          </a:p>
          <a:p>
            <a:endParaRPr dirty="0"/>
          </a:p>
          <a:p>
            <a:r>
              <a:rPr dirty="0"/>
              <a:t>Abstract</a:t>
            </a:r>
          </a:p>
          <a:p>
            <a:r>
              <a:rPr dirty="0"/>
              <a:t>The brain is subjected to multiple factors that result in damage to its cellular constituents, the neuron and supporting cells, and the neural networks that form the bases of cognitive ability. Like other systems, the brain has remarkable capacity to repair that damage and to adapt or compensate for the loss of neurons and the disruption of the neural architecture. Brain aging and dementia can be conceptualized as a balance between neuronal injury and repair. This balance can be affected not only by genetic and age-related factors but also by multiple environmental factors. The latter includes many factors, including education, nutrition, exercise, socialization, and stress. As individuals, we have the potential to modify these factors through lifestyle choices. Advances in neuroscience have led to the development of pharmacologic agents that can ameliorate the effects of even genetic (e.g., statins and antihypertensive agents) and age-related (e.g., antioxidants and estrogen replacement) factors. By altering the balance between neuronal injury and repair, we can delay the expression and progression of the neurodegenerative processes of brain aging, AD, and related dementias.</a:t>
            </a:r>
          </a:p>
          <a:p>
            <a:r>
              <a:rPr dirty="0" err="1"/>
              <a:t>PMID</a:t>
            </a:r>
            <a:r>
              <a:rPr dirty="0"/>
              <a:t>: 12424869</a:t>
            </a:r>
          </a:p>
          <a:p>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r>
              <a:t>[</a:t>
            </a:r>
          </a:p>
          <a:p>
            <a:r>
              <a:t>Shimanuki H, Honda H, Ito T, Kasai T, Takato J, Sakamoto Y, Inuzuka G, Ito Y, Arayama N, Ueki S, Haga H. Relationships between volunteerism and social-physical health and QOL with community-dwelling elderly participating in a long-term care prevention programme. Nihon Koshu Eisei Zasshi. 2007 Nov;54(11):749-59.</a:t>
            </a:r>
          </a:p>
          <a:p>
            <a:r>
              <a:t>].</a:t>
            </a:r>
          </a:p>
          <a:p>
            <a:r>
              <a:t>[Article in Japanese]</a:t>
            </a:r>
          </a:p>
          <a:p>
            <a:r>
              <a:t>Author information</a:t>
            </a:r>
          </a:p>
          <a:p>
            <a:endParaRPr/>
          </a:p>
          <a:p>
            <a:endParaRPr/>
          </a:p>
          <a:p>
            <a:r>
              <a:t>Abstract</a:t>
            </a:r>
          </a:p>
          <a:p>
            <a:r>
              <a:t>OBJECTIVE:</a:t>
            </a:r>
          </a:p>
          <a:p>
            <a:r>
              <a:t>The aim of this study was to clarify the influence of volunteerism as part of a long-term care prevention program on social and physical health indicators and QOL, as compared with non-participation among elderly people.</a:t>
            </a:r>
          </a:p>
          <a:p>
            <a:r>
              <a:t>METHODS:</a:t>
            </a:r>
          </a:p>
          <a:p>
            <a:r>
              <a:t>The baseline survey was conducted in 2003 among elderly people (age, 70-84 years) living in a rural community in Miyagi Prefecture. We recruited elderly volunteer leaders for long-term care prevention from among the 1,503 elderly people participating in the baseline survey. Of these, 77 individuals were registered as volunteer leaders. One year later, we conducted a follow-up survey to clarify the influence of volunteerism. Finally, we analyzed data for 69 volunteer leaders and 1,207 non-leaders, focusing on influences of volunteerism on social and physical health and QOL using a logistic regression model. State of volunteer activity was treated as a dependent variable, and social and physical health indicators and QOL indices as independent variables.</a:t>
            </a:r>
          </a:p>
          <a:p>
            <a:r>
              <a:t>RESULTS:</a:t>
            </a:r>
          </a:p>
          <a:p>
            <a:r>
              <a:t>Non-participating individuals had significant declines in Intellectual Activity (OR: 4.51, 95% CI: 1.60-12.74), Social Role (OR: 2.85, 95%CI: 1.11-7.21), Self-efficacy for ADL (OR: 4.58, 95%CI: 1.11-18.88), Satisfaction with Economic State (OR: 2.83, 95%CI: 1.11-7.21), and Contact with Neighbors (OR: 3.62, 95%CI: 1.29-10.16), as compared with volunteers.</a:t>
            </a:r>
          </a:p>
          <a:p>
            <a:r>
              <a:t>CONCLUSION:</a:t>
            </a:r>
          </a:p>
          <a:p>
            <a:r>
              <a:t>These results suggest that volunteerism prevents lowering of higher-level functional capacity and social networking among community-dwelling elderly individuals.</a:t>
            </a:r>
          </a:p>
          <a:p>
            <a:r>
              <a:t>PMID: 18186232</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r>
              <a:t>[</a:t>
            </a:r>
          </a:p>
          <a:p>
            <a:r>
              <a:t>Shimanuki H, Honda H, Ito T, Kasai T, Takato J, Sakamoto Y, Inuzuka G, Ito Y, Arayama N, Ueki S, Haga H. Relationships between volunteerism and social-physical health and QOL with community-dwelling elderly participating in a long-term care prevention programme. Nihon Koshu Eisei Zasshi. 2007 Nov;54(11):749-59.</a:t>
            </a:r>
          </a:p>
          <a:p>
            <a:r>
              <a:t>].</a:t>
            </a:r>
          </a:p>
          <a:p>
            <a:r>
              <a:t>[Article in Japanese]</a:t>
            </a:r>
          </a:p>
          <a:p>
            <a:r>
              <a:t>Author information</a:t>
            </a:r>
          </a:p>
          <a:p>
            <a:endParaRPr/>
          </a:p>
          <a:p>
            <a:endParaRPr/>
          </a:p>
          <a:p>
            <a:r>
              <a:t>Abstract</a:t>
            </a:r>
          </a:p>
          <a:p>
            <a:r>
              <a:t>OBJECTIVE:</a:t>
            </a:r>
          </a:p>
          <a:p>
            <a:r>
              <a:t>The aim of this study was to clarify the influence of volunteerism as part of a long-term care prevention program on social and physical health indicators and QOL, as compared with non-participation among elderly people.</a:t>
            </a:r>
          </a:p>
          <a:p>
            <a:r>
              <a:t>METHODS:</a:t>
            </a:r>
          </a:p>
          <a:p>
            <a:r>
              <a:t>The baseline survey was conducted in 2003 among elderly people (age, 70-84 years) living in a rural community in Miyagi Prefecture. We recruited elderly volunteer leaders for long-term care prevention from among the 1,503 elderly people participating in the baseline survey. Of these, 77 individuals were registered as volunteer leaders. One year later, we conducted a follow-up survey to clarify the influence of volunteerism. Finally, we analyzed data for 69 volunteer leaders and 1,207 non-leaders, focusing on influences of volunteerism on social and physical health and QOL using a logistic regression model. State of volunteer activity was treated as a dependent variable, and social and physical health indicators and QOL indices as independent variables.</a:t>
            </a:r>
          </a:p>
          <a:p>
            <a:r>
              <a:t>RESULTS:</a:t>
            </a:r>
          </a:p>
          <a:p>
            <a:r>
              <a:t>Non-participating individuals had significant declines in Intellectual Activity (OR: 4.51, 95% CI: 1.60-12.74), Social Role (OR: 2.85, 95%CI: 1.11-7.21), Self-efficacy for ADL (OR: 4.58, 95%CI: 1.11-18.88), Satisfaction with Economic State (OR: 2.83, 95%CI: 1.11-7.21), and Contact with Neighbors (OR: 3.62, 95%CI: 1.29-10.16), as compared with volunteers.</a:t>
            </a:r>
          </a:p>
          <a:p>
            <a:r>
              <a:t>CONCLUSION:</a:t>
            </a:r>
          </a:p>
          <a:p>
            <a:r>
              <a:t>These results suggest that volunteerism prevents lowering of higher-level functional capacity and social networking among community-dwelling elderly individuals.</a:t>
            </a:r>
          </a:p>
          <a:p>
            <a:r>
              <a:t>PMID: 18186232</a:t>
            </a:r>
          </a:p>
        </p:txBody>
      </p:sp>
    </p:spTree>
    <p:extLst>
      <p:ext uri="{BB962C8B-B14F-4D97-AF65-F5344CB8AC3E}">
        <p14:creationId xmlns:p14="http://schemas.microsoft.com/office/powerpoint/2010/main" val="915599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r>
              <a:t>Move from FL to MI, Grandma comes home.</a:t>
            </a:r>
          </a:p>
        </p:txBody>
      </p:sp>
    </p:spTree>
    <p:extLst>
      <p:ext uri="{BB962C8B-B14F-4D97-AF65-F5344CB8AC3E}">
        <p14:creationId xmlns:p14="http://schemas.microsoft.com/office/powerpoint/2010/main" val="330926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mj-lt"/>
                <a:ea typeface="+mj-ea"/>
                <a:cs typeface="+mj-cs"/>
                <a:sym typeface="Helvetica Neue"/>
              </a:rPr>
              <a:t>Max was a great guy, he was really entertaining story teller too, at least you would have thought so, until you realized he was telling you the same story twice. He’d been suffering from declining memory, loosing things, repeating himself. His family was troubled, they brought him to me, “What can we do, Max has got to have some help!” I sat down with the family and outlined the principles found in my talk, “Keeping Your Mind Sharp. A couple years later I called back the family, I wondered what had happened to Max. They confided, you know, what you did for Max made all the difference in the world, we can’t even tell he has any Alzheimer’s, unless, of course, he gets off the program. Plan to attend this presentation, take notes and get started on the most important recommendations today! </a:t>
            </a:r>
            <a:r>
              <a:rPr lang="en-US" sz="2200">
                <a:effectLst/>
                <a:latin typeface="+mj-lt"/>
                <a:ea typeface="+mj-ea"/>
                <a:cs typeface="+mj-cs"/>
                <a:sym typeface="Helvetica Neue"/>
              </a:rPr>
              <a:t>Come learn how to save your brain while you still are able to do so.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Story: Max Garcia</a:t>
            </a:r>
          </a:p>
          <a:p>
            <a:endParaRPr lang="en-US" dirty="0"/>
          </a:p>
          <a:p>
            <a:r>
              <a:rPr lang="en-US" dirty="0"/>
              <a:t>Benefit/problem solved</a:t>
            </a:r>
          </a:p>
          <a:p>
            <a:r>
              <a:rPr lang="en-US" dirty="0"/>
              <a:t>     Declining memory</a:t>
            </a:r>
          </a:p>
          <a:p>
            <a:r>
              <a:rPr lang="en-US" dirty="0"/>
              <a:t>     loosing things</a:t>
            </a:r>
          </a:p>
          <a:p>
            <a:r>
              <a:rPr lang="en-US" dirty="0"/>
              <a:t>     repeating stories</a:t>
            </a:r>
          </a:p>
          <a:p>
            <a:endParaRPr lang="en-US" dirty="0"/>
          </a:p>
          <a:p>
            <a:r>
              <a:rPr lang="en-US" dirty="0"/>
              <a:t>Bullet points</a:t>
            </a:r>
          </a:p>
          <a:p>
            <a:r>
              <a:rPr lang="en-US" dirty="0"/>
              <a:t>     brain friendly diet</a:t>
            </a:r>
          </a:p>
          <a:p>
            <a:r>
              <a:rPr lang="en-US" dirty="0"/>
              <a:t>     Memory boosting mental exercise</a:t>
            </a:r>
          </a:p>
          <a:p>
            <a:r>
              <a:rPr lang="en-US" dirty="0"/>
              <a:t>     </a:t>
            </a:r>
          </a:p>
          <a:p>
            <a:r>
              <a:rPr lang="en-US" dirty="0"/>
              <a:t>Inspire </a:t>
            </a:r>
          </a:p>
          <a:p>
            <a:endParaRPr lang="en-US" dirty="0"/>
          </a:p>
          <a:p>
            <a:r>
              <a:rPr lang="en-US" dirty="0"/>
              <a:t>Call to action</a:t>
            </a:r>
          </a:p>
          <a:p>
            <a:r>
              <a:rPr lang="en-US" dirty="0"/>
              <a:t>attend presentation, take notes and get started on the most important admonitions today! Learn how to save your brain while you still can,</a:t>
            </a:r>
          </a:p>
          <a:p>
            <a:endParaRPr lang="en-US" dirty="0"/>
          </a:p>
        </p:txBody>
      </p:sp>
    </p:spTree>
    <p:extLst>
      <p:ext uri="{BB962C8B-B14F-4D97-AF65-F5344CB8AC3E}">
        <p14:creationId xmlns:p14="http://schemas.microsoft.com/office/powerpoint/2010/main" val="17446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He does not give His children all the directions for their life journey at once, lest they should become confused. He tells them just as much as they can remember and perform. {DA 313.4}</a:t>
            </a:r>
          </a:p>
        </p:txBody>
      </p:sp>
    </p:spTree>
    <p:extLst>
      <p:ext uri="{BB962C8B-B14F-4D97-AF65-F5344CB8AC3E}">
        <p14:creationId xmlns:p14="http://schemas.microsoft.com/office/powerpoint/2010/main" val="113684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rPr lang="en-AU" dirty="0"/>
              <a:t>https://</a:t>
            </a:r>
            <a:r>
              <a:rPr lang="en-AU" dirty="0" err="1"/>
              <a:t>www.alz.org</a:t>
            </a:r>
            <a:r>
              <a:rPr lang="en-AU" dirty="0"/>
              <a:t>/media/documents/alzheimers-facts-and-figures-2019-r.pdf</a:t>
            </a:r>
            <a:endParaRPr dirty="0"/>
          </a:p>
        </p:txBody>
      </p:sp>
    </p:spTree>
    <p:extLst>
      <p:ext uri="{BB962C8B-B14F-4D97-AF65-F5344CB8AC3E}">
        <p14:creationId xmlns:p14="http://schemas.microsoft.com/office/powerpoint/2010/main" val="13470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a:defRPr u="sng"/>
            </a:pPr>
            <a:r>
              <a:rPr>
                <a:solidFill>
                  <a:srgbClr val="0000FF"/>
                </a:solidFill>
                <a:uFill>
                  <a:solidFill>
                    <a:srgbClr val="0000FF"/>
                  </a:solidFill>
                </a:uFill>
                <a:hlinkClick r:id="rId3"/>
              </a:rPr>
              <a:t>https://www.brightfocus.org/sites/default/files/styles/full_width/public/Normal_vs_Alzheimers_Brain.jpg?itok=1QrHuRmB</a:t>
            </a:r>
          </a:p>
          <a:p>
            <a:pPr>
              <a:defRPr u="sng"/>
            </a:pPr>
            <a:endParaRPr>
              <a:solidFill>
                <a:srgbClr val="0000FF"/>
              </a:solidFill>
              <a:uFill>
                <a:solidFill>
                  <a:srgbClr val="0000FF"/>
                </a:solidFill>
              </a:uFill>
              <a:hlinkClick r:id="rId3"/>
            </a:endParaRPr>
          </a:p>
          <a:p>
            <a:r>
              <a:t>JAMA Neurol. 2014 Apr;71(4):505-8. doi: 10.1001/jamaneurol.2013.5847.</a:t>
            </a:r>
          </a:p>
          <a:p>
            <a:r>
              <a:t>Amyloid-β and tau: the trigger and bullet in Alzheimer disease pathogenesis.</a:t>
            </a:r>
          </a:p>
          <a:p>
            <a:r>
              <a:t>Bloom GS1.</a:t>
            </a:r>
          </a:p>
          <a:p>
            <a:r>
              <a:t>Author information</a:t>
            </a:r>
          </a:p>
          <a:p>
            <a:endParaRPr/>
          </a:p>
          <a:p>
            <a:endParaRPr/>
          </a:p>
          <a:p>
            <a:r>
              <a:t>Abstract</a:t>
            </a:r>
          </a:p>
          <a:p>
            <a:r>
              <a:t>The defining features of Alzheimer disease (AD) include conspicuous changes in both brain histology and behavior. The AD brain is characterized microscopically by the combined presence of 2 classes of abnormal structures, extracellular amyloid plaques and intraneuronal neurofibrillary tangles, both of which comprise highly insoluble, densely packed filaments. The soluble building blocks of these structures are amyloid-β (Aβ) peptides for plaques and tau for tangles. Amyloid-β peptides are proteolytic fragments of the transmembrane amyloid precursor protein, whereas tau is a brain-specific, axon-enriched microtubule-associated protein. The behavioral symptoms of AD correlate with the accumulation of plaques and tangles, and they are a direct consequence of the damage and destruction of synapses that mediate memory and cognition. Synapse loss can be caused by the failure of live neurons to maintain functional axons and dendrites or by neuron death. During the past dozen years, a steadily accumulating body of evidence has indicated that soluble forms of Aβ and tau work together, independently of their accumulation into plaques and tangles, to drive healthy neurons into the diseased state and that hallmark toxic properties of Aβ require tau. For instance, acute neuron death, delayed neuron death following ectopic cell cycle reentry, and synaptic dysfunction are triggered by soluble, extracellular Aβ species and depend on soluble, cytoplasmic tau. Therefore, Aβ is upstream of tau in AD pathogenesis and triggers the conversion of tau from a normal to a toxic state, but there is also evidence that toxic tau enhances Aβ toxicity via a feedback loop. Because soluble toxic aggregates of both Aβ and tau can self-propagate and spread throughout the brain by prionlike mechanisms, successful therapeutic intervention for AD would benefit from detecting these species before plaques, tangles, and cognitive impairment become evident and from interfering with the destructive biochemical pathways that they initiate.</a:t>
            </a:r>
          </a:p>
          <a:p>
            <a:r>
              <a:t>PMID: 24493463 DOI: 10.1001/jamaneurol.2013.5847</a:t>
            </a:r>
          </a:p>
          <a:p>
            <a:r>
              <a:t>[Indexed for MEDLINE]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r>
              <a:rPr dirty="0"/>
              <a:t>Compared to eating less than one piece of fruit per day, consuming 2 to 3 pieces daily can reduce Alzheimer’s mortality by 40% and eating more than 3 pieces per day have been shown to reduce it by 60%.</a:t>
            </a:r>
          </a:p>
          <a:p>
            <a:r>
              <a:rPr dirty="0" err="1"/>
              <a:t>doi</a:t>
            </a:r>
            <a:r>
              <a:rPr dirty="0"/>
              <a:t>: 10.3233/JAD-141929.</a:t>
            </a:r>
          </a:p>
          <a:p>
            <a:r>
              <a:rPr dirty="0"/>
              <a:t>Williams PT. Lower risk of Alzheimer's disease mortality with exercise, statin, and fruit intake. J </a:t>
            </a:r>
            <a:r>
              <a:rPr dirty="0" err="1"/>
              <a:t>Alzheimers</a:t>
            </a:r>
            <a:r>
              <a:rPr dirty="0"/>
              <a:t> Dis. 2015;44(4):1121-9.</a:t>
            </a:r>
          </a:p>
          <a:p>
            <a:endParaRPr dirty="0"/>
          </a:p>
          <a:p>
            <a:r>
              <a:rPr dirty="0"/>
              <a:t>Author information</a:t>
            </a:r>
          </a:p>
          <a:p>
            <a:endParaRPr dirty="0"/>
          </a:p>
          <a:p>
            <a:endParaRPr dirty="0"/>
          </a:p>
          <a:p>
            <a:r>
              <a:rPr dirty="0"/>
              <a:t>Abstract</a:t>
            </a:r>
          </a:p>
          <a:p>
            <a:r>
              <a:rPr dirty="0"/>
              <a:t>BACKGROUND:</a:t>
            </a:r>
          </a:p>
          <a:p>
            <a:r>
              <a:rPr dirty="0"/>
              <a:t>Whether lifestyle affects Alzheimer's disease (AD) risk remains controversial.</a:t>
            </a:r>
          </a:p>
          <a:p>
            <a:r>
              <a:rPr dirty="0"/>
              <a:t>OBJECTIVE:</a:t>
            </a:r>
          </a:p>
          <a:p>
            <a:r>
              <a:rPr dirty="0"/>
              <a:t>Test whether exercise, diet, or statins affect AD mortality in 153,536 participants of the National Runners' and Walkers' Health Studies.</a:t>
            </a:r>
          </a:p>
          <a:p>
            <a:r>
              <a:rPr dirty="0"/>
              <a:t>METHODS:</a:t>
            </a:r>
          </a:p>
          <a:p>
            <a:r>
              <a:rPr dirty="0"/>
              <a:t>Hazard ratios (HR) and 95% confidence intervals (95% CI) were obtained from Cox proportional hazard analyses for AD mortality versus baseline metabolic equivalent (MET) hours/d of exercise energy expenditure (1 MET equals approximately 1 km run), statin use, and fruit intake when adjusted for age, race, gender, education, and exercise mode.</a:t>
            </a:r>
          </a:p>
          <a:p>
            <a:r>
              <a:rPr dirty="0"/>
              <a:t>RESULTS:</a:t>
            </a:r>
          </a:p>
          <a:p>
            <a:r>
              <a:rPr dirty="0"/>
              <a:t>The National Death Index identified 175 subjects who died with AD listed as an underlying (n = 116) or contributing (n = 59) cause of death during 11.6-year average mortality surveillance. Relative to exercising &lt;1.07 MET-hours/d, AD mortality was 6.0% lower for 1.07 to 1.8 MET-hours/d (HR: 0.94, 95% CI: 0.59 to 1.46, p = 0.79), 24.8% lower for 1.8 to 3.6 MET-hours/d (HR: 0.75, 95% CI: 0.50 to 1.13, p = 0.17), and 40.1% lower for ≥3.6 MET-hours/d (HR: 0.60, 95% CI: 0.37 to 0.97, p = 0.04). Relative to non-use, statin use was associated with 61% lower AD mortality (HR: 0.39, 95% CI: 0.15 to 0.82, p = 0.01), whereas use of other cholesterol-lowering medications was not (HR: 0.78, 95% CI: 0.40 to 1.38, p = 0.42). Relative to &lt;1 piece of fruit/day, consuming 2 to 3 pieces daily was associated with 39.7% lower AD mortality (HR: 0.60, 95% CI: 0.39 to 0.91, p = 0.02) and ≥3 pieces/day with 60.7% lower AD mortality (HR: 0.39, 95% CI: 0.22 to 0.67, p = 0.0004).</a:t>
            </a:r>
          </a:p>
          <a:p>
            <a:r>
              <a:rPr dirty="0"/>
              <a:t>CONCLUSIONS:</a:t>
            </a:r>
          </a:p>
          <a:p>
            <a:r>
              <a:rPr dirty="0"/>
              <a:t>Exercise, statin, and fruit intake were associated with lower risk for AD mortality.</a:t>
            </a:r>
          </a:p>
          <a:p>
            <a:r>
              <a:rPr dirty="0"/>
              <a:t>KEYWORDS:</a:t>
            </a:r>
          </a:p>
          <a:p>
            <a:r>
              <a:rPr dirty="0"/>
              <a:t>Alzheimer's disease; diet; epidemiology; prevention; prospective cohort study; running; statins; walking</a:t>
            </a:r>
          </a:p>
          <a:p>
            <a:r>
              <a:rPr dirty="0" err="1"/>
              <a:t>PMID</a:t>
            </a:r>
            <a:r>
              <a:rPr dirty="0"/>
              <a:t>: 25408208</a:t>
            </a:r>
          </a:p>
          <a:p>
            <a:r>
              <a:rPr dirty="0"/>
              <a:t>25.</a:t>
            </a:r>
          </a:p>
          <a:p>
            <a:r>
              <a:rPr dirty="0"/>
              <a:t>Neural Regen Res. 2014 Aug 15;9(16):1557-66. </a:t>
            </a:r>
            <a:r>
              <a:rPr dirty="0" err="1"/>
              <a:t>doi</a:t>
            </a:r>
            <a:r>
              <a:rPr dirty="0"/>
              <a:t>: 10.4103/1673-5374.139483.</a:t>
            </a:r>
          </a:p>
          <a:p>
            <a:r>
              <a:rPr dirty="0"/>
              <a:t>Neuroprotective effects of berry fruits on neurodegenerative diseases.</a:t>
            </a:r>
          </a:p>
          <a:p>
            <a:r>
              <a:rPr dirty="0"/>
              <a:t>Subash S1, Essa MM1, Al-</a:t>
            </a:r>
            <a:r>
              <a:rPr dirty="0" err="1"/>
              <a:t>Adawi</a:t>
            </a:r>
            <a:r>
              <a:rPr dirty="0"/>
              <a:t> S2, </a:t>
            </a:r>
            <a:r>
              <a:rPr dirty="0" err="1"/>
              <a:t>Memon</a:t>
            </a:r>
            <a:r>
              <a:rPr dirty="0"/>
              <a:t> MA3, </a:t>
            </a:r>
            <a:r>
              <a:rPr dirty="0" err="1"/>
              <a:t>Manivasagam</a:t>
            </a:r>
            <a:r>
              <a:rPr dirty="0"/>
              <a:t> T4, Akbar M5.</a:t>
            </a:r>
          </a:p>
          <a:p>
            <a:r>
              <a:rPr dirty="0"/>
              <a:t>Author information</a:t>
            </a:r>
          </a:p>
          <a:p>
            <a:endParaRPr dirty="0"/>
          </a:p>
          <a:p>
            <a:endParaRPr dirty="0"/>
          </a:p>
          <a:p>
            <a:r>
              <a:rPr dirty="0"/>
              <a:t>Abstract</a:t>
            </a:r>
          </a:p>
          <a:p>
            <a:r>
              <a:rPr dirty="0"/>
              <a:t>Recent clinical research has demonstrated that berry fruits can prevent age-related neurodegenerative diseases and improve motor and cognitive functions. The berry fruits are also capable of modulating signaling pathways involved in inflammation, cell survival, neurotransmission and enhancing neuroplasticity. The neuroprotective effects of berry fruits on neurodegenerative diseases are related to phytochemicals such as anthocyanin, caffeic acid, catechin, quercetin, kaempferol and tannin. In this review, we made an attempt to clearly describe the beneficial effects of various types of berries as promising neuroprotective agents.</a:t>
            </a:r>
          </a:p>
          <a:p>
            <a:r>
              <a:rPr dirty="0"/>
              <a:t>KEYWORDS:</a:t>
            </a:r>
          </a:p>
          <a:p>
            <a:r>
              <a:rPr dirty="0"/>
              <a:t>Alzheimer's disease; Parkinson's disease; berry fruit; nerve regeneration; neural regeneration; neurodegenerative disease; neuroprotection; review</a:t>
            </a:r>
          </a:p>
          <a:p>
            <a:r>
              <a:rPr dirty="0" err="1"/>
              <a:t>PMID</a:t>
            </a:r>
            <a:r>
              <a:rPr dirty="0"/>
              <a:t>: 25317174</a:t>
            </a:r>
          </a:p>
          <a:p>
            <a:endParaRPr dirty="0"/>
          </a:p>
          <a:p>
            <a:r>
              <a:rPr dirty="0"/>
              <a:t>J Agric Food Chem. 2014 May 7;62(18):3972-8. </a:t>
            </a:r>
            <a:r>
              <a:rPr dirty="0" err="1"/>
              <a:t>doi</a:t>
            </a:r>
            <a:r>
              <a:rPr dirty="0"/>
              <a:t>: 10.1021/jf404565s. </a:t>
            </a:r>
            <a:r>
              <a:rPr dirty="0" err="1"/>
              <a:t>Epub</a:t>
            </a:r>
            <a:r>
              <a:rPr dirty="0"/>
              <a:t> 2014 Jan 30.</a:t>
            </a:r>
          </a:p>
          <a:p>
            <a:r>
              <a:rPr dirty="0"/>
              <a:t>Blueberry supplementation improves memory in middle-aged mice fed a high-fat diet.</a:t>
            </a:r>
          </a:p>
          <a:p>
            <a:r>
              <a:rPr dirty="0"/>
              <a:t>Carey AN1, Gomes SM, </a:t>
            </a:r>
            <a:r>
              <a:rPr dirty="0" err="1"/>
              <a:t>Shukitt</a:t>
            </a:r>
            <a:r>
              <a:rPr dirty="0"/>
              <a:t>-Hale B.</a:t>
            </a:r>
          </a:p>
          <a:p>
            <a:r>
              <a:rPr dirty="0"/>
              <a:t>Author information</a:t>
            </a:r>
          </a:p>
          <a:p>
            <a:endParaRPr dirty="0"/>
          </a:p>
          <a:p>
            <a:endParaRPr dirty="0"/>
          </a:p>
          <a:p>
            <a:r>
              <a:rPr dirty="0"/>
              <a:t>Abstract</a:t>
            </a:r>
          </a:p>
          <a:p>
            <a:r>
              <a:rPr dirty="0"/>
              <a:t>Consuming a high-fat diet may result in behavioral deficits similar to those observed in aging animals. It has been demonstrated that blueberry supplementation can allay age-related behavioral deficits. To determine if supplementation of a high-fat diet with blueberries offers protection against putative high-fat diet-related declines, 9-month-old C57Bl/6 mice were maintained on low-fat (10% fat calories) or high-fat (60% fat calories) diets with and without 4% freeze-dried blueberry powder. Novel object recognition memory was impaired by the high-fat diet; after 4 months on the high-fat diet, mice spent 50% of their time on the novel object in the testing trial, performing no greater than chance performance. Blueberry supplementation prevented recognition memory deficits after 4 months on the diets, as mice on this diet spent 67% of their time on the novel object. After 5 months on the diets, mice consuming the high-fat diet passed through the platform location less often than mice on low-fat diets during probe trials on days 2 and 3 of Morris water maze testing, whereas mice consuming the high-fat blueberry diet passed through the platform location as often as mice on the low-fat diets. This study is a first step in determining if incorporating more nutrient-dense foods into a high-fat diet can allay cognitive dysfunction.</a:t>
            </a:r>
          </a:p>
          <a:p>
            <a:r>
              <a:rPr dirty="0"/>
              <a:t>KEYWORDS:</a:t>
            </a:r>
          </a:p>
          <a:p>
            <a:r>
              <a:rPr dirty="0"/>
              <a:t>blueberry; high-fat diet; obesity; recognition memory; spatial memory</a:t>
            </a:r>
          </a:p>
          <a:p>
            <a:r>
              <a:rPr dirty="0" err="1"/>
              <a:t>PMID</a:t>
            </a:r>
            <a:r>
              <a:rPr dirty="0"/>
              <a:t>: 24446769 </a:t>
            </a:r>
          </a:p>
          <a:p>
            <a:endParaRPr dirty="0"/>
          </a:p>
          <a:p>
            <a:r>
              <a:rPr dirty="0"/>
              <a:t>Chin J Nat Med. 2016 Jun;14(6):427-33. </a:t>
            </a:r>
            <a:r>
              <a:rPr dirty="0" err="1"/>
              <a:t>doi</a:t>
            </a:r>
            <a:r>
              <a:rPr dirty="0"/>
              <a:t>: 10.1016/S1875-5364(16)30039-5.</a:t>
            </a:r>
          </a:p>
          <a:p>
            <a:r>
              <a:rPr dirty="0"/>
              <a:t>Cranberry extract supplementation exerts preventive effects through alleviating Aβ toxicity in Caenorhabditis </a:t>
            </a:r>
            <a:r>
              <a:rPr dirty="0" err="1"/>
              <a:t>elegans</a:t>
            </a:r>
            <a:r>
              <a:rPr dirty="0"/>
              <a:t> model of Alzheimer's disease.</a:t>
            </a:r>
          </a:p>
          <a:p>
            <a:r>
              <a:rPr dirty="0"/>
              <a:t>Guo H1, Dong YQ2, Ye BP3.</a:t>
            </a:r>
          </a:p>
          <a:p>
            <a:r>
              <a:rPr dirty="0"/>
              <a:t>Author information</a:t>
            </a:r>
          </a:p>
          <a:p>
            <a:endParaRPr dirty="0"/>
          </a:p>
          <a:p>
            <a:endParaRPr dirty="0"/>
          </a:p>
          <a:p>
            <a:r>
              <a:rPr dirty="0"/>
              <a:t>Abstract</a:t>
            </a:r>
          </a:p>
          <a:p>
            <a:r>
              <a:rPr dirty="0"/>
              <a:t>Cranberry extract (CBE) rich in polyphenols are potent to delay paralysis induced by alleviating β-amyloid (Aβ) toxicity in C. </a:t>
            </a:r>
            <a:r>
              <a:rPr dirty="0" err="1"/>
              <a:t>elegans</a:t>
            </a:r>
            <a:r>
              <a:rPr dirty="0"/>
              <a:t> model of Alzheimer's disease (AD). In order to better apply CBE as an anti-AD agent efficiently, we sought to </a:t>
            </a:r>
            <a:r>
              <a:rPr dirty="0" err="1"/>
              <a:t>deterrmine</a:t>
            </a:r>
            <a:r>
              <a:rPr dirty="0"/>
              <a:t> whether preventive or therapeutic effect contributes more prominently toward CBE's anti-AD activity. As the level of Aβ toxicity and memory health are two major pathological parameters in AD, in the present study, we compared the effects of CBE on Aβ toxicity and memory health in the C. </a:t>
            </a:r>
            <a:r>
              <a:rPr dirty="0" err="1"/>
              <a:t>elegans</a:t>
            </a:r>
            <a:r>
              <a:rPr dirty="0"/>
              <a:t> AD model treated with preventive and therapeutic protocols. Our results revealed that CBE prominently showed the preventive efficacy, providing a basis for further investigation of these effects in mammals.</a:t>
            </a:r>
          </a:p>
          <a:p>
            <a:r>
              <a:rPr dirty="0"/>
              <a:t>KEYWORDS:</a:t>
            </a:r>
          </a:p>
          <a:p>
            <a:r>
              <a:rPr dirty="0"/>
              <a:t>Aβ toxicity; Body paralysis; Caenorhabditis </a:t>
            </a:r>
            <a:r>
              <a:rPr dirty="0" err="1"/>
              <a:t>elegans</a:t>
            </a:r>
            <a:r>
              <a:rPr dirty="0"/>
              <a:t>; Cranberry polyphenols; Prevention</a:t>
            </a:r>
          </a:p>
          <a:p>
            <a:r>
              <a:rPr dirty="0" err="1"/>
              <a:t>PMID</a:t>
            </a:r>
            <a:r>
              <a:rPr dirty="0"/>
              <a:t>: 27473960</a:t>
            </a:r>
          </a:p>
          <a:p>
            <a:endParaRPr dirty="0"/>
          </a:p>
          <a:p>
            <a:endParaRPr dirty="0"/>
          </a:p>
          <a:p>
            <a:r>
              <a:rPr dirty="0"/>
              <a:t>15.</a:t>
            </a:r>
          </a:p>
          <a:p>
            <a:r>
              <a:rPr dirty="0"/>
              <a:t>Adv </a:t>
            </a:r>
            <a:r>
              <a:rPr dirty="0" err="1"/>
              <a:t>Nutr</a:t>
            </a:r>
            <a:r>
              <a:rPr dirty="0"/>
              <a:t>. 2016 Jan 15;7(1):44-65. </a:t>
            </a:r>
            <a:r>
              <a:rPr dirty="0" err="1"/>
              <a:t>doi</a:t>
            </a:r>
            <a:r>
              <a:rPr dirty="0"/>
              <a:t>: 10.3945/an.115.009639. Print 2016 Jan.</a:t>
            </a:r>
          </a:p>
          <a:p>
            <a:r>
              <a:rPr dirty="0"/>
              <a:t>Red Raspberries and Their Bioactive Polyphenols: Cardiometabolic and Neuronal Health Links.</a:t>
            </a:r>
          </a:p>
          <a:p>
            <a:r>
              <a:rPr dirty="0"/>
              <a:t>Burton-Freeman BM1, Sandhu AK2, </a:t>
            </a:r>
            <a:r>
              <a:rPr dirty="0" err="1"/>
              <a:t>Edirisinghe</a:t>
            </a:r>
            <a:r>
              <a:rPr dirty="0"/>
              <a:t> I2.</a:t>
            </a:r>
          </a:p>
          <a:p>
            <a:r>
              <a:rPr dirty="0"/>
              <a:t>Author information</a:t>
            </a:r>
          </a:p>
          <a:p>
            <a:endParaRPr dirty="0"/>
          </a:p>
          <a:p>
            <a:endParaRPr dirty="0"/>
          </a:p>
          <a:p>
            <a:r>
              <a:rPr dirty="0"/>
              <a:t>Abstract</a:t>
            </a:r>
          </a:p>
          <a:p>
            <a:r>
              <a:rPr dirty="0"/>
              <a:t>Diet is an essential factor that affects the risk of modern-day metabolic diseases, including cardiovascular disease, diabetes mellitus, obesity, and Alzheimer disease. The potential ability of certain foods and their bioactive compounds to reverse or prevent the progression of the pathogenic processes that underlie these diseases has attracted research attention. Red raspberries (</a:t>
            </a:r>
            <a:r>
              <a:rPr dirty="0" err="1"/>
              <a:t>Rubus</a:t>
            </a:r>
            <a:r>
              <a:rPr dirty="0"/>
              <a:t> </a:t>
            </a:r>
            <a:r>
              <a:rPr dirty="0" err="1"/>
              <a:t>idaeus</a:t>
            </a:r>
            <a:r>
              <a:rPr dirty="0"/>
              <a:t> L.) are unique berries with a rich history and nutrient and bioactive composition. They possess several essential micronutrients, dietary fibers, and polyphenolic components, especially ellagitannins and anthocyanins, the latter of which give them their distinctive red coloring. In vitro and in vivo studies have revealed various mechanisms through which anthocyanins and ellagitannins (via ellagic acid or their urolithin metabolites) and red raspberry extracts (or the entire fruit) could reduce the risk of or reverse metabolically associated </a:t>
            </a:r>
            <a:r>
              <a:rPr dirty="0" err="1"/>
              <a:t>pathophysiologies</a:t>
            </a:r>
            <a:r>
              <a:rPr dirty="0"/>
              <a:t>. To our knowledge, few studies in humans are available for evaluation. We review and summarize the available literature that assesses the health-promoting potential of red raspberries and select components in modulating metabolic disease risk, especially cardiovascular disease, diabetes mellitus, obesity, and Alzheimer disease-all of which share critical metabolic, oxidative, and inflammatory links. The body of research is growing and supports a potential role for red raspberries in reducing the risk of metabolically based chronic diseases.</a:t>
            </a:r>
          </a:p>
          <a:p>
            <a:r>
              <a:rPr dirty="0"/>
              <a:t>KEYWORDS:</a:t>
            </a:r>
          </a:p>
          <a:p>
            <a:r>
              <a:rPr dirty="0"/>
              <a:t>anthocyanins; cardiovascular disease; diabetes; ellagic acid; inflammation; oxidative stress; polyphenols; red raspberries</a:t>
            </a:r>
          </a:p>
          <a:p>
            <a:r>
              <a:rPr dirty="0" err="1"/>
              <a:t>PMID</a:t>
            </a:r>
            <a:r>
              <a:rPr dirty="0"/>
              <a:t>: 26773014 </a:t>
            </a:r>
          </a:p>
          <a:p>
            <a:endParaRPr dirty="0"/>
          </a:p>
          <a:p>
            <a:r>
              <a:rPr dirty="0" err="1"/>
              <a:t>Evid</a:t>
            </a:r>
            <a:r>
              <a:rPr dirty="0"/>
              <a:t> Based Complement </a:t>
            </a:r>
            <a:r>
              <a:rPr dirty="0" err="1"/>
              <a:t>Alternat</a:t>
            </a:r>
            <a:r>
              <a:rPr dirty="0"/>
              <a:t> Med. 2012;2012:263520. </a:t>
            </a:r>
            <a:r>
              <a:rPr dirty="0" err="1"/>
              <a:t>doi</a:t>
            </a:r>
            <a:r>
              <a:rPr dirty="0"/>
              <a:t>: 10.1155/2012/263520. </a:t>
            </a:r>
            <a:r>
              <a:rPr dirty="0" err="1"/>
              <a:t>Epub</a:t>
            </a:r>
            <a:r>
              <a:rPr dirty="0"/>
              <a:t> 2012 Aug 16.</a:t>
            </a:r>
          </a:p>
          <a:p>
            <a:r>
              <a:rPr dirty="0"/>
              <a:t>Mulberry Fruit Extract Protects against Memory Impairment and Hippocampal Damage in Animal Model of Vascular Dementia.</a:t>
            </a:r>
          </a:p>
          <a:p>
            <a:r>
              <a:rPr dirty="0" err="1"/>
              <a:t>Kaewkaen</a:t>
            </a:r>
            <a:r>
              <a:rPr dirty="0"/>
              <a:t> P1, Tong-Un T, </a:t>
            </a:r>
            <a:r>
              <a:rPr dirty="0" err="1"/>
              <a:t>Wattanathorn</a:t>
            </a:r>
            <a:r>
              <a:rPr dirty="0"/>
              <a:t> J, </a:t>
            </a:r>
            <a:r>
              <a:rPr dirty="0" err="1"/>
              <a:t>Muchimapura</a:t>
            </a:r>
            <a:r>
              <a:rPr dirty="0"/>
              <a:t> S, </a:t>
            </a:r>
            <a:r>
              <a:rPr dirty="0" err="1"/>
              <a:t>Kaewrueng</a:t>
            </a:r>
            <a:r>
              <a:rPr dirty="0"/>
              <a:t> W, </a:t>
            </a:r>
            <a:r>
              <a:rPr dirty="0" err="1"/>
              <a:t>Wongcharoenwanakit</a:t>
            </a:r>
            <a:r>
              <a:rPr dirty="0"/>
              <a:t> S.</a:t>
            </a:r>
          </a:p>
          <a:p>
            <a:r>
              <a:rPr dirty="0"/>
              <a:t>Author information</a:t>
            </a:r>
          </a:p>
          <a:p>
            <a:endParaRPr dirty="0"/>
          </a:p>
          <a:p>
            <a:endParaRPr dirty="0"/>
          </a:p>
          <a:p>
            <a:r>
              <a:rPr dirty="0"/>
              <a:t>Abstract</a:t>
            </a:r>
          </a:p>
          <a:p>
            <a:r>
              <a:rPr dirty="0"/>
              <a:t>Nowadays, the preventive strategy of vascular dementia, one of the challenge problems of elderly, has received attention due to the limitation of therapeutic efficacy. In this study, we aimed to determine the protective effect and possible mechanism of action of mulberry fruit extract on memory impairment and brain damage in animal model of vascular dementia. Male Wistar rats, weighing 300-350 g, were orally given mulberry extract at doses of 2, 10 and 50 mg/kg at a period of 7 days before and 21 days after the occlusion of right middle cerebral artery (</a:t>
            </a:r>
            <a:r>
              <a:rPr dirty="0" err="1"/>
              <a:t>Rt.MCAO</a:t>
            </a:r>
            <a:r>
              <a:rPr dirty="0"/>
              <a:t>). It was found that rats subjected to mulberry fruits plus </a:t>
            </a:r>
            <a:r>
              <a:rPr dirty="0" err="1"/>
              <a:t>Rt.MCAO</a:t>
            </a:r>
            <a:r>
              <a:rPr dirty="0"/>
              <a:t> showed the enhanced memory, the increased densities of neuron, cholinergic neuron, Bcl-2-immunopositive neuron together with the decreased oxidative stress in hippocampus. Taken all data together, the cognitive enhancing effect of mulberry fruit extract observed in this study might be partly associated with the increased cholinergic function and its neuroprotective effect in turn occurs partly via the decreased oxidative stress and apoptosis. Therefore, mulberry fruit is the potential natural cognitive enhancer and neuroprotectant. However, further researches are essential to elucidate the possible active ingredient.</a:t>
            </a:r>
          </a:p>
          <a:p>
            <a:r>
              <a:rPr dirty="0" err="1"/>
              <a:t>PMID</a:t>
            </a:r>
            <a:r>
              <a:rPr dirty="0"/>
              <a:t>: 22952555 </a:t>
            </a:r>
          </a:p>
          <a:p>
            <a:endParaRPr dirty="0"/>
          </a:p>
          <a:p>
            <a:r>
              <a:rPr dirty="0"/>
              <a:t>Br J </a:t>
            </a:r>
            <a:r>
              <a:rPr dirty="0" err="1"/>
              <a:t>Nutr</a:t>
            </a:r>
            <a:r>
              <a:rPr dirty="0"/>
              <a:t>. 2015 Nov 28;114(10):1542-9. </a:t>
            </a:r>
            <a:r>
              <a:rPr dirty="0" err="1"/>
              <a:t>doi</a:t>
            </a:r>
            <a:r>
              <a:rPr dirty="0"/>
              <a:t>: 10.1017/S0007114515003451. </a:t>
            </a:r>
            <a:r>
              <a:rPr dirty="0" err="1"/>
              <a:t>Epub</a:t>
            </a:r>
            <a:r>
              <a:rPr dirty="0"/>
              <a:t> 2015 Sep 22.</a:t>
            </a:r>
          </a:p>
          <a:p>
            <a:r>
              <a:rPr dirty="0"/>
              <a:t>The beneficial effects of berries on cognition, motor </a:t>
            </a:r>
            <a:r>
              <a:rPr dirty="0" err="1"/>
              <a:t>behaviour</a:t>
            </a:r>
            <a:r>
              <a:rPr dirty="0"/>
              <a:t> and neuronal function in ageing.</a:t>
            </a:r>
          </a:p>
          <a:p>
            <a:r>
              <a:rPr dirty="0" err="1"/>
              <a:t>Shukitt</a:t>
            </a:r>
            <a:r>
              <a:rPr dirty="0"/>
              <a:t>-Hale B1, </a:t>
            </a:r>
            <a:r>
              <a:rPr dirty="0" err="1"/>
              <a:t>Bielinski</a:t>
            </a:r>
            <a:r>
              <a:rPr dirty="0"/>
              <a:t> DF1, Lau FC1, Willis LM1, Carey AN1, Joseph JA1.</a:t>
            </a:r>
          </a:p>
          <a:p>
            <a:r>
              <a:rPr dirty="0"/>
              <a:t>Author information</a:t>
            </a:r>
          </a:p>
          <a:p>
            <a:endParaRPr dirty="0"/>
          </a:p>
          <a:p>
            <a:endParaRPr dirty="0"/>
          </a:p>
          <a:p>
            <a:r>
              <a:rPr dirty="0"/>
              <a:t>Abstract</a:t>
            </a:r>
          </a:p>
          <a:p>
            <a:r>
              <a:rPr dirty="0"/>
              <a:t>Previously, it has been shown that strawberry (SB) or blueberry (BB) supplementations, when fed to rats from 19 to 21 months of age, reverse age-related decrements in motor and cognitive performance. We have postulated that these effects may be the result of a number of positive benefits of the berry polyphenols, including decreased stress </a:t>
            </a:r>
            <a:r>
              <a:rPr dirty="0" err="1"/>
              <a:t>signalling</a:t>
            </a:r>
            <a:r>
              <a:rPr dirty="0"/>
              <a:t>, increased neurogenesis, and increased signals involved in learning and memory. Thus, the present study was carried out to examine these mechanisms in aged animals by administering a control, 2 % SB- or 2 % BB-supplemented diet to aged Fischer 344 rats for 8 weeks to ascertain their effectiveness in reversing age-related deficits in </a:t>
            </a:r>
            <a:r>
              <a:rPr dirty="0" err="1"/>
              <a:t>behavioural</a:t>
            </a:r>
            <a:r>
              <a:rPr dirty="0"/>
              <a:t> and neuronal function. The results showed that rats consuming the berry diets exhibited enhanced motor performance and improved cognition, specifically working memory. In addition, the rats supplemented with BB and SB diets showed increased hippocampal neurogenesis and expression of insulin-like growth factor 1, although the improvements in working memory performance could not solely be explained by these increases. The diverse polyphenolics in these berry fruits may have additional mechanisms of action that could account for their relative differences in efficacy.</a:t>
            </a:r>
          </a:p>
          <a:p>
            <a:r>
              <a:rPr dirty="0"/>
              <a:t>KEYWORDS:</a:t>
            </a:r>
          </a:p>
          <a:p>
            <a:r>
              <a:rPr dirty="0"/>
              <a:t>BB blueberry; Blueberries; </a:t>
            </a:r>
            <a:r>
              <a:rPr dirty="0" err="1"/>
              <a:t>BrdU</a:t>
            </a:r>
            <a:r>
              <a:rPr dirty="0"/>
              <a:t> bromodeoxyuridine; IGF-1 insulin-like growth factor 1; INF inflammation; Learning; </a:t>
            </a:r>
            <a:r>
              <a:rPr dirty="0" err="1"/>
              <a:t>MWM</a:t>
            </a:r>
            <a:r>
              <a:rPr dirty="0"/>
              <a:t> Morris water maze; Neurogenesis; OS oxidative stress; SB strawberry; Spatial memory; Strawberries; Stress </a:t>
            </a:r>
            <a:r>
              <a:rPr dirty="0" err="1"/>
              <a:t>signalling</a:t>
            </a:r>
            <a:r>
              <a:rPr dirty="0"/>
              <a:t>; </a:t>
            </a:r>
            <a:r>
              <a:rPr dirty="0" err="1"/>
              <a:t>TBST</a:t>
            </a:r>
            <a:r>
              <a:rPr dirty="0"/>
              <a:t> Tris-buffered saline with Tween</a:t>
            </a:r>
          </a:p>
          <a:p>
            <a:r>
              <a:rPr dirty="0" err="1"/>
              <a:t>PMID</a:t>
            </a:r>
            <a:r>
              <a:rPr dirty="0"/>
              <a:t>: 26392037 </a:t>
            </a:r>
            <a:r>
              <a:rPr dirty="0" err="1"/>
              <a:t>DOI</a:t>
            </a:r>
            <a:r>
              <a:rPr dirty="0"/>
              <a:t>: 10.1017/S0007114515003451</a:t>
            </a:r>
          </a:p>
          <a:p>
            <a:r>
              <a:rPr dirty="0"/>
              <a:t>[Indexed for MEDLINE]</a:t>
            </a:r>
          </a:p>
          <a:p>
            <a:r>
              <a:rPr dirty="0"/>
              <a:t>Similar articles</a:t>
            </a:r>
          </a:p>
          <a:p>
            <a:r>
              <a:rPr dirty="0"/>
              <a:t> </a:t>
            </a:r>
          </a:p>
          <a:p>
            <a:r>
              <a:rPr dirty="0"/>
              <a:t>Publication type, </a:t>
            </a:r>
            <a:r>
              <a:rPr dirty="0" err="1"/>
              <a:t>MeSH</a:t>
            </a:r>
            <a:r>
              <a:rPr dirty="0"/>
              <a:t> terms, Substances</a:t>
            </a:r>
          </a:p>
          <a:p>
            <a:endParaRPr dirty="0"/>
          </a:p>
          <a:p>
            <a:endParaRPr dirty="0"/>
          </a:p>
          <a:p>
            <a:r>
              <a:rPr dirty="0"/>
              <a:t>	•	</a:t>
            </a:r>
          </a:p>
          <a:p>
            <a:r>
              <a:rPr dirty="0"/>
              <a:t>Select item 25451098</a:t>
            </a:r>
          </a:p>
          <a:p>
            <a:endParaRPr dirty="0"/>
          </a:p>
          <a:p>
            <a:r>
              <a:rPr dirty="0"/>
              <a:t>2.</a:t>
            </a:r>
          </a:p>
          <a:p>
            <a:r>
              <a:rPr dirty="0"/>
              <a:t>Brain Res. 2014 Dec 17;1593:9-18. </a:t>
            </a:r>
            <a:r>
              <a:rPr dirty="0" err="1"/>
              <a:t>doi</a:t>
            </a:r>
            <a:r>
              <a:rPr dirty="0"/>
              <a:t>: 10.1016/j.brainres.2014.10.028. </a:t>
            </a:r>
            <a:r>
              <a:rPr dirty="0" err="1"/>
              <a:t>Epub</a:t>
            </a:r>
            <a:r>
              <a:rPr dirty="0"/>
              <a:t> 2014 Oct 22.</a:t>
            </a:r>
          </a:p>
          <a:p>
            <a:r>
              <a:rPr dirty="0"/>
              <a:t>Protective effects of blueberry- and strawberry diets on neuronal stress following exposure to (56)Fe particles.</a:t>
            </a:r>
          </a:p>
          <a:p>
            <a:r>
              <a:rPr dirty="0" err="1"/>
              <a:t>Poulose</a:t>
            </a:r>
            <a:r>
              <a:rPr dirty="0"/>
              <a:t> SM1, </a:t>
            </a:r>
            <a:r>
              <a:rPr dirty="0" err="1"/>
              <a:t>Bielinski</a:t>
            </a:r>
            <a:r>
              <a:rPr dirty="0"/>
              <a:t> DF1, </a:t>
            </a:r>
            <a:r>
              <a:rPr dirty="0" err="1"/>
              <a:t>Carrihill</a:t>
            </a:r>
            <a:r>
              <a:rPr dirty="0"/>
              <a:t>-Knoll KL2, Rabin BM2, </a:t>
            </a:r>
            <a:r>
              <a:rPr dirty="0" err="1"/>
              <a:t>Shukitt</a:t>
            </a:r>
            <a:r>
              <a:rPr dirty="0"/>
              <a:t>-Hale B3.</a:t>
            </a:r>
          </a:p>
          <a:p>
            <a:r>
              <a:rPr dirty="0"/>
              <a:t>Author information</a:t>
            </a:r>
          </a:p>
          <a:p>
            <a:endParaRPr dirty="0"/>
          </a:p>
          <a:p>
            <a:endParaRPr dirty="0"/>
          </a:p>
          <a:p>
            <a:r>
              <a:rPr dirty="0"/>
              <a:t>Abstract</a:t>
            </a:r>
          </a:p>
          <a:p>
            <a:r>
              <a:rPr dirty="0"/>
              <a:t>Particles of high energy and charge (</a:t>
            </a:r>
            <a:r>
              <a:rPr dirty="0" err="1"/>
              <a:t>HZE</a:t>
            </a:r>
            <a:r>
              <a:rPr dirty="0"/>
              <a:t> particles), which are abundant outside the magnetic field of the Earth, have been shown to disrupt the functioning of neuronal communication in critical regions of the brain. Previous studies with </a:t>
            </a:r>
            <a:r>
              <a:rPr dirty="0" err="1"/>
              <a:t>HZE</a:t>
            </a:r>
            <a:r>
              <a:rPr dirty="0"/>
              <a:t> particles, have shown that irradiation produces enhanced indices of oxidative stress and inflammation as well as altered neuronal function that are similar to those seen in aging. Feeding animals antioxidant-rich berry diets, specifically blueberries and strawberries, countered the deleterious effects of irradiation by reducing oxidative stress and inflammation, thereby improving neuronal signaling. In the current study, we examined the effects of exposure to (56)Fe particles in critical regions of brain involved in cognitive function, both 36h and 30 days post irradiation. We also studied the effects of antioxidant-rich berry diets, specifically a 2% blueberry or strawberry diet, fed for 8 weeks prior to radiation as well as 30 days post irradiation. (56)Fe exposure caused significant differential, neurochemical changes in critical regions of the brain, such as hippocampus, striatum, frontal cortex, and cerebellum, through increased inflammation, and increased oxidative stress protein markers. (56)Fe exposure altered the autophagy markers, and antioxidant-rich berry diets significantly reduced the accumulation of p62 in hippocampus, a scaffold protein that co-localizes with ubiquitinated protein at the 30 days post irradiation time-point. Exposure to (56)Fe particles increased the accumulation of disease-related proteins such as </a:t>
            </a:r>
            <a:r>
              <a:rPr dirty="0" err="1"/>
              <a:t>PHF</a:t>
            </a:r>
            <a:r>
              <a:rPr dirty="0"/>
              <a:t>-tau in the hippocampus of animals fed the control diet, but not in the irradiated animals fed the blueberry diet. These results indicate the potential protective effects of antioxidant-rich berry diets on neuronal functioning following exposure to </a:t>
            </a:r>
            <a:r>
              <a:rPr dirty="0" err="1"/>
              <a:t>HZE</a:t>
            </a:r>
            <a:r>
              <a:rPr dirty="0"/>
              <a:t> particles.</a:t>
            </a:r>
          </a:p>
          <a:p>
            <a:r>
              <a:rPr dirty="0"/>
              <a:t>KEYWORDS:</a:t>
            </a:r>
          </a:p>
          <a:p>
            <a:r>
              <a:rPr dirty="0"/>
              <a:t>Autophagy; Inflammation; Irradiation; Neurochemical; Oxidative stress</a:t>
            </a:r>
          </a:p>
          <a:p>
            <a:r>
              <a:rPr dirty="0" err="1"/>
              <a:t>PMID</a:t>
            </a:r>
            <a:r>
              <a:rPr dirty="0"/>
              <a:t>: 25451098 </a:t>
            </a:r>
          </a:p>
          <a:p>
            <a:endParaRPr dirty="0"/>
          </a:p>
          <a:p>
            <a:r>
              <a:rPr dirty="0"/>
              <a:t>Ann Neurol. 2012 Jul;72(1):135-43. </a:t>
            </a:r>
            <a:r>
              <a:rPr dirty="0" err="1"/>
              <a:t>doi</a:t>
            </a:r>
            <a:r>
              <a:rPr dirty="0"/>
              <a:t>: 10.1002/ana.23594. </a:t>
            </a:r>
            <a:r>
              <a:rPr dirty="0" err="1"/>
              <a:t>Epub</a:t>
            </a:r>
            <a:r>
              <a:rPr dirty="0"/>
              <a:t> 2012 Apr 26.</a:t>
            </a:r>
          </a:p>
          <a:p>
            <a:r>
              <a:rPr dirty="0"/>
              <a:t>Dietary intakes of berries and flavonoids in relation to cognitive decline.</a:t>
            </a:r>
          </a:p>
          <a:p>
            <a:r>
              <a:rPr dirty="0"/>
              <a:t>Devore EE1, Kang JH, </a:t>
            </a:r>
            <a:r>
              <a:rPr dirty="0" err="1"/>
              <a:t>Breteler</a:t>
            </a:r>
            <a:r>
              <a:rPr dirty="0"/>
              <a:t> MM, </a:t>
            </a:r>
            <a:r>
              <a:rPr dirty="0" err="1"/>
              <a:t>Grodstein</a:t>
            </a:r>
            <a:r>
              <a:rPr dirty="0"/>
              <a:t> F.</a:t>
            </a:r>
          </a:p>
          <a:p>
            <a:r>
              <a:rPr dirty="0"/>
              <a:t>Author information</a:t>
            </a:r>
          </a:p>
          <a:p>
            <a:endParaRPr dirty="0"/>
          </a:p>
          <a:p>
            <a:endParaRPr dirty="0"/>
          </a:p>
          <a:p>
            <a:r>
              <a:rPr dirty="0"/>
              <a:t>Abstract</a:t>
            </a:r>
          </a:p>
          <a:p>
            <a:r>
              <a:rPr dirty="0"/>
              <a:t>OBJECTIVE:</a:t>
            </a:r>
          </a:p>
          <a:p>
            <a:r>
              <a:rPr dirty="0"/>
              <a:t>Berries are high in flavonoids, especially anthocyanidins, and improve cognition in experimental studies. We prospectively evaluated whether greater long-term intakes of berries and flavonoids are associated with slower rates of cognitive decline in older women.</a:t>
            </a:r>
          </a:p>
          <a:p>
            <a:r>
              <a:rPr dirty="0"/>
              <a:t>METHODS:</a:t>
            </a:r>
          </a:p>
          <a:p>
            <a:r>
              <a:rPr dirty="0"/>
              <a:t>Beginning in 1980, a semiquantitative food frequency questionnaire was administered every 4 years to Nurses' Health Study participants. In 1995-2001, we began measuring cognitive function in 16,010 participants, aged ≥70 years; follow-up assessments were conducted twice, at 2-year intervals. To ascertain long-term diet, we averaged dietary variables from 1980 through the initial cognitive interview. Using multivariate-adjusted, mixed linear regression, we estimated mean differences in slopes of cognitive decline by long-term berry and flavonoid intakes.</a:t>
            </a:r>
          </a:p>
          <a:p>
            <a:r>
              <a:rPr dirty="0"/>
              <a:t>RESULTS:</a:t>
            </a:r>
          </a:p>
          <a:p>
            <a:r>
              <a:rPr dirty="0"/>
              <a:t>Greater intakes of blueberries and strawberries were associated with slower rates of cognitive decline (</a:t>
            </a:r>
            <a:r>
              <a:rPr dirty="0" err="1"/>
              <a:t>eg</a:t>
            </a:r>
            <a:r>
              <a:rPr dirty="0"/>
              <a:t>, for a global score averaging all 6 cognitive tests, for blueberries: p-trend = 0.014 and mean difference = 0.04, 95% confidence interval [CI] = 0.01-0.07, comparing extreme categories of intake; for strawberries: p-trend = 0.022 and mean difference = 0.03, 95% CI = 0.00-0.06, comparing extreme categories of intake), after adjusting for multiple potential confounders. These effect estimates were equivalent to those we found for approximately 1.5 to 2.5 years of age in our cohort, indicating that berry intake appears to delay cognitive aging by up to 2.5 years. Additionally, in further supporting evidence, greater intakes of anthocyanidins and total flavonoids were associated with slower rates of cognitive decline (p-trends = 0.015 and 0.053, respectively, for the global score).</a:t>
            </a:r>
          </a:p>
          <a:p>
            <a:r>
              <a:rPr dirty="0"/>
              <a:t>INTERPRETATION:</a:t>
            </a:r>
          </a:p>
          <a:p>
            <a:r>
              <a:rPr dirty="0"/>
              <a:t>Higher intake of flavonoids, particularly from berries, appears to reduce rates of cognitive decline in older adults.</a:t>
            </a:r>
          </a:p>
          <a:p>
            <a:r>
              <a:rPr dirty="0"/>
              <a:t>Copyright © 2012 American Neurological Association.</a:t>
            </a:r>
          </a:p>
          <a:p>
            <a:r>
              <a:rPr dirty="0" err="1"/>
              <a:t>PMID</a:t>
            </a:r>
            <a:r>
              <a:rPr dirty="0"/>
              <a:t>: 22535616 </a:t>
            </a:r>
          </a:p>
          <a:p>
            <a:endParaRPr dirty="0"/>
          </a:p>
          <a:p>
            <a:r>
              <a:rPr dirty="0" err="1"/>
              <a:t>Nutr</a:t>
            </a:r>
            <a:r>
              <a:rPr dirty="0"/>
              <a:t> </a:t>
            </a:r>
            <a:r>
              <a:rPr dirty="0" err="1"/>
              <a:t>Neurosci</a:t>
            </a:r>
            <a:r>
              <a:rPr dirty="0"/>
              <a:t>. 2009 Jun;12(3):135-40. </a:t>
            </a:r>
            <a:r>
              <a:rPr dirty="0" err="1"/>
              <a:t>doi</a:t>
            </a:r>
            <a:r>
              <a:rPr dirty="0"/>
              <a:t>: 10.1179/147683009X423292.</a:t>
            </a:r>
          </a:p>
          <a:p>
            <a:r>
              <a:rPr dirty="0"/>
              <a:t>Effects of blackberries on motor and cognitive function in aged rats.</a:t>
            </a:r>
          </a:p>
          <a:p>
            <a:r>
              <a:rPr dirty="0" err="1"/>
              <a:t>Shukitt</a:t>
            </a:r>
            <a:r>
              <a:rPr dirty="0"/>
              <a:t>-Hale B1, Cheng V, Joseph JA.</a:t>
            </a:r>
          </a:p>
          <a:p>
            <a:r>
              <a:rPr dirty="0"/>
              <a:t>Author information</a:t>
            </a:r>
          </a:p>
          <a:p>
            <a:endParaRPr dirty="0"/>
          </a:p>
          <a:p>
            <a:endParaRPr dirty="0"/>
          </a:p>
          <a:p>
            <a:r>
              <a:rPr dirty="0"/>
              <a:t>Abstract</a:t>
            </a:r>
          </a:p>
          <a:p>
            <a:r>
              <a:rPr dirty="0"/>
              <a:t>The polyphenolics in fruits and vegetables, when fed to rats from 19-21 months of age, have been shown to retard and even reverse age-related decrements in motor and cognitive performance. These effects may be the result of the polyphenols increasing antioxidant and/or anti-inflammatory levels, or by direct effects on signaling, in the brain. Increased dietary intake of berry fruit, in particular, has a positive and profound impact on human health, performance, and disease. Thus, the present study examined a 2% blackberry-supplemented diet for its effectiveness in reversing age-related deficits in behavioral and neuronal function when fed to aged (19-month-old) Fischer 344 rats for 8 weeks. The results showed that the blackberry diet improved motor performance on three tasks which rely on balance and co-ordination: the accelerating rotarod, wire suspension, and the small plank walk. Results for the Morris water maze showed that the blackberry-fed rats had significantly greater working, or short-term, memory performance than the control rats. These data support our previous investigations in which we have seen improved motor and cognitive performance in aged rats after supplementation with other berry fruits.</a:t>
            </a:r>
          </a:p>
          <a:p>
            <a:r>
              <a:rPr dirty="0" err="1"/>
              <a:t>PMID</a:t>
            </a:r>
            <a:r>
              <a:rPr dirty="0"/>
              <a:t>: 19356316 </a:t>
            </a:r>
          </a:p>
          <a:p>
            <a:endParaRPr dirty="0"/>
          </a:p>
          <a:p>
            <a:r>
              <a:rPr dirty="0" err="1"/>
              <a:t>Exp</a:t>
            </a:r>
            <a:r>
              <a:rPr dirty="0"/>
              <a:t> </a:t>
            </a:r>
            <a:r>
              <a:rPr dirty="0" err="1"/>
              <a:t>Gerontol</a:t>
            </a:r>
            <a:r>
              <a:rPr dirty="0"/>
              <a:t>. 2017 Jan;87(Pt A):121-128. </a:t>
            </a:r>
            <a:r>
              <a:rPr dirty="0" err="1"/>
              <a:t>doi</a:t>
            </a:r>
            <a:r>
              <a:rPr dirty="0"/>
              <a:t>: 10.1016/j.exger.2016.10.004. </a:t>
            </a:r>
            <a:r>
              <a:rPr dirty="0" err="1"/>
              <a:t>Epub</a:t>
            </a:r>
            <a:r>
              <a:rPr dirty="0"/>
              <a:t> 2016 Nov 14.</a:t>
            </a:r>
          </a:p>
          <a:p>
            <a:r>
              <a:rPr dirty="0"/>
              <a:t>Examining the impact of grape consumption on brain metabolism and cognitive function in patients with mild decline in cognition: A double-blinded placebo controlled pilot study.</a:t>
            </a:r>
          </a:p>
          <a:p>
            <a:r>
              <a:rPr dirty="0"/>
              <a:t>Lee J1, </a:t>
            </a:r>
            <a:r>
              <a:rPr dirty="0" err="1"/>
              <a:t>Torosyan</a:t>
            </a:r>
            <a:r>
              <a:rPr dirty="0"/>
              <a:t> N2, Silverman DH3.</a:t>
            </a:r>
          </a:p>
          <a:p>
            <a:r>
              <a:rPr dirty="0"/>
              <a:t>Author information</a:t>
            </a:r>
          </a:p>
          <a:p>
            <a:endParaRPr dirty="0"/>
          </a:p>
          <a:p>
            <a:endParaRPr dirty="0"/>
          </a:p>
          <a:p>
            <a:r>
              <a:rPr dirty="0"/>
              <a:t>Abstract</a:t>
            </a:r>
          </a:p>
          <a:p>
            <a:r>
              <a:rPr dirty="0"/>
              <a:t>BACKGROUND:</a:t>
            </a:r>
          </a:p>
          <a:p>
            <a:r>
              <a:rPr dirty="0"/>
              <a:t>Natural compounds in grapes such as resveratrol are known for their antioxidant and anti-inflammatory properties. Some studies have shown a potential role for grapes or wine in slowing cognitive decline and other effects of aging. However, well-controlled experimental data obtained in human subjects are still in need of further development. Here we aimed to systematically assess effects of grapes on regional cerebral metabolism.</a:t>
            </a:r>
          </a:p>
          <a:p>
            <a:r>
              <a:rPr dirty="0"/>
              <a:t>METHODS:</a:t>
            </a:r>
          </a:p>
          <a:p>
            <a:r>
              <a:rPr dirty="0"/>
              <a:t>Ten subjects with mild decline in cognition (mean, 72.2±4.7years; 50% female) were included in this analysis. Participants were randomized into an active grape formulation arm or a placebo arm which consumed a formulation free of polyphenols for six months. Cognitive performance was measured through neuropsychological assessments performed at baseline and 6months after initiation of therapy. Changes in brain metabolism occurring with each therapy regimen were assessed by brain PET scans with the radiotracer [F-18] fluorodeoxyglucose (</a:t>
            </a:r>
            <a:r>
              <a:rPr dirty="0" err="1"/>
              <a:t>FDG</a:t>
            </a:r>
            <a:r>
              <a:rPr dirty="0"/>
              <a:t>), obtained during initial evaluation and 6months later. Standardized volumes of interest (</a:t>
            </a:r>
            <a:r>
              <a:rPr dirty="0" err="1"/>
              <a:t>sVOI</a:t>
            </a:r>
            <a:r>
              <a:rPr dirty="0"/>
              <a:t>) and statistical parametric mapping (SPM) methods were applied to </a:t>
            </a:r>
            <a:r>
              <a:rPr dirty="0" err="1"/>
              <a:t>FDG</a:t>
            </a:r>
            <a:r>
              <a:rPr dirty="0"/>
              <a:t>-PET scans to identify significant regional cerebral metabolic changes.</a:t>
            </a:r>
          </a:p>
          <a:p>
            <a:r>
              <a:rPr dirty="0"/>
              <a:t>RESULTS:</a:t>
            </a:r>
          </a:p>
          <a:p>
            <a:r>
              <a:rPr dirty="0"/>
              <a:t>In contrast to participants taking the active grape formulation, who displayed no significant decline in metabolism, the placebo arm underwent significant metabolic decline in </a:t>
            </a:r>
            <a:r>
              <a:rPr dirty="0" err="1"/>
              <a:t>sVOI's</a:t>
            </a:r>
            <a:r>
              <a:rPr dirty="0"/>
              <a:t> of the right posterior cingulate cortex (p=0.01), and left superior posterolateral temporal cortex (p=0.04). SPM analyses also found significant declines in the placebo group, particularly in left prefrontal, cingulate, and left superior posterolateral temporal cortex (p&lt;0.01) with stable brain metabolism in the active formulation arm. No significant differences were seen in scores on the neuropsychological battery of tests between the two groups. However, metabolism in right superior parietal cortex and left inferior anterior temporal cortex was correlated with improvements in attention/working memory, as measured with WAIS-III Digital Span within the active formulation group (r=-0.69, p=0.04).</a:t>
            </a:r>
          </a:p>
          <a:p>
            <a:r>
              <a:rPr dirty="0"/>
              <a:t>CONCLUSIONS:</a:t>
            </a:r>
          </a:p>
          <a:p>
            <a:r>
              <a:rPr dirty="0"/>
              <a:t>The placebo arm had declines in regions of the brain known to be significantly affected in the early stages of Alzheimer's disease, while the active formulation group was spared such decline. This suggests a protective effect of grapes against early pathologic metabolic decline.</a:t>
            </a:r>
          </a:p>
          <a:p>
            <a:r>
              <a:rPr dirty="0"/>
              <a:t>Copyright © 2016 Elsevier Inc. All rights reserved.</a:t>
            </a:r>
          </a:p>
          <a:p>
            <a:r>
              <a:rPr dirty="0"/>
              <a:t>KEYWORDS:</a:t>
            </a:r>
          </a:p>
          <a:p>
            <a:r>
              <a:rPr dirty="0"/>
              <a:t>Dementia; Fluorodeoxyglucose; Metabolism; Positron emission tomography; Resveratrol</a:t>
            </a:r>
          </a:p>
          <a:p>
            <a:r>
              <a:rPr dirty="0" err="1"/>
              <a:t>PMID</a:t>
            </a:r>
            <a:r>
              <a:rPr dirty="0"/>
              <a:t>: 27856335 </a:t>
            </a:r>
          </a:p>
          <a:p>
            <a:endParaRPr dirty="0"/>
          </a:p>
          <a:p>
            <a:r>
              <a:rPr dirty="0" err="1"/>
              <a:t>Eur</a:t>
            </a:r>
            <a:r>
              <a:rPr dirty="0"/>
              <a:t> J </a:t>
            </a:r>
            <a:r>
              <a:rPr dirty="0" err="1"/>
              <a:t>Pharmacol</a:t>
            </a:r>
            <a:r>
              <a:rPr dirty="0"/>
              <a:t>. 2014 Oct 15;741:104-11. </a:t>
            </a:r>
            <a:r>
              <a:rPr dirty="0" err="1"/>
              <a:t>doi</a:t>
            </a:r>
            <a:r>
              <a:rPr dirty="0"/>
              <a:t>: 10.1016/j.ejphar.2014.07.036. </a:t>
            </a:r>
            <a:r>
              <a:rPr dirty="0" err="1"/>
              <a:t>Epub</a:t>
            </a:r>
            <a:r>
              <a:rPr dirty="0"/>
              <a:t> 2014 Jul 24.</a:t>
            </a:r>
          </a:p>
          <a:p>
            <a:r>
              <a:rPr dirty="0"/>
              <a:t>Implicating the role of lycopene in restoration of mitochondrial enzymes and </a:t>
            </a:r>
            <a:r>
              <a:rPr dirty="0" err="1"/>
              <a:t>BDNF</a:t>
            </a:r>
            <a:r>
              <a:rPr dirty="0"/>
              <a:t> levels in β-amyloid induced </a:t>
            </a:r>
            <a:r>
              <a:rPr dirty="0" err="1"/>
              <a:t>Alzheimer׳s</a:t>
            </a:r>
            <a:r>
              <a:rPr dirty="0"/>
              <a:t> disease.</a:t>
            </a:r>
          </a:p>
          <a:p>
            <a:r>
              <a:rPr dirty="0"/>
              <a:t>Prakash A1, Kumar A2.</a:t>
            </a:r>
          </a:p>
          <a:p>
            <a:r>
              <a:rPr dirty="0"/>
              <a:t>Author information</a:t>
            </a:r>
          </a:p>
          <a:p>
            <a:endParaRPr dirty="0"/>
          </a:p>
          <a:p>
            <a:endParaRPr dirty="0"/>
          </a:p>
          <a:p>
            <a:r>
              <a:rPr dirty="0"/>
              <a:t>Abstract</a:t>
            </a:r>
          </a:p>
          <a:p>
            <a:r>
              <a:rPr dirty="0"/>
              <a:t>Lycopene has attracted significant research interest due to its beneficial therapeutic effects, which include anti-oxidant, neuro-protective and anti-cancer effects, but the mechanisms of its beneficial action are not clear so far. The present study was carried out to elucidate the neuroprotective effect of lycopene against the β-amyloid induced cognitive impairment and mitochondria oxidative damage in rats. β-amyloid (β-A1-42) was administered through intracerebroventricular (</a:t>
            </a:r>
            <a:r>
              <a:rPr dirty="0" err="1"/>
              <a:t>ICV</a:t>
            </a:r>
            <a:r>
              <a:rPr dirty="0"/>
              <a:t>) by using stereotaxic instrument in male Wistar rats. Lycopene (2.5 and 5mg/kg) was administrated for three weeks. Behavioral performances were conducted during the study. The rats were sacrificed on the 21st day following the last behavioral test and cytoplasmic fractions of hippocampus were prepared for the quantification of acetylcholinesterase, oxidative stress parameter, mitochondrial enzymes, and inflammatory mediator like TNF-α, Il-6 activities, caspase-3 and </a:t>
            </a:r>
            <a:r>
              <a:rPr dirty="0" err="1"/>
              <a:t>BDNF</a:t>
            </a:r>
            <a:r>
              <a:rPr dirty="0"/>
              <a:t>. </a:t>
            </a:r>
            <a:r>
              <a:rPr dirty="0" err="1"/>
              <a:t>ICV</a:t>
            </a:r>
            <a:r>
              <a:rPr dirty="0"/>
              <a:t> β-A1-42 resulted in poor memory retention in Morris water maze and caused marked oxidative stress as indicated by significant increase in oxidative, mitochondria damage, TNF-α, IL-6 and Caspase-3 activity. We also found that β-A1-42 induced animal altered </a:t>
            </a:r>
            <a:r>
              <a:rPr dirty="0" err="1"/>
              <a:t>BDNF</a:t>
            </a:r>
            <a:r>
              <a:rPr dirty="0"/>
              <a:t> level than control animals. Chronic administration of lycopene resulted in an improvement in memory retention, attenuation of mitochondrial-oxidative damage, reduced neuro-inflammation and restoration of </a:t>
            </a:r>
            <a:r>
              <a:rPr dirty="0" err="1"/>
              <a:t>BDNF</a:t>
            </a:r>
            <a:r>
              <a:rPr dirty="0"/>
              <a:t> level in β-A1-42 treated rats. These studies indicated that lycopene helps to protect β-A1-42 induced cognitive dysfunction and modulates </a:t>
            </a:r>
            <a:r>
              <a:rPr dirty="0" err="1"/>
              <a:t>amyloidogenesis</a:t>
            </a:r>
            <a:r>
              <a:rPr dirty="0"/>
              <a:t>.</a:t>
            </a:r>
          </a:p>
          <a:p>
            <a:r>
              <a:rPr dirty="0"/>
              <a:t>KEYWORDS:</a:t>
            </a:r>
          </a:p>
          <a:p>
            <a:r>
              <a:rPr dirty="0" err="1"/>
              <a:t>Alzheimer׳s</a:t>
            </a:r>
            <a:r>
              <a:rPr dirty="0"/>
              <a:t> disease; Anti-oxidant; </a:t>
            </a:r>
            <a:r>
              <a:rPr dirty="0" err="1"/>
              <a:t>BDNF</a:t>
            </a:r>
            <a:r>
              <a:rPr dirty="0"/>
              <a:t>; Lycopene; β-amyloid</a:t>
            </a:r>
          </a:p>
          <a:p>
            <a:r>
              <a:rPr dirty="0" err="1"/>
              <a:t>PMID</a:t>
            </a:r>
            <a:r>
              <a:rPr dirty="0"/>
              <a:t>: 25066110 </a:t>
            </a:r>
          </a:p>
          <a:p>
            <a:endParaRPr dirty="0"/>
          </a:p>
          <a:p>
            <a:r>
              <a:rPr dirty="0"/>
              <a:t>Dement </a:t>
            </a:r>
            <a:r>
              <a:rPr dirty="0" err="1"/>
              <a:t>Geriatr</a:t>
            </a:r>
            <a:r>
              <a:rPr dirty="0"/>
              <a:t> </a:t>
            </a:r>
            <a:r>
              <a:rPr dirty="0" err="1"/>
              <a:t>Cogn</a:t>
            </a:r>
            <a:r>
              <a:rPr dirty="0"/>
              <a:t> </a:t>
            </a:r>
            <a:r>
              <a:rPr dirty="0" err="1"/>
              <a:t>Disord</a:t>
            </a:r>
            <a:r>
              <a:rPr dirty="0"/>
              <a:t>. 2014;37(3-4):246-56. </a:t>
            </a:r>
            <a:r>
              <a:rPr dirty="0" err="1"/>
              <a:t>doi</a:t>
            </a:r>
            <a:r>
              <a:rPr dirty="0"/>
              <a:t>: 10.1159/000356486. </a:t>
            </a:r>
            <a:r>
              <a:rPr dirty="0" err="1"/>
              <a:t>Epub</a:t>
            </a:r>
            <a:r>
              <a:rPr dirty="0"/>
              <a:t> 2013 Nov 15.</a:t>
            </a:r>
          </a:p>
          <a:p>
            <a:r>
              <a:rPr dirty="0"/>
              <a:t>Serum lycopene, lutein and zeaxanthin, and the risk of Alzheimer's disease mortality in older adults.</a:t>
            </a:r>
          </a:p>
          <a:p>
            <a:r>
              <a:rPr dirty="0"/>
              <a:t>Min JY1, Min KB.</a:t>
            </a:r>
          </a:p>
          <a:p>
            <a:r>
              <a:rPr dirty="0"/>
              <a:t>Author information</a:t>
            </a:r>
          </a:p>
          <a:p>
            <a:endParaRPr dirty="0"/>
          </a:p>
          <a:p>
            <a:endParaRPr dirty="0"/>
          </a:p>
          <a:p>
            <a:r>
              <a:rPr dirty="0"/>
              <a:t>Abstract</a:t>
            </a:r>
          </a:p>
          <a:p>
            <a:r>
              <a:rPr dirty="0"/>
              <a:t>BACKGROUND:</a:t>
            </a:r>
          </a:p>
          <a:p>
            <a:r>
              <a:rPr dirty="0"/>
              <a:t>Oxidative stress is implicated in the pathogenesis of Alzheimer's disease (AD). Accumulating evidence shows that antioxidant-rich food reduces the risk of AD by inhibiting oxidative stress. This study investigates whether serum levels of carotenoids were associated with the risk of AD mortality in a nationally representative sample of US adults.</a:t>
            </a:r>
          </a:p>
          <a:p>
            <a:r>
              <a:rPr dirty="0"/>
              <a:t>METHODS:</a:t>
            </a:r>
          </a:p>
          <a:p>
            <a:r>
              <a:rPr dirty="0"/>
              <a:t>We used data from the Third Nutrition and Health Examination Survey (</a:t>
            </a:r>
            <a:r>
              <a:rPr dirty="0" err="1"/>
              <a:t>NHANES</a:t>
            </a:r>
            <a:r>
              <a:rPr dirty="0"/>
              <a:t> III) database and the </a:t>
            </a:r>
            <a:r>
              <a:rPr dirty="0" err="1"/>
              <a:t>NHANES</a:t>
            </a:r>
            <a:r>
              <a:rPr dirty="0"/>
              <a:t> III Linked Mortality File. A total of 6,958 participants aged older than 50 years were included in this study.</a:t>
            </a:r>
          </a:p>
          <a:p>
            <a:r>
              <a:rPr dirty="0"/>
              <a:t>RESULTS:</a:t>
            </a:r>
          </a:p>
          <a:p>
            <a:r>
              <a:rPr dirty="0"/>
              <a:t>We found that high serum levels of lycopene and </a:t>
            </a:r>
            <a:r>
              <a:rPr dirty="0" err="1"/>
              <a:t>lutein+zeaxanthin</a:t>
            </a:r>
            <a:r>
              <a:rPr dirty="0"/>
              <a:t> at baseline were associated with a lower risk of AD mortality after adjustment for potential covariates. The reduction in the mortality risk was progressively raised by increasing serum lycopene (HR = 0.26, 95% CI 0.10-0.69) and </a:t>
            </a:r>
            <a:r>
              <a:rPr dirty="0" err="1"/>
              <a:t>lutein+zeaxanthin</a:t>
            </a:r>
            <a:r>
              <a:rPr dirty="0"/>
              <a:t> (HR = 0.43, 95% CI 0.22-0.85) levels. In contrast, no associations with AD mortality were observed for other serum carotenoids, including alpha-carotene, beta-carotene, and beta-</a:t>
            </a:r>
            <a:r>
              <a:rPr dirty="0" err="1"/>
              <a:t>cryptoxanthin</a:t>
            </a:r>
            <a:r>
              <a:rPr dirty="0"/>
              <a:t>.</a:t>
            </a:r>
          </a:p>
          <a:p>
            <a:r>
              <a:rPr dirty="0"/>
              <a:t>CONCLUSION:</a:t>
            </a:r>
          </a:p>
          <a:p>
            <a:r>
              <a:rPr dirty="0"/>
              <a:t>High serum levels of lycopene and </a:t>
            </a:r>
            <a:r>
              <a:rPr dirty="0" err="1"/>
              <a:t>lutein+zeaxanthin</a:t>
            </a:r>
            <a:r>
              <a:rPr dirty="0"/>
              <a:t> are associated with a lower risk of AD mortality in adults. Our findings suggest that a high intake of lycopene- or </a:t>
            </a:r>
            <a:r>
              <a:rPr dirty="0" err="1"/>
              <a:t>lutein+zeaxanthin-rich</a:t>
            </a:r>
            <a:r>
              <a:rPr dirty="0"/>
              <a:t> food may be important for reducing the AD mortality risk.</a:t>
            </a:r>
          </a:p>
          <a:p>
            <a:r>
              <a:rPr dirty="0" err="1"/>
              <a:t>PMID</a:t>
            </a:r>
            <a:r>
              <a:rPr dirty="0"/>
              <a:t>: 24247062</a:t>
            </a:r>
          </a:p>
          <a:p>
            <a:endParaRPr dirty="0"/>
          </a:p>
          <a:p>
            <a:r>
              <a:rPr dirty="0"/>
              <a:t>J Neural </a:t>
            </a:r>
            <a:r>
              <a:rPr dirty="0" err="1"/>
              <a:t>Transm</a:t>
            </a:r>
            <a:r>
              <a:rPr dirty="0"/>
              <a:t> Suppl. 2009;(73):333-41.</a:t>
            </a:r>
          </a:p>
          <a:p>
            <a:r>
              <a:rPr dirty="0"/>
              <a:t>Intake of tomato-enriched diet protects from 6-hydroxydopamine-induced degeneration of rat nigral dopaminergic neurons.</a:t>
            </a:r>
          </a:p>
          <a:p>
            <a:r>
              <a:rPr dirty="0"/>
              <a:t>di Matteo V1, </a:t>
            </a:r>
            <a:r>
              <a:rPr dirty="0" err="1"/>
              <a:t>Pierucci</a:t>
            </a:r>
            <a:r>
              <a:rPr dirty="0"/>
              <a:t> M, Di Giovanni G, </a:t>
            </a:r>
            <a:r>
              <a:rPr dirty="0" err="1"/>
              <a:t>Dragani</a:t>
            </a:r>
            <a:r>
              <a:rPr dirty="0"/>
              <a:t> LK, </a:t>
            </a:r>
            <a:r>
              <a:rPr dirty="0" err="1"/>
              <a:t>Murzilli</a:t>
            </a:r>
            <a:r>
              <a:rPr dirty="0"/>
              <a:t> S, Poggi A, Esposito E.</a:t>
            </a:r>
          </a:p>
          <a:p>
            <a:r>
              <a:rPr dirty="0"/>
              <a:t>Author information</a:t>
            </a:r>
          </a:p>
          <a:p>
            <a:endParaRPr dirty="0"/>
          </a:p>
          <a:p>
            <a:endParaRPr dirty="0"/>
          </a:p>
          <a:p>
            <a:r>
              <a:rPr dirty="0"/>
              <a:t>Abstract</a:t>
            </a:r>
          </a:p>
          <a:p>
            <a:r>
              <a:rPr dirty="0"/>
              <a:t>There is extensive evidence that oxidative damage of dopamine (DA)-containing neurons in the substantia </a:t>
            </a:r>
            <a:r>
              <a:rPr dirty="0" err="1"/>
              <a:t>nigra</a:t>
            </a:r>
            <a:r>
              <a:rPr dirty="0"/>
              <a:t> pars compacta (</a:t>
            </a:r>
            <a:r>
              <a:rPr dirty="0" err="1"/>
              <a:t>SNc</a:t>
            </a:r>
            <a:r>
              <a:rPr dirty="0"/>
              <a:t>) may contribute to the pathogenesis of Parkinson's disease (PD). We evaluated the potential neuroprotective effect of diets enriched with wild-type Red Setter (RS) tomato or transgenic High Carotene (HC) tomato, rich in beta-carotene, obtained by the activation of lycopene beta-cyclase (</a:t>
            </a:r>
            <a:r>
              <a:rPr dirty="0" err="1"/>
              <a:t>tlcy</a:t>
            </a:r>
            <a:r>
              <a:rPr dirty="0"/>
              <a:t>-b), in an animal model of PD. Male Fischer 344 rats were fed for 14 days with standard </a:t>
            </a:r>
            <a:r>
              <a:rPr dirty="0" err="1"/>
              <a:t>Altromin</a:t>
            </a:r>
            <a:r>
              <a:rPr dirty="0"/>
              <a:t> diet, 5% RS- or 5% HC-enriched diet. Seven days after the beginning of this diet regimen, the rats were lesioned by 6-hydroxydopamine (6-OHDA) injected into the left </a:t>
            </a:r>
            <a:r>
              <a:rPr dirty="0" err="1"/>
              <a:t>SNc</a:t>
            </a:r>
            <a:r>
              <a:rPr dirty="0"/>
              <a:t>. After further 7 days, the rats were sacrificed, and DA and 3,4-dihydroxyphenylacetic acid (</a:t>
            </a:r>
            <a:r>
              <a:rPr dirty="0" err="1"/>
              <a:t>DOPAC</a:t>
            </a:r>
            <a:r>
              <a:rPr dirty="0"/>
              <a:t>) levels in both the left (ipsilateral) and the right (contralateral) </a:t>
            </a:r>
            <a:r>
              <a:rPr dirty="0" err="1"/>
              <a:t>striata</a:t>
            </a:r>
            <a:r>
              <a:rPr dirty="0"/>
              <a:t> were measured. Striatal DA levels were reduced by 86.5 +/- 5.0% in control, 86.2 +/- 5.0% in HC-, and 56.0 +/- 9.0% in RS-fed group. Striatal </a:t>
            </a:r>
            <a:r>
              <a:rPr dirty="0" err="1"/>
              <a:t>DOPAC</a:t>
            </a:r>
            <a:r>
              <a:rPr dirty="0"/>
              <a:t> was decreased by 85.6 +/- 5.0% in controls, 83.0 +/- 6.0% in HC-, and 58.9 +/- 10.0% in RS-fed group. Blood was obtained from the rats on day 14 and the plasma level of </a:t>
            </a:r>
            <a:r>
              <a:rPr dirty="0" err="1"/>
              <a:t>licopene</a:t>
            </a:r>
            <a:r>
              <a:rPr dirty="0"/>
              <a:t> and beta-carotene was measured by liquid chromatography-atmospheric pressure chemical ionization-mass spectrometry (LC-</a:t>
            </a:r>
            <a:r>
              <a:rPr dirty="0" err="1"/>
              <a:t>APCI</a:t>
            </a:r>
            <a:r>
              <a:rPr dirty="0"/>
              <a:t>-MS) for the determination of lycopene and beta-carotene levels. The plasma level of lycopene was 4.7 +/- 0.2 ng/ml in 5% RS-fed rats, while it was undetectable (&lt; 2.5 ng ml(-1)) in control and HC-fed rats. The efficacy of RS diet to preserve striatal dopaminergic innervation can be attributed to the ability of lycopene to prevent the degeneration of DA-containing neurons in the </a:t>
            </a:r>
            <a:r>
              <a:rPr dirty="0" err="1"/>
              <a:t>SNc</a:t>
            </a:r>
            <a:r>
              <a:rPr dirty="0"/>
              <a:t>.</a:t>
            </a:r>
          </a:p>
          <a:p>
            <a:r>
              <a:rPr dirty="0" err="1"/>
              <a:t>PMID</a:t>
            </a:r>
            <a:r>
              <a:rPr dirty="0"/>
              <a:t>: 20411791</a:t>
            </a:r>
          </a:p>
        </p:txBody>
      </p:sp>
    </p:spTree>
    <p:extLst>
      <p:ext uri="{BB962C8B-B14F-4D97-AF65-F5344CB8AC3E}">
        <p14:creationId xmlns:p14="http://schemas.microsoft.com/office/powerpoint/2010/main" val="292349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3" name="Line"/>
          <p:cNvSpPr/>
          <p:nvPr/>
        </p:nvSpPr>
        <p:spPr>
          <a:xfrm>
            <a:off x="508000" y="5181600"/>
            <a:ext cx="11988801" cy="0"/>
          </a:xfrm>
          <a:prstGeom prst="line">
            <a:avLst/>
          </a:prstGeom>
          <a:ln w="12700">
            <a:solidFill>
              <a:srgbClr val="444444">
                <a:alpha val="30000"/>
              </a:srgbClr>
            </a:solidFill>
            <a:miter lim="400000"/>
          </a:ln>
        </p:spPr>
        <p:txBody>
          <a:bodyPr lIns="45718" tIns="45718" rIns="45718" bIns="45718"/>
          <a:lstStyle/>
          <a:p>
            <a:endParaRPr/>
          </a:p>
        </p:txBody>
      </p:sp>
      <p:sp>
        <p:nvSpPr>
          <p:cNvPr id="14" name="Title Text"/>
          <p:cNvSpPr txBox="1">
            <a:spLocks noGrp="1"/>
          </p:cNvSpPr>
          <p:nvPr>
            <p:ph type="title"/>
          </p:nvPr>
        </p:nvSpPr>
        <p:spPr>
          <a:xfrm>
            <a:off x="508000" y="3009900"/>
            <a:ext cx="11988800" cy="2032000"/>
          </a:xfrm>
          <a:prstGeom prst="rect">
            <a:avLst/>
          </a:prstGeom>
        </p:spPr>
        <p:txBody>
          <a:bodyPr anchor="b"/>
          <a:lstStyle/>
          <a:p>
            <a:r>
              <a:t>Title Text</a:t>
            </a:r>
          </a:p>
        </p:txBody>
      </p:sp>
      <p:sp>
        <p:nvSpPr>
          <p:cNvPr id="15" name="Body Level One…"/>
          <p:cNvSpPr txBox="1">
            <a:spLocks noGrp="1"/>
          </p:cNvSpPr>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2154001" y="8763000"/>
            <a:ext cx="342901"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4"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8080"/>
            </a:gs>
            <a:gs pos="100000">
              <a:srgbClr val="003366"/>
            </a:gs>
          </a:gsLst>
          <a:lin ang="16200000" scaled="0"/>
        </a:gradFill>
        <a:effectLst/>
      </p:bgPr>
    </p:bg>
    <p:spTree>
      <p:nvGrpSpPr>
        <p:cNvPr id="1" name=""/>
        <p:cNvGrpSpPr/>
        <p:nvPr/>
      </p:nvGrpSpPr>
      <p:grpSpPr>
        <a:xfrm>
          <a:off x="0" y="0"/>
          <a:ext cx="0" cy="0"/>
          <a:chOff x="0" y="0"/>
          <a:chExt cx="0" cy="0"/>
        </a:xfrm>
      </p:grpSpPr>
      <p:sp>
        <p:nvSpPr>
          <p:cNvPr id="129" name="Rectangle"/>
          <p:cNvSpPr/>
          <p:nvPr/>
        </p:nvSpPr>
        <p:spPr>
          <a:xfrm>
            <a:off x="-2" y="-1"/>
            <a:ext cx="2054581" cy="9753601"/>
          </a:xfrm>
          <a:prstGeom prst="rect">
            <a:avLst/>
          </a:prstGeom>
          <a:gradFill>
            <a:gsLst>
              <a:gs pos="0">
                <a:srgbClr val="3366CC"/>
              </a:gs>
              <a:gs pos="100000">
                <a:srgbClr val="008080"/>
              </a:gs>
            </a:gsLst>
            <a:lin ang="16200000"/>
          </a:gradFill>
          <a:ln w="12700">
            <a:miter lim="400000"/>
          </a:ln>
        </p:spPr>
        <p:txBody>
          <a:bodyPr lIns="50800" tIns="50800" rIns="50800" bIns="50800"/>
          <a:lstStyle/>
          <a:p>
            <a:pPr algn="l" defTabSz="650240">
              <a:defRPr sz="2400">
                <a:solidFill>
                  <a:srgbClr val="FFFFFF"/>
                </a:solidFill>
                <a:latin typeface="Arial"/>
                <a:ea typeface="Arial"/>
                <a:cs typeface="Arial"/>
                <a:sym typeface="Arial"/>
              </a:defRPr>
            </a:pPr>
            <a:endParaRPr/>
          </a:p>
        </p:txBody>
      </p:sp>
      <p:grpSp>
        <p:nvGrpSpPr>
          <p:cNvPr id="132" name="Group"/>
          <p:cNvGrpSpPr/>
          <p:nvPr/>
        </p:nvGrpSpPr>
        <p:grpSpPr>
          <a:xfrm>
            <a:off x="882791" y="2059092"/>
            <a:ext cx="12122012" cy="108376"/>
            <a:chOff x="0" y="0"/>
            <a:chExt cx="12122011" cy="108375"/>
          </a:xfrm>
        </p:grpSpPr>
        <p:sp>
          <p:nvSpPr>
            <p:cNvPr id="130" name="Line"/>
            <p:cNvSpPr/>
            <p:nvPr/>
          </p:nvSpPr>
          <p:spPr>
            <a:xfrm>
              <a:off x="0" y="108374"/>
              <a:ext cx="12122012" cy="2"/>
            </a:xfrm>
            <a:prstGeom prst="line">
              <a:avLst/>
            </a:prstGeom>
            <a:noFill/>
            <a:ln w="25400" cap="sq">
              <a:solidFill>
                <a:srgbClr val="999933"/>
              </a:solidFill>
              <a:prstDash val="solid"/>
              <a:round/>
            </a:ln>
            <a:effectLst/>
          </p:spPr>
          <p:txBody>
            <a:bodyPr wrap="square" lIns="45718" tIns="45718" rIns="45718" bIns="45718" numCol="1" anchor="t">
              <a:noAutofit/>
            </a:bodyPr>
            <a:lstStyle/>
            <a:p>
              <a:endParaRPr/>
            </a:p>
          </p:txBody>
        </p:sp>
        <p:sp>
          <p:nvSpPr>
            <p:cNvPr id="131" name="Line"/>
            <p:cNvSpPr/>
            <p:nvPr/>
          </p:nvSpPr>
          <p:spPr>
            <a:xfrm>
              <a:off x="0" y="0"/>
              <a:ext cx="12122012" cy="1"/>
            </a:xfrm>
            <a:prstGeom prst="line">
              <a:avLst/>
            </a:prstGeom>
            <a:noFill/>
            <a:ln w="101600" cap="sq">
              <a:solidFill>
                <a:srgbClr val="999933"/>
              </a:solidFill>
              <a:prstDash val="solid"/>
              <a:round/>
            </a:ln>
            <a:effectLst/>
          </p:spPr>
          <p:txBody>
            <a:bodyPr wrap="square" lIns="45718" tIns="45718" rIns="45718" bIns="45718" numCol="1" anchor="t">
              <a:noAutofit/>
            </a:bodyPr>
            <a:lstStyle/>
            <a:p>
              <a:endParaRPr/>
            </a:p>
          </p:txBody>
        </p:sp>
      </p:grpSp>
      <p:sp>
        <p:nvSpPr>
          <p:cNvPr id="133" name="Slide Number"/>
          <p:cNvSpPr txBox="1">
            <a:spLocks noGrp="1"/>
          </p:cNvSpPr>
          <p:nvPr>
            <p:ph type="sldNum" sz="quarter" idx="2"/>
          </p:nvPr>
        </p:nvSpPr>
        <p:spPr>
          <a:xfrm>
            <a:off x="12281756" y="9233393"/>
            <a:ext cx="397926" cy="390175"/>
          </a:xfrm>
          <a:prstGeom prst="rect">
            <a:avLst/>
          </a:prstGeom>
        </p:spPr>
        <p:txBody>
          <a:bodyPr lIns="65475" tIns="65475" rIns="65475" bIns="65475" anchor="ctr"/>
          <a:lstStyle>
            <a:lvl1pPr algn="r" defTabSz="650240">
              <a:defRPr>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FFFFFF"/>
            </a:gs>
            <a:gs pos="50000">
              <a:srgbClr val="FFFFFF"/>
            </a:gs>
            <a:gs pos="100000">
              <a:srgbClr val="FFFFFF"/>
            </a:gs>
          </a:gsLst>
          <a:lin ang="2700000" scaled="0"/>
        </a:gradFill>
        <a:effectLst/>
      </p:bgPr>
    </p:bg>
    <p:spTree>
      <p:nvGrpSpPr>
        <p:cNvPr id="1" name=""/>
        <p:cNvGrpSpPr/>
        <p:nvPr/>
      </p:nvGrpSpPr>
      <p:grpSpPr>
        <a:xfrm>
          <a:off x="0" y="0"/>
          <a:ext cx="0" cy="0"/>
          <a:chOff x="0" y="0"/>
          <a:chExt cx="0" cy="0"/>
        </a:xfrm>
      </p:grpSpPr>
      <p:grpSp>
        <p:nvGrpSpPr>
          <p:cNvPr id="297" name="Group"/>
          <p:cNvGrpSpPr/>
          <p:nvPr/>
        </p:nvGrpSpPr>
        <p:grpSpPr>
          <a:xfrm>
            <a:off x="1499163" y="234805"/>
            <a:ext cx="10945709" cy="975366"/>
            <a:chOff x="0" y="-2"/>
            <a:chExt cx="10945707" cy="975364"/>
          </a:xfrm>
        </p:grpSpPr>
        <p:sp>
          <p:nvSpPr>
            <p:cNvPr id="147" name="Shape"/>
            <p:cNvSpPr/>
            <p:nvPr/>
          </p:nvSpPr>
          <p:spPr>
            <a:xfrm>
              <a:off x="-1" y="0"/>
              <a:ext cx="10945709" cy="975363"/>
            </a:xfrm>
            <a:custGeom>
              <a:avLst/>
              <a:gdLst/>
              <a:ahLst/>
              <a:cxnLst>
                <a:cxn ang="0">
                  <a:pos x="wd2" y="hd2"/>
                </a:cxn>
                <a:cxn ang="5400000">
                  <a:pos x="wd2" y="hd2"/>
                </a:cxn>
                <a:cxn ang="10800000">
                  <a:pos x="wd2" y="hd2"/>
                </a:cxn>
                <a:cxn ang="16200000">
                  <a:pos x="wd2" y="hd2"/>
                </a:cxn>
              </a:cxnLst>
              <a:rect l="0" t="0" r="r" b="b"/>
              <a:pathLst>
                <a:path w="21600" h="21600" extrusionOk="0">
                  <a:moveTo>
                    <a:pt x="21600" y="2400"/>
                  </a:moveTo>
                  <a:lnTo>
                    <a:pt x="21600" y="21600"/>
                  </a:lnTo>
                  <a:cubicBezTo>
                    <a:pt x="21600" y="21600"/>
                    <a:pt x="10800" y="21600"/>
                    <a:pt x="0" y="21600"/>
                  </a:cubicBezTo>
                  <a:cubicBezTo>
                    <a:pt x="717" y="17250"/>
                    <a:pt x="753" y="3050"/>
                    <a:pt x="0" y="0"/>
                  </a:cubicBezTo>
                  <a:cubicBezTo>
                    <a:pt x="10800" y="0"/>
                    <a:pt x="21600" y="0"/>
                    <a:pt x="21600" y="0"/>
                  </a:cubicBezTo>
                  <a:lnTo>
                    <a:pt x="21600" y="2400"/>
                  </a:lnTo>
                  <a:close/>
                </a:path>
              </a:pathLst>
            </a:custGeom>
            <a:solidFill>
              <a:srgbClr val="E5D093"/>
            </a:solidFill>
            <a:ln w="12700" cap="flat">
              <a:solidFill>
                <a:srgbClr val="FFFFFF"/>
              </a:solidFill>
              <a:prstDash val="solid"/>
              <a:round/>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grpSp>
          <p:nvGrpSpPr>
            <p:cNvPr id="248" name="Group"/>
            <p:cNvGrpSpPr/>
            <p:nvPr/>
          </p:nvGrpSpPr>
          <p:grpSpPr>
            <a:xfrm>
              <a:off x="1198879" y="-3"/>
              <a:ext cx="8639647" cy="968594"/>
              <a:chOff x="0" y="-1"/>
              <a:chExt cx="8639646" cy="968592"/>
            </a:xfrm>
          </p:grpSpPr>
          <p:grpSp>
            <p:nvGrpSpPr>
              <p:cNvPr id="204" name="Group"/>
              <p:cNvGrpSpPr/>
              <p:nvPr/>
            </p:nvGrpSpPr>
            <p:grpSpPr>
              <a:xfrm>
                <a:off x="-1" y="2255"/>
                <a:ext cx="4985178" cy="964079"/>
                <a:chOff x="0" y="-1"/>
                <a:chExt cx="4985176" cy="964077"/>
              </a:xfrm>
            </p:grpSpPr>
            <p:sp>
              <p:nvSpPr>
                <p:cNvPr id="148" name="Shape"/>
                <p:cNvSpPr/>
                <p:nvPr/>
              </p:nvSpPr>
              <p:spPr>
                <a:xfrm>
                  <a:off x="2791343" y="884414"/>
                  <a:ext cx="18064" cy="18064"/>
                </a:xfrm>
                <a:custGeom>
                  <a:avLst/>
                  <a:gdLst/>
                  <a:ahLst/>
                  <a:cxnLst>
                    <a:cxn ang="0">
                      <a:pos x="wd2" y="hd2"/>
                    </a:cxn>
                    <a:cxn ang="5400000">
                      <a:pos x="wd2" y="hd2"/>
                    </a:cxn>
                    <a:cxn ang="10800000">
                      <a:pos x="wd2" y="hd2"/>
                    </a:cxn>
                    <a:cxn ang="16200000">
                      <a:pos x="wd2" y="hd2"/>
                    </a:cxn>
                  </a:cxnLst>
                  <a:rect l="0" t="0" r="r" b="b"/>
                  <a:pathLst>
                    <a:path w="16522" h="16199" extrusionOk="0">
                      <a:moveTo>
                        <a:pt x="2122" y="8392"/>
                      </a:moveTo>
                      <a:cubicBezTo>
                        <a:pt x="-2198" y="-999"/>
                        <a:pt x="5002" y="-1938"/>
                        <a:pt x="16522" y="2758"/>
                      </a:cubicBezTo>
                      <a:cubicBezTo>
                        <a:pt x="15082" y="6514"/>
                        <a:pt x="16522" y="10271"/>
                        <a:pt x="13642" y="14027"/>
                      </a:cubicBezTo>
                      <a:cubicBezTo>
                        <a:pt x="7882" y="19662"/>
                        <a:pt x="-5078" y="13088"/>
                        <a:pt x="2122" y="8392"/>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49" name="Shape"/>
                <p:cNvSpPr/>
                <p:nvPr/>
              </p:nvSpPr>
              <p:spPr>
                <a:xfrm>
                  <a:off x="2959780" y="945567"/>
                  <a:ext cx="18065" cy="18064"/>
                </a:xfrm>
                <a:custGeom>
                  <a:avLst/>
                  <a:gdLst/>
                  <a:ahLst/>
                  <a:cxnLst>
                    <a:cxn ang="0">
                      <a:pos x="wd2" y="hd2"/>
                    </a:cxn>
                    <a:cxn ang="5400000">
                      <a:pos x="wd2" y="hd2"/>
                    </a:cxn>
                    <a:cxn ang="10800000">
                      <a:pos x="wd2" y="hd2"/>
                    </a:cxn>
                    <a:cxn ang="16200000">
                      <a:pos x="wd2" y="hd2"/>
                    </a:cxn>
                  </a:cxnLst>
                  <a:rect l="0" t="0" r="r" b="b"/>
                  <a:pathLst>
                    <a:path w="15174" h="16555" extrusionOk="0">
                      <a:moveTo>
                        <a:pt x="1404" y="10218"/>
                      </a:moveTo>
                      <a:cubicBezTo>
                        <a:pt x="-1836" y="2705"/>
                        <a:pt x="324" y="-1991"/>
                        <a:pt x="10044" y="826"/>
                      </a:cubicBezTo>
                      <a:cubicBezTo>
                        <a:pt x="15444" y="7400"/>
                        <a:pt x="19764" y="19609"/>
                        <a:pt x="5724" y="15852"/>
                      </a:cubicBezTo>
                      <a:cubicBezTo>
                        <a:pt x="4644" y="13974"/>
                        <a:pt x="1404" y="10218"/>
                        <a:pt x="1404" y="1021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0" name="Shape"/>
                <p:cNvSpPr/>
                <p:nvPr/>
              </p:nvSpPr>
              <p:spPr>
                <a:xfrm>
                  <a:off x="2481298" y="847756"/>
                  <a:ext cx="29353" cy="27531"/>
                </a:xfrm>
                <a:custGeom>
                  <a:avLst/>
                  <a:gdLst/>
                  <a:ahLst/>
                  <a:cxnLst>
                    <a:cxn ang="0">
                      <a:pos x="wd2" y="hd2"/>
                    </a:cxn>
                    <a:cxn ang="5400000">
                      <a:pos x="wd2" y="hd2"/>
                    </a:cxn>
                    <a:cxn ang="10800000">
                      <a:pos x="wd2" y="hd2"/>
                    </a:cxn>
                    <a:cxn ang="16200000">
                      <a:pos x="wd2" y="hd2"/>
                    </a:cxn>
                  </a:cxnLst>
                  <a:rect l="0" t="0" r="r" b="b"/>
                  <a:pathLst>
                    <a:path w="21600" h="18812" extrusionOk="0">
                      <a:moveTo>
                        <a:pt x="11520" y="16228"/>
                      </a:moveTo>
                      <a:cubicBezTo>
                        <a:pt x="2160" y="9543"/>
                        <a:pt x="10800" y="16743"/>
                        <a:pt x="5760" y="10057"/>
                      </a:cubicBezTo>
                      <a:cubicBezTo>
                        <a:pt x="4320" y="8000"/>
                        <a:pt x="0" y="3886"/>
                        <a:pt x="0" y="3886"/>
                      </a:cubicBezTo>
                      <a:cubicBezTo>
                        <a:pt x="3600" y="-229"/>
                        <a:pt x="5040" y="-743"/>
                        <a:pt x="11520" y="800"/>
                      </a:cubicBezTo>
                      <a:cubicBezTo>
                        <a:pt x="18000" y="7486"/>
                        <a:pt x="7200" y="7486"/>
                        <a:pt x="21600" y="11086"/>
                      </a:cubicBezTo>
                      <a:cubicBezTo>
                        <a:pt x="20880" y="12628"/>
                        <a:pt x="21600" y="14171"/>
                        <a:pt x="20160" y="15200"/>
                      </a:cubicBezTo>
                      <a:cubicBezTo>
                        <a:pt x="10800" y="20857"/>
                        <a:pt x="11520" y="18800"/>
                        <a:pt x="11520" y="1622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1" name="Shape"/>
                <p:cNvSpPr/>
                <p:nvPr/>
              </p:nvSpPr>
              <p:spPr>
                <a:xfrm>
                  <a:off x="2137940" y="872634"/>
                  <a:ext cx="18063" cy="18064"/>
                </a:xfrm>
                <a:custGeom>
                  <a:avLst/>
                  <a:gdLst/>
                  <a:ahLst/>
                  <a:cxnLst>
                    <a:cxn ang="0">
                      <a:pos x="wd2" y="hd2"/>
                    </a:cxn>
                    <a:cxn ang="5400000">
                      <a:pos x="wd2" y="hd2"/>
                    </a:cxn>
                    <a:cxn ang="10800000">
                      <a:pos x="wd2" y="hd2"/>
                    </a:cxn>
                    <a:cxn ang="16200000">
                      <a:pos x="wd2" y="hd2"/>
                    </a:cxn>
                  </a:cxnLst>
                  <a:rect l="0" t="0" r="r" b="b"/>
                  <a:pathLst>
                    <a:path w="15098" h="21600" extrusionOk="0">
                      <a:moveTo>
                        <a:pt x="10844" y="21600"/>
                      </a:moveTo>
                      <a:cubicBezTo>
                        <a:pt x="6524" y="20250"/>
                        <a:pt x="-2116" y="16200"/>
                        <a:pt x="476" y="10800"/>
                      </a:cubicBezTo>
                      <a:cubicBezTo>
                        <a:pt x="3068" y="5400"/>
                        <a:pt x="10844" y="0"/>
                        <a:pt x="10844" y="0"/>
                      </a:cubicBezTo>
                      <a:cubicBezTo>
                        <a:pt x="12572" y="4050"/>
                        <a:pt x="19484" y="21600"/>
                        <a:pt x="10844" y="216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2" name="Shape"/>
                <p:cNvSpPr/>
                <p:nvPr/>
              </p:nvSpPr>
              <p:spPr>
                <a:xfrm>
                  <a:off x="2036250" y="889567"/>
                  <a:ext cx="53922" cy="36126"/>
                </a:xfrm>
                <a:custGeom>
                  <a:avLst/>
                  <a:gdLst/>
                  <a:ahLst/>
                  <a:cxnLst>
                    <a:cxn ang="0">
                      <a:pos x="wd2" y="hd2"/>
                    </a:cxn>
                    <a:cxn ang="5400000">
                      <a:pos x="wd2" y="hd2"/>
                    </a:cxn>
                    <a:cxn ang="10800000">
                      <a:pos x="wd2" y="hd2"/>
                    </a:cxn>
                    <a:cxn ang="16200000">
                      <a:pos x="wd2" y="hd2"/>
                    </a:cxn>
                  </a:cxnLst>
                  <a:rect l="0" t="0" r="r" b="b"/>
                  <a:pathLst>
                    <a:path w="18424" h="21600" extrusionOk="0">
                      <a:moveTo>
                        <a:pt x="3200" y="11270"/>
                      </a:moveTo>
                      <a:cubicBezTo>
                        <a:pt x="4530" y="6104"/>
                        <a:pt x="3865" y="4226"/>
                        <a:pt x="8517" y="1878"/>
                      </a:cubicBezTo>
                      <a:cubicBezTo>
                        <a:pt x="9846" y="1409"/>
                        <a:pt x="12505" y="0"/>
                        <a:pt x="12505" y="0"/>
                      </a:cubicBezTo>
                      <a:cubicBezTo>
                        <a:pt x="15163" y="470"/>
                        <a:pt x="20148" y="0"/>
                        <a:pt x="17822" y="5635"/>
                      </a:cubicBezTo>
                      <a:cubicBezTo>
                        <a:pt x="16160" y="9861"/>
                        <a:pt x="11840" y="9861"/>
                        <a:pt x="9182" y="12209"/>
                      </a:cubicBezTo>
                      <a:cubicBezTo>
                        <a:pt x="7188" y="16435"/>
                        <a:pt x="6191" y="19722"/>
                        <a:pt x="2536" y="21600"/>
                      </a:cubicBezTo>
                      <a:cubicBezTo>
                        <a:pt x="-1452" y="19722"/>
                        <a:pt x="210" y="14087"/>
                        <a:pt x="1206" y="9391"/>
                      </a:cubicBezTo>
                      <a:cubicBezTo>
                        <a:pt x="1539" y="8452"/>
                        <a:pt x="1871" y="6104"/>
                        <a:pt x="2536" y="6574"/>
                      </a:cubicBezTo>
                      <a:cubicBezTo>
                        <a:pt x="3533" y="7513"/>
                        <a:pt x="2868" y="9861"/>
                        <a:pt x="3200" y="1127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3" name="Shape"/>
                <p:cNvSpPr/>
                <p:nvPr/>
              </p:nvSpPr>
              <p:spPr>
                <a:xfrm>
                  <a:off x="1966525" y="888078"/>
                  <a:ext cx="61529" cy="35358"/>
                </a:xfrm>
                <a:custGeom>
                  <a:avLst/>
                  <a:gdLst/>
                  <a:ahLst/>
                  <a:cxnLst>
                    <a:cxn ang="0">
                      <a:pos x="wd2" y="hd2"/>
                    </a:cxn>
                    <a:cxn ang="5400000">
                      <a:pos x="wd2" y="hd2"/>
                    </a:cxn>
                    <a:cxn ang="10800000">
                      <a:pos x="wd2" y="hd2"/>
                    </a:cxn>
                    <a:cxn ang="16200000">
                      <a:pos x="wd2" y="hd2"/>
                    </a:cxn>
                  </a:cxnLst>
                  <a:rect l="0" t="0" r="r" b="b"/>
                  <a:pathLst>
                    <a:path w="20297" h="21140" extrusionOk="0">
                      <a:moveTo>
                        <a:pt x="0" y="13787"/>
                      </a:moveTo>
                      <a:cubicBezTo>
                        <a:pt x="2191" y="10570"/>
                        <a:pt x="2817" y="9651"/>
                        <a:pt x="5635" y="11029"/>
                      </a:cubicBezTo>
                      <a:cubicBezTo>
                        <a:pt x="7826" y="1378"/>
                        <a:pt x="11270" y="5055"/>
                        <a:pt x="16278" y="0"/>
                      </a:cubicBezTo>
                      <a:cubicBezTo>
                        <a:pt x="17530" y="459"/>
                        <a:pt x="19096" y="-460"/>
                        <a:pt x="20035" y="919"/>
                      </a:cubicBezTo>
                      <a:cubicBezTo>
                        <a:pt x="21600" y="3217"/>
                        <a:pt x="15652" y="8272"/>
                        <a:pt x="15652" y="8272"/>
                      </a:cubicBezTo>
                      <a:cubicBezTo>
                        <a:pt x="14400" y="13787"/>
                        <a:pt x="10957" y="9651"/>
                        <a:pt x="8765" y="14706"/>
                      </a:cubicBezTo>
                      <a:cubicBezTo>
                        <a:pt x="9704" y="18383"/>
                        <a:pt x="9704" y="19761"/>
                        <a:pt x="6887" y="21140"/>
                      </a:cubicBezTo>
                      <a:cubicBezTo>
                        <a:pt x="6261" y="20680"/>
                        <a:pt x="5635" y="20680"/>
                        <a:pt x="5009" y="20221"/>
                      </a:cubicBezTo>
                      <a:cubicBezTo>
                        <a:pt x="4383" y="19302"/>
                        <a:pt x="4383" y="17923"/>
                        <a:pt x="3757" y="17463"/>
                      </a:cubicBezTo>
                      <a:cubicBezTo>
                        <a:pt x="2504" y="16544"/>
                        <a:pt x="0" y="15625"/>
                        <a:pt x="0" y="15625"/>
                      </a:cubicBezTo>
                      <a:cubicBezTo>
                        <a:pt x="626" y="11489"/>
                        <a:pt x="939" y="11029"/>
                        <a:pt x="0" y="13787"/>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4" name="Shape"/>
                <p:cNvSpPr/>
                <p:nvPr/>
              </p:nvSpPr>
              <p:spPr>
                <a:xfrm>
                  <a:off x="1613908" y="692398"/>
                  <a:ext cx="337032" cy="207166"/>
                </a:xfrm>
                <a:custGeom>
                  <a:avLst/>
                  <a:gdLst/>
                  <a:ahLst/>
                  <a:cxnLst>
                    <a:cxn ang="0">
                      <a:pos x="wd2" y="hd2"/>
                    </a:cxn>
                    <a:cxn ang="5400000">
                      <a:pos x="wd2" y="hd2"/>
                    </a:cxn>
                    <a:cxn ang="10800000">
                      <a:pos x="wd2" y="hd2"/>
                    </a:cxn>
                    <a:cxn ang="16200000">
                      <a:pos x="wd2" y="hd2"/>
                    </a:cxn>
                  </a:cxnLst>
                  <a:rect l="0" t="0" r="r" b="b"/>
                  <a:pathLst>
                    <a:path w="21353" h="21311" extrusionOk="0">
                      <a:moveTo>
                        <a:pt x="490" y="156"/>
                      </a:moveTo>
                      <a:cubicBezTo>
                        <a:pt x="1221" y="-156"/>
                        <a:pt x="1342" y="936"/>
                        <a:pt x="2072" y="1248"/>
                      </a:cubicBezTo>
                      <a:cubicBezTo>
                        <a:pt x="2133" y="1326"/>
                        <a:pt x="2620" y="2105"/>
                        <a:pt x="2681" y="2183"/>
                      </a:cubicBezTo>
                      <a:cubicBezTo>
                        <a:pt x="3289" y="2963"/>
                        <a:pt x="3959" y="2807"/>
                        <a:pt x="4506" y="3899"/>
                      </a:cubicBezTo>
                      <a:cubicBezTo>
                        <a:pt x="4750" y="4367"/>
                        <a:pt x="5480" y="4991"/>
                        <a:pt x="5480" y="4991"/>
                      </a:cubicBezTo>
                      <a:cubicBezTo>
                        <a:pt x="5723" y="6004"/>
                        <a:pt x="6697" y="6706"/>
                        <a:pt x="7305" y="7486"/>
                      </a:cubicBezTo>
                      <a:cubicBezTo>
                        <a:pt x="7427" y="8032"/>
                        <a:pt x="7792" y="9513"/>
                        <a:pt x="8157" y="9825"/>
                      </a:cubicBezTo>
                      <a:cubicBezTo>
                        <a:pt x="8400" y="9981"/>
                        <a:pt x="8887" y="10137"/>
                        <a:pt x="8887" y="10137"/>
                      </a:cubicBezTo>
                      <a:cubicBezTo>
                        <a:pt x="9009" y="10605"/>
                        <a:pt x="9252" y="11541"/>
                        <a:pt x="9252" y="11541"/>
                      </a:cubicBezTo>
                      <a:cubicBezTo>
                        <a:pt x="9678" y="10683"/>
                        <a:pt x="10104" y="11073"/>
                        <a:pt x="10591" y="11697"/>
                      </a:cubicBezTo>
                      <a:cubicBezTo>
                        <a:pt x="10469" y="12866"/>
                        <a:pt x="10408" y="13958"/>
                        <a:pt x="10226" y="15128"/>
                      </a:cubicBezTo>
                      <a:cubicBezTo>
                        <a:pt x="10287" y="15596"/>
                        <a:pt x="10469" y="16999"/>
                        <a:pt x="10834" y="17311"/>
                      </a:cubicBezTo>
                      <a:cubicBezTo>
                        <a:pt x="11138" y="17623"/>
                        <a:pt x="11625" y="17623"/>
                        <a:pt x="11929" y="17935"/>
                      </a:cubicBezTo>
                      <a:cubicBezTo>
                        <a:pt x="12294" y="17779"/>
                        <a:pt x="13025" y="18091"/>
                        <a:pt x="13025" y="18091"/>
                      </a:cubicBezTo>
                      <a:cubicBezTo>
                        <a:pt x="13450" y="18637"/>
                        <a:pt x="13572" y="18949"/>
                        <a:pt x="14241" y="18715"/>
                      </a:cubicBezTo>
                      <a:cubicBezTo>
                        <a:pt x="14607" y="18559"/>
                        <a:pt x="15337" y="18247"/>
                        <a:pt x="15337" y="18247"/>
                      </a:cubicBezTo>
                      <a:cubicBezTo>
                        <a:pt x="15702" y="18559"/>
                        <a:pt x="16006" y="19027"/>
                        <a:pt x="16432" y="19183"/>
                      </a:cubicBezTo>
                      <a:cubicBezTo>
                        <a:pt x="16736" y="19339"/>
                        <a:pt x="17588" y="19495"/>
                        <a:pt x="17892" y="19806"/>
                      </a:cubicBezTo>
                      <a:cubicBezTo>
                        <a:pt x="18196" y="20118"/>
                        <a:pt x="18987" y="20430"/>
                        <a:pt x="18987" y="20430"/>
                      </a:cubicBezTo>
                      <a:cubicBezTo>
                        <a:pt x="19961" y="20352"/>
                        <a:pt x="20448" y="20196"/>
                        <a:pt x="21299" y="20586"/>
                      </a:cubicBezTo>
                      <a:cubicBezTo>
                        <a:pt x="21482" y="21288"/>
                        <a:pt x="21178" y="21444"/>
                        <a:pt x="20691" y="21210"/>
                      </a:cubicBezTo>
                      <a:cubicBezTo>
                        <a:pt x="20326" y="21366"/>
                        <a:pt x="19474" y="21054"/>
                        <a:pt x="19474" y="21054"/>
                      </a:cubicBezTo>
                      <a:cubicBezTo>
                        <a:pt x="18987" y="21288"/>
                        <a:pt x="18622" y="21054"/>
                        <a:pt x="18136" y="20898"/>
                      </a:cubicBezTo>
                      <a:cubicBezTo>
                        <a:pt x="17892" y="20820"/>
                        <a:pt x="17405" y="20586"/>
                        <a:pt x="17405" y="20586"/>
                      </a:cubicBezTo>
                      <a:cubicBezTo>
                        <a:pt x="16675" y="20898"/>
                        <a:pt x="15945" y="20586"/>
                        <a:pt x="15215" y="20430"/>
                      </a:cubicBezTo>
                      <a:cubicBezTo>
                        <a:pt x="14789" y="20040"/>
                        <a:pt x="14607" y="19884"/>
                        <a:pt x="14120" y="20118"/>
                      </a:cubicBezTo>
                      <a:cubicBezTo>
                        <a:pt x="12720" y="19495"/>
                        <a:pt x="11564" y="19806"/>
                        <a:pt x="10347" y="18715"/>
                      </a:cubicBezTo>
                      <a:cubicBezTo>
                        <a:pt x="9921" y="17857"/>
                        <a:pt x="10591" y="17077"/>
                        <a:pt x="9617" y="16687"/>
                      </a:cubicBezTo>
                      <a:cubicBezTo>
                        <a:pt x="9252" y="18013"/>
                        <a:pt x="8157" y="15674"/>
                        <a:pt x="7548" y="15440"/>
                      </a:cubicBezTo>
                      <a:cubicBezTo>
                        <a:pt x="7183" y="15128"/>
                        <a:pt x="6818" y="14660"/>
                        <a:pt x="6453" y="14348"/>
                      </a:cubicBezTo>
                      <a:cubicBezTo>
                        <a:pt x="6210" y="13490"/>
                        <a:pt x="6210" y="12710"/>
                        <a:pt x="5601" y="12165"/>
                      </a:cubicBezTo>
                      <a:cubicBezTo>
                        <a:pt x="4932" y="10917"/>
                        <a:pt x="5054" y="9123"/>
                        <a:pt x="4019" y="8266"/>
                      </a:cubicBezTo>
                      <a:cubicBezTo>
                        <a:pt x="3959" y="8110"/>
                        <a:pt x="3898" y="7954"/>
                        <a:pt x="3776" y="7798"/>
                      </a:cubicBezTo>
                      <a:cubicBezTo>
                        <a:pt x="3654" y="7720"/>
                        <a:pt x="3472" y="7798"/>
                        <a:pt x="3411" y="7642"/>
                      </a:cubicBezTo>
                      <a:cubicBezTo>
                        <a:pt x="3289" y="7408"/>
                        <a:pt x="3168" y="6706"/>
                        <a:pt x="3168" y="6706"/>
                      </a:cubicBezTo>
                      <a:cubicBezTo>
                        <a:pt x="3472" y="5536"/>
                        <a:pt x="3046" y="4601"/>
                        <a:pt x="2194" y="4367"/>
                      </a:cubicBezTo>
                      <a:cubicBezTo>
                        <a:pt x="1829" y="3665"/>
                        <a:pt x="1768" y="3275"/>
                        <a:pt x="1099" y="2963"/>
                      </a:cubicBezTo>
                      <a:cubicBezTo>
                        <a:pt x="856" y="1949"/>
                        <a:pt x="856" y="1871"/>
                        <a:pt x="125" y="1560"/>
                      </a:cubicBezTo>
                      <a:cubicBezTo>
                        <a:pt x="-57" y="858"/>
                        <a:pt x="-118" y="234"/>
                        <a:pt x="490" y="0"/>
                      </a:cubicBezTo>
                      <a:cubicBezTo>
                        <a:pt x="977" y="234"/>
                        <a:pt x="977" y="156"/>
                        <a:pt x="490" y="156"/>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5" name="Shape"/>
                <p:cNvSpPr/>
                <p:nvPr/>
              </p:nvSpPr>
              <p:spPr>
                <a:xfrm>
                  <a:off x="1819769" y="677335"/>
                  <a:ext cx="148839" cy="153532"/>
                </a:xfrm>
                <a:custGeom>
                  <a:avLst/>
                  <a:gdLst/>
                  <a:ahLst/>
                  <a:cxnLst>
                    <a:cxn ang="0">
                      <a:pos x="wd2" y="hd2"/>
                    </a:cxn>
                    <a:cxn ang="5400000">
                      <a:pos x="wd2" y="hd2"/>
                    </a:cxn>
                    <a:cxn ang="10800000">
                      <a:pos x="wd2" y="hd2"/>
                    </a:cxn>
                    <a:cxn ang="16200000">
                      <a:pos x="wd2" y="hd2"/>
                    </a:cxn>
                  </a:cxnLst>
                  <a:rect l="0" t="0" r="r" b="b"/>
                  <a:pathLst>
                    <a:path w="21252" h="21600" extrusionOk="0">
                      <a:moveTo>
                        <a:pt x="7477" y="6920"/>
                      </a:moveTo>
                      <a:cubicBezTo>
                        <a:pt x="8031" y="6606"/>
                        <a:pt x="8862" y="6606"/>
                        <a:pt x="9138" y="6082"/>
                      </a:cubicBezTo>
                      <a:cubicBezTo>
                        <a:pt x="9277" y="5872"/>
                        <a:pt x="9277" y="5557"/>
                        <a:pt x="9415" y="5452"/>
                      </a:cubicBezTo>
                      <a:cubicBezTo>
                        <a:pt x="9831" y="5138"/>
                        <a:pt x="11077" y="4614"/>
                        <a:pt x="11077" y="4614"/>
                      </a:cubicBezTo>
                      <a:cubicBezTo>
                        <a:pt x="15646" y="5767"/>
                        <a:pt x="11769" y="3041"/>
                        <a:pt x="14677" y="2307"/>
                      </a:cubicBezTo>
                      <a:cubicBezTo>
                        <a:pt x="15231" y="1783"/>
                        <a:pt x="14954" y="944"/>
                        <a:pt x="15508" y="419"/>
                      </a:cubicBezTo>
                      <a:cubicBezTo>
                        <a:pt x="15923" y="105"/>
                        <a:pt x="17169" y="0"/>
                        <a:pt x="17169" y="0"/>
                      </a:cubicBezTo>
                      <a:cubicBezTo>
                        <a:pt x="19108" y="1468"/>
                        <a:pt x="17446" y="2412"/>
                        <a:pt x="20769" y="2936"/>
                      </a:cubicBezTo>
                      <a:cubicBezTo>
                        <a:pt x="21600" y="3775"/>
                        <a:pt x="21323" y="4089"/>
                        <a:pt x="20215" y="4614"/>
                      </a:cubicBezTo>
                      <a:cubicBezTo>
                        <a:pt x="19523" y="5452"/>
                        <a:pt x="18692" y="6396"/>
                        <a:pt x="17446" y="6711"/>
                      </a:cubicBezTo>
                      <a:cubicBezTo>
                        <a:pt x="16338" y="7864"/>
                        <a:pt x="17723" y="8703"/>
                        <a:pt x="18277" y="9856"/>
                      </a:cubicBezTo>
                      <a:cubicBezTo>
                        <a:pt x="17862" y="10800"/>
                        <a:pt x="18692" y="11010"/>
                        <a:pt x="19662" y="11534"/>
                      </a:cubicBezTo>
                      <a:cubicBezTo>
                        <a:pt x="20077" y="12478"/>
                        <a:pt x="19523" y="12583"/>
                        <a:pt x="20215" y="13421"/>
                      </a:cubicBezTo>
                      <a:cubicBezTo>
                        <a:pt x="19662" y="14575"/>
                        <a:pt x="18692" y="13946"/>
                        <a:pt x="17723" y="13421"/>
                      </a:cubicBezTo>
                      <a:cubicBezTo>
                        <a:pt x="16062" y="13841"/>
                        <a:pt x="16892" y="14260"/>
                        <a:pt x="16062" y="15309"/>
                      </a:cubicBezTo>
                      <a:cubicBezTo>
                        <a:pt x="15646" y="15833"/>
                        <a:pt x="14954" y="15938"/>
                        <a:pt x="14400" y="16357"/>
                      </a:cubicBezTo>
                      <a:cubicBezTo>
                        <a:pt x="14815" y="17511"/>
                        <a:pt x="15508" y="20027"/>
                        <a:pt x="13846" y="20761"/>
                      </a:cubicBezTo>
                      <a:cubicBezTo>
                        <a:pt x="13292" y="20971"/>
                        <a:pt x="12738" y="20971"/>
                        <a:pt x="12185" y="21181"/>
                      </a:cubicBezTo>
                      <a:cubicBezTo>
                        <a:pt x="11908" y="21285"/>
                        <a:pt x="11631" y="21495"/>
                        <a:pt x="11354" y="21600"/>
                      </a:cubicBezTo>
                      <a:cubicBezTo>
                        <a:pt x="11077" y="21495"/>
                        <a:pt x="10662" y="21390"/>
                        <a:pt x="10523" y="21181"/>
                      </a:cubicBezTo>
                      <a:cubicBezTo>
                        <a:pt x="10246" y="20761"/>
                        <a:pt x="10523" y="20027"/>
                        <a:pt x="9969" y="19922"/>
                      </a:cubicBezTo>
                      <a:cubicBezTo>
                        <a:pt x="9415" y="19817"/>
                        <a:pt x="8308" y="19503"/>
                        <a:pt x="8308" y="19503"/>
                      </a:cubicBezTo>
                      <a:cubicBezTo>
                        <a:pt x="7338" y="19713"/>
                        <a:pt x="6785" y="20132"/>
                        <a:pt x="5815" y="20342"/>
                      </a:cubicBezTo>
                      <a:cubicBezTo>
                        <a:pt x="4708" y="19817"/>
                        <a:pt x="5123" y="19188"/>
                        <a:pt x="3877" y="19503"/>
                      </a:cubicBezTo>
                      <a:cubicBezTo>
                        <a:pt x="1662" y="18979"/>
                        <a:pt x="2631" y="16882"/>
                        <a:pt x="1385" y="15518"/>
                      </a:cubicBezTo>
                      <a:cubicBezTo>
                        <a:pt x="692" y="12687"/>
                        <a:pt x="1523" y="15414"/>
                        <a:pt x="554" y="13631"/>
                      </a:cubicBezTo>
                      <a:cubicBezTo>
                        <a:pt x="277" y="13212"/>
                        <a:pt x="0" y="12373"/>
                        <a:pt x="0" y="12373"/>
                      </a:cubicBezTo>
                      <a:cubicBezTo>
                        <a:pt x="277" y="9961"/>
                        <a:pt x="0" y="8703"/>
                        <a:pt x="2769" y="10066"/>
                      </a:cubicBezTo>
                      <a:cubicBezTo>
                        <a:pt x="3185" y="11010"/>
                        <a:pt x="3185" y="11534"/>
                        <a:pt x="4431" y="10905"/>
                      </a:cubicBezTo>
                      <a:cubicBezTo>
                        <a:pt x="4846" y="9961"/>
                        <a:pt x="4015" y="9227"/>
                        <a:pt x="4708" y="8388"/>
                      </a:cubicBezTo>
                      <a:cubicBezTo>
                        <a:pt x="4985" y="7969"/>
                        <a:pt x="6646" y="7654"/>
                        <a:pt x="7200" y="7340"/>
                      </a:cubicBezTo>
                      <a:cubicBezTo>
                        <a:pt x="7892" y="6606"/>
                        <a:pt x="8031" y="6501"/>
                        <a:pt x="7477" y="692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6" name="Shape"/>
                <p:cNvSpPr/>
                <p:nvPr/>
              </p:nvSpPr>
              <p:spPr>
                <a:xfrm>
                  <a:off x="1968401" y="747327"/>
                  <a:ext cx="92684" cy="29353"/>
                </a:xfrm>
                <a:custGeom>
                  <a:avLst/>
                  <a:gdLst/>
                  <a:ahLst/>
                  <a:cxnLst>
                    <a:cxn ang="0">
                      <a:pos x="wd2" y="hd2"/>
                    </a:cxn>
                    <a:cxn ang="5400000">
                      <a:pos x="wd2" y="hd2"/>
                    </a:cxn>
                    <a:cxn ang="10800000">
                      <a:pos x="wd2" y="hd2"/>
                    </a:cxn>
                    <a:cxn ang="16200000">
                      <a:pos x="wd2" y="hd2"/>
                    </a:cxn>
                  </a:cxnLst>
                  <a:rect l="0" t="0" r="r" b="b"/>
                  <a:pathLst>
                    <a:path w="18866" h="21600" extrusionOk="0">
                      <a:moveTo>
                        <a:pt x="412" y="18189"/>
                      </a:moveTo>
                      <a:cubicBezTo>
                        <a:pt x="1006" y="12505"/>
                        <a:pt x="1006" y="7958"/>
                        <a:pt x="3186" y="5684"/>
                      </a:cubicBezTo>
                      <a:cubicBezTo>
                        <a:pt x="5168" y="6821"/>
                        <a:pt x="6951" y="7958"/>
                        <a:pt x="8735" y="11368"/>
                      </a:cubicBezTo>
                      <a:cubicBezTo>
                        <a:pt x="11905" y="8526"/>
                        <a:pt x="10320" y="9663"/>
                        <a:pt x="13887" y="7958"/>
                      </a:cubicBezTo>
                      <a:cubicBezTo>
                        <a:pt x="14878" y="5116"/>
                        <a:pt x="17454" y="0"/>
                        <a:pt x="17454" y="0"/>
                      </a:cubicBezTo>
                      <a:cubicBezTo>
                        <a:pt x="21219" y="3411"/>
                        <a:pt x="16463" y="13074"/>
                        <a:pt x="14680" y="14779"/>
                      </a:cubicBezTo>
                      <a:cubicBezTo>
                        <a:pt x="13689" y="18758"/>
                        <a:pt x="13094" y="19895"/>
                        <a:pt x="11509" y="21600"/>
                      </a:cubicBezTo>
                      <a:cubicBezTo>
                        <a:pt x="10320" y="20463"/>
                        <a:pt x="7942" y="18189"/>
                        <a:pt x="7942" y="18189"/>
                      </a:cubicBezTo>
                      <a:cubicBezTo>
                        <a:pt x="6158" y="13074"/>
                        <a:pt x="4771" y="14779"/>
                        <a:pt x="2393" y="17053"/>
                      </a:cubicBezTo>
                      <a:cubicBezTo>
                        <a:pt x="-183" y="15916"/>
                        <a:pt x="-381" y="13642"/>
                        <a:pt x="412" y="1818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7" name="Shape"/>
                <p:cNvSpPr/>
                <p:nvPr/>
              </p:nvSpPr>
              <p:spPr>
                <a:xfrm>
                  <a:off x="1962009" y="783451"/>
                  <a:ext cx="63520" cy="76767"/>
                </a:xfrm>
                <a:custGeom>
                  <a:avLst/>
                  <a:gdLst/>
                  <a:ahLst/>
                  <a:cxnLst>
                    <a:cxn ang="0">
                      <a:pos x="wd2" y="hd2"/>
                    </a:cxn>
                    <a:cxn ang="5400000">
                      <a:pos x="wd2" y="hd2"/>
                    </a:cxn>
                    <a:cxn ang="10800000">
                      <a:pos x="wd2" y="hd2"/>
                    </a:cxn>
                    <a:cxn ang="16200000">
                      <a:pos x="wd2" y="hd2"/>
                    </a:cxn>
                  </a:cxnLst>
                  <a:rect l="0" t="0" r="r" b="b"/>
                  <a:pathLst>
                    <a:path w="18989" h="21600" extrusionOk="0">
                      <a:moveTo>
                        <a:pt x="2274" y="3738"/>
                      </a:moveTo>
                      <a:cubicBezTo>
                        <a:pt x="2842" y="1662"/>
                        <a:pt x="2558" y="623"/>
                        <a:pt x="5116" y="0"/>
                      </a:cubicBezTo>
                      <a:cubicBezTo>
                        <a:pt x="7958" y="623"/>
                        <a:pt x="7105" y="2492"/>
                        <a:pt x="9663" y="3738"/>
                      </a:cubicBezTo>
                      <a:cubicBezTo>
                        <a:pt x="13074" y="3323"/>
                        <a:pt x="14495" y="1662"/>
                        <a:pt x="17621" y="831"/>
                      </a:cubicBezTo>
                      <a:cubicBezTo>
                        <a:pt x="21600" y="1869"/>
                        <a:pt x="15916" y="6438"/>
                        <a:pt x="13074" y="7062"/>
                      </a:cubicBezTo>
                      <a:cubicBezTo>
                        <a:pt x="14495" y="11631"/>
                        <a:pt x="12221" y="6023"/>
                        <a:pt x="15347" y="9969"/>
                      </a:cubicBezTo>
                      <a:cubicBezTo>
                        <a:pt x="15916" y="10800"/>
                        <a:pt x="16484" y="12462"/>
                        <a:pt x="16484" y="12462"/>
                      </a:cubicBezTo>
                      <a:cubicBezTo>
                        <a:pt x="15632" y="14123"/>
                        <a:pt x="15347" y="14746"/>
                        <a:pt x="13074" y="15369"/>
                      </a:cubicBezTo>
                      <a:cubicBezTo>
                        <a:pt x="10800" y="14746"/>
                        <a:pt x="10516" y="14123"/>
                        <a:pt x="9663" y="12462"/>
                      </a:cubicBezTo>
                      <a:cubicBezTo>
                        <a:pt x="9379" y="10385"/>
                        <a:pt x="9095" y="6854"/>
                        <a:pt x="6253" y="9969"/>
                      </a:cubicBezTo>
                      <a:cubicBezTo>
                        <a:pt x="7105" y="12462"/>
                        <a:pt x="6537" y="11008"/>
                        <a:pt x="7958" y="14123"/>
                      </a:cubicBezTo>
                      <a:cubicBezTo>
                        <a:pt x="8242" y="14538"/>
                        <a:pt x="8526" y="15369"/>
                        <a:pt x="8526" y="15369"/>
                      </a:cubicBezTo>
                      <a:cubicBezTo>
                        <a:pt x="6821" y="17446"/>
                        <a:pt x="6253" y="19315"/>
                        <a:pt x="5684" y="21600"/>
                      </a:cubicBezTo>
                      <a:cubicBezTo>
                        <a:pt x="4832" y="21392"/>
                        <a:pt x="3979" y="21600"/>
                        <a:pt x="3411" y="21185"/>
                      </a:cubicBezTo>
                      <a:cubicBezTo>
                        <a:pt x="2558" y="20562"/>
                        <a:pt x="2274" y="18692"/>
                        <a:pt x="2274" y="18692"/>
                      </a:cubicBezTo>
                      <a:cubicBezTo>
                        <a:pt x="3695" y="15577"/>
                        <a:pt x="3979" y="13292"/>
                        <a:pt x="0" y="11215"/>
                      </a:cubicBezTo>
                      <a:cubicBezTo>
                        <a:pt x="284" y="9554"/>
                        <a:pt x="284" y="7892"/>
                        <a:pt x="568" y="6231"/>
                      </a:cubicBezTo>
                      <a:cubicBezTo>
                        <a:pt x="568" y="5608"/>
                        <a:pt x="3695" y="415"/>
                        <a:pt x="2274" y="373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8" name="Shape"/>
                <p:cNvSpPr/>
                <p:nvPr/>
              </p:nvSpPr>
              <p:spPr>
                <a:xfrm>
                  <a:off x="2084906" y="740554"/>
                  <a:ext cx="35150" cy="43455"/>
                </a:xfrm>
                <a:custGeom>
                  <a:avLst/>
                  <a:gdLst/>
                  <a:ahLst/>
                  <a:cxnLst>
                    <a:cxn ang="0">
                      <a:pos x="wd2" y="hd2"/>
                    </a:cxn>
                    <a:cxn ang="5400000">
                      <a:pos x="wd2" y="hd2"/>
                    </a:cxn>
                    <a:cxn ang="10800000">
                      <a:pos x="wd2" y="hd2"/>
                    </a:cxn>
                    <a:cxn ang="16200000">
                      <a:pos x="wd2" y="hd2"/>
                    </a:cxn>
                  </a:cxnLst>
                  <a:rect l="0" t="0" r="r" b="b"/>
                  <a:pathLst>
                    <a:path w="21016" h="20786" extrusionOk="0">
                      <a:moveTo>
                        <a:pt x="1167" y="9915"/>
                      </a:moveTo>
                      <a:cubicBezTo>
                        <a:pt x="2335" y="4957"/>
                        <a:pt x="584" y="2479"/>
                        <a:pt x="7005" y="0"/>
                      </a:cubicBezTo>
                      <a:cubicBezTo>
                        <a:pt x="14594" y="3187"/>
                        <a:pt x="12843" y="6020"/>
                        <a:pt x="8173" y="9915"/>
                      </a:cubicBezTo>
                      <a:cubicBezTo>
                        <a:pt x="14011" y="10977"/>
                        <a:pt x="18681" y="9561"/>
                        <a:pt x="21016" y="13456"/>
                      </a:cubicBezTo>
                      <a:cubicBezTo>
                        <a:pt x="16930" y="15934"/>
                        <a:pt x="15762" y="16643"/>
                        <a:pt x="10508" y="15580"/>
                      </a:cubicBezTo>
                      <a:cubicBezTo>
                        <a:pt x="7005" y="19121"/>
                        <a:pt x="9924" y="21600"/>
                        <a:pt x="2335" y="20538"/>
                      </a:cubicBezTo>
                      <a:cubicBezTo>
                        <a:pt x="-584" y="17705"/>
                        <a:pt x="1167" y="15580"/>
                        <a:pt x="0" y="12039"/>
                      </a:cubicBezTo>
                      <a:cubicBezTo>
                        <a:pt x="584" y="11331"/>
                        <a:pt x="1167" y="9915"/>
                        <a:pt x="1167" y="991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59" name="Shape"/>
                <p:cNvSpPr/>
                <p:nvPr/>
              </p:nvSpPr>
              <p:spPr>
                <a:xfrm>
                  <a:off x="2095035" y="810441"/>
                  <a:ext cx="43083" cy="18064"/>
                </a:xfrm>
                <a:custGeom>
                  <a:avLst/>
                  <a:gdLst/>
                  <a:ahLst/>
                  <a:cxnLst>
                    <a:cxn ang="0">
                      <a:pos x="wd2" y="hd2"/>
                    </a:cxn>
                    <a:cxn ang="5400000">
                      <a:pos x="wd2" y="hd2"/>
                    </a:cxn>
                    <a:cxn ang="10800000">
                      <a:pos x="wd2" y="hd2"/>
                    </a:cxn>
                    <a:cxn ang="16200000">
                      <a:pos x="wd2" y="hd2"/>
                    </a:cxn>
                  </a:cxnLst>
                  <a:rect l="0" t="0" r="r" b="b"/>
                  <a:pathLst>
                    <a:path w="20607" h="17081" extrusionOk="0">
                      <a:moveTo>
                        <a:pt x="2093" y="0"/>
                      </a:moveTo>
                      <a:cubicBezTo>
                        <a:pt x="5619" y="4469"/>
                        <a:pt x="7383" y="1490"/>
                        <a:pt x="11791" y="0"/>
                      </a:cubicBezTo>
                      <a:cubicBezTo>
                        <a:pt x="18844" y="3724"/>
                        <a:pt x="16640" y="2234"/>
                        <a:pt x="20607" y="11917"/>
                      </a:cubicBezTo>
                      <a:cubicBezTo>
                        <a:pt x="19285" y="21600"/>
                        <a:pt x="17521" y="15641"/>
                        <a:pt x="14436" y="10428"/>
                      </a:cubicBezTo>
                      <a:cubicBezTo>
                        <a:pt x="10468" y="11172"/>
                        <a:pt x="4297" y="14152"/>
                        <a:pt x="329" y="11917"/>
                      </a:cubicBezTo>
                      <a:cubicBezTo>
                        <a:pt x="-993" y="4469"/>
                        <a:pt x="2093" y="7448"/>
                        <a:pt x="2093" y="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0" name="Shape"/>
                <p:cNvSpPr/>
                <p:nvPr/>
              </p:nvSpPr>
              <p:spPr>
                <a:xfrm>
                  <a:off x="2142412" y="776678"/>
                  <a:ext cx="56666" cy="36974"/>
                </a:xfrm>
                <a:custGeom>
                  <a:avLst/>
                  <a:gdLst/>
                  <a:ahLst/>
                  <a:cxnLst>
                    <a:cxn ang="0">
                      <a:pos x="wd2" y="hd2"/>
                    </a:cxn>
                    <a:cxn ang="5400000">
                      <a:pos x="wd2" y="hd2"/>
                    </a:cxn>
                    <a:cxn ang="10800000">
                      <a:pos x="wd2" y="hd2"/>
                    </a:cxn>
                    <a:cxn ang="16200000">
                      <a:pos x="wd2" y="hd2"/>
                    </a:cxn>
                  </a:cxnLst>
                  <a:rect l="0" t="0" r="r" b="b"/>
                  <a:pathLst>
                    <a:path w="20850" h="20806" extrusionOk="0">
                      <a:moveTo>
                        <a:pt x="6686" y="17100"/>
                      </a:moveTo>
                      <a:cubicBezTo>
                        <a:pt x="5978" y="15300"/>
                        <a:pt x="5978" y="13050"/>
                        <a:pt x="4561" y="11700"/>
                      </a:cubicBezTo>
                      <a:cubicBezTo>
                        <a:pt x="3499" y="10800"/>
                        <a:pt x="312" y="9900"/>
                        <a:pt x="312" y="9900"/>
                      </a:cubicBezTo>
                      <a:cubicBezTo>
                        <a:pt x="-750" y="5400"/>
                        <a:pt x="1020" y="5400"/>
                        <a:pt x="3853" y="3600"/>
                      </a:cubicBezTo>
                      <a:cubicBezTo>
                        <a:pt x="5270" y="2700"/>
                        <a:pt x="8102" y="0"/>
                        <a:pt x="8102" y="0"/>
                      </a:cubicBezTo>
                      <a:cubicBezTo>
                        <a:pt x="12352" y="900"/>
                        <a:pt x="13768" y="900"/>
                        <a:pt x="16601" y="4500"/>
                      </a:cubicBezTo>
                      <a:cubicBezTo>
                        <a:pt x="15184" y="9450"/>
                        <a:pt x="15539" y="5400"/>
                        <a:pt x="18017" y="9000"/>
                      </a:cubicBezTo>
                      <a:cubicBezTo>
                        <a:pt x="19080" y="10800"/>
                        <a:pt x="20850" y="14400"/>
                        <a:pt x="20850" y="14400"/>
                      </a:cubicBezTo>
                      <a:cubicBezTo>
                        <a:pt x="19080" y="21150"/>
                        <a:pt x="18017" y="18900"/>
                        <a:pt x="13768" y="17100"/>
                      </a:cubicBezTo>
                      <a:cubicBezTo>
                        <a:pt x="8811" y="21150"/>
                        <a:pt x="11289" y="21600"/>
                        <a:pt x="7394" y="19800"/>
                      </a:cubicBezTo>
                      <a:cubicBezTo>
                        <a:pt x="7040" y="18900"/>
                        <a:pt x="6686" y="17100"/>
                        <a:pt x="6686" y="171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1" name="Shape"/>
                <p:cNvSpPr/>
                <p:nvPr/>
              </p:nvSpPr>
              <p:spPr>
                <a:xfrm>
                  <a:off x="2156178" y="794740"/>
                  <a:ext cx="273655" cy="135185"/>
                </a:xfrm>
                <a:custGeom>
                  <a:avLst/>
                  <a:gdLst/>
                  <a:ahLst/>
                  <a:cxnLst>
                    <a:cxn ang="0">
                      <a:pos x="wd2" y="hd2"/>
                    </a:cxn>
                    <a:cxn ang="5400000">
                      <a:pos x="wd2" y="hd2"/>
                    </a:cxn>
                    <a:cxn ang="10800000">
                      <a:pos x="wd2" y="hd2"/>
                    </a:cxn>
                    <a:cxn ang="16200000">
                      <a:pos x="wd2" y="hd2"/>
                    </a:cxn>
                  </a:cxnLst>
                  <a:rect l="0" t="0" r="r" b="b"/>
                  <a:pathLst>
                    <a:path w="21459" h="21201" extrusionOk="0">
                      <a:moveTo>
                        <a:pt x="3474" y="3323"/>
                      </a:moveTo>
                      <a:cubicBezTo>
                        <a:pt x="3097" y="1662"/>
                        <a:pt x="3474" y="2018"/>
                        <a:pt x="2719" y="1662"/>
                      </a:cubicBezTo>
                      <a:cubicBezTo>
                        <a:pt x="2341" y="2018"/>
                        <a:pt x="1964" y="3560"/>
                        <a:pt x="1964" y="3560"/>
                      </a:cubicBezTo>
                      <a:cubicBezTo>
                        <a:pt x="906" y="2967"/>
                        <a:pt x="1435" y="2492"/>
                        <a:pt x="0" y="2848"/>
                      </a:cubicBezTo>
                      <a:cubicBezTo>
                        <a:pt x="151" y="3916"/>
                        <a:pt x="151" y="4391"/>
                        <a:pt x="755" y="4985"/>
                      </a:cubicBezTo>
                      <a:cubicBezTo>
                        <a:pt x="906" y="5815"/>
                        <a:pt x="1057" y="6527"/>
                        <a:pt x="1208" y="7358"/>
                      </a:cubicBezTo>
                      <a:cubicBezTo>
                        <a:pt x="1813" y="7002"/>
                        <a:pt x="2039" y="6765"/>
                        <a:pt x="1813" y="5697"/>
                      </a:cubicBezTo>
                      <a:cubicBezTo>
                        <a:pt x="1964" y="5578"/>
                        <a:pt x="2115" y="5103"/>
                        <a:pt x="2266" y="5222"/>
                      </a:cubicBezTo>
                      <a:cubicBezTo>
                        <a:pt x="3625" y="5697"/>
                        <a:pt x="2719" y="6171"/>
                        <a:pt x="3625" y="6646"/>
                      </a:cubicBezTo>
                      <a:cubicBezTo>
                        <a:pt x="5589" y="7714"/>
                        <a:pt x="3550" y="6646"/>
                        <a:pt x="5287" y="7358"/>
                      </a:cubicBezTo>
                      <a:cubicBezTo>
                        <a:pt x="5815" y="7596"/>
                        <a:pt x="6646" y="8545"/>
                        <a:pt x="6646" y="8545"/>
                      </a:cubicBezTo>
                      <a:cubicBezTo>
                        <a:pt x="7250" y="9969"/>
                        <a:pt x="7703" y="10325"/>
                        <a:pt x="8006" y="12105"/>
                      </a:cubicBezTo>
                      <a:cubicBezTo>
                        <a:pt x="7930" y="12936"/>
                        <a:pt x="8006" y="13648"/>
                        <a:pt x="7855" y="14479"/>
                      </a:cubicBezTo>
                      <a:cubicBezTo>
                        <a:pt x="7779" y="14954"/>
                        <a:pt x="7099" y="15666"/>
                        <a:pt x="7401" y="15903"/>
                      </a:cubicBezTo>
                      <a:cubicBezTo>
                        <a:pt x="8006" y="16259"/>
                        <a:pt x="9214" y="15191"/>
                        <a:pt x="9214" y="15191"/>
                      </a:cubicBezTo>
                      <a:cubicBezTo>
                        <a:pt x="9818" y="15547"/>
                        <a:pt x="10045" y="16022"/>
                        <a:pt x="10573" y="16615"/>
                      </a:cubicBezTo>
                      <a:cubicBezTo>
                        <a:pt x="11178" y="17209"/>
                        <a:pt x="12008" y="17209"/>
                        <a:pt x="12688" y="17565"/>
                      </a:cubicBezTo>
                      <a:cubicBezTo>
                        <a:pt x="12839" y="17446"/>
                        <a:pt x="13066" y="17565"/>
                        <a:pt x="13141" y="17327"/>
                      </a:cubicBezTo>
                      <a:cubicBezTo>
                        <a:pt x="13292" y="16853"/>
                        <a:pt x="12386" y="16141"/>
                        <a:pt x="12688" y="15903"/>
                      </a:cubicBezTo>
                      <a:cubicBezTo>
                        <a:pt x="12915" y="15666"/>
                        <a:pt x="13217" y="16022"/>
                        <a:pt x="13443" y="16141"/>
                      </a:cubicBezTo>
                      <a:cubicBezTo>
                        <a:pt x="13745" y="15547"/>
                        <a:pt x="14048" y="14004"/>
                        <a:pt x="14048" y="14004"/>
                      </a:cubicBezTo>
                      <a:cubicBezTo>
                        <a:pt x="14274" y="14123"/>
                        <a:pt x="15029" y="14242"/>
                        <a:pt x="15256" y="14479"/>
                      </a:cubicBezTo>
                      <a:cubicBezTo>
                        <a:pt x="15558" y="14716"/>
                        <a:pt x="16162" y="15429"/>
                        <a:pt x="16162" y="15429"/>
                      </a:cubicBezTo>
                      <a:cubicBezTo>
                        <a:pt x="16917" y="17209"/>
                        <a:pt x="17220" y="18752"/>
                        <a:pt x="18428" y="19938"/>
                      </a:cubicBezTo>
                      <a:cubicBezTo>
                        <a:pt x="18881" y="20413"/>
                        <a:pt x="19787" y="21125"/>
                        <a:pt x="19787" y="21125"/>
                      </a:cubicBezTo>
                      <a:cubicBezTo>
                        <a:pt x="20014" y="21125"/>
                        <a:pt x="21600" y="21600"/>
                        <a:pt x="21449" y="20176"/>
                      </a:cubicBezTo>
                      <a:cubicBezTo>
                        <a:pt x="21373" y="19464"/>
                        <a:pt x="20241" y="18989"/>
                        <a:pt x="20241" y="18989"/>
                      </a:cubicBezTo>
                      <a:cubicBezTo>
                        <a:pt x="19712" y="17802"/>
                        <a:pt x="20392" y="16971"/>
                        <a:pt x="19334" y="16378"/>
                      </a:cubicBezTo>
                      <a:cubicBezTo>
                        <a:pt x="19183" y="16141"/>
                        <a:pt x="18957" y="16022"/>
                        <a:pt x="18881" y="15666"/>
                      </a:cubicBezTo>
                      <a:cubicBezTo>
                        <a:pt x="18730" y="15310"/>
                        <a:pt x="18881" y="14835"/>
                        <a:pt x="18730" y="14479"/>
                      </a:cubicBezTo>
                      <a:cubicBezTo>
                        <a:pt x="18579" y="14004"/>
                        <a:pt x="18126" y="14004"/>
                        <a:pt x="17824" y="13767"/>
                      </a:cubicBezTo>
                      <a:cubicBezTo>
                        <a:pt x="17371" y="12699"/>
                        <a:pt x="17144" y="11868"/>
                        <a:pt x="18126" y="11393"/>
                      </a:cubicBezTo>
                      <a:cubicBezTo>
                        <a:pt x="17824" y="9851"/>
                        <a:pt x="17824" y="9969"/>
                        <a:pt x="16615" y="10207"/>
                      </a:cubicBezTo>
                      <a:cubicBezTo>
                        <a:pt x="15785" y="9732"/>
                        <a:pt x="15709" y="9732"/>
                        <a:pt x="15860" y="8308"/>
                      </a:cubicBezTo>
                      <a:cubicBezTo>
                        <a:pt x="15634" y="7121"/>
                        <a:pt x="15029" y="6765"/>
                        <a:pt x="14350" y="6409"/>
                      </a:cubicBezTo>
                      <a:cubicBezTo>
                        <a:pt x="13670" y="5341"/>
                        <a:pt x="13670" y="4985"/>
                        <a:pt x="12688" y="4510"/>
                      </a:cubicBezTo>
                      <a:cubicBezTo>
                        <a:pt x="12386" y="4391"/>
                        <a:pt x="11782" y="4035"/>
                        <a:pt x="11782" y="4035"/>
                      </a:cubicBezTo>
                      <a:cubicBezTo>
                        <a:pt x="11027" y="2848"/>
                        <a:pt x="10120" y="2492"/>
                        <a:pt x="9063" y="1899"/>
                      </a:cubicBezTo>
                      <a:cubicBezTo>
                        <a:pt x="8534" y="1662"/>
                        <a:pt x="8157" y="949"/>
                        <a:pt x="7703" y="475"/>
                      </a:cubicBezTo>
                      <a:cubicBezTo>
                        <a:pt x="7552" y="356"/>
                        <a:pt x="7250" y="0"/>
                        <a:pt x="7250" y="0"/>
                      </a:cubicBezTo>
                      <a:cubicBezTo>
                        <a:pt x="6269" y="237"/>
                        <a:pt x="5966" y="119"/>
                        <a:pt x="5287" y="1187"/>
                      </a:cubicBezTo>
                      <a:cubicBezTo>
                        <a:pt x="5060" y="2255"/>
                        <a:pt x="4758" y="3204"/>
                        <a:pt x="4229" y="3798"/>
                      </a:cubicBezTo>
                      <a:cubicBezTo>
                        <a:pt x="3701" y="3560"/>
                        <a:pt x="3927" y="3679"/>
                        <a:pt x="3474" y="332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2" name="Shape"/>
                <p:cNvSpPr/>
                <p:nvPr/>
              </p:nvSpPr>
              <p:spPr>
                <a:xfrm>
                  <a:off x="2396458" y="809900"/>
                  <a:ext cx="71486" cy="57091"/>
                </a:xfrm>
                <a:custGeom>
                  <a:avLst/>
                  <a:gdLst/>
                  <a:ahLst/>
                  <a:cxnLst>
                    <a:cxn ang="0">
                      <a:pos x="wd2" y="hd2"/>
                    </a:cxn>
                    <a:cxn ang="5400000">
                      <a:pos x="wd2" y="hd2"/>
                    </a:cxn>
                    <a:cxn ang="10800000">
                      <a:pos x="wd2" y="hd2"/>
                    </a:cxn>
                    <a:cxn ang="16200000">
                      <a:pos x="wd2" y="hd2"/>
                    </a:cxn>
                  </a:cxnLst>
                  <a:rect l="0" t="0" r="r" b="b"/>
                  <a:pathLst>
                    <a:path w="20723" h="21007" extrusionOk="0">
                      <a:moveTo>
                        <a:pt x="0" y="15469"/>
                      </a:moveTo>
                      <a:cubicBezTo>
                        <a:pt x="1385" y="11592"/>
                        <a:pt x="4708" y="15192"/>
                        <a:pt x="7200" y="16022"/>
                      </a:cubicBezTo>
                      <a:cubicBezTo>
                        <a:pt x="9415" y="15192"/>
                        <a:pt x="10246" y="13807"/>
                        <a:pt x="12185" y="12699"/>
                      </a:cubicBezTo>
                      <a:cubicBezTo>
                        <a:pt x="13015" y="10484"/>
                        <a:pt x="13846" y="9376"/>
                        <a:pt x="15508" y="7715"/>
                      </a:cubicBezTo>
                      <a:cubicBezTo>
                        <a:pt x="14954" y="5776"/>
                        <a:pt x="11631" y="3284"/>
                        <a:pt x="11631" y="3284"/>
                      </a:cubicBezTo>
                      <a:cubicBezTo>
                        <a:pt x="8861" y="-593"/>
                        <a:pt x="8031" y="-316"/>
                        <a:pt x="11631" y="515"/>
                      </a:cubicBezTo>
                      <a:cubicBezTo>
                        <a:pt x="14677" y="2453"/>
                        <a:pt x="15785" y="5499"/>
                        <a:pt x="19385" y="6607"/>
                      </a:cubicBezTo>
                      <a:cubicBezTo>
                        <a:pt x="21323" y="9653"/>
                        <a:pt x="21323" y="12145"/>
                        <a:pt x="18277" y="14361"/>
                      </a:cubicBezTo>
                      <a:cubicBezTo>
                        <a:pt x="13846" y="12976"/>
                        <a:pt x="14400" y="19069"/>
                        <a:pt x="8861" y="21007"/>
                      </a:cubicBezTo>
                      <a:cubicBezTo>
                        <a:pt x="4154" y="19345"/>
                        <a:pt x="6646" y="20453"/>
                        <a:pt x="2215" y="17684"/>
                      </a:cubicBezTo>
                      <a:cubicBezTo>
                        <a:pt x="1661" y="17407"/>
                        <a:pt x="554" y="16576"/>
                        <a:pt x="554" y="16576"/>
                      </a:cubicBezTo>
                      <a:cubicBezTo>
                        <a:pt x="-277" y="14361"/>
                        <a:pt x="3323" y="11038"/>
                        <a:pt x="0" y="1546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3" name="Shape"/>
                <p:cNvSpPr/>
                <p:nvPr/>
              </p:nvSpPr>
              <p:spPr>
                <a:xfrm>
                  <a:off x="2552674" y="681698"/>
                  <a:ext cx="18065" cy="18064"/>
                </a:xfrm>
                <a:custGeom>
                  <a:avLst/>
                  <a:gdLst/>
                  <a:ahLst/>
                  <a:cxnLst>
                    <a:cxn ang="0">
                      <a:pos x="wd2" y="hd2"/>
                    </a:cxn>
                    <a:cxn ang="5400000">
                      <a:pos x="wd2" y="hd2"/>
                    </a:cxn>
                    <a:cxn ang="10800000">
                      <a:pos x="wd2" y="hd2"/>
                    </a:cxn>
                    <a:cxn ang="16200000">
                      <a:pos x="wd2" y="hd2"/>
                    </a:cxn>
                  </a:cxnLst>
                  <a:rect l="0" t="0" r="r" b="b"/>
                  <a:pathLst>
                    <a:path w="13849" h="14566" extrusionOk="0">
                      <a:moveTo>
                        <a:pt x="980" y="1528"/>
                      </a:moveTo>
                      <a:cubicBezTo>
                        <a:pt x="18768" y="5128"/>
                        <a:pt x="17497" y="18328"/>
                        <a:pt x="980" y="13528"/>
                      </a:cubicBezTo>
                      <a:cubicBezTo>
                        <a:pt x="-2832" y="3928"/>
                        <a:pt x="6062" y="-3272"/>
                        <a:pt x="980" y="152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4" name="Shape"/>
                <p:cNvSpPr/>
                <p:nvPr/>
              </p:nvSpPr>
              <p:spPr>
                <a:xfrm>
                  <a:off x="2652773" y="774420"/>
                  <a:ext cx="18064" cy="18065"/>
                </a:xfrm>
                <a:custGeom>
                  <a:avLst/>
                  <a:gdLst/>
                  <a:ahLst/>
                  <a:cxnLst>
                    <a:cxn ang="0">
                      <a:pos x="wd2" y="hd2"/>
                    </a:cxn>
                    <a:cxn ang="5400000">
                      <a:pos x="wd2" y="hd2"/>
                    </a:cxn>
                    <a:cxn ang="10800000">
                      <a:pos x="wd2" y="hd2"/>
                    </a:cxn>
                    <a:cxn ang="16200000">
                      <a:pos x="wd2" y="hd2"/>
                    </a:cxn>
                  </a:cxnLst>
                  <a:rect l="0" t="0" r="r" b="b"/>
                  <a:pathLst>
                    <a:path w="13051" h="21600" extrusionOk="0">
                      <a:moveTo>
                        <a:pt x="1490" y="13745"/>
                      </a:moveTo>
                      <a:cubicBezTo>
                        <a:pt x="-1002" y="5891"/>
                        <a:pt x="-1002" y="2945"/>
                        <a:pt x="6475" y="0"/>
                      </a:cubicBezTo>
                      <a:cubicBezTo>
                        <a:pt x="16444" y="3927"/>
                        <a:pt x="13952" y="15709"/>
                        <a:pt x="6475" y="21600"/>
                      </a:cubicBezTo>
                      <a:cubicBezTo>
                        <a:pt x="-5156" y="16691"/>
                        <a:pt x="5644" y="2945"/>
                        <a:pt x="1490" y="1374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5" name="Shape"/>
                <p:cNvSpPr/>
                <p:nvPr/>
              </p:nvSpPr>
              <p:spPr>
                <a:xfrm>
                  <a:off x="2344610" y="567475"/>
                  <a:ext cx="18064" cy="18064"/>
                </a:xfrm>
                <a:custGeom>
                  <a:avLst/>
                  <a:gdLst/>
                  <a:ahLst/>
                  <a:cxnLst>
                    <a:cxn ang="0">
                      <a:pos x="wd2" y="hd2"/>
                    </a:cxn>
                    <a:cxn ang="5400000">
                      <a:pos x="wd2" y="hd2"/>
                    </a:cxn>
                    <a:cxn ang="10800000">
                      <a:pos x="wd2" y="hd2"/>
                    </a:cxn>
                    <a:cxn ang="16200000">
                      <a:pos x="wd2" y="hd2"/>
                    </a:cxn>
                  </a:cxnLst>
                  <a:rect l="0" t="0" r="r" b="b"/>
                  <a:pathLst>
                    <a:path w="15451" h="16861" extrusionOk="0">
                      <a:moveTo>
                        <a:pt x="3247" y="15593"/>
                      </a:moveTo>
                      <a:cubicBezTo>
                        <a:pt x="-4313" y="-247"/>
                        <a:pt x="2167" y="-1687"/>
                        <a:pt x="14047" y="1193"/>
                      </a:cubicBezTo>
                      <a:cubicBezTo>
                        <a:pt x="17287" y="12713"/>
                        <a:pt x="15127" y="19913"/>
                        <a:pt x="5407" y="15593"/>
                      </a:cubicBezTo>
                      <a:cubicBezTo>
                        <a:pt x="7" y="4073"/>
                        <a:pt x="7" y="4073"/>
                        <a:pt x="3247" y="1559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6" name="Shape"/>
                <p:cNvSpPr/>
                <p:nvPr/>
              </p:nvSpPr>
              <p:spPr>
                <a:xfrm>
                  <a:off x="2183607" y="662851"/>
                  <a:ext cx="18064" cy="18064"/>
                </a:xfrm>
                <a:custGeom>
                  <a:avLst/>
                  <a:gdLst/>
                  <a:ahLst/>
                  <a:cxnLst>
                    <a:cxn ang="0">
                      <a:pos x="wd2" y="hd2"/>
                    </a:cxn>
                    <a:cxn ang="5400000">
                      <a:pos x="wd2" y="hd2"/>
                    </a:cxn>
                    <a:cxn ang="10800000">
                      <a:pos x="wd2" y="hd2"/>
                    </a:cxn>
                    <a:cxn ang="16200000">
                      <a:pos x="wd2" y="hd2"/>
                    </a:cxn>
                  </a:cxnLst>
                  <a:rect l="0" t="0" r="r" b="b"/>
                  <a:pathLst>
                    <a:path w="15315" h="18577" extrusionOk="0">
                      <a:moveTo>
                        <a:pt x="4017" y="15404"/>
                      </a:moveTo>
                      <a:cubicBezTo>
                        <a:pt x="-3543" y="1004"/>
                        <a:pt x="-303" y="-1876"/>
                        <a:pt x="12657" y="1004"/>
                      </a:cubicBezTo>
                      <a:cubicBezTo>
                        <a:pt x="13737" y="3884"/>
                        <a:pt x="18057" y="15404"/>
                        <a:pt x="12657" y="18284"/>
                      </a:cubicBezTo>
                      <a:cubicBezTo>
                        <a:pt x="9417" y="19724"/>
                        <a:pt x="4017" y="15404"/>
                        <a:pt x="4017" y="15404"/>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7" name="Shape"/>
                <p:cNvSpPr/>
                <p:nvPr/>
              </p:nvSpPr>
              <p:spPr>
                <a:xfrm>
                  <a:off x="2007165" y="636695"/>
                  <a:ext cx="76766" cy="60962"/>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cubicBezTo>
                        <a:pt x="270" y="12690"/>
                        <a:pt x="3240" y="6750"/>
                        <a:pt x="3780" y="6480"/>
                      </a:cubicBezTo>
                      <a:cubicBezTo>
                        <a:pt x="4590" y="5940"/>
                        <a:pt x="7020" y="5400"/>
                        <a:pt x="7020" y="5400"/>
                      </a:cubicBezTo>
                      <a:cubicBezTo>
                        <a:pt x="9180" y="6210"/>
                        <a:pt x="10800" y="5670"/>
                        <a:pt x="12960" y="4860"/>
                      </a:cubicBezTo>
                      <a:cubicBezTo>
                        <a:pt x="14040" y="3240"/>
                        <a:pt x="14580" y="1620"/>
                        <a:pt x="15660" y="0"/>
                      </a:cubicBezTo>
                      <a:cubicBezTo>
                        <a:pt x="18900" y="1080"/>
                        <a:pt x="20520" y="7560"/>
                        <a:pt x="21600" y="10800"/>
                      </a:cubicBezTo>
                      <a:cubicBezTo>
                        <a:pt x="20250" y="14580"/>
                        <a:pt x="21600" y="13500"/>
                        <a:pt x="18900" y="15120"/>
                      </a:cubicBezTo>
                      <a:cubicBezTo>
                        <a:pt x="16470" y="14310"/>
                        <a:pt x="15930" y="14580"/>
                        <a:pt x="14580" y="16740"/>
                      </a:cubicBezTo>
                      <a:cubicBezTo>
                        <a:pt x="15390" y="19170"/>
                        <a:pt x="15120" y="20250"/>
                        <a:pt x="12960" y="21600"/>
                      </a:cubicBezTo>
                      <a:cubicBezTo>
                        <a:pt x="10800" y="20790"/>
                        <a:pt x="10530" y="19440"/>
                        <a:pt x="8640" y="18360"/>
                      </a:cubicBezTo>
                      <a:cubicBezTo>
                        <a:pt x="7020" y="15930"/>
                        <a:pt x="8100" y="15390"/>
                        <a:pt x="10260" y="14040"/>
                      </a:cubicBezTo>
                      <a:cubicBezTo>
                        <a:pt x="11070" y="11340"/>
                        <a:pt x="10530" y="9180"/>
                        <a:pt x="8100" y="7560"/>
                      </a:cubicBezTo>
                      <a:cubicBezTo>
                        <a:pt x="5400" y="8370"/>
                        <a:pt x="8100" y="10800"/>
                        <a:pt x="5400" y="12960"/>
                      </a:cubicBezTo>
                      <a:cubicBezTo>
                        <a:pt x="4320" y="13770"/>
                        <a:pt x="2160" y="15120"/>
                        <a:pt x="2160" y="15120"/>
                      </a:cubicBezTo>
                      <a:cubicBezTo>
                        <a:pt x="540" y="13500"/>
                        <a:pt x="1350" y="13500"/>
                        <a:pt x="0" y="135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8" name="Shape"/>
                <p:cNvSpPr/>
                <p:nvPr/>
              </p:nvSpPr>
              <p:spPr>
                <a:xfrm>
                  <a:off x="1984832" y="508002"/>
                  <a:ext cx="84091" cy="130953"/>
                </a:xfrm>
                <a:custGeom>
                  <a:avLst/>
                  <a:gdLst/>
                  <a:ahLst/>
                  <a:cxnLst>
                    <a:cxn ang="0">
                      <a:pos x="wd2" y="hd2"/>
                    </a:cxn>
                    <a:cxn ang="5400000">
                      <a:pos x="wd2" y="hd2"/>
                    </a:cxn>
                    <a:cxn ang="10800000">
                      <a:pos x="wd2" y="hd2"/>
                    </a:cxn>
                    <a:cxn ang="16200000">
                      <a:pos x="wd2" y="hd2"/>
                    </a:cxn>
                  </a:cxnLst>
                  <a:rect l="0" t="0" r="r" b="b"/>
                  <a:pathLst>
                    <a:path w="20112" h="21600" extrusionOk="0">
                      <a:moveTo>
                        <a:pt x="2618" y="11917"/>
                      </a:moveTo>
                      <a:cubicBezTo>
                        <a:pt x="1929" y="13531"/>
                        <a:pt x="2848" y="14897"/>
                        <a:pt x="5375" y="15890"/>
                      </a:cubicBezTo>
                      <a:cubicBezTo>
                        <a:pt x="7214" y="14897"/>
                        <a:pt x="7444" y="14772"/>
                        <a:pt x="6754" y="13407"/>
                      </a:cubicBezTo>
                      <a:cubicBezTo>
                        <a:pt x="7444" y="11421"/>
                        <a:pt x="8363" y="11421"/>
                        <a:pt x="11350" y="12414"/>
                      </a:cubicBezTo>
                      <a:cubicBezTo>
                        <a:pt x="12958" y="13655"/>
                        <a:pt x="10661" y="14152"/>
                        <a:pt x="9971" y="15393"/>
                      </a:cubicBezTo>
                      <a:cubicBezTo>
                        <a:pt x="10890" y="17007"/>
                        <a:pt x="12499" y="16014"/>
                        <a:pt x="14567" y="15641"/>
                      </a:cubicBezTo>
                      <a:cubicBezTo>
                        <a:pt x="17095" y="16014"/>
                        <a:pt x="17554" y="16262"/>
                        <a:pt x="16865" y="17628"/>
                      </a:cubicBezTo>
                      <a:cubicBezTo>
                        <a:pt x="14797" y="17255"/>
                        <a:pt x="14337" y="17503"/>
                        <a:pt x="12729" y="18372"/>
                      </a:cubicBezTo>
                      <a:cubicBezTo>
                        <a:pt x="13188" y="19862"/>
                        <a:pt x="13648" y="21103"/>
                        <a:pt x="16405" y="21600"/>
                      </a:cubicBezTo>
                      <a:cubicBezTo>
                        <a:pt x="17095" y="20483"/>
                        <a:pt x="16405" y="19490"/>
                        <a:pt x="18703" y="19117"/>
                      </a:cubicBezTo>
                      <a:cubicBezTo>
                        <a:pt x="20312" y="17752"/>
                        <a:pt x="21001" y="15145"/>
                        <a:pt x="18244" y="13903"/>
                      </a:cubicBezTo>
                      <a:cubicBezTo>
                        <a:pt x="17095" y="13407"/>
                        <a:pt x="14567" y="13407"/>
                        <a:pt x="13188" y="13159"/>
                      </a:cubicBezTo>
                      <a:cubicBezTo>
                        <a:pt x="14337" y="11421"/>
                        <a:pt x="14567" y="10800"/>
                        <a:pt x="10890" y="10179"/>
                      </a:cubicBezTo>
                      <a:cubicBezTo>
                        <a:pt x="10431" y="10179"/>
                        <a:pt x="7903" y="10676"/>
                        <a:pt x="7214" y="10179"/>
                      </a:cubicBezTo>
                      <a:cubicBezTo>
                        <a:pt x="6754" y="9807"/>
                        <a:pt x="6295" y="8690"/>
                        <a:pt x="6295" y="8690"/>
                      </a:cubicBezTo>
                      <a:cubicBezTo>
                        <a:pt x="6754" y="6703"/>
                        <a:pt x="6754" y="6455"/>
                        <a:pt x="9052" y="5214"/>
                      </a:cubicBezTo>
                      <a:cubicBezTo>
                        <a:pt x="8822" y="3724"/>
                        <a:pt x="9741" y="621"/>
                        <a:pt x="6295" y="0"/>
                      </a:cubicBezTo>
                      <a:cubicBezTo>
                        <a:pt x="2618" y="497"/>
                        <a:pt x="3078" y="497"/>
                        <a:pt x="3537" y="2731"/>
                      </a:cubicBezTo>
                      <a:cubicBezTo>
                        <a:pt x="3078" y="4841"/>
                        <a:pt x="2848" y="4345"/>
                        <a:pt x="320" y="5710"/>
                      </a:cubicBezTo>
                      <a:cubicBezTo>
                        <a:pt x="-599" y="7324"/>
                        <a:pt x="550" y="8317"/>
                        <a:pt x="2618" y="9434"/>
                      </a:cubicBezTo>
                      <a:cubicBezTo>
                        <a:pt x="2848" y="9931"/>
                        <a:pt x="3307" y="11545"/>
                        <a:pt x="2618" y="11917"/>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69" name="Shape"/>
                <p:cNvSpPr/>
                <p:nvPr/>
              </p:nvSpPr>
              <p:spPr>
                <a:xfrm>
                  <a:off x="2007750" y="602828"/>
                  <a:ext cx="28768" cy="38384"/>
                </a:xfrm>
                <a:custGeom>
                  <a:avLst/>
                  <a:gdLst/>
                  <a:ahLst/>
                  <a:cxnLst>
                    <a:cxn ang="0">
                      <a:pos x="wd2" y="hd2"/>
                    </a:cxn>
                    <a:cxn ang="5400000">
                      <a:pos x="wd2" y="hd2"/>
                    </a:cxn>
                    <a:cxn ang="10800000">
                      <a:pos x="wd2" y="hd2"/>
                    </a:cxn>
                    <a:cxn ang="16200000">
                      <a:pos x="wd2" y="hd2"/>
                    </a:cxn>
                  </a:cxnLst>
                  <a:rect l="0" t="0" r="r" b="b"/>
                  <a:pathLst>
                    <a:path w="19657" h="21600" extrusionOk="0">
                      <a:moveTo>
                        <a:pt x="2107" y="10368"/>
                      </a:moveTo>
                      <a:cubicBezTo>
                        <a:pt x="-1943" y="6480"/>
                        <a:pt x="82" y="2592"/>
                        <a:pt x="6157" y="0"/>
                      </a:cubicBezTo>
                      <a:cubicBezTo>
                        <a:pt x="13582" y="1296"/>
                        <a:pt x="13582" y="2160"/>
                        <a:pt x="11557" y="6912"/>
                      </a:cubicBezTo>
                      <a:cubicBezTo>
                        <a:pt x="12232" y="8208"/>
                        <a:pt x="11557" y="9504"/>
                        <a:pt x="12907" y="10368"/>
                      </a:cubicBezTo>
                      <a:cubicBezTo>
                        <a:pt x="13582" y="11232"/>
                        <a:pt x="16282" y="10368"/>
                        <a:pt x="16957" y="11232"/>
                      </a:cubicBezTo>
                      <a:cubicBezTo>
                        <a:pt x="18307" y="12528"/>
                        <a:pt x="19657" y="16416"/>
                        <a:pt x="19657" y="16416"/>
                      </a:cubicBezTo>
                      <a:cubicBezTo>
                        <a:pt x="17632" y="19872"/>
                        <a:pt x="15607" y="20304"/>
                        <a:pt x="10207" y="21600"/>
                      </a:cubicBezTo>
                      <a:cubicBezTo>
                        <a:pt x="6157" y="17712"/>
                        <a:pt x="10207" y="10368"/>
                        <a:pt x="2107" y="1036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0" name="Shape"/>
                <p:cNvSpPr/>
                <p:nvPr/>
              </p:nvSpPr>
              <p:spPr>
                <a:xfrm>
                  <a:off x="1941689" y="611859"/>
                  <a:ext cx="38696" cy="38385"/>
                </a:xfrm>
                <a:custGeom>
                  <a:avLst/>
                  <a:gdLst/>
                  <a:ahLst/>
                  <a:cxnLst>
                    <a:cxn ang="0">
                      <a:pos x="wd2" y="hd2"/>
                    </a:cxn>
                    <a:cxn ang="5400000">
                      <a:pos x="wd2" y="hd2"/>
                    </a:cxn>
                    <a:cxn ang="10800000">
                      <a:pos x="wd2" y="hd2"/>
                    </a:cxn>
                    <a:cxn ang="16200000">
                      <a:pos x="wd2" y="hd2"/>
                    </a:cxn>
                  </a:cxnLst>
                  <a:rect l="0" t="0" r="r" b="b"/>
                  <a:pathLst>
                    <a:path w="19483" h="21600" extrusionOk="0">
                      <a:moveTo>
                        <a:pt x="0" y="19008"/>
                      </a:moveTo>
                      <a:cubicBezTo>
                        <a:pt x="3014" y="16416"/>
                        <a:pt x="9042" y="12528"/>
                        <a:pt x="11051" y="8640"/>
                      </a:cubicBezTo>
                      <a:cubicBezTo>
                        <a:pt x="13563" y="4320"/>
                        <a:pt x="12558" y="1728"/>
                        <a:pt x="18084" y="0"/>
                      </a:cubicBezTo>
                      <a:cubicBezTo>
                        <a:pt x="21600" y="4752"/>
                        <a:pt x="18084" y="10368"/>
                        <a:pt x="12056" y="12096"/>
                      </a:cubicBezTo>
                      <a:cubicBezTo>
                        <a:pt x="10549" y="16416"/>
                        <a:pt x="6028" y="20304"/>
                        <a:pt x="1005" y="21600"/>
                      </a:cubicBezTo>
                      <a:cubicBezTo>
                        <a:pt x="502" y="20736"/>
                        <a:pt x="0" y="19008"/>
                        <a:pt x="0" y="1900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1" name="Line"/>
                <p:cNvSpPr/>
                <p:nvPr/>
              </p:nvSpPr>
              <p:spPr>
                <a:xfrm>
                  <a:off x="4310099" y="559930"/>
                  <a:ext cx="675078" cy="404147"/>
                </a:xfrm>
                <a:custGeom>
                  <a:avLst/>
                  <a:gdLst/>
                  <a:ahLst/>
                  <a:cxnLst>
                    <a:cxn ang="0">
                      <a:pos x="wd2" y="hd2"/>
                    </a:cxn>
                    <a:cxn ang="5400000">
                      <a:pos x="wd2" y="hd2"/>
                    </a:cxn>
                    <a:cxn ang="10800000">
                      <a:pos x="wd2" y="hd2"/>
                    </a:cxn>
                    <a:cxn ang="16200000">
                      <a:pos x="wd2" y="hd2"/>
                    </a:cxn>
                  </a:cxnLst>
                  <a:rect l="0" t="0" r="r" b="b"/>
                  <a:pathLst>
                    <a:path w="21600" h="21600" extrusionOk="0">
                      <a:moveTo>
                        <a:pt x="963" y="21523"/>
                      </a:moveTo>
                      <a:cubicBezTo>
                        <a:pt x="1468" y="21600"/>
                        <a:pt x="1146" y="19448"/>
                        <a:pt x="1101" y="19217"/>
                      </a:cubicBezTo>
                      <a:cubicBezTo>
                        <a:pt x="1055" y="19063"/>
                        <a:pt x="1009" y="18833"/>
                        <a:pt x="1009" y="18833"/>
                      </a:cubicBezTo>
                      <a:cubicBezTo>
                        <a:pt x="963" y="18679"/>
                        <a:pt x="917" y="16988"/>
                        <a:pt x="734" y="16757"/>
                      </a:cubicBezTo>
                      <a:cubicBezTo>
                        <a:pt x="596" y="16604"/>
                        <a:pt x="183" y="16527"/>
                        <a:pt x="183" y="16527"/>
                      </a:cubicBezTo>
                      <a:cubicBezTo>
                        <a:pt x="0" y="15912"/>
                        <a:pt x="138" y="15374"/>
                        <a:pt x="0" y="14682"/>
                      </a:cubicBezTo>
                      <a:cubicBezTo>
                        <a:pt x="92" y="14221"/>
                        <a:pt x="321" y="14298"/>
                        <a:pt x="550" y="13836"/>
                      </a:cubicBezTo>
                      <a:cubicBezTo>
                        <a:pt x="642" y="13221"/>
                        <a:pt x="642" y="12991"/>
                        <a:pt x="275" y="12683"/>
                      </a:cubicBezTo>
                      <a:cubicBezTo>
                        <a:pt x="183" y="12530"/>
                        <a:pt x="92" y="12453"/>
                        <a:pt x="92" y="12299"/>
                      </a:cubicBezTo>
                      <a:cubicBezTo>
                        <a:pt x="92" y="11530"/>
                        <a:pt x="734" y="9455"/>
                        <a:pt x="1284" y="9224"/>
                      </a:cubicBezTo>
                      <a:cubicBezTo>
                        <a:pt x="1468" y="8532"/>
                        <a:pt x="1834" y="8071"/>
                        <a:pt x="2018" y="7379"/>
                      </a:cubicBezTo>
                      <a:cubicBezTo>
                        <a:pt x="1789" y="6380"/>
                        <a:pt x="1743" y="6534"/>
                        <a:pt x="1926" y="5381"/>
                      </a:cubicBezTo>
                      <a:cubicBezTo>
                        <a:pt x="1743" y="4612"/>
                        <a:pt x="1559" y="3690"/>
                        <a:pt x="1101" y="3305"/>
                      </a:cubicBezTo>
                      <a:cubicBezTo>
                        <a:pt x="825" y="2767"/>
                        <a:pt x="459" y="2844"/>
                        <a:pt x="917" y="2460"/>
                      </a:cubicBezTo>
                      <a:cubicBezTo>
                        <a:pt x="1238" y="2614"/>
                        <a:pt x="1192" y="2460"/>
                        <a:pt x="1192" y="2767"/>
                      </a:cubicBezTo>
                      <a:cubicBezTo>
                        <a:pt x="1559" y="3152"/>
                        <a:pt x="1789" y="2998"/>
                        <a:pt x="2201" y="2690"/>
                      </a:cubicBezTo>
                      <a:cubicBezTo>
                        <a:pt x="2064" y="1691"/>
                        <a:pt x="2201" y="1076"/>
                        <a:pt x="2935" y="846"/>
                      </a:cubicBezTo>
                      <a:cubicBezTo>
                        <a:pt x="3256" y="615"/>
                        <a:pt x="3439" y="231"/>
                        <a:pt x="3761" y="0"/>
                      </a:cubicBezTo>
                      <a:cubicBezTo>
                        <a:pt x="3852" y="77"/>
                        <a:pt x="4036" y="0"/>
                        <a:pt x="4036" y="154"/>
                      </a:cubicBezTo>
                      <a:cubicBezTo>
                        <a:pt x="4127" y="922"/>
                        <a:pt x="3439" y="999"/>
                        <a:pt x="4219" y="692"/>
                      </a:cubicBezTo>
                      <a:cubicBezTo>
                        <a:pt x="4311" y="615"/>
                        <a:pt x="4403" y="384"/>
                        <a:pt x="4494" y="384"/>
                      </a:cubicBezTo>
                      <a:cubicBezTo>
                        <a:pt x="4678" y="307"/>
                        <a:pt x="4861" y="538"/>
                        <a:pt x="5045" y="615"/>
                      </a:cubicBezTo>
                      <a:cubicBezTo>
                        <a:pt x="5136" y="615"/>
                        <a:pt x="5320" y="692"/>
                        <a:pt x="5320" y="692"/>
                      </a:cubicBezTo>
                      <a:cubicBezTo>
                        <a:pt x="5595" y="1230"/>
                        <a:pt x="5916" y="999"/>
                        <a:pt x="6466" y="1076"/>
                      </a:cubicBezTo>
                      <a:cubicBezTo>
                        <a:pt x="6558" y="1614"/>
                        <a:pt x="6741" y="1691"/>
                        <a:pt x="7108" y="1845"/>
                      </a:cubicBezTo>
                      <a:cubicBezTo>
                        <a:pt x="7292" y="1691"/>
                        <a:pt x="7475" y="1537"/>
                        <a:pt x="7659" y="1307"/>
                      </a:cubicBezTo>
                      <a:cubicBezTo>
                        <a:pt x="7750" y="1230"/>
                        <a:pt x="7934" y="1076"/>
                        <a:pt x="7934" y="1076"/>
                      </a:cubicBezTo>
                      <a:cubicBezTo>
                        <a:pt x="8943" y="1999"/>
                        <a:pt x="8025" y="1537"/>
                        <a:pt x="8943" y="1076"/>
                      </a:cubicBezTo>
                      <a:cubicBezTo>
                        <a:pt x="9493" y="1307"/>
                        <a:pt x="9218" y="1999"/>
                        <a:pt x="9676" y="2460"/>
                      </a:cubicBezTo>
                      <a:cubicBezTo>
                        <a:pt x="9814" y="2921"/>
                        <a:pt x="10273" y="4228"/>
                        <a:pt x="10594" y="4535"/>
                      </a:cubicBezTo>
                      <a:cubicBezTo>
                        <a:pt x="11052" y="5381"/>
                        <a:pt x="10777" y="5150"/>
                        <a:pt x="11236" y="5381"/>
                      </a:cubicBezTo>
                      <a:cubicBezTo>
                        <a:pt x="11419" y="5304"/>
                        <a:pt x="11603" y="5304"/>
                        <a:pt x="11786" y="5227"/>
                      </a:cubicBezTo>
                      <a:cubicBezTo>
                        <a:pt x="11969" y="5150"/>
                        <a:pt x="12382" y="4996"/>
                        <a:pt x="12382" y="4996"/>
                      </a:cubicBezTo>
                      <a:cubicBezTo>
                        <a:pt x="12749" y="5073"/>
                        <a:pt x="12978" y="5150"/>
                        <a:pt x="13299" y="5458"/>
                      </a:cubicBezTo>
                      <a:cubicBezTo>
                        <a:pt x="13941" y="6764"/>
                        <a:pt x="12932" y="4766"/>
                        <a:pt x="13758" y="6226"/>
                      </a:cubicBezTo>
                      <a:cubicBezTo>
                        <a:pt x="13850" y="6457"/>
                        <a:pt x="14125" y="6918"/>
                        <a:pt x="14125" y="6918"/>
                      </a:cubicBezTo>
                      <a:cubicBezTo>
                        <a:pt x="14262" y="7533"/>
                        <a:pt x="14446" y="7917"/>
                        <a:pt x="14583" y="8532"/>
                      </a:cubicBezTo>
                      <a:cubicBezTo>
                        <a:pt x="14629" y="8763"/>
                        <a:pt x="14721" y="8994"/>
                        <a:pt x="14767" y="9224"/>
                      </a:cubicBezTo>
                      <a:cubicBezTo>
                        <a:pt x="14813" y="9378"/>
                        <a:pt x="14859" y="9609"/>
                        <a:pt x="14859" y="9609"/>
                      </a:cubicBezTo>
                      <a:cubicBezTo>
                        <a:pt x="14721" y="10147"/>
                        <a:pt x="14354" y="10300"/>
                        <a:pt x="14217" y="10915"/>
                      </a:cubicBezTo>
                      <a:cubicBezTo>
                        <a:pt x="14354" y="11607"/>
                        <a:pt x="14538" y="11223"/>
                        <a:pt x="14767" y="10838"/>
                      </a:cubicBezTo>
                      <a:cubicBezTo>
                        <a:pt x="15638" y="10992"/>
                        <a:pt x="15546" y="10915"/>
                        <a:pt x="15684" y="11915"/>
                      </a:cubicBezTo>
                      <a:cubicBezTo>
                        <a:pt x="16097" y="11530"/>
                        <a:pt x="16280" y="11684"/>
                        <a:pt x="16693" y="12068"/>
                      </a:cubicBezTo>
                      <a:cubicBezTo>
                        <a:pt x="16922" y="12453"/>
                        <a:pt x="17060" y="12760"/>
                        <a:pt x="17427" y="12914"/>
                      </a:cubicBezTo>
                      <a:cubicBezTo>
                        <a:pt x="17473" y="12991"/>
                        <a:pt x="17564" y="13144"/>
                        <a:pt x="17518" y="13221"/>
                      </a:cubicBezTo>
                      <a:cubicBezTo>
                        <a:pt x="17427" y="13529"/>
                        <a:pt x="16876" y="13221"/>
                        <a:pt x="17518" y="13529"/>
                      </a:cubicBezTo>
                      <a:cubicBezTo>
                        <a:pt x="17702" y="13452"/>
                        <a:pt x="17885" y="13298"/>
                        <a:pt x="18069" y="13221"/>
                      </a:cubicBezTo>
                      <a:cubicBezTo>
                        <a:pt x="18161" y="13221"/>
                        <a:pt x="18344" y="13144"/>
                        <a:pt x="18344" y="13144"/>
                      </a:cubicBezTo>
                      <a:cubicBezTo>
                        <a:pt x="18940" y="13606"/>
                        <a:pt x="19582" y="13759"/>
                        <a:pt x="20132" y="14221"/>
                      </a:cubicBezTo>
                      <a:cubicBezTo>
                        <a:pt x="20224" y="14605"/>
                        <a:pt x="20408" y="14912"/>
                        <a:pt x="20499" y="15297"/>
                      </a:cubicBezTo>
                      <a:cubicBezTo>
                        <a:pt x="20775" y="15220"/>
                        <a:pt x="21096" y="14989"/>
                        <a:pt x="21325" y="15451"/>
                      </a:cubicBezTo>
                      <a:cubicBezTo>
                        <a:pt x="21462" y="15758"/>
                        <a:pt x="21600" y="16527"/>
                        <a:pt x="21600" y="16527"/>
                      </a:cubicBezTo>
                      <a:cubicBezTo>
                        <a:pt x="21462" y="17757"/>
                        <a:pt x="21508" y="19063"/>
                        <a:pt x="20683" y="19832"/>
                      </a:cubicBezTo>
                      <a:cubicBezTo>
                        <a:pt x="20499" y="20140"/>
                        <a:pt x="20041" y="21139"/>
                        <a:pt x="19949" y="21600"/>
                      </a:cubicBezTo>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2" name="Shape"/>
                <p:cNvSpPr/>
                <p:nvPr/>
              </p:nvSpPr>
              <p:spPr>
                <a:xfrm>
                  <a:off x="3423779" y="3771"/>
                  <a:ext cx="922159" cy="634955"/>
                </a:xfrm>
                <a:custGeom>
                  <a:avLst/>
                  <a:gdLst/>
                  <a:ahLst/>
                  <a:cxnLst>
                    <a:cxn ang="0">
                      <a:pos x="wd2" y="hd2"/>
                    </a:cxn>
                    <a:cxn ang="5400000">
                      <a:pos x="wd2" y="hd2"/>
                    </a:cxn>
                    <a:cxn ang="10800000">
                      <a:pos x="wd2" y="hd2"/>
                    </a:cxn>
                    <a:cxn ang="16200000">
                      <a:pos x="wd2" y="hd2"/>
                    </a:cxn>
                  </a:cxnLst>
                  <a:rect l="0" t="0" r="r" b="b"/>
                  <a:pathLst>
                    <a:path w="21005" h="21465" extrusionOk="0">
                      <a:moveTo>
                        <a:pt x="1623" y="922"/>
                      </a:moveTo>
                      <a:lnTo>
                        <a:pt x="8735" y="103"/>
                      </a:lnTo>
                      <a:cubicBezTo>
                        <a:pt x="10733" y="512"/>
                        <a:pt x="10030" y="-51"/>
                        <a:pt x="10228" y="1331"/>
                      </a:cubicBezTo>
                      <a:cubicBezTo>
                        <a:pt x="10623" y="1177"/>
                        <a:pt x="10447" y="973"/>
                        <a:pt x="10843" y="819"/>
                      </a:cubicBezTo>
                      <a:cubicBezTo>
                        <a:pt x="11018" y="896"/>
                        <a:pt x="11172" y="1126"/>
                        <a:pt x="11369" y="1126"/>
                      </a:cubicBezTo>
                      <a:cubicBezTo>
                        <a:pt x="11545" y="1126"/>
                        <a:pt x="11896" y="922"/>
                        <a:pt x="11896" y="922"/>
                      </a:cubicBezTo>
                      <a:cubicBezTo>
                        <a:pt x="12028" y="1357"/>
                        <a:pt x="11940" y="1485"/>
                        <a:pt x="11721" y="1843"/>
                      </a:cubicBezTo>
                      <a:cubicBezTo>
                        <a:pt x="12006" y="2867"/>
                        <a:pt x="11896" y="2559"/>
                        <a:pt x="12511" y="3276"/>
                      </a:cubicBezTo>
                      <a:cubicBezTo>
                        <a:pt x="12643" y="3737"/>
                        <a:pt x="12774" y="3737"/>
                        <a:pt x="13125" y="3481"/>
                      </a:cubicBezTo>
                      <a:cubicBezTo>
                        <a:pt x="12994" y="2994"/>
                        <a:pt x="12862" y="2687"/>
                        <a:pt x="12686" y="2252"/>
                      </a:cubicBezTo>
                      <a:cubicBezTo>
                        <a:pt x="12621" y="2048"/>
                        <a:pt x="12511" y="1638"/>
                        <a:pt x="12511" y="1638"/>
                      </a:cubicBezTo>
                      <a:cubicBezTo>
                        <a:pt x="12664" y="1075"/>
                        <a:pt x="12928" y="1382"/>
                        <a:pt x="13125" y="1740"/>
                      </a:cubicBezTo>
                      <a:cubicBezTo>
                        <a:pt x="13191" y="2150"/>
                        <a:pt x="13169" y="2943"/>
                        <a:pt x="13564" y="2252"/>
                      </a:cubicBezTo>
                      <a:cubicBezTo>
                        <a:pt x="14047" y="2431"/>
                        <a:pt x="14003" y="2611"/>
                        <a:pt x="13916" y="3174"/>
                      </a:cubicBezTo>
                      <a:cubicBezTo>
                        <a:pt x="14091" y="3788"/>
                        <a:pt x="14421" y="3558"/>
                        <a:pt x="14794" y="3276"/>
                      </a:cubicBezTo>
                      <a:cubicBezTo>
                        <a:pt x="14947" y="2713"/>
                        <a:pt x="14596" y="3122"/>
                        <a:pt x="14794" y="2457"/>
                      </a:cubicBezTo>
                      <a:cubicBezTo>
                        <a:pt x="14816" y="2355"/>
                        <a:pt x="14969" y="2406"/>
                        <a:pt x="15057" y="2355"/>
                      </a:cubicBezTo>
                      <a:cubicBezTo>
                        <a:pt x="15145" y="2304"/>
                        <a:pt x="15233" y="2227"/>
                        <a:pt x="15321" y="2150"/>
                      </a:cubicBezTo>
                      <a:cubicBezTo>
                        <a:pt x="15562" y="1331"/>
                        <a:pt x="14925" y="1331"/>
                        <a:pt x="16111" y="1126"/>
                      </a:cubicBezTo>
                      <a:cubicBezTo>
                        <a:pt x="16243" y="640"/>
                        <a:pt x="16089" y="179"/>
                        <a:pt x="16550" y="0"/>
                      </a:cubicBezTo>
                      <a:cubicBezTo>
                        <a:pt x="17121" y="231"/>
                        <a:pt x="16879" y="922"/>
                        <a:pt x="17428" y="1126"/>
                      </a:cubicBezTo>
                      <a:cubicBezTo>
                        <a:pt x="18064" y="870"/>
                        <a:pt x="17494" y="1561"/>
                        <a:pt x="17340" y="1740"/>
                      </a:cubicBezTo>
                      <a:cubicBezTo>
                        <a:pt x="17143" y="2406"/>
                        <a:pt x="17099" y="2406"/>
                        <a:pt x="17428" y="2969"/>
                      </a:cubicBezTo>
                      <a:cubicBezTo>
                        <a:pt x="17406" y="3071"/>
                        <a:pt x="17406" y="3199"/>
                        <a:pt x="17340" y="3276"/>
                      </a:cubicBezTo>
                      <a:cubicBezTo>
                        <a:pt x="17252" y="3353"/>
                        <a:pt x="17033" y="3250"/>
                        <a:pt x="16989" y="3378"/>
                      </a:cubicBezTo>
                      <a:cubicBezTo>
                        <a:pt x="16945" y="3583"/>
                        <a:pt x="17164" y="3993"/>
                        <a:pt x="17164" y="3993"/>
                      </a:cubicBezTo>
                      <a:cubicBezTo>
                        <a:pt x="17077" y="4069"/>
                        <a:pt x="17011" y="4172"/>
                        <a:pt x="16901" y="4197"/>
                      </a:cubicBezTo>
                      <a:cubicBezTo>
                        <a:pt x="16813" y="4223"/>
                        <a:pt x="16703" y="4018"/>
                        <a:pt x="16638" y="4095"/>
                      </a:cubicBezTo>
                      <a:cubicBezTo>
                        <a:pt x="16462" y="4300"/>
                        <a:pt x="17252" y="4607"/>
                        <a:pt x="17252" y="4607"/>
                      </a:cubicBezTo>
                      <a:cubicBezTo>
                        <a:pt x="17472" y="5349"/>
                        <a:pt x="16835" y="4812"/>
                        <a:pt x="16550" y="4709"/>
                      </a:cubicBezTo>
                      <a:cubicBezTo>
                        <a:pt x="16660" y="4914"/>
                        <a:pt x="16791" y="5119"/>
                        <a:pt x="16901" y="5323"/>
                      </a:cubicBezTo>
                      <a:cubicBezTo>
                        <a:pt x="17011" y="5528"/>
                        <a:pt x="17428" y="5733"/>
                        <a:pt x="17428" y="5733"/>
                      </a:cubicBezTo>
                      <a:cubicBezTo>
                        <a:pt x="17669" y="6142"/>
                        <a:pt x="17472" y="6219"/>
                        <a:pt x="17603" y="6654"/>
                      </a:cubicBezTo>
                      <a:cubicBezTo>
                        <a:pt x="17450" y="7166"/>
                        <a:pt x="17230" y="7652"/>
                        <a:pt x="17077" y="8190"/>
                      </a:cubicBezTo>
                      <a:cubicBezTo>
                        <a:pt x="17011" y="8394"/>
                        <a:pt x="16901" y="8804"/>
                        <a:pt x="16901" y="8804"/>
                      </a:cubicBezTo>
                      <a:cubicBezTo>
                        <a:pt x="17055" y="9316"/>
                        <a:pt x="17757" y="10032"/>
                        <a:pt x="18043" y="10544"/>
                      </a:cubicBezTo>
                      <a:cubicBezTo>
                        <a:pt x="18152" y="10749"/>
                        <a:pt x="18284" y="10954"/>
                        <a:pt x="18394" y="11158"/>
                      </a:cubicBezTo>
                      <a:cubicBezTo>
                        <a:pt x="18460" y="11261"/>
                        <a:pt x="18569" y="11466"/>
                        <a:pt x="18569" y="11466"/>
                      </a:cubicBezTo>
                      <a:cubicBezTo>
                        <a:pt x="18547" y="11645"/>
                        <a:pt x="18591" y="11875"/>
                        <a:pt x="18482" y="11977"/>
                      </a:cubicBezTo>
                      <a:cubicBezTo>
                        <a:pt x="18350" y="12105"/>
                        <a:pt x="18064" y="11491"/>
                        <a:pt x="18043" y="11466"/>
                      </a:cubicBezTo>
                      <a:cubicBezTo>
                        <a:pt x="17625" y="10979"/>
                        <a:pt x="17143" y="10723"/>
                        <a:pt x="16813" y="10135"/>
                      </a:cubicBezTo>
                      <a:cubicBezTo>
                        <a:pt x="16703" y="9649"/>
                        <a:pt x="16638" y="9444"/>
                        <a:pt x="16199" y="9623"/>
                      </a:cubicBezTo>
                      <a:cubicBezTo>
                        <a:pt x="15562" y="9367"/>
                        <a:pt x="15847" y="9367"/>
                        <a:pt x="15321" y="9521"/>
                      </a:cubicBezTo>
                      <a:cubicBezTo>
                        <a:pt x="14925" y="10237"/>
                        <a:pt x="15167" y="10058"/>
                        <a:pt x="14706" y="10237"/>
                      </a:cubicBezTo>
                      <a:cubicBezTo>
                        <a:pt x="14179" y="9828"/>
                        <a:pt x="14091" y="9930"/>
                        <a:pt x="13389" y="10032"/>
                      </a:cubicBezTo>
                      <a:cubicBezTo>
                        <a:pt x="13147" y="10467"/>
                        <a:pt x="13016" y="10851"/>
                        <a:pt x="12774" y="11261"/>
                      </a:cubicBezTo>
                      <a:cubicBezTo>
                        <a:pt x="12994" y="12003"/>
                        <a:pt x="12840" y="11696"/>
                        <a:pt x="13125" y="12182"/>
                      </a:cubicBezTo>
                      <a:cubicBezTo>
                        <a:pt x="12840" y="13206"/>
                        <a:pt x="13477" y="13974"/>
                        <a:pt x="13916" y="14741"/>
                      </a:cubicBezTo>
                      <a:cubicBezTo>
                        <a:pt x="14113" y="15074"/>
                        <a:pt x="14113" y="15330"/>
                        <a:pt x="14443" y="15458"/>
                      </a:cubicBezTo>
                      <a:cubicBezTo>
                        <a:pt x="14750" y="15995"/>
                        <a:pt x="14991" y="15893"/>
                        <a:pt x="15408" y="15560"/>
                      </a:cubicBezTo>
                      <a:cubicBezTo>
                        <a:pt x="15825" y="15714"/>
                        <a:pt x="15825" y="15458"/>
                        <a:pt x="15935" y="15049"/>
                      </a:cubicBezTo>
                      <a:cubicBezTo>
                        <a:pt x="15957" y="14716"/>
                        <a:pt x="15869" y="14332"/>
                        <a:pt x="16023" y="14025"/>
                      </a:cubicBezTo>
                      <a:cubicBezTo>
                        <a:pt x="16111" y="13846"/>
                        <a:pt x="16550" y="13820"/>
                        <a:pt x="16550" y="13820"/>
                      </a:cubicBezTo>
                      <a:cubicBezTo>
                        <a:pt x="17011" y="13948"/>
                        <a:pt x="17077" y="14076"/>
                        <a:pt x="16813" y="14537"/>
                      </a:cubicBezTo>
                      <a:cubicBezTo>
                        <a:pt x="16923" y="15049"/>
                        <a:pt x="17164" y="15432"/>
                        <a:pt x="16725" y="15765"/>
                      </a:cubicBezTo>
                      <a:cubicBezTo>
                        <a:pt x="16703" y="15867"/>
                        <a:pt x="16594" y="15970"/>
                        <a:pt x="16638" y="16072"/>
                      </a:cubicBezTo>
                      <a:cubicBezTo>
                        <a:pt x="16682" y="16175"/>
                        <a:pt x="16835" y="16175"/>
                        <a:pt x="16901" y="16277"/>
                      </a:cubicBezTo>
                      <a:cubicBezTo>
                        <a:pt x="17121" y="16610"/>
                        <a:pt x="17077" y="16840"/>
                        <a:pt x="17428" y="17096"/>
                      </a:cubicBezTo>
                      <a:cubicBezTo>
                        <a:pt x="17603" y="17019"/>
                        <a:pt x="17779" y="16968"/>
                        <a:pt x="17955" y="16891"/>
                      </a:cubicBezTo>
                      <a:cubicBezTo>
                        <a:pt x="18043" y="16866"/>
                        <a:pt x="18218" y="16789"/>
                        <a:pt x="18218" y="16789"/>
                      </a:cubicBezTo>
                      <a:cubicBezTo>
                        <a:pt x="18635" y="16942"/>
                        <a:pt x="18789" y="17352"/>
                        <a:pt x="18921" y="17813"/>
                      </a:cubicBezTo>
                      <a:cubicBezTo>
                        <a:pt x="18679" y="18657"/>
                        <a:pt x="19294" y="20269"/>
                        <a:pt x="20062" y="20576"/>
                      </a:cubicBezTo>
                      <a:cubicBezTo>
                        <a:pt x="20413" y="20449"/>
                        <a:pt x="20479" y="20218"/>
                        <a:pt x="20852" y="20372"/>
                      </a:cubicBezTo>
                      <a:cubicBezTo>
                        <a:pt x="21423" y="21370"/>
                        <a:pt x="20194" y="20013"/>
                        <a:pt x="20501" y="21088"/>
                      </a:cubicBezTo>
                      <a:cubicBezTo>
                        <a:pt x="20369" y="21549"/>
                        <a:pt x="20238" y="21549"/>
                        <a:pt x="19886" y="21293"/>
                      </a:cubicBezTo>
                      <a:cubicBezTo>
                        <a:pt x="19645" y="20858"/>
                        <a:pt x="19360" y="20960"/>
                        <a:pt x="19008" y="20679"/>
                      </a:cubicBezTo>
                      <a:cubicBezTo>
                        <a:pt x="18503" y="19809"/>
                        <a:pt x="19184" y="20832"/>
                        <a:pt x="18569" y="20269"/>
                      </a:cubicBezTo>
                      <a:cubicBezTo>
                        <a:pt x="18328" y="20039"/>
                        <a:pt x="18262" y="19604"/>
                        <a:pt x="18043" y="19348"/>
                      </a:cubicBezTo>
                      <a:cubicBezTo>
                        <a:pt x="17911" y="18862"/>
                        <a:pt x="17757" y="18478"/>
                        <a:pt x="17340" y="18324"/>
                      </a:cubicBezTo>
                      <a:cubicBezTo>
                        <a:pt x="17186" y="17761"/>
                        <a:pt x="17384" y="18171"/>
                        <a:pt x="16901" y="18120"/>
                      </a:cubicBezTo>
                      <a:cubicBezTo>
                        <a:pt x="16660" y="18094"/>
                        <a:pt x="16199" y="17915"/>
                        <a:pt x="16199" y="17915"/>
                      </a:cubicBezTo>
                      <a:cubicBezTo>
                        <a:pt x="15825" y="17633"/>
                        <a:pt x="15628" y="17198"/>
                        <a:pt x="15233" y="16891"/>
                      </a:cubicBezTo>
                      <a:cubicBezTo>
                        <a:pt x="15057" y="16968"/>
                        <a:pt x="14903" y="17173"/>
                        <a:pt x="14706" y="17198"/>
                      </a:cubicBezTo>
                      <a:cubicBezTo>
                        <a:pt x="14245" y="17275"/>
                        <a:pt x="13652" y="16763"/>
                        <a:pt x="13301" y="16482"/>
                      </a:cubicBezTo>
                      <a:cubicBezTo>
                        <a:pt x="12994" y="16251"/>
                        <a:pt x="12555" y="16303"/>
                        <a:pt x="12247" y="16072"/>
                      </a:cubicBezTo>
                      <a:cubicBezTo>
                        <a:pt x="11808" y="15740"/>
                        <a:pt x="11347" y="15484"/>
                        <a:pt x="10930" y="15151"/>
                      </a:cubicBezTo>
                      <a:cubicBezTo>
                        <a:pt x="11084" y="14588"/>
                        <a:pt x="10996" y="14050"/>
                        <a:pt x="10579" y="13718"/>
                      </a:cubicBezTo>
                      <a:cubicBezTo>
                        <a:pt x="10469" y="13308"/>
                        <a:pt x="10272" y="13129"/>
                        <a:pt x="9964" y="12899"/>
                      </a:cubicBezTo>
                      <a:cubicBezTo>
                        <a:pt x="9503" y="12080"/>
                        <a:pt x="10118" y="13078"/>
                        <a:pt x="9525" y="12387"/>
                      </a:cubicBezTo>
                      <a:cubicBezTo>
                        <a:pt x="9394" y="12233"/>
                        <a:pt x="9394" y="11926"/>
                        <a:pt x="9262" y="11773"/>
                      </a:cubicBezTo>
                      <a:cubicBezTo>
                        <a:pt x="9196" y="11696"/>
                        <a:pt x="9086" y="11696"/>
                        <a:pt x="8999" y="11670"/>
                      </a:cubicBezTo>
                      <a:cubicBezTo>
                        <a:pt x="8757" y="11389"/>
                        <a:pt x="8208" y="10954"/>
                        <a:pt x="8208" y="10954"/>
                      </a:cubicBezTo>
                      <a:cubicBezTo>
                        <a:pt x="7967" y="10519"/>
                        <a:pt x="7682" y="10160"/>
                        <a:pt x="7418" y="9725"/>
                      </a:cubicBezTo>
                      <a:cubicBezTo>
                        <a:pt x="7374" y="9623"/>
                        <a:pt x="7396" y="9495"/>
                        <a:pt x="7330" y="9418"/>
                      </a:cubicBezTo>
                      <a:cubicBezTo>
                        <a:pt x="7264" y="9341"/>
                        <a:pt x="7155" y="9341"/>
                        <a:pt x="7067" y="9316"/>
                      </a:cubicBezTo>
                      <a:cubicBezTo>
                        <a:pt x="6891" y="9930"/>
                        <a:pt x="7330" y="10135"/>
                        <a:pt x="7594" y="10544"/>
                      </a:cubicBezTo>
                      <a:cubicBezTo>
                        <a:pt x="7901" y="11005"/>
                        <a:pt x="7989" y="11363"/>
                        <a:pt x="8384" y="11670"/>
                      </a:cubicBezTo>
                      <a:cubicBezTo>
                        <a:pt x="8801" y="12413"/>
                        <a:pt x="8582" y="12105"/>
                        <a:pt x="8999" y="12592"/>
                      </a:cubicBezTo>
                      <a:cubicBezTo>
                        <a:pt x="9108" y="13001"/>
                        <a:pt x="9218" y="13180"/>
                        <a:pt x="9525" y="13411"/>
                      </a:cubicBezTo>
                      <a:cubicBezTo>
                        <a:pt x="9701" y="14025"/>
                        <a:pt x="9306" y="13590"/>
                        <a:pt x="9086" y="13411"/>
                      </a:cubicBezTo>
                      <a:cubicBezTo>
                        <a:pt x="8582" y="12540"/>
                        <a:pt x="9262" y="13564"/>
                        <a:pt x="8647" y="13001"/>
                      </a:cubicBezTo>
                      <a:cubicBezTo>
                        <a:pt x="8560" y="12924"/>
                        <a:pt x="8538" y="12771"/>
                        <a:pt x="8472" y="12694"/>
                      </a:cubicBezTo>
                      <a:cubicBezTo>
                        <a:pt x="8406" y="12617"/>
                        <a:pt x="8296" y="12566"/>
                        <a:pt x="8208" y="12489"/>
                      </a:cubicBezTo>
                      <a:cubicBezTo>
                        <a:pt x="8099" y="12080"/>
                        <a:pt x="7945" y="12003"/>
                        <a:pt x="7594" y="11875"/>
                      </a:cubicBezTo>
                      <a:cubicBezTo>
                        <a:pt x="7374" y="11517"/>
                        <a:pt x="7286" y="11389"/>
                        <a:pt x="7418" y="10954"/>
                      </a:cubicBezTo>
                      <a:cubicBezTo>
                        <a:pt x="7243" y="10647"/>
                        <a:pt x="6716" y="10237"/>
                        <a:pt x="6716" y="10237"/>
                      </a:cubicBezTo>
                      <a:cubicBezTo>
                        <a:pt x="6540" y="9930"/>
                        <a:pt x="6364" y="9623"/>
                        <a:pt x="6189" y="9316"/>
                      </a:cubicBezTo>
                      <a:cubicBezTo>
                        <a:pt x="6057" y="9085"/>
                        <a:pt x="5816" y="9009"/>
                        <a:pt x="5662" y="8804"/>
                      </a:cubicBezTo>
                      <a:cubicBezTo>
                        <a:pt x="5596" y="8702"/>
                        <a:pt x="5574" y="8574"/>
                        <a:pt x="5486" y="8497"/>
                      </a:cubicBezTo>
                      <a:cubicBezTo>
                        <a:pt x="5157" y="8241"/>
                        <a:pt x="4762" y="8241"/>
                        <a:pt x="4433" y="7985"/>
                      </a:cubicBezTo>
                      <a:cubicBezTo>
                        <a:pt x="4235" y="7627"/>
                        <a:pt x="4082" y="7396"/>
                        <a:pt x="3730" y="7268"/>
                      </a:cubicBezTo>
                      <a:cubicBezTo>
                        <a:pt x="3335" y="6603"/>
                        <a:pt x="4038" y="6270"/>
                        <a:pt x="3203" y="6040"/>
                      </a:cubicBezTo>
                      <a:cubicBezTo>
                        <a:pt x="2260" y="5298"/>
                        <a:pt x="2150" y="3762"/>
                        <a:pt x="1799" y="2559"/>
                      </a:cubicBezTo>
                      <a:cubicBezTo>
                        <a:pt x="1711" y="2252"/>
                        <a:pt x="1491" y="1817"/>
                        <a:pt x="1272" y="1638"/>
                      </a:cubicBezTo>
                      <a:cubicBezTo>
                        <a:pt x="1096" y="1485"/>
                        <a:pt x="745" y="1229"/>
                        <a:pt x="745" y="1229"/>
                      </a:cubicBezTo>
                      <a:cubicBezTo>
                        <a:pt x="679" y="1126"/>
                        <a:pt x="657" y="998"/>
                        <a:pt x="569" y="922"/>
                      </a:cubicBezTo>
                      <a:cubicBezTo>
                        <a:pt x="416" y="819"/>
                        <a:pt x="43" y="717"/>
                        <a:pt x="43" y="717"/>
                      </a:cubicBezTo>
                      <a:cubicBezTo>
                        <a:pt x="-177" y="-25"/>
                        <a:pt x="503" y="384"/>
                        <a:pt x="833" y="512"/>
                      </a:cubicBezTo>
                      <a:cubicBezTo>
                        <a:pt x="1250" y="1254"/>
                        <a:pt x="1162" y="998"/>
                        <a:pt x="1711" y="1433"/>
                      </a:cubicBezTo>
                      <a:cubicBezTo>
                        <a:pt x="1886" y="1740"/>
                        <a:pt x="1886" y="2329"/>
                        <a:pt x="2062" y="1740"/>
                      </a:cubicBezTo>
                      <a:cubicBezTo>
                        <a:pt x="1908" y="1203"/>
                        <a:pt x="1623" y="1536"/>
                        <a:pt x="1623" y="922"/>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3" name="Shape"/>
                <p:cNvSpPr/>
                <p:nvPr/>
              </p:nvSpPr>
              <p:spPr>
                <a:xfrm>
                  <a:off x="3126558" y="473190"/>
                  <a:ext cx="22036" cy="23525"/>
                </a:xfrm>
                <a:custGeom>
                  <a:avLst/>
                  <a:gdLst/>
                  <a:ahLst/>
                  <a:cxnLst>
                    <a:cxn ang="0">
                      <a:pos x="wd2" y="hd2"/>
                    </a:cxn>
                    <a:cxn ang="5400000">
                      <a:pos x="wd2" y="hd2"/>
                    </a:cxn>
                    <a:cxn ang="10800000">
                      <a:pos x="wd2" y="hd2"/>
                    </a:cxn>
                    <a:cxn ang="16200000">
                      <a:pos x="wd2" y="hd2"/>
                    </a:cxn>
                  </a:cxnLst>
                  <a:rect l="0" t="0" r="r" b="b"/>
                  <a:pathLst>
                    <a:path w="14054" h="14065" extrusionOk="0">
                      <a:moveTo>
                        <a:pt x="2457" y="5065"/>
                      </a:moveTo>
                      <a:cubicBezTo>
                        <a:pt x="13857" y="-7535"/>
                        <a:pt x="20457" y="6415"/>
                        <a:pt x="4857" y="14065"/>
                      </a:cubicBezTo>
                      <a:cubicBezTo>
                        <a:pt x="-1143" y="7765"/>
                        <a:pt x="-1143" y="10465"/>
                        <a:pt x="2457" y="506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4" name="Shape"/>
                <p:cNvSpPr/>
                <p:nvPr/>
              </p:nvSpPr>
              <p:spPr>
                <a:xfrm>
                  <a:off x="3097672" y="447656"/>
                  <a:ext cx="36126" cy="20067"/>
                </a:xfrm>
                <a:custGeom>
                  <a:avLst/>
                  <a:gdLst/>
                  <a:ahLst/>
                  <a:cxnLst>
                    <a:cxn ang="0">
                      <a:pos x="wd2" y="hd2"/>
                    </a:cxn>
                    <a:cxn ang="5400000">
                      <a:pos x="wd2" y="hd2"/>
                    </a:cxn>
                    <a:cxn ang="10800000">
                      <a:pos x="wd2" y="hd2"/>
                    </a:cxn>
                    <a:cxn ang="16200000">
                      <a:pos x="wd2" y="hd2"/>
                    </a:cxn>
                  </a:cxnLst>
                  <a:rect l="0" t="0" r="r" b="b"/>
                  <a:pathLst>
                    <a:path w="21600" h="15996" extrusionOk="0">
                      <a:moveTo>
                        <a:pt x="0" y="2428"/>
                      </a:moveTo>
                      <a:cubicBezTo>
                        <a:pt x="2400" y="1844"/>
                        <a:pt x="4800" y="-491"/>
                        <a:pt x="7200" y="93"/>
                      </a:cubicBezTo>
                      <a:cubicBezTo>
                        <a:pt x="12600" y="1844"/>
                        <a:pt x="21600" y="9433"/>
                        <a:pt x="21600" y="9433"/>
                      </a:cubicBezTo>
                      <a:cubicBezTo>
                        <a:pt x="17400" y="21109"/>
                        <a:pt x="13200" y="14687"/>
                        <a:pt x="4800" y="9433"/>
                      </a:cubicBezTo>
                      <a:cubicBezTo>
                        <a:pt x="3000" y="7098"/>
                        <a:pt x="0" y="2428"/>
                        <a:pt x="0" y="242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5" name="Shape"/>
                <p:cNvSpPr/>
                <p:nvPr/>
              </p:nvSpPr>
              <p:spPr>
                <a:xfrm>
                  <a:off x="4192695" y="379210"/>
                  <a:ext cx="156797" cy="59198"/>
                </a:xfrm>
                <a:custGeom>
                  <a:avLst/>
                  <a:gdLst/>
                  <a:ahLst/>
                  <a:cxnLst>
                    <a:cxn ang="0">
                      <a:pos x="wd2" y="hd2"/>
                    </a:cxn>
                    <a:cxn ang="5400000">
                      <a:pos x="wd2" y="hd2"/>
                    </a:cxn>
                    <a:cxn ang="10800000">
                      <a:pos x="wd2" y="hd2"/>
                    </a:cxn>
                    <a:cxn ang="16200000">
                      <a:pos x="wd2" y="hd2"/>
                    </a:cxn>
                  </a:cxnLst>
                  <a:rect l="0" t="0" r="r" b="b"/>
                  <a:pathLst>
                    <a:path w="20548" h="17162" extrusionOk="0">
                      <a:moveTo>
                        <a:pt x="0" y="9089"/>
                      </a:moveTo>
                      <a:cubicBezTo>
                        <a:pt x="635" y="5489"/>
                        <a:pt x="1525" y="4814"/>
                        <a:pt x="3558" y="3689"/>
                      </a:cubicBezTo>
                      <a:cubicBezTo>
                        <a:pt x="2541" y="-1936"/>
                        <a:pt x="5336" y="1664"/>
                        <a:pt x="7115" y="2789"/>
                      </a:cubicBezTo>
                      <a:cubicBezTo>
                        <a:pt x="7115" y="2789"/>
                        <a:pt x="9784" y="-586"/>
                        <a:pt x="10165" y="89"/>
                      </a:cubicBezTo>
                      <a:cubicBezTo>
                        <a:pt x="10800" y="1214"/>
                        <a:pt x="9021" y="3239"/>
                        <a:pt x="8132" y="3689"/>
                      </a:cubicBezTo>
                      <a:cubicBezTo>
                        <a:pt x="10419" y="6389"/>
                        <a:pt x="13087" y="7514"/>
                        <a:pt x="15755" y="9089"/>
                      </a:cubicBezTo>
                      <a:cubicBezTo>
                        <a:pt x="17280" y="9989"/>
                        <a:pt x="20329" y="12689"/>
                        <a:pt x="20329" y="12689"/>
                      </a:cubicBezTo>
                      <a:cubicBezTo>
                        <a:pt x="21600" y="19664"/>
                        <a:pt x="17026" y="16739"/>
                        <a:pt x="14739" y="15389"/>
                      </a:cubicBezTo>
                      <a:cubicBezTo>
                        <a:pt x="13849" y="10889"/>
                        <a:pt x="14739" y="12914"/>
                        <a:pt x="11181" y="10889"/>
                      </a:cubicBezTo>
                      <a:cubicBezTo>
                        <a:pt x="10673" y="10664"/>
                        <a:pt x="9656" y="9989"/>
                        <a:pt x="9656" y="9989"/>
                      </a:cubicBezTo>
                      <a:cubicBezTo>
                        <a:pt x="7242" y="5714"/>
                        <a:pt x="6734" y="6389"/>
                        <a:pt x="3049" y="7289"/>
                      </a:cubicBezTo>
                      <a:cubicBezTo>
                        <a:pt x="1144" y="9539"/>
                        <a:pt x="2160" y="9089"/>
                        <a:pt x="0" y="908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6" name="Shape"/>
                <p:cNvSpPr/>
                <p:nvPr/>
              </p:nvSpPr>
              <p:spPr>
                <a:xfrm>
                  <a:off x="4366544" y="433494"/>
                  <a:ext cx="120478" cy="33869"/>
                </a:xfrm>
                <a:custGeom>
                  <a:avLst/>
                  <a:gdLst/>
                  <a:ahLst/>
                  <a:cxnLst>
                    <a:cxn ang="0">
                      <a:pos x="wd2" y="hd2"/>
                    </a:cxn>
                    <a:cxn ang="5400000">
                      <a:pos x="wd2" y="hd2"/>
                    </a:cxn>
                    <a:cxn ang="10800000">
                      <a:pos x="wd2" y="hd2"/>
                    </a:cxn>
                    <a:cxn ang="16200000">
                      <a:pos x="wd2" y="hd2"/>
                    </a:cxn>
                  </a:cxnLst>
                  <a:rect l="0" t="0" r="r" b="b"/>
                  <a:pathLst>
                    <a:path w="19535" h="21600" extrusionOk="0">
                      <a:moveTo>
                        <a:pt x="0" y="0"/>
                      </a:moveTo>
                      <a:cubicBezTo>
                        <a:pt x="2974" y="1473"/>
                        <a:pt x="5478" y="4909"/>
                        <a:pt x="8139" y="1964"/>
                      </a:cubicBezTo>
                      <a:cubicBezTo>
                        <a:pt x="13617" y="5400"/>
                        <a:pt x="9548" y="7364"/>
                        <a:pt x="13774" y="11782"/>
                      </a:cubicBezTo>
                      <a:cubicBezTo>
                        <a:pt x="15026" y="11291"/>
                        <a:pt x="16278" y="9327"/>
                        <a:pt x="17530" y="9818"/>
                      </a:cubicBezTo>
                      <a:cubicBezTo>
                        <a:pt x="21600" y="11291"/>
                        <a:pt x="18470" y="20127"/>
                        <a:pt x="16904" y="21600"/>
                      </a:cubicBezTo>
                      <a:cubicBezTo>
                        <a:pt x="12209" y="16691"/>
                        <a:pt x="14400" y="16691"/>
                        <a:pt x="10017" y="19636"/>
                      </a:cubicBezTo>
                      <a:cubicBezTo>
                        <a:pt x="6417" y="18164"/>
                        <a:pt x="3443" y="20127"/>
                        <a:pt x="0" y="17673"/>
                      </a:cubicBezTo>
                      <a:cubicBezTo>
                        <a:pt x="939" y="5400"/>
                        <a:pt x="1096" y="13255"/>
                        <a:pt x="4383" y="9818"/>
                      </a:cubicBezTo>
                      <a:cubicBezTo>
                        <a:pt x="2661" y="6382"/>
                        <a:pt x="0" y="6382"/>
                        <a:pt x="0" y="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7" name="Shape"/>
                <p:cNvSpPr/>
                <p:nvPr/>
              </p:nvSpPr>
              <p:spPr>
                <a:xfrm>
                  <a:off x="4306715" y="456843"/>
                  <a:ext cx="31803" cy="18064"/>
                </a:xfrm>
                <a:custGeom>
                  <a:avLst/>
                  <a:gdLst/>
                  <a:ahLst/>
                  <a:cxnLst>
                    <a:cxn ang="0">
                      <a:pos x="wd2" y="hd2"/>
                    </a:cxn>
                    <a:cxn ang="5400000">
                      <a:pos x="wd2" y="hd2"/>
                    </a:cxn>
                    <a:cxn ang="10800000">
                      <a:pos x="wd2" y="hd2"/>
                    </a:cxn>
                    <a:cxn ang="16200000">
                      <a:pos x="wd2" y="hd2"/>
                    </a:cxn>
                  </a:cxnLst>
                  <a:rect l="0" t="0" r="r" b="b"/>
                  <a:pathLst>
                    <a:path w="12677" h="11240" extrusionOk="0">
                      <a:moveTo>
                        <a:pt x="2391" y="8694"/>
                      </a:moveTo>
                      <a:cubicBezTo>
                        <a:pt x="-4051" y="-4163"/>
                        <a:pt x="3907" y="466"/>
                        <a:pt x="9970" y="2523"/>
                      </a:cubicBezTo>
                      <a:cubicBezTo>
                        <a:pt x="17549" y="17437"/>
                        <a:pt x="7317" y="8694"/>
                        <a:pt x="2391" y="8694"/>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8" name="Shape"/>
                <p:cNvSpPr/>
                <p:nvPr/>
              </p:nvSpPr>
              <p:spPr>
                <a:xfrm>
                  <a:off x="4268818" y="354472"/>
                  <a:ext cx="18331" cy="28862"/>
                </a:xfrm>
                <a:custGeom>
                  <a:avLst/>
                  <a:gdLst/>
                  <a:ahLst/>
                  <a:cxnLst>
                    <a:cxn ang="0">
                      <a:pos x="wd2" y="hd2"/>
                    </a:cxn>
                    <a:cxn ang="5400000">
                      <a:pos x="wd2" y="hd2"/>
                    </a:cxn>
                    <a:cxn ang="10800000">
                      <a:pos x="wd2" y="hd2"/>
                    </a:cxn>
                    <a:cxn ang="16200000">
                      <a:pos x="wd2" y="hd2"/>
                    </a:cxn>
                  </a:cxnLst>
                  <a:rect l="0" t="0" r="r" b="b"/>
                  <a:pathLst>
                    <a:path w="10960" h="15339" extrusionOk="0">
                      <a:moveTo>
                        <a:pt x="5506" y="13292"/>
                      </a:moveTo>
                      <a:cubicBezTo>
                        <a:pt x="2183" y="5815"/>
                        <a:pt x="-5017" y="5400"/>
                        <a:pt x="5506" y="0"/>
                      </a:cubicBezTo>
                      <a:cubicBezTo>
                        <a:pt x="7721" y="2077"/>
                        <a:pt x="16583" y="21600"/>
                        <a:pt x="5506" y="13292"/>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79" name="Shape"/>
                <p:cNvSpPr/>
                <p:nvPr/>
              </p:nvSpPr>
              <p:spPr>
                <a:xfrm>
                  <a:off x="4547166" y="479690"/>
                  <a:ext cx="38704" cy="53891"/>
                </a:xfrm>
                <a:custGeom>
                  <a:avLst/>
                  <a:gdLst/>
                  <a:ahLst/>
                  <a:cxnLst>
                    <a:cxn ang="0">
                      <a:pos x="wd2" y="hd2"/>
                    </a:cxn>
                    <a:cxn ang="5400000">
                      <a:pos x="wd2" y="hd2"/>
                    </a:cxn>
                    <a:cxn ang="10800000">
                      <a:pos x="wd2" y="hd2"/>
                    </a:cxn>
                    <a:cxn ang="16200000">
                      <a:pos x="wd2" y="hd2"/>
                    </a:cxn>
                  </a:cxnLst>
                  <a:rect l="0" t="0" r="r" b="b"/>
                  <a:pathLst>
                    <a:path w="19487" h="19095" extrusionOk="0">
                      <a:moveTo>
                        <a:pt x="1964" y="1262"/>
                      </a:moveTo>
                      <a:cubicBezTo>
                        <a:pt x="4418" y="3422"/>
                        <a:pt x="8836" y="5312"/>
                        <a:pt x="9818" y="7742"/>
                      </a:cubicBezTo>
                      <a:cubicBezTo>
                        <a:pt x="10309" y="9092"/>
                        <a:pt x="10309" y="10982"/>
                        <a:pt x="11782" y="12062"/>
                      </a:cubicBezTo>
                      <a:cubicBezTo>
                        <a:pt x="13255" y="12872"/>
                        <a:pt x="15709" y="12872"/>
                        <a:pt x="17673" y="13142"/>
                      </a:cubicBezTo>
                      <a:cubicBezTo>
                        <a:pt x="20127" y="17192"/>
                        <a:pt x="21600" y="20432"/>
                        <a:pt x="11782" y="18542"/>
                      </a:cubicBezTo>
                      <a:cubicBezTo>
                        <a:pt x="9327" y="13682"/>
                        <a:pt x="5400" y="8822"/>
                        <a:pt x="0" y="4502"/>
                      </a:cubicBezTo>
                      <a:cubicBezTo>
                        <a:pt x="1964" y="-88"/>
                        <a:pt x="1964" y="-1168"/>
                        <a:pt x="1964" y="1262"/>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0" name="Shape"/>
                <p:cNvSpPr/>
                <p:nvPr/>
              </p:nvSpPr>
              <p:spPr>
                <a:xfrm>
                  <a:off x="3783187" y="13546"/>
                  <a:ext cx="458626" cy="91125"/>
                </a:xfrm>
                <a:custGeom>
                  <a:avLst/>
                  <a:gdLst/>
                  <a:ahLst/>
                  <a:cxnLst>
                    <a:cxn ang="0">
                      <a:pos x="wd2" y="hd2"/>
                    </a:cxn>
                    <a:cxn ang="5400000">
                      <a:pos x="wd2" y="hd2"/>
                    </a:cxn>
                    <a:cxn ang="10800000">
                      <a:pos x="wd2" y="hd2"/>
                    </a:cxn>
                    <a:cxn ang="16200000">
                      <a:pos x="wd2" y="hd2"/>
                    </a:cxn>
                  </a:cxnLst>
                  <a:rect l="0" t="0" r="r" b="b"/>
                  <a:pathLst>
                    <a:path w="21403" h="21262" extrusionOk="0">
                      <a:moveTo>
                        <a:pt x="14646" y="338"/>
                      </a:moveTo>
                      <a:cubicBezTo>
                        <a:pt x="14312" y="4050"/>
                        <a:pt x="14980" y="5738"/>
                        <a:pt x="15382" y="2700"/>
                      </a:cubicBezTo>
                      <a:cubicBezTo>
                        <a:pt x="15649" y="0"/>
                        <a:pt x="15248" y="2363"/>
                        <a:pt x="15649" y="0"/>
                      </a:cubicBezTo>
                      <a:lnTo>
                        <a:pt x="17655" y="0"/>
                      </a:lnTo>
                      <a:cubicBezTo>
                        <a:pt x="18458" y="2025"/>
                        <a:pt x="18391" y="3713"/>
                        <a:pt x="19127" y="5738"/>
                      </a:cubicBezTo>
                      <a:cubicBezTo>
                        <a:pt x="20531" y="3713"/>
                        <a:pt x="19528" y="2363"/>
                        <a:pt x="21267" y="3375"/>
                      </a:cubicBezTo>
                      <a:cubicBezTo>
                        <a:pt x="21534" y="6413"/>
                        <a:pt x="21400" y="7425"/>
                        <a:pt x="20932" y="9788"/>
                      </a:cubicBezTo>
                      <a:cubicBezTo>
                        <a:pt x="20798" y="13162"/>
                        <a:pt x="20865" y="16875"/>
                        <a:pt x="19862" y="15525"/>
                      </a:cubicBezTo>
                      <a:cubicBezTo>
                        <a:pt x="19795" y="13500"/>
                        <a:pt x="19862" y="11475"/>
                        <a:pt x="19662" y="9788"/>
                      </a:cubicBezTo>
                      <a:cubicBezTo>
                        <a:pt x="19595" y="9113"/>
                        <a:pt x="19327" y="10463"/>
                        <a:pt x="19127" y="10463"/>
                      </a:cubicBezTo>
                      <a:cubicBezTo>
                        <a:pt x="18926" y="10463"/>
                        <a:pt x="18792" y="10125"/>
                        <a:pt x="18592" y="9788"/>
                      </a:cubicBezTo>
                      <a:cubicBezTo>
                        <a:pt x="18257" y="9113"/>
                        <a:pt x="17522" y="7088"/>
                        <a:pt x="17522" y="7088"/>
                      </a:cubicBezTo>
                      <a:cubicBezTo>
                        <a:pt x="16585" y="7763"/>
                        <a:pt x="16050" y="10463"/>
                        <a:pt x="15181" y="12825"/>
                      </a:cubicBezTo>
                      <a:cubicBezTo>
                        <a:pt x="14646" y="13837"/>
                        <a:pt x="13910" y="14175"/>
                        <a:pt x="13375" y="14850"/>
                      </a:cubicBezTo>
                      <a:cubicBezTo>
                        <a:pt x="12841" y="18225"/>
                        <a:pt x="13309" y="17887"/>
                        <a:pt x="14111" y="19237"/>
                      </a:cubicBezTo>
                      <a:cubicBezTo>
                        <a:pt x="13309" y="20925"/>
                        <a:pt x="13242" y="19237"/>
                        <a:pt x="12506" y="21262"/>
                      </a:cubicBezTo>
                      <a:cubicBezTo>
                        <a:pt x="12038" y="20925"/>
                        <a:pt x="11570" y="21600"/>
                        <a:pt x="11236" y="20587"/>
                      </a:cubicBezTo>
                      <a:cubicBezTo>
                        <a:pt x="11035" y="19912"/>
                        <a:pt x="11637" y="19912"/>
                        <a:pt x="11771" y="19237"/>
                      </a:cubicBezTo>
                      <a:cubicBezTo>
                        <a:pt x="12038" y="16200"/>
                        <a:pt x="9898" y="9450"/>
                        <a:pt x="11369" y="13500"/>
                      </a:cubicBezTo>
                      <a:cubicBezTo>
                        <a:pt x="12239" y="18562"/>
                        <a:pt x="12239" y="12150"/>
                        <a:pt x="11236" y="10463"/>
                      </a:cubicBezTo>
                      <a:cubicBezTo>
                        <a:pt x="11102" y="9113"/>
                        <a:pt x="11102" y="7425"/>
                        <a:pt x="10500" y="7763"/>
                      </a:cubicBezTo>
                      <a:cubicBezTo>
                        <a:pt x="10166" y="7763"/>
                        <a:pt x="9430" y="9113"/>
                        <a:pt x="9430" y="9113"/>
                      </a:cubicBezTo>
                      <a:cubicBezTo>
                        <a:pt x="9029" y="13162"/>
                        <a:pt x="9497" y="10463"/>
                        <a:pt x="8895" y="9113"/>
                      </a:cubicBezTo>
                      <a:cubicBezTo>
                        <a:pt x="8627" y="8438"/>
                        <a:pt x="8360" y="8438"/>
                        <a:pt x="8159" y="8438"/>
                      </a:cubicBezTo>
                      <a:cubicBezTo>
                        <a:pt x="7758" y="3713"/>
                        <a:pt x="6621" y="2025"/>
                        <a:pt x="5484" y="675"/>
                      </a:cubicBezTo>
                      <a:cubicBezTo>
                        <a:pt x="4615" y="1350"/>
                        <a:pt x="4548" y="3038"/>
                        <a:pt x="3880" y="4725"/>
                      </a:cubicBezTo>
                      <a:cubicBezTo>
                        <a:pt x="2943" y="4725"/>
                        <a:pt x="-66" y="4050"/>
                        <a:pt x="1" y="0"/>
                      </a:cubicBezTo>
                      <a:lnTo>
                        <a:pt x="14646" y="338"/>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1" name="Shape"/>
                <p:cNvSpPr/>
                <p:nvPr/>
              </p:nvSpPr>
              <p:spPr>
                <a:xfrm>
                  <a:off x="3406779" y="11288"/>
                  <a:ext cx="391773" cy="45158"/>
                </a:xfrm>
                <a:custGeom>
                  <a:avLst/>
                  <a:gdLst/>
                  <a:ahLst/>
                  <a:cxnLst>
                    <a:cxn ang="0">
                      <a:pos x="wd2" y="hd2"/>
                    </a:cxn>
                    <a:cxn ang="5400000">
                      <a:pos x="wd2" y="hd2"/>
                    </a:cxn>
                    <a:cxn ang="10800000">
                      <a:pos x="wd2" y="hd2"/>
                    </a:cxn>
                    <a:cxn ang="16200000">
                      <a:pos x="wd2" y="hd2"/>
                    </a:cxn>
                  </a:cxnLst>
                  <a:rect l="0" t="0" r="r" b="b"/>
                  <a:pathLst>
                    <a:path w="19726" h="21600" extrusionOk="0">
                      <a:moveTo>
                        <a:pt x="5865" y="21600"/>
                      </a:moveTo>
                      <a:cubicBezTo>
                        <a:pt x="4281" y="13239"/>
                        <a:pt x="-1695" y="4181"/>
                        <a:pt x="465" y="697"/>
                      </a:cubicBezTo>
                      <a:lnTo>
                        <a:pt x="18825" y="0"/>
                      </a:lnTo>
                      <a:cubicBezTo>
                        <a:pt x="19617" y="2787"/>
                        <a:pt x="19905" y="3484"/>
                        <a:pt x="19617" y="9755"/>
                      </a:cubicBezTo>
                      <a:cubicBezTo>
                        <a:pt x="18825" y="7665"/>
                        <a:pt x="18177" y="11148"/>
                        <a:pt x="17313" y="11148"/>
                      </a:cubicBezTo>
                      <a:lnTo>
                        <a:pt x="5865" y="21600"/>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2" name="Shape"/>
                <p:cNvSpPr/>
                <p:nvPr/>
              </p:nvSpPr>
              <p:spPr>
                <a:xfrm>
                  <a:off x="2427112" y="83214"/>
                  <a:ext cx="23878" cy="18065"/>
                </a:xfrm>
                <a:custGeom>
                  <a:avLst/>
                  <a:gdLst/>
                  <a:ahLst/>
                  <a:cxnLst>
                    <a:cxn ang="0">
                      <a:pos x="wd2" y="hd2"/>
                    </a:cxn>
                    <a:cxn ang="5400000">
                      <a:pos x="wd2" y="hd2"/>
                    </a:cxn>
                    <a:cxn ang="10800000">
                      <a:pos x="wd2" y="hd2"/>
                    </a:cxn>
                    <a:cxn ang="16200000">
                      <a:pos x="wd2" y="hd2"/>
                    </a:cxn>
                  </a:cxnLst>
                  <a:rect l="0" t="0" r="r" b="b"/>
                  <a:pathLst>
                    <a:path w="12691" h="13578" extrusionOk="0">
                      <a:moveTo>
                        <a:pt x="0" y="10599"/>
                      </a:moveTo>
                      <a:cubicBezTo>
                        <a:pt x="5268" y="171"/>
                        <a:pt x="21600" y="-8022"/>
                        <a:pt x="6322" y="13578"/>
                      </a:cubicBezTo>
                      <a:cubicBezTo>
                        <a:pt x="4215" y="12833"/>
                        <a:pt x="0" y="10599"/>
                        <a:pt x="0" y="1059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3" name="Shape"/>
                <p:cNvSpPr/>
                <p:nvPr/>
              </p:nvSpPr>
              <p:spPr>
                <a:xfrm>
                  <a:off x="1320800" y="11288"/>
                  <a:ext cx="984394" cy="343186"/>
                </a:xfrm>
                <a:custGeom>
                  <a:avLst/>
                  <a:gdLst/>
                  <a:ahLst/>
                  <a:cxnLst>
                    <a:cxn ang="0">
                      <a:pos x="wd2" y="hd2"/>
                    </a:cxn>
                    <a:cxn ang="5400000">
                      <a:pos x="wd2" y="hd2"/>
                    </a:cxn>
                    <a:cxn ang="10800000">
                      <a:pos x="wd2" y="hd2"/>
                    </a:cxn>
                    <a:cxn ang="16200000">
                      <a:pos x="wd2" y="hd2"/>
                    </a:cxn>
                  </a:cxnLst>
                  <a:rect l="0" t="0" r="r" b="b"/>
                  <a:pathLst>
                    <a:path w="21600" h="21600" extrusionOk="0">
                      <a:moveTo>
                        <a:pt x="3617" y="142"/>
                      </a:moveTo>
                      <a:lnTo>
                        <a:pt x="21600" y="0"/>
                      </a:lnTo>
                      <a:cubicBezTo>
                        <a:pt x="21303" y="2132"/>
                        <a:pt x="21253" y="5968"/>
                        <a:pt x="20609" y="7674"/>
                      </a:cubicBezTo>
                      <a:cubicBezTo>
                        <a:pt x="20312" y="8526"/>
                        <a:pt x="20064" y="8953"/>
                        <a:pt x="19668" y="9663"/>
                      </a:cubicBezTo>
                      <a:cubicBezTo>
                        <a:pt x="19618" y="9805"/>
                        <a:pt x="19420" y="9947"/>
                        <a:pt x="19420" y="9947"/>
                      </a:cubicBezTo>
                      <a:cubicBezTo>
                        <a:pt x="18677" y="8953"/>
                        <a:pt x="19073" y="9663"/>
                        <a:pt x="18578" y="10374"/>
                      </a:cubicBezTo>
                      <a:cubicBezTo>
                        <a:pt x="18380" y="11653"/>
                        <a:pt x="18380" y="11795"/>
                        <a:pt x="17884" y="12505"/>
                      </a:cubicBezTo>
                      <a:cubicBezTo>
                        <a:pt x="17785" y="13074"/>
                        <a:pt x="18033" y="13216"/>
                        <a:pt x="17934" y="14068"/>
                      </a:cubicBezTo>
                      <a:cubicBezTo>
                        <a:pt x="17983" y="14495"/>
                        <a:pt x="18033" y="14921"/>
                        <a:pt x="18033" y="15205"/>
                      </a:cubicBezTo>
                      <a:cubicBezTo>
                        <a:pt x="18083" y="15489"/>
                        <a:pt x="18132" y="15774"/>
                        <a:pt x="18132" y="16058"/>
                      </a:cubicBezTo>
                      <a:cubicBezTo>
                        <a:pt x="18083" y="16342"/>
                        <a:pt x="18033" y="17053"/>
                        <a:pt x="17934" y="17337"/>
                      </a:cubicBezTo>
                      <a:cubicBezTo>
                        <a:pt x="17785" y="17479"/>
                        <a:pt x="17538" y="16911"/>
                        <a:pt x="17389" y="17053"/>
                      </a:cubicBezTo>
                      <a:cubicBezTo>
                        <a:pt x="17191" y="18332"/>
                        <a:pt x="17439" y="18047"/>
                        <a:pt x="16943" y="18332"/>
                      </a:cubicBezTo>
                      <a:cubicBezTo>
                        <a:pt x="16844" y="17479"/>
                        <a:pt x="17092" y="15774"/>
                        <a:pt x="17191" y="14921"/>
                      </a:cubicBezTo>
                      <a:cubicBezTo>
                        <a:pt x="17191" y="14211"/>
                        <a:pt x="16745" y="14495"/>
                        <a:pt x="16745" y="14211"/>
                      </a:cubicBezTo>
                      <a:cubicBezTo>
                        <a:pt x="16745" y="13926"/>
                        <a:pt x="17042" y="13500"/>
                        <a:pt x="17042" y="13216"/>
                      </a:cubicBezTo>
                      <a:cubicBezTo>
                        <a:pt x="17042" y="13074"/>
                        <a:pt x="17042" y="12647"/>
                        <a:pt x="16943" y="12647"/>
                      </a:cubicBezTo>
                      <a:cubicBezTo>
                        <a:pt x="16794" y="12647"/>
                        <a:pt x="16051" y="13358"/>
                        <a:pt x="15853" y="13358"/>
                      </a:cubicBezTo>
                      <a:cubicBezTo>
                        <a:pt x="15705" y="12221"/>
                        <a:pt x="16250" y="12505"/>
                        <a:pt x="15705" y="12079"/>
                      </a:cubicBezTo>
                      <a:cubicBezTo>
                        <a:pt x="15407" y="12932"/>
                        <a:pt x="15160" y="13216"/>
                        <a:pt x="14714" y="13358"/>
                      </a:cubicBezTo>
                      <a:cubicBezTo>
                        <a:pt x="14862" y="14779"/>
                        <a:pt x="15209" y="14353"/>
                        <a:pt x="15853" y="14637"/>
                      </a:cubicBezTo>
                      <a:cubicBezTo>
                        <a:pt x="15754" y="15489"/>
                        <a:pt x="15407" y="15774"/>
                        <a:pt x="15110" y="16626"/>
                      </a:cubicBezTo>
                      <a:lnTo>
                        <a:pt x="15407" y="17905"/>
                      </a:lnTo>
                      <a:lnTo>
                        <a:pt x="15606" y="19611"/>
                      </a:lnTo>
                      <a:lnTo>
                        <a:pt x="15308" y="19753"/>
                      </a:lnTo>
                      <a:lnTo>
                        <a:pt x="15556" y="20463"/>
                      </a:lnTo>
                      <a:lnTo>
                        <a:pt x="15209" y="21600"/>
                      </a:lnTo>
                      <a:lnTo>
                        <a:pt x="0" y="21174"/>
                      </a:lnTo>
                      <a:lnTo>
                        <a:pt x="3617" y="142"/>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4" name="Shape"/>
                <p:cNvSpPr/>
                <p:nvPr/>
              </p:nvSpPr>
              <p:spPr>
                <a:xfrm>
                  <a:off x="2309617" y="-2"/>
                  <a:ext cx="42990" cy="120418"/>
                </a:xfrm>
                <a:custGeom>
                  <a:avLst/>
                  <a:gdLst/>
                  <a:ahLst/>
                  <a:cxnLst>
                    <a:cxn ang="0">
                      <a:pos x="wd2" y="hd2"/>
                    </a:cxn>
                    <a:cxn ang="5400000">
                      <a:pos x="wd2" y="hd2"/>
                    </a:cxn>
                    <a:cxn ang="10800000">
                      <a:pos x="wd2" y="hd2"/>
                    </a:cxn>
                    <a:cxn ang="16200000">
                      <a:pos x="wd2" y="hd2"/>
                    </a:cxn>
                  </a:cxnLst>
                  <a:rect l="0" t="0" r="r" b="b"/>
                  <a:pathLst>
                    <a:path w="20564" h="20945" extrusionOk="0">
                      <a:moveTo>
                        <a:pt x="1262" y="20422"/>
                      </a:moveTo>
                      <a:cubicBezTo>
                        <a:pt x="-1036" y="18458"/>
                        <a:pt x="-576" y="15447"/>
                        <a:pt x="5858" y="14138"/>
                      </a:cubicBezTo>
                      <a:cubicBezTo>
                        <a:pt x="6317" y="12436"/>
                        <a:pt x="6777" y="10604"/>
                        <a:pt x="6777" y="8902"/>
                      </a:cubicBezTo>
                      <a:cubicBezTo>
                        <a:pt x="6777" y="7593"/>
                        <a:pt x="4019" y="5236"/>
                        <a:pt x="4019" y="5236"/>
                      </a:cubicBezTo>
                      <a:cubicBezTo>
                        <a:pt x="5398" y="2618"/>
                        <a:pt x="4019" y="3796"/>
                        <a:pt x="6777" y="1571"/>
                      </a:cubicBezTo>
                      <a:cubicBezTo>
                        <a:pt x="7236" y="1047"/>
                        <a:pt x="8615" y="0"/>
                        <a:pt x="8615" y="0"/>
                      </a:cubicBezTo>
                      <a:cubicBezTo>
                        <a:pt x="16428" y="785"/>
                        <a:pt x="14130" y="916"/>
                        <a:pt x="13211" y="3927"/>
                      </a:cubicBezTo>
                      <a:cubicBezTo>
                        <a:pt x="16428" y="6807"/>
                        <a:pt x="17347" y="9949"/>
                        <a:pt x="20564" y="12829"/>
                      </a:cubicBezTo>
                      <a:cubicBezTo>
                        <a:pt x="19185" y="15185"/>
                        <a:pt x="19645" y="14793"/>
                        <a:pt x="13211" y="14138"/>
                      </a:cubicBezTo>
                      <a:cubicBezTo>
                        <a:pt x="10453" y="15447"/>
                        <a:pt x="11832" y="14662"/>
                        <a:pt x="9534" y="16495"/>
                      </a:cubicBezTo>
                      <a:cubicBezTo>
                        <a:pt x="9075" y="16756"/>
                        <a:pt x="8615" y="17280"/>
                        <a:pt x="8615" y="17280"/>
                      </a:cubicBezTo>
                      <a:cubicBezTo>
                        <a:pt x="9534" y="17411"/>
                        <a:pt x="10913" y="17280"/>
                        <a:pt x="11373" y="17542"/>
                      </a:cubicBezTo>
                      <a:cubicBezTo>
                        <a:pt x="12292" y="17935"/>
                        <a:pt x="13211" y="19113"/>
                        <a:pt x="13211" y="19113"/>
                      </a:cubicBezTo>
                      <a:cubicBezTo>
                        <a:pt x="11373" y="21600"/>
                        <a:pt x="9534" y="20291"/>
                        <a:pt x="4938" y="19375"/>
                      </a:cubicBezTo>
                      <a:cubicBezTo>
                        <a:pt x="4019" y="19898"/>
                        <a:pt x="4019" y="20945"/>
                        <a:pt x="2181" y="20945"/>
                      </a:cubicBezTo>
                      <a:cubicBezTo>
                        <a:pt x="1262" y="20945"/>
                        <a:pt x="802" y="20422"/>
                        <a:pt x="343" y="20160"/>
                      </a:cubicBezTo>
                      <a:cubicBezTo>
                        <a:pt x="343" y="20029"/>
                        <a:pt x="802" y="20291"/>
                        <a:pt x="1262" y="20422"/>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5" name="Shape"/>
                <p:cNvSpPr/>
                <p:nvPr/>
              </p:nvSpPr>
              <p:spPr>
                <a:xfrm>
                  <a:off x="2280356" y="108559"/>
                  <a:ext cx="133211" cy="72065"/>
                </a:xfrm>
                <a:custGeom>
                  <a:avLst/>
                  <a:gdLst/>
                  <a:ahLst/>
                  <a:cxnLst>
                    <a:cxn ang="0">
                      <a:pos x="wd2" y="hd2"/>
                    </a:cxn>
                    <a:cxn ang="5400000">
                      <a:pos x="wd2" y="hd2"/>
                    </a:cxn>
                    <a:cxn ang="10800000">
                      <a:pos x="wd2" y="hd2"/>
                    </a:cxn>
                    <a:cxn ang="16200000">
                      <a:pos x="wd2" y="hd2"/>
                    </a:cxn>
                  </a:cxnLst>
                  <a:rect l="0" t="0" r="r" b="b"/>
                  <a:pathLst>
                    <a:path w="21600" h="20277" extrusionOk="0">
                      <a:moveTo>
                        <a:pt x="4070" y="11469"/>
                      </a:moveTo>
                      <a:cubicBezTo>
                        <a:pt x="4539" y="9792"/>
                        <a:pt x="5165" y="9372"/>
                        <a:pt x="4696" y="7694"/>
                      </a:cubicBezTo>
                      <a:cubicBezTo>
                        <a:pt x="5165" y="4339"/>
                        <a:pt x="5791" y="3710"/>
                        <a:pt x="7826" y="5597"/>
                      </a:cubicBezTo>
                      <a:cubicBezTo>
                        <a:pt x="7983" y="6436"/>
                        <a:pt x="8296" y="7275"/>
                        <a:pt x="8452" y="8114"/>
                      </a:cubicBezTo>
                      <a:cubicBezTo>
                        <a:pt x="8609" y="8953"/>
                        <a:pt x="10330" y="8953"/>
                        <a:pt x="10330" y="8953"/>
                      </a:cubicBezTo>
                      <a:cubicBezTo>
                        <a:pt x="11739" y="7694"/>
                        <a:pt x="12052" y="8114"/>
                        <a:pt x="12522" y="10211"/>
                      </a:cubicBezTo>
                      <a:cubicBezTo>
                        <a:pt x="14400" y="8533"/>
                        <a:pt x="15809" y="6436"/>
                        <a:pt x="18157" y="5597"/>
                      </a:cubicBezTo>
                      <a:cubicBezTo>
                        <a:pt x="19565" y="2661"/>
                        <a:pt x="18783" y="3710"/>
                        <a:pt x="20348" y="2242"/>
                      </a:cubicBezTo>
                      <a:cubicBezTo>
                        <a:pt x="20974" y="984"/>
                        <a:pt x="20974" y="-1323"/>
                        <a:pt x="21600" y="984"/>
                      </a:cubicBezTo>
                      <a:cubicBezTo>
                        <a:pt x="21130" y="5178"/>
                        <a:pt x="19722" y="8114"/>
                        <a:pt x="16591" y="8953"/>
                      </a:cubicBezTo>
                      <a:cubicBezTo>
                        <a:pt x="15183" y="10211"/>
                        <a:pt x="14557" y="11469"/>
                        <a:pt x="13148" y="12727"/>
                      </a:cubicBezTo>
                      <a:cubicBezTo>
                        <a:pt x="12522" y="15244"/>
                        <a:pt x="12365" y="15244"/>
                        <a:pt x="10330" y="15663"/>
                      </a:cubicBezTo>
                      <a:cubicBezTo>
                        <a:pt x="9391" y="17551"/>
                        <a:pt x="8922" y="19019"/>
                        <a:pt x="7513" y="20277"/>
                      </a:cubicBezTo>
                      <a:cubicBezTo>
                        <a:pt x="6574" y="18390"/>
                        <a:pt x="5791" y="18180"/>
                        <a:pt x="4070" y="17341"/>
                      </a:cubicBezTo>
                      <a:cubicBezTo>
                        <a:pt x="3757" y="17131"/>
                        <a:pt x="3130" y="16922"/>
                        <a:pt x="3130" y="16922"/>
                      </a:cubicBezTo>
                      <a:cubicBezTo>
                        <a:pt x="1565" y="17551"/>
                        <a:pt x="2191" y="18390"/>
                        <a:pt x="3443" y="19019"/>
                      </a:cubicBezTo>
                      <a:cubicBezTo>
                        <a:pt x="2191" y="20277"/>
                        <a:pt x="1409" y="19648"/>
                        <a:pt x="0" y="19019"/>
                      </a:cubicBezTo>
                      <a:cubicBezTo>
                        <a:pt x="313" y="16922"/>
                        <a:pt x="157" y="15873"/>
                        <a:pt x="1565" y="15244"/>
                      </a:cubicBezTo>
                      <a:cubicBezTo>
                        <a:pt x="2348" y="11889"/>
                        <a:pt x="2191" y="13147"/>
                        <a:pt x="4070" y="1146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6" name="Shape"/>
                <p:cNvSpPr/>
                <p:nvPr/>
              </p:nvSpPr>
              <p:spPr>
                <a:xfrm>
                  <a:off x="2138116" y="176106"/>
                  <a:ext cx="180624" cy="162563"/>
                </a:xfrm>
                <a:custGeom>
                  <a:avLst/>
                  <a:gdLst/>
                  <a:ahLst/>
                  <a:cxnLst>
                    <a:cxn ang="0">
                      <a:pos x="wd2" y="hd2"/>
                    </a:cxn>
                    <a:cxn ang="5400000">
                      <a:pos x="wd2" y="hd2"/>
                    </a:cxn>
                    <a:cxn ang="10800000">
                      <a:pos x="wd2" y="hd2"/>
                    </a:cxn>
                    <a:cxn ang="16200000">
                      <a:pos x="wd2" y="hd2"/>
                    </a:cxn>
                  </a:cxnLst>
                  <a:rect l="0" t="0" r="r" b="b"/>
                  <a:pathLst>
                    <a:path w="21600" h="21600" extrusionOk="0">
                      <a:moveTo>
                        <a:pt x="18153" y="2422"/>
                      </a:moveTo>
                      <a:cubicBezTo>
                        <a:pt x="17923" y="1817"/>
                        <a:pt x="18383" y="606"/>
                        <a:pt x="18383" y="606"/>
                      </a:cubicBezTo>
                      <a:cubicBezTo>
                        <a:pt x="19187" y="1615"/>
                        <a:pt x="19187" y="807"/>
                        <a:pt x="19532" y="0"/>
                      </a:cubicBezTo>
                      <a:cubicBezTo>
                        <a:pt x="20796" y="404"/>
                        <a:pt x="20566" y="1413"/>
                        <a:pt x="20911" y="2422"/>
                      </a:cubicBezTo>
                      <a:cubicBezTo>
                        <a:pt x="21140" y="3028"/>
                        <a:pt x="21600" y="4239"/>
                        <a:pt x="21600" y="4239"/>
                      </a:cubicBezTo>
                      <a:cubicBezTo>
                        <a:pt x="21026" y="5652"/>
                        <a:pt x="21600" y="5249"/>
                        <a:pt x="20451" y="5854"/>
                      </a:cubicBezTo>
                      <a:cubicBezTo>
                        <a:pt x="19991" y="6359"/>
                        <a:pt x="19532" y="7671"/>
                        <a:pt x="19532" y="7671"/>
                      </a:cubicBezTo>
                      <a:cubicBezTo>
                        <a:pt x="19417" y="10093"/>
                        <a:pt x="19877" y="11103"/>
                        <a:pt x="18613" y="12718"/>
                      </a:cubicBezTo>
                      <a:cubicBezTo>
                        <a:pt x="17234" y="11910"/>
                        <a:pt x="17809" y="13323"/>
                        <a:pt x="16545" y="13727"/>
                      </a:cubicBezTo>
                      <a:cubicBezTo>
                        <a:pt x="15511" y="13525"/>
                        <a:pt x="14821" y="13626"/>
                        <a:pt x="13787" y="13929"/>
                      </a:cubicBezTo>
                      <a:cubicBezTo>
                        <a:pt x="13098" y="13021"/>
                        <a:pt x="14017" y="12819"/>
                        <a:pt x="12868" y="12516"/>
                      </a:cubicBezTo>
                      <a:cubicBezTo>
                        <a:pt x="12409" y="13121"/>
                        <a:pt x="12409" y="14333"/>
                        <a:pt x="11719" y="14736"/>
                      </a:cubicBezTo>
                      <a:cubicBezTo>
                        <a:pt x="11260" y="14938"/>
                        <a:pt x="10340" y="15140"/>
                        <a:pt x="10340" y="15140"/>
                      </a:cubicBezTo>
                      <a:cubicBezTo>
                        <a:pt x="9996" y="14232"/>
                        <a:pt x="10226" y="13626"/>
                        <a:pt x="9191" y="13323"/>
                      </a:cubicBezTo>
                      <a:cubicBezTo>
                        <a:pt x="7813" y="13525"/>
                        <a:pt x="7468" y="13525"/>
                        <a:pt x="6664" y="14535"/>
                      </a:cubicBezTo>
                      <a:cubicBezTo>
                        <a:pt x="7583" y="15140"/>
                        <a:pt x="7813" y="14837"/>
                        <a:pt x="8732" y="14333"/>
                      </a:cubicBezTo>
                      <a:cubicBezTo>
                        <a:pt x="9306" y="14736"/>
                        <a:pt x="9766" y="15645"/>
                        <a:pt x="8962" y="16150"/>
                      </a:cubicBezTo>
                      <a:cubicBezTo>
                        <a:pt x="8617" y="16351"/>
                        <a:pt x="7123" y="16654"/>
                        <a:pt x="6664" y="16755"/>
                      </a:cubicBezTo>
                      <a:cubicBezTo>
                        <a:pt x="5515" y="17462"/>
                        <a:pt x="5055" y="17462"/>
                        <a:pt x="3906" y="16755"/>
                      </a:cubicBezTo>
                      <a:cubicBezTo>
                        <a:pt x="4021" y="16351"/>
                        <a:pt x="3906" y="15948"/>
                        <a:pt x="4136" y="15544"/>
                      </a:cubicBezTo>
                      <a:cubicBezTo>
                        <a:pt x="4366" y="15140"/>
                        <a:pt x="6319" y="14736"/>
                        <a:pt x="5285" y="14535"/>
                      </a:cubicBezTo>
                      <a:cubicBezTo>
                        <a:pt x="4826" y="14434"/>
                        <a:pt x="3906" y="14938"/>
                        <a:pt x="3906" y="14938"/>
                      </a:cubicBezTo>
                      <a:cubicBezTo>
                        <a:pt x="3677" y="15645"/>
                        <a:pt x="3217" y="16049"/>
                        <a:pt x="2987" y="16755"/>
                      </a:cubicBezTo>
                      <a:cubicBezTo>
                        <a:pt x="4136" y="18370"/>
                        <a:pt x="4136" y="17462"/>
                        <a:pt x="3447" y="19178"/>
                      </a:cubicBezTo>
                      <a:cubicBezTo>
                        <a:pt x="3217" y="19783"/>
                        <a:pt x="1609" y="20187"/>
                        <a:pt x="1609" y="20187"/>
                      </a:cubicBezTo>
                      <a:cubicBezTo>
                        <a:pt x="574" y="21600"/>
                        <a:pt x="1264" y="21196"/>
                        <a:pt x="0" y="21600"/>
                      </a:cubicBezTo>
                      <a:cubicBezTo>
                        <a:pt x="230" y="20389"/>
                        <a:pt x="574" y="19985"/>
                        <a:pt x="919" y="18976"/>
                      </a:cubicBezTo>
                      <a:cubicBezTo>
                        <a:pt x="689" y="17966"/>
                        <a:pt x="345" y="17462"/>
                        <a:pt x="0" y="16553"/>
                      </a:cubicBezTo>
                      <a:cubicBezTo>
                        <a:pt x="345" y="15746"/>
                        <a:pt x="804" y="15847"/>
                        <a:pt x="1609" y="15342"/>
                      </a:cubicBezTo>
                      <a:cubicBezTo>
                        <a:pt x="2068" y="14232"/>
                        <a:pt x="2643" y="14131"/>
                        <a:pt x="3677" y="13525"/>
                      </a:cubicBezTo>
                      <a:cubicBezTo>
                        <a:pt x="4251" y="12819"/>
                        <a:pt x="4251" y="12415"/>
                        <a:pt x="5055" y="11910"/>
                      </a:cubicBezTo>
                      <a:cubicBezTo>
                        <a:pt x="7353" y="12213"/>
                        <a:pt x="6319" y="12314"/>
                        <a:pt x="8272" y="11708"/>
                      </a:cubicBezTo>
                      <a:cubicBezTo>
                        <a:pt x="8732" y="11607"/>
                        <a:pt x="9651" y="11305"/>
                        <a:pt x="9651" y="11305"/>
                      </a:cubicBezTo>
                      <a:cubicBezTo>
                        <a:pt x="12064" y="12011"/>
                        <a:pt x="11145" y="8479"/>
                        <a:pt x="13098" y="7873"/>
                      </a:cubicBezTo>
                      <a:cubicBezTo>
                        <a:pt x="13443" y="8781"/>
                        <a:pt x="12638" y="8983"/>
                        <a:pt x="13787" y="9286"/>
                      </a:cubicBezTo>
                      <a:cubicBezTo>
                        <a:pt x="14362" y="8579"/>
                        <a:pt x="14362" y="8176"/>
                        <a:pt x="15166" y="7671"/>
                      </a:cubicBezTo>
                      <a:cubicBezTo>
                        <a:pt x="15855" y="6864"/>
                        <a:pt x="16774" y="6561"/>
                        <a:pt x="17234" y="5450"/>
                      </a:cubicBezTo>
                      <a:cubicBezTo>
                        <a:pt x="17349" y="5047"/>
                        <a:pt x="17694" y="4239"/>
                        <a:pt x="17694" y="4239"/>
                      </a:cubicBezTo>
                      <a:cubicBezTo>
                        <a:pt x="17464" y="4138"/>
                        <a:pt x="17004" y="4037"/>
                        <a:pt x="17004" y="3836"/>
                      </a:cubicBezTo>
                      <a:cubicBezTo>
                        <a:pt x="17004" y="3634"/>
                        <a:pt x="18498" y="3331"/>
                        <a:pt x="17464" y="3230"/>
                      </a:cubicBezTo>
                      <a:lnTo>
                        <a:pt x="18153" y="2422"/>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7" name="Shape"/>
                <p:cNvSpPr/>
                <p:nvPr/>
              </p:nvSpPr>
              <p:spPr>
                <a:xfrm>
                  <a:off x="2253072" y="220638"/>
                  <a:ext cx="18063" cy="18063"/>
                </a:xfrm>
                <a:custGeom>
                  <a:avLst/>
                  <a:gdLst/>
                  <a:ahLst/>
                  <a:cxnLst>
                    <a:cxn ang="0">
                      <a:pos x="wd2" y="hd2"/>
                    </a:cxn>
                    <a:cxn ang="5400000">
                      <a:pos x="wd2" y="hd2"/>
                    </a:cxn>
                    <a:cxn ang="10800000">
                      <a:pos x="wd2" y="hd2"/>
                    </a:cxn>
                    <a:cxn ang="16200000">
                      <a:pos x="wd2" y="hd2"/>
                    </a:cxn>
                  </a:cxnLst>
                  <a:rect l="0" t="0" r="r" b="b"/>
                  <a:pathLst>
                    <a:path w="13791" h="13791" extrusionOk="0">
                      <a:moveTo>
                        <a:pt x="0" y="7145"/>
                      </a:moveTo>
                      <a:cubicBezTo>
                        <a:pt x="9969" y="-7809"/>
                        <a:pt x="21600" y="3822"/>
                        <a:pt x="6646" y="13791"/>
                      </a:cubicBezTo>
                      <a:cubicBezTo>
                        <a:pt x="0" y="2160"/>
                        <a:pt x="0" y="499"/>
                        <a:pt x="0" y="714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8" name="Shape"/>
                <p:cNvSpPr/>
                <p:nvPr/>
              </p:nvSpPr>
              <p:spPr>
                <a:xfrm>
                  <a:off x="1246293" y="334152"/>
                  <a:ext cx="783452" cy="424542"/>
                </a:xfrm>
                <a:custGeom>
                  <a:avLst/>
                  <a:gdLst/>
                  <a:ahLst/>
                  <a:cxnLst>
                    <a:cxn ang="0">
                      <a:pos x="wd2" y="hd2"/>
                    </a:cxn>
                    <a:cxn ang="5400000">
                      <a:pos x="wd2" y="hd2"/>
                    </a:cxn>
                    <a:cxn ang="10800000">
                      <a:pos x="wd2" y="hd2"/>
                    </a:cxn>
                    <a:cxn ang="16200000">
                      <a:pos x="wd2" y="hd2"/>
                    </a:cxn>
                  </a:cxnLst>
                  <a:rect l="0" t="0" r="r" b="b"/>
                  <a:pathLst>
                    <a:path w="21600" h="21490" extrusionOk="0">
                      <a:moveTo>
                        <a:pt x="21228" y="230"/>
                      </a:moveTo>
                      <a:cubicBezTo>
                        <a:pt x="21307" y="574"/>
                        <a:pt x="21520" y="613"/>
                        <a:pt x="21600" y="996"/>
                      </a:cubicBezTo>
                      <a:cubicBezTo>
                        <a:pt x="21520" y="1379"/>
                        <a:pt x="21307" y="1570"/>
                        <a:pt x="21174" y="1915"/>
                      </a:cubicBezTo>
                      <a:cubicBezTo>
                        <a:pt x="21041" y="2336"/>
                        <a:pt x="20962" y="2719"/>
                        <a:pt x="20696" y="2987"/>
                      </a:cubicBezTo>
                      <a:cubicBezTo>
                        <a:pt x="20563" y="3255"/>
                        <a:pt x="20509" y="3370"/>
                        <a:pt x="20589" y="3677"/>
                      </a:cubicBezTo>
                      <a:cubicBezTo>
                        <a:pt x="20403" y="4098"/>
                        <a:pt x="20164" y="4366"/>
                        <a:pt x="19898" y="4672"/>
                      </a:cubicBezTo>
                      <a:cubicBezTo>
                        <a:pt x="19791" y="4787"/>
                        <a:pt x="19578" y="4979"/>
                        <a:pt x="19578" y="4979"/>
                      </a:cubicBezTo>
                      <a:cubicBezTo>
                        <a:pt x="19685" y="5400"/>
                        <a:pt x="19445" y="5362"/>
                        <a:pt x="19206" y="5438"/>
                      </a:cubicBezTo>
                      <a:cubicBezTo>
                        <a:pt x="19046" y="5668"/>
                        <a:pt x="18940" y="5783"/>
                        <a:pt x="18727" y="5898"/>
                      </a:cubicBezTo>
                      <a:cubicBezTo>
                        <a:pt x="18248" y="5745"/>
                        <a:pt x="17291" y="6472"/>
                        <a:pt x="16865" y="6894"/>
                      </a:cubicBezTo>
                      <a:cubicBezTo>
                        <a:pt x="16918" y="7238"/>
                        <a:pt x="16785" y="7391"/>
                        <a:pt x="17025" y="7506"/>
                      </a:cubicBezTo>
                      <a:cubicBezTo>
                        <a:pt x="17104" y="7851"/>
                        <a:pt x="17025" y="7928"/>
                        <a:pt x="16812" y="8043"/>
                      </a:cubicBezTo>
                      <a:cubicBezTo>
                        <a:pt x="16652" y="8387"/>
                        <a:pt x="16572" y="8655"/>
                        <a:pt x="16333" y="8885"/>
                      </a:cubicBezTo>
                      <a:cubicBezTo>
                        <a:pt x="16253" y="8847"/>
                        <a:pt x="16120" y="8923"/>
                        <a:pt x="16067" y="8809"/>
                      </a:cubicBezTo>
                      <a:cubicBezTo>
                        <a:pt x="15934" y="8426"/>
                        <a:pt x="16227" y="7621"/>
                        <a:pt x="16493" y="7506"/>
                      </a:cubicBezTo>
                      <a:cubicBezTo>
                        <a:pt x="16572" y="7162"/>
                        <a:pt x="16413" y="7162"/>
                        <a:pt x="16493" y="6817"/>
                      </a:cubicBezTo>
                      <a:cubicBezTo>
                        <a:pt x="16413" y="6281"/>
                        <a:pt x="16200" y="6434"/>
                        <a:pt x="15907" y="6587"/>
                      </a:cubicBezTo>
                      <a:cubicBezTo>
                        <a:pt x="15748" y="6894"/>
                        <a:pt x="15562" y="7085"/>
                        <a:pt x="15322" y="7200"/>
                      </a:cubicBezTo>
                      <a:cubicBezTo>
                        <a:pt x="15216" y="7430"/>
                        <a:pt x="15109" y="7660"/>
                        <a:pt x="15003" y="7889"/>
                      </a:cubicBezTo>
                      <a:cubicBezTo>
                        <a:pt x="14923" y="8043"/>
                        <a:pt x="14790" y="8349"/>
                        <a:pt x="14790" y="8349"/>
                      </a:cubicBezTo>
                      <a:cubicBezTo>
                        <a:pt x="14843" y="8962"/>
                        <a:pt x="14870" y="9306"/>
                        <a:pt x="15216" y="9651"/>
                      </a:cubicBezTo>
                      <a:cubicBezTo>
                        <a:pt x="15402" y="10034"/>
                        <a:pt x="15588" y="10455"/>
                        <a:pt x="15854" y="10723"/>
                      </a:cubicBezTo>
                      <a:cubicBezTo>
                        <a:pt x="15907" y="10953"/>
                        <a:pt x="16014" y="11413"/>
                        <a:pt x="16014" y="11413"/>
                      </a:cubicBezTo>
                      <a:cubicBezTo>
                        <a:pt x="15987" y="11796"/>
                        <a:pt x="15934" y="13826"/>
                        <a:pt x="15801" y="14094"/>
                      </a:cubicBezTo>
                      <a:cubicBezTo>
                        <a:pt x="15695" y="14323"/>
                        <a:pt x="15322" y="14477"/>
                        <a:pt x="15163" y="14630"/>
                      </a:cubicBezTo>
                      <a:cubicBezTo>
                        <a:pt x="14976" y="15051"/>
                        <a:pt x="14631" y="15166"/>
                        <a:pt x="14418" y="15549"/>
                      </a:cubicBezTo>
                      <a:cubicBezTo>
                        <a:pt x="14258" y="15817"/>
                        <a:pt x="14338" y="15970"/>
                        <a:pt x="14099" y="16085"/>
                      </a:cubicBezTo>
                      <a:cubicBezTo>
                        <a:pt x="13992" y="15626"/>
                        <a:pt x="14311" y="14974"/>
                        <a:pt x="13886" y="14783"/>
                      </a:cubicBezTo>
                      <a:cubicBezTo>
                        <a:pt x="13726" y="14438"/>
                        <a:pt x="13567" y="13940"/>
                        <a:pt x="13354" y="13634"/>
                      </a:cubicBezTo>
                      <a:cubicBezTo>
                        <a:pt x="13221" y="13060"/>
                        <a:pt x="13433" y="13787"/>
                        <a:pt x="12822" y="13328"/>
                      </a:cubicBezTo>
                      <a:cubicBezTo>
                        <a:pt x="12715" y="13251"/>
                        <a:pt x="12715" y="12983"/>
                        <a:pt x="12609" y="12868"/>
                      </a:cubicBezTo>
                      <a:cubicBezTo>
                        <a:pt x="12502" y="12370"/>
                        <a:pt x="12396" y="13098"/>
                        <a:pt x="12290" y="13328"/>
                      </a:cubicBezTo>
                      <a:cubicBezTo>
                        <a:pt x="12236" y="13711"/>
                        <a:pt x="12130" y="13902"/>
                        <a:pt x="12077" y="14323"/>
                      </a:cubicBezTo>
                      <a:cubicBezTo>
                        <a:pt x="12157" y="14668"/>
                        <a:pt x="12103" y="14821"/>
                        <a:pt x="11970" y="15089"/>
                      </a:cubicBezTo>
                      <a:cubicBezTo>
                        <a:pt x="12077" y="15281"/>
                        <a:pt x="12343" y="15740"/>
                        <a:pt x="12396" y="16009"/>
                      </a:cubicBezTo>
                      <a:cubicBezTo>
                        <a:pt x="12609" y="16966"/>
                        <a:pt x="12556" y="17540"/>
                        <a:pt x="13300" y="17770"/>
                      </a:cubicBezTo>
                      <a:cubicBezTo>
                        <a:pt x="13487" y="17962"/>
                        <a:pt x="13567" y="18153"/>
                        <a:pt x="13726" y="18383"/>
                      </a:cubicBezTo>
                      <a:cubicBezTo>
                        <a:pt x="13593" y="18919"/>
                        <a:pt x="13646" y="19494"/>
                        <a:pt x="13567" y="20068"/>
                      </a:cubicBezTo>
                      <a:cubicBezTo>
                        <a:pt x="13620" y="20566"/>
                        <a:pt x="13593" y="20719"/>
                        <a:pt x="13886" y="20987"/>
                      </a:cubicBezTo>
                      <a:cubicBezTo>
                        <a:pt x="13912" y="21140"/>
                        <a:pt x="13966" y="21294"/>
                        <a:pt x="13992" y="21447"/>
                      </a:cubicBezTo>
                      <a:cubicBezTo>
                        <a:pt x="14019" y="21600"/>
                        <a:pt x="13673" y="21294"/>
                        <a:pt x="13673" y="21294"/>
                      </a:cubicBezTo>
                      <a:cubicBezTo>
                        <a:pt x="13354" y="21600"/>
                        <a:pt x="13327" y="21102"/>
                        <a:pt x="13088" y="20834"/>
                      </a:cubicBezTo>
                      <a:cubicBezTo>
                        <a:pt x="12981" y="20719"/>
                        <a:pt x="12768" y="20528"/>
                        <a:pt x="12768" y="20528"/>
                      </a:cubicBezTo>
                      <a:cubicBezTo>
                        <a:pt x="12529" y="19991"/>
                        <a:pt x="12609" y="20260"/>
                        <a:pt x="12502" y="19838"/>
                      </a:cubicBezTo>
                      <a:cubicBezTo>
                        <a:pt x="12423" y="18804"/>
                        <a:pt x="12263" y="17081"/>
                        <a:pt x="11598" y="16468"/>
                      </a:cubicBezTo>
                      <a:cubicBezTo>
                        <a:pt x="11385" y="16583"/>
                        <a:pt x="11305" y="16583"/>
                        <a:pt x="11226" y="16238"/>
                      </a:cubicBezTo>
                      <a:cubicBezTo>
                        <a:pt x="11359" y="15472"/>
                        <a:pt x="11492" y="14668"/>
                        <a:pt x="11651" y="13940"/>
                      </a:cubicBezTo>
                      <a:cubicBezTo>
                        <a:pt x="11598" y="13136"/>
                        <a:pt x="11465" y="12638"/>
                        <a:pt x="11332" y="11872"/>
                      </a:cubicBezTo>
                      <a:cubicBezTo>
                        <a:pt x="11412" y="11566"/>
                        <a:pt x="11305" y="11489"/>
                        <a:pt x="11226" y="11183"/>
                      </a:cubicBezTo>
                      <a:cubicBezTo>
                        <a:pt x="11279" y="10800"/>
                        <a:pt x="11385" y="10609"/>
                        <a:pt x="11226" y="10264"/>
                      </a:cubicBezTo>
                      <a:cubicBezTo>
                        <a:pt x="11172" y="10302"/>
                        <a:pt x="11119" y="10302"/>
                        <a:pt x="11066" y="10340"/>
                      </a:cubicBezTo>
                      <a:cubicBezTo>
                        <a:pt x="11013" y="10417"/>
                        <a:pt x="11013" y="10532"/>
                        <a:pt x="10960" y="10570"/>
                      </a:cubicBezTo>
                      <a:cubicBezTo>
                        <a:pt x="10853" y="10647"/>
                        <a:pt x="10640" y="10723"/>
                        <a:pt x="10640" y="10723"/>
                      </a:cubicBezTo>
                      <a:cubicBezTo>
                        <a:pt x="10481" y="10494"/>
                        <a:pt x="10348" y="10494"/>
                        <a:pt x="10268" y="10187"/>
                      </a:cubicBezTo>
                      <a:cubicBezTo>
                        <a:pt x="10401" y="9613"/>
                        <a:pt x="10082" y="7889"/>
                        <a:pt x="9683" y="7506"/>
                      </a:cubicBezTo>
                      <a:cubicBezTo>
                        <a:pt x="9497" y="7123"/>
                        <a:pt x="9523" y="6970"/>
                        <a:pt x="9576" y="6511"/>
                      </a:cubicBezTo>
                      <a:cubicBezTo>
                        <a:pt x="9523" y="6128"/>
                        <a:pt x="9470" y="5630"/>
                        <a:pt x="9204" y="5515"/>
                      </a:cubicBezTo>
                      <a:cubicBezTo>
                        <a:pt x="9124" y="5898"/>
                        <a:pt x="8991" y="6128"/>
                        <a:pt x="8778" y="6357"/>
                      </a:cubicBezTo>
                      <a:cubicBezTo>
                        <a:pt x="8592" y="6281"/>
                        <a:pt x="8193" y="6128"/>
                        <a:pt x="8193" y="6128"/>
                      </a:cubicBezTo>
                      <a:cubicBezTo>
                        <a:pt x="7874" y="6204"/>
                        <a:pt x="7900" y="6357"/>
                        <a:pt x="7661" y="6587"/>
                      </a:cubicBezTo>
                      <a:cubicBezTo>
                        <a:pt x="7555" y="7085"/>
                        <a:pt x="7501" y="7315"/>
                        <a:pt x="7129" y="7506"/>
                      </a:cubicBezTo>
                      <a:cubicBezTo>
                        <a:pt x="7023" y="7660"/>
                        <a:pt x="6464" y="8847"/>
                        <a:pt x="6437" y="8885"/>
                      </a:cubicBezTo>
                      <a:cubicBezTo>
                        <a:pt x="6145" y="9153"/>
                        <a:pt x="5719" y="9460"/>
                        <a:pt x="5480" y="9804"/>
                      </a:cubicBezTo>
                      <a:cubicBezTo>
                        <a:pt x="5373" y="9957"/>
                        <a:pt x="5320" y="10149"/>
                        <a:pt x="5214" y="10264"/>
                      </a:cubicBezTo>
                      <a:cubicBezTo>
                        <a:pt x="5161" y="10302"/>
                        <a:pt x="5107" y="10302"/>
                        <a:pt x="5054" y="10340"/>
                      </a:cubicBezTo>
                      <a:cubicBezTo>
                        <a:pt x="5001" y="10379"/>
                        <a:pt x="4948" y="10417"/>
                        <a:pt x="4895" y="10494"/>
                      </a:cubicBezTo>
                      <a:cubicBezTo>
                        <a:pt x="4788" y="10647"/>
                        <a:pt x="4575" y="10953"/>
                        <a:pt x="4575" y="10953"/>
                      </a:cubicBezTo>
                      <a:cubicBezTo>
                        <a:pt x="4442" y="11489"/>
                        <a:pt x="4389" y="12026"/>
                        <a:pt x="4256" y="12562"/>
                      </a:cubicBezTo>
                      <a:cubicBezTo>
                        <a:pt x="4203" y="12830"/>
                        <a:pt x="4150" y="13060"/>
                        <a:pt x="4097" y="13328"/>
                      </a:cubicBezTo>
                      <a:cubicBezTo>
                        <a:pt x="4070" y="13404"/>
                        <a:pt x="4043" y="13557"/>
                        <a:pt x="4043" y="13557"/>
                      </a:cubicBezTo>
                      <a:cubicBezTo>
                        <a:pt x="4043" y="13749"/>
                        <a:pt x="4150" y="14706"/>
                        <a:pt x="3884" y="15013"/>
                      </a:cubicBezTo>
                      <a:cubicBezTo>
                        <a:pt x="3751" y="15204"/>
                        <a:pt x="3405" y="15472"/>
                        <a:pt x="3405" y="15472"/>
                      </a:cubicBezTo>
                      <a:cubicBezTo>
                        <a:pt x="3325" y="15779"/>
                        <a:pt x="3245" y="16123"/>
                        <a:pt x="3033" y="16238"/>
                      </a:cubicBezTo>
                      <a:cubicBezTo>
                        <a:pt x="2660" y="16047"/>
                        <a:pt x="2580" y="15511"/>
                        <a:pt x="2500" y="15013"/>
                      </a:cubicBezTo>
                      <a:cubicBezTo>
                        <a:pt x="2288" y="13864"/>
                        <a:pt x="2181" y="12715"/>
                        <a:pt x="1915" y="11566"/>
                      </a:cubicBezTo>
                      <a:cubicBezTo>
                        <a:pt x="1889" y="10762"/>
                        <a:pt x="1862" y="10532"/>
                        <a:pt x="1756" y="9881"/>
                      </a:cubicBezTo>
                      <a:cubicBezTo>
                        <a:pt x="1756" y="9613"/>
                        <a:pt x="1809" y="8387"/>
                        <a:pt x="1702" y="7966"/>
                      </a:cubicBezTo>
                      <a:cubicBezTo>
                        <a:pt x="1862" y="7315"/>
                        <a:pt x="1756" y="6626"/>
                        <a:pt x="1915" y="5974"/>
                      </a:cubicBezTo>
                      <a:cubicBezTo>
                        <a:pt x="1756" y="5323"/>
                        <a:pt x="1596" y="6434"/>
                        <a:pt x="1490" y="6587"/>
                      </a:cubicBezTo>
                      <a:cubicBezTo>
                        <a:pt x="1410" y="6702"/>
                        <a:pt x="1170" y="6894"/>
                        <a:pt x="1170" y="6894"/>
                      </a:cubicBezTo>
                      <a:cubicBezTo>
                        <a:pt x="931" y="6779"/>
                        <a:pt x="745" y="6626"/>
                        <a:pt x="638" y="6204"/>
                      </a:cubicBezTo>
                      <a:cubicBezTo>
                        <a:pt x="612" y="6051"/>
                        <a:pt x="532" y="5745"/>
                        <a:pt x="532" y="5745"/>
                      </a:cubicBezTo>
                      <a:cubicBezTo>
                        <a:pt x="798" y="5668"/>
                        <a:pt x="798" y="5477"/>
                        <a:pt x="1011" y="5285"/>
                      </a:cubicBezTo>
                      <a:cubicBezTo>
                        <a:pt x="931" y="4902"/>
                        <a:pt x="825" y="5094"/>
                        <a:pt x="638" y="5285"/>
                      </a:cubicBezTo>
                      <a:cubicBezTo>
                        <a:pt x="399" y="5170"/>
                        <a:pt x="399" y="5055"/>
                        <a:pt x="479" y="4749"/>
                      </a:cubicBezTo>
                      <a:cubicBezTo>
                        <a:pt x="293" y="4366"/>
                        <a:pt x="239" y="3868"/>
                        <a:pt x="0" y="3523"/>
                      </a:cubicBezTo>
                      <a:lnTo>
                        <a:pt x="2022" y="0"/>
                      </a:lnTo>
                      <a:lnTo>
                        <a:pt x="21228" y="230"/>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89" name="Shape"/>
                <p:cNvSpPr/>
                <p:nvPr/>
              </p:nvSpPr>
              <p:spPr>
                <a:xfrm>
                  <a:off x="1385015" y="628972"/>
                  <a:ext cx="38641" cy="64169"/>
                </a:xfrm>
                <a:custGeom>
                  <a:avLst/>
                  <a:gdLst/>
                  <a:ahLst/>
                  <a:cxnLst>
                    <a:cxn ang="0">
                      <a:pos x="wd2" y="hd2"/>
                    </a:cxn>
                    <a:cxn ang="5400000">
                      <a:pos x="wd2" y="hd2"/>
                    </a:cxn>
                    <a:cxn ang="10800000">
                      <a:pos x="wd2" y="hd2"/>
                    </a:cxn>
                    <a:cxn ang="16200000">
                      <a:pos x="wd2" y="hd2"/>
                    </a:cxn>
                  </a:cxnLst>
                  <a:rect l="0" t="0" r="r" b="b"/>
                  <a:pathLst>
                    <a:path w="19455" h="21168" extrusionOk="0">
                      <a:moveTo>
                        <a:pt x="3014" y="2363"/>
                      </a:moveTo>
                      <a:cubicBezTo>
                        <a:pt x="1507" y="76"/>
                        <a:pt x="4019" y="-432"/>
                        <a:pt x="8038" y="330"/>
                      </a:cubicBezTo>
                      <a:cubicBezTo>
                        <a:pt x="11554" y="2872"/>
                        <a:pt x="13563" y="5667"/>
                        <a:pt x="18084" y="7954"/>
                      </a:cubicBezTo>
                      <a:cubicBezTo>
                        <a:pt x="21098" y="12782"/>
                        <a:pt x="19591" y="19389"/>
                        <a:pt x="9042" y="21168"/>
                      </a:cubicBezTo>
                      <a:cubicBezTo>
                        <a:pt x="2512" y="20152"/>
                        <a:pt x="2010" y="20152"/>
                        <a:pt x="0" y="17102"/>
                      </a:cubicBezTo>
                      <a:cubicBezTo>
                        <a:pt x="503" y="16340"/>
                        <a:pt x="-502" y="584"/>
                        <a:pt x="3014" y="236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0" name="Shape"/>
                <p:cNvSpPr/>
                <p:nvPr/>
              </p:nvSpPr>
              <p:spPr>
                <a:xfrm>
                  <a:off x="1986495" y="407756"/>
                  <a:ext cx="37995" cy="52833"/>
                </a:xfrm>
                <a:custGeom>
                  <a:avLst/>
                  <a:gdLst/>
                  <a:ahLst/>
                  <a:cxnLst>
                    <a:cxn ang="0">
                      <a:pos x="wd2" y="hd2"/>
                    </a:cxn>
                    <a:cxn ang="5400000">
                      <a:pos x="wd2" y="hd2"/>
                    </a:cxn>
                    <a:cxn ang="10800000">
                      <a:pos x="wd2" y="hd2"/>
                    </a:cxn>
                    <a:cxn ang="16200000">
                      <a:pos x="wd2" y="hd2"/>
                    </a:cxn>
                  </a:cxnLst>
                  <a:rect l="0" t="0" r="r" b="b"/>
                  <a:pathLst>
                    <a:path w="20193" h="21060" extrusionOk="0">
                      <a:moveTo>
                        <a:pt x="5368" y="7633"/>
                      </a:moveTo>
                      <a:cubicBezTo>
                        <a:pt x="6350" y="3255"/>
                        <a:pt x="5859" y="1503"/>
                        <a:pt x="13222" y="44"/>
                      </a:cubicBezTo>
                      <a:cubicBezTo>
                        <a:pt x="15677" y="336"/>
                        <a:pt x="18622" y="-540"/>
                        <a:pt x="20095" y="628"/>
                      </a:cubicBezTo>
                      <a:cubicBezTo>
                        <a:pt x="20586" y="1211"/>
                        <a:pt x="19113" y="5590"/>
                        <a:pt x="18131" y="7049"/>
                      </a:cubicBezTo>
                      <a:cubicBezTo>
                        <a:pt x="14204" y="12011"/>
                        <a:pt x="13713" y="17849"/>
                        <a:pt x="5368" y="21060"/>
                      </a:cubicBezTo>
                      <a:cubicBezTo>
                        <a:pt x="950" y="20184"/>
                        <a:pt x="950" y="19309"/>
                        <a:pt x="2422" y="16974"/>
                      </a:cubicBezTo>
                      <a:cubicBezTo>
                        <a:pt x="1441" y="14055"/>
                        <a:pt x="-1014" y="12887"/>
                        <a:pt x="459" y="9968"/>
                      </a:cubicBezTo>
                      <a:cubicBezTo>
                        <a:pt x="950" y="8801"/>
                        <a:pt x="2913" y="6174"/>
                        <a:pt x="5368" y="763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1" name="Shape"/>
                <p:cNvSpPr/>
                <p:nvPr/>
              </p:nvSpPr>
              <p:spPr>
                <a:xfrm>
                  <a:off x="2099617" y="385332"/>
                  <a:ext cx="18065" cy="18063"/>
                </a:xfrm>
                <a:custGeom>
                  <a:avLst/>
                  <a:gdLst/>
                  <a:ahLst/>
                  <a:cxnLst>
                    <a:cxn ang="0">
                      <a:pos x="wd2" y="hd2"/>
                    </a:cxn>
                    <a:cxn ang="5400000">
                      <a:pos x="wd2" y="hd2"/>
                    </a:cxn>
                    <a:cxn ang="10800000">
                      <a:pos x="wd2" y="hd2"/>
                    </a:cxn>
                    <a:cxn ang="16200000">
                      <a:pos x="wd2" y="hd2"/>
                    </a:cxn>
                  </a:cxnLst>
                  <a:rect l="0" t="0" r="r" b="b"/>
                  <a:pathLst>
                    <a:path w="15068" h="14395" extrusionOk="0">
                      <a:moveTo>
                        <a:pt x="5618" y="4315"/>
                      </a:moveTo>
                      <a:cubicBezTo>
                        <a:pt x="17498" y="-7205"/>
                        <a:pt x="19658" y="7195"/>
                        <a:pt x="3458" y="14395"/>
                      </a:cubicBezTo>
                      <a:cubicBezTo>
                        <a:pt x="-1942" y="9355"/>
                        <a:pt x="-862" y="8635"/>
                        <a:pt x="5618" y="431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2" name="Shape"/>
                <p:cNvSpPr/>
                <p:nvPr/>
              </p:nvSpPr>
              <p:spPr>
                <a:xfrm>
                  <a:off x="0" y="164817"/>
                  <a:ext cx="975209" cy="799260"/>
                </a:xfrm>
                <a:custGeom>
                  <a:avLst/>
                  <a:gdLst/>
                  <a:ahLst/>
                  <a:cxnLst>
                    <a:cxn ang="0">
                      <a:pos x="wd2" y="hd2"/>
                    </a:cxn>
                    <a:cxn ang="5400000">
                      <a:pos x="wd2" y="hd2"/>
                    </a:cxn>
                    <a:cxn ang="10800000">
                      <a:pos x="wd2" y="hd2"/>
                    </a:cxn>
                    <a:cxn ang="16200000">
                      <a:pos x="wd2" y="hd2"/>
                    </a:cxn>
                  </a:cxnLst>
                  <a:rect l="0" t="0" r="r" b="b"/>
                  <a:pathLst>
                    <a:path w="21547" h="21600" extrusionOk="0">
                      <a:moveTo>
                        <a:pt x="13777" y="21561"/>
                      </a:moveTo>
                      <a:lnTo>
                        <a:pt x="15234" y="17994"/>
                      </a:lnTo>
                      <a:lnTo>
                        <a:pt x="14981" y="17412"/>
                      </a:lnTo>
                      <a:lnTo>
                        <a:pt x="15392" y="17489"/>
                      </a:lnTo>
                      <a:lnTo>
                        <a:pt x="15677" y="17102"/>
                      </a:lnTo>
                      <a:lnTo>
                        <a:pt x="15836" y="16016"/>
                      </a:lnTo>
                      <a:lnTo>
                        <a:pt x="15836" y="14387"/>
                      </a:lnTo>
                      <a:lnTo>
                        <a:pt x="9787" y="11130"/>
                      </a:lnTo>
                      <a:lnTo>
                        <a:pt x="9375" y="11944"/>
                      </a:lnTo>
                      <a:lnTo>
                        <a:pt x="8931" y="13418"/>
                      </a:lnTo>
                      <a:lnTo>
                        <a:pt x="12542" y="21600"/>
                      </a:lnTo>
                      <a:lnTo>
                        <a:pt x="9596" y="21561"/>
                      </a:lnTo>
                      <a:lnTo>
                        <a:pt x="9628" y="20786"/>
                      </a:lnTo>
                      <a:cubicBezTo>
                        <a:pt x="8995" y="20165"/>
                        <a:pt x="9375" y="19777"/>
                        <a:pt x="8931" y="19157"/>
                      </a:cubicBezTo>
                      <a:cubicBezTo>
                        <a:pt x="8741" y="18420"/>
                        <a:pt x="8456" y="18149"/>
                        <a:pt x="8013" y="17489"/>
                      </a:cubicBezTo>
                      <a:cubicBezTo>
                        <a:pt x="7886" y="17334"/>
                        <a:pt x="7760" y="17179"/>
                        <a:pt x="7665" y="17024"/>
                      </a:cubicBezTo>
                      <a:lnTo>
                        <a:pt x="7506" y="16753"/>
                      </a:lnTo>
                      <a:cubicBezTo>
                        <a:pt x="7506" y="16753"/>
                        <a:pt x="7760" y="16016"/>
                        <a:pt x="7760" y="16016"/>
                      </a:cubicBezTo>
                      <a:cubicBezTo>
                        <a:pt x="7823" y="15861"/>
                        <a:pt x="7918" y="15550"/>
                        <a:pt x="7918" y="15550"/>
                      </a:cubicBezTo>
                      <a:cubicBezTo>
                        <a:pt x="7886" y="15473"/>
                        <a:pt x="7823" y="15395"/>
                        <a:pt x="7823" y="15279"/>
                      </a:cubicBezTo>
                      <a:cubicBezTo>
                        <a:pt x="7855" y="15124"/>
                        <a:pt x="8013" y="14814"/>
                        <a:pt x="8013" y="14814"/>
                      </a:cubicBezTo>
                      <a:cubicBezTo>
                        <a:pt x="7696" y="14348"/>
                        <a:pt x="7506" y="14387"/>
                        <a:pt x="6968" y="14542"/>
                      </a:cubicBezTo>
                      <a:cubicBezTo>
                        <a:pt x="6873" y="14387"/>
                        <a:pt x="6651" y="14310"/>
                        <a:pt x="6556" y="14154"/>
                      </a:cubicBezTo>
                      <a:cubicBezTo>
                        <a:pt x="5859" y="13069"/>
                        <a:pt x="6841" y="14077"/>
                        <a:pt x="6144" y="13418"/>
                      </a:cubicBezTo>
                      <a:cubicBezTo>
                        <a:pt x="5289" y="13534"/>
                        <a:pt x="5669" y="13418"/>
                        <a:pt x="4941" y="13650"/>
                      </a:cubicBezTo>
                      <a:cubicBezTo>
                        <a:pt x="4846" y="13689"/>
                        <a:pt x="4687" y="13728"/>
                        <a:pt x="4687" y="13728"/>
                      </a:cubicBezTo>
                      <a:cubicBezTo>
                        <a:pt x="4624" y="13805"/>
                        <a:pt x="4592" y="13922"/>
                        <a:pt x="4497" y="13999"/>
                      </a:cubicBezTo>
                      <a:cubicBezTo>
                        <a:pt x="4371" y="14077"/>
                        <a:pt x="3991" y="14154"/>
                        <a:pt x="3991" y="14154"/>
                      </a:cubicBezTo>
                      <a:cubicBezTo>
                        <a:pt x="3326" y="13728"/>
                        <a:pt x="3674" y="13767"/>
                        <a:pt x="2977" y="13999"/>
                      </a:cubicBezTo>
                      <a:cubicBezTo>
                        <a:pt x="2819" y="14038"/>
                        <a:pt x="2470" y="14154"/>
                        <a:pt x="2470" y="14154"/>
                      </a:cubicBezTo>
                      <a:cubicBezTo>
                        <a:pt x="1964" y="14852"/>
                        <a:pt x="1457" y="13418"/>
                        <a:pt x="1109" y="13069"/>
                      </a:cubicBezTo>
                      <a:cubicBezTo>
                        <a:pt x="1013" y="12797"/>
                        <a:pt x="760" y="12409"/>
                        <a:pt x="697" y="12099"/>
                      </a:cubicBezTo>
                      <a:cubicBezTo>
                        <a:pt x="633" y="11944"/>
                        <a:pt x="697" y="11750"/>
                        <a:pt x="602" y="11634"/>
                      </a:cubicBezTo>
                      <a:cubicBezTo>
                        <a:pt x="538" y="11517"/>
                        <a:pt x="412" y="11517"/>
                        <a:pt x="348" y="11440"/>
                      </a:cubicBezTo>
                      <a:cubicBezTo>
                        <a:pt x="95" y="10742"/>
                        <a:pt x="475" y="11866"/>
                        <a:pt x="158" y="10703"/>
                      </a:cubicBezTo>
                      <a:cubicBezTo>
                        <a:pt x="127" y="10548"/>
                        <a:pt x="0" y="10238"/>
                        <a:pt x="0" y="10238"/>
                      </a:cubicBezTo>
                      <a:cubicBezTo>
                        <a:pt x="95" y="9811"/>
                        <a:pt x="63" y="9617"/>
                        <a:pt x="412" y="9423"/>
                      </a:cubicBezTo>
                      <a:cubicBezTo>
                        <a:pt x="633" y="8570"/>
                        <a:pt x="538" y="8958"/>
                        <a:pt x="760" y="8260"/>
                      </a:cubicBezTo>
                      <a:cubicBezTo>
                        <a:pt x="823" y="8105"/>
                        <a:pt x="950" y="7756"/>
                        <a:pt x="950" y="7756"/>
                      </a:cubicBezTo>
                      <a:cubicBezTo>
                        <a:pt x="823" y="7446"/>
                        <a:pt x="760" y="7407"/>
                        <a:pt x="1013" y="7019"/>
                      </a:cubicBezTo>
                      <a:cubicBezTo>
                        <a:pt x="1140" y="6864"/>
                        <a:pt x="1362" y="6554"/>
                        <a:pt x="1362" y="6554"/>
                      </a:cubicBezTo>
                      <a:cubicBezTo>
                        <a:pt x="1172" y="6011"/>
                        <a:pt x="1140" y="5933"/>
                        <a:pt x="1615" y="5545"/>
                      </a:cubicBezTo>
                      <a:cubicBezTo>
                        <a:pt x="1774" y="5429"/>
                        <a:pt x="2122" y="5235"/>
                        <a:pt x="2122" y="5235"/>
                      </a:cubicBezTo>
                      <a:cubicBezTo>
                        <a:pt x="2312" y="5003"/>
                        <a:pt x="2375" y="4731"/>
                        <a:pt x="2565" y="4498"/>
                      </a:cubicBezTo>
                      <a:cubicBezTo>
                        <a:pt x="2819" y="4149"/>
                        <a:pt x="3230" y="4072"/>
                        <a:pt x="3579" y="3839"/>
                      </a:cubicBezTo>
                      <a:cubicBezTo>
                        <a:pt x="3959" y="3296"/>
                        <a:pt x="4719" y="2947"/>
                        <a:pt x="5289" y="2598"/>
                      </a:cubicBezTo>
                      <a:cubicBezTo>
                        <a:pt x="5511" y="2288"/>
                        <a:pt x="5543" y="1939"/>
                        <a:pt x="5954" y="1784"/>
                      </a:cubicBezTo>
                      <a:cubicBezTo>
                        <a:pt x="6271" y="1512"/>
                        <a:pt x="6588" y="1396"/>
                        <a:pt x="6968" y="1163"/>
                      </a:cubicBezTo>
                      <a:cubicBezTo>
                        <a:pt x="7063" y="1086"/>
                        <a:pt x="7221" y="969"/>
                        <a:pt x="7221" y="969"/>
                      </a:cubicBezTo>
                      <a:cubicBezTo>
                        <a:pt x="7506" y="620"/>
                        <a:pt x="7760" y="388"/>
                        <a:pt x="8171" y="233"/>
                      </a:cubicBezTo>
                      <a:cubicBezTo>
                        <a:pt x="8520" y="1202"/>
                        <a:pt x="9533" y="233"/>
                        <a:pt x="10135" y="155"/>
                      </a:cubicBezTo>
                      <a:cubicBezTo>
                        <a:pt x="10578" y="116"/>
                        <a:pt x="11053" y="116"/>
                        <a:pt x="11497" y="78"/>
                      </a:cubicBezTo>
                      <a:cubicBezTo>
                        <a:pt x="11687" y="116"/>
                        <a:pt x="11909" y="194"/>
                        <a:pt x="12099" y="155"/>
                      </a:cubicBezTo>
                      <a:cubicBezTo>
                        <a:pt x="12257" y="155"/>
                        <a:pt x="12605" y="0"/>
                        <a:pt x="12605" y="0"/>
                      </a:cubicBezTo>
                      <a:cubicBezTo>
                        <a:pt x="13144" y="310"/>
                        <a:pt x="12859" y="620"/>
                        <a:pt x="12669" y="1163"/>
                      </a:cubicBezTo>
                      <a:cubicBezTo>
                        <a:pt x="12605" y="1318"/>
                        <a:pt x="12162" y="1318"/>
                        <a:pt x="12162" y="1318"/>
                      </a:cubicBezTo>
                      <a:cubicBezTo>
                        <a:pt x="12004" y="1823"/>
                        <a:pt x="12605" y="1978"/>
                        <a:pt x="13017" y="2133"/>
                      </a:cubicBezTo>
                      <a:cubicBezTo>
                        <a:pt x="13270" y="2792"/>
                        <a:pt x="13334" y="3064"/>
                        <a:pt x="14030" y="3257"/>
                      </a:cubicBezTo>
                      <a:cubicBezTo>
                        <a:pt x="14601" y="2753"/>
                        <a:pt x="13777" y="2521"/>
                        <a:pt x="14822" y="2210"/>
                      </a:cubicBezTo>
                      <a:cubicBezTo>
                        <a:pt x="15266" y="2366"/>
                        <a:pt x="15361" y="2715"/>
                        <a:pt x="15741" y="2870"/>
                      </a:cubicBezTo>
                      <a:cubicBezTo>
                        <a:pt x="15994" y="2947"/>
                        <a:pt x="16248" y="3025"/>
                        <a:pt x="16501" y="3102"/>
                      </a:cubicBezTo>
                      <a:cubicBezTo>
                        <a:pt x="16596" y="3141"/>
                        <a:pt x="16754" y="3180"/>
                        <a:pt x="16754" y="3180"/>
                      </a:cubicBezTo>
                      <a:cubicBezTo>
                        <a:pt x="17324" y="3025"/>
                        <a:pt x="17324" y="2947"/>
                        <a:pt x="17799" y="3257"/>
                      </a:cubicBezTo>
                      <a:cubicBezTo>
                        <a:pt x="17926" y="3684"/>
                        <a:pt x="17894" y="3335"/>
                        <a:pt x="17704" y="3762"/>
                      </a:cubicBezTo>
                      <a:cubicBezTo>
                        <a:pt x="17641" y="3917"/>
                        <a:pt x="17546" y="4266"/>
                        <a:pt x="17546" y="4266"/>
                      </a:cubicBezTo>
                      <a:cubicBezTo>
                        <a:pt x="17609" y="5119"/>
                        <a:pt x="17609" y="6515"/>
                        <a:pt x="18116" y="7290"/>
                      </a:cubicBezTo>
                      <a:cubicBezTo>
                        <a:pt x="17989" y="7678"/>
                        <a:pt x="17863" y="8066"/>
                        <a:pt x="17799" y="8493"/>
                      </a:cubicBezTo>
                      <a:cubicBezTo>
                        <a:pt x="17863" y="8803"/>
                        <a:pt x="18021" y="9036"/>
                        <a:pt x="18116" y="9307"/>
                      </a:cubicBezTo>
                      <a:cubicBezTo>
                        <a:pt x="18148" y="9578"/>
                        <a:pt x="18116" y="9850"/>
                        <a:pt x="18211" y="10044"/>
                      </a:cubicBezTo>
                      <a:cubicBezTo>
                        <a:pt x="18274" y="10199"/>
                        <a:pt x="18845" y="10548"/>
                        <a:pt x="18971" y="10975"/>
                      </a:cubicBezTo>
                      <a:cubicBezTo>
                        <a:pt x="18813" y="11440"/>
                        <a:pt x="19098" y="11866"/>
                        <a:pt x="19573" y="12022"/>
                      </a:cubicBezTo>
                      <a:cubicBezTo>
                        <a:pt x="19953" y="11905"/>
                        <a:pt x="20206" y="11944"/>
                        <a:pt x="20428" y="11634"/>
                      </a:cubicBezTo>
                      <a:cubicBezTo>
                        <a:pt x="20903" y="11711"/>
                        <a:pt x="20998" y="11750"/>
                        <a:pt x="21283" y="11362"/>
                      </a:cubicBezTo>
                      <a:cubicBezTo>
                        <a:pt x="21378" y="11401"/>
                        <a:pt x="21505" y="11362"/>
                        <a:pt x="21537" y="11440"/>
                      </a:cubicBezTo>
                      <a:cubicBezTo>
                        <a:pt x="21600" y="11673"/>
                        <a:pt x="21347" y="12448"/>
                        <a:pt x="21283" y="12681"/>
                      </a:cubicBezTo>
                      <a:cubicBezTo>
                        <a:pt x="21157" y="13185"/>
                        <a:pt x="21252" y="12642"/>
                        <a:pt x="21030" y="13185"/>
                      </a:cubicBezTo>
                      <a:cubicBezTo>
                        <a:pt x="20650" y="13961"/>
                        <a:pt x="20460" y="14775"/>
                        <a:pt x="19668" y="15279"/>
                      </a:cubicBezTo>
                      <a:cubicBezTo>
                        <a:pt x="19446" y="15589"/>
                        <a:pt x="19288" y="15589"/>
                        <a:pt x="18971" y="15783"/>
                      </a:cubicBezTo>
                      <a:cubicBezTo>
                        <a:pt x="18686" y="16210"/>
                        <a:pt x="18338" y="16636"/>
                        <a:pt x="17958" y="17024"/>
                      </a:cubicBezTo>
                      <a:cubicBezTo>
                        <a:pt x="17736" y="17606"/>
                        <a:pt x="17578" y="18226"/>
                        <a:pt x="17356" y="18808"/>
                      </a:cubicBezTo>
                      <a:cubicBezTo>
                        <a:pt x="17388" y="18963"/>
                        <a:pt x="17419" y="19079"/>
                        <a:pt x="17451" y="19234"/>
                      </a:cubicBezTo>
                      <a:cubicBezTo>
                        <a:pt x="17483" y="19390"/>
                        <a:pt x="17609" y="19700"/>
                        <a:pt x="17609" y="19700"/>
                      </a:cubicBezTo>
                      <a:cubicBezTo>
                        <a:pt x="17704" y="20320"/>
                        <a:pt x="17799" y="21173"/>
                        <a:pt x="18243" y="21600"/>
                      </a:cubicBezTo>
                      <a:lnTo>
                        <a:pt x="13777" y="21561"/>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3" name="Shape"/>
                <p:cNvSpPr/>
                <p:nvPr/>
              </p:nvSpPr>
              <p:spPr>
                <a:xfrm>
                  <a:off x="379306" y="549888"/>
                  <a:ext cx="368020" cy="414189"/>
                </a:xfrm>
                <a:custGeom>
                  <a:avLst/>
                  <a:gdLst/>
                  <a:ahLst/>
                  <a:cxnLst>
                    <a:cxn ang="0">
                      <a:pos x="wd2" y="hd2"/>
                    </a:cxn>
                    <a:cxn ang="5400000">
                      <a:pos x="wd2" y="hd2"/>
                    </a:cxn>
                    <a:cxn ang="10800000">
                      <a:pos x="wd2" y="hd2"/>
                    </a:cxn>
                    <a:cxn ang="16200000">
                      <a:pos x="wd2" y="hd2"/>
                    </a:cxn>
                  </a:cxnLst>
                  <a:rect l="0" t="0" r="r" b="b"/>
                  <a:pathLst>
                    <a:path w="21600" h="17929" extrusionOk="0">
                      <a:moveTo>
                        <a:pt x="20423" y="17929"/>
                      </a:moveTo>
                      <a:lnTo>
                        <a:pt x="19583" y="15066"/>
                      </a:lnTo>
                      <a:lnTo>
                        <a:pt x="18238" y="14256"/>
                      </a:lnTo>
                      <a:lnTo>
                        <a:pt x="18070" y="13074"/>
                      </a:lnTo>
                      <a:lnTo>
                        <a:pt x="17566" y="12140"/>
                      </a:lnTo>
                      <a:lnTo>
                        <a:pt x="17566" y="10584"/>
                      </a:lnTo>
                      <a:lnTo>
                        <a:pt x="17398" y="9650"/>
                      </a:lnTo>
                      <a:lnTo>
                        <a:pt x="19163" y="8903"/>
                      </a:lnTo>
                      <a:lnTo>
                        <a:pt x="21600" y="8592"/>
                      </a:lnTo>
                      <a:lnTo>
                        <a:pt x="21600" y="4795"/>
                      </a:lnTo>
                      <a:cubicBezTo>
                        <a:pt x="17566" y="3736"/>
                        <a:pt x="1093" y="-3671"/>
                        <a:pt x="4539" y="2305"/>
                      </a:cubicBezTo>
                      <a:cubicBezTo>
                        <a:pt x="3026" y="2927"/>
                        <a:pt x="4791" y="2367"/>
                        <a:pt x="2689" y="2429"/>
                      </a:cubicBezTo>
                      <a:cubicBezTo>
                        <a:pt x="2269" y="2492"/>
                        <a:pt x="1345" y="2678"/>
                        <a:pt x="1345" y="2678"/>
                      </a:cubicBezTo>
                      <a:lnTo>
                        <a:pt x="0" y="5604"/>
                      </a:lnTo>
                      <a:lnTo>
                        <a:pt x="7816" y="17867"/>
                      </a:lnTo>
                      <a:lnTo>
                        <a:pt x="20423" y="17929"/>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4" name="Shape"/>
                <p:cNvSpPr/>
                <p:nvPr/>
              </p:nvSpPr>
              <p:spPr>
                <a:xfrm>
                  <a:off x="1028190" y="840584"/>
                  <a:ext cx="18064" cy="19076"/>
                </a:xfrm>
                <a:custGeom>
                  <a:avLst/>
                  <a:gdLst/>
                  <a:ahLst/>
                  <a:cxnLst>
                    <a:cxn ang="0">
                      <a:pos x="wd2" y="hd2"/>
                    </a:cxn>
                    <a:cxn ang="5400000">
                      <a:pos x="wd2" y="hd2"/>
                    </a:cxn>
                    <a:cxn ang="10800000">
                      <a:pos x="wd2" y="hd2"/>
                    </a:cxn>
                    <a:cxn ang="16200000">
                      <a:pos x="wd2" y="hd2"/>
                    </a:cxn>
                  </a:cxnLst>
                  <a:rect l="0" t="0" r="r" b="b"/>
                  <a:pathLst>
                    <a:path w="16051" h="15207" extrusionOk="0">
                      <a:moveTo>
                        <a:pt x="2409" y="10446"/>
                      </a:moveTo>
                      <a:cubicBezTo>
                        <a:pt x="-5549" y="-1814"/>
                        <a:pt x="8093" y="-4149"/>
                        <a:pt x="16051" y="8110"/>
                      </a:cubicBezTo>
                      <a:cubicBezTo>
                        <a:pt x="10367" y="17451"/>
                        <a:pt x="14914" y="16867"/>
                        <a:pt x="2409" y="10446"/>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5" name="Shape"/>
                <p:cNvSpPr/>
                <p:nvPr/>
              </p:nvSpPr>
              <p:spPr>
                <a:xfrm>
                  <a:off x="1009207" y="576864"/>
                  <a:ext cx="18065" cy="18064"/>
                </a:xfrm>
                <a:custGeom>
                  <a:avLst/>
                  <a:gdLst/>
                  <a:ahLst/>
                  <a:cxnLst>
                    <a:cxn ang="0">
                      <a:pos x="wd2" y="hd2"/>
                    </a:cxn>
                    <a:cxn ang="5400000">
                      <a:pos x="wd2" y="hd2"/>
                    </a:cxn>
                    <a:cxn ang="10800000">
                      <a:pos x="wd2" y="hd2"/>
                    </a:cxn>
                    <a:cxn ang="16200000">
                      <a:pos x="wd2" y="hd2"/>
                    </a:cxn>
                  </a:cxnLst>
                  <a:rect l="0" t="0" r="r" b="b"/>
                  <a:pathLst>
                    <a:path w="16853" h="21600" extrusionOk="0">
                      <a:moveTo>
                        <a:pt x="8228" y="12960"/>
                      </a:moveTo>
                      <a:cubicBezTo>
                        <a:pt x="9210" y="8640"/>
                        <a:pt x="8228" y="0"/>
                        <a:pt x="12155" y="0"/>
                      </a:cubicBezTo>
                      <a:cubicBezTo>
                        <a:pt x="16082" y="0"/>
                        <a:pt x="18046" y="8640"/>
                        <a:pt x="16082" y="12960"/>
                      </a:cubicBezTo>
                      <a:cubicBezTo>
                        <a:pt x="14119" y="17280"/>
                        <a:pt x="8228" y="18360"/>
                        <a:pt x="4301" y="21600"/>
                      </a:cubicBezTo>
                      <a:cubicBezTo>
                        <a:pt x="-609" y="5400"/>
                        <a:pt x="-3554" y="6480"/>
                        <a:pt x="8228" y="1296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6" name="Shape"/>
                <p:cNvSpPr/>
                <p:nvPr/>
              </p:nvSpPr>
              <p:spPr>
                <a:xfrm>
                  <a:off x="124863" y="265041"/>
                  <a:ext cx="37517" cy="19442"/>
                </a:xfrm>
                <a:custGeom>
                  <a:avLst/>
                  <a:gdLst/>
                  <a:ahLst/>
                  <a:cxnLst>
                    <a:cxn ang="0">
                      <a:pos x="wd2" y="hd2"/>
                    </a:cxn>
                    <a:cxn ang="5400000">
                      <a:pos x="wd2" y="hd2"/>
                    </a:cxn>
                    <a:cxn ang="10800000">
                      <a:pos x="wd2" y="hd2"/>
                    </a:cxn>
                    <a:cxn ang="16200000">
                      <a:pos x="wd2" y="hd2"/>
                    </a:cxn>
                  </a:cxnLst>
                  <a:rect l="0" t="0" r="r" b="b"/>
                  <a:pathLst>
                    <a:path w="14356" h="18598" extrusionOk="0">
                      <a:moveTo>
                        <a:pt x="5377" y="9958"/>
                      </a:moveTo>
                      <a:cubicBezTo>
                        <a:pt x="-3718" y="4198"/>
                        <a:pt x="-307" y="-3002"/>
                        <a:pt x="8408" y="1318"/>
                      </a:cubicBezTo>
                      <a:cubicBezTo>
                        <a:pt x="13714" y="7798"/>
                        <a:pt x="17882" y="13558"/>
                        <a:pt x="9924" y="18598"/>
                      </a:cubicBezTo>
                      <a:cubicBezTo>
                        <a:pt x="4240" y="14998"/>
                        <a:pt x="5377" y="18598"/>
                        <a:pt x="5377" y="995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7" name="Shape"/>
                <p:cNvSpPr/>
                <p:nvPr/>
              </p:nvSpPr>
              <p:spPr>
                <a:xfrm>
                  <a:off x="797956" y="54186"/>
                  <a:ext cx="665086" cy="526066"/>
                </a:xfrm>
                <a:custGeom>
                  <a:avLst/>
                  <a:gdLst/>
                  <a:ahLst/>
                  <a:cxnLst>
                    <a:cxn ang="0">
                      <a:pos x="wd2" y="hd2"/>
                    </a:cxn>
                    <a:cxn ang="5400000">
                      <a:pos x="wd2" y="hd2"/>
                    </a:cxn>
                    <a:cxn ang="10800000">
                      <a:pos x="wd2" y="hd2"/>
                    </a:cxn>
                    <a:cxn ang="16200000">
                      <a:pos x="wd2" y="hd2"/>
                    </a:cxn>
                  </a:cxnLst>
                  <a:rect l="0" t="0" r="r" b="b"/>
                  <a:pathLst>
                    <a:path w="21569" h="21600" extrusionOk="0">
                      <a:moveTo>
                        <a:pt x="16831" y="14276"/>
                      </a:moveTo>
                      <a:lnTo>
                        <a:pt x="14712" y="14400"/>
                      </a:lnTo>
                      <a:lnTo>
                        <a:pt x="13714" y="14028"/>
                      </a:lnTo>
                      <a:lnTo>
                        <a:pt x="12218" y="14028"/>
                      </a:lnTo>
                      <a:cubicBezTo>
                        <a:pt x="11346" y="13903"/>
                        <a:pt x="11190" y="13779"/>
                        <a:pt x="10473" y="13531"/>
                      </a:cubicBezTo>
                      <a:cubicBezTo>
                        <a:pt x="10442" y="13407"/>
                        <a:pt x="10255" y="12817"/>
                        <a:pt x="10099" y="12786"/>
                      </a:cubicBezTo>
                      <a:cubicBezTo>
                        <a:pt x="9850" y="12755"/>
                        <a:pt x="9351" y="13034"/>
                        <a:pt x="9351" y="13034"/>
                      </a:cubicBezTo>
                      <a:cubicBezTo>
                        <a:pt x="8977" y="12786"/>
                        <a:pt x="8603" y="12662"/>
                        <a:pt x="8229" y="12414"/>
                      </a:cubicBezTo>
                      <a:cubicBezTo>
                        <a:pt x="7824" y="11793"/>
                        <a:pt x="7948" y="11048"/>
                        <a:pt x="7231" y="10800"/>
                      </a:cubicBezTo>
                      <a:cubicBezTo>
                        <a:pt x="6733" y="11545"/>
                        <a:pt x="6857" y="12166"/>
                        <a:pt x="7356" y="12910"/>
                      </a:cubicBezTo>
                      <a:cubicBezTo>
                        <a:pt x="7263" y="13283"/>
                        <a:pt x="7075" y="13810"/>
                        <a:pt x="7356" y="13779"/>
                      </a:cubicBezTo>
                      <a:cubicBezTo>
                        <a:pt x="7668" y="13748"/>
                        <a:pt x="8104" y="13283"/>
                        <a:pt x="8104" y="13283"/>
                      </a:cubicBezTo>
                      <a:cubicBezTo>
                        <a:pt x="8011" y="13966"/>
                        <a:pt x="7543" y="14741"/>
                        <a:pt x="8353" y="15021"/>
                      </a:cubicBezTo>
                      <a:cubicBezTo>
                        <a:pt x="8603" y="14866"/>
                        <a:pt x="8946" y="14772"/>
                        <a:pt x="9101" y="14524"/>
                      </a:cubicBezTo>
                      <a:cubicBezTo>
                        <a:pt x="9382" y="14090"/>
                        <a:pt x="9413" y="13841"/>
                        <a:pt x="9850" y="13531"/>
                      </a:cubicBezTo>
                      <a:cubicBezTo>
                        <a:pt x="9787" y="13903"/>
                        <a:pt x="9507" y="14493"/>
                        <a:pt x="9974" y="14772"/>
                      </a:cubicBezTo>
                      <a:cubicBezTo>
                        <a:pt x="10192" y="14897"/>
                        <a:pt x="10722" y="15021"/>
                        <a:pt x="10722" y="15021"/>
                      </a:cubicBezTo>
                      <a:cubicBezTo>
                        <a:pt x="11875" y="14648"/>
                        <a:pt x="10785" y="16355"/>
                        <a:pt x="10348" y="16634"/>
                      </a:cubicBezTo>
                      <a:cubicBezTo>
                        <a:pt x="10255" y="16759"/>
                        <a:pt x="10224" y="16914"/>
                        <a:pt x="10099" y="17007"/>
                      </a:cubicBezTo>
                      <a:cubicBezTo>
                        <a:pt x="10005" y="17100"/>
                        <a:pt x="9818" y="17038"/>
                        <a:pt x="9725" y="17131"/>
                      </a:cubicBezTo>
                      <a:cubicBezTo>
                        <a:pt x="9320" y="17534"/>
                        <a:pt x="9943" y="17845"/>
                        <a:pt x="9101" y="18124"/>
                      </a:cubicBezTo>
                      <a:cubicBezTo>
                        <a:pt x="8883" y="18466"/>
                        <a:pt x="8447" y="18931"/>
                        <a:pt x="8104" y="19117"/>
                      </a:cubicBezTo>
                      <a:cubicBezTo>
                        <a:pt x="7886" y="19241"/>
                        <a:pt x="7605" y="19272"/>
                        <a:pt x="7356" y="19366"/>
                      </a:cubicBezTo>
                      <a:cubicBezTo>
                        <a:pt x="7231" y="19397"/>
                        <a:pt x="6982" y="19490"/>
                        <a:pt x="6982" y="19490"/>
                      </a:cubicBezTo>
                      <a:cubicBezTo>
                        <a:pt x="6670" y="20452"/>
                        <a:pt x="6577" y="20234"/>
                        <a:pt x="5361" y="20359"/>
                      </a:cubicBezTo>
                      <a:cubicBezTo>
                        <a:pt x="4333" y="20700"/>
                        <a:pt x="4083" y="21321"/>
                        <a:pt x="2992" y="21600"/>
                      </a:cubicBezTo>
                      <a:cubicBezTo>
                        <a:pt x="2369" y="21445"/>
                        <a:pt x="2307" y="21321"/>
                        <a:pt x="2494" y="20731"/>
                      </a:cubicBezTo>
                      <a:cubicBezTo>
                        <a:pt x="2369" y="20048"/>
                        <a:pt x="2213" y="19831"/>
                        <a:pt x="2369" y="19117"/>
                      </a:cubicBezTo>
                      <a:cubicBezTo>
                        <a:pt x="2244" y="18559"/>
                        <a:pt x="2182" y="18217"/>
                        <a:pt x="1870" y="17752"/>
                      </a:cubicBezTo>
                      <a:cubicBezTo>
                        <a:pt x="1777" y="17100"/>
                        <a:pt x="1559" y="16852"/>
                        <a:pt x="1372" y="16262"/>
                      </a:cubicBezTo>
                      <a:cubicBezTo>
                        <a:pt x="1590" y="15579"/>
                        <a:pt x="1777" y="15393"/>
                        <a:pt x="1496" y="14648"/>
                      </a:cubicBezTo>
                      <a:cubicBezTo>
                        <a:pt x="1403" y="14369"/>
                        <a:pt x="998" y="13903"/>
                        <a:pt x="998" y="13903"/>
                      </a:cubicBezTo>
                      <a:cubicBezTo>
                        <a:pt x="1278" y="13097"/>
                        <a:pt x="1278" y="12662"/>
                        <a:pt x="998" y="11793"/>
                      </a:cubicBezTo>
                      <a:cubicBezTo>
                        <a:pt x="1496" y="11452"/>
                        <a:pt x="1465" y="11234"/>
                        <a:pt x="1621" y="10676"/>
                      </a:cubicBezTo>
                      <a:cubicBezTo>
                        <a:pt x="1434" y="10148"/>
                        <a:pt x="1496" y="9559"/>
                        <a:pt x="998" y="10303"/>
                      </a:cubicBezTo>
                      <a:cubicBezTo>
                        <a:pt x="1216" y="10955"/>
                        <a:pt x="873" y="11607"/>
                        <a:pt x="499" y="12166"/>
                      </a:cubicBezTo>
                      <a:cubicBezTo>
                        <a:pt x="156" y="11172"/>
                        <a:pt x="281" y="10552"/>
                        <a:pt x="374" y="9434"/>
                      </a:cubicBezTo>
                      <a:cubicBezTo>
                        <a:pt x="1340" y="9745"/>
                        <a:pt x="1652" y="8969"/>
                        <a:pt x="2494" y="8690"/>
                      </a:cubicBezTo>
                      <a:cubicBezTo>
                        <a:pt x="2899" y="8100"/>
                        <a:pt x="2618" y="7510"/>
                        <a:pt x="3242" y="7076"/>
                      </a:cubicBezTo>
                      <a:cubicBezTo>
                        <a:pt x="3335" y="6828"/>
                        <a:pt x="3398" y="6579"/>
                        <a:pt x="3491" y="6331"/>
                      </a:cubicBezTo>
                      <a:cubicBezTo>
                        <a:pt x="3585" y="6083"/>
                        <a:pt x="2743" y="6083"/>
                        <a:pt x="2743" y="6083"/>
                      </a:cubicBezTo>
                      <a:cubicBezTo>
                        <a:pt x="2494" y="6859"/>
                        <a:pt x="1777" y="6548"/>
                        <a:pt x="1122" y="6331"/>
                      </a:cubicBezTo>
                      <a:cubicBezTo>
                        <a:pt x="998" y="6424"/>
                        <a:pt x="904" y="6610"/>
                        <a:pt x="748" y="6579"/>
                      </a:cubicBezTo>
                      <a:cubicBezTo>
                        <a:pt x="468" y="6517"/>
                        <a:pt x="0" y="6083"/>
                        <a:pt x="0" y="6083"/>
                      </a:cubicBezTo>
                      <a:cubicBezTo>
                        <a:pt x="94" y="5772"/>
                        <a:pt x="94" y="5400"/>
                        <a:pt x="250" y="5090"/>
                      </a:cubicBezTo>
                      <a:cubicBezTo>
                        <a:pt x="374" y="4810"/>
                        <a:pt x="748" y="4345"/>
                        <a:pt x="748" y="4345"/>
                      </a:cubicBezTo>
                      <a:cubicBezTo>
                        <a:pt x="-31" y="4097"/>
                        <a:pt x="748" y="3972"/>
                        <a:pt x="1122" y="3848"/>
                      </a:cubicBezTo>
                      <a:cubicBezTo>
                        <a:pt x="1777" y="4066"/>
                        <a:pt x="2307" y="3600"/>
                        <a:pt x="2992" y="3476"/>
                      </a:cubicBezTo>
                      <a:cubicBezTo>
                        <a:pt x="4177" y="2700"/>
                        <a:pt x="4925" y="3786"/>
                        <a:pt x="6109" y="4097"/>
                      </a:cubicBezTo>
                      <a:cubicBezTo>
                        <a:pt x="6359" y="4003"/>
                        <a:pt x="6608" y="3941"/>
                        <a:pt x="6857" y="3848"/>
                      </a:cubicBezTo>
                      <a:cubicBezTo>
                        <a:pt x="6982" y="3817"/>
                        <a:pt x="7013" y="4562"/>
                        <a:pt x="7231" y="3724"/>
                      </a:cubicBezTo>
                      <a:lnTo>
                        <a:pt x="7107" y="1986"/>
                      </a:lnTo>
                      <a:lnTo>
                        <a:pt x="6483" y="1241"/>
                      </a:lnTo>
                      <a:cubicBezTo>
                        <a:pt x="7543" y="652"/>
                        <a:pt x="7450" y="652"/>
                        <a:pt x="8104" y="0"/>
                      </a:cubicBezTo>
                      <a:cubicBezTo>
                        <a:pt x="9226" y="497"/>
                        <a:pt x="10348" y="993"/>
                        <a:pt x="11470" y="1490"/>
                      </a:cubicBezTo>
                      <a:cubicBezTo>
                        <a:pt x="11595" y="1552"/>
                        <a:pt x="11221" y="1366"/>
                        <a:pt x="11096" y="1366"/>
                      </a:cubicBezTo>
                      <a:cubicBezTo>
                        <a:pt x="10847" y="1397"/>
                        <a:pt x="10348" y="1614"/>
                        <a:pt x="10348" y="1614"/>
                      </a:cubicBezTo>
                      <a:cubicBezTo>
                        <a:pt x="10005" y="2110"/>
                        <a:pt x="9881" y="2203"/>
                        <a:pt x="10224" y="2731"/>
                      </a:cubicBezTo>
                      <a:cubicBezTo>
                        <a:pt x="9569" y="3693"/>
                        <a:pt x="10037" y="3662"/>
                        <a:pt x="10348" y="4593"/>
                      </a:cubicBezTo>
                      <a:cubicBezTo>
                        <a:pt x="9943" y="4872"/>
                        <a:pt x="9756" y="5183"/>
                        <a:pt x="9351" y="5462"/>
                      </a:cubicBezTo>
                      <a:cubicBezTo>
                        <a:pt x="9507" y="6610"/>
                        <a:pt x="9413" y="6610"/>
                        <a:pt x="10473" y="6828"/>
                      </a:cubicBezTo>
                      <a:cubicBezTo>
                        <a:pt x="11127" y="6703"/>
                        <a:pt x="11439" y="6641"/>
                        <a:pt x="11221" y="5959"/>
                      </a:cubicBezTo>
                      <a:cubicBezTo>
                        <a:pt x="11252" y="5493"/>
                        <a:pt x="11252" y="5028"/>
                        <a:pt x="11346" y="4593"/>
                      </a:cubicBezTo>
                      <a:cubicBezTo>
                        <a:pt x="11377" y="4438"/>
                        <a:pt x="11470" y="4128"/>
                        <a:pt x="11595" y="4221"/>
                      </a:cubicBezTo>
                      <a:cubicBezTo>
                        <a:pt x="11782" y="4345"/>
                        <a:pt x="11688" y="4624"/>
                        <a:pt x="11720" y="4841"/>
                      </a:cubicBezTo>
                      <a:cubicBezTo>
                        <a:pt x="12561" y="4562"/>
                        <a:pt x="12717" y="3600"/>
                        <a:pt x="12966" y="2855"/>
                      </a:cubicBezTo>
                      <a:cubicBezTo>
                        <a:pt x="13122" y="2359"/>
                        <a:pt x="14088" y="2297"/>
                        <a:pt x="14463" y="2234"/>
                      </a:cubicBezTo>
                      <a:cubicBezTo>
                        <a:pt x="14681" y="2855"/>
                        <a:pt x="14837" y="2886"/>
                        <a:pt x="15460" y="2731"/>
                      </a:cubicBezTo>
                      <a:cubicBezTo>
                        <a:pt x="15927" y="2421"/>
                        <a:pt x="16021" y="2297"/>
                        <a:pt x="15834" y="1738"/>
                      </a:cubicBezTo>
                      <a:cubicBezTo>
                        <a:pt x="16270" y="1428"/>
                        <a:pt x="16083" y="1428"/>
                        <a:pt x="16457" y="1614"/>
                      </a:cubicBezTo>
                      <a:lnTo>
                        <a:pt x="21569" y="2234"/>
                      </a:lnTo>
                      <a:lnTo>
                        <a:pt x="16831" y="14276"/>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8" name="Shape"/>
                <p:cNvSpPr/>
                <p:nvPr/>
              </p:nvSpPr>
              <p:spPr>
                <a:xfrm>
                  <a:off x="343182" y="13546"/>
                  <a:ext cx="1244996" cy="201442"/>
                </a:xfrm>
                <a:custGeom>
                  <a:avLst/>
                  <a:gdLst/>
                  <a:ahLst/>
                  <a:cxnLst>
                    <a:cxn ang="0">
                      <a:pos x="wd2" y="hd2"/>
                    </a:cxn>
                    <a:cxn ang="5400000">
                      <a:pos x="wd2" y="hd2"/>
                    </a:cxn>
                    <a:cxn ang="10800000">
                      <a:pos x="wd2" y="hd2"/>
                    </a:cxn>
                    <a:cxn ang="16200000">
                      <a:pos x="wd2" y="hd2"/>
                    </a:cxn>
                  </a:cxnLst>
                  <a:rect l="0" t="0" r="r" b="b"/>
                  <a:pathLst>
                    <a:path w="20153" h="20286" extrusionOk="0">
                      <a:moveTo>
                        <a:pt x="18421" y="12177"/>
                      </a:moveTo>
                      <a:cubicBezTo>
                        <a:pt x="18862" y="10438"/>
                        <a:pt x="21600" y="2030"/>
                        <a:pt x="19141" y="0"/>
                      </a:cubicBezTo>
                      <a:lnTo>
                        <a:pt x="3689" y="0"/>
                      </a:lnTo>
                      <a:cubicBezTo>
                        <a:pt x="3457" y="1740"/>
                        <a:pt x="3759" y="2609"/>
                        <a:pt x="3318" y="4204"/>
                      </a:cubicBezTo>
                      <a:cubicBezTo>
                        <a:pt x="3016" y="6379"/>
                        <a:pt x="3086" y="5654"/>
                        <a:pt x="2691" y="6958"/>
                      </a:cubicBezTo>
                      <a:cubicBezTo>
                        <a:pt x="2506" y="6668"/>
                        <a:pt x="2320" y="6379"/>
                        <a:pt x="2111" y="6089"/>
                      </a:cubicBezTo>
                      <a:cubicBezTo>
                        <a:pt x="2065" y="5944"/>
                        <a:pt x="1926" y="5799"/>
                        <a:pt x="1926" y="5799"/>
                      </a:cubicBezTo>
                      <a:cubicBezTo>
                        <a:pt x="1763" y="5799"/>
                        <a:pt x="1578" y="5654"/>
                        <a:pt x="1438" y="6089"/>
                      </a:cubicBezTo>
                      <a:cubicBezTo>
                        <a:pt x="1253" y="6523"/>
                        <a:pt x="1067" y="8843"/>
                        <a:pt x="882" y="9713"/>
                      </a:cubicBezTo>
                      <a:cubicBezTo>
                        <a:pt x="742" y="10293"/>
                        <a:pt x="626" y="10728"/>
                        <a:pt x="510" y="11162"/>
                      </a:cubicBezTo>
                      <a:cubicBezTo>
                        <a:pt x="371" y="11742"/>
                        <a:pt x="116" y="12467"/>
                        <a:pt x="116" y="12467"/>
                      </a:cubicBezTo>
                      <a:cubicBezTo>
                        <a:pt x="209" y="13772"/>
                        <a:pt x="162" y="14062"/>
                        <a:pt x="0" y="15221"/>
                      </a:cubicBezTo>
                      <a:cubicBezTo>
                        <a:pt x="394" y="15511"/>
                        <a:pt x="510" y="15511"/>
                        <a:pt x="371" y="17396"/>
                      </a:cubicBezTo>
                      <a:cubicBezTo>
                        <a:pt x="626" y="17686"/>
                        <a:pt x="1114" y="16816"/>
                        <a:pt x="1369" y="16671"/>
                      </a:cubicBezTo>
                      <a:cubicBezTo>
                        <a:pt x="1647" y="16236"/>
                        <a:pt x="1694" y="16961"/>
                        <a:pt x="1926" y="16091"/>
                      </a:cubicBezTo>
                      <a:cubicBezTo>
                        <a:pt x="2065" y="13917"/>
                        <a:pt x="1926" y="14497"/>
                        <a:pt x="2250" y="13917"/>
                      </a:cubicBezTo>
                      <a:cubicBezTo>
                        <a:pt x="2320" y="13627"/>
                        <a:pt x="2390" y="13482"/>
                        <a:pt x="2436" y="13047"/>
                      </a:cubicBezTo>
                      <a:cubicBezTo>
                        <a:pt x="2459" y="12757"/>
                        <a:pt x="2459" y="12322"/>
                        <a:pt x="2506" y="12177"/>
                      </a:cubicBezTo>
                      <a:cubicBezTo>
                        <a:pt x="2598" y="11597"/>
                        <a:pt x="3248" y="10003"/>
                        <a:pt x="3434" y="9713"/>
                      </a:cubicBezTo>
                      <a:cubicBezTo>
                        <a:pt x="3712" y="7538"/>
                        <a:pt x="3550" y="8118"/>
                        <a:pt x="3875" y="7538"/>
                      </a:cubicBezTo>
                      <a:cubicBezTo>
                        <a:pt x="4130" y="7973"/>
                        <a:pt x="4153" y="8988"/>
                        <a:pt x="4431" y="8408"/>
                      </a:cubicBezTo>
                      <a:cubicBezTo>
                        <a:pt x="4617" y="7538"/>
                        <a:pt x="4779" y="7393"/>
                        <a:pt x="4988" y="6668"/>
                      </a:cubicBezTo>
                      <a:cubicBezTo>
                        <a:pt x="5243" y="8408"/>
                        <a:pt x="5035" y="6668"/>
                        <a:pt x="5174" y="10003"/>
                      </a:cubicBezTo>
                      <a:cubicBezTo>
                        <a:pt x="5243" y="11452"/>
                        <a:pt x="5406" y="12322"/>
                        <a:pt x="5499" y="13627"/>
                      </a:cubicBezTo>
                      <a:cubicBezTo>
                        <a:pt x="5267" y="14497"/>
                        <a:pt x="5313" y="15077"/>
                        <a:pt x="5058" y="15511"/>
                      </a:cubicBezTo>
                      <a:cubicBezTo>
                        <a:pt x="4803" y="17396"/>
                        <a:pt x="4710" y="16381"/>
                        <a:pt x="4362" y="15801"/>
                      </a:cubicBezTo>
                      <a:cubicBezTo>
                        <a:pt x="4431" y="16961"/>
                        <a:pt x="4640" y="18411"/>
                        <a:pt x="4872" y="19136"/>
                      </a:cubicBezTo>
                      <a:cubicBezTo>
                        <a:pt x="5058" y="16526"/>
                        <a:pt x="4895" y="17686"/>
                        <a:pt x="5359" y="16381"/>
                      </a:cubicBezTo>
                      <a:cubicBezTo>
                        <a:pt x="5499" y="16091"/>
                        <a:pt x="5754" y="15221"/>
                        <a:pt x="5754" y="15221"/>
                      </a:cubicBezTo>
                      <a:cubicBezTo>
                        <a:pt x="5754" y="14497"/>
                        <a:pt x="5707" y="13627"/>
                        <a:pt x="5800" y="13047"/>
                      </a:cubicBezTo>
                      <a:cubicBezTo>
                        <a:pt x="5870" y="12757"/>
                        <a:pt x="5893" y="13917"/>
                        <a:pt x="5986" y="13917"/>
                      </a:cubicBezTo>
                      <a:cubicBezTo>
                        <a:pt x="6079" y="14062"/>
                        <a:pt x="6125" y="13627"/>
                        <a:pt x="6171" y="13337"/>
                      </a:cubicBezTo>
                      <a:cubicBezTo>
                        <a:pt x="6079" y="11887"/>
                        <a:pt x="5847" y="11162"/>
                        <a:pt x="5754" y="9713"/>
                      </a:cubicBezTo>
                      <a:cubicBezTo>
                        <a:pt x="5800" y="9133"/>
                        <a:pt x="5916" y="8408"/>
                        <a:pt x="5870" y="7828"/>
                      </a:cubicBezTo>
                      <a:cubicBezTo>
                        <a:pt x="5823" y="7248"/>
                        <a:pt x="5754" y="6089"/>
                        <a:pt x="5754" y="6089"/>
                      </a:cubicBezTo>
                      <a:cubicBezTo>
                        <a:pt x="5939" y="4639"/>
                        <a:pt x="6009" y="5074"/>
                        <a:pt x="6171" y="6379"/>
                      </a:cubicBezTo>
                      <a:cubicBezTo>
                        <a:pt x="6264" y="8118"/>
                        <a:pt x="6403" y="8843"/>
                        <a:pt x="6612" y="10293"/>
                      </a:cubicBezTo>
                      <a:cubicBezTo>
                        <a:pt x="6519" y="11742"/>
                        <a:pt x="6705" y="11887"/>
                        <a:pt x="6427" y="12757"/>
                      </a:cubicBezTo>
                      <a:cubicBezTo>
                        <a:pt x="6079" y="15366"/>
                        <a:pt x="6450" y="12032"/>
                        <a:pt x="6357" y="14642"/>
                      </a:cubicBezTo>
                      <a:cubicBezTo>
                        <a:pt x="6357" y="15221"/>
                        <a:pt x="6218" y="15801"/>
                        <a:pt x="6171" y="16381"/>
                      </a:cubicBezTo>
                      <a:cubicBezTo>
                        <a:pt x="6264" y="17686"/>
                        <a:pt x="6218" y="18121"/>
                        <a:pt x="6055" y="19136"/>
                      </a:cubicBezTo>
                      <a:cubicBezTo>
                        <a:pt x="6218" y="21600"/>
                        <a:pt x="6543" y="19426"/>
                        <a:pt x="6867" y="18846"/>
                      </a:cubicBezTo>
                      <a:cubicBezTo>
                        <a:pt x="6937" y="17686"/>
                        <a:pt x="6844" y="17251"/>
                        <a:pt x="6937" y="16091"/>
                      </a:cubicBezTo>
                      <a:cubicBezTo>
                        <a:pt x="6867" y="15221"/>
                        <a:pt x="6682" y="14062"/>
                        <a:pt x="6937" y="13337"/>
                      </a:cubicBezTo>
                      <a:cubicBezTo>
                        <a:pt x="7030" y="13047"/>
                        <a:pt x="7308" y="12757"/>
                        <a:pt x="7308" y="12757"/>
                      </a:cubicBezTo>
                      <a:cubicBezTo>
                        <a:pt x="7563" y="13192"/>
                        <a:pt x="7540" y="13772"/>
                        <a:pt x="7679" y="14932"/>
                      </a:cubicBezTo>
                      <a:cubicBezTo>
                        <a:pt x="7865" y="12177"/>
                        <a:pt x="7679" y="13047"/>
                        <a:pt x="8376" y="13337"/>
                      </a:cubicBezTo>
                      <a:cubicBezTo>
                        <a:pt x="8236" y="11017"/>
                        <a:pt x="8468" y="11017"/>
                        <a:pt x="8863" y="10583"/>
                      </a:cubicBezTo>
                      <a:cubicBezTo>
                        <a:pt x="8886" y="10293"/>
                        <a:pt x="8979" y="8263"/>
                        <a:pt x="9118" y="7828"/>
                      </a:cubicBezTo>
                      <a:cubicBezTo>
                        <a:pt x="9234" y="7538"/>
                        <a:pt x="9489" y="7248"/>
                        <a:pt x="9489" y="7248"/>
                      </a:cubicBezTo>
                      <a:cubicBezTo>
                        <a:pt x="9976" y="7828"/>
                        <a:pt x="9582" y="8408"/>
                        <a:pt x="10000" y="9133"/>
                      </a:cubicBezTo>
                      <a:cubicBezTo>
                        <a:pt x="10046" y="8843"/>
                        <a:pt x="10092" y="8263"/>
                        <a:pt x="10185" y="8118"/>
                      </a:cubicBezTo>
                      <a:cubicBezTo>
                        <a:pt x="10324" y="7973"/>
                        <a:pt x="10487" y="8843"/>
                        <a:pt x="10603" y="8408"/>
                      </a:cubicBezTo>
                      <a:cubicBezTo>
                        <a:pt x="10696" y="8263"/>
                        <a:pt x="10603" y="7538"/>
                        <a:pt x="10556" y="7248"/>
                      </a:cubicBezTo>
                      <a:cubicBezTo>
                        <a:pt x="10464" y="6813"/>
                        <a:pt x="10301" y="6813"/>
                        <a:pt x="10185" y="6668"/>
                      </a:cubicBezTo>
                      <a:cubicBezTo>
                        <a:pt x="10116" y="6523"/>
                        <a:pt x="10000" y="6379"/>
                        <a:pt x="10000" y="6379"/>
                      </a:cubicBezTo>
                      <a:cubicBezTo>
                        <a:pt x="10208" y="5509"/>
                        <a:pt x="10278" y="5219"/>
                        <a:pt x="10556" y="5799"/>
                      </a:cubicBezTo>
                      <a:cubicBezTo>
                        <a:pt x="10696" y="5509"/>
                        <a:pt x="10835" y="5074"/>
                        <a:pt x="10997" y="5074"/>
                      </a:cubicBezTo>
                      <a:cubicBezTo>
                        <a:pt x="11206" y="5219"/>
                        <a:pt x="11856" y="6234"/>
                        <a:pt x="12041" y="6668"/>
                      </a:cubicBezTo>
                      <a:cubicBezTo>
                        <a:pt x="12227" y="7103"/>
                        <a:pt x="12621" y="7828"/>
                        <a:pt x="12621" y="7828"/>
                      </a:cubicBezTo>
                      <a:cubicBezTo>
                        <a:pt x="12714" y="7828"/>
                        <a:pt x="12992" y="7538"/>
                        <a:pt x="13108" y="7248"/>
                      </a:cubicBezTo>
                      <a:cubicBezTo>
                        <a:pt x="13224" y="6813"/>
                        <a:pt x="13480" y="6089"/>
                        <a:pt x="13480" y="6089"/>
                      </a:cubicBezTo>
                      <a:cubicBezTo>
                        <a:pt x="13573" y="6089"/>
                        <a:pt x="13874" y="6379"/>
                        <a:pt x="13921" y="6958"/>
                      </a:cubicBezTo>
                      <a:cubicBezTo>
                        <a:pt x="13990" y="7973"/>
                        <a:pt x="13665" y="8843"/>
                        <a:pt x="13549" y="9133"/>
                      </a:cubicBezTo>
                      <a:cubicBezTo>
                        <a:pt x="13364" y="10003"/>
                        <a:pt x="13178" y="10003"/>
                        <a:pt x="13108" y="11162"/>
                      </a:cubicBezTo>
                      <a:cubicBezTo>
                        <a:pt x="13178" y="12467"/>
                        <a:pt x="13085" y="13337"/>
                        <a:pt x="13178" y="14642"/>
                      </a:cubicBezTo>
                      <a:cubicBezTo>
                        <a:pt x="13317" y="13482"/>
                        <a:pt x="13387" y="13192"/>
                        <a:pt x="13665" y="13627"/>
                      </a:cubicBezTo>
                      <a:cubicBezTo>
                        <a:pt x="13805" y="15656"/>
                        <a:pt x="13967" y="13482"/>
                        <a:pt x="14176" y="12757"/>
                      </a:cubicBezTo>
                      <a:cubicBezTo>
                        <a:pt x="14222" y="12467"/>
                        <a:pt x="14222" y="12032"/>
                        <a:pt x="14292" y="11887"/>
                      </a:cubicBezTo>
                      <a:cubicBezTo>
                        <a:pt x="14338" y="11597"/>
                        <a:pt x="14431" y="11742"/>
                        <a:pt x="14477" y="11597"/>
                      </a:cubicBezTo>
                      <a:cubicBezTo>
                        <a:pt x="14524" y="11307"/>
                        <a:pt x="14524" y="10872"/>
                        <a:pt x="14547" y="10583"/>
                      </a:cubicBezTo>
                      <a:cubicBezTo>
                        <a:pt x="14663" y="9423"/>
                        <a:pt x="14802" y="9133"/>
                        <a:pt x="15034" y="8843"/>
                      </a:cubicBezTo>
                      <a:cubicBezTo>
                        <a:pt x="15405" y="8988"/>
                        <a:pt x="15869" y="10003"/>
                        <a:pt x="16241" y="10003"/>
                      </a:cubicBezTo>
                      <a:lnTo>
                        <a:pt x="18421" y="12177"/>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199" name="Shape"/>
                <p:cNvSpPr/>
                <p:nvPr/>
              </p:nvSpPr>
              <p:spPr>
                <a:xfrm>
                  <a:off x="616791" y="92568"/>
                  <a:ext cx="26677" cy="21075"/>
                </a:xfrm>
                <a:custGeom>
                  <a:avLst/>
                  <a:gdLst/>
                  <a:ahLst/>
                  <a:cxnLst>
                    <a:cxn ang="0">
                      <a:pos x="wd2" y="hd2"/>
                    </a:cxn>
                    <a:cxn ang="5400000">
                      <a:pos x="wd2" y="hd2"/>
                    </a:cxn>
                    <a:cxn ang="10800000">
                      <a:pos x="wd2" y="hd2"/>
                    </a:cxn>
                    <a:cxn ang="16200000">
                      <a:pos x="wd2" y="hd2"/>
                    </a:cxn>
                  </a:cxnLst>
                  <a:rect l="0" t="0" r="r" b="b"/>
                  <a:pathLst>
                    <a:path w="19630" h="20160" extrusionOk="0">
                      <a:moveTo>
                        <a:pt x="120" y="20160"/>
                      </a:moveTo>
                      <a:cubicBezTo>
                        <a:pt x="3604" y="5760"/>
                        <a:pt x="6391" y="4320"/>
                        <a:pt x="19630" y="0"/>
                      </a:cubicBezTo>
                      <a:cubicBezTo>
                        <a:pt x="18236" y="3600"/>
                        <a:pt x="15449" y="15840"/>
                        <a:pt x="11269" y="17280"/>
                      </a:cubicBezTo>
                      <a:cubicBezTo>
                        <a:pt x="-1970" y="21600"/>
                        <a:pt x="120" y="6480"/>
                        <a:pt x="120" y="2016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0" name="Shape"/>
                <p:cNvSpPr/>
                <p:nvPr/>
              </p:nvSpPr>
              <p:spPr>
                <a:xfrm>
                  <a:off x="584007" y="124177"/>
                  <a:ext cx="34106" cy="24838"/>
                </a:xfrm>
                <a:custGeom>
                  <a:avLst/>
                  <a:gdLst/>
                  <a:ahLst/>
                  <a:cxnLst>
                    <a:cxn ang="0">
                      <a:pos x="wd2" y="hd2"/>
                    </a:cxn>
                    <a:cxn ang="5400000">
                      <a:pos x="wd2" y="hd2"/>
                    </a:cxn>
                    <a:cxn ang="10800000">
                      <a:pos x="wd2" y="hd2"/>
                    </a:cxn>
                    <a:cxn ang="16200000">
                      <a:pos x="wd2" y="hd2"/>
                    </a:cxn>
                  </a:cxnLst>
                  <a:rect l="0" t="0" r="r" b="b"/>
                  <a:pathLst>
                    <a:path w="17171" h="21600" extrusionOk="0">
                      <a:moveTo>
                        <a:pt x="1052" y="21600"/>
                      </a:moveTo>
                      <a:cubicBezTo>
                        <a:pt x="-1893" y="9450"/>
                        <a:pt x="1543" y="6750"/>
                        <a:pt x="8907" y="0"/>
                      </a:cubicBezTo>
                      <a:cubicBezTo>
                        <a:pt x="11362" y="675"/>
                        <a:pt x="15289" y="0"/>
                        <a:pt x="16762" y="2700"/>
                      </a:cubicBezTo>
                      <a:cubicBezTo>
                        <a:pt x="19707" y="8775"/>
                        <a:pt x="5962" y="21600"/>
                        <a:pt x="1052" y="216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1" name="Shape"/>
                <p:cNvSpPr/>
                <p:nvPr/>
              </p:nvSpPr>
              <p:spPr>
                <a:xfrm>
                  <a:off x="733813" y="215241"/>
                  <a:ext cx="37726" cy="18064"/>
                </a:xfrm>
                <a:custGeom>
                  <a:avLst/>
                  <a:gdLst/>
                  <a:ahLst/>
                  <a:cxnLst>
                    <a:cxn ang="0">
                      <a:pos x="wd2" y="hd2"/>
                    </a:cxn>
                    <a:cxn ang="5400000">
                      <a:pos x="wd2" y="hd2"/>
                    </a:cxn>
                    <a:cxn ang="10800000">
                      <a:pos x="wd2" y="hd2"/>
                    </a:cxn>
                    <a:cxn ang="16200000">
                      <a:pos x="wd2" y="hd2"/>
                    </a:cxn>
                  </a:cxnLst>
                  <a:rect l="0" t="0" r="r" b="b"/>
                  <a:pathLst>
                    <a:path w="11278" h="19200" extrusionOk="0">
                      <a:moveTo>
                        <a:pt x="6455" y="19200"/>
                      </a:moveTo>
                      <a:cubicBezTo>
                        <a:pt x="3044" y="14400"/>
                        <a:pt x="-4061" y="9600"/>
                        <a:pt x="3044" y="0"/>
                      </a:cubicBezTo>
                      <a:cubicBezTo>
                        <a:pt x="17539" y="8400"/>
                        <a:pt x="9013" y="-2400"/>
                        <a:pt x="6455" y="192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2" name="Shape"/>
                <p:cNvSpPr/>
                <p:nvPr/>
              </p:nvSpPr>
              <p:spPr>
                <a:xfrm>
                  <a:off x="844408" y="219121"/>
                  <a:ext cx="26569" cy="18064"/>
                </a:xfrm>
                <a:custGeom>
                  <a:avLst/>
                  <a:gdLst/>
                  <a:ahLst/>
                  <a:cxnLst>
                    <a:cxn ang="0">
                      <a:pos x="wd2" y="hd2"/>
                    </a:cxn>
                    <a:cxn ang="5400000">
                      <a:pos x="wd2" y="hd2"/>
                    </a:cxn>
                    <a:cxn ang="10800000">
                      <a:pos x="wd2" y="hd2"/>
                    </a:cxn>
                    <a:cxn ang="16200000">
                      <a:pos x="wd2" y="hd2"/>
                    </a:cxn>
                  </a:cxnLst>
                  <a:rect l="0" t="0" r="r" b="b"/>
                  <a:pathLst>
                    <a:path w="14120" h="9804" extrusionOk="0">
                      <a:moveTo>
                        <a:pt x="0" y="6496"/>
                      </a:moveTo>
                      <a:cubicBezTo>
                        <a:pt x="2057" y="4532"/>
                        <a:pt x="3600" y="1587"/>
                        <a:pt x="6171" y="605"/>
                      </a:cubicBezTo>
                      <a:cubicBezTo>
                        <a:pt x="21600" y="-3813"/>
                        <a:pt x="11829" y="17787"/>
                        <a:pt x="0" y="6496"/>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3" name="Shape"/>
                <p:cNvSpPr/>
                <p:nvPr/>
              </p:nvSpPr>
              <p:spPr>
                <a:xfrm>
                  <a:off x="517850" y="124373"/>
                  <a:ext cx="26276" cy="18064"/>
                </a:xfrm>
                <a:custGeom>
                  <a:avLst/>
                  <a:gdLst/>
                  <a:ahLst/>
                  <a:cxnLst>
                    <a:cxn ang="0">
                      <a:pos x="wd2" y="hd2"/>
                    </a:cxn>
                    <a:cxn ang="5400000">
                      <a:pos x="wd2" y="hd2"/>
                    </a:cxn>
                    <a:cxn ang="10800000">
                      <a:pos x="wd2" y="hd2"/>
                    </a:cxn>
                    <a:cxn ang="16200000">
                      <a:pos x="wd2" y="hd2"/>
                    </a:cxn>
                  </a:cxnLst>
                  <a:rect l="0" t="0" r="r" b="b"/>
                  <a:pathLst>
                    <a:path w="17954" h="13172" extrusionOk="0">
                      <a:moveTo>
                        <a:pt x="1231" y="11438"/>
                      </a:moveTo>
                      <a:cubicBezTo>
                        <a:pt x="-3646" y="-4402"/>
                        <a:pt x="6806" y="-82"/>
                        <a:pt x="17954" y="2798"/>
                      </a:cubicBezTo>
                      <a:cubicBezTo>
                        <a:pt x="6109" y="7118"/>
                        <a:pt x="6806" y="17198"/>
                        <a:pt x="1231" y="1143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grpSp>
          <p:grpSp>
            <p:nvGrpSpPr>
              <p:cNvPr id="247" name="Group"/>
              <p:cNvGrpSpPr/>
              <p:nvPr/>
            </p:nvGrpSpPr>
            <p:grpSpPr>
              <a:xfrm>
                <a:off x="6068907" y="-2"/>
                <a:ext cx="2570739" cy="968594"/>
                <a:chOff x="0" y="0"/>
                <a:chExt cx="2570738" cy="968592"/>
              </a:xfrm>
            </p:grpSpPr>
            <p:sp>
              <p:nvSpPr>
                <p:cNvPr id="205" name="Shape"/>
                <p:cNvSpPr/>
                <p:nvPr/>
              </p:nvSpPr>
              <p:spPr>
                <a:xfrm>
                  <a:off x="2481298" y="850015"/>
                  <a:ext cx="29353" cy="27531"/>
                </a:xfrm>
                <a:custGeom>
                  <a:avLst/>
                  <a:gdLst/>
                  <a:ahLst/>
                  <a:cxnLst>
                    <a:cxn ang="0">
                      <a:pos x="wd2" y="hd2"/>
                    </a:cxn>
                    <a:cxn ang="5400000">
                      <a:pos x="wd2" y="hd2"/>
                    </a:cxn>
                    <a:cxn ang="10800000">
                      <a:pos x="wd2" y="hd2"/>
                    </a:cxn>
                    <a:cxn ang="16200000">
                      <a:pos x="wd2" y="hd2"/>
                    </a:cxn>
                  </a:cxnLst>
                  <a:rect l="0" t="0" r="r" b="b"/>
                  <a:pathLst>
                    <a:path w="21600" h="18812" extrusionOk="0">
                      <a:moveTo>
                        <a:pt x="11520" y="16228"/>
                      </a:moveTo>
                      <a:cubicBezTo>
                        <a:pt x="2160" y="9543"/>
                        <a:pt x="10800" y="16743"/>
                        <a:pt x="5760" y="10057"/>
                      </a:cubicBezTo>
                      <a:cubicBezTo>
                        <a:pt x="4320" y="8000"/>
                        <a:pt x="0" y="3886"/>
                        <a:pt x="0" y="3886"/>
                      </a:cubicBezTo>
                      <a:cubicBezTo>
                        <a:pt x="3600" y="-229"/>
                        <a:pt x="5040" y="-743"/>
                        <a:pt x="11520" y="800"/>
                      </a:cubicBezTo>
                      <a:cubicBezTo>
                        <a:pt x="18000" y="7486"/>
                        <a:pt x="7200" y="7486"/>
                        <a:pt x="21600" y="11086"/>
                      </a:cubicBezTo>
                      <a:cubicBezTo>
                        <a:pt x="20880" y="12628"/>
                        <a:pt x="21600" y="14171"/>
                        <a:pt x="20160" y="15200"/>
                      </a:cubicBezTo>
                      <a:cubicBezTo>
                        <a:pt x="10800" y="20857"/>
                        <a:pt x="11520" y="18800"/>
                        <a:pt x="11520" y="1622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6" name="Shape"/>
                <p:cNvSpPr/>
                <p:nvPr/>
              </p:nvSpPr>
              <p:spPr>
                <a:xfrm>
                  <a:off x="2137940" y="874892"/>
                  <a:ext cx="18063" cy="18065"/>
                </a:xfrm>
                <a:custGeom>
                  <a:avLst/>
                  <a:gdLst/>
                  <a:ahLst/>
                  <a:cxnLst>
                    <a:cxn ang="0">
                      <a:pos x="wd2" y="hd2"/>
                    </a:cxn>
                    <a:cxn ang="5400000">
                      <a:pos x="wd2" y="hd2"/>
                    </a:cxn>
                    <a:cxn ang="10800000">
                      <a:pos x="wd2" y="hd2"/>
                    </a:cxn>
                    <a:cxn ang="16200000">
                      <a:pos x="wd2" y="hd2"/>
                    </a:cxn>
                  </a:cxnLst>
                  <a:rect l="0" t="0" r="r" b="b"/>
                  <a:pathLst>
                    <a:path w="15098" h="21600" extrusionOk="0">
                      <a:moveTo>
                        <a:pt x="10844" y="21600"/>
                      </a:moveTo>
                      <a:cubicBezTo>
                        <a:pt x="6524" y="20250"/>
                        <a:pt x="-2116" y="16200"/>
                        <a:pt x="476" y="10800"/>
                      </a:cubicBezTo>
                      <a:cubicBezTo>
                        <a:pt x="3068" y="5400"/>
                        <a:pt x="10844" y="0"/>
                        <a:pt x="10844" y="0"/>
                      </a:cubicBezTo>
                      <a:cubicBezTo>
                        <a:pt x="12572" y="4050"/>
                        <a:pt x="19484" y="21600"/>
                        <a:pt x="10844" y="216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7" name="Shape"/>
                <p:cNvSpPr/>
                <p:nvPr/>
              </p:nvSpPr>
              <p:spPr>
                <a:xfrm>
                  <a:off x="2036250" y="891826"/>
                  <a:ext cx="53922" cy="36126"/>
                </a:xfrm>
                <a:custGeom>
                  <a:avLst/>
                  <a:gdLst/>
                  <a:ahLst/>
                  <a:cxnLst>
                    <a:cxn ang="0">
                      <a:pos x="wd2" y="hd2"/>
                    </a:cxn>
                    <a:cxn ang="5400000">
                      <a:pos x="wd2" y="hd2"/>
                    </a:cxn>
                    <a:cxn ang="10800000">
                      <a:pos x="wd2" y="hd2"/>
                    </a:cxn>
                    <a:cxn ang="16200000">
                      <a:pos x="wd2" y="hd2"/>
                    </a:cxn>
                  </a:cxnLst>
                  <a:rect l="0" t="0" r="r" b="b"/>
                  <a:pathLst>
                    <a:path w="18424" h="21600" extrusionOk="0">
                      <a:moveTo>
                        <a:pt x="3200" y="11270"/>
                      </a:moveTo>
                      <a:cubicBezTo>
                        <a:pt x="4530" y="6104"/>
                        <a:pt x="3865" y="4226"/>
                        <a:pt x="8517" y="1878"/>
                      </a:cubicBezTo>
                      <a:cubicBezTo>
                        <a:pt x="9846" y="1409"/>
                        <a:pt x="12505" y="0"/>
                        <a:pt x="12505" y="0"/>
                      </a:cubicBezTo>
                      <a:cubicBezTo>
                        <a:pt x="15163" y="470"/>
                        <a:pt x="20148" y="0"/>
                        <a:pt x="17822" y="5635"/>
                      </a:cubicBezTo>
                      <a:cubicBezTo>
                        <a:pt x="16160" y="9861"/>
                        <a:pt x="11840" y="9861"/>
                        <a:pt x="9182" y="12209"/>
                      </a:cubicBezTo>
                      <a:cubicBezTo>
                        <a:pt x="7188" y="16435"/>
                        <a:pt x="6191" y="19722"/>
                        <a:pt x="2536" y="21600"/>
                      </a:cubicBezTo>
                      <a:cubicBezTo>
                        <a:pt x="-1452" y="19722"/>
                        <a:pt x="210" y="14087"/>
                        <a:pt x="1206" y="9391"/>
                      </a:cubicBezTo>
                      <a:cubicBezTo>
                        <a:pt x="1539" y="8452"/>
                        <a:pt x="1871" y="6104"/>
                        <a:pt x="2536" y="6574"/>
                      </a:cubicBezTo>
                      <a:cubicBezTo>
                        <a:pt x="3533" y="7513"/>
                        <a:pt x="2868" y="9861"/>
                        <a:pt x="3200" y="1127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8" name="Shape"/>
                <p:cNvSpPr/>
                <p:nvPr/>
              </p:nvSpPr>
              <p:spPr>
                <a:xfrm>
                  <a:off x="1966525" y="890337"/>
                  <a:ext cx="61529" cy="35357"/>
                </a:xfrm>
                <a:custGeom>
                  <a:avLst/>
                  <a:gdLst/>
                  <a:ahLst/>
                  <a:cxnLst>
                    <a:cxn ang="0">
                      <a:pos x="wd2" y="hd2"/>
                    </a:cxn>
                    <a:cxn ang="5400000">
                      <a:pos x="wd2" y="hd2"/>
                    </a:cxn>
                    <a:cxn ang="10800000">
                      <a:pos x="wd2" y="hd2"/>
                    </a:cxn>
                    <a:cxn ang="16200000">
                      <a:pos x="wd2" y="hd2"/>
                    </a:cxn>
                  </a:cxnLst>
                  <a:rect l="0" t="0" r="r" b="b"/>
                  <a:pathLst>
                    <a:path w="20297" h="21140" extrusionOk="0">
                      <a:moveTo>
                        <a:pt x="0" y="13787"/>
                      </a:moveTo>
                      <a:cubicBezTo>
                        <a:pt x="2191" y="10570"/>
                        <a:pt x="2817" y="9651"/>
                        <a:pt x="5635" y="11029"/>
                      </a:cubicBezTo>
                      <a:cubicBezTo>
                        <a:pt x="7826" y="1378"/>
                        <a:pt x="11270" y="5055"/>
                        <a:pt x="16278" y="0"/>
                      </a:cubicBezTo>
                      <a:cubicBezTo>
                        <a:pt x="17530" y="459"/>
                        <a:pt x="19096" y="-460"/>
                        <a:pt x="20035" y="919"/>
                      </a:cubicBezTo>
                      <a:cubicBezTo>
                        <a:pt x="21600" y="3217"/>
                        <a:pt x="15652" y="8272"/>
                        <a:pt x="15652" y="8272"/>
                      </a:cubicBezTo>
                      <a:cubicBezTo>
                        <a:pt x="14400" y="13787"/>
                        <a:pt x="10957" y="9651"/>
                        <a:pt x="8765" y="14706"/>
                      </a:cubicBezTo>
                      <a:cubicBezTo>
                        <a:pt x="9704" y="18383"/>
                        <a:pt x="9704" y="19761"/>
                        <a:pt x="6887" y="21140"/>
                      </a:cubicBezTo>
                      <a:cubicBezTo>
                        <a:pt x="6261" y="20680"/>
                        <a:pt x="5635" y="20680"/>
                        <a:pt x="5009" y="20221"/>
                      </a:cubicBezTo>
                      <a:cubicBezTo>
                        <a:pt x="4383" y="19302"/>
                        <a:pt x="4383" y="17923"/>
                        <a:pt x="3757" y="17463"/>
                      </a:cubicBezTo>
                      <a:cubicBezTo>
                        <a:pt x="2504" y="16544"/>
                        <a:pt x="0" y="15625"/>
                        <a:pt x="0" y="15625"/>
                      </a:cubicBezTo>
                      <a:cubicBezTo>
                        <a:pt x="626" y="11489"/>
                        <a:pt x="939" y="11029"/>
                        <a:pt x="0" y="13787"/>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09" name="Shape"/>
                <p:cNvSpPr/>
                <p:nvPr/>
              </p:nvSpPr>
              <p:spPr>
                <a:xfrm>
                  <a:off x="1613908" y="694656"/>
                  <a:ext cx="337032" cy="207167"/>
                </a:xfrm>
                <a:custGeom>
                  <a:avLst/>
                  <a:gdLst/>
                  <a:ahLst/>
                  <a:cxnLst>
                    <a:cxn ang="0">
                      <a:pos x="wd2" y="hd2"/>
                    </a:cxn>
                    <a:cxn ang="5400000">
                      <a:pos x="wd2" y="hd2"/>
                    </a:cxn>
                    <a:cxn ang="10800000">
                      <a:pos x="wd2" y="hd2"/>
                    </a:cxn>
                    <a:cxn ang="16200000">
                      <a:pos x="wd2" y="hd2"/>
                    </a:cxn>
                  </a:cxnLst>
                  <a:rect l="0" t="0" r="r" b="b"/>
                  <a:pathLst>
                    <a:path w="21353" h="21311" extrusionOk="0">
                      <a:moveTo>
                        <a:pt x="490" y="156"/>
                      </a:moveTo>
                      <a:cubicBezTo>
                        <a:pt x="1221" y="-156"/>
                        <a:pt x="1342" y="936"/>
                        <a:pt x="2072" y="1248"/>
                      </a:cubicBezTo>
                      <a:cubicBezTo>
                        <a:pt x="2133" y="1326"/>
                        <a:pt x="2620" y="2105"/>
                        <a:pt x="2681" y="2183"/>
                      </a:cubicBezTo>
                      <a:cubicBezTo>
                        <a:pt x="3289" y="2963"/>
                        <a:pt x="3959" y="2807"/>
                        <a:pt x="4506" y="3899"/>
                      </a:cubicBezTo>
                      <a:cubicBezTo>
                        <a:pt x="4750" y="4367"/>
                        <a:pt x="5480" y="4991"/>
                        <a:pt x="5480" y="4991"/>
                      </a:cubicBezTo>
                      <a:cubicBezTo>
                        <a:pt x="5723" y="6004"/>
                        <a:pt x="6697" y="6706"/>
                        <a:pt x="7305" y="7486"/>
                      </a:cubicBezTo>
                      <a:cubicBezTo>
                        <a:pt x="7427" y="8032"/>
                        <a:pt x="7792" y="9513"/>
                        <a:pt x="8157" y="9825"/>
                      </a:cubicBezTo>
                      <a:cubicBezTo>
                        <a:pt x="8400" y="9981"/>
                        <a:pt x="8887" y="10137"/>
                        <a:pt x="8887" y="10137"/>
                      </a:cubicBezTo>
                      <a:cubicBezTo>
                        <a:pt x="9009" y="10605"/>
                        <a:pt x="9252" y="11541"/>
                        <a:pt x="9252" y="11541"/>
                      </a:cubicBezTo>
                      <a:cubicBezTo>
                        <a:pt x="9678" y="10683"/>
                        <a:pt x="10104" y="11073"/>
                        <a:pt x="10591" y="11697"/>
                      </a:cubicBezTo>
                      <a:cubicBezTo>
                        <a:pt x="10469" y="12866"/>
                        <a:pt x="10408" y="13958"/>
                        <a:pt x="10226" y="15128"/>
                      </a:cubicBezTo>
                      <a:cubicBezTo>
                        <a:pt x="10287" y="15596"/>
                        <a:pt x="10469" y="16999"/>
                        <a:pt x="10834" y="17311"/>
                      </a:cubicBezTo>
                      <a:cubicBezTo>
                        <a:pt x="11138" y="17623"/>
                        <a:pt x="11625" y="17623"/>
                        <a:pt x="11929" y="17935"/>
                      </a:cubicBezTo>
                      <a:cubicBezTo>
                        <a:pt x="12294" y="17779"/>
                        <a:pt x="13025" y="18091"/>
                        <a:pt x="13025" y="18091"/>
                      </a:cubicBezTo>
                      <a:cubicBezTo>
                        <a:pt x="13450" y="18637"/>
                        <a:pt x="13572" y="18949"/>
                        <a:pt x="14241" y="18715"/>
                      </a:cubicBezTo>
                      <a:cubicBezTo>
                        <a:pt x="14607" y="18559"/>
                        <a:pt x="15337" y="18247"/>
                        <a:pt x="15337" y="18247"/>
                      </a:cubicBezTo>
                      <a:cubicBezTo>
                        <a:pt x="15702" y="18559"/>
                        <a:pt x="16006" y="19027"/>
                        <a:pt x="16432" y="19183"/>
                      </a:cubicBezTo>
                      <a:cubicBezTo>
                        <a:pt x="16736" y="19339"/>
                        <a:pt x="17588" y="19495"/>
                        <a:pt x="17892" y="19806"/>
                      </a:cubicBezTo>
                      <a:cubicBezTo>
                        <a:pt x="18196" y="20118"/>
                        <a:pt x="18987" y="20430"/>
                        <a:pt x="18987" y="20430"/>
                      </a:cubicBezTo>
                      <a:cubicBezTo>
                        <a:pt x="19961" y="20352"/>
                        <a:pt x="20448" y="20196"/>
                        <a:pt x="21299" y="20586"/>
                      </a:cubicBezTo>
                      <a:cubicBezTo>
                        <a:pt x="21482" y="21288"/>
                        <a:pt x="21178" y="21444"/>
                        <a:pt x="20691" y="21210"/>
                      </a:cubicBezTo>
                      <a:cubicBezTo>
                        <a:pt x="20326" y="21366"/>
                        <a:pt x="19474" y="21054"/>
                        <a:pt x="19474" y="21054"/>
                      </a:cubicBezTo>
                      <a:cubicBezTo>
                        <a:pt x="18987" y="21288"/>
                        <a:pt x="18622" y="21054"/>
                        <a:pt x="18136" y="20898"/>
                      </a:cubicBezTo>
                      <a:cubicBezTo>
                        <a:pt x="17892" y="20820"/>
                        <a:pt x="17405" y="20586"/>
                        <a:pt x="17405" y="20586"/>
                      </a:cubicBezTo>
                      <a:cubicBezTo>
                        <a:pt x="16675" y="20898"/>
                        <a:pt x="15945" y="20586"/>
                        <a:pt x="15215" y="20430"/>
                      </a:cubicBezTo>
                      <a:cubicBezTo>
                        <a:pt x="14789" y="20040"/>
                        <a:pt x="14607" y="19884"/>
                        <a:pt x="14120" y="20118"/>
                      </a:cubicBezTo>
                      <a:cubicBezTo>
                        <a:pt x="12720" y="19495"/>
                        <a:pt x="11564" y="19806"/>
                        <a:pt x="10347" y="18715"/>
                      </a:cubicBezTo>
                      <a:cubicBezTo>
                        <a:pt x="9921" y="17857"/>
                        <a:pt x="10591" y="17077"/>
                        <a:pt x="9617" y="16687"/>
                      </a:cubicBezTo>
                      <a:cubicBezTo>
                        <a:pt x="9252" y="18013"/>
                        <a:pt x="8157" y="15674"/>
                        <a:pt x="7548" y="15440"/>
                      </a:cubicBezTo>
                      <a:cubicBezTo>
                        <a:pt x="7183" y="15128"/>
                        <a:pt x="6818" y="14660"/>
                        <a:pt x="6453" y="14348"/>
                      </a:cubicBezTo>
                      <a:cubicBezTo>
                        <a:pt x="6210" y="13490"/>
                        <a:pt x="6210" y="12710"/>
                        <a:pt x="5601" y="12165"/>
                      </a:cubicBezTo>
                      <a:cubicBezTo>
                        <a:pt x="4932" y="10917"/>
                        <a:pt x="5054" y="9123"/>
                        <a:pt x="4019" y="8266"/>
                      </a:cubicBezTo>
                      <a:cubicBezTo>
                        <a:pt x="3959" y="8110"/>
                        <a:pt x="3898" y="7954"/>
                        <a:pt x="3776" y="7798"/>
                      </a:cubicBezTo>
                      <a:cubicBezTo>
                        <a:pt x="3654" y="7720"/>
                        <a:pt x="3472" y="7798"/>
                        <a:pt x="3411" y="7642"/>
                      </a:cubicBezTo>
                      <a:cubicBezTo>
                        <a:pt x="3289" y="7408"/>
                        <a:pt x="3168" y="6706"/>
                        <a:pt x="3168" y="6706"/>
                      </a:cubicBezTo>
                      <a:cubicBezTo>
                        <a:pt x="3472" y="5536"/>
                        <a:pt x="3046" y="4601"/>
                        <a:pt x="2194" y="4367"/>
                      </a:cubicBezTo>
                      <a:cubicBezTo>
                        <a:pt x="1829" y="3665"/>
                        <a:pt x="1768" y="3275"/>
                        <a:pt x="1099" y="2963"/>
                      </a:cubicBezTo>
                      <a:cubicBezTo>
                        <a:pt x="856" y="1949"/>
                        <a:pt x="856" y="1871"/>
                        <a:pt x="125" y="1560"/>
                      </a:cubicBezTo>
                      <a:cubicBezTo>
                        <a:pt x="-57" y="858"/>
                        <a:pt x="-118" y="234"/>
                        <a:pt x="490" y="0"/>
                      </a:cubicBezTo>
                      <a:cubicBezTo>
                        <a:pt x="977" y="234"/>
                        <a:pt x="977" y="156"/>
                        <a:pt x="490" y="156"/>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0" name="Shape"/>
                <p:cNvSpPr/>
                <p:nvPr/>
              </p:nvSpPr>
              <p:spPr>
                <a:xfrm>
                  <a:off x="1819769" y="679594"/>
                  <a:ext cx="148839" cy="153532"/>
                </a:xfrm>
                <a:custGeom>
                  <a:avLst/>
                  <a:gdLst/>
                  <a:ahLst/>
                  <a:cxnLst>
                    <a:cxn ang="0">
                      <a:pos x="wd2" y="hd2"/>
                    </a:cxn>
                    <a:cxn ang="5400000">
                      <a:pos x="wd2" y="hd2"/>
                    </a:cxn>
                    <a:cxn ang="10800000">
                      <a:pos x="wd2" y="hd2"/>
                    </a:cxn>
                    <a:cxn ang="16200000">
                      <a:pos x="wd2" y="hd2"/>
                    </a:cxn>
                  </a:cxnLst>
                  <a:rect l="0" t="0" r="r" b="b"/>
                  <a:pathLst>
                    <a:path w="21252" h="21600" extrusionOk="0">
                      <a:moveTo>
                        <a:pt x="7477" y="6920"/>
                      </a:moveTo>
                      <a:cubicBezTo>
                        <a:pt x="8031" y="6606"/>
                        <a:pt x="8862" y="6606"/>
                        <a:pt x="9138" y="6082"/>
                      </a:cubicBezTo>
                      <a:cubicBezTo>
                        <a:pt x="9277" y="5872"/>
                        <a:pt x="9277" y="5557"/>
                        <a:pt x="9415" y="5452"/>
                      </a:cubicBezTo>
                      <a:cubicBezTo>
                        <a:pt x="9831" y="5138"/>
                        <a:pt x="11077" y="4614"/>
                        <a:pt x="11077" y="4614"/>
                      </a:cubicBezTo>
                      <a:cubicBezTo>
                        <a:pt x="15646" y="5767"/>
                        <a:pt x="11769" y="3041"/>
                        <a:pt x="14677" y="2307"/>
                      </a:cubicBezTo>
                      <a:cubicBezTo>
                        <a:pt x="15231" y="1783"/>
                        <a:pt x="14954" y="944"/>
                        <a:pt x="15508" y="419"/>
                      </a:cubicBezTo>
                      <a:cubicBezTo>
                        <a:pt x="15923" y="105"/>
                        <a:pt x="17169" y="0"/>
                        <a:pt x="17169" y="0"/>
                      </a:cubicBezTo>
                      <a:cubicBezTo>
                        <a:pt x="19108" y="1468"/>
                        <a:pt x="17446" y="2412"/>
                        <a:pt x="20769" y="2936"/>
                      </a:cubicBezTo>
                      <a:cubicBezTo>
                        <a:pt x="21600" y="3775"/>
                        <a:pt x="21323" y="4089"/>
                        <a:pt x="20215" y="4614"/>
                      </a:cubicBezTo>
                      <a:cubicBezTo>
                        <a:pt x="19523" y="5452"/>
                        <a:pt x="18692" y="6396"/>
                        <a:pt x="17446" y="6711"/>
                      </a:cubicBezTo>
                      <a:cubicBezTo>
                        <a:pt x="16338" y="7864"/>
                        <a:pt x="17723" y="8703"/>
                        <a:pt x="18277" y="9856"/>
                      </a:cubicBezTo>
                      <a:cubicBezTo>
                        <a:pt x="17862" y="10800"/>
                        <a:pt x="18692" y="11010"/>
                        <a:pt x="19662" y="11534"/>
                      </a:cubicBezTo>
                      <a:cubicBezTo>
                        <a:pt x="20077" y="12478"/>
                        <a:pt x="19523" y="12583"/>
                        <a:pt x="20215" y="13421"/>
                      </a:cubicBezTo>
                      <a:cubicBezTo>
                        <a:pt x="19662" y="14575"/>
                        <a:pt x="18692" y="13946"/>
                        <a:pt x="17723" y="13421"/>
                      </a:cubicBezTo>
                      <a:cubicBezTo>
                        <a:pt x="16062" y="13841"/>
                        <a:pt x="16892" y="14260"/>
                        <a:pt x="16062" y="15309"/>
                      </a:cubicBezTo>
                      <a:cubicBezTo>
                        <a:pt x="15646" y="15833"/>
                        <a:pt x="14954" y="15938"/>
                        <a:pt x="14400" y="16357"/>
                      </a:cubicBezTo>
                      <a:cubicBezTo>
                        <a:pt x="14815" y="17511"/>
                        <a:pt x="15508" y="20027"/>
                        <a:pt x="13846" y="20761"/>
                      </a:cubicBezTo>
                      <a:cubicBezTo>
                        <a:pt x="13292" y="20971"/>
                        <a:pt x="12738" y="20971"/>
                        <a:pt x="12185" y="21181"/>
                      </a:cubicBezTo>
                      <a:cubicBezTo>
                        <a:pt x="11908" y="21285"/>
                        <a:pt x="11631" y="21495"/>
                        <a:pt x="11354" y="21600"/>
                      </a:cubicBezTo>
                      <a:cubicBezTo>
                        <a:pt x="11077" y="21495"/>
                        <a:pt x="10662" y="21390"/>
                        <a:pt x="10523" y="21181"/>
                      </a:cubicBezTo>
                      <a:cubicBezTo>
                        <a:pt x="10246" y="20761"/>
                        <a:pt x="10523" y="20027"/>
                        <a:pt x="9969" y="19922"/>
                      </a:cubicBezTo>
                      <a:cubicBezTo>
                        <a:pt x="9415" y="19817"/>
                        <a:pt x="8308" y="19503"/>
                        <a:pt x="8308" y="19503"/>
                      </a:cubicBezTo>
                      <a:cubicBezTo>
                        <a:pt x="7338" y="19713"/>
                        <a:pt x="6785" y="20132"/>
                        <a:pt x="5815" y="20342"/>
                      </a:cubicBezTo>
                      <a:cubicBezTo>
                        <a:pt x="4708" y="19817"/>
                        <a:pt x="5123" y="19188"/>
                        <a:pt x="3877" y="19503"/>
                      </a:cubicBezTo>
                      <a:cubicBezTo>
                        <a:pt x="1662" y="18979"/>
                        <a:pt x="2631" y="16882"/>
                        <a:pt x="1385" y="15518"/>
                      </a:cubicBezTo>
                      <a:cubicBezTo>
                        <a:pt x="692" y="12687"/>
                        <a:pt x="1523" y="15414"/>
                        <a:pt x="554" y="13631"/>
                      </a:cubicBezTo>
                      <a:cubicBezTo>
                        <a:pt x="277" y="13212"/>
                        <a:pt x="0" y="12373"/>
                        <a:pt x="0" y="12373"/>
                      </a:cubicBezTo>
                      <a:cubicBezTo>
                        <a:pt x="277" y="9961"/>
                        <a:pt x="0" y="8703"/>
                        <a:pt x="2769" y="10066"/>
                      </a:cubicBezTo>
                      <a:cubicBezTo>
                        <a:pt x="3185" y="11010"/>
                        <a:pt x="3185" y="11534"/>
                        <a:pt x="4431" y="10905"/>
                      </a:cubicBezTo>
                      <a:cubicBezTo>
                        <a:pt x="4846" y="9961"/>
                        <a:pt x="4015" y="9227"/>
                        <a:pt x="4708" y="8388"/>
                      </a:cubicBezTo>
                      <a:cubicBezTo>
                        <a:pt x="4985" y="7969"/>
                        <a:pt x="6646" y="7654"/>
                        <a:pt x="7200" y="7340"/>
                      </a:cubicBezTo>
                      <a:cubicBezTo>
                        <a:pt x="7892" y="6606"/>
                        <a:pt x="8031" y="6501"/>
                        <a:pt x="7477" y="692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1" name="Shape"/>
                <p:cNvSpPr/>
                <p:nvPr/>
              </p:nvSpPr>
              <p:spPr>
                <a:xfrm>
                  <a:off x="1968401" y="749585"/>
                  <a:ext cx="92684" cy="29354"/>
                </a:xfrm>
                <a:custGeom>
                  <a:avLst/>
                  <a:gdLst/>
                  <a:ahLst/>
                  <a:cxnLst>
                    <a:cxn ang="0">
                      <a:pos x="wd2" y="hd2"/>
                    </a:cxn>
                    <a:cxn ang="5400000">
                      <a:pos x="wd2" y="hd2"/>
                    </a:cxn>
                    <a:cxn ang="10800000">
                      <a:pos x="wd2" y="hd2"/>
                    </a:cxn>
                    <a:cxn ang="16200000">
                      <a:pos x="wd2" y="hd2"/>
                    </a:cxn>
                  </a:cxnLst>
                  <a:rect l="0" t="0" r="r" b="b"/>
                  <a:pathLst>
                    <a:path w="18866" h="21600" extrusionOk="0">
                      <a:moveTo>
                        <a:pt x="412" y="18189"/>
                      </a:moveTo>
                      <a:cubicBezTo>
                        <a:pt x="1006" y="12505"/>
                        <a:pt x="1006" y="7958"/>
                        <a:pt x="3186" y="5684"/>
                      </a:cubicBezTo>
                      <a:cubicBezTo>
                        <a:pt x="5168" y="6821"/>
                        <a:pt x="6951" y="7958"/>
                        <a:pt x="8735" y="11368"/>
                      </a:cubicBezTo>
                      <a:cubicBezTo>
                        <a:pt x="11905" y="8526"/>
                        <a:pt x="10320" y="9663"/>
                        <a:pt x="13887" y="7958"/>
                      </a:cubicBezTo>
                      <a:cubicBezTo>
                        <a:pt x="14878" y="5116"/>
                        <a:pt x="17454" y="0"/>
                        <a:pt x="17454" y="0"/>
                      </a:cubicBezTo>
                      <a:cubicBezTo>
                        <a:pt x="21219" y="3411"/>
                        <a:pt x="16463" y="13074"/>
                        <a:pt x="14680" y="14779"/>
                      </a:cubicBezTo>
                      <a:cubicBezTo>
                        <a:pt x="13689" y="18758"/>
                        <a:pt x="13094" y="19895"/>
                        <a:pt x="11509" y="21600"/>
                      </a:cubicBezTo>
                      <a:cubicBezTo>
                        <a:pt x="10320" y="20463"/>
                        <a:pt x="7942" y="18189"/>
                        <a:pt x="7942" y="18189"/>
                      </a:cubicBezTo>
                      <a:cubicBezTo>
                        <a:pt x="6158" y="13074"/>
                        <a:pt x="4771" y="14779"/>
                        <a:pt x="2393" y="17053"/>
                      </a:cubicBezTo>
                      <a:cubicBezTo>
                        <a:pt x="-183" y="15916"/>
                        <a:pt x="-381" y="13642"/>
                        <a:pt x="412" y="1818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2" name="Shape"/>
                <p:cNvSpPr/>
                <p:nvPr/>
              </p:nvSpPr>
              <p:spPr>
                <a:xfrm>
                  <a:off x="1962009" y="785710"/>
                  <a:ext cx="63520" cy="76767"/>
                </a:xfrm>
                <a:custGeom>
                  <a:avLst/>
                  <a:gdLst/>
                  <a:ahLst/>
                  <a:cxnLst>
                    <a:cxn ang="0">
                      <a:pos x="wd2" y="hd2"/>
                    </a:cxn>
                    <a:cxn ang="5400000">
                      <a:pos x="wd2" y="hd2"/>
                    </a:cxn>
                    <a:cxn ang="10800000">
                      <a:pos x="wd2" y="hd2"/>
                    </a:cxn>
                    <a:cxn ang="16200000">
                      <a:pos x="wd2" y="hd2"/>
                    </a:cxn>
                  </a:cxnLst>
                  <a:rect l="0" t="0" r="r" b="b"/>
                  <a:pathLst>
                    <a:path w="18989" h="21600" extrusionOk="0">
                      <a:moveTo>
                        <a:pt x="2274" y="3738"/>
                      </a:moveTo>
                      <a:cubicBezTo>
                        <a:pt x="2842" y="1662"/>
                        <a:pt x="2558" y="623"/>
                        <a:pt x="5116" y="0"/>
                      </a:cubicBezTo>
                      <a:cubicBezTo>
                        <a:pt x="7958" y="623"/>
                        <a:pt x="7105" y="2492"/>
                        <a:pt x="9663" y="3738"/>
                      </a:cubicBezTo>
                      <a:cubicBezTo>
                        <a:pt x="13074" y="3323"/>
                        <a:pt x="14495" y="1662"/>
                        <a:pt x="17621" y="831"/>
                      </a:cubicBezTo>
                      <a:cubicBezTo>
                        <a:pt x="21600" y="1869"/>
                        <a:pt x="15916" y="6438"/>
                        <a:pt x="13074" y="7062"/>
                      </a:cubicBezTo>
                      <a:cubicBezTo>
                        <a:pt x="14495" y="11631"/>
                        <a:pt x="12221" y="6023"/>
                        <a:pt x="15347" y="9969"/>
                      </a:cubicBezTo>
                      <a:cubicBezTo>
                        <a:pt x="15916" y="10800"/>
                        <a:pt x="16484" y="12462"/>
                        <a:pt x="16484" y="12462"/>
                      </a:cubicBezTo>
                      <a:cubicBezTo>
                        <a:pt x="15632" y="14123"/>
                        <a:pt x="15347" y="14746"/>
                        <a:pt x="13074" y="15369"/>
                      </a:cubicBezTo>
                      <a:cubicBezTo>
                        <a:pt x="10800" y="14746"/>
                        <a:pt x="10516" y="14123"/>
                        <a:pt x="9663" y="12462"/>
                      </a:cubicBezTo>
                      <a:cubicBezTo>
                        <a:pt x="9379" y="10385"/>
                        <a:pt x="9095" y="6854"/>
                        <a:pt x="6253" y="9969"/>
                      </a:cubicBezTo>
                      <a:cubicBezTo>
                        <a:pt x="7105" y="12462"/>
                        <a:pt x="6537" y="11008"/>
                        <a:pt x="7958" y="14123"/>
                      </a:cubicBezTo>
                      <a:cubicBezTo>
                        <a:pt x="8242" y="14538"/>
                        <a:pt x="8526" y="15369"/>
                        <a:pt x="8526" y="15369"/>
                      </a:cubicBezTo>
                      <a:cubicBezTo>
                        <a:pt x="6821" y="17446"/>
                        <a:pt x="6253" y="19315"/>
                        <a:pt x="5684" y="21600"/>
                      </a:cubicBezTo>
                      <a:cubicBezTo>
                        <a:pt x="4832" y="21392"/>
                        <a:pt x="3979" y="21600"/>
                        <a:pt x="3411" y="21185"/>
                      </a:cubicBezTo>
                      <a:cubicBezTo>
                        <a:pt x="2558" y="20562"/>
                        <a:pt x="2274" y="18692"/>
                        <a:pt x="2274" y="18692"/>
                      </a:cubicBezTo>
                      <a:cubicBezTo>
                        <a:pt x="3695" y="15577"/>
                        <a:pt x="3979" y="13292"/>
                        <a:pt x="0" y="11215"/>
                      </a:cubicBezTo>
                      <a:cubicBezTo>
                        <a:pt x="284" y="9554"/>
                        <a:pt x="284" y="7892"/>
                        <a:pt x="568" y="6231"/>
                      </a:cubicBezTo>
                      <a:cubicBezTo>
                        <a:pt x="568" y="5608"/>
                        <a:pt x="3695" y="415"/>
                        <a:pt x="2274" y="373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3" name="Shape"/>
                <p:cNvSpPr/>
                <p:nvPr/>
              </p:nvSpPr>
              <p:spPr>
                <a:xfrm>
                  <a:off x="2084906" y="742811"/>
                  <a:ext cx="35150" cy="43457"/>
                </a:xfrm>
                <a:custGeom>
                  <a:avLst/>
                  <a:gdLst/>
                  <a:ahLst/>
                  <a:cxnLst>
                    <a:cxn ang="0">
                      <a:pos x="wd2" y="hd2"/>
                    </a:cxn>
                    <a:cxn ang="5400000">
                      <a:pos x="wd2" y="hd2"/>
                    </a:cxn>
                    <a:cxn ang="10800000">
                      <a:pos x="wd2" y="hd2"/>
                    </a:cxn>
                    <a:cxn ang="16200000">
                      <a:pos x="wd2" y="hd2"/>
                    </a:cxn>
                  </a:cxnLst>
                  <a:rect l="0" t="0" r="r" b="b"/>
                  <a:pathLst>
                    <a:path w="21016" h="20786" extrusionOk="0">
                      <a:moveTo>
                        <a:pt x="1167" y="9915"/>
                      </a:moveTo>
                      <a:cubicBezTo>
                        <a:pt x="2335" y="4957"/>
                        <a:pt x="584" y="2479"/>
                        <a:pt x="7005" y="0"/>
                      </a:cubicBezTo>
                      <a:cubicBezTo>
                        <a:pt x="14594" y="3187"/>
                        <a:pt x="12843" y="6020"/>
                        <a:pt x="8173" y="9915"/>
                      </a:cubicBezTo>
                      <a:cubicBezTo>
                        <a:pt x="14011" y="10977"/>
                        <a:pt x="18681" y="9561"/>
                        <a:pt x="21016" y="13456"/>
                      </a:cubicBezTo>
                      <a:cubicBezTo>
                        <a:pt x="16930" y="15934"/>
                        <a:pt x="15762" y="16643"/>
                        <a:pt x="10508" y="15580"/>
                      </a:cubicBezTo>
                      <a:cubicBezTo>
                        <a:pt x="7005" y="19121"/>
                        <a:pt x="9924" y="21600"/>
                        <a:pt x="2335" y="20538"/>
                      </a:cubicBezTo>
                      <a:cubicBezTo>
                        <a:pt x="-584" y="17705"/>
                        <a:pt x="1167" y="15580"/>
                        <a:pt x="0" y="12039"/>
                      </a:cubicBezTo>
                      <a:cubicBezTo>
                        <a:pt x="584" y="11331"/>
                        <a:pt x="1167" y="9915"/>
                        <a:pt x="1167" y="991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4" name="Shape"/>
                <p:cNvSpPr/>
                <p:nvPr/>
              </p:nvSpPr>
              <p:spPr>
                <a:xfrm>
                  <a:off x="2095035" y="812699"/>
                  <a:ext cx="43083" cy="18065"/>
                </a:xfrm>
                <a:custGeom>
                  <a:avLst/>
                  <a:gdLst/>
                  <a:ahLst/>
                  <a:cxnLst>
                    <a:cxn ang="0">
                      <a:pos x="wd2" y="hd2"/>
                    </a:cxn>
                    <a:cxn ang="5400000">
                      <a:pos x="wd2" y="hd2"/>
                    </a:cxn>
                    <a:cxn ang="10800000">
                      <a:pos x="wd2" y="hd2"/>
                    </a:cxn>
                    <a:cxn ang="16200000">
                      <a:pos x="wd2" y="hd2"/>
                    </a:cxn>
                  </a:cxnLst>
                  <a:rect l="0" t="0" r="r" b="b"/>
                  <a:pathLst>
                    <a:path w="20607" h="17081" extrusionOk="0">
                      <a:moveTo>
                        <a:pt x="2093" y="0"/>
                      </a:moveTo>
                      <a:cubicBezTo>
                        <a:pt x="5619" y="4469"/>
                        <a:pt x="7383" y="1490"/>
                        <a:pt x="11791" y="0"/>
                      </a:cubicBezTo>
                      <a:cubicBezTo>
                        <a:pt x="18844" y="3724"/>
                        <a:pt x="16640" y="2234"/>
                        <a:pt x="20607" y="11917"/>
                      </a:cubicBezTo>
                      <a:cubicBezTo>
                        <a:pt x="19285" y="21600"/>
                        <a:pt x="17521" y="15641"/>
                        <a:pt x="14436" y="10428"/>
                      </a:cubicBezTo>
                      <a:cubicBezTo>
                        <a:pt x="10468" y="11172"/>
                        <a:pt x="4297" y="14152"/>
                        <a:pt x="329" y="11917"/>
                      </a:cubicBezTo>
                      <a:cubicBezTo>
                        <a:pt x="-993" y="4469"/>
                        <a:pt x="2093" y="7448"/>
                        <a:pt x="2093" y="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5" name="Shape"/>
                <p:cNvSpPr/>
                <p:nvPr/>
              </p:nvSpPr>
              <p:spPr>
                <a:xfrm>
                  <a:off x="2142412" y="778937"/>
                  <a:ext cx="56666" cy="36974"/>
                </a:xfrm>
                <a:custGeom>
                  <a:avLst/>
                  <a:gdLst/>
                  <a:ahLst/>
                  <a:cxnLst>
                    <a:cxn ang="0">
                      <a:pos x="wd2" y="hd2"/>
                    </a:cxn>
                    <a:cxn ang="5400000">
                      <a:pos x="wd2" y="hd2"/>
                    </a:cxn>
                    <a:cxn ang="10800000">
                      <a:pos x="wd2" y="hd2"/>
                    </a:cxn>
                    <a:cxn ang="16200000">
                      <a:pos x="wd2" y="hd2"/>
                    </a:cxn>
                  </a:cxnLst>
                  <a:rect l="0" t="0" r="r" b="b"/>
                  <a:pathLst>
                    <a:path w="20850" h="20806" extrusionOk="0">
                      <a:moveTo>
                        <a:pt x="6686" y="17100"/>
                      </a:moveTo>
                      <a:cubicBezTo>
                        <a:pt x="5978" y="15300"/>
                        <a:pt x="5978" y="13050"/>
                        <a:pt x="4561" y="11700"/>
                      </a:cubicBezTo>
                      <a:cubicBezTo>
                        <a:pt x="3499" y="10800"/>
                        <a:pt x="312" y="9900"/>
                        <a:pt x="312" y="9900"/>
                      </a:cubicBezTo>
                      <a:cubicBezTo>
                        <a:pt x="-750" y="5400"/>
                        <a:pt x="1020" y="5400"/>
                        <a:pt x="3853" y="3600"/>
                      </a:cubicBezTo>
                      <a:cubicBezTo>
                        <a:pt x="5270" y="2700"/>
                        <a:pt x="8102" y="0"/>
                        <a:pt x="8102" y="0"/>
                      </a:cubicBezTo>
                      <a:cubicBezTo>
                        <a:pt x="12352" y="900"/>
                        <a:pt x="13768" y="900"/>
                        <a:pt x="16601" y="4500"/>
                      </a:cubicBezTo>
                      <a:cubicBezTo>
                        <a:pt x="15184" y="9450"/>
                        <a:pt x="15539" y="5400"/>
                        <a:pt x="18017" y="9000"/>
                      </a:cubicBezTo>
                      <a:cubicBezTo>
                        <a:pt x="19080" y="10800"/>
                        <a:pt x="20850" y="14400"/>
                        <a:pt x="20850" y="14400"/>
                      </a:cubicBezTo>
                      <a:cubicBezTo>
                        <a:pt x="19080" y="21150"/>
                        <a:pt x="18017" y="18900"/>
                        <a:pt x="13768" y="17100"/>
                      </a:cubicBezTo>
                      <a:cubicBezTo>
                        <a:pt x="8811" y="21150"/>
                        <a:pt x="11289" y="21600"/>
                        <a:pt x="7394" y="19800"/>
                      </a:cubicBezTo>
                      <a:cubicBezTo>
                        <a:pt x="7040" y="18900"/>
                        <a:pt x="6686" y="17100"/>
                        <a:pt x="6686" y="171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6" name="Shape"/>
                <p:cNvSpPr/>
                <p:nvPr/>
              </p:nvSpPr>
              <p:spPr>
                <a:xfrm>
                  <a:off x="2156178" y="796999"/>
                  <a:ext cx="273655" cy="135185"/>
                </a:xfrm>
                <a:custGeom>
                  <a:avLst/>
                  <a:gdLst/>
                  <a:ahLst/>
                  <a:cxnLst>
                    <a:cxn ang="0">
                      <a:pos x="wd2" y="hd2"/>
                    </a:cxn>
                    <a:cxn ang="5400000">
                      <a:pos x="wd2" y="hd2"/>
                    </a:cxn>
                    <a:cxn ang="10800000">
                      <a:pos x="wd2" y="hd2"/>
                    </a:cxn>
                    <a:cxn ang="16200000">
                      <a:pos x="wd2" y="hd2"/>
                    </a:cxn>
                  </a:cxnLst>
                  <a:rect l="0" t="0" r="r" b="b"/>
                  <a:pathLst>
                    <a:path w="21459" h="21201" extrusionOk="0">
                      <a:moveTo>
                        <a:pt x="3474" y="3323"/>
                      </a:moveTo>
                      <a:cubicBezTo>
                        <a:pt x="3097" y="1662"/>
                        <a:pt x="3474" y="2018"/>
                        <a:pt x="2719" y="1662"/>
                      </a:cubicBezTo>
                      <a:cubicBezTo>
                        <a:pt x="2341" y="2018"/>
                        <a:pt x="1964" y="3560"/>
                        <a:pt x="1964" y="3560"/>
                      </a:cubicBezTo>
                      <a:cubicBezTo>
                        <a:pt x="906" y="2967"/>
                        <a:pt x="1435" y="2492"/>
                        <a:pt x="0" y="2848"/>
                      </a:cubicBezTo>
                      <a:cubicBezTo>
                        <a:pt x="151" y="3916"/>
                        <a:pt x="151" y="4391"/>
                        <a:pt x="755" y="4985"/>
                      </a:cubicBezTo>
                      <a:cubicBezTo>
                        <a:pt x="906" y="5815"/>
                        <a:pt x="1057" y="6527"/>
                        <a:pt x="1208" y="7358"/>
                      </a:cubicBezTo>
                      <a:cubicBezTo>
                        <a:pt x="1813" y="7002"/>
                        <a:pt x="2039" y="6765"/>
                        <a:pt x="1813" y="5697"/>
                      </a:cubicBezTo>
                      <a:cubicBezTo>
                        <a:pt x="1964" y="5578"/>
                        <a:pt x="2115" y="5103"/>
                        <a:pt x="2266" y="5222"/>
                      </a:cubicBezTo>
                      <a:cubicBezTo>
                        <a:pt x="3625" y="5697"/>
                        <a:pt x="2719" y="6171"/>
                        <a:pt x="3625" y="6646"/>
                      </a:cubicBezTo>
                      <a:cubicBezTo>
                        <a:pt x="5589" y="7714"/>
                        <a:pt x="3550" y="6646"/>
                        <a:pt x="5287" y="7358"/>
                      </a:cubicBezTo>
                      <a:cubicBezTo>
                        <a:pt x="5815" y="7596"/>
                        <a:pt x="6646" y="8545"/>
                        <a:pt x="6646" y="8545"/>
                      </a:cubicBezTo>
                      <a:cubicBezTo>
                        <a:pt x="7250" y="9969"/>
                        <a:pt x="7703" y="10325"/>
                        <a:pt x="8006" y="12105"/>
                      </a:cubicBezTo>
                      <a:cubicBezTo>
                        <a:pt x="7930" y="12936"/>
                        <a:pt x="8006" y="13648"/>
                        <a:pt x="7855" y="14479"/>
                      </a:cubicBezTo>
                      <a:cubicBezTo>
                        <a:pt x="7779" y="14954"/>
                        <a:pt x="7099" y="15666"/>
                        <a:pt x="7401" y="15903"/>
                      </a:cubicBezTo>
                      <a:cubicBezTo>
                        <a:pt x="8006" y="16259"/>
                        <a:pt x="9214" y="15191"/>
                        <a:pt x="9214" y="15191"/>
                      </a:cubicBezTo>
                      <a:cubicBezTo>
                        <a:pt x="9818" y="15547"/>
                        <a:pt x="10045" y="16022"/>
                        <a:pt x="10573" y="16615"/>
                      </a:cubicBezTo>
                      <a:cubicBezTo>
                        <a:pt x="11178" y="17209"/>
                        <a:pt x="12008" y="17209"/>
                        <a:pt x="12688" y="17565"/>
                      </a:cubicBezTo>
                      <a:cubicBezTo>
                        <a:pt x="12839" y="17446"/>
                        <a:pt x="13066" y="17565"/>
                        <a:pt x="13141" y="17327"/>
                      </a:cubicBezTo>
                      <a:cubicBezTo>
                        <a:pt x="13292" y="16853"/>
                        <a:pt x="12386" y="16141"/>
                        <a:pt x="12688" y="15903"/>
                      </a:cubicBezTo>
                      <a:cubicBezTo>
                        <a:pt x="12915" y="15666"/>
                        <a:pt x="13217" y="16022"/>
                        <a:pt x="13443" y="16141"/>
                      </a:cubicBezTo>
                      <a:cubicBezTo>
                        <a:pt x="13745" y="15547"/>
                        <a:pt x="14048" y="14004"/>
                        <a:pt x="14048" y="14004"/>
                      </a:cubicBezTo>
                      <a:cubicBezTo>
                        <a:pt x="14274" y="14123"/>
                        <a:pt x="15029" y="14242"/>
                        <a:pt x="15256" y="14479"/>
                      </a:cubicBezTo>
                      <a:cubicBezTo>
                        <a:pt x="15558" y="14716"/>
                        <a:pt x="16162" y="15429"/>
                        <a:pt x="16162" y="15429"/>
                      </a:cubicBezTo>
                      <a:cubicBezTo>
                        <a:pt x="16917" y="17209"/>
                        <a:pt x="17220" y="18752"/>
                        <a:pt x="18428" y="19938"/>
                      </a:cubicBezTo>
                      <a:cubicBezTo>
                        <a:pt x="18881" y="20413"/>
                        <a:pt x="19787" y="21125"/>
                        <a:pt x="19787" y="21125"/>
                      </a:cubicBezTo>
                      <a:cubicBezTo>
                        <a:pt x="20014" y="21125"/>
                        <a:pt x="21600" y="21600"/>
                        <a:pt x="21449" y="20176"/>
                      </a:cubicBezTo>
                      <a:cubicBezTo>
                        <a:pt x="21373" y="19464"/>
                        <a:pt x="20241" y="18989"/>
                        <a:pt x="20241" y="18989"/>
                      </a:cubicBezTo>
                      <a:cubicBezTo>
                        <a:pt x="19712" y="17802"/>
                        <a:pt x="20392" y="16971"/>
                        <a:pt x="19334" y="16378"/>
                      </a:cubicBezTo>
                      <a:cubicBezTo>
                        <a:pt x="19183" y="16141"/>
                        <a:pt x="18957" y="16022"/>
                        <a:pt x="18881" y="15666"/>
                      </a:cubicBezTo>
                      <a:cubicBezTo>
                        <a:pt x="18730" y="15310"/>
                        <a:pt x="18881" y="14835"/>
                        <a:pt x="18730" y="14479"/>
                      </a:cubicBezTo>
                      <a:cubicBezTo>
                        <a:pt x="18579" y="14004"/>
                        <a:pt x="18126" y="14004"/>
                        <a:pt x="17824" y="13767"/>
                      </a:cubicBezTo>
                      <a:cubicBezTo>
                        <a:pt x="17371" y="12699"/>
                        <a:pt x="17144" y="11868"/>
                        <a:pt x="18126" y="11393"/>
                      </a:cubicBezTo>
                      <a:cubicBezTo>
                        <a:pt x="17824" y="9851"/>
                        <a:pt x="17824" y="9969"/>
                        <a:pt x="16615" y="10207"/>
                      </a:cubicBezTo>
                      <a:cubicBezTo>
                        <a:pt x="15785" y="9732"/>
                        <a:pt x="15709" y="9732"/>
                        <a:pt x="15860" y="8308"/>
                      </a:cubicBezTo>
                      <a:cubicBezTo>
                        <a:pt x="15634" y="7121"/>
                        <a:pt x="15029" y="6765"/>
                        <a:pt x="14350" y="6409"/>
                      </a:cubicBezTo>
                      <a:cubicBezTo>
                        <a:pt x="13670" y="5341"/>
                        <a:pt x="13670" y="4985"/>
                        <a:pt x="12688" y="4510"/>
                      </a:cubicBezTo>
                      <a:cubicBezTo>
                        <a:pt x="12386" y="4391"/>
                        <a:pt x="11782" y="4035"/>
                        <a:pt x="11782" y="4035"/>
                      </a:cubicBezTo>
                      <a:cubicBezTo>
                        <a:pt x="11027" y="2848"/>
                        <a:pt x="10120" y="2492"/>
                        <a:pt x="9063" y="1899"/>
                      </a:cubicBezTo>
                      <a:cubicBezTo>
                        <a:pt x="8534" y="1662"/>
                        <a:pt x="8157" y="949"/>
                        <a:pt x="7703" y="475"/>
                      </a:cubicBezTo>
                      <a:cubicBezTo>
                        <a:pt x="7552" y="356"/>
                        <a:pt x="7250" y="0"/>
                        <a:pt x="7250" y="0"/>
                      </a:cubicBezTo>
                      <a:cubicBezTo>
                        <a:pt x="6269" y="237"/>
                        <a:pt x="5966" y="119"/>
                        <a:pt x="5287" y="1187"/>
                      </a:cubicBezTo>
                      <a:cubicBezTo>
                        <a:pt x="5060" y="2255"/>
                        <a:pt x="4758" y="3204"/>
                        <a:pt x="4229" y="3798"/>
                      </a:cubicBezTo>
                      <a:cubicBezTo>
                        <a:pt x="3701" y="3560"/>
                        <a:pt x="3927" y="3679"/>
                        <a:pt x="3474" y="332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7" name="Shape"/>
                <p:cNvSpPr/>
                <p:nvPr/>
              </p:nvSpPr>
              <p:spPr>
                <a:xfrm>
                  <a:off x="2396458" y="812159"/>
                  <a:ext cx="71486" cy="57091"/>
                </a:xfrm>
                <a:custGeom>
                  <a:avLst/>
                  <a:gdLst/>
                  <a:ahLst/>
                  <a:cxnLst>
                    <a:cxn ang="0">
                      <a:pos x="wd2" y="hd2"/>
                    </a:cxn>
                    <a:cxn ang="5400000">
                      <a:pos x="wd2" y="hd2"/>
                    </a:cxn>
                    <a:cxn ang="10800000">
                      <a:pos x="wd2" y="hd2"/>
                    </a:cxn>
                    <a:cxn ang="16200000">
                      <a:pos x="wd2" y="hd2"/>
                    </a:cxn>
                  </a:cxnLst>
                  <a:rect l="0" t="0" r="r" b="b"/>
                  <a:pathLst>
                    <a:path w="20723" h="21007" extrusionOk="0">
                      <a:moveTo>
                        <a:pt x="0" y="15469"/>
                      </a:moveTo>
                      <a:cubicBezTo>
                        <a:pt x="1385" y="11592"/>
                        <a:pt x="4708" y="15192"/>
                        <a:pt x="7200" y="16022"/>
                      </a:cubicBezTo>
                      <a:cubicBezTo>
                        <a:pt x="9415" y="15192"/>
                        <a:pt x="10246" y="13807"/>
                        <a:pt x="12185" y="12699"/>
                      </a:cubicBezTo>
                      <a:cubicBezTo>
                        <a:pt x="13015" y="10484"/>
                        <a:pt x="13846" y="9376"/>
                        <a:pt x="15508" y="7715"/>
                      </a:cubicBezTo>
                      <a:cubicBezTo>
                        <a:pt x="14954" y="5776"/>
                        <a:pt x="11631" y="3284"/>
                        <a:pt x="11631" y="3284"/>
                      </a:cubicBezTo>
                      <a:cubicBezTo>
                        <a:pt x="8861" y="-593"/>
                        <a:pt x="8031" y="-316"/>
                        <a:pt x="11631" y="515"/>
                      </a:cubicBezTo>
                      <a:cubicBezTo>
                        <a:pt x="14677" y="2453"/>
                        <a:pt x="15785" y="5499"/>
                        <a:pt x="19385" y="6607"/>
                      </a:cubicBezTo>
                      <a:cubicBezTo>
                        <a:pt x="21323" y="9653"/>
                        <a:pt x="21323" y="12145"/>
                        <a:pt x="18277" y="14361"/>
                      </a:cubicBezTo>
                      <a:cubicBezTo>
                        <a:pt x="13846" y="12976"/>
                        <a:pt x="14400" y="19069"/>
                        <a:pt x="8861" y="21007"/>
                      </a:cubicBezTo>
                      <a:cubicBezTo>
                        <a:pt x="4154" y="19345"/>
                        <a:pt x="6646" y="20453"/>
                        <a:pt x="2215" y="17684"/>
                      </a:cubicBezTo>
                      <a:cubicBezTo>
                        <a:pt x="1661" y="17407"/>
                        <a:pt x="554" y="16576"/>
                        <a:pt x="554" y="16576"/>
                      </a:cubicBezTo>
                      <a:cubicBezTo>
                        <a:pt x="-277" y="14361"/>
                        <a:pt x="3323" y="11038"/>
                        <a:pt x="0" y="1546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8" name="Shape"/>
                <p:cNvSpPr/>
                <p:nvPr/>
              </p:nvSpPr>
              <p:spPr>
                <a:xfrm>
                  <a:off x="2552674" y="683956"/>
                  <a:ext cx="18065" cy="18064"/>
                </a:xfrm>
                <a:custGeom>
                  <a:avLst/>
                  <a:gdLst/>
                  <a:ahLst/>
                  <a:cxnLst>
                    <a:cxn ang="0">
                      <a:pos x="wd2" y="hd2"/>
                    </a:cxn>
                    <a:cxn ang="5400000">
                      <a:pos x="wd2" y="hd2"/>
                    </a:cxn>
                    <a:cxn ang="10800000">
                      <a:pos x="wd2" y="hd2"/>
                    </a:cxn>
                    <a:cxn ang="16200000">
                      <a:pos x="wd2" y="hd2"/>
                    </a:cxn>
                  </a:cxnLst>
                  <a:rect l="0" t="0" r="r" b="b"/>
                  <a:pathLst>
                    <a:path w="13849" h="14566" extrusionOk="0">
                      <a:moveTo>
                        <a:pt x="980" y="1528"/>
                      </a:moveTo>
                      <a:cubicBezTo>
                        <a:pt x="18768" y="5128"/>
                        <a:pt x="17497" y="18328"/>
                        <a:pt x="980" y="13528"/>
                      </a:cubicBezTo>
                      <a:cubicBezTo>
                        <a:pt x="-2832" y="3928"/>
                        <a:pt x="6062" y="-3272"/>
                        <a:pt x="980" y="152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19" name="Shape"/>
                <p:cNvSpPr/>
                <p:nvPr/>
              </p:nvSpPr>
              <p:spPr>
                <a:xfrm>
                  <a:off x="2344610" y="569733"/>
                  <a:ext cx="18064" cy="18065"/>
                </a:xfrm>
                <a:custGeom>
                  <a:avLst/>
                  <a:gdLst/>
                  <a:ahLst/>
                  <a:cxnLst>
                    <a:cxn ang="0">
                      <a:pos x="wd2" y="hd2"/>
                    </a:cxn>
                    <a:cxn ang="5400000">
                      <a:pos x="wd2" y="hd2"/>
                    </a:cxn>
                    <a:cxn ang="10800000">
                      <a:pos x="wd2" y="hd2"/>
                    </a:cxn>
                    <a:cxn ang="16200000">
                      <a:pos x="wd2" y="hd2"/>
                    </a:cxn>
                  </a:cxnLst>
                  <a:rect l="0" t="0" r="r" b="b"/>
                  <a:pathLst>
                    <a:path w="15451" h="16861" extrusionOk="0">
                      <a:moveTo>
                        <a:pt x="3247" y="15593"/>
                      </a:moveTo>
                      <a:cubicBezTo>
                        <a:pt x="-4313" y="-247"/>
                        <a:pt x="2167" y="-1687"/>
                        <a:pt x="14047" y="1193"/>
                      </a:cubicBezTo>
                      <a:cubicBezTo>
                        <a:pt x="17287" y="12713"/>
                        <a:pt x="15127" y="19913"/>
                        <a:pt x="5407" y="15593"/>
                      </a:cubicBezTo>
                      <a:cubicBezTo>
                        <a:pt x="7" y="4073"/>
                        <a:pt x="7" y="4073"/>
                        <a:pt x="3247" y="1559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0" name="Shape"/>
                <p:cNvSpPr/>
                <p:nvPr/>
              </p:nvSpPr>
              <p:spPr>
                <a:xfrm>
                  <a:off x="2183607" y="665109"/>
                  <a:ext cx="18064" cy="18065"/>
                </a:xfrm>
                <a:custGeom>
                  <a:avLst/>
                  <a:gdLst/>
                  <a:ahLst/>
                  <a:cxnLst>
                    <a:cxn ang="0">
                      <a:pos x="wd2" y="hd2"/>
                    </a:cxn>
                    <a:cxn ang="5400000">
                      <a:pos x="wd2" y="hd2"/>
                    </a:cxn>
                    <a:cxn ang="10800000">
                      <a:pos x="wd2" y="hd2"/>
                    </a:cxn>
                    <a:cxn ang="16200000">
                      <a:pos x="wd2" y="hd2"/>
                    </a:cxn>
                  </a:cxnLst>
                  <a:rect l="0" t="0" r="r" b="b"/>
                  <a:pathLst>
                    <a:path w="15315" h="18577" extrusionOk="0">
                      <a:moveTo>
                        <a:pt x="4017" y="15404"/>
                      </a:moveTo>
                      <a:cubicBezTo>
                        <a:pt x="-3543" y="1004"/>
                        <a:pt x="-303" y="-1876"/>
                        <a:pt x="12657" y="1004"/>
                      </a:cubicBezTo>
                      <a:cubicBezTo>
                        <a:pt x="13737" y="3884"/>
                        <a:pt x="18057" y="15404"/>
                        <a:pt x="12657" y="18284"/>
                      </a:cubicBezTo>
                      <a:cubicBezTo>
                        <a:pt x="9417" y="19724"/>
                        <a:pt x="4017" y="15404"/>
                        <a:pt x="4017" y="15404"/>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1" name="Shape"/>
                <p:cNvSpPr/>
                <p:nvPr/>
              </p:nvSpPr>
              <p:spPr>
                <a:xfrm>
                  <a:off x="2007165" y="638954"/>
                  <a:ext cx="76766" cy="60962"/>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cubicBezTo>
                        <a:pt x="270" y="12690"/>
                        <a:pt x="3240" y="6750"/>
                        <a:pt x="3780" y="6480"/>
                      </a:cubicBezTo>
                      <a:cubicBezTo>
                        <a:pt x="4590" y="5940"/>
                        <a:pt x="7020" y="5400"/>
                        <a:pt x="7020" y="5400"/>
                      </a:cubicBezTo>
                      <a:cubicBezTo>
                        <a:pt x="9180" y="6210"/>
                        <a:pt x="10800" y="5670"/>
                        <a:pt x="12960" y="4860"/>
                      </a:cubicBezTo>
                      <a:cubicBezTo>
                        <a:pt x="14040" y="3240"/>
                        <a:pt x="14580" y="1620"/>
                        <a:pt x="15660" y="0"/>
                      </a:cubicBezTo>
                      <a:cubicBezTo>
                        <a:pt x="18900" y="1080"/>
                        <a:pt x="20520" y="7560"/>
                        <a:pt x="21600" y="10800"/>
                      </a:cubicBezTo>
                      <a:cubicBezTo>
                        <a:pt x="20250" y="14580"/>
                        <a:pt x="21600" y="13500"/>
                        <a:pt x="18900" y="15120"/>
                      </a:cubicBezTo>
                      <a:cubicBezTo>
                        <a:pt x="16470" y="14310"/>
                        <a:pt x="15930" y="14580"/>
                        <a:pt x="14580" y="16740"/>
                      </a:cubicBezTo>
                      <a:cubicBezTo>
                        <a:pt x="15390" y="19170"/>
                        <a:pt x="15120" y="20250"/>
                        <a:pt x="12960" y="21600"/>
                      </a:cubicBezTo>
                      <a:cubicBezTo>
                        <a:pt x="10800" y="20790"/>
                        <a:pt x="10530" y="19440"/>
                        <a:pt x="8640" y="18360"/>
                      </a:cubicBezTo>
                      <a:cubicBezTo>
                        <a:pt x="7020" y="15930"/>
                        <a:pt x="8100" y="15390"/>
                        <a:pt x="10260" y="14040"/>
                      </a:cubicBezTo>
                      <a:cubicBezTo>
                        <a:pt x="11070" y="11340"/>
                        <a:pt x="10530" y="9180"/>
                        <a:pt x="8100" y="7560"/>
                      </a:cubicBezTo>
                      <a:cubicBezTo>
                        <a:pt x="5400" y="8370"/>
                        <a:pt x="8100" y="10800"/>
                        <a:pt x="5400" y="12960"/>
                      </a:cubicBezTo>
                      <a:cubicBezTo>
                        <a:pt x="4320" y="13770"/>
                        <a:pt x="2160" y="15120"/>
                        <a:pt x="2160" y="15120"/>
                      </a:cubicBezTo>
                      <a:cubicBezTo>
                        <a:pt x="540" y="13500"/>
                        <a:pt x="1350" y="13500"/>
                        <a:pt x="0" y="135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2" name="Shape"/>
                <p:cNvSpPr/>
                <p:nvPr/>
              </p:nvSpPr>
              <p:spPr>
                <a:xfrm>
                  <a:off x="1984832" y="510259"/>
                  <a:ext cx="84091" cy="130954"/>
                </a:xfrm>
                <a:custGeom>
                  <a:avLst/>
                  <a:gdLst/>
                  <a:ahLst/>
                  <a:cxnLst>
                    <a:cxn ang="0">
                      <a:pos x="wd2" y="hd2"/>
                    </a:cxn>
                    <a:cxn ang="5400000">
                      <a:pos x="wd2" y="hd2"/>
                    </a:cxn>
                    <a:cxn ang="10800000">
                      <a:pos x="wd2" y="hd2"/>
                    </a:cxn>
                    <a:cxn ang="16200000">
                      <a:pos x="wd2" y="hd2"/>
                    </a:cxn>
                  </a:cxnLst>
                  <a:rect l="0" t="0" r="r" b="b"/>
                  <a:pathLst>
                    <a:path w="20112" h="21600" extrusionOk="0">
                      <a:moveTo>
                        <a:pt x="2618" y="11917"/>
                      </a:moveTo>
                      <a:cubicBezTo>
                        <a:pt x="1929" y="13531"/>
                        <a:pt x="2848" y="14897"/>
                        <a:pt x="5375" y="15890"/>
                      </a:cubicBezTo>
                      <a:cubicBezTo>
                        <a:pt x="7214" y="14897"/>
                        <a:pt x="7444" y="14772"/>
                        <a:pt x="6754" y="13407"/>
                      </a:cubicBezTo>
                      <a:cubicBezTo>
                        <a:pt x="7444" y="11421"/>
                        <a:pt x="8363" y="11421"/>
                        <a:pt x="11350" y="12414"/>
                      </a:cubicBezTo>
                      <a:cubicBezTo>
                        <a:pt x="12958" y="13655"/>
                        <a:pt x="10661" y="14152"/>
                        <a:pt x="9971" y="15393"/>
                      </a:cubicBezTo>
                      <a:cubicBezTo>
                        <a:pt x="10890" y="17007"/>
                        <a:pt x="12499" y="16014"/>
                        <a:pt x="14567" y="15641"/>
                      </a:cubicBezTo>
                      <a:cubicBezTo>
                        <a:pt x="17095" y="16014"/>
                        <a:pt x="17554" y="16262"/>
                        <a:pt x="16865" y="17628"/>
                      </a:cubicBezTo>
                      <a:cubicBezTo>
                        <a:pt x="14797" y="17255"/>
                        <a:pt x="14337" y="17503"/>
                        <a:pt x="12729" y="18372"/>
                      </a:cubicBezTo>
                      <a:cubicBezTo>
                        <a:pt x="13188" y="19862"/>
                        <a:pt x="13648" y="21103"/>
                        <a:pt x="16405" y="21600"/>
                      </a:cubicBezTo>
                      <a:cubicBezTo>
                        <a:pt x="17095" y="20483"/>
                        <a:pt x="16405" y="19490"/>
                        <a:pt x="18703" y="19117"/>
                      </a:cubicBezTo>
                      <a:cubicBezTo>
                        <a:pt x="20312" y="17752"/>
                        <a:pt x="21001" y="15145"/>
                        <a:pt x="18244" y="13903"/>
                      </a:cubicBezTo>
                      <a:cubicBezTo>
                        <a:pt x="17095" y="13407"/>
                        <a:pt x="14567" y="13407"/>
                        <a:pt x="13188" y="13159"/>
                      </a:cubicBezTo>
                      <a:cubicBezTo>
                        <a:pt x="14337" y="11421"/>
                        <a:pt x="14567" y="10800"/>
                        <a:pt x="10890" y="10179"/>
                      </a:cubicBezTo>
                      <a:cubicBezTo>
                        <a:pt x="10431" y="10179"/>
                        <a:pt x="7903" y="10676"/>
                        <a:pt x="7214" y="10179"/>
                      </a:cubicBezTo>
                      <a:cubicBezTo>
                        <a:pt x="6754" y="9807"/>
                        <a:pt x="6295" y="8690"/>
                        <a:pt x="6295" y="8690"/>
                      </a:cubicBezTo>
                      <a:cubicBezTo>
                        <a:pt x="6754" y="6703"/>
                        <a:pt x="6754" y="6455"/>
                        <a:pt x="9052" y="5214"/>
                      </a:cubicBezTo>
                      <a:cubicBezTo>
                        <a:pt x="8822" y="3724"/>
                        <a:pt x="9741" y="621"/>
                        <a:pt x="6295" y="0"/>
                      </a:cubicBezTo>
                      <a:cubicBezTo>
                        <a:pt x="2618" y="497"/>
                        <a:pt x="3078" y="497"/>
                        <a:pt x="3537" y="2731"/>
                      </a:cubicBezTo>
                      <a:cubicBezTo>
                        <a:pt x="3078" y="4841"/>
                        <a:pt x="2848" y="4345"/>
                        <a:pt x="320" y="5710"/>
                      </a:cubicBezTo>
                      <a:cubicBezTo>
                        <a:pt x="-599" y="7324"/>
                        <a:pt x="550" y="8317"/>
                        <a:pt x="2618" y="9434"/>
                      </a:cubicBezTo>
                      <a:cubicBezTo>
                        <a:pt x="2848" y="9931"/>
                        <a:pt x="3307" y="11545"/>
                        <a:pt x="2618" y="11917"/>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3" name="Shape"/>
                <p:cNvSpPr/>
                <p:nvPr/>
              </p:nvSpPr>
              <p:spPr>
                <a:xfrm>
                  <a:off x="2007750" y="605087"/>
                  <a:ext cx="28768" cy="38384"/>
                </a:xfrm>
                <a:custGeom>
                  <a:avLst/>
                  <a:gdLst/>
                  <a:ahLst/>
                  <a:cxnLst>
                    <a:cxn ang="0">
                      <a:pos x="wd2" y="hd2"/>
                    </a:cxn>
                    <a:cxn ang="5400000">
                      <a:pos x="wd2" y="hd2"/>
                    </a:cxn>
                    <a:cxn ang="10800000">
                      <a:pos x="wd2" y="hd2"/>
                    </a:cxn>
                    <a:cxn ang="16200000">
                      <a:pos x="wd2" y="hd2"/>
                    </a:cxn>
                  </a:cxnLst>
                  <a:rect l="0" t="0" r="r" b="b"/>
                  <a:pathLst>
                    <a:path w="19657" h="21600" extrusionOk="0">
                      <a:moveTo>
                        <a:pt x="2107" y="10368"/>
                      </a:moveTo>
                      <a:cubicBezTo>
                        <a:pt x="-1943" y="6480"/>
                        <a:pt x="82" y="2592"/>
                        <a:pt x="6157" y="0"/>
                      </a:cubicBezTo>
                      <a:cubicBezTo>
                        <a:pt x="13582" y="1296"/>
                        <a:pt x="13582" y="2160"/>
                        <a:pt x="11557" y="6912"/>
                      </a:cubicBezTo>
                      <a:cubicBezTo>
                        <a:pt x="12232" y="8208"/>
                        <a:pt x="11557" y="9504"/>
                        <a:pt x="12907" y="10368"/>
                      </a:cubicBezTo>
                      <a:cubicBezTo>
                        <a:pt x="13582" y="11232"/>
                        <a:pt x="16282" y="10368"/>
                        <a:pt x="16957" y="11232"/>
                      </a:cubicBezTo>
                      <a:cubicBezTo>
                        <a:pt x="18307" y="12528"/>
                        <a:pt x="19657" y="16416"/>
                        <a:pt x="19657" y="16416"/>
                      </a:cubicBezTo>
                      <a:cubicBezTo>
                        <a:pt x="17632" y="19872"/>
                        <a:pt x="15607" y="20304"/>
                        <a:pt x="10207" y="21600"/>
                      </a:cubicBezTo>
                      <a:cubicBezTo>
                        <a:pt x="6157" y="17712"/>
                        <a:pt x="10207" y="10368"/>
                        <a:pt x="2107" y="1036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4" name="Shape"/>
                <p:cNvSpPr/>
                <p:nvPr/>
              </p:nvSpPr>
              <p:spPr>
                <a:xfrm>
                  <a:off x="1941689" y="614118"/>
                  <a:ext cx="38696" cy="38384"/>
                </a:xfrm>
                <a:custGeom>
                  <a:avLst/>
                  <a:gdLst/>
                  <a:ahLst/>
                  <a:cxnLst>
                    <a:cxn ang="0">
                      <a:pos x="wd2" y="hd2"/>
                    </a:cxn>
                    <a:cxn ang="5400000">
                      <a:pos x="wd2" y="hd2"/>
                    </a:cxn>
                    <a:cxn ang="10800000">
                      <a:pos x="wd2" y="hd2"/>
                    </a:cxn>
                    <a:cxn ang="16200000">
                      <a:pos x="wd2" y="hd2"/>
                    </a:cxn>
                  </a:cxnLst>
                  <a:rect l="0" t="0" r="r" b="b"/>
                  <a:pathLst>
                    <a:path w="19483" h="21600" extrusionOk="0">
                      <a:moveTo>
                        <a:pt x="0" y="19008"/>
                      </a:moveTo>
                      <a:cubicBezTo>
                        <a:pt x="3014" y="16416"/>
                        <a:pt x="9042" y="12528"/>
                        <a:pt x="11051" y="8640"/>
                      </a:cubicBezTo>
                      <a:cubicBezTo>
                        <a:pt x="13563" y="4320"/>
                        <a:pt x="12558" y="1728"/>
                        <a:pt x="18084" y="0"/>
                      </a:cubicBezTo>
                      <a:cubicBezTo>
                        <a:pt x="21600" y="4752"/>
                        <a:pt x="18084" y="10368"/>
                        <a:pt x="12056" y="12096"/>
                      </a:cubicBezTo>
                      <a:cubicBezTo>
                        <a:pt x="10549" y="16416"/>
                        <a:pt x="6028" y="20304"/>
                        <a:pt x="1005" y="21600"/>
                      </a:cubicBezTo>
                      <a:cubicBezTo>
                        <a:pt x="502" y="20736"/>
                        <a:pt x="0" y="19008"/>
                        <a:pt x="0" y="1900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5" name="Shape"/>
                <p:cNvSpPr/>
                <p:nvPr/>
              </p:nvSpPr>
              <p:spPr>
                <a:xfrm>
                  <a:off x="2427112" y="85472"/>
                  <a:ext cx="23878" cy="18064"/>
                </a:xfrm>
                <a:custGeom>
                  <a:avLst/>
                  <a:gdLst/>
                  <a:ahLst/>
                  <a:cxnLst>
                    <a:cxn ang="0">
                      <a:pos x="wd2" y="hd2"/>
                    </a:cxn>
                    <a:cxn ang="5400000">
                      <a:pos x="wd2" y="hd2"/>
                    </a:cxn>
                    <a:cxn ang="10800000">
                      <a:pos x="wd2" y="hd2"/>
                    </a:cxn>
                    <a:cxn ang="16200000">
                      <a:pos x="wd2" y="hd2"/>
                    </a:cxn>
                  </a:cxnLst>
                  <a:rect l="0" t="0" r="r" b="b"/>
                  <a:pathLst>
                    <a:path w="12691" h="13578" extrusionOk="0">
                      <a:moveTo>
                        <a:pt x="0" y="10599"/>
                      </a:moveTo>
                      <a:cubicBezTo>
                        <a:pt x="5268" y="171"/>
                        <a:pt x="21600" y="-8022"/>
                        <a:pt x="6322" y="13578"/>
                      </a:cubicBezTo>
                      <a:cubicBezTo>
                        <a:pt x="4215" y="12833"/>
                        <a:pt x="0" y="10599"/>
                        <a:pt x="0" y="1059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6" name="Shape"/>
                <p:cNvSpPr/>
                <p:nvPr/>
              </p:nvSpPr>
              <p:spPr>
                <a:xfrm>
                  <a:off x="1318542" y="13546"/>
                  <a:ext cx="988909" cy="343185"/>
                </a:xfrm>
                <a:custGeom>
                  <a:avLst/>
                  <a:gdLst/>
                  <a:ahLst/>
                  <a:cxnLst>
                    <a:cxn ang="0">
                      <a:pos x="wd2" y="hd2"/>
                    </a:cxn>
                    <a:cxn ang="5400000">
                      <a:pos x="wd2" y="hd2"/>
                    </a:cxn>
                    <a:cxn ang="10800000">
                      <a:pos x="wd2" y="hd2"/>
                    </a:cxn>
                    <a:cxn ang="16200000">
                      <a:pos x="wd2" y="hd2"/>
                    </a:cxn>
                  </a:cxnLst>
                  <a:rect l="0" t="0" r="r" b="b"/>
                  <a:pathLst>
                    <a:path w="21600" h="21600" extrusionOk="0">
                      <a:moveTo>
                        <a:pt x="3600" y="142"/>
                      </a:moveTo>
                      <a:lnTo>
                        <a:pt x="21600" y="0"/>
                      </a:lnTo>
                      <a:cubicBezTo>
                        <a:pt x="21304" y="2132"/>
                        <a:pt x="21156" y="5968"/>
                        <a:pt x="20515" y="7674"/>
                      </a:cubicBezTo>
                      <a:cubicBezTo>
                        <a:pt x="20219" y="8526"/>
                        <a:pt x="19973" y="8953"/>
                        <a:pt x="19578" y="9663"/>
                      </a:cubicBezTo>
                      <a:cubicBezTo>
                        <a:pt x="19529" y="9805"/>
                        <a:pt x="19332" y="9947"/>
                        <a:pt x="19332" y="9947"/>
                      </a:cubicBezTo>
                      <a:cubicBezTo>
                        <a:pt x="18592" y="8953"/>
                        <a:pt x="18986" y="9663"/>
                        <a:pt x="18493" y="10374"/>
                      </a:cubicBezTo>
                      <a:cubicBezTo>
                        <a:pt x="18296" y="11653"/>
                        <a:pt x="18296" y="11795"/>
                        <a:pt x="17803" y="12505"/>
                      </a:cubicBezTo>
                      <a:cubicBezTo>
                        <a:pt x="17704" y="13074"/>
                        <a:pt x="17951" y="13216"/>
                        <a:pt x="17852" y="14068"/>
                      </a:cubicBezTo>
                      <a:cubicBezTo>
                        <a:pt x="17901" y="14495"/>
                        <a:pt x="17951" y="14921"/>
                        <a:pt x="17951" y="15205"/>
                      </a:cubicBezTo>
                      <a:cubicBezTo>
                        <a:pt x="18000" y="15489"/>
                        <a:pt x="18049" y="15774"/>
                        <a:pt x="18049" y="16058"/>
                      </a:cubicBezTo>
                      <a:cubicBezTo>
                        <a:pt x="18000" y="16342"/>
                        <a:pt x="17951" y="17053"/>
                        <a:pt x="17852" y="17337"/>
                      </a:cubicBezTo>
                      <a:cubicBezTo>
                        <a:pt x="17704" y="17479"/>
                        <a:pt x="17458" y="16911"/>
                        <a:pt x="17310" y="17053"/>
                      </a:cubicBezTo>
                      <a:cubicBezTo>
                        <a:pt x="17112" y="18332"/>
                        <a:pt x="17359" y="18047"/>
                        <a:pt x="16866" y="18332"/>
                      </a:cubicBezTo>
                      <a:cubicBezTo>
                        <a:pt x="16767" y="17479"/>
                        <a:pt x="17014" y="15774"/>
                        <a:pt x="17112" y="14921"/>
                      </a:cubicBezTo>
                      <a:cubicBezTo>
                        <a:pt x="17112" y="14211"/>
                        <a:pt x="16668" y="14495"/>
                        <a:pt x="16668" y="14211"/>
                      </a:cubicBezTo>
                      <a:cubicBezTo>
                        <a:pt x="16668" y="13926"/>
                        <a:pt x="16964" y="13500"/>
                        <a:pt x="16964" y="13216"/>
                      </a:cubicBezTo>
                      <a:cubicBezTo>
                        <a:pt x="16964" y="13074"/>
                        <a:pt x="16964" y="12647"/>
                        <a:pt x="16866" y="12647"/>
                      </a:cubicBezTo>
                      <a:cubicBezTo>
                        <a:pt x="16718" y="12647"/>
                        <a:pt x="15978" y="13358"/>
                        <a:pt x="15781" y="13358"/>
                      </a:cubicBezTo>
                      <a:cubicBezTo>
                        <a:pt x="15633" y="12221"/>
                        <a:pt x="16175" y="12505"/>
                        <a:pt x="15633" y="12079"/>
                      </a:cubicBezTo>
                      <a:cubicBezTo>
                        <a:pt x="15337" y="12932"/>
                        <a:pt x="15090" y="13216"/>
                        <a:pt x="14647" y="13358"/>
                      </a:cubicBezTo>
                      <a:cubicBezTo>
                        <a:pt x="14795" y="14779"/>
                        <a:pt x="15140" y="14353"/>
                        <a:pt x="15781" y="14637"/>
                      </a:cubicBezTo>
                      <a:cubicBezTo>
                        <a:pt x="15682" y="15489"/>
                        <a:pt x="15337" y="15774"/>
                        <a:pt x="15041" y="16626"/>
                      </a:cubicBezTo>
                      <a:lnTo>
                        <a:pt x="15337" y="17905"/>
                      </a:lnTo>
                      <a:lnTo>
                        <a:pt x="15534" y="19611"/>
                      </a:lnTo>
                      <a:lnTo>
                        <a:pt x="15238" y="19753"/>
                      </a:lnTo>
                      <a:lnTo>
                        <a:pt x="15485" y="20463"/>
                      </a:lnTo>
                      <a:lnTo>
                        <a:pt x="15140" y="21600"/>
                      </a:lnTo>
                      <a:lnTo>
                        <a:pt x="0" y="21174"/>
                      </a:lnTo>
                      <a:lnTo>
                        <a:pt x="3600" y="142"/>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7" name="Shape"/>
                <p:cNvSpPr/>
                <p:nvPr/>
              </p:nvSpPr>
              <p:spPr>
                <a:xfrm>
                  <a:off x="2309617" y="-1"/>
                  <a:ext cx="42990" cy="120417"/>
                </a:xfrm>
                <a:custGeom>
                  <a:avLst/>
                  <a:gdLst/>
                  <a:ahLst/>
                  <a:cxnLst>
                    <a:cxn ang="0">
                      <a:pos x="wd2" y="hd2"/>
                    </a:cxn>
                    <a:cxn ang="5400000">
                      <a:pos x="wd2" y="hd2"/>
                    </a:cxn>
                    <a:cxn ang="10800000">
                      <a:pos x="wd2" y="hd2"/>
                    </a:cxn>
                    <a:cxn ang="16200000">
                      <a:pos x="wd2" y="hd2"/>
                    </a:cxn>
                  </a:cxnLst>
                  <a:rect l="0" t="0" r="r" b="b"/>
                  <a:pathLst>
                    <a:path w="20564" h="20945" extrusionOk="0">
                      <a:moveTo>
                        <a:pt x="1262" y="20422"/>
                      </a:moveTo>
                      <a:cubicBezTo>
                        <a:pt x="-1036" y="18458"/>
                        <a:pt x="-576" y="15447"/>
                        <a:pt x="5858" y="14138"/>
                      </a:cubicBezTo>
                      <a:cubicBezTo>
                        <a:pt x="6317" y="12436"/>
                        <a:pt x="6777" y="10604"/>
                        <a:pt x="6777" y="8902"/>
                      </a:cubicBezTo>
                      <a:cubicBezTo>
                        <a:pt x="6777" y="7593"/>
                        <a:pt x="4019" y="5236"/>
                        <a:pt x="4019" y="5236"/>
                      </a:cubicBezTo>
                      <a:cubicBezTo>
                        <a:pt x="5398" y="2618"/>
                        <a:pt x="4019" y="3796"/>
                        <a:pt x="6777" y="1571"/>
                      </a:cubicBezTo>
                      <a:cubicBezTo>
                        <a:pt x="7236" y="1047"/>
                        <a:pt x="8615" y="0"/>
                        <a:pt x="8615" y="0"/>
                      </a:cubicBezTo>
                      <a:cubicBezTo>
                        <a:pt x="16428" y="785"/>
                        <a:pt x="14130" y="916"/>
                        <a:pt x="13211" y="3927"/>
                      </a:cubicBezTo>
                      <a:cubicBezTo>
                        <a:pt x="16428" y="6807"/>
                        <a:pt x="17347" y="9949"/>
                        <a:pt x="20564" y="12829"/>
                      </a:cubicBezTo>
                      <a:cubicBezTo>
                        <a:pt x="19185" y="15185"/>
                        <a:pt x="19645" y="14793"/>
                        <a:pt x="13211" y="14138"/>
                      </a:cubicBezTo>
                      <a:cubicBezTo>
                        <a:pt x="10453" y="15447"/>
                        <a:pt x="11832" y="14662"/>
                        <a:pt x="9534" y="16495"/>
                      </a:cubicBezTo>
                      <a:cubicBezTo>
                        <a:pt x="9075" y="16756"/>
                        <a:pt x="8615" y="17280"/>
                        <a:pt x="8615" y="17280"/>
                      </a:cubicBezTo>
                      <a:cubicBezTo>
                        <a:pt x="9534" y="17411"/>
                        <a:pt x="10913" y="17280"/>
                        <a:pt x="11373" y="17542"/>
                      </a:cubicBezTo>
                      <a:cubicBezTo>
                        <a:pt x="12292" y="17935"/>
                        <a:pt x="13211" y="19113"/>
                        <a:pt x="13211" y="19113"/>
                      </a:cubicBezTo>
                      <a:cubicBezTo>
                        <a:pt x="11373" y="21600"/>
                        <a:pt x="9534" y="20291"/>
                        <a:pt x="4938" y="19375"/>
                      </a:cubicBezTo>
                      <a:cubicBezTo>
                        <a:pt x="4019" y="19898"/>
                        <a:pt x="4019" y="20945"/>
                        <a:pt x="2181" y="20945"/>
                      </a:cubicBezTo>
                      <a:cubicBezTo>
                        <a:pt x="1262" y="20945"/>
                        <a:pt x="802" y="20422"/>
                        <a:pt x="343" y="20160"/>
                      </a:cubicBezTo>
                      <a:cubicBezTo>
                        <a:pt x="343" y="20029"/>
                        <a:pt x="802" y="20291"/>
                        <a:pt x="1262" y="20422"/>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8" name="Shape"/>
                <p:cNvSpPr/>
                <p:nvPr/>
              </p:nvSpPr>
              <p:spPr>
                <a:xfrm>
                  <a:off x="2280356" y="110816"/>
                  <a:ext cx="133211" cy="72066"/>
                </a:xfrm>
                <a:custGeom>
                  <a:avLst/>
                  <a:gdLst/>
                  <a:ahLst/>
                  <a:cxnLst>
                    <a:cxn ang="0">
                      <a:pos x="wd2" y="hd2"/>
                    </a:cxn>
                    <a:cxn ang="5400000">
                      <a:pos x="wd2" y="hd2"/>
                    </a:cxn>
                    <a:cxn ang="10800000">
                      <a:pos x="wd2" y="hd2"/>
                    </a:cxn>
                    <a:cxn ang="16200000">
                      <a:pos x="wd2" y="hd2"/>
                    </a:cxn>
                  </a:cxnLst>
                  <a:rect l="0" t="0" r="r" b="b"/>
                  <a:pathLst>
                    <a:path w="21600" h="20277" extrusionOk="0">
                      <a:moveTo>
                        <a:pt x="4070" y="11469"/>
                      </a:moveTo>
                      <a:cubicBezTo>
                        <a:pt x="4539" y="9792"/>
                        <a:pt x="5165" y="9372"/>
                        <a:pt x="4696" y="7694"/>
                      </a:cubicBezTo>
                      <a:cubicBezTo>
                        <a:pt x="5165" y="4339"/>
                        <a:pt x="5791" y="3710"/>
                        <a:pt x="7826" y="5597"/>
                      </a:cubicBezTo>
                      <a:cubicBezTo>
                        <a:pt x="7983" y="6436"/>
                        <a:pt x="8296" y="7275"/>
                        <a:pt x="8452" y="8114"/>
                      </a:cubicBezTo>
                      <a:cubicBezTo>
                        <a:pt x="8609" y="8953"/>
                        <a:pt x="10330" y="8953"/>
                        <a:pt x="10330" y="8953"/>
                      </a:cubicBezTo>
                      <a:cubicBezTo>
                        <a:pt x="11739" y="7694"/>
                        <a:pt x="12052" y="8114"/>
                        <a:pt x="12522" y="10211"/>
                      </a:cubicBezTo>
                      <a:cubicBezTo>
                        <a:pt x="14400" y="8533"/>
                        <a:pt x="15809" y="6436"/>
                        <a:pt x="18157" y="5597"/>
                      </a:cubicBezTo>
                      <a:cubicBezTo>
                        <a:pt x="19565" y="2661"/>
                        <a:pt x="18783" y="3710"/>
                        <a:pt x="20348" y="2242"/>
                      </a:cubicBezTo>
                      <a:cubicBezTo>
                        <a:pt x="20974" y="984"/>
                        <a:pt x="20974" y="-1323"/>
                        <a:pt x="21600" y="984"/>
                      </a:cubicBezTo>
                      <a:cubicBezTo>
                        <a:pt x="21130" y="5178"/>
                        <a:pt x="19722" y="8114"/>
                        <a:pt x="16591" y="8953"/>
                      </a:cubicBezTo>
                      <a:cubicBezTo>
                        <a:pt x="15183" y="10211"/>
                        <a:pt x="14557" y="11469"/>
                        <a:pt x="13148" y="12727"/>
                      </a:cubicBezTo>
                      <a:cubicBezTo>
                        <a:pt x="12522" y="15244"/>
                        <a:pt x="12365" y="15244"/>
                        <a:pt x="10330" y="15663"/>
                      </a:cubicBezTo>
                      <a:cubicBezTo>
                        <a:pt x="9391" y="17551"/>
                        <a:pt x="8922" y="19019"/>
                        <a:pt x="7513" y="20277"/>
                      </a:cubicBezTo>
                      <a:cubicBezTo>
                        <a:pt x="6574" y="18390"/>
                        <a:pt x="5791" y="18180"/>
                        <a:pt x="4070" y="17341"/>
                      </a:cubicBezTo>
                      <a:cubicBezTo>
                        <a:pt x="3757" y="17131"/>
                        <a:pt x="3130" y="16922"/>
                        <a:pt x="3130" y="16922"/>
                      </a:cubicBezTo>
                      <a:cubicBezTo>
                        <a:pt x="1565" y="17551"/>
                        <a:pt x="2191" y="18390"/>
                        <a:pt x="3443" y="19019"/>
                      </a:cubicBezTo>
                      <a:cubicBezTo>
                        <a:pt x="2191" y="20277"/>
                        <a:pt x="1409" y="19648"/>
                        <a:pt x="0" y="19019"/>
                      </a:cubicBezTo>
                      <a:cubicBezTo>
                        <a:pt x="313" y="16922"/>
                        <a:pt x="157" y="15873"/>
                        <a:pt x="1565" y="15244"/>
                      </a:cubicBezTo>
                      <a:cubicBezTo>
                        <a:pt x="2348" y="11889"/>
                        <a:pt x="2191" y="13147"/>
                        <a:pt x="4070" y="11469"/>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29" name="Shape"/>
                <p:cNvSpPr/>
                <p:nvPr/>
              </p:nvSpPr>
              <p:spPr>
                <a:xfrm>
                  <a:off x="2138116" y="178364"/>
                  <a:ext cx="180624" cy="162563"/>
                </a:xfrm>
                <a:custGeom>
                  <a:avLst/>
                  <a:gdLst/>
                  <a:ahLst/>
                  <a:cxnLst>
                    <a:cxn ang="0">
                      <a:pos x="wd2" y="hd2"/>
                    </a:cxn>
                    <a:cxn ang="5400000">
                      <a:pos x="wd2" y="hd2"/>
                    </a:cxn>
                    <a:cxn ang="10800000">
                      <a:pos x="wd2" y="hd2"/>
                    </a:cxn>
                    <a:cxn ang="16200000">
                      <a:pos x="wd2" y="hd2"/>
                    </a:cxn>
                  </a:cxnLst>
                  <a:rect l="0" t="0" r="r" b="b"/>
                  <a:pathLst>
                    <a:path w="21600" h="21600" extrusionOk="0">
                      <a:moveTo>
                        <a:pt x="18153" y="2422"/>
                      </a:moveTo>
                      <a:cubicBezTo>
                        <a:pt x="17923" y="1817"/>
                        <a:pt x="18383" y="606"/>
                        <a:pt x="18383" y="606"/>
                      </a:cubicBezTo>
                      <a:cubicBezTo>
                        <a:pt x="19187" y="1615"/>
                        <a:pt x="19187" y="807"/>
                        <a:pt x="19532" y="0"/>
                      </a:cubicBezTo>
                      <a:cubicBezTo>
                        <a:pt x="20796" y="404"/>
                        <a:pt x="20566" y="1413"/>
                        <a:pt x="20911" y="2422"/>
                      </a:cubicBezTo>
                      <a:cubicBezTo>
                        <a:pt x="21140" y="3028"/>
                        <a:pt x="21600" y="4239"/>
                        <a:pt x="21600" y="4239"/>
                      </a:cubicBezTo>
                      <a:cubicBezTo>
                        <a:pt x="21026" y="5652"/>
                        <a:pt x="21600" y="5249"/>
                        <a:pt x="20451" y="5854"/>
                      </a:cubicBezTo>
                      <a:cubicBezTo>
                        <a:pt x="19991" y="6359"/>
                        <a:pt x="19532" y="7671"/>
                        <a:pt x="19532" y="7671"/>
                      </a:cubicBezTo>
                      <a:cubicBezTo>
                        <a:pt x="19417" y="10093"/>
                        <a:pt x="19877" y="11103"/>
                        <a:pt x="18613" y="12718"/>
                      </a:cubicBezTo>
                      <a:cubicBezTo>
                        <a:pt x="17234" y="11910"/>
                        <a:pt x="17809" y="13323"/>
                        <a:pt x="16545" y="13727"/>
                      </a:cubicBezTo>
                      <a:cubicBezTo>
                        <a:pt x="15511" y="13525"/>
                        <a:pt x="14821" y="13626"/>
                        <a:pt x="13787" y="13929"/>
                      </a:cubicBezTo>
                      <a:cubicBezTo>
                        <a:pt x="13098" y="13021"/>
                        <a:pt x="14017" y="12819"/>
                        <a:pt x="12868" y="12516"/>
                      </a:cubicBezTo>
                      <a:cubicBezTo>
                        <a:pt x="12409" y="13121"/>
                        <a:pt x="12409" y="14333"/>
                        <a:pt x="11719" y="14736"/>
                      </a:cubicBezTo>
                      <a:cubicBezTo>
                        <a:pt x="11260" y="14938"/>
                        <a:pt x="10340" y="15140"/>
                        <a:pt x="10340" y="15140"/>
                      </a:cubicBezTo>
                      <a:cubicBezTo>
                        <a:pt x="9996" y="14232"/>
                        <a:pt x="10226" y="13626"/>
                        <a:pt x="9191" y="13323"/>
                      </a:cubicBezTo>
                      <a:cubicBezTo>
                        <a:pt x="7813" y="13525"/>
                        <a:pt x="7468" y="13525"/>
                        <a:pt x="6664" y="14535"/>
                      </a:cubicBezTo>
                      <a:cubicBezTo>
                        <a:pt x="7583" y="15140"/>
                        <a:pt x="7813" y="14837"/>
                        <a:pt x="8732" y="14333"/>
                      </a:cubicBezTo>
                      <a:cubicBezTo>
                        <a:pt x="9306" y="14736"/>
                        <a:pt x="9766" y="15645"/>
                        <a:pt x="8962" y="16150"/>
                      </a:cubicBezTo>
                      <a:cubicBezTo>
                        <a:pt x="8617" y="16351"/>
                        <a:pt x="7123" y="16654"/>
                        <a:pt x="6664" y="16755"/>
                      </a:cubicBezTo>
                      <a:cubicBezTo>
                        <a:pt x="5515" y="17462"/>
                        <a:pt x="5055" y="17462"/>
                        <a:pt x="3906" y="16755"/>
                      </a:cubicBezTo>
                      <a:cubicBezTo>
                        <a:pt x="4021" y="16351"/>
                        <a:pt x="3906" y="15948"/>
                        <a:pt x="4136" y="15544"/>
                      </a:cubicBezTo>
                      <a:cubicBezTo>
                        <a:pt x="4366" y="15140"/>
                        <a:pt x="6319" y="14736"/>
                        <a:pt x="5285" y="14535"/>
                      </a:cubicBezTo>
                      <a:cubicBezTo>
                        <a:pt x="4826" y="14434"/>
                        <a:pt x="3906" y="14938"/>
                        <a:pt x="3906" y="14938"/>
                      </a:cubicBezTo>
                      <a:cubicBezTo>
                        <a:pt x="3677" y="15645"/>
                        <a:pt x="3217" y="16049"/>
                        <a:pt x="2987" y="16755"/>
                      </a:cubicBezTo>
                      <a:cubicBezTo>
                        <a:pt x="4136" y="18370"/>
                        <a:pt x="4136" y="17462"/>
                        <a:pt x="3447" y="19178"/>
                      </a:cubicBezTo>
                      <a:cubicBezTo>
                        <a:pt x="3217" y="19783"/>
                        <a:pt x="1609" y="20187"/>
                        <a:pt x="1609" y="20187"/>
                      </a:cubicBezTo>
                      <a:cubicBezTo>
                        <a:pt x="574" y="21600"/>
                        <a:pt x="1264" y="21196"/>
                        <a:pt x="0" y="21600"/>
                      </a:cubicBezTo>
                      <a:cubicBezTo>
                        <a:pt x="230" y="20389"/>
                        <a:pt x="574" y="19985"/>
                        <a:pt x="919" y="18976"/>
                      </a:cubicBezTo>
                      <a:cubicBezTo>
                        <a:pt x="689" y="17966"/>
                        <a:pt x="345" y="17462"/>
                        <a:pt x="0" y="16553"/>
                      </a:cubicBezTo>
                      <a:cubicBezTo>
                        <a:pt x="345" y="15746"/>
                        <a:pt x="804" y="15847"/>
                        <a:pt x="1609" y="15342"/>
                      </a:cubicBezTo>
                      <a:cubicBezTo>
                        <a:pt x="2068" y="14232"/>
                        <a:pt x="2643" y="14131"/>
                        <a:pt x="3677" y="13525"/>
                      </a:cubicBezTo>
                      <a:cubicBezTo>
                        <a:pt x="4251" y="12819"/>
                        <a:pt x="4251" y="12415"/>
                        <a:pt x="5055" y="11910"/>
                      </a:cubicBezTo>
                      <a:cubicBezTo>
                        <a:pt x="7353" y="12213"/>
                        <a:pt x="6319" y="12314"/>
                        <a:pt x="8272" y="11708"/>
                      </a:cubicBezTo>
                      <a:cubicBezTo>
                        <a:pt x="8732" y="11607"/>
                        <a:pt x="9651" y="11305"/>
                        <a:pt x="9651" y="11305"/>
                      </a:cubicBezTo>
                      <a:cubicBezTo>
                        <a:pt x="12064" y="12011"/>
                        <a:pt x="11145" y="8479"/>
                        <a:pt x="13098" y="7873"/>
                      </a:cubicBezTo>
                      <a:cubicBezTo>
                        <a:pt x="13443" y="8781"/>
                        <a:pt x="12638" y="8983"/>
                        <a:pt x="13787" y="9286"/>
                      </a:cubicBezTo>
                      <a:cubicBezTo>
                        <a:pt x="14362" y="8579"/>
                        <a:pt x="14362" y="8176"/>
                        <a:pt x="15166" y="7671"/>
                      </a:cubicBezTo>
                      <a:cubicBezTo>
                        <a:pt x="15855" y="6864"/>
                        <a:pt x="16774" y="6561"/>
                        <a:pt x="17234" y="5450"/>
                      </a:cubicBezTo>
                      <a:cubicBezTo>
                        <a:pt x="17349" y="5047"/>
                        <a:pt x="17694" y="4239"/>
                        <a:pt x="17694" y="4239"/>
                      </a:cubicBezTo>
                      <a:cubicBezTo>
                        <a:pt x="17464" y="4138"/>
                        <a:pt x="17004" y="4037"/>
                        <a:pt x="17004" y="3836"/>
                      </a:cubicBezTo>
                      <a:cubicBezTo>
                        <a:pt x="17004" y="3634"/>
                        <a:pt x="18498" y="3331"/>
                        <a:pt x="17464" y="3230"/>
                      </a:cubicBezTo>
                      <a:lnTo>
                        <a:pt x="18153" y="2422"/>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0" name="Shape"/>
                <p:cNvSpPr/>
                <p:nvPr/>
              </p:nvSpPr>
              <p:spPr>
                <a:xfrm>
                  <a:off x="2253072" y="222895"/>
                  <a:ext cx="18063" cy="18065"/>
                </a:xfrm>
                <a:custGeom>
                  <a:avLst/>
                  <a:gdLst/>
                  <a:ahLst/>
                  <a:cxnLst>
                    <a:cxn ang="0">
                      <a:pos x="wd2" y="hd2"/>
                    </a:cxn>
                    <a:cxn ang="5400000">
                      <a:pos x="wd2" y="hd2"/>
                    </a:cxn>
                    <a:cxn ang="10800000">
                      <a:pos x="wd2" y="hd2"/>
                    </a:cxn>
                    <a:cxn ang="16200000">
                      <a:pos x="wd2" y="hd2"/>
                    </a:cxn>
                  </a:cxnLst>
                  <a:rect l="0" t="0" r="r" b="b"/>
                  <a:pathLst>
                    <a:path w="13791" h="13791" extrusionOk="0">
                      <a:moveTo>
                        <a:pt x="0" y="7145"/>
                      </a:moveTo>
                      <a:cubicBezTo>
                        <a:pt x="9969" y="-7809"/>
                        <a:pt x="21600" y="3822"/>
                        <a:pt x="6646" y="13791"/>
                      </a:cubicBezTo>
                      <a:cubicBezTo>
                        <a:pt x="0" y="2160"/>
                        <a:pt x="0" y="499"/>
                        <a:pt x="0" y="714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1" name="Shape"/>
                <p:cNvSpPr/>
                <p:nvPr/>
              </p:nvSpPr>
              <p:spPr>
                <a:xfrm>
                  <a:off x="1246293" y="336409"/>
                  <a:ext cx="783452" cy="424542"/>
                </a:xfrm>
                <a:custGeom>
                  <a:avLst/>
                  <a:gdLst/>
                  <a:ahLst/>
                  <a:cxnLst>
                    <a:cxn ang="0">
                      <a:pos x="wd2" y="hd2"/>
                    </a:cxn>
                    <a:cxn ang="5400000">
                      <a:pos x="wd2" y="hd2"/>
                    </a:cxn>
                    <a:cxn ang="10800000">
                      <a:pos x="wd2" y="hd2"/>
                    </a:cxn>
                    <a:cxn ang="16200000">
                      <a:pos x="wd2" y="hd2"/>
                    </a:cxn>
                  </a:cxnLst>
                  <a:rect l="0" t="0" r="r" b="b"/>
                  <a:pathLst>
                    <a:path w="21600" h="21490" extrusionOk="0">
                      <a:moveTo>
                        <a:pt x="21228" y="230"/>
                      </a:moveTo>
                      <a:cubicBezTo>
                        <a:pt x="21307" y="574"/>
                        <a:pt x="21520" y="613"/>
                        <a:pt x="21600" y="996"/>
                      </a:cubicBezTo>
                      <a:cubicBezTo>
                        <a:pt x="21520" y="1379"/>
                        <a:pt x="21307" y="1570"/>
                        <a:pt x="21174" y="1915"/>
                      </a:cubicBezTo>
                      <a:cubicBezTo>
                        <a:pt x="21041" y="2336"/>
                        <a:pt x="20962" y="2719"/>
                        <a:pt x="20696" y="2987"/>
                      </a:cubicBezTo>
                      <a:cubicBezTo>
                        <a:pt x="20563" y="3255"/>
                        <a:pt x="20509" y="3370"/>
                        <a:pt x="20589" y="3677"/>
                      </a:cubicBezTo>
                      <a:cubicBezTo>
                        <a:pt x="20403" y="4098"/>
                        <a:pt x="20164" y="4366"/>
                        <a:pt x="19898" y="4672"/>
                      </a:cubicBezTo>
                      <a:cubicBezTo>
                        <a:pt x="19791" y="4787"/>
                        <a:pt x="19578" y="4979"/>
                        <a:pt x="19578" y="4979"/>
                      </a:cubicBezTo>
                      <a:cubicBezTo>
                        <a:pt x="19685" y="5400"/>
                        <a:pt x="19445" y="5362"/>
                        <a:pt x="19206" y="5438"/>
                      </a:cubicBezTo>
                      <a:cubicBezTo>
                        <a:pt x="19046" y="5668"/>
                        <a:pt x="18940" y="5783"/>
                        <a:pt x="18727" y="5898"/>
                      </a:cubicBezTo>
                      <a:cubicBezTo>
                        <a:pt x="18248" y="5745"/>
                        <a:pt x="17291" y="6472"/>
                        <a:pt x="16865" y="6894"/>
                      </a:cubicBezTo>
                      <a:cubicBezTo>
                        <a:pt x="16918" y="7238"/>
                        <a:pt x="16785" y="7391"/>
                        <a:pt x="17025" y="7506"/>
                      </a:cubicBezTo>
                      <a:cubicBezTo>
                        <a:pt x="17104" y="7851"/>
                        <a:pt x="17025" y="7928"/>
                        <a:pt x="16812" y="8043"/>
                      </a:cubicBezTo>
                      <a:cubicBezTo>
                        <a:pt x="16652" y="8387"/>
                        <a:pt x="16572" y="8655"/>
                        <a:pt x="16333" y="8885"/>
                      </a:cubicBezTo>
                      <a:cubicBezTo>
                        <a:pt x="16253" y="8847"/>
                        <a:pt x="16120" y="8923"/>
                        <a:pt x="16067" y="8809"/>
                      </a:cubicBezTo>
                      <a:cubicBezTo>
                        <a:pt x="15934" y="8426"/>
                        <a:pt x="16227" y="7621"/>
                        <a:pt x="16493" y="7506"/>
                      </a:cubicBezTo>
                      <a:cubicBezTo>
                        <a:pt x="16572" y="7162"/>
                        <a:pt x="16413" y="7162"/>
                        <a:pt x="16493" y="6817"/>
                      </a:cubicBezTo>
                      <a:cubicBezTo>
                        <a:pt x="16413" y="6281"/>
                        <a:pt x="16200" y="6434"/>
                        <a:pt x="15907" y="6587"/>
                      </a:cubicBezTo>
                      <a:cubicBezTo>
                        <a:pt x="15748" y="6894"/>
                        <a:pt x="15562" y="7085"/>
                        <a:pt x="15322" y="7200"/>
                      </a:cubicBezTo>
                      <a:cubicBezTo>
                        <a:pt x="15216" y="7430"/>
                        <a:pt x="15109" y="7660"/>
                        <a:pt x="15003" y="7889"/>
                      </a:cubicBezTo>
                      <a:cubicBezTo>
                        <a:pt x="14923" y="8043"/>
                        <a:pt x="14790" y="8349"/>
                        <a:pt x="14790" y="8349"/>
                      </a:cubicBezTo>
                      <a:cubicBezTo>
                        <a:pt x="14843" y="8962"/>
                        <a:pt x="14870" y="9306"/>
                        <a:pt x="15216" y="9651"/>
                      </a:cubicBezTo>
                      <a:cubicBezTo>
                        <a:pt x="15402" y="10034"/>
                        <a:pt x="15588" y="10455"/>
                        <a:pt x="15854" y="10723"/>
                      </a:cubicBezTo>
                      <a:cubicBezTo>
                        <a:pt x="15907" y="10953"/>
                        <a:pt x="16014" y="11413"/>
                        <a:pt x="16014" y="11413"/>
                      </a:cubicBezTo>
                      <a:cubicBezTo>
                        <a:pt x="15987" y="11796"/>
                        <a:pt x="15934" y="13826"/>
                        <a:pt x="15801" y="14094"/>
                      </a:cubicBezTo>
                      <a:cubicBezTo>
                        <a:pt x="15695" y="14323"/>
                        <a:pt x="15322" y="14477"/>
                        <a:pt x="15163" y="14630"/>
                      </a:cubicBezTo>
                      <a:cubicBezTo>
                        <a:pt x="14976" y="15051"/>
                        <a:pt x="14631" y="15166"/>
                        <a:pt x="14418" y="15549"/>
                      </a:cubicBezTo>
                      <a:cubicBezTo>
                        <a:pt x="14258" y="15817"/>
                        <a:pt x="14338" y="15970"/>
                        <a:pt x="14099" y="16085"/>
                      </a:cubicBezTo>
                      <a:cubicBezTo>
                        <a:pt x="13992" y="15626"/>
                        <a:pt x="14311" y="14974"/>
                        <a:pt x="13886" y="14783"/>
                      </a:cubicBezTo>
                      <a:cubicBezTo>
                        <a:pt x="13726" y="14438"/>
                        <a:pt x="13567" y="13940"/>
                        <a:pt x="13354" y="13634"/>
                      </a:cubicBezTo>
                      <a:cubicBezTo>
                        <a:pt x="13221" y="13060"/>
                        <a:pt x="13433" y="13787"/>
                        <a:pt x="12822" y="13328"/>
                      </a:cubicBezTo>
                      <a:cubicBezTo>
                        <a:pt x="12715" y="13251"/>
                        <a:pt x="12715" y="12983"/>
                        <a:pt x="12609" y="12868"/>
                      </a:cubicBezTo>
                      <a:cubicBezTo>
                        <a:pt x="12502" y="12370"/>
                        <a:pt x="12396" y="13098"/>
                        <a:pt x="12290" y="13328"/>
                      </a:cubicBezTo>
                      <a:cubicBezTo>
                        <a:pt x="12236" y="13711"/>
                        <a:pt x="12130" y="13902"/>
                        <a:pt x="12077" y="14323"/>
                      </a:cubicBezTo>
                      <a:cubicBezTo>
                        <a:pt x="12157" y="14668"/>
                        <a:pt x="12103" y="14821"/>
                        <a:pt x="11970" y="15089"/>
                      </a:cubicBezTo>
                      <a:cubicBezTo>
                        <a:pt x="12077" y="15281"/>
                        <a:pt x="12343" y="15740"/>
                        <a:pt x="12396" y="16009"/>
                      </a:cubicBezTo>
                      <a:cubicBezTo>
                        <a:pt x="12609" y="16966"/>
                        <a:pt x="12556" y="17540"/>
                        <a:pt x="13300" y="17770"/>
                      </a:cubicBezTo>
                      <a:cubicBezTo>
                        <a:pt x="13487" y="17962"/>
                        <a:pt x="13567" y="18153"/>
                        <a:pt x="13726" y="18383"/>
                      </a:cubicBezTo>
                      <a:cubicBezTo>
                        <a:pt x="13593" y="18919"/>
                        <a:pt x="13646" y="19494"/>
                        <a:pt x="13567" y="20068"/>
                      </a:cubicBezTo>
                      <a:cubicBezTo>
                        <a:pt x="13620" y="20566"/>
                        <a:pt x="13593" y="20719"/>
                        <a:pt x="13886" y="20987"/>
                      </a:cubicBezTo>
                      <a:cubicBezTo>
                        <a:pt x="13912" y="21140"/>
                        <a:pt x="13966" y="21294"/>
                        <a:pt x="13992" y="21447"/>
                      </a:cubicBezTo>
                      <a:cubicBezTo>
                        <a:pt x="14019" y="21600"/>
                        <a:pt x="13673" y="21294"/>
                        <a:pt x="13673" y="21294"/>
                      </a:cubicBezTo>
                      <a:cubicBezTo>
                        <a:pt x="13354" y="21600"/>
                        <a:pt x="13327" y="21102"/>
                        <a:pt x="13088" y="20834"/>
                      </a:cubicBezTo>
                      <a:cubicBezTo>
                        <a:pt x="12981" y="20719"/>
                        <a:pt x="12768" y="20528"/>
                        <a:pt x="12768" y="20528"/>
                      </a:cubicBezTo>
                      <a:cubicBezTo>
                        <a:pt x="12529" y="19991"/>
                        <a:pt x="12609" y="20260"/>
                        <a:pt x="12502" y="19838"/>
                      </a:cubicBezTo>
                      <a:cubicBezTo>
                        <a:pt x="12423" y="18804"/>
                        <a:pt x="12263" y="17081"/>
                        <a:pt x="11598" y="16468"/>
                      </a:cubicBezTo>
                      <a:cubicBezTo>
                        <a:pt x="11385" y="16583"/>
                        <a:pt x="11305" y="16583"/>
                        <a:pt x="11226" y="16238"/>
                      </a:cubicBezTo>
                      <a:cubicBezTo>
                        <a:pt x="11359" y="15472"/>
                        <a:pt x="11492" y="14668"/>
                        <a:pt x="11651" y="13940"/>
                      </a:cubicBezTo>
                      <a:cubicBezTo>
                        <a:pt x="11598" y="13136"/>
                        <a:pt x="11465" y="12638"/>
                        <a:pt x="11332" y="11872"/>
                      </a:cubicBezTo>
                      <a:cubicBezTo>
                        <a:pt x="11412" y="11566"/>
                        <a:pt x="11305" y="11489"/>
                        <a:pt x="11226" y="11183"/>
                      </a:cubicBezTo>
                      <a:cubicBezTo>
                        <a:pt x="11279" y="10800"/>
                        <a:pt x="11385" y="10609"/>
                        <a:pt x="11226" y="10264"/>
                      </a:cubicBezTo>
                      <a:cubicBezTo>
                        <a:pt x="11172" y="10302"/>
                        <a:pt x="11119" y="10302"/>
                        <a:pt x="11066" y="10340"/>
                      </a:cubicBezTo>
                      <a:cubicBezTo>
                        <a:pt x="11013" y="10417"/>
                        <a:pt x="11013" y="10532"/>
                        <a:pt x="10960" y="10570"/>
                      </a:cubicBezTo>
                      <a:cubicBezTo>
                        <a:pt x="10853" y="10647"/>
                        <a:pt x="10640" y="10723"/>
                        <a:pt x="10640" y="10723"/>
                      </a:cubicBezTo>
                      <a:cubicBezTo>
                        <a:pt x="10481" y="10494"/>
                        <a:pt x="10348" y="10494"/>
                        <a:pt x="10268" y="10187"/>
                      </a:cubicBezTo>
                      <a:cubicBezTo>
                        <a:pt x="10401" y="9613"/>
                        <a:pt x="10082" y="7889"/>
                        <a:pt x="9683" y="7506"/>
                      </a:cubicBezTo>
                      <a:cubicBezTo>
                        <a:pt x="9497" y="7123"/>
                        <a:pt x="9523" y="6970"/>
                        <a:pt x="9576" y="6511"/>
                      </a:cubicBezTo>
                      <a:cubicBezTo>
                        <a:pt x="9523" y="6128"/>
                        <a:pt x="9470" y="5630"/>
                        <a:pt x="9204" y="5515"/>
                      </a:cubicBezTo>
                      <a:cubicBezTo>
                        <a:pt x="9124" y="5898"/>
                        <a:pt x="8991" y="6128"/>
                        <a:pt x="8778" y="6357"/>
                      </a:cubicBezTo>
                      <a:cubicBezTo>
                        <a:pt x="8592" y="6281"/>
                        <a:pt x="8193" y="6128"/>
                        <a:pt x="8193" y="6128"/>
                      </a:cubicBezTo>
                      <a:cubicBezTo>
                        <a:pt x="7874" y="6204"/>
                        <a:pt x="7900" y="6357"/>
                        <a:pt x="7661" y="6587"/>
                      </a:cubicBezTo>
                      <a:cubicBezTo>
                        <a:pt x="7555" y="7085"/>
                        <a:pt x="7501" y="7315"/>
                        <a:pt x="7129" y="7506"/>
                      </a:cubicBezTo>
                      <a:cubicBezTo>
                        <a:pt x="7023" y="7660"/>
                        <a:pt x="6464" y="8847"/>
                        <a:pt x="6437" y="8885"/>
                      </a:cubicBezTo>
                      <a:cubicBezTo>
                        <a:pt x="6145" y="9153"/>
                        <a:pt x="5719" y="9460"/>
                        <a:pt x="5480" y="9804"/>
                      </a:cubicBezTo>
                      <a:cubicBezTo>
                        <a:pt x="5373" y="9957"/>
                        <a:pt x="5320" y="10149"/>
                        <a:pt x="5214" y="10264"/>
                      </a:cubicBezTo>
                      <a:cubicBezTo>
                        <a:pt x="5161" y="10302"/>
                        <a:pt x="5107" y="10302"/>
                        <a:pt x="5054" y="10340"/>
                      </a:cubicBezTo>
                      <a:cubicBezTo>
                        <a:pt x="5001" y="10379"/>
                        <a:pt x="4948" y="10417"/>
                        <a:pt x="4895" y="10494"/>
                      </a:cubicBezTo>
                      <a:cubicBezTo>
                        <a:pt x="4788" y="10647"/>
                        <a:pt x="4575" y="10953"/>
                        <a:pt x="4575" y="10953"/>
                      </a:cubicBezTo>
                      <a:cubicBezTo>
                        <a:pt x="4442" y="11489"/>
                        <a:pt x="4389" y="12026"/>
                        <a:pt x="4256" y="12562"/>
                      </a:cubicBezTo>
                      <a:cubicBezTo>
                        <a:pt x="4203" y="12830"/>
                        <a:pt x="4150" y="13060"/>
                        <a:pt x="4097" y="13328"/>
                      </a:cubicBezTo>
                      <a:cubicBezTo>
                        <a:pt x="4070" y="13404"/>
                        <a:pt x="4043" y="13557"/>
                        <a:pt x="4043" y="13557"/>
                      </a:cubicBezTo>
                      <a:cubicBezTo>
                        <a:pt x="4043" y="13749"/>
                        <a:pt x="4150" y="14706"/>
                        <a:pt x="3884" y="15013"/>
                      </a:cubicBezTo>
                      <a:cubicBezTo>
                        <a:pt x="3751" y="15204"/>
                        <a:pt x="3405" y="15472"/>
                        <a:pt x="3405" y="15472"/>
                      </a:cubicBezTo>
                      <a:cubicBezTo>
                        <a:pt x="3325" y="15779"/>
                        <a:pt x="3245" y="16123"/>
                        <a:pt x="3033" y="16238"/>
                      </a:cubicBezTo>
                      <a:cubicBezTo>
                        <a:pt x="2660" y="16047"/>
                        <a:pt x="2580" y="15511"/>
                        <a:pt x="2500" y="15013"/>
                      </a:cubicBezTo>
                      <a:cubicBezTo>
                        <a:pt x="2288" y="13864"/>
                        <a:pt x="2181" y="12715"/>
                        <a:pt x="1915" y="11566"/>
                      </a:cubicBezTo>
                      <a:cubicBezTo>
                        <a:pt x="1889" y="10762"/>
                        <a:pt x="1862" y="10532"/>
                        <a:pt x="1756" y="9881"/>
                      </a:cubicBezTo>
                      <a:cubicBezTo>
                        <a:pt x="1756" y="9613"/>
                        <a:pt x="1809" y="8387"/>
                        <a:pt x="1702" y="7966"/>
                      </a:cubicBezTo>
                      <a:cubicBezTo>
                        <a:pt x="1862" y="7315"/>
                        <a:pt x="1756" y="6626"/>
                        <a:pt x="1915" y="5974"/>
                      </a:cubicBezTo>
                      <a:cubicBezTo>
                        <a:pt x="1756" y="5323"/>
                        <a:pt x="1596" y="6434"/>
                        <a:pt x="1490" y="6587"/>
                      </a:cubicBezTo>
                      <a:cubicBezTo>
                        <a:pt x="1410" y="6702"/>
                        <a:pt x="1170" y="6894"/>
                        <a:pt x="1170" y="6894"/>
                      </a:cubicBezTo>
                      <a:cubicBezTo>
                        <a:pt x="931" y="6779"/>
                        <a:pt x="745" y="6626"/>
                        <a:pt x="638" y="6204"/>
                      </a:cubicBezTo>
                      <a:cubicBezTo>
                        <a:pt x="612" y="6051"/>
                        <a:pt x="532" y="5745"/>
                        <a:pt x="532" y="5745"/>
                      </a:cubicBezTo>
                      <a:cubicBezTo>
                        <a:pt x="798" y="5668"/>
                        <a:pt x="798" y="5477"/>
                        <a:pt x="1011" y="5285"/>
                      </a:cubicBezTo>
                      <a:cubicBezTo>
                        <a:pt x="931" y="4902"/>
                        <a:pt x="825" y="5094"/>
                        <a:pt x="638" y="5285"/>
                      </a:cubicBezTo>
                      <a:cubicBezTo>
                        <a:pt x="399" y="5170"/>
                        <a:pt x="399" y="5055"/>
                        <a:pt x="479" y="4749"/>
                      </a:cubicBezTo>
                      <a:cubicBezTo>
                        <a:pt x="293" y="4366"/>
                        <a:pt x="239" y="3868"/>
                        <a:pt x="0" y="3523"/>
                      </a:cubicBezTo>
                      <a:lnTo>
                        <a:pt x="2022" y="0"/>
                      </a:lnTo>
                      <a:lnTo>
                        <a:pt x="21228" y="230"/>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2" name="Shape"/>
                <p:cNvSpPr/>
                <p:nvPr/>
              </p:nvSpPr>
              <p:spPr>
                <a:xfrm>
                  <a:off x="1385015" y="631231"/>
                  <a:ext cx="38641" cy="64169"/>
                </a:xfrm>
                <a:custGeom>
                  <a:avLst/>
                  <a:gdLst/>
                  <a:ahLst/>
                  <a:cxnLst>
                    <a:cxn ang="0">
                      <a:pos x="wd2" y="hd2"/>
                    </a:cxn>
                    <a:cxn ang="5400000">
                      <a:pos x="wd2" y="hd2"/>
                    </a:cxn>
                    <a:cxn ang="10800000">
                      <a:pos x="wd2" y="hd2"/>
                    </a:cxn>
                    <a:cxn ang="16200000">
                      <a:pos x="wd2" y="hd2"/>
                    </a:cxn>
                  </a:cxnLst>
                  <a:rect l="0" t="0" r="r" b="b"/>
                  <a:pathLst>
                    <a:path w="19455" h="21168" extrusionOk="0">
                      <a:moveTo>
                        <a:pt x="3014" y="2363"/>
                      </a:moveTo>
                      <a:cubicBezTo>
                        <a:pt x="1507" y="76"/>
                        <a:pt x="4019" y="-432"/>
                        <a:pt x="8038" y="330"/>
                      </a:cubicBezTo>
                      <a:cubicBezTo>
                        <a:pt x="11554" y="2872"/>
                        <a:pt x="13563" y="5667"/>
                        <a:pt x="18084" y="7954"/>
                      </a:cubicBezTo>
                      <a:cubicBezTo>
                        <a:pt x="21098" y="12782"/>
                        <a:pt x="19591" y="19389"/>
                        <a:pt x="9042" y="21168"/>
                      </a:cubicBezTo>
                      <a:cubicBezTo>
                        <a:pt x="2512" y="20152"/>
                        <a:pt x="2010" y="20152"/>
                        <a:pt x="0" y="17102"/>
                      </a:cubicBezTo>
                      <a:cubicBezTo>
                        <a:pt x="503" y="16340"/>
                        <a:pt x="-502" y="584"/>
                        <a:pt x="3014" y="236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3" name="Shape"/>
                <p:cNvSpPr/>
                <p:nvPr/>
              </p:nvSpPr>
              <p:spPr>
                <a:xfrm>
                  <a:off x="1986495" y="410014"/>
                  <a:ext cx="37995" cy="52834"/>
                </a:xfrm>
                <a:custGeom>
                  <a:avLst/>
                  <a:gdLst/>
                  <a:ahLst/>
                  <a:cxnLst>
                    <a:cxn ang="0">
                      <a:pos x="wd2" y="hd2"/>
                    </a:cxn>
                    <a:cxn ang="5400000">
                      <a:pos x="wd2" y="hd2"/>
                    </a:cxn>
                    <a:cxn ang="10800000">
                      <a:pos x="wd2" y="hd2"/>
                    </a:cxn>
                    <a:cxn ang="16200000">
                      <a:pos x="wd2" y="hd2"/>
                    </a:cxn>
                  </a:cxnLst>
                  <a:rect l="0" t="0" r="r" b="b"/>
                  <a:pathLst>
                    <a:path w="20193" h="21060" extrusionOk="0">
                      <a:moveTo>
                        <a:pt x="5368" y="7633"/>
                      </a:moveTo>
                      <a:cubicBezTo>
                        <a:pt x="6350" y="3255"/>
                        <a:pt x="5859" y="1503"/>
                        <a:pt x="13222" y="44"/>
                      </a:cubicBezTo>
                      <a:cubicBezTo>
                        <a:pt x="15677" y="336"/>
                        <a:pt x="18622" y="-540"/>
                        <a:pt x="20095" y="628"/>
                      </a:cubicBezTo>
                      <a:cubicBezTo>
                        <a:pt x="20586" y="1211"/>
                        <a:pt x="19113" y="5590"/>
                        <a:pt x="18131" y="7049"/>
                      </a:cubicBezTo>
                      <a:cubicBezTo>
                        <a:pt x="14204" y="12011"/>
                        <a:pt x="13713" y="17849"/>
                        <a:pt x="5368" y="21060"/>
                      </a:cubicBezTo>
                      <a:cubicBezTo>
                        <a:pt x="950" y="20184"/>
                        <a:pt x="950" y="19309"/>
                        <a:pt x="2422" y="16974"/>
                      </a:cubicBezTo>
                      <a:cubicBezTo>
                        <a:pt x="1441" y="14055"/>
                        <a:pt x="-1014" y="12887"/>
                        <a:pt x="459" y="9968"/>
                      </a:cubicBezTo>
                      <a:cubicBezTo>
                        <a:pt x="950" y="8801"/>
                        <a:pt x="2913" y="6174"/>
                        <a:pt x="5368" y="7633"/>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4" name="Shape"/>
                <p:cNvSpPr/>
                <p:nvPr/>
              </p:nvSpPr>
              <p:spPr>
                <a:xfrm>
                  <a:off x="2099617" y="387590"/>
                  <a:ext cx="18065" cy="18064"/>
                </a:xfrm>
                <a:custGeom>
                  <a:avLst/>
                  <a:gdLst/>
                  <a:ahLst/>
                  <a:cxnLst>
                    <a:cxn ang="0">
                      <a:pos x="wd2" y="hd2"/>
                    </a:cxn>
                    <a:cxn ang="5400000">
                      <a:pos x="wd2" y="hd2"/>
                    </a:cxn>
                    <a:cxn ang="10800000">
                      <a:pos x="wd2" y="hd2"/>
                    </a:cxn>
                    <a:cxn ang="16200000">
                      <a:pos x="wd2" y="hd2"/>
                    </a:cxn>
                  </a:cxnLst>
                  <a:rect l="0" t="0" r="r" b="b"/>
                  <a:pathLst>
                    <a:path w="15068" h="14395" extrusionOk="0">
                      <a:moveTo>
                        <a:pt x="5618" y="4315"/>
                      </a:moveTo>
                      <a:cubicBezTo>
                        <a:pt x="17498" y="-7205"/>
                        <a:pt x="19658" y="7195"/>
                        <a:pt x="3458" y="14395"/>
                      </a:cubicBezTo>
                      <a:cubicBezTo>
                        <a:pt x="-1942" y="9355"/>
                        <a:pt x="-862" y="8635"/>
                        <a:pt x="5618" y="4315"/>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5" name="Shape"/>
                <p:cNvSpPr/>
                <p:nvPr/>
              </p:nvSpPr>
              <p:spPr>
                <a:xfrm>
                  <a:off x="-1" y="169333"/>
                  <a:ext cx="975210" cy="799260"/>
                </a:xfrm>
                <a:custGeom>
                  <a:avLst/>
                  <a:gdLst/>
                  <a:ahLst/>
                  <a:cxnLst>
                    <a:cxn ang="0">
                      <a:pos x="wd2" y="hd2"/>
                    </a:cxn>
                    <a:cxn ang="5400000">
                      <a:pos x="wd2" y="hd2"/>
                    </a:cxn>
                    <a:cxn ang="10800000">
                      <a:pos x="wd2" y="hd2"/>
                    </a:cxn>
                    <a:cxn ang="16200000">
                      <a:pos x="wd2" y="hd2"/>
                    </a:cxn>
                  </a:cxnLst>
                  <a:rect l="0" t="0" r="r" b="b"/>
                  <a:pathLst>
                    <a:path w="21547" h="21600" extrusionOk="0">
                      <a:moveTo>
                        <a:pt x="13777" y="21561"/>
                      </a:moveTo>
                      <a:lnTo>
                        <a:pt x="15234" y="17994"/>
                      </a:lnTo>
                      <a:lnTo>
                        <a:pt x="14981" y="17412"/>
                      </a:lnTo>
                      <a:lnTo>
                        <a:pt x="15392" y="17489"/>
                      </a:lnTo>
                      <a:lnTo>
                        <a:pt x="15677" y="17102"/>
                      </a:lnTo>
                      <a:lnTo>
                        <a:pt x="15836" y="16016"/>
                      </a:lnTo>
                      <a:lnTo>
                        <a:pt x="15836" y="14387"/>
                      </a:lnTo>
                      <a:lnTo>
                        <a:pt x="9787" y="11130"/>
                      </a:lnTo>
                      <a:lnTo>
                        <a:pt x="9375" y="11944"/>
                      </a:lnTo>
                      <a:lnTo>
                        <a:pt x="8931" y="13418"/>
                      </a:lnTo>
                      <a:lnTo>
                        <a:pt x="12542" y="21600"/>
                      </a:lnTo>
                      <a:lnTo>
                        <a:pt x="9596" y="21561"/>
                      </a:lnTo>
                      <a:lnTo>
                        <a:pt x="9628" y="20786"/>
                      </a:lnTo>
                      <a:cubicBezTo>
                        <a:pt x="8995" y="20165"/>
                        <a:pt x="9375" y="19777"/>
                        <a:pt x="8931" y="19157"/>
                      </a:cubicBezTo>
                      <a:cubicBezTo>
                        <a:pt x="8741" y="18420"/>
                        <a:pt x="8456" y="18149"/>
                        <a:pt x="8013" y="17489"/>
                      </a:cubicBezTo>
                      <a:cubicBezTo>
                        <a:pt x="7886" y="17334"/>
                        <a:pt x="7760" y="17179"/>
                        <a:pt x="7665" y="17024"/>
                      </a:cubicBezTo>
                      <a:lnTo>
                        <a:pt x="7506" y="16753"/>
                      </a:lnTo>
                      <a:cubicBezTo>
                        <a:pt x="7506" y="16753"/>
                        <a:pt x="7760" y="16016"/>
                        <a:pt x="7760" y="16016"/>
                      </a:cubicBezTo>
                      <a:cubicBezTo>
                        <a:pt x="7823" y="15861"/>
                        <a:pt x="7918" y="15550"/>
                        <a:pt x="7918" y="15550"/>
                      </a:cubicBezTo>
                      <a:cubicBezTo>
                        <a:pt x="7886" y="15473"/>
                        <a:pt x="7823" y="15395"/>
                        <a:pt x="7823" y="15279"/>
                      </a:cubicBezTo>
                      <a:cubicBezTo>
                        <a:pt x="7855" y="15124"/>
                        <a:pt x="8013" y="14814"/>
                        <a:pt x="8013" y="14814"/>
                      </a:cubicBezTo>
                      <a:cubicBezTo>
                        <a:pt x="7696" y="14348"/>
                        <a:pt x="7506" y="14387"/>
                        <a:pt x="6968" y="14542"/>
                      </a:cubicBezTo>
                      <a:cubicBezTo>
                        <a:pt x="6873" y="14387"/>
                        <a:pt x="6651" y="14310"/>
                        <a:pt x="6556" y="14154"/>
                      </a:cubicBezTo>
                      <a:cubicBezTo>
                        <a:pt x="5859" y="13069"/>
                        <a:pt x="6841" y="14077"/>
                        <a:pt x="6144" y="13418"/>
                      </a:cubicBezTo>
                      <a:cubicBezTo>
                        <a:pt x="5289" y="13534"/>
                        <a:pt x="5669" y="13418"/>
                        <a:pt x="4941" y="13650"/>
                      </a:cubicBezTo>
                      <a:cubicBezTo>
                        <a:pt x="4846" y="13689"/>
                        <a:pt x="4687" y="13728"/>
                        <a:pt x="4687" y="13728"/>
                      </a:cubicBezTo>
                      <a:cubicBezTo>
                        <a:pt x="4624" y="13805"/>
                        <a:pt x="4592" y="13922"/>
                        <a:pt x="4497" y="13999"/>
                      </a:cubicBezTo>
                      <a:cubicBezTo>
                        <a:pt x="4371" y="14077"/>
                        <a:pt x="3991" y="14154"/>
                        <a:pt x="3991" y="14154"/>
                      </a:cubicBezTo>
                      <a:cubicBezTo>
                        <a:pt x="3326" y="13728"/>
                        <a:pt x="3674" y="13767"/>
                        <a:pt x="2977" y="13999"/>
                      </a:cubicBezTo>
                      <a:cubicBezTo>
                        <a:pt x="2819" y="14038"/>
                        <a:pt x="2470" y="14154"/>
                        <a:pt x="2470" y="14154"/>
                      </a:cubicBezTo>
                      <a:cubicBezTo>
                        <a:pt x="1964" y="14852"/>
                        <a:pt x="1457" y="13418"/>
                        <a:pt x="1109" y="13069"/>
                      </a:cubicBezTo>
                      <a:cubicBezTo>
                        <a:pt x="1013" y="12797"/>
                        <a:pt x="760" y="12409"/>
                        <a:pt x="697" y="12099"/>
                      </a:cubicBezTo>
                      <a:cubicBezTo>
                        <a:pt x="633" y="11944"/>
                        <a:pt x="697" y="11750"/>
                        <a:pt x="602" y="11634"/>
                      </a:cubicBezTo>
                      <a:cubicBezTo>
                        <a:pt x="538" y="11517"/>
                        <a:pt x="412" y="11517"/>
                        <a:pt x="348" y="11440"/>
                      </a:cubicBezTo>
                      <a:cubicBezTo>
                        <a:pt x="95" y="10742"/>
                        <a:pt x="475" y="11866"/>
                        <a:pt x="158" y="10703"/>
                      </a:cubicBezTo>
                      <a:cubicBezTo>
                        <a:pt x="127" y="10548"/>
                        <a:pt x="0" y="10238"/>
                        <a:pt x="0" y="10238"/>
                      </a:cubicBezTo>
                      <a:cubicBezTo>
                        <a:pt x="95" y="9811"/>
                        <a:pt x="63" y="9617"/>
                        <a:pt x="412" y="9423"/>
                      </a:cubicBezTo>
                      <a:cubicBezTo>
                        <a:pt x="633" y="8570"/>
                        <a:pt x="538" y="8958"/>
                        <a:pt x="760" y="8260"/>
                      </a:cubicBezTo>
                      <a:cubicBezTo>
                        <a:pt x="823" y="8105"/>
                        <a:pt x="950" y="7756"/>
                        <a:pt x="950" y="7756"/>
                      </a:cubicBezTo>
                      <a:cubicBezTo>
                        <a:pt x="823" y="7446"/>
                        <a:pt x="760" y="7407"/>
                        <a:pt x="1013" y="7019"/>
                      </a:cubicBezTo>
                      <a:cubicBezTo>
                        <a:pt x="1140" y="6864"/>
                        <a:pt x="1362" y="6554"/>
                        <a:pt x="1362" y="6554"/>
                      </a:cubicBezTo>
                      <a:cubicBezTo>
                        <a:pt x="1172" y="6011"/>
                        <a:pt x="1140" y="5933"/>
                        <a:pt x="1615" y="5545"/>
                      </a:cubicBezTo>
                      <a:cubicBezTo>
                        <a:pt x="1774" y="5429"/>
                        <a:pt x="2122" y="5235"/>
                        <a:pt x="2122" y="5235"/>
                      </a:cubicBezTo>
                      <a:cubicBezTo>
                        <a:pt x="2312" y="5003"/>
                        <a:pt x="2375" y="4731"/>
                        <a:pt x="2565" y="4498"/>
                      </a:cubicBezTo>
                      <a:cubicBezTo>
                        <a:pt x="2819" y="4149"/>
                        <a:pt x="3230" y="4072"/>
                        <a:pt x="3579" y="3839"/>
                      </a:cubicBezTo>
                      <a:cubicBezTo>
                        <a:pt x="3959" y="3296"/>
                        <a:pt x="4719" y="2947"/>
                        <a:pt x="5289" y="2598"/>
                      </a:cubicBezTo>
                      <a:cubicBezTo>
                        <a:pt x="5511" y="2288"/>
                        <a:pt x="5543" y="1939"/>
                        <a:pt x="5954" y="1784"/>
                      </a:cubicBezTo>
                      <a:cubicBezTo>
                        <a:pt x="6271" y="1512"/>
                        <a:pt x="6588" y="1396"/>
                        <a:pt x="6968" y="1163"/>
                      </a:cubicBezTo>
                      <a:cubicBezTo>
                        <a:pt x="7063" y="1086"/>
                        <a:pt x="7221" y="969"/>
                        <a:pt x="7221" y="969"/>
                      </a:cubicBezTo>
                      <a:cubicBezTo>
                        <a:pt x="7506" y="620"/>
                        <a:pt x="7760" y="388"/>
                        <a:pt x="8171" y="233"/>
                      </a:cubicBezTo>
                      <a:cubicBezTo>
                        <a:pt x="8520" y="1202"/>
                        <a:pt x="9533" y="233"/>
                        <a:pt x="10135" y="155"/>
                      </a:cubicBezTo>
                      <a:cubicBezTo>
                        <a:pt x="10578" y="116"/>
                        <a:pt x="11053" y="116"/>
                        <a:pt x="11497" y="78"/>
                      </a:cubicBezTo>
                      <a:cubicBezTo>
                        <a:pt x="11687" y="116"/>
                        <a:pt x="11909" y="194"/>
                        <a:pt x="12099" y="155"/>
                      </a:cubicBezTo>
                      <a:cubicBezTo>
                        <a:pt x="12257" y="155"/>
                        <a:pt x="12605" y="0"/>
                        <a:pt x="12605" y="0"/>
                      </a:cubicBezTo>
                      <a:cubicBezTo>
                        <a:pt x="13144" y="310"/>
                        <a:pt x="12859" y="620"/>
                        <a:pt x="12669" y="1163"/>
                      </a:cubicBezTo>
                      <a:cubicBezTo>
                        <a:pt x="12605" y="1318"/>
                        <a:pt x="12162" y="1318"/>
                        <a:pt x="12162" y="1318"/>
                      </a:cubicBezTo>
                      <a:cubicBezTo>
                        <a:pt x="12004" y="1823"/>
                        <a:pt x="12605" y="1978"/>
                        <a:pt x="13017" y="2133"/>
                      </a:cubicBezTo>
                      <a:cubicBezTo>
                        <a:pt x="13270" y="2792"/>
                        <a:pt x="13334" y="3064"/>
                        <a:pt x="14030" y="3257"/>
                      </a:cubicBezTo>
                      <a:cubicBezTo>
                        <a:pt x="14601" y="2753"/>
                        <a:pt x="13777" y="2521"/>
                        <a:pt x="14822" y="2210"/>
                      </a:cubicBezTo>
                      <a:cubicBezTo>
                        <a:pt x="15266" y="2366"/>
                        <a:pt x="15361" y="2715"/>
                        <a:pt x="15741" y="2870"/>
                      </a:cubicBezTo>
                      <a:cubicBezTo>
                        <a:pt x="15994" y="2947"/>
                        <a:pt x="16248" y="3025"/>
                        <a:pt x="16501" y="3102"/>
                      </a:cubicBezTo>
                      <a:cubicBezTo>
                        <a:pt x="16596" y="3141"/>
                        <a:pt x="16754" y="3180"/>
                        <a:pt x="16754" y="3180"/>
                      </a:cubicBezTo>
                      <a:cubicBezTo>
                        <a:pt x="17324" y="3025"/>
                        <a:pt x="17324" y="2947"/>
                        <a:pt x="17799" y="3257"/>
                      </a:cubicBezTo>
                      <a:cubicBezTo>
                        <a:pt x="17926" y="3684"/>
                        <a:pt x="17894" y="3335"/>
                        <a:pt x="17704" y="3762"/>
                      </a:cubicBezTo>
                      <a:cubicBezTo>
                        <a:pt x="17641" y="3917"/>
                        <a:pt x="17546" y="4266"/>
                        <a:pt x="17546" y="4266"/>
                      </a:cubicBezTo>
                      <a:cubicBezTo>
                        <a:pt x="17609" y="5119"/>
                        <a:pt x="17609" y="6515"/>
                        <a:pt x="18116" y="7290"/>
                      </a:cubicBezTo>
                      <a:cubicBezTo>
                        <a:pt x="17989" y="7678"/>
                        <a:pt x="17863" y="8066"/>
                        <a:pt x="17799" y="8493"/>
                      </a:cubicBezTo>
                      <a:cubicBezTo>
                        <a:pt x="17863" y="8803"/>
                        <a:pt x="18021" y="9036"/>
                        <a:pt x="18116" y="9307"/>
                      </a:cubicBezTo>
                      <a:cubicBezTo>
                        <a:pt x="18148" y="9578"/>
                        <a:pt x="18116" y="9850"/>
                        <a:pt x="18211" y="10044"/>
                      </a:cubicBezTo>
                      <a:cubicBezTo>
                        <a:pt x="18274" y="10199"/>
                        <a:pt x="18845" y="10548"/>
                        <a:pt x="18971" y="10975"/>
                      </a:cubicBezTo>
                      <a:cubicBezTo>
                        <a:pt x="18813" y="11440"/>
                        <a:pt x="19098" y="11866"/>
                        <a:pt x="19573" y="12022"/>
                      </a:cubicBezTo>
                      <a:cubicBezTo>
                        <a:pt x="19953" y="11905"/>
                        <a:pt x="20206" y="11944"/>
                        <a:pt x="20428" y="11634"/>
                      </a:cubicBezTo>
                      <a:cubicBezTo>
                        <a:pt x="20903" y="11711"/>
                        <a:pt x="20998" y="11750"/>
                        <a:pt x="21283" y="11362"/>
                      </a:cubicBezTo>
                      <a:cubicBezTo>
                        <a:pt x="21378" y="11401"/>
                        <a:pt x="21505" y="11362"/>
                        <a:pt x="21537" y="11440"/>
                      </a:cubicBezTo>
                      <a:cubicBezTo>
                        <a:pt x="21600" y="11673"/>
                        <a:pt x="21347" y="12448"/>
                        <a:pt x="21283" y="12681"/>
                      </a:cubicBezTo>
                      <a:cubicBezTo>
                        <a:pt x="21157" y="13185"/>
                        <a:pt x="21252" y="12642"/>
                        <a:pt x="21030" y="13185"/>
                      </a:cubicBezTo>
                      <a:cubicBezTo>
                        <a:pt x="20650" y="13961"/>
                        <a:pt x="20460" y="14775"/>
                        <a:pt x="19668" y="15279"/>
                      </a:cubicBezTo>
                      <a:cubicBezTo>
                        <a:pt x="19446" y="15589"/>
                        <a:pt x="19288" y="15589"/>
                        <a:pt x="18971" y="15783"/>
                      </a:cubicBezTo>
                      <a:cubicBezTo>
                        <a:pt x="18686" y="16210"/>
                        <a:pt x="18338" y="16636"/>
                        <a:pt x="17958" y="17024"/>
                      </a:cubicBezTo>
                      <a:cubicBezTo>
                        <a:pt x="17736" y="17606"/>
                        <a:pt x="17578" y="18226"/>
                        <a:pt x="17356" y="18808"/>
                      </a:cubicBezTo>
                      <a:cubicBezTo>
                        <a:pt x="17388" y="18963"/>
                        <a:pt x="17419" y="19079"/>
                        <a:pt x="17451" y="19234"/>
                      </a:cubicBezTo>
                      <a:cubicBezTo>
                        <a:pt x="17483" y="19390"/>
                        <a:pt x="17609" y="19700"/>
                        <a:pt x="17609" y="19700"/>
                      </a:cubicBezTo>
                      <a:cubicBezTo>
                        <a:pt x="17704" y="20320"/>
                        <a:pt x="17799" y="21173"/>
                        <a:pt x="18243" y="21600"/>
                      </a:cubicBezTo>
                      <a:lnTo>
                        <a:pt x="13777" y="21561"/>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6" name="Shape"/>
                <p:cNvSpPr/>
                <p:nvPr/>
              </p:nvSpPr>
              <p:spPr>
                <a:xfrm>
                  <a:off x="379306" y="554404"/>
                  <a:ext cx="368020" cy="414189"/>
                </a:xfrm>
                <a:custGeom>
                  <a:avLst/>
                  <a:gdLst/>
                  <a:ahLst/>
                  <a:cxnLst>
                    <a:cxn ang="0">
                      <a:pos x="wd2" y="hd2"/>
                    </a:cxn>
                    <a:cxn ang="5400000">
                      <a:pos x="wd2" y="hd2"/>
                    </a:cxn>
                    <a:cxn ang="10800000">
                      <a:pos x="wd2" y="hd2"/>
                    </a:cxn>
                    <a:cxn ang="16200000">
                      <a:pos x="wd2" y="hd2"/>
                    </a:cxn>
                  </a:cxnLst>
                  <a:rect l="0" t="0" r="r" b="b"/>
                  <a:pathLst>
                    <a:path w="21600" h="17929" extrusionOk="0">
                      <a:moveTo>
                        <a:pt x="20423" y="17929"/>
                      </a:moveTo>
                      <a:lnTo>
                        <a:pt x="19583" y="15066"/>
                      </a:lnTo>
                      <a:lnTo>
                        <a:pt x="18238" y="14256"/>
                      </a:lnTo>
                      <a:lnTo>
                        <a:pt x="18070" y="13074"/>
                      </a:lnTo>
                      <a:lnTo>
                        <a:pt x="17566" y="12140"/>
                      </a:lnTo>
                      <a:lnTo>
                        <a:pt x="17566" y="10584"/>
                      </a:lnTo>
                      <a:lnTo>
                        <a:pt x="17398" y="9650"/>
                      </a:lnTo>
                      <a:lnTo>
                        <a:pt x="19163" y="8903"/>
                      </a:lnTo>
                      <a:lnTo>
                        <a:pt x="21600" y="8592"/>
                      </a:lnTo>
                      <a:lnTo>
                        <a:pt x="21600" y="4795"/>
                      </a:lnTo>
                      <a:cubicBezTo>
                        <a:pt x="17566" y="3736"/>
                        <a:pt x="1093" y="-3671"/>
                        <a:pt x="4539" y="2305"/>
                      </a:cubicBezTo>
                      <a:cubicBezTo>
                        <a:pt x="3026" y="2927"/>
                        <a:pt x="4791" y="2367"/>
                        <a:pt x="2689" y="2429"/>
                      </a:cubicBezTo>
                      <a:cubicBezTo>
                        <a:pt x="2269" y="2492"/>
                        <a:pt x="1345" y="2678"/>
                        <a:pt x="1345" y="2678"/>
                      </a:cubicBezTo>
                      <a:lnTo>
                        <a:pt x="0" y="5604"/>
                      </a:lnTo>
                      <a:lnTo>
                        <a:pt x="7816" y="17867"/>
                      </a:lnTo>
                      <a:lnTo>
                        <a:pt x="20423" y="17929"/>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7" name="Shape"/>
                <p:cNvSpPr/>
                <p:nvPr/>
              </p:nvSpPr>
              <p:spPr>
                <a:xfrm>
                  <a:off x="1028190" y="842843"/>
                  <a:ext cx="18064" cy="19076"/>
                </a:xfrm>
                <a:custGeom>
                  <a:avLst/>
                  <a:gdLst/>
                  <a:ahLst/>
                  <a:cxnLst>
                    <a:cxn ang="0">
                      <a:pos x="wd2" y="hd2"/>
                    </a:cxn>
                    <a:cxn ang="5400000">
                      <a:pos x="wd2" y="hd2"/>
                    </a:cxn>
                    <a:cxn ang="10800000">
                      <a:pos x="wd2" y="hd2"/>
                    </a:cxn>
                    <a:cxn ang="16200000">
                      <a:pos x="wd2" y="hd2"/>
                    </a:cxn>
                  </a:cxnLst>
                  <a:rect l="0" t="0" r="r" b="b"/>
                  <a:pathLst>
                    <a:path w="16051" h="15207" extrusionOk="0">
                      <a:moveTo>
                        <a:pt x="2409" y="10446"/>
                      </a:moveTo>
                      <a:cubicBezTo>
                        <a:pt x="-5549" y="-1814"/>
                        <a:pt x="8093" y="-4149"/>
                        <a:pt x="16051" y="8110"/>
                      </a:cubicBezTo>
                      <a:cubicBezTo>
                        <a:pt x="10367" y="17451"/>
                        <a:pt x="14914" y="16867"/>
                        <a:pt x="2409" y="10446"/>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8" name="Shape"/>
                <p:cNvSpPr/>
                <p:nvPr/>
              </p:nvSpPr>
              <p:spPr>
                <a:xfrm>
                  <a:off x="1009207" y="579123"/>
                  <a:ext cx="18065" cy="18064"/>
                </a:xfrm>
                <a:custGeom>
                  <a:avLst/>
                  <a:gdLst/>
                  <a:ahLst/>
                  <a:cxnLst>
                    <a:cxn ang="0">
                      <a:pos x="wd2" y="hd2"/>
                    </a:cxn>
                    <a:cxn ang="5400000">
                      <a:pos x="wd2" y="hd2"/>
                    </a:cxn>
                    <a:cxn ang="10800000">
                      <a:pos x="wd2" y="hd2"/>
                    </a:cxn>
                    <a:cxn ang="16200000">
                      <a:pos x="wd2" y="hd2"/>
                    </a:cxn>
                  </a:cxnLst>
                  <a:rect l="0" t="0" r="r" b="b"/>
                  <a:pathLst>
                    <a:path w="16853" h="21600" extrusionOk="0">
                      <a:moveTo>
                        <a:pt x="8228" y="12960"/>
                      </a:moveTo>
                      <a:cubicBezTo>
                        <a:pt x="9210" y="8640"/>
                        <a:pt x="8228" y="0"/>
                        <a:pt x="12155" y="0"/>
                      </a:cubicBezTo>
                      <a:cubicBezTo>
                        <a:pt x="16082" y="0"/>
                        <a:pt x="18046" y="8640"/>
                        <a:pt x="16082" y="12960"/>
                      </a:cubicBezTo>
                      <a:cubicBezTo>
                        <a:pt x="14119" y="17280"/>
                        <a:pt x="8228" y="18360"/>
                        <a:pt x="4301" y="21600"/>
                      </a:cubicBezTo>
                      <a:cubicBezTo>
                        <a:pt x="-609" y="5400"/>
                        <a:pt x="-3554" y="6480"/>
                        <a:pt x="8228" y="1296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39" name="Shape"/>
                <p:cNvSpPr/>
                <p:nvPr/>
              </p:nvSpPr>
              <p:spPr>
                <a:xfrm>
                  <a:off x="124862" y="267299"/>
                  <a:ext cx="37518" cy="19441"/>
                </a:xfrm>
                <a:custGeom>
                  <a:avLst/>
                  <a:gdLst/>
                  <a:ahLst/>
                  <a:cxnLst>
                    <a:cxn ang="0">
                      <a:pos x="wd2" y="hd2"/>
                    </a:cxn>
                    <a:cxn ang="5400000">
                      <a:pos x="wd2" y="hd2"/>
                    </a:cxn>
                    <a:cxn ang="10800000">
                      <a:pos x="wd2" y="hd2"/>
                    </a:cxn>
                    <a:cxn ang="16200000">
                      <a:pos x="wd2" y="hd2"/>
                    </a:cxn>
                  </a:cxnLst>
                  <a:rect l="0" t="0" r="r" b="b"/>
                  <a:pathLst>
                    <a:path w="14356" h="18598" extrusionOk="0">
                      <a:moveTo>
                        <a:pt x="5377" y="9958"/>
                      </a:moveTo>
                      <a:cubicBezTo>
                        <a:pt x="-3718" y="4198"/>
                        <a:pt x="-307" y="-3002"/>
                        <a:pt x="8408" y="1318"/>
                      </a:cubicBezTo>
                      <a:cubicBezTo>
                        <a:pt x="13714" y="7798"/>
                        <a:pt x="17882" y="13558"/>
                        <a:pt x="9924" y="18598"/>
                      </a:cubicBezTo>
                      <a:cubicBezTo>
                        <a:pt x="4240" y="14998"/>
                        <a:pt x="5377" y="18598"/>
                        <a:pt x="5377" y="995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0" name="Shape"/>
                <p:cNvSpPr/>
                <p:nvPr/>
              </p:nvSpPr>
              <p:spPr>
                <a:xfrm>
                  <a:off x="797956" y="56444"/>
                  <a:ext cx="665086" cy="526067"/>
                </a:xfrm>
                <a:custGeom>
                  <a:avLst/>
                  <a:gdLst/>
                  <a:ahLst/>
                  <a:cxnLst>
                    <a:cxn ang="0">
                      <a:pos x="wd2" y="hd2"/>
                    </a:cxn>
                    <a:cxn ang="5400000">
                      <a:pos x="wd2" y="hd2"/>
                    </a:cxn>
                    <a:cxn ang="10800000">
                      <a:pos x="wd2" y="hd2"/>
                    </a:cxn>
                    <a:cxn ang="16200000">
                      <a:pos x="wd2" y="hd2"/>
                    </a:cxn>
                  </a:cxnLst>
                  <a:rect l="0" t="0" r="r" b="b"/>
                  <a:pathLst>
                    <a:path w="21569" h="21600" extrusionOk="0">
                      <a:moveTo>
                        <a:pt x="16831" y="14276"/>
                      </a:moveTo>
                      <a:lnTo>
                        <a:pt x="14712" y="14400"/>
                      </a:lnTo>
                      <a:lnTo>
                        <a:pt x="13714" y="14028"/>
                      </a:lnTo>
                      <a:lnTo>
                        <a:pt x="12218" y="14028"/>
                      </a:lnTo>
                      <a:cubicBezTo>
                        <a:pt x="11346" y="13903"/>
                        <a:pt x="11190" y="13779"/>
                        <a:pt x="10473" y="13531"/>
                      </a:cubicBezTo>
                      <a:cubicBezTo>
                        <a:pt x="10442" y="13407"/>
                        <a:pt x="10255" y="12817"/>
                        <a:pt x="10099" y="12786"/>
                      </a:cubicBezTo>
                      <a:cubicBezTo>
                        <a:pt x="9850" y="12755"/>
                        <a:pt x="9351" y="13034"/>
                        <a:pt x="9351" y="13034"/>
                      </a:cubicBezTo>
                      <a:cubicBezTo>
                        <a:pt x="8977" y="12786"/>
                        <a:pt x="8603" y="12662"/>
                        <a:pt x="8229" y="12414"/>
                      </a:cubicBezTo>
                      <a:cubicBezTo>
                        <a:pt x="7824" y="11793"/>
                        <a:pt x="7948" y="11048"/>
                        <a:pt x="7231" y="10800"/>
                      </a:cubicBezTo>
                      <a:cubicBezTo>
                        <a:pt x="6733" y="11545"/>
                        <a:pt x="6857" y="12166"/>
                        <a:pt x="7356" y="12910"/>
                      </a:cubicBezTo>
                      <a:cubicBezTo>
                        <a:pt x="7263" y="13283"/>
                        <a:pt x="7075" y="13810"/>
                        <a:pt x="7356" y="13779"/>
                      </a:cubicBezTo>
                      <a:cubicBezTo>
                        <a:pt x="7668" y="13748"/>
                        <a:pt x="8104" y="13283"/>
                        <a:pt x="8104" y="13283"/>
                      </a:cubicBezTo>
                      <a:cubicBezTo>
                        <a:pt x="8011" y="13966"/>
                        <a:pt x="7543" y="14741"/>
                        <a:pt x="8353" y="15021"/>
                      </a:cubicBezTo>
                      <a:cubicBezTo>
                        <a:pt x="8603" y="14866"/>
                        <a:pt x="8946" y="14772"/>
                        <a:pt x="9101" y="14524"/>
                      </a:cubicBezTo>
                      <a:cubicBezTo>
                        <a:pt x="9382" y="14090"/>
                        <a:pt x="9413" y="13841"/>
                        <a:pt x="9850" y="13531"/>
                      </a:cubicBezTo>
                      <a:cubicBezTo>
                        <a:pt x="9787" y="13903"/>
                        <a:pt x="9507" y="14493"/>
                        <a:pt x="9974" y="14772"/>
                      </a:cubicBezTo>
                      <a:cubicBezTo>
                        <a:pt x="10192" y="14897"/>
                        <a:pt x="10722" y="15021"/>
                        <a:pt x="10722" y="15021"/>
                      </a:cubicBezTo>
                      <a:cubicBezTo>
                        <a:pt x="11875" y="14648"/>
                        <a:pt x="10785" y="16355"/>
                        <a:pt x="10348" y="16634"/>
                      </a:cubicBezTo>
                      <a:cubicBezTo>
                        <a:pt x="10255" y="16759"/>
                        <a:pt x="10224" y="16914"/>
                        <a:pt x="10099" y="17007"/>
                      </a:cubicBezTo>
                      <a:cubicBezTo>
                        <a:pt x="10005" y="17100"/>
                        <a:pt x="9818" y="17038"/>
                        <a:pt x="9725" y="17131"/>
                      </a:cubicBezTo>
                      <a:cubicBezTo>
                        <a:pt x="9320" y="17534"/>
                        <a:pt x="9943" y="17845"/>
                        <a:pt x="9101" y="18124"/>
                      </a:cubicBezTo>
                      <a:cubicBezTo>
                        <a:pt x="8883" y="18466"/>
                        <a:pt x="8447" y="18931"/>
                        <a:pt x="8104" y="19117"/>
                      </a:cubicBezTo>
                      <a:cubicBezTo>
                        <a:pt x="7886" y="19241"/>
                        <a:pt x="7605" y="19272"/>
                        <a:pt x="7356" y="19366"/>
                      </a:cubicBezTo>
                      <a:cubicBezTo>
                        <a:pt x="7231" y="19397"/>
                        <a:pt x="6982" y="19490"/>
                        <a:pt x="6982" y="19490"/>
                      </a:cubicBezTo>
                      <a:cubicBezTo>
                        <a:pt x="6670" y="20452"/>
                        <a:pt x="6577" y="20234"/>
                        <a:pt x="5361" y="20359"/>
                      </a:cubicBezTo>
                      <a:cubicBezTo>
                        <a:pt x="4333" y="20700"/>
                        <a:pt x="4083" y="21321"/>
                        <a:pt x="2992" y="21600"/>
                      </a:cubicBezTo>
                      <a:cubicBezTo>
                        <a:pt x="2369" y="21445"/>
                        <a:pt x="2307" y="21321"/>
                        <a:pt x="2494" y="20731"/>
                      </a:cubicBezTo>
                      <a:cubicBezTo>
                        <a:pt x="2369" y="20048"/>
                        <a:pt x="2213" y="19831"/>
                        <a:pt x="2369" y="19117"/>
                      </a:cubicBezTo>
                      <a:cubicBezTo>
                        <a:pt x="2244" y="18559"/>
                        <a:pt x="2182" y="18217"/>
                        <a:pt x="1870" y="17752"/>
                      </a:cubicBezTo>
                      <a:cubicBezTo>
                        <a:pt x="1777" y="17100"/>
                        <a:pt x="1559" y="16852"/>
                        <a:pt x="1372" y="16262"/>
                      </a:cubicBezTo>
                      <a:cubicBezTo>
                        <a:pt x="1590" y="15579"/>
                        <a:pt x="1777" y="15393"/>
                        <a:pt x="1496" y="14648"/>
                      </a:cubicBezTo>
                      <a:cubicBezTo>
                        <a:pt x="1403" y="14369"/>
                        <a:pt x="998" y="13903"/>
                        <a:pt x="998" y="13903"/>
                      </a:cubicBezTo>
                      <a:cubicBezTo>
                        <a:pt x="1278" y="13097"/>
                        <a:pt x="1278" y="12662"/>
                        <a:pt x="998" y="11793"/>
                      </a:cubicBezTo>
                      <a:cubicBezTo>
                        <a:pt x="1496" y="11452"/>
                        <a:pt x="1465" y="11234"/>
                        <a:pt x="1621" y="10676"/>
                      </a:cubicBezTo>
                      <a:cubicBezTo>
                        <a:pt x="1434" y="10148"/>
                        <a:pt x="1496" y="9559"/>
                        <a:pt x="998" y="10303"/>
                      </a:cubicBezTo>
                      <a:cubicBezTo>
                        <a:pt x="1216" y="10955"/>
                        <a:pt x="873" y="11607"/>
                        <a:pt x="499" y="12166"/>
                      </a:cubicBezTo>
                      <a:cubicBezTo>
                        <a:pt x="156" y="11172"/>
                        <a:pt x="281" y="10552"/>
                        <a:pt x="374" y="9434"/>
                      </a:cubicBezTo>
                      <a:cubicBezTo>
                        <a:pt x="1340" y="9745"/>
                        <a:pt x="1652" y="8969"/>
                        <a:pt x="2494" y="8690"/>
                      </a:cubicBezTo>
                      <a:cubicBezTo>
                        <a:pt x="2899" y="8100"/>
                        <a:pt x="2618" y="7510"/>
                        <a:pt x="3242" y="7076"/>
                      </a:cubicBezTo>
                      <a:cubicBezTo>
                        <a:pt x="3335" y="6828"/>
                        <a:pt x="3398" y="6579"/>
                        <a:pt x="3491" y="6331"/>
                      </a:cubicBezTo>
                      <a:cubicBezTo>
                        <a:pt x="3585" y="6083"/>
                        <a:pt x="2743" y="6083"/>
                        <a:pt x="2743" y="6083"/>
                      </a:cubicBezTo>
                      <a:cubicBezTo>
                        <a:pt x="2494" y="6859"/>
                        <a:pt x="1777" y="6548"/>
                        <a:pt x="1122" y="6331"/>
                      </a:cubicBezTo>
                      <a:cubicBezTo>
                        <a:pt x="998" y="6424"/>
                        <a:pt x="904" y="6610"/>
                        <a:pt x="748" y="6579"/>
                      </a:cubicBezTo>
                      <a:cubicBezTo>
                        <a:pt x="468" y="6517"/>
                        <a:pt x="0" y="6083"/>
                        <a:pt x="0" y="6083"/>
                      </a:cubicBezTo>
                      <a:cubicBezTo>
                        <a:pt x="94" y="5772"/>
                        <a:pt x="94" y="5400"/>
                        <a:pt x="250" y="5090"/>
                      </a:cubicBezTo>
                      <a:cubicBezTo>
                        <a:pt x="374" y="4810"/>
                        <a:pt x="748" y="4345"/>
                        <a:pt x="748" y="4345"/>
                      </a:cubicBezTo>
                      <a:cubicBezTo>
                        <a:pt x="-31" y="4097"/>
                        <a:pt x="748" y="3972"/>
                        <a:pt x="1122" y="3848"/>
                      </a:cubicBezTo>
                      <a:cubicBezTo>
                        <a:pt x="1777" y="4066"/>
                        <a:pt x="2307" y="3600"/>
                        <a:pt x="2992" y="3476"/>
                      </a:cubicBezTo>
                      <a:cubicBezTo>
                        <a:pt x="4177" y="2700"/>
                        <a:pt x="4925" y="3786"/>
                        <a:pt x="6109" y="4097"/>
                      </a:cubicBezTo>
                      <a:cubicBezTo>
                        <a:pt x="6359" y="4003"/>
                        <a:pt x="6608" y="3941"/>
                        <a:pt x="6857" y="3848"/>
                      </a:cubicBezTo>
                      <a:cubicBezTo>
                        <a:pt x="6982" y="3817"/>
                        <a:pt x="7013" y="4562"/>
                        <a:pt x="7231" y="3724"/>
                      </a:cubicBezTo>
                      <a:lnTo>
                        <a:pt x="7107" y="1986"/>
                      </a:lnTo>
                      <a:lnTo>
                        <a:pt x="6483" y="1241"/>
                      </a:lnTo>
                      <a:cubicBezTo>
                        <a:pt x="7543" y="652"/>
                        <a:pt x="7450" y="652"/>
                        <a:pt x="8104" y="0"/>
                      </a:cubicBezTo>
                      <a:cubicBezTo>
                        <a:pt x="9226" y="497"/>
                        <a:pt x="10348" y="993"/>
                        <a:pt x="11470" y="1490"/>
                      </a:cubicBezTo>
                      <a:cubicBezTo>
                        <a:pt x="11595" y="1552"/>
                        <a:pt x="11221" y="1366"/>
                        <a:pt x="11096" y="1366"/>
                      </a:cubicBezTo>
                      <a:cubicBezTo>
                        <a:pt x="10847" y="1397"/>
                        <a:pt x="10348" y="1614"/>
                        <a:pt x="10348" y="1614"/>
                      </a:cubicBezTo>
                      <a:cubicBezTo>
                        <a:pt x="10005" y="2110"/>
                        <a:pt x="9881" y="2203"/>
                        <a:pt x="10224" y="2731"/>
                      </a:cubicBezTo>
                      <a:cubicBezTo>
                        <a:pt x="9569" y="3693"/>
                        <a:pt x="10037" y="3662"/>
                        <a:pt x="10348" y="4593"/>
                      </a:cubicBezTo>
                      <a:cubicBezTo>
                        <a:pt x="9943" y="4872"/>
                        <a:pt x="9756" y="5183"/>
                        <a:pt x="9351" y="5462"/>
                      </a:cubicBezTo>
                      <a:cubicBezTo>
                        <a:pt x="9507" y="6610"/>
                        <a:pt x="9413" y="6610"/>
                        <a:pt x="10473" y="6828"/>
                      </a:cubicBezTo>
                      <a:cubicBezTo>
                        <a:pt x="11127" y="6703"/>
                        <a:pt x="11439" y="6641"/>
                        <a:pt x="11221" y="5959"/>
                      </a:cubicBezTo>
                      <a:cubicBezTo>
                        <a:pt x="11252" y="5493"/>
                        <a:pt x="11252" y="5028"/>
                        <a:pt x="11346" y="4593"/>
                      </a:cubicBezTo>
                      <a:cubicBezTo>
                        <a:pt x="11377" y="4438"/>
                        <a:pt x="11470" y="4128"/>
                        <a:pt x="11595" y="4221"/>
                      </a:cubicBezTo>
                      <a:cubicBezTo>
                        <a:pt x="11782" y="4345"/>
                        <a:pt x="11688" y="4624"/>
                        <a:pt x="11720" y="4841"/>
                      </a:cubicBezTo>
                      <a:cubicBezTo>
                        <a:pt x="12561" y="4562"/>
                        <a:pt x="12717" y="3600"/>
                        <a:pt x="12966" y="2855"/>
                      </a:cubicBezTo>
                      <a:cubicBezTo>
                        <a:pt x="13122" y="2359"/>
                        <a:pt x="14088" y="2297"/>
                        <a:pt x="14463" y="2234"/>
                      </a:cubicBezTo>
                      <a:cubicBezTo>
                        <a:pt x="14681" y="2855"/>
                        <a:pt x="14837" y="2886"/>
                        <a:pt x="15460" y="2731"/>
                      </a:cubicBezTo>
                      <a:cubicBezTo>
                        <a:pt x="15927" y="2421"/>
                        <a:pt x="16021" y="2297"/>
                        <a:pt x="15834" y="1738"/>
                      </a:cubicBezTo>
                      <a:cubicBezTo>
                        <a:pt x="16270" y="1428"/>
                        <a:pt x="16083" y="1428"/>
                        <a:pt x="16457" y="1614"/>
                      </a:cubicBezTo>
                      <a:lnTo>
                        <a:pt x="21569" y="2234"/>
                      </a:lnTo>
                      <a:lnTo>
                        <a:pt x="16831" y="14276"/>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1" name="Shape"/>
                <p:cNvSpPr/>
                <p:nvPr/>
              </p:nvSpPr>
              <p:spPr>
                <a:xfrm>
                  <a:off x="343182" y="15804"/>
                  <a:ext cx="1244996" cy="201442"/>
                </a:xfrm>
                <a:custGeom>
                  <a:avLst/>
                  <a:gdLst/>
                  <a:ahLst/>
                  <a:cxnLst>
                    <a:cxn ang="0">
                      <a:pos x="wd2" y="hd2"/>
                    </a:cxn>
                    <a:cxn ang="5400000">
                      <a:pos x="wd2" y="hd2"/>
                    </a:cxn>
                    <a:cxn ang="10800000">
                      <a:pos x="wd2" y="hd2"/>
                    </a:cxn>
                    <a:cxn ang="16200000">
                      <a:pos x="wd2" y="hd2"/>
                    </a:cxn>
                  </a:cxnLst>
                  <a:rect l="0" t="0" r="r" b="b"/>
                  <a:pathLst>
                    <a:path w="20153" h="20286" extrusionOk="0">
                      <a:moveTo>
                        <a:pt x="18421" y="12177"/>
                      </a:moveTo>
                      <a:cubicBezTo>
                        <a:pt x="18862" y="10438"/>
                        <a:pt x="21600" y="2030"/>
                        <a:pt x="19141" y="0"/>
                      </a:cubicBezTo>
                      <a:lnTo>
                        <a:pt x="3689" y="0"/>
                      </a:lnTo>
                      <a:cubicBezTo>
                        <a:pt x="3457" y="1740"/>
                        <a:pt x="3759" y="2609"/>
                        <a:pt x="3318" y="4204"/>
                      </a:cubicBezTo>
                      <a:cubicBezTo>
                        <a:pt x="3016" y="6379"/>
                        <a:pt x="3086" y="5654"/>
                        <a:pt x="2691" y="6958"/>
                      </a:cubicBezTo>
                      <a:cubicBezTo>
                        <a:pt x="2506" y="6668"/>
                        <a:pt x="2320" y="6379"/>
                        <a:pt x="2111" y="6089"/>
                      </a:cubicBezTo>
                      <a:cubicBezTo>
                        <a:pt x="2065" y="5944"/>
                        <a:pt x="1926" y="5799"/>
                        <a:pt x="1926" y="5799"/>
                      </a:cubicBezTo>
                      <a:cubicBezTo>
                        <a:pt x="1763" y="5799"/>
                        <a:pt x="1578" y="5654"/>
                        <a:pt x="1438" y="6089"/>
                      </a:cubicBezTo>
                      <a:cubicBezTo>
                        <a:pt x="1253" y="6523"/>
                        <a:pt x="1067" y="8843"/>
                        <a:pt x="882" y="9713"/>
                      </a:cubicBezTo>
                      <a:cubicBezTo>
                        <a:pt x="742" y="10293"/>
                        <a:pt x="626" y="10728"/>
                        <a:pt x="510" y="11162"/>
                      </a:cubicBezTo>
                      <a:cubicBezTo>
                        <a:pt x="371" y="11742"/>
                        <a:pt x="116" y="12467"/>
                        <a:pt x="116" y="12467"/>
                      </a:cubicBezTo>
                      <a:cubicBezTo>
                        <a:pt x="209" y="13772"/>
                        <a:pt x="162" y="14062"/>
                        <a:pt x="0" y="15221"/>
                      </a:cubicBezTo>
                      <a:cubicBezTo>
                        <a:pt x="394" y="15511"/>
                        <a:pt x="510" y="15511"/>
                        <a:pt x="371" y="17396"/>
                      </a:cubicBezTo>
                      <a:cubicBezTo>
                        <a:pt x="626" y="17686"/>
                        <a:pt x="1114" y="16816"/>
                        <a:pt x="1369" y="16671"/>
                      </a:cubicBezTo>
                      <a:cubicBezTo>
                        <a:pt x="1647" y="16236"/>
                        <a:pt x="1694" y="16961"/>
                        <a:pt x="1926" y="16091"/>
                      </a:cubicBezTo>
                      <a:cubicBezTo>
                        <a:pt x="2065" y="13917"/>
                        <a:pt x="1926" y="14497"/>
                        <a:pt x="2250" y="13917"/>
                      </a:cubicBezTo>
                      <a:cubicBezTo>
                        <a:pt x="2320" y="13627"/>
                        <a:pt x="2390" y="13482"/>
                        <a:pt x="2436" y="13047"/>
                      </a:cubicBezTo>
                      <a:cubicBezTo>
                        <a:pt x="2459" y="12757"/>
                        <a:pt x="2459" y="12322"/>
                        <a:pt x="2506" y="12177"/>
                      </a:cubicBezTo>
                      <a:cubicBezTo>
                        <a:pt x="2598" y="11597"/>
                        <a:pt x="3248" y="10003"/>
                        <a:pt x="3434" y="9713"/>
                      </a:cubicBezTo>
                      <a:cubicBezTo>
                        <a:pt x="3712" y="7538"/>
                        <a:pt x="3550" y="8118"/>
                        <a:pt x="3875" y="7538"/>
                      </a:cubicBezTo>
                      <a:cubicBezTo>
                        <a:pt x="4130" y="7973"/>
                        <a:pt x="4153" y="8988"/>
                        <a:pt x="4431" y="8408"/>
                      </a:cubicBezTo>
                      <a:cubicBezTo>
                        <a:pt x="4617" y="7538"/>
                        <a:pt x="4779" y="7393"/>
                        <a:pt x="4988" y="6668"/>
                      </a:cubicBezTo>
                      <a:cubicBezTo>
                        <a:pt x="5243" y="8408"/>
                        <a:pt x="5035" y="6668"/>
                        <a:pt x="5174" y="10003"/>
                      </a:cubicBezTo>
                      <a:cubicBezTo>
                        <a:pt x="5243" y="11452"/>
                        <a:pt x="5406" y="12322"/>
                        <a:pt x="5499" y="13627"/>
                      </a:cubicBezTo>
                      <a:cubicBezTo>
                        <a:pt x="5267" y="14497"/>
                        <a:pt x="5313" y="15077"/>
                        <a:pt x="5058" y="15511"/>
                      </a:cubicBezTo>
                      <a:cubicBezTo>
                        <a:pt x="4803" y="17396"/>
                        <a:pt x="4710" y="16381"/>
                        <a:pt x="4362" y="15801"/>
                      </a:cubicBezTo>
                      <a:cubicBezTo>
                        <a:pt x="4431" y="16961"/>
                        <a:pt x="4640" y="18411"/>
                        <a:pt x="4872" y="19136"/>
                      </a:cubicBezTo>
                      <a:cubicBezTo>
                        <a:pt x="5058" y="16526"/>
                        <a:pt x="4895" y="17686"/>
                        <a:pt x="5359" y="16381"/>
                      </a:cubicBezTo>
                      <a:cubicBezTo>
                        <a:pt x="5499" y="16091"/>
                        <a:pt x="5754" y="15221"/>
                        <a:pt x="5754" y="15221"/>
                      </a:cubicBezTo>
                      <a:cubicBezTo>
                        <a:pt x="5754" y="14497"/>
                        <a:pt x="5707" y="13627"/>
                        <a:pt x="5800" y="13047"/>
                      </a:cubicBezTo>
                      <a:cubicBezTo>
                        <a:pt x="5870" y="12757"/>
                        <a:pt x="5893" y="13917"/>
                        <a:pt x="5986" y="13917"/>
                      </a:cubicBezTo>
                      <a:cubicBezTo>
                        <a:pt x="6079" y="14062"/>
                        <a:pt x="6125" y="13627"/>
                        <a:pt x="6171" y="13337"/>
                      </a:cubicBezTo>
                      <a:cubicBezTo>
                        <a:pt x="6079" y="11887"/>
                        <a:pt x="5847" y="11162"/>
                        <a:pt x="5754" y="9713"/>
                      </a:cubicBezTo>
                      <a:cubicBezTo>
                        <a:pt x="5800" y="9133"/>
                        <a:pt x="5916" y="8408"/>
                        <a:pt x="5870" y="7828"/>
                      </a:cubicBezTo>
                      <a:cubicBezTo>
                        <a:pt x="5823" y="7248"/>
                        <a:pt x="5754" y="6089"/>
                        <a:pt x="5754" y="6089"/>
                      </a:cubicBezTo>
                      <a:cubicBezTo>
                        <a:pt x="5939" y="4639"/>
                        <a:pt x="6009" y="5074"/>
                        <a:pt x="6171" y="6379"/>
                      </a:cubicBezTo>
                      <a:cubicBezTo>
                        <a:pt x="6264" y="8118"/>
                        <a:pt x="6403" y="8843"/>
                        <a:pt x="6612" y="10293"/>
                      </a:cubicBezTo>
                      <a:cubicBezTo>
                        <a:pt x="6519" y="11742"/>
                        <a:pt x="6705" y="11887"/>
                        <a:pt x="6427" y="12757"/>
                      </a:cubicBezTo>
                      <a:cubicBezTo>
                        <a:pt x="6079" y="15366"/>
                        <a:pt x="6450" y="12032"/>
                        <a:pt x="6357" y="14642"/>
                      </a:cubicBezTo>
                      <a:cubicBezTo>
                        <a:pt x="6357" y="15221"/>
                        <a:pt x="6218" y="15801"/>
                        <a:pt x="6171" y="16381"/>
                      </a:cubicBezTo>
                      <a:cubicBezTo>
                        <a:pt x="6264" y="17686"/>
                        <a:pt x="6218" y="18121"/>
                        <a:pt x="6055" y="19136"/>
                      </a:cubicBezTo>
                      <a:cubicBezTo>
                        <a:pt x="6218" y="21600"/>
                        <a:pt x="6543" y="19426"/>
                        <a:pt x="6867" y="18846"/>
                      </a:cubicBezTo>
                      <a:cubicBezTo>
                        <a:pt x="6937" y="17686"/>
                        <a:pt x="6844" y="17251"/>
                        <a:pt x="6937" y="16091"/>
                      </a:cubicBezTo>
                      <a:cubicBezTo>
                        <a:pt x="6867" y="15221"/>
                        <a:pt x="6682" y="14062"/>
                        <a:pt x="6937" y="13337"/>
                      </a:cubicBezTo>
                      <a:cubicBezTo>
                        <a:pt x="7030" y="13047"/>
                        <a:pt x="7308" y="12757"/>
                        <a:pt x="7308" y="12757"/>
                      </a:cubicBezTo>
                      <a:cubicBezTo>
                        <a:pt x="7563" y="13192"/>
                        <a:pt x="7540" y="13772"/>
                        <a:pt x="7679" y="14932"/>
                      </a:cubicBezTo>
                      <a:cubicBezTo>
                        <a:pt x="7865" y="12177"/>
                        <a:pt x="7679" y="13047"/>
                        <a:pt x="8376" y="13337"/>
                      </a:cubicBezTo>
                      <a:cubicBezTo>
                        <a:pt x="8236" y="11017"/>
                        <a:pt x="8468" y="11017"/>
                        <a:pt x="8863" y="10583"/>
                      </a:cubicBezTo>
                      <a:cubicBezTo>
                        <a:pt x="8886" y="10293"/>
                        <a:pt x="8979" y="8263"/>
                        <a:pt x="9118" y="7828"/>
                      </a:cubicBezTo>
                      <a:cubicBezTo>
                        <a:pt x="9234" y="7538"/>
                        <a:pt x="9489" y="7248"/>
                        <a:pt x="9489" y="7248"/>
                      </a:cubicBezTo>
                      <a:cubicBezTo>
                        <a:pt x="9976" y="7828"/>
                        <a:pt x="9582" y="8408"/>
                        <a:pt x="10000" y="9133"/>
                      </a:cubicBezTo>
                      <a:cubicBezTo>
                        <a:pt x="10046" y="8843"/>
                        <a:pt x="10092" y="8263"/>
                        <a:pt x="10185" y="8118"/>
                      </a:cubicBezTo>
                      <a:cubicBezTo>
                        <a:pt x="10324" y="7973"/>
                        <a:pt x="10487" y="8843"/>
                        <a:pt x="10603" y="8408"/>
                      </a:cubicBezTo>
                      <a:cubicBezTo>
                        <a:pt x="10696" y="8263"/>
                        <a:pt x="10603" y="7538"/>
                        <a:pt x="10556" y="7248"/>
                      </a:cubicBezTo>
                      <a:cubicBezTo>
                        <a:pt x="10464" y="6813"/>
                        <a:pt x="10301" y="6813"/>
                        <a:pt x="10185" y="6668"/>
                      </a:cubicBezTo>
                      <a:cubicBezTo>
                        <a:pt x="10116" y="6523"/>
                        <a:pt x="10000" y="6379"/>
                        <a:pt x="10000" y="6379"/>
                      </a:cubicBezTo>
                      <a:cubicBezTo>
                        <a:pt x="10208" y="5509"/>
                        <a:pt x="10278" y="5219"/>
                        <a:pt x="10556" y="5799"/>
                      </a:cubicBezTo>
                      <a:cubicBezTo>
                        <a:pt x="10696" y="5509"/>
                        <a:pt x="10835" y="5074"/>
                        <a:pt x="10997" y="5074"/>
                      </a:cubicBezTo>
                      <a:cubicBezTo>
                        <a:pt x="11206" y="5219"/>
                        <a:pt x="11856" y="6234"/>
                        <a:pt x="12041" y="6668"/>
                      </a:cubicBezTo>
                      <a:cubicBezTo>
                        <a:pt x="12227" y="7103"/>
                        <a:pt x="12621" y="7828"/>
                        <a:pt x="12621" y="7828"/>
                      </a:cubicBezTo>
                      <a:cubicBezTo>
                        <a:pt x="12714" y="7828"/>
                        <a:pt x="12992" y="7538"/>
                        <a:pt x="13108" y="7248"/>
                      </a:cubicBezTo>
                      <a:cubicBezTo>
                        <a:pt x="13224" y="6813"/>
                        <a:pt x="13480" y="6089"/>
                        <a:pt x="13480" y="6089"/>
                      </a:cubicBezTo>
                      <a:cubicBezTo>
                        <a:pt x="13573" y="6089"/>
                        <a:pt x="13874" y="6379"/>
                        <a:pt x="13921" y="6958"/>
                      </a:cubicBezTo>
                      <a:cubicBezTo>
                        <a:pt x="13990" y="7973"/>
                        <a:pt x="13665" y="8843"/>
                        <a:pt x="13549" y="9133"/>
                      </a:cubicBezTo>
                      <a:cubicBezTo>
                        <a:pt x="13364" y="10003"/>
                        <a:pt x="13178" y="10003"/>
                        <a:pt x="13108" y="11162"/>
                      </a:cubicBezTo>
                      <a:cubicBezTo>
                        <a:pt x="13178" y="12467"/>
                        <a:pt x="13085" y="13337"/>
                        <a:pt x="13178" y="14642"/>
                      </a:cubicBezTo>
                      <a:cubicBezTo>
                        <a:pt x="13317" y="13482"/>
                        <a:pt x="13387" y="13192"/>
                        <a:pt x="13665" y="13627"/>
                      </a:cubicBezTo>
                      <a:cubicBezTo>
                        <a:pt x="13805" y="15656"/>
                        <a:pt x="13967" y="13482"/>
                        <a:pt x="14176" y="12757"/>
                      </a:cubicBezTo>
                      <a:cubicBezTo>
                        <a:pt x="14222" y="12467"/>
                        <a:pt x="14222" y="12032"/>
                        <a:pt x="14292" y="11887"/>
                      </a:cubicBezTo>
                      <a:cubicBezTo>
                        <a:pt x="14338" y="11597"/>
                        <a:pt x="14431" y="11742"/>
                        <a:pt x="14477" y="11597"/>
                      </a:cubicBezTo>
                      <a:cubicBezTo>
                        <a:pt x="14524" y="11307"/>
                        <a:pt x="14524" y="10872"/>
                        <a:pt x="14547" y="10583"/>
                      </a:cubicBezTo>
                      <a:cubicBezTo>
                        <a:pt x="14663" y="9423"/>
                        <a:pt x="14802" y="9133"/>
                        <a:pt x="15034" y="8843"/>
                      </a:cubicBezTo>
                      <a:cubicBezTo>
                        <a:pt x="15405" y="8988"/>
                        <a:pt x="15869" y="10003"/>
                        <a:pt x="16241" y="10003"/>
                      </a:cubicBezTo>
                      <a:lnTo>
                        <a:pt x="18421" y="12177"/>
                      </a:ln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2" name="Shape"/>
                <p:cNvSpPr/>
                <p:nvPr/>
              </p:nvSpPr>
              <p:spPr>
                <a:xfrm>
                  <a:off x="616791" y="94826"/>
                  <a:ext cx="26677" cy="21075"/>
                </a:xfrm>
                <a:custGeom>
                  <a:avLst/>
                  <a:gdLst/>
                  <a:ahLst/>
                  <a:cxnLst>
                    <a:cxn ang="0">
                      <a:pos x="wd2" y="hd2"/>
                    </a:cxn>
                    <a:cxn ang="5400000">
                      <a:pos x="wd2" y="hd2"/>
                    </a:cxn>
                    <a:cxn ang="10800000">
                      <a:pos x="wd2" y="hd2"/>
                    </a:cxn>
                    <a:cxn ang="16200000">
                      <a:pos x="wd2" y="hd2"/>
                    </a:cxn>
                  </a:cxnLst>
                  <a:rect l="0" t="0" r="r" b="b"/>
                  <a:pathLst>
                    <a:path w="19630" h="20160" extrusionOk="0">
                      <a:moveTo>
                        <a:pt x="120" y="20160"/>
                      </a:moveTo>
                      <a:cubicBezTo>
                        <a:pt x="3604" y="5760"/>
                        <a:pt x="6391" y="4320"/>
                        <a:pt x="19630" y="0"/>
                      </a:cubicBezTo>
                      <a:cubicBezTo>
                        <a:pt x="18236" y="3600"/>
                        <a:pt x="15449" y="15840"/>
                        <a:pt x="11269" y="17280"/>
                      </a:cubicBezTo>
                      <a:cubicBezTo>
                        <a:pt x="-1970" y="21600"/>
                        <a:pt x="120" y="6480"/>
                        <a:pt x="120" y="2016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3" name="Shape"/>
                <p:cNvSpPr/>
                <p:nvPr/>
              </p:nvSpPr>
              <p:spPr>
                <a:xfrm>
                  <a:off x="584007" y="126435"/>
                  <a:ext cx="34106" cy="24838"/>
                </a:xfrm>
                <a:custGeom>
                  <a:avLst/>
                  <a:gdLst/>
                  <a:ahLst/>
                  <a:cxnLst>
                    <a:cxn ang="0">
                      <a:pos x="wd2" y="hd2"/>
                    </a:cxn>
                    <a:cxn ang="5400000">
                      <a:pos x="wd2" y="hd2"/>
                    </a:cxn>
                    <a:cxn ang="10800000">
                      <a:pos x="wd2" y="hd2"/>
                    </a:cxn>
                    <a:cxn ang="16200000">
                      <a:pos x="wd2" y="hd2"/>
                    </a:cxn>
                  </a:cxnLst>
                  <a:rect l="0" t="0" r="r" b="b"/>
                  <a:pathLst>
                    <a:path w="17171" h="21600" extrusionOk="0">
                      <a:moveTo>
                        <a:pt x="1052" y="21600"/>
                      </a:moveTo>
                      <a:cubicBezTo>
                        <a:pt x="-1893" y="9450"/>
                        <a:pt x="1543" y="6750"/>
                        <a:pt x="8907" y="0"/>
                      </a:cubicBezTo>
                      <a:cubicBezTo>
                        <a:pt x="11362" y="675"/>
                        <a:pt x="15289" y="0"/>
                        <a:pt x="16762" y="2700"/>
                      </a:cubicBezTo>
                      <a:cubicBezTo>
                        <a:pt x="19707" y="8775"/>
                        <a:pt x="5962" y="21600"/>
                        <a:pt x="1052" y="216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4" name="Shape"/>
                <p:cNvSpPr/>
                <p:nvPr/>
              </p:nvSpPr>
              <p:spPr>
                <a:xfrm>
                  <a:off x="733812" y="217500"/>
                  <a:ext cx="37726" cy="18064"/>
                </a:xfrm>
                <a:custGeom>
                  <a:avLst/>
                  <a:gdLst/>
                  <a:ahLst/>
                  <a:cxnLst>
                    <a:cxn ang="0">
                      <a:pos x="wd2" y="hd2"/>
                    </a:cxn>
                    <a:cxn ang="5400000">
                      <a:pos x="wd2" y="hd2"/>
                    </a:cxn>
                    <a:cxn ang="10800000">
                      <a:pos x="wd2" y="hd2"/>
                    </a:cxn>
                    <a:cxn ang="16200000">
                      <a:pos x="wd2" y="hd2"/>
                    </a:cxn>
                  </a:cxnLst>
                  <a:rect l="0" t="0" r="r" b="b"/>
                  <a:pathLst>
                    <a:path w="11278" h="19200" extrusionOk="0">
                      <a:moveTo>
                        <a:pt x="6455" y="19200"/>
                      </a:moveTo>
                      <a:cubicBezTo>
                        <a:pt x="3044" y="14400"/>
                        <a:pt x="-4061" y="9600"/>
                        <a:pt x="3044" y="0"/>
                      </a:cubicBezTo>
                      <a:cubicBezTo>
                        <a:pt x="17539" y="8400"/>
                        <a:pt x="9013" y="-2400"/>
                        <a:pt x="6455" y="19200"/>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5" name="Shape"/>
                <p:cNvSpPr/>
                <p:nvPr/>
              </p:nvSpPr>
              <p:spPr>
                <a:xfrm>
                  <a:off x="844408" y="221379"/>
                  <a:ext cx="26569" cy="18064"/>
                </a:xfrm>
                <a:custGeom>
                  <a:avLst/>
                  <a:gdLst/>
                  <a:ahLst/>
                  <a:cxnLst>
                    <a:cxn ang="0">
                      <a:pos x="wd2" y="hd2"/>
                    </a:cxn>
                    <a:cxn ang="5400000">
                      <a:pos x="wd2" y="hd2"/>
                    </a:cxn>
                    <a:cxn ang="10800000">
                      <a:pos x="wd2" y="hd2"/>
                    </a:cxn>
                    <a:cxn ang="16200000">
                      <a:pos x="wd2" y="hd2"/>
                    </a:cxn>
                  </a:cxnLst>
                  <a:rect l="0" t="0" r="r" b="b"/>
                  <a:pathLst>
                    <a:path w="14120" h="9804" extrusionOk="0">
                      <a:moveTo>
                        <a:pt x="0" y="6496"/>
                      </a:moveTo>
                      <a:cubicBezTo>
                        <a:pt x="2057" y="4532"/>
                        <a:pt x="3600" y="1587"/>
                        <a:pt x="6171" y="605"/>
                      </a:cubicBezTo>
                      <a:cubicBezTo>
                        <a:pt x="21600" y="-3813"/>
                        <a:pt x="11829" y="17787"/>
                        <a:pt x="0" y="6496"/>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sp>
              <p:nvSpPr>
                <p:cNvPr id="246" name="Shape"/>
                <p:cNvSpPr/>
                <p:nvPr/>
              </p:nvSpPr>
              <p:spPr>
                <a:xfrm>
                  <a:off x="517850" y="126631"/>
                  <a:ext cx="26276" cy="18063"/>
                </a:xfrm>
                <a:custGeom>
                  <a:avLst/>
                  <a:gdLst/>
                  <a:ahLst/>
                  <a:cxnLst>
                    <a:cxn ang="0">
                      <a:pos x="wd2" y="hd2"/>
                    </a:cxn>
                    <a:cxn ang="5400000">
                      <a:pos x="wd2" y="hd2"/>
                    </a:cxn>
                    <a:cxn ang="10800000">
                      <a:pos x="wd2" y="hd2"/>
                    </a:cxn>
                    <a:cxn ang="16200000">
                      <a:pos x="wd2" y="hd2"/>
                    </a:cxn>
                  </a:cxnLst>
                  <a:rect l="0" t="0" r="r" b="b"/>
                  <a:pathLst>
                    <a:path w="17954" h="13172" extrusionOk="0">
                      <a:moveTo>
                        <a:pt x="1231" y="11438"/>
                      </a:moveTo>
                      <a:cubicBezTo>
                        <a:pt x="-3646" y="-4402"/>
                        <a:pt x="6806" y="-82"/>
                        <a:pt x="17954" y="2798"/>
                      </a:cubicBezTo>
                      <a:cubicBezTo>
                        <a:pt x="6109" y="7118"/>
                        <a:pt x="6806" y="17198"/>
                        <a:pt x="1231" y="11438"/>
                      </a:cubicBezTo>
                      <a:close/>
                    </a:path>
                  </a:pathLst>
                </a:custGeom>
                <a:solidFill>
                  <a:srgbClr val="CCB374"/>
                </a:solidFill>
                <a:ln w="12700" cap="flat">
                  <a:noFill/>
                  <a:miter lim="400000"/>
                </a:ln>
                <a:effectLst/>
              </p:spPr>
              <p:txBody>
                <a:bodyPr wrap="square" lIns="50800" tIns="50800" rIns="50800" bIns="50800" numCol="1" anchor="ctr">
                  <a:noAutofit/>
                </a:bodyPr>
                <a:lstStyle/>
                <a:p>
                  <a:pPr algn="l" defTabSz="650240">
                    <a:defRPr sz="2400">
                      <a:solidFill>
                        <a:srgbClr val="000000"/>
                      </a:solidFill>
                      <a:latin typeface="Tahoma"/>
                      <a:ea typeface="Tahoma"/>
                      <a:cs typeface="Tahoma"/>
                      <a:sym typeface="Tahoma"/>
                    </a:defRPr>
                  </a:pPr>
                  <a:endParaRPr/>
                </a:p>
              </p:txBody>
            </p:sp>
          </p:grpSp>
        </p:grpSp>
        <p:grpSp>
          <p:nvGrpSpPr>
            <p:cNvPr id="270" name="Group"/>
            <p:cNvGrpSpPr/>
            <p:nvPr/>
          </p:nvGrpSpPr>
          <p:grpSpPr>
            <a:xfrm>
              <a:off x="302541" y="15803"/>
              <a:ext cx="10616075" cy="943755"/>
              <a:chOff x="0" y="0"/>
              <a:chExt cx="10616074" cy="943753"/>
            </a:xfrm>
          </p:grpSpPr>
          <p:sp>
            <p:nvSpPr>
              <p:cNvPr id="249" name="Line"/>
              <p:cNvSpPr/>
              <p:nvPr/>
            </p:nvSpPr>
            <p:spPr>
              <a:xfrm>
                <a:off x="-1" y="498969"/>
                <a:ext cx="10616075" cy="2"/>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0" name="Line"/>
              <p:cNvSpPr/>
              <p:nvPr/>
            </p:nvSpPr>
            <p:spPr>
              <a:xfrm flipH="1">
                <a:off x="514773"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1" name="Line"/>
              <p:cNvSpPr/>
              <p:nvPr/>
            </p:nvSpPr>
            <p:spPr>
              <a:xfrm flipH="1">
                <a:off x="1029546"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2" name="Line"/>
              <p:cNvSpPr/>
              <p:nvPr/>
            </p:nvSpPr>
            <p:spPr>
              <a:xfrm flipH="1">
                <a:off x="1544319"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3" name="Line"/>
              <p:cNvSpPr/>
              <p:nvPr/>
            </p:nvSpPr>
            <p:spPr>
              <a:xfrm>
                <a:off x="2059093"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4" name="Line"/>
              <p:cNvSpPr/>
              <p:nvPr/>
            </p:nvSpPr>
            <p:spPr>
              <a:xfrm>
                <a:off x="2573866"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5" name="Line"/>
              <p:cNvSpPr/>
              <p:nvPr/>
            </p:nvSpPr>
            <p:spPr>
              <a:xfrm>
                <a:off x="3088640"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6" name="Line"/>
              <p:cNvSpPr/>
              <p:nvPr/>
            </p:nvSpPr>
            <p:spPr>
              <a:xfrm>
                <a:off x="3603413"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7" name="Line"/>
              <p:cNvSpPr/>
              <p:nvPr/>
            </p:nvSpPr>
            <p:spPr>
              <a:xfrm>
                <a:off x="4118186"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8" name="Line"/>
              <p:cNvSpPr/>
              <p:nvPr/>
            </p:nvSpPr>
            <p:spPr>
              <a:xfrm>
                <a:off x="4632959"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59" name="Line"/>
              <p:cNvSpPr/>
              <p:nvPr/>
            </p:nvSpPr>
            <p:spPr>
              <a:xfrm>
                <a:off x="5147733"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0" name="Line"/>
              <p:cNvSpPr/>
              <p:nvPr/>
            </p:nvSpPr>
            <p:spPr>
              <a:xfrm>
                <a:off x="5662507"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1" name="Line"/>
              <p:cNvSpPr/>
              <p:nvPr/>
            </p:nvSpPr>
            <p:spPr>
              <a:xfrm>
                <a:off x="6177281"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2" name="Line"/>
              <p:cNvSpPr/>
              <p:nvPr/>
            </p:nvSpPr>
            <p:spPr>
              <a:xfrm>
                <a:off x="6692054"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3" name="Line"/>
              <p:cNvSpPr/>
              <p:nvPr/>
            </p:nvSpPr>
            <p:spPr>
              <a:xfrm>
                <a:off x="7206827"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4" name="Line"/>
              <p:cNvSpPr/>
              <p:nvPr/>
            </p:nvSpPr>
            <p:spPr>
              <a:xfrm>
                <a:off x="7721601"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5" name="Line"/>
              <p:cNvSpPr/>
              <p:nvPr/>
            </p:nvSpPr>
            <p:spPr>
              <a:xfrm>
                <a:off x="8236374"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6" name="Line"/>
              <p:cNvSpPr/>
              <p:nvPr/>
            </p:nvSpPr>
            <p:spPr>
              <a:xfrm>
                <a:off x="8751147"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7" name="Line"/>
              <p:cNvSpPr/>
              <p:nvPr/>
            </p:nvSpPr>
            <p:spPr>
              <a:xfrm>
                <a:off x="9265921"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8" name="Line"/>
              <p:cNvSpPr/>
              <p:nvPr/>
            </p:nvSpPr>
            <p:spPr>
              <a:xfrm>
                <a:off x="9780694"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sp>
            <p:nvSpPr>
              <p:cNvPr id="269" name="Line"/>
              <p:cNvSpPr/>
              <p:nvPr/>
            </p:nvSpPr>
            <p:spPr>
              <a:xfrm>
                <a:off x="10295467" y="-1"/>
                <a:ext cx="2" cy="943755"/>
              </a:xfrm>
              <a:prstGeom prst="line">
                <a:avLst/>
              </a:prstGeom>
              <a:noFill/>
              <a:ln w="12700" cap="flat">
                <a:solidFill>
                  <a:srgbClr val="CCB374"/>
                </a:solidFill>
                <a:prstDash val="solid"/>
                <a:round/>
              </a:ln>
              <a:effectLst/>
            </p:spPr>
            <p:txBody>
              <a:bodyPr wrap="square" lIns="45718" tIns="45718" rIns="45718" bIns="45718" numCol="1" anchor="t">
                <a:noAutofit/>
              </a:bodyPr>
              <a:lstStyle/>
              <a:p>
                <a:endParaRPr/>
              </a:p>
            </p:txBody>
          </p:sp>
        </p:grpSp>
        <p:grpSp>
          <p:nvGrpSpPr>
            <p:cNvPr id="296" name="Group"/>
            <p:cNvGrpSpPr/>
            <p:nvPr/>
          </p:nvGrpSpPr>
          <p:grpSpPr>
            <a:xfrm>
              <a:off x="1228231" y="11288"/>
              <a:ext cx="8340234" cy="955043"/>
              <a:chOff x="0" y="0"/>
              <a:chExt cx="8340233" cy="955042"/>
            </a:xfrm>
          </p:grpSpPr>
          <p:sp>
            <p:nvSpPr>
              <p:cNvPr id="271" name="Line"/>
              <p:cNvSpPr/>
              <p:nvPr/>
            </p:nvSpPr>
            <p:spPr>
              <a:xfrm>
                <a:off x="3707271" y="2257"/>
                <a:ext cx="2" cy="320607"/>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2" name="Line"/>
              <p:cNvSpPr/>
              <p:nvPr/>
            </p:nvSpPr>
            <p:spPr>
              <a:xfrm>
                <a:off x="3982720" y="503485"/>
                <a:ext cx="158046"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3" name="Line"/>
              <p:cNvSpPr/>
              <p:nvPr/>
            </p:nvSpPr>
            <p:spPr>
              <a:xfrm>
                <a:off x="4222044" y="544125"/>
                <a:ext cx="2" cy="63220"/>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4" name="Line"/>
              <p:cNvSpPr/>
              <p:nvPr/>
            </p:nvSpPr>
            <p:spPr>
              <a:xfrm>
                <a:off x="4736818" y="769903"/>
                <a:ext cx="2" cy="178366"/>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5" name="Line"/>
              <p:cNvSpPr/>
              <p:nvPr/>
            </p:nvSpPr>
            <p:spPr>
              <a:xfrm>
                <a:off x="6281138" y="255128"/>
                <a:ext cx="2" cy="40640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6" name="Line"/>
              <p:cNvSpPr/>
              <p:nvPr/>
            </p:nvSpPr>
            <p:spPr>
              <a:xfrm>
                <a:off x="6068907" y="503485"/>
                <a:ext cx="785709"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7" name="Line"/>
              <p:cNvSpPr/>
              <p:nvPr/>
            </p:nvSpPr>
            <p:spPr>
              <a:xfrm>
                <a:off x="6795912" y="286737"/>
                <a:ext cx="2" cy="663790"/>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8" name="Line"/>
              <p:cNvSpPr/>
              <p:nvPr/>
            </p:nvSpPr>
            <p:spPr>
              <a:xfrm flipV="1">
                <a:off x="6800427" y="6773"/>
                <a:ext cx="2" cy="112891"/>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79" name="Line"/>
              <p:cNvSpPr/>
              <p:nvPr/>
            </p:nvSpPr>
            <p:spPr>
              <a:xfrm flipV="1">
                <a:off x="7310685" y="2257"/>
                <a:ext cx="2" cy="410918"/>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0" name="Line"/>
              <p:cNvSpPr/>
              <p:nvPr/>
            </p:nvSpPr>
            <p:spPr>
              <a:xfrm flipH="1">
                <a:off x="7649351" y="503485"/>
                <a:ext cx="176109"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1" name="Line"/>
              <p:cNvSpPr/>
              <p:nvPr/>
            </p:nvSpPr>
            <p:spPr>
              <a:xfrm flipH="1">
                <a:off x="7351325" y="503485"/>
                <a:ext cx="139985"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2" name="Line"/>
              <p:cNvSpPr/>
              <p:nvPr/>
            </p:nvSpPr>
            <p:spPr>
              <a:xfrm flipV="1">
                <a:off x="7825459" y="2257"/>
                <a:ext cx="2" cy="609603"/>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3" name="Line"/>
              <p:cNvSpPr/>
              <p:nvPr/>
            </p:nvSpPr>
            <p:spPr>
              <a:xfrm>
                <a:off x="8340232" y="815058"/>
                <a:ext cx="2" cy="76767"/>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4" name="Line"/>
              <p:cNvSpPr/>
              <p:nvPr/>
            </p:nvSpPr>
            <p:spPr>
              <a:xfrm>
                <a:off x="2162951" y="11288"/>
                <a:ext cx="2" cy="139985"/>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5" name="Line"/>
              <p:cNvSpPr/>
              <p:nvPr/>
            </p:nvSpPr>
            <p:spPr>
              <a:xfrm>
                <a:off x="1648177" y="4515"/>
                <a:ext cx="2" cy="760874"/>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6" name="Line"/>
              <p:cNvSpPr/>
              <p:nvPr/>
            </p:nvSpPr>
            <p:spPr>
              <a:xfrm flipH="1">
                <a:off x="1589475" y="503485"/>
                <a:ext cx="153531"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7" name="Line"/>
              <p:cNvSpPr/>
              <p:nvPr/>
            </p:nvSpPr>
            <p:spPr>
              <a:xfrm>
                <a:off x="1286933" y="503485"/>
                <a:ext cx="135469"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8" name="Line"/>
              <p:cNvSpPr/>
              <p:nvPr/>
            </p:nvSpPr>
            <p:spPr>
              <a:xfrm flipH="1">
                <a:off x="835377" y="503485"/>
                <a:ext cx="185140"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89" name="Line"/>
              <p:cNvSpPr/>
              <p:nvPr/>
            </p:nvSpPr>
            <p:spPr>
              <a:xfrm>
                <a:off x="0" y="503485"/>
                <a:ext cx="785708"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90" name="Line"/>
              <p:cNvSpPr/>
              <p:nvPr/>
            </p:nvSpPr>
            <p:spPr>
              <a:xfrm flipH="1">
                <a:off x="614115" y="282222"/>
                <a:ext cx="2" cy="672821"/>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91" name="Line"/>
              <p:cNvSpPr/>
              <p:nvPr/>
            </p:nvSpPr>
            <p:spPr>
              <a:xfrm flipH="1">
                <a:off x="103857" y="322862"/>
                <a:ext cx="2" cy="352215"/>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92" name="Line"/>
              <p:cNvSpPr/>
              <p:nvPr/>
            </p:nvSpPr>
            <p:spPr>
              <a:xfrm flipV="1">
                <a:off x="620437" y="0"/>
                <a:ext cx="2" cy="6096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93" name="Line"/>
              <p:cNvSpPr/>
              <p:nvPr/>
            </p:nvSpPr>
            <p:spPr>
              <a:xfrm>
                <a:off x="1133404" y="160302"/>
                <a:ext cx="2" cy="216748"/>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94" name="Line"/>
              <p:cNvSpPr/>
              <p:nvPr/>
            </p:nvSpPr>
            <p:spPr>
              <a:xfrm flipV="1">
                <a:off x="1133404" y="4515"/>
                <a:ext cx="2" cy="49673"/>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sp>
            <p:nvSpPr>
              <p:cNvPr id="295" name="Line"/>
              <p:cNvSpPr/>
              <p:nvPr/>
            </p:nvSpPr>
            <p:spPr>
              <a:xfrm>
                <a:off x="6911059" y="501227"/>
                <a:ext cx="180624" cy="2"/>
              </a:xfrm>
              <a:prstGeom prst="line">
                <a:avLst/>
              </a:prstGeom>
              <a:noFill/>
              <a:ln w="12700" cap="flat">
                <a:solidFill>
                  <a:srgbClr val="E5D093"/>
                </a:solidFill>
                <a:prstDash val="solid"/>
                <a:round/>
              </a:ln>
              <a:effectLst/>
            </p:spPr>
            <p:txBody>
              <a:bodyPr wrap="square" lIns="45718" tIns="45718" rIns="45718" bIns="45718" numCol="1" anchor="t">
                <a:noAutofit/>
              </a:bodyPr>
              <a:lstStyle/>
              <a:p>
                <a:endParaRPr/>
              </a:p>
            </p:txBody>
          </p:sp>
        </p:grpSp>
      </p:grpSp>
      <p:pic>
        <p:nvPicPr>
          <p:cNvPr id="298" name="32150420 copy" descr="32150420 cop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493" y="108372"/>
            <a:ext cx="1183077" cy="1192108"/>
          </a:xfrm>
          <a:prstGeom prst="rect">
            <a:avLst/>
          </a:prstGeom>
          <a:ln w="12700">
            <a:miter lim="400000"/>
          </a:ln>
        </p:spPr>
      </p:pic>
      <p:sp>
        <p:nvSpPr>
          <p:cNvPr id="299" name="Slide Number"/>
          <p:cNvSpPr txBox="1">
            <a:spLocks noGrp="1"/>
          </p:cNvSpPr>
          <p:nvPr>
            <p:ph type="sldNum" sz="quarter" idx="2"/>
          </p:nvPr>
        </p:nvSpPr>
        <p:spPr>
          <a:xfrm>
            <a:off x="11637109" y="9235781"/>
            <a:ext cx="392332" cy="409447"/>
          </a:xfrm>
          <a:prstGeom prst="rect">
            <a:avLst/>
          </a:prstGeom>
        </p:spPr>
        <p:txBody>
          <a:bodyPr lIns="65022" tIns="65022" rIns="65022" bIns="65022" anchor="b"/>
          <a:lstStyle>
            <a:lvl1pPr algn="r" defTabSz="650240">
              <a:defRPr>
                <a:solidFill>
                  <a:srgbClr val="000000"/>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D576BC-D31A-6746-BBC8-D82BF6A7EB05}"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2147394" y="8763000"/>
            <a:ext cx="381516" cy="379591"/>
          </a:xfrm>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70814998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660053" y="9103360"/>
            <a:ext cx="4118187" cy="650240"/>
          </a:xfrm>
          <a:prstGeom prst="rect">
            <a:avLst/>
          </a:prstGeom>
        </p:spPr>
        <p:txBody>
          <a:bodyPr lIns="130046" tIns="65023" rIns="130046" bIns="65023"/>
          <a:lstStyle>
            <a:lvl1pPr>
              <a:defRPr/>
            </a:lvl1pPr>
          </a:lstStyle>
          <a:p>
            <a:endParaRPr lang="en-US"/>
          </a:p>
        </p:txBody>
      </p:sp>
      <p:sp>
        <p:nvSpPr>
          <p:cNvPr id="4" name="Slide Number Placeholder 3"/>
          <p:cNvSpPr>
            <a:spLocks noGrp="1"/>
          </p:cNvSpPr>
          <p:nvPr>
            <p:ph type="sldNum" sz="quarter" idx="11"/>
          </p:nvPr>
        </p:nvSpPr>
        <p:spPr>
          <a:xfrm>
            <a:off x="12147207" y="8763000"/>
            <a:ext cx="381890" cy="379591"/>
          </a:xfrm>
        </p:spPr>
        <p:txBody>
          <a:bodyPr/>
          <a:lstStyle>
            <a:lvl1pPr>
              <a:defRPr/>
            </a:lvl1pPr>
          </a:lstStyle>
          <a:p>
            <a:fld id="{6F4B7ACF-BA94-4649-B151-8D19E5D098C8}" type="slidenum">
              <a:rPr lang="en-US"/>
              <a:pPr/>
              <a:t>‹#›</a:t>
            </a:fld>
            <a:endParaRPr lang="en-US"/>
          </a:p>
        </p:txBody>
      </p:sp>
      <p:sp>
        <p:nvSpPr>
          <p:cNvPr id="5" name="Date Placeholder 4"/>
          <p:cNvSpPr>
            <a:spLocks noGrp="1"/>
          </p:cNvSpPr>
          <p:nvPr>
            <p:ph type="dt" sz="half" idx="12"/>
          </p:nvPr>
        </p:nvSpPr>
        <p:spPr>
          <a:xfrm>
            <a:off x="0" y="9103360"/>
            <a:ext cx="2709333" cy="650240"/>
          </a:xfrm>
          <a:prstGeom prst="rect">
            <a:avLst/>
          </a:prstGeom>
        </p:spPr>
        <p:txBody>
          <a:bodyPr lIns="130046" tIns="65023" rIns="130046" bIns="65023"/>
          <a:lstStyle>
            <a:lvl1pPr>
              <a:defRPr/>
            </a:lvl1pPr>
          </a:lstStyle>
          <a:p>
            <a:endParaRPr lang="en-US"/>
          </a:p>
        </p:txBody>
      </p:sp>
    </p:spTree>
    <p:extLst>
      <p:ext uri="{BB962C8B-B14F-4D97-AF65-F5344CB8AC3E}">
        <p14:creationId xmlns:p14="http://schemas.microsoft.com/office/powerpoint/2010/main" val="177421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 name="Image"/>
          <p:cNvSpPr>
            <a:spLocks noGrp="1"/>
          </p:cNvSpPr>
          <p:nvPr>
            <p:ph type="pic" idx="13"/>
          </p:nvPr>
        </p:nvSpPr>
        <p:spPr>
          <a:xfrm>
            <a:off x="622300" y="1181100"/>
            <a:ext cx="11760200" cy="5676900"/>
          </a:xfrm>
          <a:prstGeom prst="rect">
            <a:avLst/>
          </a:prstGeom>
        </p:spPr>
        <p:txBody>
          <a:bodyPr lIns="91439" tIns="45719" rIns="91439" bIns="45719" anchor="t">
            <a:noAutofit/>
          </a:bodyPr>
          <a:lstStyle/>
          <a:p>
            <a:endParaRPr/>
          </a:p>
        </p:txBody>
      </p:sp>
      <p:sp>
        <p:nvSpPr>
          <p:cNvPr id="24" name="Title Text"/>
          <p:cNvSpPr txBox="1">
            <a:spLocks noGrp="1"/>
          </p:cNvSpPr>
          <p:nvPr>
            <p:ph type="title"/>
          </p:nvPr>
        </p:nvSpPr>
        <p:spPr>
          <a:xfrm>
            <a:off x="508000" y="7099300"/>
            <a:ext cx="11988800" cy="1117600"/>
          </a:xfrm>
          <a:prstGeom prst="rect">
            <a:avLst/>
          </a:prstGeom>
        </p:spPr>
        <p:txBody>
          <a:bodyPr anchor="b"/>
          <a:lstStyle/>
          <a:p>
            <a:r>
              <a:t>Title Text</a:t>
            </a:r>
          </a:p>
        </p:txBody>
      </p:sp>
      <p:sp>
        <p:nvSpPr>
          <p:cNvPr id="25" name="Body Level One…"/>
          <p:cNvSpPr txBox="1">
            <a:spLocks noGrp="1"/>
          </p:cNvSpPr>
          <p:nvPr>
            <p:ph type="body" sz="quarter" idx="1"/>
          </p:nvPr>
        </p:nvSpPr>
        <p:spPr>
          <a:xfrm>
            <a:off x="508000" y="8267700"/>
            <a:ext cx="119888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08000" y="3860800"/>
            <a:ext cx="11988800" cy="2032000"/>
          </a:xfrm>
          <a:prstGeom prst="rect">
            <a:avLst/>
          </a:prstGeom>
        </p:spPr>
        <p:txBody>
          <a:bodyPr/>
          <a:lstStyle/>
          <a:p>
            <a:r>
              <a:t>Title Text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Image"/>
          <p:cNvSpPr>
            <a:spLocks noGrp="1"/>
          </p:cNvSpPr>
          <p:nvPr>
            <p:ph type="pic" sz="half" idx="13"/>
          </p:nvPr>
        </p:nvSpPr>
        <p:spPr>
          <a:xfrm>
            <a:off x="6805518" y="981848"/>
            <a:ext cx="5575302" cy="7531102"/>
          </a:xfrm>
          <a:prstGeom prst="rect">
            <a:avLst/>
          </a:prstGeom>
        </p:spPr>
        <p:txBody>
          <a:bodyPr lIns="91439" tIns="45719" rIns="91439" bIns="45719" anchor="t">
            <a:noAutofit/>
          </a:bodyPr>
          <a:lstStyle/>
          <a:p>
            <a:endParaRPr/>
          </a:p>
        </p:txBody>
      </p:sp>
      <p:sp>
        <p:nvSpPr>
          <p:cNvPr id="42" name="Title Text"/>
          <p:cNvSpPr txBox="1">
            <a:spLocks noGrp="1"/>
          </p:cNvSpPr>
          <p:nvPr>
            <p:ph type="title"/>
          </p:nvPr>
        </p:nvSpPr>
        <p:spPr>
          <a:xfrm>
            <a:off x="508000" y="2400300"/>
            <a:ext cx="5829300" cy="6070600"/>
          </a:xfrm>
          <a:prstGeom prst="rect">
            <a:avLst/>
          </a:prstGeom>
        </p:spPr>
        <p:txBody>
          <a:bodyPr anchor="t"/>
          <a:lstStyle/>
          <a:p>
            <a:r>
              <a:t>Title Text</a:t>
            </a:r>
          </a:p>
        </p:txBody>
      </p:sp>
      <p:sp>
        <p:nvSpPr>
          <p:cNvPr id="43" name="Body Level One…"/>
          <p:cNvSpPr txBox="1">
            <a:spLocks noGrp="1"/>
          </p:cNvSpPr>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1" name="Line"/>
          <p:cNvSpPr/>
          <p:nvPr/>
        </p:nvSpPr>
        <p:spPr>
          <a:xfrm>
            <a:off x="507999" y="2578100"/>
            <a:ext cx="11997293" cy="0"/>
          </a:xfrm>
          <a:prstGeom prst="line">
            <a:avLst/>
          </a:prstGeom>
          <a:ln w="12700">
            <a:solidFill>
              <a:srgbClr val="444444">
                <a:alpha val="30000"/>
              </a:srgbClr>
            </a:solidFill>
            <a:miter lim="400000"/>
          </a:ln>
        </p:spPr>
        <p:txBody>
          <a:bodyPr lIns="45718" tIns="45718" rIns="45718" bIns="45718"/>
          <a:lstStyle/>
          <a:p>
            <a:endParaRPr/>
          </a:p>
        </p:txBody>
      </p:sp>
      <p:sp>
        <p:nvSpPr>
          <p:cNvPr id="52" name="Line"/>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53" name="Line"/>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54" name="Title Text"/>
          <p:cNvSpPr txBox="1">
            <a:spLocks noGrp="1"/>
          </p:cNvSpPr>
          <p:nvPr>
            <p:ph type="title"/>
          </p:nvPr>
        </p:nvSpPr>
        <p:spPr>
          <a:xfrm>
            <a:off x="508000" y="596900"/>
            <a:ext cx="11988800" cy="1905000"/>
          </a:xfrm>
          <a:prstGeom prst="rect">
            <a:avLst/>
          </a:prstGeom>
        </p:spPr>
        <p:txBody>
          <a:bodyPr/>
          <a:lstStyle/>
          <a:p>
            <a:r>
              <a:t>Title Text</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2" name="Line"/>
          <p:cNvSpPr/>
          <p:nvPr/>
        </p:nvSpPr>
        <p:spPr>
          <a:xfrm>
            <a:off x="508000" y="2578100"/>
            <a:ext cx="11988801" cy="0"/>
          </a:xfrm>
          <a:prstGeom prst="line">
            <a:avLst/>
          </a:prstGeom>
          <a:ln w="12700">
            <a:solidFill>
              <a:srgbClr val="444444">
                <a:alpha val="30000"/>
              </a:srgbClr>
            </a:solidFill>
            <a:miter lim="400000"/>
          </a:ln>
        </p:spPr>
        <p:txBody>
          <a:bodyPr lIns="45718" tIns="45718" rIns="45718" bIns="45718"/>
          <a:lstStyle/>
          <a:p>
            <a:endParaRPr/>
          </a:p>
        </p:txBody>
      </p:sp>
      <p:sp>
        <p:nvSpPr>
          <p:cNvPr id="63" name="Line"/>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64" name="Line"/>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65" name="Title Text"/>
          <p:cNvSpPr txBox="1">
            <a:spLocks noGrp="1"/>
          </p:cNvSpPr>
          <p:nvPr>
            <p:ph type="title"/>
          </p:nvPr>
        </p:nvSpPr>
        <p:spPr>
          <a:xfrm>
            <a:off x="508000" y="596900"/>
            <a:ext cx="11988800" cy="1905000"/>
          </a:xfrm>
          <a:prstGeom prst="rect">
            <a:avLst/>
          </a:prstGeom>
        </p:spPr>
        <p:txBody>
          <a:bodyPr/>
          <a:lstStyle/>
          <a:p>
            <a:r>
              <a:t>Title Text</a:t>
            </a:r>
          </a:p>
        </p:txBody>
      </p:sp>
      <p:sp>
        <p:nvSpPr>
          <p:cNvPr id="66" name="Body Level One…"/>
          <p:cNvSpPr txBox="1">
            <a:spLocks noGrp="1"/>
          </p:cNvSpPr>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Line"/>
          <p:cNvSpPr/>
          <p:nvPr/>
        </p:nvSpPr>
        <p:spPr>
          <a:xfrm>
            <a:off x="508000" y="2578100"/>
            <a:ext cx="11988801" cy="0"/>
          </a:xfrm>
          <a:prstGeom prst="line">
            <a:avLst/>
          </a:prstGeom>
          <a:ln w="12700">
            <a:solidFill>
              <a:srgbClr val="444444">
                <a:alpha val="30000"/>
              </a:srgbClr>
            </a:solidFill>
            <a:miter lim="400000"/>
          </a:ln>
        </p:spPr>
        <p:txBody>
          <a:bodyPr lIns="45718" tIns="45718" rIns="45718" bIns="45718"/>
          <a:lstStyle/>
          <a:p>
            <a:endParaRPr/>
          </a:p>
        </p:txBody>
      </p:sp>
      <p:sp>
        <p:nvSpPr>
          <p:cNvPr id="75" name="Line"/>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76" name="Line"/>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77" name="Image"/>
          <p:cNvSpPr>
            <a:spLocks noGrp="1"/>
          </p:cNvSpPr>
          <p:nvPr>
            <p:ph type="pic" sz="half" idx="13"/>
          </p:nvPr>
        </p:nvSpPr>
        <p:spPr>
          <a:xfrm>
            <a:off x="620618" y="2994798"/>
            <a:ext cx="5524503" cy="5524503"/>
          </a:xfrm>
          <a:prstGeom prst="rect">
            <a:avLst/>
          </a:prstGeom>
        </p:spPr>
        <p:txBody>
          <a:bodyPr lIns="91439" tIns="45719" rIns="91439" bIns="45719" anchor="t">
            <a:noAutofit/>
          </a:bodyPr>
          <a:lstStyle/>
          <a:p>
            <a:endParaRPr/>
          </a:p>
        </p:txBody>
      </p:sp>
      <p:sp>
        <p:nvSpPr>
          <p:cNvPr id="78" name="Title Text"/>
          <p:cNvSpPr txBox="1">
            <a:spLocks noGrp="1"/>
          </p:cNvSpPr>
          <p:nvPr>
            <p:ph type="title"/>
          </p:nvPr>
        </p:nvSpPr>
        <p:spPr>
          <a:xfrm>
            <a:off x="508000" y="596900"/>
            <a:ext cx="11988800" cy="1905000"/>
          </a:xfrm>
          <a:prstGeom prst="rect">
            <a:avLst/>
          </a:prstGeom>
        </p:spPr>
        <p:txBody>
          <a:bodyPr/>
          <a:lstStyle>
            <a:lvl1pPr>
              <a:defRPr>
                <a:latin typeface="Tahoma"/>
                <a:ea typeface="Tahoma"/>
                <a:cs typeface="Tahoma"/>
                <a:sym typeface="Tahoma"/>
              </a:defRPr>
            </a:lvl1pPr>
          </a:lstStyle>
          <a:p>
            <a:r>
              <a:t>Title Text</a:t>
            </a:r>
          </a:p>
        </p:txBody>
      </p:sp>
      <p:sp>
        <p:nvSpPr>
          <p:cNvPr id="79" name="Body Level One…"/>
          <p:cNvSpPr txBox="1">
            <a:spLocks noGrp="1"/>
          </p:cNvSpPr>
          <p:nvPr>
            <p:ph type="body" sz="half" idx="1"/>
          </p:nvPr>
        </p:nvSpPr>
        <p:spPr>
          <a:xfrm>
            <a:off x="6781800" y="2971800"/>
            <a:ext cx="5727700" cy="5524500"/>
          </a:xfrm>
          <a:prstGeom prst="rect">
            <a:avLst/>
          </a:prstGeom>
        </p:spPr>
        <p:txBody>
          <a:bodyPr/>
          <a:lstStyle>
            <a:lvl1pPr marL="368300" indent="-368300">
              <a:spcBef>
                <a:spcPts val="3200"/>
              </a:spcBef>
              <a:buBlip>
                <a:blip r:embed="rId2"/>
              </a:buBlip>
              <a:defRPr sz="3000"/>
            </a:lvl1pPr>
            <a:lvl2pPr marL="736600" indent="-368300">
              <a:spcBef>
                <a:spcPts val="3200"/>
              </a:spcBef>
              <a:buBlip>
                <a:blip r:embed="rId2"/>
              </a:buBlip>
              <a:defRPr sz="3000"/>
            </a:lvl2pPr>
            <a:lvl3pPr marL="1104900" indent="-368300">
              <a:spcBef>
                <a:spcPts val="3200"/>
              </a:spcBef>
              <a:buBlip>
                <a:blip r:embed="rId2"/>
              </a:buBlip>
              <a:defRPr sz="3000"/>
            </a:lvl3pPr>
            <a:lvl4pPr marL="1473200" indent="-368300">
              <a:spcBef>
                <a:spcPts val="3200"/>
              </a:spcBef>
              <a:buBlip>
                <a:blip r:embed="rId2"/>
              </a:buBlip>
              <a:defRPr sz="3000"/>
            </a:lvl4pPr>
            <a:lvl5pPr marL="1841500" indent="-368300">
              <a:spcBef>
                <a:spcPts val="32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5" name="Body Level One…"/>
          <p:cNvSpPr txBox="1">
            <a:spLocks noGrp="1"/>
          </p:cNvSpPr>
          <p:nvPr>
            <p:ph type="body" sz="quarter" idx="1"/>
          </p:nvPr>
        </p:nvSpPr>
        <p:spPr>
          <a:xfrm>
            <a:off x="508000" y="5918200"/>
            <a:ext cx="11988800" cy="533400"/>
          </a:xfrm>
          <a:prstGeom prst="rect">
            <a:avLst/>
          </a:prstGeom>
        </p:spPr>
        <p:txBody>
          <a:bodyPr anchor="t"/>
          <a:lstStyle>
            <a:lvl1pPr marL="0" indent="0" algn="ctr">
              <a:lnSpc>
                <a:spcPct val="140000"/>
              </a:lnSpc>
              <a:spcBef>
                <a:spcPts val="0"/>
              </a:spcBef>
              <a:buSzTx/>
              <a:buNone/>
              <a:defRPr sz="3000" i="1">
                <a:solidFill>
                  <a:srgbClr val="9D9D9D"/>
                </a:solidFill>
              </a:defRPr>
            </a:lvl1pPr>
            <a:lvl2pPr marL="788894" indent="-369794" algn="ctr">
              <a:lnSpc>
                <a:spcPct val="140000"/>
              </a:lnSpc>
              <a:spcBef>
                <a:spcPts val="0"/>
              </a:spcBef>
              <a:buBlip>
                <a:blip r:embed="rId2"/>
              </a:buBlip>
              <a:defRPr sz="3000" i="1">
                <a:solidFill>
                  <a:srgbClr val="9D9D9D"/>
                </a:solidFill>
              </a:defRPr>
            </a:lvl2pPr>
            <a:lvl3pPr marL="1207994" indent="-369794" algn="ctr">
              <a:lnSpc>
                <a:spcPct val="140000"/>
              </a:lnSpc>
              <a:spcBef>
                <a:spcPts val="0"/>
              </a:spcBef>
              <a:buBlip>
                <a:blip r:embed="rId2"/>
              </a:buBlip>
              <a:defRPr sz="3000" i="1">
                <a:solidFill>
                  <a:srgbClr val="9D9D9D"/>
                </a:solidFill>
              </a:defRPr>
            </a:lvl3pPr>
            <a:lvl4pPr marL="1627094" indent="-369794" algn="ctr">
              <a:lnSpc>
                <a:spcPct val="140000"/>
              </a:lnSpc>
              <a:spcBef>
                <a:spcPts val="0"/>
              </a:spcBef>
              <a:buBlip>
                <a:blip r:embed="rId2"/>
              </a:buBlip>
              <a:defRPr sz="3000" i="1">
                <a:solidFill>
                  <a:srgbClr val="9D9D9D"/>
                </a:solidFill>
              </a:defRPr>
            </a:lvl4pPr>
            <a:lvl5pPr marL="2046194" indent="-369794" algn="ctr">
              <a:lnSpc>
                <a:spcPct val="140000"/>
              </a:lnSpc>
              <a:spcBef>
                <a:spcPts val="0"/>
              </a:spcBef>
              <a:buBlip>
                <a:blip r:embed="rId2"/>
              </a:buBlip>
              <a:defRPr sz="3000" i="1">
                <a:solidFill>
                  <a:srgbClr val="9D9D9D"/>
                </a:solidFill>
              </a:defRPr>
            </a:lvl5pPr>
          </a:lstStyle>
          <a:p>
            <a:r>
              <a:t>Body Level One</a:t>
            </a:r>
          </a:p>
          <a:p>
            <a:pPr lvl="1"/>
            <a:r>
              <a:t>Body Level Two</a:t>
            </a:r>
          </a:p>
          <a:p>
            <a:pPr lvl="2"/>
            <a:r>
              <a:t>Body Level Three</a:t>
            </a:r>
          </a:p>
          <a:p>
            <a:pPr lvl="3"/>
            <a:r>
              <a:t>Body Level Four</a:t>
            </a:r>
          </a:p>
          <a:p>
            <a:pPr lvl="4"/>
            <a:r>
              <a:t>Body Level Five</a:t>
            </a:r>
          </a:p>
        </p:txBody>
      </p:sp>
      <p:sp>
        <p:nvSpPr>
          <p:cNvPr id="106" name="“Type a quote here.”"/>
          <p:cNvSpPr txBox="1">
            <a:spLocks noGrp="1"/>
          </p:cNvSpPr>
          <p:nvPr>
            <p:ph type="body" sz="quarter" idx="13"/>
          </p:nvPr>
        </p:nvSpPr>
        <p:spPr>
          <a:xfrm>
            <a:off x="1270000" y="4298950"/>
            <a:ext cx="10464800" cy="622300"/>
          </a:xfrm>
          <a:prstGeom prst="rect">
            <a:avLst/>
          </a:prstGeom>
        </p:spPr>
        <p:txBody>
          <a:bodyPr/>
          <a:lstStyle/>
          <a:p>
            <a:pPr marL="0" indent="0" algn="ctr">
              <a:lnSpc>
                <a:spcPct val="120000"/>
              </a:lnSpc>
              <a:spcBef>
                <a:spcPts val="0"/>
              </a:spcBef>
              <a:buSzTx/>
              <a:buNone/>
              <a:defRPr sz="3600"/>
            </a:pPr>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e"/>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3" name="Line"/>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4" name="Body Level One…"/>
          <p:cNvSpPr txBox="1">
            <a:spLocks noGrp="1"/>
          </p:cNvSpPr>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8"/>
              </a:buBlip>
            </a:lvl1pPr>
            <a:lvl2pPr>
              <a:buBlip>
                <a:blip r:embed="rId18"/>
              </a:buBlip>
            </a:lvl2pPr>
            <a:lvl3pPr>
              <a:buBlip>
                <a:blip r:embed="rId18"/>
              </a:buBlip>
            </a:lvl3pPr>
            <a:lvl4pPr>
              <a:buBlip>
                <a:blip r:embed="rId18"/>
              </a:buBlip>
            </a:lvl4pPr>
            <a:lvl5pPr>
              <a:buBlip>
                <a:blip r:embed="rId18"/>
              </a:buBlip>
            </a:lvl5p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6" name="Slide Number"/>
          <p:cNvSpPr txBox="1">
            <a:spLocks noGrp="1"/>
          </p:cNvSpPr>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3" r:id="rId13"/>
    <p:sldLayoutId id="2147483664" r:id="rId14"/>
    <p:sldLayoutId id="2147483665" r:id="rId15"/>
  </p:sldLayoutIdLst>
  <p:transition spd="med"/>
  <p:txStyles>
    <p:titleStyle>
      <a:lvl1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1pPr>
      <a:lvl2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2pPr>
      <a:lvl3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3pPr>
      <a:lvl4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4pPr>
      <a:lvl5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5pPr>
      <a:lvl6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6pPr>
      <a:lvl7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7pPr>
      <a:lvl8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8pPr>
      <a:lvl9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Palatino"/>
          <a:ea typeface="Palatino"/>
          <a:cs typeface="Palatino"/>
          <a:sym typeface="Palatino"/>
        </a:defRPr>
      </a:lvl9pPr>
    </p:titleStyle>
    <p:bodyStyle>
      <a:lvl1pPr marL="4191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18"/>
        </a:buBlip>
        <a:tabLst/>
        <a:defRPr sz="3400" b="0" i="0" u="none" strike="noStrike" cap="none" spc="0" baseline="0">
          <a:ln>
            <a:noFill/>
          </a:ln>
          <a:solidFill>
            <a:srgbClr val="606060"/>
          </a:solidFill>
          <a:uFillTx/>
          <a:latin typeface="Gill Sans"/>
          <a:ea typeface="Gill Sans"/>
          <a:cs typeface="Gill Sans"/>
          <a:sym typeface="Gill Sans"/>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60.png"/><Relationship Id="rId12"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microsoft.com/office/2007/relationships/hdphoto" Target="../media/hdphoto1.wdp"/><Relationship Id="rId4" Type="http://schemas.openxmlformats.org/officeDocument/2006/relationships/image" Target="../media/image57.jpe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13004801" cy="978098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2167467" y="366543"/>
            <a:ext cx="17339733" cy="114294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6827"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6827"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6827"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4787829" y="8654833"/>
            <a:ext cx="3448422" cy="655876"/>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3982" b="1" dirty="0">
                <a:ln/>
                <a:solidFill>
                  <a:schemeClr val="bg1"/>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2167467" y="1956287"/>
            <a:ext cx="17339733" cy="8802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512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323481" y="3656633"/>
            <a:ext cx="4082903" cy="6124353"/>
          </a:xfrm>
          <a:prstGeom prst="rect">
            <a:avLst/>
          </a:prstGeom>
        </p:spPr>
      </p:pic>
      <p:sp>
        <p:nvSpPr>
          <p:cNvPr id="2" name="Rectangle 1">
            <a:extLst>
              <a:ext uri="{FF2B5EF4-FFF2-40B4-BE49-F238E27FC236}">
                <a16:creationId xmlns:a16="http://schemas.microsoft.com/office/drawing/2014/main" id="{64F94E99-D75F-2546-8192-0292AFD40501}"/>
              </a:ext>
            </a:extLst>
          </p:cNvPr>
          <p:cNvSpPr/>
          <p:nvPr/>
        </p:nvSpPr>
        <p:spPr>
          <a:xfrm>
            <a:off x="883614" y="3656633"/>
            <a:ext cx="10445488" cy="2492990"/>
          </a:xfrm>
          <a:prstGeom prst="rect">
            <a:avLst/>
          </a:prstGeom>
        </p:spPr>
        <p:txBody>
          <a:bodyPr wrap="none">
            <a:spAutoFit/>
          </a:bodyPr>
          <a:lstStyle/>
          <a:p>
            <a:r>
              <a:rPr lang="en-US" sz="6000" b="1" dirty="0">
                <a:solidFill>
                  <a:schemeClr val="bg1"/>
                </a:solidFill>
                <a:effectLst>
                  <a:glow rad="101600">
                    <a:srgbClr val="000000">
                      <a:alpha val="60000"/>
                    </a:srgbClr>
                  </a:glow>
                </a:effectLst>
              </a:rPr>
              <a:t>Keeping Your Mind Sharp!</a:t>
            </a:r>
          </a:p>
          <a:p>
            <a:r>
              <a:rPr lang="en-US" sz="4800" b="1" dirty="0">
                <a:solidFill>
                  <a:schemeClr val="bg1"/>
                </a:solidFill>
                <a:effectLst>
                  <a:glow rad="101600">
                    <a:srgbClr val="000000">
                      <a:alpha val="60000"/>
                    </a:srgbClr>
                  </a:glow>
                </a:effectLst>
              </a:rPr>
              <a:t>Alzheimer’s, Memory Loss,</a:t>
            </a:r>
          </a:p>
          <a:p>
            <a:r>
              <a:rPr lang="en-US" sz="4800" b="1" dirty="0">
                <a:solidFill>
                  <a:schemeClr val="bg1"/>
                </a:solidFill>
                <a:effectLst>
                  <a:glow rad="101600">
                    <a:srgbClr val="000000">
                      <a:alpha val="60000"/>
                    </a:srgbClr>
                  </a:glow>
                </a:effectLst>
              </a:rPr>
              <a:t>Cognitive Decline and Dementia.</a:t>
            </a:r>
          </a:p>
        </p:txBody>
      </p:sp>
    </p:spTree>
    <p:extLst>
      <p:ext uri="{BB962C8B-B14F-4D97-AF65-F5344CB8AC3E}">
        <p14:creationId xmlns:p14="http://schemas.microsoft.com/office/powerpoint/2010/main" val="290946052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Who Gets Dementia?"/>
          <p:cNvSpPr txBox="1">
            <a:spLocks noGrp="1"/>
          </p:cNvSpPr>
          <p:nvPr>
            <p:ph type="title"/>
          </p:nvPr>
        </p:nvSpPr>
        <p:spPr>
          <a:prstGeom prst="rect">
            <a:avLst/>
          </a:prstGeom>
        </p:spPr>
        <p:txBody>
          <a:bodyPr/>
          <a:lstStyle>
            <a:lvl1pPr>
              <a:defRPr>
                <a:latin typeface="Tahoma"/>
                <a:ea typeface="Tahoma"/>
                <a:cs typeface="Tahoma"/>
                <a:sym typeface="Tahoma"/>
              </a:defRPr>
            </a:lvl1pPr>
          </a:lstStyle>
          <a:p>
            <a:r>
              <a:t>Who Gets Dementia?</a:t>
            </a:r>
          </a:p>
        </p:txBody>
      </p:sp>
      <p:graphicFrame>
        <p:nvGraphicFramePr>
          <p:cNvPr id="5" name="Group 38">
            <a:extLst>
              <a:ext uri="{FF2B5EF4-FFF2-40B4-BE49-F238E27FC236}">
                <a16:creationId xmlns:a16="http://schemas.microsoft.com/office/drawing/2014/main" id="{920008C1-A79F-8F4F-BA56-4CDAF53EC01A}"/>
              </a:ext>
            </a:extLst>
          </p:cNvPr>
          <p:cNvGraphicFramePr>
            <a:graphicFrameLocks/>
          </p:cNvGraphicFramePr>
          <p:nvPr>
            <p:extLst>
              <p:ext uri="{D42A27DB-BD31-4B8C-83A1-F6EECF244321}">
                <p14:modId xmlns:p14="http://schemas.microsoft.com/office/powerpoint/2010/main" val="1107019350"/>
              </p:ext>
            </p:extLst>
          </p:nvPr>
        </p:nvGraphicFramePr>
        <p:xfrm>
          <a:off x="1354665" y="3023419"/>
          <a:ext cx="10945489" cy="5279924"/>
        </p:xfrm>
        <a:graphic>
          <a:graphicData uri="http://schemas.openxmlformats.org/drawingml/2006/table">
            <a:tbl>
              <a:tblPr/>
              <a:tblGrid>
                <a:gridCol w="5408231">
                  <a:extLst>
                    <a:ext uri="{9D8B030D-6E8A-4147-A177-3AD203B41FA5}">
                      <a16:colId xmlns:a16="http://schemas.microsoft.com/office/drawing/2014/main" val="20000"/>
                    </a:ext>
                  </a:extLst>
                </a:gridCol>
                <a:gridCol w="5537258">
                  <a:extLst>
                    <a:ext uri="{9D8B030D-6E8A-4147-A177-3AD203B41FA5}">
                      <a16:colId xmlns:a16="http://schemas.microsoft.com/office/drawing/2014/main" val="20001"/>
                    </a:ext>
                  </a:extLst>
                </a:gridCol>
              </a:tblGrid>
              <a:tr h="13199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1" i="0" u="none" strike="noStrike" cap="none" normalizeH="0" baseline="0" dirty="0">
                          <a:ln>
                            <a:noFill/>
                          </a:ln>
                          <a:solidFill>
                            <a:srgbClr val="FFFFFF"/>
                          </a:solidFill>
                          <a:effectLst/>
                          <a:latin typeface="Arial" charset="0"/>
                        </a:rPr>
                        <a:t>Age Range</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1" i="0" u="none" strike="noStrike" cap="none" normalizeH="0" baseline="0" dirty="0">
                          <a:ln>
                            <a:noFill/>
                          </a:ln>
                          <a:solidFill>
                            <a:srgbClr val="FFFFFF"/>
                          </a:solidFill>
                          <a:effectLst/>
                          <a:latin typeface="Arial" charset="0"/>
                        </a:rPr>
                        <a:t>Prevalence</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miter lim="800000"/>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199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0" i="0" u="none" strike="noStrike" cap="none" normalizeH="0" baseline="0" dirty="0">
                          <a:ln>
                            <a:noFill/>
                          </a:ln>
                          <a:solidFill>
                            <a:srgbClr val="003366"/>
                          </a:solidFill>
                          <a:effectLst/>
                          <a:latin typeface="Arial" charset="0"/>
                        </a:rPr>
                        <a:t>1-64 years</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0F6F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0" i="0" u="none" strike="noStrike" cap="none" normalizeH="0" baseline="0" dirty="0">
                          <a:ln>
                            <a:noFill/>
                          </a:ln>
                          <a:solidFill>
                            <a:srgbClr val="003366"/>
                          </a:solidFill>
                          <a:effectLst/>
                          <a:latin typeface="Arial" charset="0"/>
                        </a:rPr>
                        <a:t>1 in 33</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miter lim="800000"/>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0F6F0"/>
                    </a:solidFill>
                  </a:tcPr>
                </a:tc>
                <a:extLst>
                  <a:ext uri="{0D108BD9-81ED-4DB2-BD59-A6C34878D82A}">
                    <a16:rowId xmlns:a16="http://schemas.microsoft.com/office/drawing/2014/main" val="3578545833"/>
                  </a:ext>
                </a:extLst>
              </a:tr>
              <a:tr h="13199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0" i="0" u="none" strike="noStrike" cap="none" normalizeH="0" baseline="0">
                          <a:ln>
                            <a:noFill/>
                          </a:ln>
                          <a:solidFill>
                            <a:srgbClr val="003366"/>
                          </a:solidFill>
                          <a:effectLst/>
                          <a:latin typeface="Arial" charset="0"/>
                        </a:rPr>
                        <a:t>65-74 years</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0" i="0" u="none" strike="noStrike" cap="none" normalizeH="0" baseline="0" dirty="0">
                          <a:ln>
                            <a:noFill/>
                          </a:ln>
                          <a:solidFill>
                            <a:srgbClr val="003366"/>
                          </a:solidFill>
                          <a:effectLst/>
                          <a:latin typeface="Arial" charset="0"/>
                        </a:rPr>
                        <a:t>1 in 6</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miter lim="800000"/>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DE"/>
                    </a:solidFill>
                  </a:tcPr>
                </a:tc>
                <a:extLst>
                  <a:ext uri="{0D108BD9-81ED-4DB2-BD59-A6C34878D82A}">
                    <a16:rowId xmlns:a16="http://schemas.microsoft.com/office/drawing/2014/main" val="10001"/>
                  </a:ext>
                </a:extLst>
              </a:tr>
              <a:tr h="13199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0" i="0" u="none" strike="noStrike" cap="none" normalizeH="0" baseline="0" dirty="0">
                          <a:ln>
                            <a:noFill/>
                          </a:ln>
                          <a:solidFill>
                            <a:srgbClr val="003366"/>
                          </a:solidFill>
                          <a:effectLst/>
                          <a:latin typeface="Arial" charset="0"/>
                        </a:rPr>
                        <a:t>75+ years</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6000" b="0" i="0" u="none" strike="noStrike" cap="none" normalizeH="0" baseline="0" dirty="0">
                          <a:ln>
                            <a:noFill/>
                          </a:ln>
                          <a:solidFill>
                            <a:srgbClr val="003366"/>
                          </a:solidFill>
                          <a:effectLst/>
                          <a:latin typeface="Arial" charset="0"/>
                        </a:rPr>
                        <a:t>1 in 3</a:t>
                      </a:r>
                    </a:p>
                  </a:txBody>
                  <a:tcPr marL="130048" marR="130048" marT="65024" marB="650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miter lim="800000"/>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F"/>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BC65F947-9E65-4141-B0F7-1B59B1BE92E4}"/>
              </a:ext>
            </a:extLst>
          </p:cNvPr>
          <p:cNvSpPr txBox="1"/>
          <p:nvPr/>
        </p:nvSpPr>
        <p:spPr>
          <a:xfrm>
            <a:off x="2114740" y="8824862"/>
            <a:ext cx="936634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AU" sz="1600" dirty="0"/>
              <a:t>Alzheimer’s Association. 2019 Alzheimer’s Disease Facts and Figures. </a:t>
            </a:r>
            <a:r>
              <a:rPr lang="en-AU" sz="1600" dirty="0" err="1"/>
              <a:t>Alzheimers</a:t>
            </a:r>
            <a:r>
              <a:rPr lang="en-AU" sz="1600" dirty="0"/>
              <a:t> Dement 2019;15(3):321-87. </a:t>
            </a:r>
            <a:endParaRPr kumimoji="0" lang="en-US" sz="1600" b="0" i="0" u="none" strike="noStrike" cap="none" spc="0" normalizeH="0" baseline="0" dirty="0">
              <a:ln>
                <a:noFill/>
              </a:ln>
              <a:solidFill>
                <a:srgbClr val="606060"/>
              </a:solidFill>
              <a:effectLst/>
              <a:uFillTx/>
              <a:latin typeface="Gill Sans"/>
              <a:ea typeface="Gill Sans"/>
              <a:cs typeface="Gill Sans"/>
              <a:sym typeface="Gill Sans"/>
            </a:endParaRPr>
          </a:p>
        </p:txBody>
      </p:sp>
      <p:pic>
        <p:nvPicPr>
          <p:cNvPr id="6" name="Picture 5">
            <a:extLst>
              <a:ext uri="{FF2B5EF4-FFF2-40B4-BE49-F238E27FC236}">
                <a16:creationId xmlns:a16="http://schemas.microsoft.com/office/drawing/2014/main" id="{D4798DB8-1841-C94C-B9CD-86151622F5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1032" y="486698"/>
            <a:ext cx="3826960" cy="2106204"/>
          </a:xfrm>
          <a:prstGeom prst="rect">
            <a:avLst/>
          </a:prstGeom>
        </p:spPr>
      </p:pic>
    </p:spTree>
    <p:extLst>
      <p:ext uri="{BB962C8B-B14F-4D97-AF65-F5344CB8AC3E}">
        <p14:creationId xmlns:p14="http://schemas.microsoft.com/office/powerpoint/2010/main" val="2528994302"/>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Normal_vs_Alzheimers_Brain copy.png" descr="Normal_vs_Alzheimers_Brain copy.png"/>
          <p:cNvPicPr>
            <a:picLocks noChangeAspect="1"/>
          </p:cNvPicPr>
          <p:nvPr/>
        </p:nvPicPr>
        <p:blipFill>
          <a:blip r:embed="rId3">
            <a:extLst/>
          </a:blip>
          <a:stretch>
            <a:fillRect/>
          </a:stretch>
        </p:blipFill>
        <p:spPr>
          <a:xfrm>
            <a:off x="328161" y="-218651"/>
            <a:ext cx="12348477" cy="9866512"/>
          </a:xfrm>
          <a:prstGeom prst="rect">
            <a:avLst/>
          </a:prstGeom>
          <a:ln w="12700">
            <a:miter lim="400000"/>
          </a:ln>
        </p:spPr>
      </p:pic>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thinkingr.jpg" descr="thinkingr.jpg"/>
          <p:cNvPicPr>
            <a:picLocks noGrp="1" noChangeAspect="1"/>
          </p:cNvPicPr>
          <p:nvPr>
            <p:ph type="pic" idx="13"/>
          </p:nvPr>
        </p:nvPicPr>
        <p:blipFill>
          <a:blip r:embed="rId2">
            <a:extLst/>
          </a:blip>
          <a:stretch>
            <a:fillRect/>
          </a:stretch>
        </p:blipFill>
        <p:spPr>
          <a:xfrm>
            <a:off x="507998" y="2835824"/>
            <a:ext cx="3288991" cy="6107600"/>
          </a:xfrm>
          <a:prstGeom prst="rect">
            <a:avLst/>
          </a:prstGeom>
        </p:spPr>
      </p:pic>
      <p:sp>
        <p:nvSpPr>
          <p:cNvPr id="361" name="Do you have Dementia?…"/>
          <p:cNvSpPr txBox="1">
            <a:spLocks noGrp="1"/>
          </p:cNvSpPr>
          <p:nvPr>
            <p:ph type="title"/>
          </p:nvPr>
        </p:nvSpPr>
        <p:spPr>
          <a:xfrm>
            <a:off x="286774" y="565148"/>
            <a:ext cx="12496800" cy="1905000"/>
          </a:xfrm>
          <a:prstGeom prst="rect">
            <a:avLst/>
          </a:prstGeom>
        </p:spPr>
        <p:txBody>
          <a:bodyPr>
            <a:normAutofit/>
          </a:bodyPr>
          <a:lstStyle/>
          <a:p>
            <a:pPr defTabSz="560830">
              <a:defRPr sz="6100"/>
            </a:pPr>
            <a:r>
              <a:rPr sz="5400" dirty="0"/>
              <a:t>Ten Signs</a:t>
            </a:r>
            <a:r>
              <a:rPr lang="en-US" sz="5400" dirty="0"/>
              <a:t> you may be getting dementia:</a:t>
            </a:r>
            <a:endParaRPr sz="5400" dirty="0"/>
          </a:p>
        </p:txBody>
      </p:sp>
      <p:sp>
        <p:nvSpPr>
          <p:cNvPr id="362" name="Memory loss that disrupts daily life.…"/>
          <p:cNvSpPr txBox="1">
            <a:spLocks noGrp="1"/>
          </p:cNvSpPr>
          <p:nvPr>
            <p:ph type="body" idx="1"/>
          </p:nvPr>
        </p:nvSpPr>
        <p:spPr>
          <a:xfrm>
            <a:off x="3975203" y="2584450"/>
            <a:ext cx="8521598" cy="6635747"/>
          </a:xfrm>
          <a:prstGeom prst="rect">
            <a:avLst/>
          </a:prstGeom>
        </p:spPr>
        <p:txBody>
          <a:bodyPr/>
          <a:lstStyle/>
          <a:p>
            <a:pPr marL="304800" indent="-304800" defTabSz="233679">
              <a:spcBef>
                <a:spcPts val="1200"/>
              </a:spcBef>
              <a:buClr>
                <a:srgbClr val="AE1600"/>
              </a:buClr>
              <a:buSzPct val="100000"/>
              <a:buAutoNum type="arabicPeriod"/>
              <a:defRPr sz="2700">
                <a:solidFill>
                  <a:srgbClr val="000000"/>
                </a:solidFill>
              </a:defRPr>
            </a:pPr>
            <a:r>
              <a:t> Memory loss that disrupts daily life.</a:t>
            </a:r>
          </a:p>
          <a:p>
            <a:pPr marL="304800" indent="-304800" defTabSz="233679">
              <a:spcBef>
                <a:spcPts val="1200"/>
              </a:spcBef>
              <a:buClr>
                <a:srgbClr val="AE1600"/>
              </a:buClr>
              <a:buSzPct val="100000"/>
              <a:buAutoNum type="arabicPeriod"/>
              <a:defRPr sz="2700">
                <a:solidFill>
                  <a:srgbClr val="000000"/>
                </a:solidFill>
              </a:defRPr>
            </a:pPr>
            <a:r>
              <a:t> Challenges in planning or solving problems.</a:t>
            </a:r>
          </a:p>
          <a:p>
            <a:pPr marL="304800" indent="-304800" defTabSz="233679">
              <a:spcBef>
                <a:spcPts val="1200"/>
              </a:spcBef>
              <a:buClr>
                <a:srgbClr val="AE1600"/>
              </a:buClr>
              <a:buSzPct val="100000"/>
              <a:buAutoNum type="arabicPeriod"/>
              <a:defRPr sz="2700">
                <a:solidFill>
                  <a:srgbClr val="000000"/>
                </a:solidFill>
              </a:defRPr>
            </a:pPr>
            <a:r>
              <a:t> Difficulty completing familiar tasks at home, at work or at leisure.</a:t>
            </a:r>
          </a:p>
          <a:p>
            <a:pPr marL="304800" indent="-304800" defTabSz="233679">
              <a:spcBef>
                <a:spcPts val="1200"/>
              </a:spcBef>
              <a:buClr>
                <a:srgbClr val="AE1600"/>
              </a:buClr>
              <a:buSzPct val="100000"/>
              <a:buAutoNum type="arabicPeriod"/>
              <a:defRPr sz="2700">
                <a:solidFill>
                  <a:srgbClr val="000000"/>
                </a:solidFill>
              </a:defRPr>
            </a:pPr>
            <a:r>
              <a:t> Confusion with time or place.</a:t>
            </a:r>
          </a:p>
          <a:p>
            <a:pPr marL="304800" indent="-304800" defTabSz="233679">
              <a:spcBef>
                <a:spcPts val="1200"/>
              </a:spcBef>
              <a:buClr>
                <a:srgbClr val="AE1600"/>
              </a:buClr>
              <a:buSzPct val="100000"/>
              <a:buAutoNum type="arabicPeriod"/>
              <a:defRPr sz="2700">
                <a:solidFill>
                  <a:srgbClr val="000000"/>
                </a:solidFill>
              </a:defRPr>
            </a:pPr>
            <a:r>
              <a:t> Trouble understanding visual images and spatial relationships.</a:t>
            </a:r>
          </a:p>
          <a:p>
            <a:pPr marL="304800" indent="-304800" defTabSz="233679">
              <a:spcBef>
                <a:spcPts val="1200"/>
              </a:spcBef>
              <a:buClr>
                <a:srgbClr val="AE1600"/>
              </a:buClr>
              <a:buSzPct val="100000"/>
              <a:buAutoNum type="arabicPeriod"/>
              <a:defRPr sz="2700">
                <a:solidFill>
                  <a:srgbClr val="000000"/>
                </a:solidFill>
              </a:defRPr>
            </a:pPr>
            <a:r>
              <a:t> New problems with words in speaking or writing.</a:t>
            </a:r>
          </a:p>
          <a:p>
            <a:pPr marL="304800" indent="-304800" defTabSz="233679">
              <a:spcBef>
                <a:spcPts val="1200"/>
              </a:spcBef>
              <a:buClr>
                <a:srgbClr val="AE1600"/>
              </a:buClr>
              <a:buSzPct val="100000"/>
              <a:buAutoNum type="arabicPeriod"/>
              <a:defRPr sz="2700">
                <a:solidFill>
                  <a:srgbClr val="000000"/>
                </a:solidFill>
              </a:defRPr>
            </a:pPr>
            <a:r>
              <a:t> Misplacing things and losing the ability to retrace steps.</a:t>
            </a:r>
          </a:p>
          <a:p>
            <a:pPr marL="304800" indent="-304800" defTabSz="233679">
              <a:spcBef>
                <a:spcPts val="1200"/>
              </a:spcBef>
              <a:buClr>
                <a:srgbClr val="AE1600"/>
              </a:buClr>
              <a:buSzPct val="100000"/>
              <a:buAutoNum type="arabicPeriod"/>
              <a:defRPr sz="2700">
                <a:solidFill>
                  <a:srgbClr val="000000"/>
                </a:solidFill>
              </a:defRPr>
            </a:pPr>
            <a:r>
              <a:t> Decreased or poor judgment.</a:t>
            </a:r>
          </a:p>
          <a:p>
            <a:pPr marL="304800" indent="-304800" defTabSz="233679">
              <a:spcBef>
                <a:spcPts val="1200"/>
              </a:spcBef>
              <a:buClr>
                <a:srgbClr val="AE1600"/>
              </a:buClr>
              <a:buSzPct val="100000"/>
              <a:buAutoNum type="arabicPeriod"/>
              <a:defRPr sz="2700">
                <a:solidFill>
                  <a:srgbClr val="000000"/>
                </a:solidFill>
              </a:defRPr>
            </a:pPr>
            <a:r>
              <a:t> Withdrawal from work or social activities.</a:t>
            </a:r>
          </a:p>
          <a:p>
            <a:pPr marL="304800" indent="-304800" defTabSz="233679">
              <a:spcBef>
                <a:spcPts val="1200"/>
              </a:spcBef>
              <a:buClr>
                <a:srgbClr val="AE1600"/>
              </a:buClr>
              <a:buSzPct val="100000"/>
              <a:buAutoNum type="arabicPeriod"/>
              <a:defRPr sz="2700">
                <a:solidFill>
                  <a:srgbClr val="000000"/>
                </a:solidFill>
              </a:defRPr>
            </a:pPr>
            <a:r>
              <a:t> Changes in mood and personality.</a:t>
            </a:r>
          </a:p>
        </p:txBody>
      </p:sp>
      <p:sp>
        <p:nvSpPr>
          <p:cNvPr id="363" name="https://www.alz.org/national/documents/checklist_10signs.pdf"/>
          <p:cNvSpPr txBox="1"/>
          <p:nvPr/>
        </p:nvSpPr>
        <p:spPr>
          <a:xfrm>
            <a:off x="507999" y="9334499"/>
            <a:ext cx="7023311"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https://www.alz.org/national/documents/checklist_10signs.pdf</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6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36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36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36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362">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362">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362">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362">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iterate>
                                    <p:tmAbs val="0"/>
                                  </p:iterate>
                                  <p:childTnLst>
                                    <p:set>
                                      <p:cBhvr>
                                        <p:cTn id="43" fill="hold"/>
                                        <p:tgtEl>
                                          <p:spTgt spid="36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GO Nutrient dense: Eat more fruit"/>
          <p:cNvSpPr txBox="1">
            <a:spLocks noGrp="1"/>
          </p:cNvSpPr>
          <p:nvPr>
            <p:ph type="title" idx="4294967295"/>
          </p:nvPr>
        </p:nvSpPr>
        <p:spPr>
          <a:xfrm>
            <a:off x="508000" y="0"/>
            <a:ext cx="11988800" cy="1905001"/>
          </a:xfrm>
          <a:prstGeom prst="rect">
            <a:avLst/>
          </a:prstGeom>
        </p:spPr>
        <p:txBody>
          <a:bodyPr/>
          <a:lstStyle/>
          <a:p>
            <a:pPr>
              <a:defRPr sz="5800"/>
            </a:pPr>
            <a:r>
              <a:rPr dirty="0">
                <a:solidFill>
                  <a:srgbClr val="000000"/>
                </a:solidFill>
                <a:latin typeface="+mn-lt"/>
              </a:rPr>
              <a:t>G</a:t>
            </a:r>
            <a:r>
              <a:rPr lang="en-US" dirty="0">
                <a:solidFill>
                  <a:srgbClr val="000000"/>
                </a:solidFill>
                <a:latin typeface="+mn-lt"/>
              </a:rPr>
              <a:t>o</a:t>
            </a:r>
            <a:r>
              <a:rPr dirty="0">
                <a:solidFill>
                  <a:srgbClr val="000000"/>
                </a:solidFill>
                <a:latin typeface="+mn-lt"/>
              </a:rPr>
              <a:t> Nutrient Dense: </a:t>
            </a:r>
            <a:r>
              <a:rPr b="1" dirty="0">
                <a:solidFill>
                  <a:srgbClr val="000000"/>
                </a:solidFill>
                <a:latin typeface="+mn-lt"/>
              </a:rPr>
              <a:t>Eat More Fruit</a:t>
            </a:r>
          </a:p>
        </p:txBody>
      </p:sp>
      <p:sp>
        <p:nvSpPr>
          <p:cNvPr id="612" name="J Alzheimers Dis. 44(4):1121-9."/>
          <p:cNvSpPr txBox="1"/>
          <p:nvPr/>
        </p:nvSpPr>
        <p:spPr>
          <a:xfrm>
            <a:off x="507999" y="9316922"/>
            <a:ext cx="3985668"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Alzheimers Dis. 44(4):1121-9.</a:t>
            </a:r>
          </a:p>
        </p:txBody>
      </p:sp>
      <p:grpSp>
        <p:nvGrpSpPr>
          <p:cNvPr id="625" name="Group"/>
          <p:cNvGrpSpPr/>
          <p:nvPr/>
        </p:nvGrpSpPr>
        <p:grpSpPr>
          <a:xfrm>
            <a:off x="2037904" y="1348408"/>
            <a:ext cx="8723666" cy="7744895"/>
            <a:chOff x="94571" y="-546454"/>
            <a:chExt cx="8723664" cy="7744893"/>
          </a:xfrm>
        </p:grpSpPr>
        <p:sp>
          <p:nvSpPr>
            <p:cNvPr id="613" name="Rectangle"/>
            <p:cNvSpPr/>
            <p:nvPr/>
          </p:nvSpPr>
          <p:spPr>
            <a:xfrm>
              <a:off x="1629234" y="275104"/>
              <a:ext cx="1406881" cy="5399998"/>
            </a:xfrm>
            <a:prstGeom prst="rect">
              <a:avLst/>
            </a:prstGeom>
            <a:solidFill>
              <a:srgbClr val="FF2600"/>
            </a:solidFill>
            <a:ln w="12700" cap="flat">
              <a:solidFill>
                <a:srgbClr val="9A958E"/>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dirty="0"/>
            </a:p>
          </p:txBody>
        </p:sp>
        <p:sp>
          <p:nvSpPr>
            <p:cNvPr id="614" name="Rectangle"/>
            <p:cNvSpPr/>
            <p:nvPr/>
          </p:nvSpPr>
          <p:spPr>
            <a:xfrm>
              <a:off x="3903361" y="2431897"/>
              <a:ext cx="1406882" cy="3239999"/>
            </a:xfrm>
            <a:prstGeom prst="rect">
              <a:avLst/>
            </a:prstGeom>
            <a:solidFill>
              <a:srgbClr val="FFFB00"/>
            </a:solidFill>
            <a:ln w="12700" cap="flat">
              <a:solidFill>
                <a:srgbClr val="9A958E"/>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615" name="Rectangle"/>
            <p:cNvSpPr/>
            <p:nvPr/>
          </p:nvSpPr>
          <p:spPr>
            <a:xfrm>
              <a:off x="6177488" y="3510293"/>
              <a:ext cx="1406882" cy="2159999"/>
            </a:xfrm>
            <a:prstGeom prst="rect">
              <a:avLst/>
            </a:prstGeom>
            <a:solidFill>
              <a:srgbClr val="00F900"/>
            </a:solidFill>
            <a:ln w="12700" cap="flat">
              <a:solidFill>
                <a:srgbClr val="9A958E"/>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616" name="Risk Of Alzheimer’s"/>
            <p:cNvSpPr txBox="1"/>
            <p:nvPr/>
          </p:nvSpPr>
          <p:spPr>
            <a:xfrm>
              <a:off x="2024940" y="-546454"/>
              <a:ext cx="5649709" cy="838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5000"/>
              </a:lvl1pPr>
            </a:lstStyle>
            <a:p>
              <a:r>
                <a:rPr dirty="0"/>
                <a:t>Risk Of Alzheimer’s</a:t>
              </a:r>
            </a:p>
          </p:txBody>
        </p:sp>
        <p:sp>
          <p:nvSpPr>
            <p:cNvPr id="617" name="Line"/>
            <p:cNvSpPr/>
            <p:nvPr/>
          </p:nvSpPr>
          <p:spPr>
            <a:xfrm>
              <a:off x="94571" y="5674069"/>
              <a:ext cx="8723664" cy="2"/>
            </a:xfrm>
            <a:prstGeom prst="line">
              <a:avLst/>
            </a:prstGeom>
            <a:noFill/>
            <a:ln w="12700" cap="flat">
              <a:solidFill>
                <a:srgbClr val="6F6A5A"/>
              </a:solidFill>
              <a:prstDash val="solid"/>
              <a:miter lim="400000"/>
            </a:ln>
            <a:effectLst/>
          </p:spPr>
          <p:txBody>
            <a:bodyPr wrap="square" lIns="45718" tIns="45718" rIns="45718" bIns="45718" numCol="1" anchor="t">
              <a:noAutofit/>
            </a:bodyPr>
            <a:lstStyle/>
            <a:p>
              <a:endParaRPr/>
            </a:p>
          </p:txBody>
        </p:sp>
        <p:sp>
          <p:nvSpPr>
            <p:cNvPr id="618" name="&lt; 1"/>
            <p:cNvSpPr txBox="1"/>
            <p:nvPr/>
          </p:nvSpPr>
          <p:spPr>
            <a:xfrm>
              <a:off x="1874792" y="5789604"/>
              <a:ext cx="915765"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b="1"/>
              </a:lvl1pPr>
            </a:lstStyle>
            <a:p>
              <a:r>
                <a:t>&lt; 1</a:t>
              </a:r>
            </a:p>
          </p:txBody>
        </p:sp>
        <p:sp>
          <p:nvSpPr>
            <p:cNvPr id="619" name="2-3"/>
            <p:cNvSpPr txBox="1"/>
            <p:nvPr/>
          </p:nvSpPr>
          <p:spPr>
            <a:xfrm>
              <a:off x="4118378" y="5789604"/>
              <a:ext cx="976849"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b="1"/>
              </a:lvl1pPr>
            </a:lstStyle>
            <a:p>
              <a:r>
                <a:t>2-3</a:t>
              </a:r>
            </a:p>
          </p:txBody>
        </p:sp>
        <p:sp>
          <p:nvSpPr>
            <p:cNvPr id="620" name="&gt; 3"/>
            <p:cNvSpPr txBox="1"/>
            <p:nvPr/>
          </p:nvSpPr>
          <p:spPr>
            <a:xfrm>
              <a:off x="6423047" y="5789604"/>
              <a:ext cx="915765"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b="1"/>
              </a:lvl1pPr>
            </a:lstStyle>
            <a:p>
              <a:r>
                <a:t>&gt; 3</a:t>
              </a:r>
            </a:p>
          </p:txBody>
        </p:sp>
        <p:sp>
          <p:nvSpPr>
            <p:cNvPr id="621" name="Pieces of Fruit Per Day"/>
            <p:cNvSpPr txBox="1"/>
            <p:nvPr/>
          </p:nvSpPr>
          <p:spPr>
            <a:xfrm>
              <a:off x="1281323" y="6360238"/>
              <a:ext cx="6650958" cy="838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5000"/>
              </a:lvl1pPr>
            </a:lstStyle>
            <a:p>
              <a:r>
                <a:rPr dirty="0"/>
                <a:t>Pieces of Fruit Per Day</a:t>
              </a:r>
            </a:p>
          </p:txBody>
        </p:sp>
        <p:sp>
          <p:nvSpPr>
            <p:cNvPr id="622" name="60%…"/>
            <p:cNvSpPr txBox="1"/>
            <p:nvPr/>
          </p:nvSpPr>
          <p:spPr>
            <a:xfrm>
              <a:off x="6087209" y="3578606"/>
              <a:ext cx="1587441" cy="1663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r>
                <a:t>60%</a:t>
              </a:r>
            </a:p>
            <a:p>
              <a:r>
                <a:t>Lower</a:t>
              </a:r>
            </a:p>
            <a:p>
              <a:r>
                <a:t>Risk</a:t>
              </a:r>
            </a:p>
          </p:txBody>
        </p:sp>
        <p:sp>
          <p:nvSpPr>
            <p:cNvPr id="623" name="40%…"/>
            <p:cNvSpPr txBox="1"/>
            <p:nvPr/>
          </p:nvSpPr>
          <p:spPr>
            <a:xfrm>
              <a:off x="3810068" y="2472513"/>
              <a:ext cx="1587441" cy="1663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r>
                <a:rPr dirty="0"/>
                <a:t>40%</a:t>
              </a:r>
            </a:p>
            <a:p>
              <a:r>
                <a:rPr dirty="0"/>
                <a:t>Lower</a:t>
              </a:r>
            </a:p>
            <a:p>
              <a:r>
                <a:rPr dirty="0"/>
                <a:t>Risk</a:t>
              </a:r>
            </a:p>
          </p:txBody>
        </p:sp>
        <p:sp>
          <p:nvSpPr>
            <p:cNvPr id="624" name="High…"/>
            <p:cNvSpPr txBox="1"/>
            <p:nvPr/>
          </p:nvSpPr>
          <p:spPr>
            <a:xfrm>
              <a:off x="1671508" y="206559"/>
              <a:ext cx="1216981"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r>
                <a:rPr dirty="0">
                  <a:solidFill>
                    <a:srgbClr val="000000"/>
                  </a:solidFill>
                </a:rPr>
                <a:t>High</a:t>
              </a:r>
            </a:p>
            <a:p>
              <a:r>
                <a:rPr dirty="0">
                  <a:solidFill>
                    <a:srgbClr val="000000"/>
                  </a:solidFill>
                </a:rPr>
                <a:t>Risk</a:t>
              </a:r>
            </a:p>
          </p:txBody>
        </p:sp>
      </p:grpSp>
    </p:spTree>
    <p:extLst>
      <p:ext uri="{BB962C8B-B14F-4D97-AF65-F5344CB8AC3E}">
        <p14:creationId xmlns:p14="http://schemas.microsoft.com/office/powerpoint/2010/main" val="1798652999"/>
      </p:ext>
    </p:extLst>
  </p:cSld>
  <p:clrMapOvr>
    <a:masterClrMapping/>
  </p:clrMapOvr>
  <p:transition>
    <p:strips dir="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iterate>
                                    <p:tmAbs val="0"/>
                                  </p:iterate>
                                  <p:childTnLst>
                                    <p:set>
                                      <p:cBhvr>
                                        <p:cTn id="6" fill="hold"/>
                                        <p:tgtEl>
                                          <p:spTgt spid="625"/>
                                        </p:tgtEl>
                                        <p:attrNameLst>
                                          <p:attrName>style.visibility</p:attrName>
                                        </p:attrNameLst>
                                      </p:cBhvr>
                                      <p:to>
                                        <p:strVal val="visible"/>
                                      </p:to>
                                    </p:set>
                                    <p:animEffect transition="in" filter="strips(upRight)">
                                      <p:cBhvr>
                                        <p:cTn id="7" dur="5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Fruits Save Your Brain!"/>
          <p:cNvSpPr txBox="1">
            <a:spLocks noGrp="1"/>
          </p:cNvSpPr>
          <p:nvPr>
            <p:ph type="title"/>
          </p:nvPr>
        </p:nvSpPr>
        <p:spPr>
          <a:xfrm>
            <a:off x="508000" y="-1"/>
            <a:ext cx="11988800" cy="1905001"/>
          </a:xfrm>
          <a:prstGeom prst="rect">
            <a:avLst/>
          </a:prstGeom>
        </p:spPr>
        <p:txBody>
          <a:bodyPr/>
          <a:lstStyle/>
          <a:p>
            <a:r>
              <a:t>Fruits Save Your Brain!</a:t>
            </a:r>
          </a:p>
        </p:txBody>
      </p:sp>
      <p:pic>
        <p:nvPicPr>
          <p:cNvPr id="596" name="030218_0028_0569.wbc copy.png" descr="030218_0028_0569.wbc copy.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8000" y="2164645"/>
            <a:ext cx="3527669" cy="2423511"/>
          </a:xfrm>
          <a:prstGeom prst="rect">
            <a:avLst/>
          </a:prstGeom>
          <a:ln w="12700">
            <a:miter lim="400000"/>
          </a:ln>
        </p:spPr>
      </p:pic>
      <p:grpSp>
        <p:nvGrpSpPr>
          <p:cNvPr id="599" name="Group"/>
          <p:cNvGrpSpPr/>
          <p:nvPr/>
        </p:nvGrpSpPr>
        <p:grpSpPr>
          <a:xfrm>
            <a:off x="5047700" y="2164778"/>
            <a:ext cx="3721009" cy="2441181"/>
            <a:chOff x="0" y="0"/>
            <a:chExt cx="3721008" cy="2441180"/>
          </a:xfrm>
        </p:grpSpPr>
        <p:pic>
          <p:nvPicPr>
            <p:cNvPr id="597" name="021126_0006_0014.wbc copy.png" descr="021126_0006_0014.wbc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
              <a:ext cx="2480673" cy="2436022"/>
            </a:xfrm>
            <a:prstGeom prst="rect">
              <a:avLst/>
            </a:prstGeom>
            <a:ln w="12700" cap="flat">
              <a:noFill/>
              <a:miter lim="400000"/>
            </a:ln>
            <a:effectLst/>
          </p:spPr>
        </p:pic>
        <p:pic>
          <p:nvPicPr>
            <p:cNvPr id="598" name="021126_0007_0027.wbc copy.png" descr="021126_0007_0027.wbc copy.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0335" y="5159"/>
              <a:ext cx="2480674" cy="2436022"/>
            </a:xfrm>
            <a:prstGeom prst="rect">
              <a:avLst/>
            </a:prstGeom>
            <a:ln w="12700" cap="flat">
              <a:noFill/>
              <a:miter lim="400000"/>
            </a:ln>
            <a:effectLst/>
          </p:spPr>
        </p:pic>
      </p:grpSp>
      <p:pic>
        <p:nvPicPr>
          <p:cNvPr id="600" name="021126_0006_0069.wbc copy.png" descr="021126_0006_0069.wbc cop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80586" y="2177478"/>
            <a:ext cx="2716194" cy="2433710"/>
          </a:xfrm>
          <a:prstGeom prst="rect">
            <a:avLst/>
          </a:prstGeom>
          <a:ln w="12700">
            <a:miter lim="400000"/>
          </a:ln>
        </p:spPr>
      </p:pic>
      <p:pic>
        <p:nvPicPr>
          <p:cNvPr id="601" name="10626-bluebyrd-plums-and-leaves-or copy.png" descr="10626-bluebyrd-plums-and-leaves-or copy.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8000" y="6739531"/>
            <a:ext cx="3530600" cy="2190723"/>
          </a:xfrm>
          <a:prstGeom prst="rect">
            <a:avLst/>
          </a:prstGeom>
          <a:ln w="12700">
            <a:miter lim="400000"/>
          </a:ln>
        </p:spPr>
      </p:pic>
      <p:pic>
        <p:nvPicPr>
          <p:cNvPr id="602" name="021126_0007_0060.wbc copy.png" descr="021126_0007_0060.wbc copy.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18635" y="6739531"/>
            <a:ext cx="3850073" cy="2333145"/>
          </a:xfrm>
          <a:prstGeom prst="rect">
            <a:avLst/>
          </a:prstGeom>
          <a:ln w="12700">
            <a:miter lim="400000"/>
          </a:ln>
        </p:spPr>
      </p:pic>
      <p:pic>
        <p:nvPicPr>
          <p:cNvPr id="603" name="021126_0006_0145.wbc copy.png" descr="021126_0006_0145.wbc copy.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48744" y="6739531"/>
            <a:ext cx="2693302" cy="2434745"/>
          </a:xfrm>
          <a:prstGeom prst="rect">
            <a:avLst/>
          </a:prstGeom>
          <a:ln w="12700">
            <a:miter lim="400000"/>
          </a:ln>
        </p:spPr>
      </p:pic>
      <p:sp>
        <p:nvSpPr>
          <p:cNvPr id="604" name="Neural Regen Res. 9(16):1557-66."/>
          <p:cNvSpPr txBox="1"/>
          <p:nvPr/>
        </p:nvSpPr>
        <p:spPr>
          <a:xfrm>
            <a:off x="514350" y="9316922"/>
            <a:ext cx="4332402"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Neural Regen Res. 9(16):1557-66.</a:t>
            </a:r>
          </a:p>
        </p:txBody>
      </p:sp>
      <p:pic>
        <p:nvPicPr>
          <p:cNvPr id="605" name="17300-a-cherry-with-stem-pv copy.png" descr="17300-a-cherry-with-stem-pv copy.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85955" y="4876800"/>
            <a:ext cx="2362791" cy="1576016"/>
          </a:xfrm>
          <a:prstGeom prst="rect">
            <a:avLst/>
          </a:prstGeom>
          <a:ln w="12700">
            <a:miter lim="400000"/>
          </a:ln>
        </p:spPr>
      </p:pic>
      <p:pic>
        <p:nvPicPr>
          <p:cNvPr id="606" name="fig.png" descr="fig.png"/>
          <p:cNvPicPr>
            <a:picLocks noChangeAspect="1"/>
          </p:cNvPicPr>
          <p:nvPr/>
        </p:nvPicPr>
        <p:blipFill>
          <a:blip r:embed="rId11">
            <a:extLst/>
          </a:blip>
          <a:stretch>
            <a:fillRect/>
          </a:stretch>
        </p:blipFill>
        <p:spPr>
          <a:xfrm>
            <a:off x="3114910" y="4174283"/>
            <a:ext cx="2900562" cy="2867726"/>
          </a:xfrm>
          <a:prstGeom prst="rect">
            <a:avLst/>
          </a:prstGeom>
          <a:ln w="12700">
            <a:miter lim="400000"/>
          </a:ln>
        </p:spPr>
      </p:pic>
      <p:pic>
        <p:nvPicPr>
          <p:cNvPr id="607" name="8180-a-pile-of-red-goji-berries-isolated-on-a-white-background-or copy.png" descr="8180-a-pile-of-red-goji-berries-isolated-on-a-white-background-or copy.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149236" y="122817"/>
            <a:ext cx="3356057" cy="1782183"/>
          </a:xfrm>
          <a:prstGeom prst="rect">
            <a:avLst/>
          </a:prstGeom>
          <a:ln w="12700">
            <a:miter lim="400000"/>
          </a:ln>
        </p:spPr>
      </p:pic>
    </p:spTree>
    <p:extLst>
      <p:ext uri="{BB962C8B-B14F-4D97-AF65-F5344CB8AC3E}">
        <p14:creationId xmlns:p14="http://schemas.microsoft.com/office/powerpoint/2010/main" val="514025424"/>
      </p:ext>
    </p:extLst>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6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0" animBg="1" advAuto="0"/>
      <p:bldP spid="599" grpId="0" animBg="1" advAuto="0"/>
      <p:bldP spid="600" grpId="0" animBg="1" advAuto="0"/>
      <p:bldP spid="601" grpId="0" animBg="1" advAuto="0"/>
      <p:bldP spid="602" grpId="0" animBg="1" advAuto="0"/>
      <p:bldP spid="603" grpId="0" animBg="1" advAuto="0"/>
      <p:bldP spid="605" grpId="0" animBg="1" advAuto="0"/>
      <p:bldP spid="606" grpId="0" animBg="1" advAuto="0"/>
      <p:bldP spid="607"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vitamins     C, E, Lover your risk of Dementia."/>
          <p:cNvSpPr txBox="1">
            <a:spLocks noGrp="1"/>
          </p:cNvSpPr>
          <p:nvPr>
            <p:ph type="title" idx="4294967295"/>
          </p:nvPr>
        </p:nvSpPr>
        <p:spPr>
          <a:xfrm>
            <a:off x="508000" y="165100"/>
            <a:ext cx="11988800" cy="1905000"/>
          </a:xfrm>
          <a:prstGeom prst="rect">
            <a:avLst/>
          </a:prstGeom>
        </p:spPr>
        <p:txBody>
          <a:bodyPr/>
          <a:lstStyle>
            <a:lvl1pPr>
              <a:defRPr sz="5700">
                <a:latin typeface="Tahoma"/>
                <a:ea typeface="Tahoma"/>
                <a:cs typeface="Tahoma"/>
                <a:sym typeface="Tahoma"/>
              </a:defRPr>
            </a:lvl1pPr>
          </a:lstStyle>
          <a:p>
            <a:r>
              <a:rPr dirty="0"/>
              <a:t>Vitamins     C, E</a:t>
            </a:r>
            <a:r>
              <a:t>, Lo</a:t>
            </a:r>
            <a:r>
              <a:rPr lang="en-US"/>
              <a:t>w</a:t>
            </a:r>
            <a:r>
              <a:t>er </a:t>
            </a:r>
            <a:r>
              <a:rPr dirty="0"/>
              <a:t>Your Risk Of Dementia. </a:t>
            </a:r>
          </a:p>
        </p:txBody>
      </p:sp>
      <p:grpSp>
        <p:nvGrpSpPr>
          <p:cNvPr id="559" name="Group"/>
          <p:cNvGrpSpPr/>
          <p:nvPr/>
        </p:nvGrpSpPr>
        <p:grpSpPr>
          <a:xfrm>
            <a:off x="514350" y="2378730"/>
            <a:ext cx="10783845" cy="5969003"/>
            <a:chOff x="0" y="0"/>
            <a:chExt cx="10783844" cy="5969001"/>
          </a:xfrm>
        </p:grpSpPr>
        <p:grpSp>
          <p:nvGrpSpPr>
            <p:cNvPr id="555" name="Group"/>
            <p:cNvGrpSpPr/>
            <p:nvPr/>
          </p:nvGrpSpPr>
          <p:grpSpPr>
            <a:xfrm>
              <a:off x="0" y="-1"/>
              <a:ext cx="10783846" cy="5969003"/>
              <a:chOff x="0" y="0"/>
              <a:chExt cx="10783844" cy="5969001"/>
            </a:xfrm>
          </p:grpSpPr>
          <p:sp>
            <p:nvSpPr>
              <p:cNvPr id="545" name="Rectangle"/>
              <p:cNvSpPr/>
              <p:nvPr/>
            </p:nvSpPr>
            <p:spPr>
              <a:xfrm>
                <a:off x="9513843" y="1250179"/>
                <a:ext cx="1270002" cy="4699003"/>
              </a:xfrm>
              <a:prstGeom prst="rect">
                <a:avLst/>
              </a:prstGeom>
              <a:solidFill>
                <a:srgbClr val="FF7736"/>
              </a:solidFill>
              <a:ln w="12700" cap="flat">
                <a:solidFill>
                  <a:srgbClr val="C9C3BA"/>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46" name="Rectangle"/>
              <p:cNvSpPr/>
              <p:nvPr/>
            </p:nvSpPr>
            <p:spPr>
              <a:xfrm>
                <a:off x="6759342" y="-1"/>
                <a:ext cx="1270002" cy="5969003"/>
              </a:xfrm>
              <a:prstGeom prst="rect">
                <a:avLst/>
              </a:prstGeom>
              <a:solidFill>
                <a:srgbClr val="FFD479"/>
              </a:solidFill>
              <a:ln w="12700" cap="flat">
                <a:solidFill>
                  <a:srgbClr val="C9C3BA"/>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47" name="Rectangle"/>
              <p:cNvSpPr/>
              <p:nvPr/>
            </p:nvSpPr>
            <p:spPr>
              <a:xfrm>
                <a:off x="4004841" y="132578"/>
                <a:ext cx="1270002" cy="5816603"/>
              </a:xfrm>
              <a:prstGeom prst="rect">
                <a:avLst/>
              </a:prstGeom>
              <a:solidFill>
                <a:srgbClr val="FFFB00"/>
              </a:solidFill>
              <a:ln w="12700" cap="flat">
                <a:solidFill>
                  <a:srgbClr val="C9C3BA"/>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48" name="Vitamin C"/>
              <p:cNvSpPr txBox="1"/>
              <p:nvPr/>
            </p:nvSpPr>
            <p:spPr>
              <a:xfrm rot="16200000">
                <a:off x="3422836" y="2845234"/>
                <a:ext cx="2434011"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1"/>
                </a:lvl1pPr>
              </a:lstStyle>
              <a:p>
                <a:r>
                  <a:t>Vitamin C</a:t>
                </a:r>
              </a:p>
            </p:txBody>
          </p:sp>
          <p:sp>
            <p:nvSpPr>
              <p:cNvPr id="549" name="Vitamin A"/>
              <p:cNvSpPr txBox="1"/>
              <p:nvPr/>
            </p:nvSpPr>
            <p:spPr>
              <a:xfrm rot="16200000">
                <a:off x="8911300" y="2824696"/>
                <a:ext cx="2475087"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1"/>
                </a:lvl1pPr>
              </a:lstStyle>
              <a:p>
                <a:r>
                  <a:t>Vitamin A</a:t>
                </a:r>
              </a:p>
            </p:txBody>
          </p:sp>
          <p:sp>
            <p:nvSpPr>
              <p:cNvPr id="550" name="Vitamin E"/>
              <p:cNvSpPr txBox="1"/>
              <p:nvPr/>
            </p:nvSpPr>
            <p:spPr>
              <a:xfrm rot="16200000">
                <a:off x="6214169" y="2887044"/>
                <a:ext cx="2390032"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1"/>
                </a:lvl1pPr>
              </a:lstStyle>
              <a:p>
                <a:r>
                  <a:t>Vitamin E</a:t>
                </a:r>
              </a:p>
            </p:txBody>
          </p:sp>
          <p:sp>
            <p:nvSpPr>
              <p:cNvPr id="551" name="Plant Based Diet"/>
              <p:cNvSpPr txBox="1"/>
              <p:nvPr/>
            </p:nvSpPr>
            <p:spPr>
              <a:xfrm>
                <a:off x="397249" y="2673349"/>
                <a:ext cx="3172496"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rPr dirty="0"/>
                  <a:t>Plant Based Diet</a:t>
                </a:r>
              </a:p>
            </p:txBody>
          </p:sp>
          <p:sp>
            <p:nvSpPr>
              <p:cNvPr id="552" name="Rectangle"/>
              <p:cNvSpPr/>
              <p:nvPr/>
            </p:nvSpPr>
            <p:spPr>
              <a:xfrm>
                <a:off x="250090" y="2751374"/>
                <a:ext cx="128112" cy="378916"/>
              </a:xfrm>
              <a:prstGeom prst="rect">
                <a:avLst/>
              </a:prstGeom>
              <a:solidFill>
                <a:srgbClr val="FF7736"/>
              </a:solidFill>
              <a:ln w="12700" cap="flat">
                <a:solidFill>
                  <a:srgbClr val="C9C3BA"/>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53" name="Rectangle"/>
              <p:cNvSpPr/>
              <p:nvPr/>
            </p:nvSpPr>
            <p:spPr>
              <a:xfrm>
                <a:off x="115408" y="2747692"/>
                <a:ext cx="128112" cy="378915"/>
              </a:xfrm>
              <a:prstGeom prst="rect">
                <a:avLst/>
              </a:prstGeom>
              <a:solidFill>
                <a:srgbClr val="FFD479"/>
              </a:solidFill>
              <a:ln w="12700" cap="flat">
                <a:solidFill>
                  <a:srgbClr val="C9C3BA"/>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54" name="Rectangle"/>
              <p:cNvSpPr/>
              <p:nvPr/>
            </p:nvSpPr>
            <p:spPr>
              <a:xfrm>
                <a:off x="-1" y="2747692"/>
                <a:ext cx="128111" cy="386280"/>
              </a:xfrm>
              <a:prstGeom prst="rect">
                <a:avLst/>
              </a:prstGeom>
              <a:solidFill>
                <a:srgbClr val="FFFB00"/>
              </a:solidFill>
              <a:ln w="12700" cap="flat">
                <a:solidFill>
                  <a:srgbClr val="C9C3BA"/>
                </a:solidFill>
                <a:prstDash val="solid"/>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grpSp>
        <p:sp>
          <p:nvSpPr>
            <p:cNvPr id="556" name="305%"/>
            <p:cNvSpPr txBox="1"/>
            <p:nvPr/>
          </p:nvSpPr>
          <p:spPr>
            <a:xfrm>
              <a:off x="4085307" y="126229"/>
              <a:ext cx="1109068"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305%</a:t>
              </a:r>
            </a:p>
          </p:txBody>
        </p:sp>
        <p:sp>
          <p:nvSpPr>
            <p:cNvPr id="557" name="315%"/>
            <p:cNvSpPr txBox="1"/>
            <p:nvPr/>
          </p:nvSpPr>
          <p:spPr>
            <a:xfrm>
              <a:off x="6839808" y="126229"/>
              <a:ext cx="1109068"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315%</a:t>
              </a:r>
            </a:p>
          </p:txBody>
        </p:sp>
        <p:sp>
          <p:nvSpPr>
            <p:cNvPr id="558" name="250%"/>
            <p:cNvSpPr txBox="1"/>
            <p:nvPr/>
          </p:nvSpPr>
          <p:spPr>
            <a:xfrm>
              <a:off x="9594309" y="1276002"/>
              <a:ext cx="1109068"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250%</a:t>
              </a:r>
            </a:p>
          </p:txBody>
        </p:sp>
      </p:grpSp>
      <p:sp>
        <p:nvSpPr>
          <p:cNvPr id="560" name="Am J Clin Nutr. 62(6):1221-7."/>
          <p:cNvSpPr txBox="1"/>
          <p:nvPr/>
        </p:nvSpPr>
        <p:spPr>
          <a:xfrm>
            <a:off x="508000" y="9316922"/>
            <a:ext cx="3712134"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Am J Clin Nutr. 62(6):1221-7.</a:t>
            </a:r>
          </a:p>
        </p:txBody>
      </p:sp>
      <p:sp>
        <p:nvSpPr>
          <p:cNvPr id="561" name="A,"/>
          <p:cNvSpPr txBox="1"/>
          <p:nvPr/>
        </p:nvSpPr>
        <p:spPr>
          <a:xfrm>
            <a:off x="3556206" y="189023"/>
            <a:ext cx="767507" cy="977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700">
                <a:latin typeface="Tahoma"/>
                <a:ea typeface="Tahoma"/>
                <a:cs typeface="Tahoma"/>
                <a:sym typeface="Tahoma"/>
              </a:defRPr>
            </a:lvl1pPr>
          </a:lstStyle>
          <a:p>
            <a:r>
              <a:t>A,</a:t>
            </a:r>
          </a:p>
        </p:txBody>
      </p:sp>
      <p:grpSp>
        <p:nvGrpSpPr>
          <p:cNvPr id="573" name="Group"/>
          <p:cNvGrpSpPr/>
          <p:nvPr/>
        </p:nvGrpSpPr>
        <p:grpSpPr>
          <a:xfrm>
            <a:off x="507997" y="6420082"/>
            <a:ext cx="11215803" cy="2638083"/>
            <a:chOff x="-1" y="-2"/>
            <a:chExt cx="11215801" cy="2638081"/>
          </a:xfrm>
        </p:grpSpPr>
        <p:grpSp>
          <p:nvGrpSpPr>
            <p:cNvPr id="569" name="Group"/>
            <p:cNvGrpSpPr/>
            <p:nvPr/>
          </p:nvGrpSpPr>
          <p:grpSpPr>
            <a:xfrm>
              <a:off x="-1" y="0"/>
              <a:ext cx="11215801" cy="2638079"/>
              <a:chOff x="0" y="0"/>
              <a:chExt cx="11215799" cy="2638078"/>
            </a:xfrm>
          </p:grpSpPr>
          <p:sp>
            <p:nvSpPr>
              <p:cNvPr id="562" name="Rectangle"/>
              <p:cNvSpPr/>
              <p:nvPr/>
            </p:nvSpPr>
            <p:spPr>
              <a:xfrm>
                <a:off x="8243844" y="0"/>
                <a:ext cx="1270002" cy="1905002"/>
              </a:xfrm>
              <a:prstGeom prst="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63" name="Rectangle"/>
              <p:cNvSpPr/>
              <p:nvPr/>
            </p:nvSpPr>
            <p:spPr>
              <a:xfrm>
                <a:off x="5489343" y="28994"/>
                <a:ext cx="1270002" cy="1905005"/>
              </a:xfrm>
              <a:prstGeom prst="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64" name="Rectangle"/>
              <p:cNvSpPr/>
              <p:nvPr/>
            </p:nvSpPr>
            <p:spPr>
              <a:xfrm>
                <a:off x="2734841" y="9174"/>
                <a:ext cx="1270002" cy="1905005"/>
              </a:xfrm>
              <a:prstGeom prst="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sp>
            <p:nvSpPr>
              <p:cNvPr id="565" name="Vitamin Intakes From Diet"/>
              <p:cNvSpPr txBox="1"/>
              <p:nvPr/>
            </p:nvSpPr>
            <p:spPr>
              <a:xfrm>
                <a:off x="3681437" y="1914177"/>
                <a:ext cx="6162607" cy="723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4100">
                    <a:latin typeface="Gill Sans SemiBold"/>
                    <a:ea typeface="Gill Sans SemiBold"/>
                    <a:cs typeface="Gill Sans SemiBold"/>
                    <a:sym typeface="Gill Sans SemiBold"/>
                  </a:defRPr>
                </a:lvl1pPr>
              </a:lstStyle>
              <a:p>
                <a:r>
                  <a:t>Vitamin Intakes From Diet</a:t>
                </a:r>
              </a:p>
            </p:txBody>
          </p:sp>
          <p:sp>
            <p:nvSpPr>
              <p:cNvPr id="566" name="Line"/>
              <p:cNvSpPr/>
              <p:nvPr/>
            </p:nvSpPr>
            <p:spPr>
              <a:xfrm>
                <a:off x="2302889" y="1920527"/>
                <a:ext cx="8912910" cy="2"/>
              </a:xfrm>
              <a:prstGeom prst="line">
                <a:avLst/>
              </a:prstGeom>
              <a:noFill/>
              <a:ln w="12700" cap="flat">
                <a:solidFill>
                  <a:srgbClr val="6F6A5A"/>
                </a:solidFill>
                <a:prstDash val="solid"/>
                <a:miter lim="400000"/>
              </a:ln>
              <a:effectLst/>
            </p:spPr>
            <p:txBody>
              <a:bodyPr wrap="square" lIns="45718" tIns="45718" rIns="45718" bIns="45718" numCol="1" anchor="t">
                <a:noAutofit/>
              </a:bodyPr>
              <a:lstStyle/>
              <a:p>
                <a:endParaRPr/>
              </a:p>
            </p:txBody>
          </p:sp>
          <p:sp>
            <p:nvSpPr>
              <p:cNvPr id="567" name="Recommended"/>
              <p:cNvSpPr txBox="1"/>
              <p:nvPr/>
            </p:nvSpPr>
            <p:spPr>
              <a:xfrm>
                <a:off x="394241" y="624206"/>
                <a:ext cx="2331242"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800"/>
                </a:lvl1pPr>
              </a:lstStyle>
              <a:p>
                <a:pPr algn="l"/>
                <a:r>
                  <a:rPr lang="en-US" sz="3600" dirty="0"/>
                  <a:t>Omnivore</a:t>
                </a:r>
                <a:endParaRPr sz="3600" dirty="0"/>
              </a:p>
            </p:txBody>
          </p:sp>
          <p:sp>
            <p:nvSpPr>
              <p:cNvPr id="568" name="Square"/>
              <p:cNvSpPr/>
              <p:nvPr/>
            </p:nvSpPr>
            <p:spPr>
              <a:xfrm>
                <a:off x="0" y="788506"/>
                <a:ext cx="378312" cy="386280"/>
              </a:xfrm>
              <a:prstGeom prst="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p:spPr>
            <p:txBody>
              <a:bodyPr wrap="square" lIns="50800" tIns="50800" rIns="50800" bIns="50800" numCol="1" anchor="ctr">
                <a:noAutofit/>
              </a:bodyPr>
              <a:lstStyle/>
              <a:p>
                <a:pPr>
                  <a:defRPr sz="3000">
                    <a:solidFill>
                      <a:srgbClr val="FFFFFF"/>
                    </a:solidFill>
                    <a:effectLst>
                      <a:outerShdw blurRad="25400" dist="12700" dir="5400000" rotWithShape="0">
                        <a:srgbClr val="000000">
                          <a:alpha val="50000"/>
                        </a:srgbClr>
                      </a:outerShdw>
                    </a:effectLst>
                  </a:defRPr>
                </a:pPr>
                <a:endParaRPr/>
              </a:p>
            </p:txBody>
          </p:sp>
        </p:grpSp>
        <p:sp>
          <p:nvSpPr>
            <p:cNvPr id="570" name="C"/>
            <p:cNvSpPr txBox="1"/>
            <p:nvPr/>
          </p:nvSpPr>
          <p:spPr>
            <a:xfrm>
              <a:off x="3135829" y="-2"/>
              <a:ext cx="438002"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FFFFFF"/>
                  </a:solidFill>
                </a:defRPr>
              </a:lvl1pPr>
            </a:lstStyle>
            <a:p>
              <a:r>
                <a:t>C</a:t>
              </a:r>
            </a:p>
          </p:txBody>
        </p:sp>
        <p:sp>
          <p:nvSpPr>
            <p:cNvPr id="571" name="E"/>
            <p:cNvSpPr txBox="1"/>
            <p:nvPr/>
          </p:nvSpPr>
          <p:spPr>
            <a:xfrm>
              <a:off x="5897330" y="-2"/>
              <a:ext cx="342901"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FFFFFF"/>
                  </a:solidFill>
                </a:defRPr>
              </a:lvl1pPr>
            </a:lstStyle>
            <a:p>
              <a:r>
                <a:t>E</a:t>
              </a:r>
            </a:p>
          </p:txBody>
        </p:sp>
        <p:sp>
          <p:nvSpPr>
            <p:cNvPr id="572" name="A"/>
            <p:cNvSpPr txBox="1"/>
            <p:nvPr/>
          </p:nvSpPr>
          <p:spPr>
            <a:xfrm>
              <a:off x="8651722" y="-2"/>
              <a:ext cx="419250"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FFFFFF"/>
                  </a:solidFill>
                </a:defRPr>
              </a:lvl1pPr>
            </a:lstStyle>
            <a:p>
              <a:r>
                <a:t>A</a:t>
              </a:r>
            </a:p>
          </p:txBody>
        </p:sp>
      </p:grpSp>
    </p:spTree>
    <p:extLst>
      <p:ext uri="{BB962C8B-B14F-4D97-AF65-F5344CB8AC3E}">
        <p14:creationId xmlns:p14="http://schemas.microsoft.com/office/powerpoint/2010/main" val="2485834890"/>
      </p:ext>
    </p:extLst>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animBg="1" advAuto="0"/>
      <p:bldP spid="57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cruciferous and green leafy vegetables, slow cognitive decline and lower your risk of dementia as you get older."/>
          <p:cNvSpPr txBox="1">
            <a:spLocks noGrp="1"/>
          </p:cNvSpPr>
          <p:nvPr>
            <p:ph type="title" idx="4294967295"/>
          </p:nvPr>
        </p:nvSpPr>
        <p:spPr>
          <a:xfrm>
            <a:off x="508000" y="596900"/>
            <a:ext cx="11988800" cy="1905000"/>
          </a:xfrm>
          <a:prstGeom prst="rect">
            <a:avLst/>
          </a:prstGeom>
        </p:spPr>
        <p:txBody>
          <a:bodyPr/>
          <a:lstStyle>
            <a:lvl1pPr defTabSz="537462">
              <a:defRPr sz="4100">
                <a:latin typeface="Tahoma"/>
                <a:ea typeface="Tahoma"/>
                <a:cs typeface="Tahoma"/>
                <a:sym typeface="Tahoma"/>
              </a:defRPr>
            </a:lvl1pPr>
          </a:lstStyle>
          <a:p>
            <a:r>
              <a:rPr lang="en-AU" dirty="0">
                <a:solidFill>
                  <a:srgbClr val="000000"/>
                </a:solidFill>
              </a:rPr>
              <a:t>Cruciferous and green leafy vegetables, slow cognitive decline and lower your risk of dementia as you get older.</a:t>
            </a:r>
          </a:p>
        </p:txBody>
      </p:sp>
      <p:sp>
        <p:nvSpPr>
          <p:cNvPr id="578" name="J Nutr Health Aging. 16(7):626-30."/>
          <p:cNvSpPr txBox="1"/>
          <p:nvPr/>
        </p:nvSpPr>
        <p:spPr>
          <a:xfrm>
            <a:off x="493618" y="9283699"/>
            <a:ext cx="3977387" cy="3992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000">
                <a:solidFill>
                  <a:srgbClr val="000000"/>
                </a:solidFill>
                <a:latin typeface="+mj-lt"/>
                <a:ea typeface="+mj-ea"/>
                <a:cs typeface="+mj-cs"/>
                <a:sym typeface="Helvetica Neue"/>
              </a:defRPr>
            </a:lvl1pPr>
          </a:lstStyle>
          <a:p>
            <a:r>
              <a:t>J Nutr Health Aging. 16(7):626-30.</a:t>
            </a:r>
          </a:p>
        </p:txBody>
      </p:sp>
      <p:grpSp>
        <p:nvGrpSpPr>
          <p:cNvPr id="581" name="P0104907.JPG"/>
          <p:cNvGrpSpPr/>
          <p:nvPr/>
        </p:nvGrpSpPr>
        <p:grpSpPr>
          <a:xfrm>
            <a:off x="493618" y="2905898"/>
            <a:ext cx="5778503" cy="5854703"/>
            <a:chOff x="0" y="0"/>
            <a:chExt cx="5778501" cy="5854701"/>
          </a:xfrm>
        </p:grpSpPr>
        <p:pic>
          <p:nvPicPr>
            <p:cNvPr id="579" name="P0104907.JPG" descr="P010490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6999" y="88899"/>
              <a:ext cx="5524503" cy="5524503"/>
            </a:xfrm>
            <a:prstGeom prst="rect">
              <a:avLst/>
            </a:prstGeom>
            <a:ln w="12700" cap="flat">
              <a:noFill/>
              <a:miter lim="400000"/>
            </a:ln>
            <a:effectLst/>
          </p:spPr>
        </p:pic>
        <p:pic>
          <p:nvPicPr>
            <p:cNvPr id="580" name="P0104907.JPG" descr="P0104907.JPG"/>
            <p:cNvPicPr>
              <a:picLocks noChangeAspect="1"/>
            </p:cNvPicPr>
            <p:nvPr/>
          </p:nvPicPr>
          <p:blipFill>
            <a:blip r:embed="rId4">
              <a:extLst/>
            </a:blip>
            <a:stretch>
              <a:fillRect/>
            </a:stretch>
          </p:blipFill>
          <p:spPr>
            <a:xfrm>
              <a:off x="0" y="0"/>
              <a:ext cx="5778502" cy="5854702"/>
            </a:xfrm>
            <a:prstGeom prst="rect">
              <a:avLst/>
            </a:prstGeom>
            <a:ln w="12700" cap="flat">
              <a:noFill/>
              <a:miter lim="400000"/>
            </a:ln>
            <a:effectLst/>
          </p:spPr>
        </p:pic>
      </p:grpSp>
      <p:grpSp>
        <p:nvGrpSpPr>
          <p:cNvPr id="584" name="021126_0006_0130.wbc.jpg"/>
          <p:cNvGrpSpPr/>
          <p:nvPr/>
        </p:nvGrpSpPr>
        <p:grpSpPr>
          <a:xfrm>
            <a:off x="6502400" y="2905898"/>
            <a:ext cx="5778500" cy="5854703"/>
            <a:chOff x="0" y="0"/>
            <a:chExt cx="5778500" cy="5854701"/>
          </a:xfrm>
        </p:grpSpPr>
        <p:pic>
          <p:nvPicPr>
            <p:cNvPr id="582" name="021126_0006_0130.wbc.jpg" descr="021126_0006_0130.wbc.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7000" y="88899"/>
              <a:ext cx="5524500" cy="5524503"/>
            </a:xfrm>
            <a:prstGeom prst="rect">
              <a:avLst/>
            </a:prstGeom>
            <a:ln w="12700" cap="flat">
              <a:noFill/>
              <a:miter lim="400000"/>
            </a:ln>
            <a:effectLst/>
          </p:spPr>
        </p:pic>
        <p:pic>
          <p:nvPicPr>
            <p:cNvPr id="583" name="021126_0006_0130.wbc.jpg" descr="021126_0006_0130.wbc.jpg"/>
            <p:cNvPicPr>
              <a:picLocks noChangeAspect="1"/>
            </p:cNvPicPr>
            <p:nvPr/>
          </p:nvPicPr>
          <p:blipFill>
            <a:blip r:embed="rId4">
              <a:extLst/>
            </a:blip>
            <a:stretch>
              <a:fillRect/>
            </a:stretch>
          </p:blipFill>
          <p:spPr>
            <a:xfrm>
              <a:off x="0" y="0"/>
              <a:ext cx="5778500" cy="5854702"/>
            </a:xfrm>
            <a:prstGeom prst="rect">
              <a:avLst/>
            </a:prstGeom>
            <a:ln w="12700" cap="flat">
              <a:noFill/>
              <a:miter lim="400000"/>
            </a:ln>
            <a:effectLst/>
          </p:spPr>
        </p:pic>
      </p:grpSp>
    </p:spTree>
    <p:extLst>
      <p:ext uri="{BB962C8B-B14F-4D97-AF65-F5344CB8AC3E}">
        <p14:creationId xmlns:p14="http://schemas.microsoft.com/office/powerpoint/2010/main" val="1670393528"/>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protect your brain from deterioration! Eat more fresh Fruits and vegetables"/>
          <p:cNvSpPr txBox="1">
            <a:spLocks noGrp="1"/>
          </p:cNvSpPr>
          <p:nvPr>
            <p:ph type="title"/>
          </p:nvPr>
        </p:nvSpPr>
        <p:spPr>
          <a:prstGeom prst="rect">
            <a:avLst/>
          </a:prstGeom>
        </p:spPr>
        <p:txBody>
          <a:bodyPr>
            <a:normAutofit/>
          </a:bodyPr>
          <a:lstStyle>
            <a:lvl1pPr defTabSz="502412">
              <a:defRPr sz="4900"/>
            </a:lvl1pPr>
          </a:lstStyle>
          <a:p>
            <a:r>
              <a:rPr lang="en-AU" sz="5400" dirty="0">
                <a:solidFill>
                  <a:srgbClr val="000000"/>
                </a:solidFill>
              </a:rPr>
              <a:t>Protect your brain from deterioration! </a:t>
            </a:r>
            <a:br>
              <a:rPr lang="en-AU" sz="5400" dirty="0">
                <a:solidFill>
                  <a:srgbClr val="000000"/>
                </a:solidFill>
              </a:rPr>
            </a:br>
            <a:r>
              <a:rPr lang="en-AU" sz="5400" dirty="0">
                <a:solidFill>
                  <a:srgbClr val="000000"/>
                </a:solidFill>
              </a:rPr>
              <a:t>Eat more fresh fruits and vegetables.</a:t>
            </a:r>
          </a:p>
        </p:txBody>
      </p:sp>
      <p:sp>
        <p:nvSpPr>
          <p:cNvPr id="534" name="Front Aging Neurosci. 7;9:18."/>
          <p:cNvSpPr txBox="1"/>
          <p:nvPr/>
        </p:nvSpPr>
        <p:spPr>
          <a:xfrm>
            <a:off x="507999" y="9354311"/>
            <a:ext cx="3426715" cy="3992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000">
                <a:solidFill>
                  <a:srgbClr val="000000"/>
                </a:solidFill>
                <a:latin typeface="+mj-lt"/>
                <a:ea typeface="+mj-ea"/>
                <a:cs typeface="+mj-cs"/>
                <a:sym typeface="Helvetica Neue"/>
              </a:defRPr>
            </a:lvl1pPr>
          </a:lstStyle>
          <a:p>
            <a:r>
              <a:t>Front Aging Neurosci. 7;9:18.</a:t>
            </a:r>
          </a:p>
        </p:txBody>
      </p:sp>
      <p:grpSp>
        <p:nvGrpSpPr>
          <p:cNvPr id="537" name="26498609.jpg"/>
          <p:cNvGrpSpPr/>
          <p:nvPr/>
        </p:nvGrpSpPr>
        <p:grpSpPr>
          <a:xfrm>
            <a:off x="13181467" y="1852202"/>
            <a:ext cx="6996057" cy="5245768"/>
            <a:chOff x="0" y="-1"/>
            <a:chExt cx="6996055" cy="5245766"/>
          </a:xfrm>
        </p:grpSpPr>
        <p:pic>
          <p:nvPicPr>
            <p:cNvPr id="535" name="26498609.jpg" descr="2649860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899"/>
              <a:ext cx="6742056" cy="4915566"/>
            </a:xfrm>
            <a:prstGeom prst="rect">
              <a:avLst/>
            </a:prstGeom>
            <a:ln w="12700" cap="flat">
              <a:noFill/>
              <a:miter lim="400000"/>
            </a:ln>
            <a:effectLst/>
          </p:spPr>
        </p:pic>
        <p:pic>
          <p:nvPicPr>
            <p:cNvPr id="536" name="26498609.jpg" descr="26498609.jpg"/>
            <p:cNvPicPr>
              <a:picLocks noChangeAspect="1"/>
            </p:cNvPicPr>
            <p:nvPr/>
          </p:nvPicPr>
          <p:blipFill>
            <a:blip r:embed="rId4">
              <a:extLst/>
            </a:blip>
            <a:stretch>
              <a:fillRect/>
            </a:stretch>
          </p:blipFill>
          <p:spPr>
            <a:xfrm>
              <a:off x="-1" y="-2"/>
              <a:ext cx="6996057" cy="5245768"/>
            </a:xfrm>
            <a:prstGeom prst="rect">
              <a:avLst/>
            </a:prstGeom>
            <a:ln w="12700" cap="flat">
              <a:noFill/>
              <a:miter lim="400000"/>
            </a:ln>
            <a:effectLst/>
          </p:spPr>
        </p:pic>
      </p:grpSp>
      <p:grpSp>
        <p:nvGrpSpPr>
          <p:cNvPr id="540" name="7788855.jpg"/>
          <p:cNvGrpSpPr/>
          <p:nvPr/>
        </p:nvGrpSpPr>
        <p:grpSpPr>
          <a:xfrm>
            <a:off x="1689455" y="2555874"/>
            <a:ext cx="9625890" cy="6597651"/>
            <a:chOff x="-1" y="0"/>
            <a:chExt cx="9625888" cy="6597650"/>
          </a:xfrm>
        </p:grpSpPr>
        <p:pic>
          <p:nvPicPr>
            <p:cNvPr id="538" name="7788855.jpg" descr="7788855.jpg"/>
            <p:cNvPicPr>
              <a:picLocks noChangeAspect="1"/>
            </p:cNvPicPr>
            <p:nvPr/>
          </p:nvPicPr>
          <p:blipFill>
            <a:blip r:embed="rId5">
              <a:extLst/>
            </a:blip>
            <a:stretch>
              <a:fillRect/>
            </a:stretch>
          </p:blipFill>
          <p:spPr>
            <a:xfrm>
              <a:off x="127000" y="88900"/>
              <a:ext cx="9371887" cy="6267451"/>
            </a:xfrm>
            <a:prstGeom prst="rect">
              <a:avLst/>
            </a:prstGeom>
            <a:ln w="12700" cap="flat">
              <a:noFill/>
              <a:miter lim="400000"/>
            </a:ln>
            <a:effectLst/>
          </p:spPr>
        </p:pic>
        <p:pic>
          <p:nvPicPr>
            <p:cNvPr id="539" name="7788855.jpg" descr="7788855.jpg"/>
            <p:cNvPicPr>
              <a:picLocks noChangeAspect="1"/>
            </p:cNvPicPr>
            <p:nvPr/>
          </p:nvPicPr>
          <p:blipFill>
            <a:blip r:embed="rId6">
              <a:extLst/>
            </a:blip>
            <a:stretch>
              <a:fillRect/>
            </a:stretch>
          </p:blipFill>
          <p:spPr>
            <a:xfrm>
              <a:off x="-2" y="0"/>
              <a:ext cx="9625890" cy="6597651"/>
            </a:xfrm>
            <a:prstGeom prst="rect">
              <a:avLst/>
            </a:prstGeom>
            <a:ln w="12700" cap="flat">
              <a:noFill/>
              <a:miter lim="400000"/>
            </a:ln>
            <a:effectLst/>
          </p:spPr>
        </p:pic>
      </p:grpSp>
    </p:spTree>
    <p:extLst>
      <p:ext uri="{BB962C8B-B14F-4D97-AF65-F5344CB8AC3E}">
        <p14:creationId xmlns:p14="http://schemas.microsoft.com/office/powerpoint/2010/main" val="33424281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158C-8BA7-0E49-85FA-1358E1B6C5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22" y="33633"/>
            <a:ext cx="7346965" cy="9719967"/>
          </a:xfrm>
          <a:prstGeom prst="rect">
            <a:avLst/>
          </a:prstGeom>
        </p:spPr>
      </p:pic>
      <p:sp>
        <p:nvSpPr>
          <p:cNvPr id="1251332" name="Text Box 4">
            <a:extLst>
              <a:ext uri="{FF2B5EF4-FFF2-40B4-BE49-F238E27FC236}">
                <a16:creationId xmlns:a16="http://schemas.microsoft.com/office/drawing/2014/main" id="{689A237D-CCF5-4844-A7B0-4D665C76C68D}"/>
              </a:ext>
            </a:extLst>
          </p:cNvPr>
          <p:cNvSpPr txBox="1">
            <a:spLocks noChangeArrowheads="1"/>
          </p:cNvSpPr>
          <p:nvPr/>
        </p:nvSpPr>
        <p:spPr bwMode="auto">
          <a:xfrm>
            <a:off x="7694507" y="1938677"/>
            <a:ext cx="5310293" cy="6839052"/>
          </a:xfrm>
          <a:prstGeom prst="rect">
            <a:avLst/>
          </a:prstGeom>
          <a:noFill/>
          <a:ln w="9525">
            <a:noFill/>
            <a:miter lim="800000"/>
            <a:headEnd/>
            <a:tailEnd/>
          </a:ln>
          <a:effectLst>
            <a:outerShdw blurRad="63500" dist="40161" dir="9693903"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30000"/>
              </a:lnSpc>
              <a:spcBef>
                <a:spcPct val="50000"/>
              </a:spcBef>
            </a:pPr>
            <a:r>
              <a:rPr lang="en-US" altLang="en-US" sz="3413" dirty="0">
                <a:solidFill>
                  <a:srgbClr val="000000"/>
                </a:solidFill>
                <a:effectLst>
                  <a:outerShdw blurRad="38100" dist="38100" dir="2700000" algn="tl">
                    <a:schemeClr val="bg1"/>
                  </a:outerShdw>
                </a:effectLst>
                <a:latin typeface="Tahoma Normal"/>
              </a:rPr>
              <a:t>“Then God said, "I give you every seed-bearing plant on the face of the whole earth and every tree that has fruit with seed in it. They will be yours for food.” “and you will eat the plants of the field.” Genesis 1:29; 3:18 (</a:t>
            </a:r>
            <a:r>
              <a:rPr lang="en-US" altLang="en-US" sz="3413" dirty="0" err="1">
                <a:solidFill>
                  <a:srgbClr val="000000"/>
                </a:solidFill>
                <a:effectLst>
                  <a:outerShdw blurRad="38100" dist="38100" dir="2700000" algn="tl">
                    <a:schemeClr val="bg1"/>
                  </a:outerShdw>
                </a:effectLst>
                <a:latin typeface="Tahoma Normal"/>
              </a:rPr>
              <a:t>NIV</a:t>
            </a:r>
            <a:r>
              <a:rPr lang="en-US" altLang="en-US" sz="3413" dirty="0">
                <a:solidFill>
                  <a:srgbClr val="000000"/>
                </a:solidFill>
                <a:effectLst>
                  <a:outerShdw blurRad="38100" dist="38100" dir="2700000" algn="tl">
                    <a:schemeClr val="bg1"/>
                  </a:outerShdw>
                </a:effectLst>
                <a:latin typeface="Tahoma Normal"/>
              </a:rPr>
              <a:t>).</a:t>
            </a:r>
          </a:p>
        </p:txBody>
      </p:sp>
      <p:sp>
        <p:nvSpPr>
          <p:cNvPr id="1251333" name="Line 5">
            <a:extLst>
              <a:ext uri="{FF2B5EF4-FFF2-40B4-BE49-F238E27FC236}">
                <a16:creationId xmlns:a16="http://schemas.microsoft.com/office/drawing/2014/main" id="{E2F0279E-70B5-7240-B651-3EC007654E20}"/>
              </a:ext>
            </a:extLst>
          </p:cNvPr>
          <p:cNvSpPr>
            <a:spLocks noChangeShapeType="1"/>
          </p:cNvSpPr>
          <p:nvPr/>
        </p:nvSpPr>
        <p:spPr bwMode="auto">
          <a:xfrm>
            <a:off x="7369387" y="1744508"/>
            <a:ext cx="5635413" cy="0"/>
          </a:xfrm>
          <a:prstGeom prst="line">
            <a:avLst/>
          </a:prstGeom>
          <a:noFill/>
          <a:ln w="38100">
            <a:solidFill>
              <a:schemeClr val="bg2"/>
            </a:solidFill>
            <a:round/>
            <a:headEnd/>
            <a:tailEnd/>
          </a:ln>
          <a:effectLst>
            <a:outerShdw blurRad="63500" dist="38099" dir="2700000" algn="ctr" rotWithShape="0">
              <a:schemeClr val="bg1">
                <a:alpha val="74998"/>
              </a:schemeClr>
            </a:outerShdw>
          </a:effectLst>
        </p:spPr>
        <p:txBody>
          <a:bodyPr/>
          <a:lstStyle/>
          <a:p>
            <a:pPr>
              <a:defRPr/>
            </a:pPr>
            <a:endParaRPr lang="en-US" sz="5120">
              <a:latin typeface="Arial" charset="0"/>
              <a:ea typeface="+mn-ea"/>
            </a:endParaRPr>
          </a:p>
        </p:txBody>
      </p:sp>
      <p:sp>
        <p:nvSpPr>
          <p:cNvPr id="142343" name="WordArt 15">
            <a:extLst>
              <a:ext uri="{FF2B5EF4-FFF2-40B4-BE49-F238E27FC236}">
                <a16:creationId xmlns:a16="http://schemas.microsoft.com/office/drawing/2014/main" id="{011C1224-ECA6-084C-A523-63F486FDBD28}"/>
              </a:ext>
            </a:extLst>
          </p:cNvPr>
          <p:cNvSpPr>
            <a:spLocks noChangeArrowheads="1" noChangeShapeType="1" noTextEdit="1"/>
          </p:cNvSpPr>
          <p:nvPr/>
        </p:nvSpPr>
        <p:spPr bwMode="auto">
          <a:xfrm>
            <a:off x="7694507" y="456071"/>
            <a:ext cx="4876800" cy="975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5120" kern="10" dirty="0">
                <a:gradFill rotWithShape="1">
                  <a:gsLst>
                    <a:gs pos="0">
                      <a:srgbClr val="FFF200"/>
                    </a:gs>
                    <a:gs pos="45000">
                      <a:srgbClr val="FF7A00"/>
                    </a:gs>
                    <a:gs pos="70000">
                      <a:srgbClr val="FF0300"/>
                    </a:gs>
                    <a:gs pos="100000">
                      <a:srgbClr val="4D0808"/>
                    </a:gs>
                  </a:gsLst>
                  <a:lin ang="5400000" scaled="1"/>
                </a:gradFill>
                <a:effectLst>
                  <a:outerShdw dist="35921" dir="2700000" algn="ctr" rotWithShape="0">
                    <a:schemeClr val="bg2">
                      <a:alpha val="74997"/>
                    </a:schemeClr>
                  </a:outerShdw>
                </a:effectLst>
                <a:latin typeface="Arial Black" panose="020B0604020202020204" pitchFamily="34" charset="0"/>
                <a:cs typeface="Arial Black" panose="020B0604020202020204" pitchFamily="34" charset="0"/>
              </a:rPr>
              <a:t>The Bible Diet</a:t>
            </a:r>
          </a:p>
        </p:txBody>
      </p:sp>
    </p:spTree>
    <p:extLst>
      <p:ext uri="{BB962C8B-B14F-4D97-AF65-F5344CB8AC3E}">
        <p14:creationId xmlns:p14="http://schemas.microsoft.com/office/powerpoint/2010/main" val="363345208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11705-a-beautiful-woman-holding-a-glass-of-juice-pv.jpg" descr="11705-a-beautiful-woman-holding-a-glass-of-juice-pv.jpg"/>
          <p:cNvPicPr>
            <a:picLocks noGrp="1" noChangeAspect="1"/>
          </p:cNvPicPr>
          <p:nvPr>
            <p:ph type="pic" idx="13"/>
          </p:nvPr>
        </p:nvPicPr>
        <p:blipFill>
          <a:blip r:embed="rId3">
            <a:extLst/>
          </a:blip>
          <a:stretch>
            <a:fillRect/>
          </a:stretch>
        </p:blipFill>
        <p:spPr>
          <a:xfrm flipH="1">
            <a:off x="493618" y="2905898"/>
            <a:ext cx="5778503" cy="5854703"/>
          </a:xfrm>
          <a:prstGeom prst="rect">
            <a:avLst/>
          </a:prstGeom>
        </p:spPr>
      </p:pic>
      <p:sp>
        <p:nvSpPr>
          <p:cNvPr id="589" name="Juice your way to fabulous health?…"/>
          <p:cNvSpPr txBox="1">
            <a:spLocks noGrp="1"/>
          </p:cNvSpPr>
          <p:nvPr>
            <p:ph type="title"/>
          </p:nvPr>
        </p:nvSpPr>
        <p:spPr>
          <a:prstGeom prst="rect">
            <a:avLst/>
          </a:prstGeom>
        </p:spPr>
        <p:txBody>
          <a:bodyPr/>
          <a:lstStyle/>
          <a:p>
            <a:pPr defTabSz="461518">
              <a:defRPr sz="5300"/>
            </a:pPr>
            <a:r>
              <a:t>Juice Your Way To Fabulous Health? </a:t>
            </a:r>
            <a:br/>
            <a:r>
              <a:t>Not So According To Scientific Research</a:t>
            </a:r>
          </a:p>
        </p:txBody>
      </p:sp>
      <p:sp>
        <p:nvSpPr>
          <p:cNvPr id="590" name="People who drink juice every day have lower brain volumes and poorer memories."/>
          <p:cNvSpPr txBox="1">
            <a:spLocks noGrp="1"/>
          </p:cNvSpPr>
          <p:nvPr>
            <p:ph type="body" sz="half" idx="1"/>
          </p:nvPr>
        </p:nvSpPr>
        <p:spPr>
          <a:prstGeom prst="rect">
            <a:avLst/>
          </a:prstGeom>
        </p:spPr>
        <p:txBody>
          <a:bodyPr/>
          <a:lstStyle>
            <a:lvl1pPr marL="0" indent="0" defTabSz="457200">
              <a:lnSpc>
                <a:spcPct val="117999"/>
              </a:lnSpc>
              <a:spcBef>
                <a:spcPts val="0"/>
              </a:spcBef>
              <a:buSzTx/>
              <a:buNone/>
              <a:defRPr sz="4600">
                <a:solidFill>
                  <a:srgbClr val="000000"/>
                </a:solidFill>
                <a:latin typeface="+mj-lt"/>
                <a:ea typeface="+mj-ea"/>
                <a:cs typeface="+mj-cs"/>
                <a:sym typeface="Helvetica Neue"/>
              </a:defRPr>
            </a:lvl1pPr>
          </a:lstStyle>
          <a:p>
            <a:r>
              <a:t>People who drink juice every day have lower brain volumes and poorer memories.</a:t>
            </a:r>
          </a:p>
        </p:txBody>
      </p:sp>
      <p:sp>
        <p:nvSpPr>
          <p:cNvPr id="591" name="Alzheimers Dement. 13(9):955-964."/>
          <p:cNvSpPr txBox="1"/>
          <p:nvPr/>
        </p:nvSpPr>
        <p:spPr>
          <a:xfrm>
            <a:off x="493618" y="9316922"/>
            <a:ext cx="4498367"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Alzheimers Dement. 13(9):955-964.</a:t>
            </a:r>
          </a:p>
        </p:txBody>
      </p:sp>
    </p:spTree>
    <p:extLst>
      <p:ext uri="{BB962C8B-B14F-4D97-AF65-F5344CB8AC3E}">
        <p14:creationId xmlns:p14="http://schemas.microsoft.com/office/powerpoint/2010/main" val="534166704"/>
      </p:ext>
    </p:extLst>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860CF92-FD68-DF40-9FE3-A48B0879CDE4}"/>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a:xfrm rot="21130765">
            <a:off x="753231" y="3301205"/>
            <a:ext cx="5341479" cy="5341479"/>
          </a:xfrm>
          <a:ln w="177800">
            <a:noFill/>
          </a:ln>
          <a:effectLst>
            <a:outerShdw blurRad="215900" dist="38100" dir="2700000" sx="101000" sy="101000" algn="tl" rotWithShape="0">
              <a:prstClr val="black">
                <a:alpha val="29000"/>
              </a:prstClr>
            </a:outerShdw>
          </a:effectLst>
        </p:spPr>
      </p:pic>
      <p:sp>
        <p:nvSpPr>
          <p:cNvPr id="5" name="Title 4">
            <a:extLst>
              <a:ext uri="{FF2B5EF4-FFF2-40B4-BE49-F238E27FC236}">
                <a16:creationId xmlns:a16="http://schemas.microsoft.com/office/drawing/2014/main" id="{2923B7C2-83AB-8546-8944-03DC9AA6EF05}"/>
              </a:ext>
            </a:extLst>
          </p:cNvPr>
          <p:cNvSpPr>
            <a:spLocks noGrp="1"/>
          </p:cNvSpPr>
          <p:nvPr>
            <p:ph type="title"/>
          </p:nvPr>
        </p:nvSpPr>
        <p:spPr/>
        <p:txBody>
          <a:bodyPr>
            <a:normAutofit/>
          </a:bodyPr>
          <a:lstStyle/>
          <a:p>
            <a:pPr algn="ctr"/>
            <a:r>
              <a:rPr lang="en-US" sz="5400" dirty="0"/>
              <a:t>“Do ye not </a:t>
            </a:r>
            <a:r>
              <a:rPr lang="en-US" sz="5400" b="1" dirty="0"/>
              <a:t>remember</a:t>
            </a:r>
            <a:r>
              <a:rPr lang="en-US" sz="5400" dirty="0"/>
              <a:t>?”  Mark 8:18.</a:t>
            </a:r>
          </a:p>
        </p:txBody>
      </p:sp>
      <p:sp>
        <p:nvSpPr>
          <p:cNvPr id="6" name="Text Placeholder 5">
            <a:extLst>
              <a:ext uri="{FF2B5EF4-FFF2-40B4-BE49-F238E27FC236}">
                <a16:creationId xmlns:a16="http://schemas.microsoft.com/office/drawing/2014/main" id="{6ACBE990-0D5B-A246-8F0F-016455C4923C}"/>
              </a:ext>
            </a:extLst>
          </p:cNvPr>
          <p:cNvSpPr>
            <a:spLocks noGrp="1"/>
          </p:cNvSpPr>
          <p:nvPr>
            <p:ph type="body" sz="half" idx="1"/>
          </p:nvPr>
        </p:nvSpPr>
        <p:spPr>
          <a:xfrm>
            <a:off x="6895380" y="3024708"/>
            <a:ext cx="5727700" cy="5524500"/>
          </a:xfrm>
        </p:spPr>
        <p:txBody>
          <a:bodyPr>
            <a:normAutofit/>
          </a:bodyPr>
          <a:lstStyle/>
          <a:p>
            <a:pPr marL="0" indent="0">
              <a:lnSpc>
                <a:spcPct val="150000"/>
              </a:lnSpc>
              <a:buNone/>
            </a:pPr>
            <a:r>
              <a:rPr lang="en-US" sz="3400" dirty="0"/>
              <a:t>“He does not give His children all the directions for their life journey at once, lest they should become confused. He tells them just as much as they can </a:t>
            </a:r>
            <a:r>
              <a:rPr lang="en-US" sz="3400" b="1" dirty="0"/>
              <a:t>remember</a:t>
            </a:r>
            <a:r>
              <a:rPr lang="en-US" sz="3400" dirty="0"/>
              <a:t> and perform.” {DA 313.4}</a:t>
            </a:r>
          </a:p>
        </p:txBody>
      </p:sp>
    </p:spTree>
    <p:extLst>
      <p:ext uri="{BB962C8B-B14F-4D97-AF65-F5344CB8AC3E}">
        <p14:creationId xmlns:p14="http://schemas.microsoft.com/office/powerpoint/2010/main" val="40864404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8028929 copy.png" descr="8028929 copy.png"/>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365521" y="3182140"/>
            <a:ext cx="5427665" cy="5427666"/>
          </a:xfrm>
          <a:prstGeom prst="rect">
            <a:avLst/>
          </a:prstGeom>
        </p:spPr>
      </p:pic>
      <p:sp>
        <p:nvSpPr>
          <p:cNvPr id="630" name="Healthy Staples Support a Healthy Brain"/>
          <p:cNvSpPr txBox="1">
            <a:spLocks noGrp="1"/>
          </p:cNvSpPr>
          <p:nvPr>
            <p:ph type="title"/>
          </p:nvPr>
        </p:nvSpPr>
        <p:spPr>
          <a:xfrm>
            <a:off x="508000" y="596900"/>
            <a:ext cx="12496800" cy="1905000"/>
          </a:xfrm>
          <a:prstGeom prst="rect">
            <a:avLst/>
          </a:prstGeom>
        </p:spPr>
        <p:txBody>
          <a:bodyPr/>
          <a:lstStyle>
            <a:lvl1pPr>
              <a:defRPr sz="5300"/>
            </a:lvl1pPr>
          </a:lstStyle>
          <a:p>
            <a:r>
              <a:rPr lang="en-AU" dirty="0"/>
              <a:t>Healthy staples support a healthy brain</a:t>
            </a:r>
          </a:p>
        </p:txBody>
      </p:sp>
      <p:sp>
        <p:nvSpPr>
          <p:cNvPr id="631" name="Whole unrefined grains.…"/>
          <p:cNvSpPr txBox="1">
            <a:spLocks noGrp="1"/>
          </p:cNvSpPr>
          <p:nvPr>
            <p:ph type="body" sz="half" idx="1"/>
          </p:nvPr>
        </p:nvSpPr>
        <p:spPr>
          <a:xfrm>
            <a:off x="6152196" y="2971800"/>
            <a:ext cx="6357304" cy="5524500"/>
          </a:xfrm>
          <a:prstGeom prst="rect">
            <a:avLst/>
          </a:prstGeom>
        </p:spPr>
        <p:txBody>
          <a:bodyPr/>
          <a:lstStyle/>
          <a:p>
            <a:pPr marL="368299" indent="-368299">
              <a:spcBef>
                <a:spcPts val="4900"/>
              </a:spcBef>
              <a:buBlip>
                <a:blip r:embed="rId4"/>
              </a:buBlip>
              <a:defRPr sz="3900"/>
            </a:pPr>
            <a:r>
              <a:t>Whole unrefined grains.</a:t>
            </a:r>
          </a:p>
          <a:p>
            <a:pPr marL="368299" indent="-368299">
              <a:spcBef>
                <a:spcPts val="4900"/>
              </a:spcBef>
              <a:buBlip>
                <a:blip r:embed="rId4"/>
              </a:buBlip>
              <a:defRPr sz="3900"/>
            </a:pPr>
            <a:r>
              <a:t>Legumes (a variety of beans).</a:t>
            </a:r>
          </a:p>
          <a:p>
            <a:pPr marL="368299" indent="-368299">
              <a:spcBef>
                <a:spcPts val="4900"/>
              </a:spcBef>
              <a:buBlip>
                <a:blip r:embed="rId4"/>
              </a:buBlip>
              <a:defRPr sz="3900"/>
            </a:pPr>
            <a:r>
              <a:t>Nuts and Seeds.</a:t>
            </a:r>
          </a:p>
        </p:txBody>
      </p:sp>
      <p:sp>
        <p:nvSpPr>
          <p:cNvPr id="632" name="J Med Food. 18(11):1179-86."/>
          <p:cNvSpPr txBox="1"/>
          <p:nvPr/>
        </p:nvSpPr>
        <p:spPr>
          <a:xfrm>
            <a:off x="508000" y="9316922"/>
            <a:ext cx="3738119"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Med Food. 18(11):1179-86.</a:t>
            </a:r>
          </a:p>
        </p:txBody>
      </p:sp>
    </p:spTree>
    <p:extLst>
      <p:ext uri="{BB962C8B-B14F-4D97-AF65-F5344CB8AC3E}">
        <p14:creationId xmlns:p14="http://schemas.microsoft.com/office/powerpoint/2010/main" val="2053380117"/>
      </p:ext>
    </p:extLst>
  </p:cSld>
  <p:clrMapOvr>
    <a:masterClrMapping/>
  </p:clrMapOvr>
  <p:transition>
    <p:wipe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3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3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63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559FEB-6FEE-BF46-8F48-B1D8AB287EDB}"/>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7476E63-06D2-9446-A8A9-06D42076EF6C}"/>
              </a:ext>
            </a:extLst>
          </p:cNvPr>
          <p:cNvSpPr>
            <a:spLocks noGrp="1"/>
          </p:cNvSpPr>
          <p:nvPr>
            <p:ph type="title"/>
          </p:nvPr>
        </p:nvSpPr>
        <p:spPr/>
        <p:txBody>
          <a:bodyPr/>
          <a:lstStyle/>
          <a:p>
            <a:r>
              <a:rPr lang="en-US" dirty="0"/>
              <a:t>Legumes</a:t>
            </a:r>
          </a:p>
        </p:txBody>
      </p:sp>
      <p:sp>
        <p:nvSpPr>
          <p:cNvPr id="4" name="Text Placeholder 3">
            <a:extLst>
              <a:ext uri="{FF2B5EF4-FFF2-40B4-BE49-F238E27FC236}">
                <a16:creationId xmlns:a16="http://schemas.microsoft.com/office/drawing/2014/main" id="{F98EBDCF-52C6-4447-8F5B-D3F7895D4F25}"/>
              </a:ext>
            </a:extLst>
          </p:cNvPr>
          <p:cNvSpPr>
            <a:spLocks noGrp="1"/>
          </p:cNvSpPr>
          <p:nvPr>
            <p:ph type="body" sz="half" idx="1"/>
          </p:nvPr>
        </p:nvSpPr>
        <p:spPr/>
        <p:txBody>
          <a:bodyPr>
            <a:normAutofit/>
          </a:bodyPr>
          <a:lstStyle/>
          <a:p>
            <a:pPr marL="0" indent="0">
              <a:buNone/>
            </a:pPr>
            <a:r>
              <a:rPr lang="en-US" sz="4000" dirty="0"/>
              <a:t>Beans are among those foods that have been shown to be associated with decreases cognitive declines. </a:t>
            </a:r>
          </a:p>
        </p:txBody>
      </p:sp>
      <p:sp>
        <p:nvSpPr>
          <p:cNvPr id="5" name="TextBox 4">
            <a:extLst>
              <a:ext uri="{FF2B5EF4-FFF2-40B4-BE49-F238E27FC236}">
                <a16:creationId xmlns:a16="http://schemas.microsoft.com/office/drawing/2014/main" id="{B3BC9897-A1B2-A344-AD66-72604A5D98CC}"/>
              </a:ext>
            </a:extLst>
          </p:cNvPr>
          <p:cNvSpPr txBox="1"/>
          <p:nvPr/>
        </p:nvSpPr>
        <p:spPr>
          <a:xfrm>
            <a:off x="5332208" y="8906588"/>
            <a:ext cx="234038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sym typeface="Helvetica Neue"/>
              </a:rPr>
              <a:t>J </a:t>
            </a:r>
            <a:r>
              <a:rPr lang="en-US" sz="1800" dirty="0" err="1">
                <a:sym typeface="Helvetica Neue"/>
              </a:rPr>
              <a:t>Transl</a:t>
            </a:r>
            <a:r>
              <a:rPr lang="en-US" sz="1800" dirty="0">
                <a:sym typeface="Helvetica Neue"/>
              </a:rPr>
              <a:t> Med. 15(1):109.</a:t>
            </a:r>
            <a:endParaRPr kumimoji="0" lang="en-US" sz="1800" b="0" i="0" u="none" strike="noStrike" cap="none" spc="0" normalizeH="0" baseline="0" dirty="0">
              <a:ln>
                <a:noFill/>
              </a:ln>
              <a:solidFill>
                <a:srgbClr val="606060"/>
              </a:solidFill>
              <a:effectLst/>
              <a:uFillTx/>
              <a:latin typeface="Gill Sans"/>
              <a:ea typeface="Gill Sans"/>
              <a:cs typeface="Gill Sans"/>
              <a:sym typeface="Gill Sans"/>
            </a:endParaRPr>
          </a:p>
        </p:txBody>
      </p:sp>
    </p:spTree>
    <p:extLst>
      <p:ext uri="{BB962C8B-B14F-4D97-AF65-F5344CB8AC3E}">
        <p14:creationId xmlns:p14="http://schemas.microsoft.com/office/powerpoint/2010/main" val="967298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Herbs Can Help you fight Alzheimer’s."/>
          <p:cNvSpPr txBox="1">
            <a:spLocks noGrp="1"/>
          </p:cNvSpPr>
          <p:nvPr>
            <p:ph type="title"/>
          </p:nvPr>
        </p:nvSpPr>
        <p:spPr>
          <a:xfrm>
            <a:off x="507999" y="596900"/>
            <a:ext cx="8435225" cy="1905000"/>
          </a:xfrm>
          <a:prstGeom prst="rect">
            <a:avLst/>
          </a:prstGeom>
        </p:spPr>
        <p:txBody>
          <a:bodyPr/>
          <a:lstStyle>
            <a:lvl1pPr defTabSz="560830">
              <a:defRPr sz="6100"/>
            </a:lvl1pPr>
          </a:lstStyle>
          <a:p>
            <a:r>
              <a:t>Herbs Can Help You Fight Alzheimer’s.</a:t>
            </a:r>
          </a:p>
        </p:txBody>
      </p:sp>
      <p:sp>
        <p:nvSpPr>
          <p:cNvPr id="635" name="Red clover: (Trifolium pratense) protects neurons from glutamate damage.…"/>
          <p:cNvSpPr txBox="1">
            <a:spLocks noGrp="1"/>
          </p:cNvSpPr>
          <p:nvPr>
            <p:ph type="body" idx="1"/>
          </p:nvPr>
        </p:nvSpPr>
        <p:spPr>
          <a:xfrm>
            <a:off x="508000" y="3075036"/>
            <a:ext cx="12001500" cy="5524500"/>
          </a:xfrm>
          <a:prstGeom prst="rect">
            <a:avLst/>
          </a:prstGeom>
        </p:spPr>
        <p:txBody>
          <a:bodyPr>
            <a:noAutofit/>
          </a:bodyPr>
          <a:lstStyle/>
          <a:p>
            <a:pPr marL="0">
              <a:lnSpc>
                <a:spcPct val="150000"/>
              </a:lnSpc>
              <a:spcBef>
                <a:spcPts val="0"/>
              </a:spcBef>
              <a:defRPr sz="2900" b="1"/>
            </a:pPr>
            <a:r>
              <a:rPr lang="en-AU" sz="2400" dirty="0" err="1">
                <a:latin typeface="Arial Narrow" panose="020B0604020202020204" pitchFamily="34" charset="0"/>
                <a:cs typeface="Arial Narrow" panose="020B0604020202020204" pitchFamily="34" charset="0"/>
              </a:rPr>
              <a:t>Ashwagandha</a:t>
            </a:r>
            <a:r>
              <a:rPr lang="en-AU" sz="2400" dirty="0">
                <a:latin typeface="Arial Narrow" panose="020B0604020202020204" pitchFamily="34" charset="0"/>
                <a:cs typeface="Arial Narrow" panose="020B0604020202020204" pitchFamily="34" charset="0"/>
              </a:rPr>
              <a:t> (</a:t>
            </a:r>
            <a:r>
              <a:rPr lang="en-AU" sz="2400" dirty="0" err="1">
                <a:latin typeface="Arial Narrow" panose="020B0604020202020204" pitchFamily="34" charset="0"/>
                <a:cs typeface="Arial Narrow" panose="020B0604020202020204" pitchFamily="34" charset="0"/>
              </a:rPr>
              <a:t>Withania</a:t>
            </a:r>
            <a:r>
              <a:rPr lang="en-AU" sz="2400" dirty="0">
                <a:latin typeface="Arial Narrow" panose="020B0604020202020204" pitchFamily="34" charset="0"/>
                <a:cs typeface="Arial Narrow" panose="020B0604020202020204" pitchFamily="34" charset="0"/>
              </a:rPr>
              <a:t> </a:t>
            </a:r>
            <a:r>
              <a:rPr lang="en-AU" sz="2400" dirty="0" err="1">
                <a:latin typeface="Arial Narrow" panose="020B0604020202020204" pitchFamily="34" charset="0"/>
                <a:cs typeface="Arial Narrow" panose="020B0604020202020204" pitchFamily="34" charset="0"/>
              </a:rPr>
              <a:t>somnifera</a:t>
            </a:r>
            <a:r>
              <a:rPr lang="en-AU" sz="2400" dirty="0">
                <a:latin typeface="Arial Narrow" panose="020B0604020202020204" pitchFamily="34" charset="0"/>
                <a:cs typeface="Arial Narrow" panose="020B0604020202020204" pitchFamily="34" charset="0"/>
              </a:rPr>
              <a:t>) reverses accumulation of </a:t>
            </a:r>
            <a:r>
              <a:rPr lang="el-GR" sz="2400" dirty="0">
                <a:latin typeface="Arial Narrow" panose="020B0604020202020204" pitchFamily="34" charset="0"/>
                <a:cs typeface="Arial Narrow" panose="020B0604020202020204" pitchFamily="34" charset="0"/>
              </a:rPr>
              <a:t>β-</a:t>
            </a:r>
            <a:r>
              <a:rPr lang="en-AU" sz="2400" dirty="0">
                <a:latin typeface="Arial Narrow" panose="020B0604020202020204" pitchFamily="34" charset="0"/>
                <a:cs typeface="Arial Narrow" panose="020B0604020202020204" pitchFamily="34" charset="0"/>
              </a:rPr>
              <a:t>amyloid peptides (A</a:t>
            </a:r>
            <a:r>
              <a:rPr lang="el-GR" sz="2400" dirty="0">
                <a:latin typeface="Arial Narrow" panose="020B0604020202020204" pitchFamily="34" charset="0"/>
                <a:cs typeface="Arial Narrow" panose="020B0604020202020204" pitchFamily="34" charset="0"/>
              </a:rPr>
              <a:t>β) </a:t>
            </a:r>
            <a:r>
              <a:rPr lang="en-AU" sz="2400" dirty="0">
                <a:latin typeface="Arial Narrow" panose="020B0604020202020204" pitchFamily="34" charset="0"/>
                <a:cs typeface="Arial Narrow" panose="020B0604020202020204" pitchFamily="34" charset="0"/>
              </a:rPr>
              <a:t>in the brain.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Brahmi (Bacopa </a:t>
            </a:r>
            <a:r>
              <a:rPr lang="en-AU" sz="2400" dirty="0" err="1">
                <a:latin typeface="Arial Narrow" panose="020B0604020202020204" pitchFamily="34" charset="0"/>
                <a:cs typeface="Arial Narrow" panose="020B0604020202020204" pitchFamily="34" charset="0"/>
              </a:rPr>
              <a:t>monnieri</a:t>
            </a:r>
            <a:r>
              <a:rPr lang="en-AU" sz="2400" dirty="0">
                <a:latin typeface="Arial Narrow" panose="020B0604020202020204" pitchFamily="34" charset="0"/>
                <a:cs typeface="Arial Narrow" panose="020B0604020202020204" pitchFamily="34" charset="0"/>
              </a:rPr>
              <a:t>) reduces neuroinflammation, inhibitions Amyloid-</a:t>
            </a:r>
            <a:r>
              <a:rPr lang="el-GR" sz="2400" dirty="0">
                <a:latin typeface="Arial Narrow" panose="020B0604020202020204" pitchFamily="34" charset="0"/>
                <a:cs typeface="Arial Narrow" panose="020B0604020202020204" pitchFamily="34" charset="0"/>
              </a:rPr>
              <a:t>β </a:t>
            </a:r>
            <a:r>
              <a:rPr lang="en-AU" sz="2400" dirty="0">
                <a:latin typeface="Arial Narrow" panose="020B0604020202020204" pitchFamily="34" charset="0"/>
                <a:cs typeface="Arial Narrow" panose="020B0604020202020204" pitchFamily="34" charset="0"/>
              </a:rPr>
              <a:t>aggregation and improves cognitive function and learning.  </a:t>
            </a:r>
          </a:p>
          <a:p>
            <a:pPr marL="0">
              <a:lnSpc>
                <a:spcPct val="150000"/>
              </a:lnSpc>
              <a:spcBef>
                <a:spcPts val="0"/>
              </a:spcBef>
              <a:defRPr sz="2900" b="1"/>
            </a:pPr>
            <a:r>
              <a:rPr lang="en-AU" sz="2400" dirty="0" err="1">
                <a:latin typeface="Arial Narrow" panose="020B0604020202020204" pitchFamily="34" charset="0"/>
                <a:cs typeface="Arial Narrow" panose="020B0604020202020204" pitchFamily="34" charset="0"/>
              </a:rPr>
              <a:t>Gotu</a:t>
            </a:r>
            <a:r>
              <a:rPr lang="en-AU" sz="2400" dirty="0">
                <a:latin typeface="Arial Narrow" panose="020B0604020202020204" pitchFamily="34" charset="0"/>
                <a:cs typeface="Arial Narrow" panose="020B0604020202020204" pitchFamily="34" charset="0"/>
              </a:rPr>
              <a:t> Kola: nullifies aluminium toxicity  and decreases amyloid levels.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Ginkgo biloba: helps mild to moderate Alzheimer’s dementia.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Horsetail: contains silica which reduces dementia and Alzheimer’s, expels aluminium.  </a:t>
            </a:r>
          </a:p>
          <a:p>
            <a:pPr marL="0">
              <a:lnSpc>
                <a:spcPct val="150000"/>
              </a:lnSpc>
              <a:spcBef>
                <a:spcPts val="0"/>
              </a:spcBef>
              <a:defRPr sz="2900" b="1"/>
            </a:pPr>
            <a:r>
              <a:rPr lang="en-AU" sz="2400" dirty="0" err="1">
                <a:latin typeface="Arial Narrow" panose="020B0604020202020204" pitchFamily="34" charset="0"/>
                <a:cs typeface="Arial Narrow" panose="020B0604020202020204" pitchFamily="34" charset="0"/>
              </a:rPr>
              <a:t>Huperzia</a:t>
            </a:r>
            <a:r>
              <a:rPr lang="en-AU" sz="2400" dirty="0">
                <a:latin typeface="Arial Narrow" panose="020B0604020202020204" pitchFamily="34" charset="0"/>
                <a:cs typeface="Arial Narrow" panose="020B0604020202020204" pitchFamily="34" charset="0"/>
              </a:rPr>
              <a:t> </a:t>
            </a:r>
            <a:r>
              <a:rPr lang="en-AU" sz="2400" dirty="0" err="1">
                <a:latin typeface="Arial Narrow" panose="020B0604020202020204" pitchFamily="34" charset="0"/>
                <a:cs typeface="Arial Narrow" panose="020B0604020202020204" pitchFamily="34" charset="0"/>
              </a:rPr>
              <a:t>serrata</a:t>
            </a:r>
            <a:r>
              <a:rPr lang="en-AU" sz="2400" dirty="0">
                <a:latin typeface="Arial Narrow" panose="020B0604020202020204" pitchFamily="34" charset="0"/>
                <a:cs typeface="Arial Narrow" panose="020B0604020202020204" pitchFamily="34" charset="0"/>
              </a:rPr>
              <a:t>: produces cognitive enhancement and improves memory.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Panax ginseng: significantly improves frontal lobe function in Alzheimer’s.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Red clover: (Trifolium </a:t>
            </a:r>
            <a:r>
              <a:rPr lang="en-AU" sz="2400" dirty="0" err="1">
                <a:latin typeface="Arial Narrow" panose="020B0604020202020204" pitchFamily="34" charset="0"/>
                <a:cs typeface="Arial Narrow" panose="020B0604020202020204" pitchFamily="34" charset="0"/>
              </a:rPr>
              <a:t>pratense</a:t>
            </a:r>
            <a:r>
              <a:rPr lang="en-AU" sz="2400" dirty="0">
                <a:latin typeface="Arial Narrow" panose="020B0604020202020204" pitchFamily="34" charset="0"/>
                <a:cs typeface="Arial Narrow" panose="020B0604020202020204" pitchFamily="34" charset="0"/>
              </a:rPr>
              <a:t>) protects neurons from glutamate (MSG) damage.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Sage (Salvia officinalis) improves cognitive function in Alzheimer's.  </a:t>
            </a:r>
          </a:p>
          <a:p>
            <a:pPr marL="0">
              <a:lnSpc>
                <a:spcPct val="150000"/>
              </a:lnSpc>
              <a:spcBef>
                <a:spcPts val="0"/>
              </a:spcBef>
              <a:defRPr sz="2900" b="1"/>
            </a:pPr>
            <a:r>
              <a:rPr lang="en-AU" sz="2400" dirty="0">
                <a:latin typeface="Arial Narrow" panose="020B0604020202020204" pitchFamily="34" charset="0"/>
                <a:cs typeface="Arial Narrow" panose="020B0604020202020204" pitchFamily="34" charset="0"/>
              </a:rPr>
              <a:t>Turmeric, inhibits amyloid-</a:t>
            </a:r>
            <a:r>
              <a:rPr lang="el-GR" sz="2400" dirty="0">
                <a:latin typeface="Arial Narrow" panose="020B0604020202020204" pitchFamily="34" charset="0"/>
                <a:cs typeface="Arial Narrow" panose="020B0604020202020204" pitchFamily="34" charset="0"/>
              </a:rPr>
              <a:t>β </a:t>
            </a:r>
            <a:r>
              <a:rPr lang="en-AU" sz="2400" dirty="0">
                <a:latin typeface="Arial Narrow" panose="020B0604020202020204" pitchFamily="34" charset="0"/>
                <a:cs typeface="Arial Narrow" panose="020B0604020202020204" pitchFamily="34" charset="0"/>
              </a:rPr>
              <a:t>plaque formation, binds copper, and is an antioxidant.  </a:t>
            </a:r>
          </a:p>
        </p:txBody>
      </p:sp>
      <p:sp>
        <p:nvSpPr>
          <p:cNvPr id="636" name="J Altern Complement Med. 22(4):280-5."/>
          <p:cNvSpPr txBox="1"/>
          <p:nvPr/>
        </p:nvSpPr>
        <p:spPr>
          <a:xfrm>
            <a:off x="493618" y="9316922"/>
            <a:ext cx="5047388"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Altern Complement Med. 22(4):280-5.</a:t>
            </a:r>
          </a:p>
        </p:txBody>
      </p:sp>
      <p:pic>
        <p:nvPicPr>
          <p:cNvPr id="637" name="Untitled-2 copy.png" descr="Untitled-2 copy.png"/>
          <p:cNvPicPr>
            <a:picLocks noChangeAspect="1"/>
          </p:cNvPicPr>
          <p:nvPr/>
        </p:nvPicPr>
        <p:blipFill>
          <a:blip r:embed="rId3">
            <a:extLst/>
          </a:blip>
          <a:stretch>
            <a:fillRect/>
          </a:stretch>
        </p:blipFill>
        <p:spPr>
          <a:xfrm rot="21360000" flipH="1">
            <a:off x="7039152" y="271429"/>
            <a:ext cx="5597395" cy="2524318"/>
          </a:xfrm>
          <a:prstGeom prst="rect">
            <a:avLst/>
          </a:prstGeom>
          <a:ln w="12700">
            <a:miter lim="400000"/>
          </a:ln>
        </p:spPr>
      </p:pic>
    </p:spTree>
    <p:extLst>
      <p:ext uri="{BB962C8B-B14F-4D97-AF65-F5344CB8AC3E}">
        <p14:creationId xmlns:p14="http://schemas.microsoft.com/office/powerpoint/2010/main" val="357347370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3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3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6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6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63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63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63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63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6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Number One Cause Of Dementia"/>
          <p:cNvSpPr txBox="1">
            <a:spLocks noGrp="1"/>
          </p:cNvSpPr>
          <p:nvPr>
            <p:ph type="title"/>
          </p:nvPr>
        </p:nvSpPr>
        <p:spPr>
          <a:prstGeom prst="rect">
            <a:avLst/>
          </a:prstGeom>
          <a:gradFill>
            <a:gsLst>
              <a:gs pos="0">
                <a:srgbClr val="E2DAB2">
                  <a:alpha val="80000"/>
                </a:srgbClr>
              </a:gs>
              <a:gs pos="100000">
                <a:srgbClr val="E1D5AA">
                  <a:alpha val="80000"/>
                </a:srgbClr>
              </a:gs>
            </a:gsLst>
            <a:lin ang="5400000"/>
          </a:gradFill>
          <a:ln>
            <a:solidFill>
              <a:srgbClr val="A39E97"/>
            </a:solidFill>
          </a:ln>
        </p:spPr>
        <p:txBody>
          <a:bodyPr/>
          <a:lstStyle>
            <a:lvl1pPr algn="ctr" defTabSz="578358">
              <a:lnSpc>
                <a:spcPct val="100000"/>
              </a:lnSpc>
              <a:defRPr sz="6000">
                <a:latin typeface="Gill Sans"/>
                <a:ea typeface="Gill Sans"/>
                <a:cs typeface="Gill Sans"/>
                <a:sym typeface="Gill Sans"/>
              </a:defRPr>
            </a:lvl1pPr>
          </a:lstStyle>
          <a:p>
            <a:r>
              <a:t>Number One Cause Of Dementia</a:t>
            </a:r>
          </a:p>
        </p:txBody>
      </p:sp>
      <p:sp>
        <p:nvSpPr>
          <p:cNvPr id="369" name="Overeating:…"/>
          <p:cNvSpPr txBox="1">
            <a:spLocks noGrp="1"/>
          </p:cNvSpPr>
          <p:nvPr>
            <p:ph type="body" sz="half" idx="1"/>
          </p:nvPr>
        </p:nvSpPr>
        <p:spPr>
          <a:xfrm>
            <a:off x="507998" y="6798548"/>
            <a:ext cx="12090402" cy="2707401"/>
          </a:xfrm>
          <a:prstGeom prst="rect">
            <a:avLst/>
          </a:prstGeom>
        </p:spPr>
        <p:txBody>
          <a:bodyPr>
            <a:normAutofit/>
          </a:bodyPr>
          <a:lstStyle/>
          <a:p>
            <a:pPr marL="567016" indent="-567016">
              <a:lnSpc>
                <a:spcPct val="110000"/>
              </a:lnSpc>
              <a:spcBef>
                <a:spcPts val="800"/>
              </a:spcBef>
              <a:buSzPct val="50000"/>
              <a:buBlip>
                <a:blip r:embed="rId3"/>
              </a:buBlip>
              <a:defRPr sz="3500"/>
            </a:pPr>
            <a:r>
              <a:rPr sz="3200" dirty="0">
                <a:latin typeface="Arial Narrow" panose="020B0604020202020204" pitchFamily="34" charset="0"/>
                <a:cs typeface="Arial Narrow" panose="020B0604020202020204" pitchFamily="34" charset="0"/>
              </a:rPr>
              <a:t>Increases your brain’s inflammation and its Alzheimer’s amyloid protein. </a:t>
            </a:r>
          </a:p>
          <a:p>
            <a:pPr marL="567016" indent="-567016">
              <a:lnSpc>
                <a:spcPct val="110000"/>
              </a:lnSpc>
              <a:spcBef>
                <a:spcPts val="800"/>
              </a:spcBef>
              <a:buSzPct val="50000"/>
              <a:buBlip>
                <a:blip r:embed="rId3"/>
              </a:buBlip>
              <a:defRPr sz="3500"/>
            </a:pPr>
            <a:r>
              <a:rPr sz="3200" dirty="0">
                <a:latin typeface="Arial Narrow" panose="020B0604020202020204" pitchFamily="34" charset="0"/>
                <a:cs typeface="Arial Narrow" panose="020B0604020202020204" pitchFamily="34" charset="0"/>
              </a:rPr>
              <a:t>Decreases brain blood flow and oxygen.</a:t>
            </a:r>
          </a:p>
        </p:txBody>
      </p:sp>
      <p:sp>
        <p:nvSpPr>
          <p:cNvPr id="370" name="Hepatobiliary Surg Nutr. 4(4):278-88."/>
          <p:cNvSpPr txBox="1"/>
          <p:nvPr/>
        </p:nvSpPr>
        <p:spPr>
          <a:xfrm>
            <a:off x="507998" y="9309099"/>
            <a:ext cx="3929138"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Hepatobiliary Surg Nutr. 4(4):278-88.</a:t>
            </a:r>
          </a:p>
        </p:txBody>
      </p:sp>
      <p:sp>
        <p:nvSpPr>
          <p:cNvPr id="371" name="1/2"/>
          <p:cNvSpPr txBox="1"/>
          <p:nvPr/>
        </p:nvSpPr>
        <p:spPr>
          <a:xfrm>
            <a:off x="11771061" y="8477200"/>
            <a:ext cx="699865"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1/2</a:t>
            </a:r>
          </a:p>
        </p:txBody>
      </p:sp>
      <p:pic>
        <p:nvPicPr>
          <p:cNvPr id="3" name="Picture 2">
            <a:extLst>
              <a:ext uri="{FF2B5EF4-FFF2-40B4-BE49-F238E27FC236}">
                <a16:creationId xmlns:a16="http://schemas.microsoft.com/office/drawing/2014/main" id="{085A9143-C181-494C-B34B-6BCD62C65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998" y="2208336"/>
            <a:ext cx="12090402" cy="5100638"/>
          </a:xfrm>
          <a:prstGeom prst="rect">
            <a:avLst/>
          </a:prstGeom>
        </p:spPr>
      </p:pic>
    </p:spTree>
    <p:extLst>
      <p:ext uri="{BB962C8B-B14F-4D97-AF65-F5344CB8AC3E}">
        <p14:creationId xmlns:p14="http://schemas.microsoft.com/office/powerpoint/2010/main" val="240033838"/>
      </p:ext>
    </p:extLst>
  </p:cSld>
  <p:clrMapOvr>
    <a:masterClrMapping/>
  </p:clrMapOvr>
  <p:transition>
    <p:wip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6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69">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36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build="p" bldLvl="5" animBg="1" advAuto="0"/>
      <p:bldP spid="37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32254768.jpg" descr="32254768.jpg"/>
          <p:cNvPicPr>
            <a:picLocks noGrp="1" noChangeAspect="1"/>
          </p:cNvPicPr>
          <p:nvPr>
            <p:ph type="pic" idx="13"/>
          </p:nvPr>
        </p:nvPicPr>
        <p:blipFill>
          <a:blip r:embed="rId2">
            <a:extLst/>
          </a:blip>
          <a:stretch>
            <a:fillRect/>
          </a:stretch>
        </p:blipFill>
        <p:spPr>
          <a:xfrm>
            <a:off x="488950" y="2713827"/>
            <a:ext cx="5778502" cy="6421058"/>
          </a:xfrm>
          <a:prstGeom prst="rect">
            <a:avLst/>
          </a:prstGeom>
        </p:spPr>
      </p:pic>
      <p:sp>
        <p:nvSpPr>
          <p:cNvPr id="379" name="Bon Appétit!"/>
          <p:cNvSpPr txBox="1">
            <a:spLocks noGrp="1"/>
          </p:cNvSpPr>
          <p:nvPr>
            <p:ph type="title"/>
          </p:nvPr>
        </p:nvSpPr>
        <p:spPr>
          <a:xfrm>
            <a:off x="508000" y="596899"/>
            <a:ext cx="11988800" cy="2471358"/>
          </a:xfrm>
          <a:prstGeom prst="rect">
            <a:avLst/>
          </a:prstGeom>
        </p:spPr>
        <p:txBody>
          <a:bodyPr/>
          <a:lstStyle>
            <a:lvl1pPr>
              <a:defRPr sz="13800">
                <a:latin typeface="Savoye LET"/>
                <a:ea typeface="Savoye LET"/>
                <a:cs typeface="Savoye LET"/>
                <a:sym typeface="Savoye LET"/>
              </a:defRPr>
            </a:lvl1pPr>
          </a:lstStyle>
          <a:p>
            <a:r>
              <a:t>Bon Appétit!</a:t>
            </a:r>
          </a:p>
        </p:txBody>
      </p:sp>
      <p:sp>
        <p:nvSpPr>
          <p:cNvPr id="380" name="“Blessed art thou, O land, when thy king is the son of nobles, and thy princes eat in due season, for strength, and not for drunkenness!” Ecclesiastes 10:17."/>
          <p:cNvSpPr txBox="1">
            <a:spLocks noGrp="1"/>
          </p:cNvSpPr>
          <p:nvPr>
            <p:ph type="body" sz="half" idx="1"/>
          </p:nvPr>
        </p:nvSpPr>
        <p:spPr>
          <a:xfrm>
            <a:off x="6640807" y="2578099"/>
            <a:ext cx="5868694" cy="6667501"/>
          </a:xfrm>
          <a:prstGeom prst="rect">
            <a:avLst/>
          </a:prstGeom>
        </p:spPr>
        <p:txBody>
          <a:bodyPr/>
          <a:lstStyle>
            <a:lvl1pPr marL="357250" indent="-357250" defTabSz="566673">
              <a:spcBef>
                <a:spcPts val="3100"/>
              </a:spcBef>
              <a:buBlip>
                <a:blip r:embed="rId3"/>
              </a:buBlip>
              <a:defRPr sz="4800"/>
            </a:lvl1pPr>
          </a:lstStyle>
          <a:p>
            <a:r>
              <a:t>“Blessed art thou, O land, when thy king is the son of nobles, and thy princes eat in due season, for strength, and not for drunkenness!” Ecclesiastes 10:17.</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65E849F-222A-EF42-9540-077FA0357D8F}"/>
              </a:ext>
            </a:extLst>
          </p:cNvPr>
          <p:cNvPicPr>
            <a:picLocks noGrp="1" noChangeAspect="1"/>
          </p:cNvPicPr>
          <p:nvPr>
            <p:ph type="pic" sz="half"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338EFA7-D03A-D744-895D-DFE65465FEA9}"/>
              </a:ext>
            </a:extLst>
          </p:cNvPr>
          <p:cNvSpPr>
            <a:spLocks noGrp="1"/>
          </p:cNvSpPr>
          <p:nvPr>
            <p:ph type="title"/>
          </p:nvPr>
        </p:nvSpPr>
        <p:spPr/>
        <p:txBody>
          <a:bodyPr/>
          <a:lstStyle/>
          <a:p>
            <a:r>
              <a:rPr lang="en-US" dirty="0"/>
              <a:t>Never Forget</a:t>
            </a:r>
          </a:p>
        </p:txBody>
      </p:sp>
      <p:sp>
        <p:nvSpPr>
          <p:cNvPr id="4" name="Text Placeholder 3">
            <a:extLst>
              <a:ext uri="{FF2B5EF4-FFF2-40B4-BE49-F238E27FC236}">
                <a16:creationId xmlns:a16="http://schemas.microsoft.com/office/drawing/2014/main" id="{FB19019A-723B-614A-95C1-088F9C4C05CB}"/>
              </a:ext>
            </a:extLst>
          </p:cNvPr>
          <p:cNvSpPr>
            <a:spLocks noGrp="1"/>
          </p:cNvSpPr>
          <p:nvPr>
            <p:ph type="body" sz="half" idx="1"/>
          </p:nvPr>
        </p:nvSpPr>
        <p:spPr/>
        <p:txBody>
          <a:bodyPr>
            <a:normAutofit/>
          </a:bodyPr>
          <a:lstStyle/>
          <a:p>
            <a:r>
              <a:rPr lang="en-AU" dirty="0"/>
              <a:t>“Remove far from me vanity and lies: give me neither poverty nor riches; feed me with food convenient for me: Lest I be full, and deny </a:t>
            </a:r>
            <a:r>
              <a:rPr lang="en-AU" i="1" dirty="0"/>
              <a:t>thee,</a:t>
            </a:r>
            <a:r>
              <a:rPr lang="en-AU" dirty="0"/>
              <a:t> and say, Who </a:t>
            </a:r>
            <a:r>
              <a:rPr lang="en-AU" i="1" dirty="0"/>
              <a:t>is</a:t>
            </a:r>
            <a:r>
              <a:rPr lang="en-AU" dirty="0"/>
              <a:t> the LORD? or lest I be poor, and steal, and take the name of my God </a:t>
            </a:r>
            <a:r>
              <a:rPr lang="en-AU" i="1" dirty="0"/>
              <a:t>in vain.”</a:t>
            </a:r>
            <a:r>
              <a:rPr lang="en-AU" dirty="0"/>
              <a:t> Proverbs 30:8-9.</a:t>
            </a:r>
          </a:p>
        </p:txBody>
      </p:sp>
    </p:spTree>
    <p:extLst>
      <p:ext uri="{BB962C8B-B14F-4D97-AF65-F5344CB8AC3E}">
        <p14:creationId xmlns:p14="http://schemas.microsoft.com/office/powerpoint/2010/main" val="31140373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Okinawans are 75% less likely to get Alzheimer’s."/>
          <p:cNvSpPr txBox="1">
            <a:spLocks noGrp="1"/>
          </p:cNvSpPr>
          <p:nvPr>
            <p:ph type="title" idx="4294967295"/>
          </p:nvPr>
        </p:nvSpPr>
        <p:spPr>
          <a:xfrm>
            <a:off x="508000" y="304800"/>
            <a:ext cx="11988800" cy="1905000"/>
          </a:xfrm>
          <a:prstGeom prst="rect">
            <a:avLst/>
          </a:prstGeom>
        </p:spPr>
        <p:txBody>
          <a:bodyPr/>
          <a:lstStyle>
            <a:lvl1pPr defTabSz="560830">
              <a:defRPr sz="6100">
                <a:latin typeface="Tahoma"/>
                <a:ea typeface="Tahoma"/>
                <a:cs typeface="Tahoma"/>
                <a:sym typeface="Tahoma"/>
              </a:defRPr>
            </a:lvl1pPr>
          </a:lstStyle>
          <a:p>
            <a:r>
              <a:t>Okinawans Are 75% Less Likely To Get Alzheimer’s.</a:t>
            </a:r>
          </a:p>
        </p:txBody>
      </p:sp>
      <p:sp>
        <p:nvSpPr>
          <p:cNvPr id="383" name="Okinawans eat 40% fewer calories."/>
          <p:cNvSpPr txBox="1">
            <a:spLocks noGrp="1"/>
          </p:cNvSpPr>
          <p:nvPr>
            <p:ph type="body" sz="half" idx="4294967295"/>
          </p:nvPr>
        </p:nvSpPr>
        <p:spPr>
          <a:xfrm>
            <a:off x="508000" y="2697405"/>
            <a:ext cx="4595058" cy="6022488"/>
          </a:xfrm>
          <a:prstGeom prst="rect">
            <a:avLst/>
          </a:prstGeom>
        </p:spPr>
        <p:txBody>
          <a:bodyPr/>
          <a:lstStyle>
            <a:lvl1pPr marL="419098" indent="-419098">
              <a:buBlip>
                <a:blip r:embed="rId3"/>
              </a:buBlip>
              <a:defRPr sz="5500">
                <a:solidFill>
                  <a:srgbClr val="000000"/>
                </a:solidFill>
                <a:latin typeface="Tahoma"/>
                <a:ea typeface="Tahoma"/>
                <a:cs typeface="Tahoma"/>
                <a:sym typeface="Tahoma"/>
              </a:defRPr>
            </a:lvl1pPr>
          </a:lstStyle>
          <a:p>
            <a:r>
              <a:t>Okinawans eat 40% fewer calories. </a:t>
            </a:r>
          </a:p>
        </p:txBody>
      </p:sp>
      <p:sp>
        <p:nvSpPr>
          <p:cNvPr id="384" name="Preventive Medicine, June, 7(2):205-17."/>
          <p:cNvSpPr txBox="1"/>
          <p:nvPr/>
        </p:nvSpPr>
        <p:spPr>
          <a:xfrm>
            <a:off x="302264" y="9359899"/>
            <a:ext cx="4292551"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228600">
              <a:defRPr sz="2000"/>
            </a:pPr>
            <a:r>
              <a:t>Preventive Medicine, June, 7(2):205-17.</a:t>
            </a:r>
          </a:p>
        </p:txBody>
      </p:sp>
      <p:grpSp>
        <p:nvGrpSpPr>
          <p:cNvPr id="387" name="30360322"/>
          <p:cNvGrpSpPr/>
          <p:nvPr/>
        </p:nvGrpSpPr>
        <p:grpSpPr>
          <a:xfrm>
            <a:off x="6023321" y="2716606"/>
            <a:ext cx="6600677" cy="6136559"/>
            <a:chOff x="0" y="0"/>
            <a:chExt cx="6600675" cy="6136558"/>
          </a:xfrm>
        </p:grpSpPr>
        <p:pic>
          <p:nvPicPr>
            <p:cNvPr id="385" name="30360322" descr="303603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7000" y="88900"/>
              <a:ext cx="6346676" cy="5806358"/>
            </a:xfrm>
            <a:prstGeom prst="rect">
              <a:avLst/>
            </a:prstGeom>
            <a:ln w="12700" cap="flat">
              <a:noFill/>
              <a:miter lim="400000"/>
            </a:ln>
            <a:effectLst/>
          </p:spPr>
        </p:pic>
        <p:pic>
          <p:nvPicPr>
            <p:cNvPr id="386" name="30360322" descr="30360322"/>
            <p:cNvPicPr>
              <a:picLocks noChangeAspect="1"/>
            </p:cNvPicPr>
            <p:nvPr/>
          </p:nvPicPr>
          <p:blipFill>
            <a:blip r:embed="rId5">
              <a:extLst/>
            </a:blip>
            <a:stretch>
              <a:fillRect/>
            </a:stretch>
          </p:blipFill>
          <p:spPr>
            <a:xfrm>
              <a:off x="0" y="-1"/>
              <a:ext cx="6600676" cy="6136559"/>
            </a:xfrm>
            <a:prstGeom prst="rect">
              <a:avLst/>
            </a:prstGeom>
            <a:ln w="12700" cap="flat">
              <a:noFill/>
              <a:miter lim="400000"/>
            </a:ln>
            <a:effectLst/>
          </p:spPr>
        </p:pic>
      </p:grpSp>
    </p:spTree>
  </p:cSld>
  <p:clrMapOvr>
    <a:masterClrMapping/>
  </p:clrMapOvr>
  <p:transition>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foods that will harm your brain"/>
          <p:cNvSpPr txBox="1">
            <a:spLocks noGrp="1"/>
          </p:cNvSpPr>
          <p:nvPr>
            <p:ph type="title" idx="4294967295"/>
          </p:nvPr>
        </p:nvSpPr>
        <p:spPr>
          <a:xfrm>
            <a:off x="507999" y="279086"/>
            <a:ext cx="11988800" cy="1905000"/>
          </a:xfrm>
          <a:prstGeom prst="rect">
            <a:avLst/>
          </a:prstGeom>
        </p:spPr>
        <p:txBody>
          <a:bodyPr/>
          <a:lstStyle>
            <a:lvl1pPr>
              <a:defRPr>
                <a:latin typeface="Tahoma"/>
                <a:ea typeface="Tahoma"/>
                <a:cs typeface="Tahoma"/>
                <a:sym typeface="Tahoma"/>
              </a:defRPr>
            </a:lvl1pPr>
          </a:lstStyle>
          <a:p>
            <a:r>
              <a:rPr dirty="0"/>
              <a:t>Foods That Will Harm Your Brain</a:t>
            </a:r>
          </a:p>
        </p:txBody>
      </p:sp>
      <p:pic>
        <p:nvPicPr>
          <p:cNvPr id="399" name="021126_0007_0425.wbc copy.png" descr="021126_0007_0425.wbc cop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7953" y="5993712"/>
            <a:ext cx="3765824" cy="3042786"/>
          </a:xfrm>
          <a:prstGeom prst="rect">
            <a:avLst/>
          </a:prstGeom>
          <a:ln w="12700">
            <a:miter lim="400000"/>
          </a:ln>
        </p:spPr>
      </p:pic>
      <p:pic>
        <p:nvPicPr>
          <p:cNvPr id="400" name="16248379 copy.png" descr="16248379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170" y="2501899"/>
            <a:ext cx="7122388" cy="3320814"/>
          </a:xfrm>
          <a:prstGeom prst="rect">
            <a:avLst/>
          </a:prstGeom>
          <a:ln w="12700">
            <a:miter lim="400000"/>
          </a:ln>
        </p:spPr>
      </p:pic>
      <p:pic>
        <p:nvPicPr>
          <p:cNvPr id="401" name="16248244 copy2.png" descr="16248244 copy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3996" y="5953754"/>
            <a:ext cx="3389632" cy="3080328"/>
          </a:xfrm>
          <a:prstGeom prst="rect">
            <a:avLst/>
          </a:prstGeom>
          <a:ln w="12700">
            <a:miter lim="400000"/>
          </a:ln>
        </p:spPr>
      </p:pic>
      <p:pic>
        <p:nvPicPr>
          <p:cNvPr id="402" name="17397-a-slice-of-pizza-with-sausage-and-cheese-pv copy.png" descr="17397-a-slice-of-pizza-with-sausage-and-cheese-pv cop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75556" y="2910970"/>
            <a:ext cx="3389632" cy="3042786"/>
          </a:xfrm>
          <a:prstGeom prst="rect">
            <a:avLst/>
          </a:prstGeom>
          <a:ln w="12700">
            <a:miter lim="400000"/>
          </a:ln>
        </p:spPr>
      </p:pic>
      <p:sp>
        <p:nvSpPr>
          <p:cNvPr id="403" name="J Am Coll Nutr. 35(5):476-89."/>
          <p:cNvSpPr txBox="1"/>
          <p:nvPr/>
        </p:nvSpPr>
        <p:spPr>
          <a:xfrm>
            <a:off x="507999" y="9354311"/>
            <a:ext cx="3389631" cy="3992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000">
                <a:solidFill>
                  <a:srgbClr val="000000"/>
                </a:solidFill>
                <a:latin typeface="+mj-lt"/>
                <a:ea typeface="+mj-ea"/>
                <a:cs typeface="+mj-cs"/>
                <a:sym typeface="Helvetica Neue"/>
              </a:defRPr>
            </a:lvl1pPr>
          </a:lstStyle>
          <a:p>
            <a:r>
              <a:t>J Am Coll Nutr. 35(5):476-89.</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3" animBg="1" advAuto="0"/>
      <p:bldP spid="400" grpId="1" animBg="1" advAuto="0"/>
      <p:bldP spid="401" grpId="4" animBg="1" advAuto="0"/>
      <p:bldP spid="402"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0E3E7-4804-024A-AAF9-3F5A0B7974DE}"/>
              </a:ext>
            </a:extLst>
          </p:cNvPr>
          <p:cNvSpPr txBox="1"/>
          <p:nvPr/>
        </p:nvSpPr>
        <p:spPr>
          <a:xfrm rot="518503">
            <a:off x="10759566" y="-656290"/>
            <a:ext cx="1737234" cy="3164969"/>
          </a:xfrm>
          <a:prstGeom prst="rect">
            <a:avLst/>
          </a:prstGeom>
          <a:noFill/>
          <a:ln w="12700" cap="flat">
            <a:noFill/>
            <a:miter lim="400000"/>
          </a:ln>
          <a:effectLst>
            <a:outerShdw blurRad="50800" dist="50800" dir="5400000" algn="ctr" rotWithShape="0">
              <a:srgbClr val="000000">
                <a:alpha val="36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9900" b="1" i="0" u="none" strike="noStrike" normalizeH="0" baseline="0" dirty="0">
                <a:ln w="9525">
                  <a:solidFill>
                    <a:schemeClr val="bg1"/>
                  </a:solidFill>
                  <a:prstDash val="solid"/>
                </a:ln>
                <a:solidFill>
                  <a:srgbClr val="FF0000">
                    <a:alpha val="56000"/>
                  </a:srgbClr>
                </a:solidFill>
                <a:effectLst>
                  <a:outerShdw blurRad="12700" dist="38100" dir="2700000" algn="tl" rotWithShape="0">
                    <a:schemeClr val="bg1">
                      <a:lumMod val="50000"/>
                    </a:schemeClr>
                  </a:outerShdw>
                </a:effectLst>
                <a:uFillTx/>
                <a:latin typeface="Gill Sans"/>
                <a:ea typeface="Gill Sans"/>
                <a:cs typeface="Gill Sans"/>
                <a:sym typeface="Gill Sans"/>
              </a:rPr>
              <a:t>3</a:t>
            </a:r>
          </a:p>
        </p:txBody>
      </p:sp>
      <p:sp>
        <p:nvSpPr>
          <p:cNvPr id="413" name="A case of mistaken identity: 13% of &quot;Alzheimer's&quot; patients really have Mad Cow Disease (Creutzfeldt-Jakob disease)"/>
          <p:cNvSpPr txBox="1">
            <a:spLocks noGrp="1"/>
          </p:cNvSpPr>
          <p:nvPr>
            <p:ph type="title" idx="4294967295"/>
          </p:nvPr>
        </p:nvSpPr>
        <p:spPr>
          <a:xfrm>
            <a:off x="508000" y="7077409"/>
            <a:ext cx="11988800" cy="1905002"/>
          </a:xfrm>
          <a:prstGeom prst="rect">
            <a:avLst/>
          </a:prstGeom>
        </p:spPr>
        <p:txBody>
          <a:bodyPr/>
          <a:lstStyle/>
          <a:p>
            <a:pPr defTabSz="373886">
              <a:defRPr sz="4000">
                <a:latin typeface="Tahoma"/>
                <a:ea typeface="Tahoma"/>
                <a:cs typeface="Tahoma"/>
                <a:sym typeface="Tahoma"/>
              </a:defRPr>
            </a:pPr>
            <a:r>
              <a:rPr dirty="0"/>
              <a:t>13% of "Alzheimer's" patients really have Mad Cow</a:t>
            </a:r>
            <a:r>
              <a:rPr lang="en-AU" dirty="0"/>
              <a:t> (Creutzfeldt-Jakob)</a:t>
            </a:r>
            <a:r>
              <a:rPr dirty="0"/>
              <a:t> Disease!</a:t>
            </a:r>
          </a:p>
        </p:txBody>
      </p:sp>
      <p:sp>
        <p:nvSpPr>
          <p:cNvPr id="414" name="Med Hypotheses. 64(4):699-705."/>
          <p:cNvSpPr txBox="1"/>
          <p:nvPr/>
        </p:nvSpPr>
        <p:spPr>
          <a:xfrm>
            <a:off x="482757" y="9330940"/>
            <a:ext cx="4428534" cy="4226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650240">
              <a:spcBef>
                <a:spcPts val="500"/>
              </a:spcBef>
              <a:buClr>
                <a:srgbClr val="FFCC66"/>
              </a:buClr>
              <a:buSzPct val="90000"/>
              <a:buChar char="■"/>
              <a:defRPr sz="2200">
                <a:solidFill>
                  <a:srgbClr val="000000"/>
                </a:solidFill>
                <a:latin typeface="Arial"/>
                <a:ea typeface="Arial"/>
                <a:cs typeface="Arial"/>
                <a:sym typeface="Arial"/>
              </a:defRPr>
            </a:lvl1pPr>
          </a:lstStyle>
          <a:p>
            <a:r>
              <a:t>Med Hypotheses. 64(4):699-705. </a:t>
            </a:r>
          </a:p>
        </p:txBody>
      </p:sp>
      <p:grpSp>
        <p:nvGrpSpPr>
          <p:cNvPr id="417" name="19051576 copy.jpg"/>
          <p:cNvGrpSpPr/>
          <p:nvPr/>
        </p:nvGrpSpPr>
        <p:grpSpPr>
          <a:xfrm>
            <a:off x="2689225" y="1762381"/>
            <a:ext cx="7626349" cy="5089944"/>
            <a:chOff x="0" y="-1"/>
            <a:chExt cx="7626348" cy="5089943"/>
          </a:xfrm>
        </p:grpSpPr>
        <p:pic>
          <p:nvPicPr>
            <p:cNvPr id="415" name="19051576 copy.jpg" descr="19051576 cop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899"/>
              <a:ext cx="7372348" cy="4759743"/>
            </a:xfrm>
            <a:prstGeom prst="rect">
              <a:avLst/>
            </a:prstGeom>
            <a:ln w="12700" cap="flat">
              <a:noFill/>
              <a:miter lim="400000"/>
            </a:ln>
            <a:effectLst/>
          </p:spPr>
        </p:pic>
        <p:pic>
          <p:nvPicPr>
            <p:cNvPr id="416" name="19051576 copy.jpg" descr="19051576 copy.jpg"/>
            <p:cNvPicPr>
              <a:picLocks noChangeAspect="1"/>
            </p:cNvPicPr>
            <p:nvPr/>
          </p:nvPicPr>
          <p:blipFill>
            <a:blip r:embed="rId4">
              <a:extLst/>
            </a:blip>
            <a:stretch>
              <a:fillRect/>
            </a:stretch>
          </p:blipFill>
          <p:spPr>
            <a:xfrm>
              <a:off x="-1" y="-2"/>
              <a:ext cx="7626349" cy="5089945"/>
            </a:xfrm>
            <a:prstGeom prst="rect">
              <a:avLst/>
            </a:prstGeom>
            <a:ln w="12700" cap="flat">
              <a:noFill/>
              <a:miter lim="400000"/>
            </a:ln>
            <a:effectLst/>
          </p:spPr>
        </p:pic>
      </p:grpSp>
      <p:sp>
        <p:nvSpPr>
          <p:cNvPr id="418" name="Meat eating increases your risk of Alzheimer’s Threefold."/>
          <p:cNvSpPr txBox="1"/>
          <p:nvPr/>
        </p:nvSpPr>
        <p:spPr>
          <a:xfrm>
            <a:off x="134910" y="582511"/>
            <a:ext cx="12715431" cy="687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1300480">
              <a:spcBef>
                <a:spcPts val="800"/>
              </a:spcBef>
              <a:defRPr sz="3800">
                <a:solidFill>
                  <a:srgbClr val="000000"/>
                </a:solidFill>
                <a:latin typeface="Arial"/>
                <a:ea typeface="Arial"/>
                <a:cs typeface="Arial"/>
                <a:sym typeface="Arial"/>
              </a:defRPr>
            </a:lvl1pPr>
          </a:lstStyle>
          <a:p>
            <a:r>
              <a:rPr dirty="0">
                <a:effectLst>
                  <a:outerShdw blurRad="38100" dist="50800" dir="3000000" algn="tl" rotWithShape="0">
                    <a:schemeClr val="bg1"/>
                  </a:outerShdw>
                </a:effectLst>
              </a:rPr>
              <a:t>Meat Eating Increases Your Risk Of Alzheimer’s Threefold. </a:t>
            </a:r>
          </a:p>
        </p:txBody>
      </p:sp>
    </p:spTree>
  </p:cSld>
  <p:clrMapOvr>
    <a:masterClrMapping/>
  </p:clrMapOvr>
  <p:transition>
    <p:wipe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555" name="Picture 3" descr="bd05199_"/>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3142827" y="2384214"/>
            <a:ext cx="6610773" cy="4883574"/>
          </a:xfrm>
          <a:prstGeom prst="rect">
            <a:avLst/>
          </a:prstGeom>
          <a:noFill/>
          <a:effectLst>
            <a:outerShdw blurRad="63500" dist="46662" dir="3284183" algn="ctr" rotWithShape="0">
              <a:schemeClr val="accent1">
                <a:alpha val="74998"/>
              </a:schemeClr>
            </a:outerShdw>
          </a:effectLst>
          <a:extLst>
            <a:ext uri="{909E8E84-426E-40dd-AFC4-6F175D3DCCD1}">
              <a14:hiddenFill xmlns:a14="http://schemas.microsoft.com/office/drawing/2010/main" xmlns="">
                <a:solidFill>
                  <a:srgbClr val="FFFFFF"/>
                </a:solidFill>
              </a14:hiddenFill>
            </a:ext>
          </a:extLst>
        </p:spPr>
      </p:pic>
      <p:sp>
        <p:nvSpPr>
          <p:cNvPr id="1687556" name="Line 4"/>
          <p:cNvSpPr>
            <a:spLocks noChangeShapeType="1"/>
          </p:cNvSpPr>
          <p:nvPr/>
        </p:nvSpPr>
        <p:spPr bwMode="auto">
          <a:xfrm flipH="1" flipV="1">
            <a:off x="2239716" y="1950720"/>
            <a:ext cx="0" cy="5852160"/>
          </a:xfrm>
          <a:prstGeom prst="line">
            <a:avLst/>
          </a:prstGeom>
          <a:noFill/>
          <a:ln w="76200">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7557" name="Line 5"/>
          <p:cNvSpPr>
            <a:spLocks noChangeShapeType="1"/>
          </p:cNvSpPr>
          <p:nvPr/>
        </p:nvSpPr>
        <p:spPr bwMode="auto">
          <a:xfrm flipH="1">
            <a:off x="1995876" y="6951698"/>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7558" name="Line 6"/>
          <p:cNvSpPr>
            <a:spLocks noChangeShapeType="1"/>
          </p:cNvSpPr>
          <p:nvPr/>
        </p:nvSpPr>
        <p:spPr bwMode="auto">
          <a:xfrm flipH="1">
            <a:off x="2022969" y="5310293"/>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7559" name="Line 7"/>
          <p:cNvSpPr>
            <a:spLocks noChangeShapeType="1"/>
          </p:cNvSpPr>
          <p:nvPr/>
        </p:nvSpPr>
        <p:spPr bwMode="auto">
          <a:xfrm flipH="1">
            <a:off x="2022969" y="3684693"/>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7560" name="Line 8"/>
          <p:cNvSpPr>
            <a:spLocks noChangeShapeType="1"/>
          </p:cNvSpPr>
          <p:nvPr/>
        </p:nvSpPr>
        <p:spPr bwMode="auto">
          <a:xfrm flipH="1">
            <a:off x="2022969" y="2059093"/>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7561" name="Text Box 9"/>
          <p:cNvSpPr txBox="1">
            <a:spLocks noChangeArrowheads="1"/>
          </p:cNvSpPr>
          <p:nvPr/>
        </p:nvSpPr>
        <p:spPr bwMode="auto">
          <a:xfrm>
            <a:off x="1125458" y="1733973"/>
            <a:ext cx="955129"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100</a:t>
            </a:r>
          </a:p>
        </p:txBody>
      </p:sp>
      <p:sp>
        <p:nvSpPr>
          <p:cNvPr id="1687562" name="Text Box 10"/>
          <p:cNvSpPr txBox="1">
            <a:spLocks noChangeArrowheads="1"/>
          </p:cNvSpPr>
          <p:nvPr/>
        </p:nvSpPr>
        <p:spPr bwMode="auto">
          <a:xfrm>
            <a:off x="1313123" y="3359573"/>
            <a:ext cx="724297"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90</a:t>
            </a:r>
          </a:p>
        </p:txBody>
      </p:sp>
      <p:sp>
        <p:nvSpPr>
          <p:cNvPr id="1687563" name="Text Box 11"/>
          <p:cNvSpPr txBox="1">
            <a:spLocks noChangeArrowheads="1"/>
          </p:cNvSpPr>
          <p:nvPr/>
        </p:nvSpPr>
        <p:spPr bwMode="auto">
          <a:xfrm>
            <a:off x="1313123" y="4985173"/>
            <a:ext cx="724297"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80</a:t>
            </a:r>
          </a:p>
        </p:txBody>
      </p:sp>
      <p:sp>
        <p:nvSpPr>
          <p:cNvPr id="1687564" name="Text Box 12"/>
          <p:cNvSpPr txBox="1">
            <a:spLocks noChangeArrowheads="1"/>
          </p:cNvSpPr>
          <p:nvPr/>
        </p:nvSpPr>
        <p:spPr bwMode="auto">
          <a:xfrm>
            <a:off x="1313123" y="6610773"/>
            <a:ext cx="724297"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70</a:t>
            </a:r>
          </a:p>
        </p:txBody>
      </p:sp>
      <p:sp>
        <p:nvSpPr>
          <p:cNvPr id="1687565" name="Text Box 13"/>
          <p:cNvSpPr txBox="1">
            <a:spLocks noChangeArrowheads="1"/>
          </p:cNvSpPr>
          <p:nvPr/>
        </p:nvSpPr>
        <p:spPr bwMode="auto">
          <a:xfrm rot="-5395100">
            <a:off x="-1183190" y="4528202"/>
            <a:ext cx="4238079" cy="746869"/>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lang="en-US" sz="4000">
                <a:solidFill>
                  <a:srgbClr val="000000"/>
                </a:solidFill>
                <a:latin typeface="Times New Roman" charset="0"/>
              </a:rPr>
              <a:t>% Oxygen in Brain</a:t>
            </a:r>
          </a:p>
        </p:txBody>
      </p:sp>
      <p:grpSp>
        <p:nvGrpSpPr>
          <p:cNvPr id="1687566" name="Group 14"/>
          <p:cNvGrpSpPr>
            <a:grpSpLocks/>
          </p:cNvGrpSpPr>
          <p:nvPr/>
        </p:nvGrpSpPr>
        <p:grpSpPr bwMode="auto">
          <a:xfrm>
            <a:off x="2194560" y="7570332"/>
            <a:ext cx="9726507" cy="1591733"/>
            <a:chOff x="1068" y="3593"/>
            <a:chExt cx="4308" cy="705"/>
          </a:xfrm>
        </p:grpSpPr>
        <p:sp>
          <p:nvSpPr>
            <p:cNvPr id="1687567" name="Line 15"/>
            <p:cNvSpPr>
              <a:spLocks noChangeShapeType="1"/>
            </p:cNvSpPr>
            <p:nvPr/>
          </p:nvSpPr>
          <p:spPr bwMode="auto">
            <a:xfrm>
              <a:off x="1068" y="3689"/>
              <a:ext cx="3984" cy="0"/>
            </a:xfrm>
            <a:prstGeom prst="line">
              <a:avLst/>
            </a:prstGeom>
            <a:noFill/>
            <a:ln w="76200">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7568" name="Line 16"/>
            <p:cNvSpPr>
              <a:spLocks noChangeShapeType="1"/>
            </p:cNvSpPr>
            <p:nvPr/>
          </p:nvSpPr>
          <p:spPr bwMode="auto">
            <a:xfrm>
              <a:off x="3276"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7569" name="Line 17"/>
            <p:cNvSpPr>
              <a:spLocks noChangeShapeType="1"/>
            </p:cNvSpPr>
            <p:nvPr/>
          </p:nvSpPr>
          <p:spPr bwMode="auto">
            <a:xfrm>
              <a:off x="4140"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7570" name="Line 18"/>
            <p:cNvSpPr>
              <a:spLocks noChangeShapeType="1"/>
            </p:cNvSpPr>
            <p:nvPr/>
          </p:nvSpPr>
          <p:spPr bwMode="auto">
            <a:xfrm>
              <a:off x="5052"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7571" name="Line 19"/>
            <p:cNvSpPr>
              <a:spLocks noChangeShapeType="1"/>
            </p:cNvSpPr>
            <p:nvPr/>
          </p:nvSpPr>
          <p:spPr bwMode="auto">
            <a:xfrm>
              <a:off x="1932"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7572" name="Text Box 20"/>
            <p:cNvSpPr txBox="1">
              <a:spLocks noChangeArrowheads="1"/>
            </p:cNvSpPr>
            <p:nvPr/>
          </p:nvSpPr>
          <p:spPr bwMode="auto">
            <a:xfrm>
              <a:off x="1692" y="3737"/>
              <a:ext cx="543"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6 hrs.</a:t>
              </a:r>
            </a:p>
          </p:txBody>
        </p:sp>
        <p:sp>
          <p:nvSpPr>
            <p:cNvPr id="1687573" name="Text Box 21"/>
            <p:cNvSpPr txBox="1">
              <a:spLocks noChangeArrowheads="1"/>
            </p:cNvSpPr>
            <p:nvPr/>
          </p:nvSpPr>
          <p:spPr bwMode="auto">
            <a:xfrm>
              <a:off x="2979" y="3737"/>
              <a:ext cx="537"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1 day</a:t>
              </a:r>
            </a:p>
          </p:txBody>
        </p:sp>
        <p:sp>
          <p:nvSpPr>
            <p:cNvPr id="1687574" name="Text Box 22"/>
            <p:cNvSpPr txBox="1">
              <a:spLocks noChangeArrowheads="1"/>
            </p:cNvSpPr>
            <p:nvPr/>
          </p:nvSpPr>
          <p:spPr bwMode="auto">
            <a:xfrm>
              <a:off x="3852" y="3737"/>
              <a:ext cx="612"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2 days</a:t>
              </a:r>
            </a:p>
          </p:txBody>
        </p:sp>
        <p:sp>
          <p:nvSpPr>
            <p:cNvPr id="1687575" name="Text Box 23"/>
            <p:cNvSpPr txBox="1">
              <a:spLocks noChangeArrowheads="1"/>
            </p:cNvSpPr>
            <p:nvPr/>
          </p:nvSpPr>
          <p:spPr bwMode="auto">
            <a:xfrm>
              <a:off x="4764" y="3737"/>
              <a:ext cx="612"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3 days</a:t>
              </a:r>
            </a:p>
          </p:txBody>
        </p:sp>
        <p:sp>
          <p:nvSpPr>
            <p:cNvPr id="1687576" name="Text Box 24"/>
            <p:cNvSpPr txBox="1">
              <a:spLocks noChangeArrowheads="1"/>
            </p:cNvSpPr>
            <p:nvPr/>
          </p:nvSpPr>
          <p:spPr bwMode="auto">
            <a:xfrm>
              <a:off x="1522" y="3984"/>
              <a:ext cx="3287" cy="314"/>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4000">
                  <a:solidFill>
                    <a:srgbClr val="000000"/>
                  </a:solidFill>
                  <a:latin typeface="Times New Roman" charset="0"/>
                </a:rPr>
                <a:t>Time After Eating a High Fat Meal</a:t>
              </a:r>
            </a:p>
          </p:txBody>
        </p:sp>
      </p:grpSp>
      <p:sp>
        <p:nvSpPr>
          <p:cNvPr id="1687577" name="Text Box 25"/>
          <p:cNvSpPr txBox="1">
            <a:spLocks noChangeArrowheads="1"/>
          </p:cNvSpPr>
          <p:nvPr/>
        </p:nvSpPr>
        <p:spPr bwMode="auto">
          <a:xfrm>
            <a:off x="2006531" y="7911253"/>
            <a:ext cx="493464" cy="68531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0</a:t>
            </a:r>
          </a:p>
        </p:txBody>
      </p:sp>
      <p:sp>
        <p:nvSpPr>
          <p:cNvPr id="1687578" name="Text Box 26"/>
          <p:cNvSpPr txBox="1">
            <a:spLocks noChangeArrowheads="1"/>
          </p:cNvSpPr>
          <p:nvPr/>
        </p:nvSpPr>
        <p:spPr bwMode="auto">
          <a:xfrm>
            <a:off x="4402589" y="9247858"/>
            <a:ext cx="4244779" cy="485259"/>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lang="en-US" sz="2300">
                <a:solidFill>
                  <a:srgbClr val="000000"/>
                </a:solidFill>
                <a:latin typeface="Times New Roman" charset="0"/>
              </a:rPr>
              <a:t>Am J Physiol 198: 217-220, 1960</a:t>
            </a:r>
          </a:p>
        </p:txBody>
      </p:sp>
      <p:sp>
        <p:nvSpPr>
          <p:cNvPr id="1687579" name="WordArt 27"/>
          <p:cNvSpPr>
            <a:spLocks noChangeArrowheads="1" noChangeShapeType="1" noTextEdit="1"/>
          </p:cNvSpPr>
          <p:nvPr/>
        </p:nvSpPr>
        <p:spPr bwMode="auto">
          <a:xfrm>
            <a:off x="1192107" y="866987"/>
            <a:ext cx="10728960" cy="758613"/>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130046" tIns="65023" rIns="130046" bIns="65023" fromWordArt="1">
            <a:prstTxWarp prst="textPlain">
              <a:avLst>
                <a:gd name="adj" fmla="val 50000"/>
              </a:avLst>
            </a:prstTxWarp>
          </a:bodyPr>
          <a:lstStyle/>
          <a:p>
            <a:pPr algn="ctr"/>
            <a:r>
              <a:rPr lang="en-US" sz="5100" kern="10">
                <a:gradFill rotWithShape="0">
                  <a:gsLst>
                    <a:gs pos="0">
                      <a:srgbClr val="FFF200"/>
                    </a:gs>
                    <a:gs pos="45000">
                      <a:srgbClr val="FF7A00"/>
                    </a:gs>
                    <a:gs pos="70000">
                      <a:srgbClr val="FF0300"/>
                    </a:gs>
                    <a:gs pos="100000">
                      <a:srgbClr val="4D0808"/>
                    </a:gs>
                  </a:gsLst>
                  <a:lin ang="5400000" scaled="1"/>
                </a:gradFill>
                <a:effectLst>
                  <a:outerShdw blurRad="63500" dist="38099" dir="2700000" algn="ctr" rotWithShape="0">
                    <a:schemeClr val="bg2">
                      <a:alpha val="74998"/>
                    </a:schemeClr>
                  </a:outerShdw>
                </a:effectLst>
                <a:latin typeface="Arial Black"/>
                <a:ea typeface="Arial Black"/>
                <a:cs typeface="Arial Black"/>
              </a:rPr>
              <a:t>Brain Function and Rich Foods</a:t>
            </a:r>
          </a:p>
        </p:txBody>
      </p:sp>
    </p:spTree>
    <p:extLst>
      <p:ext uri="{BB962C8B-B14F-4D97-AF65-F5344CB8AC3E}">
        <p14:creationId xmlns:p14="http://schemas.microsoft.com/office/powerpoint/2010/main" val="104343958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AAB35B5-E5BE-7545-ACF3-EDC01689D4F5}"/>
              </a:ext>
            </a:extLst>
          </p:cNvPr>
          <p:cNvSpPr>
            <a:spLocks noGrp="1"/>
          </p:cNvSpPr>
          <p:nvPr>
            <p:ph type="title"/>
          </p:nvPr>
        </p:nvSpPr>
        <p:spPr/>
        <p:txBody>
          <a:bodyPr>
            <a:noAutofit/>
          </a:bodyPr>
          <a:lstStyle/>
          <a:p>
            <a:r>
              <a:rPr lang="en-US" sz="4000" dirty="0">
                <a:latin typeface="+mn-ea"/>
                <a:ea typeface="+mn-ea"/>
              </a:rPr>
              <a:t>After this presentation you will know more about the causes and natural home remedies for Alzheimer’s and dementia.</a:t>
            </a:r>
          </a:p>
        </p:txBody>
      </p:sp>
      <p:pic>
        <p:nvPicPr>
          <p:cNvPr id="14" name="Picture 13">
            <a:extLst>
              <a:ext uri="{FF2B5EF4-FFF2-40B4-BE49-F238E27FC236}">
                <a16:creationId xmlns:a16="http://schemas.microsoft.com/office/drawing/2014/main" id="{0CADE079-642C-F34B-8988-3A3851BFBD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980" y="2613866"/>
            <a:ext cx="10010839" cy="6673892"/>
          </a:xfrm>
          <a:prstGeom prst="rect">
            <a:avLst/>
          </a:prstGeom>
        </p:spPr>
      </p:pic>
    </p:spTree>
    <p:extLst>
      <p:ext uri="{BB962C8B-B14F-4D97-AF65-F5344CB8AC3E}">
        <p14:creationId xmlns:p14="http://schemas.microsoft.com/office/powerpoint/2010/main" val="124265676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03" name="Freeform 3"/>
          <p:cNvSpPr>
            <a:spLocks/>
          </p:cNvSpPr>
          <p:nvPr/>
        </p:nvSpPr>
        <p:spPr bwMode="auto">
          <a:xfrm>
            <a:off x="2302933" y="2043290"/>
            <a:ext cx="8994987" cy="5400604"/>
          </a:xfrm>
          <a:custGeom>
            <a:avLst/>
            <a:gdLst>
              <a:gd name="T0" fmla="*/ 0 w 3984"/>
              <a:gd name="T1" fmla="*/ 0 h 2392"/>
              <a:gd name="T2" fmla="*/ 144 w 3984"/>
              <a:gd name="T3" fmla="*/ 912 h 2392"/>
              <a:gd name="T4" fmla="*/ 432 w 3984"/>
              <a:gd name="T5" fmla="*/ 1296 h 2392"/>
              <a:gd name="T6" fmla="*/ 864 w 3984"/>
              <a:gd name="T7" fmla="*/ 2352 h 2392"/>
              <a:gd name="T8" fmla="*/ 1296 w 3984"/>
              <a:gd name="T9" fmla="*/ 1536 h 2392"/>
              <a:gd name="T10" fmla="*/ 3120 w 3984"/>
              <a:gd name="T11" fmla="*/ 1152 h 2392"/>
              <a:gd name="T12" fmla="*/ 3984 w 3984"/>
              <a:gd name="T13" fmla="*/ 192 h 2392"/>
            </a:gdLst>
            <a:ahLst/>
            <a:cxnLst>
              <a:cxn ang="0">
                <a:pos x="T0" y="T1"/>
              </a:cxn>
              <a:cxn ang="0">
                <a:pos x="T2" y="T3"/>
              </a:cxn>
              <a:cxn ang="0">
                <a:pos x="T4" y="T5"/>
              </a:cxn>
              <a:cxn ang="0">
                <a:pos x="T6" y="T7"/>
              </a:cxn>
              <a:cxn ang="0">
                <a:pos x="T8" y="T9"/>
              </a:cxn>
              <a:cxn ang="0">
                <a:pos x="T10" y="T11"/>
              </a:cxn>
              <a:cxn ang="0">
                <a:pos x="T12" y="T13"/>
              </a:cxn>
            </a:cxnLst>
            <a:rect l="0" t="0" r="r" b="b"/>
            <a:pathLst>
              <a:path w="3984" h="2392">
                <a:moveTo>
                  <a:pt x="0" y="0"/>
                </a:moveTo>
                <a:cubicBezTo>
                  <a:pt x="36" y="348"/>
                  <a:pt x="72" y="696"/>
                  <a:pt x="144" y="912"/>
                </a:cubicBezTo>
                <a:cubicBezTo>
                  <a:pt x="216" y="1128"/>
                  <a:pt x="312" y="1056"/>
                  <a:pt x="432" y="1296"/>
                </a:cubicBezTo>
                <a:cubicBezTo>
                  <a:pt x="552" y="1536"/>
                  <a:pt x="720" y="2312"/>
                  <a:pt x="864" y="2352"/>
                </a:cubicBezTo>
                <a:cubicBezTo>
                  <a:pt x="1008" y="2392"/>
                  <a:pt x="920" y="1736"/>
                  <a:pt x="1296" y="1536"/>
                </a:cubicBezTo>
                <a:cubicBezTo>
                  <a:pt x="1672" y="1336"/>
                  <a:pt x="2672" y="1376"/>
                  <a:pt x="3120" y="1152"/>
                </a:cubicBezTo>
                <a:cubicBezTo>
                  <a:pt x="3568" y="928"/>
                  <a:pt x="3840" y="352"/>
                  <a:pt x="3984" y="192"/>
                </a:cubicBezTo>
              </a:path>
            </a:pathLst>
          </a:custGeom>
          <a:noFill/>
          <a:ln w="76200" cmpd="sng">
            <a:solidFill>
              <a:srgbClr val="FF0000"/>
            </a:solidFill>
            <a:round/>
            <a:headEnd/>
            <a:tailEnd/>
          </a:ln>
          <a:effectLst>
            <a:outerShdw blurRad="63500" dist="29783" dir="1514402"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lIns="130046" tIns="65023" rIns="130046" bIns="65023"/>
          <a:lstStyle/>
          <a:p>
            <a:endParaRPr lang="en-US">
              <a:solidFill>
                <a:srgbClr val="000000"/>
              </a:solidFill>
            </a:endParaRPr>
          </a:p>
        </p:txBody>
      </p:sp>
      <p:sp>
        <p:nvSpPr>
          <p:cNvPr id="1689604" name="Line 4"/>
          <p:cNvSpPr>
            <a:spLocks noChangeShapeType="1"/>
          </p:cNvSpPr>
          <p:nvPr/>
        </p:nvSpPr>
        <p:spPr bwMode="auto">
          <a:xfrm flipH="1" flipV="1">
            <a:off x="2239716" y="1950720"/>
            <a:ext cx="0" cy="5852160"/>
          </a:xfrm>
          <a:prstGeom prst="line">
            <a:avLst/>
          </a:prstGeom>
          <a:noFill/>
          <a:ln w="76200">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ln>
                <a:solidFill>
                  <a:srgbClr val="000000"/>
                </a:solidFill>
              </a:ln>
              <a:solidFill>
                <a:srgbClr val="000000"/>
              </a:solidFill>
            </a:endParaRPr>
          </a:p>
        </p:txBody>
      </p:sp>
      <p:sp>
        <p:nvSpPr>
          <p:cNvPr id="1689605" name="Line 5"/>
          <p:cNvSpPr>
            <a:spLocks noChangeShapeType="1"/>
          </p:cNvSpPr>
          <p:nvPr/>
        </p:nvSpPr>
        <p:spPr bwMode="auto">
          <a:xfrm flipH="1">
            <a:off x="1995876" y="6951698"/>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9606" name="Line 6"/>
          <p:cNvSpPr>
            <a:spLocks noChangeShapeType="1"/>
          </p:cNvSpPr>
          <p:nvPr/>
        </p:nvSpPr>
        <p:spPr bwMode="auto">
          <a:xfrm flipH="1">
            <a:off x="2022969" y="5310293"/>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9607" name="Line 7"/>
          <p:cNvSpPr>
            <a:spLocks noChangeShapeType="1"/>
          </p:cNvSpPr>
          <p:nvPr/>
        </p:nvSpPr>
        <p:spPr bwMode="auto">
          <a:xfrm flipH="1">
            <a:off x="2022969" y="3684693"/>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9608" name="Line 8"/>
          <p:cNvSpPr>
            <a:spLocks noChangeShapeType="1"/>
          </p:cNvSpPr>
          <p:nvPr/>
        </p:nvSpPr>
        <p:spPr bwMode="auto">
          <a:xfrm flipH="1">
            <a:off x="2022969" y="2059093"/>
            <a:ext cx="325120" cy="0"/>
          </a:xfrm>
          <a:prstGeom prst="line">
            <a:avLst/>
          </a:prstGeom>
          <a:noFill/>
          <a:ln w="28575">
            <a:solidFill>
              <a:srgbClr val="FAE232"/>
            </a:solidFill>
            <a:round/>
            <a:headEnd/>
            <a:tailEnd/>
          </a:ln>
          <a:effectLst>
            <a:outerShdw blurRad="63500" dist="1796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lIns="130046" tIns="65023" rIns="130046" bIns="65023"/>
          <a:lstStyle/>
          <a:p>
            <a:endParaRPr lang="en-US">
              <a:solidFill>
                <a:srgbClr val="000000"/>
              </a:solidFill>
            </a:endParaRPr>
          </a:p>
        </p:txBody>
      </p:sp>
      <p:sp>
        <p:nvSpPr>
          <p:cNvPr id="1689609" name="Text Box 9"/>
          <p:cNvSpPr txBox="1">
            <a:spLocks noChangeArrowheads="1"/>
          </p:cNvSpPr>
          <p:nvPr/>
        </p:nvSpPr>
        <p:spPr bwMode="auto">
          <a:xfrm>
            <a:off x="1125458" y="1733973"/>
            <a:ext cx="955129"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100</a:t>
            </a:r>
          </a:p>
        </p:txBody>
      </p:sp>
      <p:sp>
        <p:nvSpPr>
          <p:cNvPr id="1689610" name="Text Box 10"/>
          <p:cNvSpPr txBox="1">
            <a:spLocks noChangeArrowheads="1"/>
          </p:cNvSpPr>
          <p:nvPr/>
        </p:nvSpPr>
        <p:spPr bwMode="auto">
          <a:xfrm>
            <a:off x="1313123" y="3359573"/>
            <a:ext cx="724297"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90</a:t>
            </a:r>
          </a:p>
        </p:txBody>
      </p:sp>
      <p:sp>
        <p:nvSpPr>
          <p:cNvPr id="1689611" name="Text Box 11"/>
          <p:cNvSpPr txBox="1">
            <a:spLocks noChangeArrowheads="1"/>
          </p:cNvSpPr>
          <p:nvPr/>
        </p:nvSpPr>
        <p:spPr bwMode="auto">
          <a:xfrm>
            <a:off x="1313123" y="4985173"/>
            <a:ext cx="724297"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80</a:t>
            </a:r>
          </a:p>
        </p:txBody>
      </p:sp>
      <p:sp>
        <p:nvSpPr>
          <p:cNvPr id="1689612" name="Text Box 12"/>
          <p:cNvSpPr txBox="1">
            <a:spLocks noChangeArrowheads="1"/>
          </p:cNvSpPr>
          <p:nvPr/>
        </p:nvSpPr>
        <p:spPr bwMode="auto">
          <a:xfrm>
            <a:off x="1313123" y="6610773"/>
            <a:ext cx="724297" cy="685314"/>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70</a:t>
            </a:r>
          </a:p>
        </p:txBody>
      </p:sp>
      <p:sp>
        <p:nvSpPr>
          <p:cNvPr id="1689613" name="Text Box 13"/>
          <p:cNvSpPr txBox="1">
            <a:spLocks noChangeArrowheads="1"/>
          </p:cNvSpPr>
          <p:nvPr/>
        </p:nvSpPr>
        <p:spPr bwMode="auto">
          <a:xfrm rot="-5395100">
            <a:off x="-1183190" y="4528202"/>
            <a:ext cx="4238079" cy="746869"/>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lang="en-US" sz="4000">
                <a:solidFill>
                  <a:srgbClr val="000000"/>
                </a:solidFill>
                <a:latin typeface="Times New Roman" charset="0"/>
              </a:rPr>
              <a:t>% Oxygen in Brain</a:t>
            </a:r>
          </a:p>
        </p:txBody>
      </p:sp>
      <p:grpSp>
        <p:nvGrpSpPr>
          <p:cNvPr id="1689614" name="Group 14"/>
          <p:cNvGrpSpPr>
            <a:grpSpLocks/>
          </p:cNvGrpSpPr>
          <p:nvPr/>
        </p:nvGrpSpPr>
        <p:grpSpPr bwMode="auto">
          <a:xfrm>
            <a:off x="2194560" y="7570332"/>
            <a:ext cx="9726507" cy="1591733"/>
            <a:chOff x="1068" y="3593"/>
            <a:chExt cx="4308" cy="705"/>
          </a:xfrm>
        </p:grpSpPr>
        <p:sp>
          <p:nvSpPr>
            <p:cNvPr id="1689615" name="Line 15"/>
            <p:cNvSpPr>
              <a:spLocks noChangeShapeType="1"/>
            </p:cNvSpPr>
            <p:nvPr/>
          </p:nvSpPr>
          <p:spPr bwMode="auto">
            <a:xfrm>
              <a:off x="1068" y="3689"/>
              <a:ext cx="3984" cy="0"/>
            </a:xfrm>
            <a:prstGeom prst="line">
              <a:avLst/>
            </a:prstGeom>
            <a:noFill/>
            <a:ln w="76200">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ln>
                  <a:solidFill>
                    <a:srgbClr val="000000"/>
                  </a:solidFill>
                </a:ln>
                <a:solidFill>
                  <a:srgbClr val="000000"/>
                </a:solidFill>
              </a:endParaRPr>
            </a:p>
          </p:txBody>
        </p:sp>
        <p:sp>
          <p:nvSpPr>
            <p:cNvPr id="1689616" name="Line 16"/>
            <p:cNvSpPr>
              <a:spLocks noChangeShapeType="1"/>
            </p:cNvSpPr>
            <p:nvPr/>
          </p:nvSpPr>
          <p:spPr bwMode="auto">
            <a:xfrm>
              <a:off x="3276"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9617" name="Line 17"/>
            <p:cNvSpPr>
              <a:spLocks noChangeShapeType="1"/>
            </p:cNvSpPr>
            <p:nvPr/>
          </p:nvSpPr>
          <p:spPr bwMode="auto">
            <a:xfrm>
              <a:off x="4140"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9618" name="Line 18"/>
            <p:cNvSpPr>
              <a:spLocks noChangeShapeType="1"/>
            </p:cNvSpPr>
            <p:nvPr/>
          </p:nvSpPr>
          <p:spPr bwMode="auto">
            <a:xfrm>
              <a:off x="5052"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9619" name="Line 19"/>
            <p:cNvSpPr>
              <a:spLocks noChangeShapeType="1"/>
            </p:cNvSpPr>
            <p:nvPr/>
          </p:nvSpPr>
          <p:spPr bwMode="auto">
            <a:xfrm>
              <a:off x="1932" y="3593"/>
              <a:ext cx="0" cy="144"/>
            </a:xfrm>
            <a:prstGeom prst="line">
              <a:avLst/>
            </a:prstGeom>
            <a:noFill/>
            <a:ln w="28575">
              <a:solidFill>
                <a:srgbClr val="FAE232"/>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89620" name="Text Box 20"/>
            <p:cNvSpPr txBox="1">
              <a:spLocks noChangeArrowheads="1"/>
            </p:cNvSpPr>
            <p:nvPr/>
          </p:nvSpPr>
          <p:spPr bwMode="auto">
            <a:xfrm>
              <a:off x="1692" y="3737"/>
              <a:ext cx="543"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6 hrs.</a:t>
              </a:r>
            </a:p>
          </p:txBody>
        </p:sp>
        <p:sp>
          <p:nvSpPr>
            <p:cNvPr id="1689621" name="Text Box 21"/>
            <p:cNvSpPr txBox="1">
              <a:spLocks noChangeArrowheads="1"/>
            </p:cNvSpPr>
            <p:nvPr/>
          </p:nvSpPr>
          <p:spPr bwMode="auto">
            <a:xfrm>
              <a:off x="2979" y="3737"/>
              <a:ext cx="537"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1 day</a:t>
              </a:r>
            </a:p>
          </p:txBody>
        </p:sp>
        <p:sp>
          <p:nvSpPr>
            <p:cNvPr id="1689622" name="Text Box 22"/>
            <p:cNvSpPr txBox="1">
              <a:spLocks noChangeArrowheads="1"/>
            </p:cNvSpPr>
            <p:nvPr/>
          </p:nvSpPr>
          <p:spPr bwMode="auto">
            <a:xfrm>
              <a:off x="3852" y="3737"/>
              <a:ext cx="612"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2 days</a:t>
              </a:r>
            </a:p>
          </p:txBody>
        </p:sp>
        <p:sp>
          <p:nvSpPr>
            <p:cNvPr id="1689623" name="Text Box 23"/>
            <p:cNvSpPr txBox="1">
              <a:spLocks noChangeArrowheads="1"/>
            </p:cNvSpPr>
            <p:nvPr/>
          </p:nvSpPr>
          <p:spPr bwMode="auto">
            <a:xfrm>
              <a:off x="4764" y="3737"/>
              <a:ext cx="612" cy="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kumimoji="0" lang="en-US">
                  <a:solidFill>
                    <a:srgbClr val="000000"/>
                  </a:solidFill>
                  <a:latin typeface="Times New Roman" charset="0"/>
                </a:rPr>
                <a:t>3 days</a:t>
              </a:r>
            </a:p>
          </p:txBody>
        </p:sp>
        <p:sp>
          <p:nvSpPr>
            <p:cNvPr id="1689624" name="Text Box 24"/>
            <p:cNvSpPr txBox="1">
              <a:spLocks noChangeArrowheads="1"/>
            </p:cNvSpPr>
            <p:nvPr/>
          </p:nvSpPr>
          <p:spPr bwMode="auto">
            <a:xfrm>
              <a:off x="1522" y="3984"/>
              <a:ext cx="3287" cy="314"/>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4000">
                  <a:solidFill>
                    <a:srgbClr val="000000"/>
                  </a:solidFill>
                  <a:latin typeface="Times New Roman" charset="0"/>
                </a:rPr>
                <a:t>Time After Eating a High Fat Meal</a:t>
              </a:r>
            </a:p>
          </p:txBody>
        </p:sp>
      </p:grpSp>
      <p:sp>
        <p:nvSpPr>
          <p:cNvPr id="1689625" name="Text Box 25"/>
          <p:cNvSpPr txBox="1">
            <a:spLocks noChangeArrowheads="1"/>
          </p:cNvSpPr>
          <p:nvPr/>
        </p:nvSpPr>
        <p:spPr bwMode="auto">
          <a:xfrm>
            <a:off x="2006531" y="7911253"/>
            <a:ext cx="493464" cy="68531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kumimoji="0" lang="en-US">
                <a:solidFill>
                  <a:srgbClr val="000000"/>
                </a:solidFill>
                <a:latin typeface="Times New Roman" charset="0"/>
              </a:rPr>
              <a:t>0</a:t>
            </a:r>
          </a:p>
        </p:txBody>
      </p:sp>
      <p:sp>
        <p:nvSpPr>
          <p:cNvPr id="1689626" name="Text Box 26"/>
          <p:cNvSpPr txBox="1">
            <a:spLocks noChangeArrowheads="1"/>
          </p:cNvSpPr>
          <p:nvPr/>
        </p:nvSpPr>
        <p:spPr bwMode="auto">
          <a:xfrm>
            <a:off x="4402589" y="9247858"/>
            <a:ext cx="4244779" cy="485259"/>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130046" tIns="65023" rIns="130046" bIns="65023">
            <a:spAutoFit/>
          </a:bodyPr>
          <a:lstStyle/>
          <a:p>
            <a:r>
              <a:rPr lang="en-US" sz="2300">
                <a:solidFill>
                  <a:srgbClr val="000000"/>
                </a:solidFill>
                <a:latin typeface="Times New Roman" charset="0"/>
              </a:rPr>
              <a:t>Am J Physiol 198: 217-220, 1960</a:t>
            </a:r>
          </a:p>
        </p:txBody>
      </p:sp>
      <p:sp>
        <p:nvSpPr>
          <p:cNvPr id="1689627" name="WordArt 27"/>
          <p:cNvSpPr>
            <a:spLocks noChangeArrowheads="1" noChangeShapeType="1" noTextEdit="1"/>
          </p:cNvSpPr>
          <p:nvPr/>
        </p:nvSpPr>
        <p:spPr bwMode="auto">
          <a:xfrm>
            <a:off x="1192107" y="866987"/>
            <a:ext cx="10728960" cy="758613"/>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130046" tIns="65023" rIns="130046" bIns="65023" fromWordArt="1">
            <a:prstTxWarp prst="textPlain">
              <a:avLst>
                <a:gd name="adj" fmla="val 50000"/>
              </a:avLst>
            </a:prstTxWarp>
          </a:bodyPr>
          <a:lstStyle/>
          <a:p>
            <a:pPr algn="ctr"/>
            <a:r>
              <a:rPr lang="en-US" sz="5100" kern="10">
                <a:gradFill rotWithShape="0">
                  <a:gsLst>
                    <a:gs pos="0">
                      <a:srgbClr val="FFF200"/>
                    </a:gs>
                    <a:gs pos="45000">
                      <a:srgbClr val="FF7A00"/>
                    </a:gs>
                    <a:gs pos="70000">
                      <a:srgbClr val="FF0300"/>
                    </a:gs>
                    <a:gs pos="100000">
                      <a:srgbClr val="4D0808"/>
                    </a:gs>
                  </a:gsLst>
                  <a:lin ang="5400000" scaled="1"/>
                </a:gradFill>
                <a:effectLst>
                  <a:outerShdw blurRad="63500" dist="38099" dir="2700000" algn="ctr" rotWithShape="0">
                    <a:schemeClr val="bg2">
                      <a:alpha val="74998"/>
                    </a:schemeClr>
                  </a:outerShdw>
                </a:effectLst>
                <a:latin typeface="Arial Black"/>
                <a:ea typeface="Arial Black"/>
                <a:cs typeface="Arial Black"/>
              </a:rPr>
              <a:t>Brain Function and Rich Foods</a:t>
            </a:r>
          </a:p>
        </p:txBody>
      </p:sp>
      <p:sp>
        <p:nvSpPr>
          <p:cNvPr id="1689628" name="Freeform 28"/>
          <p:cNvSpPr>
            <a:spLocks/>
          </p:cNvSpPr>
          <p:nvPr/>
        </p:nvSpPr>
        <p:spPr bwMode="auto">
          <a:xfrm>
            <a:off x="6154703" y="2510649"/>
            <a:ext cx="7933831" cy="4924214"/>
          </a:xfrm>
          <a:custGeom>
            <a:avLst/>
            <a:gdLst>
              <a:gd name="T0" fmla="*/ 0 w 3514"/>
              <a:gd name="T1" fmla="*/ 1216 h 2181"/>
              <a:gd name="T2" fmla="*/ 394 w 3514"/>
              <a:gd name="T3" fmla="*/ 2160 h 2181"/>
              <a:gd name="T4" fmla="*/ 826 w 3514"/>
              <a:gd name="T5" fmla="*/ 1344 h 2181"/>
              <a:gd name="T6" fmla="*/ 2650 w 3514"/>
              <a:gd name="T7" fmla="*/ 960 h 2181"/>
              <a:gd name="T8" fmla="*/ 3514 w 3514"/>
              <a:gd name="T9" fmla="*/ 0 h 2181"/>
            </a:gdLst>
            <a:ahLst/>
            <a:cxnLst>
              <a:cxn ang="0">
                <a:pos x="T0" y="T1"/>
              </a:cxn>
              <a:cxn ang="0">
                <a:pos x="T2" y="T3"/>
              </a:cxn>
              <a:cxn ang="0">
                <a:pos x="T4" y="T5"/>
              </a:cxn>
              <a:cxn ang="0">
                <a:pos x="T6" y="T7"/>
              </a:cxn>
              <a:cxn ang="0">
                <a:pos x="T8" y="T9"/>
              </a:cxn>
            </a:cxnLst>
            <a:rect l="0" t="0" r="r" b="b"/>
            <a:pathLst>
              <a:path w="3514" h="2181">
                <a:moveTo>
                  <a:pt x="0" y="1216"/>
                </a:moveTo>
                <a:cubicBezTo>
                  <a:pt x="66" y="1375"/>
                  <a:pt x="256" y="2139"/>
                  <a:pt x="394" y="2160"/>
                </a:cubicBezTo>
                <a:cubicBezTo>
                  <a:pt x="532" y="2181"/>
                  <a:pt x="450" y="1544"/>
                  <a:pt x="826" y="1344"/>
                </a:cubicBezTo>
                <a:cubicBezTo>
                  <a:pt x="1202" y="1144"/>
                  <a:pt x="2202" y="1184"/>
                  <a:pt x="2650" y="960"/>
                </a:cubicBezTo>
                <a:cubicBezTo>
                  <a:pt x="3098" y="736"/>
                  <a:pt x="3370" y="160"/>
                  <a:pt x="3514" y="0"/>
                </a:cubicBezTo>
              </a:path>
            </a:pathLst>
          </a:custGeom>
          <a:noFill/>
          <a:ln w="76200" cmpd="sng">
            <a:solidFill>
              <a:srgbClr val="FF0000"/>
            </a:solidFill>
            <a:round/>
            <a:headEnd/>
            <a:tailEnd/>
          </a:ln>
          <a:effectLst>
            <a:outerShdw blurRad="63500" dist="29783" dir="1514402"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lIns="130046" tIns="65023" rIns="130046" bIns="65023"/>
          <a:lstStyle/>
          <a:p>
            <a:endParaRPr lang="en-US">
              <a:solidFill>
                <a:srgbClr val="000000"/>
              </a:solidFill>
            </a:endParaRPr>
          </a:p>
        </p:txBody>
      </p:sp>
      <p:sp>
        <p:nvSpPr>
          <p:cNvPr id="1689629" name="Freeform 29"/>
          <p:cNvSpPr>
            <a:spLocks/>
          </p:cNvSpPr>
          <p:nvPr/>
        </p:nvSpPr>
        <p:spPr bwMode="auto">
          <a:xfrm>
            <a:off x="8315396" y="2492587"/>
            <a:ext cx="7854808" cy="4894862"/>
          </a:xfrm>
          <a:custGeom>
            <a:avLst/>
            <a:gdLst>
              <a:gd name="T0" fmla="*/ 0 w 3479"/>
              <a:gd name="T1" fmla="*/ 1297 h 2168"/>
              <a:gd name="T2" fmla="*/ 359 w 3479"/>
              <a:gd name="T3" fmla="*/ 2160 h 2168"/>
              <a:gd name="T4" fmla="*/ 791 w 3479"/>
              <a:gd name="T5" fmla="*/ 1344 h 2168"/>
              <a:gd name="T6" fmla="*/ 2615 w 3479"/>
              <a:gd name="T7" fmla="*/ 960 h 2168"/>
              <a:gd name="T8" fmla="*/ 3479 w 3479"/>
              <a:gd name="T9" fmla="*/ 0 h 2168"/>
            </a:gdLst>
            <a:ahLst/>
            <a:cxnLst>
              <a:cxn ang="0">
                <a:pos x="T0" y="T1"/>
              </a:cxn>
              <a:cxn ang="0">
                <a:pos x="T2" y="T3"/>
              </a:cxn>
              <a:cxn ang="0">
                <a:pos x="T4" y="T5"/>
              </a:cxn>
              <a:cxn ang="0">
                <a:pos x="T6" y="T7"/>
              </a:cxn>
              <a:cxn ang="0">
                <a:pos x="T8" y="T9"/>
              </a:cxn>
            </a:cxnLst>
            <a:rect l="0" t="0" r="r" b="b"/>
            <a:pathLst>
              <a:path w="3479" h="2168">
                <a:moveTo>
                  <a:pt x="0" y="1297"/>
                </a:moveTo>
                <a:cubicBezTo>
                  <a:pt x="60" y="1442"/>
                  <a:pt x="227" y="2152"/>
                  <a:pt x="359" y="2160"/>
                </a:cubicBezTo>
                <a:cubicBezTo>
                  <a:pt x="491" y="2168"/>
                  <a:pt x="415" y="1544"/>
                  <a:pt x="791" y="1344"/>
                </a:cubicBezTo>
                <a:cubicBezTo>
                  <a:pt x="1167" y="1144"/>
                  <a:pt x="2167" y="1184"/>
                  <a:pt x="2615" y="960"/>
                </a:cubicBezTo>
                <a:cubicBezTo>
                  <a:pt x="3063" y="736"/>
                  <a:pt x="3335" y="160"/>
                  <a:pt x="3479" y="0"/>
                </a:cubicBezTo>
              </a:path>
            </a:pathLst>
          </a:custGeom>
          <a:noFill/>
          <a:ln w="76200" cmpd="sng">
            <a:solidFill>
              <a:srgbClr val="FF0000"/>
            </a:solidFill>
            <a:round/>
            <a:headEnd/>
            <a:tailEnd/>
          </a:ln>
          <a:effectLst>
            <a:outerShdw blurRad="63500" dist="29783" dir="1514402"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lIns="130046" tIns="65023" rIns="130046" bIns="65023"/>
          <a:lstStyle/>
          <a:p>
            <a:endParaRPr lang="en-US"/>
          </a:p>
        </p:txBody>
      </p:sp>
      <p:sp>
        <p:nvSpPr>
          <p:cNvPr id="1689630" name="Freeform 30"/>
          <p:cNvSpPr>
            <a:spLocks/>
          </p:cNvSpPr>
          <p:nvPr/>
        </p:nvSpPr>
        <p:spPr bwMode="auto">
          <a:xfrm>
            <a:off x="10351912" y="2492587"/>
            <a:ext cx="7854808" cy="4894862"/>
          </a:xfrm>
          <a:custGeom>
            <a:avLst/>
            <a:gdLst>
              <a:gd name="T0" fmla="*/ 0 w 3479"/>
              <a:gd name="T1" fmla="*/ 1297 h 2168"/>
              <a:gd name="T2" fmla="*/ 359 w 3479"/>
              <a:gd name="T3" fmla="*/ 2160 h 2168"/>
              <a:gd name="T4" fmla="*/ 791 w 3479"/>
              <a:gd name="T5" fmla="*/ 1344 h 2168"/>
              <a:gd name="T6" fmla="*/ 2615 w 3479"/>
              <a:gd name="T7" fmla="*/ 960 h 2168"/>
              <a:gd name="T8" fmla="*/ 3479 w 3479"/>
              <a:gd name="T9" fmla="*/ 0 h 2168"/>
            </a:gdLst>
            <a:ahLst/>
            <a:cxnLst>
              <a:cxn ang="0">
                <a:pos x="T0" y="T1"/>
              </a:cxn>
              <a:cxn ang="0">
                <a:pos x="T2" y="T3"/>
              </a:cxn>
              <a:cxn ang="0">
                <a:pos x="T4" y="T5"/>
              </a:cxn>
              <a:cxn ang="0">
                <a:pos x="T6" y="T7"/>
              </a:cxn>
              <a:cxn ang="0">
                <a:pos x="T8" y="T9"/>
              </a:cxn>
            </a:cxnLst>
            <a:rect l="0" t="0" r="r" b="b"/>
            <a:pathLst>
              <a:path w="3479" h="2168">
                <a:moveTo>
                  <a:pt x="0" y="1297"/>
                </a:moveTo>
                <a:cubicBezTo>
                  <a:pt x="60" y="1442"/>
                  <a:pt x="227" y="2152"/>
                  <a:pt x="359" y="2160"/>
                </a:cubicBezTo>
                <a:cubicBezTo>
                  <a:pt x="491" y="2168"/>
                  <a:pt x="415" y="1544"/>
                  <a:pt x="791" y="1344"/>
                </a:cubicBezTo>
                <a:cubicBezTo>
                  <a:pt x="1167" y="1144"/>
                  <a:pt x="2167" y="1184"/>
                  <a:pt x="2615" y="960"/>
                </a:cubicBezTo>
                <a:cubicBezTo>
                  <a:pt x="3063" y="736"/>
                  <a:pt x="3335" y="160"/>
                  <a:pt x="3479" y="0"/>
                </a:cubicBezTo>
              </a:path>
            </a:pathLst>
          </a:custGeom>
          <a:noFill/>
          <a:ln w="76200" cmpd="sng">
            <a:solidFill>
              <a:srgbClr val="FF0000"/>
            </a:solidFill>
            <a:round/>
            <a:headEnd/>
            <a:tailEnd/>
          </a:ln>
          <a:effectLst>
            <a:outerShdw blurRad="63500" dist="29783" dir="1514402"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lIns="130046" tIns="65023" rIns="130046" bIns="65023"/>
          <a:lstStyle/>
          <a:p>
            <a:endParaRPr lang="en-US"/>
          </a:p>
        </p:txBody>
      </p:sp>
      <p:sp>
        <p:nvSpPr>
          <p:cNvPr id="1689631" name="AutoShape 31"/>
          <p:cNvSpPr>
            <a:spLocks noChangeArrowheads="1"/>
          </p:cNvSpPr>
          <p:nvPr/>
        </p:nvSpPr>
        <p:spPr bwMode="auto">
          <a:xfrm>
            <a:off x="2275840" y="4551680"/>
            <a:ext cx="11270827" cy="1842347"/>
          </a:xfrm>
          <a:prstGeom prst="rightArrow">
            <a:avLst>
              <a:gd name="adj1" fmla="val 50000"/>
              <a:gd name="adj2" fmla="val 152941"/>
            </a:avLst>
          </a:prstGeom>
          <a:gradFill rotWithShape="0">
            <a:gsLst>
              <a:gs pos="0">
                <a:srgbClr val="4D0808"/>
              </a:gs>
              <a:gs pos="30000">
                <a:srgbClr val="FF0300"/>
              </a:gs>
              <a:gs pos="55000">
                <a:srgbClr val="FF7A00"/>
              </a:gs>
              <a:gs pos="100000">
                <a:srgbClr val="FFF200"/>
              </a:gs>
            </a:gsLst>
            <a:lin ang="0" scaled="1"/>
          </a:gradFill>
          <a:ln w="38100">
            <a:solidFill>
              <a:srgbClr val="FFFF6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algn="ctr"/>
            <a:r>
              <a:rPr lang="en-US" sz="2800">
                <a:solidFill>
                  <a:srgbClr val="000000"/>
                </a:solidFill>
                <a:effectLst>
                  <a:outerShdw blurRad="38100" dist="38100" dir="2700000" algn="tl">
                    <a:srgbClr val="000000"/>
                  </a:outerShdw>
                </a:effectLst>
              </a:rPr>
              <a:t>Some People Have </a:t>
            </a:r>
            <a:r>
              <a:rPr lang="en-US" sz="2800" b="1" i="1">
                <a:solidFill>
                  <a:srgbClr val="000000"/>
                </a:solidFill>
                <a:effectLst>
                  <a:outerShdw blurRad="38100" dist="38100" dir="2700000" algn="tl">
                    <a:srgbClr val="000000"/>
                  </a:outerShdw>
                </a:effectLst>
              </a:rPr>
              <a:t>NEVER</a:t>
            </a:r>
            <a:r>
              <a:rPr lang="en-US" sz="2800">
                <a:solidFill>
                  <a:srgbClr val="000000"/>
                </a:solidFill>
                <a:effectLst>
                  <a:outerShdw blurRad="38100" dist="38100" dir="2700000" algn="tl">
                    <a:srgbClr val="000000"/>
                  </a:outerShdw>
                </a:effectLst>
              </a:rPr>
              <a:t> had a fully functioning </a:t>
            </a:r>
            <a:r>
              <a:rPr lang="en-US" sz="2800" b="1">
                <a:solidFill>
                  <a:srgbClr val="000000"/>
                </a:solidFill>
                <a:effectLst>
                  <a:outerShdw blurRad="38100" dist="38100" dir="2700000" algn="tl">
                    <a:srgbClr val="000000"/>
                  </a:outerShdw>
                </a:effectLst>
              </a:rPr>
              <a:t>brain</a:t>
            </a:r>
            <a:r>
              <a:rPr lang="en-US" sz="2800">
                <a:solidFill>
                  <a:srgbClr val="000000"/>
                </a:solidFill>
                <a:effectLst>
                  <a:outerShdw blurRad="38100" dist="38100" dir="2700000" algn="tl">
                    <a:srgbClr val="000000"/>
                  </a:outerShdw>
                </a:effectLst>
              </a:rPr>
              <a:t>!!</a:t>
            </a:r>
          </a:p>
        </p:txBody>
      </p:sp>
    </p:spTree>
    <p:extLst>
      <p:ext uri="{BB962C8B-B14F-4D97-AF65-F5344CB8AC3E}">
        <p14:creationId xmlns:p14="http://schemas.microsoft.com/office/powerpoint/2010/main" val="4711865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9603"/>
                                        </p:tgtEl>
                                        <p:attrNameLst>
                                          <p:attrName>style.visibility</p:attrName>
                                        </p:attrNameLst>
                                      </p:cBhvr>
                                      <p:to>
                                        <p:strVal val="visible"/>
                                      </p:to>
                                    </p:set>
                                    <p:animEffect transition="in" filter="wipe(left)">
                                      <p:cBhvr>
                                        <p:cTn id="7" dur="500"/>
                                        <p:tgtEl>
                                          <p:spTgt spid="1689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9628"/>
                                        </p:tgtEl>
                                        <p:attrNameLst>
                                          <p:attrName>style.visibility</p:attrName>
                                        </p:attrNameLst>
                                      </p:cBhvr>
                                      <p:to>
                                        <p:strVal val="visible"/>
                                      </p:to>
                                    </p:set>
                                    <p:animEffect transition="in" filter="wipe(left)">
                                      <p:cBhvr>
                                        <p:cTn id="12" dur="500"/>
                                        <p:tgtEl>
                                          <p:spTgt spid="1689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9629"/>
                                        </p:tgtEl>
                                        <p:attrNameLst>
                                          <p:attrName>style.visibility</p:attrName>
                                        </p:attrNameLst>
                                      </p:cBhvr>
                                      <p:to>
                                        <p:strVal val="visible"/>
                                      </p:to>
                                    </p:set>
                                    <p:animEffect transition="in" filter="wipe(left)">
                                      <p:cBhvr>
                                        <p:cTn id="17" dur="500"/>
                                        <p:tgtEl>
                                          <p:spTgt spid="16896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9630"/>
                                        </p:tgtEl>
                                        <p:attrNameLst>
                                          <p:attrName>style.visibility</p:attrName>
                                        </p:attrNameLst>
                                      </p:cBhvr>
                                      <p:to>
                                        <p:strVal val="visible"/>
                                      </p:to>
                                    </p:set>
                                    <p:animEffect transition="in" filter="wipe(left)">
                                      <p:cBhvr>
                                        <p:cTn id="22" dur="500"/>
                                        <p:tgtEl>
                                          <p:spTgt spid="16896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1689631"/>
                                        </p:tgtEl>
                                        <p:attrNameLst>
                                          <p:attrName>style.visibility</p:attrName>
                                        </p:attrNameLst>
                                      </p:cBhvr>
                                      <p:to>
                                        <p:strVal val="visible"/>
                                      </p:to>
                                    </p:set>
                                    <p:anim calcmode="lin" valueType="num">
                                      <p:cBhvr>
                                        <p:cTn id="27" dur="500" fill="hold"/>
                                        <p:tgtEl>
                                          <p:spTgt spid="1689631"/>
                                        </p:tgtEl>
                                        <p:attrNameLst>
                                          <p:attrName>ppt_w</p:attrName>
                                        </p:attrNameLst>
                                      </p:cBhvr>
                                      <p:tavLst>
                                        <p:tav tm="0">
                                          <p:val>
                                            <p:strVal val="4*#ppt_w"/>
                                          </p:val>
                                        </p:tav>
                                        <p:tav tm="100000">
                                          <p:val>
                                            <p:strVal val="#ppt_w"/>
                                          </p:val>
                                        </p:tav>
                                      </p:tavLst>
                                    </p:anim>
                                    <p:anim calcmode="lin" valueType="num">
                                      <p:cBhvr>
                                        <p:cTn id="28" dur="500" fill="hold"/>
                                        <p:tgtEl>
                                          <p:spTgt spid="16896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03" grpId="0" animBg="1"/>
      <p:bldP spid="1689628" grpId="0" animBg="1"/>
      <p:bldP spid="1689629" grpId="0" animBg="1"/>
      <p:bldP spid="1689630" grpId="0" animBg="1"/>
      <p:bldP spid="168963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2F87-C7B2-FC42-9517-040EF0790A9A}"/>
              </a:ext>
            </a:extLst>
          </p:cNvPr>
          <p:cNvSpPr>
            <a:spLocks noGrp="1"/>
          </p:cNvSpPr>
          <p:nvPr>
            <p:ph type="title"/>
          </p:nvPr>
        </p:nvSpPr>
        <p:spPr>
          <a:xfrm>
            <a:off x="507998" y="581910"/>
            <a:ext cx="11988800" cy="1905000"/>
          </a:xfrm>
        </p:spPr>
        <p:txBody>
          <a:bodyPr>
            <a:noAutofit/>
          </a:bodyPr>
          <a:lstStyle/>
          <a:p>
            <a:r>
              <a:rPr lang="en-US" sz="4400" dirty="0"/>
              <a:t>Oxidized cholesterol as the driving force behind the development of Alzheimer's disease.</a:t>
            </a:r>
          </a:p>
        </p:txBody>
      </p:sp>
      <p:pic>
        <p:nvPicPr>
          <p:cNvPr id="5" name="Picture 4">
            <a:extLst>
              <a:ext uri="{FF2B5EF4-FFF2-40B4-BE49-F238E27FC236}">
                <a16:creationId xmlns:a16="http://schemas.microsoft.com/office/drawing/2014/main" id="{BF8629FF-558A-FD4D-BE7B-1CD0403332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76670" y="2934598"/>
            <a:ext cx="8251456" cy="5702928"/>
          </a:xfrm>
          <a:prstGeom prst="rect">
            <a:avLst/>
          </a:prstGeom>
          <a:ln w="38100">
            <a:solidFill>
              <a:schemeClr val="tx1">
                <a:lumMod val="50000"/>
              </a:schemeClr>
            </a:solidFill>
          </a:ln>
        </p:spPr>
      </p:pic>
      <p:sp>
        <p:nvSpPr>
          <p:cNvPr id="6" name="TextBox 5">
            <a:extLst>
              <a:ext uri="{FF2B5EF4-FFF2-40B4-BE49-F238E27FC236}">
                <a16:creationId xmlns:a16="http://schemas.microsoft.com/office/drawing/2014/main" id="{5BE69E3C-3FA2-2142-B54F-2E3DDA661253}"/>
              </a:ext>
            </a:extLst>
          </p:cNvPr>
          <p:cNvSpPr txBox="1"/>
          <p:nvPr/>
        </p:nvSpPr>
        <p:spPr>
          <a:xfrm>
            <a:off x="5090954" y="9404787"/>
            <a:ext cx="282288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t>Front Aging </a:t>
            </a:r>
            <a:r>
              <a:rPr lang="en-US" sz="1600" dirty="0" err="1"/>
              <a:t>Neurosci</a:t>
            </a:r>
            <a:r>
              <a:rPr lang="en-US" sz="1600" dirty="0"/>
              <a:t>. 19;7:119. </a:t>
            </a:r>
          </a:p>
        </p:txBody>
      </p:sp>
    </p:spTree>
    <p:extLst>
      <p:ext uri="{BB962C8B-B14F-4D97-AF65-F5344CB8AC3E}">
        <p14:creationId xmlns:p14="http://schemas.microsoft.com/office/powerpoint/2010/main" val="909941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dinner.jpeg" descr="dinner.jpeg"/>
          <p:cNvPicPr>
            <a:picLocks noGrp="1" noChangeAspect="1"/>
          </p:cNvPicPr>
          <p:nvPr>
            <p:ph type="pic" idx="13"/>
          </p:nvPr>
        </p:nvPicPr>
        <p:blipFill>
          <a:blip r:embed="rId3">
            <a:extLst/>
          </a:blip>
          <a:stretch>
            <a:fillRect/>
          </a:stretch>
        </p:blipFill>
        <p:spPr>
          <a:xfrm>
            <a:off x="508000" y="3090584"/>
            <a:ext cx="6814065" cy="5650429"/>
          </a:xfrm>
          <a:prstGeom prst="rect">
            <a:avLst/>
          </a:prstGeom>
        </p:spPr>
      </p:pic>
      <p:sp>
        <p:nvSpPr>
          <p:cNvPr id="392" name="Snacking: Don’t eat between meals; the pleasure of doing so will eventually be forgotten."/>
          <p:cNvSpPr txBox="1">
            <a:spLocks noGrp="1"/>
          </p:cNvSpPr>
          <p:nvPr>
            <p:ph type="title"/>
          </p:nvPr>
        </p:nvSpPr>
        <p:spPr>
          <a:prstGeom prst="rect">
            <a:avLst/>
          </a:prstGeom>
        </p:spPr>
        <p:txBody>
          <a:bodyPr/>
          <a:lstStyle/>
          <a:p>
            <a:pPr defTabSz="379729">
              <a:defRPr sz="4100" b="1"/>
            </a:pPr>
            <a:r>
              <a:t>Snacking</a:t>
            </a:r>
            <a:r>
              <a:rPr b="0"/>
              <a:t>: Don’t Eat Between Meals; The Pleasure Of Doing So Will Eventually Be Forgotten. </a:t>
            </a:r>
          </a:p>
        </p:txBody>
      </p:sp>
      <p:sp>
        <p:nvSpPr>
          <p:cNvPr id="393" name="If you maintain a regular meal schedule of two or three daily meals with no snacking between it has an anti-ageing effect on your brain."/>
          <p:cNvSpPr txBox="1">
            <a:spLocks noGrp="1"/>
          </p:cNvSpPr>
          <p:nvPr>
            <p:ph type="body" sz="half" idx="1"/>
          </p:nvPr>
        </p:nvSpPr>
        <p:spPr>
          <a:xfrm>
            <a:off x="7413159" y="3133722"/>
            <a:ext cx="5083642" cy="5524503"/>
          </a:xfrm>
          <a:prstGeom prst="rect">
            <a:avLst/>
          </a:prstGeom>
        </p:spPr>
        <p:txBody>
          <a:bodyPr/>
          <a:lstStyle>
            <a:lvl1pPr marL="368299" indent="-368299">
              <a:buBlip>
                <a:blip r:embed="rId4"/>
              </a:buBlip>
              <a:defRPr sz="3900"/>
            </a:lvl1pPr>
          </a:lstStyle>
          <a:p>
            <a:r>
              <a:t>If you maintain a regular meal schedule of two or three daily meals with no snacking between it has an anti-ageing effect on your brain.</a:t>
            </a:r>
          </a:p>
        </p:txBody>
      </p:sp>
      <p:sp>
        <p:nvSpPr>
          <p:cNvPr id="394" name="J Neurochem. 284(3):417"/>
          <p:cNvSpPr txBox="1"/>
          <p:nvPr/>
        </p:nvSpPr>
        <p:spPr>
          <a:xfrm>
            <a:off x="507999" y="9329697"/>
            <a:ext cx="2695229"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J Neurochem. 284(3):417</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22A428-12F3-2648-BFE9-17E3A07E7E4D}"/>
              </a:ext>
            </a:extLst>
          </p:cNvPr>
          <p:cNvSpPr>
            <a:spLocks noGrp="1"/>
          </p:cNvSpPr>
          <p:nvPr>
            <p:ph type="pic" sz="half" idx="13"/>
          </p:nvPr>
        </p:nvSpPr>
        <p:spPr/>
      </p:sp>
      <p:sp>
        <p:nvSpPr>
          <p:cNvPr id="3" name="Title 2">
            <a:extLst>
              <a:ext uri="{FF2B5EF4-FFF2-40B4-BE49-F238E27FC236}">
                <a16:creationId xmlns:a16="http://schemas.microsoft.com/office/drawing/2014/main" id="{E72A7AFB-4C75-6D49-A047-2D8F08259D79}"/>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188FB4A-45F4-7541-B840-5BA21C9A41BF}"/>
              </a:ext>
            </a:extLst>
          </p:cNvPr>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148467272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Healthy bacteria in your gut improve memory and inhibit the development of Alzheimer's disease"/>
          <p:cNvSpPr txBox="1">
            <a:spLocks noGrp="1"/>
          </p:cNvSpPr>
          <p:nvPr>
            <p:ph type="title"/>
          </p:nvPr>
        </p:nvSpPr>
        <p:spPr>
          <a:prstGeom prst="rect">
            <a:avLst/>
          </a:prstGeom>
        </p:spPr>
        <p:txBody>
          <a:bodyPr/>
          <a:lstStyle>
            <a:lvl1pPr defTabSz="379729">
              <a:defRPr sz="4000"/>
            </a:lvl1pPr>
          </a:lstStyle>
          <a:p>
            <a:pPr>
              <a:lnSpc>
                <a:spcPct val="100000"/>
              </a:lnSpc>
            </a:pPr>
            <a:r>
              <a:rPr lang="en-AU" dirty="0"/>
              <a:t>Healthy gut bacteria improve memory and inhibit the development of Alzheimer's disease</a:t>
            </a:r>
          </a:p>
        </p:txBody>
      </p:sp>
      <p:sp>
        <p:nvSpPr>
          <p:cNvPr id="408" name="Appl Physiol Nutr Metab. 43(7):718-726."/>
          <p:cNvSpPr txBox="1"/>
          <p:nvPr/>
        </p:nvSpPr>
        <p:spPr>
          <a:xfrm>
            <a:off x="493618" y="9316922"/>
            <a:ext cx="5119473"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Appl Physiol Nutr Metab. 43(7):718-726.</a:t>
            </a:r>
          </a:p>
        </p:txBody>
      </p:sp>
      <p:pic>
        <p:nvPicPr>
          <p:cNvPr id="409" name="hepatic.png" descr="hepatic.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82101" y="2578099"/>
            <a:ext cx="7993382" cy="6661150"/>
          </a:xfrm>
          <a:prstGeom prst="rect">
            <a:avLst/>
          </a:prstGeom>
          <a:ln w="12700">
            <a:miter lim="400000"/>
          </a:ln>
          <a:effectLst>
            <a:outerShdw blurRad="419100" dist="35921" dir="2700000" rotWithShape="0">
              <a:srgbClr val="808080">
                <a:alpha val="91000"/>
              </a:srgbClr>
            </a:outerShdw>
          </a:effectLst>
        </p:spPr>
      </p:pic>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8277863.jpeg" descr="8277863.jpeg"/>
          <p:cNvPicPr>
            <a:picLocks noGrp="1" noChangeAspect="1"/>
          </p:cNvPicPr>
          <p:nvPr>
            <p:ph type="pic" idx="13"/>
          </p:nvPr>
        </p:nvPicPr>
        <p:blipFill>
          <a:blip r:embed="rId3">
            <a:extLst/>
          </a:blip>
          <a:stretch>
            <a:fillRect/>
          </a:stretch>
        </p:blipFill>
        <p:spPr>
          <a:xfrm>
            <a:off x="1506705" y="2841624"/>
            <a:ext cx="9991389" cy="6140449"/>
          </a:xfrm>
          <a:prstGeom prst="rect">
            <a:avLst/>
          </a:prstGeom>
        </p:spPr>
      </p:pic>
      <p:sp>
        <p:nvSpPr>
          <p:cNvPr id="426" name="Combinations to avoid:…"/>
          <p:cNvSpPr txBox="1">
            <a:spLocks noGrp="1"/>
          </p:cNvSpPr>
          <p:nvPr>
            <p:ph type="title"/>
          </p:nvPr>
        </p:nvSpPr>
        <p:spPr>
          <a:prstGeom prst="rect">
            <a:avLst/>
          </a:prstGeom>
        </p:spPr>
        <p:txBody>
          <a:bodyPr/>
          <a:lstStyle/>
          <a:p>
            <a:pPr defTabSz="373886">
              <a:defRPr sz="4000" b="1"/>
            </a:pPr>
            <a:r>
              <a:t>Combinations To Avoid:</a:t>
            </a:r>
            <a:r>
              <a:rPr b="0"/>
              <a:t> </a:t>
            </a:r>
            <a:br>
              <a:rPr b="0"/>
            </a:br>
            <a:r>
              <a:rPr b="0"/>
              <a:t> Large varieties at any one meal. </a:t>
            </a:r>
          </a:p>
          <a:p>
            <a:pPr marL="146303" indent="-146303" defTabSz="373886">
              <a:defRPr sz="4000"/>
            </a:pPr>
            <a:r>
              <a:t> Fruits and vegetables at the same meal. </a:t>
            </a:r>
          </a:p>
        </p:txBody>
      </p:sp>
      <p:sp>
        <p:nvSpPr>
          <p:cNvPr id="427" name="Prog Food Nutr Sci. 8(1-2):77-107."/>
          <p:cNvSpPr txBox="1"/>
          <p:nvPr/>
        </p:nvSpPr>
        <p:spPr>
          <a:xfrm>
            <a:off x="507999" y="9359899"/>
            <a:ext cx="3673774"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t>Prog Food Nutr Sci. 8(1-2):77-107.</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42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o Sodium Glutamate (MSG) increases Alzheimer’s degenerative changes in your brain."/>
          <p:cNvSpPr txBox="1">
            <a:spLocks noGrp="1"/>
          </p:cNvSpPr>
          <p:nvPr>
            <p:ph type="title"/>
          </p:nvPr>
        </p:nvSpPr>
        <p:spPr>
          <a:prstGeom prst="rect">
            <a:avLst/>
          </a:prstGeom>
        </p:spPr>
        <p:txBody>
          <a:bodyPr/>
          <a:lstStyle>
            <a:lvl1pPr defTabSz="397256">
              <a:defRPr sz="4300"/>
            </a:lvl1pPr>
          </a:lstStyle>
          <a:p>
            <a:r>
              <a:rPr dirty="0"/>
              <a:t>Mono Sodium Glutamate (MSG) Increases Alzheimer’s Degenerative Changes In Your Brain.</a:t>
            </a:r>
          </a:p>
        </p:txBody>
      </p:sp>
      <p:sp>
        <p:nvSpPr>
          <p:cNvPr id="441" name="Read your Labels!"/>
          <p:cNvSpPr txBox="1">
            <a:spLocks noGrp="1"/>
          </p:cNvSpPr>
          <p:nvPr>
            <p:ph type="body" sz="half" idx="1"/>
          </p:nvPr>
        </p:nvSpPr>
        <p:spPr>
          <a:xfrm>
            <a:off x="6502400" y="2990850"/>
            <a:ext cx="5559277" cy="5524500"/>
          </a:xfrm>
          <a:prstGeom prst="rect">
            <a:avLst/>
          </a:prstGeom>
        </p:spPr>
        <p:txBody>
          <a:bodyPr/>
          <a:lstStyle>
            <a:lvl1pPr>
              <a:buBlip>
                <a:blip r:embed="rId3"/>
              </a:buBlip>
              <a:defRPr sz="5200"/>
            </a:lvl1pPr>
          </a:lstStyle>
          <a:p>
            <a:r>
              <a:t>Read your Labels!</a:t>
            </a:r>
          </a:p>
        </p:txBody>
      </p:sp>
      <p:grpSp>
        <p:nvGrpSpPr>
          <p:cNvPr id="444" name="85649068.jpg"/>
          <p:cNvGrpSpPr/>
          <p:nvPr/>
        </p:nvGrpSpPr>
        <p:grpSpPr>
          <a:xfrm>
            <a:off x="1354251" y="2883672"/>
            <a:ext cx="4047899" cy="6024605"/>
            <a:chOff x="0" y="0"/>
            <a:chExt cx="4047897" cy="6024603"/>
          </a:xfrm>
        </p:grpSpPr>
        <p:pic>
          <p:nvPicPr>
            <p:cNvPr id="442" name="85649068.jpg" descr="8564906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0" y="88899"/>
              <a:ext cx="3793897" cy="5694405"/>
            </a:xfrm>
            <a:prstGeom prst="rect">
              <a:avLst/>
            </a:prstGeom>
            <a:ln w="12700" cap="flat">
              <a:noFill/>
              <a:miter lim="400000"/>
            </a:ln>
            <a:effectLst/>
          </p:spPr>
        </p:pic>
        <p:pic>
          <p:nvPicPr>
            <p:cNvPr id="443" name="85649068.jpg" descr="85649068.jpg"/>
            <p:cNvPicPr>
              <a:picLocks noChangeAspect="1"/>
            </p:cNvPicPr>
            <p:nvPr/>
          </p:nvPicPr>
          <p:blipFill>
            <a:blip r:embed="rId5">
              <a:extLst/>
            </a:blip>
            <a:stretch>
              <a:fillRect/>
            </a:stretch>
          </p:blipFill>
          <p:spPr>
            <a:xfrm>
              <a:off x="-1" y="-1"/>
              <a:ext cx="4047899" cy="6024605"/>
            </a:xfrm>
            <a:prstGeom prst="rect">
              <a:avLst/>
            </a:prstGeom>
            <a:ln w="12700" cap="flat">
              <a:noFill/>
              <a:miter lim="400000"/>
            </a:ln>
            <a:effectLst/>
          </p:spPr>
        </p:pic>
      </p:grpSp>
      <p:sp>
        <p:nvSpPr>
          <p:cNvPr id="445" name="Neurotoxicology. 42:76-82."/>
          <p:cNvSpPr txBox="1"/>
          <p:nvPr/>
        </p:nvSpPr>
        <p:spPr>
          <a:xfrm>
            <a:off x="507999" y="9316922"/>
            <a:ext cx="3488615"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Neurotoxicology. 42:76-82.</a:t>
            </a:r>
          </a:p>
        </p:txBody>
      </p:sp>
      <p:pic>
        <p:nvPicPr>
          <p:cNvPr id="3" name="Picture 2">
            <a:extLst>
              <a:ext uri="{FF2B5EF4-FFF2-40B4-BE49-F238E27FC236}">
                <a16:creationId xmlns:a16="http://schemas.microsoft.com/office/drawing/2014/main" id="{EBC212E1-1817-9C47-AE31-503D3E3ABF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71150" y="2990850"/>
            <a:ext cx="1135955" cy="2291691"/>
          </a:xfrm>
          <a:prstGeom prst="rect">
            <a:avLst/>
          </a:prstGeom>
        </p:spPr>
      </p:pic>
      <p:pic>
        <p:nvPicPr>
          <p:cNvPr id="5" name="Picture 4">
            <a:extLst>
              <a:ext uri="{FF2B5EF4-FFF2-40B4-BE49-F238E27FC236}">
                <a16:creationId xmlns:a16="http://schemas.microsoft.com/office/drawing/2014/main" id="{ADD7663C-872C-BA40-9123-9D5C7EDBE1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75855" y="2990849"/>
            <a:ext cx="916677" cy="2291692"/>
          </a:xfrm>
          <a:prstGeom prst="rect">
            <a:avLst/>
          </a:prstGeom>
        </p:spPr>
      </p:pic>
      <p:pic>
        <p:nvPicPr>
          <p:cNvPr id="4" name="Picture 3">
            <a:extLst>
              <a:ext uri="{FF2B5EF4-FFF2-40B4-BE49-F238E27FC236}">
                <a16:creationId xmlns:a16="http://schemas.microsoft.com/office/drawing/2014/main" id="{5056E67D-408D-4B40-8280-9B8A2297D4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10312" y="6347206"/>
            <a:ext cx="1919754" cy="2667338"/>
          </a:xfrm>
          <a:prstGeom prst="rect">
            <a:avLst/>
          </a:prstGeom>
        </p:spPr>
      </p:pic>
      <p:pic>
        <p:nvPicPr>
          <p:cNvPr id="8" name="Picture 7">
            <a:extLst>
              <a:ext uri="{FF2B5EF4-FFF2-40B4-BE49-F238E27FC236}">
                <a16:creationId xmlns:a16="http://schemas.microsoft.com/office/drawing/2014/main" id="{4694DB99-D2CC-F446-BF2C-431E3D7969B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0" b="100000" l="830" r="98963">
                        <a14:foregroundMark x1="52282" y1="10333" x2="52282" y2="10333"/>
                        <a14:foregroundMark x1="46680" y1="8583" x2="46680" y2="8583"/>
                        <a14:foregroundMark x1="53527" y1="7583" x2="53527" y2="7583"/>
                        <a14:foregroundMark x1="49378" y1="6417" x2="49378" y2="6417"/>
                        <a14:foregroundMark x1="43983" y1="6583" x2="43983" y2="6583"/>
                        <a14:foregroundMark x1="38797" y1="10833" x2="38797" y2="10833"/>
                        <a14:foregroundMark x1="96058" y1="57750" x2="96058" y2="57750"/>
                        <a14:foregroundMark x1="3320" y1="77000" x2="3320" y2="77000"/>
                      </a14:backgroundRemoval>
                    </a14:imgEffect>
                  </a14:imgLayer>
                </a14:imgProps>
              </a:ext>
              <a:ext uri="{28A0092B-C50C-407E-A947-70E740481C1C}">
                <a14:useLocalDpi xmlns:a14="http://schemas.microsoft.com/office/drawing/2010/main"/>
              </a:ext>
            </a:extLst>
          </a:blip>
          <a:stretch>
            <a:fillRect/>
          </a:stretch>
        </p:blipFill>
        <p:spPr>
          <a:xfrm>
            <a:off x="7976803" y="6316960"/>
            <a:ext cx="1026294" cy="2555089"/>
          </a:xfrm>
          <a:prstGeom prst="rect">
            <a:avLst/>
          </a:prstGeom>
        </p:spPr>
      </p:pic>
      <p:pic>
        <p:nvPicPr>
          <p:cNvPr id="10" name="Picture 9">
            <a:extLst>
              <a:ext uri="{FF2B5EF4-FFF2-40B4-BE49-F238E27FC236}">
                <a16:creationId xmlns:a16="http://schemas.microsoft.com/office/drawing/2014/main" id="{ECA25E12-7A47-5648-9813-3C6FC94C49A1}"/>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0" b="100000" l="29800" r="70800"/>
                    </a14:imgEffect>
                  </a14:imgLayer>
                </a14:imgProps>
              </a:ext>
              <a:ext uri="{28A0092B-C50C-407E-A947-70E740481C1C}">
                <a14:useLocalDpi xmlns:a14="http://schemas.microsoft.com/office/drawing/2010/main"/>
              </a:ext>
            </a:extLst>
          </a:blip>
          <a:stretch>
            <a:fillRect/>
          </a:stretch>
        </p:blipFill>
        <p:spPr>
          <a:xfrm>
            <a:off x="8779956" y="6347206"/>
            <a:ext cx="2561072" cy="2561072"/>
          </a:xfrm>
          <a:prstGeom prst="rect">
            <a:avLst/>
          </a:prstGeom>
        </p:spPr>
      </p:pic>
      <p:pic>
        <p:nvPicPr>
          <p:cNvPr id="12" name="Picture 11">
            <a:extLst>
              <a:ext uri="{FF2B5EF4-FFF2-40B4-BE49-F238E27FC236}">
                <a16:creationId xmlns:a16="http://schemas.microsoft.com/office/drawing/2014/main" id="{A7A2B4D2-5391-CB49-8AF8-F4D30774797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30536" y="6887412"/>
            <a:ext cx="1798386" cy="1513642"/>
          </a:xfrm>
          <a:prstGeom prst="rect">
            <a:avLst/>
          </a:prstGeom>
        </p:spPr>
      </p:pic>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31091766.jpeg" descr="31091766.jpeg"/>
          <p:cNvPicPr>
            <a:picLocks noGrp="1" noChangeAspect="1"/>
          </p:cNvPicPr>
          <p:nvPr>
            <p:ph type="pic" idx="13"/>
          </p:nvPr>
        </p:nvPicPr>
        <p:blipFill>
          <a:blip r:embed="rId3">
            <a:extLst/>
          </a:blip>
          <a:stretch>
            <a:fillRect/>
          </a:stretch>
        </p:blipFill>
        <p:spPr>
          <a:xfrm>
            <a:off x="226650" y="2927348"/>
            <a:ext cx="7019743" cy="5854702"/>
          </a:xfrm>
          <a:prstGeom prst="rect">
            <a:avLst/>
          </a:prstGeom>
        </p:spPr>
      </p:pic>
      <p:sp>
        <p:nvSpPr>
          <p:cNvPr id="507" name="Avoid Caffeine brain!"/>
          <p:cNvSpPr txBox="1">
            <a:spLocks noGrp="1"/>
          </p:cNvSpPr>
          <p:nvPr>
            <p:ph type="title"/>
          </p:nvPr>
        </p:nvSpPr>
        <p:spPr>
          <a:prstGeom prst="rect">
            <a:avLst/>
          </a:prstGeom>
        </p:spPr>
        <p:txBody>
          <a:bodyPr/>
          <a:lstStyle/>
          <a:p>
            <a:pPr>
              <a:defRPr sz="6100"/>
            </a:pPr>
            <a:r>
              <a:t>Avoid Caffeine Brain!</a:t>
            </a:r>
          </a:p>
        </p:txBody>
      </p:sp>
      <p:sp>
        <p:nvSpPr>
          <p:cNvPr id="508" name="Caffeine Decreases mental performance.…"/>
          <p:cNvSpPr txBox="1">
            <a:spLocks noGrp="1"/>
          </p:cNvSpPr>
          <p:nvPr>
            <p:ph type="body" sz="half" idx="1"/>
          </p:nvPr>
        </p:nvSpPr>
        <p:spPr>
          <a:xfrm>
            <a:off x="7487691" y="2971800"/>
            <a:ext cx="5199610" cy="5524500"/>
          </a:xfrm>
          <a:prstGeom prst="rect">
            <a:avLst/>
          </a:prstGeom>
        </p:spPr>
        <p:txBody>
          <a:bodyPr/>
          <a:lstStyle/>
          <a:p>
            <a:pPr marL="349884" indent="-349884" defTabSz="554990">
              <a:lnSpc>
                <a:spcPct val="90000"/>
              </a:lnSpc>
              <a:spcBef>
                <a:spcPts val="3000"/>
              </a:spcBef>
              <a:buBlip>
                <a:blip r:embed="rId4"/>
              </a:buBlip>
              <a:defRPr sz="3700"/>
            </a:pPr>
            <a:r>
              <a:t>Caffeine Decreases mental performance.</a:t>
            </a:r>
          </a:p>
          <a:p>
            <a:pPr marL="349884" indent="-349884" defTabSz="554990">
              <a:lnSpc>
                <a:spcPct val="90000"/>
              </a:lnSpc>
              <a:spcBef>
                <a:spcPts val="3000"/>
              </a:spcBef>
              <a:buBlip>
                <a:blip r:embed="rId4"/>
              </a:buBlip>
              <a:defRPr sz="3700"/>
            </a:pPr>
            <a:r>
              <a:t>Does not improve alertness, merely returns addicts to baseline. </a:t>
            </a:r>
          </a:p>
          <a:p>
            <a:pPr marL="349884" indent="-349884" defTabSz="554990">
              <a:lnSpc>
                <a:spcPct val="90000"/>
              </a:lnSpc>
              <a:spcBef>
                <a:spcPts val="3000"/>
              </a:spcBef>
              <a:buBlip>
                <a:blip r:embed="rId4"/>
              </a:buBlip>
              <a:defRPr sz="3700"/>
            </a:pPr>
            <a:r>
              <a:t>Disturbs sleep and reduces the protective hormone melatonin.</a:t>
            </a:r>
          </a:p>
        </p:txBody>
      </p:sp>
      <p:sp>
        <p:nvSpPr>
          <p:cNvPr id="509" name="J Prim Prev. 37(4):345-59."/>
          <p:cNvSpPr txBox="1"/>
          <p:nvPr/>
        </p:nvSpPr>
        <p:spPr>
          <a:xfrm>
            <a:off x="507999" y="9316922"/>
            <a:ext cx="3334107"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Prim Prev. 37(4):345-59.</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0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0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5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63292088.jpg" descr="63292088.jpg"/>
          <p:cNvPicPr>
            <a:picLocks noGrp="1" noChangeAspect="1"/>
          </p:cNvPicPr>
          <p:nvPr>
            <p:ph type="pic" idx="13"/>
          </p:nvPr>
        </p:nvPicPr>
        <p:blipFill>
          <a:blip r:embed="rId3">
            <a:extLst/>
          </a:blip>
          <a:stretch>
            <a:fillRect/>
          </a:stretch>
        </p:blipFill>
        <p:spPr>
          <a:xfrm flipH="1">
            <a:off x="4314444" y="2666999"/>
            <a:ext cx="4375912" cy="6482108"/>
          </a:xfrm>
          <a:prstGeom prst="rect">
            <a:avLst/>
          </a:prstGeom>
        </p:spPr>
      </p:pic>
      <p:sp>
        <p:nvSpPr>
          <p:cNvPr id="514" name="Alcohol causes loss of important neurons and increases Alzheimer’s changes in your brain"/>
          <p:cNvSpPr txBox="1">
            <a:spLocks noGrp="1"/>
          </p:cNvSpPr>
          <p:nvPr>
            <p:ph type="title"/>
          </p:nvPr>
        </p:nvSpPr>
        <p:spPr>
          <a:prstGeom prst="rect">
            <a:avLst/>
          </a:prstGeom>
        </p:spPr>
        <p:txBody>
          <a:bodyPr/>
          <a:lstStyle>
            <a:lvl1pPr>
              <a:defRPr sz="4000"/>
            </a:lvl1pPr>
          </a:lstStyle>
          <a:p>
            <a:r>
              <a:t>Alcohol Causes Loss Of Important Neurons And Increases Alzheimer’s Changes In Your Brain</a:t>
            </a:r>
          </a:p>
        </p:txBody>
      </p:sp>
      <p:sp>
        <p:nvSpPr>
          <p:cNvPr id="515" name="Neurosci Lett. 443(2):67-71."/>
          <p:cNvSpPr txBox="1"/>
          <p:nvPr/>
        </p:nvSpPr>
        <p:spPr>
          <a:xfrm>
            <a:off x="507999" y="9342090"/>
            <a:ext cx="3587523" cy="43667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Neurosci Lett. 443(2):67-71.</a:t>
            </a:r>
          </a:p>
        </p:txBody>
      </p:sp>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age" descr="Image"/>
          <p:cNvPicPr>
            <a:picLocks noGrp="1" noChangeAspect="1"/>
          </p:cNvPicPr>
          <p:nvPr>
            <p:ph type="pic" idx="13"/>
          </p:nvPr>
        </p:nvPicPr>
        <p:blipFill>
          <a:blip r:embed="rId2">
            <a:extLst/>
          </a:blip>
          <a:stretch>
            <a:fillRect/>
          </a:stretch>
        </p:blipFill>
        <p:spPr>
          <a:xfrm>
            <a:off x="493618" y="2905898"/>
            <a:ext cx="5778503" cy="5854703"/>
          </a:xfrm>
          <a:prstGeom prst="rect">
            <a:avLst/>
          </a:prstGeom>
        </p:spPr>
      </p:pic>
      <p:sp>
        <p:nvSpPr>
          <p:cNvPr id="520" name="Forget It Not"/>
          <p:cNvSpPr txBox="1">
            <a:spLocks noGrp="1"/>
          </p:cNvSpPr>
          <p:nvPr>
            <p:ph type="title"/>
          </p:nvPr>
        </p:nvSpPr>
        <p:spPr>
          <a:prstGeom prst="rect">
            <a:avLst/>
          </a:prstGeom>
        </p:spPr>
        <p:txBody>
          <a:bodyPr/>
          <a:lstStyle>
            <a:lvl1pPr>
              <a:defRPr sz="7700"/>
            </a:lvl1pPr>
          </a:lstStyle>
          <a:p>
            <a:r>
              <a:t>Forget It Not</a:t>
            </a:r>
          </a:p>
        </p:txBody>
      </p:sp>
      <p:sp>
        <p:nvSpPr>
          <p:cNvPr id="521" name="It is not for kings, O Lemuel, it is not for kings to drink wine; nor for princes strong drink: Lest they drink, and forget the law, and pervert the judgment of any of the afflicted. Proverbs 31:4-5."/>
          <p:cNvSpPr txBox="1">
            <a:spLocks noGrp="1"/>
          </p:cNvSpPr>
          <p:nvPr>
            <p:ph type="body" sz="half" idx="1"/>
          </p:nvPr>
        </p:nvSpPr>
        <p:spPr>
          <a:xfrm>
            <a:off x="6788150" y="3092447"/>
            <a:ext cx="5727700" cy="5524503"/>
          </a:xfrm>
          <a:prstGeom prst="rect">
            <a:avLst/>
          </a:prstGeom>
        </p:spPr>
        <p:txBody>
          <a:bodyPr/>
          <a:lstStyle>
            <a:lvl1pPr marL="368299" indent="-368299">
              <a:buBlip>
                <a:blip r:embed="rId3"/>
              </a:buBlip>
              <a:defRPr sz="3800"/>
            </a:lvl1pPr>
          </a:lstStyle>
          <a:p>
            <a:r>
              <a:t>It is not for kings, O Lemuel, it is not for kings to drink wine; nor for princes strong drink: Lest they drink, and forget the law, and pervert the judgment of any of the afflicted. Proverbs 31:4-5.</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 name="17512-an-elderly-woman-washing-produce-pv.jpg"/>
          <p:cNvGrpSpPr/>
          <p:nvPr/>
        </p:nvGrpSpPr>
        <p:grpSpPr>
          <a:xfrm>
            <a:off x="1124487" y="1844629"/>
            <a:ext cx="10890086" cy="6189009"/>
            <a:chOff x="-2" y="88899"/>
            <a:chExt cx="10890084" cy="6189007"/>
          </a:xfrm>
        </p:grpSpPr>
        <p:pic>
          <p:nvPicPr>
            <p:cNvPr id="527" name="17512-an-elderly-woman-washing-produce-pv.jpg" descr="17512-an-elderly-woman-washing-produce-pv.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899"/>
              <a:ext cx="10763082" cy="5947707"/>
            </a:xfrm>
            <a:prstGeom prst="rect">
              <a:avLst/>
            </a:prstGeom>
            <a:ln w="12700" cap="flat">
              <a:noFill/>
              <a:miter lim="400000"/>
            </a:ln>
            <a:effectLst/>
          </p:spPr>
        </p:pic>
        <p:pic>
          <p:nvPicPr>
            <p:cNvPr id="528" name="17512-an-elderly-woman-washing-produce-pv.jpg" descr="17512-an-elderly-woman-washing-produce-pv.jpg"/>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2" y="88899"/>
              <a:ext cx="10890084" cy="6189007"/>
            </a:xfrm>
            <a:prstGeom prst="rect">
              <a:avLst/>
            </a:prstGeom>
          </p:spPr>
        </p:pic>
      </p:grpSp>
    </p:spTree>
    <p:extLst>
      <p:ext uri="{BB962C8B-B14F-4D97-AF65-F5344CB8AC3E}">
        <p14:creationId xmlns:p14="http://schemas.microsoft.com/office/powerpoint/2010/main" val="2928739235"/>
      </p:ext>
    </p:extLst>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32249725.jpg" descr="32249725.jpg"/>
          <p:cNvPicPr>
            <a:picLocks noGrp="1" noChangeAspect="1"/>
          </p:cNvPicPr>
          <p:nvPr>
            <p:ph type="pic" idx="13"/>
          </p:nvPr>
        </p:nvPicPr>
        <p:blipFill>
          <a:blip r:embed="rId2">
            <a:extLst/>
          </a:blip>
          <a:stretch>
            <a:fillRect/>
          </a:stretch>
        </p:blipFill>
        <p:spPr>
          <a:xfrm>
            <a:off x="493618" y="2905898"/>
            <a:ext cx="5778503" cy="5854703"/>
          </a:xfrm>
          <a:prstGeom prst="rect">
            <a:avLst/>
          </a:prstGeom>
        </p:spPr>
      </p:pic>
      <p:sp>
        <p:nvSpPr>
          <p:cNvPr id="451" name="Modern Chemical Pose A serious threat to the Brain!"/>
          <p:cNvSpPr txBox="1">
            <a:spLocks noGrp="1"/>
          </p:cNvSpPr>
          <p:nvPr>
            <p:ph type="title"/>
          </p:nvPr>
        </p:nvSpPr>
        <p:spPr>
          <a:prstGeom prst="rect">
            <a:avLst/>
          </a:prstGeom>
        </p:spPr>
        <p:txBody>
          <a:bodyPr>
            <a:normAutofit/>
          </a:bodyPr>
          <a:lstStyle/>
          <a:p>
            <a:pPr defTabSz="560830">
              <a:defRPr sz="6100"/>
            </a:pPr>
            <a:r>
              <a:rPr sz="4800" dirty="0"/>
              <a:t>Modern Chemicals Threaten Brain</a:t>
            </a:r>
            <a:r>
              <a:rPr lang="en-US" sz="4800" dirty="0"/>
              <a:t> Function</a:t>
            </a:r>
            <a:r>
              <a:rPr sz="4800" dirty="0"/>
              <a:t>!</a:t>
            </a:r>
          </a:p>
        </p:txBody>
      </p:sp>
      <p:sp>
        <p:nvSpPr>
          <p:cNvPr id="452" name="Herbicides.…"/>
          <p:cNvSpPr txBox="1">
            <a:spLocks noGrp="1"/>
          </p:cNvSpPr>
          <p:nvPr>
            <p:ph type="body" sz="half" idx="1"/>
          </p:nvPr>
        </p:nvSpPr>
        <p:spPr>
          <a:xfrm>
            <a:off x="6781800" y="2584450"/>
            <a:ext cx="5727700" cy="6623047"/>
          </a:xfrm>
          <a:prstGeom prst="rect">
            <a:avLst/>
          </a:prstGeom>
        </p:spPr>
        <p:txBody>
          <a:bodyPr/>
          <a:lstStyle/>
          <a:p>
            <a:pPr marL="327786" indent="-327786" defTabSz="519937">
              <a:lnSpc>
                <a:spcPct val="90000"/>
              </a:lnSpc>
              <a:spcBef>
                <a:spcPts val="200"/>
              </a:spcBef>
              <a:buBlip>
                <a:blip r:embed="rId3"/>
              </a:buBlip>
              <a:defRPr sz="3800"/>
            </a:pPr>
            <a:r>
              <a:t>Herbicides.</a:t>
            </a:r>
          </a:p>
          <a:p>
            <a:pPr marL="327786" indent="-327786" defTabSz="519937">
              <a:lnSpc>
                <a:spcPct val="90000"/>
              </a:lnSpc>
              <a:spcBef>
                <a:spcPts val="200"/>
              </a:spcBef>
              <a:buBlip>
                <a:blip r:embed="rId3"/>
              </a:buBlip>
              <a:defRPr sz="3800"/>
            </a:pPr>
            <a:r>
              <a:t>Pesticides.</a:t>
            </a:r>
          </a:p>
          <a:p>
            <a:pPr marL="327786" indent="-327786" defTabSz="519937">
              <a:lnSpc>
                <a:spcPct val="90000"/>
              </a:lnSpc>
              <a:spcBef>
                <a:spcPts val="200"/>
              </a:spcBef>
              <a:buBlip>
                <a:blip r:embed="rId3"/>
              </a:buBlip>
              <a:defRPr sz="3800"/>
            </a:pPr>
            <a:r>
              <a:t>Formaldehyde.</a:t>
            </a:r>
          </a:p>
          <a:p>
            <a:pPr marL="327786" indent="-327786" defTabSz="519937">
              <a:lnSpc>
                <a:spcPct val="90000"/>
              </a:lnSpc>
              <a:spcBef>
                <a:spcPts val="200"/>
              </a:spcBef>
              <a:buBlip>
                <a:blip r:embed="rId3"/>
              </a:buBlip>
              <a:defRPr sz="3800"/>
            </a:pPr>
            <a:r>
              <a:t>Arsenic.</a:t>
            </a:r>
          </a:p>
          <a:p>
            <a:pPr marL="327786" indent="-327786" defTabSz="519937">
              <a:lnSpc>
                <a:spcPct val="90000"/>
              </a:lnSpc>
              <a:spcBef>
                <a:spcPts val="200"/>
              </a:spcBef>
              <a:buBlip>
                <a:blip r:embed="rId3"/>
              </a:buBlip>
              <a:defRPr sz="3800"/>
            </a:pPr>
            <a:r>
              <a:t>Aluminium.</a:t>
            </a:r>
          </a:p>
          <a:p>
            <a:pPr marL="327786" indent="-327786" defTabSz="519937">
              <a:lnSpc>
                <a:spcPct val="90000"/>
              </a:lnSpc>
              <a:spcBef>
                <a:spcPts val="200"/>
              </a:spcBef>
              <a:buBlip>
                <a:blip r:embed="rId3"/>
              </a:buBlip>
              <a:defRPr sz="3800"/>
            </a:pPr>
            <a:r>
              <a:t>Fluoride.</a:t>
            </a:r>
          </a:p>
          <a:p>
            <a:pPr marL="327786" indent="-327786" defTabSz="519937">
              <a:lnSpc>
                <a:spcPct val="90000"/>
              </a:lnSpc>
              <a:spcBef>
                <a:spcPts val="200"/>
              </a:spcBef>
              <a:buBlip>
                <a:blip r:embed="rId3"/>
              </a:buBlip>
              <a:defRPr sz="3800"/>
            </a:pPr>
            <a:r>
              <a:t>Mercury.</a:t>
            </a:r>
          </a:p>
          <a:p>
            <a:pPr marL="327786" indent="-327786" defTabSz="519937">
              <a:lnSpc>
                <a:spcPct val="90000"/>
              </a:lnSpc>
              <a:spcBef>
                <a:spcPts val="200"/>
              </a:spcBef>
              <a:buBlip>
                <a:blip r:embed="rId3"/>
              </a:buBlip>
              <a:defRPr sz="3800"/>
            </a:pPr>
            <a:r>
              <a:t>Bromide.</a:t>
            </a:r>
          </a:p>
          <a:p>
            <a:pPr marL="327786" indent="-327786" defTabSz="519937">
              <a:lnSpc>
                <a:spcPct val="90000"/>
              </a:lnSpc>
              <a:spcBef>
                <a:spcPts val="200"/>
              </a:spcBef>
              <a:buBlip>
                <a:blip r:embed="rId3"/>
              </a:buBlip>
              <a:defRPr sz="3800"/>
            </a:pPr>
            <a:r>
              <a:t>Medications.</a:t>
            </a:r>
          </a:p>
          <a:p>
            <a:pPr marL="327786" indent="-327786" defTabSz="519937">
              <a:lnSpc>
                <a:spcPct val="90000"/>
              </a:lnSpc>
              <a:spcBef>
                <a:spcPts val="200"/>
              </a:spcBef>
              <a:buBlip>
                <a:blip r:embed="rId3"/>
              </a:buBlip>
              <a:defRPr sz="3800"/>
            </a:pPr>
            <a:r>
              <a:t>Anaesthetics.</a:t>
            </a:r>
          </a:p>
          <a:p>
            <a:pPr marL="327786" indent="-327786" defTabSz="519937">
              <a:lnSpc>
                <a:spcPct val="90000"/>
              </a:lnSpc>
              <a:spcBef>
                <a:spcPts val="200"/>
              </a:spcBef>
              <a:buBlip>
                <a:blip r:embed="rId3"/>
              </a:buBlip>
              <a:defRPr sz="3800"/>
            </a:pPr>
            <a:r>
              <a:t>Tobacco. </a:t>
            </a:r>
          </a:p>
        </p:txBody>
      </p:sp>
      <p:sp>
        <p:nvSpPr>
          <p:cNvPr id="453" name="J Hazard Mater. 339:54-62."/>
          <p:cNvSpPr txBox="1"/>
          <p:nvPr/>
        </p:nvSpPr>
        <p:spPr>
          <a:xfrm>
            <a:off x="508000" y="9316922"/>
            <a:ext cx="3509849"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Hazard Mater. 339:54-62.</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5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5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5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45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45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452">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452">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452">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452">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iterate>
                                    <p:tmAbs val="0"/>
                                  </p:iterate>
                                  <p:childTnLst>
                                    <p:set>
                                      <p:cBhvr>
                                        <p:cTn id="43" fill="hold"/>
                                        <p:tgtEl>
                                          <p:spTgt spid="452">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iterate>
                                    <p:tmAbs val="0"/>
                                  </p:iterate>
                                  <p:childTnLst>
                                    <p:set>
                                      <p:cBhvr>
                                        <p:cTn id="47" fill="hold"/>
                                        <p:tgtEl>
                                          <p:spTgt spid="45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build="p" bldLvl="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7332669.jpg" descr="7332669.jpg"/>
          <p:cNvPicPr>
            <a:picLocks noGrp="1" noChangeAspect="1"/>
          </p:cNvPicPr>
          <p:nvPr>
            <p:ph type="pic" idx="13"/>
          </p:nvPr>
        </p:nvPicPr>
        <p:blipFill>
          <a:blip r:embed="rId3">
            <a:extLst/>
          </a:blip>
          <a:stretch>
            <a:fillRect/>
          </a:stretch>
        </p:blipFill>
        <p:spPr>
          <a:xfrm>
            <a:off x="493618" y="2905898"/>
            <a:ext cx="6272410" cy="5854703"/>
          </a:xfrm>
          <a:prstGeom prst="rect">
            <a:avLst/>
          </a:prstGeom>
        </p:spPr>
      </p:pic>
      <p:sp>
        <p:nvSpPr>
          <p:cNvPr id="456" name="Putting it in Perspective!"/>
          <p:cNvSpPr txBox="1">
            <a:spLocks noGrp="1"/>
          </p:cNvSpPr>
          <p:nvPr>
            <p:ph type="title"/>
          </p:nvPr>
        </p:nvSpPr>
        <p:spPr>
          <a:prstGeom prst="rect">
            <a:avLst/>
          </a:prstGeom>
        </p:spPr>
        <p:txBody>
          <a:bodyPr/>
          <a:lstStyle/>
          <a:p>
            <a:r>
              <a:t>Putting it in Perspective!</a:t>
            </a:r>
          </a:p>
        </p:txBody>
      </p:sp>
      <p:sp>
        <p:nvSpPr>
          <p:cNvPr id="457" name="“Beef is the most dangerous food for herbicide contamination and ranks third in insecticide contamination.”"/>
          <p:cNvSpPr txBox="1">
            <a:spLocks noGrp="1"/>
          </p:cNvSpPr>
          <p:nvPr>
            <p:ph type="body" sz="half" idx="1"/>
          </p:nvPr>
        </p:nvSpPr>
        <p:spPr>
          <a:xfrm>
            <a:off x="6781800" y="3215148"/>
            <a:ext cx="5727700" cy="5251655"/>
          </a:xfrm>
          <a:prstGeom prst="rect">
            <a:avLst/>
          </a:prstGeom>
        </p:spPr>
        <p:txBody>
          <a:bodyPr/>
          <a:lstStyle>
            <a:lvl1pPr>
              <a:lnSpc>
                <a:spcPct val="90000"/>
              </a:lnSpc>
              <a:buBlip>
                <a:blip r:embed="rId4"/>
              </a:buBlip>
              <a:defRPr sz="5300"/>
            </a:lvl1pPr>
          </a:lstStyle>
          <a:p>
            <a:r>
              <a:rPr dirty="0"/>
              <a:t>“Beef is the most dangerous food for herbicide contamination and ranks third in insecticide contamination.”</a:t>
            </a:r>
          </a:p>
        </p:txBody>
      </p:sp>
      <p:sp>
        <p:nvSpPr>
          <p:cNvPr id="2" name="TextBox 1">
            <a:extLst>
              <a:ext uri="{FF2B5EF4-FFF2-40B4-BE49-F238E27FC236}">
                <a16:creationId xmlns:a16="http://schemas.microsoft.com/office/drawing/2014/main" id="{7B6BEB69-634B-114A-AFDA-BC7A0AA8B755}"/>
              </a:ext>
            </a:extLst>
          </p:cNvPr>
          <p:cNvSpPr txBox="1"/>
          <p:nvPr/>
        </p:nvSpPr>
        <p:spPr>
          <a:xfrm>
            <a:off x="493618" y="9344116"/>
            <a:ext cx="526265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t>Rifkin J. Beyond Beef: The Rise and Fall of the Cattle Culture. </a:t>
            </a:r>
          </a:p>
          <a:p>
            <a:pPr marL="0" marR="0" indent="0" algn="ctr" defTabSz="584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606060"/>
              </a:solidFill>
              <a:effectLst/>
              <a:uFillTx/>
              <a:latin typeface="Gill Sans"/>
              <a:ea typeface="Gill Sans"/>
              <a:cs typeface="Gill Sans"/>
              <a:sym typeface="Gill Sans"/>
            </a:endParaRPr>
          </a:p>
        </p:txBody>
      </p:sp>
      <p:pic>
        <p:nvPicPr>
          <p:cNvPr id="4" name="Picture 3">
            <a:extLst>
              <a:ext uri="{FF2B5EF4-FFF2-40B4-BE49-F238E27FC236}">
                <a16:creationId xmlns:a16="http://schemas.microsoft.com/office/drawing/2014/main" id="{9DCD13D5-6E65-7A45-A543-AA7440145C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24567">
            <a:off x="9976506" y="190304"/>
            <a:ext cx="1966363" cy="3022372"/>
          </a:xfrm>
          <a:prstGeom prst="rect">
            <a:avLst/>
          </a:prstGeom>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2" animBg="1" advAuto="0"/>
      <p:bldP spid="457"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001109_0549_0310_nlhs.jpeg" descr="001109_0549_0310_nlhs.jpe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432" name="mold Exposure increases your risk of dementia"/>
          <p:cNvSpPr txBox="1">
            <a:spLocks noGrp="1"/>
          </p:cNvSpPr>
          <p:nvPr>
            <p:ph type="title"/>
          </p:nvPr>
        </p:nvSpPr>
        <p:spPr>
          <a:prstGeom prst="rect">
            <a:avLst/>
          </a:prstGeom>
        </p:spPr>
        <p:txBody>
          <a:bodyPr/>
          <a:lstStyle>
            <a:lvl1pPr defTabSz="560830">
              <a:defRPr sz="6100"/>
            </a:lvl1pPr>
          </a:lstStyle>
          <a:p>
            <a:r>
              <a:t>Mold Exposure Increases Your Risk Of Dementia</a:t>
            </a:r>
          </a:p>
        </p:txBody>
      </p:sp>
      <p:grpSp>
        <p:nvGrpSpPr>
          <p:cNvPr id="435" name="38710497.jpg"/>
          <p:cNvGrpSpPr/>
          <p:nvPr/>
        </p:nvGrpSpPr>
        <p:grpSpPr>
          <a:xfrm>
            <a:off x="6622857" y="2905898"/>
            <a:ext cx="5873945" cy="5813776"/>
            <a:chOff x="0" y="0"/>
            <a:chExt cx="5873944" cy="5813774"/>
          </a:xfrm>
        </p:grpSpPr>
        <p:pic>
          <p:nvPicPr>
            <p:cNvPr id="433" name="38710497.jpg" descr="38710497.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6999" y="88899"/>
              <a:ext cx="5619946" cy="5483576"/>
            </a:xfrm>
            <a:prstGeom prst="rect">
              <a:avLst/>
            </a:prstGeom>
            <a:ln w="12700" cap="flat">
              <a:noFill/>
              <a:miter lim="400000"/>
            </a:ln>
            <a:effectLst/>
          </p:spPr>
        </p:pic>
        <p:pic>
          <p:nvPicPr>
            <p:cNvPr id="434" name="38710497.jpg" descr="38710497.jpg"/>
            <p:cNvPicPr>
              <a:picLocks noChangeAspect="1"/>
            </p:cNvPicPr>
            <p:nvPr/>
          </p:nvPicPr>
          <p:blipFill>
            <a:blip r:embed="rId5">
              <a:extLst/>
            </a:blip>
            <a:stretch>
              <a:fillRect/>
            </a:stretch>
          </p:blipFill>
          <p:spPr>
            <a:xfrm>
              <a:off x="-1" y="-1"/>
              <a:ext cx="5873946" cy="5813776"/>
            </a:xfrm>
            <a:prstGeom prst="rect">
              <a:avLst/>
            </a:prstGeom>
            <a:ln w="12700" cap="flat">
              <a:noFill/>
              <a:miter lim="400000"/>
            </a:ln>
            <a:effectLst/>
          </p:spPr>
        </p:pic>
      </p:grpSp>
      <p:sp>
        <p:nvSpPr>
          <p:cNvPr id="436" name="Mol Neurobiol. 53(4):2550-71"/>
          <p:cNvSpPr txBox="1"/>
          <p:nvPr/>
        </p:nvSpPr>
        <p:spPr>
          <a:xfrm>
            <a:off x="493619" y="9316922"/>
            <a:ext cx="3747898"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Mol Neurobiol. 53(4):2550-71</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ed wheat.jpg" descr="ed wheat.jpg"/>
          <p:cNvPicPr>
            <a:picLocks noChangeAspect="1"/>
          </p:cNvPicPr>
          <p:nvPr/>
        </p:nvPicPr>
        <p:blipFill>
          <a:blip r:embed="rId3">
            <a:extLst/>
          </a:blip>
          <a:stretch>
            <a:fillRect/>
          </a:stretch>
        </p:blipFill>
        <p:spPr>
          <a:xfrm>
            <a:off x="8763000" y="514350"/>
            <a:ext cx="3784600" cy="3149600"/>
          </a:xfrm>
          <a:prstGeom prst="rect">
            <a:avLst/>
          </a:prstGeom>
          <a:ln w="12700">
            <a:miter lim="400000"/>
          </a:ln>
        </p:spPr>
      </p:pic>
      <p:pic>
        <p:nvPicPr>
          <p:cNvPr id="462" name="intended for pleasure.jpg" descr="intended for pleasure.jpg"/>
          <p:cNvPicPr>
            <a:picLocks noChangeAspect="1"/>
          </p:cNvPicPr>
          <p:nvPr/>
        </p:nvPicPr>
        <p:blipFill>
          <a:blip r:embed="rId4">
            <a:extLst/>
          </a:blip>
          <a:stretch>
            <a:fillRect/>
          </a:stretch>
        </p:blipFill>
        <p:spPr>
          <a:xfrm>
            <a:off x="8851316" y="3771898"/>
            <a:ext cx="3645486" cy="5473702"/>
          </a:xfrm>
          <a:prstGeom prst="rect">
            <a:avLst/>
          </a:prstGeom>
          <a:ln w="12700">
            <a:miter lim="400000"/>
          </a:ln>
        </p:spPr>
      </p:pic>
      <p:sp>
        <p:nvSpPr>
          <p:cNvPr id="463" name="Hypersexuality and masturbation increase your risk of Alzheimer’s by depletion of the essential mineral zinc."/>
          <p:cNvSpPr txBox="1">
            <a:spLocks noGrp="1"/>
          </p:cNvSpPr>
          <p:nvPr>
            <p:ph type="body" idx="4294967295"/>
          </p:nvPr>
        </p:nvSpPr>
        <p:spPr>
          <a:xfrm>
            <a:off x="254000" y="514350"/>
            <a:ext cx="8267700" cy="8248650"/>
          </a:xfrm>
          <a:prstGeom prst="rect">
            <a:avLst/>
          </a:prstGeom>
        </p:spPr>
        <p:txBody>
          <a:bodyPr/>
          <a:lstStyle>
            <a:lvl1pPr marL="419098" indent="-419098">
              <a:lnSpc>
                <a:spcPct val="150000"/>
              </a:lnSpc>
              <a:buBlip>
                <a:blip r:embed="rId5"/>
              </a:buBlip>
              <a:defRPr sz="6200"/>
            </a:lvl1pPr>
          </a:lstStyle>
          <a:p>
            <a:r>
              <a:t>Hypersexuality and masturbation increase your risk of Alzheimer’s by depletion of the essential mineral zinc. </a:t>
            </a:r>
          </a:p>
        </p:txBody>
      </p:sp>
      <p:sp>
        <p:nvSpPr>
          <p:cNvPr id="464" name="Biofactors. 38(2):107-13."/>
          <p:cNvSpPr txBox="1"/>
          <p:nvPr/>
        </p:nvSpPr>
        <p:spPr>
          <a:xfrm>
            <a:off x="507999" y="9354311"/>
            <a:ext cx="2918461" cy="3992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2000">
                <a:solidFill>
                  <a:srgbClr val="000000"/>
                </a:solidFill>
                <a:latin typeface="+mj-lt"/>
                <a:ea typeface="+mj-ea"/>
                <a:cs typeface="+mj-cs"/>
                <a:sym typeface="Helvetica Neue"/>
              </a:defRPr>
            </a:lvl1pPr>
          </a:lstStyle>
          <a:p>
            <a:r>
              <a:t>Biofactors. 38(2):107-13.</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Dementia risk increases with either lack of sleep or with too much sleep."/>
          <p:cNvSpPr txBox="1">
            <a:spLocks noGrp="1"/>
          </p:cNvSpPr>
          <p:nvPr>
            <p:ph type="title"/>
          </p:nvPr>
        </p:nvSpPr>
        <p:spPr>
          <a:prstGeom prst="rect">
            <a:avLst/>
          </a:prstGeom>
        </p:spPr>
        <p:txBody>
          <a:bodyPr/>
          <a:lstStyle>
            <a:lvl1pPr defTabSz="502412">
              <a:defRPr sz="4900"/>
            </a:lvl1pPr>
          </a:lstStyle>
          <a:p>
            <a:r>
              <a:t>Dementia Risk Increases With Either Lack Of Sleep Or With Too Much Sleep. </a:t>
            </a:r>
          </a:p>
        </p:txBody>
      </p:sp>
      <p:sp>
        <p:nvSpPr>
          <p:cNvPr id="469" name="Regularity in bedtime improves your memory.…"/>
          <p:cNvSpPr txBox="1">
            <a:spLocks noGrp="1"/>
          </p:cNvSpPr>
          <p:nvPr>
            <p:ph type="body" sz="half" idx="1"/>
          </p:nvPr>
        </p:nvSpPr>
        <p:spPr>
          <a:xfrm>
            <a:off x="7599336" y="2745818"/>
            <a:ext cx="5121912" cy="5023274"/>
          </a:xfrm>
          <a:prstGeom prst="rect">
            <a:avLst/>
          </a:prstGeom>
          <a:solidFill>
            <a:srgbClr val="FFFFFF"/>
          </a:solidFill>
          <a:ln w="38100">
            <a:solidFill>
              <a:srgbClr val="6F6A5A"/>
            </a:solidFill>
          </a:ln>
        </p:spPr>
        <p:txBody>
          <a:bodyPr/>
          <a:lstStyle/>
          <a:p>
            <a:pPr marL="368299" indent="-368299">
              <a:buBlip>
                <a:blip r:embed="rId3"/>
              </a:buBlip>
              <a:defRPr sz="4600" b="1">
                <a:solidFill>
                  <a:srgbClr val="000000"/>
                </a:solidFill>
              </a:defRPr>
            </a:pPr>
            <a:r>
              <a:rPr dirty="0"/>
              <a:t>Regularity</a:t>
            </a:r>
            <a:r>
              <a:rPr b="0" dirty="0">
                <a:solidFill>
                  <a:srgbClr val="606060"/>
                </a:solidFill>
              </a:rPr>
              <a:t> in bedtime improves your memory.</a:t>
            </a:r>
          </a:p>
          <a:p>
            <a:pPr marL="368299" indent="-368299">
              <a:buBlip>
                <a:blip r:embed="rId3"/>
              </a:buBlip>
              <a:defRPr sz="4600"/>
            </a:pPr>
            <a:r>
              <a:rPr dirty="0"/>
              <a:t>Best time for sleep: </a:t>
            </a:r>
            <a:r>
              <a:rPr dirty="0">
                <a:solidFill>
                  <a:srgbClr val="000000"/>
                </a:solidFill>
              </a:rPr>
              <a:t>9pm to 5am. </a:t>
            </a:r>
          </a:p>
        </p:txBody>
      </p:sp>
      <p:sp>
        <p:nvSpPr>
          <p:cNvPr id="470" name="J Am Geriatr Soc. 2018 Jun 6."/>
          <p:cNvSpPr txBox="1"/>
          <p:nvPr/>
        </p:nvSpPr>
        <p:spPr>
          <a:xfrm>
            <a:off x="493618" y="9283699"/>
            <a:ext cx="3872231" cy="43667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Am Geriatr Soc. 2018 Jun 6.</a:t>
            </a:r>
          </a:p>
        </p:txBody>
      </p:sp>
      <p:sp>
        <p:nvSpPr>
          <p:cNvPr id="471" name="Rectangle"/>
          <p:cNvSpPr/>
          <p:nvPr/>
        </p:nvSpPr>
        <p:spPr>
          <a:xfrm>
            <a:off x="3565037" y="4121989"/>
            <a:ext cx="1519162" cy="3594102"/>
          </a:xfrm>
          <a:prstGeom prst="rect">
            <a:avLst/>
          </a:prstGeom>
          <a:solidFill>
            <a:srgbClr val="FFD479"/>
          </a:solidFill>
          <a:ln w="12700">
            <a:solidFill>
              <a:srgbClr val="FF9300"/>
            </a:solidFill>
            <a:miter lim="400000"/>
          </a:ln>
        </p:spPr>
        <p:txBody>
          <a:bodyPr lIns="50800" tIns="50800" rIns="50800" bIns="50800" anchor="ctr"/>
          <a:lstStyle/>
          <a:p>
            <a:pPr>
              <a:defRPr sz="3000">
                <a:solidFill>
                  <a:srgbClr val="FFFFFF"/>
                </a:solidFill>
                <a:effectLst>
                  <a:outerShdw blurRad="25400" dist="12700" dir="5400000" rotWithShape="0">
                    <a:srgbClr val="000000">
                      <a:alpha val="50000"/>
                    </a:srgbClr>
                  </a:outerShdw>
                </a:effectLst>
              </a:defRPr>
            </a:pPr>
            <a:endParaRPr/>
          </a:p>
        </p:txBody>
      </p:sp>
      <p:sp>
        <p:nvSpPr>
          <p:cNvPr id="472" name="Rectangle"/>
          <p:cNvSpPr/>
          <p:nvPr/>
        </p:nvSpPr>
        <p:spPr>
          <a:xfrm>
            <a:off x="1639934" y="2908300"/>
            <a:ext cx="1519163" cy="4797291"/>
          </a:xfrm>
          <a:prstGeom prst="rect">
            <a:avLst/>
          </a:prstGeom>
          <a:solidFill>
            <a:srgbClr val="FF9300"/>
          </a:solidFill>
          <a:ln w="12700">
            <a:solidFill>
              <a:srgbClr val="C00000"/>
            </a:solidFill>
            <a:miter lim="400000"/>
          </a:ln>
        </p:spPr>
        <p:txBody>
          <a:bodyPr lIns="50800" tIns="50800" rIns="50800" bIns="50800" anchor="ctr"/>
          <a:lstStyle/>
          <a:p>
            <a:pPr>
              <a:defRPr sz="3000">
                <a:solidFill>
                  <a:srgbClr val="FFFFFF"/>
                </a:solidFill>
                <a:effectLst>
                  <a:outerShdw blurRad="25400" dist="12700" dir="5400000" rotWithShape="0">
                    <a:srgbClr val="000000">
                      <a:alpha val="50000"/>
                    </a:srgbClr>
                  </a:outerShdw>
                </a:effectLst>
              </a:defRPr>
            </a:pPr>
            <a:endParaRPr/>
          </a:p>
        </p:txBody>
      </p:sp>
      <p:sp>
        <p:nvSpPr>
          <p:cNvPr id="473" name="Too Short"/>
          <p:cNvSpPr txBox="1"/>
          <p:nvPr/>
        </p:nvSpPr>
        <p:spPr>
          <a:xfrm>
            <a:off x="1316582" y="7886729"/>
            <a:ext cx="2064867" cy="546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100">
                <a:solidFill>
                  <a:srgbClr val="4B395A"/>
                </a:solidFill>
              </a:defRPr>
            </a:lvl1pPr>
          </a:lstStyle>
          <a:p>
            <a:r>
              <a:t>Too Short</a:t>
            </a:r>
          </a:p>
        </p:txBody>
      </p:sp>
      <p:sp>
        <p:nvSpPr>
          <p:cNvPr id="474" name="Too Long"/>
          <p:cNvSpPr txBox="1"/>
          <p:nvPr/>
        </p:nvSpPr>
        <p:spPr>
          <a:xfrm>
            <a:off x="3330947" y="7886729"/>
            <a:ext cx="1928275" cy="546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100">
                <a:solidFill>
                  <a:srgbClr val="4B395A"/>
                </a:solidFill>
              </a:defRPr>
            </a:lvl1pPr>
          </a:lstStyle>
          <a:p>
            <a:r>
              <a:t>Too Long</a:t>
            </a:r>
          </a:p>
        </p:txBody>
      </p:sp>
      <p:sp>
        <p:nvSpPr>
          <p:cNvPr id="475" name="Sleep Duration"/>
          <p:cNvSpPr txBox="1"/>
          <p:nvPr/>
        </p:nvSpPr>
        <p:spPr>
          <a:xfrm>
            <a:off x="1437695" y="8424766"/>
            <a:ext cx="3837305"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000">
                <a:solidFill>
                  <a:srgbClr val="000000"/>
                </a:solidFill>
              </a:defRPr>
            </a:lvl1pPr>
          </a:lstStyle>
          <a:p>
            <a:r>
              <a:t>Sleep Duration</a:t>
            </a:r>
          </a:p>
        </p:txBody>
      </p:sp>
      <p:sp>
        <p:nvSpPr>
          <p:cNvPr id="476" name="164%"/>
          <p:cNvSpPr txBox="1"/>
          <p:nvPr/>
        </p:nvSpPr>
        <p:spPr>
          <a:xfrm>
            <a:off x="1736187" y="3139579"/>
            <a:ext cx="1326658"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164%</a:t>
            </a:r>
          </a:p>
        </p:txBody>
      </p:sp>
      <p:sp>
        <p:nvSpPr>
          <p:cNvPr id="477" name="123%"/>
          <p:cNvSpPr txBox="1"/>
          <p:nvPr/>
        </p:nvSpPr>
        <p:spPr>
          <a:xfrm>
            <a:off x="3661290" y="4256043"/>
            <a:ext cx="1326656"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123%</a:t>
            </a:r>
          </a:p>
        </p:txBody>
      </p:sp>
      <p:sp>
        <p:nvSpPr>
          <p:cNvPr id="478" name="Risk Of Dementia"/>
          <p:cNvSpPr txBox="1"/>
          <p:nvPr/>
        </p:nvSpPr>
        <p:spPr>
          <a:xfrm rot="16200000">
            <a:off x="-1232450" y="5264137"/>
            <a:ext cx="4729839"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Risk Of Dementia</a:t>
            </a:r>
          </a:p>
        </p:txBody>
      </p:sp>
      <p:sp>
        <p:nvSpPr>
          <p:cNvPr id="479" name="Line"/>
          <p:cNvSpPr/>
          <p:nvPr/>
        </p:nvSpPr>
        <p:spPr>
          <a:xfrm>
            <a:off x="1158049" y="7716090"/>
            <a:ext cx="6274069" cy="2"/>
          </a:xfrm>
          <a:prstGeom prst="line">
            <a:avLst/>
          </a:prstGeom>
          <a:ln w="38100">
            <a:solidFill>
              <a:srgbClr val="6F6A5A"/>
            </a:solidFill>
            <a:miter lim="400000"/>
          </a:ln>
        </p:spPr>
        <p:txBody>
          <a:bodyPr lIns="45718" tIns="45718" rIns="45718" bIns="45718"/>
          <a:lstStyle/>
          <a:p>
            <a:endParaRPr/>
          </a:p>
        </p:txBody>
      </p:sp>
      <p:sp>
        <p:nvSpPr>
          <p:cNvPr id="480" name="Sleeping Pills"/>
          <p:cNvSpPr txBox="1"/>
          <p:nvPr/>
        </p:nvSpPr>
        <p:spPr>
          <a:xfrm>
            <a:off x="5196020" y="7877106"/>
            <a:ext cx="1928275" cy="990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100">
                <a:solidFill>
                  <a:srgbClr val="000000"/>
                </a:solidFill>
              </a:defRPr>
            </a:lvl1pPr>
          </a:lstStyle>
          <a:p>
            <a:r>
              <a:t>Sleeping Pills</a:t>
            </a:r>
          </a:p>
        </p:txBody>
      </p:sp>
      <p:sp>
        <p:nvSpPr>
          <p:cNvPr id="481" name="Rectangle"/>
          <p:cNvSpPr/>
          <p:nvPr/>
        </p:nvSpPr>
        <p:spPr>
          <a:xfrm>
            <a:off x="5477440" y="5766639"/>
            <a:ext cx="1519162" cy="1930402"/>
          </a:xfrm>
          <a:prstGeom prst="rect">
            <a:avLst/>
          </a:prstGeom>
          <a:solidFill>
            <a:srgbClr val="FFED11"/>
          </a:solidFill>
          <a:ln w="12700">
            <a:solidFill>
              <a:srgbClr val="FFC000"/>
            </a:solidFill>
            <a:miter lim="400000"/>
          </a:ln>
        </p:spPr>
        <p:txBody>
          <a:bodyPr lIns="50800" tIns="50800" rIns="50800" bIns="50800" anchor="ctr"/>
          <a:lstStyle/>
          <a:p>
            <a:pPr>
              <a:defRPr sz="3000">
                <a:solidFill>
                  <a:srgbClr val="FFFFFF"/>
                </a:solidFill>
                <a:effectLst>
                  <a:outerShdw blurRad="25400" dist="12700" dir="5400000" rotWithShape="0">
                    <a:srgbClr val="000000">
                      <a:alpha val="50000"/>
                    </a:srgbClr>
                  </a:outerShdw>
                </a:effectLst>
              </a:defRPr>
            </a:pPr>
            <a:endParaRPr>
              <a:solidFill>
                <a:srgbClr val="FFFF00"/>
              </a:solidFill>
            </a:endParaRPr>
          </a:p>
        </p:txBody>
      </p:sp>
      <p:sp>
        <p:nvSpPr>
          <p:cNvPr id="482" name="66%"/>
          <p:cNvSpPr txBox="1"/>
          <p:nvPr/>
        </p:nvSpPr>
        <p:spPr>
          <a:xfrm>
            <a:off x="5606446" y="5900693"/>
            <a:ext cx="1326656" cy="62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66%</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31088310.jpeg" descr="31088310.jpe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487" name="Alzheimer’s risk rises when your Melatonin levels fall."/>
          <p:cNvSpPr txBox="1">
            <a:spLocks noGrp="1"/>
          </p:cNvSpPr>
          <p:nvPr>
            <p:ph type="title"/>
          </p:nvPr>
        </p:nvSpPr>
        <p:spPr>
          <a:prstGeom prst="rect">
            <a:avLst/>
          </a:prstGeom>
        </p:spPr>
        <p:txBody>
          <a:bodyPr/>
          <a:lstStyle>
            <a:lvl1pPr defTabSz="560830">
              <a:defRPr sz="6100"/>
            </a:lvl1pPr>
          </a:lstStyle>
          <a:p>
            <a:r>
              <a:t>Alzheimer’s Risk Rises When Your Melatonin Levels Fall.</a:t>
            </a:r>
          </a:p>
        </p:txBody>
      </p:sp>
      <p:sp>
        <p:nvSpPr>
          <p:cNvPr id="488" name="Late bedtime, after 9:30pm.…"/>
          <p:cNvSpPr txBox="1">
            <a:spLocks noGrp="1"/>
          </p:cNvSpPr>
          <p:nvPr>
            <p:ph type="body" sz="half" idx="1"/>
          </p:nvPr>
        </p:nvSpPr>
        <p:spPr>
          <a:prstGeom prst="rect">
            <a:avLst/>
          </a:prstGeom>
        </p:spPr>
        <p:txBody>
          <a:bodyPr/>
          <a:lstStyle/>
          <a:p>
            <a:pPr>
              <a:buBlip>
                <a:blip r:embed="rId4"/>
              </a:buBlip>
              <a:defRPr sz="3200">
                <a:solidFill>
                  <a:srgbClr val="000000"/>
                </a:solidFill>
              </a:defRPr>
            </a:pPr>
            <a:r>
              <a:t>Late bedtime, after 9:30pm. </a:t>
            </a:r>
          </a:p>
          <a:p>
            <a:pPr>
              <a:buBlip>
                <a:blip r:embed="rId4"/>
              </a:buBlip>
              <a:defRPr sz="3200">
                <a:solidFill>
                  <a:srgbClr val="000000"/>
                </a:solidFill>
              </a:defRPr>
            </a:pPr>
            <a:r>
              <a:t>Irregular eating and sleeping schedule, such as shift work. </a:t>
            </a:r>
          </a:p>
          <a:p>
            <a:pPr>
              <a:buBlip>
                <a:blip r:embed="rId4"/>
              </a:buBlip>
              <a:defRPr sz="3200">
                <a:solidFill>
                  <a:srgbClr val="000000"/>
                </a:solidFill>
              </a:defRPr>
            </a:pPr>
            <a:r>
              <a:t>Artificial lighting after sundown, night lights, illuminated clocks.</a:t>
            </a:r>
          </a:p>
          <a:p>
            <a:pPr>
              <a:buBlip>
                <a:blip r:embed="rId4"/>
              </a:buBlip>
              <a:defRPr sz="3200">
                <a:solidFill>
                  <a:srgbClr val="000000"/>
                </a:solidFill>
              </a:defRPr>
            </a:pPr>
            <a:r>
              <a:t>Blue/white light in the evening (TV, computer, smart phone).</a:t>
            </a:r>
          </a:p>
        </p:txBody>
      </p:sp>
      <p:sp>
        <p:nvSpPr>
          <p:cNvPr id="489" name="Biofactors. 43(4):593-611."/>
          <p:cNvSpPr txBox="1"/>
          <p:nvPr/>
        </p:nvSpPr>
        <p:spPr>
          <a:xfrm>
            <a:off x="507999" y="9316922"/>
            <a:ext cx="3354224"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Biofactors. 43(4):593-611.</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8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88">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88">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4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 descr="Image"/>
          <p:cNvPicPr>
            <a:picLocks noGrp="1" noChangeAspect="1"/>
          </p:cNvPicPr>
          <p:nvPr>
            <p:ph type="pic" idx="13"/>
          </p:nvPr>
        </p:nvPicPr>
        <p:blipFill>
          <a:blip r:embed="rId3">
            <a:extLst/>
          </a:blip>
          <a:stretch>
            <a:fillRect/>
          </a:stretch>
        </p:blipFill>
        <p:spPr>
          <a:xfrm>
            <a:off x="508000" y="2971800"/>
            <a:ext cx="7270346" cy="5854700"/>
          </a:xfrm>
          <a:prstGeom prst="rect">
            <a:avLst/>
          </a:prstGeom>
        </p:spPr>
      </p:pic>
      <p:sp>
        <p:nvSpPr>
          <p:cNvPr id="494" name="every hour per day spent in media entertainment increases your Alzheimer’s risk by 30%."/>
          <p:cNvSpPr txBox="1">
            <a:spLocks noGrp="1"/>
          </p:cNvSpPr>
          <p:nvPr>
            <p:ph type="title"/>
          </p:nvPr>
        </p:nvSpPr>
        <p:spPr>
          <a:prstGeom prst="rect">
            <a:avLst/>
          </a:prstGeom>
        </p:spPr>
        <p:txBody>
          <a:bodyPr/>
          <a:lstStyle>
            <a:lvl1pPr defTabSz="385572">
              <a:defRPr sz="4000"/>
            </a:lvl1pPr>
          </a:lstStyle>
          <a:p>
            <a:r>
              <a:t>Every Hour Per Day Spent In Media Entertainment Increases Your Alzheimer’s Risk By 30%.</a:t>
            </a:r>
          </a:p>
        </p:txBody>
      </p:sp>
      <p:sp>
        <p:nvSpPr>
          <p:cNvPr id="495" name="Television.…"/>
          <p:cNvSpPr txBox="1">
            <a:spLocks noGrp="1"/>
          </p:cNvSpPr>
          <p:nvPr>
            <p:ph type="body" sz="quarter" idx="1"/>
          </p:nvPr>
        </p:nvSpPr>
        <p:spPr>
          <a:xfrm>
            <a:off x="7937526" y="2971800"/>
            <a:ext cx="4571976" cy="5524500"/>
          </a:xfrm>
          <a:prstGeom prst="rect">
            <a:avLst/>
          </a:prstGeom>
        </p:spPr>
        <p:txBody>
          <a:bodyPr/>
          <a:lstStyle/>
          <a:p>
            <a:pPr marL="346202" indent="-346202" defTabSz="549148">
              <a:spcBef>
                <a:spcPts val="3000"/>
              </a:spcBef>
              <a:buBlip>
                <a:blip r:embed="rId4"/>
              </a:buBlip>
              <a:defRPr sz="4500"/>
            </a:pPr>
            <a:r>
              <a:t>Television.</a:t>
            </a:r>
          </a:p>
          <a:p>
            <a:pPr marL="346202" indent="-346202" defTabSz="549148">
              <a:spcBef>
                <a:spcPts val="3000"/>
              </a:spcBef>
              <a:buBlip>
                <a:blip r:embed="rId4"/>
              </a:buBlip>
              <a:defRPr sz="4500"/>
            </a:pPr>
            <a:r>
              <a:t>Movies.</a:t>
            </a:r>
          </a:p>
          <a:p>
            <a:pPr marL="346202" indent="-346202" defTabSz="549148">
              <a:spcBef>
                <a:spcPts val="3000"/>
              </a:spcBef>
              <a:buBlip>
                <a:blip r:embed="rId4"/>
              </a:buBlip>
              <a:defRPr sz="4500"/>
            </a:pPr>
            <a:r>
              <a:t>Youtube.</a:t>
            </a:r>
          </a:p>
          <a:p>
            <a:pPr marL="346202" indent="-346202" defTabSz="549148">
              <a:spcBef>
                <a:spcPts val="3000"/>
              </a:spcBef>
              <a:buBlip>
                <a:blip r:embed="rId4"/>
              </a:buBlip>
              <a:defRPr sz="4500"/>
            </a:pPr>
            <a:r>
              <a:t>Video games.</a:t>
            </a:r>
          </a:p>
          <a:p>
            <a:pPr marL="346202" indent="-346202" defTabSz="549148">
              <a:spcBef>
                <a:spcPts val="3000"/>
              </a:spcBef>
              <a:buBlip>
                <a:blip r:embed="rId4"/>
              </a:buBlip>
              <a:defRPr sz="4500"/>
            </a:pPr>
            <a:r>
              <a:t>Computer time. </a:t>
            </a:r>
          </a:p>
        </p:txBody>
      </p:sp>
      <p:sp>
        <p:nvSpPr>
          <p:cNvPr id="496" name="Brain Cogn. 58(2):157-65."/>
          <p:cNvSpPr txBox="1"/>
          <p:nvPr/>
        </p:nvSpPr>
        <p:spPr>
          <a:xfrm>
            <a:off x="507999" y="9245597"/>
            <a:ext cx="3328519" cy="43667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Brain Cogn. 58(2):157-65.</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34674325.jpg" descr="34674325.jpg"/>
          <p:cNvPicPr>
            <a:picLocks noGrp="1" noChangeAspect="1"/>
          </p:cNvPicPr>
          <p:nvPr>
            <p:ph type="pic" idx="13"/>
          </p:nvPr>
        </p:nvPicPr>
        <p:blipFill>
          <a:blip r:embed="rId3">
            <a:extLst/>
          </a:blip>
          <a:stretch>
            <a:fillRect/>
          </a:stretch>
        </p:blipFill>
        <p:spPr>
          <a:xfrm>
            <a:off x="2477202" y="3147136"/>
            <a:ext cx="8050398" cy="5524552"/>
          </a:xfrm>
          <a:prstGeom prst="rect">
            <a:avLst/>
          </a:prstGeom>
        </p:spPr>
      </p:pic>
      <p:sp>
        <p:nvSpPr>
          <p:cNvPr id="501" name="Electromagnetic Fields (EMF) increase your risk of Alzheimer’s."/>
          <p:cNvSpPr txBox="1">
            <a:spLocks noGrp="1"/>
          </p:cNvSpPr>
          <p:nvPr>
            <p:ph type="title"/>
          </p:nvPr>
        </p:nvSpPr>
        <p:spPr>
          <a:prstGeom prst="rect">
            <a:avLst/>
          </a:prstGeom>
        </p:spPr>
        <p:txBody>
          <a:bodyPr/>
          <a:lstStyle>
            <a:lvl1pPr defTabSz="566673">
              <a:defRPr sz="6100"/>
            </a:lvl1pPr>
          </a:lstStyle>
          <a:p>
            <a:r>
              <a:t>Electromagnetic Fields (EMF) Increase Your Risk Of Alzheimer’s.</a:t>
            </a:r>
          </a:p>
        </p:txBody>
      </p:sp>
      <p:sp>
        <p:nvSpPr>
          <p:cNvPr id="502" name="Neurology. 47(6):1477-81."/>
          <p:cNvSpPr txBox="1"/>
          <p:nvPr/>
        </p:nvSpPr>
        <p:spPr>
          <a:xfrm>
            <a:off x="488950" y="9316922"/>
            <a:ext cx="3333827"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Neurology. 47(6):1477-81.</a:t>
            </a: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30329379.jpeg" descr="30329379.jpe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659" name="physical activity helps prevent Alzheimer’s changes in your brain"/>
          <p:cNvSpPr txBox="1">
            <a:spLocks noGrp="1"/>
          </p:cNvSpPr>
          <p:nvPr>
            <p:ph type="title"/>
          </p:nvPr>
        </p:nvSpPr>
        <p:spPr>
          <a:prstGeom prst="rect">
            <a:avLst/>
          </a:prstGeom>
        </p:spPr>
        <p:txBody>
          <a:bodyPr/>
          <a:lstStyle>
            <a:lvl1pPr defTabSz="560830">
              <a:defRPr sz="6100"/>
            </a:lvl1pPr>
          </a:lstStyle>
          <a:p>
            <a:r>
              <a:t>Physical Activity Helps Prevent Alzheimer’s Changes In Your Brain</a:t>
            </a:r>
          </a:p>
        </p:txBody>
      </p:sp>
      <p:sp>
        <p:nvSpPr>
          <p:cNvPr id="660" name="Best exercise times:…"/>
          <p:cNvSpPr txBox="1">
            <a:spLocks noGrp="1"/>
          </p:cNvSpPr>
          <p:nvPr>
            <p:ph type="body" sz="half" idx="1"/>
          </p:nvPr>
        </p:nvSpPr>
        <p:spPr>
          <a:xfrm>
            <a:off x="6753116" y="2935394"/>
            <a:ext cx="5724013" cy="5524503"/>
          </a:xfrm>
          <a:prstGeom prst="rect">
            <a:avLst/>
          </a:prstGeom>
        </p:spPr>
        <p:txBody>
          <a:bodyPr/>
          <a:lstStyle/>
          <a:p>
            <a:pPr marL="0" indent="0">
              <a:buSzTx/>
              <a:buNone/>
              <a:defRPr sz="4500"/>
            </a:pPr>
            <a:r>
              <a:rPr dirty="0"/>
              <a:t>Best exercise times:</a:t>
            </a:r>
          </a:p>
          <a:p>
            <a:pPr lvl="1">
              <a:buBlip>
                <a:blip r:embed="rId4"/>
              </a:buBlip>
              <a:defRPr sz="4500"/>
            </a:pPr>
            <a:r>
              <a:rPr dirty="0"/>
              <a:t>Before breakfast.</a:t>
            </a:r>
          </a:p>
          <a:p>
            <a:pPr lvl="1">
              <a:buBlip>
                <a:blip r:embed="rId4"/>
              </a:buBlip>
              <a:defRPr sz="4500"/>
            </a:pPr>
            <a:r>
              <a:rPr lang="en-US" dirty="0"/>
              <a:t>Immediately a</a:t>
            </a:r>
            <a:r>
              <a:rPr dirty="0"/>
              <a:t>fter each meal.</a:t>
            </a:r>
          </a:p>
        </p:txBody>
      </p:sp>
      <p:sp>
        <p:nvSpPr>
          <p:cNvPr id="661" name="J Clin Neurol. 11(3):212-9."/>
          <p:cNvSpPr txBox="1"/>
          <p:nvPr/>
        </p:nvSpPr>
        <p:spPr>
          <a:xfrm>
            <a:off x="508000" y="9316922"/>
            <a:ext cx="3364840"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Clin Neurol. 11(3):212-9.</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power walking.jpg" descr="power walking.jp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666" name="Walking is your best exercise"/>
          <p:cNvSpPr txBox="1">
            <a:spLocks noGrp="1"/>
          </p:cNvSpPr>
          <p:nvPr>
            <p:ph type="title"/>
          </p:nvPr>
        </p:nvSpPr>
        <p:spPr>
          <a:prstGeom prst="rect">
            <a:avLst/>
          </a:prstGeom>
        </p:spPr>
        <p:txBody>
          <a:bodyPr/>
          <a:lstStyle/>
          <a:p>
            <a:r>
              <a:t>Walking Is Your Best Exercise </a:t>
            </a:r>
          </a:p>
        </p:txBody>
      </p:sp>
      <p:sp>
        <p:nvSpPr>
          <p:cNvPr id="667" name="Improves brain function.…"/>
          <p:cNvSpPr txBox="1">
            <a:spLocks noGrp="1"/>
          </p:cNvSpPr>
          <p:nvPr>
            <p:ph type="body" sz="half" idx="1"/>
          </p:nvPr>
        </p:nvSpPr>
        <p:spPr>
          <a:xfrm>
            <a:off x="6502399" y="2931858"/>
            <a:ext cx="6141558" cy="5524500"/>
          </a:xfrm>
          <a:prstGeom prst="rect">
            <a:avLst/>
          </a:prstGeom>
        </p:spPr>
        <p:txBody>
          <a:bodyPr/>
          <a:lstStyle/>
          <a:p>
            <a:pPr>
              <a:buBlip>
                <a:blip r:embed="rId4"/>
              </a:buBlip>
              <a:defRPr sz="4200"/>
            </a:pPr>
            <a:r>
              <a:rPr dirty="0"/>
              <a:t>Improves brain function. </a:t>
            </a:r>
          </a:p>
          <a:p>
            <a:pPr>
              <a:buBlip>
                <a:blip r:embed="rId4"/>
              </a:buBlip>
              <a:defRPr sz="4200"/>
            </a:pPr>
            <a:r>
              <a:rPr dirty="0"/>
              <a:t>Increases memory. </a:t>
            </a:r>
          </a:p>
          <a:p>
            <a:pPr>
              <a:buBlip>
                <a:blip r:embed="rId4"/>
              </a:buBlip>
              <a:defRPr sz="4200"/>
            </a:pPr>
            <a:r>
              <a:rPr dirty="0"/>
              <a:t>Reduces risk of dementia.</a:t>
            </a:r>
          </a:p>
        </p:txBody>
      </p:sp>
      <p:sp>
        <p:nvSpPr>
          <p:cNvPr id="668" name="Hippocampus. 25(5):605-15."/>
          <p:cNvSpPr txBox="1"/>
          <p:nvPr/>
        </p:nvSpPr>
        <p:spPr>
          <a:xfrm>
            <a:off x="493618" y="9316922"/>
            <a:ext cx="3675813"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Hippocampus. 25(5):605-15.</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6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6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AB0977EB-C74C-494C-8AD1-F02EE02DBC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3004803" cy="97536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78623832"/>
      </p:ext>
    </p:extLst>
  </p:cSld>
  <p:clrMapOvr>
    <a:masterClrMapping/>
  </p:clrMapOvr>
  <p:transition>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32138032.jpg" descr="32138032.jp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673" name="A healthy life style with daily outdoor activity reduces your risk of dementia."/>
          <p:cNvSpPr txBox="1">
            <a:spLocks noGrp="1"/>
          </p:cNvSpPr>
          <p:nvPr>
            <p:ph type="title"/>
          </p:nvPr>
        </p:nvSpPr>
        <p:spPr>
          <a:prstGeom prst="rect">
            <a:avLst/>
          </a:prstGeom>
        </p:spPr>
        <p:txBody>
          <a:bodyPr/>
          <a:lstStyle/>
          <a:p>
            <a:pPr defTabSz="467359">
              <a:defRPr sz="4500"/>
            </a:pPr>
            <a:r>
              <a:t>A Healthy Life Style With Daily </a:t>
            </a:r>
            <a:r>
              <a:rPr b="1">
                <a:solidFill>
                  <a:srgbClr val="000000"/>
                </a:solidFill>
              </a:rPr>
              <a:t>Outdoor Activity</a:t>
            </a:r>
            <a:r>
              <a:t> Reduces Your Risk Of Dementia.</a:t>
            </a:r>
          </a:p>
        </p:txBody>
      </p:sp>
      <p:sp>
        <p:nvSpPr>
          <p:cNvPr id="674" name="Countries with lower average sunlight have higher Alzheimer’s death rates.…"/>
          <p:cNvSpPr txBox="1">
            <a:spLocks noGrp="1"/>
          </p:cNvSpPr>
          <p:nvPr>
            <p:ph type="body" sz="half" idx="1"/>
          </p:nvPr>
        </p:nvSpPr>
        <p:spPr>
          <a:prstGeom prst="rect">
            <a:avLst/>
          </a:prstGeom>
        </p:spPr>
        <p:txBody>
          <a:bodyPr/>
          <a:lstStyle/>
          <a:p>
            <a:pPr marL="368299" indent="-368299">
              <a:buBlip>
                <a:blip r:embed="rId4"/>
              </a:buBlip>
              <a:defRPr sz="4000"/>
            </a:pPr>
            <a:r>
              <a:t>Countries with lower average </a:t>
            </a:r>
            <a:r>
              <a:rPr b="1">
                <a:solidFill>
                  <a:srgbClr val="000000"/>
                </a:solidFill>
              </a:rPr>
              <a:t>sunlight</a:t>
            </a:r>
            <a:r>
              <a:t> have higher Alzheimer’s death rates.</a:t>
            </a:r>
          </a:p>
          <a:p>
            <a:pPr marL="368299" indent="-368299">
              <a:buBlip>
                <a:blip r:embed="rId4"/>
              </a:buBlip>
              <a:defRPr sz="4000" b="1">
                <a:solidFill>
                  <a:srgbClr val="000000"/>
                </a:solidFill>
              </a:defRPr>
            </a:pPr>
            <a:r>
              <a:t>Outdoor air</a:t>
            </a:r>
            <a:r>
              <a:rPr b="0">
                <a:solidFill>
                  <a:srgbClr val="606060"/>
                </a:solidFill>
              </a:rPr>
              <a:t> improves mental performance.</a:t>
            </a:r>
          </a:p>
        </p:txBody>
      </p:sp>
      <p:sp>
        <p:nvSpPr>
          <p:cNvPr id="675" name="J Environ Psych 23(2):109-23. Am J Hypertens. 29(2):149-57."/>
          <p:cNvSpPr txBox="1"/>
          <p:nvPr/>
        </p:nvSpPr>
        <p:spPr>
          <a:xfrm>
            <a:off x="493619" y="9316922"/>
            <a:ext cx="7728789"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J Environ Psych 23(2):109-23. Am J Hypertens. 29(2):149-57.</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7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020606_1542_0073_llhs.jpg" descr="020606_1542_0073_llhs.jpg"/>
          <p:cNvPicPr>
            <a:picLocks noGrp="1" noChangeAspect="1"/>
          </p:cNvPicPr>
          <p:nvPr>
            <p:ph type="pic" idx="13"/>
          </p:nvPr>
        </p:nvPicPr>
        <p:blipFill>
          <a:blip r:embed="rId3">
            <a:extLst/>
          </a:blip>
          <a:stretch>
            <a:fillRect/>
          </a:stretch>
        </p:blipFill>
        <p:spPr>
          <a:xfrm>
            <a:off x="4261748" y="2584450"/>
            <a:ext cx="4481306" cy="6662625"/>
          </a:xfrm>
          <a:prstGeom prst="rect">
            <a:avLst/>
          </a:prstGeom>
        </p:spPr>
      </p:pic>
      <p:sp>
        <p:nvSpPr>
          <p:cNvPr id="680" name="Combined physical and Mental exercise Improves your results"/>
          <p:cNvSpPr txBox="1">
            <a:spLocks noGrp="1"/>
          </p:cNvSpPr>
          <p:nvPr>
            <p:ph type="title"/>
          </p:nvPr>
        </p:nvSpPr>
        <p:spPr>
          <a:prstGeom prst="rect">
            <a:avLst/>
          </a:prstGeom>
        </p:spPr>
        <p:txBody>
          <a:bodyPr/>
          <a:lstStyle>
            <a:lvl1pPr defTabSz="560830">
              <a:defRPr sz="4800"/>
            </a:lvl1pPr>
          </a:lstStyle>
          <a:p>
            <a:r>
              <a:t>Combined Physical And Mental Exercise, Such As Gardening Improves Your Results</a:t>
            </a:r>
          </a:p>
        </p:txBody>
      </p:sp>
      <p:sp>
        <p:nvSpPr>
          <p:cNvPr id="681" name="Ageing Res Rev. 40:75-83."/>
          <p:cNvSpPr txBox="1"/>
          <p:nvPr/>
        </p:nvSpPr>
        <p:spPr>
          <a:xfrm>
            <a:off x="493618" y="9316922"/>
            <a:ext cx="3431897"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Ageing Res Rev. 40:75-83.</a:t>
            </a:r>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water2.jpeg" descr="water2.jpeg"/>
          <p:cNvPicPr>
            <a:picLocks noGrp="1" noChangeAspect="1"/>
          </p:cNvPicPr>
          <p:nvPr>
            <p:ph type="pic" idx="13"/>
          </p:nvPr>
        </p:nvPicPr>
        <p:blipFill>
          <a:blip r:embed="rId3">
            <a:extLst/>
          </a:blip>
          <a:stretch>
            <a:fillRect/>
          </a:stretch>
        </p:blipFill>
        <p:spPr>
          <a:xfrm>
            <a:off x="507998" y="2927348"/>
            <a:ext cx="7615071" cy="5854702"/>
          </a:xfrm>
          <a:prstGeom prst="rect">
            <a:avLst/>
          </a:prstGeom>
        </p:spPr>
      </p:pic>
      <p:sp>
        <p:nvSpPr>
          <p:cNvPr id="642" name="Good hydration improves your memory and intelligence reducing your risk of Dementia."/>
          <p:cNvSpPr txBox="1">
            <a:spLocks noGrp="1"/>
          </p:cNvSpPr>
          <p:nvPr>
            <p:ph type="title"/>
          </p:nvPr>
        </p:nvSpPr>
        <p:spPr>
          <a:prstGeom prst="rect">
            <a:avLst/>
          </a:prstGeom>
        </p:spPr>
        <p:txBody>
          <a:bodyPr/>
          <a:lstStyle>
            <a:lvl1pPr defTabSz="426466">
              <a:defRPr sz="4100"/>
            </a:lvl1pPr>
          </a:lstStyle>
          <a:p>
            <a:r>
              <a:t>Good Hydration Improves Your Memory And Intelligence Reducing Your Risk Of Dementia.</a:t>
            </a:r>
          </a:p>
        </p:txBody>
      </p:sp>
      <p:sp>
        <p:nvSpPr>
          <p:cNvPr id="643" name="Start the day off with a litre of water.…"/>
          <p:cNvSpPr txBox="1">
            <a:spLocks noGrp="1"/>
          </p:cNvSpPr>
          <p:nvPr>
            <p:ph type="body" sz="quarter" idx="1"/>
          </p:nvPr>
        </p:nvSpPr>
        <p:spPr>
          <a:xfrm>
            <a:off x="8405585" y="2971800"/>
            <a:ext cx="4103916" cy="5524500"/>
          </a:xfrm>
          <a:prstGeom prst="rect">
            <a:avLst/>
          </a:prstGeom>
        </p:spPr>
        <p:txBody>
          <a:bodyPr/>
          <a:lstStyle/>
          <a:p>
            <a:pPr>
              <a:buBlip>
                <a:blip r:embed="rId4"/>
              </a:buBlip>
              <a:defRPr sz="4100"/>
            </a:pPr>
            <a:r>
              <a:t>Start the day off with a litre of water. </a:t>
            </a:r>
          </a:p>
          <a:p>
            <a:pPr>
              <a:buBlip>
                <a:blip r:embed="rId4"/>
              </a:buBlip>
              <a:defRPr sz="4100"/>
            </a:pPr>
            <a:r>
              <a:t>Men need 3.7 litres a day.</a:t>
            </a:r>
          </a:p>
          <a:p>
            <a:pPr>
              <a:buBlip>
                <a:blip r:embed="rId4"/>
              </a:buBlip>
              <a:defRPr sz="4100"/>
            </a:pPr>
            <a:r>
              <a:t>Women need 2.7 litres a day.</a:t>
            </a:r>
          </a:p>
        </p:txBody>
      </p:sp>
      <p:sp>
        <p:nvSpPr>
          <p:cNvPr id="644" name="Nutr Hosp. 32 Suppl 2:10319."/>
          <p:cNvSpPr txBox="1"/>
          <p:nvPr/>
        </p:nvSpPr>
        <p:spPr>
          <a:xfrm>
            <a:off x="508000" y="9316922"/>
            <a:ext cx="3836188"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Nutr Hosp. 32 Suppl 2:10319.</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4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1"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7652025.jpeg" descr="7652025.jpeg"/>
          <p:cNvPicPr>
            <a:picLocks noGrp="1" noChangeAspect="1"/>
          </p:cNvPicPr>
          <p:nvPr>
            <p:ph type="pic" idx="13"/>
          </p:nvPr>
        </p:nvPicPr>
        <p:blipFill>
          <a:blip r:embed="rId3">
            <a:extLst/>
          </a:blip>
          <a:stretch>
            <a:fillRect/>
          </a:stretch>
        </p:blipFill>
        <p:spPr>
          <a:xfrm>
            <a:off x="6718300" y="2825750"/>
            <a:ext cx="5778500" cy="5854700"/>
          </a:xfrm>
          <a:prstGeom prst="rect">
            <a:avLst/>
          </a:prstGeom>
        </p:spPr>
      </p:pic>
      <p:sp>
        <p:nvSpPr>
          <p:cNvPr id="649" name="HYDROTHERAPY can prevent and treat Dementia."/>
          <p:cNvSpPr txBox="1">
            <a:spLocks noGrp="1"/>
          </p:cNvSpPr>
          <p:nvPr>
            <p:ph type="title"/>
          </p:nvPr>
        </p:nvSpPr>
        <p:spPr>
          <a:prstGeom prst="rect">
            <a:avLst/>
          </a:prstGeom>
        </p:spPr>
        <p:txBody>
          <a:bodyPr/>
          <a:lstStyle>
            <a:lvl1pPr defTabSz="560830">
              <a:defRPr sz="6100"/>
            </a:lvl1pPr>
          </a:lstStyle>
          <a:p>
            <a:r>
              <a:t>HYDROTHERAPY Can Prevent And Treat Dementia.</a:t>
            </a:r>
          </a:p>
        </p:txBody>
      </p:sp>
      <p:sp>
        <p:nvSpPr>
          <p:cNvPr id="650" name="A cool morning sponge bath stimulates your nerves.…"/>
          <p:cNvSpPr txBox="1">
            <a:spLocks noGrp="1"/>
          </p:cNvSpPr>
          <p:nvPr>
            <p:ph type="body" sz="half" idx="1"/>
          </p:nvPr>
        </p:nvSpPr>
        <p:spPr>
          <a:xfrm>
            <a:off x="508000" y="2990850"/>
            <a:ext cx="5727700" cy="5524500"/>
          </a:xfrm>
          <a:prstGeom prst="rect">
            <a:avLst/>
          </a:prstGeom>
        </p:spPr>
        <p:txBody>
          <a:bodyPr/>
          <a:lstStyle/>
          <a:p>
            <a:pPr marL="360933" indent="-360933" defTabSz="572516">
              <a:lnSpc>
                <a:spcPct val="90000"/>
              </a:lnSpc>
              <a:spcBef>
                <a:spcPts val="3100"/>
              </a:spcBef>
              <a:buBlip>
                <a:blip r:embed="rId4"/>
              </a:buBlip>
              <a:defRPr sz="3500"/>
            </a:pPr>
            <a:r>
              <a:t>A cool morning sponge bath stimulates your nerves.</a:t>
            </a:r>
          </a:p>
          <a:p>
            <a:pPr marL="360933" indent="-360933" defTabSz="572516">
              <a:lnSpc>
                <a:spcPct val="90000"/>
              </a:lnSpc>
              <a:spcBef>
                <a:spcPts val="3100"/>
              </a:spcBef>
              <a:buBlip>
                <a:blip r:embed="rId4"/>
              </a:buBlip>
              <a:defRPr sz="3500"/>
            </a:pPr>
            <a:r>
              <a:t>Hot and cold showers are invigorates your brains circulation.</a:t>
            </a:r>
          </a:p>
          <a:p>
            <a:pPr marL="360933" indent="-360933" defTabSz="572516">
              <a:lnSpc>
                <a:spcPct val="90000"/>
              </a:lnSpc>
              <a:spcBef>
                <a:spcPts val="3100"/>
              </a:spcBef>
              <a:buBlip>
                <a:blip r:embed="rId4"/>
              </a:buBlip>
              <a:defRPr sz="3500"/>
            </a:pPr>
            <a:r>
              <a:t>Hot and cold head treatments can improve your brain cell blood supply and oxygenation.</a:t>
            </a:r>
          </a:p>
        </p:txBody>
      </p:sp>
      <p:sp>
        <p:nvSpPr>
          <p:cNvPr id="651" name="Clin Interv Aging. 8:543-8."/>
          <p:cNvSpPr txBox="1"/>
          <p:nvPr/>
        </p:nvSpPr>
        <p:spPr>
          <a:xfrm>
            <a:off x="508000" y="9316922"/>
            <a:ext cx="3364561"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Clin Interv Aging. 8:543-8.</a:t>
            </a:r>
          </a:p>
        </p:txBody>
      </p:sp>
    </p:spTree>
  </p:cSld>
  <p:clrMapOvr>
    <a:masterClrMapping/>
  </p:clrMapOvr>
  <p:transition>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5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5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6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avoid progression to Alzheimer’s, use your brain. Use it or lose it."/>
          <p:cNvSpPr txBox="1">
            <a:spLocks noGrp="1"/>
          </p:cNvSpPr>
          <p:nvPr>
            <p:ph type="title"/>
          </p:nvPr>
        </p:nvSpPr>
        <p:spPr>
          <a:prstGeom prst="rect">
            <a:avLst/>
          </a:prstGeom>
        </p:spPr>
        <p:txBody>
          <a:bodyPr>
            <a:normAutofit/>
          </a:bodyPr>
          <a:lstStyle/>
          <a:p>
            <a:pPr algn="ctr">
              <a:defRPr sz="5600">
                <a:latin typeface="+mn-lt"/>
                <a:ea typeface="+mn-ea"/>
                <a:cs typeface="+mn-cs"/>
                <a:sym typeface="Helvetica"/>
              </a:defRPr>
            </a:pPr>
            <a:r>
              <a:rPr lang="en-AU" sz="7200" b="1" dirty="0">
                <a:solidFill>
                  <a:srgbClr val="000000"/>
                </a:solidFill>
              </a:rPr>
              <a:t>Use It Or Lose It. </a:t>
            </a:r>
            <a:endParaRPr sz="7200" b="1" dirty="0">
              <a:solidFill>
                <a:srgbClr val="000000"/>
              </a:solidFill>
            </a:endParaRPr>
          </a:p>
        </p:txBody>
      </p:sp>
      <p:graphicFrame>
        <p:nvGraphicFramePr>
          <p:cNvPr id="686" name="2D Column Chart"/>
          <p:cNvGraphicFramePr/>
          <p:nvPr>
            <p:extLst>
              <p:ext uri="{D42A27DB-BD31-4B8C-83A1-F6EECF244321}">
                <p14:modId xmlns:p14="http://schemas.microsoft.com/office/powerpoint/2010/main" val="1386196239"/>
              </p:ext>
            </p:extLst>
          </p:nvPr>
        </p:nvGraphicFramePr>
        <p:xfrm>
          <a:off x="-54550" y="2501900"/>
          <a:ext cx="8277993" cy="6627110"/>
        </p:xfrm>
        <a:graphic>
          <a:graphicData uri="http://schemas.openxmlformats.org/drawingml/2006/chart">
            <c:chart xmlns:c="http://schemas.openxmlformats.org/drawingml/2006/chart" xmlns:r="http://schemas.openxmlformats.org/officeDocument/2006/relationships" r:id="rId3"/>
          </a:graphicData>
        </a:graphic>
      </p:graphicFrame>
      <p:sp>
        <p:nvSpPr>
          <p:cNvPr id="687" name="N Engl J Med. 348(25):2508-16."/>
          <p:cNvSpPr txBox="1"/>
          <p:nvPr/>
        </p:nvSpPr>
        <p:spPr>
          <a:xfrm>
            <a:off x="507999" y="9316922"/>
            <a:ext cx="4074517"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 Engl J Med. 348(25):2508-16.</a:t>
            </a:r>
          </a:p>
        </p:txBody>
      </p:sp>
      <p:sp>
        <p:nvSpPr>
          <p:cNvPr id="688" name="Reading.…"/>
          <p:cNvSpPr txBox="1">
            <a:spLocks noGrp="1"/>
          </p:cNvSpPr>
          <p:nvPr>
            <p:ph type="body" sz="quarter" idx="1"/>
          </p:nvPr>
        </p:nvSpPr>
        <p:spPr>
          <a:xfrm>
            <a:off x="8434984" y="2971800"/>
            <a:ext cx="4074517" cy="5524500"/>
          </a:xfrm>
          <a:prstGeom prst="rect">
            <a:avLst/>
          </a:prstGeom>
        </p:spPr>
        <p:txBody>
          <a:bodyPr/>
          <a:lstStyle/>
          <a:p>
            <a:pPr marL="368298" indent="-368298">
              <a:buBlip>
                <a:blip r:embed="rId4"/>
              </a:buBlip>
              <a:defRPr sz="4800"/>
            </a:pPr>
            <a:r>
              <a:t>Reading.</a:t>
            </a:r>
          </a:p>
          <a:p>
            <a:pPr marL="368298" indent="-368298">
              <a:buBlip>
                <a:blip r:embed="rId4"/>
              </a:buBlip>
              <a:defRPr sz="4800"/>
            </a:pPr>
            <a:r>
              <a:t>Discussing.</a:t>
            </a:r>
          </a:p>
          <a:p>
            <a:pPr marL="368298" indent="-368298">
              <a:buBlip>
                <a:blip r:embed="rId4"/>
              </a:buBlip>
              <a:defRPr sz="4800"/>
            </a:pPr>
            <a:r>
              <a:t>Studying.</a:t>
            </a:r>
          </a:p>
          <a:p>
            <a:pPr marL="368298" indent="-368298">
              <a:buBlip>
                <a:blip r:embed="rId4"/>
              </a:buBlip>
              <a:defRPr sz="4800"/>
            </a:pPr>
            <a:r>
              <a:t>Word games.</a:t>
            </a:r>
          </a:p>
          <a:p>
            <a:pPr marL="368298" indent="-368298">
              <a:buBlip>
                <a:blip r:embed="rId4"/>
              </a:buBlip>
              <a:defRPr sz="4800"/>
            </a:pPr>
            <a:r>
              <a:t>Trivia games.</a:t>
            </a:r>
          </a:p>
        </p:txBody>
      </p:sp>
    </p:spTree>
  </p:cSld>
  <p:clrMapOvr>
    <a:masterClrMapping/>
  </p:clrMapOvr>
  <p:transition>
    <p:wipe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1" animBg="1" advAuto="0"/>
      <p:bldP spid="688"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Learning stimulates growth of brain networks which bypass damaged areas in your brain."/>
          <p:cNvSpPr txBox="1">
            <a:spLocks noGrp="1"/>
          </p:cNvSpPr>
          <p:nvPr>
            <p:ph type="title"/>
          </p:nvPr>
        </p:nvSpPr>
        <p:spPr>
          <a:prstGeom prst="rect">
            <a:avLst/>
          </a:prstGeom>
        </p:spPr>
        <p:txBody>
          <a:bodyPr/>
          <a:lstStyle>
            <a:lvl1pPr defTabSz="414780">
              <a:defRPr sz="4500">
                <a:latin typeface="Tahoma"/>
                <a:ea typeface="Tahoma"/>
                <a:cs typeface="Tahoma"/>
                <a:sym typeface="Tahoma"/>
              </a:defRPr>
            </a:lvl1pPr>
          </a:lstStyle>
          <a:p>
            <a:r>
              <a:t>Learning Stimulates Growth Of Brain Networks Which Bypass Damaged Areas In Your Brain.</a:t>
            </a:r>
          </a:p>
        </p:txBody>
      </p:sp>
      <p:grpSp>
        <p:nvGrpSpPr>
          <p:cNvPr id="707" name="32298511"/>
          <p:cNvGrpSpPr/>
          <p:nvPr/>
        </p:nvGrpSpPr>
        <p:grpSpPr>
          <a:xfrm>
            <a:off x="4045372" y="2666999"/>
            <a:ext cx="4914056" cy="6682323"/>
            <a:chOff x="0" y="0"/>
            <a:chExt cx="4914055" cy="6682321"/>
          </a:xfrm>
        </p:grpSpPr>
        <p:pic>
          <p:nvPicPr>
            <p:cNvPr id="705" name="32298511" descr="322985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6999" y="88899"/>
              <a:ext cx="4660057" cy="6352123"/>
            </a:xfrm>
            <a:prstGeom prst="rect">
              <a:avLst/>
            </a:prstGeom>
            <a:ln w="12700" cap="flat">
              <a:noFill/>
              <a:miter lim="400000"/>
            </a:ln>
            <a:effectLst/>
          </p:spPr>
        </p:pic>
        <p:pic>
          <p:nvPicPr>
            <p:cNvPr id="706" name="32298511" descr="32298511"/>
            <p:cNvPicPr>
              <a:picLocks noChangeAspect="1"/>
            </p:cNvPicPr>
            <p:nvPr/>
          </p:nvPicPr>
          <p:blipFill>
            <a:blip r:embed="rId3">
              <a:extLst/>
            </a:blip>
            <a:stretch>
              <a:fillRect/>
            </a:stretch>
          </p:blipFill>
          <p:spPr>
            <a:xfrm>
              <a:off x="-1" y="-1"/>
              <a:ext cx="4914057" cy="6682323"/>
            </a:xfrm>
            <a:prstGeom prst="rect">
              <a:avLst/>
            </a:prstGeom>
            <a:ln w="12700" cap="flat">
              <a:noFill/>
              <a:miter lim="400000"/>
            </a:ln>
            <a:effectLst/>
          </p:spPr>
        </p:pic>
      </p:grpSp>
      <p:sp>
        <p:nvSpPr>
          <p:cNvPr id="708" name="Perls TT, et al. Living to 100: Lessons in Living to Your Potential at Any Age, p. 157."/>
          <p:cNvSpPr txBox="1"/>
          <p:nvPr/>
        </p:nvSpPr>
        <p:spPr>
          <a:xfrm>
            <a:off x="507999" y="9349319"/>
            <a:ext cx="8416306"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000000"/>
                </a:solidFill>
              </a:defRPr>
            </a:lvl1pPr>
          </a:lstStyle>
          <a:p>
            <a:r>
              <a:t>Perls TT, et al. Living to 100: Lessons in Living to Your Potential at Any Age, p. 157.</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Image" descr="Image"/>
          <p:cNvPicPr>
            <a:picLocks noGrp="1" noChangeAspect="1"/>
          </p:cNvPicPr>
          <p:nvPr>
            <p:ph type="pic" idx="13"/>
          </p:nvPr>
        </p:nvPicPr>
        <p:blipFill>
          <a:blip r:embed="rId3">
            <a:extLst/>
          </a:blip>
          <a:stretch>
            <a:fillRect/>
          </a:stretch>
        </p:blipFill>
        <p:spPr>
          <a:xfrm>
            <a:off x="493618" y="2905898"/>
            <a:ext cx="8935359" cy="5854703"/>
          </a:xfrm>
          <a:prstGeom prst="rect">
            <a:avLst/>
          </a:prstGeom>
        </p:spPr>
      </p:pic>
      <p:sp>
        <p:nvSpPr>
          <p:cNvPr id="693" name="Keep learning your whole life: it prevents dementia."/>
          <p:cNvSpPr txBox="1">
            <a:spLocks noGrp="1"/>
          </p:cNvSpPr>
          <p:nvPr>
            <p:ph type="title"/>
          </p:nvPr>
        </p:nvSpPr>
        <p:spPr>
          <a:xfrm>
            <a:off x="508000" y="596900"/>
            <a:ext cx="12496800" cy="1905000"/>
          </a:xfrm>
          <a:prstGeom prst="rect">
            <a:avLst/>
          </a:prstGeom>
        </p:spPr>
        <p:txBody>
          <a:bodyPr>
            <a:normAutofit/>
          </a:bodyPr>
          <a:lstStyle>
            <a:lvl1pPr defTabSz="560830">
              <a:defRPr sz="6100"/>
            </a:lvl1pPr>
          </a:lstStyle>
          <a:p>
            <a:r>
              <a:rPr sz="5400" dirty="0"/>
              <a:t>Life Long Learning Prevents Dementia.</a:t>
            </a:r>
          </a:p>
        </p:txBody>
      </p:sp>
      <p:sp>
        <p:nvSpPr>
          <p:cNvPr id="694" name="Bible Study is the best mind builder."/>
          <p:cNvSpPr txBox="1">
            <a:spLocks noGrp="1"/>
          </p:cNvSpPr>
          <p:nvPr>
            <p:ph type="body" sz="quarter" idx="1"/>
          </p:nvPr>
        </p:nvSpPr>
        <p:spPr>
          <a:xfrm>
            <a:off x="9652000" y="2990850"/>
            <a:ext cx="3080524" cy="5524500"/>
          </a:xfrm>
          <a:prstGeom prst="rect">
            <a:avLst/>
          </a:prstGeom>
        </p:spPr>
        <p:txBody>
          <a:bodyPr>
            <a:normAutofit/>
          </a:bodyPr>
          <a:lstStyle>
            <a:lvl1pPr marL="368299" indent="-368299">
              <a:buBlip>
                <a:blip r:embed="rId4"/>
              </a:buBlip>
              <a:defRPr sz="5100"/>
            </a:lvl1pPr>
          </a:lstStyle>
          <a:p>
            <a:pPr marL="0" indent="0">
              <a:buNone/>
            </a:pPr>
            <a:r>
              <a:rPr sz="4800" dirty="0"/>
              <a:t>Bible Study</a:t>
            </a:r>
            <a:r>
              <a:rPr lang="en-US" sz="4800" dirty="0"/>
              <a:t>:</a:t>
            </a:r>
            <a:r>
              <a:rPr sz="4800" dirty="0"/>
              <a:t> the best mind builder.</a:t>
            </a:r>
          </a:p>
        </p:txBody>
      </p:sp>
      <p:sp>
        <p:nvSpPr>
          <p:cNvPr id="695" name="West Indian Med J. 51(3):143-7."/>
          <p:cNvSpPr txBox="1"/>
          <p:nvPr/>
        </p:nvSpPr>
        <p:spPr>
          <a:xfrm>
            <a:off x="493618" y="9316922"/>
            <a:ext cx="4084296"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West Indian Med J. 51(3):143-7.</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19267097.jpeg" descr="19267097.jpe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711" name="Memory Exercises Pay Off"/>
          <p:cNvSpPr txBox="1">
            <a:spLocks noGrp="1"/>
          </p:cNvSpPr>
          <p:nvPr>
            <p:ph type="title"/>
          </p:nvPr>
        </p:nvSpPr>
        <p:spPr>
          <a:prstGeom prst="rect">
            <a:avLst/>
          </a:prstGeom>
        </p:spPr>
        <p:txBody>
          <a:bodyPr/>
          <a:lstStyle/>
          <a:p>
            <a:r>
              <a:t>Memory Exercises Pay Off</a:t>
            </a:r>
          </a:p>
        </p:txBody>
      </p:sp>
      <p:sp>
        <p:nvSpPr>
          <p:cNvPr id="712" name="Help your memory by use of object lessons, blackboards, maps, figures, symbols, mnemonics,  and pictures."/>
          <p:cNvSpPr txBox="1">
            <a:spLocks noGrp="1"/>
          </p:cNvSpPr>
          <p:nvPr>
            <p:ph type="body" sz="half" idx="1"/>
          </p:nvPr>
        </p:nvSpPr>
        <p:spPr>
          <a:xfrm>
            <a:off x="6788150" y="2990850"/>
            <a:ext cx="5727700" cy="5524500"/>
          </a:xfrm>
          <a:prstGeom prst="rect">
            <a:avLst/>
          </a:prstGeom>
        </p:spPr>
        <p:txBody>
          <a:bodyPr/>
          <a:lstStyle>
            <a:lvl1pPr marL="368299" indent="-368299">
              <a:buBlip>
                <a:blip r:embed="rId4"/>
              </a:buBlip>
              <a:defRPr sz="4600"/>
            </a:lvl1pPr>
          </a:lstStyle>
          <a:p>
            <a:r>
              <a:rPr dirty="0"/>
              <a:t>Help your memory by use of object lessons, blackboards, maps, figures, symbols, mnemonics,  </a:t>
            </a:r>
            <a:r>
              <a:rPr lang="en-US" dirty="0"/>
              <a:t>song, </a:t>
            </a:r>
            <a:r>
              <a:rPr dirty="0"/>
              <a:t>and pictures.</a:t>
            </a:r>
          </a:p>
        </p:txBody>
      </p:sp>
      <p:sp>
        <p:nvSpPr>
          <p:cNvPr id="713" name="Alzheimers Dement (N Y). 3(3):459-470."/>
          <p:cNvSpPr txBox="1"/>
          <p:nvPr/>
        </p:nvSpPr>
        <p:spPr>
          <a:xfrm>
            <a:off x="493618" y="9316922"/>
            <a:ext cx="5025874"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Alzheimers Dement (N Y). 3(3):459-470.</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Image" descr="Image"/>
          <p:cNvPicPr>
            <a:picLocks noGrp="1" noChangeAspect="1"/>
          </p:cNvPicPr>
          <p:nvPr>
            <p:ph type="pic" idx="13"/>
          </p:nvPr>
        </p:nvPicPr>
        <p:blipFill>
          <a:blip r:embed="rId3">
            <a:extLst/>
          </a:blip>
          <a:stretch>
            <a:fillRect/>
          </a:stretch>
        </p:blipFill>
        <p:spPr>
          <a:xfrm>
            <a:off x="495300" y="1092200"/>
            <a:ext cx="12014201" cy="6007100"/>
          </a:xfrm>
          <a:prstGeom prst="rect">
            <a:avLst/>
          </a:prstGeom>
        </p:spPr>
      </p:pic>
      <p:sp>
        <p:nvSpPr>
          <p:cNvPr id="700" name="Hope"/>
          <p:cNvSpPr txBox="1">
            <a:spLocks noGrp="1"/>
          </p:cNvSpPr>
          <p:nvPr>
            <p:ph type="title"/>
          </p:nvPr>
        </p:nvSpPr>
        <p:spPr>
          <a:prstGeom prst="rect">
            <a:avLst/>
          </a:prstGeom>
        </p:spPr>
        <p:txBody>
          <a:bodyPr/>
          <a:lstStyle>
            <a:lvl1pPr defTabSz="554990">
              <a:defRPr sz="6000"/>
            </a:lvl1pPr>
          </a:lstStyle>
          <a:p>
            <a:r>
              <a:t>Hope</a:t>
            </a:r>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 name="stress7.jpg" descr="stress7.jpg"/>
          <p:cNvPicPr>
            <a:picLocks noGrp="1" noChangeAspect="1"/>
          </p:cNvPicPr>
          <p:nvPr>
            <p:ph type="pic" idx="13"/>
          </p:nvPr>
        </p:nvPicPr>
        <p:blipFill>
          <a:blip r:embed="rId3">
            <a:extLst/>
          </a:blip>
          <a:stretch>
            <a:fillRect/>
          </a:stretch>
        </p:blipFill>
        <p:spPr>
          <a:xfrm>
            <a:off x="493618" y="2905898"/>
            <a:ext cx="6289759" cy="5854703"/>
          </a:xfrm>
          <a:prstGeom prst="rect">
            <a:avLst/>
          </a:prstGeom>
        </p:spPr>
      </p:pic>
      <p:sp>
        <p:nvSpPr>
          <p:cNvPr id="721" name="Psychological stress predicts the progression to dementia"/>
          <p:cNvSpPr txBox="1">
            <a:spLocks noGrp="1"/>
          </p:cNvSpPr>
          <p:nvPr>
            <p:ph type="title"/>
          </p:nvPr>
        </p:nvSpPr>
        <p:spPr>
          <a:prstGeom prst="rect">
            <a:avLst/>
          </a:prstGeom>
        </p:spPr>
        <p:txBody>
          <a:bodyPr/>
          <a:lstStyle>
            <a:lvl1pPr defTabSz="560830">
              <a:defRPr sz="6100"/>
            </a:lvl1pPr>
          </a:lstStyle>
          <a:p>
            <a:r>
              <a:t>Psychological Stress Predicts The Progression To Dementia</a:t>
            </a:r>
          </a:p>
        </p:txBody>
      </p:sp>
      <p:sp>
        <p:nvSpPr>
          <p:cNvPr id="722" name="Stress is about your emotions."/>
          <p:cNvSpPr txBox="1">
            <a:spLocks noGrp="1"/>
          </p:cNvSpPr>
          <p:nvPr>
            <p:ph type="body" sz="half" idx="1"/>
          </p:nvPr>
        </p:nvSpPr>
        <p:spPr>
          <a:prstGeom prst="rect">
            <a:avLst/>
          </a:prstGeom>
        </p:spPr>
        <p:txBody>
          <a:bodyPr/>
          <a:lstStyle>
            <a:lvl1pPr>
              <a:buBlip>
                <a:blip r:embed="rId4"/>
              </a:buBlip>
              <a:defRPr sz="5600"/>
            </a:lvl1pPr>
          </a:lstStyle>
          <a:p>
            <a:r>
              <a:rPr dirty="0"/>
              <a:t>Stress is about your emotions.</a:t>
            </a:r>
            <a:endParaRPr lang="en-US" dirty="0"/>
          </a:p>
          <a:p>
            <a:r>
              <a:rPr lang="en-AU" dirty="0"/>
              <a:t>Your reaction to stimuli. </a:t>
            </a:r>
            <a:endParaRPr dirty="0"/>
          </a:p>
        </p:txBody>
      </p:sp>
      <p:sp>
        <p:nvSpPr>
          <p:cNvPr id="723" name="Curr Psychiatry Rep. 11(1):41-7."/>
          <p:cNvSpPr txBox="1"/>
          <p:nvPr/>
        </p:nvSpPr>
        <p:spPr>
          <a:xfrm>
            <a:off x="493618" y="9316922"/>
            <a:ext cx="4114751"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Curr Psychiatry Rep. 11(1):41-7.</a:t>
            </a:r>
          </a:p>
        </p:txBody>
      </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4DF153-41EB-7841-95B4-A28A1F0CBEF6}"/>
              </a:ext>
            </a:extLst>
          </p:cNvPr>
          <p:cNvSpPr>
            <a:spLocks noGrp="1"/>
          </p:cNvSpPr>
          <p:nvPr>
            <p:ph type="body" sz="quarter" idx="1"/>
          </p:nvPr>
        </p:nvSpPr>
        <p:spPr>
          <a:xfrm>
            <a:off x="508000" y="412304"/>
            <a:ext cx="12115080" cy="2006600"/>
          </a:xfrm>
        </p:spPr>
        <p:txBody>
          <a:bodyPr>
            <a:normAutofit/>
          </a:bodyPr>
          <a:lstStyle/>
          <a:p>
            <a:r>
              <a:rPr lang="en-US" sz="5400" dirty="0"/>
              <a:t>If you choose healthy lifestyle habits, you can have healthy bodies and healthy brains.</a:t>
            </a:r>
          </a:p>
        </p:txBody>
      </p:sp>
      <p:pic>
        <p:nvPicPr>
          <p:cNvPr id="15" name="Picture 14">
            <a:extLst>
              <a:ext uri="{FF2B5EF4-FFF2-40B4-BE49-F238E27FC236}">
                <a16:creationId xmlns:a16="http://schemas.microsoft.com/office/drawing/2014/main" id="{CFE2FAC4-66FA-9A4C-A631-3040EE21DE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3888" y="2684048"/>
            <a:ext cx="9647853" cy="6421852"/>
          </a:xfrm>
          <a:prstGeom prst="rect">
            <a:avLst/>
          </a:prstGeom>
        </p:spPr>
      </p:pic>
    </p:spTree>
    <p:extLst>
      <p:ext uri="{BB962C8B-B14F-4D97-AF65-F5344CB8AC3E}">
        <p14:creationId xmlns:p14="http://schemas.microsoft.com/office/powerpoint/2010/main" val="42290451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Emotional Health"/>
          <p:cNvSpPr txBox="1">
            <a:spLocks noGrp="1"/>
          </p:cNvSpPr>
          <p:nvPr>
            <p:ph type="title" idx="4294967295"/>
          </p:nvPr>
        </p:nvSpPr>
        <p:spPr>
          <a:xfrm>
            <a:off x="508000" y="0"/>
            <a:ext cx="11988800" cy="1905001"/>
          </a:xfrm>
          <a:prstGeom prst="rect">
            <a:avLst/>
          </a:prstGeom>
        </p:spPr>
        <p:txBody>
          <a:bodyPr/>
          <a:lstStyle>
            <a:lvl1pPr algn="ctr"/>
          </a:lstStyle>
          <a:p>
            <a:r>
              <a:t>Emotional Health</a:t>
            </a:r>
          </a:p>
        </p:txBody>
      </p:sp>
      <p:grpSp>
        <p:nvGrpSpPr>
          <p:cNvPr id="730" name="16467948"/>
          <p:cNvGrpSpPr/>
          <p:nvPr/>
        </p:nvGrpSpPr>
        <p:grpSpPr>
          <a:xfrm>
            <a:off x="2466464" y="2070099"/>
            <a:ext cx="8071873" cy="5225505"/>
            <a:chOff x="0" y="0"/>
            <a:chExt cx="8071872" cy="5225503"/>
          </a:xfrm>
        </p:grpSpPr>
        <p:pic>
          <p:nvPicPr>
            <p:cNvPr id="728" name="16467948" descr="16467948"/>
            <p:cNvPicPr>
              <a:picLocks noChangeAspect="1"/>
            </p:cNvPicPr>
            <p:nvPr/>
          </p:nvPicPr>
          <p:blipFill>
            <a:blip r:embed="rId2">
              <a:extLst/>
            </a:blip>
            <a:stretch>
              <a:fillRect/>
            </a:stretch>
          </p:blipFill>
          <p:spPr>
            <a:xfrm>
              <a:off x="127000" y="88899"/>
              <a:ext cx="7817873" cy="4895305"/>
            </a:xfrm>
            <a:prstGeom prst="rect">
              <a:avLst/>
            </a:prstGeom>
            <a:ln w="12700" cap="flat">
              <a:noFill/>
              <a:miter lim="400000"/>
            </a:ln>
            <a:effectLst/>
          </p:spPr>
        </p:pic>
        <p:pic>
          <p:nvPicPr>
            <p:cNvPr id="729" name="16467948" descr="16467948"/>
            <p:cNvPicPr>
              <a:picLocks noChangeAspect="1"/>
            </p:cNvPicPr>
            <p:nvPr/>
          </p:nvPicPr>
          <p:blipFill>
            <a:blip r:embed="rId3">
              <a:extLst/>
            </a:blip>
            <a:stretch>
              <a:fillRect/>
            </a:stretch>
          </p:blipFill>
          <p:spPr>
            <a:xfrm>
              <a:off x="0" y="-1"/>
              <a:ext cx="8071873" cy="5225505"/>
            </a:xfrm>
            <a:prstGeom prst="rect">
              <a:avLst/>
            </a:prstGeom>
            <a:ln w="12700" cap="flat">
              <a:noFill/>
              <a:miter lim="400000"/>
            </a:ln>
            <a:effectLst/>
          </p:spPr>
        </p:pic>
      </p:grpSp>
      <p:sp>
        <p:nvSpPr>
          <p:cNvPr id="731" name="But the fruit of the Spirit is love, joy, peace, patience, kindness, goodness, faithfulness, gentleness and self-control. Galatians 5:22."/>
          <p:cNvSpPr txBox="1"/>
          <p:nvPr/>
        </p:nvSpPr>
        <p:spPr>
          <a:xfrm>
            <a:off x="507998" y="7493000"/>
            <a:ext cx="11988804"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3400">
                <a:solidFill>
                  <a:srgbClr val="000000"/>
                </a:solidFill>
                <a:latin typeface="+mn-lt"/>
                <a:ea typeface="+mn-ea"/>
                <a:cs typeface="+mn-cs"/>
                <a:sym typeface="Helvetica"/>
              </a:defRPr>
            </a:lvl1pPr>
          </a:lstStyle>
          <a:p>
            <a:r>
              <a:t>But the fruit of the Spirit is love, joy, peace, patience, kindness, goodness, faithfulness, gentleness and self-control. Galatians 5:22.</a:t>
            </a:r>
          </a:p>
        </p:txBody>
      </p:sp>
    </p:spTree>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37478026.jpg" descr="37478026.jpg"/>
          <p:cNvPicPr>
            <a:picLocks noGrp="1" noChangeAspect="1"/>
          </p:cNvPicPr>
          <p:nvPr>
            <p:ph type="pic" idx="13"/>
          </p:nvPr>
        </p:nvPicPr>
        <p:blipFill>
          <a:blip r:embed="rId3">
            <a:extLst/>
          </a:blip>
          <a:stretch>
            <a:fillRect/>
          </a:stretch>
        </p:blipFill>
        <p:spPr>
          <a:xfrm>
            <a:off x="493618" y="2905898"/>
            <a:ext cx="5778503" cy="5854703"/>
          </a:xfrm>
          <a:prstGeom prst="rect">
            <a:avLst/>
          </a:prstGeom>
        </p:spPr>
      </p:pic>
      <p:sp>
        <p:nvSpPr>
          <p:cNvPr id="734" name="Happiness improves your memory."/>
          <p:cNvSpPr txBox="1">
            <a:spLocks noGrp="1"/>
          </p:cNvSpPr>
          <p:nvPr>
            <p:ph type="title"/>
          </p:nvPr>
        </p:nvSpPr>
        <p:spPr>
          <a:prstGeom prst="rect">
            <a:avLst/>
          </a:prstGeom>
        </p:spPr>
        <p:txBody>
          <a:bodyPr/>
          <a:lstStyle>
            <a:lvl1pPr defTabSz="560830">
              <a:defRPr sz="6100"/>
            </a:lvl1pPr>
          </a:lstStyle>
          <a:p>
            <a:r>
              <a:t>Happiness Improves Your Memory.</a:t>
            </a:r>
          </a:p>
        </p:txBody>
      </p:sp>
      <p:sp>
        <p:nvSpPr>
          <p:cNvPr id="735" name="“A merry heart doeth good like a medicine: but a broken spirit drieth the bones.”  Proverbs 17:22."/>
          <p:cNvSpPr txBox="1">
            <a:spLocks noGrp="1"/>
          </p:cNvSpPr>
          <p:nvPr>
            <p:ph type="body" sz="half" idx="1"/>
          </p:nvPr>
        </p:nvSpPr>
        <p:spPr>
          <a:prstGeom prst="rect">
            <a:avLst/>
          </a:prstGeom>
        </p:spPr>
        <p:txBody>
          <a:bodyPr/>
          <a:lstStyle>
            <a:lvl1pPr marL="368299" indent="-368299">
              <a:buBlip>
                <a:blip r:embed="rId4"/>
              </a:buBlip>
              <a:defRPr sz="4600"/>
            </a:lvl1pPr>
          </a:lstStyle>
          <a:p>
            <a:r>
              <a:t>“A merry heart doeth good like a medicine: but a broken spirit drieth the bones.”  Proverbs 17:22.</a:t>
            </a:r>
          </a:p>
        </p:txBody>
      </p:sp>
      <p:sp>
        <p:nvSpPr>
          <p:cNvPr id="736" name="Emotion. 14(1):1-6."/>
          <p:cNvSpPr txBox="1"/>
          <p:nvPr/>
        </p:nvSpPr>
        <p:spPr>
          <a:xfrm>
            <a:off x="493618" y="9316922"/>
            <a:ext cx="2490319"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Emotion. 14(1):1-6.</a:t>
            </a:r>
          </a:p>
        </p:txBody>
      </p:sp>
    </p:spTree>
  </p:cSld>
  <p:clrMapOvr>
    <a:masterClrMapping/>
  </p:clrMapOvr>
  <p:transition>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Rectangle"/>
          <p:cNvSpPr/>
          <p:nvPr/>
        </p:nvSpPr>
        <p:spPr>
          <a:xfrm>
            <a:off x="2262923" y="2955252"/>
            <a:ext cx="8478954" cy="5990869"/>
          </a:xfrm>
          <a:prstGeom prst="rect">
            <a:avLst/>
          </a:prstGeom>
          <a:solidFill>
            <a:srgbClr val="FFFFFF"/>
          </a:solidFill>
          <a:ln w="12700">
            <a:miter lim="400000"/>
          </a:ln>
        </p:spPr>
        <p:txBody>
          <a:bodyPr lIns="50800" tIns="50800" rIns="50800" bIns="50800" anchor="ctr"/>
          <a:lstStyle/>
          <a:p>
            <a:pPr>
              <a:defRPr sz="3000">
                <a:solidFill>
                  <a:srgbClr val="FFFFFF"/>
                </a:solidFill>
                <a:effectLst>
                  <a:outerShdw blurRad="25400" dist="12700" dir="5400000" rotWithShape="0">
                    <a:srgbClr val="000000">
                      <a:alpha val="50000"/>
                    </a:srgbClr>
                  </a:outerShdw>
                </a:effectLst>
              </a:defRPr>
            </a:pPr>
            <a:endParaRPr/>
          </a:p>
        </p:txBody>
      </p:sp>
      <p:sp>
        <p:nvSpPr>
          <p:cNvPr id="741" name="Make Friends! Having 5-6 close friends decreases your risk of cognitive decline by 250%."/>
          <p:cNvSpPr txBox="1">
            <a:spLocks noGrp="1"/>
          </p:cNvSpPr>
          <p:nvPr>
            <p:ph type="title"/>
          </p:nvPr>
        </p:nvSpPr>
        <p:spPr>
          <a:prstGeom prst="rect">
            <a:avLst/>
          </a:prstGeom>
        </p:spPr>
        <p:txBody>
          <a:bodyPr/>
          <a:lstStyle>
            <a:lvl1pPr defTabSz="379729">
              <a:defRPr sz="4100"/>
            </a:lvl1pPr>
          </a:lstStyle>
          <a:p>
            <a:r>
              <a:t>Make Friends! Having 5-6 Close Friends Decreases Your Risk Of Cognitive Decline By 250%.</a:t>
            </a:r>
          </a:p>
        </p:txBody>
      </p:sp>
      <p:grpSp>
        <p:nvGrpSpPr>
          <p:cNvPr id="744" name="Image"/>
          <p:cNvGrpSpPr/>
          <p:nvPr/>
        </p:nvGrpSpPr>
        <p:grpSpPr>
          <a:xfrm>
            <a:off x="13305716" y="3295648"/>
            <a:ext cx="8382002" cy="5511802"/>
            <a:chOff x="0" y="0"/>
            <a:chExt cx="8382000" cy="5511801"/>
          </a:xfrm>
        </p:grpSpPr>
        <p:pic>
          <p:nvPicPr>
            <p:cNvPr id="742" name="Image" descr="Image"/>
            <p:cNvPicPr>
              <a:picLocks noChangeAspect="1"/>
            </p:cNvPicPr>
            <p:nvPr/>
          </p:nvPicPr>
          <p:blipFill>
            <a:blip r:embed="rId3">
              <a:extLst/>
            </a:blip>
            <a:stretch>
              <a:fillRect/>
            </a:stretch>
          </p:blipFill>
          <p:spPr>
            <a:xfrm>
              <a:off x="127000" y="88899"/>
              <a:ext cx="8128001" cy="5181603"/>
            </a:xfrm>
            <a:prstGeom prst="rect">
              <a:avLst/>
            </a:prstGeom>
            <a:ln w="12700" cap="flat">
              <a:noFill/>
              <a:miter lim="400000"/>
            </a:ln>
            <a:effectLst/>
          </p:spPr>
        </p:pic>
        <p:pic>
          <p:nvPicPr>
            <p:cNvPr id="743" name="Image" descr="Image"/>
            <p:cNvPicPr>
              <a:picLocks noChangeAspect="1"/>
            </p:cNvPicPr>
            <p:nvPr/>
          </p:nvPicPr>
          <p:blipFill>
            <a:blip r:embed="rId4">
              <a:extLst/>
            </a:blip>
            <a:stretch>
              <a:fillRect/>
            </a:stretch>
          </p:blipFill>
          <p:spPr>
            <a:xfrm>
              <a:off x="0" y="0"/>
              <a:ext cx="8382001" cy="5511802"/>
            </a:xfrm>
            <a:prstGeom prst="rect">
              <a:avLst/>
            </a:prstGeom>
            <a:ln w="12700" cap="flat">
              <a:noFill/>
              <a:miter lim="400000"/>
            </a:ln>
            <a:effectLst/>
          </p:spPr>
        </p:pic>
      </p:grpSp>
      <p:sp>
        <p:nvSpPr>
          <p:cNvPr id="745" name="Lancet Neurol. 5(5):406-12."/>
          <p:cNvSpPr txBox="1"/>
          <p:nvPr/>
        </p:nvSpPr>
        <p:spPr>
          <a:xfrm>
            <a:off x="508000" y="9316922"/>
            <a:ext cx="3509849" cy="4366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Lancet Neurol. 5(5):406-12.</a:t>
            </a:r>
          </a:p>
        </p:txBody>
      </p:sp>
      <p:pic>
        <p:nvPicPr>
          <p:cNvPr id="746"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16" y="-2799486"/>
            <a:ext cx="6756402" cy="5880102"/>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747" name="Line"/>
          <p:cNvSpPr/>
          <p:nvPr/>
        </p:nvSpPr>
        <p:spPr>
          <a:xfrm>
            <a:off x="3790993" y="4311648"/>
            <a:ext cx="6049850" cy="2736750"/>
          </a:xfrm>
          <a:prstGeom prst="line">
            <a:avLst/>
          </a:prstGeom>
          <a:ln w="101600">
            <a:solidFill>
              <a:srgbClr val="0096FF"/>
            </a:solidFill>
            <a:miter lim="400000"/>
          </a:ln>
        </p:spPr>
        <p:txBody>
          <a:bodyPr lIns="45718" tIns="45718" rIns="45718" bIns="45718"/>
          <a:lstStyle/>
          <a:p>
            <a:endParaRPr/>
          </a:p>
        </p:txBody>
      </p:sp>
      <p:sp>
        <p:nvSpPr>
          <p:cNvPr id="748" name="Line"/>
          <p:cNvSpPr/>
          <p:nvPr/>
        </p:nvSpPr>
        <p:spPr>
          <a:xfrm>
            <a:off x="3638858" y="7806652"/>
            <a:ext cx="6354121" cy="2"/>
          </a:xfrm>
          <a:prstGeom prst="line">
            <a:avLst/>
          </a:prstGeom>
          <a:ln w="101600">
            <a:solidFill>
              <a:srgbClr val="000000"/>
            </a:solidFill>
            <a:miter lim="400000"/>
          </a:ln>
        </p:spPr>
        <p:txBody>
          <a:bodyPr lIns="45718" tIns="45718" rIns="45718" bIns="45718"/>
          <a:lstStyle/>
          <a:p>
            <a:endParaRPr/>
          </a:p>
        </p:txBody>
      </p:sp>
      <p:sp>
        <p:nvSpPr>
          <p:cNvPr id="749" name="Line"/>
          <p:cNvSpPr/>
          <p:nvPr/>
        </p:nvSpPr>
        <p:spPr>
          <a:xfrm flipV="1">
            <a:off x="3777522" y="3191542"/>
            <a:ext cx="2" cy="4742113"/>
          </a:xfrm>
          <a:prstGeom prst="line">
            <a:avLst/>
          </a:prstGeom>
          <a:ln w="101600">
            <a:solidFill>
              <a:srgbClr val="000000"/>
            </a:solidFill>
            <a:miter lim="400000"/>
          </a:ln>
        </p:spPr>
        <p:txBody>
          <a:bodyPr lIns="45718" tIns="45718" rIns="45718" bIns="45718"/>
          <a:lstStyle/>
          <a:p>
            <a:endParaRPr/>
          </a:p>
        </p:txBody>
      </p:sp>
      <p:sp>
        <p:nvSpPr>
          <p:cNvPr id="750" name="Line"/>
          <p:cNvSpPr/>
          <p:nvPr/>
        </p:nvSpPr>
        <p:spPr>
          <a:xfrm flipV="1">
            <a:off x="3810043" y="4310300"/>
            <a:ext cx="5616714" cy="164713"/>
          </a:xfrm>
          <a:prstGeom prst="line">
            <a:avLst/>
          </a:prstGeom>
          <a:ln w="101600">
            <a:solidFill>
              <a:srgbClr val="FF2600"/>
            </a:solidFill>
            <a:miter lim="400000"/>
          </a:ln>
        </p:spPr>
        <p:txBody>
          <a:bodyPr lIns="45718" tIns="45718" rIns="45718" bIns="45718"/>
          <a:lstStyle/>
          <a:p>
            <a:endParaRPr/>
          </a:p>
        </p:txBody>
      </p:sp>
      <p:sp>
        <p:nvSpPr>
          <p:cNvPr id="751" name="Many Friends"/>
          <p:cNvSpPr txBox="1"/>
          <p:nvPr/>
        </p:nvSpPr>
        <p:spPr>
          <a:xfrm rot="21497999">
            <a:off x="5866210" y="3871576"/>
            <a:ext cx="2088879"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a:solidFill>
                  <a:srgbClr val="000000"/>
                </a:solidFill>
              </a:defRPr>
            </a:lvl1pPr>
          </a:lstStyle>
          <a:p>
            <a:r>
              <a:t>Many Friends</a:t>
            </a:r>
          </a:p>
        </p:txBody>
      </p:sp>
      <p:sp>
        <p:nvSpPr>
          <p:cNvPr id="752" name="Few Friends"/>
          <p:cNvSpPr txBox="1"/>
          <p:nvPr/>
        </p:nvSpPr>
        <p:spPr>
          <a:xfrm rot="1457999">
            <a:off x="5985543" y="5205383"/>
            <a:ext cx="1909044"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a:solidFill>
                  <a:srgbClr val="000000"/>
                </a:solidFill>
              </a:defRPr>
            </a:lvl1pPr>
          </a:lstStyle>
          <a:p>
            <a:r>
              <a:t>Few Friends</a:t>
            </a:r>
          </a:p>
        </p:txBody>
      </p:sp>
      <p:sp>
        <p:nvSpPr>
          <p:cNvPr id="753" name="Alzheimer’s Brain Markers"/>
          <p:cNvSpPr txBox="1"/>
          <p:nvPr/>
        </p:nvSpPr>
        <p:spPr>
          <a:xfrm>
            <a:off x="4609601" y="8350249"/>
            <a:ext cx="4169867"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5B5854"/>
                </a:solidFill>
              </a:defRPr>
            </a:lvl1pPr>
          </a:lstStyle>
          <a:p>
            <a:r>
              <a:t>Alzheimer’s Brain Markers</a:t>
            </a:r>
          </a:p>
        </p:txBody>
      </p:sp>
      <p:sp>
        <p:nvSpPr>
          <p:cNvPr id="754" name="Cognitive Decline"/>
          <p:cNvSpPr txBox="1"/>
          <p:nvPr/>
        </p:nvSpPr>
        <p:spPr>
          <a:xfrm rot="16200000">
            <a:off x="-32184" y="5295898"/>
            <a:ext cx="5511802" cy="546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000">
                <a:solidFill>
                  <a:srgbClr val="5B5854"/>
                </a:solidFill>
              </a:defRPr>
            </a:lvl1pPr>
          </a:lstStyle>
          <a:p>
            <a:r>
              <a:t>Cognitive Decline</a:t>
            </a:r>
          </a:p>
        </p:txBody>
      </p:sp>
      <p:sp>
        <p:nvSpPr>
          <p:cNvPr id="755" name="2"/>
          <p:cNvSpPr txBox="1"/>
          <p:nvPr/>
        </p:nvSpPr>
        <p:spPr>
          <a:xfrm>
            <a:off x="3337233" y="2998062"/>
            <a:ext cx="26035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2</a:t>
            </a:r>
          </a:p>
        </p:txBody>
      </p:sp>
      <p:sp>
        <p:nvSpPr>
          <p:cNvPr id="756" name="1"/>
          <p:cNvSpPr txBox="1"/>
          <p:nvPr/>
        </p:nvSpPr>
        <p:spPr>
          <a:xfrm>
            <a:off x="3324512" y="3642931"/>
            <a:ext cx="26035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1</a:t>
            </a:r>
          </a:p>
        </p:txBody>
      </p:sp>
      <p:sp>
        <p:nvSpPr>
          <p:cNvPr id="757" name="0"/>
          <p:cNvSpPr txBox="1"/>
          <p:nvPr/>
        </p:nvSpPr>
        <p:spPr>
          <a:xfrm>
            <a:off x="3324512" y="4287797"/>
            <a:ext cx="26035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0</a:t>
            </a:r>
          </a:p>
        </p:txBody>
      </p:sp>
      <p:sp>
        <p:nvSpPr>
          <p:cNvPr id="758" name="-1"/>
          <p:cNvSpPr txBox="1"/>
          <p:nvPr/>
        </p:nvSpPr>
        <p:spPr>
          <a:xfrm>
            <a:off x="3203410" y="4941030"/>
            <a:ext cx="354770"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-1</a:t>
            </a:r>
          </a:p>
        </p:txBody>
      </p:sp>
      <p:sp>
        <p:nvSpPr>
          <p:cNvPr id="759" name="-2"/>
          <p:cNvSpPr txBox="1"/>
          <p:nvPr/>
        </p:nvSpPr>
        <p:spPr>
          <a:xfrm>
            <a:off x="3203410" y="5599955"/>
            <a:ext cx="354770"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-2</a:t>
            </a:r>
          </a:p>
        </p:txBody>
      </p:sp>
      <p:sp>
        <p:nvSpPr>
          <p:cNvPr id="760" name="-3"/>
          <p:cNvSpPr txBox="1"/>
          <p:nvPr/>
        </p:nvSpPr>
        <p:spPr>
          <a:xfrm>
            <a:off x="3203410" y="6255477"/>
            <a:ext cx="354770"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-3</a:t>
            </a:r>
          </a:p>
        </p:txBody>
      </p:sp>
      <p:sp>
        <p:nvSpPr>
          <p:cNvPr id="761" name="-4"/>
          <p:cNvSpPr txBox="1"/>
          <p:nvPr/>
        </p:nvSpPr>
        <p:spPr>
          <a:xfrm>
            <a:off x="3203410" y="6921355"/>
            <a:ext cx="354770"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-4</a:t>
            </a:r>
          </a:p>
        </p:txBody>
      </p:sp>
      <p:sp>
        <p:nvSpPr>
          <p:cNvPr id="762" name="0"/>
          <p:cNvSpPr txBox="1"/>
          <p:nvPr/>
        </p:nvSpPr>
        <p:spPr>
          <a:xfrm>
            <a:off x="3639880" y="7952702"/>
            <a:ext cx="26035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0</a:t>
            </a:r>
          </a:p>
        </p:txBody>
      </p:sp>
      <p:sp>
        <p:nvSpPr>
          <p:cNvPr id="763" name="10"/>
          <p:cNvSpPr txBox="1"/>
          <p:nvPr/>
        </p:nvSpPr>
        <p:spPr>
          <a:xfrm>
            <a:off x="5010146" y="7952702"/>
            <a:ext cx="40640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10</a:t>
            </a:r>
          </a:p>
        </p:txBody>
      </p:sp>
      <p:sp>
        <p:nvSpPr>
          <p:cNvPr id="764" name="20"/>
          <p:cNvSpPr txBox="1"/>
          <p:nvPr/>
        </p:nvSpPr>
        <p:spPr>
          <a:xfrm>
            <a:off x="6567734" y="7952702"/>
            <a:ext cx="40640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20</a:t>
            </a:r>
          </a:p>
        </p:txBody>
      </p:sp>
      <p:sp>
        <p:nvSpPr>
          <p:cNvPr id="765" name="30"/>
          <p:cNvSpPr txBox="1"/>
          <p:nvPr/>
        </p:nvSpPr>
        <p:spPr>
          <a:xfrm>
            <a:off x="8125324" y="7952702"/>
            <a:ext cx="40640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30</a:t>
            </a:r>
          </a:p>
        </p:txBody>
      </p:sp>
      <p:sp>
        <p:nvSpPr>
          <p:cNvPr id="766" name="40"/>
          <p:cNvSpPr txBox="1"/>
          <p:nvPr/>
        </p:nvSpPr>
        <p:spPr>
          <a:xfrm>
            <a:off x="9682680" y="7952702"/>
            <a:ext cx="406401"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r>
              <a:t>40</a:t>
            </a:r>
          </a:p>
        </p:txBody>
      </p:sp>
    </p:spTree>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Improve Your Social Health:…"/>
          <p:cNvSpPr txBox="1">
            <a:spLocks noGrp="1"/>
          </p:cNvSpPr>
          <p:nvPr>
            <p:ph type="title"/>
          </p:nvPr>
        </p:nvSpPr>
        <p:spPr>
          <a:prstGeom prst="rect">
            <a:avLst/>
          </a:prstGeom>
        </p:spPr>
        <p:txBody>
          <a:bodyPr/>
          <a:lstStyle/>
          <a:p>
            <a:pPr defTabSz="560830">
              <a:defRPr sz="6100">
                <a:latin typeface="Tahoma"/>
                <a:ea typeface="Tahoma"/>
                <a:cs typeface="Tahoma"/>
                <a:sym typeface="Tahoma"/>
              </a:defRPr>
            </a:pPr>
            <a:r>
              <a:t>Improve Your Social Health: </a:t>
            </a:r>
            <a:br/>
            <a:r>
              <a:t>Practice The One Another Texts</a:t>
            </a:r>
          </a:p>
        </p:txBody>
      </p:sp>
      <p:sp>
        <p:nvSpPr>
          <p:cNvPr id="771" name="Love one another (John 13:34,35).…"/>
          <p:cNvSpPr txBox="1">
            <a:spLocks noGrp="1"/>
          </p:cNvSpPr>
          <p:nvPr>
            <p:ph type="body" sz="half" idx="4294967295"/>
          </p:nvPr>
        </p:nvSpPr>
        <p:spPr>
          <a:xfrm>
            <a:off x="6665517" y="2666999"/>
            <a:ext cx="6140533" cy="6375401"/>
          </a:xfrm>
          <a:prstGeom prst="rect">
            <a:avLst/>
          </a:prstGeom>
        </p:spPr>
        <p:txBody>
          <a:bodyPr/>
          <a:lstStyle/>
          <a:p>
            <a:pPr marL="339470" indent="-339470" defTabSz="473201">
              <a:lnSpc>
                <a:spcPct val="90000"/>
              </a:lnSpc>
              <a:spcBef>
                <a:spcPts val="3400"/>
              </a:spcBef>
              <a:buBlip>
                <a:blip r:embed="rId2"/>
              </a:buBlip>
              <a:defRPr sz="2700"/>
            </a:pPr>
            <a:r>
              <a:t>Love one another (John 13:34,35).</a:t>
            </a:r>
          </a:p>
          <a:p>
            <a:pPr marL="339470" indent="-339470" defTabSz="473201">
              <a:lnSpc>
                <a:spcPct val="90000"/>
              </a:lnSpc>
              <a:spcBef>
                <a:spcPts val="3400"/>
              </a:spcBef>
              <a:buBlip>
                <a:blip r:embed="rId2"/>
              </a:buBlip>
              <a:defRPr sz="2700"/>
            </a:pPr>
            <a:r>
              <a:t>Accept one another (Romans 15:7).</a:t>
            </a:r>
          </a:p>
          <a:p>
            <a:pPr marL="339470" indent="-339470" defTabSz="473201">
              <a:lnSpc>
                <a:spcPct val="90000"/>
              </a:lnSpc>
              <a:spcBef>
                <a:spcPts val="3400"/>
              </a:spcBef>
              <a:buBlip>
                <a:blip r:embed="rId2"/>
              </a:buBlip>
              <a:defRPr sz="2700"/>
            </a:pPr>
            <a:r>
              <a:t>Pray for one another (James 5:17).</a:t>
            </a:r>
          </a:p>
          <a:p>
            <a:pPr marL="339470" indent="-339470" defTabSz="473201">
              <a:lnSpc>
                <a:spcPct val="90000"/>
              </a:lnSpc>
              <a:spcBef>
                <a:spcPts val="3400"/>
              </a:spcBef>
              <a:buBlip>
                <a:blip r:embed="rId2"/>
              </a:buBlip>
              <a:defRPr sz="2700"/>
            </a:pPr>
            <a:r>
              <a:t>Honor one another (Romans 12:10).</a:t>
            </a:r>
          </a:p>
          <a:p>
            <a:pPr marL="339470" indent="-339470" defTabSz="473201">
              <a:lnSpc>
                <a:spcPct val="90000"/>
              </a:lnSpc>
              <a:spcBef>
                <a:spcPts val="3400"/>
              </a:spcBef>
              <a:buBlip>
                <a:blip r:embed="rId2"/>
              </a:buBlip>
              <a:defRPr sz="2700"/>
            </a:pPr>
            <a:r>
              <a:t>Encourage one another (1Theselonians 5:11).</a:t>
            </a:r>
          </a:p>
          <a:p>
            <a:pPr marL="339470" indent="-339470" defTabSz="473201">
              <a:lnSpc>
                <a:spcPct val="90000"/>
              </a:lnSpc>
              <a:spcBef>
                <a:spcPts val="3400"/>
              </a:spcBef>
              <a:buBlip>
                <a:blip r:embed="rId2"/>
              </a:buBlip>
              <a:defRPr sz="2700"/>
            </a:pPr>
            <a:r>
              <a:t>Carry one another’s burdens (Galatians 6:2).</a:t>
            </a:r>
          </a:p>
          <a:p>
            <a:pPr marL="339470" indent="-339470" defTabSz="473201">
              <a:lnSpc>
                <a:spcPct val="90000"/>
              </a:lnSpc>
              <a:spcBef>
                <a:spcPts val="3400"/>
              </a:spcBef>
              <a:buBlip>
                <a:blip r:embed="rId2"/>
              </a:buBlip>
              <a:defRPr sz="2700"/>
            </a:pPr>
            <a:r>
              <a:t>Serve one another (Galatians 5:13).</a:t>
            </a:r>
          </a:p>
        </p:txBody>
      </p:sp>
      <p:grpSp>
        <p:nvGrpSpPr>
          <p:cNvPr id="774" name="32139429"/>
          <p:cNvGrpSpPr/>
          <p:nvPr/>
        </p:nvGrpSpPr>
        <p:grpSpPr>
          <a:xfrm>
            <a:off x="136989" y="3683913"/>
            <a:ext cx="6240794" cy="4341574"/>
            <a:chOff x="0" y="0"/>
            <a:chExt cx="6240793" cy="4341572"/>
          </a:xfrm>
        </p:grpSpPr>
        <p:pic>
          <p:nvPicPr>
            <p:cNvPr id="772" name="32139429" descr="321394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00" y="88899"/>
              <a:ext cx="5986794" cy="4011374"/>
            </a:xfrm>
            <a:prstGeom prst="rect">
              <a:avLst/>
            </a:prstGeom>
            <a:ln w="12700" cap="flat">
              <a:noFill/>
              <a:miter lim="400000"/>
            </a:ln>
            <a:effectLst/>
          </p:spPr>
        </p:pic>
        <p:pic>
          <p:nvPicPr>
            <p:cNvPr id="773" name="32139429" descr="32139429"/>
            <p:cNvPicPr>
              <a:picLocks noChangeAspect="1"/>
            </p:cNvPicPr>
            <p:nvPr/>
          </p:nvPicPr>
          <p:blipFill>
            <a:blip r:embed="rId4">
              <a:extLst/>
            </a:blip>
            <a:stretch>
              <a:fillRect/>
            </a:stretch>
          </p:blipFill>
          <p:spPr>
            <a:xfrm>
              <a:off x="0" y="-1"/>
              <a:ext cx="6240794" cy="4341574"/>
            </a:xfrm>
            <a:prstGeom prst="rect">
              <a:avLst/>
            </a:prstGeom>
            <a:ln w="12700" cap="flat">
              <a:noFill/>
              <a:miter lim="400000"/>
            </a:ln>
            <a:effectLst/>
          </p:spPr>
        </p:pic>
      </p:grpSp>
    </p:spTree>
  </p:cSld>
  <p:clrMapOvr>
    <a:masterClrMapping/>
  </p:clrMapOvr>
  <p:transition>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7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77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77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771">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771">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771">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1" build="p" bldLvl="5"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 name="34673895.jpg" descr="34673895.jpg"/>
          <p:cNvPicPr>
            <a:picLocks noGrp="1" noChangeAspect="1"/>
          </p:cNvPicPr>
          <p:nvPr>
            <p:ph type="pic" idx="13"/>
          </p:nvPr>
        </p:nvPicPr>
        <p:blipFill>
          <a:blip r:embed="rId3">
            <a:extLst/>
          </a:blip>
          <a:stretch>
            <a:fillRect/>
          </a:stretch>
        </p:blipFill>
        <p:spPr>
          <a:xfrm flipH="1">
            <a:off x="948763" y="2711448"/>
            <a:ext cx="4361998" cy="6496051"/>
          </a:xfrm>
          <a:prstGeom prst="rect">
            <a:avLst/>
          </a:prstGeom>
        </p:spPr>
      </p:pic>
      <p:sp>
        <p:nvSpPr>
          <p:cNvPr id="777" name="Selflessness in volunteering has been shown to preserve your intellectual capacity"/>
          <p:cNvSpPr txBox="1">
            <a:spLocks noGrp="1"/>
          </p:cNvSpPr>
          <p:nvPr>
            <p:ph type="title"/>
          </p:nvPr>
        </p:nvSpPr>
        <p:spPr>
          <a:prstGeom prst="rect">
            <a:avLst/>
          </a:prstGeom>
        </p:spPr>
        <p:txBody>
          <a:bodyPr/>
          <a:lstStyle>
            <a:lvl1pPr defTabSz="426466">
              <a:defRPr sz="4100"/>
            </a:lvl1pPr>
          </a:lstStyle>
          <a:p>
            <a:r>
              <a:rPr dirty="0"/>
              <a:t>Preserve Your Intellectual Capacity</a:t>
            </a:r>
            <a:r>
              <a:rPr lang="en-US" dirty="0"/>
              <a:t> By </a:t>
            </a:r>
            <a:r>
              <a:rPr lang="en-AU" dirty="0"/>
              <a:t>Volunteering</a:t>
            </a:r>
            <a:endParaRPr dirty="0"/>
          </a:p>
        </p:txBody>
      </p:sp>
      <p:sp>
        <p:nvSpPr>
          <p:cNvPr id="778" name="Volunteers had 78% less intellectual decline over a one year period compared to non-volunteers."/>
          <p:cNvSpPr txBox="1">
            <a:spLocks noGrp="1"/>
          </p:cNvSpPr>
          <p:nvPr>
            <p:ph type="body" sz="half" idx="1"/>
          </p:nvPr>
        </p:nvSpPr>
        <p:spPr>
          <a:xfrm>
            <a:off x="6502400" y="3092447"/>
            <a:ext cx="5532284" cy="5524503"/>
          </a:xfrm>
          <a:prstGeom prst="rect">
            <a:avLst/>
          </a:prstGeom>
        </p:spPr>
        <p:txBody>
          <a:bodyPr/>
          <a:lstStyle>
            <a:lvl1pPr marL="368299" indent="-368299">
              <a:buBlip>
                <a:blip r:embed="rId4"/>
              </a:buBlip>
              <a:defRPr sz="4000"/>
            </a:lvl1pPr>
          </a:lstStyle>
          <a:p>
            <a:r>
              <a:rPr dirty="0"/>
              <a:t>Volunteers </a:t>
            </a:r>
            <a:r>
              <a:rPr lang="en-US" dirty="0"/>
              <a:t>experience</a:t>
            </a:r>
            <a:r>
              <a:rPr dirty="0"/>
              <a:t> </a:t>
            </a:r>
            <a:r>
              <a:rPr lang="en-US" dirty="0"/>
              <a:t>one forth the</a:t>
            </a:r>
            <a:r>
              <a:rPr dirty="0"/>
              <a:t> intellectual decline over a one year period compared to non-volunteers. </a:t>
            </a:r>
          </a:p>
        </p:txBody>
      </p:sp>
      <p:sp>
        <p:nvSpPr>
          <p:cNvPr id="779" name="Nihon Koshu Eisei Zasshi. 54(11):749-59."/>
          <p:cNvSpPr txBox="1"/>
          <p:nvPr/>
        </p:nvSpPr>
        <p:spPr>
          <a:xfrm>
            <a:off x="507999" y="9245597"/>
            <a:ext cx="5243527" cy="43667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Nihon Koshu Eisei Zasshi. 54(11):749-59.</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elflessness in volunteering has been shown to preserve your intellectual capacity"/>
          <p:cNvSpPr txBox="1">
            <a:spLocks noGrp="1"/>
          </p:cNvSpPr>
          <p:nvPr>
            <p:ph type="title"/>
          </p:nvPr>
        </p:nvSpPr>
        <p:spPr>
          <a:xfrm>
            <a:off x="508000" y="596900"/>
            <a:ext cx="12331104" cy="1905000"/>
          </a:xfrm>
          <a:prstGeom prst="rect">
            <a:avLst/>
          </a:prstGeom>
        </p:spPr>
        <p:txBody>
          <a:bodyPr>
            <a:normAutofit/>
          </a:bodyPr>
          <a:lstStyle>
            <a:lvl1pPr defTabSz="426466">
              <a:defRPr sz="4100"/>
            </a:lvl1pPr>
          </a:lstStyle>
          <a:p>
            <a:r>
              <a:rPr sz="4400" dirty="0"/>
              <a:t>Preserve Your Intellectual Capacity</a:t>
            </a:r>
            <a:r>
              <a:rPr lang="en-US" sz="4400" dirty="0"/>
              <a:t>: </a:t>
            </a:r>
            <a:r>
              <a:rPr lang="en-AU" sz="4400" dirty="0"/>
              <a:t>Volunteer</a:t>
            </a:r>
            <a:endParaRPr sz="4400" dirty="0"/>
          </a:p>
        </p:txBody>
      </p:sp>
      <p:sp>
        <p:nvSpPr>
          <p:cNvPr id="778" name="Volunteers had 78% less intellectual decline over a one year period compared to non-volunteers."/>
          <p:cNvSpPr txBox="1">
            <a:spLocks noGrp="1"/>
          </p:cNvSpPr>
          <p:nvPr>
            <p:ph type="body" sz="half" idx="1"/>
          </p:nvPr>
        </p:nvSpPr>
        <p:spPr>
          <a:xfrm>
            <a:off x="6502400" y="3092447"/>
            <a:ext cx="5532284" cy="5524503"/>
          </a:xfrm>
          <a:prstGeom prst="rect">
            <a:avLst/>
          </a:prstGeom>
        </p:spPr>
        <p:txBody>
          <a:bodyPr/>
          <a:lstStyle>
            <a:lvl1pPr marL="368299" indent="-368299">
              <a:buBlip>
                <a:blip r:embed="rId3"/>
              </a:buBlip>
              <a:defRPr sz="4000"/>
            </a:lvl1pPr>
          </a:lstStyle>
          <a:p>
            <a:r>
              <a:rPr dirty="0"/>
              <a:t>Volunteers </a:t>
            </a:r>
            <a:r>
              <a:rPr lang="en-US" dirty="0"/>
              <a:t>experience</a:t>
            </a:r>
            <a:r>
              <a:rPr dirty="0"/>
              <a:t> </a:t>
            </a:r>
            <a:r>
              <a:rPr lang="en-US" dirty="0"/>
              <a:t>one forth the</a:t>
            </a:r>
            <a:r>
              <a:rPr dirty="0"/>
              <a:t> intellectual decline over a one year period compared to non-volunteers. </a:t>
            </a:r>
          </a:p>
        </p:txBody>
      </p:sp>
      <p:sp>
        <p:nvSpPr>
          <p:cNvPr id="779" name="Nihon Koshu Eisei Zasshi. 54(11):749-59."/>
          <p:cNvSpPr txBox="1"/>
          <p:nvPr/>
        </p:nvSpPr>
        <p:spPr>
          <a:xfrm>
            <a:off x="507999" y="9245597"/>
            <a:ext cx="5243527" cy="43667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7999"/>
              </a:lnSpc>
              <a:defRPr sz="2200">
                <a:solidFill>
                  <a:srgbClr val="000000"/>
                </a:solidFill>
                <a:latin typeface="+mj-lt"/>
                <a:ea typeface="+mj-ea"/>
                <a:cs typeface="+mj-cs"/>
                <a:sym typeface="Helvetica Neue"/>
              </a:defRPr>
            </a:lvl1pPr>
          </a:lstStyle>
          <a:p>
            <a:r>
              <a:t>Nihon Koshu Eisei Zasshi. 54(11):749-59.</a:t>
            </a:r>
          </a:p>
        </p:txBody>
      </p:sp>
      <p:sp>
        <p:nvSpPr>
          <p:cNvPr id="4" name="TextBox 3">
            <a:extLst>
              <a:ext uri="{FF2B5EF4-FFF2-40B4-BE49-F238E27FC236}">
                <a16:creationId xmlns:a16="http://schemas.microsoft.com/office/drawing/2014/main" id="{913D5515-7CF4-E849-A028-45C1DC8A8FC8}"/>
              </a:ext>
            </a:extLst>
          </p:cNvPr>
          <p:cNvSpPr txBox="1"/>
          <p:nvPr/>
        </p:nvSpPr>
        <p:spPr>
          <a:xfrm rot="16200000">
            <a:off x="-585771" y="5539399"/>
            <a:ext cx="368370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606060"/>
                </a:solidFill>
                <a:effectLst/>
                <a:uFillTx/>
                <a:latin typeface="Gill Sans"/>
                <a:ea typeface="Gill Sans"/>
                <a:cs typeface="Gill Sans"/>
                <a:sym typeface="Gill Sans"/>
              </a:rPr>
              <a:t>Intellectual Decline</a:t>
            </a:r>
          </a:p>
        </p:txBody>
      </p:sp>
      <p:cxnSp>
        <p:nvCxnSpPr>
          <p:cNvPr id="6" name="Straight Connector 5">
            <a:extLst>
              <a:ext uri="{FF2B5EF4-FFF2-40B4-BE49-F238E27FC236}">
                <a16:creationId xmlns:a16="http://schemas.microsoft.com/office/drawing/2014/main" id="{A786D577-EEA7-6442-A142-7ECF465B87CF}"/>
              </a:ext>
            </a:extLst>
          </p:cNvPr>
          <p:cNvCxnSpPr>
            <a:cxnSpLocks/>
          </p:cNvCxnSpPr>
          <p:nvPr/>
        </p:nvCxnSpPr>
        <p:spPr>
          <a:xfrm>
            <a:off x="1076103" y="7667694"/>
            <a:ext cx="458693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C416BFCB-3AF0-D241-A929-7B0F37749103}"/>
              </a:ext>
            </a:extLst>
          </p:cNvPr>
          <p:cNvSpPr txBox="1"/>
          <p:nvPr/>
        </p:nvSpPr>
        <p:spPr>
          <a:xfrm>
            <a:off x="1076103" y="7807761"/>
            <a:ext cx="247343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606060"/>
                </a:solidFill>
                <a:effectLst/>
                <a:uFillTx/>
                <a:latin typeface="Gill Sans"/>
                <a:ea typeface="Gill Sans"/>
                <a:cs typeface="Gill Sans"/>
                <a:sym typeface="Gill Sans"/>
              </a:rPr>
              <a:t>Non-Volunteers</a:t>
            </a:r>
          </a:p>
        </p:txBody>
      </p:sp>
      <p:sp>
        <p:nvSpPr>
          <p:cNvPr id="8" name="TextBox 7">
            <a:extLst>
              <a:ext uri="{FF2B5EF4-FFF2-40B4-BE49-F238E27FC236}">
                <a16:creationId xmlns:a16="http://schemas.microsoft.com/office/drawing/2014/main" id="{A911FDEF-E1D4-7441-BC00-851DFD0134A3}"/>
              </a:ext>
            </a:extLst>
          </p:cNvPr>
          <p:cNvSpPr txBox="1"/>
          <p:nvPr/>
        </p:nvSpPr>
        <p:spPr>
          <a:xfrm>
            <a:off x="3622080" y="7799705"/>
            <a:ext cx="16991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606060"/>
                </a:solidFill>
                <a:effectLst/>
                <a:uFillTx/>
                <a:latin typeface="Gill Sans"/>
                <a:ea typeface="Gill Sans"/>
                <a:cs typeface="Gill Sans"/>
                <a:sym typeface="Gill Sans"/>
              </a:rPr>
              <a:t>Volunteers</a:t>
            </a:r>
          </a:p>
        </p:txBody>
      </p:sp>
      <p:sp>
        <p:nvSpPr>
          <p:cNvPr id="9" name="TextBox 8">
            <a:extLst>
              <a:ext uri="{FF2B5EF4-FFF2-40B4-BE49-F238E27FC236}">
                <a16:creationId xmlns:a16="http://schemas.microsoft.com/office/drawing/2014/main" id="{1E944E81-94C9-8748-B265-42512AB3C14D}"/>
              </a:ext>
            </a:extLst>
          </p:cNvPr>
          <p:cNvSpPr txBox="1"/>
          <p:nvPr/>
        </p:nvSpPr>
        <p:spPr>
          <a:xfrm>
            <a:off x="2326995" y="8311744"/>
            <a:ext cx="194284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606060"/>
                </a:solidFill>
                <a:effectLst/>
                <a:uFillTx/>
                <a:latin typeface="Gill Sans"/>
                <a:ea typeface="Gill Sans"/>
                <a:cs typeface="Gill Sans"/>
                <a:sym typeface="Gill Sans"/>
              </a:rPr>
              <a:t>One Year</a:t>
            </a:r>
          </a:p>
        </p:txBody>
      </p:sp>
      <p:sp>
        <p:nvSpPr>
          <p:cNvPr id="10" name="Rectangle 9">
            <a:extLst>
              <a:ext uri="{FF2B5EF4-FFF2-40B4-BE49-F238E27FC236}">
                <a16:creationId xmlns:a16="http://schemas.microsoft.com/office/drawing/2014/main" id="{0F4EC8FB-0ABC-D94F-8F0F-CCB581828FDD}"/>
              </a:ext>
            </a:extLst>
          </p:cNvPr>
          <p:cNvSpPr/>
          <p:nvPr/>
        </p:nvSpPr>
        <p:spPr>
          <a:xfrm>
            <a:off x="1747853" y="4067694"/>
            <a:ext cx="1076633" cy="3600000"/>
          </a:xfrm>
          <a:prstGeom prst="rect">
            <a:avLst/>
          </a:prstGeom>
          <a:solidFill>
            <a:srgbClr val="FF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606060"/>
              </a:solidFill>
              <a:effectLst/>
              <a:uFillTx/>
              <a:latin typeface="Gill Sans"/>
              <a:ea typeface="Gill Sans"/>
              <a:cs typeface="Gill Sans"/>
              <a:sym typeface="Gill Sans"/>
            </a:endParaRPr>
          </a:p>
        </p:txBody>
      </p:sp>
      <p:sp>
        <p:nvSpPr>
          <p:cNvPr id="15" name="Rectangle 14">
            <a:extLst>
              <a:ext uri="{FF2B5EF4-FFF2-40B4-BE49-F238E27FC236}">
                <a16:creationId xmlns:a16="http://schemas.microsoft.com/office/drawing/2014/main" id="{6DF5DD9A-56E3-0B49-9A0B-C2C15ED57F9E}"/>
              </a:ext>
            </a:extLst>
          </p:cNvPr>
          <p:cNvSpPr/>
          <p:nvPr/>
        </p:nvSpPr>
        <p:spPr>
          <a:xfrm>
            <a:off x="3905325" y="6875694"/>
            <a:ext cx="1076400" cy="792000"/>
          </a:xfrm>
          <a:prstGeom prst="rect">
            <a:avLst/>
          </a:prstGeom>
          <a:solidFill>
            <a:srgbClr val="00CB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606060"/>
              </a:solidFill>
              <a:effectLst/>
              <a:uFillTx/>
              <a:latin typeface="Gill Sans"/>
              <a:ea typeface="Gill Sans"/>
              <a:cs typeface="Gill Sans"/>
              <a:sym typeface="Gill Sans"/>
            </a:endParaRPr>
          </a:p>
        </p:txBody>
      </p:sp>
      <p:sp>
        <p:nvSpPr>
          <p:cNvPr id="13" name="TextBox 12">
            <a:extLst>
              <a:ext uri="{FF2B5EF4-FFF2-40B4-BE49-F238E27FC236}">
                <a16:creationId xmlns:a16="http://schemas.microsoft.com/office/drawing/2014/main" id="{4E408299-93FC-A241-A90E-357E0A9221F4}"/>
              </a:ext>
            </a:extLst>
          </p:cNvPr>
          <p:cNvSpPr txBox="1"/>
          <p:nvPr/>
        </p:nvSpPr>
        <p:spPr>
          <a:xfrm>
            <a:off x="1912070" y="3083219"/>
            <a:ext cx="330859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Gill Sans"/>
                <a:ea typeface="Gill Sans"/>
                <a:cs typeface="Gill Sans"/>
                <a:sym typeface="Gill Sans"/>
              </a:rPr>
              <a:t>Volunteering</a:t>
            </a:r>
            <a:endParaRPr kumimoji="0" lang="en-US" sz="3600" b="0" i="0" u="none" strike="noStrike" cap="none" spc="0" normalizeH="0" baseline="0" dirty="0">
              <a:ln>
                <a:noFill/>
              </a:ln>
              <a:solidFill>
                <a:srgbClr val="000000"/>
              </a:solidFill>
              <a:effectLst/>
              <a:uFillTx/>
              <a:latin typeface="Gill Sans"/>
              <a:ea typeface="Gill Sans"/>
              <a:cs typeface="Gill Sans"/>
              <a:sym typeface="Gill Sans"/>
            </a:endParaRPr>
          </a:p>
        </p:txBody>
      </p:sp>
    </p:spTree>
    <p:extLst>
      <p:ext uri="{BB962C8B-B14F-4D97-AF65-F5344CB8AC3E}">
        <p14:creationId xmlns:p14="http://schemas.microsoft.com/office/powerpoint/2010/main" val="935003048"/>
      </p:ext>
    </p:extLst>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 name="17512-an-elderly-woman-washing-produce-pv.jpg"/>
          <p:cNvGrpSpPr/>
          <p:nvPr/>
        </p:nvGrpSpPr>
        <p:grpSpPr>
          <a:xfrm>
            <a:off x="1124487" y="1844629"/>
            <a:ext cx="10890086" cy="6189009"/>
            <a:chOff x="-2" y="88899"/>
            <a:chExt cx="10890084" cy="6189007"/>
          </a:xfrm>
        </p:grpSpPr>
        <p:pic>
          <p:nvPicPr>
            <p:cNvPr id="527" name="17512-an-elderly-woman-washing-produce-pv.jpg" descr="17512-an-elderly-woman-washing-produce-pv.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899"/>
              <a:ext cx="10763082" cy="5947707"/>
            </a:xfrm>
            <a:prstGeom prst="rect">
              <a:avLst/>
            </a:prstGeom>
            <a:ln w="12700" cap="flat">
              <a:noFill/>
              <a:miter lim="400000"/>
            </a:ln>
            <a:effectLst/>
          </p:spPr>
        </p:pic>
        <p:pic>
          <p:nvPicPr>
            <p:cNvPr id="528" name="17512-an-elderly-woman-washing-produce-pv.jpg" descr="17512-an-elderly-woman-washing-produce-pv.jpg"/>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2" y="88899"/>
              <a:ext cx="10890084" cy="6189007"/>
            </a:xfrm>
            <a:prstGeom prst="rect">
              <a:avLst/>
            </a:prstGeom>
          </p:spPr>
        </p:pic>
      </p:grpSp>
    </p:spTree>
    <p:extLst>
      <p:ext uri="{BB962C8B-B14F-4D97-AF65-F5344CB8AC3E}">
        <p14:creationId xmlns:p14="http://schemas.microsoft.com/office/powerpoint/2010/main" val="1646596213"/>
      </p:ext>
    </p:extLst>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ummary"/>
          <p:cNvSpPr txBox="1">
            <a:spLocks noGrp="1"/>
          </p:cNvSpPr>
          <p:nvPr>
            <p:ph type="title"/>
          </p:nvPr>
        </p:nvSpPr>
        <p:spPr>
          <a:xfrm>
            <a:off x="508000" y="596900"/>
            <a:ext cx="11393948" cy="1905000"/>
          </a:xfrm>
          <a:prstGeom prst="rect">
            <a:avLst/>
          </a:prstGeom>
        </p:spPr>
        <p:txBody>
          <a:bodyPr/>
          <a:lstStyle/>
          <a:p>
            <a:pPr algn="r"/>
            <a:r>
              <a:rPr dirty="0"/>
              <a:t>Summary</a:t>
            </a:r>
          </a:p>
        </p:txBody>
      </p:sp>
      <p:sp>
        <p:nvSpPr>
          <p:cNvPr id="784" name="Alzheimer’s, dementia, and memory failure are increasing and at an all-time high.…"/>
          <p:cNvSpPr txBox="1">
            <a:spLocks noGrp="1"/>
          </p:cNvSpPr>
          <p:nvPr>
            <p:ph type="body" idx="1"/>
          </p:nvPr>
        </p:nvSpPr>
        <p:spPr>
          <a:prstGeom prst="rect">
            <a:avLst/>
          </a:prstGeom>
        </p:spPr>
        <p:txBody>
          <a:bodyPr/>
          <a:lstStyle/>
          <a:p>
            <a:pPr>
              <a:lnSpc>
                <a:spcPct val="90000"/>
              </a:lnSpc>
              <a:buSzPct val="120000"/>
              <a:buFont typeface="Arial" panose="020B0604020202020204" pitchFamily="34" charset="0"/>
              <a:buChar char="•"/>
              <a:defRPr sz="4400"/>
            </a:pPr>
            <a:r>
              <a:rPr lang="en-US" dirty="0"/>
              <a:t>Healthy eating nurtures a healthy brain.</a:t>
            </a:r>
          </a:p>
          <a:p>
            <a:pPr>
              <a:lnSpc>
                <a:spcPct val="90000"/>
              </a:lnSpc>
              <a:buSzPct val="120000"/>
              <a:buFont typeface="Arial" panose="020B0604020202020204" pitchFamily="34" charset="0"/>
              <a:buChar char="•"/>
              <a:defRPr sz="4400"/>
            </a:pPr>
            <a:r>
              <a:rPr lang="en-US" dirty="0"/>
              <a:t>Exercise, physical and mental, promotes a vigorous brain.</a:t>
            </a:r>
          </a:p>
          <a:p>
            <a:pPr>
              <a:lnSpc>
                <a:spcPct val="90000"/>
              </a:lnSpc>
              <a:buSzPct val="120000"/>
              <a:buFont typeface="Arial" panose="020B0604020202020204" pitchFamily="34" charset="0"/>
              <a:buChar char="•"/>
              <a:defRPr sz="4400"/>
            </a:pPr>
            <a:r>
              <a:rPr lang="en-US" dirty="0"/>
              <a:t>Psychological and social health supports an active brain.</a:t>
            </a:r>
            <a:endParaRPr dirty="0"/>
          </a:p>
        </p:txBody>
      </p:sp>
      <p:pic>
        <p:nvPicPr>
          <p:cNvPr id="3" name="Picture 2">
            <a:extLst>
              <a:ext uri="{FF2B5EF4-FFF2-40B4-BE49-F238E27FC236}">
                <a16:creationId xmlns:a16="http://schemas.microsoft.com/office/drawing/2014/main" id="{5EB6B69E-407E-2F48-B09E-8865AC0AEA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000" y="482907"/>
            <a:ext cx="6674650" cy="2132986"/>
          </a:xfrm>
          <a:prstGeom prst="rect">
            <a:avLst/>
          </a:prstGeom>
          <a:ln w="44450">
            <a:solidFill>
              <a:schemeClr val="accent1"/>
            </a:solidFill>
          </a:ln>
        </p:spPr>
      </p:pic>
    </p:spTree>
  </p:cSld>
  <p:clrMapOvr>
    <a:masterClrMapping/>
  </p:clrMapOvr>
  <p:transition>
    <p:wipe dir="d"/>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6" name="TextBox 5">
            <a:extLst>
              <a:ext uri="{FF2B5EF4-FFF2-40B4-BE49-F238E27FC236}">
                <a16:creationId xmlns:a16="http://schemas.microsoft.com/office/drawing/2014/main" id="{91439EA2-FE3F-D94B-A061-CBF512367DF0}"/>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5100216" y="5740896"/>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Eat </a:t>
            </a:r>
            <a:r>
              <a:rPr lang="en-US" sz="3600" b="1" dirty="0">
                <a:solidFill>
                  <a:schemeClr val="bg1"/>
                </a:solidFill>
                <a:effectLst>
                  <a:glow rad="101600">
                    <a:srgbClr val="000000">
                      <a:alpha val="60000"/>
                    </a:srgbClr>
                  </a:glow>
                </a:effectLst>
              </a:rPr>
              <a:t>fresh fruits and vegetables</a:t>
            </a:r>
            <a:r>
              <a:rPr lang="en-US" sz="3600" dirty="0">
                <a:solidFill>
                  <a:schemeClr val="bg1"/>
                </a:solidFill>
                <a:effectLst>
                  <a:glow rad="101600">
                    <a:srgbClr val="000000">
                      <a:alpha val="60000"/>
                    </a:srgbClr>
                  </a:glow>
                </a:effectLst>
              </a:rPr>
              <a:t>, whole grains, legumes, nuts and seeds, but don’t overeat.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Limit or avoid</a:t>
            </a:r>
            <a:r>
              <a:rPr lang="en-US" sz="3600" dirty="0">
                <a:solidFill>
                  <a:schemeClr val="bg1"/>
                </a:solidFill>
                <a:effectLst>
                  <a:glow rad="101600">
                    <a:srgbClr val="000000">
                      <a:alpha val="60000"/>
                    </a:srgbClr>
                  </a:glow>
                </a:effectLst>
              </a:rPr>
              <a:t> animal products, fatty foods, fermented foods, processed foods and chemicalized foods.</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Eat only at </a:t>
            </a:r>
            <a:r>
              <a:rPr lang="en-US" sz="3600" b="1" dirty="0">
                <a:solidFill>
                  <a:schemeClr val="bg1"/>
                </a:solidFill>
                <a:effectLst>
                  <a:glow rad="101600">
                    <a:srgbClr val="000000">
                      <a:alpha val="60000"/>
                    </a:srgbClr>
                  </a:glow>
                </a:effectLst>
              </a:rPr>
              <a:t>scheduled</a:t>
            </a:r>
            <a:r>
              <a:rPr lang="en-US" sz="3600" dirty="0">
                <a:solidFill>
                  <a:schemeClr val="bg1"/>
                </a:solidFill>
                <a:effectLst>
                  <a:glow rad="101600">
                    <a:srgbClr val="000000">
                      <a:alpha val="60000"/>
                    </a:srgbClr>
                  </a:glow>
                </a:effectLst>
              </a:rPr>
              <a:t> mealtimes and eat very little if anything in the evening.</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time daily for vigorous </a:t>
            </a:r>
            <a:r>
              <a:rPr lang="en-US" sz="3600" b="1" dirty="0">
                <a:solidFill>
                  <a:schemeClr val="bg1"/>
                </a:solidFill>
                <a:effectLst>
                  <a:glow rad="101600">
                    <a:srgbClr val="000000">
                      <a:alpha val="60000"/>
                    </a:srgbClr>
                  </a:glow>
                </a:effectLst>
              </a:rPr>
              <a:t>exercise</a:t>
            </a:r>
            <a:r>
              <a:rPr lang="en-US" sz="3600" dirty="0">
                <a:solidFill>
                  <a:schemeClr val="bg1"/>
                </a:solidFill>
                <a:effectLst>
                  <a:glow rad="101600">
                    <a:srgbClr val="000000">
                      <a:alpha val="60000"/>
                    </a:srgbClr>
                  </a:glow>
                </a:effectLst>
              </a:rPr>
              <a:t> in the great outdoors in the </a:t>
            </a:r>
            <a:r>
              <a:rPr lang="en-US" sz="3600" b="1" dirty="0">
                <a:solidFill>
                  <a:schemeClr val="bg1"/>
                </a:solidFill>
                <a:effectLst>
                  <a:glow rad="101600">
                    <a:srgbClr val="000000">
                      <a:alpha val="60000"/>
                    </a:srgbClr>
                  </a:glow>
                </a:effectLst>
              </a:rPr>
              <a:t>fresh air, sunshine</a:t>
            </a:r>
            <a:r>
              <a:rPr lang="en-US" sz="3600" dirty="0">
                <a:solidFill>
                  <a:schemeClr val="bg1"/>
                </a:solidFill>
                <a:effectLst>
                  <a:glow rad="101600">
                    <a:srgbClr val="000000">
                      <a:alpha val="60000"/>
                    </a:srgbClr>
                  </a:glow>
                </a:effectLst>
              </a:rPr>
              <a:t> and in as natural an environment as possible. Useful purposeful </a:t>
            </a:r>
            <a:r>
              <a:rPr lang="en-US" sz="3600" dirty="0" err="1">
                <a:solidFill>
                  <a:schemeClr val="bg1"/>
                </a:solidFill>
                <a:effectLst>
                  <a:glow rad="101600">
                    <a:srgbClr val="000000">
                      <a:alpha val="60000"/>
                    </a:srgbClr>
                  </a:glow>
                </a:effectLst>
              </a:rPr>
              <a:t>labour</a:t>
            </a:r>
            <a:r>
              <a:rPr lang="en-US" sz="3600" dirty="0">
                <a:solidFill>
                  <a:schemeClr val="bg1"/>
                </a:solidFill>
                <a:effectLst>
                  <a:glow rad="101600">
                    <a:srgbClr val="000000">
                      <a:alpha val="60000"/>
                    </a:srgbClr>
                  </a:glow>
                </a:effectLst>
              </a:rPr>
              <a:t> is the very best.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Drink plenty of fresh pure </a:t>
            </a:r>
            <a:r>
              <a:rPr lang="en-US" sz="3600" b="1" dirty="0">
                <a:solidFill>
                  <a:schemeClr val="bg1"/>
                </a:solidFill>
                <a:effectLst>
                  <a:glow rad="101600">
                    <a:srgbClr val="000000">
                      <a:alpha val="60000"/>
                    </a:srgbClr>
                  </a:glow>
                </a:effectLst>
              </a:rPr>
              <a:t>water</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Tree>
    <p:extLst>
      <p:ext uri="{BB962C8B-B14F-4D97-AF65-F5344CB8AC3E}">
        <p14:creationId xmlns:p14="http://schemas.microsoft.com/office/powerpoint/2010/main" val="277476426"/>
      </p:ext>
    </p:extLst>
  </p:cSld>
  <p:clrMapOvr>
    <a:masterClrMapping/>
  </p:clrMapOvr>
  <p:transition>
    <p:wipe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5028208" y="3796680"/>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Eat </a:t>
            </a:r>
            <a:r>
              <a:rPr lang="en-US" sz="3600" b="1" dirty="0">
                <a:solidFill>
                  <a:schemeClr val="bg1"/>
                </a:solidFill>
                <a:effectLst>
                  <a:glow rad="101600">
                    <a:srgbClr val="000000">
                      <a:alpha val="60000"/>
                    </a:srgbClr>
                  </a:glow>
                </a:effectLst>
              </a:rPr>
              <a:t>fresh fruits and vegetables</a:t>
            </a:r>
            <a:r>
              <a:rPr lang="en-US" sz="3600" dirty="0">
                <a:solidFill>
                  <a:schemeClr val="bg1"/>
                </a:solidFill>
                <a:effectLst>
                  <a:glow rad="101600">
                    <a:srgbClr val="000000">
                      <a:alpha val="60000"/>
                    </a:srgbClr>
                  </a:glow>
                </a:effectLst>
              </a:rPr>
              <a:t>, whole grains, legumes, nuts and seeds, but don’t overeat.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Limit or avoid</a:t>
            </a:r>
            <a:r>
              <a:rPr lang="en-US" sz="3600" dirty="0">
                <a:solidFill>
                  <a:schemeClr val="bg1"/>
                </a:solidFill>
                <a:effectLst>
                  <a:glow rad="101600">
                    <a:srgbClr val="000000">
                      <a:alpha val="60000"/>
                    </a:srgbClr>
                  </a:glow>
                </a:effectLst>
              </a:rPr>
              <a:t> animal products, fatty foods, fermented foods, processed foods and chemicalized foods.</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Eat only at </a:t>
            </a:r>
            <a:r>
              <a:rPr lang="en-US" sz="3600" b="1" dirty="0">
                <a:solidFill>
                  <a:schemeClr val="bg1"/>
                </a:solidFill>
                <a:effectLst>
                  <a:glow rad="101600">
                    <a:srgbClr val="000000">
                      <a:alpha val="60000"/>
                    </a:srgbClr>
                  </a:glow>
                </a:effectLst>
              </a:rPr>
              <a:t>scheduled</a:t>
            </a:r>
            <a:r>
              <a:rPr lang="en-US" sz="3600" dirty="0">
                <a:solidFill>
                  <a:schemeClr val="bg1"/>
                </a:solidFill>
                <a:effectLst>
                  <a:glow rad="101600">
                    <a:srgbClr val="000000">
                      <a:alpha val="60000"/>
                    </a:srgbClr>
                  </a:glow>
                </a:effectLst>
              </a:rPr>
              <a:t> mealtimes and eat very little if anything in the evening.</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time daily for vigorous </a:t>
            </a:r>
            <a:r>
              <a:rPr lang="en-US" sz="3600" b="1" dirty="0">
                <a:solidFill>
                  <a:schemeClr val="bg1"/>
                </a:solidFill>
                <a:effectLst>
                  <a:glow rad="101600">
                    <a:srgbClr val="000000">
                      <a:alpha val="60000"/>
                    </a:srgbClr>
                  </a:glow>
                </a:effectLst>
              </a:rPr>
              <a:t>exercise</a:t>
            </a:r>
            <a:r>
              <a:rPr lang="en-US" sz="3600" dirty="0">
                <a:solidFill>
                  <a:schemeClr val="bg1"/>
                </a:solidFill>
                <a:effectLst>
                  <a:glow rad="101600">
                    <a:srgbClr val="000000">
                      <a:alpha val="60000"/>
                    </a:srgbClr>
                  </a:glow>
                </a:effectLst>
              </a:rPr>
              <a:t> in the great outdoors in the </a:t>
            </a:r>
            <a:r>
              <a:rPr lang="en-US" sz="3600" b="1" dirty="0">
                <a:solidFill>
                  <a:schemeClr val="bg1"/>
                </a:solidFill>
                <a:effectLst>
                  <a:glow rad="101600">
                    <a:srgbClr val="000000">
                      <a:alpha val="60000"/>
                    </a:srgbClr>
                  </a:glow>
                </a:effectLst>
              </a:rPr>
              <a:t>fresh air, sunshine</a:t>
            </a:r>
            <a:r>
              <a:rPr lang="en-US" sz="3600" dirty="0">
                <a:solidFill>
                  <a:schemeClr val="bg1"/>
                </a:solidFill>
                <a:effectLst>
                  <a:glow rad="101600">
                    <a:srgbClr val="000000">
                      <a:alpha val="60000"/>
                    </a:srgbClr>
                  </a:glow>
                </a:effectLst>
              </a:rPr>
              <a:t> and in as natural an environment as possible. Useful purposeful </a:t>
            </a:r>
            <a:r>
              <a:rPr lang="en-US" sz="3600" dirty="0" err="1">
                <a:solidFill>
                  <a:schemeClr val="bg1"/>
                </a:solidFill>
                <a:effectLst>
                  <a:glow rad="101600">
                    <a:srgbClr val="000000">
                      <a:alpha val="60000"/>
                    </a:srgbClr>
                  </a:glow>
                </a:effectLst>
              </a:rPr>
              <a:t>labour</a:t>
            </a:r>
            <a:r>
              <a:rPr lang="en-US" sz="3600" dirty="0">
                <a:solidFill>
                  <a:schemeClr val="bg1"/>
                </a:solidFill>
                <a:effectLst>
                  <a:glow rad="101600">
                    <a:srgbClr val="000000">
                      <a:alpha val="60000"/>
                    </a:srgbClr>
                  </a:glow>
                </a:effectLst>
              </a:rPr>
              <a:t> is the very best.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Drink plenty of fresh pure </a:t>
            </a:r>
            <a:r>
              <a:rPr lang="en-US" sz="3600" b="1" dirty="0">
                <a:solidFill>
                  <a:schemeClr val="bg1"/>
                </a:solidFill>
                <a:effectLst>
                  <a:glow rad="101600">
                    <a:srgbClr val="000000">
                      <a:alpha val="60000"/>
                    </a:srgbClr>
                  </a:glow>
                </a:effectLst>
              </a:rPr>
              <a:t>water</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44B8BF2C-FCC9-D640-8667-563C127D78C5}"/>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2088104329"/>
      </p:ext>
    </p:extLst>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4F9A9A-D77A-BF45-B53C-11AAE5FE0063}"/>
              </a:ext>
            </a:extLst>
          </p:cNvPr>
          <p:cNvSpPr>
            <a:spLocks noGrp="1"/>
          </p:cNvSpPr>
          <p:nvPr>
            <p:ph type="title"/>
          </p:nvPr>
        </p:nvSpPr>
        <p:spPr/>
        <p:txBody>
          <a:bodyPr/>
          <a:lstStyle/>
          <a:p>
            <a:r>
              <a:rPr lang="en-US" dirty="0"/>
              <a:t>What We Will Cover:</a:t>
            </a:r>
          </a:p>
        </p:txBody>
      </p:sp>
      <p:sp>
        <p:nvSpPr>
          <p:cNvPr id="4" name="Text Placeholder 3">
            <a:extLst>
              <a:ext uri="{FF2B5EF4-FFF2-40B4-BE49-F238E27FC236}">
                <a16:creationId xmlns:a16="http://schemas.microsoft.com/office/drawing/2014/main" id="{131A5DA0-C707-D649-95A7-BDA5B4E44FAB}"/>
              </a:ext>
            </a:extLst>
          </p:cNvPr>
          <p:cNvSpPr>
            <a:spLocks noGrp="1"/>
          </p:cNvSpPr>
          <p:nvPr>
            <p:ph type="body" sz="half" idx="1"/>
          </p:nvPr>
        </p:nvSpPr>
        <p:spPr>
          <a:xfrm>
            <a:off x="7117698" y="2971800"/>
            <a:ext cx="5478624" cy="5524500"/>
          </a:xfrm>
        </p:spPr>
        <p:txBody>
          <a:bodyPr>
            <a:normAutofit/>
          </a:bodyPr>
          <a:lstStyle/>
          <a:p>
            <a:pPr marL="514350" indent="-514350">
              <a:buSzPct val="73000"/>
              <a:buFont typeface="+mj-lt"/>
              <a:buAutoNum type="arabicPeriod"/>
            </a:pPr>
            <a:r>
              <a:rPr lang="en-US" sz="3600" dirty="0">
                <a:solidFill>
                  <a:srgbClr val="FF0000"/>
                </a:solidFill>
              </a:rPr>
              <a:t>Who’s getting dementia.</a:t>
            </a:r>
          </a:p>
          <a:p>
            <a:pPr marL="514350" indent="-514350">
              <a:buSzPct val="73000"/>
              <a:buFont typeface="+mj-lt"/>
              <a:buAutoNum type="arabicPeriod"/>
            </a:pPr>
            <a:r>
              <a:rPr lang="en-US" sz="3600" dirty="0">
                <a:solidFill>
                  <a:srgbClr val="FF0000"/>
                </a:solidFill>
              </a:rPr>
              <a:t>How your diet affects your brain.</a:t>
            </a:r>
          </a:p>
          <a:p>
            <a:pPr marL="514350" indent="-514350">
              <a:buSzPct val="73000"/>
              <a:buFont typeface="+mj-lt"/>
              <a:buAutoNum type="arabicPeriod"/>
            </a:pPr>
            <a:r>
              <a:rPr lang="en-US" sz="3600" dirty="0">
                <a:solidFill>
                  <a:srgbClr val="FF0000"/>
                </a:solidFill>
              </a:rPr>
              <a:t>How physical and mental exercise affect your brain.</a:t>
            </a:r>
          </a:p>
          <a:p>
            <a:pPr marL="514350" indent="-514350">
              <a:buSzPct val="73000"/>
              <a:buFont typeface="+mj-lt"/>
              <a:buAutoNum type="arabicPeriod"/>
            </a:pPr>
            <a:r>
              <a:rPr lang="en-US" sz="3600" dirty="0">
                <a:solidFill>
                  <a:srgbClr val="FF0000"/>
                </a:solidFill>
              </a:rPr>
              <a:t>Psycho-Social health and Dementia.</a:t>
            </a:r>
          </a:p>
        </p:txBody>
      </p:sp>
      <p:pic>
        <p:nvPicPr>
          <p:cNvPr id="6" name="Picture 3" descr="C:\Documents and Settings\jclark\My Documents\My Pictures\presentation.jpg">
            <a:extLst>
              <a:ext uri="{FF2B5EF4-FFF2-40B4-BE49-F238E27FC236}">
                <a16:creationId xmlns:a16="http://schemas.microsoft.com/office/drawing/2014/main" id="{F1098E03-0C74-984C-994C-89ADFA4F5BED}"/>
              </a:ext>
            </a:extLst>
          </p:cNvPr>
          <p:cNvPicPr>
            <a:picLocks noGrp="1" noChangeAspect="1" noChangeArrowheads="1"/>
          </p:cNvPicPr>
          <p:nvPr>
            <p:ph type="pic" sz="half" idx="13"/>
          </p:nvPr>
        </p:nvPicPr>
        <p:blipFill rotWithShape="1">
          <a:blip r:embed="rId3" cstate="email">
            <a:extLst>
              <a:ext uri="{28A0092B-C50C-407E-A947-70E740481C1C}">
                <a14:useLocalDpi xmlns:a14="http://schemas.microsoft.com/office/drawing/2010/main"/>
              </a:ext>
            </a:extLst>
          </a:blip>
          <a:srcRect l="-100"/>
          <a:stretch/>
        </p:blipFill>
        <p:spPr bwMode="auto">
          <a:xfrm>
            <a:off x="508000" y="3428998"/>
            <a:ext cx="6137046" cy="4610103"/>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8199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90232" y="2140496"/>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Limit or avoid</a:t>
            </a:r>
            <a:r>
              <a:rPr lang="en-US" sz="3600" dirty="0">
                <a:solidFill>
                  <a:schemeClr val="bg1"/>
                </a:solidFill>
                <a:effectLst>
                  <a:glow rad="101600">
                    <a:srgbClr val="000000">
                      <a:alpha val="60000"/>
                    </a:srgbClr>
                  </a:glow>
                </a:effectLst>
              </a:rPr>
              <a:t> animal products, fatty foods, fermented foods, processed foods and chemicalized foods.</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Eat only at </a:t>
            </a:r>
            <a:r>
              <a:rPr lang="en-US" sz="3600" b="1" dirty="0">
                <a:solidFill>
                  <a:schemeClr val="bg1"/>
                </a:solidFill>
                <a:effectLst>
                  <a:glow rad="101600">
                    <a:srgbClr val="000000">
                      <a:alpha val="60000"/>
                    </a:srgbClr>
                  </a:glow>
                </a:effectLst>
              </a:rPr>
              <a:t>scheduled</a:t>
            </a:r>
            <a:r>
              <a:rPr lang="en-US" sz="3600" dirty="0">
                <a:solidFill>
                  <a:schemeClr val="bg1"/>
                </a:solidFill>
                <a:effectLst>
                  <a:glow rad="101600">
                    <a:srgbClr val="000000">
                      <a:alpha val="60000"/>
                    </a:srgbClr>
                  </a:glow>
                </a:effectLst>
              </a:rPr>
              <a:t> mealtimes and eat very little if anything in the evening.</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time daily for vigorous </a:t>
            </a:r>
            <a:r>
              <a:rPr lang="en-US" sz="3600" b="1" dirty="0">
                <a:solidFill>
                  <a:schemeClr val="bg1"/>
                </a:solidFill>
                <a:effectLst>
                  <a:glow rad="101600">
                    <a:srgbClr val="000000">
                      <a:alpha val="60000"/>
                    </a:srgbClr>
                  </a:glow>
                </a:effectLst>
              </a:rPr>
              <a:t>exercise</a:t>
            </a:r>
            <a:r>
              <a:rPr lang="en-US" sz="3600" dirty="0">
                <a:solidFill>
                  <a:schemeClr val="bg1"/>
                </a:solidFill>
                <a:effectLst>
                  <a:glow rad="101600">
                    <a:srgbClr val="000000">
                      <a:alpha val="60000"/>
                    </a:srgbClr>
                  </a:glow>
                </a:effectLst>
              </a:rPr>
              <a:t> in the great outdoors in the </a:t>
            </a:r>
            <a:r>
              <a:rPr lang="en-US" sz="3600" b="1" dirty="0">
                <a:solidFill>
                  <a:schemeClr val="bg1"/>
                </a:solidFill>
                <a:effectLst>
                  <a:glow rad="101600">
                    <a:srgbClr val="000000">
                      <a:alpha val="60000"/>
                    </a:srgbClr>
                  </a:glow>
                </a:effectLst>
              </a:rPr>
              <a:t>fresh air, sunshine</a:t>
            </a:r>
            <a:r>
              <a:rPr lang="en-US" sz="3600" dirty="0">
                <a:solidFill>
                  <a:schemeClr val="bg1"/>
                </a:solidFill>
                <a:effectLst>
                  <a:glow rad="101600">
                    <a:srgbClr val="000000">
                      <a:alpha val="60000"/>
                    </a:srgbClr>
                  </a:glow>
                </a:effectLst>
              </a:rPr>
              <a:t> and in as natural an environment as possible. Useful purposeful </a:t>
            </a:r>
            <a:r>
              <a:rPr lang="en-US" sz="3600" dirty="0" err="1">
                <a:solidFill>
                  <a:schemeClr val="bg1"/>
                </a:solidFill>
                <a:effectLst>
                  <a:glow rad="101600">
                    <a:srgbClr val="000000">
                      <a:alpha val="60000"/>
                    </a:srgbClr>
                  </a:glow>
                </a:effectLst>
              </a:rPr>
              <a:t>labour</a:t>
            </a:r>
            <a:r>
              <a:rPr lang="en-US" sz="3600" dirty="0">
                <a:solidFill>
                  <a:schemeClr val="bg1"/>
                </a:solidFill>
                <a:effectLst>
                  <a:glow rad="101600">
                    <a:srgbClr val="000000">
                      <a:alpha val="60000"/>
                    </a:srgbClr>
                  </a:glow>
                </a:effectLst>
              </a:rPr>
              <a:t> is the very best.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Drink plenty of fresh pure </a:t>
            </a:r>
            <a:r>
              <a:rPr lang="en-US" sz="3600" b="1" dirty="0">
                <a:solidFill>
                  <a:schemeClr val="bg1"/>
                </a:solidFill>
                <a:effectLst>
                  <a:glow rad="101600">
                    <a:srgbClr val="000000">
                      <a:alpha val="60000"/>
                    </a:srgbClr>
                  </a:glow>
                </a:effectLst>
              </a:rPr>
              <a:t>water</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4BE64464-557C-A74D-A676-EBA2AD6B78ED}"/>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1621938902"/>
      </p:ext>
    </p:extLst>
  </p:cSld>
  <p:clrMapOvr>
    <a:masterClrMapping/>
  </p:clrMapOvr>
  <p:transition>
    <p:wipe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90232" y="1769987"/>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Eat only at </a:t>
            </a:r>
            <a:r>
              <a:rPr lang="en-US" sz="3600" b="1" dirty="0">
                <a:solidFill>
                  <a:schemeClr val="bg1"/>
                </a:solidFill>
                <a:effectLst>
                  <a:glow rad="101600">
                    <a:srgbClr val="000000">
                      <a:alpha val="60000"/>
                    </a:srgbClr>
                  </a:glow>
                </a:effectLst>
              </a:rPr>
              <a:t>scheduled</a:t>
            </a:r>
            <a:r>
              <a:rPr lang="en-US" sz="3600" dirty="0">
                <a:solidFill>
                  <a:schemeClr val="bg1"/>
                </a:solidFill>
                <a:effectLst>
                  <a:glow rad="101600">
                    <a:srgbClr val="000000">
                      <a:alpha val="60000"/>
                    </a:srgbClr>
                  </a:glow>
                </a:effectLst>
              </a:rPr>
              <a:t> mealtimes and eat very little if anything in the evening.</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time daily for vigorous </a:t>
            </a:r>
            <a:r>
              <a:rPr lang="en-US" sz="3600" b="1" dirty="0">
                <a:solidFill>
                  <a:schemeClr val="bg1"/>
                </a:solidFill>
                <a:effectLst>
                  <a:glow rad="101600">
                    <a:srgbClr val="000000">
                      <a:alpha val="60000"/>
                    </a:srgbClr>
                  </a:glow>
                </a:effectLst>
              </a:rPr>
              <a:t>exercise</a:t>
            </a:r>
            <a:r>
              <a:rPr lang="en-US" sz="3600" dirty="0">
                <a:solidFill>
                  <a:schemeClr val="bg1"/>
                </a:solidFill>
                <a:effectLst>
                  <a:glow rad="101600">
                    <a:srgbClr val="000000">
                      <a:alpha val="60000"/>
                    </a:srgbClr>
                  </a:glow>
                </a:effectLst>
              </a:rPr>
              <a:t> in the great outdoors in the </a:t>
            </a:r>
            <a:r>
              <a:rPr lang="en-US" sz="3600" b="1" dirty="0">
                <a:solidFill>
                  <a:schemeClr val="bg1"/>
                </a:solidFill>
                <a:effectLst>
                  <a:glow rad="101600">
                    <a:srgbClr val="000000">
                      <a:alpha val="60000"/>
                    </a:srgbClr>
                  </a:glow>
                </a:effectLst>
              </a:rPr>
              <a:t>fresh air, sunshine</a:t>
            </a:r>
            <a:r>
              <a:rPr lang="en-US" sz="3600" dirty="0">
                <a:solidFill>
                  <a:schemeClr val="bg1"/>
                </a:solidFill>
                <a:effectLst>
                  <a:glow rad="101600">
                    <a:srgbClr val="000000">
                      <a:alpha val="60000"/>
                    </a:srgbClr>
                  </a:glow>
                </a:effectLst>
              </a:rPr>
              <a:t> and in as natural an environment as possible. Useful purposeful </a:t>
            </a:r>
            <a:r>
              <a:rPr lang="en-US" sz="3600" dirty="0" err="1">
                <a:solidFill>
                  <a:schemeClr val="bg1"/>
                </a:solidFill>
                <a:effectLst>
                  <a:glow rad="101600">
                    <a:srgbClr val="000000">
                      <a:alpha val="60000"/>
                    </a:srgbClr>
                  </a:glow>
                </a:effectLst>
              </a:rPr>
              <a:t>labour</a:t>
            </a:r>
            <a:r>
              <a:rPr lang="en-US" sz="3600" dirty="0">
                <a:solidFill>
                  <a:schemeClr val="bg1"/>
                </a:solidFill>
                <a:effectLst>
                  <a:glow rad="101600">
                    <a:srgbClr val="000000">
                      <a:alpha val="60000"/>
                    </a:srgbClr>
                  </a:glow>
                </a:effectLst>
              </a:rPr>
              <a:t> is the very best.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Drink plenty of fresh pure </a:t>
            </a:r>
            <a:r>
              <a:rPr lang="en-US" sz="3600" b="1" dirty="0">
                <a:solidFill>
                  <a:schemeClr val="bg1"/>
                </a:solidFill>
                <a:effectLst>
                  <a:glow rad="101600">
                    <a:srgbClr val="000000">
                      <a:alpha val="60000"/>
                    </a:srgbClr>
                  </a:glow>
                </a:effectLst>
              </a:rPr>
              <a:t>water</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492CECC4-F043-D346-AD86-D1F6BA1DFAE2}"/>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1080770514"/>
      </p:ext>
    </p:extLst>
  </p:cSld>
  <p:clrMapOvr>
    <a:masterClrMapping/>
  </p:clrMapOvr>
  <p:transition>
    <p:wipe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56200" y="556320"/>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time daily for vigorous </a:t>
            </a:r>
            <a:r>
              <a:rPr lang="en-US" sz="3600" b="1" dirty="0">
                <a:solidFill>
                  <a:schemeClr val="bg1"/>
                </a:solidFill>
                <a:effectLst>
                  <a:glow rad="101600">
                    <a:srgbClr val="000000">
                      <a:alpha val="60000"/>
                    </a:srgbClr>
                  </a:glow>
                </a:effectLst>
              </a:rPr>
              <a:t>exercise</a:t>
            </a:r>
            <a:r>
              <a:rPr lang="en-US" sz="3600" dirty="0">
                <a:solidFill>
                  <a:schemeClr val="bg1"/>
                </a:solidFill>
                <a:effectLst>
                  <a:glow rad="101600">
                    <a:srgbClr val="000000">
                      <a:alpha val="60000"/>
                    </a:srgbClr>
                  </a:glow>
                </a:effectLst>
              </a:rPr>
              <a:t> in the great outdoors in the </a:t>
            </a:r>
            <a:r>
              <a:rPr lang="en-US" sz="3600" b="1" dirty="0">
                <a:solidFill>
                  <a:schemeClr val="bg1"/>
                </a:solidFill>
                <a:effectLst>
                  <a:glow rad="101600">
                    <a:srgbClr val="000000">
                      <a:alpha val="60000"/>
                    </a:srgbClr>
                  </a:glow>
                </a:effectLst>
              </a:rPr>
              <a:t>fresh air, sunshine</a:t>
            </a:r>
            <a:r>
              <a:rPr lang="en-US" sz="3600" dirty="0">
                <a:solidFill>
                  <a:schemeClr val="bg1"/>
                </a:solidFill>
                <a:effectLst>
                  <a:glow rad="101600">
                    <a:srgbClr val="000000">
                      <a:alpha val="60000"/>
                    </a:srgbClr>
                  </a:glow>
                </a:effectLst>
              </a:rPr>
              <a:t> and in as natural an environment as possible. Useful purposeful </a:t>
            </a:r>
            <a:r>
              <a:rPr lang="en-US" sz="3600" dirty="0" err="1">
                <a:solidFill>
                  <a:schemeClr val="bg1"/>
                </a:solidFill>
                <a:effectLst>
                  <a:glow rad="101600">
                    <a:srgbClr val="000000">
                      <a:alpha val="60000"/>
                    </a:srgbClr>
                  </a:glow>
                </a:effectLst>
              </a:rPr>
              <a:t>labour</a:t>
            </a:r>
            <a:r>
              <a:rPr lang="en-US" sz="3600" dirty="0">
                <a:solidFill>
                  <a:schemeClr val="bg1"/>
                </a:solidFill>
                <a:effectLst>
                  <a:glow rad="101600">
                    <a:srgbClr val="000000">
                      <a:alpha val="60000"/>
                    </a:srgbClr>
                  </a:glow>
                </a:effectLst>
              </a:rPr>
              <a:t> is the very best.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Drink plenty of fresh pure </a:t>
            </a:r>
            <a:r>
              <a:rPr lang="en-US" sz="3600" b="1" dirty="0">
                <a:solidFill>
                  <a:schemeClr val="bg1"/>
                </a:solidFill>
                <a:effectLst>
                  <a:glow rad="101600">
                    <a:srgbClr val="000000">
                      <a:alpha val="60000"/>
                    </a:srgbClr>
                  </a:glow>
                </a:effectLst>
              </a:rPr>
              <a:t>water</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3F1E4D10-D64E-CF43-B5E4-4BDBFD221381}"/>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1342149943"/>
      </p:ext>
    </p:extLst>
  </p:cSld>
  <p:clrMapOvr>
    <a:masterClrMapping/>
  </p:clrMapOvr>
  <p:transition>
    <p:wipe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5044504" y="556320"/>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defTabSz="321309" hangingPunct="1">
              <a:spcBef>
                <a:spcPts val="2300"/>
              </a:spcBef>
              <a:buSzTx/>
              <a:buFont typeface="Arial" panose="020B0604020202020204" pitchFamily="34" charset="0"/>
              <a:buChar char="•"/>
              <a:defRPr sz="2500"/>
            </a:pPr>
            <a:r>
              <a:rPr lang="en-US" sz="3600" dirty="0">
                <a:solidFill>
                  <a:schemeClr val="bg1"/>
                </a:solidFill>
                <a:effectLst>
                  <a:glow rad="101600">
                    <a:srgbClr val="000000">
                      <a:alpha val="60000"/>
                    </a:srgbClr>
                  </a:glow>
                </a:effectLst>
              </a:rPr>
              <a:t>Drink plenty of fresh pure </a:t>
            </a:r>
            <a:r>
              <a:rPr lang="en-US" sz="3600" b="1" dirty="0">
                <a:solidFill>
                  <a:schemeClr val="bg1"/>
                </a:solidFill>
                <a:effectLst>
                  <a:glow rad="101600">
                    <a:srgbClr val="000000">
                      <a:alpha val="60000"/>
                    </a:srgbClr>
                  </a:glow>
                </a:effectLst>
              </a:rPr>
              <a:t>water</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519F4C04-C28A-584B-89B1-FF1DF2CBBDFF}"/>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2413112526"/>
      </p:ext>
    </p:extLst>
  </p:cSld>
  <p:clrMapOvr>
    <a:masterClrMapping/>
  </p:clrMapOvr>
  <p:transition>
    <p:wipe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90232" y="379037"/>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a:t>
            </a:r>
            <a:r>
              <a:rPr lang="en-US" sz="3600" b="1" dirty="0">
                <a:solidFill>
                  <a:schemeClr val="bg1"/>
                </a:solidFill>
                <a:effectLst>
                  <a:glow rad="101600">
                    <a:srgbClr val="000000">
                      <a:alpha val="60000"/>
                    </a:srgbClr>
                  </a:glow>
                </a:effectLst>
              </a:rPr>
              <a:t>Avoid</a:t>
            </a:r>
            <a:r>
              <a:rPr lang="en-US" sz="3600" dirty="0">
                <a:solidFill>
                  <a:schemeClr val="bg1"/>
                </a:solidFill>
                <a:effectLst>
                  <a:glow rad="101600">
                    <a:srgbClr val="000000">
                      <a:alpha val="60000"/>
                    </a:srgbClr>
                  </a:glow>
                </a:effectLst>
              </a:rPr>
              <a:t> heavy metals, chemicals, pesticides, MSG, and herbicides. </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8ADBC566-6771-D34F-A6F6-D2A3DC900D9D}"/>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3589454731"/>
      </p:ext>
    </p:extLst>
  </p:cSld>
  <p:clrMapOvr>
    <a:masterClrMapping/>
  </p:clrMapOvr>
  <p:transition>
    <p:wipe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99065" y="-1171872"/>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defTabSz="321309" hangingPunct="1">
              <a:spcBef>
                <a:spcPts val="2300"/>
              </a:spcBef>
              <a:buSzTx/>
              <a:buFont typeface="Arial" panose="020B0604020202020204" pitchFamily="34" charset="0"/>
              <a:buChar char="•"/>
              <a:defRPr sz="2500"/>
            </a:pPr>
            <a:r>
              <a:rPr lang="en-US" sz="3600" dirty="0">
                <a:solidFill>
                  <a:schemeClr val="bg1"/>
                </a:solidFill>
                <a:effectLst>
                  <a:glow rad="101600">
                    <a:srgbClr val="000000">
                      <a:alpha val="60000"/>
                    </a:srgbClr>
                  </a:glow>
                </a:effectLst>
              </a:rPr>
              <a:t>Keep your </a:t>
            </a:r>
            <a:r>
              <a:rPr lang="en-US" sz="3600" b="1" dirty="0">
                <a:solidFill>
                  <a:schemeClr val="bg1"/>
                </a:solidFill>
                <a:effectLst>
                  <a:glow rad="101600">
                    <a:srgbClr val="000000">
                      <a:alpha val="60000"/>
                    </a:srgbClr>
                  </a:glow>
                </a:effectLst>
              </a:rPr>
              <a:t>mind active and challenged</a:t>
            </a:r>
            <a:r>
              <a:rPr lang="en-US" sz="3600" dirty="0">
                <a:solidFill>
                  <a:schemeClr val="bg1"/>
                </a:solidFill>
                <a:effectLst>
                  <a:glow rad="101600">
                    <a:srgbClr val="000000">
                      <a:alpha val="60000"/>
                    </a:srgbClr>
                  </a:glow>
                </a:effectLst>
              </a:rPr>
              <a:t> everyday.</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AA56AC1A-8123-3C44-8B3A-5EC82C14623A}"/>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6242976"/>
      </p:ext>
    </p:extLst>
  </p:cSld>
  <p:clrMapOvr>
    <a:masterClrMapping/>
  </p:clrMapOvr>
  <p:transition>
    <p:wipe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56200" y="-2612032"/>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defTabSz="321309" hangingPunct="1">
              <a:spcBef>
                <a:spcPts val="2300"/>
              </a:spcBef>
              <a:buSzTx/>
              <a:buFont typeface="Arial" panose="020B0604020202020204" pitchFamily="34" charset="0"/>
              <a:buChar char="•"/>
              <a:defRPr sz="2500"/>
            </a:pPr>
            <a:r>
              <a:rPr lang="en-US" sz="3600" dirty="0">
                <a:solidFill>
                  <a:schemeClr val="bg1"/>
                </a:solidFill>
                <a:effectLst>
                  <a:glow rad="101600">
                    <a:srgbClr val="000000">
                      <a:alpha val="60000"/>
                    </a:srgbClr>
                  </a:glow>
                </a:effectLst>
              </a:rPr>
              <a:t>Make friends and build </a:t>
            </a:r>
            <a:r>
              <a:rPr lang="en-US" sz="3600" b="1" dirty="0">
                <a:solidFill>
                  <a:schemeClr val="bg1"/>
                </a:solidFill>
                <a:effectLst>
                  <a:glow rad="101600">
                    <a:srgbClr val="000000">
                      <a:alpha val="60000"/>
                    </a:srgbClr>
                  </a:glow>
                </a:effectLst>
              </a:rPr>
              <a:t>social networks</a:t>
            </a:r>
            <a:r>
              <a:rPr lang="en-US" sz="3600" dirty="0">
                <a:solidFill>
                  <a:schemeClr val="bg1"/>
                </a:solidFill>
                <a:effectLst>
                  <a:glow rad="101600">
                    <a:srgbClr val="000000">
                      <a:alpha val="60000"/>
                    </a:srgbClr>
                  </a:glow>
                </a:effectLst>
              </a:rPr>
              <a:t>.</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DD17BBD0-3A27-EB45-B614-04C7C2FA45BD}"/>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1631423790"/>
      </p:ext>
    </p:extLst>
  </p:cSld>
  <p:clrMapOvr>
    <a:masterClrMapping/>
  </p:clrMapOvr>
  <p:transition>
    <p:wipe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FD3BB-19E9-AB4B-AEAB-1078EEE4E42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C23539C-B102-BA49-92A7-F25D9DD9D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 y="0"/>
            <a:ext cx="12994640" cy="9761232"/>
          </a:xfrm>
          <a:prstGeom prst="rect">
            <a:avLst/>
          </a:prstGeom>
        </p:spPr>
      </p:pic>
      <p:sp>
        <p:nvSpPr>
          <p:cNvPr id="7" name="Rounded Rectangle 6">
            <a:extLst>
              <a:ext uri="{FF2B5EF4-FFF2-40B4-BE49-F238E27FC236}">
                <a16:creationId xmlns:a16="http://schemas.microsoft.com/office/drawing/2014/main" id="{0841DA0F-3158-834B-A11C-22CF753C2278}"/>
              </a:ext>
            </a:extLst>
          </p:cNvPr>
          <p:cNvSpPr/>
          <p:nvPr/>
        </p:nvSpPr>
        <p:spPr>
          <a:xfrm>
            <a:off x="4918224" y="3940696"/>
            <a:ext cx="7722592" cy="2880320"/>
          </a:xfrm>
          <a:prstGeom prst="roundRect">
            <a:avLst/>
          </a:prstGeom>
          <a:solidFill>
            <a:srgbClr val="48322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Gill Sans"/>
              <a:ea typeface="Gill Sans"/>
              <a:cs typeface="Gill Sans"/>
              <a:sym typeface="Gill Sans"/>
            </a:endParaRPr>
          </a:p>
        </p:txBody>
      </p:sp>
      <p:sp>
        <p:nvSpPr>
          <p:cNvPr id="5" name="• Eat fresh fruits and vegetables, whole grains, legumes, nuts and seeds, but don’t overeat.…">
            <a:extLst>
              <a:ext uri="{FF2B5EF4-FFF2-40B4-BE49-F238E27FC236}">
                <a16:creationId xmlns:a16="http://schemas.microsoft.com/office/drawing/2014/main" id="{8E762FE6-B89C-3C47-A9AD-DA07A6EFE6A6}"/>
              </a:ext>
            </a:extLst>
          </p:cNvPr>
          <p:cNvSpPr txBox="1">
            <a:spLocks/>
          </p:cNvSpPr>
          <p:nvPr/>
        </p:nvSpPr>
        <p:spPr>
          <a:xfrm>
            <a:off x="4990232" y="-4052192"/>
            <a:ext cx="7722592" cy="157082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4191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sz="3400" b="0" i="0" u="none" strike="noStrike" cap="none" spc="0" baseline="0">
                <a:ln>
                  <a:noFill/>
                </a:ln>
                <a:solidFill>
                  <a:srgbClr val="606060"/>
                </a:solidFill>
                <a:uFillTx/>
                <a:latin typeface="Gill Sans"/>
                <a:ea typeface="Gill Sans"/>
                <a:cs typeface="Gill Sans"/>
                <a:sym typeface="Gill Sans"/>
              </a:defRPr>
            </a:lvl9pPr>
          </a:lstStyle>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steps to </a:t>
            </a:r>
            <a:r>
              <a:rPr lang="en-US" sz="3600" b="1" dirty="0">
                <a:solidFill>
                  <a:schemeClr val="bg1"/>
                </a:solidFill>
                <a:effectLst>
                  <a:glow rad="101600">
                    <a:srgbClr val="000000">
                      <a:alpha val="60000"/>
                    </a:srgbClr>
                  </a:glow>
                </a:effectLst>
              </a:rPr>
              <a:t>manage stress</a:t>
            </a:r>
            <a:r>
              <a:rPr lang="en-US" sz="3600" dirty="0">
                <a:solidFill>
                  <a:schemeClr val="bg1"/>
                </a:solidFill>
                <a:effectLst>
                  <a:glow rad="101600">
                    <a:srgbClr val="000000">
                      <a:alpha val="60000"/>
                    </a:srgbClr>
                  </a:glow>
                </a:effectLst>
              </a:rPr>
              <a:t> effectively.</a:t>
            </a:r>
          </a:p>
          <a:p>
            <a:pPr marL="0" indent="0" defTabSz="321309" hangingPunct="1">
              <a:spcBef>
                <a:spcPts val="2300"/>
              </a:spcBef>
              <a:buSzTx/>
              <a:buFontTx/>
              <a:buNone/>
              <a:defRPr sz="2500"/>
            </a:pPr>
            <a:endParaRPr lang="en-US" sz="3600" dirty="0">
              <a:solidFill>
                <a:schemeClr val="bg1"/>
              </a:solidFill>
              <a:effectLst>
                <a:glow rad="101600">
                  <a:srgbClr val="000000">
                    <a:alpha val="60000"/>
                  </a:srgbClr>
                </a:glow>
              </a:effectLst>
            </a:endParaRPr>
          </a:p>
          <a:p>
            <a:pPr marL="0" indent="0" defTabSz="321309" hangingPunct="1">
              <a:spcBef>
                <a:spcPts val="2300"/>
              </a:spcBef>
              <a:buSzTx/>
              <a:buFontTx/>
              <a:buNone/>
              <a:defRPr sz="2500"/>
            </a:pPr>
            <a:r>
              <a:rPr lang="en-US" sz="3600" dirty="0">
                <a:solidFill>
                  <a:schemeClr val="bg1"/>
                </a:solidFill>
                <a:effectLst>
                  <a:glow rad="101600">
                    <a:srgbClr val="000000">
                      <a:alpha val="60000"/>
                    </a:srgbClr>
                  </a:glow>
                </a:effectLst>
              </a:rPr>
              <a:t>•	Take advantage of the </a:t>
            </a:r>
            <a:r>
              <a:rPr lang="en-US" sz="3600" b="1" dirty="0">
                <a:solidFill>
                  <a:schemeClr val="bg1"/>
                </a:solidFill>
                <a:effectLst>
                  <a:glow rad="101600">
                    <a:srgbClr val="000000">
                      <a:alpha val="60000"/>
                    </a:srgbClr>
                  </a:glow>
                </a:effectLst>
              </a:rPr>
              <a:t>help God can give</a:t>
            </a:r>
            <a:r>
              <a:rPr lang="en-US" sz="3600" dirty="0">
                <a:solidFill>
                  <a:schemeClr val="bg1"/>
                </a:solidFill>
                <a:effectLst>
                  <a:glow rad="101600">
                    <a:srgbClr val="000000">
                      <a:alpha val="60000"/>
                    </a:srgbClr>
                  </a:glow>
                </a:effectLst>
              </a:rPr>
              <a:t> you in living to the fullest, free from stress and worry.</a:t>
            </a:r>
          </a:p>
        </p:txBody>
      </p:sp>
      <p:sp>
        <p:nvSpPr>
          <p:cNvPr id="8" name="TextBox 7">
            <a:extLst>
              <a:ext uri="{FF2B5EF4-FFF2-40B4-BE49-F238E27FC236}">
                <a16:creationId xmlns:a16="http://schemas.microsoft.com/office/drawing/2014/main" id="{A77465D8-D430-F142-A878-92A117358B3C}"/>
              </a:ext>
            </a:extLst>
          </p:cNvPr>
          <p:cNvSpPr txBox="1"/>
          <p:nvPr/>
        </p:nvSpPr>
        <p:spPr>
          <a:xfrm>
            <a:off x="181992" y="214645"/>
            <a:ext cx="434253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606060"/>
                </a:solidFill>
                <a:effectLst/>
                <a:uFillTx/>
                <a:latin typeface="Gill Sans"/>
                <a:ea typeface="Gill Sans"/>
                <a:cs typeface="Gill Sans"/>
                <a:sym typeface="Gill Sans"/>
              </a:rPr>
              <a:t>Recommendations</a:t>
            </a:r>
          </a:p>
        </p:txBody>
      </p:sp>
    </p:spTree>
    <p:extLst>
      <p:ext uri="{BB962C8B-B14F-4D97-AF65-F5344CB8AC3E}">
        <p14:creationId xmlns:p14="http://schemas.microsoft.com/office/powerpoint/2010/main" val="4160156185"/>
      </p:ext>
    </p:extLst>
  </p:cSld>
  <p:clrMapOvr>
    <a:masterClrMapping/>
  </p:clrMapOvr>
  <p:transition>
    <p:wipe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3004800" cy="97536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143928" y="1083733"/>
            <a:ext cx="12716943" cy="1142942"/>
          </a:xfrm>
          <a:prstGeom prst="rect">
            <a:avLst/>
          </a:prstGeom>
          <a:solidFill>
            <a:srgbClr val="000000"/>
          </a:solidFill>
        </p:spPr>
        <p:txBody>
          <a:bodyPr wrap="none" rtlCol="0">
            <a:spAutoFit/>
          </a:bodyPr>
          <a:lstStyle/>
          <a:p>
            <a:r>
              <a:rPr lang="en-US" sz="6827" b="1" dirty="0" err="1">
                <a:solidFill>
                  <a:schemeClr val="bg1"/>
                </a:solidFill>
                <a:latin typeface="Arial Narrow" panose="020B0604020202020204" pitchFamily="34" charset="0"/>
                <a:cs typeface="Arial Narrow" panose="020B0604020202020204" pitchFamily="34" charset="0"/>
              </a:rPr>
              <a:t>NorthernLightsHealthEducation.com</a:t>
            </a:r>
            <a:endParaRPr lang="en-US" sz="6827"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371441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13004801" cy="978098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2167467" y="366543"/>
            <a:ext cx="17339733" cy="114294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6827"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6827"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6827"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4787829" y="8654833"/>
            <a:ext cx="3448422" cy="655876"/>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3982" b="1" dirty="0">
                <a:ln/>
                <a:solidFill>
                  <a:schemeClr val="bg1"/>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2167467" y="1956287"/>
            <a:ext cx="17339733" cy="8802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512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323481" y="3656633"/>
            <a:ext cx="4082903" cy="6124353"/>
          </a:xfrm>
          <a:prstGeom prst="rect">
            <a:avLst/>
          </a:prstGeom>
        </p:spPr>
      </p:pic>
      <p:sp>
        <p:nvSpPr>
          <p:cNvPr id="2" name="Rectangle 1">
            <a:extLst>
              <a:ext uri="{FF2B5EF4-FFF2-40B4-BE49-F238E27FC236}">
                <a16:creationId xmlns:a16="http://schemas.microsoft.com/office/drawing/2014/main" id="{64F94E99-D75F-2546-8192-0292AFD40501}"/>
              </a:ext>
            </a:extLst>
          </p:cNvPr>
          <p:cNvSpPr/>
          <p:nvPr/>
        </p:nvSpPr>
        <p:spPr>
          <a:xfrm>
            <a:off x="883614" y="3656633"/>
            <a:ext cx="10445488" cy="2492990"/>
          </a:xfrm>
          <a:prstGeom prst="rect">
            <a:avLst/>
          </a:prstGeom>
        </p:spPr>
        <p:txBody>
          <a:bodyPr wrap="none">
            <a:spAutoFit/>
          </a:bodyPr>
          <a:lstStyle/>
          <a:p>
            <a:r>
              <a:rPr lang="en-US" sz="6000" b="1" dirty="0">
                <a:solidFill>
                  <a:schemeClr val="bg1"/>
                </a:solidFill>
                <a:effectLst>
                  <a:glow rad="101600">
                    <a:srgbClr val="000000">
                      <a:alpha val="60000"/>
                    </a:srgbClr>
                  </a:glow>
                </a:effectLst>
              </a:rPr>
              <a:t>Keeping Your Mind Sharp!</a:t>
            </a:r>
          </a:p>
          <a:p>
            <a:r>
              <a:rPr lang="en-US" sz="4800" b="1" dirty="0">
                <a:solidFill>
                  <a:schemeClr val="bg1"/>
                </a:solidFill>
                <a:effectLst>
                  <a:glow rad="101600">
                    <a:srgbClr val="000000">
                      <a:alpha val="60000"/>
                    </a:srgbClr>
                  </a:glow>
                </a:effectLst>
              </a:rPr>
              <a:t>Alzheimer’s, Memory Loss,</a:t>
            </a:r>
          </a:p>
          <a:p>
            <a:r>
              <a:rPr lang="en-US" sz="4800" b="1" dirty="0">
                <a:solidFill>
                  <a:schemeClr val="bg1"/>
                </a:solidFill>
                <a:effectLst>
                  <a:glow rad="101600">
                    <a:srgbClr val="000000">
                      <a:alpha val="60000"/>
                    </a:srgbClr>
                  </a:glow>
                </a:effectLst>
              </a:rPr>
              <a:t>Cognitive Decline and Dementia.</a:t>
            </a:r>
          </a:p>
        </p:txBody>
      </p:sp>
    </p:spTree>
    <p:extLst>
      <p:ext uri="{BB962C8B-B14F-4D97-AF65-F5344CB8AC3E}">
        <p14:creationId xmlns:p14="http://schemas.microsoft.com/office/powerpoint/2010/main" val="4188775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p:cNvSpPr/>
          <p:nvPr/>
        </p:nvSpPr>
        <p:spPr>
          <a:xfrm>
            <a:off x="2241574" y="-120651"/>
            <a:ext cx="8280735" cy="1270003"/>
          </a:xfrm>
          <a:prstGeom prst="rect">
            <a:avLst/>
          </a:prstGeom>
          <a:solidFill>
            <a:srgbClr val="F9F1D3"/>
          </a:solidFill>
          <a:ln w="12700">
            <a:miter lim="400000"/>
          </a:ln>
        </p:spPr>
        <p:txBody>
          <a:bodyPr lIns="50800" tIns="50800" rIns="50800" bIns="50800" anchor="ctr"/>
          <a:lstStyle/>
          <a:p>
            <a:pPr>
              <a:defRPr sz="3000">
                <a:solidFill>
                  <a:srgbClr val="FFFFFF"/>
                </a:solidFill>
                <a:effectLst>
                  <a:outerShdw blurRad="25400" dist="12700" dir="5400000" rotWithShape="0">
                    <a:srgbClr val="000000">
                      <a:alpha val="50000"/>
                    </a:srgbClr>
                  </a:outerShdw>
                </a:effectLst>
              </a:defRPr>
            </a:pPr>
            <a:endParaRPr/>
          </a:p>
        </p:txBody>
      </p:sp>
      <p:graphicFrame>
        <p:nvGraphicFramePr>
          <p:cNvPr id="317" name="2D Pie Chart"/>
          <p:cNvGraphicFramePr/>
          <p:nvPr/>
        </p:nvGraphicFramePr>
        <p:xfrm>
          <a:off x="2413786" y="1006266"/>
          <a:ext cx="8177228" cy="8177228"/>
        </p:xfrm>
        <a:graphic>
          <a:graphicData uri="http://schemas.openxmlformats.org/drawingml/2006/chart">
            <c:chart xmlns:c="http://schemas.openxmlformats.org/drawingml/2006/chart" xmlns:r="http://schemas.openxmlformats.org/officeDocument/2006/relationships" r:id="rId2"/>
          </a:graphicData>
        </a:graphic>
      </p:graphicFrame>
      <p:sp>
        <p:nvSpPr>
          <p:cNvPr id="318" name="What Is Dementia?"/>
          <p:cNvSpPr txBox="1">
            <a:spLocks noGrp="1"/>
          </p:cNvSpPr>
          <p:nvPr>
            <p:ph type="title" idx="4294967295"/>
          </p:nvPr>
        </p:nvSpPr>
        <p:spPr>
          <a:xfrm>
            <a:off x="508000" y="-438150"/>
            <a:ext cx="11988800" cy="1905000"/>
          </a:xfrm>
          <a:prstGeom prst="rect">
            <a:avLst/>
          </a:prstGeom>
        </p:spPr>
        <p:txBody>
          <a:bodyPr/>
          <a:lstStyle>
            <a:lvl1pPr algn="ctr">
              <a:defRPr>
                <a:latin typeface="Tahoma"/>
                <a:ea typeface="Tahoma"/>
                <a:cs typeface="Tahoma"/>
                <a:sym typeface="Tahoma"/>
              </a:defRPr>
            </a:lvl1pPr>
          </a:lstStyle>
          <a:p>
            <a:r>
              <a:t>What Is Dementia?</a:t>
            </a:r>
          </a:p>
        </p:txBody>
      </p:sp>
      <p:sp>
        <p:nvSpPr>
          <p:cNvPr id="319" name="Progressive decline in brain function."/>
          <p:cNvSpPr txBox="1"/>
          <p:nvPr/>
        </p:nvSpPr>
        <p:spPr>
          <a:xfrm>
            <a:off x="3535943" y="2428528"/>
            <a:ext cx="2748461" cy="2133601"/>
          </a:xfrm>
          <a:prstGeom prst="rect">
            <a:avLst/>
          </a:prstGeom>
          <a:ln w="12700">
            <a:miter lim="400000"/>
          </a:ln>
          <a:effectLst>
            <a:outerShdw dist="26802" dir="36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r">
              <a:spcBef>
                <a:spcPts val="4200"/>
              </a:spcBef>
              <a:defRPr sz="3500" b="1">
                <a:solidFill>
                  <a:srgbClr val="FFFFFF"/>
                </a:solidFill>
              </a:defRPr>
            </a:lvl1pPr>
          </a:lstStyle>
          <a:p>
            <a:r>
              <a:rPr dirty="0"/>
              <a:t>Progressive decline in brain function.</a:t>
            </a:r>
          </a:p>
        </p:txBody>
      </p:sp>
      <p:sp>
        <p:nvSpPr>
          <p:cNvPr id="320" name="Loss of memory, intellect, rationality, social skills and physical functioning."/>
          <p:cNvSpPr txBox="1"/>
          <p:nvPr/>
        </p:nvSpPr>
        <p:spPr>
          <a:xfrm>
            <a:off x="6646417" y="1564432"/>
            <a:ext cx="3471946" cy="3495829"/>
          </a:xfrm>
          <a:prstGeom prst="rect">
            <a:avLst/>
          </a:prstGeom>
          <a:ln w="12700">
            <a:miter lim="400000"/>
          </a:ln>
          <a:effectLst>
            <a:outerShdw dist="26802" dir="36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spcBef>
                <a:spcPts val="4200"/>
              </a:spcBef>
              <a:defRPr sz="3500" b="1">
                <a:solidFill>
                  <a:srgbClr val="FFFFFF"/>
                </a:solidFill>
              </a:defRPr>
            </a:lvl1pPr>
          </a:lstStyle>
          <a:p>
            <a:pPr>
              <a:lnSpc>
                <a:spcPct val="90000"/>
              </a:lnSpc>
            </a:pPr>
            <a:r>
              <a:rPr dirty="0"/>
              <a:t>Loss of memory, intellect, rationality, social skills and physical functioning.</a:t>
            </a:r>
          </a:p>
        </p:txBody>
      </p:sp>
      <p:sp>
        <p:nvSpPr>
          <p:cNvPr id="321" name="Can happen to anybody, but it is more common as one gets older."/>
          <p:cNvSpPr txBox="1"/>
          <p:nvPr/>
        </p:nvSpPr>
        <p:spPr>
          <a:xfrm>
            <a:off x="2929122" y="5403512"/>
            <a:ext cx="3330912" cy="3149601"/>
          </a:xfrm>
          <a:prstGeom prst="rect">
            <a:avLst/>
          </a:prstGeom>
          <a:ln w="12700">
            <a:miter lim="400000"/>
          </a:ln>
          <a:effectLst>
            <a:outerShdw dist="26802" dir="36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r">
              <a:spcBef>
                <a:spcPts val="4200"/>
              </a:spcBef>
              <a:defRPr sz="3500" b="1">
                <a:solidFill>
                  <a:srgbClr val="FFFFFF"/>
                </a:solidFill>
              </a:defRPr>
            </a:lvl1pPr>
          </a:lstStyle>
          <a:p>
            <a:r>
              <a:rPr dirty="0"/>
              <a:t>Can happen to anybody, but it is more common as one gets older.</a:t>
            </a:r>
          </a:p>
        </p:txBody>
      </p:sp>
      <p:sp>
        <p:nvSpPr>
          <p:cNvPr id="322" name="More common after 65y/o. 1:10 at 65.   1:3 at 85."/>
          <p:cNvSpPr txBox="1"/>
          <p:nvPr/>
        </p:nvSpPr>
        <p:spPr>
          <a:xfrm>
            <a:off x="6643334" y="5466112"/>
            <a:ext cx="3475028" cy="2832101"/>
          </a:xfrm>
          <a:prstGeom prst="rect">
            <a:avLst/>
          </a:prstGeom>
          <a:ln w="12700">
            <a:miter lim="400000"/>
          </a:ln>
          <a:effectLst>
            <a:outerShdw dist="26802" dir="36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spcBef>
                <a:spcPts val="4200"/>
              </a:spcBef>
              <a:defRPr sz="3700" b="1">
                <a:solidFill>
                  <a:srgbClr val="FFFFFF"/>
                </a:solidFill>
              </a:defRPr>
            </a:lvl1pPr>
          </a:lstStyle>
          <a:p>
            <a:r>
              <a:rPr dirty="0"/>
              <a:t>More common after 65y/o. 1:10 at 65.   1:3 at 85.</a:t>
            </a:r>
          </a:p>
        </p:txBody>
      </p:sp>
      <p:sp>
        <p:nvSpPr>
          <p:cNvPr id="323" name="https://www.dementia.org.au/statistics"/>
          <p:cNvSpPr txBox="1"/>
          <p:nvPr/>
        </p:nvSpPr>
        <p:spPr>
          <a:xfrm>
            <a:off x="507999" y="9359899"/>
            <a:ext cx="4430589"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19098" indent="-419098" algn="l">
              <a:spcBef>
                <a:spcPts val="4200"/>
              </a:spcBef>
              <a:buSzPct val="30000"/>
              <a:buBlip>
                <a:blip r:embed="rId3"/>
              </a:buBlip>
              <a:defRPr sz="2000"/>
            </a:lvl1pPr>
          </a:lstStyle>
          <a:p>
            <a:r>
              <a:t>https://www.dementia.org.au/statistics</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animBg="1" advAuto="0"/>
      <p:bldP spid="320" grpId="2" animBg="1" advAuto="0"/>
      <p:bldP spid="321" grpId="3" animBg="1" advAuto="0"/>
      <p:bldP spid="322"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4 circles.png" descr="4 circles.png"/>
          <p:cNvPicPr>
            <a:picLocks noChangeAspect="1"/>
          </p:cNvPicPr>
          <p:nvPr/>
        </p:nvPicPr>
        <p:blipFill>
          <a:blip r:embed="rId2" cstate="email">
            <a:alphaModFix amt="34676"/>
            <a:extLst>
              <a:ext uri="{28A0092B-C50C-407E-A947-70E740481C1C}">
                <a14:useLocalDpi xmlns:a14="http://schemas.microsoft.com/office/drawing/2010/main"/>
              </a:ext>
            </a:extLst>
          </a:blip>
          <a:stretch>
            <a:fillRect/>
          </a:stretch>
        </p:blipFill>
        <p:spPr>
          <a:xfrm>
            <a:off x="2206955" y="1068960"/>
            <a:ext cx="8519687" cy="7960740"/>
          </a:xfrm>
          <a:prstGeom prst="rect">
            <a:avLst/>
          </a:prstGeom>
          <a:ln w="12700">
            <a:miter lim="400000"/>
          </a:ln>
        </p:spPr>
      </p:pic>
      <p:sp>
        <p:nvSpPr>
          <p:cNvPr id="326" name="Types of dementia you can get"/>
          <p:cNvSpPr txBox="1">
            <a:spLocks noGrp="1"/>
          </p:cNvSpPr>
          <p:nvPr>
            <p:ph type="title" idx="4294967295"/>
          </p:nvPr>
        </p:nvSpPr>
        <p:spPr>
          <a:xfrm>
            <a:off x="542865" y="-303107"/>
            <a:ext cx="11988803" cy="1905001"/>
          </a:xfrm>
          <a:prstGeom prst="rect">
            <a:avLst/>
          </a:prstGeom>
        </p:spPr>
        <p:txBody>
          <a:bodyPr/>
          <a:lstStyle>
            <a:lvl1pPr algn="ctr">
              <a:defRPr>
                <a:latin typeface="Tahoma"/>
                <a:ea typeface="Tahoma"/>
                <a:cs typeface="Tahoma"/>
                <a:sym typeface="Tahoma"/>
              </a:defRPr>
            </a:lvl1pPr>
          </a:lstStyle>
          <a:p>
            <a:r>
              <a:t>Types of dementia you can get</a:t>
            </a:r>
          </a:p>
        </p:txBody>
      </p:sp>
      <p:sp>
        <p:nvSpPr>
          <p:cNvPr id="327" name="Alzheimer’s disease"/>
          <p:cNvSpPr txBox="1"/>
          <p:nvPr/>
        </p:nvSpPr>
        <p:spPr>
          <a:xfrm>
            <a:off x="2723665" y="2364359"/>
            <a:ext cx="3136154"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spcBef>
                <a:spcPts val="4200"/>
              </a:spcBef>
              <a:defRPr sz="3800" b="1">
                <a:solidFill>
                  <a:srgbClr val="000000"/>
                </a:solidFill>
              </a:defRPr>
            </a:lvl1pPr>
          </a:lstStyle>
          <a:p>
            <a:r>
              <a:t>Alzheimer’s disease</a:t>
            </a:r>
          </a:p>
        </p:txBody>
      </p:sp>
      <p:sp>
        <p:nvSpPr>
          <p:cNvPr id="328" name="Vascular dementia"/>
          <p:cNvSpPr txBox="1"/>
          <p:nvPr/>
        </p:nvSpPr>
        <p:spPr>
          <a:xfrm>
            <a:off x="7512915" y="2364359"/>
            <a:ext cx="3136154"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spcBef>
                <a:spcPts val="4200"/>
              </a:spcBef>
              <a:defRPr sz="3800" b="1">
                <a:solidFill>
                  <a:srgbClr val="000000"/>
                </a:solidFill>
              </a:defRPr>
            </a:lvl1pPr>
          </a:lstStyle>
          <a:p>
            <a:r>
              <a:t>Vascular dementia</a:t>
            </a:r>
          </a:p>
        </p:txBody>
      </p:sp>
      <p:sp>
        <p:nvSpPr>
          <p:cNvPr id="329" name="Fronto-temporal dementia"/>
          <p:cNvSpPr txBox="1"/>
          <p:nvPr/>
        </p:nvSpPr>
        <p:spPr>
          <a:xfrm>
            <a:off x="3111242" y="6212380"/>
            <a:ext cx="3221938" cy="177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spcBef>
                <a:spcPts val="4200"/>
              </a:spcBef>
              <a:defRPr sz="3800" b="1">
                <a:solidFill>
                  <a:srgbClr val="000000"/>
                </a:solidFill>
              </a:defRPr>
            </a:lvl1pPr>
          </a:lstStyle>
          <a:p>
            <a:r>
              <a:t>Fronto-temporal dementia</a:t>
            </a:r>
          </a:p>
        </p:txBody>
      </p:sp>
      <p:sp>
        <p:nvSpPr>
          <p:cNvPr id="330" name="Lewy body disease"/>
          <p:cNvSpPr txBox="1"/>
          <p:nvPr/>
        </p:nvSpPr>
        <p:spPr>
          <a:xfrm>
            <a:off x="7512915" y="6446811"/>
            <a:ext cx="2985539"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spcBef>
                <a:spcPts val="4200"/>
              </a:spcBef>
              <a:defRPr sz="3800" b="1">
                <a:solidFill>
                  <a:srgbClr val="000000"/>
                </a:solidFill>
              </a:defRPr>
            </a:lvl1pPr>
          </a:lstStyle>
          <a:p>
            <a:r>
              <a:t>Lewy body disease</a:t>
            </a:r>
          </a:p>
        </p:txBody>
      </p:sp>
      <p:sp>
        <p:nvSpPr>
          <p:cNvPr id="331" name="Alzheimer’s &lt;=&gt; DEMENTIA."/>
          <p:cNvSpPr txBox="1">
            <a:spLocks noGrp="1"/>
          </p:cNvSpPr>
          <p:nvPr>
            <p:ph type="body" sz="quarter" idx="4294967295"/>
          </p:nvPr>
        </p:nvSpPr>
        <p:spPr>
          <a:xfrm>
            <a:off x="2525280" y="8565597"/>
            <a:ext cx="8023974" cy="1283803"/>
          </a:xfrm>
          <a:prstGeom prst="rect">
            <a:avLst/>
          </a:prstGeom>
        </p:spPr>
        <p:txBody>
          <a:bodyPr/>
          <a:lstStyle>
            <a:lvl1pPr marL="419098" indent="-419098">
              <a:buBlip>
                <a:blip r:embed="rId3"/>
              </a:buBlip>
              <a:defRPr sz="4600"/>
            </a:lvl1pPr>
          </a:lstStyle>
          <a:p>
            <a:r>
              <a:t>Alzheimer’s &lt;=&gt; DEMENTIA.</a:t>
            </a:r>
          </a:p>
        </p:txBody>
      </p:sp>
    </p:spTree>
  </p:cSld>
  <p:clrMapOvr>
    <a:masterClrMapping/>
  </p:clrMapOvr>
  <p:transition>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1" animBg="1" advAuto="0"/>
      <p:bldP spid="328" grpId="2" animBg="1" advAuto="0"/>
      <p:bldP spid="329" grpId="3" animBg="1" advAuto="0"/>
      <p:bldP spid="330" grpId="4" animBg="1" advAuto="0"/>
      <p:bldP spid="331" grpId="5" animBg="1" advAuto="0"/>
    </p:bldLst>
  </p:timing>
</p:sld>
</file>

<file path=ppt/theme/theme1.xml><?xml version="1.0" encoding="utf-8"?>
<a:theme xmlns:a="http://schemas.openxmlformats.org/drawingml/2006/main" name="New_Template3">
  <a:themeElements>
    <a:clrScheme name="New_Template3">
      <a:dk1>
        <a:srgbClr val="60606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Neue"/>
        <a:ea typeface="Helvetica Neue"/>
        <a:cs typeface="Helvetica Neue"/>
      </a:majorFont>
      <a:minorFont>
        <a:latin typeface="Helvetica"/>
        <a:ea typeface="Helvetica"/>
        <a:cs typeface="Helvetica"/>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06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Neue"/>
        <a:ea typeface="Helvetica Neue"/>
        <a:cs typeface="Helvetica Neue"/>
      </a:majorFont>
      <a:minorFont>
        <a:latin typeface="Helvetica"/>
        <a:ea typeface="Helvetica"/>
        <a:cs typeface="Helvetica"/>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06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15752</TotalTime>
  <Words>63525</Words>
  <Application>Microsoft Macintosh PowerPoint</Application>
  <PresentationFormat>Custom</PresentationFormat>
  <Paragraphs>3047</Paragraphs>
  <Slides>79</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79</vt:i4>
      </vt:variant>
    </vt:vector>
  </HeadingPairs>
  <TitlesOfParts>
    <vt:vector size="95" baseType="lpstr">
      <vt:lpstr>ＭＳ Ｐゴシック</vt:lpstr>
      <vt:lpstr>Arial</vt:lpstr>
      <vt:lpstr>Arial Black</vt:lpstr>
      <vt:lpstr>Arial Narrow</vt:lpstr>
      <vt:lpstr>Calibri</vt:lpstr>
      <vt:lpstr>Gill Sans</vt:lpstr>
      <vt:lpstr>Gill Sans SemiBold</vt:lpstr>
      <vt:lpstr>Helvetica</vt:lpstr>
      <vt:lpstr>Helvetica Neue</vt:lpstr>
      <vt:lpstr>Palatino</vt:lpstr>
      <vt:lpstr>Quartera</vt:lpstr>
      <vt:lpstr>Savoye LET</vt:lpstr>
      <vt:lpstr>Tahoma</vt:lpstr>
      <vt:lpstr>Tahoma Normal</vt:lpstr>
      <vt:lpstr>Times New Roman</vt:lpstr>
      <vt:lpstr>New_Template3</vt:lpstr>
      <vt:lpstr>PowerPoint Presentation</vt:lpstr>
      <vt:lpstr>“Do ye not remember?”  Mark 8:18.</vt:lpstr>
      <vt:lpstr>After this presentation you will know more about the causes and natural home remedies for Alzheimer’s and dementia.</vt:lpstr>
      <vt:lpstr>PowerPoint Presentation</vt:lpstr>
      <vt:lpstr>PowerPoint Presentation</vt:lpstr>
      <vt:lpstr>PowerPoint Presentation</vt:lpstr>
      <vt:lpstr>What We Will Cover:</vt:lpstr>
      <vt:lpstr>What Is Dementia?</vt:lpstr>
      <vt:lpstr>Types of dementia you can get</vt:lpstr>
      <vt:lpstr>Who Gets Dementia?</vt:lpstr>
      <vt:lpstr>PowerPoint Presentation</vt:lpstr>
      <vt:lpstr>Ten Signs you may be getting dementia:</vt:lpstr>
      <vt:lpstr>Go Nutrient Dense: Eat More Fruit</vt:lpstr>
      <vt:lpstr>Fruits Save Your Brain!</vt:lpstr>
      <vt:lpstr>Vitamins     C, E, Lower Your Risk Of Dementia. </vt:lpstr>
      <vt:lpstr>Cruciferous and green leafy vegetables, slow cognitive decline and lower your risk of dementia as you get older.</vt:lpstr>
      <vt:lpstr>Protect your brain from deterioration!  Eat more fresh fruits and vegetables.</vt:lpstr>
      <vt:lpstr>PowerPoint Presentation</vt:lpstr>
      <vt:lpstr>Juice Your Way To Fabulous Health?  Not So According To Scientific Research</vt:lpstr>
      <vt:lpstr>Healthy staples support a healthy brain</vt:lpstr>
      <vt:lpstr>Legumes</vt:lpstr>
      <vt:lpstr>Herbs Can Help You Fight Alzheimer’s.</vt:lpstr>
      <vt:lpstr>Number One Cause Of Dementia</vt:lpstr>
      <vt:lpstr>Bon Appétit!</vt:lpstr>
      <vt:lpstr>Never Forget</vt:lpstr>
      <vt:lpstr>Okinawans Are 75% Less Likely To Get Alzheimer’s.</vt:lpstr>
      <vt:lpstr>Foods That Will Harm Your Brain</vt:lpstr>
      <vt:lpstr>13% of "Alzheimer's" patients really have Mad Cow (Creutzfeldt-Jakob) Disease!</vt:lpstr>
      <vt:lpstr>PowerPoint Presentation</vt:lpstr>
      <vt:lpstr>PowerPoint Presentation</vt:lpstr>
      <vt:lpstr>Oxidized cholesterol as the driving force behind the development of Alzheimer's disease.</vt:lpstr>
      <vt:lpstr>Snacking: Don’t Eat Between Meals; The Pleasure Of Doing So Will Eventually Be Forgotten. </vt:lpstr>
      <vt:lpstr>PowerPoint Presentation</vt:lpstr>
      <vt:lpstr>Healthy gut bacteria improve memory and inhibit the development of Alzheimer's disease</vt:lpstr>
      <vt:lpstr>Combinations To Avoid:   Large varieties at any one meal.   Fruits and vegetables at the same meal. </vt:lpstr>
      <vt:lpstr>Mono Sodium Glutamate (MSG) Increases Alzheimer’s Degenerative Changes In Your Brain.</vt:lpstr>
      <vt:lpstr>Avoid Caffeine Brain!</vt:lpstr>
      <vt:lpstr>Alcohol Causes Loss Of Important Neurons And Increases Alzheimer’s Changes In Your Brain</vt:lpstr>
      <vt:lpstr>Forget It Not</vt:lpstr>
      <vt:lpstr>Modern Chemicals Threaten Brain Function!</vt:lpstr>
      <vt:lpstr>Putting it in Perspective!</vt:lpstr>
      <vt:lpstr>Mold Exposure Increases Your Risk Of Dementia</vt:lpstr>
      <vt:lpstr>PowerPoint Presentation</vt:lpstr>
      <vt:lpstr>Dementia Risk Increases With Either Lack Of Sleep Or With Too Much Sleep. </vt:lpstr>
      <vt:lpstr>Alzheimer’s Risk Rises When Your Melatonin Levels Fall.</vt:lpstr>
      <vt:lpstr>Every Hour Per Day Spent In Media Entertainment Increases Your Alzheimer’s Risk By 30%.</vt:lpstr>
      <vt:lpstr>Electromagnetic Fields (EMF) Increase Your Risk Of Alzheimer’s.</vt:lpstr>
      <vt:lpstr>Physical Activity Helps Prevent Alzheimer’s Changes In Your Brain</vt:lpstr>
      <vt:lpstr>Walking Is Your Best Exercise </vt:lpstr>
      <vt:lpstr>A Healthy Life Style With Daily Outdoor Activity Reduces Your Risk Of Dementia.</vt:lpstr>
      <vt:lpstr>Combined Physical And Mental Exercise, Such As Gardening Improves Your Results</vt:lpstr>
      <vt:lpstr>Good Hydration Improves Your Memory And Intelligence Reducing Your Risk Of Dementia.</vt:lpstr>
      <vt:lpstr>HYDROTHERAPY Can Prevent And Treat Dementia.</vt:lpstr>
      <vt:lpstr>Use It Or Lose It. </vt:lpstr>
      <vt:lpstr>Learning Stimulates Growth Of Brain Networks Which Bypass Damaged Areas In Your Brain.</vt:lpstr>
      <vt:lpstr>Life Long Learning Prevents Dementia.</vt:lpstr>
      <vt:lpstr>Memory Exercises Pay Off</vt:lpstr>
      <vt:lpstr>Hope</vt:lpstr>
      <vt:lpstr>Psychological Stress Predicts The Progression To Dementia</vt:lpstr>
      <vt:lpstr>Emotional Health</vt:lpstr>
      <vt:lpstr>Happiness Improves Your Memory.</vt:lpstr>
      <vt:lpstr>Make Friends! Having 5-6 Close Friends Decreases Your Risk Of Cognitive Decline By 250%.</vt:lpstr>
      <vt:lpstr>Improve Your Social Health:  Practice The One Another Texts</vt:lpstr>
      <vt:lpstr>Preserve Your Intellectual Capacity By Volunteering</vt:lpstr>
      <vt:lpstr>Preserve Your Intellectual Capacity: Volunteer</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Your Mind Sharp!</dc:title>
  <cp:lastModifiedBy>Microsoft Office User</cp:lastModifiedBy>
  <cp:revision>100</cp:revision>
  <dcterms:modified xsi:type="dcterms:W3CDTF">2025-12-29T14:06:39Z</dcterms:modified>
</cp:coreProperties>
</file>